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354" r:id="rId4"/>
    <p:sldId id="272" r:id="rId5"/>
    <p:sldId id="335" r:id="rId6"/>
    <p:sldId id="268" r:id="rId7"/>
    <p:sldId id="265" r:id="rId8"/>
    <p:sldId id="338" r:id="rId9"/>
    <p:sldId id="336" r:id="rId10"/>
    <p:sldId id="294" r:id="rId11"/>
    <p:sldId id="337" r:id="rId12"/>
    <p:sldId id="258" r:id="rId13"/>
    <p:sldId id="349" r:id="rId14"/>
    <p:sldId id="267" r:id="rId15"/>
    <p:sldId id="273" r:id="rId16"/>
    <p:sldId id="259" r:id="rId17"/>
    <p:sldId id="260" r:id="rId18"/>
    <p:sldId id="261" r:id="rId19"/>
    <p:sldId id="262" r:id="rId20"/>
    <p:sldId id="263" r:id="rId21"/>
    <p:sldId id="264" r:id="rId22"/>
    <p:sldId id="351" r:id="rId23"/>
    <p:sldId id="275" r:id="rId24"/>
    <p:sldId id="276" r:id="rId25"/>
    <p:sldId id="274" r:id="rId26"/>
    <p:sldId id="283" r:id="rId27"/>
    <p:sldId id="340" r:id="rId28"/>
    <p:sldId id="341" r:id="rId29"/>
    <p:sldId id="285" r:id="rId30"/>
    <p:sldId id="286" r:id="rId31"/>
    <p:sldId id="287" r:id="rId32"/>
    <p:sldId id="352" r:id="rId33"/>
    <p:sldId id="278" r:id="rId34"/>
    <p:sldId id="280" r:id="rId35"/>
    <p:sldId id="266" r:id="rId36"/>
    <p:sldId id="350" r:id="rId37"/>
    <p:sldId id="342" r:id="rId38"/>
    <p:sldId id="353" r:id="rId39"/>
    <p:sldId id="298" r:id="rId40"/>
    <p:sldId id="299" r:id="rId41"/>
    <p:sldId id="333" r:id="rId42"/>
    <p:sldId id="33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5" autoAdjust="0"/>
    <p:restoredTop sz="95690" autoAdjust="0"/>
  </p:normalViewPr>
  <p:slideViewPr>
    <p:cSldViewPr snapToGrid="0" snapToObjects="1">
      <p:cViewPr>
        <p:scale>
          <a:sx n="50" d="100"/>
          <a:sy n="50" d="100"/>
        </p:scale>
        <p:origin x="-528"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EF7CE4-F11F-1349-BB47-1075AF3A5F08}" type="datetimeFigureOut">
              <a:rPr lang="en-US" smtClean="0"/>
              <a:pPr/>
              <a:t>10/17/2012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021C52-865A-8A4F-A71D-B2E16B519569}" type="slidenum">
              <a:rPr lang="en-US" smtClean="0"/>
              <a:pPr/>
              <a:t>‹#›</a:t>
            </a:fld>
            <a:endParaRPr lang="en-US"/>
          </a:p>
        </p:txBody>
      </p:sp>
    </p:spTree>
    <p:extLst>
      <p:ext uri="{BB962C8B-B14F-4D97-AF65-F5344CB8AC3E}">
        <p14:creationId xmlns:p14="http://schemas.microsoft.com/office/powerpoint/2010/main" val="4234587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83CB46-F646-0D4A-8C49-0AD532B83E69}"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FAB1A-94DE-C440-ABF6-B1ECEC0DBF61}" type="slidenum">
              <a:rPr lang="en-US" smtClean="0"/>
              <a:pPr/>
              <a:t>‹#›</a:t>
            </a:fld>
            <a:endParaRPr lang="en-US"/>
          </a:p>
        </p:txBody>
      </p:sp>
    </p:spTree>
    <p:extLst>
      <p:ext uri="{BB962C8B-B14F-4D97-AF65-F5344CB8AC3E}">
        <p14:creationId xmlns:p14="http://schemas.microsoft.com/office/powerpoint/2010/main" val="3971840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117F269-50E8-274F-8668-4D62A6DD57A0}" type="slidenum">
              <a:rPr lang="en-US"/>
              <a:pPr/>
              <a:t>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453E549-9CE3-2B4D-89FF-5E746F0DC0E2}" type="slidenum">
              <a:rPr lang="en-US"/>
              <a:pPr/>
              <a:t>19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6264" y="4344025"/>
            <a:ext cx="5025473" cy="4114488"/>
          </a:xfrm>
          <a:noFill/>
          <a:ln/>
        </p:spPr>
        <p:txBody>
          <a:bodyPr/>
          <a:lstStyle/>
          <a:p>
            <a:endParaRPr lang="en-GB" dirty="0">
              <a:sym typeface="Monotype Sorts" charset="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4FAF450-2487-5541-A86C-122623D2996B}" type="slidenum">
              <a:rPr lang="en-GB"/>
              <a:pPr/>
              <a:t>30</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42C574D-F47F-3C4A-9491-78EC82C5AA41}" type="slidenum">
              <a:rPr lang="en-GB"/>
              <a:pPr/>
              <a:t>31</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9DAC5-AD36-354C-B0A7-612F5B0F9AD5}" type="slidenum">
              <a:rPr lang="en-US"/>
              <a:pPr/>
              <a:t>33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9DAC5-AD36-354C-B0A7-612F5B0F9AD5}" type="slidenum">
              <a:rPr lang="en-US"/>
              <a:pPr/>
              <a:t>35</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9DAC5-AD36-354C-B0A7-612F5B0F9AD5}" type="slidenum">
              <a:rPr lang="en-US"/>
              <a:pPr/>
              <a:t>36</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9DAC5-AD36-354C-B0A7-612F5B0F9AD5}" type="slidenum">
              <a:rPr lang="en-US"/>
              <a:pPr/>
              <a:t>37</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71368AD-1238-0048-A487-AB93881E0082}" type="slidenum">
              <a:rPr lang="en-US"/>
              <a:pPr/>
              <a:t>39</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90092CF-2F34-BF4E-8B4E-D59669E5C3FC}" type="slidenum">
              <a:rPr lang="en-US"/>
              <a:pPr/>
              <a:t>40</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8110E76-8E2B-E44B-A10E-1D5EEFE757DE}" type="slidenum">
              <a:rPr lang="en-US"/>
              <a:pPr/>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E723D33-5B30-7947-86D9-4AF371FFF9B9}" type="slidenum">
              <a:rPr lang="en-US"/>
              <a:pPr/>
              <a:t>8</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117F269-50E8-274F-8668-4D62A6DD57A0}" type="slidenum">
              <a:rPr lang="en-US"/>
              <a:pPr/>
              <a:t>9</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241B1D0-159C-5D49-9978-06F3096DF85D}" type="slidenum">
              <a:rPr lang="en-US"/>
              <a:pPr/>
              <a:t>10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117F269-50E8-274F-8668-4D62A6DD57A0}" type="slidenum">
              <a:rPr lang="en-US"/>
              <a:pPr/>
              <a:t>11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62DE961-B03B-C24C-9936-41D66B1E5E42}" type="slidenum">
              <a:rPr lang="en-US"/>
              <a:pPr/>
              <a:t>16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a:t>Slide 16a: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5F1B752-4247-CF45-AD7C-AB4C7A4D2E9C}" type="slidenum">
              <a:rPr lang="en-US"/>
              <a:pPr/>
              <a:t>17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B7AAD8D-0085-9F45-9E56-3982E58E2290}" type="slidenum">
              <a:rPr lang="en-US"/>
              <a:pPr/>
              <a:t>18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lIns="89908" tIns="44953" rIns="89908" bIns="44953"/>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78EE8-D377-E841-B91E-3E712E7AF2FC}" type="datetimeFigureOut">
              <a:rPr lang="en-US" smtClean="0"/>
              <a:pPr/>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F3D82-009C-9F47-96FA-7E46BD7DC3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dumas@imperia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38" y="1238251"/>
            <a:ext cx="8213724" cy="1314449"/>
          </a:xfrm>
        </p:spPr>
        <p:txBody>
          <a:bodyPr>
            <a:noAutofit/>
          </a:bodyPr>
          <a:lstStyle/>
          <a:p>
            <a:r>
              <a:rPr lang="en-US" dirty="0" smtClean="0">
                <a:latin typeface="Arial" pitchFamily="34" charset="0"/>
                <a:cs typeface="Arial" pitchFamily="34" charset="0"/>
              </a:rPr>
              <a:t>Principles of </a:t>
            </a:r>
            <a:r>
              <a:rPr lang="en-US" dirty="0" err="1" smtClean="0">
                <a:latin typeface="Arial" pitchFamily="34" charset="0"/>
                <a:cs typeface="Arial" pitchFamily="34" charset="0"/>
              </a:rPr>
              <a:t>Pharmacogenetics</a:t>
            </a:r>
            <a:r>
              <a:rPr lang="en-US" sz="4800" dirty="0" smtClean="0">
                <a:latin typeface="Arial" pitchFamily="34" charset="0"/>
                <a:cs typeface="Arial" pitchFamily="34" charset="0"/>
              </a:rPr>
              <a:t/>
            </a:r>
            <a:br>
              <a:rPr lang="en-US" sz="4800" dirty="0" smtClean="0">
                <a:latin typeface="Arial" pitchFamily="34" charset="0"/>
                <a:cs typeface="Arial" pitchFamily="34" charset="0"/>
              </a:rPr>
            </a:br>
            <a:r>
              <a:rPr lang="en-US" sz="2400" dirty="0" smtClean="0">
                <a:latin typeface="Arial" pitchFamily="34" charset="0"/>
                <a:cs typeface="Arial" pitchFamily="34" charset="0"/>
              </a:rPr>
              <a:t>BSc </a:t>
            </a:r>
            <a:r>
              <a:rPr lang="en-US" sz="2400" dirty="0" smtClean="0">
                <a:latin typeface="Arial" pitchFamily="34" charset="0"/>
                <a:cs typeface="Arial" pitchFamily="34" charset="0"/>
              </a:rPr>
              <a:t>Pharmacology &amp; Translational Medical Science</a:t>
            </a:r>
            <a:endParaRPr lang="en-US" sz="4800" dirty="0">
              <a:latin typeface="Arial" pitchFamily="34" charset="0"/>
              <a:cs typeface="Arial" pitchFamily="34" charset="0"/>
            </a:endParaRPr>
          </a:p>
        </p:txBody>
      </p:sp>
      <p:sp>
        <p:nvSpPr>
          <p:cNvPr id="3" name="Subtitle 2"/>
          <p:cNvSpPr>
            <a:spLocks noGrp="1"/>
          </p:cNvSpPr>
          <p:nvPr>
            <p:ph type="subTitle" idx="1"/>
          </p:nvPr>
        </p:nvSpPr>
        <p:spPr/>
        <p:txBody>
          <a:bodyPr>
            <a:normAutofit fontScale="62500" lnSpcReduction="20000"/>
          </a:bodyPr>
          <a:lstStyle/>
          <a:p>
            <a:r>
              <a:rPr lang="en-US" sz="5100" dirty="0" smtClean="0">
                <a:latin typeface="Arial" pitchFamily="34" charset="0"/>
                <a:cs typeface="Arial" pitchFamily="34" charset="0"/>
              </a:rPr>
              <a:t>Marc-Emmanuel Dumas</a:t>
            </a:r>
            <a:r>
              <a:rPr lang="en-US" sz="5100" dirty="0" smtClean="0">
                <a:latin typeface="Arial" pitchFamily="34" charset="0"/>
                <a:cs typeface="Arial" pitchFamily="34" charset="0"/>
              </a:rPr>
              <a:t>, </a:t>
            </a:r>
            <a:r>
              <a:rPr lang="en-US" sz="5100" dirty="0" smtClean="0">
                <a:latin typeface="Arial" pitchFamily="34" charset="0"/>
                <a:cs typeface="Arial" pitchFamily="34" charset="0"/>
              </a:rPr>
              <a:t>PhD</a:t>
            </a:r>
            <a:endParaRPr lang="en-US" sz="5100" dirty="0" smtClean="0">
              <a:latin typeface="Arial" pitchFamily="34" charset="0"/>
              <a:cs typeface="Arial" pitchFamily="34" charset="0"/>
            </a:endParaRPr>
          </a:p>
          <a:p>
            <a:r>
              <a:rPr lang="en-US" dirty="0" err="1" smtClean="0">
                <a:latin typeface="Arial" pitchFamily="34" charset="0"/>
                <a:cs typeface="Arial" pitchFamily="34" charset="0"/>
              </a:rPr>
              <a:t>Biomolecular</a:t>
            </a:r>
            <a:r>
              <a:rPr lang="en-US" dirty="0" smtClean="0">
                <a:latin typeface="Arial" pitchFamily="34" charset="0"/>
                <a:cs typeface="Arial" pitchFamily="34" charset="0"/>
              </a:rPr>
              <a:t> Medicine, Dept Surgery and Cancer</a:t>
            </a:r>
          </a:p>
          <a:p>
            <a:r>
              <a:rPr lang="en-US" dirty="0" smtClean="0">
                <a:latin typeface="Arial" pitchFamily="34" charset="0"/>
                <a:cs typeface="Arial" pitchFamily="34" charset="0"/>
              </a:rPr>
              <a:t>Sir Alexander Fleming Building, room 360</a:t>
            </a:r>
          </a:p>
          <a:p>
            <a:r>
              <a:rPr lang="en-US" dirty="0" smtClean="0">
                <a:latin typeface="Arial" pitchFamily="34" charset="0"/>
                <a:cs typeface="Arial" pitchFamily="34" charset="0"/>
              </a:rPr>
              <a:t>South Kensington Campus</a:t>
            </a:r>
          </a:p>
          <a:p>
            <a:r>
              <a:rPr lang="en-US" dirty="0" smtClean="0">
                <a:latin typeface="Arial" pitchFamily="34" charset="0"/>
                <a:cs typeface="Arial" pitchFamily="34" charset="0"/>
                <a:hlinkClick r:id="rId2"/>
              </a:rPr>
              <a:t>m.dumas@imperial.ac.uk</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381000"/>
            <a:ext cx="8991600" cy="838200"/>
          </a:xfrm>
        </p:spPr>
        <p:txBody>
          <a:bodyPr/>
          <a:lstStyle/>
          <a:p>
            <a:pPr eaLnBrk="1" hangingPunct="1">
              <a:defRPr/>
            </a:pPr>
            <a:r>
              <a:rPr lang="en-US" sz="3600">
                <a:ea typeface="+mj-ea"/>
                <a:cs typeface="+mj-cs"/>
              </a:rPr>
              <a:t>Drug transport, targeting, and metabolism</a:t>
            </a:r>
          </a:p>
        </p:txBody>
      </p:sp>
      <p:pic>
        <p:nvPicPr>
          <p:cNvPr id="35843" name="Picture 4" descr="ch1_drugadmin"/>
          <p:cNvPicPr>
            <a:picLocks noChangeAspect="1" noChangeArrowheads="1"/>
          </p:cNvPicPr>
          <p:nvPr/>
        </p:nvPicPr>
        <p:blipFill>
          <a:blip r:embed="rId3"/>
          <a:srcRect/>
          <a:stretch>
            <a:fillRect/>
          </a:stretch>
        </p:blipFill>
        <p:spPr bwMode="auto">
          <a:xfrm>
            <a:off x="2486817" y="1659340"/>
            <a:ext cx="4470404" cy="4606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dirty="0" smtClean="0">
                <a:ea typeface="+mj-ea"/>
                <a:cs typeface="+mj-cs"/>
              </a:rPr>
              <a:t>Genetic variation in drug response</a:t>
            </a:r>
            <a:endParaRPr lang="en-US" dirty="0">
              <a:ea typeface="+mj-ea"/>
              <a:cs typeface="+mj-cs"/>
            </a:endParaRPr>
          </a:p>
        </p:txBody>
      </p:sp>
      <p:sp>
        <p:nvSpPr>
          <p:cNvPr id="121859" name="Rectangle 3"/>
          <p:cNvSpPr>
            <a:spLocks noGrp="1" noChangeArrowheads="1"/>
          </p:cNvSpPr>
          <p:nvPr>
            <p:ph type="body" idx="1"/>
          </p:nvPr>
        </p:nvSpPr>
        <p:spPr>
          <a:xfrm>
            <a:off x="457200" y="1486800"/>
            <a:ext cx="8229600" cy="4525963"/>
          </a:xfrm>
        </p:spPr>
        <p:txBody>
          <a:bodyPr anchor="t">
            <a:noAutofit/>
          </a:bodyPr>
          <a:lstStyle/>
          <a:p>
            <a:pPr>
              <a:buNone/>
            </a:pPr>
            <a:r>
              <a:rPr lang="en-US" sz="2400" dirty="0" smtClean="0"/>
              <a:t>The differences in the response to a given drug can be due to two major pharmacological factors that can vary with genetic influence:</a:t>
            </a:r>
          </a:p>
          <a:p>
            <a:pPr>
              <a:buNone/>
            </a:pPr>
            <a:endParaRPr lang="en-US" sz="2400" dirty="0" smtClean="0"/>
          </a:p>
          <a:p>
            <a:r>
              <a:rPr lang="en-US" sz="2000" b="1" dirty="0" smtClean="0"/>
              <a:t>Pharmacokinetics - </a:t>
            </a:r>
            <a:r>
              <a:rPr lang="en-GB" sz="2000" b="1" dirty="0" smtClean="0">
                <a:solidFill>
                  <a:srgbClr val="A50021"/>
                </a:solidFill>
              </a:rPr>
              <a:t>“the study of what the body does to a drug”</a:t>
            </a:r>
          </a:p>
          <a:p>
            <a:pPr lvl="1"/>
            <a:r>
              <a:rPr lang="en-US" sz="2000" dirty="0" smtClean="0"/>
              <a:t>The process by which a drug is absorbed, distributed, metabolized, and eliminated by the body</a:t>
            </a:r>
          </a:p>
          <a:p>
            <a:pPr lvl="1"/>
            <a:r>
              <a:rPr lang="en-US" sz="2000" dirty="0" smtClean="0"/>
              <a:t>Genetically-based differences in the processes influencing bioavailability: absorption, distribution, metabolism, elimination</a:t>
            </a:r>
          </a:p>
          <a:p>
            <a:pPr lvl="1">
              <a:buNone/>
            </a:pPr>
            <a:endParaRPr lang="en-US" sz="2000" dirty="0" smtClean="0"/>
          </a:p>
          <a:p>
            <a:r>
              <a:rPr lang="en-US" sz="2000" b="1" dirty="0" err="1" smtClean="0"/>
              <a:t>Pharmacodynamics</a:t>
            </a:r>
            <a:r>
              <a:rPr lang="en-US" sz="2000" b="1" dirty="0" smtClean="0"/>
              <a:t>:</a:t>
            </a:r>
            <a:r>
              <a:rPr lang="en-US" sz="2000" dirty="0" smtClean="0"/>
              <a:t> </a:t>
            </a:r>
            <a:r>
              <a:rPr lang="en-GB" sz="2000" b="1" dirty="0" smtClean="0">
                <a:solidFill>
                  <a:srgbClr val="A50021"/>
                </a:solidFill>
              </a:rPr>
              <a:t>“the study of what a drug does to the body”</a:t>
            </a:r>
            <a:endParaRPr lang="en-US" dirty="0" smtClean="0"/>
          </a:p>
          <a:p>
            <a:pPr lvl="1"/>
            <a:r>
              <a:rPr lang="en-US" sz="2000" dirty="0" smtClean="0"/>
              <a:t>How cells, organs or tissues respond to an equal stimulation</a:t>
            </a:r>
          </a:p>
          <a:p>
            <a:pPr lvl="1"/>
            <a:r>
              <a:rPr lang="en-US" sz="2000" dirty="0" smtClean="0"/>
              <a:t>Genetically-based differences in the targets at which the drug acts</a:t>
            </a:r>
          </a:p>
          <a:p>
            <a:pPr lvl="1"/>
            <a:r>
              <a:rPr lang="en-US" sz="2000" dirty="0" smtClean="0"/>
              <a:t>Receptors, enzymes, ion channels, 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43000"/>
          </a:xfrm>
        </p:spPr>
        <p:txBody>
          <a:bodyPr/>
          <a:lstStyle/>
          <a:p>
            <a:pPr eaLnBrk="1" hangingPunct="1"/>
            <a:r>
              <a:rPr lang="en-GB" dirty="0" smtClean="0"/>
              <a:t>Pharmacology paradigm</a:t>
            </a:r>
            <a:endParaRPr lang="en-GB" dirty="0"/>
          </a:p>
        </p:txBody>
      </p:sp>
      <p:sp>
        <p:nvSpPr>
          <p:cNvPr id="6" name="Isosceles Triangle 5"/>
          <p:cNvSpPr/>
          <p:nvPr/>
        </p:nvSpPr>
        <p:spPr>
          <a:xfrm>
            <a:off x="2205925" y="1801063"/>
            <a:ext cx="4723796" cy="353134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05925" y="5544068"/>
            <a:ext cx="4872203" cy="707886"/>
          </a:xfrm>
          <a:prstGeom prst="rect">
            <a:avLst/>
          </a:prstGeom>
          <a:noFill/>
        </p:spPr>
        <p:txBody>
          <a:bodyPr wrap="square" rtlCol="0">
            <a:spAutoFit/>
          </a:bodyPr>
          <a:lstStyle/>
          <a:p>
            <a:r>
              <a:rPr lang="en-US" sz="4000" dirty="0" err="1" smtClean="0">
                <a:solidFill>
                  <a:srgbClr val="FF0000"/>
                </a:solidFill>
              </a:rPr>
              <a:t>Pharmacogenetics</a:t>
            </a:r>
            <a:r>
              <a:rPr lang="en-US" sz="4000" dirty="0" smtClean="0">
                <a:solidFill>
                  <a:srgbClr val="FF0000"/>
                </a:solidFill>
              </a:rPr>
              <a:t>, PG</a:t>
            </a:r>
            <a:endParaRPr lang="en-US" sz="4000" dirty="0">
              <a:solidFill>
                <a:srgbClr val="FF0000"/>
              </a:solidFill>
            </a:endParaRPr>
          </a:p>
        </p:txBody>
      </p:sp>
      <p:sp>
        <p:nvSpPr>
          <p:cNvPr id="8" name="TextBox 7"/>
          <p:cNvSpPr txBox="1"/>
          <p:nvPr/>
        </p:nvSpPr>
        <p:spPr>
          <a:xfrm rot="3372557">
            <a:off x="3713749" y="3238109"/>
            <a:ext cx="5054243" cy="707886"/>
          </a:xfrm>
          <a:prstGeom prst="rect">
            <a:avLst/>
          </a:prstGeom>
          <a:noFill/>
        </p:spPr>
        <p:txBody>
          <a:bodyPr wrap="square" rtlCol="0">
            <a:spAutoFit/>
          </a:bodyPr>
          <a:lstStyle/>
          <a:p>
            <a:r>
              <a:rPr lang="en-US" sz="4000" dirty="0" err="1" smtClean="0"/>
              <a:t>Pharmacodynamics</a:t>
            </a:r>
            <a:r>
              <a:rPr lang="en-US" sz="4000" dirty="0" smtClean="0"/>
              <a:t>, PD</a:t>
            </a:r>
            <a:endParaRPr lang="en-US" sz="4000" dirty="0"/>
          </a:p>
        </p:txBody>
      </p:sp>
      <p:sp>
        <p:nvSpPr>
          <p:cNvPr id="9" name="TextBox 8"/>
          <p:cNvSpPr txBox="1"/>
          <p:nvPr/>
        </p:nvSpPr>
        <p:spPr>
          <a:xfrm rot="18212386">
            <a:off x="668462" y="2948469"/>
            <a:ext cx="4872203" cy="707886"/>
          </a:xfrm>
          <a:prstGeom prst="rect">
            <a:avLst/>
          </a:prstGeom>
          <a:noFill/>
        </p:spPr>
        <p:txBody>
          <a:bodyPr wrap="square" rtlCol="0">
            <a:spAutoFit/>
          </a:bodyPr>
          <a:lstStyle/>
          <a:p>
            <a:r>
              <a:rPr lang="en-US" sz="4000" dirty="0" smtClean="0"/>
              <a:t>Pharmacokinetics, PK</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43000"/>
          </a:xfrm>
        </p:spPr>
        <p:txBody>
          <a:bodyPr/>
          <a:lstStyle/>
          <a:p>
            <a:pPr eaLnBrk="1" hangingPunct="1"/>
            <a:r>
              <a:rPr lang="en-GB" dirty="0" smtClean="0"/>
              <a:t>Consequences of polymorphisms</a:t>
            </a:r>
            <a:endParaRPr lang="en-GB" dirty="0"/>
          </a:p>
        </p:txBody>
      </p:sp>
      <p:sp>
        <p:nvSpPr>
          <p:cNvPr id="11" name="Rounded Rectangle 10"/>
          <p:cNvSpPr/>
          <p:nvPr/>
        </p:nvSpPr>
        <p:spPr>
          <a:xfrm>
            <a:off x="6089096" y="4608960"/>
            <a:ext cx="2730978" cy="8990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Therapeutic efficacy</a:t>
            </a:r>
          </a:p>
        </p:txBody>
      </p:sp>
      <p:sp>
        <p:nvSpPr>
          <p:cNvPr id="12" name="Rounded Rectangle 11"/>
          <p:cNvSpPr/>
          <p:nvPr/>
        </p:nvSpPr>
        <p:spPr>
          <a:xfrm>
            <a:off x="277347" y="4608960"/>
            <a:ext cx="2730978" cy="8990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t>ADRs</a:t>
            </a:r>
            <a:r>
              <a:rPr lang="en-US" sz="2800" dirty="0" smtClean="0"/>
              <a:t>, toxicity</a:t>
            </a:r>
          </a:p>
        </p:txBody>
      </p:sp>
      <p:sp>
        <p:nvSpPr>
          <p:cNvPr id="13" name="Rounded Rectangle 12"/>
          <p:cNvSpPr/>
          <p:nvPr/>
        </p:nvSpPr>
        <p:spPr>
          <a:xfrm>
            <a:off x="6089096" y="1865511"/>
            <a:ext cx="2730978" cy="8990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Receptor sensitivity</a:t>
            </a:r>
          </a:p>
        </p:txBody>
      </p:sp>
      <p:sp>
        <p:nvSpPr>
          <p:cNvPr id="14" name="Rounded Rectangle 13"/>
          <p:cNvSpPr/>
          <p:nvPr/>
        </p:nvSpPr>
        <p:spPr>
          <a:xfrm>
            <a:off x="277347" y="1865510"/>
            <a:ext cx="2730978" cy="8990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Drug Transport</a:t>
            </a:r>
          </a:p>
        </p:txBody>
      </p:sp>
      <p:sp>
        <p:nvSpPr>
          <p:cNvPr id="15" name="Rounded Rectangle 14"/>
          <p:cNvSpPr/>
          <p:nvPr/>
        </p:nvSpPr>
        <p:spPr>
          <a:xfrm>
            <a:off x="3160725" y="1415990"/>
            <a:ext cx="2730978" cy="8990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Drug metabolism</a:t>
            </a:r>
          </a:p>
        </p:txBody>
      </p:sp>
      <p:sp>
        <p:nvSpPr>
          <p:cNvPr id="16" name="Rounded Rectangle 15"/>
          <p:cNvSpPr/>
          <p:nvPr/>
        </p:nvSpPr>
        <p:spPr>
          <a:xfrm>
            <a:off x="3160725" y="5058480"/>
            <a:ext cx="2730978" cy="8990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Disease susceptibility</a:t>
            </a:r>
          </a:p>
        </p:txBody>
      </p:sp>
      <p:cxnSp>
        <p:nvCxnSpPr>
          <p:cNvPr id="18" name="Straight Arrow Connector 17"/>
          <p:cNvCxnSpPr>
            <a:stCxn id="10" idx="0"/>
            <a:endCxn id="15" idx="2"/>
          </p:cNvCxnSpPr>
          <p:nvPr/>
        </p:nvCxnSpPr>
        <p:spPr>
          <a:xfrm flipV="1">
            <a:off x="4526214" y="2315031"/>
            <a:ext cx="0" cy="91028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flipH="1">
            <a:off x="4069486" y="4578698"/>
            <a:ext cx="910280" cy="1588"/>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5417005" y="2764552"/>
            <a:ext cx="672090" cy="46075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2984435" y="2759620"/>
            <a:ext cx="672090" cy="46075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2957040" y="3225311"/>
            <a:ext cx="3138348" cy="8990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Genetic variation</a:t>
            </a:r>
          </a:p>
        </p:txBody>
      </p:sp>
      <p:cxnSp>
        <p:nvCxnSpPr>
          <p:cNvPr id="24" name="Straight Arrow Connector 23"/>
          <p:cNvCxnSpPr/>
          <p:nvPr/>
        </p:nvCxnSpPr>
        <p:spPr>
          <a:xfrm>
            <a:off x="5423298" y="4164370"/>
            <a:ext cx="672090" cy="46075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2990728" y="4159438"/>
            <a:ext cx="672090" cy="46075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43000"/>
          </a:xfrm>
        </p:spPr>
        <p:txBody>
          <a:bodyPr/>
          <a:lstStyle/>
          <a:p>
            <a:pPr eaLnBrk="1" hangingPunct="1"/>
            <a:r>
              <a:rPr lang="en-GB" dirty="0" err="1" smtClean="0"/>
              <a:t>Pharmacogenetics</a:t>
            </a:r>
            <a:r>
              <a:rPr lang="en-GB" dirty="0" smtClean="0"/>
              <a:t> – one example</a:t>
            </a:r>
            <a:endParaRPr lang="en-GB" dirty="0"/>
          </a:p>
        </p:txBody>
      </p:sp>
      <p:sp>
        <p:nvSpPr>
          <p:cNvPr id="18435" name="Rectangle 3"/>
          <p:cNvSpPr>
            <a:spLocks noGrp="1" noChangeArrowheads="1"/>
          </p:cNvSpPr>
          <p:nvPr>
            <p:ph type="body" idx="1"/>
          </p:nvPr>
        </p:nvSpPr>
        <p:spPr>
          <a:xfrm>
            <a:off x="395288" y="1341438"/>
            <a:ext cx="5400675" cy="5327650"/>
          </a:xfrm>
        </p:spPr>
        <p:txBody>
          <a:bodyPr/>
          <a:lstStyle/>
          <a:p>
            <a:pPr eaLnBrk="1" hangingPunct="1">
              <a:lnSpc>
                <a:spcPct val="90000"/>
              </a:lnSpc>
            </a:pPr>
            <a:r>
              <a:rPr lang="en-GB" sz="2000" dirty="0">
                <a:sym typeface="Symbol" charset="2"/>
              </a:rPr>
              <a:t>Well known that the clinical response to a drug varies between individuals</a:t>
            </a:r>
          </a:p>
          <a:p>
            <a:pPr eaLnBrk="1" hangingPunct="1">
              <a:lnSpc>
                <a:spcPct val="90000"/>
              </a:lnSpc>
            </a:pPr>
            <a:endParaRPr lang="en-GB" sz="800" dirty="0">
              <a:sym typeface="Symbol" charset="2"/>
            </a:endParaRPr>
          </a:p>
          <a:p>
            <a:pPr eaLnBrk="1" hangingPunct="1">
              <a:lnSpc>
                <a:spcPct val="90000"/>
              </a:lnSpc>
              <a:buFontTx/>
              <a:buNone/>
            </a:pPr>
            <a:r>
              <a:rPr lang="en-GB" sz="2000" dirty="0"/>
              <a:t>1) In Europe ~10 % of population are deficient in </a:t>
            </a:r>
            <a:r>
              <a:rPr lang="en-GB" sz="2000" dirty="0" err="1"/>
              <a:t>cytochrome</a:t>
            </a:r>
            <a:r>
              <a:rPr lang="en-GB" sz="2000" dirty="0"/>
              <a:t> P450 enzymes responsible for metabolism of about 20 % of drugs on the market </a:t>
            </a:r>
          </a:p>
          <a:p>
            <a:pPr eaLnBrk="1" hangingPunct="1">
              <a:lnSpc>
                <a:spcPct val="90000"/>
              </a:lnSpc>
            </a:pPr>
            <a:endParaRPr lang="en-GB" sz="800" dirty="0"/>
          </a:p>
          <a:p>
            <a:pPr eaLnBrk="1" hangingPunct="1">
              <a:lnSpc>
                <a:spcPct val="90000"/>
              </a:lnSpc>
              <a:buFontTx/>
              <a:buNone/>
            </a:pPr>
            <a:r>
              <a:rPr lang="en-GB" sz="2000" dirty="0" err="1">
                <a:sym typeface="Symbol" charset="2"/>
              </a:rPr>
              <a:t></a:t>
            </a:r>
            <a:r>
              <a:rPr lang="en-GB" sz="2000" dirty="0">
                <a:sym typeface="Symbol" charset="2"/>
              </a:rPr>
              <a:t> </a:t>
            </a:r>
            <a:r>
              <a:rPr lang="en-GB" sz="2000" dirty="0"/>
              <a:t>Receive </a:t>
            </a:r>
            <a:r>
              <a:rPr lang="en-GB" sz="2000" u="sng" dirty="0"/>
              <a:t>too high</a:t>
            </a:r>
            <a:r>
              <a:rPr lang="en-GB" sz="2000" dirty="0"/>
              <a:t> plasma concentrations at ordinary doses and increased susceptibility for </a:t>
            </a:r>
            <a:r>
              <a:rPr lang="en-GB" sz="2000" u="sng" dirty="0"/>
              <a:t>adverse drug reactions</a:t>
            </a:r>
          </a:p>
          <a:p>
            <a:pPr eaLnBrk="1" hangingPunct="1">
              <a:lnSpc>
                <a:spcPct val="90000"/>
              </a:lnSpc>
            </a:pPr>
            <a:endParaRPr lang="en-GB" sz="800" dirty="0"/>
          </a:p>
          <a:p>
            <a:pPr eaLnBrk="1" hangingPunct="1">
              <a:lnSpc>
                <a:spcPct val="90000"/>
              </a:lnSpc>
              <a:buFontTx/>
              <a:buNone/>
            </a:pPr>
            <a:r>
              <a:rPr lang="en-GB" sz="2000" dirty="0"/>
              <a:t>2) Ultra-rapid </a:t>
            </a:r>
            <a:r>
              <a:rPr lang="en-GB" sz="2000" dirty="0" err="1"/>
              <a:t>metabolisers</a:t>
            </a:r>
            <a:r>
              <a:rPr lang="en-GB" sz="2000" dirty="0"/>
              <a:t> (</a:t>
            </a:r>
            <a:r>
              <a:rPr lang="en-GB" sz="2000" dirty="0" err="1"/>
              <a:t>UMs</a:t>
            </a:r>
            <a:r>
              <a:rPr lang="en-GB" sz="2000" dirty="0"/>
              <a:t>) identified in 1992, where subjects have duplicated or multi-duplicated genes encoding drug metabolising enzymes</a:t>
            </a:r>
          </a:p>
          <a:p>
            <a:pPr eaLnBrk="1" hangingPunct="1">
              <a:lnSpc>
                <a:spcPct val="90000"/>
              </a:lnSpc>
            </a:pPr>
            <a:endParaRPr lang="en-GB" sz="800" dirty="0"/>
          </a:p>
          <a:p>
            <a:pPr eaLnBrk="1" hangingPunct="1">
              <a:lnSpc>
                <a:spcPct val="90000"/>
              </a:lnSpc>
              <a:buFontTx/>
              <a:buNone/>
            </a:pPr>
            <a:r>
              <a:rPr lang="en-GB" sz="2000" dirty="0" err="1">
                <a:sym typeface="Symbol" charset="2"/>
              </a:rPr>
              <a:t></a:t>
            </a:r>
            <a:r>
              <a:rPr lang="en-GB" sz="2000" dirty="0">
                <a:sym typeface="Symbol" charset="2"/>
              </a:rPr>
              <a:t> </a:t>
            </a:r>
            <a:r>
              <a:rPr lang="en-GB" sz="2000" dirty="0"/>
              <a:t>Too rapid drug metabolism occurs and the subjects get </a:t>
            </a:r>
            <a:r>
              <a:rPr lang="en-GB" sz="2000" u="sng" dirty="0"/>
              <a:t>no response</a:t>
            </a:r>
            <a:r>
              <a:rPr lang="en-GB" sz="2000" dirty="0"/>
              <a:t> at ordinary dosage</a:t>
            </a:r>
          </a:p>
          <a:p>
            <a:pPr eaLnBrk="1" hangingPunct="1">
              <a:lnSpc>
                <a:spcPct val="90000"/>
              </a:lnSpc>
            </a:pPr>
            <a:endParaRPr lang="en-GB" sz="2000" dirty="0"/>
          </a:p>
          <a:p>
            <a:pPr eaLnBrk="1" hangingPunct="1">
              <a:lnSpc>
                <a:spcPct val="90000"/>
              </a:lnSpc>
              <a:buFont typeface="Symbol" charset="2"/>
              <a:buChar char="Þ"/>
            </a:pPr>
            <a:endParaRPr lang="en-GB" sz="2000" dirty="0">
              <a:sym typeface="Symbol" charset="2"/>
            </a:endParaRPr>
          </a:p>
        </p:txBody>
      </p:sp>
      <p:pic>
        <p:nvPicPr>
          <p:cNvPr id="18436" name="Picture 4" descr="fig3a_large"/>
          <p:cNvPicPr>
            <a:picLocks noChangeAspect="1" noChangeArrowheads="1"/>
          </p:cNvPicPr>
          <p:nvPr/>
        </p:nvPicPr>
        <p:blipFill>
          <a:blip r:embed="rId2"/>
          <a:srcRect l="3091" t="12599" r="56705" b="8661"/>
          <a:stretch>
            <a:fillRect/>
          </a:stretch>
        </p:blipFill>
        <p:spPr bwMode="auto">
          <a:xfrm>
            <a:off x="5940425" y="1628775"/>
            <a:ext cx="2808288" cy="41259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molecular genetic basis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Basics: From DNA </a:t>
            </a:r>
            <a:r>
              <a:rPr lang="en-US" dirty="0"/>
              <a:t>to proteins</a:t>
            </a:r>
          </a:p>
        </p:txBody>
      </p:sp>
      <p:sp>
        <p:nvSpPr>
          <p:cNvPr id="202755" name="Rectangle 3"/>
          <p:cNvSpPr>
            <a:spLocks noChangeArrowheads="1"/>
          </p:cNvSpPr>
          <p:nvPr/>
        </p:nvSpPr>
        <p:spPr bwMode="auto">
          <a:xfrm>
            <a:off x="685800" y="1752600"/>
            <a:ext cx="7924800" cy="3200400"/>
          </a:xfrm>
          <a:prstGeom prst="rect">
            <a:avLst/>
          </a:prstGeom>
          <a:solidFill>
            <a:srgbClr val="003399">
              <a:alpha val="50195"/>
            </a:srgbClr>
          </a:solidFill>
          <a:ln w="19050">
            <a:solidFill>
              <a:schemeClr val="bg1"/>
            </a:solidFill>
            <a:miter lim="800000"/>
            <a:headEnd/>
            <a:tailEnd/>
          </a:ln>
        </p:spPr>
        <p:txBody>
          <a:bodyPr wrap="none" anchor="ctr">
            <a:prstTxWarp prst="textNoShape">
              <a:avLst/>
            </a:prstTxWarp>
          </a:bodyPr>
          <a:lstStyle/>
          <a:p>
            <a:endParaRPr lang="en-US"/>
          </a:p>
        </p:txBody>
      </p:sp>
      <p:pic>
        <p:nvPicPr>
          <p:cNvPr id="202756" name="Picture 4" descr="cell-dna-collage"/>
          <p:cNvPicPr>
            <a:picLocks noChangeAspect="1" noChangeArrowheads="1"/>
          </p:cNvPicPr>
          <p:nvPr/>
        </p:nvPicPr>
        <p:blipFill>
          <a:blip r:embed="rId3"/>
          <a:srcRect b="3416"/>
          <a:stretch>
            <a:fillRect/>
          </a:stretch>
        </p:blipFill>
        <p:spPr bwMode="auto">
          <a:xfrm>
            <a:off x="609600" y="1676400"/>
            <a:ext cx="6934200" cy="3276600"/>
          </a:xfrm>
          <a:prstGeom prst="rect">
            <a:avLst/>
          </a:prstGeom>
          <a:noFill/>
          <a:ln w="9525">
            <a:noFill/>
            <a:miter lim="800000"/>
            <a:headEnd/>
            <a:tailEnd/>
          </a:ln>
        </p:spPr>
      </p:pic>
      <p:sp>
        <p:nvSpPr>
          <p:cNvPr id="202757" name="AutoShape 5"/>
          <p:cNvSpPr>
            <a:spLocks noChangeArrowheads="1"/>
          </p:cNvSpPr>
          <p:nvPr/>
        </p:nvSpPr>
        <p:spPr bwMode="auto">
          <a:xfrm>
            <a:off x="5638800" y="3581400"/>
            <a:ext cx="2743200" cy="1828800"/>
          </a:xfrm>
          <a:prstGeom prst="downArrowCallout">
            <a:avLst>
              <a:gd name="adj1" fmla="val 37500"/>
              <a:gd name="adj2" fmla="val 37500"/>
              <a:gd name="adj3" fmla="val 16667"/>
              <a:gd name="adj4" fmla="val 66667"/>
            </a:avLst>
          </a:prstGeom>
          <a:solidFill>
            <a:srgbClr val="003399"/>
          </a:solidFill>
          <a:ln w="9525">
            <a:solidFill>
              <a:schemeClr val="bg1"/>
            </a:solidFill>
            <a:miter lim="800000"/>
            <a:headEnd/>
            <a:tailEnd/>
          </a:ln>
        </p:spPr>
        <p:txBody>
          <a:bodyPr wrap="none" anchor="ctr">
            <a:prstTxWarp prst="textNoShape">
              <a:avLst/>
            </a:prstTxWarp>
          </a:bodyPr>
          <a:lstStyle/>
          <a:p>
            <a:pPr algn="ctr">
              <a:lnSpc>
                <a:spcPct val="90000"/>
              </a:lnSpc>
              <a:spcBef>
                <a:spcPct val="60000"/>
              </a:spcBef>
            </a:pPr>
            <a:r>
              <a:rPr lang="en-US" sz="2000" b="0">
                <a:latin typeface="Eurostile" charset="0"/>
              </a:rPr>
              <a:t>Information in DNA </a:t>
            </a:r>
            <a:br>
              <a:rPr lang="en-US" sz="2000" b="0">
                <a:latin typeface="Eurostile" charset="0"/>
              </a:rPr>
            </a:br>
            <a:r>
              <a:rPr lang="en-US" sz="2000" b="0">
                <a:latin typeface="Eurostile" charset="0"/>
              </a:rPr>
              <a:t>leads to the production </a:t>
            </a:r>
            <a:br>
              <a:rPr lang="en-US" sz="2000" b="0">
                <a:latin typeface="Eurostile" charset="0"/>
              </a:rPr>
            </a:br>
            <a:r>
              <a:rPr lang="en-US" sz="2000" b="0">
                <a:latin typeface="Eurostile" charset="0"/>
              </a:rPr>
              <a:t>of proteins that do </a:t>
            </a:r>
            <a:br>
              <a:rPr lang="en-US" sz="2000" b="0">
                <a:latin typeface="Eurostile" charset="0"/>
              </a:rPr>
            </a:br>
            <a:r>
              <a:rPr lang="en-US" sz="2000" b="0">
                <a:latin typeface="Eurostile" charset="0"/>
              </a:rPr>
              <a:t>the body’s work</a:t>
            </a:r>
          </a:p>
        </p:txBody>
      </p:sp>
      <p:grpSp>
        <p:nvGrpSpPr>
          <p:cNvPr id="2" name="Group 6"/>
          <p:cNvGrpSpPr>
            <a:grpSpLocks/>
          </p:cNvGrpSpPr>
          <p:nvPr/>
        </p:nvGrpSpPr>
        <p:grpSpPr bwMode="auto">
          <a:xfrm>
            <a:off x="5562600" y="5192713"/>
            <a:ext cx="3581400" cy="1512887"/>
            <a:chOff x="3504" y="3271"/>
            <a:chExt cx="2256" cy="953"/>
          </a:xfrm>
        </p:grpSpPr>
        <p:pic>
          <p:nvPicPr>
            <p:cNvPr id="23559" name="Picture 7" descr="protein"/>
            <p:cNvPicPr>
              <a:picLocks noChangeAspect="1" noChangeArrowheads="1"/>
            </p:cNvPicPr>
            <p:nvPr/>
          </p:nvPicPr>
          <p:blipFill>
            <a:blip r:embed="rId4"/>
            <a:srcRect/>
            <a:stretch>
              <a:fillRect/>
            </a:stretch>
          </p:blipFill>
          <p:spPr bwMode="auto">
            <a:xfrm>
              <a:off x="3984" y="3271"/>
              <a:ext cx="907" cy="857"/>
            </a:xfrm>
            <a:prstGeom prst="rect">
              <a:avLst/>
            </a:prstGeom>
            <a:noFill/>
            <a:ln w="9525">
              <a:noFill/>
              <a:miter lim="800000"/>
              <a:headEnd/>
              <a:tailEnd/>
            </a:ln>
          </p:spPr>
        </p:pic>
        <p:sp>
          <p:nvSpPr>
            <p:cNvPr id="23560" name="Text Box 8"/>
            <p:cNvSpPr txBox="1">
              <a:spLocks noChangeArrowheads="1"/>
            </p:cNvSpPr>
            <p:nvPr/>
          </p:nvSpPr>
          <p:spPr bwMode="auto">
            <a:xfrm>
              <a:off x="4992" y="3456"/>
              <a:ext cx="768" cy="248"/>
            </a:xfrm>
            <a:prstGeom prst="rect">
              <a:avLst/>
            </a:prstGeom>
            <a:noFill/>
            <a:ln w="9525">
              <a:noFill/>
              <a:miter lim="800000"/>
              <a:headEnd/>
              <a:tailEnd/>
            </a:ln>
          </p:spPr>
          <p:txBody>
            <a:bodyPr>
              <a:prstTxWarp prst="textNoShape">
                <a:avLst/>
              </a:prstTxWarp>
              <a:spAutoFit/>
            </a:bodyPr>
            <a:lstStyle/>
            <a:p>
              <a:pPr>
                <a:lnSpc>
                  <a:spcPct val="90000"/>
                </a:lnSpc>
                <a:spcBef>
                  <a:spcPct val="50000"/>
                </a:spcBef>
              </a:pPr>
              <a:r>
                <a:rPr lang="en-US" sz="2200" b="0">
                  <a:latin typeface="Eurostile" charset="0"/>
                </a:rPr>
                <a:t>Protein</a:t>
              </a:r>
            </a:p>
          </p:txBody>
        </p:sp>
        <p:sp>
          <p:nvSpPr>
            <p:cNvPr id="23561" name="Text Box 9"/>
            <p:cNvSpPr txBox="1">
              <a:spLocks noChangeArrowheads="1"/>
            </p:cNvSpPr>
            <p:nvPr/>
          </p:nvSpPr>
          <p:spPr bwMode="auto">
            <a:xfrm>
              <a:off x="3504" y="3976"/>
              <a:ext cx="1152" cy="248"/>
            </a:xfrm>
            <a:prstGeom prst="rect">
              <a:avLst/>
            </a:prstGeom>
            <a:noFill/>
            <a:ln w="9525">
              <a:noFill/>
              <a:miter lim="800000"/>
              <a:headEnd/>
              <a:tailEnd/>
            </a:ln>
          </p:spPr>
          <p:txBody>
            <a:bodyPr>
              <a:prstTxWarp prst="textNoShape">
                <a:avLst/>
              </a:prstTxWarp>
              <a:spAutoFit/>
            </a:bodyPr>
            <a:lstStyle/>
            <a:p>
              <a:pPr>
                <a:lnSpc>
                  <a:spcPct val="90000"/>
                </a:lnSpc>
                <a:spcBef>
                  <a:spcPct val="50000"/>
                </a:spcBef>
              </a:pPr>
              <a:r>
                <a:rPr lang="en-US" sz="2200" b="0">
                  <a:latin typeface="Eurostile" charset="0"/>
                </a:rPr>
                <a:t>Amino Acid</a:t>
              </a:r>
            </a:p>
          </p:txBody>
        </p:sp>
        <p:sp>
          <p:nvSpPr>
            <p:cNvPr id="23562" name="Line 10"/>
            <p:cNvSpPr>
              <a:spLocks noChangeShapeType="1"/>
            </p:cNvSpPr>
            <p:nvPr/>
          </p:nvSpPr>
          <p:spPr bwMode="auto">
            <a:xfrm flipV="1">
              <a:off x="4224" y="3792"/>
              <a:ext cx="192" cy="24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3563" name="Line 11"/>
            <p:cNvSpPr>
              <a:spLocks noChangeShapeType="1"/>
            </p:cNvSpPr>
            <p:nvPr/>
          </p:nvSpPr>
          <p:spPr bwMode="auto">
            <a:xfrm flipH="1">
              <a:off x="4800" y="3552"/>
              <a:ext cx="144"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82550" y="1398753"/>
            <a:ext cx="930275" cy="819150"/>
          </a:xfrm>
          <a:prstGeom prst="rect">
            <a:avLst/>
          </a:prstGeom>
          <a:noFill/>
          <a:ln w="25400">
            <a:noFill/>
            <a:miter lim="800000"/>
            <a:headEnd/>
            <a:tailEnd/>
          </a:ln>
          <a:effectLst/>
        </p:spPr>
        <p:txBody>
          <a:bodyPr wrap="none" lIns="90488" tIns="44450" rIns="90488" bIns="44450">
            <a:prstTxWarp prst="textNoShape">
              <a:avLst/>
            </a:prstTxWarp>
            <a:spAutoFit/>
          </a:bodyPr>
          <a:lstStyle/>
          <a:p>
            <a:r>
              <a:rPr lang="en-US">
                <a:latin typeface="Arial" charset="0"/>
              </a:rPr>
              <a:t>GENE</a:t>
            </a:r>
          </a:p>
          <a:p>
            <a:r>
              <a:rPr lang="en-US">
                <a:latin typeface="Arial" charset="0"/>
              </a:rPr>
              <a:t>(DNA)</a:t>
            </a:r>
          </a:p>
        </p:txBody>
      </p:sp>
      <p:sp>
        <p:nvSpPr>
          <p:cNvPr id="25604" name="Freeform 4"/>
          <p:cNvSpPr>
            <a:spLocks/>
          </p:cNvSpPr>
          <p:nvPr/>
        </p:nvSpPr>
        <p:spPr bwMode="auto">
          <a:xfrm>
            <a:off x="1504950" y="2657640"/>
            <a:ext cx="7164388" cy="458788"/>
          </a:xfrm>
          <a:custGeom>
            <a:avLst/>
            <a:gdLst>
              <a:gd name="T0" fmla="*/ 39 w 4889"/>
              <a:gd name="T1" fmla="*/ 120 h 289"/>
              <a:gd name="T2" fmla="*/ 169 w 4889"/>
              <a:gd name="T3" fmla="*/ 84 h 289"/>
              <a:gd name="T4" fmla="*/ 221 w 4889"/>
              <a:gd name="T5" fmla="*/ 132 h 289"/>
              <a:gd name="T6" fmla="*/ 299 w 4889"/>
              <a:gd name="T7" fmla="*/ 144 h 289"/>
              <a:gd name="T8" fmla="*/ 390 w 4889"/>
              <a:gd name="T9" fmla="*/ 156 h 289"/>
              <a:gd name="T10" fmla="*/ 494 w 4889"/>
              <a:gd name="T11" fmla="*/ 156 h 289"/>
              <a:gd name="T12" fmla="*/ 572 w 4889"/>
              <a:gd name="T13" fmla="*/ 120 h 289"/>
              <a:gd name="T14" fmla="*/ 689 w 4889"/>
              <a:gd name="T15" fmla="*/ 120 h 289"/>
              <a:gd name="T16" fmla="*/ 689 w 4889"/>
              <a:gd name="T17" fmla="*/ 192 h 289"/>
              <a:gd name="T18" fmla="*/ 819 w 4889"/>
              <a:gd name="T19" fmla="*/ 204 h 289"/>
              <a:gd name="T20" fmla="*/ 897 w 4889"/>
              <a:gd name="T21" fmla="*/ 192 h 289"/>
              <a:gd name="T22" fmla="*/ 988 w 4889"/>
              <a:gd name="T23" fmla="*/ 228 h 289"/>
              <a:gd name="T24" fmla="*/ 1144 w 4889"/>
              <a:gd name="T25" fmla="*/ 240 h 289"/>
              <a:gd name="T26" fmla="*/ 1209 w 4889"/>
              <a:gd name="T27" fmla="*/ 192 h 289"/>
              <a:gd name="T28" fmla="*/ 1300 w 4889"/>
              <a:gd name="T29" fmla="*/ 180 h 289"/>
              <a:gd name="T30" fmla="*/ 1378 w 4889"/>
              <a:gd name="T31" fmla="*/ 144 h 289"/>
              <a:gd name="T32" fmla="*/ 1443 w 4889"/>
              <a:gd name="T33" fmla="*/ 96 h 289"/>
              <a:gd name="T34" fmla="*/ 1521 w 4889"/>
              <a:gd name="T35" fmla="*/ 108 h 289"/>
              <a:gd name="T36" fmla="*/ 1612 w 4889"/>
              <a:gd name="T37" fmla="*/ 156 h 289"/>
              <a:gd name="T38" fmla="*/ 1755 w 4889"/>
              <a:gd name="T39" fmla="*/ 156 h 289"/>
              <a:gd name="T40" fmla="*/ 1833 w 4889"/>
              <a:gd name="T41" fmla="*/ 132 h 289"/>
              <a:gd name="T42" fmla="*/ 1911 w 4889"/>
              <a:gd name="T43" fmla="*/ 144 h 289"/>
              <a:gd name="T44" fmla="*/ 2002 w 4889"/>
              <a:gd name="T45" fmla="*/ 156 h 289"/>
              <a:gd name="T46" fmla="*/ 2093 w 4889"/>
              <a:gd name="T47" fmla="*/ 156 h 289"/>
              <a:gd name="T48" fmla="*/ 2184 w 4889"/>
              <a:gd name="T49" fmla="*/ 156 h 289"/>
              <a:gd name="T50" fmla="*/ 2275 w 4889"/>
              <a:gd name="T51" fmla="*/ 144 h 289"/>
              <a:gd name="T52" fmla="*/ 2353 w 4889"/>
              <a:gd name="T53" fmla="*/ 168 h 289"/>
              <a:gd name="T54" fmla="*/ 2418 w 4889"/>
              <a:gd name="T55" fmla="*/ 192 h 289"/>
              <a:gd name="T56" fmla="*/ 2483 w 4889"/>
              <a:gd name="T57" fmla="*/ 156 h 289"/>
              <a:gd name="T58" fmla="*/ 2561 w 4889"/>
              <a:gd name="T59" fmla="*/ 108 h 289"/>
              <a:gd name="T60" fmla="*/ 2600 w 4889"/>
              <a:gd name="T61" fmla="*/ 36 h 289"/>
              <a:gd name="T62" fmla="*/ 2665 w 4889"/>
              <a:gd name="T63" fmla="*/ 84 h 289"/>
              <a:gd name="T64" fmla="*/ 2795 w 4889"/>
              <a:gd name="T65" fmla="*/ 120 h 289"/>
              <a:gd name="T66" fmla="*/ 2873 w 4889"/>
              <a:gd name="T67" fmla="*/ 144 h 289"/>
              <a:gd name="T68" fmla="*/ 2951 w 4889"/>
              <a:gd name="T69" fmla="*/ 156 h 289"/>
              <a:gd name="T70" fmla="*/ 3029 w 4889"/>
              <a:gd name="T71" fmla="*/ 168 h 289"/>
              <a:gd name="T72" fmla="*/ 3224 w 4889"/>
              <a:gd name="T73" fmla="*/ 180 h 289"/>
              <a:gd name="T74" fmla="*/ 3250 w 4889"/>
              <a:gd name="T75" fmla="*/ 252 h 289"/>
              <a:gd name="T76" fmla="*/ 3289 w 4889"/>
              <a:gd name="T77" fmla="*/ 216 h 289"/>
              <a:gd name="T78" fmla="*/ 3341 w 4889"/>
              <a:gd name="T79" fmla="*/ 168 h 289"/>
              <a:gd name="T80" fmla="*/ 3419 w 4889"/>
              <a:gd name="T81" fmla="*/ 132 h 289"/>
              <a:gd name="T82" fmla="*/ 3510 w 4889"/>
              <a:gd name="T83" fmla="*/ 108 h 289"/>
              <a:gd name="T84" fmla="*/ 3588 w 4889"/>
              <a:gd name="T85" fmla="*/ 48 h 289"/>
              <a:gd name="T86" fmla="*/ 3666 w 4889"/>
              <a:gd name="T87" fmla="*/ 36 h 289"/>
              <a:gd name="T88" fmla="*/ 3744 w 4889"/>
              <a:gd name="T89" fmla="*/ 84 h 289"/>
              <a:gd name="T90" fmla="*/ 3809 w 4889"/>
              <a:gd name="T91" fmla="*/ 132 h 289"/>
              <a:gd name="T92" fmla="*/ 3887 w 4889"/>
              <a:gd name="T93" fmla="*/ 144 h 289"/>
              <a:gd name="T94" fmla="*/ 3978 w 4889"/>
              <a:gd name="T95" fmla="*/ 156 h 289"/>
              <a:gd name="T96" fmla="*/ 4069 w 4889"/>
              <a:gd name="T97" fmla="*/ 156 h 289"/>
              <a:gd name="T98" fmla="*/ 4147 w 4889"/>
              <a:gd name="T99" fmla="*/ 108 h 289"/>
              <a:gd name="T100" fmla="*/ 4173 w 4889"/>
              <a:gd name="T101" fmla="*/ 36 h 289"/>
              <a:gd name="T102" fmla="*/ 4264 w 4889"/>
              <a:gd name="T103" fmla="*/ 0 h 289"/>
              <a:gd name="T104" fmla="*/ 4394 w 4889"/>
              <a:gd name="T105" fmla="*/ 24 h 289"/>
              <a:gd name="T106" fmla="*/ 4407 w 4889"/>
              <a:gd name="T107" fmla="*/ 144 h 289"/>
              <a:gd name="T108" fmla="*/ 4420 w 4889"/>
              <a:gd name="T109" fmla="*/ 216 h 289"/>
              <a:gd name="T110" fmla="*/ 4550 w 4889"/>
              <a:gd name="T111" fmla="*/ 276 h 289"/>
              <a:gd name="T112" fmla="*/ 4563 w 4889"/>
              <a:gd name="T113" fmla="*/ 204 h 289"/>
              <a:gd name="T114" fmla="*/ 4693 w 4889"/>
              <a:gd name="T115" fmla="*/ 144 h 289"/>
              <a:gd name="T116" fmla="*/ 4784 w 4889"/>
              <a:gd name="T117" fmla="*/ 144 h 2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89"/>
              <a:gd name="T178" fmla="*/ 0 h 289"/>
              <a:gd name="T179" fmla="*/ 4889 w 4889"/>
              <a:gd name="T180" fmla="*/ 289 h 2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89" h="289">
                <a:moveTo>
                  <a:pt x="0" y="96"/>
                </a:moveTo>
                <a:lnTo>
                  <a:pt x="39" y="120"/>
                </a:lnTo>
                <a:lnTo>
                  <a:pt x="78" y="108"/>
                </a:lnTo>
                <a:lnTo>
                  <a:pt x="169" y="84"/>
                </a:lnTo>
                <a:lnTo>
                  <a:pt x="182" y="120"/>
                </a:lnTo>
                <a:lnTo>
                  <a:pt x="221" y="132"/>
                </a:lnTo>
                <a:lnTo>
                  <a:pt x="260" y="144"/>
                </a:lnTo>
                <a:lnTo>
                  <a:pt x="299" y="144"/>
                </a:lnTo>
                <a:lnTo>
                  <a:pt x="351" y="156"/>
                </a:lnTo>
                <a:lnTo>
                  <a:pt x="390" y="156"/>
                </a:lnTo>
                <a:lnTo>
                  <a:pt x="442" y="156"/>
                </a:lnTo>
                <a:lnTo>
                  <a:pt x="494" y="156"/>
                </a:lnTo>
                <a:lnTo>
                  <a:pt x="533" y="120"/>
                </a:lnTo>
                <a:lnTo>
                  <a:pt x="572" y="120"/>
                </a:lnTo>
                <a:lnTo>
                  <a:pt x="650" y="120"/>
                </a:lnTo>
                <a:lnTo>
                  <a:pt x="689" y="120"/>
                </a:lnTo>
                <a:lnTo>
                  <a:pt x="689" y="156"/>
                </a:lnTo>
                <a:lnTo>
                  <a:pt x="689" y="192"/>
                </a:lnTo>
                <a:lnTo>
                  <a:pt x="741" y="204"/>
                </a:lnTo>
                <a:lnTo>
                  <a:pt x="819" y="204"/>
                </a:lnTo>
                <a:lnTo>
                  <a:pt x="858" y="204"/>
                </a:lnTo>
                <a:lnTo>
                  <a:pt x="897" y="192"/>
                </a:lnTo>
                <a:lnTo>
                  <a:pt x="936" y="168"/>
                </a:lnTo>
                <a:lnTo>
                  <a:pt x="988" y="228"/>
                </a:lnTo>
                <a:lnTo>
                  <a:pt x="1040" y="240"/>
                </a:lnTo>
                <a:lnTo>
                  <a:pt x="1144" y="240"/>
                </a:lnTo>
                <a:lnTo>
                  <a:pt x="1170" y="204"/>
                </a:lnTo>
                <a:lnTo>
                  <a:pt x="1209" y="192"/>
                </a:lnTo>
                <a:lnTo>
                  <a:pt x="1261" y="180"/>
                </a:lnTo>
                <a:lnTo>
                  <a:pt x="1300" y="180"/>
                </a:lnTo>
                <a:lnTo>
                  <a:pt x="1339" y="180"/>
                </a:lnTo>
                <a:lnTo>
                  <a:pt x="1378" y="144"/>
                </a:lnTo>
                <a:lnTo>
                  <a:pt x="1404" y="108"/>
                </a:lnTo>
                <a:lnTo>
                  <a:pt x="1443" y="96"/>
                </a:lnTo>
                <a:lnTo>
                  <a:pt x="1482" y="108"/>
                </a:lnTo>
                <a:lnTo>
                  <a:pt x="1521" y="108"/>
                </a:lnTo>
                <a:lnTo>
                  <a:pt x="1560" y="132"/>
                </a:lnTo>
                <a:lnTo>
                  <a:pt x="1612" y="156"/>
                </a:lnTo>
                <a:lnTo>
                  <a:pt x="1716" y="156"/>
                </a:lnTo>
                <a:lnTo>
                  <a:pt x="1755" y="156"/>
                </a:lnTo>
                <a:lnTo>
                  <a:pt x="1794" y="144"/>
                </a:lnTo>
                <a:lnTo>
                  <a:pt x="1833" y="132"/>
                </a:lnTo>
                <a:lnTo>
                  <a:pt x="1872" y="132"/>
                </a:lnTo>
                <a:lnTo>
                  <a:pt x="1911" y="144"/>
                </a:lnTo>
                <a:lnTo>
                  <a:pt x="1963" y="168"/>
                </a:lnTo>
                <a:lnTo>
                  <a:pt x="2002" y="156"/>
                </a:lnTo>
                <a:lnTo>
                  <a:pt x="2041" y="156"/>
                </a:lnTo>
                <a:lnTo>
                  <a:pt x="2093" y="156"/>
                </a:lnTo>
                <a:lnTo>
                  <a:pt x="2145" y="156"/>
                </a:lnTo>
                <a:lnTo>
                  <a:pt x="2184" y="156"/>
                </a:lnTo>
                <a:lnTo>
                  <a:pt x="2223" y="144"/>
                </a:lnTo>
                <a:lnTo>
                  <a:pt x="2275" y="144"/>
                </a:lnTo>
                <a:lnTo>
                  <a:pt x="2314" y="144"/>
                </a:lnTo>
                <a:lnTo>
                  <a:pt x="2353" y="168"/>
                </a:lnTo>
                <a:lnTo>
                  <a:pt x="2379" y="204"/>
                </a:lnTo>
                <a:lnTo>
                  <a:pt x="2418" y="192"/>
                </a:lnTo>
                <a:lnTo>
                  <a:pt x="2457" y="192"/>
                </a:lnTo>
                <a:lnTo>
                  <a:pt x="2483" y="156"/>
                </a:lnTo>
                <a:lnTo>
                  <a:pt x="2522" y="144"/>
                </a:lnTo>
                <a:lnTo>
                  <a:pt x="2561" y="108"/>
                </a:lnTo>
                <a:lnTo>
                  <a:pt x="2574" y="72"/>
                </a:lnTo>
                <a:lnTo>
                  <a:pt x="2600" y="36"/>
                </a:lnTo>
                <a:lnTo>
                  <a:pt x="2639" y="36"/>
                </a:lnTo>
                <a:lnTo>
                  <a:pt x="2665" y="84"/>
                </a:lnTo>
                <a:lnTo>
                  <a:pt x="2704" y="96"/>
                </a:lnTo>
                <a:lnTo>
                  <a:pt x="2795" y="120"/>
                </a:lnTo>
                <a:lnTo>
                  <a:pt x="2834" y="132"/>
                </a:lnTo>
                <a:lnTo>
                  <a:pt x="2873" y="144"/>
                </a:lnTo>
                <a:lnTo>
                  <a:pt x="2912" y="144"/>
                </a:lnTo>
                <a:lnTo>
                  <a:pt x="2951" y="156"/>
                </a:lnTo>
                <a:lnTo>
                  <a:pt x="2990" y="168"/>
                </a:lnTo>
                <a:lnTo>
                  <a:pt x="3029" y="168"/>
                </a:lnTo>
                <a:lnTo>
                  <a:pt x="3068" y="168"/>
                </a:lnTo>
                <a:lnTo>
                  <a:pt x="3224" y="180"/>
                </a:lnTo>
                <a:lnTo>
                  <a:pt x="3237" y="216"/>
                </a:lnTo>
                <a:lnTo>
                  <a:pt x="3250" y="252"/>
                </a:lnTo>
                <a:lnTo>
                  <a:pt x="3289" y="252"/>
                </a:lnTo>
                <a:lnTo>
                  <a:pt x="3289" y="216"/>
                </a:lnTo>
                <a:lnTo>
                  <a:pt x="3302" y="180"/>
                </a:lnTo>
                <a:lnTo>
                  <a:pt x="3341" y="168"/>
                </a:lnTo>
                <a:lnTo>
                  <a:pt x="3380" y="144"/>
                </a:lnTo>
                <a:lnTo>
                  <a:pt x="3419" y="132"/>
                </a:lnTo>
                <a:lnTo>
                  <a:pt x="3471" y="132"/>
                </a:lnTo>
                <a:lnTo>
                  <a:pt x="3510" y="108"/>
                </a:lnTo>
                <a:lnTo>
                  <a:pt x="3549" y="84"/>
                </a:lnTo>
                <a:lnTo>
                  <a:pt x="3588" y="48"/>
                </a:lnTo>
                <a:lnTo>
                  <a:pt x="3627" y="36"/>
                </a:lnTo>
                <a:lnTo>
                  <a:pt x="3666" y="36"/>
                </a:lnTo>
                <a:lnTo>
                  <a:pt x="3705" y="48"/>
                </a:lnTo>
                <a:lnTo>
                  <a:pt x="3744" y="84"/>
                </a:lnTo>
                <a:lnTo>
                  <a:pt x="3770" y="120"/>
                </a:lnTo>
                <a:lnTo>
                  <a:pt x="3809" y="132"/>
                </a:lnTo>
                <a:lnTo>
                  <a:pt x="3848" y="132"/>
                </a:lnTo>
                <a:lnTo>
                  <a:pt x="3887" y="144"/>
                </a:lnTo>
                <a:lnTo>
                  <a:pt x="3926" y="144"/>
                </a:lnTo>
                <a:lnTo>
                  <a:pt x="3978" y="156"/>
                </a:lnTo>
                <a:lnTo>
                  <a:pt x="4030" y="156"/>
                </a:lnTo>
                <a:lnTo>
                  <a:pt x="4069" y="156"/>
                </a:lnTo>
                <a:lnTo>
                  <a:pt x="4108" y="144"/>
                </a:lnTo>
                <a:lnTo>
                  <a:pt x="4147" y="108"/>
                </a:lnTo>
                <a:lnTo>
                  <a:pt x="4160" y="72"/>
                </a:lnTo>
                <a:lnTo>
                  <a:pt x="4173" y="36"/>
                </a:lnTo>
                <a:lnTo>
                  <a:pt x="4212" y="24"/>
                </a:lnTo>
                <a:lnTo>
                  <a:pt x="4264" y="0"/>
                </a:lnTo>
                <a:lnTo>
                  <a:pt x="4303" y="0"/>
                </a:lnTo>
                <a:lnTo>
                  <a:pt x="4394" y="24"/>
                </a:lnTo>
                <a:lnTo>
                  <a:pt x="4420" y="96"/>
                </a:lnTo>
                <a:lnTo>
                  <a:pt x="4407" y="144"/>
                </a:lnTo>
                <a:lnTo>
                  <a:pt x="4394" y="180"/>
                </a:lnTo>
                <a:lnTo>
                  <a:pt x="4420" y="216"/>
                </a:lnTo>
                <a:lnTo>
                  <a:pt x="4498" y="288"/>
                </a:lnTo>
                <a:lnTo>
                  <a:pt x="4550" y="276"/>
                </a:lnTo>
                <a:lnTo>
                  <a:pt x="4576" y="240"/>
                </a:lnTo>
                <a:lnTo>
                  <a:pt x="4563" y="204"/>
                </a:lnTo>
                <a:lnTo>
                  <a:pt x="4641" y="168"/>
                </a:lnTo>
                <a:lnTo>
                  <a:pt x="4693" y="144"/>
                </a:lnTo>
                <a:lnTo>
                  <a:pt x="4745" y="144"/>
                </a:lnTo>
                <a:lnTo>
                  <a:pt x="4784" y="144"/>
                </a:lnTo>
                <a:lnTo>
                  <a:pt x="4888" y="120"/>
                </a:lnTo>
              </a:path>
            </a:pathLst>
          </a:custGeom>
          <a:noFill/>
          <a:ln w="127000" cap="rnd">
            <a:solidFill>
              <a:srgbClr val="009999"/>
            </a:solidFill>
            <a:round/>
            <a:headEnd/>
            <a:tailEnd/>
          </a:ln>
          <a:effectLst/>
        </p:spPr>
        <p:txBody>
          <a:bodyPr>
            <a:prstTxWarp prst="textNoShape">
              <a:avLst/>
            </a:prstTxWarp>
          </a:bodyPr>
          <a:lstStyle/>
          <a:p>
            <a:endParaRPr lang="en-US"/>
          </a:p>
        </p:txBody>
      </p:sp>
      <p:sp>
        <p:nvSpPr>
          <p:cNvPr id="25605" name="Rectangle 5"/>
          <p:cNvSpPr>
            <a:spLocks noChangeArrowheads="1"/>
          </p:cNvSpPr>
          <p:nvPr/>
        </p:nvSpPr>
        <p:spPr bwMode="auto">
          <a:xfrm>
            <a:off x="4335463" y="2822740"/>
            <a:ext cx="130175" cy="127000"/>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5606" name="Rectangle 6"/>
          <p:cNvSpPr>
            <a:spLocks noChangeArrowheads="1"/>
          </p:cNvSpPr>
          <p:nvPr/>
        </p:nvSpPr>
        <p:spPr bwMode="auto">
          <a:xfrm>
            <a:off x="5630863" y="2822740"/>
            <a:ext cx="130175" cy="127000"/>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5607" name="Rectangle 7"/>
          <p:cNvSpPr>
            <a:spLocks noChangeArrowheads="1"/>
          </p:cNvSpPr>
          <p:nvPr/>
        </p:nvSpPr>
        <p:spPr bwMode="auto">
          <a:xfrm>
            <a:off x="3878263" y="2822740"/>
            <a:ext cx="206375" cy="127000"/>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5608" name="Rectangle 8"/>
          <p:cNvSpPr>
            <a:spLocks noChangeArrowheads="1"/>
          </p:cNvSpPr>
          <p:nvPr/>
        </p:nvSpPr>
        <p:spPr bwMode="auto">
          <a:xfrm>
            <a:off x="4926013" y="2860840"/>
            <a:ext cx="206375" cy="127000"/>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5609" name="Rectangle 9"/>
          <p:cNvSpPr>
            <a:spLocks noChangeArrowheads="1"/>
          </p:cNvSpPr>
          <p:nvPr/>
        </p:nvSpPr>
        <p:spPr bwMode="auto">
          <a:xfrm>
            <a:off x="6392863" y="2822740"/>
            <a:ext cx="130175" cy="127000"/>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5610" name="Rectangle 10"/>
          <p:cNvSpPr>
            <a:spLocks noChangeArrowheads="1"/>
          </p:cNvSpPr>
          <p:nvPr/>
        </p:nvSpPr>
        <p:spPr bwMode="auto">
          <a:xfrm>
            <a:off x="7307263" y="2822740"/>
            <a:ext cx="130175" cy="127000"/>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5611" name="Rectangle 11"/>
          <p:cNvSpPr>
            <a:spLocks noChangeArrowheads="1"/>
          </p:cNvSpPr>
          <p:nvPr/>
        </p:nvSpPr>
        <p:spPr bwMode="auto">
          <a:xfrm>
            <a:off x="8297863" y="2822740"/>
            <a:ext cx="130175" cy="127000"/>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5612" name="Rectangle 12"/>
          <p:cNvSpPr>
            <a:spLocks noChangeArrowheads="1"/>
          </p:cNvSpPr>
          <p:nvPr/>
        </p:nvSpPr>
        <p:spPr bwMode="auto">
          <a:xfrm>
            <a:off x="5859463" y="2822740"/>
            <a:ext cx="206375" cy="127000"/>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5613" name="Rectangle 13"/>
          <p:cNvSpPr>
            <a:spLocks noChangeArrowheads="1"/>
          </p:cNvSpPr>
          <p:nvPr/>
        </p:nvSpPr>
        <p:spPr bwMode="auto">
          <a:xfrm>
            <a:off x="2278063" y="2746540"/>
            <a:ext cx="206375" cy="127000"/>
          </a:xfrm>
          <a:prstGeom prst="rect">
            <a:avLst/>
          </a:prstGeom>
          <a:solidFill>
            <a:schemeClr val="accent2"/>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5614" name="Rectangle 14"/>
          <p:cNvSpPr>
            <a:spLocks noChangeArrowheads="1"/>
          </p:cNvSpPr>
          <p:nvPr/>
        </p:nvSpPr>
        <p:spPr bwMode="auto">
          <a:xfrm>
            <a:off x="317500" y="2979903"/>
            <a:ext cx="1427163" cy="81915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ctr"/>
            <a:r>
              <a:rPr lang="en-US">
                <a:latin typeface="Arial" charset="0"/>
              </a:rPr>
              <a:t>precursor</a:t>
            </a:r>
          </a:p>
          <a:p>
            <a:pPr algn="ctr"/>
            <a:r>
              <a:rPr lang="en-US">
                <a:latin typeface="Arial" charset="0"/>
              </a:rPr>
              <a:t>RNA</a:t>
            </a:r>
          </a:p>
        </p:txBody>
      </p:sp>
      <p:grpSp>
        <p:nvGrpSpPr>
          <p:cNvPr id="2" name="Group 15"/>
          <p:cNvGrpSpPr>
            <a:grpSpLocks/>
          </p:cNvGrpSpPr>
          <p:nvPr/>
        </p:nvGrpSpPr>
        <p:grpSpPr bwMode="auto">
          <a:xfrm>
            <a:off x="4106863" y="4213390"/>
            <a:ext cx="1787525" cy="127000"/>
            <a:chOff x="2803" y="2612"/>
            <a:chExt cx="1219" cy="80"/>
          </a:xfrm>
          <a:effectLst/>
        </p:grpSpPr>
        <p:sp>
          <p:nvSpPr>
            <p:cNvPr id="25652" name="Rectangle 16"/>
            <p:cNvSpPr>
              <a:spLocks noChangeArrowheads="1"/>
            </p:cNvSpPr>
            <p:nvPr/>
          </p:nvSpPr>
          <p:spPr bwMode="auto">
            <a:xfrm>
              <a:off x="2803" y="2612"/>
              <a:ext cx="140" cy="80"/>
            </a:xfrm>
            <a:prstGeom prst="rect">
              <a:avLst/>
            </a:prstGeom>
            <a:solidFill>
              <a:schemeClr val="accent2"/>
            </a:solidFill>
            <a:ln w="25400">
              <a:solidFill>
                <a:schemeClr val="bg2"/>
              </a:solidFill>
              <a:miter lim="800000"/>
              <a:headEnd/>
              <a:tailEnd/>
            </a:ln>
          </p:spPr>
          <p:txBody>
            <a:bodyPr wrap="none" anchor="ctr">
              <a:prstTxWarp prst="textNoShape">
                <a:avLst/>
              </a:prstTxWarp>
            </a:bodyPr>
            <a:lstStyle/>
            <a:p>
              <a:endParaRPr lang="en-US"/>
            </a:p>
          </p:txBody>
        </p:sp>
        <p:sp>
          <p:nvSpPr>
            <p:cNvPr id="25653" name="Rectangle 17"/>
            <p:cNvSpPr>
              <a:spLocks noChangeArrowheads="1"/>
            </p:cNvSpPr>
            <p:nvPr/>
          </p:nvSpPr>
          <p:spPr bwMode="auto">
            <a:xfrm>
              <a:off x="2972" y="2612"/>
              <a:ext cx="140" cy="80"/>
            </a:xfrm>
            <a:prstGeom prst="rect">
              <a:avLst/>
            </a:prstGeom>
            <a:solidFill>
              <a:schemeClr val="accent2"/>
            </a:solidFill>
            <a:ln w="25400">
              <a:solidFill>
                <a:schemeClr val="bg2"/>
              </a:solidFill>
              <a:miter lim="800000"/>
              <a:headEnd/>
              <a:tailEnd/>
            </a:ln>
          </p:spPr>
          <p:txBody>
            <a:bodyPr wrap="none" anchor="ctr">
              <a:prstTxWarp prst="textNoShape">
                <a:avLst/>
              </a:prstTxWarp>
            </a:bodyPr>
            <a:lstStyle/>
            <a:p>
              <a:endParaRPr lang="en-US"/>
            </a:p>
          </p:txBody>
        </p:sp>
        <p:sp>
          <p:nvSpPr>
            <p:cNvPr id="25654" name="Rectangle 18"/>
            <p:cNvSpPr>
              <a:spLocks noChangeArrowheads="1"/>
            </p:cNvSpPr>
            <p:nvPr/>
          </p:nvSpPr>
          <p:spPr bwMode="auto">
            <a:xfrm>
              <a:off x="3141" y="2612"/>
              <a:ext cx="88" cy="80"/>
            </a:xfrm>
            <a:prstGeom prst="rect">
              <a:avLst/>
            </a:prstGeom>
            <a:solidFill>
              <a:schemeClr val="accent2"/>
            </a:solidFill>
            <a:ln w="25400">
              <a:solidFill>
                <a:schemeClr val="bg2"/>
              </a:solidFill>
              <a:miter lim="800000"/>
              <a:headEnd/>
              <a:tailEnd/>
            </a:ln>
          </p:spPr>
          <p:txBody>
            <a:bodyPr wrap="none" anchor="ctr">
              <a:prstTxWarp prst="textNoShape">
                <a:avLst/>
              </a:prstTxWarp>
            </a:bodyPr>
            <a:lstStyle/>
            <a:p>
              <a:endParaRPr lang="en-US"/>
            </a:p>
          </p:txBody>
        </p:sp>
        <p:sp>
          <p:nvSpPr>
            <p:cNvPr id="25655" name="Rectangle 19"/>
            <p:cNvSpPr>
              <a:spLocks noChangeArrowheads="1"/>
            </p:cNvSpPr>
            <p:nvPr/>
          </p:nvSpPr>
          <p:spPr bwMode="auto">
            <a:xfrm>
              <a:off x="3258" y="2612"/>
              <a:ext cx="140" cy="80"/>
            </a:xfrm>
            <a:prstGeom prst="rect">
              <a:avLst/>
            </a:prstGeom>
            <a:solidFill>
              <a:schemeClr val="accent2"/>
            </a:solidFill>
            <a:ln w="25400">
              <a:solidFill>
                <a:schemeClr val="bg2"/>
              </a:solidFill>
              <a:miter lim="800000"/>
              <a:headEnd/>
              <a:tailEnd/>
            </a:ln>
          </p:spPr>
          <p:txBody>
            <a:bodyPr wrap="none" anchor="ctr">
              <a:prstTxWarp prst="textNoShape">
                <a:avLst/>
              </a:prstTxWarp>
            </a:bodyPr>
            <a:lstStyle/>
            <a:p>
              <a:endParaRPr lang="en-US"/>
            </a:p>
          </p:txBody>
        </p:sp>
        <p:sp>
          <p:nvSpPr>
            <p:cNvPr id="25656" name="Rectangle 20"/>
            <p:cNvSpPr>
              <a:spLocks noChangeArrowheads="1"/>
            </p:cNvSpPr>
            <p:nvPr/>
          </p:nvSpPr>
          <p:spPr bwMode="auto">
            <a:xfrm>
              <a:off x="3427" y="2612"/>
              <a:ext cx="88" cy="80"/>
            </a:xfrm>
            <a:prstGeom prst="rect">
              <a:avLst/>
            </a:prstGeom>
            <a:solidFill>
              <a:schemeClr val="accent2"/>
            </a:solidFill>
            <a:ln w="25400">
              <a:solidFill>
                <a:schemeClr val="bg2"/>
              </a:solidFill>
              <a:miter lim="800000"/>
              <a:headEnd/>
              <a:tailEnd/>
            </a:ln>
          </p:spPr>
          <p:txBody>
            <a:bodyPr wrap="none" anchor="ctr">
              <a:prstTxWarp prst="textNoShape">
                <a:avLst/>
              </a:prstTxWarp>
            </a:bodyPr>
            <a:lstStyle/>
            <a:p>
              <a:endParaRPr lang="en-US"/>
            </a:p>
          </p:txBody>
        </p:sp>
        <p:sp>
          <p:nvSpPr>
            <p:cNvPr id="25657" name="Rectangle 21"/>
            <p:cNvSpPr>
              <a:spLocks noChangeArrowheads="1"/>
            </p:cNvSpPr>
            <p:nvPr/>
          </p:nvSpPr>
          <p:spPr bwMode="auto">
            <a:xfrm>
              <a:off x="3531" y="2612"/>
              <a:ext cx="140" cy="80"/>
            </a:xfrm>
            <a:prstGeom prst="rect">
              <a:avLst/>
            </a:prstGeom>
            <a:solidFill>
              <a:schemeClr val="accent2"/>
            </a:solidFill>
            <a:ln w="25400">
              <a:solidFill>
                <a:schemeClr val="bg2"/>
              </a:solidFill>
              <a:miter lim="800000"/>
              <a:headEnd/>
              <a:tailEnd/>
            </a:ln>
          </p:spPr>
          <p:txBody>
            <a:bodyPr wrap="none" anchor="ctr">
              <a:prstTxWarp prst="textNoShape">
                <a:avLst/>
              </a:prstTxWarp>
            </a:bodyPr>
            <a:lstStyle/>
            <a:p>
              <a:endParaRPr lang="en-US"/>
            </a:p>
          </p:txBody>
        </p:sp>
        <p:sp>
          <p:nvSpPr>
            <p:cNvPr id="25658" name="Rectangle 22"/>
            <p:cNvSpPr>
              <a:spLocks noChangeArrowheads="1"/>
            </p:cNvSpPr>
            <p:nvPr/>
          </p:nvSpPr>
          <p:spPr bwMode="auto">
            <a:xfrm>
              <a:off x="3700" y="2612"/>
              <a:ext cx="88" cy="80"/>
            </a:xfrm>
            <a:prstGeom prst="rect">
              <a:avLst/>
            </a:prstGeom>
            <a:solidFill>
              <a:schemeClr val="accent2"/>
            </a:solidFill>
            <a:ln w="25400">
              <a:solidFill>
                <a:schemeClr val="bg2"/>
              </a:solidFill>
              <a:miter lim="800000"/>
              <a:headEnd/>
              <a:tailEnd/>
            </a:ln>
          </p:spPr>
          <p:txBody>
            <a:bodyPr wrap="none" anchor="ctr">
              <a:prstTxWarp prst="textNoShape">
                <a:avLst/>
              </a:prstTxWarp>
            </a:bodyPr>
            <a:lstStyle/>
            <a:p>
              <a:endParaRPr lang="en-US"/>
            </a:p>
          </p:txBody>
        </p:sp>
        <p:sp>
          <p:nvSpPr>
            <p:cNvPr id="25659" name="Rectangle 23"/>
            <p:cNvSpPr>
              <a:spLocks noChangeArrowheads="1"/>
            </p:cNvSpPr>
            <p:nvPr/>
          </p:nvSpPr>
          <p:spPr bwMode="auto">
            <a:xfrm>
              <a:off x="3817" y="2612"/>
              <a:ext cx="88" cy="80"/>
            </a:xfrm>
            <a:prstGeom prst="rect">
              <a:avLst/>
            </a:prstGeom>
            <a:solidFill>
              <a:schemeClr val="accent2"/>
            </a:solidFill>
            <a:ln w="25400">
              <a:solidFill>
                <a:schemeClr val="bg2"/>
              </a:solidFill>
              <a:miter lim="800000"/>
              <a:headEnd/>
              <a:tailEnd/>
            </a:ln>
          </p:spPr>
          <p:txBody>
            <a:bodyPr wrap="none" anchor="ctr">
              <a:prstTxWarp prst="textNoShape">
                <a:avLst/>
              </a:prstTxWarp>
            </a:bodyPr>
            <a:lstStyle/>
            <a:p>
              <a:endParaRPr lang="en-US"/>
            </a:p>
          </p:txBody>
        </p:sp>
        <p:sp>
          <p:nvSpPr>
            <p:cNvPr id="25660" name="Rectangle 24"/>
            <p:cNvSpPr>
              <a:spLocks noChangeArrowheads="1"/>
            </p:cNvSpPr>
            <p:nvPr/>
          </p:nvSpPr>
          <p:spPr bwMode="auto">
            <a:xfrm>
              <a:off x="3934" y="2612"/>
              <a:ext cx="88" cy="80"/>
            </a:xfrm>
            <a:prstGeom prst="rect">
              <a:avLst/>
            </a:prstGeom>
            <a:solidFill>
              <a:schemeClr val="accent2"/>
            </a:solidFill>
            <a:ln w="25400">
              <a:solidFill>
                <a:schemeClr val="bg2"/>
              </a:solidFill>
              <a:miter lim="800000"/>
              <a:headEnd/>
              <a:tailEnd/>
            </a:ln>
          </p:spPr>
          <p:txBody>
            <a:bodyPr wrap="none" anchor="ctr">
              <a:prstTxWarp prst="textNoShape">
                <a:avLst/>
              </a:prstTxWarp>
            </a:bodyPr>
            <a:lstStyle/>
            <a:p>
              <a:endParaRPr lang="en-US"/>
            </a:p>
          </p:txBody>
        </p:sp>
      </p:grpSp>
      <p:sp>
        <p:nvSpPr>
          <p:cNvPr id="25616" name="Line 25"/>
          <p:cNvSpPr>
            <a:spLocks noChangeShapeType="1"/>
          </p:cNvSpPr>
          <p:nvPr/>
        </p:nvSpPr>
        <p:spPr bwMode="auto">
          <a:xfrm>
            <a:off x="2506663" y="2746540"/>
            <a:ext cx="1711325" cy="14414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17" name="Line 26"/>
          <p:cNvSpPr>
            <a:spLocks noChangeShapeType="1"/>
          </p:cNvSpPr>
          <p:nvPr/>
        </p:nvSpPr>
        <p:spPr bwMode="auto">
          <a:xfrm>
            <a:off x="2278063" y="2879890"/>
            <a:ext cx="1939925" cy="13081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53275" name="Rectangle 27"/>
          <p:cNvSpPr>
            <a:spLocks noChangeArrowheads="1"/>
          </p:cNvSpPr>
          <p:nvPr/>
        </p:nvSpPr>
        <p:spPr bwMode="auto">
          <a:xfrm>
            <a:off x="2921000" y="4065753"/>
            <a:ext cx="862417"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defRPr/>
            </a:pPr>
            <a:r>
              <a:rPr lang="en-US" dirty="0">
                <a:latin typeface="Arial" charset="0"/>
              </a:rPr>
              <a:t>mRNA</a:t>
            </a:r>
          </a:p>
        </p:txBody>
      </p:sp>
      <p:sp>
        <p:nvSpPr>
          <p:cNvPr id="25619" name="Line 28"/>
          <p:cNvSpPr>
            <a:spLocks noChangeShapeType="1"/>
          </p:cNvSpPr>
          <p:nvPr/>
        </p:nvSpPr>
        <p:spPr bwMode="auto">
          <a:xfrm>
            <a:off x="5029200" y="4511840"/>
            <a:ext cx="0" cy="73025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25620" name="Freeform 29"/>
          <p:cNvSpPr>
            <a:spLocks/>
          </p:cNvSpPr>
          <p:nvPr/>
        </p:nvSpPr>
        <p:spPr bwMode="auto">
          <a:xfrm>
            <a:off x="4400550" y="5553240"/>
            <a:ext cx="1639888" cy="973138"/>
          </a:xfrm>
          <a:custGeom>
            <a:avLst/>
            <a:gdLst>
              <a:gd name="T0" fmla="*/ 403 w 1119"/>
              <a:gd name="T1" fmla="*/ 528 h 613"/>
              <a:gd name="T2" fmla="*/ 208 w 1119"/>
              <a:gd name="T3" fmla="*/ 528 h 613"/>
              <a:gd name="T4" fmla="*/ 26 w 1119"/>
              <a:gd name="T5" fmla="*/ 480 h 613"/>
              <a:gd name="T6" fmla="*/ 130 w 1119"/>
              <a:gd name="T7" fmla="*/ 456 h 613"/>
              <a:gd name="T8" fmla="*/ 273 w 1119"/>
              <a:gd name="T9" fmla="*/ 504 h 613"/>
              <a:gd name="T10" fmla="*/ 286 w 1119"/>
              <a:gd name="T11" fmla="*/ 396 h 613"/>
              <a:gd name="T12" fmla="*/ 221 w 1119"/>
              <a:gd name="T13" fmla="*/ 276 h 613"/>
              <a:gd name="T14" fmla="*/ 130 w 1119"/>
              <a:gd name="T15" fmla="*/ 288 h 613"/>
              <a:gd name="T16" fmla="*/ 221 w 1119"/>
              <a:gd name="T17" fmla="*/ 360 h 613"/>
              <a:gd name="T18" fmla="*/ 299 w 1119"/>
              <a:gd name="T19" fmla="*/ 276 h 613"/>
              <a:gd name="T20" fmla="*/ 143 w 1119"/>
              <a:gd name="T21" fmla="*/ 228 h 613"/>
              <a:gd name="T22" fmla="*/ 260 w 1119"/>
              <a:gd name="T23" fmla="*/ 300 h 613"/>
              <a:gd name="T24" fmla="*/ 338 w 1119"/>
              <a:gd name="T25" fmla="*/ 228 h 613"/>
              <a:gd name="T26" fmla="*/ 312 w 1119"/>
              <a:gd name="T27" fmla="*/ 120 h 613"/>
              <a:gd name="T28" fmla="*/ 208 w 1119"/>
              <a:gd name="T29" fmla="*/ 120 h 613"/>
              <a:gd name="T30" fmla="*/ 299 w 1119"/>
              <a:gd name="T31" fmla="*/ 192 h 613"/>
              <a:gd name="T32" fmla="*/ 390 w 1119"/>
              <a:gd name="T33" fmla="*/ 144 h 613"/>
              <a:gd name="T34" fmla="*/ 364 w 1119"/>
              <a:gd name="T35" fmla="*/ 36 h 613"/>
              <a:gd name="T36" fmla="*/ 312 w 1119"/>
              <a:gd name="T37" fmla="*/ 108 h 613"/>
              <a:gd name="T38" fmla="*/ 429 w 1119"/>
              <a:gd name="T39" fmla="*/ 132 h 613"/>
              <a:gd name="T40" fmla="*/ 455 w 1119"/>
              <a:gd name="T41" fmla="*/ 0 h 613"/>
              <a:gd name="T42" fmla="*/ 520 w 1119"/>
              <a:gd name="T43" fmla="*/ 120 h 613"/>
              <a:gd name="T44" fmla="*/ 611 w 1119"/>
              <a:gd name="T45" fmla="*/ 48 h 613"/>
              <a:gd name="T46" fmla="*/ 611 w 1119"/>
              <a:gd name="T47" fmla="*/ 108 h 613"/>
              <a:gd name="T48" fmla="*/ 676 w 1119"/>
              <a:gd name="T49" fmla="*/ 180 h 613"/>
              <a:gd name="T50" fmla="*/ 715 w 1119"/>
              <a:gd name="T51" fmla="*/ 36 h 613"/>
              <a:gd name="T52" fmla="*/ 715 w 1119"/>
              <a:gd name="T53" fmla="*/ 192 h 613"/>
              <a:gd name="T54" fmla="*/ 832 w 1119"/>
              <a:gd name="T55" fmla="*/ 156 h 613"/>
              <a:gd name="T56" fmla="*/ 819 w 1119"/>
              <a:gd name="T57" fmla="*/ 264 h 613"/>
              <a:gd name="T58" fmla="*/ 923 w 1119"/>
              <a:gd name="T59" fmla="*/ 192 h 613"/>
              <a:gd name="T60" fmla="*/ 949 w 1119"/>
              <a:gd name="T61" fmla="*/ 264 h 613"/>
              <a:gd name="T62" fmla="*/ 845 w 1119"/>
              <a:gd name="T63" fmla="*/ 372 h 613"/>
              <a:gd name="T64" fmla="*/ 689 w 1119"/>
              <a:gd name="T65" fmla="*/ 300 h 613"/>
              <a:gd name="T66" fmla="*/ 585 w 1119"/>
              <a:gd name="T67" fmla="*/ 228 h 613"/>
              <a:gd name="T68" fmla="*/ 468 w 1119"/>
              <a:gd name="T69" fmla="*/ 216 h 613"/>
              <a:gd name="T70" fmla="*/ 455 w 1119"/>
              <a:gd name="T71" fmla="*/ 324 h 613"/>
              <a:gd name="T72" fmla="*/ 546 w 1119"/>
              <a:gd name="T73" fmla="*/ 312 h 613"/>
              <a:gd name="T74" fmla="*/ 364 w 1119"/>
              <a:gd name="T75" fmla="*/ 348 h 613"/>
              <a:gd name="T76" fmla="*/ 468 w 1119"/>
              <a:gd name="T77" fmla="*/ 432 h 613"/>
              <a:gd name="T78" fmla="*/ 676 w 1119"/>
              <a:gd name="T79" fmla="*/ 444 h 613"/>
              <a:gd name="T80" fmla="*/ 533 w 1119"/>
              <a:gd name="T81" fmla="*/ 384 h 613"/>
              <a:gd name="T82" fmla="*/ 624 w 1119"/>
              <a:gd name="T83" fmla="*/ 456 h 613"/>
              <a:gd name="T84" fmla="*/ 780 w 1119"/>
              <a:gd name="T85" fmla="*/ 432 h 613"/>
              <a:gd name="T86" fmla="*/ 728 w 1119"/>
              <a:gd name="T87" fmla="*/ 480 h 613"/>
              <a:gd name="T88" fmla="*/ 858 w 1119"/>
              <a:gd name="T89" fmla="*/ 492 h 613"/>
              <a:gd name="T90" fmla="*/ 1014 w 1119"/>
              <a:gd name="T91" fmla="*/ 612 h 613"/>
              <a:gd name="T92" fmla="*/ 962 w 1119"/>
              <a:gd name="T93" fmla="*/ 444 h 613"/>
              <a:gd name="T94" fmla="*/ 1118 w 1119"/>
              <a:gd name="T95" fmla="*/ 408 h 6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9"/>
              <a:gd name="T145" fmla="*/ 0 h 613"/>
              <a:gd name="T146" fmla="*/ 1119 w 1119"/>
              <a:gd name="T147" fmla="*/ 613 h 6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9" h="613">
                <a:moveTo>
                  <a:pt x="481" y="528"/>
                </a:moveTo>
                <a:lnTo>
                  <a:pt x="442" y="528"/>
                </a:lnTo>
                <a:lnTo>
                  <a:pt x="403" y="528"/>
                </a:lnTo>
                <a:lnTo>
                  <a:pt x="364" y="528"/>
                </a:lnTo>
                <a:lnTo>
                  <a:pt x="325" y="528"/>
                </a:lnTo>
                <a:lnTo>
                  <a:pt x="208" y="528"/>
                </a:lnTo>
                <a:lnTo>
                  <a:pt x="104" y="528"/>
                </a:lnTo>
                <a:lnTo>
                  <a:pt x="52" y="516"/>
                </a:lnTo>
                <a:lnTo>
                  <a:pt x="26" y="480"/>
                </a:lnTo>
                <a:lnTo>
                  <a:pt x="0" y="432"/>
                </a:lnTo>
                <a:lnTo>
                  <a:pt x="26" y="384"/>
                </a:lnTo>
                <a:lnTo>
                  <a:pt x="130" y="456"/>
                </a:lnTo>
                <a:lnTo>
                  <a:pt x="169" y="456"/>
                </a:lnTo>
                <a:lnTo>
                  <a:pt x="221" y="468"/>
                </a:lnTo>
                <a:lnTo>
                  <a:pt x="273" y="504"/>
                </a:lnTo>
                <a:lnTo>
                  <a:pt x="299" y="468"/>
                </a:lnTo>
                <a:lnTo>
                  <a:pt x="299" y="432"/>
                </a:lnTo>
                <a:lnTo>
                  <a:pt x="286" y="396"/>
                </a:lnTo>
                <a:lnTo>
                  <a:pt x="273" y="360"/>
                </a:lnTo>
                <a:lnTo>
                  <a:pt x="247" y="324"/>
                </a:lnTo>
                <a:lnTo>
                  <a:pt x="221" y="276"/>
                </a:lnTo>
                <a:lnTo>
                  <a:pt x="182" y="252"/>
                </a:lnTo>
                <a:lnTo>
                  <a:pt x="143" y="252"/>
                </a:lnTo>
                <a:lnTo>
                  <a:pt x="130" y="288"/>
                </a:lnTo>
                <a:lnTo>
                  <a:pt x="143" y="324"/>
                </a:lnTo>
                <a:lnTo>
                  <a:pt x="182" y="348"/>
                </a:lnTo>
                <a:lnTo>
                  <a:pt x="221" y="360"/>
                </a:lnTo>
                <a:lnTo>
                  <a:pt x="260" y="336"/>
                </a:lnTo>
                <a:lnTo>
                  <a:pt x="299" y="312"/>
                </a:lnTo>
                <a:lnTo>
                  <a:pt x="299" y="276"/>
                </a:lnTo>
                <a:lnTo>
                  <a:pt x="260" y="204"/>
                </a:lnTo>
                <a:lnTo>
                  <a:pt x="169" y="192"/>
                </a:lnTo>
                <a:lnTo>
                  <a:pt x="143" y="228"/>
                </a:lnTo>
                <a:lnTo>
                  <a:pt x="182" y="264"/>
                </a:lnTo>
                <a:lnTo>
                  <a:pt x="221" y="300"/>
                </a:lnTo>
                <a:lnTo>
                  <a:pt x="260" y="300"/>
                </a:lnTo>
                <a:lnTo>
                  <a:pt x="299" y="288"/>
                </a:lnTo>
                <a:lnTo>
                  <a:pt x="338" y="264"/>
                </a:lnTo>
                <a:lnTo>
                  <a:pt x="338" y="228"/>
                </a:lnTo>
                <a:lnTo>
                  <a:pt x="338" y="192"/>
                </a:lnTo>
                <a:lnTo>
                  <a:pt x="338" y="156"/>
                </a:lnTo>
                <a:lnTo>
                  <a:pt x="312" y="120"/>
                </a:lnTo>
                <a:lnTo>
                  <a:pt x="286" y="84"/>
                </a:lnTo>
                <a:lnTo>
                  <a:pt x="234" y="84"/>
                </a:lnTo>
                <a:lnTo>
                  <a:pt x="208" y="120"/>
                </a:lnTo>
                <a:lnTo>
                  <a:pt x="221" y="156"/>
                </a:lnTo>
                <a:lnTo>
                  <a:pt x="260" y="180"/>
                </a:lnTo>
                <a:lnTo>
                  <a:pt x="299" y="192"/>
                </a:lnTo>
                <a:lnTo>
                  <a:pt x="338" y="192"/>
                </a:lnTo>
                <a:lnTo>
                  <a:pt x="377" y="180"/>
                </a:lnTo>
                <a:lnTo>
                  <a:pt x="390" y="144"/>
                </a:lnTo>
                <a:lnTo>
                  <a:pt x="403" y="108"/>
                </a:lnTo>
                <a:lnTo>
                  <a:pt x="377" y="72"/>
                </a:lnTo>
                <a:lnTo>
                  <a:pt x="364" y="36"/>
                </a:lnTo>
                <a:lnTo>
                  <a:pt x="312" y="36"/>
                </a:lnTo>
                <a:lnTo>
                  <a:pt x="312" y="72"/>
                </a:lnTo>
                <a:lnTo>
                  <a:pt x="312" y="108"/>
                </a:lnTo>
                <a:lnTo>
                  <a:pt x="351" y="132"/>
                </a:lnTo>
                <a:lnTo>
                  <a:pt x="390" y="132"/>
                </a:lnTo>
                <a:lnTo>
                  <a:pt x="429" y="132"/>
                </a:lnTo>
                <a:lnTo>
                  <a:pt x="455" y="96"/>
                </a:lnTo>
                <a:lnTo>
                  <a:pt x="455" y="48"/>
                </a:lnTo>
                <a:lnTo>
                  <a:pt x="455" y="0"/>
                </a:lnTo>
                <a:lnTo>
                  <a:pt x="468" y="72"/>
                </a:lnTo>
                <a:lnTo>
                  <a:pt x="481" y="108"/>
                </a:lnTo>
                <a:lnTo>
                  <a:pt x="520" y="120"/>
                </a:lnTo>
                <a:lnTo>
                  <a:pt x="559" y="96"/>
                </a:lnTo>
                <a:lnTo>
                  <a:pt x="572" y="60"/>
                </a:lnTo>
                <a:lnTo>
                  <a:pt x="611" y="48"/>
                </a:lnTo>
                <a:lnTo>
                  <a:pt x="650" y="24"/>
                </a:lnTo>
                <a:lnTo>
                  <a:pt x="611" y="60"/>
                </a:lnTo>
                <a:lnTo>
                  <a:pt x="611" y="108"/>
                </a:lnTo>
                <a:lnTo>
                  <a:pt x="611" y="144"/>
                </a:lnTo>
                <a:lnTo>
                  <a:pt x="611" y="180"/>
                </a:lnTo>
                <a:lnTo>
                  <a:pt x="676" y="180"/>
                </a:lnTo>
                <a:lnTo>
                  <a:pt x="676" y="120"/>
                </a:lnTo>
                <a:lnTo>
                  <a:pt x="715" y="120"/>
                </a:lnTo>
                <a:lnTo>
                  <a:pt x="715" y="36"/>
                </a:lnTo>
                <a:lnTo>
                  <a:pt x="715" y="72"/>
                </a:lnTo>
                <a:lnTo>
                  <a:pt x="715" y="156"/>
                </a:lnTo>
                <a:lnTo>
                  <a:pt x="715" y="192"/>
                </a:lnTo>
                <a:lnTo>
                  <a:pt x="754" y="204"/>
                </a:lnTo>
                <a:lnTo>
                  <a:pt x="793" y="180"/>
                </a:lnTo>
                <a:lnTo>
                  <a:pt x="832" y="156"/>
                </a:lnTo>
                <a:lnTo>
                  <a:pt x="845" y="192"/>
                </a:lnTo>
                <a:lnTo>
                  <a:pt x="832" y="228"/>
                </a:lnTo>
                <a:lnTo>
                  <a:pt x="819" y="264"/>
                </a:lnTo>
                <a:lnTo>
                  <a:pt x="858" y="252"/>
                </a:lnTo>
                <a:lnTo>
                  <a:pt x="884" y="216"/>
                </a:lnTo>
                <a:lnTo>
                  <a:pt x="923" y="192"/>
                </a:lnTo>
                <a:lnTo>
                  <a:pt x="962" y="192"/>
                </a:lnTo>
                <a:lnTo>
                  <a:pt x="949" y="228"/>
                </a:lnTo>
                <a:lnTo>
                  <a:pt x="949" y="264"/>
                </a:lnTo>
                <a:lnTo>
                  <a:pt x="923" y="300"/>
                </a:lnTo>
                <a:lnTo>
                  <a:pt x="884" y="336"/>
                </a:lnTo>
                <a:lnTo>
                  <a:pt x="845" y="372"/>
                </a:lnTo>
                <a:lnTo>
                  <a:pt x="767" y="348"/>
                </a:lnTo>
                <a:lnTo>
                  <a:pt x="728" y="324"/>
                </a:lnTo>
                <a:lnTo>
                  <a:pt x="689" y="300"/>
                </a:lnTo>
                <a:lnTo>
                  <a:pt x="650" y="264"/>
                </a:lnTo>
                <a:lnTo>
                  <a:pt x="611" y="264"/>
                </a:lnTo>
                <a:lnTo>
                  <a:pt x="585" y="228"/>
                </a:lnTo>
                <a:lnTo>
                  <a:pt x="546" y="216"/>
                </a:lnTo>
                <a:lnTo>
                  <a:pt x="507" y="216"/>
                </a:lnTo>
                <a:lnTo>
                  <a:pt x="468" y="216"/>
                </a:lnTo>
                <a:lnTo>
                  <a:pt x="429" y="240"/>
                </a:lnTo>
                <a:lnTo>
                  <a:pt x="429" y="288"/>
                </a:lnTo>
                <a:lnTo>
                  <a:pt x="455" y="324"/>
                </a:lnTo>
                <a:lnTo>
                  <a:pt x="494" y="348"/>
                </a:lnTo>
                <a:lnTo>
                  <a:pt x="533" y="348"/>
                </a:lnTo>
                <a:lnTo>
                  <a:pt x="546" y="312"/>
                </a:lnTo>
                <a:lnTo>
                  <a:pt x="468" y="312"/>
                </a:lnTo>
                <a:lnTo>
                  <a:pt x="390" y="288"/>
                </a:lnTo>
                <a:lnTo>
                  <a:pt x="364" y="348"/>
                </a:lnTo>
                <a:lnTo>
                  <a:pt x="377" y="384"/>
                </a:lnTo>
                <a:lnTo>
                  <a:pt x="429" y="420"/>
                </a:lnTo>
                <a:lnTo>
                  <a:pt x="468" y="432"/>
                </a:lnTo>
                <a:lnTo>
                  <a:pt x="507" y="444"/>
                </a:lnTo>
                <a:lnTo>
                  <a:pt x="546" y="444"/>
                </a:lnTo>
                <a:lnTo>
                  <a:pt x="676" y="444"/>
                </a:lnTo>
                <a:lnTo>
                  <a:pt x="676" y="408"/>
                </a:lnTo>
                <a:lnTo>
                  <a:pt x="572" y="384"/>
                </a:lnTo>
                <a:lnTo>
                  <a:pt x="533" y="384"/>
                </a:lnTo>
                <a:lnTo>
                  <a:pt x="546" y="420"/>
                </a:lnTo>
                <a:lnTo>
                  <a:pt x="585" y="432"/>
                </a:lnTo>
                <a:lnTo>
                  <a:pt x="624" y="456"/>
                </a:lnTo>
                <a:lnTo>
                  <a:pt x="728" y="468"/>
                </a:lnTo>
                <a:lnTo>
                  <a:pt x="767" y="468"/>
                </a:lnTo>
                <a:lnTo>
                  <a:pt x="780" y="432"/>
                </a:lnTo>
                <a:lnTo>
                  <a:pt x="741" y="408"/>
                </a:lnTo>
                <a:lnTo>
                  <a:pt x="715" y="444"/>
                </a:lnTo>
                <a:lnTo>
                  <a:pt x="728" y="480"/>
                </a:lnTo>
                <a:lnTo>
                  <a:pt x="780" y="504"/>
                </a:lnTo>
                <a:lnTo>
                  <a:pt x="819" y="528"/>
                </a:lnTo>
                <a:lnTo>
                  <a:pt x="858" y="492"/>
                </a:lnTo>
                <a:lnTo>
                  <a:pt x="845" y="528"/>
                </a:lnTo>
                <a:lnTo>
                  <a:pt x="975" y="600"/>
                </a:lnTo>
                <a:lnTo>
                  <a:pt x="1014" y="612"/>
                </a:lnTo>
                <a:lnTo>
                  <a:pt x="1027" y="564"/>
                </a:lnTo>
                <a:lnTo>
                  <a:pt x="988" y="516"/>
                </a:lnTo>
                <a:lnTo>
                  <a:pt x="962" y="444"/>
                </a:lnTo>
                <a:lnTo>
                  <a:pt x="949" y="408"/>
                </a:lnTo>
                <a:lnTo>
                  <a:pt x="1040" y="408"/>
                </a:lnTo>
                <a:lnTo>
                  <a:pt x="1118" y="408"/>
                </a:lnTo>
              </a:path>
            </a:pathLst>
          </a:custGeom>
          <a:noFill/>
          <a:ln w="50800" cap="rnd">
            <a:solidFill>
              <a:srgbClr val="FF99CC"/>
            </a:solidFill>
            <a:round/>
            <a:headEnd/>
            <a:tailEnd/>
          </a:ln>
          <a:effectLst/>
        </p:spPr>
        <p:txBody>
          <a:bodyPr>
            <a:prstTxWarp prst="textNoShape">
              <a:avLst/>
            </a:prstTxWarp>
          </a:bodyPr>
          <a:lstStyle/>
          <a:p>
            <a:endParaRPr lang="en-US"/>
          </a:p>
        </p:txBody>
      </p:sp>
      <p:sp>
        <p:nvSpPr>
          <p:cNvPr id="25621" name="Rectangle 30"/>
          <p:cNvSpPr>
            <a:spLocks noChangeArrowheads="1"/>
          </p:cNvSpPr>
          <p:nvPr/>
        </p:nvSpPr>
        <p:spPr bwMode="auto">
          <a:xfrm>
            <a:off x="2940050" y="5837403"/>
            <a:ext cx="1130300" cy="466725"/>
          </a:xfrm>
          <a:prstGeom prst="rect">
            <a:avLst/>
          </a:prstGeom>
          <a:noFill/>
          <a:ln w="25400">
            <a:noFill/>
            <a:miter lim="800000"/>
            <a:headEnd/>
            <a:tailEnd/>
          </a:ln>
          <a:effectLst/>
        </p:spPr>
        <p:txBody>
          <a:bodyPr wrap="none" lIns="90488" tIns="44450" rIns="90488" bIns="44450">
            <a:prstTxWarp prst="textNoShape">
              <a:avLst/>
            </a:prstTxWarp>
            <a:spAutoFit/>
          </a:bodyPr>
          <a:lstStyle/>
          <a:p>
            <a:r>
              <a:rPr lang="en-US">
                <a:latin typeface="Arial" charset="0"/>
              </a:rPr>
              <a:t>protein</a:t>
            </a:r>
          </a:p>
        </p:txBody>
      </p:sp>
      <p:sp>
        <p:nvSpPr>
          <p:cNvPr id="25622" name="Line 31"/>
          <p:cNvSpPr>
            <a:spLocks noChangeShapeType="1"/>
          </p:cNvSpPr>
          <p:nvPr/>
        </p:nvSpPr>
        <p:spPr bwMode="auto">
          <a:xfrm>
            <a:off x="5048250" y="1940090"/>
            <a:ext cx="0" cy="55880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25623" name="Rectangle 32"/>
          <p:cNvSpPr>
            <a:spLocks noChangeArrowheads="1"/>
          </p:cNvSpPr>
          <p:nvPr/>
        </p:nvSpPr>
        <p:spPr bwMode="auto">
          <a:xfrm>
            <a:off x="5584825" y="2008353"/>
            <a:ext cx="1897063" cy="466725"/>
          </a:xfrm>
          <a:prstGeom prst="rect">
            <a:avLst/>
          </a:prstGeom>
          <a:noFill/>
          <a:ln w="25400">
            <a:noFill/>
            <a:miter lim="800000"/>
            <a:headEnd/>
            <a:tailEnd/>
          </a:ln>
          <a:effectLst/>
        </p:spPr>
        <p:txBody>
          <a:bodyPr wrap="none" lIns="90488" tIns="44450" rIns="90488" bIns="44450">
            <a:prstTxWarp prst="textNoShape">
              <a:avLst/>
            </a:prstTxWarp>
            <a:spAutoFit/>
          </a:bodyPr>
          <a:lstStyle/>
          <a:p>
            <a:r>
              <a:rPr lang="en-US" i="1">
                <a:solidFill>
                  <a:srgbClr val="FC0128"/>
                </a:solidFill>
                <a:latin typeface="Arial" charset="0"/>
              </a:rPr>
              <a:t>transcription</a:t>
            </a:r>
          </a:p>
        </p:txBody>
      </p:sp>
      <p:sp>
        <p:nvSpPr>
          <p:cNvPr id="53281" name="Rectangle 33"/>
          <p:cNvSpPr>
            <a:spLocks noChangeArrowheads="1"/>
          </p:cNvSpPr>
          <p:nvPr/>
        </p:nvSpPr>
        <p:spPr bwMode="auto">
          <a:xfrm>
            <a:off x="5584825" y="4637253"/>
            <a:ext cx="1302156"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defRPr/>
            </a:pPr>
            <a:r>
              <a:rPr lang="en-US" i="1" dirty="0">
                <a:solidFill>
                  <a:srgbClr val="FC0128"/>
                </a:solidFill>
                <a:latin typeface="Arial" charset="0"/>
              </a:rPr>
              <a:t>translation</a:t>
            </a:r>
          </a:p>
        </p:txBody>
      </p:sp>
      <p:sp>
        <p:nvSpPr>
          <p:cNvPr id="25625" name="Line 34"/>
          <p:cNvSpPr>
            <a:spLocks noChangeShapeType="1"/>
          </p:cNvSpPr>
          <p:nvPr/>
        </p:nvSpPr>
        <p:spPr bwMode="auto">
          <a:xfrm>
            <a:off x="5029200" y="3330740"/>
            <a:ext cx="0" cy="55880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53283" name="Rectangle 35"/>
          <p:cNvSpPr>
            <a:spLocks noChangeArrowheads="1"/>
          </p:cNvSpPr>
          <p:nvPr/>
        </p:nvSpPr>
        <p:spPr bwMode="auto">
          <a:xfrm>
            <a:off x="5584825" y="3379953"/>
            <a:ext cx="1006965"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defRPr/>
            </a:pPr>
            <a:r>
              <a:rPr lang="en-US" i="1" dirty="0">
                <a:solidFill>
                  <a:srgbClr val="FC0128"/>
                </a:solidFill>
                <a:latin typeface="Arial" charset="0"/>
              </a:rPr>
              <a:t>splicing</a:t>
            </a:r>
          </a:p>
        </p:txBody>
      </p:sp>
      <p:sp>
        <p:nvSpPr>
          <p:cNvPr id="25627" name="Line 36"/>
          <p:cNvSpPr>
            <a:spLocks noChangeShapeType="1"/>
          </p:cNvSpPr>
          <p:nvPr/>
        </p:nvSpPr>
        <p:spPr bwMode="auto">
          <a:xfrm>
            <a:off x="3878263" y="2956090"/>
            <a:ext cx="549275" cy="12509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28" name="Line 37"/>
          <p:cNvSpPr>
            <a:spLocks noChangeShapeType="1"/>
          </p:cNvSpPr>
          <p:nvPr/>
        </p:nvSpPr>
        <p:spPr bwMode="auto">
          <a:xfrm flipH="1" flipV="1">
            <a:off x="4084638" y="2816390"/>
            <a:ext cx="365125" cy="14160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5629" name="Rectangle 38"/>
          <p:cNvSpPr>
            <a:spLocks noChangeArrowheads="1"/>
          </p:cNvSpPr>
          <p:nvPr/>
        </p:nvSpPr>
        <p:spPr bwMode="auto">
          <a:xfrm>
            <a:off x="3321050" y="1066965"/>
            <a:ext cx="2284413" cy="363538"/>
          </a:xfrm>
          <a:prstGeom prst="rect">
            <a:avLst/>
          </a:prstGeom>
          <a:noFill/>
          <a:ln w="25400">
            <a:noFill/>
            <a:miter lim="800000"/>
            <a:headEnd/>
            <a:tailEnd/>
          </a:ln>
          <a:effectLst/>
        </p:spPr>
        <p:txBody>
          <a:bodyPr wrap="none" lIns="90488" tIns="44450" rIns="90488" bIns="44450">
            <a:prstTxWarp prst="textNoShape">
              <a:avLst/>
            </a:prstTxWarp>
            <a:spAutoFit/>
          </a:bodyPr>
          <a:lstStyle/>
          <a:p>
            <a:r>
              <a:rPr lang="en-US" sz="1800">
                <a:latin typeface="Arial" charset="0"/>
              </a:rPr>
              <a:t>(35,000 genes in total)</a:t>
            </a:r>
          </a:p>
        </p:txBody>
      </p:sp>
      <p:sp>
        <p:nvSpPr>
          <p:cNvPr id="25630" name="Rectangle 39"/>
          <p:cNvSpPr>
            <a:spLocks noChangeArrowheads="1"/>
          </p:cNvSpPr>
          <p:nvPr/>
        </p:nvSpPr>
        <p:spPr bwMode="auto">
          <a:xfrm>
            <a:off x="1306513" y="1527340"/>
            <a:ext cx="7597775" cy="127000"/>
          </a:xfrm>
          <a:prstGeom prst="rect">
            <a:avLst/>
          </a:prstGeom>
          <a:solidFill>
            <a:srgbClr val="DDDDD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5631" name="Rectangle 40"/>
          <p:cNvSpPr>
            <a:spLocks noChangeArrowheads="1"/>
          </p:cNvSpPr>
          <p:nvPr/>
        </p:nvSpPr>
        <p:spPr bwMode="auto">
          <a:xfrm>
            <a:off x="3821113" y="1527340"/>
            <a:ext cx="1301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32" name="Rectangle 41"/>
          <p:cNvSpPr>
            <a:spLocks noChangeArrowheads="1"/>
          </p:cNvSpPr>
          <p:nvPr/>
        </p:nvSpPr>
        <p:spPr bwMode="auto">
          <a:xfrm>
            <a:off x="5116513" y="1527340"/>
            <a:ext cx="1301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33" name="Rectangle 42"/>
          <p:cNvSpPr>
            <a:spLocks noChangeArrowheads="1"/>
          </p:cNvSpPr>
          <p:nvPr/>
        </p:nvSpPr>
        <p:spPr bwMode="auto">
          <a:xfrm>
            <a:off x="3363913" y="1527340"/>
            <a:ext cx="2063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34" name="Rectangle 43"/>
          <p:cNvSpPr>
            <a:spLocks noChangeArrowheads="1"/>
          </p:cNvSpPr>
          <p:nvPr/>
        </p:nvSpPr>
        <p:spPr bwMode="auto">
          <a:xfrm>
            <a:off x="4430713" y="1527340"/>
            <a:ext cx="2063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35" name="Rectangle 44"/>
          <p:cNvSpPr>
            <a:spLocks noChangeArrowheads="1"/>
          </p:cNvSpPr>
          <p:nvPr/>
        </p:nvSpPr>
        <p:spPr bwMode="auto">
          <a:xfrm>
            <a:off x="5878513" y="1527340"/>
            <a:ext cx="1301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36" name="Rectangle 45"/>
          <p:cNvSpPr>
            <a:spLocks noChangeArrowheads="1"/>
          </p:cNvSpPr>
          <p:nvPr/>
        </p:nvSpPr>
        <p:spPr bwMode="auto">
          <a:xfrm>
            <a:off x="6640513" y="1527340"/>
            <a:ext cx="1301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37" name="Rectangle 46"/>
          <p:cNvSpPr>
            <a:spLocks noChangeArrowheads="1"/>
          </p:cNvSpPr>
          <p:nvPr/>
        </p:nvSpPr>
        <p:spPr bwMode="auto">
          <a:xfrm>
            <a:off x="7707313" y="1527340"/>
            <a:ext cx="1301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38" name="Rectangle 47"/>
          <p:cNvSpPr>
            <a:spLocks noChangeArrowheads="1"/>
          </p:cNvSpPr>
          <p:nvPr/>
        </p:nvSpPr>
        <p:spPr bwMode="auto">
          <a:xfrm>
            <a:off x="5345113" y="1527340"/>
            <a:ext cx="2063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39" name="Rectangle 48"/>
          <p:cNvSpPr>
            <a:spLocks noChangeArrowheads="1"/>
          </p:cNvSpPr>
          <p:nvPr/>
        </p:nvSpPr>
        <p:spPr bwMode="auto">
          <a:xfrm>
            <a:off x="1535113" y="1527340"/>
            <a:ext cx="2063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40" name="Rectangle 49"/>
          <p:cNvSpPr>
            <a:spLocks noChangeArrowheads="1"/>
          </p:cNvSpPr>
          <p:nvPr/>
        </p:nvSpPr>
        <p:spPr bwMode="auto">
          <a:xfrm>
            <a:off x="1306513" y="1698790"/>
            <a:ext cx="7597775" cy="127000"/>
          </a:xfrm>
          <a:prstGeom prst="rect">
            <a:avLst/>
          </a:prstGeom>
          <a:solidFill>
            <a:srgbClr val="DDDDD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5641" name="Rectangle 50"/>
          <p:cNvSpPr>
            <a:spLocks noChangeArrowheads="1"/>
          </p:cNvSpPr>
          <p:nvPr/>
        </p:nvSpPr>
        <p:spPr bwMode="auto">
          <a:xfrm>
            <a:off x="3821113" y="1698790"/>
            <a:ext cx="1301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42" name="Rectangle 51"/>
          <p:cNvSpPr>
            <a:spLocks noChangeArrowheads="1"/>
          </p:cNvSpPr>
          <p:nvPr/>
        </p:nvSpPr>
        <p:spPr bwMode="auto">
          <a:xfrm>
            <a:off x="5116513" y="1698790"/>
            <a:ext cx="1301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43" name="Rectangle 52"/>
          <p:cNvSpPr>
            <a:spLocks noChangeArrowheads="1"/>
          </p:cNvSpPr>
          <p:nvPr/>
        </p:nvSpPr>
        <p:spPr bwMode="auto">
          <a:xfrm>
            <a:off x="3363913" y="1698790"/>
            <a:ext cx="2063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44" name="Rectangle 53"/>
          <p:cNvSpPr>
            <a:spLocks noChangeArrowheads="1"/>
          </p:cNvSpPr>
          <p:nvPr/>
        </p:nvSpPr>
        <p:spPr bwMode="auto">
          <a:xfrm>
            <a:off x="4430713" y="1698790"/>
            <a:ext cx="2063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45" name="Rectangle 54"/>
          <p:cNvSpPr>
            <a:spLocks noChangeArrowheads="1"/>
          </p:cNvSpPr>
          <p:nvPr/>
        </p:nvSpPr>
        <p:spPr bwMode="auto">
          <a:xfrm>
            <a:off x="5878513" y="1698790"/>
            <a:ext cx="1301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46" name="Rectangle 55"/>
          <p:cNvSpPr>
            <a:spLocks noChangeArrowheads="1"/>
          </p:cNvSpPr>
          <p:nvPr/>
        </p:nvSpPr>
        <p:spPr bwMode="auto">
          <a:xfrm>
            <a:off x="6640513" y="1698790"/>
            <a:ext cx="1301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47" name="Rectangle 56"/>
          <p:cNvSpPr>
            <a:spLocks noChangeArrowheads="1"/>
          </p:cNvSpPr>
          <p:nvPr/>
        </p:nvSpPr>
        <p:spPr bwMode="auto">
          <a:xfrm>
            <a:off x="7707313" y="1698790"/>
            <a:ext cx="1301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48" name="Rectangle 57"/>
          <p:cNvSpPr>
            <a:spLocks noChangeArrowheads="1"/>
          </p:cNvSpPr>
          <p:nvPr/>
        </p:nvSpPr>
        <p:spPr bwMode="auto">
          <a:xfrm>
            <a:off x="5345113" y="1698790"/>
            <a:ext cx="2063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49" name="Rectangle 58"/>
          <p:cNvSpPr>
            <a:spLocks noChangeArrowheads="1"/>
          </p:cNvSpPr>
          <p:nvPr/>
        </p:nvSpPr>
        <p:spPr bwMode="auto">
          <a:xfrm>
            <a:off x="1535113" y="1698790"/>
            <a:ext cx="206375" cy="127000"/>
          </a:xfrm>
          <a:prstGeom prst="rect">
            <a:avLst/>
          </a:prstGeom>
          <a:solidFill>
            <a:schemeClr val="accent2"/>
          </a:solidFill>
          <a:ln w="25400">
            <a:solidFill>
              <a:schemeClr val="bg2"/>
            </a:solidFill>
            <a:miter lim="800000"/>
            <a:headEnd/>
            <a:tailEnd/>
          </a:ln>
          <a:effectLst/>
        </p:spPr>
        <p:txBody>
          <a:bodyPr wrap="none" anchor="ctr">
            <a:prstTxWarp prst="textNoShape">
              <a:avLst/>
            </a:prstTxWarp>
          </a:bodyPr>
          <a:lstStyle/>
          <a:p>
            <a:endParaRPr lang="en-US"/>
          </a:p>
        </p:txBody>
      </p:sp>
      <p:sp>
        <p:nvSpPr>
          <p:cNvPr id="25650" name="Rectangle 59"/>
          <p:cNvSpPr>
            <a:spLocks noChangeArrowheads="1"/>
          </p:cNvSpPr>
          <p:nvPr/>
        </p:nvSpPr>
        <p:spPr bwMode="auto">
          <a:xfrm>
            <a:off x="2044700" y="1436853"/>
            <a:ext cx="606425" cy="301625"/>
          </a:xfrm>
          <a:prstGeom prst="rect">
            <a:avLst/>
          </a:prstGeom>
          <a:noFill/>
          <a:ln w="25400">
            <a:noFill/>
            <a:miter lim="800000"/>
            <a:headEnd/>
            <a:tailEnd/>
          </a:ln>
          <a:effectLst/>
        </p:spPr>
        <p:txBody>
          <a:bodyPr wrap="none" lIns="90488" tIns="44450" rIns="90488" bIns="44450">
            <a:prstTxWarp prst="textNoShape">
              <a:avLst/>
            </a:prstTxWarp>
            <a:spAutoFit/>
          </a:bodyPr>
          <a:lstStyle/>
          <a:p>
            <a:r>
              <a:rPr lang="en-US" sz="1400">
                <a:solidFill>
                  <a:schemeClr val="bg2"/>
                </a:solidFill>
                <a:latin typeface="Arial" charset="0"/>
              </a:rPr>
              <a:t>intron</a:t>
            </a:r>
          </a:p>
        </p:txBody>
      </p:sp>
      <p:sp>
        <p:nvSpPr>
          <p:cNvPr id="61" name="Rectangle 2"/>
          <p:cNvSpPr txBox="1">
            <a:spLocks noChangeArrowheads="1"/>
          </p:cNvSpPr>
          <p:nvPr/>
        </p:nvSpPr>
        <p:spPr>
          <a:xfrm>
            <a:off x="457200" y="274638"/>
            <a:ext cx="8229600" cy="1143000"/>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Basics: From DNA to proteins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44538" y="322263"/>
            <a:ext cx="7578725" cy="1125537"/>
          </a:xfrm>
          <a:noFill/>
        </p:spPr>
        <p:txBody>
          <a:bodyPr lIns="90488" tIns="44450" rIns="90488" bIns="44450"/>
          <a:lstStyle/>
          <a:p>
            <a:r>
              <a:rPr lang="en-US" dirty="0" smtClean="0"/>
              <a:t>Basics: Anatomy </a:t>
            </a:r>
            <a:r>
              <a:rPr lang="en-US" dirty="0"/>
              <a:t>of a Gene</a:t>
            </a:r>
          </a:p>
        </p:txBody>
      </p:sp>
      <p:sp>
        <p:nvSpPr>
          <p:cNvPr id="27651" name="Line 3"/>
          <p:cNvSpPr>
            <a:spLocks noChangeShapeType="1"/>
          </p:cNvSpPr>
          <p:nvPr/>
        </p:nvSpPr>
        <p:spPr bwMode="auto">
          <a:xfrm flipV="1">
            <a:off x="762000" y="3087688"/>
            <a:ext cx="6062663" cy="36512"/>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7652" name="Rectangle 4"/>
          <p:cNvSpPr>
            <a:spLocks noChangeArrowheads="1"/>
          </p:cNvSpPr>
          <p:nvPr/>
        </p:nvSpPr>
        <p:spPr bwMode="auto">
          <a:xfrm>
            <a:off x="7132638" y="2906713"/>
            <a:ext cx="6762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latin typeface="Arial" charset="0"/>
              </a:rPr>
              <a:t>DNA</a:t>
            </a:r>
          </a:p>
        </p:txBody>
      </p:sp>
      <p:sp>
        <p:nvSpPr>
          <p:cNvPr id="27653" name="Rectangle 5"/>
          <p:cNvSpPr>
            <a:spLocks noChangeArrowheads="1"/>
          </p:cNvSpPr>
          <p:nvPr/>
        </p:nvSpPr>
        <p:spPr bwMode="auto">
          <a:xfrm>
            <a:off x="2355850" y="2927350"/>
            <a:ext cx="563563" cy="287338"/>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endParaRPr lang="en-US"/>
          </a:p>
        </p:txBody>
      </p:sp>
      <p:sp>
        <p:nvSpPr>
          <p:cNvPr id="27654" name="Rectangle 6"/>
          <p:cNvSpPr>
            <a:spLocks noChangeArrowheads="1"/>
          </p:cNvSpPr>
          <p:nvPr/>
        </p:nvSpPr>
        <p:spPr bwMode="auto">
          <a:xfrm>
            <a:off x="3659188" y="2927350"/>
            <a:ext cx="817562" cy="287338"/>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endParaRPr lang="en-US"/>
          </a:p>
        </p:txBody>
      </p:sp>
      <p:sp>
        <p:nvSpPr>
          <p:cNvPr id="27655" name="Rectangle 7"/>
          <p:cNvSpPr>
            <a:spLocks noChangeArrowheads="1"/>
          </p:cNvSpPr>
          <p:nvPr/>
        </p:nvSpPr>
        <p:spPr bwMode="auto">
          <a:xfrm>
            <a:off x="5276850" y="2927350"/>
            <a:ext cx="647700" cy="292100"/>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endParaRPr lang="en-US"/>
          </a:p>
        </p:txBody>
      </p:sp>
      <p:sp>
        <p:nvSpPr>
          <p:cNvPr id="27656" name="Line 8"/>
          <p:cNvSpPr>
            <a:spLocks noChangeShapeType="1"/>
          </p:cNvSpPr>
          <p:nvPr/>
        </p:nvSpPr>
        <p:spPr bwMode="auto">
          <a:xfrm>
            <a:off x="2374900" y="4240213"/>
            <a:ext cx="3675063"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7657" name="Rectangle 9"/>
          <p:cNvSpPr>
            <a:spLocks noChangeArrowheads="1"/>
          </p:cNvSpPr>
          <p:nvPr/>
        </p:nvSpPr>
        <p:spPr bwMode="auto">
          <a:xfrm>
            <a:off x="2355850" y="4079875"/>
            <a:ext cx="563563" cy="292100"/>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endParaRPr lang="en-US"/>
          </a:p>
        </p:txBody>
      </p:sp>
      <p:sp>
        <p:nvSpPr>
          <p:cNvPr id="27658" name="Rectangle 10"/>
          <p:cNvSpPr>
            <a:spLocks noChangeArrowheads="1"/>
          </p:cNvSpPr>
          <p:nvPr/>
        </p:nvSpPr>
        <p:spPr bwMode="auto">
          <a:xfrm>
            <a:off x="3659188" y="4079875"/>
            <a:ext cx="817562" cy="293688"/>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endParaRPr lang="en-US"/>
          </a:p>
        </p:txBody>
      </p:sp>
      <p:sp>
        <p:nvSpPr>
          <p:cNvPr id="27659" name="Rectangle 11"/>
          <p:cNvSpPr>
            <a:spLocks noChangeArrowheads="1"/>
          </p:cNvSpPr>
          <p:nvPr/>
        </p:nvSpPr>
        <p:spPr bwMode="auto">
          <a:xfrm>
            <a:off x="5276850" y="4079875"/>
            <a:ext cx="647700" cy="292100"/>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endParaRPr lang="en-US"/>
          </a:p>
        </p:txBody>
      </p:sp>
      <p:sp>
        <p:nvSpPr>
          <p:cNvPr id="27660" name="Rectangle 12"/>
          <p:cNvSpPr>
            <a:spLocks noChangeArrowheads="1"/>
          </p:cNvSpPr>
          <p:nvPr/>
        </p:nvSpPr>
        <p:spPr bwMode="auto">
          <a:xfrm>
            <a:off x="3095625" y="5240338"/>
            <a:ext cx="563563" cy="292100"/>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endParaRPr lang="en-US"/>
          </a:p>
        </p:txBody>
      </p:sp>
      <p:sp>
        <p:nvSpPr>
          <p:cNvPr id="27661" name="Rectangle 13"/>
          <p:cNvSpPr>
            <a:spLocks noChangeArrowheads="1"/>
          </p:cNvSpPr>
          <p:nvPr/>
        </p:nvSpPr>
        <p:spPr bwMode="auto">
          <a:xfrm>
            <a:off x="3662363" y="5240338"/>
            <a:ext cx="817562" cy="292100"/>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endParaRPr lang="en-US"/>
          </a:p>
        </p:txBody>
      </p:sp>
      <p:sp>
        <p:nvSpPr>
          <p:cNvPr id="27662" name="Rectangle 14"/>
          <p:cNvSpPr>
            <a:spLocks noChangeArrowheads="1"/>
          </p:cNvSpPr>
          <p:nvPr/>
        </p:nvSpPr>
        <p:spPr bwMode="auto">
          <a:xfrm>
            <a:off x="4484688" y="5240338"/>
            <a:ext cx="647700" cy="292100"/>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endParaRPr lang="en-US"/>
          </a:p>
        </p:txBody>
      </p:sp>
      <p:sp>
        <p:nvSpPr>
          <p:cNvPr id="27663" name="Rectangle 15"/>
          <p:cNvSpPr>
            <a:spLocks noChangeArrowheads="1"/>
          </p:cNvSpPr>
          <p:nvPr/>
        </p:nvSpPr>
        <p:spPr bwMode="auto">
          <a:xfrm>
            <a:off x="5103813" y="5292725"/>
            <a:ext cx="1009650"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latin typeface="Arial" charset="0"/>
              </a:rPr>
              <a:t>AAAAAAAAA</a:t>
            </a:r>
          </a:p>
        </p:txBody>
      </p:sp>
      <p:sp>
        <p:nvSpPr>
          <p:cNvPr id="27664" name="Rectangle 16"/>
          <p:cNvSpPr>
            <a:spLocks noChangeArrowheads="1"/>
          </p:cNvSpPr>
          <p:nvPr/>
        </p:nvSpPr>
        <p:spPr bwMode="auto">
          <a:xfrm>
            <a:off x="7132638" y="3948113"/>
            <a:ext cx="1285875" cy="638175"/>
          </a:xfrm>
          <a:prstGeom prst="rect">
            <a:avLst/>
          </a:prstGeom>
          <a:noFill/>
          <a:ln w="12700">
            <a:noFill/>
            <a:miter lim="800000"/>
            <a:headEnd/>
            <a:tailEnd/>
          </a:ln>
        </p:spPr>
        <p:txBody>
          <a:bodyPr lIns="90488" tIns="44450" rIns="90488" bIns="44450">
            <a:prstTxWarp prst="textNoShape">
              <a:avLst/>
            </a:prstTxWarp>
            <a:spAutoFit/>
          </a:bodyPr>
          <a:lstStyle/>
          <a:p>
            <a:r>
              <a:rPr lang="en-US" sz="1800">
                <a:latin typeface="Arial" charset="0"/>
              </a:rPr>
              <a:t>RNA transcript</a:t>
            </a:r>
          </a:p>
        </p:txBody>
      </p:sp>
      <p:sp>
        <p:nvSpPr>
          <p:cNvPr id="27665" name="Rectangle 17"/>
          <p:cNvSpPr>
            <a:spLocks noChangeArrowheads="1"/>
          </p:cNvSpPr>
          <p:nvPr/>
        </p:nvSpPr>
        <p:spPr bwMode="auto">
          <a:xfrm>
            <a:off x="7132638" y="5267325"/>
            <a:ext cx="782637"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latin typeface="Arial" charset="0"/>
              </a:rPr>
              <a:t>mRNA</a:t>
            </a:r>
          </a:p>
        </p:txBody>
      </p:sp>
      <p:sp>
        <p:nvSpPr>
          <p:cNvPr id="27666" name="Rectangle 18"/>
          <p:cNvSpPr>
            <a:spLocks noChangeArrowheads="1"/>
          </p:cNvSpPr>
          <p:nvPr/>
        </p:nvSpPr>
        <p:spPr bwMode="auto">
          <a:xfrm>
            <a:off x="1327150" y="2343150"/>
            <a:ext cx="9652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Arial" charset="0"/>
              </a:rPr>
              <a:t>Promoter</a:t>
            </a:r>
          </a:p>
        </p:txBody>
      </p:sp>
      <p:sp>
        <p:nvSpPr>
          <p:cNvPr id="27667" name="Rectangle 19"/>
          <p:cNvSpPr>
            <a:spLocks noChangeArrowheads="1"/>
          </p:cNvSpPr>
          <p:nvPr/>
        </p:nvSpPr>
        <p:spPr bwMode="auto">
          <a:xfrm>
            <a:off x="2970213" y="2343150"/>
            <a:ext cx="78898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Arial" charset="0"/>
              </a:rPr>
              <a:t>Exons</a:t>
            </a:r>
          </a:p>
        </p:txBody>
      </p:sp>
      <p:sp>
        <p:nvSpPr>
          <p:cNvPr id="27668" name="Rectangle 20"/>
          <p:cNvSpPr>
            <a:spLocks noChangeArrowheads="1"/>
          </p:cNvSpPr>
          <p:nvPr/>
        </p:nvSpPr>
        <p:spPr bwMode="auto">
          <a:xfrm>
            <a:off x="4583113" y="2343150"/>
            <a:ext cx="7572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Arial" charset="0"/>
              </a:rPr>
              <a:t>Intron</a:t>
            </a:r>
          </a:p>
        </p:txBody>
      </p:sp>
      <p:sp>
        <p:nvSpPr>
          <p:cNvPr id="27669" name="Line 21"/>
          <p:cNvSpPr>
            <a:spLocks noChangeShapeType="1"/>
          </p:cNvSpPr>
          <p:nvPr/>
        </p:nvSpPr>
        <p:spPr bwMode="auto">
          <a:xfrm>
            <a:off x="1770063" y="2627313"/>
            <a:ext cx="0" cy="325437"/>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27670" name="Line 22"/>
          <p:cNvSpPr>
            <a:spLocks noChangeShapeType="1"/>
          </p:cNvSpPr>
          <p:nvPr/>
        </p:nvSpPr>
        <p:spPr bwMode="auto">
          <a:xfrm>
            <a:off x="4838700" y="2627313"/>
            <a:ext cx="0" cy="325437"/>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27671" name="Line 23"/>
          <p:cNvSpPr>
            <a:spLocks noChangeShapeType="1"/>
          </p:cNvSpPr>
          <p:nvPr/>
        </p:nvSpPr>
        <p:spPr bwMode="auto">
          <a:xfrm>
            <a:off x="3371850" y="2627313"/>
            <a:ext cx="223838" cy="223837"/>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27672" name="AutoShape 24"/>
          <p:cNvSpPr>
            <a:spLocks noChangeArrowheads="1"/>
          </p:cNvSpPr>
          <p:nvPr/>
        </p:nvSpPr>
        <p:spPr bwMode="auto">
          <a:xfrm rot="16200000" flipH="1">
            <a:off x="3898901" y="3562350"/>
            <a:ext cx="425450" cy="257175"/>
          </a:xfrm>
          <a:prstGeom prst="rightArrow">
            <a:avLst>
              <a:gd name="adj1" fmla="val 50000"/>
              <a:gd name="adj2" fmla="val 82724"/>
            </a:avLst>
          </a:prstGeom>
          <a:solidFill>
            <a:schemeClr val="tx1"/>
          </a:solidFill>
          <a:ln w="12700">
            <a:solidFill>
              <a:schemeClr val="tx1"/>
            </a:solidFill>
            <a:miter lim="800000"/>
            <a:headEnd/>
            <a:tailEnd/>
          </a:ln>
        </p:spPr>
        <p:txBody>
          <a:bodyPr wrap="none" anchor="ctr">
            <a:prstTxWarp prst="textNoShape">
              <a:avLst/>
            </a:prstTxWarp>
          </a:bodyPr>
          <a:lstStyle/>
          <a:p>
            <a:endParaRPr lang="en-US"/>
          </a:p>
        </p:txBody>
      </p:sp>
      <p:sp>
        <p:nvSpPr>
          <p:cNvPr id="27673" name="AutoShape 25"/>
          <p:cNvSpPr>
            <a:spLocks noChangeArrowheads="1"/>
          </p:cNvSpPr>
          <p:nvPr/>
        </p:nvSpPr>
        <p:spPr bwMode="auto">
          <a:xfrm rot="16200000" flipH="1">
            <a:off x="3898901" y="4689475"/>
            <a:ext cx="425450" cy="257175"/>
          </a:xfrm>
          <a:prstGeom prst="rightArrow">
            <a:avLst>
              <a:gd name="adj1" fmla="val 50000"/>
              <a:gd name="adj2" fmla="val 82724"/>
            </a:avLst>
          </a:prstGeom>
          <a:solidFill>
            <a:schemeClr val="tx1"/>
          </a:solidFill>
          <a:ln w="12700">
            <a:solidFill>
              <a:schemeClr val="tx1"/>
            </a:solidFill>
            <a:miter lim="800000"/>
            <a:headEnd/>
            <a:tailEnd/>
          </a:ln>
        </p:spPr>
        <p:txBody>
          <a:bodyPr wrap="none" anchor="ctr">
            <a:prstTxWarp prst="textNoShape">
              <a:avLst/>
            </a:prstTxWarp>
          </a:bodyPr>
          <a:lstStyle/>
          <a:p>
            <a:endParaRPr lang="en-US"/>
          </a:p>
        </p:txBody>
      </p:sp>
      <p:sp>
        <p:nvSpPr>
          <p:cNvPr id="27674" name="Rectangle 26"/>
          <p:cNvSpPr>
            <a:spLocks noChangeArrowheads="1"/>
          </p:cNvSpPr>
          <p:nvPr/>
        </p:nvSpPr>
        <p:spPr bwMode="auto">
          <a:xfrm>
            <a:off x="4476750" y="3554413"/>
            <a:ext cx="131603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Arial" charset="0"/>
              </a:rPr>
              <a:t>Transcription</a:t>
            </a:r>
          </a:p>
        </p:txBody>
      </p:sp>
      <p:sp>
        <p:nvSpPr>
          <p:cNvPr id="27675" name="Rectangle 27"/>
          <p:cNvSpPr>
            <a:spLocks noChangeArrowheads="1"/>
          </p:cNvSpPr>
          <p:nvPr/>
        </p:nvSpPr>
        <p:spPr bwMode="auto">
          <a:xfrm>
            <a:off x="4476750" y="4697413"/>
            <a:ext cx="11334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Arial" charset="0"/>
              </a:rPr>
              <a:t>Processing</a:t>
            </a:r>
            <a:endParaRPr lang="en-US" sz="1400">
              <a:latin typeface="Arial" charset="0"/>
            </a:endParaRPr>
          </a:p>
        </p:txBody>
      </p:sp>
      <p:sp>
        <p:nvSpPr>
          <p:cNvPr id="27676" name="Line 28"/>
          <p:cNvSpPr>
            <a:spLocks noChangeShapeType="1"/>
          </p:cNvSpPr>
          <p:nvPr/>
        </p:nvSpPr>
        <p:spPr bwMode="auto">
          <a:xfrm flipH="1">
            <a:off x="3014663" y="2627313"/>
            <a:ext cx="249237" cy="223837"/>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27677" name="Rectangle 29"/>
          <p:cNvSpPr>
            <a:spLocks noChangeArrowheads="1"/>
          </p:cNvSpPr>
          <p:nvPr/>
        </p:nvSpPr>
        <p:spPr bwMode="auto">
          <a:xfrm>
            <a:off x="914400" y="2952750"/>
            <a:ext cx="1111250" cy="28575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p>
        </p:txBody>
      </p:sp>
      <p:sp>
        <p:nvSpPr>
          <p:cNvPr id="27678" name="Line 30"/>
          <p:cNvSpPr>
            <a:spLocks noChangeShapeType="1"/>
          </p:cNvSpPr>
          <p:nvPr/>
        </p:nvSpPr>
        <p:spPr bwMode="auto">
          <a:xfrm flipV="1">
            <a:off x="2370138" y="1981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679" name="Line 31"/>
          <p:cNvSpPr>
            <a:spLocks noChangeShapeType="1"/>
          </p:cNvSpPr>
          <p:nvPr/>
        </p:nvSpPr>
        <p:spPr bwMode="auto">
          <a:xfrm>
            <a:off x="2370138" y="1981200"/>
            <a:ext cx="3590925"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680" name="Line 32"/>
          <p:cNvSpPr>
            <a:spLocks noChangeShapeType="1"/>
          </p:cNvSpPr>
          <p:nvPr/>
        </p:nvSpPr>
        <p:spPr bwMode="auto">
          <a:xfrm>
            <a:off x="5961063" y="1981200"/>
            <a:ext cx="0" cy="304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7681" name="Text Box 33"/>
          <p:cNvSpPr txBox="1">
            <a:spLocks noChangeArrowheads="1"/>
          </p:cNvSpPr>
          <p:nvPr/>
        </p:nvSpPr>
        <p:spPr bwMode="auto">
          <a:xfrm>
            <a:off x="3386138" y="1676400"/>
            <a:ext cx="1490662"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latin typeface="Arial" charset="0"/>
              </a:rPr>
              <a:t>Coding Region</a:t>
            </a:r>
          </a:p>
        </p:txBody>
      </p:sp>
      <p:sp>
        <p:nvSpPr>
          <p:cNvPr id="27682" name="Line 34"/>
          <p:cNvSpPr>
            <a:spLocks noChangeShapeType="1"/>
          </p:cNvSpPr>
          <p:nvPr/>
        </p:nvSpPr>
        <p:spPr bwMode="auto">
          <a:xfrm>
            <a:off x="474663" y="1295400"/>
            <a:ext cx="8128000" cy="0"/>
          </a:xfrm>
          <a:prstGeom prst="line">
            <a:avLst/>
          </a:prstGeom>
          <a:noFill/>
          <a:ln w="38100">
            <a:solidFill>
              <a:schemeClr val="tx2"/>
            </a:solidFill>
            <a:round/>
            <a:headEnd/>
            <a:tailEnd/>
          </a:ln>
        </p:spPr>
        <p:txBody>
          <a:bodyPr>
            <a:prstTxWarp prst="textNoShape">
              <a:avLst/>
            </a:prstTxWarp>
          </a:bodyPr>
          <a:lstStyle/>
          <a:p>
            <a:endParaRPr lang="en-US"/>
          </a:p>
        </p:txBody>
      </p:sp>
      <p:sp>
        <p:nvSpPr>
          <p:cNvPr id="27683" name="Line 35"/>
          <p:cNvSpPr>
            <a:spLocks noChangeShapeType="1"/>
          </p:cNvSpPr>
          <p:nvPr/>
        </p:nvSpPr>
        <p:spPr bwMode="auto">
          <a:xfrm flipV="1">
            <a:off x="2209800" y="31496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7684" name="Text Box 36"/>
          <p:cNvSpPr txBox="1">
            <a:spLocks noChangeArrowheads="1"/>
          </p:cNvSpPr>
          <p:nvPr/>
        </p:nvSpPr>
        <p:spPr bwMode="auto">
          <a:xfrm>
            <a:off x="1905000" y="3429000"/>
            <a:ext cx="7620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latin typeface="Arial" charset="0"/>
              </a:rPr>
              <a:t>Start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4343401" y="4315399"/>
            <a:ext cx="4495800" cy="1187450"/>
          </a:xfrm>
          <a:prstGeom prst="rect">
            <a:avLst/>
          </a:prstGeom>
          <a:noFill/>
          <a:ln w="9525">
            <a:noFill/>
            <a:miter lim="800000"/>
            <a:headEnd/>
            <a:tailEnd/>
          </a:ln>
        </p:spPr>
        <p:txBody>
          <a:bodyPr lIns="90488" tIns="44450" rIns="90488" bIns="44450">
            <a:prstTxWarp prst="textNoShape">
              <a:avLst/>
            </a:prstTxWarp>
            <a:spAutoFit/>
          </a:bodyPr>
          <a:lstStyle/>
          <a:p>
            <a:pPr>
              <a:tabLst>
                <a:tab pos="461963" algn="l"/>
              </a:tabLst>
            </a:pPr>
            <a:r>
              <a:rPr lang="en-GB" sz="1800" b="0" dirty="0">
                <a:latin typeface="Arial" charset="0"/>
              </a:rPr>
              <a:t>Some people have a different </a:t>
            </a:r>
          </a:p>
          <a:p>
            <a:pPr>
              <a:tabLst>
                <a:tab pos="461963" algn="l"/>
              </a:tabLst>
            </a:pPr>
            <a:r>
              <a:rPr lang="en-GB" sz="1800" b="0" dirty="0">
                <a:latin typeface="Arial" charset="0"/>
              </a:rPr>
              <a:t>base at a given location:</a:t>
            </a:r>
          </a:p>
          <a:p>
            <a:pPr>
              <a:tabLst>
                <a:tab pos="461963" algn="l"/>
              </a:tabLst>
            </a:pPr>
            <a:r>
              <a:rPr lang="en-GB" sz="1800" b="0" dirty="0">
                <a:latin typeface="Arial" charset="0"/>
              </a:rPr>
              <a:t>	This is a </a:t>
            </a:r>
            <a:r>
              <a:rPr lang="en-GB" sz="1800" dirty="0">
                <a:solidFill>
                  <a:schemeClr val="accent2"/>
                </a:solidFill>
                <a:latin typeface="Arial" charset="0"/>
              </a:rPr>
              <a:t>S</a:t>
            </a:r>
            <a:r>
              <a:rPr lang="en-GB" sz="1800" b="0" dirty="0">
                <a:latin typeface="Arial" charset="0"/>
              </a:rPr>
              <a:t>ingle </a:t>
            </a:r>
            <a:r>
              <a:rPr lang="en-GB" sz="1800" dirty="0">
                <a:solidFill>
                  <a:schemeClr val="accent2"/>
                </a:solidFill>
                <a:latin typeface="Arial" charset="0"/>
              </a:rPr>
              <a:t>N</a:t>
            </a:r>
            <a:r>
              <a:rPr lang="en-GB" sz="1800" b="0" dirty="0">
                <a:latin typeface="Arial" charset="0"/>
              </a:rPr>
              <a:t>ucleotide </a:t>
            </a:r>
          </a:p>
          <a:p>
            <a:pPr>
              <a:tabLst>
                <a:tab pos="461963" algn="l"/>
              </a:tabLst>
            </a:pPr>
            <a:r>
              <a:rPr lang="en-GB" sz="1800" b="0" dirty="0">
                <a:latin typeface="Arial" charset="0"/>
              </a:rPr>
              <a:t>	</a:t>
            </a:r>
            <a:r>
              <a:rPr lang="en-GB" sz="1800" dirty="0">
                <a:solidFill>
                  <a:schemeClr val="accent2"/>
                </a:solidFill>
                <a:latin typeface="Arial" charset="0"/>
              </a:rPr>
              <a:t>P</a:t>
            </a:r>
            <a:r>
              <a:rPr lang="en-GB" sz="1800" b="0" dirty="0">
                <a:latin typeface="Arial" charset="0"/>
              </a:rPr>
              <a:t>olymorphism or </a:t>
            </a:r>
            <a:r>
              <a:rPr lang="en-GB" sz="1800" dirty="0">
                <a:solidFill>
                  <a:schemeClr val="accent2"/>
                </a:solidFill>
                <a:latin typeface="Arial" charset="0"/>
              </a:rPr>
              <a:t>SNP</a:t>
            </a:r>
            <a:endParaRPr lang="en-GB" sz="1800" b="0" dirty="0">
              <a:latin typeface="Arial" charset="0"/>
            </a:endParaRPr>
          </a:p>
        </p:txBody>
      </p:sp>
      <p:graphicFrame>
        <p:nvGraphicFramePr>
          <p:cNvPr id="29698" name="Object 2"/>
          <p:cNvGraphicFramePr>
            <a:graphicFrameLocks noChangeAspect="1"/>
          </p:cNvGraphicFramePr>
          <p:nvPr/>
        </p:nvGraphicFramePr>
        <p:xfrm>
          <a:off x="7404100" y="1448082"/>
          <a:ext cx="1358900" cy="847725"/>
        </p:xfrm>
        <a:graphic>
          <a:graphicData uri="http://schemas.openxmlformats.org/presentationml/2006/ole">
            <mc:AlternateContent xmlns:mc="http://schemas.openxmlformats.org/markup-compatibility/2006">
              <mc:Choice xmlns:v="urn:schemas-microsoft-com:vml" Requires="v">
                <p:oleObj spid="_x0000_s25619" name="Clip" r:id="rId4" imgW="2263680" imgH="1412640" progId="">
                  <p:embed/>
                </p:oleObj>
              </mc:Choice>
              <mc:Fallback>
                <p:oleObj name="Clip" r:id="rId4" imgW="2263680" imgH="14126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100" y="1448082"/>
                        <a:ext cx="13589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700" name="Rectangle 4"/>
          <p:cNvSpPr>
            <a:spLocks noGrp="1" noChangeArrowheads="1"/>
          </p:cNvSpPr>
          <p:nvPr>
            <p:ph type="title"/>
          </p:nvPr>
        </p:nvSpPr>
        <p:spPr>
          <a:xfrm>
            <a:off x="609600" y="422275"/>
            <a:ext cx="7772400" cy="720725"/>
          </a:xfrm>
        </p:spPr>
        <p:txBody>
          <a:bodyPr>
            <a:normAutofit fontScale="90000"/>
          </a:bodyPr>
          <a:lstStyle/>
          <a:p>
            <a:r>
              <a:rPr lang="en-GB" dirty="0" smtClean="0"/>
              <a:t>Basics: Genetic </a:t>
            </a:r>
            <a:r>
              <a:rPr lang="en-GB" dirty="0"/>
              <a:t>Variation</a:t>
            </a:r>
          </a:p>
        </p:txBody>
      </p:sp>
      <p:grpSp>
        <p:nvGrpSpPr>
          <p:cNvPr id="2" name="Group 5"/>
          <p:cNvGrpSpPr>
            <a:grpSpLocks/>
          </p:cNvGrpSpPr>
          <p:nvPr/>
        </p:nvGrpSpPr>
        <p:grpSpPr bwMode="auto">
          <a:xfrm>
            <a:off x="7480300" y="2438682"/>
            <a:ext cx="1358900" cy="847725"/>
            <a:chOff x="4416" y="1968"/>
            <a:chExt cx="856" cy="534"/>
          </a:xfrm>
        </p:grpSpPr>
        <p:grpSp>
          <p:nvGrpSpPr>
            <p:cNvPr id="3" name="Group 6"/>
            <p:cNvGrpSpPr>
              <a:grpSpLocks/>
            </p:cNvGrpSpPr>
            <p:nvPr/>
          </p:nvGrpSpPr>
          <p:grpSpPr bwMode="auto">
            <a:xfrm>
              <a:off x="4670" y="1993"/>
              <a:ext cx="103" cy="462"/>
              <a:chOff x="4670" y="1993"/>
              <a:chExt cx="103" cy="462"/>
            </a:xfrm>
          </p:grpSpPr>
          <p:grpSp>
            <p:nvGrpSpPr>
              <p:cNvPr id="4" name="Group 7"/>
              <p:cNvGrpSpPr>
                <a:grpSpLocks/>
              </p:cNvGrpSpPr>
              <p:nvPr/>
            </p:nvGrpSpPr>
            <p:grpSpPr bwMode="auto">
              <a:xfrm>
                <a:off x="4694" y="1993"/>
                <a:ext cx="56" cy="74"/>
                <a:chOff x="4694" y="1993"/>
                <a:chExt cx="56" cy="74"/>
              </a:xfrm>
            </p:grpSpPr>
            <p:sp>
              <p:nvSpPr>
                <p:cNvPr id="29906" name="Freeform 8"/>
                <p:cNvSpPr>
                  <a:spLocks/>
                </p:cNvSpPr>
                <p:nvPr/>
              </p:nvSpPr>
              <p:spPr bwMode="auto">
                <a:xfrm>
                  <a:off x="4701" y="1997"/>
                  <a:ext cx="43" cy="70"/>
                </a:xfrm>
                <a:custGeom>
                  <a:avLst/>
                  <a:gdLst>
                    <a:gd name="T0" fmla="*/ 31 w 130"/>
                    <a:gd name="T1" fmla="*/ 198 h 212"/>
                    <a:gd name="T2" fmla="*/ 31 w 130"/>
                    <a:gd name="T3" fmla="*/ 166 h 212"/>
                    <a:gd name="T4" fmla="*/ 22 w 130"/>
                    <a:gd name="T5" fmla="*/ 149 h 212"/>
                    <a:gd name="T6" fmla="*/ 15 w 130"/>
                    <a:gd name="T7" fmla="*/ 135 h 212"/>
                    <a:gd name="T8" fmla="*/ 7 w 130"/>
                    <a:gd name="T9" fmla="*/ 118 h 212"/>
                    <a:gd name="T10" fmla="*/ 3 w 130"/>
                    <a:gd name="T11" fmla="*/ 104 h 212"/>
                    <a:gd name="T12" fmla="*/ 1 w 130"/>
                    <a:gd name="T13" fmla="*/ 93 h 212"/>
                    <a:gd name="T14" fmla="*/ 0 w 130"/>
                    <a:gd name="T15" fmla="*/ 65 h 212"/>
                    <a:gd name="T16" fmla="*/ 3 w 130"/>
                    <a:gd name="T17" fmla="*/ 46 h 212"/>
                    <a:gd name="T18" fmla="*/ 11 w 130"/>
                    <a:gd name="T19" fmla="*/ 29 h 212"/>
                    <a:gd name="T20" fmla="*/ 21 w 130"/>
                    <a:gd name="T21" fmla="*/ 17 h 212"/>
                    <a:gd name="T22" fmla="*/ 28 w 130"/>
                    <a:gd name="T23" fmla="*/ 10 h 212"/>
                    <a:gd name="T24" fmla="*/ 41 w 130"/>
                    <a:gd name="T25" fmla="*/ 3 h 212"/>
                    <a:gd name="T26" fmla="*/ 60 w 130"/>
                    <a:gd name="T27" fmla="*/ 0 h 212"/>
                    <a:gd name="T28" fmla="*/ 80 w 130"/>
                    <a:gd name="T29" fmla="*/ 1 h 212"/>
                    <a:gd name="T30" fmla="*/ 95 w 130"/>
                    <a:gd name="T31" fmla="*/ 5 h 212"/>
                    <a:gd name="T32" fmla="*/ 113 w 130"/>
                    <a:gd name="T33" fmla="*/ 18 h 212"/>
                    <a:gd name="T34" fmla="*/ 121 w 130"/>
                    <a:gd name="T35" fmla="*/ 29 h 212"/>
                    <a:gd name="T36" fmla="*/ 127 w 130"/>
                    <a:gd name="T37" fmla="*/ 39 h 212"/>
                    <a:gd name="T38" fmla="*/ 130 w 130"/>
                    <a:gd name="T39" fmla="*/ 53 h 212"/>
                    <a:gd name="T40" fmla="*/ 129 w 130"/>
                    <a:gd name="T41" fmla="*/ 78 h 212"/>
                    <a:gd name="T42" fmla="*/ 124 w 130"/>
                    <a:gd name="T43" fmla="*/ 101 h 212"/>
                    <a:gd name="T44" fmla="*/ 115 w 130"/>
                    <a:gd name="T45" fmla="*/ 123 h 212"/>
                    <a:gd name="T46" fmla="*/ 107 w 130"/>
                    <a:gd name="T47" fmla="*/ 138 h 212"/>
                    <a:gd name="T48" fmla="*/ 101 w 130"/>
                    <a:gd name="T49" fmla="*/ 151 h 212"/>
                    <a:gd name="T50" fmla="*/ 93 w 130"/>
                    <a:gd name="T51" fmla="*/ 166 h 212"/>
                    <a:gd name="T52" fmla="*/ 91 w 130"/>
                    <a:gd name="T53" fmla="*/ 190 h 212"/>
                    <a:gd name="T54" fmla="*/ 90 w 130"/>
                    <a:gd name="T55" fmla="*/ 203 h 212"/>
                    <a:gd name="T56" fmla="*/ 78 w 130"/>
                    <a:gd name="T57" fmla="*/ 210 h 212"/>
                    <a:gd name="T58" fmla="*/ 64 w 130"/>
                    <a:gd name="T59" fmla="*/ 212 h 212"/>
                    <a:gd name="T60" fmla="*/ 47 w 130"/>
                    <a:gd name="T61" fmla="*/ 210 h 212"/>
                    <a:gd name="T62" fmla="*/ 37 w 130"/>
                    <a:gd name="T63" fmla="*/ 205 h 212"/>
                    <a:gd name="T64" fmla="*/ 31 w 130"/>
                    <a:gd name="T65" fmla="*/ 198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212"/>
                    <a:gd name="T101" fmla="*/ 130 w 130"/>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212">
                      <a:moveTo>
                        <a:pt x="31" y="198"/>
                      </a:moveTo>
                      <a:lnTo>
                        <a:pt x="31" y="166"/>
                      </a:lnTo>
                      <a:lnTo>
                        <a:pt x="22" y="149"/>
                      </a:lnTo>
                      <a:lnTo>
                        <a:pt x="15" y="135"/>
                      </a:lnTo>
                      <a:lnTo>
                        <a:pt x="7" y="118"/>
                      </a:lnTo>
                      <a:lnTo>
                        <a:pt x="3" y="104"/>
                      </a:lnTo>
                      <a:lnTo>
                        <a:pt x="1" y="93"/>
                      </a:lnTo>
                      <a:lnTo>
                        <a:pt x="0" y="65"/>
                      </a:lnTo>
                      <a:lnTo>
                        <a:pt x="3" y="46"/>
                      </a:lnTo>
                      <a:lnTo>
                        <a:pt x="11" y="29"/>
                      </a:lnTo>
                      <a:lnTo>
                        <a:pt x="21" y="17"/>
                      </a:lnTo>
                      <a:lnTo>
                        <a:pt x="28" y="10"/>
                      </a:lnTo>
                      <a:lnTo>
                        <a:pt x="41" y="3"/>
                      </a:lnTo>
                      <a:lnTo>
                        <a:pt x="60" y="0"/>
                      </a:lnTo>
                      <a:lnTo>
                        <a:pt x="80" y="1"/>
                      </a:lnTo>
                      <a:lnTo>
                        <a:pt x="95" y="5"/>
                      </a:lnTo>
                      <a:lnTo>
                        <a:pt x="113" y="18"/>
                      </a:lnTo>
                      <a:lnTo>
                        <a:pt x="121" y="29"/>
                      </a:lnTo>
                      <a:lnTo>
                        <a:pt x="127" y="39"/>
                      </a:lnTo>
                      <a:lnTo>
                        <a:pt x="130" y="53"/>
                      </a:lnTo>
                      <a:lnTo>
                        <a:pt x="129" y="78"/>
                      </a:lnTo>
                      <a:lnTo>
                        <a:pt x="124" y="101"/>
                      </a:lnTo>
                      <a:lnTo>
                        <a:pt x="115" y="123"/>
                      </a:lnTo>
                      <a:lnTo>
                        <a:pt x="107" y="138"/>
                      </a:lnTo>
                      <a:lnTo>
                        <a:pt x="101" y="151"/>
                      </a:lnTo>
                      <a:lnTo>
                        <a:pt x="93" y="166"/>
                      </a:lnTo>
                      <a:lnTo>
                        <a:pt x="91" y="190"/>
                      </a:lnTo>
                      <a:lnTo>
                        <a:pt x="90" y="203"/>
                      </a:lnTo>
                      <a:lnTo>
                        <a:pt x="78" y="210"/>
                      </a:lnTo>
                      <a:lnTo>
                        <a:pt x="64" y="212"/>
                      </a:lnTo>
                      <a:lnTo>
                        <a:pt x="47" y="210"/>
                      </a:lnTo>
                      <a:lnTo>
                        <a:pt x="37" y="205"/>
                      </a:lnTo>
                      <a:lnTo>
                        <a:pt x="31" y="198"/>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907" name="Freeform 9"/>
                <p:cNvSpPr>
                  <a:spLocks/>
                </p:cNvSpPr>
                <p:nvPr/>
              </p:nvSpPr>
              <p:spPr bwMode="auto">
                <a:xfrm>
                  <a:off x="4694" y="1993"/>
                  <a:ext cx="56" cy="49"/>
                </a:xfrm>
                <a:custGeom>
                  <a:avLst/>
                  <a:gdLst>
                    <a:gd name="T0" fmla="*/ 12 w 168"/>
                    <a:gd name="T1" fmla="*/ 125 h 145"/>
                    <a:gd name="T2" fmla="*/ 2 w 168"/>
                    <a:gd name="T3" fmla="*/ 111 h 145"/>
                    <a:gd name="T4" fmla="*/ 0 w 168"/>
                    <a:gd name="T5" fmla="*/ 95 h 145"/>
                    <a:gd name="T6" fmla="*/ 1 w 168"/>
                    <a:gd name="T7" fmla="*/ 75 h 145"/>
                    <a:gd name="T8" fmla="*/ 1 w 168"/>
                    <a:gd name="T9" fmla="*/ 60 h 145"/>
                    <a:gd name="T10" fmla="*/ 9 w 168"/>
                    <a:gd name="T11" fmla="*/ 42 h 145"/>
                    <a:gd name="T12" fmla="*/ 18 w 168"/>
                    <a:gd name="T13" fmla="*/ 30 h 145"/>
                    <a:gd name="T14" fmla="*/ 28 w 168"/>
                    <a:gd name="T15" fmla="*/ 18 h 145"/>
                    <a:gd name="T16" fmla="*/ 45 w 168"/>
                    <a:gd name="T17" fmla="*/ 6 h 145"/>
                    <a:gd name="T18" fmla="*/ 57 w 168"/>
                    <a:gd name="T19" fmla="*/ 2 h 145"/>
                    <a:gd name="T20" fmla="*/ 83 w 168"/>
                    <a:gd name="T21" fmla="*/ 0 h 145"/>
                    <a:gd name="T22" fmla="*/ 105 w 168"/>
                    <a:gd name="T23" fmla="*/ 1 h 145"/>
                    <a:gd name="T24" fmla="*/ 121 w 168"/>
                    <a:gd name="T25" fmla="*/ 6 h 145"/>
                    <a:gd name="T26" fmla="*/ 135 w 168"/>
                    <a:gd name="T27" fmla="*/ 11 h 145"/>
                    <a:gd name="T28" fmla="*/ 147 w 168"/>
                    <a:gd name="T29" fmla="*/ 25 h 145"/>
                    <a:gd name="T30" fmla="*/ 156 w 168"/>
                    <a:gd name="T31" fmla="*/ 37 h 145"/>
                    <a:gd name="T32" fmla="*/ 164 w 168"/>
                    <a:gd name="T33" fmla="*/ 49 h 145"/>
                    <a:gd name="T34" fmla="*/ 168 w 168"/>
                    <a:gd name="T35" fmla="*/ 63 h 145"/>
                    <a:gd name="T36" fmla="*/ 168 w 168"/>
                    <a:gd name="T37" fmla="*/ 89 h 145"/>
                    <a:gd name="T38" fmla="*/ 168 w 168"/>
                    <a:gd name="T39" fmla="*/ 107 h 145"/>
                    <a:gd name="T40" fmla="*/ 162 w 168"/>
                    <a:gd name="T41" fmla="*/ 115 h 145"/>
                    <a:gd name="T42" fmla="*/ 153 w 168"/>
                    <a:gd name="T43" fmla="*/ 127 h 145"/>
                    <a:gd name="T44" fmla="*/ 147 w 168"/>
                    <a:gd name="T45" fmla="*/ 136 h 145"/>
                    <a:gd name="T46" fmla="*/ 131 w 168"/>
                    <a:gd name="T47" fmla="*/ 141 h 145"/>
                    <a:gd name="T48" fmla="*/ 115 w 168"/>
                    <a:gd name="T49" fmla="*/ 145 h 145"/>
                    <a:gd name="T50" fmla="*/ 127 w 168"/>
                    <a:gd name="T51" fmla="*/ 127 h 145"/>
                    <a:gd name="T52" fmla="*/ 140 w 168"/>
                    <a:gd name="T53" fmla="*/ 96 h 145"/>
                    <a:gd name="T54" fmla="*/ 141 w 168"/>
                    <a:gd name="T55" fmla="*/ 84 h 145"/>
                    <a:gd name="T56" fmla="*/ 140 w 168"/>
                    <a:gd name="T57" fmla="*/ 74 h 145"/>
                    <a:gd name="T58" fmla="*/ 135 w 168"/>
                    <a:gd name="T59" fmla="*/ 60 h 145"/>
                    <a:gd name="T60" fmla="*/ 108 w 168"/>
                    <a:gd name="T61" fmla="*/ 68 h 145"/>
                    <a:gd name="T62" fmla="*/ 77 w 168"/>
                    <a:gd name="T63" fmla="*/ 68 h 145"/>
                    <a:gd name="T64" fmla="*/ 55 w 168"/>
                    <a:gd name="T65" fmla="*/ 66 h 145"/>
                    <a:gd name="T66" fmla="*/ 38 w 168"/>
                    <a:gd name="T67" fmla="*/ 62 h 145"/>
                    <a:gd name="T68" fmla="*/ 31 w 168"/>
                    <a:gd name="T69" fmla="*/ 69 h 145"/>
                    <a:gd name="T70" fmla="*/ 27 w 168"/>
                    <a:gd name="T71" fmla="*/ 84 h 145"/>
                    <a:gd name="T72" fmla="*/ 27 w 168"/>
                    <a:gd name="T73" fmla="*/ 98 h 145"/>
                    <a:gd name="T74" fmla="*/ 40 w 168"/>
                    <a:gd name="T75" fmla="*/ 128 h 145"/>
                    <a:gd name="T76" fmla="*/ 47 w 168"/>
                    <a:gd name="T77" fmla="*/ 145 h 145"/>
                    <a:gd name="T78" fmla="*/ 27 w 168"/>
                    <a:gd name="T79" fmla="*/ 135 h 145"/>
                    <a:gd name="T80" fmla="*/ 12 w 168"/>
                    <a:gd name="T81" fmla="*/ 125 h 1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8"/>
                    <a:gd name="T124" fmla="*/ 0 h 145"/>
                    <a:gd name="T125" fmla="*/ 168 w 168"/>
                    <a:gd name="T126" fmla="*/ 145 h 1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8" h="145">
                      <a:moveTo>
                        <a:pt x="12" y="125"/>
                      </a:moveTo>
                      <a:lnTo>
                        <a:pt x="2" y="111"/>
                      </a:lnTo>
                      <a:lnTo>
                        <a:pt x="0" y="95"/>
                      </a:lnTo>
                      <a:lnTo>
                        <a:pt x="1" y="75"/>
                      </a:lnTo>
                      <a:lnTo>
                        <a:pt x="1" y="60"/>
                      </a:lnTo>
                      <a:lnTo>
                        <a:pt x="9" y="42"/>
                      </a:lnTo>
                      <a:lnTo>
                        <a:pt x="18" y="30"/>
                      </a:lnTo>
                      <a:lnTo>
                        <a:pt x="28" y="18"/>
                      </a:lnTo>
                      <a:lnTo>
                        <a:pt x="45" y="6"/>
                      </a:lnTo>
                      <a:lnTo>
                        <a:pt x="57" y="2"/>
                      </a:lnTo>
                      <a:lnTo>
                        <a:pt x="83" y="0"/>
                      </a:lnTo>
                      <a:lnTo>
                        <a:pt x="105" y="1"/>
                      </a:lnTo>
                      <a:lnTo>
                        <a:pt x="121" y="6"/>
                      </a:lnTo>
                      <a:lnTo>
                        <a:pt x="135" y="11"/>
                      </a:lnTo>
                      <a:lnTo>
                        <a:pt x="147" y="25"/>
                      </a:lnTo>
                      <a:lnTo>
                        <a:pt x="156" y="37"/>
                      </a:lnTo>
                      <a:lnTo>
                        <a:pt x="164" y="49"/>
                      </a:lnTo>
                      <a:lnTo>
                        <a:pt x="168" y="63"/>
                      </a:lnTo>
                      <a:lnTo>
                        <a:pt x="168" y="89"/>
                      </a:lnTo>
                      <a:lnTo>
                        <a:pt x="168" y="107"/>
                      </a:lnTo>
                      <a:lnTo>
                        <a:pt x="162" y="115"/>
                      </a:lnTo>
                      <a:lnTo>
                        <a:pt x="153" y="127"/>
                      </a:lnTo>
                      <a:lnTo>
                        <a:pt x="147" y="136"/>
                      </a:lnTo>
                      <a:lnTo>
                        <a:pt x="131" y="141"/>
                      </a:lnTo>
                      <a:lnTo>
                        <a:pt x="115" y="145"/>
                      </a:lnTo>
                      <a:lnTo>
                        <a:pt x="127" y="127"/>
                      </a:lnTo>
                      <a:lnTo>
                        <a:pt x="140" y="96"/>
                      </a:lnTo>
                      <a:lnTo>
                        <a:pt x="141" y="84"/>
                      </a:lnTo>
                      <a:lnTo>
                        <a:pt x="140" y="74"/>
                      </a:lnTo>
                      <a:lnTo>
                        <a:pt x="135" y="60"/>
                      </a:lnTo>
                      <a:lnTo>
                        <a:pt x="108" y="68"/>
                      </a:lnTo>
                      <a:lnTo>
                        <a:pt x="77" y="68"/>
                      </a:lnTo>
                      <a:lnTo>
                        <a:pt x="55" y="66"/>
                      </a:lnTo>
                      <a:lnTo>
                        <a:pt x="38" y="62"/>
                      </a:lnTo>
                      <a:lnTo>
                        <a:pt x="31" y="69"/>
                      </a:lnTo>
                      <a:lnTo>
                        <a:pt x="27" y="84"/>
                      </a:lnTo>
                      <a:lnTo>
                        <a:pt x="27" y="98"/>
                      </a:lnTo>
                      <a:lnTo>
                        <a:pt x="40" y="128"/>
                      </a:lnTo>
                      <a:lnTo>
                        <a:pt x="47" y="145"/>
                      </a:lnTo>
                      <a:lnTo>
                        <a:pt x="27" y="135"/>
                      </a:lnTo>
                      <a:lnTo>
                        <a:pt x="12" y="125"/>
                      </a:lnTo>
                      <a:close/>
                    </a:path>
                  </a:pathLst>
                </a:custGeom>
                <a:solidFill>
                  <a:srgbClr val="000000"/>
                </a:solidFill>
                <a:ln w="9525">
                  <a:noFill/>
                  <a:round/>
                  <a:headEnd/>
                  <a:tailEnd/>
                </a:ln>
              </p:spPr>
              <p:txBody>
                <a:bodyPr>
                  <a:prstTxWarp prst="textNoShape">
                    <a:avLst/>
                  </a:prstTxWarp>
                </a:bodyPr>
                <a:lstStyle/>
                <a:p>
                  <a:endParaRPr lang="en-US"/>
                </a:p>
              </p:txBody>
            </p:sp>
            <p:grpSp>
              <p:nvGrpSpPr>
                <p:cNvPr id="5" name="Group 10"/>
                <p:cNvGrpSpPr>
                  <a:grpSpLocks/>
                </p:cNvGrpSpPr>
                <p:nvPr/>
              </p:nvGrpSpPr>
              <p:grpSpPr bwMode="auto">
                <a:xfrm>
                  <a:off x="4700" y="2030"/>
                  <a:ext cx="45" cy="8"/>
                  <a:chOff x="4700" y="2030"/>
                  <a:chExt cx="45" cy="8"/>
                </a:xfrm>
              </p:grpSpPr>
              <p:sp>
                <p:nvSpPr>
                  <p:cNvPr id="29909" name="Oval 11"/>
                  <p:cNvSpPr>
                    <a:spLocks noChangeArrowheads="1"/>
                  </p:cNvSpPr>
                  <p:nvPr/>
                </p:nvSpPr>
                <p:spPr bwMode="auto">
                  <a:xfrm>
                    <a:off x="4700" y="2030"/>
                    <a:ext cx="6" cy="7"/>
                  </a:xfrm>
                  <a:prstGeom prst="ellipse">
                    <a:avLst/>
                  </a:pr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910" name="Oval 12"/>
                  <p:cNvSpPr>
                    <a:spLocks noChangeArrowheads="1"/>
                  </p:cNvSpPr>
                  <p:nvPr/>
                </p:nvSpPr>
                <p:spPr bwMode="auto">
                  <a:xfrm>
                    <a:off x="4739" y="2031"/>
                    <a:ext cx="6" cy="7"/>
                  </a:xfrm>
                  <a:prstGeom prst="ellipse">
                    <a:avLst/>
                  </a:pr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sp>
            <p:nvSpPr>
              <p:cNvPr id="29898" name="Freeform 13"/>
              <p:cNvSpPr>
                <a:spLocks/>
              </p:cNvSpPr>
              <p:nvPr/>
            </p:nvSpPr>
            <p:spPr bwMode="auto">
              <a:xfrm>
                <a:off x="4691" y="2306"/>
                <a:ext cx="54" cy="135"/>
              </a:xfrm>
              <a:custGeom>
                <a:avLst/>
                <a:gdLst>
                  <a:gd name="T0" fmla="*/ 36 w 161"/>
                  <a:gd name="T1" fmla="*/ 0 h 407"/>
                  <a:gd name="T2" fmla="*/ 32 w 161"/>
                  <a:gd name="T3" fmla="*/ 48 h 407"/>
                  <a:gd name="T4" fmla="*/ 29 w 161"/>
                  <a:gd name="T5" fmla="*/ 103 h 407"/>
                  <a:gd name="T6" fmla="*/ 29 w 161"/>
                  <a:gd name="T7" fmla="*/ 157 h 407"/>
                  <a:gd name="T8" fmla="*/ 32 w 161"/>
                  <a:gd name="T9" fmla="*/ 207 h 407"/>
                  <a:gd name="T10" fmla="*/ 33 w 161"/>
                  <a:gd name="T11" fmla="*/ 247 h 407"/>
                  <a:gd name="T12" fmla="*/ 33 w 161"/>
                  <a:gd name="T13" fmla="*/ 299 h 407"/>
                  <a:gd name="T14" fmla="*/ 30 w 161"/>
                  <a:gd name="T15" fmla="*/ 320 h 407"/>
                  <a:gd name="T16" fmla="*/ 8 w 161"/>
                  <a:gd name="T17" fmla="*/ 383 h 407"/>
                  <a:gd name="T18" fmla="*/ 0 w 161"/>
                  <a:gd name="T19" fmla="*/ 406 h 407"/>
                  <a:gd name="T20" fmla="*/ 35 w 161"/>
                  <a:gd name="T21" fmla="*/ 407 h 407"/>
                  <a:gd name="T22" fmla="*/ 51 w 161"/>
                  <a:gd name="T23" fmla="*/ 379 h 407"/>
                  <a:gd name="T24" fmla="*/ 61 w 161"/>
                  <a:gd name="T25" fmla="*/ 347 h 407"/>
                  <a:gd name="T26" fmla="*/ 67 w 161"/>
                  <a:gd name="T27" fmla="*/ 296 h 407"/>
                  <a:gd name="T28" fmla="*/ 87 w 161"/>
                  <a:gd name="T29" fmla="*/ 157 h 407"/>
                  <a:gd name="T30" fmla="*/ 94 w 161"/>
                  <a:gd name="T31" fmla="*/ 118 h 407"/>
                  <a:gd name="T32" fmla="*/ 89 w 161"/>
                  <a:gd name="T33" fmla="*/ 193 h 407"/>
                  <a:gd name="T34" fmla="*/ 95 w 161"/>
                  <a:gd name="T35" fmla="*/ 239 h 407"/>
                  <a:gd name="T36" fmla="*/ 97 w 161"/>
                  <a:gd name="T37" fmla="*/ 282 h 407"/>
                  <a:gd name="T38" fmla="*/ 93 w 161"/>
                  <a:gd name="T39" fmla="*/ 322 h 407"/>
                  <a:gd name="T40" fmla="*/ 96 w 161"/>
                  <a:gd name="T41" fmla="*/ 341 h 407"/>
                  <a:gd name="T42" fmla="*/ 118 w 161"/>
                  <a:gd name="T43" fmla="*/ 400 h 407"/>
                  <a:gd name="T44" fmla="*/ 139 w 161"/>
                  <a:gd name="T45" fmla="*/ 401 h 407"/>
                  <a:gd name="T46" fmla="*/ 149 w 161"/>
                  <a:gd name="T47" fmla="*/ 401 h 407"/>
                  <a:gd name="T48" fmla="*/ 161 w 161"/>
                  <a:gd name="T49" fmla="*/ 389 h 407"/>
                  <a:gd name="T50" fmla="*/ 130 w 161"/>
                  <a:gd name="T51" fmla="*/ 322 h 407"/>
                  <a:gd name="T52" fmla="*/ 146 w 161"/>
                  <a:gd name="T53" fmla="*/ 181 h 407"/>
                  <a:gd name="T54" fmla="*/ 152 w 161"/>
                  <a:gd name="T55" fmla="*/ 115 h 407"/>
                  <a:gd name="T56" fmla="*/ 152 w 161"/>
                  <a:gd name="T57" fmla="*/ 2 h 407"/>
                  <a:gd name="T58" fmla="*/ 36 w 161"/>
                  <a:gd name="T59" fmla="*/ 0 h 4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1"/>
                  <a:gd name="T91" fmla="*/ 0 h 407"/>
                  <a:gd name="T92" fmla="*/ 161 w 161"/>
                  <a:gd name="T93" fmla="*/ 407 h 4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1" h="407">
                    <a:moveTo>
                      <a:pt x="36" y="0"/>
                    </a:moveTo>
                    <a:lnTo>
                      <a:pt x="32" y="48"/>
                    </a:lnTo>
                    <a:lnTo>
                      <a:pt x="29" y="103"/>
                    </a:lnTo>
                    <a:lnTo>
                      <a:pt x="29" y="157"/>
                    </a:lnTo>
                    <a:lnTo>
                      <a:pt x="32" y="207"/>
                    </a:lnTo>
                    <a:lnTo>
                      <a:pt x="33" y="247"/>
                    </a:lnTo>
                    <a:lnTo>
                      <a:pt x="33" y="299"/>
                    </a:lnTo>
                    <a:lnTo>
                      <a:pt x="30" y="320"/>
                    </a:lnTo>
                    <a:lnTo>
                      <a:pt x="8" y="383"/>
                    </a:lnTo>
                    <a:lnTo>
                      <a:pt x="0" y="406"/>
                    </a:lnTo>
                    <a:lnTo>
                      <a:pt x="35" y="407"/>
                    </a:lnTo>
                    <a:lnTo>
                      <a:pt x="51" y="379"/>
                    </a:lnTo>
                    <a:lnTo>
                      <a:pt x="61" y="347"/>
                    </a:lnTo>
                    <a:lnTo>
                      <a:pt x="67" y="296"/>
                    </a:lnTo>
                    <a:lnTo>
                      <a:pt x="87" y="157"/>
                    </a:lnTo>
                    <a:lnTo>
                      <a:pt x="94" y="118"/>
                    </a:lnTo>
                    <a:lnTo>
                      <a:pt x="89" y="193"/>
                    </a:lnTo>
                    <a:lnTo>
                      <a:pt x="95" y="239"/>
                    </a:lnTo>
                    <a:lnTo>
                      <a:pt x="97" y="282"/>
                    </a:lnTo>
                    <a:lnTo>
                      <a:pt x="93" y="322"/>
                    </a:lnTo>
                    <a:lnTo>
                      <a:pt x="96" y="341"/>
                    </a:lnTo>
                    <a:lnTo>
                      <a:pt x="118" y="400"/>
                    </a:lnTo>
                    <a:lnTo>
                      <a:pt x="139" y="401"/>
                    </a:lnTo>
                    <a:lnTo>
                      <a:pt x="149" y="401"/>
                    </a:lnTo>
                    <a:lnTo>
                      <a:pt x="161" y="389"/>
                    </a:lnTo>
                    <a:lnTo>
                      <a:pt x="130" y="322"/>
                    </a:lnTo>
                    <a:lnTo>
                      <a:pt x="146" y="181"/>
                    </a:lnTo>
                    <a:lnTo>
                      <a:pt x="152" y="115"/>
                    </a:lnTo>
                    <a:lnTo>
                      <a:pt x="152" y="2"/>
                    </a:lnTo>
                    <a:lnTo>
                      <a:pt x="36"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nvGrpSpPr>
              <p:cNvPr id="6" name="Group 14"/>
              <p:cNvGrpSpPr>
                <a:grpSpLocks/>
              </p:cNvGrpSpPr>
              <p:nvPr/>
            </p:nvGrpSpPr>
            <p:grpSpPr bwMode="auto">
              <a:xfrm>
                <a:off x="4672" y="2138"/>
                <a:ext cx="99" cy="135"/>
                <a:chOff x="4672" y="2138"/>
                <a:chExt cx="99" cy="135"/>
              </a:xfrm>
            </p:grpSpPr>
            <p:sp>
              <p:nvSpPr>
                <p:cNvPr id="29904" name="Freeform 15"/>
                <p:cNvSpPr>
                  <a:spLocks/>
                </p:cNvSpPr>
                <p:nvPr/>
              </p:nvSpPr>
              <p:spPr bwMode="auto">
                <a:xfrm>
                  <a:off x="4672" y="2141"/>
                  <a:ext cx="27" cy="132"/>
                </a:xfrm>
                <a:custGeom>
                  <a:avLst/>
                  <a:gdLst>
                    <a:gd name="T0" fmla="*/ 4 w 81"/>
                    <a:gd name="T1" fmla="*/ 0 h 394"/>
                    <a:gd name="T2" fmla="*/ 0 w 81"/>
                    <a:gd name="T3" fmla="*/ 89 h 394"/>
                    <a:gd name="T4" fmla="*/ 14 w 81"/>
                    <a:gd name="T5" fmla="*/ 211 h 394"/>
                    <a:gd name="T6" fmla="*/ 25 w 81"/>
                    <a:gd name="T7" fmla="*/ 317 h 394"/>
                    <a:gd name="T8" fmla="*/ 45 w 81"/>
                    <a:gd name="T9" fmla="*/ 382 h 394"/>
                    <a:gd name="T10" fmla="*/ 54 w 81"/>
                    <a:gd name="T11" fmla="*/ 394 h 394"/>
                    <a:gd name="T12" fmla="*/ 60 w 81"/>
                    <a:gd name="T13" fmla="*/ 375 h 394"/>
                    <a:gd name="T14" fmla="*/ 63 w 81"/>
                    <a:gd name="T15" fmla="*/ 330 h 394"/>
                    <a:gd name="T16" fmla="*/ 81 w 81"/>
                    <a:gd name="T17" fmla="*/ 318 h 394"/>
                    <a:gd name="T18" fmla="*/ 57 w 81"/>
                    <a:gd name="T19" fmla="*/ 282 h 394"/>
                    <a:gd name="T20" fmla="*/ 41 w 81"/>
                    <a:gd name="T21" fmla="*/ 261 h 394"/>
                    <a:gd name="T22" fmla="*/ 43 w 81"/>
                    <a:gd name="T23" fmla="*/ 80 h 394"/>
                    <a:gd name="T24" fmla="*/ 51 w 81"/>
                    <a:gd name="T25" fmla="*/ 7 h 394"/>
                    <a:gd name="T26" fmla="*/ 4 w 81"/>
                    <a:gd name="T27" fmla="*/ 0 h 3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394"/>
                    <a:gd name="T44" fmla="*/ 81 w 81"/>
                    <a:gd name="T45" fmla="*/ 394 h 3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394">
                      <a:moveTo>
                        <a:pt x="4" y="0"/>
                      </a:moveTo>
                      <a:lnTo>
                        <a:pt x="0" y="89"/>
                      </a:lnTo>
                      <a:lnTo>
                        <a:pt x="14" y="211"/>
                      </a:lnTo>
                      <a:lnTo>
                        <a:pt x="25" y="317"/>
                      </a:lnTo>
                      <a:lnTo>
                        <a:pt x="45" y="382"/>
                      </a:lnTo>
                      <a:lnTo>
                        <a:pt x="54" y="394"/>
                      </a:lnTo>
                      <a:lnTo>
                        <a:pt x="60" y="375"/>
                      </a:lnTo>
                      <a:lnTo>
                        <a:pt x="63" y="330"/>
                      </a:lnTo>
                      <a:lnTo>
                        <a:pt x="81" y="318"/>
                      </a:lnTo>
                      <a:lnTo>
                        <a:pt x="57" y="282"/>
                      </a:lnTo>
                      <a:lnTo>
                        <a:pt x="41" y="261"/>
                      </a:lnTo>
                      <a:lnTo>
                        <a:pt x="43" y="80"/>
                      </a:lnTo>
                      <a:lnTo>
                        <a:pt x="51" y="7"/>
                      </a:lnTo>
                      <a:lnTo>
                        <a:pt x="4"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905" name="Freeform 16"/>
                <p:cNvSpPr>
                  <a:spLocks/>
                </p:cNvSpPr>
                <p:nvPr/>
              </p:nvSpPr>
              <p:spPr bwMode="auto">
                <a:xfrm>
                  <a:off x="4747" y="2138"/>
                  <a:ext cx="24" cy="122"/>
                </a:xfrm>
                <a:custGeom>
                  <a:avLst/>
                  <a:gdLst>
                    <a:gd name="T0" fmla="*/ 20 w 70"/>
                    <a:gd name="T1" fmla="*/ 10 h 367"/>
                    <a:gd name="T2" fmla="*/ 30 w 70"/>
                    <a:gd name="T3" fmla="*/ 76 h 367"/>
                    <a:gd name="T4" fmla="*/ 29 w 70"/>
                    <a:gd name="T5" fmla="*/ 233 h 367"/>
                    <a:gd name="T6" fmla="*/ 0 w 70"/>
                    <a:gd name="T7" fmla="*/ 299 h 367"/>
                    <a:gd name="T8" fmla="*/ 7 w 70"/>
                    <a:gd name="T9" fmla="*/ 305 h 367"/>
                    <a:gd name="T10" fmla="*/ 0 w 70"/>
                    <a:gd name="T11" fmla="*/ 339 h 367"/>
                    <a:gd name="T12" fmla="*/ 6 w 70"/>
                    <a:gd name="T13" fmla="*/ 367 h 367"/>
                    <a:gd name="T14" fmla="*/ 29 w 70"/>
                    <a:gd name="T15" fmla="*/ 322 h 367"/>
                    <a:gd name="T16" fmla="*/ 50 w 70"/>
                    <a:gd name="T17" fmla="*/ 241 h 367"/>
                    <a:gd name="T18" fmla="*/ 70 w 70"/>
                    <a:gd name="T19" fmla="*/ 61 h 367"/>
                    <a:gd name="T20" fmla="*/ 62 w 70"/>
                    <a:gd name="T21" fmla="*/ 0 h 367"/>
                    <a:gd name="T22" fmla="*/ 20 w 70"/>
                    <a:gd name="T23" fmla="*/ 10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367"/>
                    <a:gd name="T38" fmla="*/ 70 w 70"/>
                    <a:gd name="T39" fmla="*/ 367 h 3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367">
                      <a:moveTo>
                        <a:pt x="20" y="10"/>
                      </a:moveTo>
                      <a:lnTo>
                        <a:pt x="30" y="76"/>
                      </a:lnTo>
                      <a:lnTo>
                        <a:pt x="29" y="233"/>
                      </a:lnTo>
                      <a:lnTo>
                        <a:pt x="0" y="299"/>
                      </a:lnTo>
                      <a:lnTo>
                        <a:pt x="7" y="305"/>
                      </a:lnTo>
                      <a:lnTo>
                        <a:pt x="0" y="339"/>
                      </a:lnTo>
                      <a:lnTo>
                        <a:pt x="6" y="367"/>
                      </a:lnTo>
                      <a:lnTo>
                        <a:pt x="29" y="322"/>
                      </a:lnTo>
                      <a:lnTo>
                        <a:pt x="50" y="241"/>
                      </a:lnTo>
                      <a:lnTo>
                        <a:pt x="70" y="61"/>
                      </a:lnTo>
                      <a:lnTo>
                        <a:pt x="62" y="0"/>
                      </a:lnTo>
                      <a:lnTo>
                        <a:pt x="20" y="1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nvGrpSpPr>
              <p:cNvPr id="7" name="Group 17"/>
              <p:cNvGrpSpPr>
                <a:grpSpLocks/>
              </p:cNvGrpSpPr>
              <p:nvPr/>
            </p:nvGrpSpPr>
            <p:grpSpPr bwMode="auto">
              <a:xfrm>
                <a:off x="4689" y="2414"/>
                <a:ext cx="60" cy="41"/>
                <a:chOff x="4689" y="2414"/>
                <a:chExt cx="60" cy="41"/>
              </a:xfrm>
            </p:grpSpPr>
            <p:sp>
              <p:nvSpPr>
                <p:cNvPr id="29902" name="Freeform 18"/>
                <p:cNvSpPr>
                  <a:spLocks/>
                </p:cNvSpPr>
                <p:nvPr/>
              </p:nvSpPr>
              <p:spPr bwMode="auto">
                <a:xfrm>
                  <a:off x="4689" y="2418"/>
                  <a:ext cx="23" cy="37"/>
                </a:xfrm>
                <a:custGeom>
                  <a:avLst/>
                  <a:gdLst>
                    <a:gd name="T0" fmla="*/ 13 w 71"/>
                    <a:gd name="T1" fmla="*/ 55 h 111"/>
                    <a:gd name="T2" fmla="*/ 3 w 71"/>
                    <a:gd name="T3" fmla="*/ 72 h 111"/>
                    <a:gd name="T4" fmla="*/ 0 w 71"/>
                    <a:gd name="T5" fmla="*/ 85 h 111"/>
                    <a:gd name="T6" fmla="*/ 0 w 71"/>
                    <a:gd name="T7" fmla="*/ 95 h 111"/>
                    <a:gd name="T8" fmla="*/ 2 w 71"/>
                    <a:gd name="T9" fmla="*/ 102 h 111"/>
                    <a:gd name="T10" fmla="*/ 7 w 71"/>
                    <a:gd name="T11" fmla="*/ 108 h 111"/>
                    <a:gd name="T12" fmla="*/ 16 w 71"/>
                    <a:gd name="T13" fmla="*/ 111 h 111"/>
                    <a:gd name="T14" fmla="*/ 28 w 71"/>
                    <a:gd name="T15" fmla="*/ 110 h 111"/>
                    <a:gd name="T16" fmla="*/ 40 w 71"/>
                    <a:gd name="T17" fmla="*/ 105 h 111"/>
                    <a:gd name="T18" fmla="*/ 49 w 71"/>
                    <a:gd name="T19" fmla="*/ 94 h 111"/>
                    <a:gd name="T20" fmla="*/ 58 w 71"/>
                    <a:gd name="T21" fmla="*/ 79 h 111"/>
                    <a:gd name="T22" fmla="*/ 63 w 71"/>
                    <a:gd name="T23" fmla="*/ 49 h 111"/>
                    <a:gd name="T24" fmla="*/ 71 w 71"/>
                    <a:gd name="T25" fmla="*/ 19 h 111"/>
                    <a:gd name="T26" fmla="*/ 70 w 71"/>
                    <a:gd name="T27" fmla="*/ 0 h 111"/>
                    <a:gd name="T28" fmla="*/ 56 w 71"/>
                    <a:gd name="T29" fmla="*/ 43 h 111"/>
                    <a:gd name="T30" fmla="*/ 43 w 71"/>
                    <a:gd name="T31" fmla="*/ 70 h 111"/>
                    <a:gd name="T32" fmla="*/ 25 w 71"/>
                    <a:gd name="T33" fmla="*/ 70 h 111"/>
                    <a:gd name="T34" fmla="*/ 10 w 71"/>
                    <a:gd name="T35" fmla="*/ 68 h 111"/>
                    <a:gd name="T36" fmla="*/ 13 w 71"/>
                    <a:gd name="T37" fmla="*/ 55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111"/>
                    <a:gd name="T59" fmla="*/ 71 w 71"/>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111">
                      <a:moveTo>
                        <a:pt x="13" y="55"/>
                      </a:moveTo>
                      <a:lnTo>
                        <a:pt x="3" y="72"/>
                      </a:lnTo>
                      <a:lnTo>
                        <a:pt x="0" y="85"/>
                      </a:lnTo>
                      <a:lnTo>
                        <a:pt x="0" y="95"/>
                      </a:lnTo>
                      <a:lnTo>
                        <a:pt x="2" y="102"/>
                      </a:lnTo>
                      <a:lnTo>
                        <a:pt x="7" y="108"/>
                      </a:lnTo>
                      <a:lnTo>
                        <a:pt x="16" y="111"/>
                      </a:lnTo>
                      <a:lnTo>
                        <a:pt x="28" y="110"/>
                      </a:lnTo>
                      <a:lnTo>
                        <a:pt x="40" y="105"/>
                      </a:lnTo>
                      <a:lnTo>
                        <a:pt x="49" y="94"/>
                      </a:lnTo>
                      <a:lnTo>
                        <a:pt x="58" y="79"/>
                      </a:lnTo>
                      <a:lnTo>
                        <a:pt x="63" y="49"/>
                      </a:lnTo>
                      <a:lnTo>
                        <a:pt x="71" y="19"/>
                      </a:lnTo>
                      <a:lnTo>
                        <a:pt x="70" y="0"/>
                      </a:lnTo>
                      <a:lnTo>
                        <a:pt x="56" y="43"/>
                      </a:lnTo>
                      <a:lnTo>
                        <a:pt x="43" y="70"/>
                      </a:lnTo>
                      <a:lnTo>
                        <a:pt x="25" y="70"/>
                      </a:lnTo>
                      <a:lnTo>
                        <a:pt x="10" y="68"/>
                      </a:lnTo>
                      <a:lnTo>
                        <a:pt x="13" y="55"/>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903" name="Freeform 19"/>
                <p:cNvSpPr>
                  <a:spLocks/>
                </p:cNvSpPr>
                <p:nvPr/>
              </p:nvSpPr>
              <p:spPr bwMode="auto">
                <a:xfrm>
                  <a:off x="4722" y="2414"/>
                  <a:ext cx="27" cy="41"/>
                </a:xfrm>
                <a:custGeom>
                  <a:avLst/>
                  <a:gdLst>
                    <a:gd name="T0" fmla="*/ 1 w 80"/>
                    <a:gd name="T1" fmla="*/ 0 h 121"/>
                    <a:gd name="T2" fmla="*/ 0 w 80"/>
                    <a:gd name="T3" fmla="*/ 12 h 121"/>
                    <a:gd name="T4" fmla="*/ 10 w 80"/>
                    <a:gd name="T5" fmla="*/ 43 h 121"/>
                    <a:gd name="T6" fmla="*/ 17 w 80"/>
                    <a:gd name="T7" fmla="*/ 68 h 121"/>
                    <a:gd name="T8" fmla="*/ 25 w 80"/>
                    <a:gd name="T9" fmla="*/ 92 h 121"/>
                    <a:gd name="T10" fmla="*/ 33 w 80"/>
                    <a:gd name="T11" fmla="*/ 105 h 121"/>
                    <a:gd name="T12" fmla="*/ 41 w 80"/>
                    <a:gd name="T13" fmla="*/ 115 h 121"/>
                    <a:gd name="T14" fmla="*/ 53 w 80"/>
                    <a:gd name="T15" fmla="*/ 119 h 121"/>
                    <a:gd name="T16" fmla="*/ 65 w 80"/>
                    <a:gd name="T17" fmla="*/ 121 h 121"/>
                    <a:gd name="T18" fmla="*/ 71 w 80"/>
                    <a:gd name="T19" fmla="*/ 117 h 121"/>
                    <a:gd name="T20" fmla="*/ 77 w 80"/>
                    <a:gd name="T21" fmla="*/ 114 h 121"/>
                    <a:gd name="T22" fmla="*/ 80 w 80"/>
                    <a:gd name="T23" fmla="*/ 102 h 121"/>
                    <a:gd name="T24" fmla="*/ 78 w 80"/>
                    <a:gd name="T25" fmla="*/ 86 h 121"/>
                    <a:gd name="T26" fmla="*/ 71 w 80"/>
                    <a:gd name="T27" fmla="*/ 67 h 121"/>
                    <a:gd name="T28" fmla="*/ 66 w 80"/>
                    <a:gd name="T29" fmla="*/ 57 h 121"/>
                    <a:gd name="T30" fmla="*/ 64 w 80"/>
                    <a:gd name="T31" fmla="*/ 66 h 121"/>
                    <a:gd name="T32" fmla="*/ 61 w 80"/>
                    <a:gd name="T33" fmla="*/ 70 h 121"/>
                    <a:gd name="T34" fmla="*/ 51 w 80"/>
                    <a:gd name="T35" fmla="*/ 73 h 121"/>
                    <a:gd name="T36" fmla="*/ 42 w 80"/>
                    <a:gd name="T37" fmla="*/ 74 h 121"/>
                    <a:gd name="T38" fmla="*/ 26 w 80"/>
                    <a:gd name="T39" fmla="*/ 71 h 121"/>
                    <a:gd name="T40" fmla="*/ 10 w 80"/>
                    <a:gd name="T41" fmla="*/ 24 h 121"/>
                    <a:gd name="T42" fmla="*/ 1 w 8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121"/>
                    <a:gd name="T68" fmla="*/ 80 w 8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121">
                      <a:moveTo>
                        <a:pt x="1" y="0"/>
                      </a:moveTo>
                      <a:lnTo>
                        <a:pt x="0" y="12"/>
                      </a:lnTo>
                      <a:lnTo>
                        <a:pt x="10" y="43"/>
                      </a:lnTo>
                      <a:lnTo>
                        <a:pt x="17" y="68"/>
                      </a:lnTo>
                      <a:lnTo>
                        <a:pt x="25" y="92"/>
                      </a:lnTo>
                      <a:lnTo>
                        <a:pt x="33" y="105"/>
                      </a:lnTo>
                      <a:lnTo>
                        <a:pt x="41" y="115"/>
                      </a:lnTo>
                      <a:lnTo>
                        <a:pt x="53" y="119"/>
                      </a:lnTo>
                      <a:lnTo>
                        <a:pt x="65" y="121"/>
                      </a:lnTo>
                      <a:lnTo>
                        <a:pt x="71" y="117"/>
                      </a:lnTo>
                      <a:lnTo>
                        <a:pt x="77" y="114"/>
                      </a:lnTo>
                      <a:lnTo>
                        <a:pt x="80" y="102"/>
                      </a:lnTo>
                      <a:lnTo>
                        <a:pt x="78" y="86"/>
                      </a:lnTo>
                      <a:lnTo>
                        <a:pt x="71" y="67"/>
                      </a:lnTo>
                      <a:lnTo>
                        <a:pt x="66" y="57"/>
                      </a:lnTo>
                      <a:lnTo>
                        <a:pt x="64" y="66"/>
                      </a:lnTo>
                      <a:lnTo>
                        <a:pt x="61" y="70"/>
                      </a:lnTo>
                      <a:lnTo>
                        <a:pt x="51" y="73"/>
                      </a:lnTo>
                      <a:lnTo>
                        <a:pt x="42" y="74"/>
                      </a:lnTo>
                      <a:lnTo>
                        <a:pt x="26" y="71"/>
                      </a:lnTo>
                      <a:lnTo>
                        <a:pt x="10" y="24"/>
                      </a:lnTo>
                      <a:lnTo>
                        <a:pt x="1"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sp>
            <p:nvSpPr>
              <p:cNvPr id="29901" name="Freeform 20"/>
              <p:cNvSpPr>
                <a:spLocks/>
              </p:cNvSpPr>
              <p:nvPr/>
            </p:nvSpPr>
            <p:spPr bwMode="auto">
              <a:xfrm>
                <a:off x="4670" y="2060"/>
                <a:ext cx="103" cy="259"/>
              </a:xfrm>
              <a:custGeom>
                <a:avLst/>
                <a:gdLst>
                  <a:gd name="T0" fmla="*/ 122 w 307"/>
                  <a:gd name="T1" fmla="*/ 0 h 775"/>
                  <a:gd name="T2" fmla="*/ 49 w 307"/>
                  <a:gd name="T3" fmla="*/ 41 h 775"/>
                  <a:gd name="T4" fmla="*/ 40 w 307"/>
                  <a:gd name="T5" fmla="*/ 54 h 775"/>
                  <a:gd name="T6" fmla="*/ 0 w 307"/>
                  <a:gd name="T7" fmla="*/ 245 h 775"/>
                  <a:gd name="T8" fmla="*/ 59 w 307"/>
                  <a:gd name="T9" fmla="*/ 253 h 775"/>
                  <a:gd name="T10" fmla="*/ 67 w 307"/>
                  <a:gd name="T11" fmla="*/ 204 h 775"/>
                  <a:gd name="T12" fmla="*/ 89 w 307"/>
                  <a:gd name="T13" fmla="*/ 306 h 775"/>
                  <a:gd name="T14" fmla="*/ 52 w 307"/>
                  <a:gd name="T15" fmla="*/ 436 h 775"/>
                  <a:gd name="T16" fmla="*/ 52 w 307"/>
                  <a:gd name="T17" fmla="*/ 530 h 775"/>
                  <a:gd name="T18" fmla="*/ 59 w 307"/>
                  <a:gd name="T19" fmla="*/ 596 h 775"/>
                  <a:gd name="T20" fmla="*/ 78 w 307"/>
                  <a:gd name="T21" fmla="*/ 692 h 775"/>
                  <a:gd name="T22" fmla="*/ 95 w 307"/>
                  <a:gd name="T23" fmla="*/ 764 h 775"/>
                  <a:gd name="T24" fmla="*/ 152 w 307"/>
                  <a:gd name="T25" fmla="*/ 775 h 775"/>
                  <a:gd name="T26" fmla="*/ 158 w 307"/>
                  <a:gd name="T27" fmla="*/ 763 h 775"/>
                  <a:gd name="T28" fmla="*/ 212 w 307"/>
                  <a:gd name="T29" fmla="*/ 761 h 775"/>
                  <a:gd name="T30" fmla="*/ 230 w 307"/>
                  <a:gd name="T31" fmla="*/ 671 h 775"/>
                  <a:gd name="T32" fmla="*/ 247 w 307"/>
                  <a:gd name="T33" fmla="*/ 552 h 775"/>
                  <a:gd name="T34" fmla="*/ 260 w 307"/>
                  <a:gd name="T35" fmla="*/ 432 h 775"/>
                  <a:gd name="T36" fmla="*/ 226 w 307"/>
                  <a:gd name="T37" fmla="*/ 295 h 775"/>
                  <a:gd name="T38" fmla="*/ 239 w 307"/>
                  <a:gd name="T39" fmla="*/ 218 h 775"/>
                  <a:gd name="T40" fmla="*/ 247 w 307"/>
                  <a:gd name="T41" fmla="*/ 247 h 775"/>
                  <a:gd name="T42" fmla="*/ 307 w 307"/>
                  <a:gd name="T43" fmla="*/ 231 h 775"/>
                  <a:gd name="T44" fmla="*/ 261 w 307"/>
                  <a:gd name="T45" fmla="*/ 52 h 775"/>
                  <a:gd name="T46" fmla="*/ 183 w 307"/>
                  <a:gd name="T47" fmla="*/ 0 h 775"/>
                  <a:gd name="T48" fmla="*/ 181 w 307"/>
                  <a:gd name="T49" fmla="*/ 6 h 775"/>
                  <a:gd name="T50" fmla="*/ 171 w 307"/>
                  <a:gd name="T51" fmla="*/ 13 h 775"/>
                  <a:gd name="T52" fmla="*/ 163 w 307"/>
                  <a:gd name="T53" fmla="*/ 15 h 775"/>
                  <a:gd name="T54" fmla="*/ 155 w 307"/>
                  <a:gd name="T55" fmla="*/ 15 h 775"/>
                  <a:gd name="T56" fmla="*/ 145 w 307"/>
                  <a:gd name="T57" fmla="*/ 14 h 775"/>
                  <a:gd name="T58" fmla="*/ 136 w 307"/>
                  <a:gd name="T59" fmla="*/ 12 h 775"/>
                  <a:gd name="T60" fmla="*/ 126 w 307"/>
                  <a:gd name="T61" fmla="*/ 6 h 775"/>
                  <a:gd name="T62" fmla="*/ 122 w 307"/>
                  <a:gd name="T63" fmla="*/ 0 h 7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7"/>
                  <a:gd name="T97" fmla="*/ 0 h 775"/>
                  <a:gd name="T98" fmla="*/ 307 w 307"/>
                  <a:gd name="T99" fmla="*/ 775 h 7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7" h="775">
                    <a:moveTo>
                      <a:pt x="122" y="0"/>
                    </a:moveTo>
                    <a:lnTo>
                      <a:pt x="49" y="41"/>
                    </a:lnTo>
                    <a:lnTo>
                      <a:pt x="40" y="54"/>
                    </a:lnTo>
                    <a:lnTo>
                      <a:pt x="0" y="245"/>
                    </a:lnTo>
                    <a:lnTo>
                      <a:pt x="59" y="253"/>
                    </a:lnTo>
                    <a:lnTo>
                      <a:pt x="67" y="204"/>
                    </a:lnTo>
                    <a:lnTo>
                      <a:pt x="89" y="306"/>
                    </a:lnTo>
                    <a:lnTo>
                      <a:pt x="52" y="436"/>
                    </a:lnTo>
                    <a:lnTo>
                      <a:pt x="52" y="530"/>
                    </a:lnTo>
                    <a:lnTo>
                      <a:pt x="59" y="596"/>
                    </a:lnTo>
                    <a:lnTo>
                      <a:pt x="78" y="692"/>
                    </a:lnTo>
                    <a:lnTo>
                      <a:pt x="95" y="764"/>
                    </a:lnTo>
                    <a:lnTo>
                      <a:pt x="152" y="775"/>
                    </a:lnTo>
                    <a:lnTo>
                      <a:pt x="158" y="763"/>
                    </a:lnTo>
                    <a:lnTo>
                      <a:pt x="212" y="761"/>
                    </a:lnTo>
                    <a:lnTo>
                      <a:pt x="230" y="671"/>
                    </a:lnTo>
                    <a:lnTo>
                      <a:pt x="247" y="552"/>
                    </a:lnTo>
                    <a:lnTo>
                      <a:pt x="260" y="432"/>
                    </a:lnTo>
                    <a:lnTo>
                      <a:pt x="226" y="295"/>
                    </a:lnTo>
                    <a:lnTo>
                      <a:pt x="239" y="218"/>
                    </a:lnTo>
                    <a:lnTo>
                      <a:pt x="247" y="247"/>
                    </a:lnTo>
                    <a:lnTo>
                      <a:pt x="307" y="231"/>
                    </a:lnTo>
                    <a:lnTo>
                      <a:pt x="261" y="52"/>
                    </a:lnTo>
                    <a:lnTo>
                      <a:pt x="183" y="0"/>
                    </a:lnTo>
                    <a:lnTo>
                      <a:pt x="181" y="6"/>
                    </a:lnTo>
                    <a:lnTo>
                      <a:pt x="171" y="13"/>
                    </a:lnTo>
                    <a:lnTo>
                      <a:pt x="163" y="15"/>
                    </a:lnTo>
                    <a:lnTo>
                      <a:pt x="155" y="15"/>
                    </a:lnTo>
                    <a:lnTo>
                      <a:pt x="145" y="14"/>
                    </a:lnTo>
                    <a:lnTo>
                      <a:pt x="136" y="12"/>
                    </a:lnTo>
                    <a:lnTo>
                      <a:pt x="126" y="6"/>
                    </a:lnTo>
                    <a:lnTo>
                      <a:pt x="122" y="0"/>
                    </a:lnTo>
                    <a:close/>
                  </a:path>
                </a:pathLst>
              </a:custGeom>
              <a:solidFill>
                <a:srgbClr val="000080"/>
              </a:solidFill>
              <a:ln w="4826">
                <a:solidFill>
                  <a:schemeClr val="bg1"/>
                </a:solidFill>
                <a:round/>
                <a:headEnd/>
                <a:tailEnd/>
              </a:ln>
            </p:spPr>
            <p:txBody>
              <a:bodyPr>
                <a:prstTxWarp prst="textNoShape">
                  <a:avLst/>
                </a:prstTxWarp>
              </a:bodyPr>
              <a:lstStyle/>
              <a:p>
                <a:endParaRPr lang="en-US"/>
              </a:p>
            </p:txBody>
          </p:sp>
        </p:grpSp>
        <p:grpSp>
          <p:nvGrpSpPr>
            <p:cNvPr id="8" name="Group 21"/>
            <p:cNvGrpSpPr>
              <a:grpSpLocks/>
            </p:cNvGrpSpPr>
            <p:nvPr/>
          </p:nvGrpSpPr>
          <p:grpSpPr bwMode="auto">
            <a:xfrm>
              <a:off x="4739" y="1983"/>
              <a:ext cx="106" cy="494"/>
              <a:chOff x="4739" y="1983"/>
              <a:chExt cx="106" cy="494"/>
            </a:xfrm>
          </p:grpSpPr>
          <p:grpSp>
            <p:nvGrpSpPr>
              <p:cNvPr id="9" name="Group 22"/>
              <p:cNvGrpSpPr>
                <a:grpSpLocks/>
              </p:cNvGrpSpPr>
              <p:nvPr/>
            </p:nvGrpSpPr>
            <p:grpSpPr bwMode="auto">
              <a:xfrm>
                <a:off x="4761" y="1983"/>
                <a:ext cx="57" cy="119"/>
                <a:chOff x="4761" y="1983"/>
                <a:chExt cx="57" cy="119"/>
              </a:xfrm>
            </p:grpSpPr>
            <p:sp>
              <p:nvSpPr>
                <p:cNvPr id="29895" name="Freeform 23"/>
                <p:cNvSpPr>
                  <a:spLocks/>
                </p:cNvSpPr>
                <p:nvPr/>
              </p:nvSpPr>
              <p:spPr bwMode="auto">
                <a:xfrm>
                  <a:off x="4761" y="1983"/>
                  <a:ext cx="57" cy="92"/>
                </a:xfrm>
                <a:custGeom>
                  <a:avLst/>
                  <a:gdLst>
                    <a:gd name="T0" fmla="*/ 64 w 169"/>
                    <a:gd name="T1" fmla="*/ 4 h 276"/>
                    <a:gd name="T2" fmla="*/ 47 w 169"/>
                    <a:gd name="T3" fmla="*/ 13 h 276"/>
                    <a:gd name="T4" fmla="*/ 34 w 169"/>
                    <a:gd name="T5" fmla="*/ 25 h 276"/>
                    <a:gd name="T6" fmla="*/ 26 w 169"/>
                    <a:gd name="T7" fmla="*/ 39 h 276"/>
                    <a:gd name="T8" fmla="*/ 16 w 169"/>
                    <a:gd name="T9" fmla="*/ 68 h 276"/>
                    <a:gd name="T10" fmla="*/ 6 w 169"/>
                    <a:gd name="T11" fmla="*/ 108 h 276"/>
                    <a:gd name="T12" fmla="*/ 0 w 169"/>
                    <a:gd name="T13" fmla="*/ 144 h 276"/>
                    <a:gd name="T14" fmla="*/ 1 w 169"/>
                    <a:gd name="T15" fmla="*/ 160 h 276"/>
                    <a:gd name="T16" fmla="*/ 4 w 169"/>
                    <a:gd name="T17" fmla="*/ 175 h 276"/>
                    <a:gd name="T18" fmla="*/ 6 w 169"/>
                    <a:gd name="T19" fmla="*/ 197 h 276"/>
                    <a:gd name="T20" fmla="*/ 20 w 169"/>
                    <a:gd name="T21" fmla="*/ 276 h 276"/>
                    <a:gd name="T22" fmla="*/ 28 w 169"/>
                    <a:gd name="T23" fmla="*/ 260 h 276"/>
                    <a:gd name="T24" fmla="*/ 41 w 169"/>
                    <a:gd name="T25" fmla="*/ 258 h 276"/>
                    <a:gd name="T26" fmla="*/ 50 w 169"/>
                    <a:gd name="T27" fmla="*/ 253 h 276"/>
                    <a:gd name="T28" fmla="*/ 62 w 169"/>
                    <a:gd name="T29" fmla="*/ 243 h 276"/>
                    <a:gd name="T30" fmla="*/ 58 w 169"/>
                    <a:gd name="T31" fmla="*/ 202 h 276"/>
                    <a:gd name="T32" fmla="*/ 58 w 169"/>
                    <a:gd name="T33" fmla="*/ 189 h 276"/>
                    <a:gd name="T34" fmla="*/ 46 w 169"/>
                    <a:gd name="T35" fmla="*/ 161 h 276"/>
                    <a:gd name="T36" fmla="*/ 43 w 169"/>
                    <a:gd name="T37" fmla="*/ 117 h 276"/>
                    <a:gd name="T38" fmla="*/ 46 w 169"/>
                    <a:gd name="T39" fmla="*/ 78 h 276"/>
                    <a:gd name="T40" fmla="*/ 69 w 169"/>
                    <a:gd name="T41" fmla="*/ 52 h 276"/>
                    <a:gd name="T42" fmla="*/ 109 w 169"/>
                    <a:gd name="T43" fmla="*/ 48 h 276"/>
                    <a:gd name="T44" fmla="*/ 129 w 169"/>
                    <a:gd name="T45" fmla="*/ 74 h 276"/>
                    <a:gd name="T46" fmla="*/ 127 w 169"/>
                    <a:gd name="T47" fmla="*/ 157 h 276"/>
                    <a:gd name="T48" fmla="*/ 109 w 169"/>
                    <a:gd name="T49" fmla="*/ 190 h 276"/>
                    <a:gd name="T50" fmla="*/ 106 w 169"/>
                    <a:gd name="T51" fmla="*/ 243 h 276"/>
                    <a:gd name="T52" fmla="*/ 116 w 169"/>
                    <a:gd name="T53" fmla="*/ 235 h 276"/>
                    <a:gd name="T54" fmla="*/ 124 w 169"/>
                    <a:gd name="T55" fmla="*/ 244 h 276"/>
                    <a:gd name="T56" fmla="*/ 134 w 169"/>
                    <a:gd name="T57" fmla="*/ 250 h 276"/>
                    <a:gd name="T58" fmla="*/ 141 w 169"/>
                    <a:gd name="T59" fmla="*/ 255 h 276"/>
                    <a:gd name="T60" fmla="*/ 152 w 169"/>
                    <a:gd name="T61" fmla="*/ 263 h 276"/>
                    <a:gd name="T62" fmla="*/ 161 w 169"/>
                    <a:gd name="T63" fmla="*/ 206 h 276"/>
                    <a:gd name="T64" fmla="*/ 165 w 169"/>
                    <a:gd name="T65" fmla="*/ 172 h 276"/>
                    <a:gd name="T66" fmla="*/ 168 w 169"/>
                    <a:gd name="T67" fmla="*/ 150 h 276"/>
                    <a:gd name="T68" fmla="*/ 169 w 169"/>
                    <a:gd name="T69" fmla="*/ 135 h 276"/>
                    <a:gd name="T70" fmla="*/ 168 w 169"/>
                    <a:gd name="T71" fmla="*/ 117 h 276"/>
                    <a:gd name="T72" fmla="*/ 165 w 169"/>
                    <a:gd name="T73" fmla="*/ 104 h 276"/>
                    <a:gd name="T74" fmla="*/ 161 w 169"/>
                    <a:gd name="T75" fmla="*/ 90 h 276"/>
                    <a:gd name="T76" fmla="*/ 158 w 169"/>
                    <a:gd name="T77" fmla="*/ 77 h 276"/>
                    <a:gd name="T78" fmla="*/ 158 w 169"/>
                    <a:gd name="T79" fmla="*/ 67 h 276"/>
                    <a:gd name="T80" fmla="*/ 155 w 169"/>
                    <a:gd name="T81" fmla="*/ 51 h 276"/>
                    <a:gd name="T82" fmla="*/ 149 w 169"/>
                    <a:gd name="T83" fmla="*/ 34 h 276"/>
                    <a:gd name="T84" fmla="*/ 138 w 169"/>
                    <a:gd name="T85" fmla="*/ 17 h 276"/>
                    <a:gd name="T86" fmla="*/ 122 w 169"/>
                    <a:gd name="T87" fmla="*/ 6 h 276"/>
                    <a:gd name="T88" fmla="*/ 104 w 169"/>
                    <a:gd name="T89" fmla="*/ 1 h 276"/>
                    <a:gd name="T90" fmla="*/ 87 w 169"/>
                    <a:gd name="T91" fmla="*/ 0 h 276"/>
                    <a:gd name="T92" fmla="*/ 64 w 169"/>
                    <a:gd name="T93" fmla="*/ 4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
                    <a:gd name="T142" fmla="*/ 0 h 276"/>
                    <a:gd name="T143" fmla="*/ 169 w 169"/>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 h="276">
                      <a:moveTo>
                        <a:pt x="64" y="4"/>
                      </a:moveTo>
                      <a:lnTo>
                        <a:pt x="47" y="13"/>
                      </a:lnTo>
                      <a:lnTo>
                        <a:pt x="34" y="25"/>
                      </a:lnTo>
                      <a:lnTo>
                        <a:pt x="26" y="39"/>
                      </a:lnTo>
                      <a:lnTo>
                        <a:pt x="16" y="68"/>
                      </a:lnTo>
                      <a:lnTo>
                        <a:pt x="6" y="108"/>
                      </a:lnTo>
                      <a:lnTo>
                        <a:pt x="0" y="144"/>
                      </a:lnTo>
                      <a:lnTo>
                        <a:pt x="1" y="160"/>
                      </a:lnTo>
                      <a:lnTo>
                        <a:pt x="4" y="175"/>
                      </a:lnTo>
                      <a:lnTo>
                        <a:pt x="6" y="197"/>
                      </a:lnTo>
                      <a:lnTo>
                        <a:pt x="20" y="276"/>
                      </a:lnTo>
                      <a:lnTo>
                        <a:pt x="28" y="260"/>
                      </a:lnTo>
                      <a:lnTo>
                        <a:pt x="41" y="258"/>
                      </a:lnTo>
                      <a:lnTo>
                        <a:pt x="50" y="253"/>
                      </a:lnTo>
                      <a:lnTo>
                        <a:pt x="62" y="243"/>
                      </a:lnTo>
                      <a:lnTo>
                        <a:pt x="58" y="202"/>
                      </a:lnTo>
                      <a:lnTo>
                        <a:pt x="58" y="189"/>
                      </a:lnTo>
                      <a:lnTo>
                        <a:pt x="46" y="161"/>
                      </a:lnTo>
                      <a:lnTo>
                        <a:pt x="43" y="117"/>
                      </a:lnTo>
                      <a:lnTo>
                        <a:pt x="46" y="78"/>
                      </a:lnTo>
                      <a:lnTo>
                        <a:pt x="69" y="52"/>
                      </a:lnTo>
                      <a:lnTo>
                        <a:pt x="109" y="48"/>
                      </a:lnTo>
                      <a:lnTo>
                        <a:pt x="129" y="74"/>
                      </a:lnTo>
                      <a:lnTo>
                        <a:pt x="127" y="157"/>
                      </a:lnTo>
                      <a:lnTo>
                        <a:pt x="109" y="190"/>
                      </a:lnTo>
                      <a:lnTo>
                        <a:pt x="106" y="243"/>
                      </a:lnTo>
                      <a:lnTo>
                        <a:pt x="116" y="235"/>
                      </a:lnTo>
                      <a:lnTo>
                        <a:pt x="124" y="244"/>
                      </a:lnTo>
                      <a:lnTo>
                        <a:pt x="134" y="250"/>
                      </a:lnTo>
                      <a:lnTo>
                        <a:pt x="141" y="255"/>
                      </a:lnTo>
                      <a:lnTo>
                        <a:pt x="152" y="263"/>
                      </a:lnTo>
                      <a:lnTo>
                        <a:pt x="161" y="206"/>
                      </a:lnTo>
                      <a:lnTo>
                        <a:pt x="165" y="172"/>
                      </a:lnTo>
                      <a:lnTo>
                        <a:pt x="168" y="150"/>
                      </a:lnTo>
                      <a:lnTo>
                        <a:pt x="169" y="135"/>
                      </a:lnTo>
                      <a:lnTo>
                        <a:pt x="168" y="117"/>
                      </a:lnTo>
                      <a:lnTo>
                        <a:pt x="165" y="104"/>
                      </a:lnTo>
                      <a:lnTo>
                        <a:pt x="161" y="90"/>
                      </a:lnTo>
                      <a:lnTo>
                        <a:pt x="158" y="77"/>
                      </a:lnTo>
                      <a:lnTo>
                        <a:pt x="158" y="67"/>
                      </a:lnTo>
                      <a:lnTo>
                        <a:pt x="155" y="51"/>
                      </a:lnTo>
                      <a:lnTo>
                        <a:pt x="149" y="34"/>
                      </a:lnTo>
                      <a:lnTo>
                        <a:pt x="138" y="17"/>
                      </a:lnTo>
                      <a:lnTo>
                        <a:pt x="122" y="6"/>
                      </a:lnTo>
                      <a:lnTo>
                        <a:pt x="104" y="1"/>
                      </a:lnTo>
                      <a:lnTo>
                        <a:pt x="87" y="0"/>
                      </a:lnTo>
                      <a:lnTo>
                        <a:pt x="64" y="4"/>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96" name="Freeform 24"/>
                <p:cNvSpPr>
                  <a:spLocks/>
                </p:cNvSpPr>
                <p:nvPr/>
              </p:nvSpPr>
              <p:spPr bwMode="auto">
                <a:xfrm>
                  <a:off x="4767" y="1997"/>
                  <a:ext cx="47" cy="105"/>
                </a:xfrm>
                <a:custGeom>
                  <a:avLst/>
                  <a:gdLst>
                    <a:gd name="T0" fmla="*/ 51 w 139"/>
                    <a:gd name="T1" fmla="*/ 4 h 315"/>
                    <a:gd name="T2" fmla="*/ 40 w 139"/>
                    <a:gd name="T3" fmla="*/ 10 h 315"/>
                    <a:gd name="T4" fmla="*/ 31 w 139"/>
                    <a:gd name="T5" fmla="*/ 22 h 315"/>
                    <a:gd name="T6" fmla="*/ 26 w 139"/>
                    <a:gd name="T7" fmla="*/ 35 h 315"/>
                    <a:gd name="T8" fmla="*/ 24 w 139"/>
                    <a:gd name="T9" fmla="*/ 50 h 315"/>
                    <a:gd name="T10" fmla="*/ 22 w 139"/>
                    <a:gd name="T11" fmla="*/ 73 h 315"/>
                    <a:gd name="T12" fmla="*/ 26 w 139"/>
                    <a:gd name="T13" fmla="*/ 113 h 315"/>
                    <a:gd name="T14" fmla="*/ 30 w 139"/>
                    <a:gd name="T15" fmla="*/ 127 h 315"/>
                    <a:gd name="T16" fmla="*/ 40 w 139"/>
                    <a:gd name="T17" fmla="*/ 147 h 315"/>
                    <a:gd name="T18" fmla="*/ 40 w 139"/>
                    <a:gd name="T19" fmla="*/ 195 h 315"/>
                    <a:gd name="T20" fmla="*/ 0 w 139"/>
                    <a:gd name="T21" fmla="*/ 222 h 315"/>
                    <a:gd name="T22" fmla="*/ 72 w 139"/>
                    <a:gd name="T23" fmla="*/ 315 h 315"/>
                    <a:gd name="T24" fmla="*/ 139 w 139"/>
                    <a:gd name="T25" fmla="*/ 216 h 315"/>
                    <a:gd name="T26" fmla="*/ 91 w 139"/>
                    <a:gd name="T27" fmla="*/ 185 h 315"/>
                    <a:gd name="T28" fmla="*/ 91 w 139"/>
                    <a:gd name="T29" fmla="*/ 148 h 315"/>
                    <a:gd name="T30" fmla="*/ 106 w 139"/>
                    <a:gd name="T31" fmla="*/ 126 h 315"/>
                    <a:gd name="T32" fmla="*/ 110 w 139"/>
                    <a:gd name="T33" fmla="*/ 114 h 315"/>
                    <a:gd name="T34" fmla="*/ 113 w 139"/>
                    <a:gd name="T35" fmla="*/ 76 h 315"/>
                    <a:gd name="T36" fmla="*/ 114 w 139"/>
                    <a:gd name="T37" fmla="*/ 54 h 315"/>
                    <a:gd name="T38" fmla="*/ 114 w 139"/>
                    <a:gd name="T39" fmla="*/ 39 h 315"/>
                    <a:gd name="T40" fmla="*/ 109 w 139"/>
                    <a:gd name="T41" fmla="*/ 25 h 315"/>
                    <a:gd name="T42" fmla="*/ 102 w 139"/>
                    <a:gd name="T43" fmla="*/ 12 h 315"/>
                    <a:gd name="T44" fmla="*/ 91 w 139"/>
                    <a:gd name="T45" fmla="*/ 5 h 315"/>
                    <a:gd name="T46" fmla="*/ 78 w 139"/>
                    <a:gd name="T47" fmla="*/ 0 h 315"/>
                    <a:gd name="T48" fmla="*/ 64 w 139"/>
                    <a:gd name="T49" fmla="*/ 0 h 315"/>
                    <a:gd name="T50" fmla="*/ 51 w 139"/>
                    <a:gd name="T51" fmla="*/ 4 h 3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315"/>
                    <a:gd name="T80" fmla="*/ 139 w 139"/>
                    <a:gd name="T81" fmla="*/ 315 h 3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315">
                      <a:moveTo>
                        <a:pt x="51" y="4"/>
                      </a:moveTo>
                      <a:lnTo>
                        <a:pt x="40" y="10"/>
                      </a:lnTo>
                      <a:lnTo>
                        <a:pt x="31" y="22"/>
                      </a:lnTo>
                      <a:lnTo>
                        <a:pt x="26" y="35"/>
                      </a:lnTo>
                      <a:lnTo>
                        <a:pt x="24" y="50"/>
                      </a:lnTo>
                      <a:lnTo>
                        <a:pt x="22" y="73"/>
                      </a:lnTo>
                      <a:lnTo>
                        <a:pt x="26" y="113"/>
                      </a:lnTo>
                      <a:lnTo>
                        <a:pt x="30" y="127"/>
                      </a:lnTo>
                      <a:lnTo>
                        <a:pt x="40" y="147"/>
                      </a:lnTo>
                      <a:lnTo>
                        <a:pt x="40" y="195"/>
                      </a:lnTo>
                      <a:lnTo>
                        <a:pt x="0" y="222"/>
                      </a:lnTo>
                      <a:lnTo>
                        <a:pt x="72" y="315"/>
                      </a:lnTo>
                      <a:lnTo>
                        <a:pt x="139" y="216"/>
                      </a:lnTo>
                      <a:lnTo>
                        <a:pt x="91" y="185"/>
                      </a:lnTo>
                      <a:lnTo>
                        <a:pt x="91" y="148"/>
                      </a:lnTo>
                      <a:lnTo>
                        <a:pt x="106" y="126"/>
                      </a:lnTo>
                      <a:lnTo>
                        <a:pt x="110" y="114"/>
                      </a:lnTo>
                      <a:lnTo>
                        <a:pt x="113" y="76"/>
                      </a:lnTo>
                      <a:lnTo>
                        <a:pt x="114" y="54"/>
                      </a:lnTo>
                      <a:lnTo>
                        <a:pt x="114" y="39"/>
                      </a:lnTo>
                      <a:lnTo>
                        <a:pt x="109" y="25"/>
                      </a:lnTo>
                      <a:lnTo>
                        <a:pt x="102" y="12"/>
                      </a:lnTo>
                      <a:lnTo>
                        <a:pt x="91" y="5"/>
                      </a:lnTo>
                      <a:lnTo>
                        <a:pt x="78" y="0"/>
                      </a:lnTo>
                      <a:lnTo>
                        <a:pt x="64" y="0"/>
                      </a:lnTo>
                      <a:lnTo>
                        <a:pt x="51" y="4"/>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nvGrpSpPr>
              <p:cNvPr id="10" name="Group 25"/>
              <p:cNvGrpSpPr>
                <a:grpSpLocks/>
              </p:cNvGrpSpPr>
              <p:nvPr/>
            </p:nvGrpSpPr>
            <p:grpSpPr bwMode="auto">
              <a:xfrm>
                <a:off x="4756" y="2222"/>
                <a:ext cx="87" cy="234"/>
                <a:chOff x="4756" y="2222"/>
                <a:chExt cx="87" cy="234"/>
              </a:xfrm>
            </p:grpSpPr>
            <p:grpSp>
              <p:nvGrpSpPr>
                <p:cNvPr id="11" name="Group 26"/>
                <p:cNvGrpSpPr>
                  <a:grpSpLocks/>
                </p:cNvGrpSpPr>
                <p:nvPr/>
              </p:nvGrpSpPr>
              <p:grpSpPr bwMode="auto">
                <a:xfrm>
                  <a:off x="4756" y="2222"/>
                  <a:ext cx="87" cy="234"/>
                  <a:chOff x="4756" y="2222"/>
                  <a:chExt cx="87" cy="234"/>
                </a:xfrm>
              </p:grpSpPr>
              <p:sp>
                <p:nvSpPr>
                  <p:cNvPr id="29893" name="Freeform 27"/>
                  <p:cNvSpPr>
                    <a:spLocks/>
                  </p:cNvSpPr>
                  <p:nvPr/>
                </p:nvSpPr>
                <p:spPr bwMode="auto">
                  <a:xfrm>
                    <a:off x="4756" y="2273"/>
                    <a:ext cx="62" cy="183"/>
                  </a:xfrm>
                  <a:custGeom>
                    <a:avLst/>
                    <a:gdLst>
                      <a:gd name="T0" fmla="*/ 34 w 188"/>
                      <a:gd name="T1" fmla="*/ 12 h 550"/>
                      <a:gd name="T2" fmla="*/ 37 w 188"/>
                      <a:gd name="T3" fmla="*/ 169 h 550"/>
                      <a:gd name="T4" fmla="*/ 35 w 188"/>
                      <a:gd name="T5" fmla="*/ 303 h 550"/>
                      <a:gd name="T6" fmla="*/ 44 w 188"/>
                      <a:gd name="T7" fmla="*/ 433 h 550"/>
                      <a:gd name="T8" fmla="*/ 22 w 188"/>
                      <a:gd name="T9" fmla="*/ 489 h 550"/>
                      <a:gd name="T10" fmla="*/ 5 w 188"/>
                      <a:gd name="T11" fmla="*/ 526 h 550"/>
                      <a:gd name="T12" fmla="*/ 0 w 188"/>
                      <a:gd name="T13" fmla="*/ 537 h 550"/>
                      <a:gd name="T14" fmla="*/ 8 w 188"/>
                      <a:gd name="T15" fmla="*/ 550 h 550"/>
                      <a:gd name="T16" fmla="*/ 42 w 188"/>
                      <a:gd name="T17" fmla="*/ 548 h 550"/>
                      <a:gd name="T18" fmla="*/ 71 w 188"/>
                      <a:gd name="T19" fmla="*/ 475 h 550"/>
                      <a:gd name="T20" fmla="*/ 73 w 188"/>
                      <a:gd name="T21" fmla="*/ 429 h 550"/>
                      <a:gd name="T22" fmla="*/ 95 w 188"/>
                      <a:gd name="T23" fmla="*/ 276 h 550"/>
                      <a:gd name="T24" fmla="*/ 98 w 188"/>
                      <a:gd name="T25" fmla="*/ 241 h 550"/>
                      <a:gd name="T26" fmla="*/ 97 w 188"/>
                      <a:gd name="T27" fmla="*/ 312 h 550"/>
                      <a:gd name="T28" fmla="*/ 107 w 188"/>
                      <a:gd name="T29" fmla="*/ 414 h 550"/>
                      <a:gd name="T30" fmla="*/ 104 w 188"/>
                      <a:gd name="T31" fmla="*/ 461 h 550"/>
                      <a:gd name="T32" fmla="*/ 119 w 188"/>
                      <a:gd name="T33" fmla="*/ 508 h 550"/>
                      <a:gd name="T34" fmla="*/ 140 w 188"/>
                      <a:gd name="T35" fmla="*/ 542 h 550"/>
                      <a:gd name="T36" fmla="*/ 170 w 188"/>
                      <a:gd name="T37" fmla="*/ 544 h 550"/>
                      <a:gd name="T38" fmla="*/ 179 w 188"/>
                      <a:gd name="T39" fmla="*/ 532 h 550"/>
                      <a:gd name="T40" fmla="*/ 147 w 188"/>
                      <a:gd name="T41" fmla="*/ 459 h 550"/>
                      <a:gd name="T42" fmla="*/ 144 w 188"/>
                      <a:gd name="T43" fmla="*/ 425 h 550"/>
                      <a:gd name="T44" fmla="*/ 150 w 188"/>
                      <a:gd name="T45" fmla="*/ 351 h 550"/>
                      <a:gd name="T46" fmla="*/ 162 w 188"/>
                      <a:gd name="T47" fmla="*/ 231 h 550"/>
                      <a:gd name="T48" fmla="*/ 188 w 188"/>
                      <a:gd name="T49" fmla="*/ 0 h 550"/>
                      <a:gd name="T50" fmla="*/ 34 w 188"/>
                      <a:gd name="T51" fmla="*/ 12 h 5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8"/>
                      <a:gd name="T79" fmla="*/ 0 h 550"/>
                      <a:gd name="T80" fmla="*/ 188 w 188"/>
                      <a:gd name="T81" fmla="*/ 550 h 5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8" h="550">
                        <a:moveTo>
                          <a:pt x="34" y="12"/>
                        </a:moveTo>
                        <a:lnTo>
                          <a:pt x="37" y="169"/>
                        </a:lnTo>
                        <a:lnTo>
                          <a:pt x="35" y="303"/>
                        </a:lnTo>
                        <a:lnTo>
                          <a:pt x="44" y="433"/>
                        </a:lnTo>
                        <a:lnTo>
                          <a:pt x="22" y="489"/>
                        </a:lnTo>
                        <a:lnTo>
                          <a:pt x="5" y="526"/>
                        </a:lnTo>
                        <a:lnTo>
                          <a:pt x="0" y="537"/>
                        </a:lnTo>
                        <a:lnTo>
                          <a:pt x="8" y="550"/>
                        </a:lnTo>
                        <a:lnTo>
                          <a:pt x="42" y="548"/>
                        </a:lnTo>
                        <a:lnTo>
                          <a:pt x="71" y="475"/>
                        </a:lnTo>
                        <a:lnTo>
                          <a:pt x="73" y="429"/>
                        </a:lnTo>
                        <a:lnTo>
                          <a:pt x="95" y="276"/>
                        </a:lnTo>
                        <a:lnTo>
                          <a:pt x="98" y="241"/>
                        </a:lnTo>
                        <a:lnTo>
                          <a:pt x="97" y="312"/>
                        </a:lnTo>
                        <a:lnTo>
                          <a:pt x="107" y="414"/>
                        </a:lnTo>
                        <a:lnTo>
                          <a:pt x="104" y="461"/>
                        </a:lnTo>
                        <a:lnTo>
                          <a:pt x="119" y="508"/>
                        </a:lnTo>
                        <a:lnTo>
                          <a:pt x="140" y="542"/>
                        </a:lnTo>
                        <a:lnTo>
                          <a:pt x="170" y="544"/>
                        </a:lnTo>
                        <a:lnTo>
                          <a:pt x="179" y="532"/>
                        </a:lnTo>
                        <a:lnTo>
                          <a:pt x="147" y="459"/>
                        </a:lnTo>
                        <a:lnTo>
                          <a:pt x="144" y="425"/>
                        </a:lnTo>
                        <a:lnTo>
                          <a:pt x="150" y="351"/>
                        </a:lnTo>
                        <a:lnTo>
                          <a:pt x="162" y="231"/>
                        </a:lnTo>
                        <a:lnTo>
                          <a:pt x="188" y="0"/>
                        </a:lnTo>
                        <a:lnTo>
                          <a:pt x="34" y="12"/>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94" name="Freeform 28"/>
                  <p:cNvSpPr>
                    <a:spLocks/>
                  </p:cNvSpPr>
                  <p:nvPr/>
                </p:nvSpPr>
                <p:spPr bwMode="auto">
                  <a:xfrm>
                    <a:off x="4828" y="2222"/>
                    <a:ext cx="15" cy="23"/>
                  </a:xfrm>
                  <a:custGeom>
                    <a:avLst/>
                    <a:gdLst>
                      <a:gd name="T0" fmla="*/ 45 w 45"/>
                      <a:gd name="T1" fmla="*/ 0 h 69"/>
                      <a:gd name="T2" fmla="*/ 45 w 45"/>
                      <a:gd name="T3" fmla="*/ 36 h 69"/>
                      <a:gd name="T4" fmla="*/ 0 w 45"/>
                      <a:gd name="T5" fmla="*/ 69 h 69"/>
                      <a:gd name="T6" fmla="*/ 21 w 45"/>
                      <a:gd name="T7" fmla="*/ 5 h 69"/>
                      <a:gd name="T8" fmla="*/ 45 w 45"/>
                      <a:gd name="T9" fmla="*/ 0 h 69"/>
                      <a:gd name="T10" fmla="*/ 0 60000 65536"/>
                      <a:gd name="T11" fmla="*/ 0 60000 65536"/>
                      <a:gd name="T12" fmla="*/ 0 60000 65536"/>
                      <a:gd name="T13" fmla="*/ 0 60000 65536"/>
                      <a:gd name="T14" fmla="*/ 0 60000 65536"/>
                      <a:gd name="T15" fmla="*/ 0 w 45"/>
                      <a:gd name="T16" fmla="*/ 0 h 69"/>
                      <a:gd name="T17" fmla="*/ 45 w 45"/>
                      <a:gd name="T18" fmla="*/ 69 h 69"/>
                    </a:gdLst>
                    <a:ahLst/>
                    <a:cxnLst>
                      <a:cxn ang="T10">
                        <a:pos x="T0" y="T1"/>
                      </a:cxn>
                      <a:cxn ang="T11">
                        <a:pos x="T2" y="T3"/>
                      </a:cxn>
                      <a:cxn ang="T12">
                        <a:pos x="T4" y="T5"/>
                      </a:cxn>
                      <a:cxn ang="T13">
                        <a:pos x="T6" y="T7"/>
                      </a:cxn>
                      <a:cxn ang="T14">
                        <a:pos x="T8" y="T9"/>
                      </a:cxn>
                    </a:cxnLst>
                    <a:rect l="T15" t="T16" r="T17" b="T18"/>
                    <a:pathLst>
                      <a:path w="45" h="69">
                        <a:moveTo>
                          <a:pt x="45" y="0"/>
                        </a:moveTo>
                        <a:lnTo>
                          <a:pt x="45" y="36"/>
                        </a:lnTo>
                        <a:lnTo>
                          <a:pt x="0" y="69"/>
                        </a:lnTo>
                        <a:lnTo>
                          <a:pt x="21" y="5"/>
                        </a:lnTo>
                        <a:lnTo>
                          <a:pt x="45"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sp>
              <p:nvSpPr>
                <p:cNvPr id="29892" name="Freeform 29"/>
                <p:cNvSpPr>
                  <a:spLocks/>
                </p:cNvSpPr>
                <p:nvPr/>
              </p:nvSpPr>
              <p:spPr bwMode="auto">
                <a:xfrm>
                  <a:off x="4788" y="2274"/>
                  <a:ext cx="5" cy="81"/>
                </a:xfrm>
                <a:custGeom>
                  <a:avLst/>
                  <a:gdLst>
                    <a:gd name="T0" fmla="*/ 16 w 16"/>
                    <a:gd name="T1" fmla="*/ 0 h 243"/>
                    <a:gd name="T2" fmla="*/ 16 w 16"/>
                    <a:gd name="T3" fmla="*/ 80 h 243"/>
                    <a:gd name="T4" fmla="*/ 13 w 16"/>
                    <a:gd name="T5" fmla="*/ 128 h 243"/>
                    <a:gd name="T6" fmla="*/ 9 w 16"/>
                    <a:gd name="T7" fmla="*/ 180 h 243"/>
                    <a:gd name="T8" fmla="*/ 0 w 16"/>
                    <a:gd name="T9" fmla="*/ 231 h 243"/>
                    <a:gd name="T10" fmla="*/ 2 w 16"/>
                    <a:gd name="T11" fmla="*/ 243 h 243"/>
                    <a:gd name="T12" fmla="*/ 16 w 16"/>
                    <a:gd name="T13" fmla="*/ 0 h 243"/>
                    <a:gd name="T14" fmla="*/ 0 60000 65536"/>
                    <a:gd name="T15" fmla="*/ 0 60000 65536"/>
                    <a:gd name="T16" fmla="*/ 0 60000 65536"/>
                    <a:gd name="T17" fmla="*/ 0 60000 65536"/>
                    <a:gd name="T18" fmla="*/ 0 60000 65536"/>
                    <a:gd name="T19" fmla="*/ 0 60000 65536"/>
                    <a:gd name="T20" fmla="*/ 0 60000 65536"/>
                    <a:gd name="T21" fmla="*/ 0 w 16"/>
                    <a:gd name="T22" fmla="*/ 0 h 243"/>
                    <a:gd name="T23" fmla="*/ 16 w 16"/>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3">
                      <a:moveTo>
                        <a:pt x="16" y="0"/>
                      </a:moveTo>
                      <a:lnTo>
                        <a:pt x="16" y="80"/>
                      </a:lnTo>
                      <a:lnTo>
                        <a:pt x="13" y="128"/>
                      </a:lnTo>
                      <a:lnTo>
                        <a:pt x="9" y="180"/>
                      </a:lnTo>
                      <a:lnTo>
                        <a:pt x="0" y="231"/>
                      </a:lnTo>
                      <a:lnTo>
                        <a:pt x="2" y="243"/>
                      </a:lnTo>
                      <a:lnTo>
                        <a:pt x="16" y="0"/>
                      </a:lnTo>
                      <a:close/>
                    </a:path>
                  </a:pathLst>
                </a:custGeom>
                <a:blipFill dpi="0" rotWithShape="0">
                  <a:blip/>
                  <a:srcRect/>
                  <a:tile tx="0" ty="0" sx="100000" sy="100000" flip="none" algn="tl"/>
                </a:blipFill>
                <a:ln w="4763">
                  <a:solidFill>
                    <a:srgbClr val="FF5F1F"/>
                  </a:solidFill>
                  <a:round/>
                  <a:headEnd/>
                  <a:tailEnd/>
                </a:ln>
              </p:spPr>
              <p:txBody>
                <a:bodyPr>
                  <a:prstTxWarp prst="textNoShape">
                    <a:avLst/>
                  </a:prstTxWarp>
                </a:bodyPr>
                <a:lstStyle/>
                <a:p>
                  <a:endParaRPr lang="en-US"/>
                </a:p>
              </p:txBody>
            </p:sp>
          </p:grpSp>
          <p:grpSp>
            <p:nvGrpSpPr>
              <p:cNvPr id="12" name="Group 30"/>
              <p:cNvGrpSpPr>
                <a:grpSpLocks/>
              </p:cNvGrpSpPr>
              <p:nvPr/>
            </p:nvGrpSpPr>
            <p:grpSpPr bwMode="auto">
              <a:xfrm>
                <a:off x="4752" y="2426"/>
                <a:ext cx="67" cy="51"/>
                <a:chOff x="4752" y="2426"/>
                <a:chExt cx="67" cy="51"/>
              </a:xfrm>
            </p:grpSpPr>
            <p:sp>
              <p:nvSpPr>
                <p:cNvPr id="29889" name="Freeform 31"/>
                <p:cNvSpPr>
                  <a:spLocks/>
                </p:cNvSpPr>
                <p:nvPr/>
              </p:nvSpPr>
              <p:spPr bwMode="auto">
                <a:xfrm>
                  <a:off x="4789" y="2426"/>
                  <a:ext cx="30" cy="49"/>
                </a:xfrm>
                <a:custGeom>
                  <a:avLst/>
                  <a:gdLst>
                    <a:gd name="T0" fmla="*/ 6 w 91"/>
                    <a:gd name="T1" fmla="*/ 0 h 146"/>
                    <a:gd name="T2" fmla="*/ 0 w 91"/>
                    <a:gd name="T3" fmla="*/ 22 h 146"/>
                    <a:gd name="T4" fmla="*/ 0 w 91"/>
                    <a:gd name="T5" fmla="*/ 65 h 146"/>
                    <a:gd name="T6" fmla="*/ 9 w 91"/>
                    <a:gd name="T7" fmla="*/ 49 h 146"/>
                    <a:gd name="T8" fmla="*/ 19 w 91"/>
                    <a:gd name="T9" fmla="*/ 70 h 146"/>
                    <a:gd name="T10" fmla="*/ 22 w 91"/>
                    <a:gd name="T11" fmla="*/ 99 h 146"/>
                    <a:gd name="T12" fmla="*/ 37 w 91"/>
                    <a:gd name="T13" fmla="*/ 126 h 146"/>
                    <a:gd name="T14" fmla="*/ 59 w 91"/>
                    <a:gd name="T15" fmla="*/ 142 h 146"/>
                    <a:gd name="T16" fmla="*/ 76 w 91"/>
                    <a:gd name="T17" fmla="*/ 146 h 146"/>
                    <a:gd name="T18" fmla="*/ 91 w 91"/>
                    <a:gd name="T19" fmla="*/ 143 h 146"/>
                    <a:gd name="T20" fmla="*/ 91 w 91"/>
                    <a:gd name="T21" fmla="*/ 113 h 146"/>
                    <a:gd name="T22" fmla="*/ 79 w 91"/>
                    <a:gd name="T23" fmla="*/ 71 h 146"/>
                    <a:gd name="T24" fmla="*/ 72 w 91"/>
                    <a:gd name="T25" fmla="*/ 82 h 146"/>
                    <a:gd name="T26" fmla="*/ 59 w 91"/>
                    <a:gd name="T27" fmla="*/ 82 h 146"/>
                    <a:gd name="T28" fmla="*/ 41 w 91"/>
                    <a:gd name="T29" fmla="*/ 80 h 146"/>
                    <a:gd name="T30" fmla="*/ 29 w 91"/>
                    <a:gd name="T31" fmla="*/ 61 h 146"/>
                    <a:gd name="T32" fmla="*/ 17 w 91"/>
                    <a:gd name="T33" fmla="*/ 38 h 146"/>
                    <a:gd name="T34" fmla="*/ 6 w 91"/>
                    <a:gd name="T35" fmla="*/ 0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46"/>
                    <a:gd name="T56" fmla="*/ 91 w 91"/>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46">
                      <a:moveTo>
                        <a:pt x="6" y="0"/>
                      </a:moveTo>
                      <a:lnTo>
                        <a:pt x="0" y="22"/>
                      </a:lnTo>
                      <a:lnTo>
                        <a:pt x="0" y="65"/>
                      </a:lnTo>
                      <a:lnTo>
                        <a:pt x="9" y="49"/>
                      </a:lnTo>
                      <a:lnTo>
                        <a:pt x="19" y="70"/>
                      </a:lnTo>
                      <a:lnTo>
                        <a:pt x="22" y="99"/>
                      </a:lnTo>
                      <a:lnTo>
                        <a:pt x="37" y="126"/>
                      </a:lnTo>
                      <a:lnTo>
                        <a:pt x="59" y="142"/>
                      </a:lnTo>
                      <a:lnTo>
                        <a:pt x="76" y="146"/>
                      </a:lnTo>
                      <a:lnTo>
                        <a:pt x="91" y="143"/>
                      </a:lnTo>
                      <a:lnTo>
                        <a:pt x="91" y="113"/>
                      </a:lnTo>
                      <a:lnTo>
                        <a:pt x="79" y="71"/>
                      </a:lnTo>
                      <a:lnTo>
                        <a:pt x="72" y="82"/>
                      </a:lnTo>
                      <a:lnTo>
                        <a:pt x="59" y="82"/>
                      </a:lnTo>
                      <a:lnTo>
                        <a:pt x="41" y="80"/>
                      </a:lnTo>
                      <a:lnTo>
                        <a:pt x="29" y="61"/>
                      </a:lnTo>
                      <a:lnTo>
                        <a:pt x="17" y="38"/>
                      </a:lnTo>
                      <a:lnTo>
                        <a:pt x="6"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90" name="Freeform 32"/>
                <p:cNvSpPr>
                  <a:spLocks/>
                </p:cNvSpPr>
                <p:nvPr/>
              </p:nvSpPr>
              <p:spPr bwMode="auto">
                <a:xfrm>
                  <a:off x="4752" y="2427"/>
                  <a:ext cx="28" cy="50"/>
                </a:xfrm>
                <a:custGeom>
                  <a:avLst/>
                  <a:gdLst>
                    <a:gd name="T0" fmla="*/ 82 w 83"/>
                    <a:gd name="T1" fmla="*/ 0 h 151"/>
                    <a:gd name="T2" fmla="*/ 83 w 83"/>
                    <a:gd name="T3" fmla="*/ 60 h 151"/>
                    <a:gd name="T4" fmla="*/ 78 w 83"/>
                    <a:gd name="T5" fmla="*/ 45 h 151"/>
                    <a:gd name="T6" fmla="*/ 71 w 83"/>
                    <a:gd name="T7" fmla="*/ 64 h 151"/>
                    <a:gd name="T8" fmla="*/ 65 w 83"/>
                    <a:gd name="T9" fmla="*/ 92 h 151"/>
                    <a:gd name="T10" fmla="*/ 58 w 83"/>
                    <a:gd name="T11" fmla="*/ 116 h 151"/>
                    <a:gd name="T12" fmla="*/ 41 w 83"/>
                    <a:gd name="T13" fmla="*/ 136 h 151"/>
                    <a:gd name="T14" fmla="*/ 26 w 83"/>
                    <a:gd name="T15" fmla="*/ 147 h 151"/>
                    <a:gd name="T16" fmla="*/ 11 w 83"/>
                    <a:gd name="T17" fmla="*/ 151 h 151"/>
                    <a:gd name="T18" fmla="*/ 6 w 83"/>
                    <a:gd name="T19" fmla="*/ 144 h 151"/>
                    <a:gd name="T20" fmla="*/ 1 w 83"/>
                    <a:gd name="T21" fmla="*/ 130 h 151"/>
                    <a:gd name="T22" fmla="*/ 0 w 83"/>
                    <a:gd name="T23" fmla="*/ 114 h 151"/>
                    <a:gd name="T24" fmla="*/ 2 w 83"/>
                    <a:gd name="T25" fmla="*/ 99 h 151"/>
                    <a:gd name="T26" fmla="*/ 9 w 83"/>
                    <a:gd name="T27" fmla="*/ 74 h 151"/>
                    <a:gd name="T28" fmla="*/ 21 w 83"/>
                    <a:gd name="T29" fmla="*/ 83 h 151"/>
                    <a:gd name="T30" fmla="*/ 39 w 83"/>
                    <a:gd name="T31" fmla="*/ 83 h 151"/>
                    <a:gd name="T32" fmla="*/ 52 w 83"/>
                    <a:gd name="T33" fmla="*/ 82 h 151"/>
                    <a:gd name="T34" fmla="*/ 73 w 83"/>
                    <a:gd name="T35" fmla="*/ 31 h 151"/>
                    <a:gd name="T36" fmla="*/ 82 w 83"/>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151"/>
                    <a:gd name="T59" fmla="*/ 83 w 83"/>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151">
                      <a:moveTo>
                        <a:pt x="82" y="0"/>
                      </a:moveTo>
                      <a:lnTo>
                        <a:pt x="83" y="60"/>
                      </a:lnTo>
                      <a:lnTo>
                        <a:pt x="78" y="45"/>
                      </a:lnTo>
                      <a:lnTo>
                        <a:pt x="71" y="64"/>
                      </a:lnTo>
                      <a:lnTo>
                        <a:pt x="65" y="92"/>
                      </a:lnTo>
                      <a:lnTo>
                        <a:pt x="58" y="116"/>
                      </a:lnTo>
                      <a:lnTo>
                        <a:pt x="41" y="136"/>
                      </a:lnTo>
                      <a:lnTo>
                        <a:pt x="26" y="147"/>
                      </a:lnTo>
                      <a:lnTo>
                        <a:pt x="11" y="151"/>
                      </a:lnTo>
                      <a:lnTo>
                        <a:pt x="6" y="144"/>
                      </a:lnTo>
                      <a:lnTo>
                        <a:pt x="1" y="130"/>
                      </a:lnTo>
                      <a:lnTo>
                        <a:pt x="0" y="114"/>
                      </a:lnTo>
                      <a:lnTo>
                        <a:pt x="2" y="99"/>
                      </a:lnTo>
                      <a:lnTo>
                        <a:pt x="9" y="74"/>
                      </a:lnTo>
                      <a:lnTo>
                        <a:pt x="21" y="83"/>
                      </a:lnTo>
                      <a:lnTo>
                        <a:pt x="39" y="83"/>
                      </a:lnTo>
                      <a:lnTo>
                        <a:pt x="52" y="82"/>
                      </a:lnTo>
                      <a:lnTo>
                        <a:pt x="73" y="31"/>
                      </a:lnTo>
                      <a:lnTo>
                        <a:pt x="82"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nvGrpSpPr>
              <p:cNvPr id="13" name="Group 33"/>
              <p:cNvGrpSpPr>
                <a:grpSpLocks/>
              </p:cNvGrpSpPr>
              <p:nvPr/>
            </p:nvGrpSpPr>
            <p:grpSpPr bwMode="auto">
              <a:xfrm>
                <a:off x="4739" y="2065"/>
                <a:ext cx="106" cy="359"/>
                <a:chOff x="4739" y="2065"/>
                <a:chExt cx="106" cy="359"/>
              </a:xfrm>
            </p:grpSpPr>
            <p:grpSp>
              <p:nvGrpSpPr>
                <p:cNvPr id="14" name="Group 34"/>
                <p:cNvGrpSpPr>
                  <a:grpSpLocks/>
                </p:cNvGrpSpPr>
                <p:nvPr/>
              </p:nvGrpSpPr>
              <p:grpSpPr bwMode="auto">
                <a:xfrm>
                  <a:off x="4739" y="2065"/>
                  <a:ext cx="106" cy="359"/>
                  <a:chOff x="4739" y="2065"/>
                  <a:chExt cx="106" cy="359"/>
                </a:xfrm>
              </p:grpSpPr>
              <p:sp>
                <p:nvSpPr>
                  <p:cNvPr id="29885" name="Freeform 35"/>
                  <p:cNvSpPr>
                    <a:spLocks/>
                  </p:cNvSpPr>
                  <p:nvPr/>
                </p:nvSpPr>
                <p:spPr bwMode="auto">
                  <a:xfrm>
                    <a:off x="4739" y="2065"/>
                    <a:ext cx="106" cy="359"/>
                  </a:xfrm>
                  <a:custGeom>
                    <a:avLst/>
                    <a:gdLst>
                      <a:gd name="T0" fmla="*/ 91 w 320"/>
                      <a:gd name="T1" fmla="*/ 12 h 1077"/>
                      <a:gd name="T2" fmla="*/ 28 w 320"/>
                      <a:gd name="T3" fmla="*/ 47 h 1077"/>
                      <a:gd name="T4" fmla="*/ 12 w 320"/>
                      <a:gd name="T5" fmla="*/ 76 h 1077"/>
                      <a:gd name="T6" fmla="*/ 0 w 320"/>
                      <a:gd name="T7" fmla="*/ 324 h 1077"/>
                      <a:gd name="T8" fmla="*/ 5 w 320"/>
                      <a:gd name="T9" fmla="*/ 382 h 1077"/>
                      <a:gd name="T10" fmla="*/ 43 w 320"/>
                      <a:gd name="T11" fmla="*/ 377 h 1077"/>
                      <a:gd name="T12" fmla="*/ 41 w 320"/>
                      <a:gd name="T13" fmla="*/ 524 h 1077"/>
                      <a:gd name="T14" fmla="*/ 59 w 320"/>
                      <a:gd name="T15" fmla="*/ 524 h 1077"/>
                      <a:gd name="T16" fmla="*/ 81 w 320"/>
                      <a:gd name="T17" fmla="*/ 829 h 1077"/>
                      <a:gd name="T18" fmla="*/ 83 w 320"/>
                      <a:gd name="T19" fmla="*/ 989 h 1077"/>
                      <a:gd name="T20" fmla="*/ 86 w 320"/>
                      <a:gd name="T21" fmla="*/ 1063 h 1077"/>
                      <a:gd name="T22" fmla="*/ 102 w 320"/>
                      <a:gd name="T23" fmla="*/ 1077 h 1077"/>
                      <a:gd name="T24" fmla="*/ 129 w 320"/>
                      <a:gd name="T25" fmla="*/ 1065 h 1077"/>
                      <a:gd name="T26" fmla="*/ 144 w 320"/>
                      <a:gd name="T27" fmla="*/ 940 h 1077"/>
                      <a:gd name="T28" fmla="*/ 155 w 320"/>
                      <a:gd name="T29" fmla="*/ 1070 h 1077"/>
                      <a:gd name="T30" fmla="*/ 179 w 320"/>
                      <a:gd name="T31" fmla="*/ 1076 h 1077"/>
                      <a:gd name="T32" fmla="*/ 200 w 320"/>
                      <a:gd name="T33" fmla="*/ 1067 h 1077"/>
                      <a:gd name="T34" fmla="*/ 223 w 320"/>
                      <a:gd name="T35" fmla="*/ 822 h 1077"/>
                      <a:gd name="T36" fmla="*/ 251 w 320"/>
                      <a:gd name="T37" fmla="*/ 643 h 1077"/>
                      <a:gd name="T38" fmla="*/ 295 w 320"/>
                      <a:gd name="T39" fmla="*/ 477 h 1077"/>
                      <a:gd name="T40" fmla="*/ 320 w 320"/>
                      <a:gd name="T41" fmla="*/ 474 h 1077"/>
                      <a:gd name="T42" fmla="*/ 297 w 320"/>
                      <a:gd name="T43" fmla="*/ 245 h 1077"/>
                      <a:gd name="T44" fmla="*/ 296 w 320"/>
                      <a:gd name="T45" fmla="*/ 65 h 1077"/>
                      <a:gd name="T46" fmla="*/ 282 w 320"/>
                      <a:gd name="T47" fmla="*/ 45 h 1077"/>
                      <a:gd name="T48" fmla="*/ 215 w 320"/>
                      <a:gd name="T49" fmla="*/ 0 h 1077"/>
                      <a:gd name="T50" fmla="*/ 158 w 320"/>
                      <a:gd name="T51" fmla="*/ 97 h 1077"/>
                      <a:gd name="T52" fmla="*/ 91 w 320"/>
                      <a:gd name="T53" fmla="*/ 12 h 10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1077"/>
                      <a:gd name="T83" fmla="*/ 320 w 320"/>
                      <a:gd name="T84" fmla="*/ 1077 h 10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1077">
                        <a:moveTo>
                          <a:pt x="91" y="12"/>
                        </a:moveTo>
                        <a:lnTo>
                          <a:pt x="28" y="47"/>
                        </a:lnTo>
                        <a:lnTo>
                          <a:pt x="12" y="76"/>
                        </a:lnTo>
                        <a:lnTo>
                          <a:pt x="0" y="324"/>
                        </a:lnTo>
                        <a:lnTo>
                          <a:pt x="5" y="382"/>
                        </a:lnTo>
                        <a:lnTo>
                          <a:pt x="43" y="377"/>
                        </a:lnTo>
                        <a:lnTo>
                          <a:pt x="41" y="524"/>
                        </a:lnTo>
                        <a:lnTo>
                          <a:pt x="59" y="524"/>
                        </a:lnTo>
                        <a:lnTo>
                          <a:pt x="81" y="829"/>
                        </a:lnTo>
                        <a:lnTo>
                          <a:pt x="83" y="989"/>
                        </a:lnTo>
                        <a:lnTo>
                          <a:pt x="86" y="1063"/>
                        </a:lnTo>
                        <a:lnTo>
                          <a:pt x="102" y="1077"/>
                        </a:lnTo>
                        <a:lnTo>
                          <a:pt x="129" y="1065"/>
                        </a:lnTo>
                        <a:lnTo>
                          <a:pt x="144" y="940"/>
                        </a:lnTo>
                        <a:lnTo>
                          <a:pt x="155" y="1070"/>
                        </a:lnTo>
                        <a:lnTo>
                          <a:pt x="179" y="1076"/>
                        </a:lnTo>
                        <a:lnTo>
                          <a:pt x="200" y="1067"/>
                        </a:lnTo>
                        <a:lnTo>
                          <a:pt x="223" y="822"/>
                        </a:lnTo>
                        <a:lnTo>
                          <a:pt x="251" y="643"/>
                        </a:lnTo>
                        <a:lnTo>
                          <a:pt x="295" y="477"/>
                        </a:lnTo>
                        <a:lnTo>
                          <a:pt x="320" y="474"/>
                        </a:lnTo>
                        <a:lnTo>
                          <a:pt x="297" y="245"/>
                        </a:lnTo>
                        <a:lnTo>
                          <a:pt x="296" y="65"/>
                        </a:lnTo>
                        <a:lnTo>
                          <a:pt x="282" y="45"/>
                        </a:lnTo>
                        <a:lnTo>
                          <a:pt x="215" y="0"/>
                        </a:lnTo>
                        <a:lnTo>
                          <a:pt x="158" y="97"/>
                        </a:lnTo>
                        <a:lnTo>
                          <a:pt x="91" y="12"/>
                        </a:lnTo>
                        <a:close/>
                      </a:path>
                    </a:pathLst>
                  </a:custGeom>
                  <a:solidFill>
                    <a:srgbClr val="008000"/>
                  </a:solidFill>
                  <a:ln w="9525">
                    <a:noFill/>
                    <a:round/>
                    <a:headEnd/>
                    <a:tailEnd/>
                  </a:ln>
                </p:spPr>
                <p:txBody>
                  <a:bodyPr>
                    <a:prstTxWarp prst="textNoShape">
                      <a:avLst/>
                    </a:prstTxWarp>
                  </a:bodyPr>
                  <a:lstStyle/>
                  <a:p>
                    <a:endParaRPr lang="en-US"/>
                  </a:p>
                </p:txBody>
              </p:sp>
              <p:grpSp>
                <p:nvGrpSpPr>
                  <p:cNvPr id="15" name="Group 36"/>
                  <p:cNvGrpSpPr>
                    <a:grpSpLocks/>
                  </p:cNvGrpSpPr>
                  <p:nvPr/>
                </p:nvGrpSpPr>
                <p:grpSpPr bwMode="auto">
                  <a:xfrm>
                    <a:off x="4755" y="2164"/>
                    <a:ext cx="46" cy="76"/>
                    <a:chOff x="4755" y="2164"/>
                    <a:chExt cx="46" cy="76"/>
                  </a:xfrm>
                </p:grpSpPr>
                <p:sp>
                  <p:nvSpPr>
                    <p:cNvPr id="29887" name="Freeform 37"/>
                    <p:cNvSpPr>
                      <a:spLocks/>
                    </p:cNvSpPr>
                    <p:nvPr/>
                  </p:nvSpPr>
                  <p:spPr bwMode="auto">
                    <a:xfrm>
                      <a:off x="4761" y="2164"/>
                      <a:ext cx="40" cy="76"/>
                    </a:xfrm>
                    <a:custGeom>
                      <a:avLst/>
                      <a:gdLst>
                        <a:gd name="T0" fmla="*/ 0 w 122"/>
                        <a:gd name="T1" fmla="*/ 226 h 226"/>
                        <a:gd name="T2" fmla="*/ 119 w 122"/>
                        <a:gd name="T3" fmla="*/ 214 h 226"/>
                        <a:gd name="T4" fmla="*/ 122 w 122"/>
                        <a:gd name="T5" fmla="*/ 0 h 226"/>
                        <a:gd name="T6" fmla="*/ 0 60000 65536"/>
                        <a:gd name="T7" fmla="*/ 0 60000 65536"/>
                        <a:gd name="T8" fmla="*/ 0 60000 65536"/>
                        <a:gd name="T9" fmla="*/ 0 w 122"/>
                        <a:gd name="T10" fmla="*/ 0 h 226"/>
                        <a:gd name="T11" fmla="*/ 122 w 122"/>
                        <a:gd name="T12" fmla="*/ 226 h 226"/>
                      </a:gdLst>
                      <a:ahLst/>
                      <a:cxnLst>
                        <a:cxn ang="T6">
                          <a:pos x="T0" y="T1"/>
                        </a:cxn>
                        <a:cxn ang="T7">
                          <a:pos x="T2" y="T3"/>
                        </a:cxn>
                        <a:cxn ang="T8">
                          <a:pos x="T4" y="T5"/>
                        </a:cxn>
                      </a:cxnLst>
                      <a:rect l="T9" t="T10" r="T11" b="T12"/>
                      <a:pathLst>
                        <a:path w="122" h="226">
                          <a:moveTo>
                            <a:pt x="0" y="226"/>
                          </a:moveTo>
                          <a:lnTo>
                            <a:pt x="119" y="214"/>
                          </a:lnTo>
                          <a:lnTo>
                            <a:pt x="122" y="0"/>
                          </a:lnTo>
                        </a:path>
                      </a:pathLst>
                    </a:custGeom>
                    <a:noFill/>
                    <a:ln w="4763">
                      <a:solidFill>
                        <a:srgbClr val="5F3F1F"/>
                      </a:solidFill>
                      <a:round/>
                      <a:headEnd/>
                      <a:tailEnd/>
                    </a:ln>
                  </p:spPr>
                  <p:txBody>
                    <a:bodyPr>
                      <a:prstTxWarp prst="textNoShape">
                        <a:avLst/>
                      </a:prstTxWarp>
                    </a:bodyPr>
                    <a:lstStyle/>
                    <a:p>
                      <a:endParaRPr lang="en-US"/>
                    </a:p>
                  </p:txBody>
                </p:sp>
                <p:sp>
                  <p:nvSpPr>
                    <p:cNvPr id="29888" name="Freeform 38"/>
                    <p:cNvSpPr>
                      <a:spLocks/>
                    </p:cNvSpPr>
                    <p:nvPr/>
                  </p:nvSpPr>
                  <p:spPr bwMode="auto">
                    <a:xfrm>
                      <a:off x="4755" y="2173"/>
                      <a:ext cx="45" cy="19"/>
                    </a:xfrm>
                    <a:custGeom>
                      <a:avLst/>
                      <a:gdLst>
                        <a:gd name="T0" fmla="*/ 0 w 137"/>
                        <a:gd name="T1" fmla="*/ 56 h 56"/>
                        <a:gd name="T2" fmla="*/ 48 w 137"/>
                        <a:gd name="T3" fmla="*/ 41 h 56"/>
                        <a:gd name="T4" fmla="*/ 137 w 137"/>
                        <a:gd name="T5" fmla="*/ 0 h 56"/>
                        <a:gd name="T6" fmla="*/ 0 60000 65536"/>
                        <a:gd name="T7" fmla="*/ 0 60000 65536"/>
                        <a:gd name="T8" fmla="*/ 0 60000 65536"/>
                        <a:gd name="T9" fmla="*/ 0 w 137"/>
                        <a:gd name="T10" fmla="*/ 0 h 56"/>
                        <a:gd name="T11" fmla="*/ 137 w 137"/>
                        <a:gd name="T12" fmla="*/ 56 h 56"/>
                      </a:gdLst>
                      <a:ahLst/>
                      <a:cxnLst>
                        <a:cxn ang="T6">
                          <a:pos x="T0" y="T1"/>
                        </a:cxn>
                        <a:cxn ang="T7">
                          <a:pos x="T2" y="T3"/>
                        </a:cxn>
                        <a:cxn ang="T8">
                          <a:pos x="T4" y="T5"/>
                        </a:cxn>
                      </a:cxnLst>
                      <a:rect l="T9" t="T10" r="T11" b="T12"/>
                      <a:pathLst>
                        <a:path w="137" h="56">
                          <a:moveTo>
                            <a:pt x="0" y="56"/>
                          </a:moveTo>
                          <a:lnTo>
                            <a:pt x="48" y="41"/>
                          </a:lnTo>
                          <a:lnTo>
                            <a:pt x="137" y="0"/>
                          </a:lnTo>
                        </a:path>
                      </a:pathLst>
                    </a:custGeom>
                    <a:noFill/>
                    <a:ln w="4763">
                      <a:solidFill>
                        <a:srgbClr val="5F3F1F"/>
                      </a:solidFill>
                      <a:round/>
                      <a:headEnd/>
                      <a:tailEnd/>
                    </a:ln>
                  </p:spPr>
                  <p:txBody>
                    <a:bodyPr>
                      <a:prstTxWarp prst="textNoShape">
                        <a:avLst/>
                      </a:prstTxWarp>
                    </a:bodyPr>
                    <a:lstStyle/>
                    <a:p>
                      <a:endParaRPr lang="en-US"/>
                    </a:p>
                  </p:txBody>
                </p:sp>
              </p:grpSp>
            </p:grpSp>
            <p:grpSp>
              <p:nvGrpSpPr>
                <p:cNvPr id="16" name="Group 39"/>
                <p:cNvGrpSpPr>
                  <a:grpSpLocks/>
                </p:cNvGrpSpPr>
                <p:nvPr/>
              </p:nvGrpSpPr>
              <p:grpSpPr bwMode="auto">
                <a:xfrm>
                  <a:off x="4753" y="2102"/>
                  <a:ext cx="65" cy="89"/>
                  <a:chOff x="4753" y="2102"/>
                  <a:chExt cx="65" cy="89"/>
                </a:xfrm>
              </p:grpSpPr>
              <p:sp>
                <p:nvSpPr>
                  <p:cNvPr id="29882" name="Freeform 40"/>
                  <p:cNvSpPr>
                    <a:spLocks/>
                  </p:cNvSpPr>
                  <p:nvPr/>
                </p:nvSpPr>
                <p:spPr bwMode="auto">
                  <a:xfrm>
                    <a:off x="4758" y="2102"/>
                    <a:ext cx="56" cy="68"/>
                  </a:xfrm>
                  <a:custGeom>
                    <a:avLst/>
                    <a:gdLst>
                      <a:gd name="T0" fmla="*/ 0 w 169"/>
                      <a:gd name="T1" fmla="*/ 71 h 202"/>
                      <a:gd name="T2" fmla="*/ 108 w 169"/>
                      <a:gd name="T3" fmla="*/ 0 h 202"/>
                      <a:gd name="T4" fmla="*/ 169 w 169"/>
                      <a:gd name="T5" fmla="*/ 136 h 202"/>
                      <a:gd name="T6" fmla="*/ 60 w 169"/>
                      <a:gd name="T7" fmla="*/ 202 h 202"/>
                      <a:gd name="T8" fmla="*/ 0 w 169"/>
                      <a:gd name="T9" fmla="*/ 71 h 202"/>
                      <a:gd name="T10" fmla="*/ 0 60000 65536"/>
                      <a:gd name="T11" fmla="*/ 0 60000 65536"/>
                      <a:gd name="T12" fmla="*/ 0 60000 65536"/>
                      <a:gd name="T13" fmla="*/ 0 60000 65536"/>
                      <a:gd name="T14" fmla="*/ 0 60000 65536"/>
                      <a:gd name="T15" fmla="*/ 0 w 169"/>
                      <a:gd name="T16" fmla="*/ 0 h 202"/>
                      <a:gd name="T17" fmla="*/ 169 w 169"/>
                      <a:gd name="T18" fmla="*/ 202 h 202"/>
                    </a:gdLst>
                    <a:ahLst/>
                    <a:cxnLst>
                      <a:cxn ang="T10">
                        <a:pos x="T0" y="T1"/>
                      </a:cxn>
                      <a:cxn ang="T11">
                        <a:pos x="T2" y="T3"/>
                      </a:cxn>
                      <a:cxn ang="T12">
                        <a:pos x="T4" y="T5"/>
                      </a:cxn>
                      <a:cxn ang="T13">
                        <a:pos x="T6" y="T7"/>
                      </a:cxn>
                      <a:cxn ang="T14">
                        <a:pos x="T8" y="T9"/>
                      </a:cxn>
                    </a:cxnLst>
                    <a:rect l="T15" t="T16" r="T17" b="T18"/>
                    <a:pathLst>
                      <a:path w="169" h="202">
                        <a:moveTo>
                          <a:pt x="0" y="71"/>
                        </a:moveTo>
                        <a:lnTo>
                          <a:pt x="108" y="0"/>
                        </a:lnTo>
                        <a:lnTo>
                          <a:pt x="169" y="136"/>
                        </a:lnTo>
                        <a:lnTo>
                          <a:pt x="60" y="202"/>
                        </a:lnTo>
                        <a:lnTo>
                          <a:pt x="0" y="71"/>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83" name="Freeform 41"/>
                  <p:cNvSpPr>
                    <a:spLocks/>
                  </p:cNvSpPr>
                  <p:nvPr/>
                </p:nvSpPr>
                <p:spPr bwMode="auto">
                  <a:xfrm>
                    <a:off x="4794" y="2130"/>
                    <a:ext cx="24" cy="37"/>
                  </a:xfrm>
                  <a:custGeom>
                    <a:avLst/>
                    <a:gdLst>
                      <a:gd name="T0" fmla="*/ 0 w 74"/>
                      <a:gd name="T1" fmla="*/ 67 h 109"/>
                      <a:gd name="T2" fmla="*/ 19 w 74"/>
                      <a:gd name="T3" fmla="*/ 51 h 109"/>
                      <a:gd name="T4" fmla="*/ 29 w 74"/>
                      <a:gd name="T5" fmla="*/ 19 h 109"/>
                      <a:gd name="T6" fmla="*/ 43 w 74"/>
                      <a:gd name="T7" fmla="*/ 8 h 109"/>
                      <a:gd name="T8" fmla="*/ 50 w 74"/>
                      <a:gd name="T9" fmla="*/ 0 h 109"/>
                      <a:gd name="T10" fmla="*/ 55 w 74"/>
                      <a:gd name="T11" fmla="*/ 3 h 109"/>
                      <a:gd name="T12" fmla="*/ 56 w 74"/>
                      <a:gd name="T13" fmla="*/ 11 h 109"/>
                      <a:gd name="T14" fmla="*/ 70 w 74"/>
                      <a:gd name="T15" fmla="*/ 27 h 109"/>
                      <a:gd name="T16" fmla="*/ 74 w 74"/>
                      <a:gd name="T17" fmla="*/ 54 h 109"/>
                      <a:gd name="T18" fmla="*/ 70 w 74"/>
                      <a:gd name="T19" fmla="*/ 73 h 109"/>
                      <a:gd name="T20" fmla="*/ 49 w 74"/>
                      <a:gd name="T21" fmla="*/ 94 h 109"/>
                      <a:gd name="T22" fmla="*/ 7 w 74"/>
                      <a:gd name="T23" fmla="*/ 109 h 109"/>
                      <a:gd name="T24" fmla="*/ 0 w 74"/>
                      <a:gd name="T25" fmla="*/ 67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09"/>
                      <a:gd name="T41" fmla="*/ 74 w 74"/>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09">
                        <a:moveTo>
                          <a:pt x="0" y="67"/>
                        </a:moveTo>
                        <a:lnTo>
                          <a:pt x="19" y="51"/>
                        </a:lnTo>
                        <a:lnTo>
                          <a:pt x="29" y="19"/>
                        </a:lnTo>
                        <a:lnTo>
                          <a:pt x="43" y="8"/>
                        </a:lnTo>
                        <a:lnTo>
                          <a:pt x="50" y="0"/>
                        </a:lnTo>
                        <a:lnTo>
                          <a:pt x="55" y="3"/>
                        </a:lnTo>
                        <a:lnTo>
                          <a:pt x="56" y="11"/>
                        </a:lnTo>
                        <a:lnTo>
                          <a:pt x="70" y="27"/>
                        </a:lnTo>
                        <a:lnTo>
                          <a:pt x="74" y="54"/>
                        </a:lnTo>
                        <a:lnTo>
                          <a:pt x="70" y="73"/>
                        </a:lnTo>
                        <a:lnTo>
                          <a:pt x="49" y="94"/>
                        </a:lnTo>
                        <a:lnTo>
                          <a:pt x="7" y="109"/>
                        </a:lnTo>
                        <a:lnTo>
                          <a:pt x="0" y="67"/>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84" name="Freeform 42"/>
                  <p:cNvSpPr>
                    <a:spLocks/>
                  </p:cNvSpPr>
                  <p:nvPr/>
                </p:nvSpPr>
                <p:spPr bwMode="auto">
                  <a:xfrm>
                    <a:off x="4753" y="2151"/>
                    <a:ext cx="45" cy="40"/>
                  </a:xfrm>
                  <a:custGeom>
                    <a:avLst/>
                    <a:gdLst>
                      <a:gd name="T0" fmla="*/ 0 w 137"/>
                      <a:gd name="T1" fmla="*/ 119 h 119"/>
                      <a:gd name="T2" fmla="*/ 55 w 137"/>
                      <a:gd name="T3" fmla="*/ 99 h 119"/>
                      <a:gd name="T4" fmla="*/ 97 w 137"/>
                      <a:gd name="T5" fmla="*/ 75 h 119"/>
                      <a:gd name="T6" fmla="*/ 137 w 137"/>
                      <a:gd name="T7" fmla="*/ 52 h 119"/>
                      <a:gd name="T8" fmla="*/ 121 w 137"/>
                      <a:gd name="T9" fmla="*/ 0 h 119"/>
                      <a:gd name="T10" fmla="*/ 50 w 137"/>
                      <a:gd name="T11" fmla="*/ 33 h 119"/>
                      <a:gd name="T12" fmla="*/ 6 w 137"/>
                      <a:gd name="T13" fmla="*/ 49 h 119"/>
                      <a:gd name="T14" fmla="*/ 4 w 137"/>
                      <a:gd name="T15" fmla="*/ 40 h 119"/>
                      <a:gd name="T16" fmla="*/ 0 w 137"/>
                      <a:gd name="T17" fmla="*/ 119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19"/>
                      <a:gd name="T29" fmla="*/ 137 w 137"/>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19">
                        <a:moveTo>
                          <a:pt x="0" y="119"/>
                        </a:moveTo>
                        <a:lnTo>
                          <a:pt x="55" y="99"/>
                        </a:lnTo>
                        <a:lnTo>
                          <a:pt x="97" y="75"/>
                        </a:lnTo>
                        <a:lnTo>
                          <a:pt x="137" y="52"/>
                        </a:lnTo>
                        <a:lnTo>
                          <a:pt x="121" y="0"/>
                        </a:lnTo>
                        <a:lnTo>
                          <a:pt x="50" y="33"/>
                        </a:lnTo>
                        <a:lnTo>
                          <a:pt x="6" y="49"/>
                        </a:lnTo>
                        <a:lnTo>
                          <a:pt x="4" y="40"/>
                        </a:lnTo>
                        <a:lnTo>
                          <a:pt x="0" y="119"/>
                        </a:lnTo>
                        <a:close/>
                      </a:path>
                    </a:pathLst>
                  </a:custGeom>
                  <a:solidFill>
                    <a:srgbClr val="008000"/>
                  </a:solidFill>
                  <a:ln w="9525">
                    <a:noFill/>
                    <a:round/>
                    <a:headEnd/>
                    <a:tailEnd/>
                  </a:ln>
                </p:spPr>
                <p:txBody>
                  <a:bodyPr>
                    <a:prstTxWarp prst="textNoShape">
                      <a:avLst/>
                    </a:prstTxWarp>
                  </a:bodyPr>
                  <a:lstStyle/>
                  <a:p>
                    <a:endParaRPr lang="en-US"/>
                  </a:p>
                </p:txBody>
              </p:sp>
            </p:grpSp>
          </p:grpSp>
          <p:sp>
            <p:nvSpPr>
              <p:cNvPr id="29879" name="Freeform 43"/>
              <p:cNvSpPr>
                <a:spLocks/>
              </p:cNvSpPr>
              <p:nvPr/>
            </p:nvSpPr>
            <p:spPr bwMode="auto">
              <a:xfrm>
                <a:off x="4787" y="2251"/>
                <a:ext cx="6" cy="130"/>
              </a:xfrm>
              <a:custGeom>
                <a:avLst/>
                <a:gdLst>
                  <a:gd name="T0" fmla="*/ 18 w 18"/>
                  <a:gd name="T1" fmla="*/ 0 h 391"/>
                  <a:gd name="T2" fmla="*/ 12 w 18"/>
                  <a:gd name="T3" fmla="*/ 210 h 391"/>
                  <a:gd name="T4" fmla="*/ 0 w 18"/>
                  <a:gd name="T5" fmla="*/ 391 h 391"/>
                  <a:gd name="T6" fmla="*/ 0 60000 65536"/>
                  <a:gd name="T7" fmla="*/ 0 60000 65536"/>
                  <a:gd name="T8" fmla="*/ 0 60000 65536"/>
                  <a:gd name="T9" fmla="*/ 0 w 18"/>
                  <a:gd name="T10" fmla="*/ 0 h 391"/>
                  <a:gd name="T11" fmla="*/ 18 w 18"/>
                  <a:gd name="T12" fmla="*/ 391 h 391"/>
                </a:gdLst>
                <a:ahLst/>
                <a:cxnLst>
                  <a:cxn ang="T6">
                    <a:pos x="T0" y="T1"/>
                  </a:cxn>
                  <a:cxn ang="T7">
                    <a:pos x="T2" y="T3"/>
                  </a:cxn>
                  <a:cxn ang="T8">
                    <a:pos x="T4" y="T5"/>
                  </a:cxn>
                </a:cxnLst>
                <a:rect l="T9" t="T10" r="T11" b="T12"/>
                <a:pathLst>
                  <a:path w="18" h="391">
                    <a:moveTo>
                      <a:pt x="18" y="0"/>
                    </a:moveTo>
                    <a:lnTo>
                      <a:pt x="12" y="210"/>
                    </a:lnTo>
                    <a:lnTo>
                      <a:pt x="0" y="391"/>
                    </a:lnTo>
                  </a:path>
                </a:pathLst>
              </a:custGeom>
              <a:noFill/>
              <a:ln w="4763">
                <a:solidFill>
                  <a:srgbClr val="5F3F1F"/>
                </a:solidFill>
                <a:round/>
                <a:headEnd/>
                <a:tailEnd/>
              </a:ln>
            </p:spPr>
            <p:txBody>
              <a:bodyPr>
                <a:prstTxWarp prst="textNoShape">
                  <a:avLst/>
                </a:prstTxWarp>
              </a:bodyPr>
              <a:lstStyle/>
              <a:p>
                <a:endParaRPr lang="en-US"/>
              </a:p>
            </p:txBody>
          </p:sp>
        </p:grpSp>
        <p:grpSp>
          <p:nvGrpSpPr>
            <p:cNvPr id="17" name="Group 44"/>
            <p:cNvGrpSpPr>
              <a:grpSpLocks/>
            </p:cNvGrpSpPr>
            <p:nvPr/>
          </p:nvGrpSpPr>
          <p:grpSpPr bwMode="auto">
            <a:xfrm>
              <a:off x="4917" y="1968"/>
              <a:ext cx="149" cy="472"/>
              <a:chOff x="4917" y="1968"/>
              <a:chExt cx="149" cy="472"/>
            </a:xfrm>
          </p:grpSpPr>
          <p:grpSp>
            <p:nvGrpSpPr>
              <p:cNvPr id="18" name="Group 45"/>
              <p:cNvGrpSpPr>
                <a:grpSpLocks/>
              </p:cNvGrpSpPr>
              <p:nvPr/>
            </p:nvGrpSpPr>
            <p:grpSpPr bwMode="auto">
              <a:xfrm>
                <a:off x="4917" y="2037"/>
                <a:ext cx="149" cy="133"/>
                <a:chOff x="4917" y="2037"/>
                <a:chExt cx="149" cy="133"/>
              </a:xfrm>
            </p:grpSpPr>
            <p:sp>
              <p:nvSpPr>
                <p:cNvPr id="29868" name="Freeform 46"/>
                <p:cNvSpPr>
                  <a:spLocks/>
                </p:cNvSpPr>
                <p:nvPr/>
              </p:nvSpPr>
              <p:spPr bwMode="auto">
                <a:xfrm>
                  <a:off x="4917" y="2037"/>
                  <a:ext cx="149" cy="133"/>
                </a:xfrm>
                <a:custGeom>
                  <a:avLst/>
                  <a:gdLst>
                    <a:gd name="T0" fmla="*/ 170 w 449"/>
                    <a:gd name="T1" fmla="*/ 0 h 399"/>
                    <a:gd name="T2" fmla="*/ 117 w 449"/>
                    <a:gd name="T3" fmla="*/ 33 h 399"/>
                    <a:gd name="T4" fmla="*/ 62 w 449"/>
                    <a:gd name="T5" fmla="*/ 60 h 399"/>
                    <a:gd name="T6" fmla="*/ 29 w 449"/>
                    <a:gd name="T7" fmla="*/ 175 h 399"/>
                    <a:gd name="T8" fmla="*/ 1 w 449"/>
                    <a:gd name="T9" fmla="*/ 262 h 399"/>
                    <a:gd name="T10" fmla="*/ 0 w 449"/>
                    <a:gd name="T11" fmla="*/ 280 h 399"/>
                    <a:gd name="T12" fmla="*/ 25 w 449"/>
                    <a:gd name="T13" fmla="*/ 324 h 399"/>
                    <a:gd name="T14" fmla="*/ 41 w 449"/>
                    <a:gd name="T15" fmla="*/ 339 h 399"/>
                    <a:gd name="T16" fmla="*/ 55 w 449"/>
                    <a:gd name="T17" fmla="*/ 342 h 399"/>
                    <a:gd name="T18" fmla="*/ 56 w 449"/>
                    <a:gd name="T19" fmla="*/ 354 h 399"/>
                    <a:gd name="T20" fmla="*/ 82 w 449"/>
                    <a:gd name="T21" fmla="*/ 336 h 399"/>
                    <a:gd name="T22" fmla="*/ 85 w 449"/>
                    <a:gd name="T23" fmla="*/ 383 h 399"/>
                    <a:gd name="T24" fmla="*/ 100 w 449"/>
                    <a:gd name="T25" fmla="*/ 399 h 399"/>
                    <a:gd name="T26" fmla="*/ 362 w 449"/>
                    <a:gd name="T27" fmla="*/ 399 h 399"/>
                    <a:gd name="T28" fmla="*/ 386 w 449"/>
                    <a:gd name="T29" fmla="*/ 377 h 399"/>
                    <a:gd name="T30" fmla="*/ 381 w 449"/>
                    <a:gd name="T31" fmla="*/ 336 h 399"/>
                    <a:gd name="T32" fmla="*/ 410 w 449"/>
                    <a:gd name="T33" fmla="*/ 362 h 399"/>
                    <a:gd name="T34" fmla="*/ 449 w 449"/>
                    <a:gd name="T35" fmla="*/ 286 h 399"/>
                    <a:gd name="T36" fmla="*/ 368 w 449"/>
                    <a:gd name="T37" fmla="*/ 52 h 399"/>
                    <a:gd name="T38" fmla="*/ 282 w 449"/>
                    <a:gd name="T39" fmla="*/ 22 h 399"/>
                    <a:gd name="T40" fmla="*/ 256 w 449"/>
                    <a:gd name="T41" fmla="*/ 7 h 399"/>
                    <a:gd name="T42" fmla="*/ 216 w 449"/>
                    <a:gd name="T43" fmla="*/ 45 h 399"/>
                    <a:gd name="T44" fmla="*/ 170 w 449"/>
                    <a:gd name="T45" fmla="*/ 0 h 3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9"/>
                    <a:gd name="T70" fmla="*/ 0 h 399"/>
                    <a:gd name="T71" fmla="*/ 449 w 449"/>
                    <a:gd name="T72" fmla="*/ 399 h 3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9" h="399">
                      <a:moveTo>
                        <a:pt x="170" y="0"/>
                      </a:moveTo>
                      <a:lnTo>
                        <a:pt x="117" y="33"/>
                      </a:lnTo>
                      <a:lnTo>
                        <a:pt x="62" y="60"/>
                      </a:lnTo>
                      <a:lnTo>
                        <a:pt x="29" y="175"/>
                      </a:lnTo>
                      <a:lnTo>
                        <a:pt x="1" y="262"/>
                      </a:lnTo>
                      <a:lnTo>
                        <a:pt x="0" y="280"/>
                      </a:lnTo>
                      <a:lnTo>
                        <a:pt x="25" y="324"/>
                      </a:lnTo>
                      <a:lnTo>
                        <a:pt x="41" y="339"/>
                      </a:lnTo>
                      <a:lnTo>
                        <a:pt x="55" y="342"/>
                      </a:lnTo>
                      <a:lnTo>
                        <a:pt x="56" y="354"/>
                      </a:lnTo>
                      <a:lnTo>
                        <a:pt x="82" y="336"/>
                      </a:lnTo>
                      <a:lnTo>
                        <a:pt x="85" y="383"/>
                      </a:lnTo>
                      <a:lnTo>
                        <a:pt x="100" y="399"/>
                      </a:lnTo>
                      <a:lnTo>
                        <a:pt x="362" y="399"/>
                      </a:lnTo>
                      <a:lnTo>
                        <a:pt x="386" y="377"/>
                      </a:lnTo>
                      <a:lnTo>
                        <a:pt x="381" y="336"/>
                      </a:lnTo>
                      <a:lnTo>
                        <a:pt x="410" y="362"/>
                      </a:lnTo>
                      <a:lnTo>
                        <a:pt x="449" y="286"/>
                      </a:lnTo>
                      <a:lnTo>
                        <a:pt x="368" y="52"/>
                      </a:lnTo>
                      <a:lnTo>
                        <a:pt x="282" y="22"/>
                      </a:lnTo>
                      <a:lnTo>
                        <a:pt x="256" y="7"/>
                      </a:lnTo>
                      <a:lnTo>
                        <a:pt x="216" y="45"/>
                      </a:lnTo>
                      <a:lnTo>
                        <a:pt x="170" y="0"/>
                      </a:lnTo>
                      <a:close/>
                    </a:path>
                  </a:pathLst>
                </a:custGeom>
                <a:solidFill>
                  <a:srgbClr val="FF6600"/>
                </a:solidFill>
                <a:ln w="9525">
                  <a:noFill/>
                  <a:round/>
                  <a:headEnd/>
                  <a:tailEnd/>
                </a:ln>
              </p:spPr>
              <p:txBody>
                <a:bodyPr>
                  <a:prstTxWarp prst="textNoShape">
                    <a:avLst/>
                  </a:prstTxWarp>
                </a:bodyPr>
                <a:lstStyle/>
                <a:p>
                  <a:endParaRPr lang="en-US"/>
                </a:p>
              </p:txBody>
            </p:sp>
            <p:grpSp>
              <p:nvGrpSpPr>
                <p:cNvPr id="19" name="Group 47"/>
                <p:cNvGrpSpPr>
                  <a:grpSpLocks/>
                </p:cNvGrpSpPr>
                <p:nvPr/>
              </p:nvGrpSpPr>
              <p:grpSpPr bwMode="auto">
                <a:xfrm>
                  <a:off x="4946" y="2050"/>
                  <a:ext cx="104" cy="119"/>
                  <a:chOff x="4946" y="2050"/>
                  <a:chExt cx="104" cy="119"/>
                </a:xfrm>
              </p:grpSpPr>
              <p:sp>
                <p:nvSpPr>
                  <p:cNvPr id="29870" name="Freeform 48"/>
                  <p:cNvSpPr>
                    <a:spLocks/>
                  </p:cNvSpPr>
                  <p:nvPr/>
                </p:nvSpPr>
                <p:spPr bwMode="auto">
                  <a:xfrm>
                    <a:off x="4979" y="2050"/>
                    <a:ext cx="22" cy="119"/>
                  </a:xfrm>
                  <a:custGeom>
                    <a:avLst/>
                    <a:gdLst>
                      <a:gd name="T0" fmla="*/ 19 w 66"/>
                      <a:gd name="T1" fmla="*/ 0 h 357"/>
                      <a:gd name="T2" fmla="*/ 6 w 66"/>
                      <a:gd name="T3" fmla="*/ 24 h 357"/>
                      <a:gd name="T4" fmla="*/ 19 w 66"/>
                      <a:gd name="T5" fmla="*/ 36 h 357"/>
                      <a:gd name="T6" fmla="*/ 0 w 66"/>
                      <a:gd name="T7" fmla="*/ 286 h 357"/>
                      <a:gd name="T8" fmla="*/ 2 w 66"/>
                      <a:gd name="T9" fmla="*/ 330 h 357"/>
                      <a:gd name="T10" fmla="*/ 36 w 66"/>
                      <a:gd name="T11" fmla="*/ 357 h 357"/>
                      <a:gd name="T12" fmla="*/ 66 w 66"/>
                      <a:gd name="T13" fmla="*/ 327 h 357"/>
                      <a:gd name="T14" fmla="*/ 66 w 66"/>
                      <a:gd name="T15" fmla="*/ 276 h 357"/>
                      <a:gd name="T16" fmla="*/ 39 w 66"/>
                      <a:gd name="T17" fmla="*/ 38 h 357"/>
                      <a:gd name="T18" fmla="*/ 51 w 66"/>
                      <a:gd name="T19" fmla="*/ 24 h 357"/>
                      <a:gd name="T20" fmla="*/ 40 w 66"/>
                      <a:gd name="T21" fmla="*/ 1 h 357"/>
                      <a:gd name="T22" fmla="*/ 30 w 66"/>
                      <a:gd name="T23" fmla="*/ 9 h 357"/>
                      <a:gd name="T24" fmla="*/ 19 w 66"/>
                      <a:gd name="T25" fmla="*/ 0 h 3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357"/>
                      <a:gd name="T41" fmla="*/ 66 w 66"/>
                      <a:gd name="T42" fmla="*/ 357 h 3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357">
                        <a:moveTo>
                          <a:pt x="19" y="0"/>
                        </a:moveTo>
                        <a:lnTo>
                          <a:pt x="6" y="24"/>
                        </a:lnTo>
                        <a:lnTo>
                          <a:pt x="19" y="36"/>
                        </a:lnTo>
                        <a:lnTo>
                          <a:pt x="0" y="286"/>
                        </a:lnTo>
                        <a:lnTo>
                          <a:pt x="2" y="330"/>
                        </a:lnTo>
                        <a:lnTo>
                          <a:pt x="36" y="357"/>
                        </a:lnTo>
                        <a:lnTo>
                          <a:pt x="66" y="327"/>
                        </a:lnTo>
                        <a:lnTo>
                          <a:pt x="66" y="276"/>
                        </a:lnTo>
                        <a:lnTo>
                          <a:pt x="39" y="38"/>
                        </a:lnTo>
                        <a:lnTo>
                          <a:pt x="51" y="24"/>
                        </a:lnTo>
                        <a:lnTo>
                          <a:pt x="40" y="1"/>
                        </a:lnTo>
                        <a:lnTo>
                          <a:pt x="30" y="9"/>
                        </a:lnTo>
                        <a:lnTo>
                          <a:pt x="19"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nvGrpSpPr>
                  <p:cNvPr id="20" name="Group 49"/>
                  <p:cNvGrpSpPr>
                    <a:grpSpLocks/>
                  </p:cNvGrpSpPr>
                  <p:nvPr/>
                </p:nvGrpSpPr>
                <p:grpSpPr bwMode="auto">
                  <a:xfrm>
                    <a:off x="4946" y="2101"/>
                    <a:ext cx="104" cy="41"/>
                    <a:chOff x="4946" y="2101"/>
                    <a:chExt cx="104" cy="41"/>
                  </a:xfrm>
                </p:grpSpPr>
                <p:sp>
                  <p:nvSpPr>
                    <p:cNvPr id="29872" name="Freeform 50"/>
                    <p:cNvSpPr>
                      <a:spLocks/>
                    </p:cNvSpPr>
                    <p:nvPr/>
                  </p:nvSpPr>
                  <p:spPr bwMode="auto">
                    <a:xfrm>
                      <a:off x="4968" y="2109"/>
                      <a:ext cx="82" cy="26"/>
                    </a:xfrm>
                    <a:custGeom>
                      <a:avLst/>
                      <a:gdLst>
                        <a:gd name="T0" fmla="*/ 21 w 244"/>
                        <a:gd name="T1" fmla="*/ 48 h 78"/>
                        <a:gd name="T2" fmla="*/ 186 w 244"/>
                        <a:gd name="T3" fmla="*/ 0 h 78"/>
                        <a:gd name="T4" fmla="*/ 244 w 244"/>
                        <a:gd name="T5" fmla="*/ 6 h 78"/>
                        <a:gd name="T6" fmla="*/ 41 w 244"/>
                        <a:gd name="T7" fmla="*/ 78 h 78"/>
                        <a:gd name="T8" fmla="*/ 0 w 244"/>
                        <a:gd name="T9" fmla="*/ 56 h 78"/>
                        <a:gd name="T10" fmla="*/ 21 w 244"/>
                        <a:gd name="T11" fmla="*/ 48 h 78"/>
                        <a:gd name="T12" fmla="*/ 0 60000 65536"/>
                        <a:gd name="T13" fmla="*/ 0 60000 65536"/>
                        <a:gd name="T14" fmla="*/ 0 60000 65536"/>
                        <a:gd name="T15" fmla="*/ 0 60000 65536"/>
                        <a:gd name="T16" fmla="*/ 0 60000 65536"/>
                        <a:gd name="T17" fmla="*/ 0 60000 65536"/>
                        <a:gd name="T18" fmla="*/ 0 w 244"/>
                        <a:gd name="T19" fmla="*/ 0 h 78"/>
                        <a:gd name="T20" fmla="*/ 244 w 24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44" h="78">
                          <a:moveTo>
                            <a:pt x="21" y="48"/>
                          </a:moveTo>
                          <a:lnTo>
                            <a:pt x="186" y="0"/>
                          </a:lnTo>
                          <a:lnTo>
                            <a:pt x="244" y="6"/>
                          </a:lnTo>
                          <a:lnTo>
                            <a:pt x="41" y="78"/>
                          </a:lnTo>
                          <a:lnTo>
                            <a:pt x="0" y="56"/>
                          </a:lnTo>
                          <a:lnTo>
                            <a:pt x="21" y="48"/>
                          </a:lnTo>
                          <a:close/>
                        </a:path>
                      </a:pathLst>
                    </a:custGeom>
                    <a:solidFill>
                      <a:srgbClr val="000000"/>
                    </a:solidFill>
                    <a:ln w="9525">
                      <a:noFill/>
                      <a:round/>
                      <a:headEnd/>
                      <a:tailEnd/>
                    </a:ln>
                  </p:spPr>
                  <p:txBody>
                    <a:bodyPr>
                      <a:prstTxWarp prst="textNoShape">
                        <a:avLst/>
                      </a:prstTxWarp>
                    </a:bodyPr>
                    <a:lstStyle/>
                    <a:p>
                      <a:endParaRPr lang="en-US"/>
                    </a:p>
                  </p:txBody>
                </p:sp>
                <p:sp>
                  <p:nvSpPr>
                    <p:cNvPr id="29873" name="Freeform 51"/>
                    <p:cNvSpPr>
                      <a:spLocks/>
                    </p:cNvSpPr>
                    <p:nvPr/>
                  </p:nvSpPr>
                  <p:spPr bwMode="auto">
                    <a:xfrm>
                      <a:off x="5005" y="2110"/>
                      <a:ext cx="45" cy="30"/>
                    </a:xfrm>
                    <a:custGeom>
                      <a:avLst/>
                      <a:gdLst>
                        <a:gd name="T0" fmla="*/ 71 w 137"/>
                        <a:gd name="T1" fmla="*/ 0 h 90"/>
                        <a:gd name="T2" fmla="*/ 16 w 137"/>
                        <a:gd name="T3" fmla="*/ 14 h 90"/>
                        <a:gd name="T4" fmla="*/ 13 w 137"/>
                        <a:gd name="T5" fmla="*/ 32 h 90"/>
                        <a:gd name="T6" fmla="*/ 0 w 137"/>
                        <a:gd name="T7" fmla="*/ 47 h 90"/>
                        <a:gd name="T8" fmla="*/ 23 w 137"/>
                        <a:gd name="T9" fmla="*/ 71 h 90"/>
                        <a:gd name="T10" fmla="*/ 53 w 137"/>
                        <a:gd name="T11" fmla="*/ 87 h 90"/>
                        <a:gd name="T12" fmla="*/ 97 w 137"/>
                        <a:gd name="T13" fmla="*/ 90 h 90"/>
                        <a:gd name="T14" fmla="*/ 137 w 137"/>
                        <a:gd name="T15" fmla="*/ 50 h 90"/>
                        <a:gd name="T16" fmla="*/ 132 w 137"/>
                        <a:gd name="T17" fmla="*/ 3 h 90"/>
                        <a:gd name="T18" fmla="*/ 97 w 137"/>
                        <a:gd name="T19" fmla="*/ 26 h 90"/>
                        <a:gd name="T20" fmla="*/ 71 w 137"/>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90"/>
                        <a:gd name="T35" fmla="*/ 137 w 137"/>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90">
                          <a:moveTo>
                            <a:pt x="71" y="0"/>
                          </a:moveTo>
                          <a:lnTo>
                            <a:pt x="16" y="14"/>
                          </a:lnTo>
                          <a:lnTo>
                            <a:pt x="13" y="32"/>
                          </a:lnTo>
                          <a:lnTo>
                            <a:pt x="0" y="47"/>
                          </a:lnTo>
                          <a:lnTo>
                            <a:pt x="23" y="71"/>
                          </a:lnTo>
                          <a:lnTo>
                            <a:pt x="53" y="87"/>
                          </a:lnTo>
                          <a:lnTo>
                            <a:pt x="97" y="90"/>
                          </a:lnTo>
                          <a:lnTo>
                            <a:pt x="137" y="50"/>
                          </a:lnTo>
                          <a:lnTo>
                            <a:pt x="132" y="3"/>
                          </a:lnTo>
                          <a:lnTo>
                            <a:pt x="97" y="26"/>
                          </a:lnTo>
                          <a:lnTo>
                            <a:pt x="71"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74" name="Freeform 52"/>
                    <p:cNvSpPr>
                      <a:spLocks/>
                    </p:cNvSpPr>
                    <p:nvPr/>
                  </p:nvSpPr>
                  <p:spPr bwMode="auto">
                    <a:xfrm>
                      <a:off x="4946" y="2101"/>
                      <a:ext cx="37" cy="41"/>
                    </a:xfrm>
                    <a:custGeom>
                      <a:avLst/>
                      <a:gdLst>
                        <a:gd name="T0" fmla="*/ 0 w 111"/>
                        <a:gd name="T1" fmla="*/ 75 h 122"/>
                        <a:gd name="T2" fmla="*/ 13 w 111"/>
                        <a:gd name="T3" fmla="*/ 54 h 122"/>
                        <a:gd name="T4" fmla="*/ 25 w 111"/>
                        <a:gd name="T5" fmla="*/ 31 h 122"/>
                        <a:gd name="T6" fmla="*/ 31 w 111"/>
                        <a:gd name="T7" fmla="*/ 9 h 122"/>
                        <a:gd name="T8" fmla="*/ 64 w 111"/>
                        <a:gd name="T9" fmla="*/ 0 h 122"/>
                        <a:gd name="T10" fmla="*/ 89 w 111"/>
                        <a:gd name="T11" fmla="*/ 0 h 122"/>
                        <a:gd name="T12" fmla="*/ 111 w 111"/>
                        <a:gd name="T13" fmla="*/ 61 h 122"/>
                        <a:gd name="T14" fmla="*/ 103 w 111"/>
                        <a:gd name="T15" fmla="*/ 75 h 122"/>
                        <a:gd name="T16" fmla="*/ 89 w 111"/>
                        <a:gd name="T17" fmla="*/ 90 h 122"/>
                        <a:gd name="T18" fmla="*/ 67 w 111"/>
                        <a:gd name="T19" fmla="*/ 97 h 122"/>
                        <a:gd name="T20" fmla="*/ 50 w 111"/>
                        <a:gd name="T21" fmla="*/ 99 h 122"/>
                        <a:gd name="T22" fmla="*/ 43 w 111"/>
                        <a:gd name="T23" fmla="*/ 104 h 122"/>
                        <a:gd name="T24" fmla="*/ 32 w 111"/>
                        <a:gd name="T25" fmla="*/ 116 h 122"/>
                        <a:gd name="T26" fmla="*/ 13 w 111"/>
                        <a:gd name="T27" fmla="*/ 122 h 122"/>
                        <a:gd name="T28" fmla="*/ 4 w 111"/>
                        <a:gd name="T29" fmla="*/ 122 h 122"/>
                        <a:gd name="T30" fmla="*/ 0 w 111"/>
                        <a:gd name="T31" fmla="*/ 75 h 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122"/>
                        <a:gd name="T50" fmla="*/ 111 w 111"/>
                        <a:gd name="T51" fmla="*/ 122 h 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122">
                          <a:moveTo>
                            <a:pt x="0" y="75"/>
                          </a:moveTo>
                          <a:lnTo>
                            <a:pt x="13" y="54"/>
                          </a:lnTo>
                          <a:lnTo>
                            <a:pt x="25" y="31"/>
                          </a:lnTo>
                          <a:lnTo>
                            <a:pt x="31" y="9"/>
                          </a:lnTo>
                          <a:lnTo>
                            <a:pt x="64" y="0"/>
                          </a:lnTo>
                          <a:lnTo>
                            <a:pt x="89" y="0"/>
                          </a:lnTo>
                          <a:lnTo>
                            <a:pt x="111" y="61"/>
                          </a:lnTo>
                          <a:lnTo>
                            <a:pt x="103" y="75"/>
                          </a:lnTo>
                          <a:lnTo>
                            <a:pt x="89" y="90"/>
                          </a:lnTo>
                          <a:lnTo>
                            <a:pt x="67" y="97"/>
                          </a:lnTo>
                          <a:lnTo>
                            <a:pt x="50" y="99"/>
                          </a:lnTo>
                          <a:lnTo>
                            <a:pt x="43" y="104"/>
                          </a:lnTo>
                          <a:lnTo>
                            <a:pt x="32" y="116"/>
                          </a:lnTo>
                          <a:lnTo>
                            <a:pt x="13" y="122"/>
                          </a:lnTo>
                          <a:lnTo>
                            <a:pt x="4" y="122"/>
                          </a:lnTo>
                          <a:lnTo>
                            <a:pt x="0" y="75"/>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grpSp>
          <p:grpSp>
            <p:nvGrpSpPr>
              <p:cNvPr id="21" name="Group 53"/>
              <p:cNvGrpSpPr>
                <a:grpSpLocks/>
              </p:cNvGrpSpPr>
              <p:nvPr/>
            </p:nvGrpSpPr>
            <p:grpSpPr bwMode="auto">
              <a:xfrm>
                <a:off x="4964" y="1968"/>
                <a:ext cx="51" cy="85"/>
                <a:chOff x="4964" y="1968"/>
                <a:chExt cx="51" cy="85"/>
              </a:xfrm>
            </p:grpSpPr>
            <p:sp>
              <p:nvSpPr>
                <p:cNvPr id="29866" name="Freeform 54"/>
                <p:cNvSpPr>
                  <a:spLocks/>
                </p:cNvSpPr>
                <p:nvPr/>
              </p:nvSpPr>
              <p:spPr bwMode="auto">
                <a:xfrm>
                  <a:off x="4965" y="1973"/>
                  <a:ext cx="48" cy="80"/>
                </a:xfrm>
                <a:custGeom>
                  <a:avLst/>
                  <a:gdLst>
                    <a:gd name="T0" fmla="*/ 0 w 144"/>
                    <a:gd name="T1" fmla="*/ 104 h 242"/>
                    <a:gd name="T2" fmla="*/ 6 w 144"/>
                    <a:gd name="T3" fmla="*/ 124 h 242"/>
                    <a:gd name="T4" fmla="*/ 11 w 144"/>
                    <a:gd name="T5" fmla="*/ 136 h 242"/>
                    <a:gd name="T6" fmla="*/ 16 w 144"/>
                    <a:gd name="T7" fmla="*/ 146 h 242"/>
                    <a:gd name="T8" fmla="*/ 24 w 144"/>
                    <a:gd name="T9" fmla="*/ 145 h 242"/>
                    <a:gd name="T10" fmla="*/ 26 w 144"/>
                    <a:gd name="T11" fmla="*/ 145 h 242"/>
                    <a:gd name="T12" fmla="*/ 26 w 144"/>
                    <a:gd name="T13" fmla="*/ 193 h 242"/>
                    <a:gd name="T14" fmla="*/ 72 w 144"/>
                    <a:gd name="T15" fmla="*/ 242 h 242"/>
                    <a:gd name="T16" fmla="*/ 112 w 144"/>
                    <a:gd name="T17" fmla="*/ 205 h 242"/>
                    <a:gd name="T18" fmla="*/ 114 w 144"/>
                    <a:gd name="T19" fmla="*/ 193 h 242"/>
                    <a:gd name="T20" fmla="*/ 119 w 144"/>
                    <a:gd name="T21" fmla="*/ 183 h 242"/>
                    <a:gd name="T22" fmla="*/ 125 w 144"/>
                    <a:gd name="T23" fmla="*/ 173 h 242"/>
                    <a:gd name="T24" fmla="*/ 130 w 144"/>
                    <a:gd name="T25" fmla="*/ 153 h 242"/>
                    <a:gd name="T26" fmla="*/ 139 w 144"/>
                    <a:gd name="T27" fmla="*/ 132 h 242"/>
                    <a:gd name="T28" fmla="*/ 141 w 144"/>
                    <a:gd name="T29" fmla="*/ 114 h 242"/>
                    <a:gd name="T30" fmla="*/ 143 w 144"/>
                    <a:gd name="T31" fmla="*/ 72 h 242"/>
                    <a:gd name="T32" fmla="*/ 144 w 144"/>
                    <a:gd name="T33" fmla="*/ 55 h 242"/>
                    <a:gd name="T34" fmla="*/ 140 w 144"/>
                    <a:gd name="T35" fmla="*/ 37 h 242"/>
                    <a:gd name="T36" fmla="*/ 131 w 144"/>
                    <a:gd name="T37" fmla="*/ 22 h 242"/>
                    <a:gd name="T38" fmla="*/ 115 w 144"/>
                    <a:gd name="T39" fmla="*/ 9 h 242"/>
                    <a:gd name="T40" fmla="*/ 97 w 144"/>
                    <a:gd name="T41" fmla="*/ 3 h 242"/>
                    <a:gd name="T42" fmla="*/ 77 w 144"/>
                    <a:gd name="T43" fmla="*/ 0 h 242"/>
                    <a:gd name="T44" fmla="*/ 57 w 144"/>
                    <a:gd name="T45" fmla="*/ 2 h 242"/>
                    <a:gd name="T46" fmla="*/ 41 w 144"/>
                    <a:gd name="T47" fmla="*/ 8 h 242"/>
                    <a:gd name="T48" fmla="*/ 27 w 144"/>
                    <a:gd name="T49" fmla="*/ 18 h 242"/>
                    <a:gd name="T50" fmla="*/ 17 w 144"/>
                    <a:gd name="T51" fmla="*/ 29 h 242"/>
                    <a:gd name="T52" fmla="*/ 11 w 144"/>
                    <a:gd name="T53" fmla="*/ 40 h 242"/>
                    <a:gd name="T54" fmla="*/ 5 w 144"/>
                    <a:gd name="T55" fmla="*/ 54 h 242"/>
                    <a:gd name="T56" fmla="*/ 3 w 144"/>
                    <a:gd name="T57" fmla="*/ 67 h 242"/>
                    <a:gd name="T58" fmla="*/ 2 w 144"/>
                    <a:gd name="T59" fmla="*/ 84 h 242"/>
                    <a:gd name="T60" fmla="*/ 4 w 144"/>
                    <a:gd name="T61" fmla="*/ 97 h 242"/>
                    <a:gd name="T62" fmla="*/ 0 w 144"/>
                    <a:gd name="T63" fmla="*/ 104 h 2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242"/>
                    <a:gd name="T98" fmla="*/ 144 w 144"/>
                    <a:gd name="T99" fmla="*/ 242 h 2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242">
                      <a:moveTo>
                        <a:pt x="0" y="104"/>
                      </a:moveTo>
                      <a:lnTo>
                        <a:pt x="6" y="124"/>
                      </a:lnTo>
                      <a:lnTo>
                        <a:pt x="11" y="136"/>
                      </a:lnTo>
                      <a:lnTo>
                        <a:pt x="16" y="146"/>
                      </a:lnTo>
                      <a:lnTo>
                        <a:pt x="24" y="145"/>
                      </a:lnTo>
                      <a:lnTo>
                        <a:pt x="26" y="145"/>
                      </a:lnTo>
                      <a:lnTo>
                        <a:pt x="26" y="193"/>
                      </a:lnTo>
                      <a:lnTo>
                        <a:pt x="72" y="242"/>
                      </a:lnTo>
                      <a:lnTo>
                        <a:pt x="112" y="205"/>
                      </a:lnTo>
                      <a:lnTo>
                        <a:pt x="114" y="193"/>
                      </a:lnTo>
                      <a:lnTo>
                        <a:pt x="119" y="183"/>
                      </a:lnTo>
                      <a:lnTo>
                        <a:pt x="125" y="173"/>
                      </a:lnTo>
                      <a:lnTo>
                        <a:pt x="130" y="153"/>
                      </a:lnTo>
                      <a:lnTo>
                        <a:pt x="139" y="132"/>
                      </a:lnTo>
                      <a:lnTo>
                        <a:pt x="141" y="114"/>
                      </a:lnTo>
                      <a:lnTo>
                        <a:pt x="143" y="72"/>
                      </a:lnTo>
                      <a:lnTo>
                        <a:pt x="144" y="55"/>
                      </a:lnTo>
                      <a:lnTo>
                        <a:pt x="140" y="37"/>
                      </a:lnTo>
                      <a:lnTo>
                        <a:pt x="131" y="22"/>
                      </a:lnTo>
                      <a:lnTo>
                        <a:pt x="115" y="9"/>
                      </a:lnTo>
                      <a:lnTo>
                        <a:pt x="97" y="3"/>
                      </a:lnTo>
                      <a:lnTo>
                        <a:pt x="77" y="0"/>
                      </a:lnTo>
                      <a:lnTo>
                        <a:pt x="57" y="2"/>
                      </a:lnTo>
                      <a:lnTo>
                        <a:pt x="41" y="8"/>
                      </a:lnTo>
                      <a:lnTo>
                        <a:pt x="27" y="18"/>
                      </a:lnTo>
                      <a:lnTo>
                        <a:pt x="17" y="29"/>
                      </a:lnTo>
                      <a:lnTo>
                        <a:pt x="11" y="40"/>
                      </a:lnTo>
                      <a:lnTo>
                        <a:pt x="5" y="54"/>
                      </a:lnTo>
                      <a:lnTo>
                        <a:pt x="3" y="67"/>
                      </a:lnTo>
                      <a:lnTo>
                        <a:pt x="2" y="84"/>
                      </a:lnTo>
                      <a:lnTo>
                        <a:pt x="4" y="97"/>
                      </a:lnTo>
                      <a:lnTo>
                        <a:pt x="0" y="104"/>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67" name="Freeform 55"/>
                <p:cNvSpPr>
                  <a:spLocks/>
                </p:cNvSpPr>
                <p:nvPr/>
              </p:nvSpPr>
              <p:spPr bwMode="auto">
                <a:xfrm>
                  <a:off x="4964" y="1968"/>
                  <a:ext cx="51" cy="44"/>
                </a:xfrm>
                <a:custGeom>
                  <a:avLst/>
                  <a:gdLst>
                    <a:gd name="T0" fmla="*/ 1 w 155"/>
                    <a:gd name="T1" fmla="*/ 109 h 132"/>
                    <a:gd name="T2" fmla="*/ 0 w 155"/>
                    <a:gd name="T3" fmla="*/ 91 h 132"/>
                    <a:gd name="T4" fmla="*/ 3 w 155"/>
                    <a:gd name="T5" fmla="*/ 69 h 132"/>
                    <a:gd name="T6" fmla="*/ 6 w 155"/>
                    <a:gd name="T7" fmla="*/ 50 h 132"/>
                    <a:gd name="T8" fmla="*/ 12 w 155"/>
                    <a:gd name="T9" fmla="*/ 36 h 132"/>
                    <a:gd name="T10" fmla="*/ 20 w 155"/>
                    <a:gd name="T11" fmla="*/ 23 h 132"/>
                    <a:gd name="T12" fmla="*/ 33 w 155"/>
                    <a:gd name="T13" fmla="*/ 18 h 132"/>
                    <a:gd name="T14" fmla="*/ 40 w 155"/>
                    <a:gd name="T15" fmla="*/ 12 h 132"/>
                    <a:gd name="T16" fmla="*/ 55 w 155"/>
                    <a:gd name="T17" fmla="*/ 6 h 132"/>
                    <a:gd name="T18" fmla="*/ 70 w 155"/>
                    <a:gd name="T19" fmla="*/ 0 h 132"/>
                    <a:gd name="T20" fmla="*/ 87 w 155"/>
                    <a:gd name="T21" fmla="*/ 0 h 132"/>
                    <a:gd name="T22" fmla="*/ 105 w 155"/>
                    <a:gd name="T23" fmla="*/ 3 h 132"/>
                    <a:gd name="T24" fmla="*/ 116 w 155"/>
                    <a:gd name="T25" fmla="*/ 9 h 132"/>
                    <a:gd name="T26" fmla="*/ 125 w 155"/>
                    <a:gd name="T27" fmla="*/ 16 h 132"/>
                    <a:gd name="T28" fmla="*/ 139 w 155"/>
                    <a:gd name="T29" fmla="*/ 27 h 132"/>
                    <a:gd name="T30" fmla="*/ 149 w 155"/>
                    <a:gd name="T31" fmla="*/ 37 h 132"/>
                    <a:gd name="T32" fmla="*/ 155 w 155"/>
                    <a:gd name="T33" fmla="*/ 42 h 132"/>
                    <a:gd name="T34" fmla="*/ 149 w 155"/>
                    <a:gd name="T35" fmla="*/ 43 h 132"/>
                    <a:gd name="T36" fmla="*/ 148 w 155"/>
                    <a:gd name="T37" fmla="*/ 47 h 132"/>
                    <a:gd name="T38" fmla="*/ 148 w 155"/>
                    <a:gd name="T39" fmla="*/ 54 h 132"/>
                    <a:gd name="T40" fmla="*/ 147 w 155"/>
                    <a:gd name="T41" fmla="*/ 64 h 132"/>
                    <a:gd name="T42" fmla="*/ 151 w 155"/>
                    <a:gd name="T43" fmla="*/ 78 h 132"/>
                    <a:gd name="T44" fmla="*/ 152 w 155"/>
                    <a:gd name="T45" fmla="*/ 94 h 132"/>
                    <a:gd name="T46" fmla="*/ 143 w 155"/>
                    <a:gd name="T47" fmla="*/ 113 h 132"/>
                    <a:gd name="T48" fmla="*/ 144 w 155"/>
                    <a:gd name="T49" fmla="*/ 87 h 132"/>
                    <a:gd name="T50" fmla="*/ 143 w 155"/>
                    <a:gd name="T51" fmla="*/ 70 h 132"/>
                    <a:gd name="T52" fmla="*/ 139 w 155"/>
                    <a:gd name="T53" fmla="*/ 62 h 132"/>
                    <a:gd name="T54" fmla="*/ 133 w 155"/>
                    <a:gd name="T55" fmla="*/ 58 h 132"/>
                    <a:gd name="T56" fmla="*/ 130 w 155"/>
                    <a:gd name="T57" fmla="*/ 53 h 132"/>
                    <a:gd name="T58" fmla="*/ 125 w 155"/>
                    <a:gd name="T59" fmla="*/ 54 h 132"/>
                    <a:gd name="T60" fmla="*/ 115 w 155"/>
                    <a:gd name="T61" fmla="*/ 58 h 132"/>
                    <a:gd name="T62" fmla="*/ 105 w 155"/>
                    <a:gd name="T63" fmla="*/ 58 h 132"/>
                    <a:gd name="T64" fmla="*/ 93 w 155"/>
                    <a:gd name="T65" fmla="*/ 58 h 132"/>
                    <a:gd name="T66" fmla="*/ 83 w 155"/>
                    <a:gd name="T67" fmla="*/ 57 h 132"/>
                    <a:gd name="T68" fmla="*/ 76 w 155"/>
                    <a:gd name="T69" fmla="*/ 57 h 132"/>
                    <a:gd name="T70" fmla="*/ 82 w 155"/>
                    <a:gd name="T71" fmla="*/ 60 h 132"/>
                    <a:gd name="T72" fmla="*/ 88 w 155"/>
                    <a:gd name="T73" fmla="*/ 62 h 132"/>
                    <a:gd name="T74" fmla="*/ 81 w 155"/>
                    <a:gd name="T75" fmla="*/ 63 h 132"/>
                    <a:gd name="T76" fmla="*/ 70 w 155"/>
                    <a:gd name="T77" fmla="*/ 62 h 132"/>
                    <a:gd name="T78" fmla="*/ 59 w 155"/>
                    <a:gd name="T79" fmla="*/ 61 h 132"/>
                    <a:gd name="T80" fmla="*/ 46 w 155"/>
                    <a:gd name="T81" fmla="*/ 60 h 132"/>
                    <a:gd name="T82" fmla="*/ 39 w 155"/>
                    <a:gd name="T83" fmla="*/ 60 h 132"/>
                    <a:gd name="T84" fmla="*/ 34 w 155"/>
                    <a:gd name="T85" fmla="*/ 60 h 132"/>
                    <a:gd name="T86" fmla="*/ 36 w 155"/>
                    <a:gd name="T87" fmla="*/ 62 h 132"/>
                    <a:gd name="T88" fmla="*/ 39 w 155"/>
                    <a:gd name="T89" fmla="*/ 67 h 132"/>
                    <a:gd name="T90" fmla="*/ 39 w 155"/>
                    <a:gd name="T91" fmla="*/ 75 h 132"/>
                    <a:gd name="T92" fmla="*/ 37 w 155"/>
                    <a:gd name="T93" fmla="*/ 83 h 132"/>
                    <a:gd name="T94" fmla="*/ 31 w 155"/>
                    <a:gd name="T95" fmla="*/ 92 h 132"/>
                    <a:gd name="T96" fmla="*/ 28 w 155"/>
                    <a:gd name="T97" fmla="*/ 103 h 132"/>
                    <a:gd name="T98" fmla="*/ 27 w 155"/>
                    <a:gd name="T99" fmla="*/ 114 h 132"/>
                    <a:gd name="T100" fmla="*/ 28 w 155"/>
                    <a:gd name="T101" fmla="*/ 127 h 132"/>
                    <a:gd name="T102" fmla="*/ 29 w 155"/>
                    <a:gd name="T103" fmla="*/ 132 h 132"/>
                    <a:gd name="T104" fmla="*/ 21 w 155"/>
                    <a:gd name="T105" fmla="*/ 123 h 132"/>
                    <a:gd name="T106" fmla="*/ 10 w 155"/>
                    <a:gd name="T107" fmla="*/ 113 h 132"/>
                    <a:gd name="T108" fmla="*/ 6 w 155"/>
                    <a:gd name="T109" fmla="*/ 114 h 132"/>
                    <a:gd name="T110" fmla="*/ 4 w 155"/>
                    <a:gd name="T111" fmla="*/ 122 h 132"/>
                    <a:gd name="T112" fmla="*/ 1 w 155"/>
                    <a:gd name="T113" fmla="*/ 109 h 1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5"/>
                    <a:gd name="T172" fmla="*/ 0 h 132"/>
                    <a:gd name="T173" fmla="*/ 155 w 155"/>
                    <a:gd name="T174" fmla="*/ 132 h 1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5" h="132">
                      <a:moveTo>
                        <a:pt x="1" y="109"/>
                      </a:moveTo>
                      <a:lnTo>
                        <a:pt x="0" y="91"/>
                      </a:lnTo>
                      <a:lnTo>
                        <a:pt x="3" y="69"/>
                      </a:lnTo>
                      <a:lnTo>
                        <a:pt x="6" y="50"/>
                      </a:lnTo>
                      <a:lnTo>
                        <a:pt x="12" y="36"/>
                      </a:lnTo>
                      <a:lnTo>
                        <a:pt x="20" y="23"/>
                      </a:lnTo>
                      <a:lnTo>
                        <a:pt x="33" y="18"/>
                      </a:lnTo>
                      <a:lnTo>
                        <a:pt x="40" y="12"/>
                      </a:lnTo>
                      <a:lnTo>
                        <a:pt x="55" y="6"/>
                      </a:lnTo>
                      <a:lnTo>
                        <a:pt x="70" y="0"/>
                      </a:lnTo>
                      <a:lnTo>
                        <a:pt x="87" y="0"/>
                      </a:lnTo>
                      <a:lnTo>
                        <a:pt x="105" y="3"/>
                      </a:lnTo>
                      <a:lnTo>
                        <a:pt x="116" y="9"/>
                      </a:lnTo>
                      <a:lnTo>
                        <a:pt x="125" y="16"/>
                      </a:lnTo>
                      <a:lnTo>
                        <a:pt x="139" y="27"/>
                      </a:lnTo>
                      <a:lnTo>
                        <a:pt x="149" y="37"/>
                      </a:lnTo>
                      <a:lnTo>
                        <a:pt x="155" y="42"/>
                      </a:lnTo>
                      <a:lnTo>
                        <a:pt x="149" y="43"/>
                      </a:lnTo>
                      <a:lnTo>
                        <a:pt x="148" y="47"/>
                      </a:lnTo>
                      <a:lnTo>
                        <a:pt x="148" y="54"/>
                      </a:lnTo>
                      <a:lnTo>
                        <a:pt x="147" y="64"/>
                      </a:lnTo>
                      <a:lnTo>
                        <a:pt x="151" y="78"/>
                      </a:lnTo>
                      <a:lnTo>
                        <a:pt x="152" y="94"/>
                      </a:lnTo>
                      <a:lnTo>
                        <a:pt x="143" y="113"/>
                      </a:lnTo>
                      <a:lnTo>
                        <a:pt x="144" y="87"/>
                      </a:lnTo>
                      <a:lnTo>
                        <a:pt x="143" y="70"/>
                      </a:lnTo>
                      <a:lnTo>
                        <a:pt x="139" y="62"/>
                      </a:lnTo>
                      <a:lnTo>
                        <a:pt x="133" y="58"/>
                      </a:lnTo>
                      <a:lnTo>
                        <a:pt x="130" y="53"/>
                      </a:lnTo>
                      <a:lnTo>
                        <a:pt x="125" y="54"/>
                      </a:lnTo>
                      <a:lnTo>
                        <a:pt x="115" y="58"/>
                      </a:lnTo>
                      <a:lnTo>
                        <a:pt x="105" y="58"/>
                      </a:lnTo>
                      <a:lnTo>
                        <a:pt x="93" y="58"/>
                      </a:lnTo>
                      <a:lnTo>
                        <a:pt x="83" y="57"/>
                      </a:lnTo>
                      <a:lnTo>
                        <a:pt x="76" y="57"/>
                      </a:lnTo>
                      <a:lnTo>
                        <a:pt x="82" y="60"/>
                      </a:lnTo>
                      <a:lnTo>
                        <a:pt x="88" y="62"/>
                      </a:lnTo>
                      <a:lnTo>
                        <a:pt x="81" y="63"/>
                      </a:lnTo>
                      <a:lnTo>
                        <a:pt x="70" y="62"/>
                      </a:lnTo>
                      <a:lnTo>
                        <a:pt x="59" y="61"/>
                      </a:lnTo>
                      <a:lnTo>
                        <a:pt x="46" y="60"/>
                      </a:lnTo>
                      <a:lnTo>
                        <a:pt x="39" y="60"/>
                      </a:lnTo>
                      <a:lnTo>
                        <a:pt x="34" y="60"/>
                      </a:lnTo>
                      <a:lnTo>
                        <a:pt x="36" y="62"/>
                      </a:lnTo>
                      <a:lnTo>
                        <a:pt x="39" y="67"/>
                      </a:lnTo>
                      <a:lnTo>
                        <a:pt x="39" y="75"/>
                      </a:lnTo>
                      <a:lnTo>
                        <a:pt x="37" y="83"/>
                      </a:lnTo>
                      <a:lnTo>
                        <a:pt x="31" y="92"/>
                      </a:lnTo>
                      <a:lnTo>
                        <a:pt x="28" y="103"/>
                      </a:lnTo>
                      <a:lnTo>
                        <a:pt x="27" y="114"/>
                      </a:lnTo>
                      <a:lnTo>
                        <a:pt x="28" y="127"/>
                      </a:lnTo>
                      <a:lnTo>
                        <a:pt x="29" y="132"/>
                      </a:lnTo>
                      <a:lnTo>
                        <a:pt x="21" y="123"/>
                      </a:lnTo>
                      <a:lnTo>
                        <a:pt x="10" y="113"/>
                      </a:lnTo>
                      <a:lnTo>
                        <a:pt x="6" y="114"/>
                      </a:lnTo>
                      <a:lnTo>
                        <a:pt x="4" y="122"/>
                      </a:lnTo>
                      <a:lnTo>
                        <a:pt x="1" y="109"/>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22" name="Group 56"/>
              <p:cNvGrpSpPr>
                <a:grpSpLocks/>
              </p:cNvGrpSpPr>
              <p:nvPr/>
            </p:nvGrpSpPr>
            <p:grpSpPr bwMode="auto">
              <a:xfrm>
                <a:off x="4920" y="2404"/>
                <a:ext cx="141" cy="36"/>
                <a:chOff x="4920" y="2404"/>
                <a:chExt cx="141" cy="36"/>
              </a:xfrm>
            </p:grpSpPr>
            <p:sp>
              <p:nvSpPr>
                <p:cNvPr id="29864" name="Freeform 57"/>
                <p:cNvSpPr>
                  <a:spLocks/>
                </p:cNvSpPr>
                <p:nvPr/>
              </p:nvSpPr>
              <p:spPr bwMode="auto">
                <a:xfrm>
                  <a:off x="4920" y="2404"/>
                  <a:ext cx="62" cy="36"/>
                </a:xfrm>
                <a:custGeom>
                  <a:avLst/>
                  <a:gdLst>
                    <a:gd name="T0" fmla="*/ 88 w 186"/>
                    <a:gd name="T1" fmla="*/ 15 h 107"/>
                    <a:gd name="T2" fmla="*/ 66 w 186"/>
                    <a:gd name="T3" fmla="*/ 32 h 107"/>
                    <a:gd name="T4" fmla="*/ 37 w 186"/>
                    <a:gd name="T5" fmla="*/ 53 h 107"/>
                    <a:gd name="T6" fmla="*/ 16 w 186"/>
                    <a:gd name="T7" fmla="*/ 65 h 107"/>
                    <a:gd name="T8" fmla="*/ 3 w 186"/>
                    <a:gd name="T9" fmla="*/ 74 h 107"/>
                    <a:gd name="T10" fmla="*/ 0 w 186"/>
                    <a:gd name="T11" fmla="*/ 93 h 107"/>
                    <a:gd name="T12" fmla="*/ 13 w 186"/>
                    <a:gd name="T13" fmla="*/ 101 h 107"/>
                    <a:gd name="T14" fmla="*/ 39 w 186"/>
                    <a:gd name="T15" fmla="*/ 105 h 107"/>
                    <a:gd name="T16" fmla="*/ 64 w 186"/>
                    <a:gd name="T17" fmla="*/ 107 h 107"/>
                    <a:gd name="T18" fmla="*/ 88 w 186"/>
                    <a:gd name="T19" fmla="*/ 105 h 107"/>
                    <a:gd name="T20" fmla="*/ 106 w 186"/>
                    <a:gd name="T21" fmla="*/ 93 h 107"/>
                    <a:gd name="T22" fmla="*/ 136 w 186"/>
                    <a:gd name="T23" fmla="*/ 80 h 107"/>
                    <a:gd name="T24" fmla="*/ 182 w 186"/>
                    <a:gd name="T25" fmla="*/ 68 h 107"/>
                    <a:gd name="T26" fmla="*/ 186 w 186"/>
                    <a:gd name="T27" fmla="*/ 27 h 107"/>
                    <a:gd name="T28" fmla="*/ 179 w 186"/>
                    <a:gd name="T29" fmla="*/ 0 h 107"/>
                    <a:gd name="T30" fmla="*/ 88 w 186"/>
                    <a:gd name="T31" fmla="*/ 15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6"/>
                    <a:gd name="T49" fmla="*/ 0 h 107"/>
                    <a:gd name="T50" fmla="*/ 186 w 186"/>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6" h="107">
                      <a:moveTo>
                        <a:pt x="88" y="15"/>
                      </a:moveTo>
                      <a:lnTo>
                        <a:pt x="66" y="32"/>
                      </a:lnTo>
                      <a:lnTo>
                        <a:pt x="37" y="53"/>
                      </a:lnTo>
                      <a:lnTo>
                        <a:pt x="16" y="65"/>
                      </a:lnTo>
                      <a:lnTo>
                        <a:pt x="3" y="74"/>
                      </a:lnTo>
                      <a:lnTo>
                        <a:pt x="0" y="93"/>
                      </a:lnTo>
                      <a:lnTo>
                        <a:pt x="13" y="101"/>
                      </a:lnTo>
                      <a:lnTo>
                        <a:pt x="39" y="105"/>
                      </a:lnTo>
                      <a:lnTo>
                        <a:pt x="64" y="107"/>
                      </a:lnTo>
                      <a:lnTo>
                        <a:pt x="88" y="105"/>
                      </a:lnTo>
                      <a:lnTo>
                        <a:pt x="106" y="93"/>
                      </a:lnTo>
                      <a:lnTo>
                        <a:pt x="136" y="80"/>
                      </a:lnTo>
                      <a:lnTo>
                        <a:pt x="182" y="68"/>
                      </a:lnTo>
                      <a:lnTo>
                        <a:pt x="186" y="27"/>
                      </a:lnTo>
                      <a:lnTo>
                        <a:pt x="179" y="0"/>
                      </a:lnTo>
                      <a:lnTo>
                        <a:pt x="88" y="15"/>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65" name="Freeform 58"/>
                <p:cNvSpPr>
                  <a:spLocks/>
                </p:cNvSpPr>
                <p:nvPr/>
              </p:nvSpPr>
              <p:spPr bwMode="auto">
                <a:xfrm>
                  <a:off x="4997" y="2407"/>
                  <a:ext cx="64" cy="30"/>
                </a:xfrm>
                <a:custGeom>
                  <a:avLst/>
                  <a:gdLst>
                    <a:gd name="T0" fmla="*/ 4 w 192"/>
                    <a:gd name="T1" fmla="*/ 1 h 91"/>
                    <a:gd name="T2" fmla="*/ 0 w 192"/>
                    <a:gd name="T3" fmla="*/ 36 h 91"/>
                    <a:gd name="T4" fmla="*/ 4 w 192"/>
                    <a:gd name="T5" fmla="*/ 63 h 91"/>
                    <a:gd name="T6" fmla="*/ 49 w 192"/>
                    <a:gd name="T7" fmla="*/ 73 h 91"/>
                    <a:gd name="T8" fmla="*/ 71 w 192"/>
                    <a:gd name="T9" fmla="*/ 73 h 91"/>
                    <a:gd name="T10" fmla="*/ 103 w 192"/>
                    <a:gd name="T11" fmla="*/ 82 h 91"/>
                    <a:gd name="T12" fmla="*/ 141 w 192"/>
                    <a:gd name="T13" fmla="*/ 88 h 91"/>
                    <a:gd name="T14" fmla="*/ 191 w 192"/>
                    <a:gd name="T15" fmla="*/ 91 h 91"/>
                    <a:gd name="T16" fmla="*/ 192 w 192"/>
                    <a:gd name="T17" fmla="*/ 78 h 91"/>
                    <a:gd name="T18" fmla="*/ 192 w 192"/>
                    <a:gd name="T19" fmla="*/ 64 h 91"/>
                    <a:gd name="T20" fmla="*/ 153 w 192"/>
                    <a:gd name="T21" fmla="*/ 43 h 91"/>
                    <a:gd name="T22" fmla="*/ 109 w 192"/>
                    <a:gd name="T23" fmla="*/ 19 h 91"/>
                    <a:gd name="T24" fmla="*/ 83 w 192"/>
                    <a:gd name="T25" fmla="*/ 0 h 91"/>
                    <a:gd name="T26" fmla="*/ 4 w 192"/>
                    <a:gd name="T27" fmla="*/ 1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
                    <a:gd name="T43" fmla="*/ 0 h 91"/>
                    <a:gd name="T44" fmla="*/ 192 w 192"/>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 h="91">
                      <a:moveTo>
                        <a:pt x="4" y="1"/>
                      </a:moveTo>
                      <a:lnTo>
                        <a:pt x="0" y="36"/>
                      </a:lnTo>
                      <a:lnTo>
                        <a:pt x="4" y="63"/>
                      </a:lnTo>
                      <a:lnTo>
                        <a:pt x="49" y="73"/>
                      </a:lnTo>
                      <a:lnTo>
                        <a:pt x="71" y="73"/>
                      </a:lnTo>
                      <a:lnTo>
                        <a:pt x="103" y="82"/>
                      </a:lnTo>
                      <a:lnTo>
                        <a:pt x="141" y="88"/>
                      </a:lnTo>
                      <a:lnTo>
                        <a:pt x="191" y="91"/>
                      </a:lnTo>
                      <a:lnTo>
                        <a:pt x="192" y="78"/>
                      </a:lnTo>
                      <a:lnTo>
                        <a:pt x="192" y="64"/>
                      </a:lnTo>
                      <a:lnTo>
                        <a:pt x="153" y="43"/>
                      </a:lnTo>
                      <a:lnTo>
                        <a:pt x="109" y="19"/>
                      </a:lnTo>
                      <a:lnTo>
                        <a:pt x="83" y="0"/>
                      </a:lnTo>
                      <a:lnTo>
                        <a:pt x="4" y="1"/>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sp>
            <p:nvSpPr>
              <p:cNvPr id="29863" name="Freeform 59"/>
              <p:cNvSpPr>
                <a:spLocks/>
              </p:cNvSpPr>
              <p:nvPr/>
            </p:nvSpPr>
            <p:spPr bwMode="auto">
              <a:xfrm>
                <a:off x="4945" y="2168"/>
                <a:ext cx="96" cy="249"/>
              </a:xfrm>
              <a:custGeom>
                <a:avLst/>
                <a:gdLst>
                  <a:gd name="T0" fmla="*/ 9 w 288"/>
                  <a:gd name="T1" fmla="*/ 0 h 746"/>
                  <a:gd name="T2" fmla="*/ 0 w 288"/>
                  <a:gd name="T3" fmla="*/ 65 h 746"/>
                  <a:gd name="T4" fmla="*/ 0 w 288"/>
                  <a:gd name="T5" fmla="*/ 168 h 746"/>
                  <a:gd name="T6" fmla="*/ 0 w 288"/>
                  <a:gd name="T7" fmla="*/ 288 h 746"/>
                  <a:gd name="T8" fmla="*/ 9 w 288"/>
                  <a:gd name="T9" fmla="*/ 360 h 746"/>
                  <a:gd name="T10" fmla="*/ 9 w 288"/>
                  <a:gd name="T11" fmla="*/ 390 h 746"/>
                  <a:gd name="T12" fmla="*/ 3 w 288"/>
                  <a:gd name="T13" fmla="*/ 505 h 746"/>
                  <a:gd name="T14" fmla="*/ 6 w 288"/>
                  <a:gd name="T15" fmla="*/ 586 h 746"/>
                  <a:gd name="T16" fmla="*/ 12 w 288"/>
                  <a:gd name="T17" fmla="*/ 697 h 746"/>
                  <a:gd name="T18" fmla="*/ 12 w 288"/>
                  <a:gd name="T19" fmla="*/ 728 h 746"/>
                  <a:gd name="T20" fmla="*/ 31 w 288"/>
                  <a:gd name="T21" fmla="*/ 743 h 746"/>
                  <a:gd name="T22" fmla="*/ 103 w 288"/>
                  <a:gd name="T23" fmla="*/ 725 h 746"/>
                  <a:gd name="T24" fmla="*/ 125 w 288"/>
                  <a:gd name="T25" fmla="*/ 486 h 746"/>
                  <a:gd name="T26" fmla="*/ 131 w 288"/>
                  <a:gd name="T27" fmla="*/ 336 h 746"/>
                  <a:gd name="T28" fmla="*/ 140 w 288"/>
                  <a:gd name="T29" fmla="*/ 204 h 746"/>
                  <a:gd name="T30" fmla="*/ 149 w 288"/>
                  <a:gd name="T31" fmla="*/ 414 h 746"/>
                  <a:gd name="T32" fmla="*/ 158 w 288"/>
                  <a:gd name="T33" fmla="*/ 722 h 746"/>
                  <a:gd name="T34" fmla="*/ 231 w 288"/>
                  <a:gd name="T35" fmla="*/ 746 h 746"/>
                  <a:gd name="T36" fmla="*/ 246 w 288"/>
                  <a:gd name="T37" fmla="*/ 728 h 746"/>
                  <a:gd name="T38" fmla="*/ 264 w 288"/>
                  <a:gd name="T39" fmla="*/ 456 h 746"/>
                  <a:gd name="T40" fmla="*/ 267 w 288"/>
                  <a:gd name="T41" fmla="*/ 325 h 746"/>
                  <a:gd name="T42" fmla="*/ 288 w 288"/>
                  <a:gd name="T43" fmla="*/ 36 h 746"/>
                  <a:gd name="T44" fmla="*/ 282 w 288"/>
                  <a:gd name="T45" fmla="*/ 3 h 746"/>
                  <a:gd name="T46" fmla="*/ 9 w 288"/>
                  <a:gd name="T47" fmla="*/ 0 h 7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746"/>
                  <a:gd name="T74" fmla="*/ 288 w 288"/>
                  <a:gd name="T75" fmla="*/ 746 h 7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746">
                    <a:moveTo>
                      <a:pt x="9" y="0"/>
                    </a:moveTo>
                    <a:lnTo>
                      <a:pt x="0" y="65"/>
                    </a:lnTo>
                    <a:lnTo>
                      <a:pt x="0" y="168"/>
                    </a:lnTo>
                    <a:lnTo>
                      <a:pt x="0" y="288"/>
                    </a:lnTo>
                    <a:lnTo>
                      <a:pt x="9" y="360"/>
                    </a:lnTo>
                    <a:lnTo>
                      <a:pt x="9" y="390"/>
                    </a:lnTo>
                    <a:lnTo>
                      <a:pt x="3" y="505"/>
                    </a:lnTo>
                    <a:lnTo>
                      <a:pt x="6" y="586"/>
                    </a:lnTo>
                    <a:lnTo>
                      <a:pt x="12" y="697"/>
                    </a:lnTo>
                    <a:lnTo>
                      <a:pt x="12" y="728"/>
                    </a:lnTo>
                    <a:lnTo>
                      <a:pt x="31" y="743"/>
                    </a:lnTo>
                    <a:lnTo>
                      <a:pt x="103" y="725"/>
                    </a:lnTo>
                    <a:lnTo>
                      <a:pt x="125" y="486"/>
                    </a:lnTo>
                    <a:lnTo>
                      <a:pt x="131" y="336"/>
                    </a:lnTo>
                    <a:lnTo>
                      <a:pt x="140" y="204"/>
                    </a:lnTo>
                    <a:lnTo>
                      <a:pt x="149" y="414"/>
                    </a:lnTo>
                    <a:lnTo>
                      <a:pt x="158" y="722"/>
                    </a:lnTo>
                    <a:lnTo>
                      <a:pt x="231" y="746"/>
                    </a:lnTo>
                    <a:lnTo>
                      <a:pt x="246" y="728"/>
                    </a:lnTo>
                    <a:lnTo>
                      <a:pt x="264" y="456"/>
                    </a:lnTo>
                    <a:lnTo>
                      <a:pt x="267" y="325"/>
                    </a:lnTo>
                    <a:lnTo>
                      <a:pt x="288" y="36"/>
                    </a:lnTo>
                    <a:lnTo>
                      <a:pt x="282" y="3"/>
                    </a:lnTo>
                    <a:lnTo>
                      <a:pt x="9" y="0"/>
                    </a:lnTo>
                    <a:close/>
                  </a:path>
                </a:pathLst>
              </a:custGeom>
              <a:solidFill>
                <a:srgbClr val="000080"/>
              </a:solidFill>
              <a:ln w="9525">
                <a:noFill/>
                <a:round/>
                <a:headEnd/>
                <a:tailEnd/>
              </a:ln>
            </p:spPr>
            <p:txBody>
              <a:bodyPr>
                <a:prstTxWarp prst="textNoShape">
                  <a:avLst/>
                </a:prstTxWarp>
              </a:bodyPr>
              <a:lstStyle/>
              <a:p>
                <a:endParaRPr lang="en-US"/>
              </a:p>
            </p:txBody>
          </p:sp>
        </p:grpSp>
        <p:grpSp>
          <p:nvGrpSpPr>
            <p:cNvPr id="23" name="Group 60"/>
            <p:cNvGrpSpPr>
              <a:grpSpLocks/>
            </p:cNvGrpSpPr>
            <p:nvPr/>
          </p:nvGrpSpPr>
          <p:grpSpPr bwMode="auto">
            <a:xfrm>
              <a:off x="4817" y="1996"/>
              <a:ext cx="160" cy="475"/>
              <a:chOff x="4817" y="1996"/>
              <a:chExt cx="160" cy="475"/>
            </a:xfrm>
          </p:grpSpPr>
          <p:grpSp>
            <p:nvGrpSpPr>
              <p:cNvPr id="24" name="Group 61"/>
              <p:cNvGrpSpPr>
                <a:grpSpLocks/>
              </p:cNvGrpSpPr>
              <p:nvPr/>
            </p:nvGrpSpPr>
            <p:grpSpPr bwMode="auto">
              <a:xfrm>
                <a:off x="4817" y="2057"/>
                <a:ext cx="160" cy="414"/>
                <a:chOff x="4817" y="2057"/>
                <a:chExt cx="160" cy="414"/>
              </a:xfrm>
            </p:grpSpPr>
            <p:grpSp>
              <p:nvGrpSpPr>
                <p:cNvPr id="25" name="Group 62"/>
                <p:cNvGrpSpPr>
                  <a:grpSpLocks/>
                </p:cNvGrpSpPr>
                <p:nvPr/>
              </p:nvGrpSpPr>
              <p:grpSpPr bwMode="auto">
                <a:xfrm>
                  <a:off x="4822" y="2428"/>
                  <a:ext cx="142" cy="43"/>
                  <a:chOff x="4822" y="2428"/>
                  <a:chExt cx="142" cy="43"/>
                </a:xfrm>
              </p:grpSpPr>
              <p:sp>
                <p:nvSpPr>
                  <p:cNvPr id="29858" name="Freeform 63"/>
                  <p:cNvSpPr>
                    <a:spLocks/>
                  </p:cNvSpPr>
                  <p:nvPr/>
                </p:nvSpPr>
                <p:spPr bwMode="auto">
                  <a:xfrm>
                    <a:off x="4822" y="2437"/>
                    <a:ext cx="45" cy="34"/>
                  </a:xfrm>
                  <a:custGeom>
                    <a:avLst/>
                    <a:gdLst>
                      <a:gd name="T0" fmla="*/ 51 w 134"/>
                      <a:gd name="T1" fmla="*/ 21 h 102"/>
                      <a:gd name="T2" fmla="*/ 22 w 134"/>
                      <a:gd name="T3" fmla="*/ 49 h 102"/>
                      <a:gd name="T4" fmla="*/ 0 w 134"/>
                      <a:gd name="T5" fmla="*/ 75 h 102"/>
                      <a:gd name="T6" fmla="*/ 2 w 134"/>
                      <a:gd name="T7" fmla="*/ 93 h 102"/>
                      <a:gd name="T8" fmla="*/ 17 w 134"/>
                      <a:gd name="T9" fmla="*/ 102 h 102"/>
                      <a:gd name="T10" fmla="*/ 60 w 134"/>
                      <a:gd name="T11" fmla="*/ 99 h 102"/>
                      <a:gd name="T12" fmla="*/ 84 w 134"/>
                      <a:gd name="T13" fmla="*/ 86 h 102"/>
                      <a:gd name="T14" fmla="*/ 96 w 134"/>
                      <a:gd name="T15" fmla="*/ 66 h 102"/>
                      <a:gd name="T16" fmla="*/ 133 w 134"/>
                      <a:gd name="T17" fmla="*/ 51 h 102"/>
                      <a:gd name="T18" fmla="*/ 134 w 134"/>
                      <a:gd name="T19" fmla="*/ 24 h 102"/>
                      <a:gd name="T20" fmla="*/ 128 w 134"/>
                      <a:gd name="T21" fmla="*/ 0 h 102"/>
                      <a:gd name="T22" fmla="*/ 91 w 134"/>
                      <a:gd name="T23" fmla="*/ 18 h 102"/>
                      <a:gd name="T24" fmla="*/ 51 w 134"/>
                      <a:gd name="T25" fmla="*/ 21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02"/>
                      <a:gd name="T41" fmla="*/ 134 w 134"/>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02">
                        <a:moveTo>
                          <a:pt x="51" y="21"/>
                        </a:moveTo>
                        <a:lnTo>
                          <a:pt x="22" y="49"/>
                        </a:lnTo>
                        <a:lnTo>
                          <a:pt x="0" y="75"/>
                        </a:lnTo>
                        <a:lnTo>
                          <a:pt x="2" y="93"/>
                        </a:lnTo>
                        <a:lnTo>
                          <a:pt x="17" y="102"/>
                        </a:lnTo>
                        <a:lnTo>
                          <a:pt x="60" y="99"/>
                        </a:lnTo>
                        <a:lnTo>
                          <a:pt x="84" y="86"/>
                        </a:lnTo>
                        <a:lnTo>
                          <a:pt x="96" y="66"/>
                        </a:lnTo>
                        <a:lnTo>
                          <a:pt x="133" y="51"/>
                        </a:lnTo>
                        <a:lnTo>
                          <a:pt x="134" y="24"/>
                        </a:lnTo>
                        <a:lnTo>
                          <a:pt x="128" y="0"/>
                        </a:lnTo>
                        <a:lnTo>
                          <a:pt x="91" y="18"/>
                        </a:lnTo>
                        <a:lnTo>
                          <a:pt x="51" y="21"/>
                        </a:lnTo>
                        <a:close/>
                      </a:path>
                    </a:pathLst>
                  </a:custGeom>
                  <a:solidFill>
                    <a:srgbClr val="000000"/>
                  </a:solidFill>
                  <a:ln w="9525">
                    <a:noFill/>
                    <a:round/>
                    <a:headEnd/>
                    <a:tailEnd/>
                  </a:ln>
                </p:spPr>
                <p:txBody>
                  <a:bodyPr>
                    <a:prstTxWarp prst="textNoShape">
                      <a:avLst/>
                    </a:prstTxWarp>
                  </a:bodyPr>
                  <a:lstStyle/>
                  <a:p>
                    <a:endParaRPr lang="en-US"/>
                  </a:p>
                </p:txBody>
              </p:sp>
              <p:sp>
                <p:nvSpPr>
                  <p:cNvPr id="29859" name="Freeform 64"/>
                  <p:cNvSpPr>
                    <a:spLocks/>
                  </p:cNvSpPr>
                  <p:nvPr/>
                </p:nvSpPr>
                <p:spPr bwMode="auto">
                  <a:xfrm>
                    <a:off x="4914" y="2428"/>
                    <a:ext cx="50" cy="35"/>
                  </a:xfrm>
                  <a:custGeom>
                    <a:avLst/>
                    <a:gdLst>
                      <a:gd name="T0" fmla="*/ 2 w 149"/>
                      <a:gd name="T1" fmla="*/ 7 h 104"/>
                      <a:gd name="T2" fmla="*/ 0 w 149"/>
                      <a:gd name="T3" fmla="*/ 48 h 104"/>
                      <a:gd name="T4" fmla="*/ 21 w 149"/>
                      <a:gd name="T5" fmla="*/ 64 h 104"/>
                      <a:gd name="T6" fmla="*/ 42 w 149"/>
                      <a:gd name="T7" fmla="*/ 70 h 104"/>
                      <a:gd name="T8" fmla="*/ 55 w 149"/>
                      <a:gd name="T9" fmla="*/ 79 h 104"/>
                      <a:gd name="T10" fmla="*/ 79 w 149"/>
                      <a:gd name="T11" fmla="*/ 93 h 104"/>
                      <a:gd name="T12" fmla="*/ 122 w 149"/>
                      <a:gd name="T13" fmla="*/ 104 h 104"/>
                      <a:gd name="T14" fmla="*/ 137 w 149"/>
                      <a:gd name="T15" fmla="*/ 101 h 104"/>
                      <a:gd name="T16" fmla="*/ 149 w 149"/>
                      <a:gd name="T17" fmla="*/ 95 h 104"/>
                      <a:gd name="T18" fmla="*/ 149 w 149"/>
                      <a:gd name="T19" fmla="*/ 84 h 104"/>
                      <a:gd name="T20" fmla="*/ 134 w 149"/>
                      <a:gd name="T21" fmla="*/ 60 h 104"/>
                      <a:gd name="T22" fmla="*/ 99 w 149"/>
                      <a:gd name="T23" fmla="*/ 36 h 104"/>
                      <a:gd name="T24" fmla="*/ 73 w 149"/>
                      <a:gd name="T25" fmla="*/ 15 h 104"/>
                      <a:gd name="T26" fmla="*/ 64 w 149"/>
                      <a:gd name="T27" fmla="*/ 0 h 104"/>
                      <a:gd name="T28" fmla="*/ 2 w 149"/>
                      <a:gd name="T29" fmla="*/ 7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04"/>
                      <a:gd name="T47" fmla="*/ 149 w 149"/>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04">
                        <a:moveTo>
                          <a:pt x="2" y="7"/>
                        </a:moveTo>
                        <a:lnTo>
                          <a:pt x="0" y="48"/>
                        </a:lnTo>
                        <a:lnTo>
                          <a:pt x="21" y="64"/>
                        </a:lnTo>
                        <a:lnTo>
                          <a:pt x="42" y="70"/>
                        </a:lnTo>
                        <a:lnTo>
                          <a:pt x="55" y="79"/>
                        </a:lnTo>
                        <a:lnTo>
                          <a:pt x="79" y="93"/>
                        </a:lnTo>
                        <a:lnTo>
                          <a:pt x="122" y="104"/>
                        </a:lnTo>
                        <a:lnTo>
                          <a:pt x="137" y="101"/>
                        </a:lnTo>
                        <a:lnTo>
                          <a:pt x="149" y="95"/>
                        </a:lnTo>
                        <a:lnTo>
                          <a:pt x="149" y="84"/>
                        </a:lnTo>
                        <a:lnTo>
                          <a:pt x="134" y="60"/>
                        </a:lnTo>
                        <a:lnTo>
                          <a:pt x="99" y="36"/>
                        </a:lnTo>
                        <a:lnTo>
                          <a:pt x="73" y="15"/>
                        </a:lnTo>
                        <a:lnTo>
                          <a:pt x="64" y="0"/>
                        </a:lnTo>
                        <a:lnTo>
                          <a:pt x="2" y="7"/>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26" name="Group 65"/>
                <p:cNvGrpSpPr>
                  <a:grpSpLocks/>
                </p:cNvGrpSpPr>
                <p:nvPr/>
              </p:nvGrpSpPr>
              <p:grpSpPr bwMode="auto">
                <a:xfrm>
                  <a:off x="4817" y="2057"/>
                  <a:ext cx="160" cy="391"/>
                  <a:chOff x="4817" y="2057"/>
                  <a:chExt cx="160" cy="391"/>
                </a:xfrm>
              </p:grpSpPr>
              <p:grpSp>
                <p:nvGrpSpPr>
                  <p:cNvPr id="27" name="Group 66"/>
                  <p:cNvGrpSpPr>
                    <a:grpSpLocks/>
                  </p:cNvGrpSpPr>
                  <p:nvPr/>
                </p:nvGrpSpPr>
                <p:grpSpPr bwMode="auto">
                  <a:xfrm>
                    <a:off x="4838" y="2057"/>
                    <a:ext cx="100" cy="125"/>
                    <a:chOff x="4838" y="2057"/>
                    <a:chExt cx="100" cy="125"/>
                  </a:xfrm>
                </p:grpSpPr>
                <p:sp>
                  <p:nvSpPr>
                    <p:cNvPr id="29855" name="Freeform 67"/>
                    <p:cNvSpPr>
                      <a:spLocks/>
                    </p:cNvSpPr>
                    <p:nvPr/>
                  </p:nvSpPr>
                  <p:spPr bwMode="auto">
                    <a:xfrm>
                      <a:off x="4838" y="2064"/>
                      <a:ext cx="100" cy="118"/>
                    </a:xfrm>
                    <a:custGeom>
                      <a:avLst/>
                      <a:gdLst>
                        <a:gd name="T0" fmla="*/ 0 w 302"/>
                        <a:gd name="T1" fmla="*/ 69 h 356"/>
                        <a:gd name="T2" fmla="*/ 91 w 302"/>
                        <a:gd name="T3" fmla="*/ 0 h 356"/>
                        <a:gd name="T4" fmla="*/ 191 w 302"/>
                        <a:gd name="T5" fmla="*/ 156 h 356"/>
                        <a:gd name="T6" fmla="*/ 208 w 302"/>
                        <a:gd name="T7" fmla="*/ 8 h 356"/>
                        <a:gd name="T8" fmla="*/ 269 w 302"/>
                        <a:gd name="T9" fmla="*/ 28 h 356"/>
                        <a:gd name="T10" fmla="*/ 302 w 302"/>
                        <a:gd name="T11" fmla="*/ 82 h 356"/>
                        <a:gd name="T12" fmla="*/ 296 w 302"/>
                        <a:gd name="T13" fmla="*/ 356 h 356"/>
                        <a:gd name="T14" fmla="*/ 33 w 302"/>
                        <a:gd name="T15" fmla="*/ 356 h 356"/>
                        <a:gd name="T16" fmla="*/ 0 w 302"/>
                        <a:gd name="T17" fmla="*/ 69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2"/>
                        <a:gd name="T28" fmla="*/ 0 h 356"/>
                        <a:gd name="T29" fmla="*/ 302 w 302"/>
                        <a:gd name="T30" fmla="*/ 356 h 3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2" h="356">
                          <a:moveTo>
                            <a:pt x="0" y="69"/>
                          </a:moveTo>
                          <a:lnTo>
                            <a:pt x="91" y="0"/>
                          </a:lnTo>
                          <a:lnTo>
                            <a:pt x="191" y="156"/>
                          </a:lnTo>
                          <a:lnTo>
                            <a:pt x="208" y="8"/>
                          </a:lnTo>
                          <a:lnTo>
                            <a:pt x="269" y="28"/>
                          </a:lnTo>
                          <a:lnTo>
                            <a:pt x="302" y="82"/>
                          </a:lnTo>
                          <a:lnTo>
                            <a:pt x="296" y="356"/>
                          </a:lnTo>
                          <a:lnTo>
                            <a:pt x="33" y="356"/>
                          </a:lnTo>
                          <a:lnTo>
                            <a:pt x="0" y="69"/>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56" name="Freeform 68"/>
                    <p:cNvSpPr>
                      <a:spLocks/>
                    </p:cNvSpPr>
                    <p:nvPr/>
                  </p:nvSpPr>
                  <p:spPr bwMode="auto">
                    <a:xfrm>
                      <a:off x="4867" y="2057"/>
                      <a:ext cx="40" cy="69"/>
                    </a:xfrm>
                    <a:custGeom>
                      <a:avLst/>
                      <a:gdLst>
                        <a:gd name="T0" fmla="*/ 0 w 121"/>
                        <a:gd name="T1" fmla="*/ 21 h 208"/>
                        <a:gd name="T2" fmla="*/ 10 w 121"/>
                        <a:gd name="T3" fmla="*/ 0 h 208"/>
                        <a:gd name="T4" fmla="*/ 85 w 121"/>
                        <a:gd name="T5" fmla="*/ 37 h 208"/>
                        <a:gd name="T6" fmla="*/ 103 w 121"/>
                        <a:gd name="T7" fmla="*/ 12 h 208"/>
                        <a:gd name="T8" fmla="*/ 116 w 121"/>
                        <a:gd name="T9" fmla="*/ 21 h 208"/>
                        <a:gd name="T10" fmla="*/ 121 w 121"/>
                        <a:gd name="T11" fmla="*/ 144 h 208"/>
                        <a:gd name="T12" fmla="*/ 119 w 121"/>
                        <a:gd name="T13" fmla="*/ 208 h 208"/>
                        <a:gd name="T14" fmla="*/ 0 w 121"/>
                        <a:gd name="T15" fmla="*/ 21 h 208"/>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208"/>
                        <a:gd name="T26" fmla="*/ 121 w 121"/>
                        <a:gd name="T27" fmla="*/ 208 h 2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208">
                          <a:moveTo>
                            <a:pt x="0" y="21"/>
                          </a:moveTo>
                          <a:lnTo>
                            <a:pt x="10" y="0"/>
                          </a:lnTo>
                          <a:lnTo>
                            <a:pt x="85" y="37"/>
                          </a:lnTo>
                          <a:lnTo>
                            <a:pt x="103" y="12"/>
                          </a:lnTo>
                          <a:lnTo>
                            <a:pt x="116" y="21"/>
                          </a:lnTo>
                          <a:lnTo>
                            <a:pt x="121" y="144"/>
                          </a:lnTo>
                          <a:lnTo>
                            <a:pt x="119" y="208"/>
                          </a:lnTo>
                          <a:lnTo>
                            <a:pt x="0" y="21"/>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57" name="Freeform 69"/>
                    <p:cNvSpPr>
                      <a:spLocks/>
                    </p:cNvSpPr>
                    <p:nvPr/>
                  </p:nvSpPr>
                  <p:spPr bwMode="auto">
                    <a:xfrm>
                      <a:off x="4880" y="2071"/>
                      <a:ext cx="25" cy="14"/>
                    </a:xfrm>
                    <a:custGeom>
                      <a:avLst/>
                      <a:gdLst>
                        <a:gd name="T0" fmla="*/ 0 w 77"/>
                        <a:gd name="T1" fmla="*/ 41 h 41"/>
                        <a:gd name="T2" fmla="*/ 44 w 77"/>
                        <a:gd name="T3" fmla="*/ 0 h 41"/>
                        <a:gd name="T4" fmla="*/ 77 w 77"/>
                        <a:gd name="T5" fmla="*/ 33 h 41"/>
                        <a:gd name="T6" fmla="*/ 0 60000 65536"/>
                        <a:gd name="T7" fmla="*/ 0 60000 65536"/>
                        <a:gd name="T8" fmla="*/ 0 60000 65536"/>
                        <a:gd name="T9" fmla="*/ 0 w 77"/>
                        <a:gd name="T10" fmla="*/ 0 h 41"/>
                        <a:gd name="T11" fmla="*/ 77 w 77"/>
                        <a:gd name="T12" fmla="*/ 41 h 41"/>
                      </a:gdLst>
                      <a:ahLst/>
                      <a:cxnLst>
                        <a:cxn ang="T6">
                          <a:pos x="T0" y="T1"/>
                        </a:cxn>
                        <a:cxn ang="T7">
                          <a:pos x="T2" y="T3"/>
                        </a:cxn>
                        <a:cxn ang="T8">
                          <a:pos x="T4" y="T5"/>
                        </a:cxn>
                      </a:cxnLst>
                      <a:rect l="T9" t="T10" r="T11" b="T12"/>
                      <a:pathLst>
                        <a:path w="77" h="41">
                          <a:moveTo>
                            <a:pt x="0" y="41"/>
                          </a:moveTo>
                          <a:lnTo>
                            <a:pt x="44" y="0"/>
                          </a:lnTo>
                          <a:lnTo>
                            <a:pt x="77" y="33"/>
                          </a:lnTo>
                        </a:path>
                      </a:pathLst>
                    </a:custGeom>
                    <a:noFill/>
                    <a:ln w="4763">
                      <a:solidFill>
                        <a:srgbClr val="000000"/>
                      </a:solidFill>
                      <a:round/>
                      <a:headEnd/>
                      <a:tailEnd/>
                    </a:ln>
                  </p:spPr>
                  <p:txBody>
                    <a:bodyPr>
                      <a:prstTxWarp prst="textNoShape">
                        <a:avLst/>
                      </a:prstTxWarp>
                    </a:bodyPr>
                    <a:lstStyle/>
                    <a:p>
                      <a:endParaRPr lang="en-US"/>
                    </a:p>
                  </p:txBody>
                </p:sp>
              </p:grpSp>
              <p:grpSp>
                <p:nvGrpSpPr>
                  <p:cNvPr id="28" name="Group 70"/>
                  <p:cNvGrpSpPr>
                    <a:grpSpLocks/>
                  </p:cNvGrpSpPr>
                  <p:nvPr/>
                </p:nvGrpSpPr>
                <p:grpSpPr bwMode="auto">
                  <a:xfrm>
                    <a:off x="4817" y="2063"/>
                    <a:ext cx="160" cy="385"/>
                    <a:chOff x="4817" y="2063"/>
                    <a:chExt cx="160" cy="385"/>
                  </a:xfrm>
                </p:grpSpPr>
                <p:sp>
                  <p:nvSpPr>
                    <p:cNvPr id="29852" name="Freeform 71"/>
                    <p:cNvSpPr>
                      <a:spLocks/>
                    </p:cNvSpPr>
                    <p:nvPr/>
                  </p:nvSpPr>
                  <p:spPr bwMode="auto">
                    <a:xfrm>
                      <a:off x="4817" y="2063"/>
                      <a:ext cx="160" cy="385"/>
                    </a:xfrm>
                    <a:custGeom>
                      <a:avLst/>
                      <a:gdLst>
                        <a:gd name="T0" fmla="*/ 152 w 479"/>
                        <a:gd name="T1" fmla="*/ 0 h 1155"/>
                        <a:gd name="T2" fmla="*/ 37 w 479"/>
                        <a:gd name="T3" fmla="*/ 85 h 1155"/>
                        <a:gd name="T4" fmla="*/ 0 w 479"/>
                        <a:gd name="T5" fmla="*/ 358 h 1155"/>
                        <a:gd name="T6" fmla="*/ 90 w 479"/>
                        <a:gd name="T7" fmla="*/ 538 h 1155"/>
                        <a:gd name="T8" fmla="*/ 91 w 479"/>
                        <a:gd name="T9" fmla="*/ 572 h 1155"/>
                        <a:gd name="T10" fmla="*/ 97 w 479"/>
                        <a:gd name="T11" fmla="*/ 614 h 1155"/>
                        <a:gd name="T12" fmla="*/ 108 w 479"/>
                        <a:gd name="T13" fmla="*/ 642 h 1155"/>
                        <a:gd name="T14" fmla="*/ 94 w 479"/>
                        <a:gd name="T15" fmla="*/ 838 h 1155"/>
                        <a:gd name="T16" fmla="*/ 63 w 479"/>
                        <a:gd name="T17" fmla="*/ 1151 h 1155"/>
                        <a:gd name="T18" fmla="*/ 95 w 479"/>
                        <a:gd name="T19" fmla="*/ 1155 h 1155"/>
                        <a:gd name="T20" fmla="*/ 146 w 479"/>
                        <a:gd name="T21" fmla="*/ 1138 h 1155"/>
                        <a:gd name="T22" fmla="*/ 182 w 479"/>
                        <a:gd name="T23" fmla="*/ 926 h 1155"/>
                        <a:gd name="T24" fmla="*/ 200 w 479"/>
                        <a:gd name="T25" fmla="*/ 849 h 1155"/>
                        <a:gd name="T26" fmla="*/ 254 w 479"/>
                        <a:gd name="T27" fmla="*/ 645 h 1155"/>
                        <a:gd name="T28" fmla="*/ 261 w 479"/>
                        <a:gd name="T29" fmla="*/ 860 h 1155"/>
                        <a:gd name="T30" fmla="*/ 289 w 479"/>
                        <a:gd name="T31" fmla="*/ 1120 h 1155"/>
                        <a:gd name="T32" fmla="*/ 365 w 479"/>
                        <a:gd name="T33" fmla="*/ 1123 h 1155"/>
                        <a:gd name="T34" fmla="*/ 373 w 479"/>
                        <a:gd name="T35" fmla="*/ 843 h 1155"/>
                        <a:gd name="T36" fmla="*/ 366 w 479"/>
                        <a:gd name="T37" fmla="*/ 563 h 1155"/>
                        <a:gd name="T38" fmla="*/ 369 w 479"/>
                        <a:gd name="T39" fmla="*/ 422 h 1155"/>
                        <a:gd name="T40" fmla="*/ 384 w 479"/>
                        <a:gd name="T41" fmla="*/ 377 h 1155"/>
                        <a:gd name="T42" fmla="*/ 392 w 479"/>
                        <a:gd name="T43" fmla="*/ 381 h 1155"/>
                        <a:gd name="T44" fmla="*/ 472 w 479"/>
                        <a:gd name="T45" fmla="*/ 334 h 1155"/>
                        <a:gd name="T46" fmla="*/ 479 w 479"/>
                        <a:gd name="T47" fmla="*/ 245 h 1155"/>
                        <a:gd name="T48" fmla="*/ 351 w 479"/>
                        <a:gd name="T49" fmla="*/ 31 h 1155"/>
                        <a:gd name="T50" fmla="*/ 261 w 479"/>
                        <a:gd name="T51" fmla="*/ 0 h 1155"/>
                        <a:gd name="T52" fmla="*/ 280 w 479"/>
                        <a:gd name="T53" fmla="*/ 144 h 1155"/>
                        <a:gd name="T54" fmla="*/ 258 w 479"/>
                        <a:gd name="T55" fmla="*/ 286 h 1155"/>
                        <a:gd name="T56" fmla="*/ 223 w 479"/>
                        <a:gd name="T57" fmla="*/ 153 h 1155"/>
                        <a:gd name="T58" fmla="*/ 152 w 479"/>
                        <a:gd name="T59" fmla="*/ 0 h 1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9"/>
                        <a:gd name="T91" fmla="*/ 0 h 1155"/>
                        <a:gd name="T92" fmla="*/ 479 w 479"/>
                        <a:gd name="T93" fmla="*/ 1155 h 1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9" h="1155">
                          <a:moveTo>
                            <a:pt x="152" y="0"/>
                          </a:moveTo>
                          <a:lnTo>
                            <a:pt x="37" y="85"/>
                          </a:lnTo>
                          <a:lnTo>
                            <a:pt x="0" y="358"/>
                          </a:lnTo>
                          <a:lnTo>
                            <a:pt x="90" y="538"/>
                          </a:lnTo>
                          <a:lnTo>
                            <a:pt x="91" y="572"/>
                          </a:lnTo>
                          <a:lnTo>
                            <a:pt x="97" y="614"/>
                          </a:lnTo>
                          <a:lnTo>
                            <a:pt x="108" y="642"/>
                          </a:lnTo>
                          <a:lnTo>
                            <a:pt x="94" y="838"/>
                          </a:lnTo>
                          <a:lnTo>
                            <a:pt x="63" y="1151"/>
                          </a:lnTo>
                          <a:lnTo>
                            <a:pt x="95" y="1155"/>
                          </a:lnTo>
                          <a:lnTo>
                            <a:pt x="146" y="1138"/>
                          </a:lnTo>
                          <a:lnTo>
                            <a:pt x="182" y="926"/>
                          </a:lnTo>
                          <a:lnTo>
                            <a:pt x="200" y="849"/>
                          </a:lnTo>
                          <a:lnTo>
                            <a:pt x="254" y="645"/>
                          </a:lnTo>
                          <a:lnTo>
                            <a:pt x="261" y="860"/>
                          </a:lnTo>
                          <a:lnTo>
                            <a:pt x="289" y="1120"/>
                          </a:lnTo>
                          <a:lnTo>
                            <a:pt x="365" y="1123"/>
                          </a:lnTo>
                          <a:lnTo>
                            <a:pt x="373" y="843"/>
                          </a:lnTo>
                          <a:lnTo>
                            <a:pt x="366" y="563"/>
                          </a:lnTo>
                          <a:lnTo>
                            <a:pt x="369" y="422"/>
                          </a:lnTo>
                          <a:lnTo>
                            <a:pt x="384" y="377"/>
                          </a:lnTo>
                          <a:lnTo>
                            <a:pt x="392" y="381"/>
                          </a:lnTo>
                          <a:lnTo>
                            <a:pt x="472" y="334"/>
                          </a:lnTo>
                          <a:lnTo>
                            <a:pt x="479" y="245"/>
                          </a:lnTo>
                          <a:lnTo>
                            <a:pt x="351" y="31"/>
                          </a:lnTo>
                          <a:lnTo>
                            <a:pt x="261" y="0"/>
                          </a:lnTo>
                          <a:lnTo>
                            <a:pt x="280" y="144"/>
                          </a:lnTo>
                          <a:lnTo>
                            <a:pt x="258" y="286"/>
                          </a:lnTo>
                          <a:lnTo>
                            <a:pt x="223" y="153"/>
                          </a:lnTo>
                          <a:lnTo>
                            <a:pt x="152" y="0"/>
                          </a:lnTo>
                          <a:close/>
                        </a:path>
                      </a:pathLst>
                    </a:custGeom>
                    <a:solidFill>
                      <a:schemeClr val="bg2"/>
                    </a:solidFill>
                    <a:ln w="9525">
                      <a:noFill/>
                      <a:round/>
                      <a:headEnd/>
                      <a:tailEnd/>
                    </a:ln>
                  </p:spPr>
                  <p:txBody>
                    <a:bodyPr>
                      <a:prstTxWarp prst="textNoShape">
                        <a:avLst/>
                      </a:prstTxWarp>
                    </a:bodyPr>
                    <a:lstStyle/>
                    <a:p>
                      <a:endParaRPr lang="en-US"/>
                    </a:p>
                  </p:txBody>
                </p:sp>
                <p:sp>
                  <p:nvSpPr>
                    <p:cNvPr id="29853" name="Freeform 72"/>
                    <p:cNvSpPr>
                      <a:spLocks/>
                    </p:cNvSpPr>
                    <p:nvPr/>
                  </p:nvSpPr>
                  <p:spPr bwMode="auto">
                    <a:xfrm>
                      <a:off x="4826" y="2104"/>
                      <a:ext cx="40" cy="101"/>
                    </a:xfrm>
                    <a:custGeom>
                      <a:avLst/>
                      <a:gdLst>
                        <a:gd name="T0" fmla="*/ 61 w 122"/>
                        <a:gd name="T1" fmla="*/ 0 h 301"/>
                        <a:gd name="T2" fmla="*/ 73 w 122"/>
                        <a:gd name="T3" fmla="*/ 72 h 301"/>
                        <a:gd name="T4" fmla="*/ 67 w 122"/>
                        <a:gd name="T5" fmla="*/ 181 h 301"/>
                        <a:gd name="T6" fmla="*/ 0 w 122"/>
                        <a:gd name="T7" fmla="*/ 199 h 301"/>
                        <a:gd name="T8" fmla="*/ 67 w 122"/>
                        <a:gd name="T9" fmla="*/ 205 h 301"/>
                        <a:gd name="T10" fmla="*/ 85 w 122"/>
                        <a:gd name="T11" fmla="*/ 270 h 301"/>
                        <a:gd name="T12" fmla="*/ 122 w 122"/>
                        <a:gd name="T13" fmla="*/ 301 h 301"/>
                        <a:gd name="T14" fmla="*/ 110 w 122"/>
                        <a:gd name="T15" fmla="*/ 247 h 301"/>
                        <a:gd name="T16" fmla="*/ 97 w 122"/>
                        <a:gd name="T17" fmla="*/ 217 h 301"/>
                        <a:gd name="T18" fmla="*/ 91 w 122"/>
                        <a:gd name="T19" fmla="*/ 145 h 301"/>
                        <a:gd name="T20" fmla="*/ 61 w 122"/>
                        <a:gd name="T21" fmla="*/ 0 h 3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301"/>
                        <a:gd name="T35" fmla="*/ 122 w 122"/>
                        <a:gd name="T36" fmla="*/ 301 h 3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301">
                          <a:moveTo>
                            <a:pt x="61" y="0"/>
                          </a:moveTo>
                          <a:lnTo>
                            <a:pt x="73" y="72"/>
                          </a:lnTo>
                          <a:lnTo>
                            <a:pt x="67" y="181"/>
                          </a:lnTo>
                          <a:lnTo>
                            <a:pt x="0" y="199"/>
                          </a:lnTo>
                          <a:lnTo>
                            <a:pt x="67" y="205"/>
                          </a:lnTo>
                          <a:lnTo>
                            <a:pt x="85" y="270"/>
                          </a:lnTo>
                          <a:lnTo>
                            <a:pt x="122" y="301"/>
                          </a:lnTo>
                          <a:lnTo>
                            <a:pt x="110" y="247"/>
                          </a:lnTo>
                          <a:lnTo>
                            <a:pt x="97" y="217"/>
                          </a:lnTo>
                          <a:lnTo>
                            <a:pt x="91" y="145"/>
                          </a:lnTo>
                          <a:lnTo>
                            <a:pt x="61" y="0"/>
                          </a:lnTo>
                          <a:close/>
                        </a:path>
                      </a:pathLst>
                    </a:custGeom>
                    <a:solidFill>
                      <a:schemeClr val="bg2"/>
                    </a:solidFill>
                    <a:ln w="9525">
                      <a:noFill/>
                      <a:round/>
                      <a:headEnd/>
                      <a:tailEnd/>
                    </a:ln>
                  </p:spPr>
                  <p:txBody>
                    <a:bodyPr>
                      <a:prstTxWarp prst="textNoShape">
                        <a:avLst/>
                      </a:prstTxWarp>
                    </a:bodyPr>
                    <a:lstStyle/>
                    <a:p>
                      <a:endParaRPr lang="en-US"/>
                    </a:p>
                  </p:txBody>
                </p:sp>
                <p:sp>
                  <p:nvSpPr>
                    <p:cNvPr id="29854" name="Freeform 73"/>
                    <p:cNvSpPr>
                      <a:spLocks/>
                    </p:cNvSpPr>
                    <p:nvPr/>
                  </p:nvSpPr>
                  <p:spPr bwMode="auto">
                    <a:xfrm>
                      <a:off x="4863" y="2110"/>
                      <a:ext cx="14" cy="14"/>
                    </a:xfrm>
                    <a:custGeom>
                      <a:avLst/>
                      <a:gdLst>
                        <a:gd name="T0" fmla="*/ 0 w 42"/>
                        <a:gd name="T1" fmla="*/ 41 h 41"/>
                        <a:gd name="T2" fmla="*/ 9 w 42"/>
                        <a:gd name="T3" fmla="*/ 0 h 41"/>
                        <a:gd name="T4" fmla="*/ 42 w 42"/>
                        <a:gd name="T5" fmla="*/ 35 h 41"/>
                        <a:gd name="T6" fmla="*/ 0 w 42"/>
                        <a:gd name="T7" fmla="*/ 41 h 41"/>
                        <a:gd name="T8" fmla="*/ 0 60000 65536"/>
                        <a:gd name="T9" fmla="*/ 0 60000 65536"/>
                        <a:gd name="T10" fmla="*/ 0 60000 65536"/>
                        <a:gd name="T11" fmla="*/ 0 60000 65536"/>
                        <a:gd name="T12" fmla="*/ 0 w 42"/>
                        <a:gd name="T13" fmla="*/ 0 h 41"/>
                        <a:gd name="T14" fmla="*/ 42 w 42"/>
                        <a:gd name="T15" fmla="*/ 41 h 41"/>
                      </a:gdLst>
                      <a:ahLst/>
                      <a:cxnLst>
                        <a:cxn ang="T8">
                          <a:pos x="T0" y="T1"/>
                        </a:cxn>
                        <a:cxn ang="T9">
                          <a:pos x="T2" y="T3"/>
                        </a:cxn>
                        <a:cxn ang="T10">
                          <a:pos x="T4" y="T5"/>
                        </a:cxn>
                        <a:cxn ang="T11">
                          <a:pos x="T6" y="T7"/>
                        </a:cxn>
                      </a:cxnLst>
                      <a:rect l="T12" t="T13" r="T14" b="T15"/>
                      <a:pathLst>
                        <a:path w="42" h="41">
                          <a:moveTo>
                            <a:pt x="0" y="41"/>
                          </a:moveTo>
                          <a:lnTo>
                            <a:pt x="9" y="0"/>
                          </a:lnTo>
                          <a:lnTo>
                            <a:pt x="42" y="35"/>
                          </a:lnTo>
                          <a:lnTo>
                            <a:pt x="0" y="41"/>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grpSp>
          <p:grpSp>
            <p:nvGrpSpPr>
              <p:cNvPr id="29" name="Group 74"/>
              <p:cNvGrpSpPr>
                <a:grpSpLocks/>
              </p:cNvGrpSpPr>
              <p:nvPr/>
            </p:nvGrpSpPr>
            <p:grpSpPr bwMode="auto">
              <a:xfrm>
                <a:off x="4862" y="1996"/>
                <a:ext cx="51" cy="75"/>
                <a:chOff x="4862" y="1996"/>
                <a:chExt cx="51" cy="75"/>
              </a:xfrm>
            </p:grpSpPr>
            <p:sp>
              <p:nvSpPr>
                <p:cNvPr id="29845" name="Freeform 75"/>
                <p:cNvSpPr>
                  <a:spLocks/>
                </p:cNvSpPr>
                <p:nvPr/>
              </p:nvSpPr>
              <p:spPr bwMode="auto">
                <a:xfrm>
                  <a:off x="4864" y="1997"/>
                  <a:ext cx="44" cy="74"/>
                </a:xfrm>
                <a:custGeom>
                  <a:avLst/>
                  <a:gdLst>
                    <a:gd name="T0" fmla="*/ 132 w 134"/>
                    <a:gd name="T1" fmla="*/ 38 h 223"/>
                    <a:gd name="T2" fmla="*/ 134 w 134"/>
                    <a:gd name="T3" fmla="*/ 73 h 223"/>
                    <a:gd name="T4" fmla="*/ 129 w 134"/>
                    <a:gd name="T5" fmla="*/ 86 h 223"/>
                    <a:gd name="T6" fmla="*/ 134 w 134"/>
                    <a:gd name="T7" fmla="*/ 98 h 223"/>
                    <a:gd name="T8" fmla="*/ 133 w 134"/>
                    <a:gd name="T9" fmla="*/ 111 h 223"/>
                    <a:gd name="T10" fmla="*/ 131 w 134"/>
                    <a:gd name="T11" fmla="*/ 129 h 223"/>
                    <a:gd name="T12" fmla="*/ 129 w 134"/>
                    <a:gd name="T13" fmla="*/ 147 h 223"/>
                    <a:gd name="T14" fmla="*/ 130 w 134"/>
                    <a:gd name="T15" fmla="*/ 166 h 223"/>
                    <a:gd name="T16" fmla="*/ 122 w 134"/>
                    <a:gd name="T17" fmla="*/ 178 h 223"/>
                    <a:gd name="T18" fmla="*/ 110 w 134"/>
                    <a:gd name="T19" fmla="*/ 186 h 223"/>
                    <a:gd name="T20" fmla="*/ 114 w 134"/>
                    <a:gd name="T21" fmla="*/ 197 h 223"/>
                    <a:gd name="T22" fmla="*/ 92 w 134"/>
                    <a:gd name="T23" fmla="*/ 223 h 223"/>
                    <a:gd name="T24" fmla="*/ 19 w 134"/>
                    <a:gd name="T25" fmla="*/ 185 h 223"/>
                    <a:gd name="T26" fmla="*/ 16 w 134"/>
                    <a:gd name="T27" fmla="*/ 136 h 223"/>
                    <a:gd name="T28" fmla="*/ 13 w 134"/>
                    <a:gd name="T29" fmla="*/ 130 h 223"/>
                    <a:gd name="T30" fmla="*/ 10 w 134"/>
                    <a:gd name="T31" fmla="*/ 122 h 223"/>
                    <a:gd name="T32" fmla="*/ 4 w 134"/>
                    <a:gd name="T33" fmla="*/ 109 h 223"/>
                    <a:gd name="T34" fmla="*/ 0 w 134"/>
                    <a:gd name="T35" fmla="*/ 83 h 223"/>
                    <a:gd name="T36" fmla="*/ 8 w 134"/>
                    <a:gd name="T37" fmla="*/ 79 h 223"/>
                    <a:gd name="T38" fmla="*/ 6 w 134"/>
                    <a:gd name="T39" fmla="*/ 70 h 223"/>
                    <a:gd name="T40" fmla="*/ 6 w 134"/>
                    <a:gd name="T41" fmla="*/ 53 h 223"/>
                    <a:gd name="T42" fmla="*/ 7 w 134"/>
                    <a:gd name="T43" fmla="*/ 41 h 223"/>
                    <a:gd name="T44" fmla="*/ 13 w 134"/>
                    <a:gd name="T45" fmla="*/ 27 h 223"/>
                    <a:gd name="T46" fmla="*/ 20 w 134"/>
                    <a:gd name="T47" fmla="*/ 17 h 223"/>
                    <a:gd name="T48" fmla="*/ 33 w 134"/>
                    <a:gd name="T49" fmla="*/ 6 h 223"/>
                    <a:gd name="T50" fmla="*/ 47 w 134"/>
                    <a:gd name="T51" fmla="*/ 2 h 223"/>
                    <a:gd name="T52" fmla="*/ 62 w 134"/>
                    <a:gd name="T53" fmla="*/ 0 h 223"/>
                    <a:gd name="T54" fmla="*/ 77 w 134"/>
                    <a:gd name="T55" fmla="*/ 0 h 223"/>
                    <a:gd name="T56" fmla="*/ 93 w 134"/>
                    <a:gd name="T57" fmla="*/ 1 h 223"/>
                    <a:gd name="T58" fmla="*/ 105 w 134"/>
                    <a:gd name="T59" fmla="*/ 3 h 223"/>
                    <a:gd name="T60" fmla="*/ 118 w 134"/>
                    <a:gd name="T61" fmla="*/ 9 h 223"/>
                    <a:gd name="T62" fmla="*/ 125 w 134"/>
                    <a:gd name="T63" fmla="*/ 18 h 223"/>
                    <a:gd name="T64" fmla="*/ 128 w 134"/>
                    <a:gd name="T65" fmla="*/ 25 h 223"/>
                    <a:gd name="T66" fmla="*/ 132 w 134"/>
                    <a:gd name="T67" fmla="*/ 38 h 2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223"/>
                    <a:gd name="T104" fmla="*/ 134 w 134"/>
                    <a:gd name="T105" fmla="*/ 223 h 2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223">
                      <a:moveTo>
                        <a:pt x="132" y="38"/>
                      </a:moveTo>
                      <a:lnTo>
                        <a:pt x="134" y="73"/>
                      </a:lnTo>
                      <a:lnTo>
                        <a:pt x="129" y="86"/>
                      </a:lnTo>
                      <a:lnTo>
                        <a:pt x="134" y="98"/>
                      </a:lnTo>
                      <a:lnTo>
                        <a:pt x="133" y="111"/>
                      </a:lnTo>
                      <a:lnTo>
                        <a:pt x="131" y="129"/>
                      </a:lnTo>
                      <a:lnTo>
                        <a:pt x="129" y="147"/>
                      </a:lnTo>
                      <a:lnTo>
                        <a:pt x="130" y="166"/>
                      </a:lnTo>
                      <a:lnTo>
                        <a:pt x="122" y="178"/>
                      </a:lnTo>
                      <a:lnTo>
                        <a:pt x="110" y="186"/>
                      </a:lnTo>
                      <a:lnTo>
                        <a:pt x="114" y="197"/>
                      </a:lnTo>
                      <a:lnTo>
                        <a:pt x="92" y="223"/>
                      </a:lnTo>
                      <a:lnTo>
                        <a:pt x="19" y="185"/>
                      </a:lnTo>
                      <a:lnTo>
                        <a:pt x="16" y="136"/>
                      </a:lnTo>
                      <a:lnTo>
                        <a:pt x="13" y="130"/>
                      </a:lnTo>
                      <a:lnTo>
                        <a:pt x="10" y="122"/>
                      </a:lnTo>
                      <a:lnTo>
                        <a:pt x="4" y="109"/>
                      </a:lnTo>
                      <a:lnTo>
                        <a:pt x="0" y="83"/>
                      </a:lnTo>
                      <a:lnTo>
                        <a:pt x="8" y="79"/>
                      </a:lnTo>
                      <a:lnTo>
                        <a:pt x="6" y="70"/>
                      </a:lnTo>
                      <a:lnTo>
                        <a:pt x="6" y="53"/>
                      </a:lnTo>
                      <a:lnTo>
                        <a:pt x="7" y="41"/>
                      </a:lnTo>
                      <a:lnTo>
                        <a:pt x="13" y="27"/>
                      </a:lnTo>
                      <a:lnTo>
                        <a:pt x="20" y="17"/>
                      </a:lnTo>
                      <a:lnTo>
                        <a:pt x="33" y="6"/>
                      </a:lnTo>
                      <a:lnTo>
                        <a:pt x="47" y="2"/>
                      </a:lnTo>
                      <a:lnTo>
                        <a:pt x="62" y="0"/>
                      </a:lnTo>
                      <a:lnTo>
                        <a:pt x="77" y="0"/>
                      </a:lnTo>
                      <a:lnTo>
                        <a:pt x="93" y="1"/>
                      </a:lnTo>
                      <a:lnTo>
                        <a:pt x="105" y="3"/>
                      </a:lnTo>
                      <a:lnTo>
                        <a:pt x="118" y="9"/>
                      </a:lnTo>
                      <a:lnTo>
                        <a:pt x="125" y="18"/>
                      </a:lnTo>
                      <a:lnTo>
                        <a:pt x="128" y="25"/>
                      </a:lnTo>
                      <a:lnTo>
                        <a:pt x="132" y="38"/>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46" name="Freeform 76"/>
                <p:cNvSpPr>
                  <a:spLocks/>
                </p:cNvSpPr>
                <p:nvPr/>
              </p:nvSpPr>
              <p:spPr bwMode="auto">
                <a:xfrm>
                  <a:off x="4868" y="2039"/>
                  <a:ext cx="25" cy="19"/>
                </a:xfrm>
                <a:custGeom>
                  <a:avLst/>
                  <a:gdLst>
                    <a:gd name="T0" fmla="*/ 6 w 74"/>
                    <a:gd name="T1" fmla="*/ 6 h 56"/>
                    <a:gd name="T2" fmla="*/ 14 w 74"/>
                    <a:gd name="T3" fmla="*/ 5 h 56"/>
                    <a:gd name="T4" fmla="*/ 31 w 74"/>
                    <a:gd name="T5" fmla="*/ 36 h 56"/>
                    <a:gd name="T6" fmla="*/ 74 w 74"/>
                    <a:gd name="T7" fmla="*/ 56 h 56"/>
                    <a:gd name="T8" fmla="*/ 30 w 74"/>
                    <a:gd name="T9" fmla="*/ 42 h 56"/>
                    <a:gd name="T10" fmla="*/ 13 w 74"/>
                    <a:gd name="T11" fmla="*/ 25 h 56"/>
                    <a:gd name="T12" fmla="*/ 4 w 74"/>
                    <a:gd name="T13" fmla="*/ 32 h 56"/>
                    <a:gd name="T14" fmla="*/ 0 w 74"/>
                    <a:gd name="T15" fmla="*/ 0 h 56"/>
                    <a:gd name="T16" fmla="*/ 6 w 74"/>
                    <a:gd name="T17" fmla="*/ 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6"/>
                    <a:gd name="T29" fmla="*/ 74 w 7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6">
                      <a:moveTo>
                        <a:pt x="6" y="6"/>
                      </a:moveTo>
                      <a:lnTo>
                        <a:pt x="14" y="5"/>
                      </a:lnTo>
                      <a:lnTo>
                        <a:pt x="31" y="36"/>
                      </a:lnTo>
                      <a:lnTo>
                        <a:pt x="74" y="56"/>
                      </a:lnTo>
                      <a:lnTo>
                        <a:pt x="30" y="42"/>
                      </a:lnTo>
                      <a:lnTo>
                        <a:pt x="13" y="25"/>
                      </a:lnTo>
                      <a:lnTo>
                        <a:pt x="4" y="32"/>
                      </a:lnTo>
                      <a:lnTo>
                        <a:pt x="0" y="0"/>
                      </a:lnTo>
                      <a:lnTo>
                        <a:pt x="6" y="6"/>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47" name="Freeform 77"/>
                <p:cNvSpPr>
                  <a:spLocks/>
                </p:cNvSpPr>
                <p:nvPr/>
              </p:nvSpPr>
              <p:spPr bwMode="auto">
                <a:xfrm>
                  <a:off x="4862" y="1996"/>
                  <a:ext cx="51" cy="47"/>
                </a:xfrm>
                <a:custGeom>
                  <a:avLst/>
                  <a:gdLst>
                    <a:gd name="T0" fmla="*/ 22 w 152"/>
                    <a:gd name="T1" fmla="*/ 143 h 143"/>
                    <a:gd name="T2" fmla="*/ 10 w 152"/>
                    <a:gd name="T3" fmla="*/ 127 h 143"/>
                    <a:gd name="T4" fmla="*/ 4 w 152"/>
                    <a:gd name="T5" fmla="*/ 106 h 143"/>
                    <a:gd name="T6" fmla="*/ 0 w 152"/>
                    <a:gd name="T7" fmla="*/ 76 h 143"/>
                    <a:gd name="T8" fmla="*/ 0 w 152"/>
                    <a:gd name="T9" fmla="*/ 48 h 143"/>
                    <a:gd name="T10" fmla="*/ 5 w 152"/>
                    <a:gd name="T11" fmla="*/ 26 h 143"/>
                    <a:gd name="T12" fmla="*/ 20 w 152"/>
                    <a:gd name="T13" fmla="*/ 10 h 143"/>
                    <a:gd name="T14" fmla="*/ 36 w 152"/>
                    <a:gd name="T15" fmla="*/ 3 h 143"/>
                    <a:gd name="T16" fmla="*/ 66 w 152"/>
                    <a:gd name="T17" fmla="*/ 0 h 143"/>
                    <a:gd name="T18" fmla="*/ 106 w 152"/>
                    <a:gd name="T19" fmla="*/ 2 h 143"/>
                    <a:gd name="T20" fmla="*/ 130 w 152"/>
                    <a:gd name="T21" fmla="*/ 10 h 143"/>
                    <a:gd name="T22" fmla="*/ 145 w 152"/>
                    <a:gd name="T23" fmla="*/ 13 h 143"/>
                    <a:gd name="T24" fmla="*/ 152 w 152"/>
                    <a:gd name="T25" fmla="*/ 13 h 143"/>
                    <a:gd name="T26" fmla="*/ 143 w 152"/>
                    <a:gd name="T27" fmla="*/ 23 h 143"/>
                    <a:gd name="T28" fmla="*/ 137 w 152"/>
                    <a:gd name="T29" fmla="*/ 38 h 143"/>
                    <a:gd name="T30" fmla="*/ 137 w 152"/>
                    <a:gd name="T31" fmla="*/ 44 h 143"/>
                    <a:gd name="T32" fmla="*/ 124 w 152"/>
                    <a:gd name="T33" fmla="*/ 35 h 143"/>
                    <a:gd name="T34" fmla="*/ 106 w 152"/>
                    <a:gd name="T35" fmla="*/ 34 h 143"/>
                    <a:gd name="T36" fmla="*/ 83 w 152"/>
                    <a:gd name="T37" fmla="*/ 32 h 143"/>
                    <a:gd name="T38" fmla="*/ 68 w 152"/>
                    <a:gd name="T39" fmla="*/ 32 h 143"/>
                    <a:gd name="T40" fmla="*/ 51 w 152"/>
                    <a:gd name="T41" fmla="*/ 32 h 143"/>
                    <a:gd name="T42" fmla="*/ 59 w 152"/>
                    <a:gd name="T43" fmla="*/ 36 h 143"/>
                    <a:gd name="T44" fmla="*/ 59 w 152"/>
                    <a:gd name="T45" fmla="*/ 45 h 143"/>
                    <a:gd name="T46" fmla="*/ 54 w 152"/>
                    <a:gd name="T47" fmla="*/ 55 h 143"/>
                    <a:gd name="T48" fmla="*/ 45 w 152"/>
                    <a:gd name="T49" fmla="*/ 69 h 143"/>
                    <a:gd name="T50" fmla="*/ 40 w 152"/>
                    <a:gd name="T51" fmla="*/ 86 h 143"/>
                    <a:gd name="T52" fmla="*/ 40 w 152"/>
                    <a:gd name="T53" fmla="*/ 106 h 143"/>
                    <a:gd name="T54" fmla="*/ 27 w 152"/>
                    <a:gd name="T55" fmla="*/ 94 h 143"/>
                    <a:gd name="T56" fmla="*/ 26 w 152"/>
                    <a:gd name="T57" fmla="*/ 85 h 143"/>
                    <a:gd name="T58" fmla="*/ 18 w 152"/>
                    <a:gd name="T59" fmla="*/ 82 h 143"/>
                    <a:gd name="T60" fmla="*/ 9 w 152"/>
                    <a:gd name="T61" fmla="*/ 83 h 143"/>
                    <a:gd name="T62" fmla="*/ 7 w 152"/>
                    <a:gd name="T63" fmla="*/ 88 h 143"/>
                    <a:gd name="T64" fmla="*/ 10 w 152"/>
                    <a:gd name="T65" fmla="*/ 115 h 143"/>
                    <a:gd name="T66" fmla="*/ 17 w 152"/>
                    <a:gd name="T67" fmla="*/ 127 h 143"/>
                    <a:gd name="T68" fmla="*/ 22 w 152"/>
                    <a:gd name="T69" fmla="*/ 143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
                    <a:gd name="T106" fmla="*/ 0 h 143"/>
                    <a:gd name="T107" fmla="*/ 152 w 152"/>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 h="143">
                      <a:moveTo>
                        <a:pt x="22" y="143"/>
                      </a:moveTo>
                      <a:lnTo>
                        <a:pt x="10" y="127"/>
                      </a:lnTo>
                      <a:lnTo>
                        <a:pt x="4" y="106"/>
                      </a:lnTo>
                      <a:lnTo>
                        <a:pt x="0" y="76"/>
                      </a:lnTo>
                      <a:lnTo>
                        <a:pt x="0" y="48"/>
                      </a:lnTo>
                      <a:lnTo>
                        <a:pt x="5" y="26"/>
                      </a:lnTo>
                      <a:lnTo>
                        <a:pt x="20" y="10"/>
                      </a:lnTo>
                      <a:lnTo>
                        <a:pt x="36" y="3"/>
                      </a:lnTo>
                      <a:lnTo>
                        <a:pt x="66" y="0"/>
                      </a:lnTo>
                      <a:lnTo>
                        <a:pt x="106" y="2"/>
                      </a:lnTo>
                      <a:lnTo>
                        <a:pt x="130" y="10"/>
                      </a:lnTo>
                      <a:lnTo>
                        <a:pt x="145" y="13"/>
                      </a:lnTo>
                      <a:lnTo>
                        <a:pt x="152" y="13"/>
                      </a:lnTo>
                      <a:lnTo>
                        <a:pt x="143" y="23"/>
                      </a:lnTo>
                      <a:lnTo>
                        <a:pt x="137" y="38"/>
                      </a:lnTo>
                      <a:lnTo>
                        <a:pt x="137" y="44"/>
                      </a:lnTo>
                      <a:lnTo>
                        <a:pt x="124" y="35"/>
                      </a:lnTo>
                      <a:lnTo>
                        <a:pt x="106" y="34"/>
                      </a:lnTo>
                      <a:lnTo>
                        <a:pt x="83" y="32"/>
                      </a:lnTo>
                      <a:lnTo>
                        <a:pt x="68" y="32"/>
                      </a:lnTo>
                      <a:lnTo>
                        <a:pt x="51" y="32"/>
                      </a:lnTo>
                      <a:lnTo>
                        <a:pt x="59" y="36"/>
                      </a:lnTo>
                      <a:lnTo>
                        <a:pt x="59" y="45"/>
                      </a:lnTo>
                      <a:lnTo>
                        <a:pt x="54" y="55"/>
                      </a:lnTo>
                      <a:lnTo>
                        <a:pt x="45" y="69"/>
                      </a:lnTo>
                      <a:lnTo>
                        <a:pt x="40" y="86"/>
                      </a:lnTo>
                      <a:lnTo>
                        <a:pt x="40" y="106"/>
                      </a:lnTo>
                      <a:lnTo>
                        <a:pt x="27" y="94"/>
                      </a:lnTo>
                      <a:lnTo>
                        <a:pt x="26" y="85"/>
                      </a:lnTo>
                      <a:lnTo>
                        <a:pt x="18" y="82"/>
                      </a:lnTo>
                      <a:lnTo>
                        <a:pt x="9" y="83"/>
                      </a:lnTo>
                      <a:lnTo>
                        <a:pt x="7" y="88"/>
                      </a:lnTo>
                      <a:lnTo>
                        <a:pt x="10" y="115"/>
                      </a:lnTo>
                      <a:lnTo>
                        <a:pt x="17" y="127"/>
                      </a:lnTo>
                      <a:lnTo>
                        <a:pt x="22" y="143"/>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sp>
            <p:nvSpPr>
              <p:cNvPr id="29844" name="Freeform 78"/>
              <p:cNvSpPr>
                <a:spLocks/>
              </p:cNvSpPr>
              <p:nvPr/>
            </p:nvSpPr>
            <p:spPr bwMode="auto">
              <a:xfrm>
                <a:off x="4904" y="2165"/>
                <a:ext cx="43" cy="24"/>
              </a:xfrm>
              <a:custGeom>
                <a:avLst/>
                <a:gdLst>
                  <a:gd name="T0" fmla="*/ 130 w 130"/>
                  <a:gd name="T1" fmla="*/ 64 h 72"/>
                  <a:gd name="T2" fmla="*/ 100 w 130"/>
                  <a:gd name="T3" fmla="*/ 72 h 72"/>
                  <a:gd name="T4" fmla="*/ 57 w 130"/>
                  <a:gd name="T5" fmla="*/ 66 h 72"/>
                  <a:gd name="T6" fmla="*/ 21 w 130"/>
                  <a:gd name="T7" fmla="*/ 55 h 72"/>
                  <a:gd name="T8" fmla="*/ 0 w 130"/>
                  <a:gd name="T9" fmla="*/ 13 h 72"/>
                  <a:gd name="T10" fmla="*/ 60 w 130"/>
                  <a:gd name="T11" fmla="*/ 18 h 72"/>
                  <a:gd name="T12" fmla="*/ 55 w 130"/>
                  <a:gd name="T13" fmla="*/ 0 h 72"/>
                  <a:gd name="T14" fmla="*/ 82 w 130"/>
                  <a:gd name="T15" fmla="*/ 4 h 72"/>
                  <a:gd name="T16" fmla="*/ 109 w 130"/>
                  <a:gd name="T17" fmla="*/ 18 h 72"/>
                  <a:gd name="T18" fmla="*/ 120 w 130"/>
                  <a:gd name="T19" fmla="*/ 24 h 72"/>
                  <a:gd name="T20" fmla="*/ 130 w 130"/>
                  <a:gd name="T21" fmla="*/ 64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72"/>
                  <a:gd name="T35" fmla="*/ 130 w 130"/>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72">
                    <a:moveTo>
                      <a:pt x="130" y="64"/>
                    </a:moveTo>
                    <a:lnTo>
                      <a:pt x="100" y="72"/>
                    </a:lnTo>
                    <a:lnTo>
                      <a:pt x="57" y="66"/>
                    </a:lnTo>
                    <a:lnTo>
                      <a:pt x="21" y="55"/>
                    </a:lnTo>
                    <a:lnTo>
                      <a:pt x="0" y="13"/>
                    </a:lnTo>
                    <a:lnTo>
                      <a:pt x="60" y="18"/>
                    </a:lnTo>
                    <a:lnTo>
                      <a:pt x="55" y="0"/>
                    </a:lnTo>
                    <a:lnTo>
                      <a:pt x="82" y="4"/>
                    </a:lnTo>
                    <a:lnTo>
                      <a:pt x="109" y="18"/>
                    </a:lnTo>
                    <a:lnTo>
                      <a:pt x="120" y="24"/>
                    </a:lnTo>
                    <a:lnTo>
                      <a:pt x="130" y="64"/>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nvGrpSpPr>
            <p:cNvPr id="30" name="Group 79"/>
            <p:cNvGrpSpPr>
              <a:grpSpLocks/>
            </p:cNvGrpSpPr>
            <p:nvPr/>
          </p:nvGrpSpPr>
          <p:grpSpPr bwMode="auto">
            <a:xfrm>
              <a:off x="5169" y="2026"/>
              <a:ext cx="103" cy="465"/>
              <a:chOff x="5169" y="2026"/>
              <a:chExt cx="103" cy="465"/>
            </a:xfrm>
          </p:grpSpPr>
          <p:sp>
            <p:nvSpPr>
              <p:cNvPr id="29828" name="Freeform 80"/>
              <p:cNvSpPr>
                <a:spLocks/>
              </p:cNvSpPr>
              <p:nvPr/>
            </p:nvSpPr>
            <p:spPr bwMode="auto">
              <a:xfrm>
                <a:off x="5190" y="2342"/>
                <a:ext cx="54" cy="135"/>
              </a:xfrm>
              <a:custGeom>
                <a:avLst/>
                <a:gdLst>
                  <a:gd name="T0" fmla="*/ 36 w 163"/>
                  <a:gd name="T1" fmla="*/ 0 h 406"/>
                  <a:gd name="T2" fmla="*/ 32 w 163"/>
                  <a:gd name="T3" fmla="*/ 48 h 406"/>
                  <a:gd name="T4" fmla="*/ 30 w 163"/>
                  <a:gd name="T5" fmla="*/ 102 h 406"/>
                  <a:gd name="T6" fmla="*/ 30 w 163"/>
                  <a:gd name="T7" fmla="*/ 156 h 406"/>
                  <a:gd name="T8" fmla="*/ 32 w 163"/>
                  <a:gd name="T9" fmla="*/ 207 h 406"/>
                  <a:gd name="T10" fmla="*/ 33 w 163"/>
                  <a:gd name="T11" fmla="*/ 247 h 406"/>
                  <a:gd name="T12" fmla="*/ 33 w 163"/>
                  <a:gd name="T13" fmla="*/ 298 h 406"/>
                  <a:gd name="T14" fmla="*/ 30 w 163"/>
                  <a:gd name="T15" fmla="*/ 319 h 406"/>
                  <a:gd name="T16" fmla="*/ 8 w 163"/>
                  <a:gd name="T17" fmla="*/ 382 h 406"/>
                  <a:gd name="T18" fmla="*/ 0 w 163"/>
                  <a:gd name="T19" fmla="*/ 405 h 406"/>
                  <a:gd name="T20" fmla="*/ 35 w 163"/>
                  <a:gd name="T21" fmla="*/ 406 h 406"/>
                  <a:gd name="T22" fmla="*/ 50 w 163"/>
                  <a:gd name="T23" fmla="*/ 377 h 406"/>
                  <a:gd name="T24" fmla="*/ 60 w 163"/>
                  <a:gd name="T25" fmla="*/ 345 h 406"/>
                  <a:gd name="T26" fmla="*/ 66 w 163"/>
                  <a:gd name="T27" fmla="*/ 295 h 406"/>
                  <a:gd name="T28" fmla="*/ 86 w 163"/>
                  <a:gd name="T29" fmla="*/ 156 h 406"/>
                  <a:gd name="T30" fmla="*/ 93 w 163"/>
                  <a:gd name="T31" fmla="*/ 117 h 406"/>
                  <a:gd name="T32" fmla="*/ 88 w 163"/>
                  <a:gd name="T33" fmla="*/ 193 h 406"/>
                  <a:gd name="T34" fmla="*/ 94 w 163"/>
                  <a:gd name="T35" fmla="*/ 239 h 406"/>
                  <a:gd name="T36" fmla="*/ 96 w 163"/>
                  <a:gd name="T37" fmla="*/ 282 h 406"/>
                  <a:gd name="T38" fmla="*/ 92 w 163"/>
                  <a:gd name="T39" fmla="*/ 321 h 406"/>
                  <a:gd name="T40" fmla="*/ 95 w 163"/>
                  <a:gd name="T41" fmla="*/ 340 h 406"/>
                  <a:gd name="T42" fmla="*/ 118 w 163"/>
                  <a:gd name="T43" fmla="*/ 399 h 406"/>
                  <a:gd name="T44" fmla="*/ 138 w 163"/>
                  <a:gd name="T45" fmla="*/ 400 h 406"/>
                  <a:gd name="T46" fmla="*/ 148 w 163"/>
                  <a:gd name="T47" fmla="*/ 400 h 406"/>
                  <a:gd name="T48" fmla="*/ 160 w 163"/>
                  <a:gd name="T49" fmla="*/ 388 h 406"/>
                  <a:gd name="T50" fmla="*/ 130 w 163"/>
                  <a:gd name="T51" fmla="*/ 321 h 406"/>
                  <a:gd name="T52" fmla="*/ 145 w 163"/>
                  <a:gd name="T53" fmla="*/ 181 h 406"/>
                  <a:gd name="T54" fmla="*/ 151 w 163"/>
                  <a:gd name="T55" fmla="*/ 114 h 406"/>
                  <a:gd name="T56" fmla="*/ 163 w 163"/>
                  <a:gd name="T57" fmla="*/ 3 h 406"/>
                  <a:gd name="T58" fmla="*/ 36 w 163"/>
                  <a:gd name="T59" fmla="*/ 0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3"/>
                  <a:gd name="T91" fmla="*/ 0 h 406"/>
                  <a:gd name="T92" fmla="*/ 163 w 16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3" h="406">
                    <a:moveTo>
                      <a:pt x="36" y="0"/>
                    </a:moveTo>
                    <a:lnTo>
                      <a:pt x="32" y="48"/>
                    </a:lnTo>
                    <a:lnTo>
                      <a:pt x="30" y="102"/>
                    </a:lnTo>
                    <a:lnTo>
                      <a:pt x="30" y="156"/>
                    </a:lnTo>
                    <a:lnTo>
                      <a:pt x="32" y="207"/>
                    </a:lnTo>
                    <a:lnTo>
                      <a:pt x="33" y="247"/>
                    </a:lnTo>
                    <a:lnTo>
                      <a:pt x="33" y="298"/>
                    </a:lnTo>
                    <a:lnTo>
                      <a:pt x="30" y="319"/>
                    </a:lnTo>
                    <a:lnTo>
                      <a:pt x="8" y="382"/>
                    </a:lnTo>
                    <a:lnTo>
                      <a:pt x="0" y="405"/>
                    </a:lnTo>
                    <a:lnTo>
                      <a:pt x="35" y="406"/>
                    </a:lnTo>
                    <a:lnTo>
                      <a:pt x="50" y="377"/>
                    </a:lnTo>
                    <a:lnTo>
                      <a:pt x="60" y="345"/>
                    </a:lnTo>
                    <a:lnTo>
                      <a:pt x="66" y="295"/>
                    </a:lnTo>
                    <a:lnTo>
                      <a:pt x="86" y="156"/>
                    </a:lnTo>
                    <a:lnTo>
                      <a:pt x="93" y="117"/>
                    </a:lnTo>
                    <a:lnTo>
                      <a:pt x="88" y="193"/>
                    </a:lnTo>
                    <a:lnTo>
                      <a:pt x="94" y="239"/>
                    </a:lnTo>
                    <a:lnTo>
                      <a:pt x="96" y="282"/>
                    </a:lnTo>
                    <a:lnTo>
                      <a:pt x="92" y="321"/>
                    </a:lnTo>
                    <a:lnTo>
                      <a:pt x="95" y="340"/>
                    </a:lnTo>
                    <a:lnTo>
                      <a:pt x="118" y="399"/>
                    </a:lnTo>
                    <a:lnTo>
                      <a:pt x="138" y="400"/>
                    </a:lnTo>
                    <a:lnTo>
                      <a:pt x="148" y="400"/>
                    </a:lnTo>
                    <a:lnTo>
                      <a:pt x="160" y="388"/>
                    </a:lnTo>
                    <a:lnTo>
                      <a:pt x="130" y="321"/>
                    </a:lnTo>
                    <a:lnTo>
                      <a:pt x="145" y="181"/>
                    </a:lnTo>
                    <a:lnTo>
                      <a:pt x="151" y="114"/>
                    </a:lnTo>
                    <a:lnTo>
                      <a:pt x="163" y="3"/>
                    </a:lnTo>
                    <a:lnTo>
                      <a:pt x="36"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nvGrpSpPr>
              <p:cNvPr id="31" name="Group 81"/>
              <p:cNvGrpSpPr>
                <a:grpSpLocks/>
              </p:cNvGrpSpPr>
              <p:nvPr/>
            </p:nvGrpSpPr>
            <p:grpSpPr bwMode="auto">
              <a:xfrm>
                <a:off x="5171" y="2174"/>
                <a:ext cx="98" cy="134"/>
                <a:chOff x="5171" y="2174"/>
                <a:chExt cx="98" cy="134"/>
              </a:xfrm>
            </p:grpSpPr>
            <p:sp>
              <p:nvSpPr>
                <p:cNvPr id="29840" name="Freeform 82"/>
                <p:cNvSpPr>
                  <a:spLocks/>
                </p:cNvSpPr>
                <p:nvPr/>
              </p:nvSpPr>
              <p:spPr bwMode="auto">
                <a:xfrm>
                  <a:off x="5171" y="2177"/>
                  <a:ext cx="27" cy="131"/>
                </a:xfrm>
                <a:custGeom>
                  <a:avLst/>
                  <a:gdLst>
                    <a:gd name="T0" fmla="*/ 4 w 81"/>
                    <a:gd name="T1" fmla="*/ 0 h 393"/>
                    <a:gd name="T2" fmla="*/ 0 w 81"/>
                    <a:gd name="T3" fmla="*/ 89 h 393"/>
                    <a:gd name="T4" fmla="*/ 13 w 81"/>
                    <a:gd name="T5" fmla="*/ 211 h 393"/>
                    <a:gd name="T6" fmla="*/ 24 w 81"/>
                    <a:gd name="T7" fmla="*/ 317 h 393"/>
                    <a:gd name="T8" fmla="*/ 44 w 81"/>
                    <a:gd name="T9" fmla="*/ 381 h 393"/>
                    <a:gd name="T10" fmla="*/ 53 w 81"/>
                    <a:gd name="T11" fmla="*/ 393 h 393"/>
                    <a:gd name="T12" fmla="*/ 59 w 81"/>
                    <a:gd name="T13" fmla="*/ 375 h 393"/>
                    <a:gd name="T14" fmla="*/ 62 w 81"/>
                    <a:gd name="T15" fmla="*/ 330 h 393"/>
                    <a:gd name="T16" fmla="*/ 81 w 81"/>
                    <a:gd name="T17" fmla="*/ 318 h 393"/>
                    <a:gd name="T18" fmla="*/ 56 w 81"/>
                    <a:gd name="T19" fmla="*/ 283 h 393"/>
                    <a:gd name="T20" fmla="*/ 40 w 81"/>
                    <a:gd name="T21" fmla="*/ 261 h 393"/>
                    <a:gd name="T22" fmla="*/ 42 w 81"/>
                    <a:gd name="T23" fmla="*/ 80 h 393"/>
                    <a:gd name="T24" fmla="*/ 50 w 81"/>
                    <a:gd name="T25" fmla="*/ 7 h 393"/>
                    <a:gd name="T26" fmla="*/ 4 w 81"/>
                    <a:gd name="T27" fmla="*/ 0 h 3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393"/>
                    <a:gd name="T44" fmla="*/ 81 w 81"/>
                    <a:gd name="T45" fmla="*/ 393 h 3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393">
                      <a:moveTo>
                        <a:pt x="4" y="0"/>
                      </a:moveTo>
                      <a:lnTo>
                        <a:pt x="0" y="89"/>
                      </a:lnTo>
                      <a:lnTo>
                        <a:pt x="13" y="211"/>
                      </a:lnTo>
                      <a:lnTo>
                        <a:pt x="24" y="317"/>
                      </a:lnTo>
                      <a:lnTo>
                        <a:pt x="44" y="381"/>
                      </a:lnTo>
                      <a:lnTo>
                        <a:pt x="53" y="393"/>
                      </a:lnTo>
                      <a:lnTo>
                        <a:pt x="59" y="375"/>
                      </a:lnTo>
                      <a:lnTo>
                        <a:pt x="62" y="330"/>
                      </a:lnTo>
                      <a:lnTo>
                        <a:pt x="81" y="318"/>
                      </a:lnTo>
                      <a:lnTo>
                        <a:pt x="56" y="283"/>
                      </a:lnTo>
                      <a:lnTo>
                        <a:pt x="40" y="261"/>
                      </a:lnTo>
                      <a:lnTo>
                        <a:pt x="42" y="80"/>
                      </a:lnTo>
                      <a:lnTo>
                        <a:pt x="50" y="7"/>
                      </a:lnTo>
                      <a:lnTo>
                        <a:pt x="4"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41" name="Freeform 83"/>
                <p:cNvSpPr>
                  <a:spLocks/>
                </p:cNvSpPr>
                <p:nvPr/>
              </p:nvSpPr>
              <p:spPr bwMode="auto">
                <a:xfrm>
                  <a:off x="5246" y="2174"/>
                  <a:ext cx="23" cy="122"/>
                </a:xfrm>
                <a:custGeom>
                  <a:avLst/>
                  <a:gdLst>
                    <a:gd name="T0" fmla="*/ 20 w 71"/>
                    <a:gd name="T1" fmla="*/ 10 h 367"/>
                    <a:gd name="T2" fmla="*/ 30 w 71"/>
                    <a:gd name="T3" fmla="*/ 75 h 367"/>
                    <a:gd name="T4" fmla="*/ 29 w 71"/>
                    <a:gd name="T5" fmla="*/ 233 h 367"/>
                    <a:gd name="T6" fmla="*/ 0 w 71"/>
                    <a:gd name="T7" fmla="*/ 300 h 367"/>
                    <a:gd name="T8" fmla="*/ 7 w 71"/>
                    <a:gd name="T9" fmla="*/ 306 h 367"/>
                    <a:gd name="T10" fmla="*/ 0 w 71"/>
                    <a:gd name="T11" fmla="*/ 339 h 367"/>
                    <a:gd name="T12" fmla="*/ 6 w 71"/>
                    <a:gd name="T13" fmla="*/ 367 h 367"/>
                    <a:gd name="T14" fmla="*/ 29 w 71"/>
                    <a:gd name="T15" fmla="*/ 322 h 367"/>
                    <a:gd name="T16" fmla="*/ 51 w 71"/>
                    <a:gd name="T17" fmla="*/ 241 h 367"/>
                    <a:gd name="T18" fmla="*/ 71 w 71"/>
                    <a:gd name="T19" fmla="*/ 60 h 367"/>
                    <a:gd name="T20" fmla="*/ 62 w 71"/>
                    <a:gd name="T21" fmla="*/ 0 h 367"/>
                    <a:gd name="T22" fmla="*/ 20 w 71"/>
                    <a:gd name="T23" fmla="*/ 10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367"/>
                    <a:gd name="T38" fmla="*/ 71 w 71"/>
                    <a:gd name="T39" fmla="*/ 367 h 3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367">
                      <a:moveTo>
                        <a:pt x="20" y="10"/>
                      </a:moveTo>
                      <a:lnTo>
                        <a:pt x="30" y="75"/>
                      </a:lnTo>
                      <a:lnTo>
                        <a:pt x="29" y="233"/>
                      </a:lnTo>
                      <a:lnTo>
                        <a:pt x="0" y="300"/>
                      </a:lnTo>
                      <a:lnTo>
                        <a:pt x="7" y="306"/>
                      </a:lnTo>
                      <a:lnTo>
                        <a:pt x="0" y="339"/>
                      </a:lnTo>
                      <a:lnTo>
                        <a:pt x="6" y="367"/>
                      </a:lnTo>
                      <a:lnTo>
                        <a:pt x="29" y="322"/>
                      </a:lnTo>
                      <a:lnTo>
                        <a:pt x="51" y="241"/>
                      </a:lnTo>
                      <a:lnTo>
                        <a:pt x="71" y="60"/>
                      </a:lnTo>
                      <a:lnTo>
                        <a:pt x="62" y="0"/>
                      </a:lnTo>
                      <a:lnTo>
                        <a:pt x="20" y="1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sp>
            <p:nvSpPr>
              <p:cNvPr id="29830" name="Freeform 84"/>
              <p:cNvSpPr>
                <a:spLocks/>
              </p:cNvSpPr>
              <p:nvPr/>
            </p:nvSpPr>
            <p:spPr bwMode="auto">
              <a:xfrm>
                <a:off x="5206" y="2035"/>
                <a:ext cx="34" cy="62"/>
              </a:xfrm>
              <a:custGeom>
                <a:avLst/>
                <a:gdLst>
                  <a:gd name="T0" fmla="*/ 15 w 102"/>
                  <a:gd name="T1" fmla="*/ 186 h 186"/>
                  <a:gd name="T2" fmla="*/ 15 w 102"/>
                  <a:gd name="T3" fmla="*/ 158 h 186"/>
                  <a:gd name="T4" fmla="*/ 3 w 102"/>
                  <a:gd name="T5" fmla="*/ 125 h 186"/>
                  <a:gd name="T6" fmla="*/ 0 w 102"/>
                  <a:gd name="T7" fmla="*/ 103 h 186"/>
                  <a:gd name="T8" fmla="*/ 0 w 102"/>
                  <a:gd name="T9" fmla="*/ 86 h 186"/>
                  <a:gd name="T10" fmla="*/ 0 w 102"/>
                  <a:gd name="T11" fmla="*/ 62 h 186"/>
                  <a:gd name="T12" fmla="*/ 3 w 102"/>
                  <a:gd name="T13" fmla="*/ 42 h 186"/>
                  <a:gd name="T14" fmla="*/ 8 w 102"/>
                  <a:gd name="T15" fmla="*/ 29 h 186"/>
                  <a:gd name="T16" fmla="*/ 15 w 102"/>
                  <a:gd name="T17" fmla="*/ 17 h 186"/>
                  <a:gd name="T18" fmla="*/ 24 w 102"/>
                  <a:gd name="T19" fmla="*/ 8 h 186"/>
                  <a:gd name="T20" fmla="*/ 38 w 102"/>
                  <a:gd name="T21" fmla="*/ 1 h 186"/>
                  <a:gd name="T22" fmla="*/ 54 w 102"/>
                  <a:gd name="T23" fmla="*/ 0 h 186"/>
                  <a:gd name="T24" fmla="*/ 69 w 102"/>
                  <a:gd name="T25" fmla="*/ 2 h 186"/>
                  <a:gd name="T26" fmla="*/ 81 w 102"/>
                  <a:gd name="T27" fmla="*/ 7 h 186"/>
                  <a:gd name="T28" fmla="*/ 90 w 102"/>
                  <a:gd name="T29" fmla="*/ 17 h 186"/>
                  <a:gd name="T30" fmla="*/ 97 w 102"/>
                  <a:gd name="T31" fmla="*/ 29 h 186"/>
                  <a:gd name="T32" fmla="*/ 102 w 102"/>
                  <a:gd name="T33" fmla="*/ 43 h 186"/>
                  <a:gd name="T34" fmla="*/ 101 w 102"/>
                  <a:gd name="T35" fmla="*/ 75 h 186"/>
                  <a:gd name="T36" fmla="*/ 97 w 102"/>
                  <a:gd name="T37" fmla="*/ 101 h 186"/>
                  <a:gd name="T38" fmla="*/ 93 w 102"/>
                  <a:gd name="T39" fmla="*/ 129 h 186"/>
                  <a:gd name="T40" fmla="*/ 85 w 102"/>
                  <a:gd name="T41" fmla="*/ 143 h 186"/>
                  <a:gd name="T42" fmla="*/ 78 w 102"/>
                  <a:gd name="T43" fmla="*/ 155 h 186"/>
                  <a:gd name="T44" fmla="*/ 74 w 102"/>
                  <a:gd name="T45" fmla="*/ 163 h 186"/>
                  <a:gd name="T46" fmla="*/ 70 w 102"/>
                  <a:gd name="T47" fmla="*/ 186 h 186"/>
                  <a:gd name="T48" fmla="*/ 15 w 102"/>
                  <a:gd name="T49" fmla="*/ 186 h 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86"/>
                  <a:gd name="T77" fmla="*/ 102 w 102"/>
                  <a:gd name="T78" fmla="*/ 186 h 1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86">
                    <a:moveTo>
                      <a:pt x="15" y="186"/>
                    </a:moveTo>
                    <a:lnTo>
                      <a:pt x="15" y="158"/>
                    </a:lnTo>
                    <a:lnTo>
                      <a:pt x="3" y="125"/>
                    </a:lnTo>
                    <a:lnTo>
                      <a:pt x="0" y="103"/>
                    </a:lnTo>
                    <a:lnTo>
                      <a:pt x="0" y="86"/>
                    </a:lnTo>
                    <a:lnTo>
                      <a:pt x="0" y="62"/>
                    </a:lnTo>
                    <a:lnTo>
                      <a:pt x="3" y="42"/>
                    </a:lnTo>
                    <a:lnTo>
                      <a:pt x="8" y="29"/>
                    </a:lnTo>
                    <a:lnTo>
                      <a:pt x="15" y="17"/>
                    </a:lnTo>
                    <a:lnTo>
                      <a:pt x="24" y="8"/>
                    </a:lnTo>
                    <a:lnTo>
                      <a:pt x="38" y="1"/>
                    </a:lnTo>
                    <a:lnTo>
                      <a:pt x="54" y="0"/>
                    </a:lnTo>
                    <a:lnTo>
                      <a:pt x="69" y="2"/>
                    </a:lnTo>
                    <a:lnTo>
                      <a:pt x="81" y="7"/>
                    </a:lnTo>
                    <a:lnTo>
                      <a:pt x="90" y="17"/>
                    </a:lnTo>
                    <a:lnTo>
                      <a:pt x="97" y="29"/>
                    </a:lnTo>
                    <a:lnTo>
                      <a:pt x="102" y="43"/>
                    </a:lnTo>
                    <a:lnTo>
                      <a:pt x="101" y="75"/>
                    </a:lnTo>
                    <a:lnTo>
                      <a:pt x="97" y="101"/>
                    </a:lnTo>
                    <a:lnTo>
                      <a:pt x="93" y="129"/>
                    </a:lnTo>
                    <a:lnTo>
                      <a:pt x="85" y="143"/>
                    </a:lnTo>
                    <a:lnTo>
                      <a:pt x="78" y="155"/>
                    </a:lnTo>
                    <a:lnTo>
                      <a:pt x="74" y="163"/>
                    </a:lnTo>
                    <a:lnTo>
                      <a:pt x="70" y="186"/>
                    </a:lnTo>
                    <a:lnTo>
                      <a:pt x="15" y="186"/>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31" name="Freeform 85"/>
              <p:cNvSpPr>
                <a:spLocks/>
              </p:cNvSpPr>
              <p:nvPr/>
            </p:nvSpPr>
            <p:spPr bwMode="auto">
              <a:xfrm>
                <a:off x="5192" y="2026"/>
                <a:ext cx="62" cy="52"/>
              </a:xfrm>
              <a:custGeom>
                <a:avLst/>
                <a:gdLst>
                  <a:gd name="T0" fmla="*/ 20 w 186"/>
                  <a:gd name="T1" fmla="*/ 151 h 154"/>
                  <a:gd name="T2" fmla="*/ 11 w 186"/>
                  <a:gd name="T3" fmla="*/ 154 h 154"/>
                  <a:gd name="T4" fmla="*/ 0 w 186"/>
                  <a:gd name="T5" fmla="*/ 149 h 154"/>
                  <a:gd name="T6" fmla="*/ 5 w 186"/>
                  <a:gd name="T7" fmla="*/ 123 h 154"/>
                  <a:gd name="T8" fmla="*/ 11 w 186"/>
                  <a:gd name="T9" fmla="*/ 93 h 154"/>
                  <a:gd name="T10" fmla="*/ 24 w 186"/>
                  <a:gd name="T11" fmla="*/ 59 h 154"/>
                  <a:gd name="T12" fmla="*/ 30 w 186"/>
                  <a:gd name="T13" fmla="*/ 40 h 154"/>
                  <a:gd name="T14" fmla="*/ 37 w 186"/>
                  <a:gd name="T15" fmla="*/ 24 h 154"/>
                  <a:gd name="T16" fmla="*/ 53 w 186"/>
                  <a:gd name="T17" fmla="*/ 9 h 154"/>
                  <a:gd name="T18" fmla="*/ 82 w 186"/>
                  <a:gd name="T19" fmla="*/ 3 h 154"/>
                  <a:gd name="T20" fmla="*/ 107 w 186"/>
                  <a:gd name="T21" fmla="*/ 0 h 154"/>
                  <a:gd name="T22" fmla="*/ 143 w 186"/>
                  <a:gd name="T23" fmla="*/ 15 h 154"/>
                  <a:gd name="T24" fmla="*/ 157 w 186"/>
                  <a:gd name="T25" fmla="*/ 32 h 154"/>
                  <a:gd name="T26" fmla="*/ 169 w 186"/>
                  <a:gd name="T27" fmla="*/ 63 h 154"/>
                  <a:gd name="T28" fmla="*/ 181 w 186"/>
                  <a:gd name="T29" fmla="*/ 99 h 154"/>
                  <a:gd name="T30" fmla="*/ 186 w 186"/>
                  <a:gd name="T31" fmla="*/ 131 h 154"/>
                  <a:gd name="T32" fmla="*/ 184 w 186"/>
                  <a:gd name="T33" fmla="*/ 144 h 154"/>
                  <a:gd name="T34" fmla="*/ 167 w 186"/>
                  <a:gd name="T35" fmla="*/ 146 h 154"/>
                  <a:gd name="T36" fmla="*/ 154 w 186"/>
                  <a:gd name="T37" fmla="*/ 149 h 154"/>
                  <a:gd name="T38" fmla="*/ 136 w 186"/>
                  <a:gd name="T39" fmla="*/ 152 h 154"/>
                  <a:gd name="T40" fmla="*/ 141 w 186"/>
                  <a:gd name="T41" fmla="*/ 120 h 154"/>
                  <a:gd name="T42" fmla="*/ 141 w 186"/>
                  <a:gd name="T43" fmla="*/ 102 h 154"/>
                  <a:gd name="T44" fmla="*/ 140 w 186"/>
                  <a:gd name="T45" fmla="*/ 86 h 154"/>
                  <a:gd name="T46" fmla="*/ 141 w 186"/>
                  <a:gd name="T47" fmla="*/ 64 h 154"/>
                  <a:gd name="T48" fmla="*/ 120 w 186"/>
                  <a:gd name="T49" fmla="*/ 55 h 154"/>
                  <a:gd name="T50" fmla="*/ 114 w 186"/>
                  <a:gd name="T51" fmla="*/ 36 h 154"/>
                  <a:gd name="T52" fmla="*/ 95 w 186"/>
                  <a:gd name="T53" fmla="*/ 49 h 154"/>
                  <a:gd name="T54" fmla="*/ 70 w 186"/>
                  <a:gd name="T55" fmla="*/ 73 h 154"/>
                  <a:gd name="T56" fmla="*/ 80 w 186"/>
                  <a:gd name="T57" fmla="*/ 61 h 154"/>
                  <a:gd name="T58" fmla="*/ 59 w 186"/>
                  <a:gd name="T59" fmla="*/ 79 h 154"/>
                  <a:gd name="T60" fmla="*/ 59 w 186"/>
                  <a:gd name="T61" fmla="*/ 108 h 154"/>
                  <a:gd name="T62" fmla="*/ 64 w 186"/>
                  <a:gd name="T63" fmla="*/ 122 h 154"/>
                  <a:gd name="T64" fmla="*/ 70 w 186"/>
                  <a:gd name="T65" fmla="*/ 135 h 154"/>
                  <a:gd name="T66" fmla="*/ 75 w 186"/>
                  <a:gd name="T67" fmla="*/ 153 h 154"/>
                  <a:gd name="T68" fmla="*/ 53 w 186"/>
                  <a:gd name="T69" fmla="*/ 153 h 154"/>
                  <a:gd name="T70" fmla="*/ 63 w 186"/>
                  <a:gd name="T71" fmla="*/ 153 h 154"/>
                  <a:gd name="T72" fmla="*/ 32 w 186"/>
                  <a:gd name="T73" fmla="*/ 149 h 154"/>
                  <a:gd name="T74" fmla="*/ 30 w 186"/>
                  <a:gd name="T75" fmla="*/ 149 h 154"/>
                  <a:gd name="T76" fmla="*/ 20 w 186"/>
                  <a:gd name="T77" fmla="*/ 151 h 1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154"/>
                  <a:gd name="T119" fmla="*/ 186 w 186"/>
                  <a:gd name="T120" fmla="*/ 154 h 1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154">
                    <a:moveTo>
                      <a:pt x="20" y="151"/>
                    </a:moveTo>
                    <a:lnTo>
                      <a:pt x="11" y="154"/>
                    </a:lnTo>
                    <a:lnTo>
                      <a:pt x="0" y="149"/>
                    </a:lnTo>
                    <a:lnTo>
                      <a:pt x="5" y="123"/>
                    </a:lnTo>
                    <a:lnTo>
                      <a:pt x="11" y="93"/>
                    </a:lnTo>
                    <a:lnTo>
                      <a:pt x="24" y="59"/>
                    </a:lnTo>
                    <a:lnTo>
                      <a:pt x="30" y="40"/>
                    </a:lnTo>
                    <a:lnTo>
                      <a:pt x="37" y="24"/>
                    </a:lnTo>
                    <a:lnTo>
                      <a:pt x="53" y="9"/>
                    </a:lnTo>
                    <a:lnTo>
                      <a:pt x="82" y="3"/>
                    </a:lnTo>
                    <a:lnTo>
                      <a:pt x="107" y="0"/>
                    </a:lnTo>
                    <a:lnTo>
                      <a:pt x="143" y="15"/>
                    </a:lnTo>
                    <a:lnTo>
                      <a:pt x="157" y="32"/>
                    </a:lnTo>
                    <a:lnTo>
                      <a:pt x="169" y="63"/>
                    </a:lnTo>
                    <a:lnTo>
                      <a:pt x="181" y="99"/>
                    </a:lnTo>
                    <a:lnTo>
                      <a:pt x="186" y="131"/>
                    </a:lnTo>
                    <a:lnTo>
                      <a:pt x="184" y="144"/>
                    </a:lnTo>
                    <a:lnTo>
                      <a:pt x="167" y="146"/>
                    </a:lnTo>
                    <a:lnTo>
                      <a:pt x="154" y="149"/>
                    </a:lnTo>
                    <a:lnTo>
                      <a:pt x="136" y="152"/>
                    </a:lnTo>
                    <a:lnTo>
                      <a:pt x="141" y="120"/>
                    </a:lnTo>
                    <a:lnTo>
                      <a:pt x="141" y="102"/>
                    </a:lnTo>
                    <a:lnTo>
                      <a:pt x="140" y="86"/>
                    </a:lnTo>
                    <a:lnTo>
                      <a:pt x="141" y="64"/>
                    </a:lnTo>
                    <a:lnTo>
                      <a:pt x="120" y="55"/>
                    </a:lnTo>
                    <a:lnTo>
                      <a:pt x="114" y="36"/>
                    </a:lnTo>
                    <a:lnTo>
                      <a:pt x="95" y="49"/>
                    </a:lnTo>
                    <a:lnTo>
                      <a:pt x="70" y="73"/>
                    </a:lnTo>
                    <a:lnTo>
                      <a:pt x="80" y="61"/>
                    </a:lnTo>
                    <a:lnTo>
                      <a:pt x="59" y="79"/>
                    </a:lnTo>
                    <a:lnTo>
                      <a:pt x="59" y="108"/>
                    </a:lnTo>
                    <a:lnTo>
                      <a:pt x="64" y="122"/>
                    </a:lnTo>
                    <a:lnTo>
                      <a:pt x="70" y="135"/>
                    </a:lnTo>
                    <a:lnTo>
                      <a:pt x="75" y="153"/>
                    </a:lnTo>
                    <a:lnTo>
                      <a:pt x="53" y="153"/>
                    </a:lnTo>
                    <a:lnTo>
                      <a:pt x="63" y="153"/>
                    </a:lnTo>
                    <a:lnTo>
                      <a:pt x="32" y="149"/>
                    </a:lnTo>
                    <a:lnTo>
                      <a:pt x="30" y="149"/>
                    </a:lnTo>
                    <a:lnTo>
                      <a:pt x="20" y="151"/>
                    </a:lnTo>
                    <a:close/>
                  </a:path>
                </a:pathLst>
              </a:custGeom>
              <a:solidFill>
                <a:srgbClr val="000000"/>
              </a:solidFill>
              <a:ln w="9525">
                <a:noFill/>
                <a:round/>
                <a:headEnd/>
                <a:tailEnd/>
              </a:ln>
            </p:spPr>
            <p:txBody>
              <a:bodyPr>
                <a:prstTxWarp prst="textNoShape">
                  <a:avLst/>
                </a:prstTxWarp>
              </a:bodyPr>
              <a:lstStyle/>
              <a:p>
                <a:endParaRPr lang="en-US"/>
              </a:p>
            </p:txBody>
          </p:sp>
          <p:sp>
            <p:nvSpPr>
              <p:cNvPr id="29832" name="Freeform 86"/>
              <p:cNvSpPr>
                <a:spLocks/>
              </p:cNvSpPr>
              <p:nvPr/>
            </p:nvSpPr>
            <p:spPr bwMode="auto">
              <a:xfrm>
                <a:off x="5169" y="2097"/>
                <a:ext cx="103" cy="249"/>
              </a:xfrm>
              <a:custGeom>
                <a:avLst/>
                <a:gdLst>
                  <a:gd name="T0" fmla="*/ 123 w 307"/>
                  <a:gd name="T1" fmla="*/ 0 h 749"/>
                  <a:gd name="T2" fmla="*/ 48 w 307"/>
                  <a:gd name="T3" fmla="*/ 40 h 749"/>
                  <a:gd name="T4" fmla="*/ 39 w 307"/>
                  <a:gd name="T5" fmla="*/ 53 h 749"/>
                  <a:gd name="T6" fmla="*/ 0 w 307"/>
                  <a:gd name="T7" fmla="*/ 244 h 749"/>
                  <a:gd name="T8" fmla="*/ 58 w 307"/>
                  <a:gd name="T9" fmla="*/ 252 h 749"/>
                  <a:gd name="T10" fmla="*/ 66 w 307"/>
                  <a:gd name="T11" fmla="*/ 204 h 749"/>
                  <a:gd name="T12" fmla="*/ 89 w 307"/>
                  <a:gd name="T13" fmla="*/ 304 h 749"/>
                  <a:gd name="T14" fmla="*/ 51 w 307"/>
                  <a:gd name="T15" fmla="*/ 530 h 749"/>
                  <a:gd name="T16" fmla="*/ 70 w 307"/>
                  <a:gd name="T17" fmla="*/ 747 h 749"/>
                  <a:gd name="T18" fmla="*/ 92 w 307"/>
                  <a:gd name="T19" fmla="*/ 749 h 749"/>
                  <a:gd name="T20" fmla="*/ 124 w 307"/>
                  <a:gd name="T21" fmla="*/ 746 h 749"/>
                  <a:gd name="T22" fmla="*/ 171 w 307"/>
                  <a:gd name="T23" fmla="*/ 743 h 749"/>
                  <a:gd name="T24" fmla="*/ 211 w 307"/>
                  <a:gd name="T25" fmla="*/ 743 h 749"/>
                  <a:gd name="T26" fmla="*/ 245 w 307"/>
                  <a:gd name="T27" fmla="*/ 744 h 749"/>
                  <a:gd name="T28" fmla="*/ 258 w 307"/>
                  <a:gd name="T29" fmla="*/ 431 h 749"/>
                  <a:gd name="T30" fmla="*/ 224 w 307"/>
                  <a:gd name="T31" fmla="*/ 293 h 749"/>
                  <a:gd name="T32" fmla="*/ 237 w 307"/>
                  <a:gd name="T33" fmla="*/ 218 h 749"/>
                  <a:gd name="T34" fmla="*/ 245 w 307"/>
                  <a:gd name="T35" fmla="*/ 246 h 749"/>
                  <a:gd name="T36" fmla="*/ 307 w 307"/>
                  <a:gd name="T37" fmla="*/ 230 h 749"/>
                  <a:gd name="T38" fmla="*/ 259 w 307"/>
                  <a:gd name="T39" fmla="*/ 51 h 749"/>
                  <a:gd name="T40" fmla="*/ 182 w 307"/>
                  <a:gd name="T41" fmla="*/ 0 h 749"/>
                  <a:gd name="T42" fmla="*/ 123 w 307"/>
                  <a:gd name="T43" fmla="*/ 0 h 7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7"/>
                  <a:gd name="T67" fmla="*/ 0 h 749"/>
                  <a:gd name="T68" fmla="*/ 307 w 307"/>
                  <a:gd name="T69" fmla="*/ 749 h 7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7" h="749">
                    <a:moveTo>
                      <a:pt x="123" y="0"/>
                    </a:moveTo>
                    <a:lnTo>
                      <a:pt x="48" y="40"/>
                    </a:lnTo>
                    <a:lnTo>
                      <a:pt x="39" y="53"/>
                    </a:lnTo>
                    <a:lnTo>
                      <a:pt x="0" y="244"/>
                    </a:lnTo>
                    <a:lnTo>
                      <a:pt x="58" y="252"/>
                    </a:lnTo>
                    <a:lnTo>
                      <a:pt x="66" y="204"/>
                    </a:lnTo>
                    <a:lnTo>
                      <a:pt x="89" y="304"/>
                    </a:lnTo>
                    <a:lnTo>
                      <a:pt x="51" y="530"/>
                    </a:lnTo>
                    <a:lnTo>
                      <a:pt x="70" y="747"/>
                    </a:lnTo>
                    <a:lnTo>
                      <a:pt x="92" y="749"/>
                    </a:lnTo>
                    <a:lnTo>
                      <a:pt x="124" y="746"/>
                    </a:lnTo>
                    <a:lnTo>
                      <a:pt x="171" y="743"/>
                    </a:lnTo>
                    <a:lnTo>
                      <a:pt x="211" y="743"/>
                    </a:lnTo>
                    <a:lnTo>
                      <a:pt x="245" y="744"/>
                    </a:lnTo>
                    <a:lnTo>
                      <a:pt x="258" y="431"/>
                    </a:lnTo>
                    <a:lnTo>
                      <a:pt x="224" y="293"/>
                    </a:lnTo>
                    <a:lnTo>
                      <a:pt x="237" y="218"/>
                    </a:lnTo>
                    <a:lnTo>
                      <a:pt x="245" y="246"/>
                    </a:lnTo>
                    <a:lnTo>
                      <a:pt x="307" y="230"/>
                    </a:lnTo>
                    <a:lnTo>
                      <a:pt x="259" y="51"/>
                    </a:lnTo>
                    <a:lnTo>
                      <a:pt x="182" y="0"/>
                    </a:lnTo>
                    <a:lnTo>
                      <a:pt x="123" y="0"/>
                    </a:lnTo>
                    <a:close/>
                  </a:path>
                </a:pathLst>
              </a:custGeom>
              <a:solidFill>
                <a:srgbClr val="00CCFF"/>
              </a:solidFill>
              <a:ln w="9525">
                <a:noFill/>
                <a:round/>
                <a:headEnd/>
                <a:tailEnd/>
              </a:ln>
            </p:spPr>
            <p:txBody>
              <a:bodyPr>
                <a:prstTxWarp prst="textNoShape">
                  <a:avLst/>
                </a:prstTxWarp>
              </a:bodyPr>
              <a:lstStyle/>
              <a:p>
                <a:endParaRPr lang="en-US"/>
              </a:p>
            </p:txBody>
          </p:sp>
          <p:grpSp>
            <p:nvGrpSpPr>
              <p:cNvPr id="29792" name="Group 87"/>
              <p:cNvGrpSpPr>
                <a:grpSpLocks/>
              </p:cNvGrpSpPr>
              <p:nvPr/>
            </p:nvGrpSpPr>
            <p:grpSpPr bwMode="auto">
              <a:xfrm>
                <a:off x="5199" y="2097"/>
                <a:ext cx="44" cy="106"/>
                <a:chOff x="5199" y="2097"/>
                <a:chExt cx="44" cy="106"/>
              </a:xfrm>
            </p:grpSpPr>
            <p:sp>
              <p:nvSpPr>
                <p:cNvPr id="29837" name="Freeform 88"/>
                <p:cNvSpPr>
                  <a:spLocks/>
                </p:cNvSpPr>
                <p:nvPr/>
              </p:nvSpPr>
              <p:spPr bwMode="auto">
                <a:xfrm>
                  <a:off x="5209" y="2097"/>
                  <a:ext cx="23" cy="12"/>
                </a:xfrm>
                <a:custGeom>
                  <a:avLst/>
                  <a:gdLst>
                    <a:gd name="T0" fmla="*/ 0 w 69"/>
                    <a:gd name="T1" fmla="*/ 3 h 35"/>
                    <a:gd name="T2" fmla="*/ 15 w 69"/>
                    <a:gd name="T3" fmla="*/ 35 h 35"/>
                    <a:gd name="T4" fmla="*/ 35 w 69"/>
                    <a:gd name="T5" fmla="*/ 0 h 35"/>
                    <a:gd name="T6" fmla="*/ 56 w 69"/>
                    <a:gd name="T7" fmla="*/ 35 h 35"/>
                    <a:gd name="T8" fmla="*/ 69 w 69"/>
                    <a:gd name="T9" fmla="*/ 4 h 35"/>
                    <a:gd name="T10" fmla="*/ 0 w 69"/>
                    <a:gd name="T11" fmla="*/ 3 h 35"/>
                    <a:gd name="T12" fmla="*/ 0 60000 65536"/>
                    <a:gd name="T13" fmla="*/ 0 60000 65536"/>
                    <a:gd name="T14" fmla="*/ 0 60000 65536"/>
                    <a:gd name="T15" fmla="*/ 0 60000 65536"/>
                    <a:gd name="T16" fmla="*/ 0 60000 65536"/>
                    <a:gd name="T17" fmla="*/ 0 60000 65536"/>
                    <a:gd name="T18" fmla="*/ 0 w 69"/>
                    <a:gd name="T19" fmla="*/ 0 h 35"/>
                    <a:gd name="T20" fmla="*/ 69 w 6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9" h="35">
                      <a:moveTo>
                        <a:pt x="0" y="3"/>
                      </a:moveTo>
                      <a:lnTo>
                        <a:pt x="15" y="35"/>
                      </a:lnTo>
                      <a:lnTo>
                        <a:pt x="35" y="0"/>
                      </a:lnTo>
                      <a:lnTo>
                        <a:pt x="56" y="35"/>
                      </a:lnTo>
                      <a:lnTo>
                        <a:pt x="69" y="4"/>
                      </a:lnTo>
                      <a:lnTo>
                        <a:pt x="0" y="3"/>
                      </a:lnTo>
                      <a:close/>
                    </a:path>
                  </a:pathLst>
                </a:custGeom>
                <a:blipFill dpi="0" rotWithShape="0">
                  <a:blip/>
                  <a:srcRect/>
                  <a:tile tx="0" ty="0" sx="100000" sy="100000" flip="none" algn="tl"/>
                </a:blipFill>
                <a:ln w="4763">
                  <a:solidFill>
                    <a:srgbClr val="00007F"/>
                  </a:solidFill>
                  <a:round/>
                  <a:headEnd/>
                  <a:tailEnd/>
                </a:ln>
              </p:spPr>
              <p:txBody>
                <a:bodyPr>
                  <a:prstTxWarp prst="textNoShape">
                    <a:avLst/>
                  </a:prstTxWarp>
                </a:bodyPr>
                <a:lstStyle/>
                <a:p>
                  <a:endParaRPr lang="en-US"/>
                </a:p>
              </p:txBody>
            </p:sp>
            <p:sp>
              <p:nvSpPr>
                <p:cNvPr id="29838" name="Freeform 89"/>
                <p:cNvSpPr>
                  <a:spLocks/>
                </p:cNvSpPr>
                <p:nvPr/>
              </p:nvSpPr>
              <p:spPr bwMode="auto">
                <a:xfrm>
                  <a:off x="5221" y="2100"/>
                  <a:ext cx="6" cy="97"/>
                </a:xfrm>
                <a:custGeom>
                  <a:avLst/>
                  <a:gdLst>
                    <a:gd name="T0" fmla="*/ 0 w 17"/>
                    <a:gd name="T1" fmla="*/ 0 h 291"/>
                    <a:gd name="T2" fmla="*/ 17 w 17"/>
                    <a:gd name="T3" fmla="*/ 121 h 291"/>
                    <a:gd name="T4" fmla="*/ 17 w 17"/>
                    <a:gd name="T5" fmla="*/ 291 h 291"/>
                    <a:gd name="T6" fmla="*/ 0 w 17"/>
                    <a:gd name="T7" fmla="*/ 0 h 291"/>
                    <a:gd name="T8" fmla="*/ 0 60000 65536"/>
                    <a:gd name="T9" fmla="*/ 0 60000 65536"/>
                    <a:gd name="T10" fmla="*/ 0 60000 65536"/>
                    <a:gd name="T11" fmla="*/ 0 60000 65536"/>
                    <a:gd name="T12" fmla="*/ 0 w 17"/>
                    <a:gd name="T13" fmla="*/ 0 h 291"/>
                    <a:gd name="T14" fmla="*/ 17 w 17"/>
                    <a:gd name="T15" fmla="*/ 291 h 291"/>
                  </a:gdLst>
                  <a:ahLst/>
                  <a:cxnLst>
                    <a:cxn ang="T8">
                      <a:pos x="T0" y="T1"/>
                    </a:cxn>
                    <a:cxn ang="T9">
                      <a:pos x="T2" y="T3"/>
                    </a:cxn>
                    <a:cxn ang="T10">
                      <a:pos x="T4" y="T5"/>
                    </a:cxn>
                    <a:cxn ang="T11">
                      <a:pos x="T6" y="T7"/>
                    </a:cxn>
                  </a:cxnLst>
                  <a:rect l="T12" t="T13" r="T14" b="T15"/>
                  <a:pathLst>
                    <a:path w="17" h="291">
                      <a:moveTo>
                        <a:pt x="0" y="0"/>
                      </a:moveTo>
                      <a:lnTo>
                        <a:pt x="17" y="121"/>
                      </a:lnTo>
                      <a:lnTo>
                        <a:pt x="17" y="291"/>
                      </a:lnTo>
                      <a:lnTo>
                        <a:pt x="0" y="0"/>
                      </a:lnTo>
                      <a:close/>
                    </a:path>
                  </a:pathLst>
                </a:custGeom>
                <a:blipFill dpi="0" rotWithShape="0">
                  <a:blip/>
                  <a:srcRect/>
                  <a:tile tx="0" ty="0" sx="100000" sy="100000" flip="none" algn="tl"/>
                </a:blipFill>
                <a:ln w="4763">
                  <a:solidFill>
                    <a:srgbClr val="00007F"/>
                  </a:solidFill>
                  <a:round/>
                  <a:headEnd/>
                  <a:tailEnd/>
                </a:ln>
              </p:spPr>
              <p:txBody>
                <a:bodyPr>
                  <a:prstTxWarp prst="textNoShape">
                    <a:avLst/>
                  </a:prstTxWarp>
                </a:bodyPr>
                <a:lstStyle/>
                <a:p>
                  <a:endParaRPr lang="en-US"/>
                </a:p>
              </p:txBody>
            </p:sp>
            <p:sp>
              <p:nvSpPr>
                <p:cNvPr id="29839" name="Freeform 90"/>
                <p:cNvSpPr>
                  <a:spLocks/>
                </p:cNvSpPr>
                <p:nvPr/>
              </p:nvSpPr>
              <p:spPr bwMode="auto">
                <a:xfrm>
                  <a:off x="5199" y="2197"/>
                  <a:ext cx="44" cy="6"/>
                </a:xfrm>
                <a:custGeom>
                  <a:avLst/>
                  <a:gdLst>
                    <a:gd name="T0" fmla="*/ 0 w 132"/>
                    <a:gd name="T1" fmla="*/ 17 h 17"/>
                    <a:gd name="T2" fmla="*/ 71 w 132"/>
                    <a:gd name="T3" fmla="*/ 0 h 17"/>
                    <a:gd name="T4" fmla="*/ 132 w 132"/>
                    <a:gd name="T5" fmla="*/ 6 h 17"/>
                    <a:gd name="T6" fmla="*/ 0 w 132"/>
                    <a:gd name="T7" fmla="*/ 17 h 17"/>
                    <a:gd name="T8" fmla="*/ 0 60000 65536"/>
                    <a:gd name="T9" fmla="*/ 0 60000 65536"/>
                    <a:gd name="T10" fmla="*/ 0 60000 65536"/>
                    <a:gd name="T11" fmla="*/ 0 60000 65536"/>
                    <a:gd name="T12" fmla="*/ 0 w 132"/>
                    <a:gd name="T13" fmla="*/ 0 h 17"/>
                    <a:gd name="T14" fmla="*/ 132 w 132"/>
                    <a:gd name="T15" fmla="*/ 17 h 17"/>
                  </a:gdLst>
                  <a:ahLst/>
                  <a:cxnLst>
                    <a:cxn ang="T8">
                      <a:pos x="T0" y="T1"/>
                    </a:cxn>
                    <a:cxn ang="T9">
                      <a:pos x="T2" y="T3"/>
                    </a:cxn>
                    <a:cxn ang="T10">
                      <a:pos x="T4" y="T5"/>
                    </a:cxn>
                    <a:cxn ang="T11">
                      <a:pos x="T6" y="T7"/>
                    </a:cxn>
                  </a:cxnLst>
                  <a:rect l="T12" t="T13" r="T14" b="T15"/>
                  <a:pathLst>
                    <a:path w="132" h="17">
                      <a:moveTo>
                        <a:pt x="0" y="17"/>
                      </a:moveTo>
                      <a:lnTo>
                        <a:pt x="71" y="0"/>
                      </a:lnTo>
                      <a:lnTo>
                        <a:pt x="132" y="6"/>
                      </a:lnTo>
                      <a:lnTo>
                        <a:pt x="0" y="17"/>
                      </a:lnTo>
                      <a:close/>
                    </a:path>
                  </a:pathLst>
                </a:custGeom>
                <a:blipFill dpi="0" rotWithShape="0">
                  <a:blip/>
                  <a:srcRect/>
                  <a:tile tx="0" ty="0" sx="100000" sy="100000" flip="none" algn="tl"/>
                </a:blipFill>
                <a:ln w="4763">
                  <a:solidFill>
                    <a:srgbClr val="00007F"/>
                  </a:solidFill>
                  <a:round/>
                  <a:headEnd/>
                  <a:tailEnd/>
                </a:ln>
              </p:spPr>
              <p:txBody>
                <a:bodyPr>
                  <a:prstTxWarp prst="textNoShape">
                    <a:avLst/>
                  </a:prstTxWarp>
                </a:bodyPr>
                <a:lstStyle/>
                <a:p>
                  <a:endParaRPr lang="en-US"/>
                </a:p>
              </p:txBody>
            </p:sp>
          </p:grpSp>
          <p:grpSp>
            <p:nvGrpSpPr>
              <p:cNvPr id="29800" name="Group 91"/>
              <p:cNvGrpSpPr>
                <a:grpSpLocks/>
              </p:cNvGrpSpPr>
              <p:nvPr/>
            </p:nvGrpSpPr>
            <p:grpSpPr bwMode="auto">
              <a:xfrm>
                <a:off x="5187" y="2450"/>
                <a:ext cx="60" cy="41"/>
                <a:chOff x="5187" y="2450"/>
                <a:chExt cx="60" cy="41"/>
              </a:xfrm>
            </p:grpSpPr>
            <p:sp>
              <p:nvSpPr>
                <p:cNvPr id="29835" name="Freeform 92"/>
                <p:cNvSpPr>
                  <a:spLocks/>
                </p:cNvSpPr>
                <p:nvPr/>
              </p:nvSpPr>
              <p:spPr bwMode="auto">
                <a:xfrm>
                  <a:off x="5187" y="2454"/>
                  <a:ext cx="24" cy="37"/>
                </a:xfrm>
                <a:custGeom>
                  <a:avLst/>
                  <a:gdLst>
                    <a:gd name="T0" fmla="*/ 13 w 70"/>
                    <a:gd name="T1" fmla="*/ 55 h 111"/>
                    <a:gd name="T2" fmla="*/ 3 w 70"/>
                    <a:gd name="T3" fmla="*/ 72 h 111"/>
                    <a:gd name="T4" fmla="*/ 0 w 70"/>
                    <a:gd name="T5" fmla="*/ 85 h 111"/>
                    <a:gd name="T6" fmla="*/ 0 w 70"/>
                    <a:gd name="T7" fmla="*/ 95 h 111"/>
                    <a:gd name="T8" fmla="*/ 2 w 70"/>
                    <a:gd name="T9" fmla="*/ 102 h 111"/>
                    <a:gd name="T10" fmla="*/ 7 w 70"/>
                    <a:gd name="T11" fmla="*/ 108 h 111"/>
                    <a:gd name="T12" fmla="*/ 16 w 70"/>
                    <a:gd name="T13" fmla="*/ 111 h 111"/>
                    <a:gd name="T14" fmla="*/ 29 w 70"/>
                    <a:gd name="T15" fmla="*/ 110 h 111"/>
                    <a:gd name="T16" fmla="*/ 40 w 70"/>
                    <a:gd name="T17" fmla="*/ 105 h 111"/>
                    <a:gd name="T18" fmla="*/ 49 w 70"/>
                    <a:gd name="T19" fmla="*/ 94 h 111"/>
                    <a:gd name="T20" fmla="*/ 57 w 70"/>
                    <a:gd name="T21" fmla="*/ 79 h 111"/>
                    <a:gd name="T22" fmla="*/ 62 w 70"/>
                    <a:gd name="T23" fmla="*/ 49 h 111"/>
                    <a:gd name="T24" fmla="*/ 70 w 70"/>
                    <a:gd name="T25" fmla="*/ 18 h 111"/>
                    <a:gd name="T26" fmla="*/ 69 w 70"/>
                    <a:gd name="T27" fmla="*/ 0 h 111"/>
                    <a:gd name="T28" fmla="*/ 55 w 70"/>
                    <a:gd name="T29" fmla="*/ 42 h 111"/>
                    <a:gd name="T30" fmla="*/ 43 w 70"/>
                    <a:gd name="T31" fmla="*/ 70 h 111"/>
                    <a:gd name="T32" fmla="*/ 26 w 70"/>
                    <a:gd name="T33" fmla="*/ 70 h 111"/>
                    <a:gd name="T34" fmla="*/ 10 w 70"/>
                    <a:gd name="T35" fmla="*/ 68 h 111"/>
                    <a:gd name="T36" fmla="*/ 13 w 70"/>
                    <a:gd name="T37" fmla="*/ 55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11"/>
                    <a:gd name="T59" fmla="*/ 70 w 70"/>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11">
                      <a:moveTo>
                        <a:pt x="13" y="55"/>
                      </a:moveTo>
                      <a:lnTo>
                        <a:pt x="3" y="72"/>
                      </a:lnTo>
                      <a:lnTo>
                        <a:pt x="0" y="85"/>
                      </a:lnTo>
                      <a:lnTo>
                        <a:pt x="0" y="95"/>
                      </a:lnTo>
                      <a:lnTo>
                        <a:pt x="2" y="102"/>
                      </a:lnTo>
                      <a:lnTo>
                        <a:pt x="7" y="108"/>
                      </a:lnTo>
                      <a:lnTo>
                        <a:pt x="16" y="111"/>
                      </a:lnTo>
                      <a:lnTo>
                        <a:pt x="29" y="110"/>
                      </a:lnTo>
                      <a:lnTo>
                        <a:pt x="40" y="105"/>
                      </a:lnTo>
                      <a:lnTo>
                        <a:pt x="49" y="94"/>
                      </a:lnTo>
                      <a:lnTo>
                        <a:pt x="57" y="79"/>
                      </a:lnTo>
                      <a:lnTo>
                        <a:pt x="62" y="49"/>
                      </a:lnTo>
                      <a:lnTo>
                        <a:pt x="70" y="18"/>
                      </a:lnTo>
                      <a:lnTo>
                        <a:pt x="69" y="0"/>
                      </a:lnTo>
                      <a:lnTo>
                        <a:pt x="55" y="42"/>
                      </a:lnTo>
                      <a:lnTo>
                        <a:pt x="43" y="70"/>
                      </a:lnTo>
                      <a:lnTo>
                        <a:pt x="26" y="70"/>
                      </a:lnTo>
                      <a:lnTo>
                        <a:pt x="10" y="68"/>
                      </a:lnTo>
                      <a:lnTo>
                        <a:pt x="13" y="55"/>
                      </a:lnTo>
                      <a:close/>
                    </a:path>
                  </a:pathLst>
                </a:custGeom>
                <a:solidFill>
                  <a:srgbClr val="000000"/>
                </a:solidFill>
                <a:ln w="9525">
                  <a:noFill/>
                  <a:round/>
                  <a:headEnd/>
                  <a:tailEnd/>
                </a:ln>
              </p:spPr>
              <p:txBody>
                <a:bodyPr>
                  <a:prstTxWarp prst="textNoShape">
                    <a:avLst/>
                  </a:prstTxWarp>
                </a:bodyPr>
                <a:lstStyle/>
                <a:p>
                  <a:endParaRPr lang="en-US"/>
                </a:p>
              </p:txBody>
            </p:sp>
            <p:sp>
              <p:nvSpPr>
                <p:cNvPr id="29836" name="Freeform 93"/>
                <p:cNvSpPr>
                  <a:spLocks/>
                </p:cNvSpPr>
                <p:nvPr/>
              </p:nvSpPr>
              <p:spPr bwMode="auto">
                <a:xfrm>
                  <a:off x="5220" y="2450"/>
                  <a:ext cx="27" cy="41"/>
                </a:xfrm>
                <a:custGeom>
                  <a:avLst/>
                  <a:gdLst>
                    <a:gd name="T0" fmla="*/ 1 w 80"/>
                    <a:gd name="T1" fmla="*/ 0 h 121"/>
                    <a:gd name="T2" fmla="*/ 0 w 80"/>
                    <a:gd name="T3" fmla="*/ 12 h 121"/>
                    <a:gd name="T4" fmla="*/ 10 w 80"/>
                    <a:gd name="T5" fmla="*/ 42 h 121"/>
                    <a:gd name="T6" fmla="*/ 18 w 80"/>
                    <a:gd name="T7" fmla="*/ 68 h 121"/>
                    <a:gd name="T8" fmla="*/ 26 w 80"/>
                    <a:gd name="T9" fmla="*/ 92 h 121"/>
                    <a:gd name="T10" fmla="*/ 34 w 80"/>
                    <a:gd name="T11" fmla="*/ 105 h 121"/>
                    <a:gd name="T12" fmla="*/ 42 w 80"/>
                    <a:gd name="T13" fmla="*/ 115 h 121"/>
                    <a:gd name="T14" fmla="*/ 53 w 80"/>
                    <a:gd name="T15" fmla="*/ 119 h 121"/>
                    <a:gd name="T16" fmla="*/ 65 w 80"/>
                    <a:gd name="T17" fmla="*/ 121 h 121"/>
                    <a:gd name="T18" fmla="*/ 71 w 80"/>
                    <a:gd name="T19" fmla="*/ 117 h 121"/>
                    <a:gd name="T20" fmla="*/ 77 w 80"/>
                    <a:gd name="T21" fmla="*/ 114 h 121"/>
                    <a:gd name="T22" fmla="*/ 80 w 80"/>
                    <a:gd name="T23" fmla="*/ 102 h 121"/>
                    <a:gd name="T24" fmla="*/ 78 w 80"/>
                    <a:gd name="T25" fmla="*/ 86 h 121"/>
                    <a:gd name="T26" fmla="*/ 71 w 80"/>
                    <a:gd name="T27" fmla="*/ 67 h 121"/>
                    <a:gd name="T28" fmla="*/ 66 w 80"/>
                    <a:gd name="T29" fmla="*/ 57 h 121"/>
                    <a:gd name="T30" fmla="*/ 64 w 80"/>
                    <a:gd name="T31" fmla="*/ 66 h 121"/>
                    <a:gd name="T32" fmla="*/ 61 w 80"/>
                    <a:gd name="T33" fmla="*/ 70 h 121"/>
                    <a:gd name="T34" fmla="*/ 51 w 80"/>
                    <a:gd name="T35" fmla="*/ 73 h 121"/>
                    <a:gd name="T36" fmla="*/ 43 w 80"/>
                    <a:gd name="T37" fmla="*/ 74 h 121"/>
                    <a:gd name="T38" fmla="*/ 27 w 80"/>
                    <a:gd name="T39" fmla="*/ 71 h 121"/>
                    <a:gd name="T40" fmla="*/ 10 w 80"/>
                    <a:gd name="T41" fmla="*/ 23 h 121"/>
                    <a:gd name="T42" fmla="*/ 1 w 8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121"/>
                    <a:gd name="T68" fmla="*/ 80 w 8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121">
                      <a:moveTo>
                        <a:pt x="1" y="0"/>
                      </a:moveTo>
                      <a:lnTo>
                        <a:pt x="0" y="12"/>
                      </a:lnTo>
                      <a:lnTo>
                        <a:pt x="10" y="42"/>
                      </a:lnTo>
                      <a:lnTo>
                        <a:pt x="18" y="68"/>
                      </a:lnTo>
                      <a:lnTo>
                        <a:pt x="26" y="92"/>
                      </a:lnTo>
                      <a:lnTo>
                        <a:pt x="34" y="105"/>
                      </a:lnTo>
                      <a:lnTo>
                        <a:pt x="42" y="115"/>
                      </a:lnTo>
                      <a:lnTo>
                        <a:pt x="53" y="119"/>
                      </a:lnTo>
                      <a:lnTo>
                        <a:pt x="65" y="121"/>
                      </a:lnTo>
                      <a:lnTo>
                        <a:pt x="71" y="117"/>
                      </a:lnTo>
                      <a:lnTo>
                        <a:pt x="77" y="114"/>
                      </a:lnTo>
                      <a:lnTo>
                        <a:pt x="80" y="102"/>
                      </a:lnTo>
                      <a:lnTo>
                        <a:pt x="78" y="86"/>
                      </a:lnTo>
                      <a:lnTo>
                        <a:pt x="71" y="67"/>
                      </a:lnTo>
                      <a:lnTo>
                        <a:pt x="66" y="57"/>
                      </a:lnTo>
                      <a:lnTo>
                        <a:pt x="64" y="66"/>
                      </a:lnTo>
                      <a:lnTo>
                        <a:pt x="61" y="70"/>
                      </a:lnTo>
                      <a:lnTo>
                        <a:pt x="51" y="73"/>
                      </a:lnTo>
                      <a:lnTo>
                        <a:pt x="43" y="74"/>
                      </a:lnTo>
                      <a:lnTo>
                        <a:pt x="27" y="71"/>
                      </a:lnTo>
                      <a:lnTo>
                        <a:pt x="10" y="23"/>
                      </a:lnTo>
                      <a:lnTo>
                        <a:pt x="1" y="0"/>
                      </a:lnTo>
                      <a:close/>
                    </a:path>
                  </a:pathLst>
                </a:custGeom>
                <a:solidFill>
                  <a:srgbClr val="000000"/>
                </a:solidFill>
                <a:ln w="9525">
                  <a:noFill/>
                  <a:round/>
                  <a:headEnd/>
                  <a:tailEnd/>
                </a:ln>
              </p:spPr>
              <p:txBody>
                <a:bodyPr>
                  <a:prstTxWarp prst="textNoShape">
                    <a:avLst/>
                  </a:prstTxWarp>
                </a:bodyPr>
                <a:lstStyle/>
                <a:p>
                  <a:endParaRPr lang="en-US"/>
                </a:p>
              </p:txBody>
            </p:sp>
          </p:grpSp>
        </p:grpSp>
        <p:grpSp>
          <p:nvGrpSpPr>
            <p:cNvPr id="29801" name="Group 94"/>
            <p:cNvGrpSpPr>
              <a:grpSpLocks/>
            </p:cNvGrpSpPr>
            <p:nvPr/>
          </p:nvGrpSpPr>
          <p:grpSpPr bwMode="auto">
            <a:xfrm>
              <a:off x="4416" y="2016"/>
              <a:ext cx="102" cy="461"/>
              <a:chOff x="4416" y="2016"/>
              <a:chExt cx="102" cy="461"/>
            </a:xfrm>
          </p:grpSpPr>
          <p:grpSp>
            <p:nvGrpSpPr>
              <p:cNvPr id="29803" name="Group 95"/>
              <p:cNvGrpSpPr>
                <a:grpSpLocks/>
              </p:cNvGrpSpPr>
              <p:nvPr/>
            </p:nvGrpSpPr>
            <p:grpSpPr bwMode="auto">
              <a:xfrm>
                <a:off x="4417" y="2160"/>
                <a:ext cx="99" cy="134"/>
                <a:chOff x="4417" y="2160"/>
                <a:chExt cx="99" cy="134"/>
              </a:xfrm>
            </p:grpSpPr>
            <p:sp>
              <p:nvSpPr>
                <p:cNvPr id="29826" name="Freeform 96"/>
                <p:cNvSpPr>
                  <a:spLocks/>
                </p:cNvSpPr>
                <p:nvPr/>
              </p:nvSpPr>
              <p:spPr bwMode="auto">
                <a:xfrm>
                  <a:off x="4417" y="2163"/>
                  <a:ext cx="27" cy="131"/>
                </a:xfrm>
                <a:custGeom>
                  <a:avLst/>
                  <a:gdLst>
                    <a:gd name="T0" fmla="*/ 4 w 81"/>
                    <a:gd name="T1" fmla="*/ 0 h 393"/>
                    <a:gd name="T2" fmla="*/ 0 w 81"/>
                    <a:gd name="T3" fmla="*/ 88 h 393"/>
                    <a:gd name="T4" fmla="*/ 13 w 81"/>
                    <a:gd name="T5" fmla="*/ 211 h 393"/>
                    <a:gd name="T6" fmla="*/ 24 w 81"/>
                    <a:gd name="T7" fmla="*/ 318 h 393"/>
                    <a:gd name="T8" fmla="*/ 45 w 81"/>
                    <a:gd name="T9" fmla="*/ 381 h 393"/>
                    <a:gd name="T10" fmla="*/ 54 w 81"/>
                    <a:gd name="T11" fmla="*/ 393 h 393"/>
                    <a:gd name="T12" fmla="*/ 60 w 81"/>
                    <a:gd name="T13" fmla="*/ 375 h 393"/>
                    <a:gd name="T14" fmla="*/ 63 w 81"/>
                    <a:gd name="T15" fmla="*/ 331 h 393"/>
                    <a:gd name="T16" fmla="*/ 81 w 81"/>
                    <a:gd name="T17" fmla="*/ 319 h 393"/>
                    <a:gd name="T18" fmla="*/ 57 w 81"/>
                    <a:gd name="T19" fmla="*/ 282 h 393"/>
                    <a:gd name="T20" fmla="*/ 40 w 81"/>
                    <a:gd name="T21" fmla="*/ 261 h 393"/>
                    <a:gd name="T22" fmla="*/ 43 w 81"/>
                    <a:gd name="T23" fmla="*/ 79 h 393"/>
                    <a:gd name="T24" fmla="*/ 51 w 81"/>
                    <a:gd name="T25" fmla="*/ 7 h 393"/>
                    <a:gd name="T26" fmla="*/ 4 w 81"/>
                    <a:gd name="T27" fmla="*/ 0 h 3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393"/>
                    <a:gd name="T44" fmla="*/ 81 w 81"/>
                    <a:gd name="T45" fmla="*/ 393 h 3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393">
                      <a:moveTo>
                        <a:pt x="4" y="0"/>
                      </a:moveTo>
                      <a:lnTo>
                        <a:pt x="0" y="88"/>
                      </a:lnTo>
                      <a:lnTo>
                        <a:pt x="13" y="211"/>
                      </a:lnTo>
                      <a:lnTo>
                        <a:pt x="24" y="318"/>
                      </a:lnTo>
                      <a:lnTo>
                        <a:pt x="45" y="381"/>
                      </a:lnTo>
                      <a:lnTo>
                        <a:pt x="54" y="393"/>
                      </a:lnTo>
                      <a:lnTo>
                        <a:pt x="60" y="375"/>
                      </a:lnTo>
                      <a:lnTo>
                        <a:pt x="63" y="331"/>
                      </a:lnTo>
                      <a:lnTo>
                        <a:pt x="81" y="319"/>
                      </a:lnTo>
                      <a:lnTo>
                        <a:pt x="57" y="282"/>
                      </a:lnTo>
                      <a:lnTo>
                        <a:pt x="40" y="261"/>
                      </a:lnTo>
                      <a:lnTo>
                        <a:pt x="43" y="79"/>
                      </a:lnTo>
                      <a:lnTo>
                        <a:pt x="51" y="7"/>
                      </a:lnTo>
                      <a:lnTo>
                        <a:pt x="4"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27" name="Freeform 97"/>
                <p:cNvSpPr>
                  <a:spLocks/>
                </p:cNvSpPr>
                <p:nvPr/>
              </p:nvSpPr>
              <p:spPr bwMode="auto">
                <a:xfrm>
                  <a:off x="4493" y="2160"/>
                  <a:ext cx="23" cy="122"/>
                </a:xfrm>
                <a:custGeom>
                  <a:avLst/>
                  <a:gdLst>
                    <a:gd name="T0" fmla="*/ 20 w 70"/>
                    <a:gd name="T1" fmla="*/ 10 h 367"/>
                    <a:gd name="T2" fmla="*/ 30 w 70"/>
                    <a:gd name="T3" fmla="*/ 76 h 367"/>
                    <a:gd name="T4" fmla="*/ 29 w 70"/>
                    <a:gd name="T5" fmla="*/ 233 h 367"/>
                    <a:gd name="T6" fmla="*/ 0 w 70"/>
                    <a:gd name="T7" fmla="*/ 299 h 367"/>
                    <a:gd name="T8" fmla="*/ 7 w 70"/>
                    <a:gd name="T9" fmla="*/ 305 h 367"/>
                    <a:gd name="T10" fmla="*/ 0 w 70"/>
                    <a:gd name="T11" fmla="*/ 340 h 367"/>
                    <a:gd name="T12" fmla="*/ 6 w 70"/>
                    <a:gd name="T13" fmla="*/ 367 h 367"/>
                    <a:gd name="T14" fmla="*/ 29 w 70"/>
                    <a:gd name="T15" fmla="*/ 322 h 367"/>
                    <a:gd name="T16" fmla="*/ 50 w 70"/>
                    <a:gd name="T17" fmla="*/ 241 h 367"/>
                    <a:gd name="T18" fmla="*/ 70 w 70"/>
                    <a:gd name="T19" fmla="*/ 61 h 367"/>
                    <a:gd name="T20" fmla="*/ 61 w 70"/>
                    <a:gd name="T21" fmla="*/ 0 h 367"/>
                    <a:gd name="T22" fmla="*/ 20 w 70"/>
                    <a:gd name="T23" fmla="*/ 10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367"/>
                    <a:gd name="T38" fmla="*/ 70 w 70"/>
                    <a:gd name="T39" fmla="*/ 367 h 3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367">
                      <a:moveTo>
                        <a:pt x="20" y="10"/>
                      </a:moveTo>
                      <a:lnTo>
                        <a:pt x="30" y="76"/>
                      </a:lnTo>
                      <a:lnTo>
                        <a:pt x="29" y="233"/>
                      </a:lnTo>
                      <a:lnTo>
                        <a:pt x="0" y="299"/>
                      </a:lnTo>
                      <a:lnTo>
                        <a:pt x="7" y="305"/>
                      </a:lnTo>
                      <a:lnTo>
                        <a:pt x="0" y="340"/>
                      </a:lnTo>
                      <a:lnTo>
                        <a:pt x="6" y="367"/>
                      </a:lnTo>
                      <a:lnTo>
                        <a:pt x="29" y="322"/>
                      </a:lnTo>
                      <a:lnTo>
                        <a:pt x="50" y="241"/>
                      </a:lnTo>
                      <a:lnTo>
                        <a:pt x="70" y="61"/>
                      </a:lnTo>
                      <a:lnTo>
                        <a:pt x="61" y="0"/>
                      </a:lnTo>
                      <a:lnTo>
                        <a:pt x="20" y="1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sp>
            <p:nvSpPr>
              <p:cNvPr id="29810" name="Freeform 98"/>
              <p:cNvSpPr>
                <a:spLocks/>
              </p:cNvSpPr>
              <p:nvPr/>
            </p:nvSpPr>
            <p:spPr bwMode="auto">
              <a:xfrm>
                <a:off x="4416" y="2083"/>
                <a:ext cx="102" cy="198"/>
              </a:xfrm>
              <a:custGeom>
                <a:avLst/>
                <a:gdLst>
                  <a:gd name="T0" fmla="*/ 124 w 306"/>
                  <a:gd name="T1" fmla="*/ 0 h 595"/>
                  <a:gd name="T2" fmla="*/ 49 w 306"/>
                  <a:gd name="T3" fmla="*/ 40 h 595"/>
                  <a:gd name="T4" fmla="*/ 39 w 306"/>
                  <a:gd name="T5" fmla="*/ 54 h 595"/>
                  <a:gd name="T6" fmla="*/ 0 w 306"/>
                  <a:gd name="T7" fmla="*/ 244 h 595"/>
                  <a:gd name="T8" fmla="*/ 6 w 306"/>
                  <a:gd name="T9" fmla="*/ 446 h 595"/>
                  <a:gd name="T10" fmla="*/ 55 w 306"/>
                  <a:gd name="T11" fmla="*/ 431 h 595"/>
                  <a:gd name="T12" fmla="*/ 59 w 306"/>
                  <a:gd name="T13" fmla="*/ 252 h 595"/>
                  <a:gd name="T14" fmla="*/ 67 w 306"/>
                  <a:gd name="T15" fmla="*/ 204 h 595"/>
                  <a:gd name="T16" fmla="*/ 68 w 306"/>
                  <a:gd name="T17" fmla="*/ 308 h 595"/>
                  <a:gd name="T18" fmla="*/ 55 w 306"/>
                  <a:gd name="T19" fmla="*/ 490 h 595"/>
                  <a:gd name="T20" fmla="*/ 77 w 306"/>
                  <a:gd name="T21" fmla="*/ 491 h 595"/>
                  <a:gd name="T22" fmla="*/ 75 w 306"/>
                  <a:gd name="T23" fmla="*/ 553 h 595"/>
                  <a:gd name="T24" fmla="*/ 77 w 306"/>
                  <a:gd name="T25" fmla="*/ 589 h 595"/>
                  <a:gd name="T26" fmla="*/ 157 w 306"/>
                  <a:gd name="T27" fmla="*/ 595 h 595"/>
                  <a:gd name="T28" fmla="*/ 220 w 306"/>
                  <a:gd name="T29" fmla="*/ 581 h 595"/>
                  <a:gd name="T30" fmla="*/ 258 w 306"/>
                  <a:gd name="T31" fmla="*/ 579 h 595"/>
                  <a:gd name="T32" fmla="*/ 254 w 306"/>
                  <a:gd name="T33" fmla="*/ 479 h 595"/>
                  <a:gd name="T34" fmla="*/ 259 w 306"/>
                  <a:gd name="T35" fmla="*/ 431 h 595"/>
                  <a:gd name="T36" fmla="*/ 240 w 306"/>
                  <a:gd name="T37" fmla="*/ 291 h 595"/>
                  <a:gd name="T38" fmla="*/ 238 w 306"/>
                  <a:gd name="T39" fmla="*/ 218 h 595"/>
                  <a:gd name="T40" fmla="*/ 246 w 306"/>
                  <a:gd name="T41" fmla="*/ 246 h 595"/>
                  <a:gd name="T42" fmla="*/ 254 w 306"/>
                  <a:gd name="T43" fmla="*/ 407 h 595"/>
                  <a:gd name="T44" fmla="*/ 293 w 306"/>
                  <a:gd name="T45" fmla="*/ 416 h 595"/>
                  <a:gd name="T46" fmla="*/ 306 w 306"/>
                  <a:gd name="T47" fmla="*/ 230 h 595"/>
                  <a:gd name="T48" fmla="*/ 260 w 306"/>
                  <a:gd name="T49" fmla="*/ 51 h 595"/>
                  <a:gd name="T50" fmla="*/ 183 w 306"/>
                  <a:gd name="T51" fmla="*/ 0 h 595"/>
                  <a:gd name="T52" fmla="*/ 124 w 306"/>
                  <a:gd name="T53" fmla="*/ 0 h 5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6"/>
                  <a:gd name="T82" fmla="*/ 0 h 595"/>
                  <a:gd name="T83" fmla="*/ 306 w 306"/>
                  <a:gd name="T84" fmla="*/ 595 h 5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6" h="595">
                    <a:moveTo>
                      <a:pt x="124" y="0"/>
                    </a:moveTo>
                    <a:lnTo>
                      <a:pt x="49" y="40"/>
                    </a:lnTo>
                    <a:lnTo>
                      <a:pt x="39" y="54"/>
                    </a:lnTo>
                    <a:lnTo>
                      <a:pt x="0" y="244"/>
                    </a:lnTo>
                    <a:lnTo>
                      <a:pt x="6" y="446"/>
                    </a:lnTo>
                    <a:lnTo>
                      <a:pt x="55" y="431"/>
                    </a:lnTo>
                    <a:lnTo>
                      <a:pt x="59" y="252"/>
                    </a:lnTo>
                    <a:lnTo>
                      <a:pt x="67" y="204"/>
                    </a:lnTo>
                    <a:lnTo>
                      <a:pt x="68" y="308"/>
                    </a:lnTo>
                    <a:lnTo>
                      <a:pt x="55" y="490"/>
                    </a:lnTo>
                    <a:lnTo>
                      <a:pt x="77" y="491"/>
                    </a:lnTo>
                    <a:lnTo>
                      <a:pt x="75" y="553"/>
                    </a:lnTo>
                    <a:lnTo>
                      <a:pt x="77" y="589"/>
                    </a:lnTo>
                    <a:lnTo>
                      <a:pt x="157" y="595"/>
                    </a:lnTo>
                    <a:lnTo>
                      <a:pt x="220" y="581"/>
                    </a:lnTo>
                    <a:lnTo>
                      <a:pt x="258" y="579"/>
                    </a:lnTo>
                    <a:lnTo>
                      <a:pt x="254" y="479"/>
                    </a:lnTo>
                    <a:lnTo>
                      <a:pt x="259" y="431"/>
                    </a:lnTo>
                    <a:lnTo>
                      <a:pt x="240" y="291"/>
                    </a:lnTo>
                    <a:lnTo>
                      <a:pt x="238" y="218"/>
                    </a:lnTo>
                    <a:lnTo>
                      <a:pt x="246" y="246"/>
                    </a:lnTo>
                    <a:lnTo>
                      <a:pt x="254" y="407"/>
                    </a:lnTo>
                    <a:lnTo>
                      <a:pt x="293" y="416"/>
                    </a:lnTo>
                    <a:lnTo>
                      <a:pt x="306" y="230"/>
                    </a:lnTo>
                    <a:lnTo>
                      <a:pt x="260" y="51"/>
                    </a:lnTo>
                    <a:lnTo>
                      <a:pt x="183" y="0"/>
                    </a:lnTo>
                    <a:lnTo>
                      <a:pt x="124" y="0"/>
                    </a:lnTo>
                    <a:close/>
                  </a:path>
                </a:pathLst>
              </a:custGeom>
              <a:solidFill>
                <a:srgbClr val="FF0000"/>
              </a:solidFill>
              <a:ln w="4826">
                <a:solidFill>
                  <a:srgbClr val="FF0000"/>
                </a:solidFill>
                <a:round/>
                <a:headEnd/>
                <a:tailEnd/>
              </a:ln>
            </p:spPr>
            <p:txBody>
              <a:bodyPr>
                <a:prstTxWarp prst="textNoShape">
                  <a:avLst/>
                </a:prstTxWarp>
              </a:bodyPr>
              <a:lstStyle/>
              <a:p>
                <a:endParaRPr lang="en-US"/>
              </a:p>
            </p:txBody>
          </p:sp>
          <p:grpSp>
            <p:nvGrpSpPr>
              <p:cNvPr id="29809" name="Group 99"/>
              <p:cNvGrpSpPr>
                <a:grpSpLocks/>
              </p:cNvGrpSpPr>
              <p:nvPr/>
            </p:nvGrpSpPr>
            <p:grpSpPr bwMode="auto">
              <a:xfrm>
                <a:off x="4434" y="2016"/>
                <a:ext cx="63" cy="461"/>
                <a:chOff x="4434" y="2016"/>
                <a:chExt cx="63" cy="461"/>
              </a:xfrm>
            </p:grpSpPr>
            <p:sp>
              <p:nvSpPr>
                <p:cNvPr id="29812" name="Freeform 100"/>
                <p:cNvSpPr>
                  <a:spLocks/>
                </p:cNvSpPr>
                <p:nvPr/>
              </p:nvSpPr>
              <p:spPr bwMode="auto">
                <a:xfrm>
                  <a:off x="4437" y="2275"/>
                  <a:ext cx="59" cy="188"/>
                </a:xfrm>
                <a:custGeom>
                  <a:avLst/>
                  <a:gdLst>
                    <a:gd name="T0" fmla="*/ 24 w 178"/>
                    <a:gd name="T1" fmla="*/ 9 h 564"/>
                    <a:gd name="T2" fmla="*/ 32 w 178"/>
                    <a:gd name="T3" fmla="*/ 207 h 564"/>
                    <a:gd name="T4" fmla="*/ 29 w 178"/>
                    <a:gd name="T5" fmla="*/ 261 h 564"/>
                    <a:gd name="T6" fmla="*/ 29 w 178"/>
                    <a:gd name="T7" fmla="*/ 315 h 564"/>
                    <a:gd name="T8" fmla="*/ 32 w 178"/>
                    <a:gd name="T9" fmla="*/ 365 h 564"/>
                    <a:gd name="T10" fmla="*/ 33 w 178"/>
                    <a:gd name="T11" fmla="*/ 406 h 564"/>
                    <a:gd name="T12" fmla="*/ 33 w 178"/>
                    <a:gd name="T13" fmla="*/ 457 h 564"/>
                    <a:gd name="T14" fmla="*/ 30 w 178"/>
                    <a:gd name="T15" fmla="*/ 478 h 564"/>
                    <a:gd name="T16" fmla="*/ 8 w 178"/>
                    <a:gd name="T17" fmla="*/ 541 h 564"/>
                    <a:gd name="T18" fmla="*/ 0 w 178"/>
                    <a:gd name="T19" fmla="*/ 563 h 564"/>
                    <a:gd name="T20" fmla="*/ 35 w 178"/>
                    <a:gd name="T21" fmla="*/ 564 h 564"/>
                    <a:gd name="T22" fmla="*/ 50 w 178"/>
                    <a:gd name="T23" fmla="*/ 537 h 564"/>
                    <a:gd name="T24" fmla="*/ 60 w 178"/>
                    <a:gd name="T25" fmla="*/ 505 h 564"/>
                    <a:gd name="T26" fmla="*/ 66 w 178"/>
                    <a:gd name="T27" fmla="*/ 454 h 564"/>
                    <a:gd name="T28" fmla="*/ 87 w 178"/>
                    <a:gd name="T29" fmla="*/ 315 h 564"/>
                    <a:gd name="T30" fmla="*/ 94 w 178"/>
                    <a:gd name="T31" fmla="*/ 277 h 564"/>
                    <a:gd name="T32" fmla="*/ 89 w 178"/>
                    <a:gd name="T33" fmla="*/ 351 h 564"/>
                    <a:gd name="T34" fmla="*/ 95 w 178"/>
                    <a:gd name="T35" fmla="*/ 398 h 564"/>
                    <a:gd name="T36" fmla="*/ 97 w 178"/>
                    <a:gd name="T37" fmla="*/ 441 h 564"/>
                    <a:gd name="T38" fmla="*/ 93 w 178"/>
                    <a:gd name="T39" fmla="*/ 480 h 564"/>
                    <a:gd name="T40" fmla="*/ 96 w 178"/>
                    <a:gd name="T41" fmla="*/ 499 h 564"/>
                    <a:gd name="T42" fmla="*/ 118 w 178"/>
                    <a:gd name="T43" fmla="*/ 557 h 564"/>
                    <a:gd name="T44" fmla="*/ 138 w 178"/>
                    <a:gd name="T45" fmla="*/ 558 h 564"/>
                    <a:gd name="T46" fmla="*/ 147 w 178"/>
                    <a:gd name="T47" fmla="*/ 558 h 564"/>
                    <a:gd name="T48" fmla="*/ 159 w 178"/>
                    <a:gd name="T49" fmla="*/ 546 h 564"/>
                    <a:gd name="T50" fmla="*/ 130 w 178"/>
                    <a:gd name="T51" fmla="*/ 480 h 564"/>
                    <a:gd name="T52" fmla="*/ 144 w 178"/>
                    <a:gd name="T53" fmla="*/ 339 h 564"/>
                    <a:gd name="T54" fmla="*/ 150 w 178"/>
                    <a:gd name="T55" fmla="*/ 273 h 564"/>
                    <a:gd name="T56" fmla="*/ 178 w 178"/>
                    <a:gd name="T57" fmla="*/ 0 h 564"/>
                    <a:gd name="T58" fmla="*/ 24 w 178"/>
                    <a:gd name="T59" fmla="*/ 9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8"/>
                    <a:gd name="T91" fmla="*/ 0 h 564"/>
                    <a:gd name="T92" fmla="*/ 178 w 178"/>
                    <a:gd name="T93" fmla="*/ 564 h 5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8" h="564">
                      <a:moveTo>
                        <a:pt x="24" y="9"/>
                      </a:moveTo>
                      <a:lnTo>
                        <a:pt x="32" y="207"/>
                      </a:lnTo>
                      <a:lnTo>
                        <a:pt x="29" y="261"/>
                      </a:lnTo>
                      <a:lnTo>
                        <a:pt x="29" y="315"/>
                      </a:lnTo>
                      <a:lnTo>
                        <a:pt x="32" y="365"/>
                      </a:lnTo>
                      <a:lnTo>
                        <a:pt x="33" y="406"/>
                      </a:lnTo>
                      <a:lnTo>
                        <a:pt x="33" y="457"/>
                      </a:lnTo>
                      <a:lnTo>
                        <a:pt x="30" y="478"/>
                      </a:lnTo>
                      <a:lnTo>
                        <a:pt x="8" y="541"/>
                      </a:lnTo>
                      <a:lnTo>
                        <a:pt x="0" y="563"/>
                      </a:lnTo>
                      <a:lnTo>
                        <a:pt x="35" y="564"/>
                      </a:lnTo>
                      <a:lnTo>
                        <a:pt x="50" y="537"/>
                      </a:lnTo>
                      <a:lnTo>
                        <a:pt x="60" y="505"/>
                      </a:lnTo>
                      <a:lnTo>
                        <a:pt x="66" y="454"/>
                      </a:lnTo>
                      <a:lnTo>
                        <a:pt x="87" y="315"/>
                      </a:lnTo>
                      <a:lnTo>
                        <a:pt x="94" y="277"/>
                      </a:lnTo>
                      <a:lnTo>
                        <a:pt x="89" y="351"/>
                      </a:lnTo>
                      <a:lnTo>
                        <a:pt x="95" y="398"/>
                      </a:lnTo>
                      <a:lnTo>
                        <a:pt x="97" y="441"/>
                      </a:lnTo>
                      <a:lnTo>
                        <a:pt x="93" y="480"/>
                      </a:lnTo>
                      <a:lnTo>
                        <a:pt x="96" y="499"/>
                      </a:lnTo>
                      <a:lnTo>
                        <a:pt x="118" y="557"/>
                      </a:lnTo>
                      <a:lnTo>
                        <a:pt x="138" y="558"/>
                      </a:lnTo>
                      <a:lnTo>
                        <a:pt x="147" y="558"/>
                      </a:lnTo>
                      <a:lnTo>
                        <a:pt x="159" y="546"/>
                      </a:lnTo>
                      <a:lnTo>
                        <a:pt x="130" y="480"/>
                      </a:lnTo>
                      <a:lnTo>
                        <a:pt x="144" y="339"/>
                      </a:lnTo>
                      <a:lnTo>
                        <a:pt x="150" y="273"/>
                      </a:lnTo>
                      <a:lnTo>
                        <a:pt x="178" y="0"/>
                      </a:lnTo>
                      <a:lnTo>
                        <a:pt x="24" y="9"/>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nvGrpSpPr>
                <p:cNvPr id="29811" name="Group 101"/>
                <p:cNvGrpSpPr>
                  <a:grpSpLocks/>
                </p:cNvGrpSpPr>
                <p:nvPr/>
              </p:nvGrpSpPr>
              <p:grpSpPr bwMode="auto">
                <a:xfrm>
                  <a:off x="4446" y="2083"/>
                  <a:ext cx="44" cy="106"/>
                  <a:chOff x="4446" y="2083"/>
                  <a:chExt cx="44" cy="106"/>
                </a:xfrm>
              </p:grpSpPr>
              <p:sp>
                <p:nvSpPr>
                  <p:cNvPr id="29823" name="Freeform 102"/>
                  <p:cNvSpPr>
                    <a:spLocks/>
                  </p:cNvSpPr>
                  <p:nvPr/>
                </p:nvSpPr>
                <p:spPr bwMode="auto">
                  <a:xfrm>
                    <a:off x="4456" y="2083"/>
                    <a:ext cx="23" cy="12"/>
                  </a:xfrm>
                  <a:custGeom>
                    <a:avLst/>
                    <a:gdLst>
                      <a:gd name="T0" fmla="*/ 0 w 69"/>
                      <a:gd name="T1" fmla="*/ 3 h 35"/>
                      <a:gd name="T2" fmla="*/ 15 w 69"/>
                      <a:gd name="T3" fmla="*/ 35 h 35"/>
                      <a:gd name="T4" fmla="*/ 36 w 69"/>
                      <a:gd name="T5" fmla="*/ 0 h 35"/>
                      <a:gd name="T6" fmla="*/ 56 w 69"/>
                      <a:gd name="T7" fmla="*/ 35 h 35"/>
                      <a:gd name="T8" fmla="*/ 69 w 69"/>
                      <a:gd name="T9" fmla="*/ 4 h 35"/>
                      <a:gd name="T10" fmla="*/ 0 60000 65536"/>
                      <a:gd name="T11" fmla="*/ 0 60000 65536"/>
                      <a:gd name="T12" fmla="*/ 0 60000 65536"/>
                      <a:gd name="T13" fmla="*/ 0 60000 65536"/>
                      <a:gd name="T14" fmla="*/ 0 60000 65536"/>
                      <a:gd name="T15" fmla="*/ 0 w 69"/>
                      <a:gd name="T16" fmla="*/ 0 h 35"/>
                      <a:gd name="T17" fmla="*/ 69 w 69"/>
                      <a:gd name="T18" fmla="*/ 35 h 35"/>
                    </a:gdLst>
                    <a:ahLst/>
                    <a:cxnLst>
                      <a:cxn ang="T10">
                        <a:pos x="T0" y="T1"/>
                      </a:cxn>
                      <a:cxn ang="T11">
                        <a:pos x="T2" y="T3"/>
                      </a:cxn>
                      <a:cxn ang="T12">
                        <a:pos x="T4" y="T5"/>
                      </a:cxn>
                      <a:cxn ang="T13">
                        <a:pos x="T6" y="T7"/>
                      </a:cxn>
                      <a:cxn ang="T14">
                        <a:pos x="T8" y="T9"/>
                      </a:cxn>
                    </a:cxnLst>
                    <a:rect l="T15" t="T16" r="T17" b="T18"/>
                    <a:pathLst>
                      <a:path w="69" h="35">
                        <a:moveTo>
                          <a:pt x="0" y="3"/>
                        </a:moveTo>
                        <a:lnTo>
                          <a:pt x="15" y="35"/>
                        </a:lnTo>
                        <a:lnTo>
                          <a:pt x="36" y="0"/>
                        </a:lnTo>
                        <a:lnTo>
                          <a:pt x="56" y="35"/>
                        </a:lnTo>
                        <a:lnTo>
                          <a:pt x="69" y="4"/>
                        </a:lnTo>
                      </a:path>
                    </a:pathLst>
                  </a:custGeom>
                  <a:noFill/>
                  <a:ln w="4763">
                    <a:solidFill>
                      <a:srgbClr val="3F7FFF"/>
                    </a:solidFill>
                    <a:round/>
                    <a:headEnd/>
                    <a:tailEnd/>
                  </a:ln>
                </p:spPr>
                <p:txBody>
                  <a:bodyPr>
                    <a:prstTxWarp prst="textNoShape">
                      <a:avLst/>
                    </a:prstTxWarp>
                  </a:bodyPr>
                  <a:lstStyle/>
                  <a:p>
                    <a:endParaRPr lang="en-US"/>
                  </a:p>
                </p:txBody>
              </p:sp>
              <p:sp>
                <p:nvSpPr>
                  <p:cNvPr id="29824" name="Freeform 103"/>
                  <p:cNvSpPr>
                    <a:spLocks/>
                  </p:cNvSpPr>
                  <p:nvPr/>
                </p:nvSpPr>
                <p:spPr bwMode="auto">
                  <a:xfrm>
                    <a:off x="4469" y="2086"/>
                    <a:ext cx="5" cy="97"/>
                  </a:xfrm>
                  <a:custGeom>
                    <a:avLst/>
                    <a:gdLst>
                      <a:gd name="T0" fmla="*/ 0 w 16"/>
                      <a:gd name="T1" fmla="*/ 0 h 292"/>
                      <a:gd name="T2" fmla="*/ 16 w 16"/>
                      <a:gd name="T3" fmla="*/ 120 h 292"/>
                      <a:gd name="T4" fmla="*/ 16 w 16"/>
                      <a:gd name="T5" fmla="*/ 292 h 292"/>
                      <a:gd name="T6" fmla="*/ 0 60000 65536"/>
                      <a:gd name="T7" fmla="*/ 0 60000 65536"/>
                      <a:gd name="T8" fmla="*/ 0 60000 65536"/>
                      <a:gd name="T9" fmla="*/ 0 w 16"/>
                      <a:gd name="T10" fmla="*/ 0 h 292"/>
                      <a:gd name="T11" fmla="*/ 16 w 16"/>
                      <a:gd name="T12" fmla="*/ 292 h 292"/>
                    </a:gdLst>
                    <a:ahLst/>
                    <a:cxnLst>
                      <a:cxn ang="T6">
                        <a:pos x="T0" y="T1"/>
                      </a:cxn>
                      <a:cxn ang="T7">
                        <a:pos x="T2" y="T3"/>
                      </a:cxn>
                      <a:cxn ang="T8">
                        <a:pos x="T4" y="T5"/>
                      </a:cxn>
                    </a:cxnLst>
                    <a:rect l="T9" t="T10" r="T11" b="T12"/>
                    <a:pathLst>
                      <a:path w="16" h="292">
                        <a:moveTo>
                          <a:pt x="0" y="0"/>
                        </a:moveTo>
                        <a:lnTo>
                          <a:pt x="16" y="120"/>
                        </a:lnTo>
                        <a:lnTo>
                          <a:pt x="16" y="292"/>
                        </a:lnTo>
                      </a:path>
                    </a:pathLst>
                  </a:custGeom>
                  <a:noFill/>
                  <a:ln w="4763">
                    <a:solidFill>
                      <a:srgbClr val="3F7FFF"/>
                    </a:solidFill>
                    <a:round/>
                    <a:headEnd/>
                    <a:tailEnd/>
                  </a:ln>
                </p:spPr>
                <p:txBody>
                  <a:bodyPr>
                    <a:prstTxWarp prst="textNoShape">
                      <a:avLst/>
                    </a:prstTxWarp>
                  </a:bodyPr>
                  <a:lstStyle/>
                  <a:p>
                    <a:endParaRPr lang="en-US"/>
                  </a:p>
                </p:txBody>
              </p:sp>
              <p:sp>
                <p:nvSpPr>
                  <p:cNvPr id="29825" name="Freeform 104"/>
                  <p:cNvSpPr>
                    <a:spLocks/>
                  </p:cNvSpPr>
                  <p:nvPr/>
                </p:nvSpPr>
                <p:spPr bwMode="auto">
                  <a:xfrm>
                    <a:off x="4446" y="2183"/>
                    <a:ext cx="44" cy="6"/>
                  </a:xfrm>
                  <a:custGeom>
                    <a:avLst/>
                    <a:gdLst>
                      <a:gd name="T0" fmla="*/ 0 w 132"/>
                      <a:gd name="T1" fmla="*/ 16 h 16"/>
                      <a:gd name="T2" fmla="*/ 73 w 132"/>
                      <a:gd name="T3" fmla="*/ 0 h 16"/>
                      <a:gd name="T4" fmla="*/ 132 w 132"/>
                      <a:gd name="T5" fmla="*/ 6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16"/>
                        </a:moveTo>
                        <a:lnTo>
                          <a:pt x="73" y="0"/>
                        </a:lnTo>
                        <a:lnTo>
                          <a:pt x="132" y="6"/>
                        </a:lnTo>
                      </a:path>
                    </a:pathLst>
                  </a:custGeom>
                  <a:noFill/>
                  <a:ln w="4763">
                    <a:solidFill>
                      <a:srgbClr val="3F7FFF"/>
                    </a:solidFill>
                    <a:round/>
                    <a:headEnd/>
                    <a:tailEnd/>
                  </a:ln>
                </p:spPr>
                <p:txBody>
                  <a:bodyPr>
                    <a:prstTxWarp prst="textNoShape">
                      <a:avLst/>
                    </a:prstTxWarp>
                  </a:bodyPr>
                  <a:lstStyle/>
                  <a:p>
                    <a:endParaRPr lang="en-US"/>
                  </a:p>
                </p:txBody>
              </p:sp>
            </p:grpSp>
            <p:grpSp>
              <p:nvGrpSpPr>
                <p:cNvPr id="29813" name="Group 105"/>
                <p:cNvGrpSpPr>
                  <a:grpSpLocks/>
                </p:cNvGrpSpPr>
                <p:nvPr/>
              </p:nvGrpSpPr>
              <p:grpSpPr bwMode="auto">
                <a:xfrm>
                  <a:off x="4434" y="2436"/>
                  <a:ext cx="60" cy="41"/>
                  <a:chOff x="4434" y="2436"/>
                  <a:chExt cx="60" cy="41"/>
                </a:xfrm>
              </p:grpSpPr>
              <p:sp>
                <p:nvSpPr>
                  <p:cNvPr id="29821" name="Freeform 106"/>
                  <p:cNvSpPr>
                    <a:spLocks/>
                  </p:cNvSpPr>
                  <p:nvPr/>
                </p:nvSpPr>
                <p:spPr bwMode="auto">
                  <a:xfrm>
                    <a:off x="4434" y="2440"/>
                    <a:ext cx="24" cy="37"/>
                  </a:xfrm>
                  <a:custGeom>
                    <a:avLst/>
                    <a:gdLst>
                      <a:gd name="T0" fmla="*/ 13 w 70"/>
                      <a:gd name="T1" fmla="*/ 54 h 111"/>
                      <a:gd name="T2" fmla="*/ 3 w 70"/>
                      <a:gd name="T3" fmla="*/ 71 h 111"/>
                      <a:gd name="T4" fmla="*/ 0 w 70"/>
                      <a:gd name="T5" fmla="*/ 84 h 111"/>
                      <a:gd name="T6" fmla="*/ 0 w 70"/>
                      <a:gd name="T7" fmla="*/ 95 h 111"/>
                      <a:gd name="T8" fmla="*/ 2 w 70"/>
                      <a:gd name="T9" fmla="*/ 102 h 111"/>
                      <a:gd name="T10" fmla="*/ 7 w 70"/>
                      <a:gd name="T11" fmla="*/ 108 h 111"/>
                      <a:gd name="T12" fmla="*/ 16 w 70"/>
                      <a:gd name="T13" fmla="*/ 111 h 111"/>
                      <a:gd name="T14" fmla="*/ 28 w 70"/>
                      <a:gd name="T15" fmla="*/ 110 h 111"/>
                      <a:gd name="T16" fmla="*/ 40 w 70"/>
                      <a:gd name="T17" fmla="*/ 105 h 111"/>
                      <a:gd name="T18" fmla="*/ 49 w 70"/>
                      <a:gd name="T19" fmla="*/ 94 h 111"/>
                      <a:gd name="T20" fmla="*/ 57 w 70"/>
                      <a:gd name="T21" fmla="*/ 78 h 111"/>
                      <a:gd name="T22" fmla="*/ 62 w 70"/>
                      <a:gd name="T23" fmla="*/ 49 h 111"/>
                      <a:gd name="T24" fmla="*/ 70 w 70"/>
                      <a:gd name="T25" fmla="*/ 19 h 111"/>
                      <a:gd name="T26" fmla="*/ 69 w 70"/>
                      <a:gd name="T27" fmla="*/ 0 h 111"/>
                      <a:gd name="T28" fmla="*/ 55 w 70"/>
                      <a:gd name="T29" fmla="*/ 43 h 111"/>
                      <a:gd name="T30" fmla="*/ 43 w 70"/>
                      <a:gd name="T31" fmla="*/ 69 h 111"/>
                      <a:gd name="T32" fmla="*/ 25 w 70"/>
                      <a:gd name="T33" fmla="*/ 69 h 111"/>
                      <a:gd name="T34" fmla="*/ 10 w 70"/>
                      <a:gd name="T35" fmla="*/ 67 h 111"/>
                      <a:gd name="T36" fmla="*/ 13 w 70"/>
                      <a:gd name="T37" fmla="*/ 54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11"/>
                      <a:gd name="T59" fmla="*/ 70 w 70"/>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11">
                        <a:moveTo>
                          <a:pt x="13" y="54"/>
                        </a:moveTo>
                        <a:lnTo>
                          <a:pt x="3" y="71"/>
                        </a:lnTo>
                        <a:lnTo>
                          <a:pt x="0" y="84"/>
                        </a:lnTo>
                        <a:lnTo>
                          <a:pt x="0" y="95"/>
                        </a:lnTo>
                        <a:lnTo>
                          <a:pt x="2" y="102"/>
                        </a:lnTo>
                        <a:lnTo>
                          <a:pt x="7" y="108"/>
                        </a:lnTo>
                        <a:lnTo>
                          <a:pt x="16" y="111"/>
                        </a:lnTo>
                        <a:lnTo>
                          <a:pt x="28" y="110"/>
                        </a:lnTo>
                        <a:lnTo>
                          <a:pt x="40" y="105"/>
                        </a:lnTo>
                        <a:lnTo>
                          <a:pt x="49" y="94"/>
                        </a:lnTo>
                        <a:lnTo>
                          <a:pt x="57" y="78"/>
                        </a:lnTo>
                        <a:lnTo>
                          <a:pt x="62" y="49"/>
                        </a:lnTo>
                        <a:lnTo>
                          <a:pt x="70" y="19"/>
                        </a:lnTo>
                        <a:lnTo>
                          <a:pt x="69" y="0"/>
                        </a:lnTo>
                        <a:lnTo>
                          <a:pt x="55" y="43"/>
                        </a:lnTo>
                        <a:lnTo>
                          <a:pt x="43" y="69"/>
                        </a:lnTo>
                        <a:lnTo>
                          <a:pt x="25" y="69"/>
                        </a:lnTo>
                        <a:lnTo>
                          <a:pt x="10" y="67"/>
                        </a:lnTo>
                        <a:lnTo>
                          <a:pt x="13" y="54"/>
                        </a:lnTo>
                        <a:close/>
                      </a:path>
                    </a:pathLst>
                  </a:custGeom>
                  <a:solidFill>
                    <a:srgbClr val="000000"/>
                  </a:solidFill>
                  <a:ln w="9525">
                    <a:noFill/>
                    <a:round/>
                    <a:headEnd/>
                    <a:tailEnd/>
                  </a:ln>
                </p:spPr>
                <p:txBody>
                  <a:bodyPr>
                    <a:prstTxWarp prst="textNoShape">
                      <a:avLst/>
                    </a:prstTxWarp>
                  </a:bodyPr>
                  <a:lstStyle/>
                  <a:p>
                    <a:endParaRPr lang="en-US"/>
                  </a:p>
                </p:txBody>
              </p:sp>
              <p:sp>
                <p:nvSpPr>
                  <p:cNvPr id="29822" name="Freeform 107"/>
                  <p:cNvSpPr>
                    <a:spLocks/>
                  </p:cNvSpPr>
                  <p:nvPr/>
                </p:nvSpPr>
                <p:spPr bwMode="auto">
                  <a:xfrm>
                    <a:off x="4468" y="2436"/>
                    <a:ext cx="26" cy="41"/>
                  </a:xfrm>
                  <a:custGeom>
                    <a:avLst/>
                    <a:gdLst>
                      <a:gd name="T0" fmla="*/ 1 w 79"/>
                      <a:gd name="T1" fmla="*/ 0 h 121"/>
                      <a:gd name="T2" fmla="*/ 0 w 79"/>
                      <a:gd name="T3" fmla="*/ 12 h 121"/>
                      <a:gd name="T4" fmla="*/ 10 w 79"/>
                      <a:gd name="T5" fmla="*/ 43 h 121"/>
                      <a:gd name="T6" fmla="*/ 17 w 79"/>
                      <a:gd name="T7" fmla="*/ 67 h 121"/>
                      <a:gd name="T8" fmla="*/ 25 w 79"/>
                      <a:gd name="T9" fmla="*/ 91 h 121"/>
                      <a:gd name="T10" fmla="*/ 33 w 79"/>
                      <a:gd name="T11" fmla="*/ 105 h 121"/>
                      <a:gd name="T12" fmla="*/ 41 w 79"/>
                      <a:gd name="T13" fmla="*/ 115 h 121"/>
                      <a:gd name="T14" fmla="*/ 51 w 79"/>
                      <a:gd name="T15" fmla="*/ 119 h 121"/>
                      <a:gd name="T16" fmla="*/ 63 w 79"/>
                      <a:gd name="T17" fmla="*/ 121 h 121"/>
                      <a:gd name="T18" fmla="*/ 69 w 79"/>
                      <a:gd name="T19" fmla="*/ 117 h 121"/>
                      <a:gd name="T20" fmla="*/ 76 w 79"/>
                      <a:gd name="T21" fmla="*/ 114 h 121"/>
                      <a:gd name="T22" fmla="*/ 79 w 79"/>
                      <a:gd name="T23" fmla="*/ 102 h 121"/>
                      <a:gd name="T24" fmla="*/ 77 w 79"/>
                      <a:gd name="T25" fmla="*/ 85 h 121"/>
                      <a:gd name="T26" fmla="*/ 69 w 79"/>
                      <a:gd name="T27" fmla="*/ 66 h 121"/>
                      <a:gd name="T28" fmla="*/ 64 w 79"/>
                      <a:gd name="T29" fmla="*/ 57 h 121"/>
                      <a:gd name="T30" fmla="*/ 62 w 79"/>
                      <a:gd name="T31" fmla="*/ 65 h 121"/>
                      <a:gd name="T32" fmla="*/ 59 w 79"/>
                      <a:gd name="T33" fmla="*/ 69 h 121"/>
                      <a:gd name="T34" fmla="*/ 49 w 79"/>
                      <a:gd name="T35" fmla="*/ 72 h 121"/>
                      <a:gd name="T36" fmla="*/ 42 w 79"/>
                      <a:gd name="T37" fmla="*/ 73 h 121"/>
                      <a:gd name="T38" fmla="*/ 26 w 79"/>
                      <a:gd name="T39" fmla="*/ 70 h 121"/>
                      <a:gd name="T40" fmla="*/ 10 w 79"/>
                      <a:gd name="T41" fmla="*/ 24 h 121"/>
                      <a:gd name="T42" fmla="*/ 1 w 79"/>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
                      <a:gd name="T67" fmla="*/ 0 h 121"/>
                      <a:gd name="T68" fmla="*/ 79 w 79"/>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 h="121">
                        <a:moveTo>
                          <a:pt x="1" y="0"/>
                        </a:moveTo>
                        <a:lnTo>
                          <a:pt x="0" y="12"/>
                        </a:lnTo>
                        <a:lnTo>
                          <a:pt x="10" y="43"/>
                        </a:lnTo>
                        <a:lnTo>
                          <a:pt x="17" y="67"/>
                        </a:lnTo>
                        <a:lnTo>
                          <a:pt x="25" y="91"/>
                        </a:lnTo>
                        <a:lnTo>
                          <a:pt x="33" y="105"/>
                        </a:lnTo>
                        <a:lnTo>
                          <a:pt x="41" y="115"/>
                        </a:lnTo>
                        <a:lnTo>
                          <a:pt x="51" y="119"/>
                        </a:lnTo>
                        <a:lnTo>
                          <a:pt x="63" y="121"/>
                        </a:lnTo>
                        <a:lnTo>
                          <a:pt x="69" y="117"/>
                        </a:lnTo>
                        <a:lnTo>
                          <a:pt x="76" y="114"/>
                        </a:lnTo>
                        <a:lnTo>
                          <a:pt x="79" y="102"/>
                        </a:lnTo>
                        <a:lnTo>
                          <a:pt x="77" y="85"/>
                        </a:lnTo>
                        <a:lnTo>
                          <a:pt x="69" y="66"/>
                        </a:lnTo>
                        <a:lnTo>
                          <a:pt x="64" y="57"/>
                        </a:lnTo>
                        <a:lnTo>
                          <a:pt x="62" y="65"/>
                        </a:lnTo>
                        <a:lnTo>
                          <a:pt x="59" y="69"/>
                        </a:lnTo>
                        <a:lnTo>
                          <a:pt x="49" y="72"/>
                        </a:lnTo>
                        <a:lnTo>
                          <a:pt x="42" y="73"/>
                        </a:lnTo>
                        <a:lnTo>
                          <a:pt x="26" y="70"/>
                        </a:lnTo>
                        <a:lnTo>
                          <a:pt x="10" y="24"/>
                        </a:lnTo>
                        <a:lnTo>
                          <a:pt x="1" y="0"/>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29814" name="Group 108"/>
                <p:cNvGrpSpPr>
                  <a:grpSpLocks/>
                </p:cNvGrpSpPr>
                <p:nvPr/>
              </p:nvGrpSpPr>
              <p:grpSpPr bwMode="auto">
                <a:xfrm>
                  <a:off x="4442" y="2016"/>
                  <a:ext cx="55" cy="67"/>
                  <a:chOff x="4442" y="2016"/>
                  <a:chExt cx="55" cy="67"/>
                </a:xfrm>
              </p:grpSpPr>
              <p:sp>
                <p:nvSpPr>
                  <p:cNvPr id="29816" name="Freeform 109"/>
                  <p:cNvSpPr>
                    <a:spLocks/>
                  </p:cNvSpPr>
                  <p:nvPr/>
                </p:nvSpPr>
                <p:spPr bwMode="auto">
                  <a:xfrm>
                    <a:off x="4448" y="2021"/>
                    <a:ext cx="41" cy="62"/>
                  </a:xfrm>
                  <a:custGeom>
                    <a:avLst/>
                    <a:gdLst>
                      <a:gd name="T0" fmla="*/ 30 w 122"/>
                      <a:gd name="T1" fmla="*/ 186 h 187"/>
                      <a:gd name="T2" fmla="*/ 30 w 122"/>
                      <a:gd name="T3" fmla="*/ 158 h 187"/>
                      <a:gd name="T4" fmla="*/ 20 w 122"/>
                      <a:gd name="T5" fmla="*/ 136 h 187"/>
                      <a:gd name="T6" fmla="*/ 10 w 122"/>
                      <a:gd name="T7" fmla="*/ 121 h 187"/>
                      <a:gd name="T8" fmla="*/ 6 w 122"/>
                      <a:gd name="T9" fmla="*/ 97 h 187"/>
                      <a:gd name="T10" fmla="*/ 1 w 122"/>
                      <a:gd name="T11" fmla="*/ 86 h 187"/>
                      <a:gd name="T12" fmla="*/ 0 w 122"/>
                      <a:gd name="T13" fmla="*/ 58 h 187"/>
                      <a:gd name="T14" fmla="*/ 10 w 122"/>
                      <a:gd name="T15" fmla="*/ 26 h 187"/>
                      <a:gd name="T16" fmla="*/ 29 w 122"/>
                      <a:gd name="T17" fmla="*/ 9 h 187"/>
                      <a:gd name="T18" fmla="*/ 51 w 122"/>
                      <a:gd name="T19" fmla="*/ 0 h 187"/>
                      <a:gd name="T20" fmla="*/ 76 w 122"/>
                      <a:gd name="T21" fmla="*/ 0 h 187"/>
                      <a:gd name="T22" fmla="*/ 99 w 122"/>
                      <a:gd name="T23" fmla="*/ 8 h 187"/>
                      <a:gd name="T24" fmla="*/ 115 w 122"/>
                      <a:gd name="T25" fmla="*/ 24 h 187"/>
                      <a:gd name="T26" fmla="*/ 122 w 122"/>
                      <a:gd name="T27" fmla="*/ 47 h 187"/>
                      <a:gd name="T28" fmla="*/ 122 w 122"/>
                      <a:gd name="T29" fmla="*/ 71 h 187"/>
                      <a:gd name="T30" fmla="*/ 119 w 122"/>
                      <a:gd name="T31" fmla="*/ 94 h 187"/>
                      <a:gd name="T32" fmla="*/ 107 w 122"/>
                      <a:gd name="T33" fmla="*/ 122 h 187"/>
                      <a:gd name="T34" fmla="*/ 102 w 122"/>
                      <a:gd name="T35" fmla="*/ 133 h 187"/>
                      <a:gd name="T36" fmla="*/ 97 w 122"/>
                      <a:gd name="T37" fmla="*/ 146 h 187"/>
                      <a:gd name="T38" fmla="*/ 95 w 122"/>
                      <a:gd name="T39" fmla="*/ 159 h 187"/>
                      <a:gd name="T40" fmla="*/ 90 w 122"/>
                      <a:gd name="T41" fmla="*/ 187 h 187"/>
                      <a:gd name="T42" fmla="*/ 30 w 122"/>
                      <a:gd name="T43" fmla="*/ 186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
                      <a:gd name="T67" fmla="*/ 0 h 187"/>
                      <a:gd name="T68" fmla="*/ 122 w 12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 h="187">
                        <a:moveTo>
                          <a:pt x="30" y="186"/>
                        </a:moveTo>
                        <a:lnTo>
                          <a:pt x="30" y="158"/>
                        </a:lnTo>
                        <a:lnTo>
                          <a:pt x="20" y="136"/>
                        </a:lnTo>
                        <a:lnTo>
                          <a:pt x="10" y="121"/>
                        </a:lnTo>
                        <a:lnTo>
                          <a:pt x="6" y="97"/>
                        </a:lnTo>
                        <a:lnTo>
                          <a:pt x="1" y="86"/>
                        </a:lnTo>
                        <a:lnTo>
                          <a:pt x="0" y="58"/>
                        </a:lnTo>
                        <a:lnTo>
                          <a:pt x="10" y="26"/>
                        </a:lnTo>
                        <a:lnTo>
                          <a:pt x="29" y="9"/>
                        </a:lnTo>
                        <a:lnTo>
                          <a:pt x="51" y="0"/>
                        </a:lnTo>
                        <a:lnTo>
                          <a:pt x="76" y="0"/>
                        </a:lnTo>
                        <a:lnTo>
                          <a:pt x="99" y="8"/>
                        </a:lnTo>
                        <a:lnTo>
                          <a:pt x="115" y="24"/>
                        </a:lnTo>
                        <a:lnTo>
                          <a:pt x="122" y="47"/>
                        </a:lnTo>
                        <a:lnTo>
                          <a:pt x="122" y="71"/>
                        </a:lnTo>
                        <a:lnTo>
                          <a:pt x="119" y="94"/>
                        </a:lnTo>
                        <a:lnTo>
                          <a:pt x="107" y="122"/>
                        </a:lnTo>
                        <a:lnTo>
                          <a:pt x="102" y="133"/>
                        </a:lnTo>
                        <a:lnTo>
                          <a:pt x="97" y="146"/>
                        </a:lnTo>
                        <a:lnTo>
                          <a:pt x="95" y="159"/>
                        </a:lnTo>
                        <a:lnTo>
                          <a:pt x="90" y="187"/>
                        </a:lnTo>
                        <a:lnTo>
                          <a:pt x="30" y="186"/>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17" name="Freeform 110"/>
                  <p:cNvSpPr>
                    <a:spLocks/>
                  </p:cNvSpPr>
                  <p:nvPr/>
                </p:nvSpPr>
                <p:spPr bwMode="auto">
                  <a:xfrm>
                    <a:off x="4442" y="2016"/>
                    <a:ext cx="55" cy="49"/>
                  </a:xfrm>
                  <a:custGeom>
                    <a:avLst/>
                    <a:gdLst>
                      <a:gd name="T0" fmla="*/ 12 w 167"/>
                      <a:gd name="T1" fmla="*/ 125 h 145"/>
                      <a:gd name="T2" fmla="*/ 2 w 167"/>
                      <a:gd name="T3" fmla="*/ 111 h 145"/>
                      <a:gd name="T4" fmla="*/ 0 w 167"/>
                      <a:gd name="T5" fmla="*/ 95 h 145"/>
                      <a:gd name="T6" fmla="*/ 1 w 167"/>
                      <a:gd name="T7" fmla="*/ 75 h 145"/>
                      <a:gd name="T8" fmla="*/ 6 w 167"/>
                      <a:gd name="T9" fmla="*/ 59 h 145"/>
                      <a:gd name="T10" fmla="*/ 12 w 167"/>
                      <a:gd name="T11" fmla="*/ 41 h 145"/>
                      <a:gd name="T12" fmla="*/ 21 w 167"/>
                      <a:gd name="T13" fmla="*/ 32 h 145"/>
                      <a:gd name="T14" fmla="*/ 28 w 167"/>
                      <a:gd name="T15" fmla="*/ 18 h 145"/>
                      <a:gd name="T16" fmla="*/ 44 w 167"/>
                      <a:gd name="T17" fmla="*/ 6 h 145"/>
                      <a:gd name="T18" fmla="*/ 56 w 167"/>
                      <a:gd name="T19" fmla="*/ 2 h 145"/>
                      <a:gd name="T20" fmla="*/ 83 w 167"/>
                      <a:gd name="T21" fmla="*/ 0 h 145"/>
                      <a:gd name="T22" fmla="*/ 105 w 167"/>
                      <a:gd name="T23" fmla="*/ 1 h 145"/>
                      <a:gd name="T24" fmla="*/ 121 w 167"/>
                      <a:gd name="T25" fmla="*/ 6 h 145"/>
                      <a:gd name="T26" fmla="*/ 133 w 167"/>
                      <a:gd name="T27" fmla="*/ 11 h 145"/>
                      <a:gd name="T28" fmla="*/ 145 w 167"/>
                      <a:gd name="T29" fmla="*/ 24 h 145"/>
                      <a:gd name="T30" fmla="*/ 155 w 167"/>
                      <a:gd name="T31" fmla="*/ 36 h 145"/>
                      <a:gd name="T32" fmla="*/ 163 w 167"/>
                      <a:gd name="T33" fmla="*/ 48 h 145"/>
                      <a:gd name="T34" fmla="*/ 167 w 167"/>
                      <a:gd name="T35" fmla="*/ 63 h 145"/>
                      <a:gd name="T36" fmla="*/ 167 w 167"/>
                      <a:gd name="T37" fmla="*/ 89 h 145"/>
                      <a:gd name="T38" fmla="*/ 167 w 167"/>
                      <a:gd name="T39" fmla="*/ 107 h 145"/>
                      <a:gd name="T40" fmla="*/ 161 w 167"/>
                      <a:gd name="T41" fmla="*/ 115 h 145"/>
                      <a:gd name="T42" fmla="*/ 151 w 167"/>
                      <a:gd name="T43" fmla="*/ 127 h 145"/>
                      <a:gd name="T44" fmla="*/ 145 w 167"/>
                      <a:gd name="T45" fmla="*/ 136 h 145"/>
                      <a:gd name="T46" fmla="*/ 129 w 167"/>
                      <a:gd name="T47" fmla="*/ 141 h 145"/>
                      <a:gd name="T48" fmla="*/ 115 w 167"/>
                      <a:gd name="T49" fmla="*/ 145 h 145"/>
                      <a:gd name="T50" fmla="*/ 127 w 167"/>
                      <a:gd name="T51" fmla="*/ 127 h 145"/>
                      <a:gd name="T52" fmla="*/ 138 w 167"/>
                      <a:gd name="T53" fmla="*/ 96 h 145"/>
                      <a:gd name="T54" fmla="*/ 133 w 167"/>
                      <a:gd name="T55" fmla="*/ 60 h 145"/>
                      <a:gd name="T56" fmla="*/ 108 w 167"/>
                      <a:gd name="T57" fmla="*/ 68 h 145"/>
                      <a:gd name="T58" fmla="*/ 77 w 167"/>
                      <a:gd name="T59" fmla="*/ 68 h 145"/>
                      <a:gd name="T60" fmla="*/ 54 w 167"/>
                      <a:gd name="T61" fmla="*/ 66 h 145"/>
                      <a:gd name="T62" fmla="*/ 37 w 167"/>
                      <a:gd name="T63" fmla="*/ 62 h 145"/>
                      <a:gd name="T64" fmla="*/ 35 w 167"/>
                      <a:gd name="T65" fmla="*/ 72 h 145"/>
                      <a:gd name="T66" fmla="*/ 27 w 167"/>
                      <a:gd name="T67" fmla="*/ 98 h 145"/>
                      <a:gd name="T68" fmla="*/ 39 w 167"/>
                      <a:gd name="T69" fmla="*/ 128 h 145"/>
                      <a:gd name="T70" fmla="*/ 46 w 167"/>
                      <a:gd name="T71" fmla="*/ 145 h 145"/>
                      <a:gd name="T72" fmla="*/ 27 w 167"/>
                      <a:gd name="T73" fmla="*/ 135 h 145"/>
                      <a:gd name="T74" fmla="*/ 12 w 167"/>
                      <a:gd name="T75" fmla="*/ 125 h 1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7"/>
                      <a:gd name="T115" fmla="*/ 0 h 145"/>
                      <a:gd name="T116" fmla="*/ 167 w 167"/>
                      <a:gd name="T117" fmla="*/ 145 h 1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7" h="145">
                        <a:moveTo>
                          <a:pt x="12" y="125"/>
                        </a:moveTo>
                        <a:lnTo>
                          <a:pt x="2" y="111"/>
                        </a:lnTo>
                        <a:lnTo>
                          <a:pt x="0" y="95"/>
                        </a:lnTo>
                        <a:lnTo>
                          <a:pt x="1" y="75"/>
                        </a:lnTo>
                        <a:lnTo>
                          <a:pt x="6" y="59"/>
                        </a:lnTo>
                        <a:lnTo>
                          <a:pt x="12" y="41"/>
                        </a:lnTo>
                        <a:lnTo>
                          <a:pt x="21" y="32"/>
                        </a:lnTo>
                        <a:lnTo>
                          <a:pt x="28" y="18"/>
                        </a:lnTo>
                        <a:lnTo>
                          <a:pt x="44" y="6"/>
                        </a:lnTo>
                        <a:lnTo>
                          <a:pt x="56" y="2"/>
                        </a:lnTo>
                        <a:lnTo>
                          <a:pt x="83" y="0"/>
                        </a:lnTo>
                        <a:lnTo>
                          <a:pt x="105" y="1"/>
                        </a:lnTo>
                        <a:lnTo>
                          <a:pt x="121" y="6"/>
                        </a:lnTo>
                        <a:lnTo>
                          <a:pt x="133" y="11"/>
                        </a:lnTo>
                        <a:lnTo>
                          <a:pt x="145" y="24"/>
                        </a:lnTo>
                        <a:lnTo>
                          <a:pt x="155" y="36"/>
                        </a:lnTo>
                        <a:lnTo>
                          <a:pt x="163" y="48"/>
                        </a:lnTo>
                        <a:lnTo>
                          <a:pt x="167" y="63"/>
                        </a:lnTo>
                        <a:lnTo>
                          <a:pt x="167" y="89"/>
                        </a:lnTo>
                        <a:lnTo>
                          <a:pt x="167" y="107"/>
                        </a:lnTo>
                        <a:lnTo>
                          <a:pt x="161" y="115"/>
                        </a:lnTo>
                        <a:lnTo>
                          <a:pt x="151" y="127"/>
                        </a:lnTo>
                        <a:lnTo>
                          <a:pt x="145" y="136"/>
                        </a:lnTo>
                        <a:lnTo>
                          <a:pt x="129" y="141"/>
                        </a:lnTo>
                        <a:lnTo>
                          <a:pt x="115" y="145"/>
                        </a:lnTo>
                        <a:lnTo>
                          <a:pt x="127" y="127"/>
                        </a:lnTo>
                        <a:lnTo>
                          <a:pt x="138" y="96"/>
                        </a:lnTo>
                        <a:lnTo>
                          <a:pt x="133" y="60"/>
                        </a:lnTo>
                        <a:lnTo>
                          <a:pt x="108" y="68"/>
                        </a:lnTo>
                        <a:lnTo>
                          <a:pt x="77" y="68"/>
                        </a:lnTo>
                        <a:lnTo>
                          <a:pt x="54" y="66"/>
                        </a:lnTo>
                        <a:lnTo>
                          <a:pt x="37" y="62"/>
                        </a:lnTo>
                        <a:lnTo>
                          <a:pt x="35" y="72"/>
                        </a:lnTo>
                        <a:lnTo>
                          <a:pt x="27" y="98"/>
                        </a:lnTo>
                        <a:lnTo>
                          <a:pt x="39" y="128"/>
                        </a:lnTo>
                        <a:lnTo>
                          <a:pt x="46" y="145"/>
                        </a:lnTo>
                        <a:lnTo>
                          <a:pt x="27" y="135"/>
                        </a:lnTo>
                        <a:lnTo>
                          <a:pt x="12" y="125"/>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nvGrpSpPr>
                  <p:cNvPr id="29815" name="Group 111"/>
                  <p:cNvGrpSpPr>
                    <a:grpSpLocks/>
                  </p:cNvGrpSpPr>
                  <p:nvPr/>
                </p:nvGrpSpPr>
                <p:grpSpPr bwMode="auto">
                  <a:xfrm>
                    <a:off x="4448" y="2051"/>
                    <a:ext cx="44" cy="8"/>
                    <a:chOff x="4448" y="2051"/>
                    <a:chExt cx="44" cy="8"/>
                  </a:xfrm>
                </p:grpSpPr>
                <p:sp>
                  <p:nvSpPr>
                    <p:cNvPr id="29819" name="Oval 112"/>
                    <p:cNvSpPr>
                      <a:spLocks noChangeArrowheads="1"/>
                    </p:cNvSpPr>
                    <p:nvPr/>
                  </p:nvSpPr>
                  <p:spPr bwMode="auto">
                    <a:xfrm>
                      <a:off x="4448" y="2051"/>
                      <a:ext cx="6" cy="7"/>
                    </a:xfrm>
                    <a:prstGeom prst="ellipse">
                      <a:avLst/>
                    </a:pr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820" name="Oval 113"/>
                    <p:cNvSpPr>
                      <a:spLocks noChangeArrowheads="1"/>
                    </p:cNvSpPr>
                    <p:nvPr/>
                  </p:nvSpPr>
                  <p:spPr bwMode="auto">
                    <a:xfrm>
                      <a:off x="4486" y="2052"/>
                      <a:ext cx="6" cy="7"/>
                    </a:xfrm>
                    <a:prstGeom prst="ellipse">
                      <a:avLst/>
                    </a:pr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grpSp>
        </p:grpSp>
        <p:grpSp>
          <p:nvGrpSpPr>
            <p:cNvPr id="29818" name="Group 114"/>
            <p:cNvGrpSpPr>
              <a:grpSpLocks/>
            </p:cNvGrpSpPr>
            <p:nvPr/>
          </p:nvGrpSpPr>
          <p:grpSpPr bwMode="auto">
            <a:xfrm>
              <a:off x="4572" y="1977"/>
              <a:ext cx="125" cy="513"/>
              <a:chOff x="4572" y="1977"/>
              <a:chExt cx="125" cy="513"/>
            </a:xfrm>
          </p:grpSpPr>
          <p:grpSp>
            <p:nvGrpSpPr>
              <p:cNvPr id="116928" name="Group 115"/>
              <p:cNvGrpSpPr>
                <a:grpSpLocks/>
              </p:cNvGrpSpPr>
              <p:nvPr/>
            </p:nvGrpSpPr>
            <p:grpSpPr bwMode="auto">
              <a:xfrm>
                <a:off x="4572" y="2440"/>
                <a:ext cx="122" cy="50"/>
                <a:chOff x="4572" y="2440"/>
                <a:chExt cx="122" cy="50"/>
              </a:xfrm>
            </p:grpSpPr>
            <p:sp>
              <p:nvSpPr>
                <p:cNvPr id="29807" name="Freeform 116"/>
                <p:cNvSpPr>
                  <a:spLocks/>
                </p:cNvSpPr>
                <p:nvPr/>
              </p:nvSpPr>
              <p:spPr bwMode="auto">
                <a:xfrm>
                  <a:off x="4572" y="2440"/>
                  <a:ext cx="51" cy="31"/>
                </a:xfrm>
                <a:custGeom>
                  <a:avLst/>
                  <a:gdLst>
                    <a:gd name="T0" fmla="*/ 77 w 153"/>
                    <a:gd name="T1" fmla="*/ 0 h 93"/>
                    <a:gd name="T2" fmla="*/ 53 w 153"/>
                    <a:gd name="T3" fmla="*/ 24 h 93"/>
                    <a:gd name="T4" fmla="*/ 31 w 153"/>
                    <a:gd name="T5" fmla="*/ 50 h 93"/>
                    <a:gd name="T6" fmla="*/ 3 w 153"/>
                    <a:gd name="T7" fmla="*/ 73 h 93"/>
                    <a:gd name="T8" fmla="*/ 0 w 153"/>
                    <a:gd name="T9" fmla="*/ 85 h 93"/>
                    <a:gd name="T10" fmla="*/ 27 w 153"/>
                    <a:gd name="T11" fmla="*/ 93 h 93"/>
                    <a:gd name="T12" fmla="*/ 56 w 153"/>
                    <a:gd name="T13" fmla="*/ 90 h 93"/>
                    <a:gd name="T14" fmla="*/ 91 w 153"/>
                    <a:gd name="T15" fmla="*/ 73 h 93"/>
                    <a:gd name="T16" fmla="*/ 116 w 153"/>
                    <a:gd name="T17" fmla="*/ 58 h 93"/>
                    <a:gd name="T18" fmla="*/ 144 w 153"/>
                    <a:gd name="T19" fmla="*/ 55 h 93"/>
                    <a:gd name="T20" fmla="*/ 153 w 153"/>
                    <a:gd name="T21" fmla="*/ 48 h 93"/>
                    <a:gd name="T22" fmla="*/ 150 w 153"/>
                    <a:gd name="T23" fmla="*/ 5 h 93"/>
                    <a:gd name="T24" fmla="*/ 77 w 153"/>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93"/>
                    <a:gd name="T41" fmla="*/ 153 w 153"/>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93">
                      <a:moveTo>
                        <a:pt x="77" y="0"/>
                      </a:moveTo>
                      <a:lnTo>
                        <a:pt x="53" y="24"/>
                      </a:lnTo>
                      <a:lnTo>
                        <a:pt x="31" y="50"/>
                      </a:lnTo>
                      <a:lnTo>
                        <a:pt x="3" y="73"/>
                      </a:lnTo>
                      <a:lnTo>
                        <a:pt x="0" y="85"/>
                      </a:lnTo>
                      <a:lnTo>
                        <a:pt x="27" y="93"/>
                      </a:lnTo>
                      <a:lnTo>
                        <a:pt x="56" y="90"/>
                      </a:lnTo>
                      <a:lnTo>
                        <a:pt x="91" y="73"/>
                      </a:lnTo>
                      <a:lnTo>
                        <a:pt x="116" y="58"/>
                      </a:lnTo>
                      <a:lnTo>
                        <a:pt x="144" y="55"/>
                      </a:lnTo>
                      <a:lnTo>
                        <a:pt x="153" y="48"/>
                      </a:lnTo>
                      <a:lnTo>
                        <a:pt x="150" y="5"/>
                      </a:lnTo>
                      <a:lnTo>
                        <a:pt x="77" y="0"/>
                      </a:lnTo>
                      <a:close/>
                    </a:path>
                  </a:pathLst>
                </a:custGeom>
                <a:solidFill>
                  <a:srgbClr val="000000"/>
                </a:solidFill>
                <a:ln w="9525">
                  <a:noFill/>
                  <a:round/>
                  <a:headEnd/>
                  <a:tailEnd/>
                </a:ln>
              </p:spPr>
              <p:txBody>
                <a:bodyPr>
                  <a:prstTxWarp prst="textNoShape">
                    <a:avLst/>
                  </a:prstTxWarp>
                </a:bodyPr>
                <a:lstStyle/>
                <a:p>
                  <a:endParaRPr lang="en-US"/>
                </a:p>
              </p:txBody>
            </p:sp>
            <p:sp>
              <p:nvSpPr>
                <p:cNvPr id="29808" name="Freeform 117"/>
                <p:cNvSpPr>
                  <a:spLocks/>
                </p:cNvSpPr>
                <p:nvPr/>
              </p:nvSpPr>
              <p:spPr bwMode="auto">
                <a:xfrm>
                  <a:off x="4663" y="2456"/>
                  <a:ext cx="31" cy="34"/>
                </a:xfrm>
                <a:custGeom>
                  <a:avLst/>
                  <a:gdLst>
                    <a:gd name="T0" fmla="*/ 1 w 95"/>
                    <a:gd name="T1" fmla="*/ 2 h 103"/>
                    <a:gd name="T2" fmla="*/ 0 w 95"/>
                    <a:gd name="T3" fmla="*/ 28 h 103"/>
                    <a:gd name="T4" fmla="*/ 13 w 95"/>
                    <a:gd name="T5" fmla="*/ 43 h 103"/>
                    <a:gd name="T6" fmla="*/ 16 w 95"/>
                    <a:gd name="T7" fmla="*/ 66 h 103"/>
                    <a:gd name="T8" fmla="*/ 37 w 95"/>
                    <a:gd name="T9" fmla="*/ 88 h 103"/>
                    <a:gd name="T10" fmla="*/ 56 w 95"/>
                    <a:gd name="T11" fmla="*/ 100 h 103"/>
                    <a:gd name="T12" fmla="*/ 72 w 95"/>
                    <a:gd name="T13" fmla="*/ 103 h 103"/>
                    <a:gd name="T14" fmla="*/ 87 w 95"/>
                    <a:gd name="T15" fmla="*/ 102 h 103"/>
                    <a:gd name="T16" fmla="*/ 95 w 95"/>
                    <a:gd name="T17" fmla="*/ 86 h 103"/>
                    <a:gd name="T18" fmla="*/ 93 w 95"/>
                    <a:gd name="T19" fmla="*/ 63 h 103"/>
                    <a:gd name="T20" fmla="*/ 77 w 95"/>
                    <a:gd name="T21" fmla="*/ 36 h 103"/>
                    <a:gd name="T22" fmla="*/ 54 w 95"/>
                    <a:gd name="T23" fmla="*/ 8 h 103"/>
                    <a:gd name="T24" fmla="*/ 53 w 95"/>
                    <a:gd name="T25" fmla="*/ 0 h 103"/>
                    <a:gd name="T26" fmla="*/ 1 w 95"/>
                    <a:gd name="T27" fmla="*/ 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03"/>
                    <a:gd name="T44" fmla="*/ 95 w 95"/>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03">
                      <a:moveTo>
                        <a:pt x="1" y="2"/>
                      </a:moveTo>
                      <a:lnTo>
                        <a:pt x="0" y="28"/>
                      </a:lnTo>
                      <a:lnTo>
                        <a:pt x="13" y="43"/>
                      </a:lnTo>
                      <a:lnTo>
                        <a:pt x="16" y="66"/>
                      </a:lnTo>
                      <a:lnTo>
                        <a:pt x="37" y="88"/>
                      </a:lnTo>
                      <a:lnTo>
                        <a:pt x="56" y="100"/>
                      </a:lnTo>
                      <a:lnTo>
                        <a:pt x="72" y="103"/>
                      </a:lnTo>
                      <a:lnTo>
                        <a:pt x="87" y="102"/>
                      </a:lnTo>
                      <a:lnTo>
                        <a:pt x="95" y="86"/>
                      </a:lnTo>
                      <a:lnTo>
                        <a:pt x="93" y="63"/>
                      </a:lnTo>
                      <a:lnTo>
                        <a:pt x="77" y="36"/>
                      </a:lnTo>
                      <a:lnTo>
                        <a:pt x="54" y="8"/>
                      </a:lnTo>
                      <a:lnTo>
                        <a:pt x="53" y="0"/>
                      </a:lnTo>
                      <a:lnTo>
                        <a:pt x="1" y="2"/>
                      </a:lnTo>
                      <a:close/>
                    </a:path>
                  </a:pathLst>
                </a:custGeom>
                <a:solidFill>
                  <a:srgbClr val="000000"/>
                </a:solidFill>
                <a:ln w="9525">
                  <a:noFill/>
                  <a:round/>
                  <a:headEnd/>
                  <a:tailEnd/>
                </a:ln>
              </p:spPr>
              <p:txBody>
                <a:bodyPr>
                  <a:prstTxWarp prst="textNoShape">
                    <a:avLst/>
                  </a:prstTxWarp>
                </a:bodyPr>
                <a:lstStyle/>
                <a:p>
                  <a:endParaRPr lang="en-US"/>
                </a:p>
              </p:txBody>
            </p:sp>
          </p:grpSp>
          <p:grpSp>
            <p:nvGrpSpPr>
              <p:cNvPr id="116929" name="Group 118"/>
              <p:cNvGrpSpPr>
                <a:grpSpLocks/>
              </p:cNvGrpSpPr>
              <p:nvPr/>
            </p:nvGrpSpPr>
            <p:grpSpPr bwMode="auto">
              <a:xfrm>
                <a:off x="4585" y="2042"/>
                <a:ext cx="112" cy="414"/>
                <a:chOff x="4585" y="2042"/>
                <a:chExt cx="112" cy="414"/>
              </a:xfrm>
            </p:grpSpPr>
            <p:sp>
              <p:nvSpPr>
                <p:cNvPr id="29796" name="Freeform 119"/>
                <p:cNvSpPr>
                  <a:spLocks/>
                </p:cNvSpPr>
                <p:nvPr/>
              </p:nvSpPr>
              <p:spPr bwMode="auto">
                <a:xfrm>
                  <a:off x="4587" y="2256"/>
                  <a:ext cx="15" cy="39"/>
                </a:xfrm>
                <a:custGeom>
                  <a:avLst/>
                  <a:gdLst>
                    <a:gd name="T0" fmla="*/ 2 w 45"/>
                    <a:gd name="T1" fmla="*/ 1 h 115"/>
                    <a:gd name="T2" fmla="*/ 0 w 45"/>
                    <a:gd name="T3" fmla="*/ 65 h 115"/>
                    <a:gd name="T4" fmla="*/ 23 w 45"/>
                    <a:gd name="T5" fmla="*/ 103 h 115"/>
                    <a:gd name="T6" fmla="*/ 35 w 45"/>
                    <a:gd name="T7" fmla="*/ 115 h 115"/>
                    <a:gd name="T8" fmla="*/ 33 w 45"/>
                    <a:gd name="T9" fmla="*/ 61 h 115"/>
                    <a:gd name="T10" fmla="*/ 38 w 45"/>
                    <a:gd name="T11" fmla="*/ 67 h 115"/>
                    <a:gd name="T12" fmla="*/ 44 w 45"/>
                    <a:gd name="T13" fmla="*/ 84 h 115"/>
                    <a:gd name="T14" fmla="*/ 45 w 45"/>
                    <a:gd name="T15" fmla="*/ 65 h 115"/>
                    <a:gd name="T16" fmla="*/ 39 w 45"/>
                    <a:gd name="T17" fmla="*/ 30 h 115"/>
                    <a:gd name="T18" fmla="*/ 24 w 45"/>
                    <a:gd name="T19" fmla="*/ 0 h 115"/>
                    <a:gd name="T20" fmla="*/ 2 w 45"/>
                    <a:gd name="T21" fmla="*/ 1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15"/>
                    <a:gd name="T35" fmla="*/ 45 w 4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15">
                      <a:moveTo>
                        <a:pt x="2" y="1"/>
                      </a:moveTo>
                      <a:lnTo>
                        <a:pt x="0" y="65"/>
                      </a:lnTo>
                      <a:lnTo>
                        <a:pt x="23" y="103"/>
                      </a:lnTo>
                      <a:lnTo>
                        <a:pt x="35" y="115"/>
                      </a:lnTo>
                      <a:lnTo>
                        <a:pt x="33" y="61"/>
                      </a:lnTo>
                      <a:lnTo>
                        <a:pt x="38" y="67"/>
                      </a:lnTo>
                      <a:lnTo>
                        <a:pt x="44" y="84"/>
                      </a:lnTo>
                      <a:lnTo>
                        <a:pt x="45" y="65"/>
                      </a:lnTo>
                      <a:lnTo>
                        <a:pt x="39" y="30"/>
                      </a:lnTo>
                      <a:lnTo>
                        <a:pt x="24" y="0"/>
                      </a:lnTo>
                      <a:lnTo>
                        <a:pt x="2" y="1"/>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97" name="Freeform 120"/>
                <p:cNvSpPr>
                  <a:spLocks/>
                </p:cNvSpPr>
                <p:nvPr/>
              </p:nvSpPr>
              <p:spPr bwMode="auto">
                <a:xfrm>
                  <a:off x="4595" y="2173"/>
                  <a:ext cx="88" cy="283"/>
                </a:xfrm>
                <a:custGeom>
                  <a:avLst/>
                  <a:gdLst>
                    <a:gd name="T0" fmla="*/ 3 w 264"/>
                    <a:gd name="T1" fmla="*/ 0 h 851"/>
                    <a:gd name="T2" fmla="*/ 0 w 264"/>
                    <a:gd name="T3" fmla="*/ 462 h 851"/>
                    <a:gd name="T4" fmla="*/ 3 w 264"/>
                    <a:gd name="T5" fmla="*/ 806 h 851"/>
                    <a:gd name="T6" fmla="*/ 82 w 264"/>
                    <a:gd name="T7" fmla="*/ 821 h 851"/>
                    <a:gd name="T8" fmla="*/ 94 w 264"/>
                    <a:gd name="T9" fmla="*/ 541 h 851"/>
                    <a:gd name="T10" fmla="*/ 85 w 264"/>
                    <a:gd name="T11" fmla="*/ 514 h 851"/>
                    <a:gd name="T12" fmla="*/ 94 w 264"/>
                    <a:gd name="T13" fmla="*/ 499 h 851"/>
                    <a:gd name="T14" fmla="*/ 94 w 264"/>
                    <a:gd name="T15" fmla="*/ 327 h 851"/>
                    <a:gd name="T16" fmla="*/ 112 w 264"/>
                    <a:gd name="T17" fmla="*/ 381 h 851"/>
                    <a:gd name="T18" fmla="*/ 158 w 264"/>
                    <a:gd name="T19" fmla="*/ 613 h 851"/>
                    <a:gd name="T20" fmla="*/ 197 w 264"/>
                    <a:gd name="T21" fmla="*/ 851 h 851"/>
                    <a:gd name="T22" fmla="*/ 264 w 264"/>
                    <a:gd name="T23" fmla="*/ 851 h 851"/>
                    <a:gd name="T24" fmla="*/ 233 w 264"/>
                    <a:gd name="T25" fmla="*/ 532 h 851"/>
                    <a:gd name="T26" fmla="*/ 221 w 264"/>
                    <a:gd name="T27" fmla="*/ 261 h 851"/>
                    <a:gd name="T28" fmla="*/ 227 w 264"/>
                    <a:gd name="T29" fmla="*/ 6 h 851"/>
                    <a:gd name="T30" fmla="*/ 3 w 264"/>
                    <a:gd name="T31" fmla="*/ 0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851"/>
                    <a:gd name="T50" fmla="*/ 264 w 264"/>
                    <a:gd name="T51" fmla="*/ 851 h 8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851">
                      <a:moveTo>
                        <a:pt x="3" y="0"/>
                      </a:moveTo>
                      <a:lnTo>
                        <a:pt x="0" y="462"/>
                      </a:lnTo>
                      <a:lnTo>
                        <a:pt x="3" y="806"/>
                      </a:lnTo>
                      <a:lnTo>
                        <a:pt x="82" y="821"/>
                      </a:lnTo>
                      <a:lnTo>
                        <a:pt x="94" y="541"/>
                      </a:lnTo>
                      <a:lnTo>
                        <a:pt x="85" y="514"/>
                      </a:lnTo>
                      <a:lnTo>
                        <a:pt x="94" y="499"/>
                      </a:lnTo>
                      <a:lnTo>
                        <a:pt x="94" y="327"/>
                      </a:lnTo>
                      <a:lnTo>
                        <a:pt x="112" y="381"/>
                      </a:lnTo>
                      <a:lnTo>
                        <a:pt x="158" y="613"/>
                      </a:lnTo>
                      <a:lnTo>
                        <a:pt x="197" y="851"/>
                      </a:lnTo>
                      <a:lnTo>
                        <a:pt x="264" y="851"/>
                      </a:lnTo>
                      <a:lnTo>
                        <a:pt x="233" y="532"/>
                      </a:lnTo>
                      <a:lnTo>
                        <a:pt x="221" y="261"/>
                      </a:lnTo>
                      <a:lnTo>
                        <a:pt x="227" y="6"/>
                      </a:lnTo>
                      <a:lnTo>
                        <a:pt x="3" y="0"/>
                      </a:lnTo>
                      <a:close/>
                    </a:path>
                  </a:pathLst>
                </a:custGeom>
                <a:solidFill>
                  <a:schemeClr val="bg2"/>
                </a:solidFill>
                <a:ln w="9525">
                  <a:noFill/>
                  <a:round/>
                  <a:headEnd/>
                  <a:tailEnd/>
                </a:ln>
              </p:spPr>
              <p:txBody>
                <a:bodyPr>
                  <a:prstTxWarp prst="textNoShape">
                    <a:avLst/>
                  </a:prstTxWarp>
                </a:bodyPr>
                <a:lstStyle/>
                <a:p>
                  <a:endParaRPr lang="en-US"/>
                </a:p>
              </p:txBody>
            </p:sp>
            <p:sp>
              <p:nvSpPr>
                <p:cNvPr id="29798" name="Freeform 121"/>
                <p:cNvSpPr>
                  <a:spLocks/>
                </p:cNvSpPr>
                <p:nvPr/>
              </p:nvSpPr>
              <p:spPr bwMode="auto">
                <a:xfrm>
                  <a:off x="4585" y="2042"/>
                  <a:ext cx="112" cy="217"/>
                </a:xfrm>
                <a:custGeom>
                  <a:avLst/>
                  <a:gdLst>
                    <a:gd name="T0" fmla="*/ 111 w 336"/>
                    <a:gd name="T1" fmla="*/ 8 h 650"/>
                    <a:gd name="T2" fmla="*/ 9 w 336"/>
                    <a:gd name="T3" fmla="*/ 88 h 650"/>
                    <a:gd name="T4" fmla="*/ 2 w 336"/>
                    <a:gd name="T5" fmla="*/ 296 h 650"/>
                    <a:gd name="T6" fmla="*/ 0 w 336"/>
                    <a:gd name="T7" fmla="*/ 401 h 650"/>
                    <a:gd name="T8" fmla="*/ 6 w 336"/>
                    <a:gd name="T9" fmla="*/ 650 h 650"/>
                    <a:gd name="T10" fmla="*/ 29 w 336"/>
                    <a:gd name="T11" fmla="*/ 650 h 650"/>
                    <a:gd name="T12" fmla="*/ 40 w 336"/>
                    <a:gd name="T13" fmla="*/ 395 h 650"/>
                    <a:gd name="T14" fmla="*/ 255 w 336"/>
                    <a:gd name="T15" fmla="*/ 395 h 650"/>
                    <a:gd name="T16" fmla="*/ 261 w 336"/>
                    <a:gd name="T17" fmla="*/ 331 h 650"/>
                    <a:gd name="T18" fmla="*/ 268 w 336"/>
                    <a:gd name="T19" fmla="*/ 376 h 650"/>
                    <a:gd name="T20" fmla="*/ 253 w 336"/>
                    <a:gd name="T21" fmla="*/ 472 h 650"/>
                    <a:gd name="T22" fmla="*/ 239 w 336"/>
                    <a:gd name="T23" fmla="*/ 617 h 650"/>
                    <a:gd name="T24" fmla="*/ 276 w 336"/>
                    <a:gd name="T25" fmla="*/ 626 h 650"/>
                    <a:gd name="T26" fmla="*/ 336 w 336"/>
                    <a:gd name="T27" fmla="*/ 372 h 650"/>
                    <a:gd name="T28" fmla="*/ 298 w 336"/>
                    <a:gd name="T29" fmla="*/ 73 h 650"/>
                    <a:gd name="T30" fmla="*/ 183 w 336"/>
                    <a:gd name="T31" fmla="*/ 0 h 650"/>
                    <a:gd name="T32" fmla="*/ 132 w 336"/>
                    <a:gd name="T33" fmla="*/ 33 h 650"/>
                    <a:gd name="T34" fmla="*/ 111 w 336"/>
                    <a:gd name="T35" fmla="*/ 8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6"/>
                    <a:gd name="T55" fmla="*/ 0 h 650"/>
                    <a:gd name="T56" fmla="*/ 336 w 33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6" h="650">
                      <a:moveTo>
                        <a:pt x="111" y="8"/>
                      </a:moveTo>
                      <a:lnTo>
                        <a:pt x="9" y="88"/>
                      </a:lnTo>
                      <a:lnTo>
                        <a:pt x="2" y="296"/>
                      </a:lnTo>
                      <a:lnTo>
                        <a:pt x="0" y="401"/>
                      </a:lnTo>
                      <a:lnTo>
                        <a:pt x="6" y="650"/>
                      </a:lnTo>
                      <a:lnTo>
                        <a:pt x="29" y="650"/>
                      </a:lnTo>
                      <a:lnTo>
                        <a:pt x="40" y="395"/>
                      </a:lnTo>
                      <a:lnTo>
                        <a:pt x="255" y="395"/>
                      </a:lnTo>
                      <a:lnTo>
                        <a:pt x="261" y="331"/>
                      </a:lnTo>
                      <a:lnTo>
                        <a:pt x="268" y="376"/>
                      </a:lnTo>
                      <a:lnTo>
                        <a:pt x="253" y="472"/>
                      </a:lnTo>
                      <a:lnTo>
                        <a:pt x="239" y="617"/>
                      </a:lnTo>
                      <a:lnTo>
                        <a:pt x="276" y="626"/>
                      </a:lnTo>
                      <a:lnTo>
                        <a:pt x="336" y="372"/>
                      </a:lnTo>
                      <a:lnTo>
                        <a:pt x="298" y="73"/>
                      </a:lnTo>
                      <a:lnTo>
                        <a:pt x="183" y="0"/>
                      </a:lnTo>
                      <a:lnTo>
                        <a:pt x="132" y="33"/>
                      </a:lnTo>
                      <a:lnTo>
                        <a:pt x="111" y="8"/>
                      </a:lnTo>
                      <a:close/>
                    </a:path>
                  </a:pathLst>
                </a:custGeom>
                <a:solidFill>
                  <a:schemeClr val="tx1"/>
                </a:solidFill>
                <a:ln w="9525">
                  <a:noFill/>
                  <a:round/>
                  <a:headEnd/>
                  <a:tailEnd/>
                </a:ln>
              </p:spPr>
              <p:txBody>
                <a:bodyPr>
                  <a:prstTxWarp prst="textNoShape">
                    <a:avLst/>
                  </a:prstTxWarp>
                </a:bodyPr>
                <a:lstStyle/>
                <a:p>
                  <a:endParaRPr lang="en-US"/>
                </a:p>
              </p:txBody>
            </p:sp>
            <p:sp>
              <p:nvSpPr>
                <p:cNvPr id="29799" name="Freeform 122"/>
                <p:cNvSpPr>
                  <a:spLocks/>
                </p:cNvSpPr>
                <p:nvPr/>
              </p:nvSpPr>
              <p:spPr bwMode="auto">
                <a:xfrm>
                  <a:off x="4661" y="2246"/>
                  <a:ext cx="17" cy="37"/>
                </a:xfrm>
                <a:custGeom>
                  <a:avLst/>
                  <a:gdLst>
                    <a:gd name="T0" fmla="*/ 15 w 51"/>
                    <a:gd name="T1" fmla="*/ 0 h 109"/>
                    <a:gd name="T2" fmla="*/ 0 w 51"/>
                    <a:gd name="T3" fmla="*/ 57 h 109"/>
                    <a:gd name="T4" fmla="*/ 26 w 51"/>
                    <a:gd name="T5" fmla="*/ 109 h 109"/>
                    <a:gd name="T6" fmla="*/ 35 w 51"/>
                    <a:gd name="T7" fmla="*/ 103 h 109"/>
                    <a:gd name="T8" fmla="*/ 51 w 51"/>
                    <a:gd name="T9" fmla="*/ 98 h 109"/>
                    <a:gd name="T10" fmla="*/ 44 w 51"/>
                    <a:gd name="T11" fmla="*/ 82 h 109"/>
                    <a:gd name="T12" fmla="*/ 42 w 51"/>
                    <a:gd name="T13" fmla="*/ 61 h 109"/>
                    <a:gd name="T14" fmla="*/ 51 w 51"/>
                    <a:gd name="T15" fmla="*/ 40 h 109"/>
                    <a:gd name="T16" fmla="*/ 44 w 51"/>
                    <a:gd name="T17" fmla="*/ 4 h 109"/>
                    <a:gd name="T18" fmla="*/ 15 w 51"/>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09"/>
                    <a:gd name="T32" fmla="*/ 51 w 51"/>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09">
                      <a:moveTo>
                        <a:pt x="15" y="0"/>
                      </a:moveTo>
                      <a:lnTo>
                        <a:pt x="0" y="57"/>
                      </a:lnTo>
                      <a:lnTo>
                        <a:pt x="26" y="109"/>
                      </a:lnTo>
                      <a:lnTo>
                        <a:pt x="35" y="103"/>
                      </a:lnTo>
                      <a:lnTo>
                        <a:pt x="51" y="98"/>
                      </a:lnTo>
                      <a:lnTo>
                        <a:pt x="44" y="82"/>
                      </a:lnTo>
                      <a:lnTo>
                        <a:pt x="42" y="61"/>
                      </a:lnTo>
                      <a:lnTo>
                        <a:pt x="51" y="40"/>
                      </a:lnTo>
                      <a:lnTo>
                        <a:pt x="44" y="4"/>
                      </a:lnTo>
                      <a:lnTo>
                        <a:pt x="15"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nvGrpSpPr>
                <p:cNvPr id="116930" name="Group 123"/>
                <p:cNvGrpSpPr>
                  <a:grpSpLocks/>
                </p:cNvGrpSpPr>
                <p:nvPr/>
              </p:nvGrpSpPr>
              <p:grpSpPr bwMode="auto">
                <a:xfrm>
                  <a:off x="4598" y="2046"/>
                  <a:ext cx="72" cy="136"/>
                  <a:chOff x="4598" y="2046"/>
                  <a:chExt cx="72" cy="136"/>
                </a:xfrm>
              </p:grpSpPr>
              <p:grpSp>
                <p:nvGrpSpPr>
                  <p:cNvPr id="116931" name="Group 124"/>
                  <p:cNvGrpSpPr>
                    <a:grpSpLocks/>
                  </p:cNvGrpSpPr>
                  <p:nvPr/>
                </p:nvGrpSpPr>
                <p:grpSpPr bwMode="auto">
                  <a:xfrm>
                    <a:off x="4598" y="2046"/>
                    <a:ext cx="72" cy="136"/>
                    <a:chOff x="4598" y="2046"/>
                    <a:chExt cx="72" cy="136"/>
                  </a:xfrm>
                </p:grpSpPr>
                <p:grpSp>
                  <p:nvGrpSpPr>
                    <p:cNvPr id="116932" name="Group 125"/>
                    <p:cNvGrpSpPr>
                      <a:grpSpLocks/>
                    </p:cNvGrpSpPr>
                    <p:nvPr/>
                  </p:nvGrpSpPr>
                  <p:grpSpPr bwMode="auto">
                    <a:xfrm>
                      <a:off x="4598" y="2174"/>
                      <a:ext cx="72" cy="8"/>
                      <a:chOff x="4598" y="2174"/>
                      <a:chExt cx="72" cy="8"/>
                    </a:xfrm>
                  </p:grpSpPr>
                  <p:sp>
                    <p:nvSpPr>
                      <p:cNvPr id="29805" name="Line 126"/>
                      <p:cNvSpPr>
                        <a:spLocks noChangeShapeType="1"/>
                      </p:cNvSpPr>
                      <p:nvPr/>
                    </p:nvSpPr>
                    <p:spPr bwMode="auto">
                      <a:xfrm>
                        <a:off x="4598" y="2181"/>
                        <a:ext cx="72" cy="1"/>
                      </a:xfrm>
                      <a:prstGeom prst="line">
                        <a:avLst/>
                      </a:prstGeom>
                      <a:noFill/>
                      <a:ln w="4763">
                        <a:solidFill>
                          <a:srgbClr val="000000"/>
                        </a:solidFill>
                        <a:round/>
                        <a:headEnd/>
                        <a:tailEnd/>
                      </a:ln>
                    </p:spPr>
                    <p:txBody>
                      <a:bodyPr>
                        <a:prstTxWarp prst="textNoShape">
                          <a:avLst/>
                        </a:prstTxWarp>
                      </a:bodyPr>
                      <a:lstStyle/>
                      <a:p>
                        <a:endParaRPr lang="en-US"/>
                      </a:p>
                    </p:txBody>
                  </p:sp>
                  <p:sp>
                    <p:nvSpPr>
                      <p:cNvPr id="29806" name="Line 127"/>
                      <p:cNvSpPr>
                        <a:spLocks noChangeShapeType="1"/>
                      </p:cNvSpPr>
                      <p:nvPr/>
                    </p:nvSpPr>
                    <p:spPr bwMode="auto">
                      <a:xfrm>
                        <a:off x="4598" y="2174"/>
                        <a:ext cx="72" cy="1"/>
                      </a:xfrm>
                      <a:prstGeom prst="line">
                        <a:avLst/>
                      </a:prstGeom>
                      <a:noFill/>
                      <a:ln w="4763">
                        <a:solidFill>
                          <a:srgbClr val="000000"/>
                        </a:solidFill>
                        <a:round/>
                        <a:headEnd/>
                        <a:tailEnd/>
                      </a:ln>
                    </p:spPr>
                    <p:txBody>
                      <a:bodyPr>
                        <a:prstTxWarp prst="textNoShape">
                          <a:avLst/>
                        </a:prstTxWarp>
                      </a:bodyPr>
                      <a:lstStyle/>
                      <a:p>
                        <a:endParaRPr lang="en-US"/>
                      </a:p>
                    </p:txBody>
                  </p:sp>
                </p:grpSp>
                <p:sp>
                  <p:nvSpPr>
                    <p:cNvPr id="29804" name="Freeform 128"/>
                    <p:cNvSpPr>
                      <a:spLocks/>
                    </p:cNvSpPr>
                    <p:nvPr/>
                  </p:nvSpPr>
                  <p:spPr bwMode="auto">
                    <a:xfrm>
                      <a:off x="4618" y="2046"/>
                      <a:ext cx="33" cy="20"/>
                    </a:xfrm>
                    <a:custGeom>
                      <a:avLst/>
                      <a:gdLst>
                        <a:gd name="T0" fmla="*/ 0 w 99"/>
                        <a:gd name="T1" fmla="*/ 7 h 58"/>
                        <a:gd name="T2" fmla="*/ 4 w 99"/>
                        <a:gd name="T3" fmla="*/ 58 h 58"/>
                        <a:gd name="T4" fmla="*/ 31 w 99"/>
                        <a:gd name="T5" fmla="*/ 21 h 58"/>
                        <a:gd name="T6" fmla="*/ 50 w 99"/>
                        <a:gd name="T7" fmla="*/ 57 h 58"/>
                        <a:gd name="T8" fmla="*/ 99 w 99"/>
                        <a:gd name="T9" fmla="*/ 0 h 58"/>
                        <a:gd name="T10" fmla="*/ 0 60000 65536"/>
                        <a:gd name="T11" fmla="*/ 0 60000 65536"/>
                        <a:gd name="T12" fmla="*/ 0 60000 65536"/>
                        <a:gd name="T13" fmla="*/ 0 60000 65536"/>
                        <a:gd name="T14" fmla="*/ 0 60000 65536"/>
                        <a:gd name="T15" fmla="*/ 0 w 99"/>
                        <a:gd name="T16" fmla="*/ 0 h 58"/>
                        <a:gd name="T17" fmla="*/ 99 w 99"/>
                        <a:gd name="T18" fmla="*/ 58 h 58"/>
                      </a:gdLst>
                      <a:ahLst/>
                      <a:cxnLst>
                        <a:cxn ang="T10">
                          <a:pos x="T0" y="T1"/>
                        </a:cxn>
                        <a:cxn ang="T11">
                          <a:pos x="T2" y="T3"/>
                        </a:cxn>
                        <a:cxn ang="T12">
                          <a:pos x="T4" y="T5"/>
                        </a:cxn>
                        <a:cxn ang="T13">
                          <a:pos x="T6" y="T7"/>
                        </a:cxn>
                        <a:cxn ang="T14">
                          <a:pos x="T8" y="T9"/>
                        </a:cxn>
                      </a:cxnLst>
                      <a:rect l="T15" t="T16" r="T17" b="T18"/>
                      <a:pathLst>
                        <a:path w="99" h="58">
                          <a:moveTo>
                            <a:pt x="0" y="7"/>
                          </a:moveTo>
                          <a:lnTo>
                            <a:pt x="4" y="58"/>
                          </a:lnTo>
                          <a:lnTo>
                            <a:pt x="31" y="21"/>
                          </a:lnTo>
                          <a:lnTo>
                            <a:pt x="50" y="57"/>
                          </a:lnTo>
                          <a:lnTo>
                            <a:pt x="99" y="0"/>
                          </a:lnTo>
                        </a:path>
                      </a:pathLst>
                    </a:custGeom>
                    <a:noFill/>
                    <a:ln w="4763">
                      <a:solidFill>
                        <a:srgbClr val="000000"/>
                      </a:solidFill>
                      <a:round/>
                      <a:headEnd/>
                      <a:tailEnd/>
                    </a:ln>
                  </p:spPr>
                  <p:txBody>
                    <a:bodyPr>
                      <a:prstTxWarp prst="textNoShape">
                        <a:avLst/>
                      </a:prstTxWarp>
                    </a:bodyPr>
                    <a:lstStyle/>
                    <a:p>
                      <a:endParaRPr lang="en-US"/>
                    </a:p>
                  </p:txBody>
                </p:sp>
              </p:grpSp>
              <p:sp>
                <p:nvSpPr>
                  <p:cNvPr id="29802" name="Line 129"/>
                  <p:cNvSpPr>
                    <a:spLocks noChangeShapeType="1"/>
                  </p:cNvSpPr>
                  <p:nvPr/>
                </p:nvSpPr>
                <p:spPr bwMode="auto">
                  <a:xfrm>
                    <a:off x="4628" y="2056"/>
                    <a:ext cx="1" cy="125"/>
                  </a:xfrm>
                  <a:prstGeom prst="line">
                    <a:avLst/>
                  </a:prstGeom>
                  <a:noFill/>
                  <a:ln w="4763">
                    <a:solidFill>
                      <a:srgbClr val="000000"/>
                    </a:solidFill>
                    <a:round/>
                    <a:headEnd/>
                    <a:tailEnd/>
                  </a:ln>
                </p:spPr>
                <p:txBody>
                  <a:bodyPr>
                    <a:prstTxWarp prst="textNoShape">
                      <a:avLst/>
                    </a:prstTxWarp>
                  </a:bodyPr>
                  <a:lstStyle/>
                  <a:p>
                    <a:endParaRPr lang="en-US"/>
                  </a:p>
                </p:txBody>
              </p:sp>
            </p:grpSp>
          </p:grpSp>
          <p:grpSp>
            <p:nvGrpSpPr>
              <p:cNvPr id="116933" name="Group 130"/>
              <p:cNvGrpSpPr>
                <a:grpSpLocks/>
              </p:cNvGrpSpPr>
              <p:nvPr/>
            </p:nvGrpSpPr>
            <p:grpSpPr bwMode="auto">
              <a:xfrm>
                <a:off x="4607" y="1977"/>
                <a:ext cx="47" cy="76"/>
                <a:chOff x="4607" y="1977"/>
                <a:chExt cx="47" cy="76"/>
              </a:xfrm>
            </p:grpSpPr>
            <p:sp>
              <p:nvSpPr>
                <p:cNvPr id="29793" name="Freeform 131"/>
                <p:cNvSpPr>
                  <a:spLocks/>
                </p:cNvSpPr>
                <p:nvPr/>
              </p:nvSpPr>
              <p:spPr bwMode="auto">
                <a:xfrm>
                  <a:off x="4609" y="1981"/>
                  <a:ext cx="43" cy="72"/>
                </a:xfrm>
                <a:custGeom>
                  <a:avLst/>
                  <a:gdLst>
                    <a:gd name="T0" fmla="*/ 5 w 131"/>
                    <a:gd name="T1" fmla="*/ 39 h 217"/>
                    <a:gd name="T2" fmla="*/ 2 w 131"/>
                    <a:gd name="T3" fmla="*/ 62 h 217"/>
                    <a:gd name="T4" fmla="*/ 1 w 131"/>
                    <a:gd name="T5" fmla="*/ 70 h 217"/>
                    <a:gd name="T6" fmla="*/ 5 w 131"/>
                    <a:gd name="T7" fmla="*/ 78 h 217"/>
                    <a:gd name="T8" fmla="*/ 0 w 131"/>
                    <a:gd name="T9" fmla="*/ 94 h 217"/>
                    <a:gd name="T10" fmla="*/ 3 w 131"/>
                    <a:gd name="T11" fmla="*/ 119 h 217"/>
                    <a:gd name="T12" fmla="*/ 6 w 131"/>
                    <a:gd name="T13" fmla="*/ 132 h 217"/>
                    <a:gd name="T14" fmla="*/ 9 w 131"/>
                    <a:gd name="T15" fmla="*/ 144 h 217"/>
                    <a:gd name="T16" fmla="*/ 13 w 131"/>
                    <a:gd name="T17" fmla="*/ 156 h 217"/>
                    <a:gd name="T18" fmla="*/ 19 w 131"/>
                    <a:gd name="T19" fmla="*/ 169 h 217"/>
                    <a:gd name="T20" fmla="*/ 29 w 131"/>
                    <a:gd name="T21" fmla="*/ 172 h 217"/>
                    <a:gd name="T22" fmla="*/ 39 w 131"/>
                    <a:gd name="T23" fmla="*/ 175 h 217"/>
                    <a:gd name="T24" fmla="*/ 39 w 131"/>
                    <a:gd name="T25" fmla="*/ 185 h 217"/>
                    <a:gd name="T26" fmla="*/ 38 w 131"/>
                    <a:gd name="T27" fmla="*/ 192 h 217"/>
                    <a:gd name="T28" fmla="*/ 58 w 131"/>
                    <a:gd name="T29" fmla="*/ 217 h 217"/>
                    <a:gd name="T30" fmla="*/ 112 w 131"/>
                    <a:gd name="T31" fmla="*/ 185 h 217"/>
                    <a:gd name="T32" fmla="*/ 114 w 131"/>
                    <a:gd name="T33" fmla="*/ 125 h 217"/>
                    <a:gd name="T34" fmla="*/ 121 w 131"/>
                    <a:gd name="T35" fmla="*/ 108 h 217"/>
                    <a:gd name="T36" fmla="*/ 125 w 131"/>
                    <a:gd name="T37" fmla="*/ 95 h 217"/>
                    <a:gd name="T38" fmla="*/ 129 w 131"/>
                    <a:gd name="T39" fmla="*/ 79 h 217"/>
                    <a:gd name="T40" fmla="*/ 131 w 131"/>
                    <a:gd name="T41" fmla="*/ 65 h 217"/>
                    <a:gd name="T42" fmla="*/ 130 w 131"/>
                    <a:gd name="T43" fmla="*/ 51 h 217"/>
                    <a:gd name="T44" fmla="*/ 128 w 131"/>
                    <a:gd name="T45" fmla="*/ 37 h 217"/>
                    <a:gd name="T46" fmla="*/ 125 w 131"/>
                    <a:gd name="T47" fmla="*/ 26 h 217"/>
                    <a:gd name="T48" fmla="*/ 120 w 131"/>
                    <a:gd name="T49" fmla="*/ 17 h 217"/>
                    <a:gd name="T50" fmla="*/ 112 w 131"/>
                    <a:gd name="T51" fmla="*/ 10 h 217"/>
                    <a:gd name="T52" fmla="*/ 102 w 131"/>
                    <a:gd name="T53" fmla="*/ 6 h 217"/>
                    <a:gd name="T54" fmla="*/ 91 w 131"/>
                    <a:gd name="T55" fmla="*/ 3 h 217"/>
                    <a:gd name="T56" fmla="*/ 79 w 131"/>
                    <a:gd name="T57" fmla="*/ 1 h 217"/>
                    <a:gd name="T58" fmla="*/ 64 w 131"/>
                    <a:gd name="T59" fmla="*/ 0 h 217"/>
                    <a:gd name="T60" fmla="*/ 50 w 131"/>
                    <a:gd name="T61" fmla="*/ 1 h 217"/>
                    <a:gd name="T62" fmla="*/ 34 w 131"/>
                    <a:gd name="T63" fmla="*/ 5 h 217"/>
                    <a:gd name="T64" fmla="*/ 25 w 131"/>
                    <a:gd name="T65" fmla="*/ 11 h 217"/>
                    <a:gd name="T66" fmla="*/ 15 w 131"/>
                    <a:gd name="T67" fmla="*/ 17 h 217"/>
                    <a:gd name="T68" fmla="*/ 9 w 131"/>
                    <a:gd name="T69" fmla="*/ 27 h 217"/>
                    <a:gd name="T70" fmla="*/ 5 w 131"/>
                    <a:gd name="T71" fmla="*/ 39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
                    <a:gd name="T109" fmla="*/ 0 h 217"/>
                    <a:gd name="T110" fmla="*/ 131 w 131"/>
                    <a:gd name="T111" fmla="*/ 217 h 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 h="217">
                      <a:moveTo>
                        <a:pt x="5" y="39"/>
                      </a:moveTo>
                      <a:lnTo>
                        <a:pt x="2" y="62"/>
                      </a:lnTo>
                      <a:lnTo>
                        <a:pt x="1" y="70"/>
                      </a:lnTo>
                      <a:lnTo>
                        <a:pt x="5" y="78"/>
                      </a:lnTo>
                      <a:lnTo>
                        <a:pt x="0" y="94"/>
                      </a:lnTo>
                      <a:lnTo>
                        <a:pt x="3" y="119"/>
                      </a:lnTo>
                      <a:lnTo>
                        <a:pt x="6" y="132"/>
                      </a:lnTo>
                      <a:lnTo>
                        <a:pt x="9" y="144"/>
                      </a:lnTo>
                      <a:lnTo>
                        <a:pt x="13" y="156"/>
                      </a:lnTo>
                      <a:lnTo>
                        <a:pt x="19" y="169"/>
                      </a:lnTo>
                      <a:lnTo>
                        <a:pt x="29" y="172"/>
                      </a:lnTo>
                      <a:lnTo>
                        <a:pt x="39" y="175"/>
                      </a:lnTo>
                      <a:lnTo>
                        <a:pt x="39" y="185"/>
                      </a:lnTo>
                      <a:lnTo>
                        <a:pt x="38" y="192"/>
                      </a:lnTo>
                      <a:lnTo>
                        <a:pt x="58" y="217"/>
                      </a:lnTo>
                      <a:lnTo>
                        <a:pt x="112" y="185"/>
                      </a:lnTo>
                      <a:lnTo>
                        <a:pt x="114" y="125"/>
                      </a:lnTo>
                      <a:lnTo>
                        <a:pt x="121" y="108"/>
                      </a:lnTo>
                      <a:lnTo>
                        <a:pt x="125" y="95"/>
                      </a:lnTo>
                      <a:lnTo>
                        <a:pt x="129" y="79"/>
                      </a:lnTo>
                      <a:lnTo>
                        <a:pt x="131" y="65"/>
                      </a:lnTo>
                      <a:lnTo>
                        <a:pt x="130" y="51"/>
                      </a:lnTo>
                      <a:lnTo>
                        <a:pt x="128" y="37"/>
                      </a:lnTo>
                      <a:lnTo>
                        <a:pt x="125" y="26"/>
                      </a:lnTo>
                      <a:lnTo>
                        <a:pt x="120" y="17"/>
                      </a:lnTo>
                      <a:lnTo>
                        <a:pt x="112" y="10"/>
                      </a:lnTo>
                      <a:lnTo>
                        <a:pt x="102" y="6"/>
                      </a:lnTo>
                      <a:lnTo>
                        <a:pt x="91" y="3"/>
                      </a:lnTo>
                      <a:lnTo>
                        <a:pt x="79" y="1"/>
                      </a:lnTo>
                      <a:lnTo>
                        <a:pt x="64" y="0"/>
                      </a:lnTo>
                      <a:lnTo>
                        <a:pt x="50" y="1"/>
                      </a:lnTo>
                      <a:lnTo>
                        <a:pt x="34" y="5"/>
                      </a:lnTo>
                      <a:lnTo>
                        <a:pt x="25" y="11"/>
                      </a:lnTo>
                      <a:lnTo>
                        <a:pt x="15" y="17"/>
                      </a:lnTo>
                      <a:lnTo>
                        <a:pt x="9" y="27"/>
                      </a:lnTo>
                      <a:lnTo>
                        <a:pt x="5" y="39"/>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94" name="Freeform 132"/>
                <p:cNvSpPr>
                  <a:spLocks/>
                </p:cNvSpPr>
                <p:nvPr/>
              </p:nvSpPr>
              <p:spPr bwMode="auto">
                <a:xfrm>
                  <a:off x="4624" y="2020"/>
                  <a:ext cx="22" cy="23"/>
                </a:xfrm>
                <a:custGeom>
                  <a:avLst/>
                  <a:gdLst>
                    <a:gd name="T0" fmla="*/ 54 w 66"/>
                    <a:gd name="T1" fmla="*/ 18 h 67"/>
                    <a:gd name="T2" fmla="*/ 48 w 66"/>
                    <a:gd name="T3" fmla="*/ 34 h 67"/>
                    <a:gd name="T4" fmla="*/ 0 w 66"/>
                    <a:gd name="T5" fmla="*/ 58 h 67"/>
                    <a:gd name="T6" fmla="*/ 25 w 66"/>
                    <a:gd name="T7" fmla="*/ 52 h 67"/>
                    <a:gd name="T8" fmla="*/ 36 w 66"/>
                    <a:gd name="T9" fmla="*/ 49 h 67"/>
                    <a:gd name="T10" fmla="*/ 49 w 66"/>
                    <a:gd name="T11" fmla="*/ 51 h 67"/>
                    <a:gd name="T12" fmla="*/ 59 w 66"/>
                    <a:gd name="T13" fmla="*/ 55 h 67"/>
                    <a:gd name="T14" fmla="*/ 65 w 66"/>
                    <a:gd name="T15" fmla="*/ 67 h 67"/>
                    <a:gd name="T16" fmla="*/ 66 w 66"/>
                    <a:gd name="T17" fmla="*/ 20 h 67"/>
                    <a:gd name="T18" fmla="*/ 64 w 66"/>
                    <a:gd name="T19" fmla="*/ 10 h 67"/>
                    <a:gd name="T20" fmla="*/ 56 w 66"/>
                    <a:gd name="T21" fmla="*/ 0 h 67"/>
                    <a:gd name="T22" fmla="*/ 54 w 66"/>
                    <a:gd name="T23" fmla="*/ 18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7"/>
                    <a:gd name="T38" fmla="*/ 66 w 66"/>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7">
                      <a:moveTo>
                        <a:pt x="54" y="18"/>
                      </a:moveTo>
                      <a:lnTo>
                        <a:pt x="48" y="34"/>
                      </a:lnTo>
                      <a:lnTo>
                        <a:pt x="0" y="58"/>
                      </a:lnTo>
                      <a:lnTo>
                        <a:pt x="25" y="52"/>
                      </a:lnTo>
                      <a:lnTo>
                        <a:pt x="36" y="49"/>
                      </a:lnTo>
                      <a:lnTo>
                        <a:pt x="49" y="51"/>
                      </a:lnTo>
                      <a:lnTo>
                        <a:pt x="59" y="55"/>
                      </a:lnTo>
                      <a:lnTo>
                        <a:pt x="65" y="67"/>
                      </a:lnTo>
                      <a:lnTo>
                        <a:pt x="66" y="20"/>
                      </a:lnTo>
                      <a:lnTo>
                        <a:pt x="64" y="10"/>
                      </a:lnTo>
                      <a:lnTo>
                        <a:pt x="56" y="0"/>
                      </a:lnTo>
                      <a:lnTo>
                        <a:pt x="54" y="18"/>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95" name="Freeform 133"/>
                <p:cNvSpPr>
                  <a:spLocks/>
                </p:cNvSpPr>
                <p:nvPr/>
              </p:nvSpPr>
              <p:spPr bwMode="auto">
                <a:xfrm>
                  <a:off x="4607" y="1977"/>
                  <a:ext cx="47" cy="53"/>
                </a:xfrm>
                <a:custGeom>
                  <a:avLst/>
                  <a:gdLst>
                    <a:gd name="T0" fmla="*/ 26 w 141"/>
                    <a:gd name="T1" fmla="*/ 13 h 157"/>
                    <a:gd name="T2" fmla="*/ 38 w 141"/>
                    <a:gd name="T3" fmla="*/ 7 h 157"/>
                    <a:gd name="T4" fmla="*/ 48 w 141"/>
                    <a:gd name="T5" fmla="*/ 4 h 157"/>
                    <a:gd name="T6" fmla="*/ 65 w 141"/>
                    <a:gd name="T7" fmla="*/ 0 h 157"/>
                    <a:gd name="T8" fmla="*/ 77 w 141"/>
                    <a:gd name="T9" fmla="*/ 0 h 157"/>
                    <a:gd name="T10" fmla="*/ 90 w 141"/>
                    <a:gd name="T11" fmla="*/ 0 h 157"/>
                    <a:gd name="T12" fmla="*/ 103 w 141"/>
                    <a:gd name="T13" fmla="*/ 3 h 157"/>
                    <a:gd name="T14" fmla="*/ 112 w 141"/>
                    <a:gd name="T15" fmla="*/ 3 h 157"/>
                    <a:gd name="T16" fmla="*/ 122 w 141"/>
                    <a:gd name="T17" fmla="*/ 6 h 157"/>
                    <a:gd name="T18" fmla="*/ 130 w 141"/>
                    <a:gd name="T19" fmla="*/ 13 h 157"/>
                    <a:gd name="T20" fmla="*/ 136 w 141"/>
                    <a:gd name="T21" fmla="*/ 21 h 157"/>
                    <a:gd name="T22" fmla="*/ 137 w 141"/>
                    <a:gd name="T23" fmla="*/ 33 h 157"/>
                    <a:gd name="T24" fmla="*/ 139 w 141"/>
                    <a:gd name="T25" fmla="*/ 48 h 157"/>
                    <a:gd name="T26" fmla="*/ 141 w 141"/>
                    <a:gd name="T27" fmla="*/ 69 h 157"/>
                    <a:gd name="T28" fmla="*/ 140 w 141"/>
                    <a:gd name="T29" fmla="*/ 88 h 157"/>
                    <a:gd name="T30" fmla="*/ 136 w 141"/>
                    <a:gd name="T31" fmla="*/ 104 h 157"/>
                    <a:gd name="T32" fmla="*/ 133 w 141"/>
                    <a:gd name="T33" fmla="*/ 118 h 157"/>
                    <a:gd name="T34" fmla="*/ 129 w 141"/>
                    <a:gd name="T35" fmla="*/ 128 h 157"/>
                    <a:gd name="T36" fmla="*/ 125 w 141"/>
                    <a:gd name="T37" fmla="*/ 138 h 157"/>
                    <a:gd name="T38" fmla="*/ 121 w 141"/>
                    <a:gd name="T39" fmla="*/ 147 h 157"/>
                    <a:gd name="T40" fmla="*/ 116 w 141"/>
                    <a:gd name="T41" fmla="*/ 157 h 157"/>
                    <a:gd name="T42" fmla="*/ 110 w 141"/>
                    <a:gd name="T43" fmla="*/ 157 h 157"/>
                    <a:gd name="T44" fmla="*/ 112 w 141"/>
                    <a:gd name="T45" fmla="*/ 143 h 157"/>
                    <a:gd name="T46" fmla="*/ 109 w 141"/>
                    <a:gd name="T47" fmla="*/ 134 h 157"/>
                    <a:gd name="T48" fmla="*/ 107 w 141"/>
                    <a:gd name="T49" fmla="*/ 128 h 157"/>
                    <a:gd name="T50" fmla="*/ 110 w 141"/>
                    <a:gd name="T51" fmla="*/ 119 h 157"/>
                    <a:gd name="T52" fmla="*/ 112 w 141"/>
                    <a:gd name="T53" fmla="*/ 104 h 157"/>
                    <a:gd name="T54" fmla="*/ 108 w 141"/>
                    <a:gd name="T55" fmla="*/ 100 h 157"/>
                    <a:gd name="T56" fmla="*/ 102 w 141"/>
                    <a:gd name="T57" fmla="*/ 107 h 157"/>
                    <a:gd name="T58" fmla="*/ 97 w 141"/>
                    <a:gd name="T59" fmla="*/ 115 h 157"/>
                    <a:gd name="T60" fmla="*/ 98 w 141"/>
                    <a:gd name="T61" fmla="*/ 100 h 157"/>
                    <a:gd name="T62" fmla="*/ 95 w 141"/>
                    <a:gd name="T63" fmla="*/ 81 h 157"/>
                    <a:gd name="T64" fmla="*/ 95 w 141"/>
                    <a:gd name="T65" fmla="*/ 60 h 157"/>
                    <a:gd name="T66" fmla="*/ 94 w 141"/>
                    <a:gd name="T67" fmla="*/ 49 h 157"/>
                    <a:gd name="T68" fmla="*/ 99 w 141"/>
                    <a:gd name="T69" fmla="*/ 44 h 157"/>
                    <a:gd name="T70" fmla="*/ 89 w 141"/>
                    <a:gd name="T71" fmla="*/ 47 h 157"/>
                    <a:gd name="T72" fmla="*/ 81 w 141"/>
                    <a:gd name="T73" fmla="*/ 50 h 157"/>
                    <a:gd name="T74" fmla="*/ 74 w 141"/>
                    <a:gd name="T75" fmla="*/ 51 h 157"/>
                    <a:gd name="T76" fmla="*/ 60 w 141"/>
                    <a:gd name="T77" fmla="*/ 53 h 157"/>
                    <a:gd name="T78" fmla="*/ 52 w 141"/>
                    <a:gd name="T79" fmla="*/ 56 h 157"/>
                    <a:gd name="T80" fmla="*/ 64 w 141"/>
                    <a:gd name="T81" fmla="*/ 50 h 157"/>
                    <a:gd name="T82" fmla="*/ 57 w 141"/>
                    <a:gd name="T83" fmla="*/ 50 h 157"/>
                    <a:gd name="T84" fmla="*/ 41 w 141"/>
                    <a:gd name="T85" fmla="*/ 50 h 157"/>
                    <a:gd name="T86" fmla="*/ 29 w 141"/>
                    <a:gd name="T87" fmla="*/ 48 h 157"/>
                    <a:gd name="T88" fmla="*/ 13 w 141"/>
                    <a:gd name="T89" fmla="*/ 49 h 157"/>
                    <a:gd name="T90" fmla="*/ 9 w 141"/>
                    <a:gd name="T91" fmla="*/ 59 h 157"/>
                    <a:gd name="T92" fmla="*/ 7 w 141"/>
                    <a:gd name="T93" fmla="*/ 71 h 157"/>
                    <a:gd name="T94" fmla="*/ 4 w 141"/>
                    <a:gd name="T95" fmla="*/ 56 h 157"/>
                    <a:gd name="T96" fmla="*/ 0 w 141"/>
                    <a:gd name="T97" fmla="*/ 39 h 157"/>
                    <a:gd name="T98" fmla="*/ 7 w 141"/>
                    <a:gd name="T99" fmla="*/ 27 h 157"/>
                    <a:gd name="T100" fmla="*/ 15 w 141"/>
                    <a:gd name="T101" fmla="*/ 19 h 157"/>
                    <a:gd name="T102" fmla="*/ 26 w 141"/>
                    <a:gd name="T103" fmla="*/ 13 h 1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1"/>
                    <a:gd name="T157" fmla="*/ 0 h 157"/>
                    <a:gd name="T158" fmla="*/ 141 w 141"/>
                    <a:gd name="T159" fmla="*/ 157 h 1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1" h="157">
                      <a:moveTo>
                        <a:pt x="26" y="13"/>
                      </a:moveTo>
                      <a:lnTo>
                        <a:pt x="38" y="7"/>
                      </a:lnTo>
                      <a:lnTo>
                        <a:pt x="48" y="4"/>
                      </a:lnTo>
                      <a:lnTo>
                        <a:pt x="65" y="0"/>
                      </a:lnTo>
                      <a:lnTo>
                        <a:pt x="77" y="0"/>
                      </a:lnTo>
                      <a:lnTo>
                        <a:pt x="90" y="0"/>
                      </a:lnTo>
                      <a:lnTo>
                        <a:pt x="103" y="3"/>
                      </a:lnTo>
                      <a:lnTo>
                        <a:pt x="112" y="3"/>
                      </a:lnTo>
                      <a:lnTo>
                        <a:pt x="122" y="6"/>
                      </a:lnTo>
                      <a:lnTo>
                        <a:pt x="130" y="13"/>
                      </a:lnTo>
                      <a:lnTo>
                        <a:pt x="136" y="21"/>
                      </a:lnTo>
                      <a:lnTo>
                        <a:pt x="137" y="33"/>
                      </a:lnTo>
                      <a:lnTo>
                        <a:pt x="139" y="48"/>
                      </a:lnTo>
                      <a:lnTo>
                        <a:pt x="141" y="69"/>
                      </a:lnTo>
                      <a:lnTo>
                        <a:pt x="140" y="88"/>
                      </a:lnTo>
                      <a:lnTo>
                        <a:pt x="136" y="104"/>
                      </a:lnTo>
                      <a:lnTo>
                        <a:pt x="133" y="118"/>
                      </a:lnTo>
                      <a:lnTo>
                        <a:pt x="129" y="128"/>
                      </a:lnTo>
                      <a:lnTo>
                        <a:pt x="125" y="138"/>
                      </a:lnTo>
                      <a:lnTo>
                        <a:pt x="121" y="147"/>
                      </a:lnTo>
                      <a:lnTo>
                        <a:pt x="116" y="157"/>
                      </a:lnTo>
                      <a:lnTo>
                        <a:pt x="110" y="157"/>
                      </a:lnTo>
                      <a:lnTo>
                        <a:pt x="112" y="143"/>
                      </a:lnTo>
                      <a:lnTo>
                        <a:pt x="109" y="134"/>
                      </a:lnTo>
                      <a:lnTo>
                        <a:pt x="107" y="128"/>
                      </a:lnTo>
                      <a:lnTo>
                        <a:pt x="110" y="119"/>
                      </a:lnTo>
                      <a:lnTo>
                        <a:pt x="112" y="104"/>
                      </a:lnTo>
                      <a:lnTo>
                        <a:pt x="108" y="100"/>
                      </a:lnTo>
                      <a:lnTo>
                        <a:pt x="102" y="107"/>
                      </a:lnTo>
                      <a:lnTo>
                        <a:pt x="97" y="115"/>
                      </a:lnTo>
                      <a:lnTo>
                        <a:pt x="98" y="100"/>
                      </a:lnTo>
                      <a:lnTo>
                        <a:pt x="95" y="81"/>
                      </a:lnTo>
                      <a:lnTo>
                        <a:pt x="95" y="60"/>
                      </a:lnTo>
                      <a:lnTo>
                        <a:pt x="94" y="49"/>
                      </a:lnTo>
                      <a:lnTo>
                        <a:pt x="99" y="44"/>
                      </a:lnTo>
                      <a:lnTo>
                        <a:pt x="89" y="47"/>
                      </a:lnTo>
                      <a:lnTo>
                        <a:pt x="81" y="50"/>
                      </a:lnTo>
                      <a:lnTo>
                        <a:pt x="74" y="51"/>
                      </a:lnTo>
                      <a:lnTo>
                        <a:pt x="60" y="53"/>
                      </a:lnTo>
                      <a:lnTo>
                        <a:pt x="52" y="56"/>
                      </a:lnTo>
                      <a:lnTo>
                        <a:pt x="64" y="50"/>
                      </a:lnTo>
                      <a:lnTo>
                        <a:pt x="57" y="50"/>
                      </a:lnTo>
                      <a:lnTo>
                        <a:pt x="41" y="50"/>
                      </a:lnTo>
                      <a:lnTo>
                        <a:pt x="29" y="48"/>
                      </a:lnTo>
                      <a:lnTo>
                        <a:pt x="13" y="49"/>
                      </a:lnTo>
                      <a:lnTo>
                        <a:pt x="9" y="59"/>
                      </a:lnTo>
                      <a:lnTo>
                        <a:pt x="7" y="71"/>
                      </a:lnTo>
                      <a:lnTo>
                        <a:pt x="4" y="56"/>
                      </a:lnTo>
                      <a:lnTo>
                        <a:pt x="0" y="39"/>
                      </a:lnTo>
                      <a:lnTo>
                        <a:pt x="7" y="27"/>
                      </a:lnTo>
                      <a:lnTo>
                        <a:pt x="15" y="19"/>
                      </a:lnTo>
                      <a:lnTo>
                        <a:pt x="26" y="13"/>
                      </a:lnTo>
                      <a:close/>
                    </a:path>
                  </a:pathLst>
                </a:custGeom>
                <a:solidFill>
                  <a:srgbClr val="000000"/>
                </a:solidFill>
                <a:ln w="9525">
                  <a:noFill/>
                  <a:round/>
                  <a:headEnd/>
                  <a:tailEnd/>
                </a:ln>
              </p:spPr>
              <p:txBody>
                <a:bodyPr>
                  <a:prstTxWarp prst="textNoShape">
                    <a:avLst/>
                  </a:prstTxWarp>
                </a:bodyPr>
                <a:lstStyle/>
                <a:p>
                  <a:endParaRPr lang="en-US"/>
                </a:p>
              </p:txBody>
            </p:sp>
          </p:grpSp>
        </p:grpSp>
        <p:grpSp>
          <p:nvGrpSpPr>
            <p:cNvPr id="116934" name="Group 134"/>
            <p:cNvGrpSpPr>
              <a:grpSpLocks/>
            </p:cNvGrpSpPr>
            <p:nvPr/>
          </p:nvGrpSpPr>
          <p:grpSpPr bwMode="auto">
            <a:xfrm>
              <a:off x="4500" y="1989"/>
              <a:ext cx="107" cy="494"/>
              <a:chOff x="4500" y="1989"/>
              <a:chExt cx="107" cy="494"/>
            </a:xfrm>
          </p:grpSpPr>
          <p:grpSp>
            <p:nvGrpSpPr>
              <p:cNvPr id="116935" name="Group 135"/>
              <p:cNvGrpSpPr>
                <a:grpSpLocks/>
              </p:cNvGrpSpPr>
              <p:nvPr/>
            </p:nvGrpSpPr>
            <p:grpSpPr bwMode="auto">
              <a:xfrm>
                <a:off x="4523" y="1989"/>
                <a:ext cx="56" cy="86"/>
                <a:chOff x="4523" y="1989"/>
                <a:chExt cx="56" cy="86"/>
              </a:xfrm>
            </p:grpSpPr>
            <p:sp>
              <p:nvSpPr>
                <p:cNvPr id="29781" name="Freeform 136"/>
                <p:cNvSpPr>
                  <a:spLocks/>
                </p:cNvSpPr>
                <p:nvPr/>
              </p:nvSpPr>
              <p:spPr bwMode="auto">
                <a:xfrm>
                  <a:off x="4523" y="1989"/>
                  <a:ext cx="56" cy="67"/>
                </a:xfrm>
                <a:custGeom>
                  <a:avLst/>
                  <a:gdLst>
                    <a:gd name="T0" fmla="*/ 65 w 170"/>
                    <a:gd name="T1" fmla="*/ 2 h 200"/>
                    <a:gd name="T2" fmla="*/ 46 w 170"/>
                    <a:gd name="T3" fmla="*/ 12 h 200"/>
                    <a:gd name="T4" fmla="*/ 35 w 170"/>
                    <a:gd name="T5" fmla="*/ 23 h 200"/>
                    <a:gd name="T6" fmla="*/ 26 w 170"/>
                    <a:gd name="T7" fmla="*/ 38 h 200"/>
                    <a:gd name="T8" fmla="*/ 17 w 170"/>
                    <a:gd name="T9" fmla="*/ 66 h 200"/>
                    <a:gd name="T10" fmla="*/ 7 w 170"/>
                    <a:gd name="T11" fmla="*/ 106 h 200"/>
                    <a:gd name="T12" fmla="*/ 0 w 170"/>
                    <a:gd name="T13" fmla="*/ 142 h 200"/>
                    <a:gd name="T14" fmla="*/ 2 w 170"/>
                    <a:gd name="T15" fmla="*/ 158 h 200"/>
                    <a:gd name="T16" fmla="*/ 5 w 170"/>
                    <a:gd name="T17" fmla="*/ 173 h 200"/>
                    <a:gd name="T18" fmla="*/ 8 w 170"/>
                    <a:gd name="T19" fmla="*/ 190 h 200"/>
                    <a:gd name="T20" fmla="*/ 8 w 170"/>
                    <a:gd name="T21" fmla="*/ 197 h 200"/>
                    <a:gd name="T22" fmla="*/ 14 w 170"/>
                    <a:gd name="T23" fmla="*/ 197 h 200"/>
                    <a:gd name="T24" fmla="*/ 24 w 170"/>
                    <a:gd name="T25" fmla="*/ 194 h 200"/>
                    <a:gd name="T26" fmla="*/ 35 w 170"/>
                    <a:gd name="T27" fmla="*/ 195 h 200"/>
                    <a:gd name="T28" fmla="*/ 50 w 170"/>
                    <a:gd name="T29" fmla="*/ 199 h 200"/>
                    <a:gd name="T30" fmla="*/ 59 w 170"/>
                    <a:gd name="T31" fmla="*/ 200 h 200"/>
                    <a:gd name="T32" fmla="*/ 59 w 170"/>
                    <a:gd name="T33" fmla="*/ 187 h 200"/>
                    <a:gd name="T34" fmla="*/ 47 w 170"/>
                    <a:gd name="T35" fmla="*/ 159 h 200"/>
                    <a:gd name="T36" fmla="*/ 44 w 170"/>
                    <a:gd name="T37" fmla="*/ 115 h 200"/>
                    <a:gd name="T38" fmla="*/ 47 w 170"/>
                    <a:gd name="T39" fmla="*/ 75 h 200"/>
                    <a:gd name="T40" fmla="*/ 70 w 170"/>
                    <a:gd name="T41" fmla="*/ 51 h 200"/>
                    <a:gd name="T42" fmla="*/ 111 w 170"/>
                    <a:gd name="T43" fmla="*/ 47 h 200"/>
                    <a:gd name="T44" fmla="*/ 130 w 170"/>
                    <a:gd name="T45" fmla="*/ 71 h 200"/>
                    <a:gd name="T46" fmla="*/ 128 w 170"/>
                    <a:gd name="T47" fmla="*/ 155 h 200"/>
                    <a:gd name="T48" fmla="*/ 111 w 170"/>
                    <a:gd name="T49" fmla="*/ 188 h 200"/>
                    <a:gd name="T50" fmla="*/ 111 w 170"/>
                    <a:gd name="T51" fmla="*/ 199 h 200"/>
                    <a:gd name="T52" fmla="*/ 121 w 170"/>
                    <a:gd name="T53" fmla="*/ 199 h 200"/>
                    <a:gd name="T54" fmla="*/ 133 w 170"/>
                    <a:gd name="T55" fmla="*/ 197 h 200"/>
                    <a:gd name="T56" fmla="*/ 144 w 170"/>
                    <a:gd name="T57" fmla="*/ 196 h 200"/>
                    <a:gd name="T58" fmla="*/ 153 w 170"/>
                    <a:gd name="T59" fmla="*/ 198 h 200"/>
                    <a:gd name="T60" fmla="*/ 158 w 170"/>
                    <a:gd name="T61" fmla="*/ 199 h 200"/>
                    <a:gd name="T62" fmla="*/ 160 w 170"/>
                    <a:gd name="T63" fmla="*/ 186 h 200"/>
                    <a:gd name="T64" fmla="*/ 166 w 170"/>
                    <a:gd name="T65" fmla="*/ 167 h 200"/>
                    <a:gd name="T66" fmla="*/ 169 w 170"/>
                    <a:gd name="T67" fmla="*/ 148 h 200"/>
                    <a:gd name="T68" fmla="*/ 170 w 170"/>
                    <a:gd name="T69" fmla="*/ 133 h 200"/>
                    <a:gd name="T70" fmla="*/ 169 w 170"/>
                    <a:gd name="T71" fmla="*/ 115 h 200"/>
                    <a:gd name="T72" fmla="*/ 166 w 170"/>
                    <a:gd name="T73" fmla="*/ 102 h 200"/>
                    <a:gd name="T74" fmla="*/ 162 w 170"/>
                    <a:gd name="T75" fmla="*/ 88 h 200"/>
                    <a:gd name="T76" fmla="*/ 159 w 170"/>
                    <a:gd name="T77" fmla="*/ 74 h 200"/>
                    <a:gd name="T78" fmla="*/ 159 w 170"/>
                    <a:gd name="T79" fmla="*/ 65 h 200"/>
                    <a:gd name="T80" fmla="*/ 156 w 170"/>
                    <a:gd name="T81" fmla="*/ 50 h 200"/>
                    <a:gd name="T82" fmla="*/ 152 w 170"/>
                    <a:gd name="T83" fmla="*/ 31 h 200"/>
                    <a:gd name="T84" fmla="*/ 140 w 170"/>
                    <a:gd name="T85" fmla="*/ 15 h 200"/>
                    <a:gd name="T86" fmla="*/ 123 w 170"/>
                    <a:gd name="T87" fmla="*/ 4 h 200"/>
                    <a:gd name="T88" fmla="*/ 105 w 170"/>
                    <a:gd name="T89" fmla="*/ 0 h 200"/>
                    <a:gd name="T90" fmla="*/ 88 w 170"/>
                    <a:gd name="T91" fmla="*/ 0 h 200"/>
                    <a:gd name="T92" fmla="*/ 65 w 170"/>
                    <a:gd name="T93" fmla="*/ 2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0"/>
                    <a:gd name="T142" fmla="*/ 0 h 200"/>
                    <a:gd name="T143" fmla="*/ 170 w 170"/>
                    <a:gd name="T144" fmla="*/ 200 h 2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0" h="200">
                      <a:moveTo>
                        <a:pt x="65" y="2"/>
                      </a:moveTo>
                      <a:lnTo>
                        <a:pt x="46" y="12"/>
                      </a:lnTo>
                      <a:lnTo>
                        <a:pt x="35" y="23"/>
                      </a:lnTo>
                      <a:lnTo>
                        <a:pt x="26" y="38"/>
                      </a:lnTo>
                      <a:lnTo>
                        <a:pt x="17" y="66"/>
                      </a:lnTo>
                      <a:lnTo>
                        <a:pt x="7" y="106"/>
                      </a:lnTo>
                      <a:lnTo>
                        <a:pt x="0" y="142"/>
                      </a:lnTo>
                      <a:lnTo>
                        <a:pt x="2" y="158"/>
                      </a:lnTo>
                      <a:lnTo>
                        <a:pt x="5" y="173"/>
                      </a:lnTo>
                      <a:lnTo>
                        <a:pt x="8" y="190"/>
                      </a:lnTo>
                      <a:lnTo>
                        <a:pt x="8" y="197"/>
                      </a:lnTo>
                      <a:lnTo>
                        <a:pt x="14" y="197"/>
                      </a:lnTo>
                      <a:lnTo>
                        <a:pt x="24" y="194"/>
                      </a:lnTo>
                      <a:lnTo>
                        <a:pt x="35" y="195"/>
                      </a:lnTo>
                      <a:lnTo>
                        <a:pt x="50" y="199"/>
                      </a:lnTo>
                      <a:lnTo>
                        <a:pt x="59" y="200"/>
                      </a:lnTo>
                      <a:lnTo>
                        <a:pt x="59" y="187"/>
                      </a:lnTo>
                      <a:lnTo>
                        <a:pt x="47" y="159"/>
                      </a:lnTo>
                      <a:lnTo>
                        <a:pt x="44" y="115"/>
                      </a:lnTo>
                      <a:lnTo>
                        <a:pt x="47" y="75"/>
                      </a:lnTo>
                      <a:lnTo>
                        <a:pt x="70" y="51"/>
                      </a:lnTo>
                      <a:lnTo>
                        <a:pt x="111" y="47"/>
                      </a:lnTo>
                      <a:lnTo>
                        <a:pt x="130" y="71"/>
                      </a:lnTo>
                      <a:lnTo>
                        <a:pt x="128" y="155"/>
                      </a:lnTo>
                      <a:lnTo>
                        <a:pt x="111" y="188"/>
                      </a:lnTo>
                      <a:lnTo>
                        <a:pt x="111" y="199"/>
                      </a:lnTo>
                      <a:lnTo>
                        <a:pt x="121" y="199"/>
                      </a:lnTo>
                      <a:lnTo>
                        <a:pt x="133" y="197"/>
                      </a:lnTo>
                      <a:lnTo>
                        <a:pt x="144" y="196"/>
                      </a:lnTo>
                      <a:lnTo>
                        <a:pt x="153" y="198"/>
                      </a:lnTo>
                      <a:lnTo>
                        <a:pt x="158" y="199"/>
                      </a:lnTo>
                      <a:lnTo>
                        <a:pt x="160" y="186"/>
                      </a:lnTo>
                      <a:lnTo>
                        <a:pt x="166" y="167"/>
                      </a:lnTo>
                      <a:lnTo>
                        <a:pt x="169" y="148"/>
                      </a:lnTo>
                      <a:lnTo>
                        <a:pt x="170" y="133"/>
                      </a:lnTo>
                      <a:lnTo>
                        <a:pt x="169" y="115"/>
                      </a:lnTo>
                      <a:lnTo>
                        <a:pt x="166" y="102"/>
                      </a:lnTo>
                      <a:lnTo>
                        <a:pt x="162" y="88"/>
                      </a:lnTo>
                      <a:lnTo>
                        <a:pt x="159" y="74"/>
                      </a:lnTo>
                      <a:lnTo>
                        <a:pt x="159" y="65"/>
                      </a:lnTo>
                      <a:lnTo>
                        <a:pt x="156" y="50"/>
                      </a:lnTo>
                      <a:lnTo>
                        <a:pt x="152" y="31"/>
                      </a:lnTo>
                      <a:lnTo>
                        <a:pt x="140" y="15"/>
                      </a:lnTo>
                      <a:lnTo>
                        <a:pt x="123" y="4"/>
                      </a:lnTo>
                      <a:lnTo>
                        <a:pt x="105" y="0"/>
                      </a:lnTo>
                      <a:lnTo>
                        <a:pt x="88" y="0"/>
                      </a:lnTo>
                      <a:lnTo>
                        <a:pt x="65" y="2"/>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82" name="Freeform 137"/>
                <p:cNvSpPr>
                  <a:spLocks/>
                </p:cNvSpPr>
                <p:nvPr/>
              </p:nvSpPr>
              <p:spPr bwMode="auto">
                <a:xfrm>
                  <a:off x="4535" y="2002"/>
                  <a:ext cx="33" cy="73"/>
                </a:xfrm>
                <a:custGeom>
                  <a:avLst/>
                  <a:gdLst>
                    <a:gd name="T0" fmla="*/ 9 w 98"/>
                    <a:gd name="T1" fmla="*/ 23 h 219"/>
                    <a:gd name="T2" fmla="*/ 3 w 98"/>
                    <a:gd name="T3" fmla="*/ 37 h 219"/>
                    <a:gd name="T4" fmla="*/ 1 w 98"/>
                    <a:gd name="T5" fmla="*/ 55 h 219"/>
                    <a:gd name="T6" fmla="*/ 0 w 98"/>
                    <a:gd name="T7" fmla="*/ 74 h 219"/>
                    <a:gd name="T8" fmla="*/ 1 w 98"/>
                    <a:gd name="T9" fmla="*/ 89 h 219"/>
                    <a:gd name="T10" fmla="*/ 3 w 98"/>
                    <a:gd name="T11" fmla="*/ 104 h 219"/>
                    <a:gd name="T12" fmla="*/ 21 w 98"/>
                    <a:gd name="T13" fmla="*/ 149 h 219"/>
                    <a:gd name="T14" fmla="*/ 21 w 98"/>
                    <a:gd name="T15" fmla="*/ 191 h 219"/>
                    <a:gd name="T16" fmla="*/ 50 w 98"/>
                    <a:gd name="T17" fmla="*/ 219 h 219"/>
                    <a:gd name="T18" fmla="*/ 73 w 98"/>
                    <a:gd name="T19" fmla="*/ 187 h 219"/>
                    <a:gd name="T20" fmla="*/ 73 w 98"/>
                    <a:gd name="T21" fmla="*/ 150 h 219"/>
                    <a:gd name="T22" fmla="*/ 93 w 98"/>
                    <a:gd name="T23" fmla="*/ 113 h 219"/>
                    <a:gd name="T24" fmla="*/ 96 w 98"/>
                    <a:gd name="T25" fmla="*/ 91 h 219"/>
                    <a:gd name="T26" fmla="*/ 98 w 98"/>
                    <a:gd name="T27" fmla="*/ 74 h 219"/>
                    <a:gd name="T28" fmla="*/ 97 w 98"/>
                    <a:gd name="T29" fmla="*/ 58 h 219"/>
                    <a:gd name="T30" fmla="*/ 96 w 98"/>
                    <a:gd name="T31" fmla="*/ 45 h 219"/>
                    <a:gd name="T32" fmla="*/ 93 w 98"/>
                    <a:gd name="T33" fmla="*/ 29 h 219"/>
                    <a:gd name="T34" fmla="*/ 86 w 98"/>
                    <a:gd name="T35" fmla="*/ 15 h 219"/>
                    <a:gd name="T36" fmla="*/ 77 w 98"/>
                    <a:gd name="T37" fmla="*/ 7 h 219"/>
                    <a:gd name="T38" fmla="*/ 61 w 98"/>
                    <a:gd name="T39" fmla="*/ 2 h 219"/>
                    <a:gd name="T40" fmla="*/ 44 w 98"/>
                    <a:gd name="T41" fmla="*/ 0 h 219"/>
                    <a:gd name="T42" fmla="*/ 30 w 98"/>
                    <a:gd name="T43" fmla="*/ 3 h 219"/>
                    <a:gd name="T44" fmla="*/ 18 w 98"/>
                    <a:gd name="T45" fmla="*/ 11 h 219"/>
                    <a:gd name="T46" fmla="*/ 9 w 98"/>
                    <a:gd name="T47" fmla="*/ 23 h 2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219"/>
                    <a:gd name="T74" fmla="*/ 98 w 98"/>
                    <a:gd name="T75" fmla="*/ 219 h 2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219">
                      <a:moveTo>
                        <a:pt x="9" y="23"/>
                      </a:moveTo>
                      <a:lnTo>
                        <a:pt x="3" y="37"/>
                      </a:lnTo>
                      <a:lnTo>
                        <a:pt x="1" y="55"/>
                      </a:lnTo>
                      <a:lnTo>
                        <a:pt x="0" y="74"/>
                      </a:lnTo>
                      <a:lnTo>
                        <a:pt x="1" y="89"/>
                      </a:lnTo>
                      <a:lnTo>
                        <a:pt x="3" y="104"/>
                      </a:lnTo>
                      <a:lnTo>
                        <a:pt x="21" y="149"/>
                      </a:lnTo>
                      <a:lnTo>
                        <a:pt x="21" y="191"/>
                      </a:lnTo>
                      <a:lnTo>
                        <a:pt x="50" y="219"/>
                      </a:lnTo>
                      <a:lnTo>
                        <a:pt x="73" y="187"/>
                      </a:lnTo>
                      <a:lnTo>
                        <a:pt x="73" y="150"/>
                      </a:lnTo>
                      <a:lnTo>
                        <a:pt x="93" y="113"/>
                      </a:lnTo>
                      <a:lnTo>
                        <a:pt x="96" y="91"/>
                      </a:lnTo>
                      <a:lnTo>
                        <a:pt x="98" y="74"/>
                      </a:lnTo>
                      <a:lnTo>
                        <a:pt x="97" y="58"/>
                      </a:lnTo>
                      <a:lnTo>
                        <a:pt x="96" y="45"/>
                      </a:lnTo>
                      <a:lnTo>
                        <a:pt x="93" y="29"/>
                      </a:lnTo>
                      <a:lnTo>
                        <a:pt x="86" y="15"/>
                      </a:lnTo>
                      <a:lnTo>
                        <a:pt x="77" y="7"/>
                      </a:lnTo>
                      <a:lnTo>
                        <a:pt x="61" y="2"/>
                      </a:lnTo>
                      <a:lnTo>
                        <a:pt x="44" y="0"/>
                      </a:lnTo>
                      <a:lnTo>
                        <a:pt x="30" y="3"/>
                      </a:lnTo>
                      <a:lnTo>
                        <a:pt x="18" y="11"/>
                      </a:lnTo>
                      <a:lnTo>
                        <a:pt x="9" y="23"/>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nvGrpSpPr>
                <p:cNvPr id="116936" name="Group 138"/>
                <p:cNvGrpSpPr>
                  <a:grpSpLocks/>
                </p:cNvGrpSpPr>
                <p:nvPr/>
              </p:nvGrpSpPr>
              <p:grpSpPr bwMode="auto">
                <a:xfrm>
                  <a:off x="4532" y="2034"/>
                  <a:ext cx="39" cy="10"/>
                  <a:chOff x="4532" y="2034"/>
                  <a:chExt cx="39" cy="10"/>
                </a:xfrm>
              </p:grpSpPr>
              <p:grpSp>
                <p:nvGrpSpPr>
                  <p:cNvPr id="116937" name="Group 139"/>
                  <p:cNvGrpSpPr>
                    <a:grpSpLocks/>
                  </p:cNvGrpSpPr>
                  <p:nvPr/>
                </p:nvGrpSpPr>
                <p:grpSpPr bwMode="auto">
                  <a:xfrm>
                    <a:off x="4532" y="2034"/>
                    <a:ext cx="7" cy="10"/>
                    <a:chOff x="4532" y="2034"/>
                    <a:chExt cx="7" cy="10"/>
                  </a:xfrm>
                </p:grpSpPr>
                <p:sp>
                  <p:nvSpPr>
                    <p:cNvPr id="29788" name="Oval 140"/>
                    <p:cNvSpPr>
                      <a:spLocks noChangeArrowheads="1"/>
                    </p:cNvSpPr>
                    <p:nvPr/>
                  </p:nvSpPr>
                  <p:spPr bwMode="auto">
                    <a:xfrm>
                      <a:off x="4532" y="2034"/>
                      <a:ext cx="7" cy="10"/>
                    </a:xfrm>
                    <a:prstGeom prst="ellipse">
                      <a:avLst/>
                    </a:pr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89" name="Oval 141"/>
                    <p:cNvSpPr>
                      <a:spLocks noChangeArrowheads="1"/>
                    </p:cNvSpPr>
                    <p:nvPr/>
                  </p:nvSpPr>
                  <p:spPr bwMode="auto">
                    <a:xfrm>
                      <a:off x="4533" y="2034"/>
                      <a:ext cx="5" cy="9"/>
                    </a:xfrm>
                    <a:prstGeom prst="ellipse">
                      <a:avLst/>
                    </a:pr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nvGrpSpPr>
                  <p:cNvPr id="116938" name="Group 142"/>
                  <p:cNvGrpSpPr>
                    <a:grpSpLocks/>
                  </p:cNvGrpSpPr>
                  <p:nvPr/>
                </p:nvGrpSpPr>
                <p:grpSpPr bwMode="auto">
                  <a:xfrm>
                    <a:off x="4564" y="2034"/>
                    <a:ext cx="7" cy="10"/>
                    <a:chOff x="4564" y="2034"/>
                    <a:chExt cx="7" cy="10"/>
                  </a:xfrm>
                </p:grpSpPr>
                <p:sp>
                  <p:nvSpPr>
                    <p:cNvPr id="29786" name="Oval 143"/>
                    <p:cNvSpPr>
                      <a:spLocks noChangeArrowheads="1"/>
                    </p:cNvSpPr>
                    <p:nvPr/>
                  </p:nvSpPr>
                  <p:spPr bwMode="auto">
                    <a:xfrm>
                      <a:off x="4564" y="2034"/>
                      <a:ext cx="7" cy="10"/>
                    </a:xfrm>
                    <a:prstGeom prst="ellipse">
                      <a:avLst/>
                    </a:pr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87" name="Oval 144"/>
                    <p:cNvSpPr>
                      <a:spLocks noChangeArrowheads="1"/>
                    </p:cNvSpPr>
                    <p:nvPr/>
                  </p:nvSpPr>
                  <p:spPr bwMode="auto">
                    <a:xfrm>
                      <a:off x="4565" y="2034"/>
                      <a:ext cx="5" cy="9"/>
                    </a:xfrm>
                    <a:prstGeom prst="ellipse">
                      <a:avLst/>
                    </a:pr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grpSp>
          <p:grpSp>
            <p:nvGrpSpPr>
              <p:cNvPr id="116939" name="Group 145"/>
              <p:cNvGrpSpPr>
                <a:grpSpLocks/>
              </p:cNvGrpSpPr>
              <p:nvPr/>
            </p:nvGrpSpPr>
            <p:grpSpPr bwMode="auto">
              <a:xfrm>
                <a:off x="4517" y="2228"/>
                <a:ext cx="88" cy="234"/>
                <a:chOff x="4517" y="2228"/>
                <a:chExt cx="88" cy="234"/>
              </a:xfrm>
            </p:grpSpPr>
            <p:grpSp>
              <p:nvGrpSpPr>
                <p:cNvPr id="116940" name="Group 146"/>
                <p:cNvGrpSpPr>
                  <a:grpSpLocks/>
                </p:cNvGrpSpPr>
                <p:nvPr/>
              </p:nvGrpSpPr>
              <p:grpSpPr bwMode="auto">
                <a:xfrm>
                  <a:off x="4517" y="2228"/>
                  <a:ext cx="88" cy="234"/>
                  <a:chOff x="4517" y="2228"/>
                  <a:chExt cx="88" cy="234"/>
                </a:xfrm>
              </p:grpSpPr>
              <p:sp>
                <p:nvSpPr>
                  <p:cNvPr id="29779" name="Freeform 147"/>
                  <p:cNvSpPr>
                    <a:spLocks/>
                  </p:cNvSpPr>
                  <p:nvPr/>
                </p:nvSpPr>
                <p:spPr bwMode="auto">
                  <a:xfrm>
                    <a:off x="4517" y="2279"/>
                    <a:ext cx="63" cy="183"/>
                  </a:xfrm>
                  <a:custGeom>
                    <a:avLst/>
                    <a:gdLst>
                      <a:gd name="T0" fmla="*/ 35 w 189"/>
                      <a:gd name="T1" fmla="*/ 11 h 549"/>
                      <a:gd name="T2" fmla="*/ 37 w 189"/>
                      <a:gd name="T3" fmla="*/ 170 h 549"/>
                      <a:gd name="T4" fmla="*/ 36 w 189"/>
                      <a:gd name="T5" fmla="*/ 303 h 549"/>
                      <a:gd name="T6" fmla="*/ 44 w 189"/>
                      <a:gd name="T7" fmla="*/ 433 h 549"/>
                      <a:gd name="T8" fmla="*/ 23 w 189"/>
                      <a:gd name="T9" fmla="*/ 489 h 549"/>
                      <a:gd name="T10" fmla="*/ 5 w 189"/>
                      <a:gd name="T11" fmla="*/ 526 h 549"/>
                      <a:gd name="T12" fmla="*/ 0 w 189"/>
                      <a:gd name="T13" fmla="*/ 536 h 549"/>
                      <a:gd name="T14" fmla="*/ 8 w 189"/>
                      <a:gd name="T15" fmla="*/ 549 h 549"/>
                      <a:gd name="T16" fmla="*/ 42 w 189"/>
                      <a:gd name="T17" fmla="*/ 547 h 549"/>
                      <a:gd name="T18" fmla="*/ 72 w 189"/>
                      <a:gd name="T19" fmla="*/ 475 h 549"/>
                      <a:gd name="T20" fmla="*/ 74 w 189"/>
                      <a:gd name="T21" fmla="*/ 429 h 549"/>
                      <a:gd name="T22" fmla="*/ 96 w 189"/>
                      <a:gd name="T23" fmla="*/ 276 h 549"/>
                      <a:gd name="T24" fmla="*/ 99 w 189"/>
                      <a:gd name="T25" fmla="*/ 241 h 549"/>
                      <a:gd name="T26" fmla="*/ 98 w 189"/>
                      <a:gd name="T27" fmla="*/ 312 h 549"/>
                      <a:gd name="T28" fmla="*/ 108 w 189"/>
                      <a:gd name="T29" fmla="*/ 414 h 549"/>
                      <a:gd name="T30" fmla="*/ 105 w 189"/>
                      <a:gd name="T31" fmla="*/ 461 h 549"/>
                      <a:gd name="T32" fmla="*/ 121 w 189"/>
                      <a:gd name="T33" fmla="*/ 508 h 549"/>
                      <a:gd name="T34" fmla="*/ 141 w 189"/>
                      <a:gd name="T35" fmla="*/ 541 h 549"/>
                      <a:gd name="T36" fmla="*/ 171 w 189"/>
                      <a:gd name="T37" fmla="*/ 543 h 549"/>
                      <a:gd name="T38" fmla="*/ 180 w 189"/>
                      <a:gd name="T39" fmla="*/ 532 h 549"/>
                      <a:gd name="T40" fmla="*/ 148 w 189"/>
                      <a:gd name="T41" fmla="*/ 459 h 549"/>
                      <a:gd name="T42" fmla="*/ 145 w 189"/>
                      <a:gd name="T43" fmla="*/ 425 h 549"/>
                      <a:gd name="T44" fmla="*/ 151 w 189"/>
                      <a:gd name="T45" fmla="*/ 351 h 549"/>
                      <a:gd name="T46" fmla="*/ 163 w 189"/>
                      <a:gd name="T47" fmla="*/ 231 h 549"/>
                      <a:gd name="T48" fmla="*/ 189 w 189"/>
                      <a:gd name="T49" fmla="*/ 0 h 549"/>
                      <a:gd name="T50" fmla="*/ 35 w 189"/>
                      <a:gd name="T51" fmla="*/ 11 h 5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9"/>
                      <a:gd name="T79" fmla="*/ 0 h 549"/>
                      <a:gd name="T80" fmla="*/ 189 w 189"/>
                      <a:gd name="T81" fmla="*/ 549 h 5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9" h="549">
                        <a:moveTo>
                          <a:pt x="35" y="11"/>
                        </a:moveTo>
                        <a:lnTo>
                          <a:pt x="37" y="170"/>
                        </a:lnTo>
                        <a:lnTo>
                          <a:pt x="36" y="303"/>
                        </a:lnTo>
                        <a:lnTo>
                          <a:pt x="44" y="433"/>
                        </a:lnTo>
                        <a:lnTo>
                          <a:pt x="23" y="489"/>
                        </a:lnTo>
                        <a:lnTo>
                          <a:pt x="5" y="526"/>
                        </a:lnTo>
                        <a:lnTo>
                          <a:pt x="0" y="536"/>
                        </a:lnTo>
                        <a:lnTo>
                          <a:pt x="8" y="549"/>
                        </a:lnTo>
                        <a:lnTo>
                          <a:pt x="42" y="547"/>
                        </a:lnTo>
                        <a:lnTo>
                          <a:pt x="72" y="475"/>
                        </a:lnTo>
                        <a:lnTo>
                          <a:pt x="74" y="429"/>
                        </a:lnTo>
                        <a:lnTo>
                          <a:pt x="96" y="276"/>
                        </a:lnTo>
                        <a:lnTo>
                          <a:pt x="99" y="241"/>
                        </a:lnTo>
                        <a:lnTo>
                          <a:pt x="98" y="312"/>
                        </a:lnTo>
                        <a:lnTo>
                          <a:pt x="108" y="414"/>
                        </a:lnTo>
                        <a:lnTo>
                          <a:pt x="105" y="461"/>
                        </a:lnTo>
                        <a:lnTo>
                          <a:pt x="121" y="508"/>
                        </a:lnTo>
                        <a:lnTo>
                          <a:pt x="141" y="541"/>
                        </a:lnTo>
                        <a:lnTo>
                          <a:pt x="171" y="543"/>
                        </a:lnTo>
                        <a:lnTo>
                          <a:pt x="180" y="532"/>
                        </a:lnTo>
                        <a:lnTo>
                          <a:pt x="148" y="459"/>
                        </a:lnTo>
                        <a:lnTo>
                          <a:pt x="145" y="425"/>
                        </a:lnTo>
                        <a:lnTo>
                          <a:pt x="151" y="351"/>
                        </a:lnTo>
                        <a:lnTo>
                          <a:pt x="163" y="231"/>
                        </a:lnTo>
                        <a:lnTo>
                          <a:pt x="189" y="0"/>
                        </a:lnTo>
                        <a:lnTo>
                          <a:pt x="35" y="11"/>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80" name="Freeform 148"/>
                  <p:cNvSpPr>
                    <a:spLocks/>
                  </p:cNvSpPr>
                  <p:nvPr/>
                </p:nvSpPr>
                <p:spPr bwMode="auto">
                  <a:xfrm>
                    <a:off x="4590" y="2228"/>
                    <a:ext cx="15" cy="23"/>
                  </a:xfrm>
                  <a:custGeom>
                    <a:avLst/>
                    <a:gdLst>
                      <a:gd name="T0" fmla="*/ 44 w 44"/>
                      <a:gd name="T1" fmla="*/ 0 h 69"/>
                      <a:gd name="T2" fmla="*/ 44 w 44"/>
                      <a:gd name="T3" fmla="*/ 36 h 69"/>
                      <a:gd name="T4" fmla="*/ 0 w 44"/>
                      <a:gd name="T5" fmla="*/ 69 h 69"/>
                      <a:gd name="T6" fmla="*/ 20 w 44"/>
                      <a:gd name="T7" fmla="*/ 5 h 69"/>
                      <a:gd name="T8" fmla="*/ 44 w 44"/>
                      <a:gd name="T9" fmla="*/ 0 h 69"/>
                      <a:gd name="T10" fmla="*/ 0 60000 65536"/>
                      <a:gd name="T11" fmla="*/ 0 60000 65536"/>
                      <a:gd name="T12" fmla="*/ 0 60000 65536"/>
                      <a:gd name="T13" fmla="*/ 0 60000 65536"/>
                      <a:gd name="T14" fmla="*/ 0 60000 65536"/>
                      <a:gd name="T15" fmla="*/ 0 w 44"/>
                      <a:gd name="T16" fmla="*/ 0 h 69"/>
                      <a:gd name="T17" fmla="*/ 44 w 44"/>
                      <a:gd name="T18" fmla="*/ 69 h 69"/>
                    </a:gdLst>
                    <a:ahLst/>
                    <a:cxnLst>
                      <a:cxn ang="T10">
                        <a:pos x="T0" y="T1"/>
                      </a:cxn>
                      <a:cxn ang="T11">
                        <a:pos x="T2" y="T3"/>
                      </a:cxn>
                      <a:cxn ang="T12">
                        <a:pos x="T4" y="T5"/>
                      </a:cxn>
                      <a:cxn ang="T13">
                        <a:pos x="T6" y="T7"/>
                      </a:cxn>
                      <a:cxn ang="T14">
                        <a:pos x="T8" y="T9"/>
                      </a:cxn>
                    </a:cxnLst>
                    <a:rect l="T15" t="T16" r="T17" b="T18"/>
                    <a:pathLst>
                      <a:path w="44" h="69">
                        <a:moveTo>
                          <a:pt x="44" y="0"/>
                        </a:moveTo>
                        <a:lnTo>
                          <a:pt x="44" y="36"/>
                        </a:lnTo>
                        <a:lnTo>
                          <a:pt x="0" y="69"/>
                        </a:lnTo>
                        <a:lnTo>
                          <a:pt x="20" y="5"/>
                        </a:lnTo>
                        <a:lnTo>
                          <a:pt x="44"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sp>
              <p:nvSpPr>
                <p:cNvPr id="29778" name="Freeform 149"/>
                <p:cNvSpPr>
                  <a:spLocks/>
                </p:cNvSpPr>
                <p:nvPr/>
              </p:nvSpPr>
              <p:spPr bwMode="auto">
                <a:xfrm>
                  <a:off x="4550" y="2280"/>
                  <a:ext cx="5" cy="81"/>
                </a:xfrm>
                <a:custGeom>
                  <a:avLst/>
                  <a:gdLst>
                    <a:gd name="T0" fmla="*/ 17 w 17"/>
                    <a:gd name="T1" fmla="*/ 0 h 244"/>
                    <a:gd name="T2" fmla="*/ 17 w 17"/>
                    <a:gd name="T3" fmla="*/ 81 h 244"/>
                    <a:gd name="T4" fmla="*/ 14 w 17"/>
                    <a:gd name="T5" fmla="*/ 129 h 244"/>
                    <a:gd name="T6" fmla="*/ 9 w 17"/>
                    <a:gd name="T7" fmla="*/ 182 h 244"/>
                    <a:gd name="T8" fmla="*/ 0 w 17"/>
                    <a:gd name="T9" fmla="*/ 232 h 244"/>
                    <a:gd name="T10" fmla="*/ 2 w 17"/>
                    <a:gd name="T11" fmla="*/ 244 h 244"/>
                    <a:gd name="T12" fmla="*/ 17 w 17"/>
                    <a:gd name="T13" fmla="*/ 0 h 244"/>
                    <a:gd name="T14" fmla="*/ 0 60000 65536"/>
                    <a:gd name="T15" fmla="*/ 0 60000 65536"/>
                    <a:gd name="T16" fmla="*/ 0 60000 65536"/>
                    <a:gd name="T17" fmla="*/ 0 60000 65536"/>
                    <a:gd name="T18" fmla="*/ 0 60000 65536"/>
                    <a:gd name="T19" fmla="*/ 0 60000 65536"/>
                    <a:gd name="T20" fmla="*/ 0 60000 65536"/>
                    <a:gd name="T21" fmla="*/ 0 w 17"/>
                    <a:gd name="T22" fmla="*/ 0 h 244"/>
                    <a:gd name="T23" fmla="*/ 17 w 17"/>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4">
                      <a:moveTo>
                        <a:pt x="17" y="0"/>
                      </a:moveTo>
                      <a:lnTo>
                        <a:pt x="17" y="81"/>
                      </a:lnTo>
                      <a:lnTo>
                        <a:pt x="14" y="129"/>
                      </a:lnTo>
                      <a:lnTo>
                        <a:pt x="9" y="182"/>
                      </a:lnTo>
                      <a:lnTo>
                        <a:pt x="0" y="232"/>
                      </a:lnTo>
                      <a:lnTo>
                        <a:pt x="2" y="244"/>
                      </a:lnTo>
                      <a:lnTo>
                        <a:pt x="17" y="0"/>
                      </a:lnTo>
                      <a:close/>
                    </a:path>
                  </a:pathLst>
                </a:custGeom>
                <a:blipFill dpi="0" rotWithShape="0">
                  <a:blip/>
                  <a:srcRect/>
                  <a:tile tx="0" ty="0" sx="100000" sy="100000" flip="none" algn="tl"/>
                </a:blipFill>
                <a:ln w="4763">
                  <a:solidFill>
                    <a:srgbClr val="FF5F1F"/>
                  </a:solidFill>
                  <a:round/>
                  <a:headEnd/>
                  <a:tailEnd/>
                </a:ln>
              </p:spPr>
              <p:txBody>
                <a:bodyPr>
                  <a:prstTxWarp prst="textNoShape">
                    <a:avLst/>
                  </a:prstTxWarp>
                </a:bodyPr>
                <a:lstStyle/>
                <a:p>
                  <a:endParaRPr lang="en-US"/>
                </a:p>
              </p:txBody>
            </p:sp>
          </p:grpSp>
          <p:grpSp>
            <p:nvGrpSpPr>
              <p:cNvPr id="116941" name="Group 150"/>
              <p:cNvGrpSpPr>
                <a:grpSpLocks/>
              </p:cNvGrpSpPr>
              <p:nvPr/>
            </p:nvGrpSpPr>
            <p:grpSpPr bwMode="auto">
              <a:xfrm>
                <a:off x="4500" y="2064"/>
                <a:ext cx="107" cy="221"/>
                <a:chOff x="4500" y="2064"/>
                <a:chExt cx="107" cy="221"/>
              </a:xfrm>
            </p:grpSpPr>
            <p:sp>
              <p:nvSpPr>
                <p:cNvPr id="29767" name="Freeform 151"/>
                <p:cNvSpPr>
                  <a:spLocks/>
                </p:cNvSpPr>
                <p:nvPr/>
              </p:nvSpPr>
              <p:spPr bwMode="auto">
                <a:xfrm>
                  <a:off x="4500" y="2064"/>
                  <a:ext cx="107" cy="221"/>
                </a:xfrm>
                <a:custGeom>
                  <a:avLst/>
                  <a:gdLst>
                    <a:gd name="T0" fmla="*/ 127 w 321"/>
                    <a:gd name="T1" fmla="*/ 5 h 663"/>
                    <a:gd name="T2" fmla="*/ 28 w 321"/>
                    <a:gd name="T3" fmla="*/ 68 h 663"/>
                    <a:gd name="T4" fmla="*/ 12 w 321"/>
                    <a:gd name="T5" fmla="*/ 97 h 663"/>
                    <a:gd name="T6" fmla="*/ 0 w 321"/>
                    <a:gd name="T7" fmla="*/ 345 h 663"/>
                    <a:gd name="T8" fmla="*/ 5 w 321"/>
                    <a:gd name="T9" fmla="*/ 403 h 663"/>
                    <a:gd name="T10" fmla="*/ 43 w 321"/>
                    <a:gd name="T11" fmla="*/ 398 h 663"/>
                    <a:gd name="T12" fmla="*/ 41 w 321"/>
                    <a:gd name="T13" fmla="*/ 545 h 663"/>
                    <a:gd name="T14" fmla="*/ 59 w 321"/>
                    <a:gd name="T15" fmla="*/ 545 h 663"/>
                    <a:gd name="T16" fmla="*/ 77 w 321"/>
                    <a:gd name="T17" fmla="*/ 659 h 663"/>
                    <a:gd name="T18" fmla="*/ 144 w 321"/>
                    <a:gd name="T19" fmla="*/ 660 h 663"/>
                    <a:gd name="T20" fmla="*/ 201 w 321"/>
                    <a:gd name="T21" fmla="*/ 654 h 663"/>
                    <a:gd name="T22" fmla="*/ 240 w 321"/>
                    <a:gd name="T23" fmla="*/ 663 h 663"/>
                    <a:gd name="T24" fmla="*/ 296 w 321"/>
                    <a:gd name="T25" fmla="*/ 498 h 663"/>
                    <a:gd name="T26" fmla="*/ 321 w 321"/>
                    <a:gd name="T27" fmla="*/ 495 h 663"/>
                    <a:gd name="T28" fmla="*/ 298 w 321"/>
                    <a:gd name="T29" fmla="*/ 266 h 663"/>
                    <a:gd name="T30" fmla="*/ 297 w 321"/>
                    <a:gd name="T31" fmla="*/ 86 h 663"/>
                    <a:gd name="T32" fmla="*/ 283 w 321"/>
                    <a:gd name="T33" fmla="*/ 66 h 663"/>
                    <a:gd name="T34" fmla="*/ 177 w 321"/>
                    <a:gd name="T35" fmla="*/ 0 h 663"/>
                    <a:gd name="T36" fmla="*/ 156 w 321"/>
                    <a:gd name="T37" fmla="*/ 28 h 663"/>
                    <a:gd name="T38" fmla="*/ 127 w 321"/>
                    <a:gd name="T39" fmla="*/ 5 h 6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1"/>
                    <a:gd name="T61" fmla="*/ 0 h 663"/>
                    <a:gd name="T62" fmla="*/ 321 w 321"/>
                    <a:gd name="T63" fmla="*/ 663 h 6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1" h="663">
                      <a:moveTo>
                        <a:pt x="127" y="5"/>
                      </a:moveTo>
                      <a:lnTo>
                        <a:pt x="28" y="68"/>
                      </a:lnTo>
                      <a:lnTo>
                        <a:pt x="12" y="97"/>
                      </a:lnTo>
                      <a:lnTo>
                        <a:pt x="0" y="345"/>
                      </a:lnTo>
                      <a:lnTo>
                        <a:pt x="5" y="403"/>
                      </a:lnTo>
                      <a:lnTo>
                        <a:pt x="43" y="398"/>
                      </a:lnTo>
                      <a:lnTo>
                        <a:pt x="41" y="545"/>
                      </a:lnTo>
                      <a:lnTo>
                        <a:pt x="59" y="545"/>
                      </a:lnTo>
                      <a:lnTo>
                        <a:pt x="77" y="659"/>
                      </a:lnTo>
                      <a:lnTo>
                        <a:pt x="144" y="660"/>
                      </a:lnTo>
                      <a:lnTo>
                        <a:pt x="201" y="654"/>
                      </a:lnTo>
                      <a:lnTo>
                        <a:pt x="240" y="663"/>
                      </a:lnTo>
                      <a:lnTo>
                        <a:pt x="296" y="498"/>
                      </a:lnTo>
                      <a:lnTo>
                        <a:pt x="321" y="495"/>
                      </a:lnTo>
                      <a:lnTo>
                        <a:pt x="298" y="266"/>
                      </a:lnTo>
                      <a:lnTo>
                        <a:pt x="297" y="86"/>
                      </a:lnTo>
                      <a:lnTo>
                        <a:pt x="283" y="66"/>
                      </a:lnTo>
                      <a:lnTo>
                        <a:pt x="177" y="0"/>
                      </a:lnTo>
                      <a:lnTo>
                        <a:pt x="156" y="28"/>
                      </a:lnTo>
                      <a:lnTo>
                        <a:pt x="127" y="5"/>
                      </a:lnTo>
                      <a:close/>
                    </a:path>
                  </a:pathLst>
                </a:custGeom>
                <a:solidFill>
                  <a:srgbClr val="FFFF00"/>
                </a:solidFill>
                <a:ln w="9525">
                  <a:noFill/>
                  <a:round/>
                  <a:headEnd/>
                  <a:tailEnd/>
                </a:ln>
              </p:spPr>
              <p:txBody>
                <a:bodyPr>
                  <a:prstTxWarp prst="textNoShape">
                    <a:avLst/>
                  </a:prstTxWarp>
                </a:bodyPr>
                <a:lstStyle/>
                <a:p>
                  <a:endParaRPr lang="en-US"/>
                </a:p>
              </p:txBody>
            </p:sp>
            <p:grpSp>
              <p:nvGrpSpPr>
                <p:cNvPr id="116942" name="Group 152"/>
                <p:cNvGrpSpPr>
                  <a:grpSpLocks/>
                </p:cNvGrpSpPr>
                <p:nvPr/>
              </p:nvGrpSpPr>
              <p:grpSpPr bwMode="auto">
                <a:xfrm>
                  <a:off x="4514" y="2108"/>
                  <a:ext cx="66" cy="138"/>
                  <a:chOff x="4514" y="2108"/>
                  <a:chExt cx="66" cy="138"/>
                </a:xfrm>
              </p:grpSpPr>
              <p:grpSp>
                <p:nvGrpSpPr>
                  <p:cNvPr id="116943" name="Group 153"/>
                  <p:cNvGrpSpPr>
                    <a:grpSpLocks/>
                  </p:cNvGrpSpPr>
                  <p:nvPr/>
                </p:nvGrpSpPr>
                <p:grpSpPr bwMode="auto">
                  <a:xfrm>
                    <a:off x="4516" y="2170"/>
                    <a:ext cx="47" cy="76"/>
                    <a:chOff x="4516" y="2170"/>
                    <a:chExt cx="47" cy="76"/>
                  </a:xfrm>
                </p:grpSpPr>
                <p:sp>
                  <p:nvSpPr>
                    <p:cNvPr id="29775" name="Freeform 154"/>
                    <p:cNvSpPr>
                      <a:spLocks/>
                    </p:cNvSpPr>
                    <p:nvPr/>
                  </p:nvSpPr>
                  <p:spPr bwMode="auto">
                    <a:xfrm>
                      <a:off x="4522" y="2170"/>
                      <a:ext cx="41" cy="76"/>
                    </a:xfrm>
                    <a:custGeom>
                      <a:avLst/>
                      <a:gdLst>
                        <a:gd name="T0" fmla="*/ 0 w 123"/>
                        <a:gd name="T1" fmla="*/ 226 h 226"/>
                        <a:gd name="T2" fmla="*/ 120 w 123"/>
                        <a:gd name="T3" fmla="*/ 214 h 226"/>
                        <a:gd name="T4" fmla="*/ 123 w 123"/>
                        <a:gd name="T5" fmla="*/ 0 h 226"/>
                        <a:gd name="T6" fmla="*/ 0 60000 65536"/>
                        <a:gd name="T7" fmla="*/ 0 60000 65536"/>
                        <a:gd name="T8" fmla="*/ 0 60000 65536"/>
                        <a:gd name="T9" fmla="*/ 0 w 123"/>
                        <a:gd name="T10" fmla="*/ 0 h 226"/>
                        <a:gd name="T11" fmla="*/ 123 w 123"/>
                        <a:gd name="T12" fmla="*/ 226 h 226"/>
                      </a:gdLst>
                      <a:ahLst/>
                      <a:cxnLst>
                        <a:cxn ang="T6">
                          <a:pos x="T0" y="T1"/>
                        </a:cxn>
                        <a:cxn ang="T7">
                          <a:pos x="T2" y="T3"/>
                        </a:cxn>
                        <a:cxn ang="T8">
                          <a:pos x="T4" y="T5"/>
                        </a:cxn>
                      </a:cxnLst>
                      <a:rect l="T9" t="T10" r="T11" b="T12"/>
                      <a:pathLst>
                        <a:path w="123" h="226">
                          <a:moveTo>
                            <a:pt x="0" y="226"/>
                          </a:moveTo>
                          <a:lnTo>
                            <a:pt x="120" y="214"/>
                          </a:lnTo>
                          <a:lnTo>
                            <a:pt x="123" y="0"/>
                          </a:lnTo>
                        </a:path>
                      </a:pathLst>
                    </a:custGeom>
                    <a:noFill/>
                    <a:ln w="4763">
                      <a:solidFill>
                        <a:srgbClr val="9F3FDF"/>
                      </a:solidFill>
                      <a:round/>
                      <a:headEnd/>
                      <a:tailEnd/>
                    </a:ln>
                  </p:spPr>
                  <p:txBody>
                    <a:bodyPr>
                      <a:prstTxWarp prst="textNoShape">
                        <a:avLst/>
                      </a:prstTxWarp>
                    </a:bodyPr>
                    <a:lstStyle/>
                    <a:p>
                      <a:endParaRPr lang="en-US"/>
                    </a:p>
                  </p:txBody>
                </p:sp>
                <p:sp>
                  <p:nvSpPr>
                    <p:cNvPr id="29776" name="Freeform 155"/>
                    <p:cNvSpPr>
                      <a:spLocks/>
                    </p:cNvSpPr>
                    <p:nvPr/>
                  </p:nvSpPr>
                  <p:spPr bwMode="auto">
                    <a:xfrm>
                      <a:off x="4516" y="2179"/>
                      <a:ext cx="46" cy="19"/>
                    </a:xfrm>
                    <a:custGeom>
                      <a:avLst/>
                      <a:gdLst>
                        <a:gd name="T0" fmla="*/ 0 w 138"/>
                        <a:gd name="T1" fmla="*/ 56 h 56"/>
                        <a:gd name="T2" fmla="*/ 49 w 138"/>
                        <a:gd name="T3" fmla="*/ 40 h 56"/>
                        <a:gd name="T4" fmla="*/ 138 w 138"/>
                        <a:gd name="T5" fmla="*/ 0 h 56"/>
                        <a:gd name="T6" fmla="*/ 0 60000 65536"/>
                        <a:gd name="T7" fmla="*/ 0 60000 65536"/>
                        <a:gd name="T8" fmla="*/ 0 60000 65536"/>
                        <a:gd name="T9" fmla="*/ 0 w 138"/>
                        <a:gd name="T10" fmla="*/ 0 h 56"/>
                        <a:gd name="T11" fmla="*/ 138 w 138"/>
                        <a:gd name="T12" fmla="*/ 56 h 56"/>
                      </a:gdLst>
                      <a:ahLst/>
                      <a:cxnLst>
                        <a:cxn ang="T6">
                          <a:pos x="T0" y="T1"/>
                        </a:cxn>
                        <a:cxn ang="T7">
                          <a:pos x="T2" y="T3"/>
                        </a:cxn>
                        <a:cxn ang="T8">
                          <a:pos x="T4" y="T5"/>
                        </a:cxn>
                      </a:cxnLst>
                      <a:rect l="T9" t="T10" r="T11" b="T12"/>
                      <a:pathLst>
                        <a:path w="138" h="56">
                          <a:moveTo>
                            <a:pt x="0" y="56"/>
                          </a:moveTo>
                          <a:lnTo>
                            <a:pt x="49" y="40"/>
                          </a:lnTo>
                          <a:lnTo>
                            <a:pt x="138" y="0"/>
                          </a:lnTo>
                        </a:path>
                      </a:pathLst>
                    </a:custGeom>
                    <a:noFill/>
                    <a:ln w="4763">
                      <a:solidFill>
                        <a:srgbClr val="9F3FDF"/>
                      </a:solidFill>
                      <a:round/>
                      <a:headEnd/>
                      <a:tailEnd/>
                    </a:ln>
                  </p:spPr>
                  <p:txBody>
                    <a:bodyPr>
                      <a:prstTxWarp prst="textNoShape">
                        <a:avLst/>
                      </a:prstTxWarp>
                    </a:bodyPr>
                    <a:lstStyle/>
                    <a:p>
                      <a:endParaRPr lang="en-US"/>
                    </a:p>
                  </p:txBody>
                </p:sp>
              </p:grpSp>
              <p:grpSp>
                <p:nvGrpSpPr>
                  <p:cNvPr id="116944" name="Group 156"/>
                  <p:cNvGrpSpPr>
                    <a:grpSpLocks/>
                  </p:cNvGrpSpPr>
                  <p:nvPr/>
                </p:nvGrpSpPr>
                <p:grpSpPr bwMode="auto">
                  <a:xfrm>
                    <a:off x="4514" y="2108"/>
                    <a:ext cx="66" cy="89"/>
                    <a:chOff x="4514" y="2108"/>
                    <a:chExt cx="66" cy="89"/>
                  </a:xfrm>
                </p:grpSpPr>
                <p:sp>
                  <p:nvSpPr>
                    <p:cNvPr id="29771" name="Freeform 157"/>
                    <p:cNvSpPr>
                      <a:spLocks/>
                    </p:cNvSpPr>
                    <p:nvPr/>
                  </p:nvSpPr>
                  <p:spPr bwMode="auto">
                    <a:xfrm>
                      <a:off x="4519" y="2108"/>
                      <a:ext cx="57" cy="68"/>
                    </a:xfrm>
                    <a:custGeom>
                      <a:avLst/>
                      <a:gdLst>
                        <a:gd name="T0" fmla="*/ 0 w 170"/>
                        <a:gd name="T1" fmla="*/ 71 h 202"/>
                        <a:gd name="T2" fmla="*/ 110 w 170"/>
                        <a:gd name="T3" fmla="*/ 0 h 202"/>
                        <a:gd name="T4" fmla="*/ 170 w 170"/>
                        <a:gd name="T5" fmla="*/ 136 h 202"/>
                        <a:gd name="T6" fmla="*/ 61 w 170"/>
                        <a:gd name="T7" fmla="*/ 202 h 202"/>
                        <a:gd name="T8" fmla="*/ 0 w 170"/>
                        <a:gd name="T9" fmla="*/ 71 h 202"/>
                        <a:gd name="T10" fmla="*/ 0 60000 65536"/>
                        <a:gd name="T11" fmla="*/ 0 60000 65536"/>
                        <a:gd name="T12" fmla="*/ 0 60000 65536"/>
                        <a:gd name="T13" fmla="*/ 0 60000 65536"/>
                        <a:gd name="T14" fmla="*/ 0 60000 65536"/>
                        <a:gd name="T15" fmla="*/ 0 w 170"/>
                        <a:gd name="T16" fmla="*/ 0 h 202"/>
                        <a:gd name="T17" fmla="*/ 170 w 170"/>
                        <a:gd name="T18" fmla="*/ 202 h 202"/>
                      </a:gdLst>
                      <a:ahLst/>
                      <a:cxnLst>
                        <a:cxn ang="T10">
                          <a:pos x="T0" y="T1"/>
                        </a:cxn>
                        <a:cxn ang="T11">
                          <a:pos x="T2" y="T3"/>
                        </a:cxn>
                        <a:cxn ang="T12">
                          <a:pos x="T4" y="T5"/>
                        </a:cxn>
                        <a:cxn ang="T13">
                          <a:pos x="T6" y="T7"/>
                        </a:cxn>
                        <a:cxn ang="T14">
                          <a:pos x="T8" y="T9"/>
                        </a:cxn>
                      </a:cxnLst>
                      <a:rect l="T15" t="T16" r="T17" b="T18"/>
                      <a:pathLst>
                        <a:path w="170" h="202">
                          <a:moveTo>
                            <a:pt x="0" y="71"/>
                          </a:moveTo>
                          <a:lnTo>
                            <a:pt x="110" y="0"/>
                          </a:lnTo>
                          <a:lnTo>
                            <a:pt x="170" y="136"/>
                          </a:lnTo>
                          <a:lnTo>
                            <a:pt x="61" y="202"/>
                          </a:lnTo>
                          <a:lnTo>
                            <a:pt x="0" y="71"/>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nvGrpSpPr>
                    <p:cNvPr id="116945" name="Group 158"/>
                    <p:cNvGrpSpPr>
                      <a:grpSpLocks/>
                    </p:cNvGrpSpPr>
                    <p:nvPr/>
                  </p:nvGrpSpPr>
                  <p:grpSpPr bwMode="auto">
                    <a:xfrm>
                      <a:off x="4514" y="2137"/>
                      <a:ext cx="66" cy="60"/>
                      <a:chOff x="4514" y="2137"/>
                      <a:chExt cx="66" cy="60"/>
                    </a:xfrm>
                  </p:grpSpPr>
                  <p:sp>
                    <p:nvSpPr>
                      <p:cNvPr id="29773" name="Freeform 159"/>
                      <p:cNvSpPr>
                        <a:spLocks/>
                      </p:cNvSpPr>
                      <p:nvPr/>
                    </p:nvSpPr>
                    <p:spPr bwMode="auto">
                      <a:xfrm>
                        <a:off x="4556" y="2137"/>
                        <a:ext cx="24" cy="36"/>
                      </a:xfrm>
                      <a:custGeom>
                        <a:avLst/>
                        <a:gdLst>
                          <a:gd name="T0" fmla="*/ 0 w 73"/>
                          <a:gd name="T1" fmla="*/ 66 h 108"/>
                          <a:gd name="T2" fmla="*/ 18 w 73"/>
                          <a:gd name="T3" fmla="*/ 50 h 108"/>
                          <a:gd name="T4" fmla="*/ 28 w 73"/>
                          <a:gd name="T5" fmla="*/ 18 h 108"/>
                          <a:gd name="T6" fmla="*/ 42 w 73"/>
                          <a:gd name="T7" fmla="*/ 8 h 108"/>
                          <a:gd name="T8" fmla="*/ 49 w 73"/>
                          <a:gd name="T9" fmla="*/ 0 h 108"/>
                          <a:gd name="T10" fmla="*/ 54 w 73"/>
                          <a:gd name="T11" fmla="*/ 3 h 108"/>
                          <a:gd name="T12" fmla="*/ 55 w 73"/>
                          <a:gd name="T13" fmla="*/ 11 h 108"/>
                          <a:gd name="T14" fmla="*/ 69 w 73"/>
                          <a:gd name="T15" fmla="*/ 26 h 108"/>
                          <a:gd name="T16" fmla="*/ 73 w 73"/>
                          <a:gd name="T17" fmla="*/ 53 h 108"/>
                          <a:gd name="T18" fmla="*/ 69 w 73"/>
                          <a:gd name="T19" fmla="*/ 72 h 108"/>
                          <a:gd name="T20" fmla="*/ 48 w 73"/>
                          <a:gd name="T21" fmla="*/ 93 h 108"/>
                          <a:gd name="T22" fmla="*/ 7 w 73"/>
                          <a:gd name="T23" fmla="*/ 108 h 108"/>
                          <a:gd name="T24" fmla="*/ 0 w 73"/>
                          <a:gd name="T25" fmla="*/ 6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08"/>
                          <a:gd name="T41" fmla="*/ 73 w 73"/>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08">
                            <a:moveTo>
                              <a:pt x="0" y="66"/>
                            </a:moveTo>
                            <a:lnTo>
                              <a:pt x="18" y="50"/>
                            </a:lnTo>
                            <a:lnTo>
                              <a:pt x="28" y="18"/>
                            </a:lnTo>
                            <a:lnTo>
                              <a:pt x="42" y="8"/>
                            </a:lnTo>
                            <a:lnTo>
                              <a:pt x="49" y="0"/>
                            </a:lnTo>
                            <a:lnTo>
                              <a:pt x="54" y="3"/>
                            </a:lnTo>
                            <a:lnTo>
                              <a:pt x="55" y="11"/>
                            </a:lnTo>
                            <a:lnTo>
                              <a:pt x="69" y="26"/>
                            </a:lnTo>
                            <a:lnTo>
                              <a:pt x="73" y="53"/>
                            </a:lnTo>
                            <a:lnTo>
                              <a:pt x="69" y="72"/>
                            </a:lnTo>
                            <a:lnTo>
                              <a:pt x="48" y="93"/>
                            </a:lnTo>
                            <a:lnTo>
                              <a:pt x="7" y="108"/>
                            </a:lnTo>
                            <a:lnTo>
                              <a:pt x="0" y="66"/>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74" name="Freeform 160"/>
                      <p:cNvSpPr>
                        <a:spLocks/>
                      </p:cNvSpPr>
                      <p:nvPr/>
                    </p:nvSpPr>
                    <p:spPr bwMode="auto">
                      <a:xfrm>
                        <a:off x="4514" y="2157"/>
                        <a:ext cx="46" cy="40"/>
                      </a:xfrm>
                      <a:custGeom>
                        <a:avLst/>
                        <a:gdLst>
                          <a:gd name="T0" fmla="*/ 0 w 138"/>
                          <a:gd name="T1" fmla="*/ 119 h 119"/>
                          <a:gd name="T2" fmla="*/ 56 w 138"/>
                          <a:gd name="T3" fmla="*/ 98 h 119"/>
                          <a:gd name="T4" fmla="*/ 98 w 138"/>
                          <a:gd name="T5" fmla="*/ 75 h 119"/>
                          <a:gd name="T6" fmla="*/ 138 w 138"/>
                          <a:gd name="T7" fmla="*/ 52 h 119"/>
                          <a:gd name="T8" fmla="*/ 123 w 138"/>
                          <a:gd name="T9" fmla="*/ 0 h 119"/>
                          <a:gd name="T10" fmla="*/ 50 w 138"/>
                          <a:gd name="T11" fmla="*/ 33 h 119"/>
                          <a:gd name="T12" fmla="*/ 6 w 138"/>
                          <a:gd name="T13" fmla="*/ 49 h 119"/>
                          <a:gd name="T14" fmla="*/ 4 w 138"/>
                          <a:gd name="T15" fmla="*/ 40 h 119"/>
                          <a:gd name="T16" fmla="*/ 0 w 138"/>
                          <a:gd name="T17" fmla="*/ 119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9"/>
                          <a:gd name="T29" fmla="*/ 138 w 138"/>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9">
                            <a:moveTo>
                              <a:pt x="0" y="119"/>
                            </a:moveTo>
                            <a:lnTo>
                              <a:pt x="56" y="98"/>
                            </a:lnTo>
                            <a:lnTo>
                              <a:pt x="98" y="75"/>
                            </a:lnTo>
                            <a:lnTo>
                              <a:pt x="138" y="52"/>
                            </a:lnTo>
                            <a:lnTo>
                              <a:pt x="123" y="0"/>
                            </a:lnTo>
                            <a:lnTo>
                              <a:pt x="50" y="33"/>
                            </a:lnTo>
                            <a:lnTo>
                              <a:pt x="6" y="49"/>
                            </a:lnTo>
                            <a:lnTo>
                              <a:pt x="4" y="40"/>
                            </a:lnTo>
                            <a:lnTo>
                              <a:pt x="0" y="119"/>
                            </a:lnTo>
                            <a:close/>
                          </a:path>
                        </a:pathLst>
                      </a:custGeom>
                      <a:solidFill>
                        <a:srgbClr val="FFFF00"/>
                      </a:solidFill>
                      <a:ln w="9525">
                        <a:noFill/>
                        <a:round/>
                        <a:headEnd/>
                        <a:tailEnd/>
                      </a:ln>
                    </p:spPr>
                    <p:txBody>
                      <a:bodyPr>
                        <a:prstTxWarp prst="textNoShape">
                          <a:avLst/>
                        </a:prstTxWarp>
                      </a:bodyPr>
                      <a:lstStyle/>
                      <a:p>
                        <a:endParaRPr lang="en-US"/>
                      </a:p>
                    </p:txBody>
                  </p:sp>
                </p:grpSp>
              </p:grpSp>
            </p:grpSp>
          </p:grpSp>
          <p:grpSp>
            <p:nvGrpSpPr>
              <p:cNvPr id="116946" name="Group 161"/>
              <p:cNvGrpSpPr>
                <a:grpSpLocks/>
              </p:cNvGrpSpPr>
              <p:nvPr/>
            </p:nvGrpSpPr>
            <p:grpSpPr bwMode="auto">
              <a:xfrm>
                <a:off x="4514" y="2432"/>
                <a:ext cx="67" cy="51"/>
                <a:chOff x="4514" y="2432"/>
                <a:chExt cx="67" cy="51"/>
              </a:xfrm>
            </p:grpSpPr>
            <p:sp>
              <p:nvSpPr>
                <p:cNvPr id="29765" name="Freeform 162"/>
                <p:cNvSpPr>
                  <a:spLocks/>
                </p:cNvSpPr>
                <p:nvPr/>
              </p:nvSpPr>
              <p:spPr bwMode="auto">
                <a:xfrm>
                  <a:off x="4550" y="2432"/>
                  <a:ext cx="31" cy="49"/>
                </a:xfrm>
                <a:custGeom>
                  <a:avLst/>
                  <a:gdLst>
                    <a:gd name="T0" fmla="*/ 6 w 91"/>
                    <a:gd name="T1" fmla="*/ 0 h 146"/>
                    <a:gd name="T2" fmla="*/ 0 w 91"/>
                    <a:gd name="T3" fmla="*/ 22 h 146"/>
                    <a:gd name="T4" fmla="*/ 0 w 91"/>
                    <a:gd name="T5" fmla="*/ 65 h 146"/>
                    <a:gd name="T6" fmla="*/ 9 w 91"/>
                    <a:gd name="T7" fmla="*/ 49 h 146"/>
                    <a:gd name="T8" fmla="*/ 20 w 91"/>
                    <a:gd name="T9" fmla="*/ 70 h 146"/>
                    <a:gd name="T10" fmla="*/ 23 w 91"/>
                    <a:gd name="T11" fmla="*/ 99 h 146"/>
                    <a:gd name="T12" fmla="*/ 37 w 91"/>
                    <a:gd name="T13" fmla="*/ 127 h 146"/>
                    <a:gd name="T14" fmla="*/ 59 w 91"/>
                    <a:gd name="T15" fmla="*/ 142 h 146"/>
                    <a:gd name="T16" fmla="*/ 76 w 91"/>
                    <a:gd name="T17" fmla="*/ 146 h 146"/>
                    <a:gd name="T18" fmla="*/ 91 w 91"/>
                    <a:gd name="T19" fmla="*/ 143 h 146"/>
                    <a:gd name="T20" fmla="*/ 91 w 91"/>
                    <a:gd name="T21" fmla="*/ 114 h 146"/>
                    <a:gd name="T22" fmla="*/ 79 w 91"/>
                    <a:gd name="T23" fmla="*/ 71 h 146"/>
                    <a:gd name="T24" fmla="*/ 72 w 91"/>
                    <a:gd name="T25" fmla="*/ 81 h 146"/>
                    <a:gd name="T26" fmla="*/ 59 w 91"/>
                    <a:gd name="T27" fmla="*/ 81 h 146"/>
                    <a:gd name="T28" fmla="*/ 41 w 91"/>
                    <a:gd name="T29" fmla="*/ 79 h 146"/>
                    <a:gd name="T30" fmla="*/ 29 w 91"/>
                    <a:gd name="T31" fmla="*/ 61 h 146"/>
                    <a:gd name="T32" fmla="*/ 18 w 91"/>
                    <a:gd name="T33" fmla="*/ 38 h 146"/>
                    <a:gd name="T34" fmla="*/ 6 w 91"/>
                    <a:gd name="T35" fmla="*/ 0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46"/>
                    <a:gd name="T56" fmla="*/ 91 w 91"/>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46">
                      <a:moveTo>
                        <a:pt x="6" y="0"/>
                      </a:moveTo>
                      <a:lnTo>
                        <a:pt x="0" y="22"/>
                      </a:lnTo>
                      <a:lnTo>
                        <a:pt x="0" y="65"/>
                      </a:lnTo>
                      <a:lnTo>
                        <a:pt x="9" y="49"/>
                      </a:lnTo>
                      <a:lnTo>
                        <a:pt x="20" y="70"/>
                      </a:lnTo>
                      <a:lnTo>
                        <a:pt x="23" y="99"/>
                      </a:lnTo>
                      <a:lnTo>
                        <a:pt x="37" y="127"/>
                      </a:lnTo>
                      <a:lnTo>
                        <a:pt x="59" y="142"/>
                      </a:lnTo>
                      <a:lnTo>
                        <a:pt x="76" y="146"/>
                      </a:lnTo>
                      <a:lnTo>
                        <a:pt x="91" y="143"/>
                      </a:lnTo>
                      <a:lnTo>
                        <a:pt x="91" y="114"/>
                      </a:lnTo>
                      <a:lnTo>
                        <a:pt x="79" y="71"/>
                      </a:lnTo>
                      <a:lnTo>
                        <a:pt x="72" y="81"/>
                      </a:lnTo>
                      <a:lnTo>
                        <a:pt x="59" y="81"/>
                      </a:lnTo>
                      <a:lnTo>
                        <a:pt x="41" y="79"/>
                      </a:lnTo>
                      <a:lnTo>
                        <a:pt x="29" y="61"/>
                      </a:lnTo>
                      <a:lnTo>
                        <a:pt x="18" y="38"/>
                      </a:lnTo>
                      <a:lnTo>
                        <a:pt x="6"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66" name="Freeform 163"/>
                <p:cNvSpPr>
                  <a:spLocks/>
                </p:cNvSpPr>
                <p:nvPr/>
              </p:nvSpPr>
              <p:spPr bwMode="auto">
                <a:xfrm>
                  <a:off x="4514" y="2433"/>
                  <a:ext cx="28" cy="50"/>
                </a:xfrm>
                <a:custGeom>
                  <a:avLst/>
                  <a:gdLst>
                    <a:gd name="T0" fmla="*/ 83 w 84"/>
                    <a:gd name="T1" fmla="*/ 0 h 151"/>
                    <a:gd name="T2" fmla="*/ 84 w 84"/>
                    <a:gd name="T3" fmla="*/ 60 h 151"/>
                    <a:gd name="T4" fmla="*/ 79 w 84"/>
                    <a:gd name="T5" fmla="*/ 45 h 151"/>
                    <a:gd name="T6" fmla="*/ 72 w 84"/>
                    <a:gd name="T7" fmla="*/ 64 h 151"/>
                    <a:gd name="T8" fmla="*/ 66 w 84"/>
                    <a:gd name="T9" fmla="*/ 92 h 151"/>
                    <a:gd name="T10" fmla="*/ 59 w 84"/>
                    <a:gd name="T11" fmla="*/ 117 h 151"/>
                    <a:gd name="T12" fmla="*/ 42 w 84"/>
                    <a:gd name="T13" fmla="*/ 136 h 151"/>
                    <a:gd name="T14" fmla="*/ 26 w 84"/>
                    <a:gd name="T15" fmla="*/ 147 h 151"/>
                    <a:gd name="T16" fmla="*/ 11 w 84"/>
                    <a:gd name="T17" fmla="*/ 151 h 151"/>
                    <a:gd name="T18" fmla="*/ 6 w 84"/>
                    <a:gd name="T19" fmla="*/ 144 h 151"/>
                    <a:gd name="T20" fmla="*/ 1 w 84"/>
                    <a:gd name="T21" fmla="*/ 130 h 151"/>
                    <a:gd name="T22" fmla="*/ 0 w 84"/>
                    <a:gd name="T23" fmla="*/ 115 h 151"/>
                    <a:gd name="T24" fmla="*/ 2 w 84"/>
                    <a:gd name="T25" fmla="*/ 99 h 151"/>
                    <a:gd name="T26" fmla="*/ 9 w 84"/>
                    <a:gd name="T27" fmla="*/ 73 h 151"/>
                    <a:gd name="T28" fmla="*/ 21 w 84"/>
                    <a:gd name="T29" fmla="*/ 82 h 151"/>
                    <a:gd name="T30" fmla="*/ 40 w 84"/>
                    <a:gd name="T31" fmla="*/ 82 h 151"/>
                    <a:gd name="T32" fmla="*/ 52 w 84"/>
                    <a:gd name="T33" fmla="*/ 81 h 151"/>
                    <a:gd name="T34" fmla="*/ 74 w 84"/>
                    <a:gd name="T35" fmla="*/ 31 h 151"/>
                    <a:gd name="T36" fmla="*/ 83 w 84"/>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51"/>
                    <a:gd name="T59" fmla="*/ 84 w 84"/>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51">
                      <a:moveTo>
                        <a:pt x="83" y="0"/>
                      </a:moveTo>
                      <a:lnTo>
                        <a:pt x="84" y="60"/>
                      </a:lnTo>
                      <a:lnTo>
                        <a:pt x="79" y="45"/>
                      </a:lnTo>
                      <a:lnTo>
                        <a:pt x="72" y="64"/>
                      </a:lnTo>
                      <a:lnTo>
                        <a:pt x="66" y="92"/>
                      </a:lnTo>
                      <a:lnTo>
                        <a:pt x="59" y="117"/>
                      </a:lnTo>
                      <a:lnTo>
                        <a:pt x="42" y="136"/>
                      </a:lnTo>
                      <a:lnTo>
                        <a:pt x="26" y="147"/>
                      </a:lnTo>
                      <a:lnTo>
                        <a:pt x="11" y="151"/>
                      </a:lnTo>
                      <a:lnTo>
                        <a:pt x="6" y="144"/>
                      </a:lnTo>
                      <a:lnTo>
                        <a:pt x="1" y="130"/>
                      </a:lnTo>
                      <a:lnTo>
                        <a:pt x="0" y="115"/>
                      </a:lnTo>
                      <a:lnTo>
                        <a:pt x="2" y="99"/>
                      </a:lnTo>
                      <a:lnTo>
                        <a:pt x="9" y="73"/>
                      </a:lnTo>
                      <a:lnTo>
                        <a:pt x="21" y="82"/>
                      </a:lnTo>
                      <a:lnTo>
                        <a:pt x="40" y="82"/>
                      </a:lnTo>
                      <a:lnTo>
                        <a:pt x="52" y="81"/>
                      </a:lnTo>
                      <a:lnTo>
                        <a:pt x="74" y="31"/>
                      </a:lnTo>
                      <a:lnTo>
                        <a:pt x="83"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grpSp>
          <p:nvGrpSpPr>
            <p:cNvPr id="116947" name="Group 164"/>
            <p:cNvGrpSpPr>
              <a:grpSpLocks/>
            </p:cNvGrpSpPr>
            <p:nvPr/>
          </p:nvGrpSpPr>
          <p:grpSpPr bwMode="auto">
            <a:xfrm>
              <a:off x="5014" y="1979"/>
              <a:ext cx="125" cy="513"/>
              <a:chOff x="5014" y="1979"/>
              <a:chExt cx="125" cy="513"/>
            </a:xfrm>
          </p:grpSpPr>
          <p:sp>
            <p:nvSpPr>
              <p:cNvPr id="29741" name="Freeform 165"/>
              <p:cNvSpPr>
                <a:spLocks/>
              </p:cNvSpPr>
              <p:nvPr/>
            </p:nvSpPr>
            <p:spPr bwMode="auto">
              <a:xfrm>
                <a:off x="5106" y="2264"/>
                <a:ext cx="15" cy="39"/>
              </a:xfrm>
              <a:custGeom>
                <a:avLst/>
                <a:gdLst>
                  <a:gd name="T0" fmla="*/ 43 w 45"/>
                  <a:gd name="T1" fmla="*/ 1 h 115"/>
                  <a:gd name="T2" fmla="*/ 45 w 45"/>
                  <a:gd name="T3" fmla="*/ 64 h 115"/>
                  <a:gd name="T4" fmla="*/ 22 w 45"/>
                  <a:gd name="T5" fmla="*/ 103 h 115"/>
                  <a:gd name="T6" fmla="*/ 10 w 45"/>
                  <a:gd name="T7" fmla="*/ 115 h 115"/>
                  <a:gd name="T8" fmla="*/ 12 w 45"/>
                  <a:gd name="T9" fmla="*/ 60 h 115"/>
                  <a:gd name="T10" fmla="*/ 7 w 45"/>
                  <a:gd name="T11" fmla="*/ 66 h 115"/>
                  <a:gd name="T12" fmla="*/ 1 w 45"/>
                  <a:gd name="T13" fmla="*/ 84 h 115"/>
                  <a:gd name="T14" fmla="*/ 0 w 45"/>
                  <a:gd name="T15" fmla="*/ 64 h 115"/>
                  <a:gd name="T16" fmla="*/ 6 w 45"/>
                  <a:gd name="T17" fmla="*/ 31 h 115"/>
                  <a:gd name="T18" fmla="*/ 21 w 45"/>
                  <a:gd name="T19" fmla="*/ 0 h 115"/>
                  <a:gd name="T20" fmla="*/ 43 w 45"/>
                  <a:gd name="T21" fmla="*/ 1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15"/>
                  <a:gd name="T35" fmla="*/ 45 w 4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15">
                    <a:moveTo>
                      <a:pt x="43" y="1"/>
                    </a:moveTo>
                    <a:lnTo>
                      <a:pt x="45" y="64"/>
                    </a:lnTo>
                    <a:lnTo>
                      <a:pt x="22" y="103"/>
                    </a:lnTo>
                    <a:lnTo>
                      <a:pt x="10" y="115"/>
                    </a:lnTo>
                    <a:lnTo>
                      <a:pt x="12" y="60"/>
                    </a:lnTo>
                    <a:lnTo>
                      <a:pt x="7" y="66"/>
                    </a:lnTo>
                    <a:lnTo>
                      <a:pt x="1" y="84"/>
                    </a:lnTo>
                    <a:lnTo>
                      <a:pt x="0" y="64"/>
                    </a:lnTo>
                    <a:lnTo>
                      <a:pt x="6" y="31"/>
                    </a:lnTo>
                    <a:lnTo>
                      <a:pt x="21" y="0"/>
                    </a:lnTo>
                    <a:lnTo>
                      <a:pt x="43" y="1"/>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42" name="Freeform 166"/>
              <p:cNvSpPr>
                <a:spLocks/>
              </p:cNvSpPr>
              <p:nvPr/>
            </p:nvSpPr>
            <p:spPr bwMode="auto">
              <a:xfrm>
                <a:off x="5030" y="2254"/>
                <a:ext cx="17" cy="37"/>
              </a:xfrm>
              <a:custGeom>
                <a:avLst/>
                <a:gdLst>
                  <a:gd name="T0" fmla="*/ 35 w 51"/>
                  <a:gd name="T1" fmla="*/ 0 h 109"/>
                  <a:gd name="T2" fmla="*/ 51 w 51"/>
                  <a:gd name="T3" fmla="*/ 58 h 109"/>
                  <a:gd name="T4" fmla="*/ 24 w 51"/>
                  <a:gd name="T5" fmla="*/ 109 h 109"/>
                  <a:gd name="T6" fmla="*/ 15 w 51"/>
                  <a:gd name="T7" fmla="*/ 103 h 109"/>
                  <a:gd name="T8" fmla="*/ 0 w 51"/>
                  <a:gd name="T9" fmla="*/ 98 h 109"/>
                  <a:gd name="T10" fmla="*/ 6 w 51"/>
                  <a:gd name="T11" fmla="*/ 81 h 109"/>
                  <a:gd name="T12" fmla="*/ 8 w 51"/>
                  <a:gd name="T13" fmla="*/ 62 h 109"/>
                  <a:gd name="T14" fmla="*/ 0 w 51"/>
                  <a:gd name="T15" fmla="*/ 40 h 109"/>
                  <a:gd name="T16" fmla="*/ 6 w 51"/>
                  <a:gd name="T17" fmla="*/ 4 h 109"/>
                  <a:gd name="T18" fmla="*/ 35 w 51"/>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09"/>
                  <a:gd name="T32" fmla="*/ 51 w 51"/>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09">
                    <a:moveTo>
                      <a:pt x="35" y="0"/>
                    </a:moveTo>
                    <a:lnTo>
                      <a:pt x="51" y="58"/>
                    </a:lnTo>
                    <a:lnTo>
                      <a:pt x="24" y="109"/>
                    </a:lnTo>
                    <a:lnTo>
                      <a:pt x="15" y="103"/>
                    </a:lnTo>
                    <a:lnTo>
                      <a:pt x="0" y="98"/>
                    </a:lnTo>
                    <a:lnTo>
                      <a:pt x="6" y="81"/>
                    </a:lnTo>
                    <a:lnTo>
                      <a:pt x="8" y="62"/>
                    </a:lnTo>
                    <a:lnTo>
                      <a:pt x="0" y="40"/>
                    </a:lnTo>
                    <a:lnTo>
                      <a:pt x="6" y="4"/>
                    </a:lnTo>
                    <a:lnTo>
                      <a:pt x="35"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nvGrpSpPr>
              <p:cNvPr id="116948" name="Group 167"/>
              <p:cNvGrpSpPr>
                <a:grpSpLocks/>
              </p:cNvGrpSpPr>
              <p:nvPr/>
            </p:nvGrpSpPr>
            <p:grpSpPr bwMode="auto">
              <a:xfrm>
                <a:off x="5017" y="2442"/>
                <a:ext cx="122" cy="50"/>
                <a:chOff x="5017" y="2442"/>
                <a:chExt cx="122" cy="50"/>
              </a:xfrm>
            </p:grpSpPr>
            <p:sp>
              <p:nvSpPr>
                <p:cNvPr id="29759" name="Freeform 168"/>
                <p:cNvSpPr>
                  <a:spLocks/>
                </p:cNvSpPr>
                <p:nvPr/>
              </p:nvSpPr>
              <p:spPr bwMode="auto">
                <a:xfrm>
                  <a:off x="5088" y="2442"/>
                  <a:ext cx="51" cy="31"/>
                </a:xfrm>
                <a:custGeom>
                  <a:avLst/>
                  <a:gdLst>
                    <a:gd name="T0" fmla="*/ 76 w 153"/>
                    <a:gd name="T1" fmla="*/ 0 h 93"/>
                    <a:gd name="T2" fmla="*/ 100 w 153"/>
                    <a:gd name="T3" fmla="*/ 24 h 93"/>
                    <a:gd name="T4" fmla="*/ 121 w 153"/>
                    <a:gd name="T5" fmla="*/ 50 h 93"/>
                    <a:gd name="T6" fmla="*/ 150 w 153"/>
                    <a:gd name="T7" fmla="*/ 73 h 93"/>
                    <a:gd name="T8" fmla="*/ 153 w 153"/>
                    <a:gd name="T9" fmla="*/ 86 h 93"/>
                    <a:gd name="T10" fmla="*/ 125 w 153"/>
                    <a:gd name="T11" fmla="*/ 93 h 93"/>
                    <a:gd name="T12" fmla="*/ 97 w 153"/>
                    <a:gd name="T13" fmla="*/ 90 h 93"/>
                    <a:gd name="T14" fmla="*/ 62 w 153"/>
                    <a:gd name="T15" fmla="*/ 73 h 93"/>
                    <a:gd name="T16" fmla="*/ 36 w 153"/>
                    <a:gd name="T17" fmla="*/ 58 h 93"/>
                    <a:gd name="T18" fmla="*/ 9 w 153"/>
                    <a:gd name="T19" fmla="*/ 55 h 93"/>
                    <a:gd name="T20" fmla="*/ 0 w 153"/>
                    <a:gd name="T21" fmla="*/ 47 h 93"/>
                    <a:gd name="T22" fmla="*/ 3 w 153"/>
                    <a:gd name="T23" fmla="*/ 5 h 93"/>
                    <a:gd name="T24" fmla="*/ 76 w 153"/>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93"/>
                    <a:gd name="T41" fmla="*/ 153 w 153"/>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93">
                      <a:moveTo>
                        <a:pt x="76" y="0"/>
                      </a:moveTo>
                      <a:lnTo>
                        <a:pt x="100" y="24"/>
                      </a:lnTo>
                      <a:lnTo>
                        <a:pt x="121" y="50"/>
                      </a:lnTo>
                      <a:lnTo>
                        <a:pt x="150" y="73"/>
                      </a:lnTo>
                      <a:lnTo>
                        <a:pt x="153" y="86"/>
                      </a:lnTo>
                      <a:lnTo>
                        <a:pt x="125" y="93"/>
                      </a:lnTo>
                      <a:lnTo>
                        <a:pt x="97" y="90"/>
                      </a:lnTo>
                      <a:lnTo>
                        <a:pt x="62" y="73"/>
                      </a:lnTo>
                      <a:lnTo>
                        <a:pt x="36" y="58"/>
                      </a:lnTo>
                      <a:lnTo>
                        <a:pt x="9" y="55"/>
                      </a:lnTo>
                      <a:lnTo>
                        <a:pt x="0" y="47"/>
                      </a:lnTo>
                      <a:lnTo>
                        <a:pt x="3" y="5"/>
                      </a:lnTo>
                      <a:lnTo>
                        <a:pt x="76" y="0"/>
                      </a:lnTo>
                      <a:close/>
                    </a:path>
                  </a:pathLst>
                </a:custGeom>
                <a:solidFill>
                  <a:srgbClr val="000000"/>
                </a:solidFill>
                <a:ln w="9525">
                  <a:noFill/>
                  <a:round/>
                  <a:headEnd/>
                  <a:tailEnd/>
                </a:ln>
              </p:spPr>
              <p:txBody>
                <a:bodyPr>
                  <a:prstTxWarp prst="textNoShape">
                    <a:avLst/>
                  </a:prstTxWarp>
                </a:bodyPr>
                <a:lstStyle/>
                <a:p>
                  <a:endParaRPr lang="en-US"/>
                </a:p>
              </p:txBody>
            </p:sp>
            <p:sp>
              <p:nvSpPr>
                <p:cNvPr id="29760" name="Freeform 169"/>
                <p:cNvSpPr>
                  <a:spLocks/>
                </p:cNvSpPr>
                <p:nvPr/>
              </p:nvSpPr>
              <p:spPr bwMode="auto">
                <a:xfrm>
                  <a:off x="5017" y="2457"/>
                  <a:ext cx="31" cy="35"/>
                </a:xfrm>
                <a:custGeom>
                  <a:avLst/>
                  <a:gdLst>
                    <a:gd name="T0" fmla="*/ 94 w 95"/>
                    <a:gd name="T1" fmla="*/ 2 h 104"/>
                    <a:gd name="T2" fmla="*/ 95 w 95"/>
                    <a:gd name="T3" fmla="*/ 29 h 104"/>
                    <a:gd name="T4" fmla="*/ 82 w 95"/>
                    <a:gd name="T5" fmla="*/ 44 h 104"/>
                    <a:gd name="T6" fmla="*/ 79 w 95"/>
                    <a:gd name="T7" fmla="*/ 67 h 104"/>
                    <a:gd name="T8" fmla="*/ 57 w 95"/>
                    <a:gd name="T9" fmla="*/ 89 h 104"/>
                    <a:gd name="T10" fmla="*/ 39 w 95"/>
                    <a:gd name="T11" fmla="*/ 101 h 104"/>
                    <a:gd name="T12" fmla="*/ 23 w 95"/>
                    <a:gd name="T13" fmla="*/ 104 h 104"/>
                    <a:gd name="T14" fmla="*/ 8 w 95"/>
                    <a:gd name="T15" fmla="*/ 103 h 104"/>
                    <a:gd name="T16" fmla="*/ 0 w 95"/>
                    <a:gd name="T17" fmla="*/ 87 h 104"/>
                    <a:gd name="T18" fmla="*/ 2 w 95"/>
                    <a:gd name="T19" fmla="*/ 64 h 104"/>
                    <a:gd name="T20" fmla="*/ 18 w 95"/>
                    <a:gd name="T21" fmla="*/ 38 h 104"/>
                    <a:gd name="T22" fmla="*/ 41 w 95"/>
                    <a:gd name="T23" fmla="*/ 9 h 104"/>
                    <a:gd name="T24" fmla="*/ 42 w 95"/>
                    <a:gd name="T25" fmla="*/ 0 h 104"/>
                    <a:gd name="T26" fmla="*/ 94 w 95"/>
                    <a:gd name="T27" fmla="*/ 2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04"/>
                    <a:gd name="T44" fmla="*/ 95 w 95"/>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04">
                      <a:moveTo>
                        <a:pt x="94" y="2"/>
                      </a:moveTo>
                      <a:lnTo>
                        <a:pt x="95" y="29"/>
                      </a:lnTo>
                      <a:lnTo>
                        <a:pt x="82" y="44"/>
                      </a:lnTo>
                      <a:lnTo>
                        <a:pt x="79" y="67"/>
                      </a:lnTo>
                      <a:lnTo>
                        <a:pt x="57" y="89"/>
                      </a:lnTo>
                      <a:lnTo>
                        <a:pt x="39" y="101"/>
                      </a:lnTo>
                      <a:lnTo>
                        <a:pt x="23" y="104"/>
                      </a:lnTo>
                      <a:lnTo>
                        <a:pt x="8" y="103"/>
                      </a:lnTo>
                      <a:lnTo>
                        <a:pt x="0" y="87"/>
                      </a:lnTo>
                      <a:lnTo>
                        <a:pt x="2" y="64"/>
                      </a:lnTo>
                      <a:lnTo>
                        <a:pt x="18" y="38"/>
                      </a:lnTo>
                      <a:lnTo>
                        <a:pt x="41" y="9"/>
                      </a:lnTo>
                      <a:lnTo>
                        <a:pt x="42" y="0"/>
                      </a:lnTo>
                      <a:lnTo>
                        <a:pt x="94" y="2"/>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29744" name="Freeform 170"/>
              <p:cNvSpPr>
                <a:spLocks/>
              </p:cNvSpPr>
              <p:nvPr/>
            </p:nvSpPr>
            <p:spPr bwMode="auto">
              <a:xfrm>
                <a:off x="5109" y="2258"/>
                <a:ext cx="15" cy="39"/>
              </a:xfrm>
              <a:custGeom>
                <a:avLst/>
                <a:gdLst>
                  <a:gd name="T0" fmla="*/ 43 w 45"/>
                  <a:gd name="T1" fmla="*/ 1 h 115"/>
                  <a:gd name="T2" fmla="*/ 45 w 45"/>
                  <a:gd name="T3" fmla="*/ 64 h 115"/>
                  <a:gd name="T4" fmla="*/ 22 w 45"/>
                  <a:gd name="T5" fmla="*/ 103 h 115"/>
                  <a:gd name="T6" fmla="*/ 10 w 45"/>
                  <a:gd name="T7" fmla="*/ 115 h 115"/>
                  <a:gd name="T8" fmla="*/ 12 w 45"/>
                  <a:gd name="T9" fmla="*/ 61 h 115"/>
                  <a:gd name="T10" fmla="*/ 7 w 45"/>
                  <a:gd name="T11" fmla="*/ 66 h 115"/>
                  <a:gd name="T12" fmla="*/ 1 w 45"/>
                  <a:gd name="T13" fmla="*/ 84 h 115"/>
                  <a:gd name="T14" fmla="*/ 0 w 45"/>
                  <a:gd name="T15" fmla="*/ 64 h 115"/>
                  <a:gd name="T16" fmla="*/ 6 w 45"/>
                  <a:gd name="T17" fmla="*/ 31 h 115"/>
                  <a:gd name="T18" fmla="*/ 21 w 45"/>
                  <a:gd name="T19" fmla="*/ 0 h 115"/>
                  <a:gd name="T20" fmla="*/ 43 w 45"/>
                  <a:gd name="T21" fmla="*/ 1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15"/>
                  <a:gd name="T35" fmla="*/ 45 w 4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15">
                    <a:moveTo>
                      <a:pt x="43" y="1"/>
                    </a:moveTo>
                    <a:lnTo>
                      <a:pt x="45" y="64"/>
                    </a:lnTo>
                    <a:lnTo>
                      <a:pt x="22" y="103"/>
                    </a:lnTo>
                    <a:lnTo>
                      <a:pt x="10" y="115"/>
                    </a:lnTo>
                    <a:lnTo>
                      <a:pt x="12" y="61"/>
                    </a:lnTo>
                    <a:lnTo>
                      <a:pt x="7" y="66"/>
                    </a:lnTo>
                    <a:lnTo>
                      <a:pt x="1" y="84"/>
                    </a:lnTo>
                    <a:lnTo>
                      <a:pt x="0" y="64"/>
                    </a:lnTo>
                    <a:lnTo>
                      <a:pt x="6" y="31"/>
                    </a:lnTo>
                    <a:lnTo>
                      <a:pt x="21" y="0"/>
                    </a:lnTo>
                    <a:lnTo>
                      <a:pt x="43" y="1"/>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45" name="Freeform 171"/>
              <p:cNvSpPr>
                <a:spLocks/>
              </p:cNvSpPr>
              <p:nvPr/>
            </p:nvSpPr>
            <p:spPr bwMode="auto">
              <a:xfrm>
                <a:off x="5028" y="2175"/>
                <a:ext cx="88" cy="283"/>
              </a:xfrm>
              <a:custGeom>
                <a:avLst/>
                <a:gdLst>
                  <a:gd name="T0" fmla="*/ 261 w 264"/>
                  <a:gd name="T1" fmla="*/ 0 h 850"/>
                  <a:gd name="T2" fmla="*/ 264 w 264"/>
                  <a:gd name="T3" fmla="*/ 462 h 850"/>
                  <a:gd name="T4" fmla="*/ 261 w 264"/>
                  <a:gd name="T5" fmla="*/ 806 h 850"/>
                  <a:gd name="T6" fmla="*/ 182 w 264"/>
                  <a:gd name="T7" fmla="*/ 821 h 850"/>
                  <a:gd name="T8" fmla="*/ 170 w 264"/>
                  <a:gd name="T9" fmla="*/ 541 h 850"/>
                  <a:gd name="T10" fmla="*/ 179 w 264"/>
                  <a:gd name="T11" fmla="*/ 514 h 850"/>
                  <a:gd name="T12" fmla="*/ 170 w 264"/>
                  <a:gd name="T13" fmla="*/ 499 h 850"/>
                  <a:gd name="T14" fmla="*/ 170 w 264"/>
                  <a:gd name="T15" fmla="*/ 327 h 850"/>
                  <a:gd name="T16" fmla="*/ 152 w 264"/>
                  <a:gd name="T17" fmla="*/ 381 h 850"/>
                  <a:gd name="T18" fmla="*/ 106 w 264"/>
                  <a:gd name="T19" fmla="*/ 613 h 850"/>
                  <a:gd name="T20" fmla="*/ 67 w 264"/>
                  <a:gd name="T21" fmla="*/ 850 h 850"/>
                  <a:gd name="T22" fmla="*/ 0 w 264"/>
                  <a:gd name="T23" fmla="*/ 850 h 850"/>
                  <a:gd name="T24" fmla="*/ 30 w 264"/>
                  <a:gd name="T25" fmla="*/ 532 h 850"/>
                  <a:gd name="T26" fmla="*/ 42 w 264"/>
                  <a:gd name="T27" fmla="*/ 261 h 850"/>
                  <a:gd name="T28" fmla="*/ 36 w 264"/>
                  <a:gd name="T29" fmla="*/ 6 h 850"/>
                  <a:gd name="T30" fmla="*/ 261 w 264"/>
                  <a:gd name="T31" fmla="*/ 0 h 8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850"/>
                  <a:gd name="T50" fmla="*/ 264 w 264"/>
                  <a:gd name="T51" fmla="*/ 850 h 8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850">
                    <a:moveTo>
                      <a:pt x="261" y="0"/>
                    </a:moveTo>
                    <a:lnTo>
                      <a:pt x="264" y="462"/>
                    </a:lnTo>
                    <a:lnTo>
                      <a:pt x="261" y="806"/>
                    </a:lnTo>
                    <a:lnTo>
                      <a:pt x="182" y="821"/>
                    </a:lnTo>
                    <a:lnTo>
                      <a:pt x="170" y="541"/>
                    </a:lnTo>
                    <a:lnTo>
                      <a:pt x="179" y="514"/>
                    </a:lnTo>
                    <a:lnTo>
                      <a:pt x="170" y="499"/>
                    </a:lnTo>
                    <a:lnTo>
                      <a:pt x="170" y="327"/>
                    </a:lnTo>
                    <a:lnTo>
                      <a:pt x="152" y="381"/>
                    </a:lnTo>
                    <a:lnTo>
                      <a:pt x="106" y="613"/>
                    </a:lnTo>
                    <a:lnTo>
                      <a:pt x="67" y="850"/>
                    </a:lnTo>
                    <a:lnTo>
                      <a:pt x="0" y="850"/>
                    </a:lnTo>
                    <a:lnTo>
                      <a:pt x="30" y="532"/>
                    </a:lnTo>
                    <a:lnTo>
                      <a:pt x="42" y="261"/>
                    </a:lnTo>
                    <a:lnTo>
                      <a:pt x="36" y="6"/>
                    </a:lnTo>
                    <a:lnTo>
                      <a:pt x="261" y="0"/>
                    </a:lnTo>
                    <a:close/>
                  </a:path>
                </a:pathLst>
              </a:custGeom>
              <a:solidFill>
                <a:schemeClr val="bg2"/>
              </a:solidFill>
              <a:ln w="9525">
                <a:noFill/>
                <a:round/>
                <a:headEnd/>
                <a:tailEnd/>
              </a:ln>
            </p:spPr>
            <p:txBody>
              <a:bodyPr>
                <a:prstTxWarp prst="textNoShape">
                  <a:avLst/>
                </a:prstTxWarp>
              </a:bodyPr>
              <a:lstStyle/>
              <a:p>
                <a:endParaRPr lang="en-US"/>
              </a:p>
            </p:txBody>
          </p:sp>
          <p:sp>
            <p:nvSpPr>
              <p:cNvPr id="29746" name="Freeform 172"/>
              <p:cNvSpPr>
                <a:spLocks/>
              </p:cNvSpPr>
              <p:nvPr/>
            </p:nvSpPr>
            <p:spPr bwMode="auto">
              <a:xfrm>
                <a:off x="5014" y="2044"/>
                <a:ext cx="112" cy="217"/>
              </a:xfrm>
              <a:custGeom>
                <a:avLst/>
                <a:gdLst>
                  <a:gd name="T0" fmla="*/ 225 w 336"/>
                  <a:gd name="T1" fmla="*/ 8 h 650"/>
                  <a:gd name="T2" fmla="*/ 327 w 336"/>
                  <a:gd name="T3" fmla="*/ 88 h 650"/>
                  <a:gd name="T4" fmla="*/ 334 w 336"/>
                  <a:gd name="T5" fmla="*/ 296 h 650"/>
                  <a:gd name="T6" fmla="*/ 336 w 336"/>
                  <a:gd name="T7" fmla="*/ 401 h 650"/>
                  <a:gd name="T8" fmla="*/ 330 w 336"/>
                  <a:gd name="T9" fmla="*/ 650 h 650"/>
                  <a:gd name="T10" fmla="*/ 307 w 336"/>
                  <a:gd name="T11" fmla="*/ 650 h 650"/>
                  <a:gd name="T12" fmla="*/ 296 w 336"/>
                  <a:gd name="T13" fmla="*/ 395 h 650"/>
                  <a:gd name="T14" fmla="*/ 80 w 336"/>
                  <a:gd name="T15" fmla="*/ 395 h 650"/>
                  <a:gd name="T16" fmla="*/ 74 w 336"/>
                  <a:gd name="T17" fmla="*/ 331 h 650"/>
                  <a:gd name="T18" fmla="*/ 67 w 336"/>
                  <a:gd name="T19" fmla="*/ 376 h 650"/>
                  <a:gd name="T20" fmla="*/ 82 w 336"/>
                  <a:gd name="T21" fmla="*/ 472 h 650"/>
                  <a:gd name="T22" fmla="*/ 97 w 336"/>
                  <a:gd name="T23" fmla="*/ 617 h 650"/>
                  <a:gd name="T24" fmla="*/ 60 w 336"/>
                  <a:gd name="T25" fmla="*/ 626 h 650"/>
                  <a:gd name="T26" fmla="*/ 0 w 336"/>
                  <a:gd name="T27" fmla="*/ 372 h 650"/>
                  <a:gd name="T28" fmla="*/ 38 w 336"/>
                  <a:gd name="T29" fmla="*/ 74 h 650"/>
                  <a:gd name="T30" fmla="*/ 153 w 336"/>
                  <a:gd name="T31" fmla="*/ 0 h 650"/>
                  <a:gd name="T32" fmla="*/ 204 w 336"/>
                  <a:gd name="T33" fmla="*/ 33 h 650"/>
                  <a:gd name="T34" fmla="*/ 225 w 336"/>
                  <a:gd name="T35" fmla="*/ 8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6"/>
                  <a:gd name="T55" fmla="*/ 0 h 650"/>
                  <a:gd name="T56" fmla="*/ 336 w 33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6" h="650">
                    <a:moveTo>
                      <a:pt x="225" y="8"/>
                    </a:moveTo>
                    <a:lnTo>
                      <a:pt x="327" y="88"/>
                    </a:lnTo>
                    <a:lnTo>
                      <a:pt x="334" y="296"/>
                    </a:lnTo>
                    <a:lnTo>
                      <a:pt x="336" y="401"/>
                    </a:lnTo>
                    <a:lnTo>
                      <a:pt x="330" y="650"/>
                    </a:lnTo>
                    <a:lnTo>
                      <a:pt x="307" y="650"/>
                    </a:lnTo>
                    <a:lnTo>
                      <a:pt x="296" y="395"/>
                    </a:lnTo>
                    <a:lnTo>
                      <a:pt x="80" y="395"/>
                    </a:lnTo>
                    <a:lnTo>
                      <a:pt x="74" y="331"/>
                    </a:lnTo>
                    <a:lnTo>
                      <a:pt x="67" y="376"/>
                    </a:lnTo>
                    <a:lnTo>
                      <a:pt x="82" y="472"/>
                    </a:lnTo>
                    <a:lnTo>
                      <a:pt x="97" y="617"/>
                    </a:lnTo>
                    <a:lnTo>
                      <a:pt x="60" y="626"/>
                    </a:lnTo>
                    <a:lnTo>
                      <a:pt x="0" y="372"/>
                    </a:lnTo>
                    <a:lnTo>
                      <a:pt x="38" y="74"/>
                    </a:lnTo>
                    <a:lnTo>
                      <a:pt x="153" y="0"/>
                    </a:lnTo>
                    <a:lnTo>
                      <a:pt x="204" y="33"/>
                    </a:lnTo>
                    <a:lnTo>
                      <a:pt x="225" y="8"/>
                    </a:lnTo>
                    <a:close/>
                  </a:path>
                </a:pathLst>
              </a:custGeom>
              <a:solidFill>
                <a:schemeClr val="bg2"/>
              </a:solidFill>
              <a:ln w="9525">
                <a:noFill/>
                <a:round/>
                <a:headEnd/>
                <a:tailEnd/>
              </a:ln>
            </p:spPr>
            <p:txBody>
              <a:bodyPr>
                <a:prstTxWarp prst="textNoShape">
                  <a:avLst/>
                </a:prstTxWarp>
              </a:bodyPr>
              <a:lstStyle/>
              <a:p>
                <a:endParaRPr lang="en-US"/>
              </a:p>
            </p:txBody>
          </p:sp>
          <p:sp>
            <p:nvSpPr>
              <p:cNvPr id="29747" name="Freeform 173"/>
              <p:cNvSpPr>
                <a:spLocks/>
              </p:cNvSpPr>
              <p:nvPr/>
            </p:nvSpPr>
            <p:spPr bwMode="auto">
              <a:xfrm>
                <a:off x="5033" y="2248"/>
                <a:ext cx="17" cy="37"/>
              </a:xfrm>
              <a:custGeom>
                <a:avLst/>
                <a:gdLst>
                  <a:gd name="T0" fmla="*/ 36 w 51"/>
                  <a:gd name="T1" fmla="*/ 0 h 109"/>
                  <a:gd name="T2" fmla="*/ 51 w 51"/>
                  <a:gd name="T3" fmla="*/ 57 h 109"/>
                  <a:gd name="T4" fmla="*/ 24 w 51"/>
                  <a:gd name="T5" fmla="*/ 109 h 109"/>
                  <a:gd name="T6" fmla="*/ 15 w 51"/>
                  <a:gd name="T7" fmla="*/ 103 h 109"/>
                  <a:gd name="T8" fmla="*/ 0 w 51"/>
                  <a:gd name="T9" fmla="*/ 98 h 109"/>
                  <a:gd name="T10" fmla="*/ 6 w 51"/>
                  <a:gd name="T11" fmla="*/ 82 h 109"/>
                  <a:gd name="T12" fmla="*/ 8 w 51"/>
                  <a:gd name="T13" fmla="*/ 62 h 109"/>
                  <a:gd name="T14" fmla="*/ 0 w 51"/>
                  <a:gd name="T15" fmla="*/ 40 h 109"/>
                  <a:gd name="T16" fmla="*/ 6 w 51"/>
                  <a:gd name="T17" fmla="*/ 4 h 109"/>
                  <a:gd name="T18" fmla="*/ 36 w 51"/>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09"/>
                  <a:gd name="T32" fmla="*/ 51 w 51"/>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09">
                    <a:moveTo>
                      <a:pt x="36" y="0"/>
                    </a:moveTo>
                    <a:lnTo>
                      <a:pt x="51" y="57"/>
                    </a:lnTo>
                    <a:lnTo>
                      <a:pt x="24" y="109"/>
                    </a:lnTo>
                    <a:lnTo>
                      <a:pt x="15" y="103"/>
                    </a:lnTo>
                    <a:lnTo>
                      <a:pt x="0" y="98"/>
                    </a:lnTo>
                    <a:lnTo>
                      <a:pt x="6" y="82"/>
                    </a:lnTo>
                    <a:lnTo>
                      <a:pt x="8" y="62"/>
                    </a:lnTo>
                    <a:lnTo>
                      <a:pt x="0" y="40"/>
                    </a:lnTo>
                    <a:lnTo>
                      <a:pt x="6" y="4"/>
                    </a:lnTo>
                    <a:lnTo>
                      <a:pt x="36"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nvGrpSpPr>
              <p:cNvPr id="116949" name="Group 174"/>
              <p:cNvGrpSpPr>
                <a:grpSpLocks/>
              </p:cNvGrpSpPr>
              <p:nvPr/>
            </p:nvGrpSpPr>
            <p:grpSpPr bwMode="auto">
              <a:xfrm>
                <a:off x="5041" y="2048"/>
                <a:ext cx="73" cy="136"/>
                <a:chOff x="5041" y="2048"/>
                <a:chExt cx="73" cy="136"/>
              </a:xfrm>
            </p:grpSpPr>
            <p:grpSp>
              <p:nvGrpSpPr>
                <p:cNvPr id="116951" name="Group 175"/>
                <p:cNvGrpSpPr>
                  <a:grpSpLocks/>
                </p:cNvGrpSpPr>
                <p:nvPr/>
              </p:nvGrpSpPr>
              <p:grpSpPr bwMode="auto">
                <a:xfrm>
                  <a:off x="5041" y="2048"/>
                  <a:ext cx="73" cy="136"/>
                  <a:chOff x="5041" y="2048"/>
                  <a:chExt cx="73" cy="136"/>
                </a:xfrm>
              </p:grpSpPr>
              <p:grpSp>
                <p:nvGrpSpPr>
                  <p:cNvPr id="116952" name="Group 176"/>
                  <p:cNvGrpSpPr>
                    <a:grpSpLocks/>
                  </p:cNvGrpSpPr>
                  <p:nvPr/>
                </p:nvGrpSpPr>
                <p:grpSpPr bwMode="auto">
                  <a:xfrm>
                    <a:off x="5041" y="2176"/>
                    <a:ext cx="73" cy="8"/>
                    <a:chOff x="5041" y="2176"/>
                    <a:chExt cx="73" cy="8"/>
                  </a:xfrm>
                </p:grpSpPr>
                <p:sp>
                  <p:nvSpPr>
                    <p:cNvPr id="29757" name="Line 177"/>
                    <p:cNvSpPr>
                      <a:spLocks noChangeShapeType="1"/>
                    </p:cNvSpPr>
                    <p:nvPr/>
                  </p:nvSpPr>
                  <p:spPr bwMode="auto">
                    <a:xfrm flipH="1">
                      <a:off x="5041" y="2183"/>
                      <a:ext cx="73" cy="1"/>
                    </a:xfrm>
                    <a:prstGeom prst="line">
                      <a:avLst/>
                    </a:prstGeom>
                    <a:noFill/>
                    <a:ln w="4763">
                      <a:solidFill>
                        <a:srgbClr val="000000"/>
                      </a:solidFill>
                      <a:round/>
                      <a:headEnd/>
                      <a:tailEnd/>
                    </a:ln>
                  </p:spPr>
                  <p:txBody>
                    <a:bodyPr>
                      <a:prstTxWarp prst="textNoShape">
                        <a:avLst/>
                      </a:prstTxWarp>
                    </a:bodyPr>
                    <a:lstStyle/>
                    <a:p>
                      <a:endParaRPr lang="en-US"/>
                    </a:p>
                  </p:txBody>
                </p:sp>
                <p:sp>
                  <p:nvSpPr>
                    <p:cNvPr id="29758" name="Line 178"/>
                    <p:cNvSpPr>
                      <a:spLocks noChangeShapeType="1"/>
                    </p:cNvSpPr>
                    <p:nvPr/>
                  </p:nvSpPr>
                  <p:spPr bwMode="auto">
                    <a:xfrm flipH="1">
                      <a:off x="5041" y="2176"/>
                      <a:ext cx="73" cy="1"/>
                    </a:xfrm>
                    <a:prstGeom prst="line">
                      <a:avLst/>
                    </a:prstGeom>
                    <a:noFill/>
                    <a:ln w="4763">
                      <a:solidFill>
                        <a:srgbClr val="000000"/>
                      </a:solidFill>
                      <a:round/>
                      <a:headEnd/>
                      <a:tailEnd/>
                    </a:ln>
                  </p:spPr>
                  <p:txBody>
                    <a:bodyPr>
                      <a:prstTxWarp prst="textNoShape">
                        <a:avLst/>
                      </a:prstTxWarp>
                    </a:bodyPr>
                    <a:lstStyle/>
                    <a:p>
                      <a:endParaRPr lang="en-US"/>
                    </a:p>
                  </p:txBody>
                </p:sp>
              </p:grpSp>
              <p:sp>
                <p:nvSpPr>
                  <p:cNvPr id="29756" name="Freeform 179"/>
                  <p:cNvSpPr>
                    <a:spLocks/>
                  </p:cNvSpPr>
                  <p:nvPr/>
                </p:nvSpPr>
                <p:spPr bwMode="auto">
                  <a:xfrm>
                    <a:off x="5060" y="2048"/>
                    <a:ext cx="33" cy="20"/>
                  </a:xfrm>
                  <a:custGeom>
                    <a:avLst/>
                    <a:gdLst>
                      <a:gd name="T0" fmla="*/ 99 w 99"/>
                      <a:gd name="T1" fmla="*/ 7 h 58"/>
                      <a:gd name="T2" fmla="*/ 95 w 99"/>
                      <a:gd name="T3" fmla="*/ 58 h 58"/>
                      <a:gd name="T4" fmla="*/ 68 w 99"/>
                      <a:gd name="T5" fmla="*/ 21 h 58"/>
                      <a:gd name="T6" fmla="*/ 49 w 99"/>
                      <a:gd name="T7" fmla="*/ 57 h 58"/>
                      <a:gd name="T8" fmla="*/ 0 w 99"/>
                      <a:gd name="T9" fmla="*/ 0 h 58"/>
                      <a:gd name="T10" fmla="*/ 0 60000 65536"/>
                      <a:gd name="T11" fmla="*/ 0 60000 65536"/>
                      <a:gd name="T12" fmla="*/ 0 60000 65536"/>
                      <a:gd name="T13" fmla="*/ 0 60000 65536"/>
                      <a:gd name="T14" fmla="*/ 0 60000 65536"/>
                      <a:gd name="T15" fmla="*/ 0 w 99"/>
                      <a:gd name="T16" fmla="*/ 0 h 58"/>
                      <a:gd name="T17" fmla="*/ 99 w 99"/>
                      <a:gd name="T18" fmla="*/ 58 h 58"/>
                    </a:gdLst>
                    <a:ahLst/>
                    <a:cxnLst>
                      <a:cxn ang="T10">
                        <a:pos x="T0" y="T1"/>
                      </a:cxn>
                      <a:cxn ang="T11">
                        <a:pos x="T2" y="T3"/>
                      </a:cxn>
                      <a:cxn ang="T12">
                        <a:pos x="T4" y="T5"/>
                      </a:cxn>
                      <a:cxn ang="T13">
                        <a:pos x="T6" y="T7"/>
                      </a:cxn>
                      <a:cxn ang="T14">
                        <a:pos x="T8" y="T9"/>
                      </a:cxn>
                    </a:cxnLst>
                    <a:rect l="T15" t="T16" r="T17" b="T18"/>
                    <a:pathLst>
                      <a:path w="99" h="58">
                        <a:moveTo>
                          <a:pt x="99" y="7"/>
                        </a:moveTo>
                        <a:lnTo>
                          <a:pt x="95" y="58"/>
                        </a:lnTo>
                        <a:lnTo>
                          <a:pt x="68" y="21"/>
                        </a:lnTo>
                        <a:lnTo>
                          <a:pt x="49" y="57"/>
                        </a:lnTo>
                        <a:lnTo>
                          <a:pt x="0" y="0"/>
                        </a:lnTo>
                      </a:path>
                    </a:pathLst>
                  </a:custGeom>
                  <a:noFill/>
                  <a:ln w="4763">
                    <a:solidFill>
                      <a:srgbClr val="000000"/>
                    </a:solidFill>
                    <a:round/>
                    <a:headEnd/>
                    <a:tailEnd/>
                  </a:ln>
                </p:spPr>
                <p:txBody>
                  <a:bodyPr>
                    <a:prstTxWarp prst="textNoShape">
                      <a:avLst/>
                    </a:prstTxWarp>
                  </a:bodyPr>
                  <a:lstStyle/>
                  <a:p>
                    <a:endParaRPr lang="en-US"/>
                  </a:p>
                </p:txBody>
              </p:sp>
            </p:grpSp>
            <p:sp>
              <p:nvSpPr>
                <p:cNvPr id="29754" name="Line 180"/>
                <p:cNvSpPr>
                  <a:spLocks noChangeShapeType="1"/>
                </p:cNvSpPr>
                <p:nvPr/>
              </p:nvSpPr>
              <p:spPr bwMode="auto">
                <a:xfrm>
                  <a:off x="5083" y="2058"/>
                  <a:ext cx="1" cy="125"/>
                </a:xfrm>
                <a:prstGeom prst="line">
                  <a:avLst/>
                </a:prstGeom>
                <a:noFill/>
                <a:ln w="4763">
                  <a:solidFill>
                    <a:srgbClr val="000000"/>
                  </a:solidFill>
                  <a:round/>
                  <a:headEnd/>
                  <a:tailEnd/>
                </a:ln>
              </p:spPr>
              <p:txBody>
                <a:bodyPr>
                  <a:prstTxWarp prst="textNoShape">
                    <a:avLst/>
                  </a:prstTxWarp>
                </a:bodyPr>
                <a:lstStyle/>
                <a:p>
                  <a:endParaRPr lang="en-US"/>
                </a:p>
              </p:txBody>
            </p:sp>
          </p:grpSp>
          <p:grpSp>
            <p:nvGrpSpPr>
              <p:cNvPr id="116953" name="Group 181"/>
              <p:cNvGrpSpPr>
                <a:grpSpLocks/>
              </p:cNvGrpSpPr>
              <p:nvPr/>
            </p:nvGrpSpPr>
            <p:grpSpPr bwMode="auto">
              <a:xfrm>
                <a:off x="5057" y="1979"/>
                <a:ext cx="46" cy="76"/>
                <a:chOff x="5057" y="1979"/>
                <a:chExt cx="46" cy="76"/>
              </a:xfrm>
            </p:grpSpPr>
            <p:sp>
              <p:nvSpPr>
                <p:cNvPr id="29750" name="Freeform 182"/>
                <p:cNvSpPr>
                  <a:spLocks/>
                </p:cNvSpPr>
                <p:nvPr/>
              </p:nvSpPr>
              <p:spPr bwMode="auto">
                <a:xfrm>
                  <a:off x="5059" y="1983"/>
                  <a:ext cx="43" cy="72"/>
                </a:xfrm>
                <a:custGeom>
                  <a:avLst/>
                  <a:gdLst>
                    <a:gd name="T0" fmla="*/ 125 w 130"/>
                    <a:gd name="T1" fmla="*/ 39 h 217"/>
                    <a:gd name="T2" fmla="*/ 128 w 130"/>
                    <a:gd name="T3" fmla="*/ 62 h 217"/>
                    <a:gd name="T4" fmla="*/ 129 w 130"/>
                    <a:gd name="T5" fmla="*/ 70 h 217"/>
                    <a:gd name="T6" fmla="*/ 125 w 130"/>
                    <a:gd name="T7" fmla="*/ 78 h 217"/>
                    <a:gd name="T8" fmla="*/ 130 w 130"/>
                    <a:gd name="T9" fmla="*/ 94 h 217"/>
                    <a:gd name="T10" fmla="*/ 127 w 130"/>
                    <a:gd name="T11" fmla="*/ 119 h 217"/>
                    <a:gd name="T12" fmla="*/ 124 w 130"/>
                    <a:gd name="T13" fmla="*/ 132 h 217"/>
                    <a:gd name="T14" fmla="*/ 121 w 130"/>
                    <a:gd name="T15" fmla="*/ 144 h 217"/>
                    <a:gd name="T16" fmla="*/ 117 w 130"/>
                    <a:gd name="T17" fmla="*/ 156 h 217"/>
                    <a:gd name="T18" fmla="*/ 112 w 130"/>
                    <a:gd name="T19" fmla="*/ 169 h 217"/>
                    <a:gd name="T20" fmla="*/ 102 w 130"/>
                    <a:gd name="T21" fmla="*/ 172 h 217"/>
                    <a:gd name="T22" fmla="*/ 92 w 130"/>
                    <a:gd name="T23" fmla="*/ 175 h 217"/>
                    <a:gd name="T24" fmla="*/ 92 w 130"/>
                    <a:gd name="T25" fmla="*/ 185 h 217"/>
                    <a:gd name="T26" fmla="*/ 93 w 130"/>
                    <a:gd name="T27" fmla="*/ 192 h 217"/>
                    <a:gd name="T28" fmla="*/ 73 w 130"/>
                    <a:gd name="T29" fmla="*/ 217 h 217"/>
                    <a:gd name="T30" fmla="*/ 19 w 130"/>
                    <a:gd name="T31" fmla="*/ 185 h 217"/>
                    <a:gd name="T32" fmla="*/ 17 w 130"/>
                    <a:gd name="T33" fmla="*/ 125 h 217"/>
                    <a:gd name="T34" fmla="*/ 10 w 130"/>
                    <a:gd name="T35" fmla="*/ 108 h 217"/>
                    <a:gd name="T36" fmla="*/ 6 w 130"/>
                    <a:gd name="T37" fmla="*/ 95 h 217"/>
                    <a:gd name="T38" fmla="*/ 2 w 130"/>
                    <a:gd name="T39" fmla="*/ 79 h 217"/>
                    <a:gd name="T40" fmla="*/ 0 w 130"/>
                    <a:gd name="T41" fmla="*/ 65 h 217"/>
                    <a:gd name="T42" fmla="*/ 1 w 130"/>
                    <a:gd name="T43" fmla="*/ 51 h 217"/>
                    <a:gd name="T44" fmla="*/ 3 w 130"/>
                    <a:gd name="T45" fmla="*/ 37 h 217"/>
                    <a:gd name="T46" fmla="*/ 6 w 130"/>
                    <a:gd name="T47" fmla="*/ 26 h 217"/>
                    <a:gd name="T48" fmla="*/ 11 w 130"/>
                    <a:gd name="T49" fmla="*/ 17 h 217"/>
                    <a:gd name="T50" fmla="*/ 19 w 130"/>
                    <a:gd name="T51" fmla="*/ 10 h 217"/>
                    <a:gd name="T52" fmla="*/ 28 w 130"/>
                    <a:gd name="T53" fmla="*/ 6 h 217"/>
                    <a:gd name="T54" fmla="*/ 39 w 130"/>
                    <a:gd name="T55" fmla="*/ 3 h 217"/>
                    <a:gd name="T56" fmla="*/ 52 w 130"/>
                    <a:gd name="T57" fmla="*/ 1 h 217"/>
                    <a:gd name="T58" fmla="*/ 67 w 130"/>
                    <a:gd name="T59" fmla="*/ 0 h 217"/>
                    <a:gd name="T60" fmla="*/ 81 w 130"/>
                    <a:gd name="T61" fmla="*/ 1 h 217"/>
                    <a:gd name="T62" fmla="*/ 97 w 130"/>
                    <a:gd name="T63" fmla="*/ 5 h 217"/>
                    <a:gd name="T64" fmla="*/ 106 w 130"/>
                    <a:gd name="T65" fmla="*/ 11 h 217"/>
                    <a:gd name="T66" fmla="*/ 115 w 130"/>
                    <a:gd name="T67" fmla="*/ 17 h 217"/>
                    <a:gd name="T68" fmla="*/ 121 w 130"/>
                    <a:gd name="T69" fmla="*/ 27 h 217"/>
                    <a:gd name="T70" fmla="*/ 125 w 130"/>
                    <a:gd name="T71" fmla="*/ 39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0"/>
                    <a:gd name="T109" fmla="*/ 0 h 217"/>
                    <a:gd name="T110" fmla="*/ 130 w 130"/>
                    <a:gd name="T111" fmla="*/ 217 h 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0" h="217">
                      <a:moveTo>
                        <a:pt x="125" y="39"/>
                      </a:moveTo>
                      <a:lnTo>
                        <a:pt x="128" y="62"/>
                      </a:lnTo>
                      <a:lnTo>
                        <a:pt x="129" y="70"/>
                      </a:lnTo>
                      <a:lnTo>
                        <a:pt x="125" y="78"/>
                      </a:lnTo>
                      <a:lnTo>
                        <a:pt x="130" y="94"/>
                      </a:lnTo>
                      <a:lnTo>
                        <a:pt x="127" y="119"/>
                      </a:lnTo>
                      <a:lnTo>
                        <a:pt x="124" y="132"/>
                      </a:lnTo>
                      <a:lnTo>
                        <a:pt x="121" y="144"/>
                      </a:lnTo>
                      <a:lnTo>
                        <a:pt x="117" y="156"/>
                      </a:lnTo>
                      <a:lnTo>
                        <a:pt x="112" y="169"/>
                      </a:lnTo>
                      <a:lnTo>
                        <a:pt x="102" y="172"/>
                      </a:lnTo>
                      <a:lnTo>
                        <a:pt x="92" y="175"/>
                      </a:lnTo>
                      <a:lnTo>
                        <a:pt x="92" y="185"/>
                      </a:lnTo>
                      <a:lnTo>
                        <a:pt x="93" y="192"/>
                      </a:lnTo>
                      <a:lnTo>
                        <a:pt x="73" y="217"/>
                      </a:lnTo>
                      <a:lnTo>
                        <a:pt x="19" y="185"/>
                      </a:lnTo>
                      <a:lnTo>
                        <a:pt x="17" y="125"/>
                      </a:lnTo>
                      <a:lnTo>
                        <a:pt x="10" y="108"/>
                      </a:lnTo>
                      <a:lnTo>
                        <a:pt x="6" y="95"/>
                      </a:lnTo>
                      <a:lnTo>
                        <a:pt x="2" y="79"/>
                      </a:lnTo>
                      <a:lnTo>
                        <a:pt x="0" y="65"/>
                      </a:lnTo>
                      <a:lnTo>
                        <a:pt x="1" y="51"/>
                      </a:lnTo>
                      <a:lnTo>
                        <a:pt x="3" y="37"/>
                      </a:lnTo>
                      <a:lnTo>
                        <a:pt x="6" y="26"/>
                      </a:lnTo>
                      <a:lnTo>
                        <a:pt x="11" y="17"/>
                      </a:lnTo>
                      <a:lnTo>
                        <a:pt x="19" y="10"/>
                      </a:lnTo>
                      <a:lnTo>
                        <a:pt x="28" y="6"/>
                      </a:lnTo>
                      <a:lnTo>
                        <a:pt x="39" y="3"/>
                      </a:lnTo>
                      <a:lnTo>
                        <a:pt x="52" y="1"/>
                      </a:lnTo>
                      <a:lnTo>
                        <a:pt x="67" y="0"/>
                      </a:lnTo>
                      <a:lnTo>
                        <a:pt x="81" y="1"/>
                      </a:lnTo>
                      <a:lnTo>
                        <a:pt x="97" y="5"/>
                      </a:lnTo>
                      <a:lnTo>
                        <a:pt x="106" y="11"/>
                      </a:lnTo>
                      <a:lnTo>
                        <a:pt x="115" y="17"/>
                      </a:lnTo>
                      <a:lnTo>
                        <a:pt x="121" y="27"/>
                      </a:lnTo>
                      <a:lnTo>
                        <a:pt x="125" y="39"/>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51" name="Freeform 183"/>
                <p:cNvSpPr>
                  <a:spLocks/>
                </p:cNvSpPr>
                <p:nvPr/>
              </p:nvSpPr>
              <p:spPr bwMode="auto">
                <a:xfrm>
                  <a:off x="5065" y="2022"/>
                  <a:ext cx="22" cy="23"/>
                </a:xfrm>
                <a:custGeom>
                  <a:avLst/>
                  <a:gdLst>
                    <a:gd name="T0" fmla="*/ 11 w 66"/>
                    <a:gd name="T1" fmla="*/ 18 h 67"/>
                    <a:gd name="T2" fmla="*/ 17 w 66"/>
                    <a:gd name="T3" fmla="*/ 34 h 67"/>
                    <a:gd name="T4" fmla="*/ 66 w 66"/>
                    <a:gd name="T5" fmla="*/ 58 h 67"/>
                    <a:gd name="T6" fmla="*/ 41 w 66"/>
                    <a:gd name="T7" fmla="*/ 52 h 67"/>
                    <a:gd name="T8" fmla="*/ 30 w 66"/>
                    <a:gd name="T9" fmla="*/ 49 h 67"/>
                    <a:gd name="T10" fmla="*/ 16 w 66"/>
                    <a:gd name="T11" fmla="*/ 51 h 67"/>
                    <a:gd name="T12" fmla="*/ 6 w 66"/>
                    <a:gd name="T13" fmla="*/ 55 h 67"/>
                    <a:gd name="T14" fmla="*/ 1 w 66"/>
                    <a:gd name="T15" fmla="*/ 67 h 67"/>
                    <a:gd name="T16" fmla="*/ 0 w 66"/>
                    <a:gd name="T17" fmla="*/ 20 h 67"/>
                    <a:gd name="T18" fmla="*/ 2 w 66"/>
                    <a:gd name="T19" fmla="*/ 10 h 67"/>
                    <a:gd name="T20" fmla="*/ 9 w 66"/>
                    <a:gd name="T21" fmla="*/ 0 h 67"/>
                    <a:gd name="T22" fmla="*/ 11 w 66"/>
                    <a:gd name="T23" fmla="*/ 18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7"/>
                    <a:gd name="T38" fmla="*/ 66 w 66"/>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7">
                      <a:moveTo>
                        <a:pt x="11" y="18"/>
                      </a:moveTo>
                      <a:lnTo>
                        <a:pt x="17" y="34"/>
                      </a:lnTo>
                      <a:lnTo>
                        <a:pt x="66" y="58"/>
                      </a:lnTo>
                      <a:lnTo>
                        <a:pt x="41" y="52"/>
                      </a:lnTo>
                      <a:lnTo>
                        <a:pt x="30" y="49"/>
                      </a:lnTo>
                      <a:lnTo>
                        <a:pt x="16" y="51"/>
                      </a:lnTo>
                      <a:lnTo>
                        <a:pt x="6" y="55"/>
                      </a:lnTo>
                      <a:lnTo>
                        <a:pt x="1" y="67"/>
                      </a:lnTo>
                      <a:lnTo>
                        <a:pt x="0" y="20"/>
                      </a:lnTo>
                      <a:lnTo>
                        <a:pt x="2" y="10"/>
                      </a:lnTo>
                      <a:lnTo>
                        <a:pt x="9" y="0"/>
                      </a:lnTo>
                      <a:lnTo>
                        <a:pt x="11" y="18"/>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52" name="Freeform 184"/>
                <p:cNvSpPr>
                  <a:spLocks/>
                </p:cNvSpPr>
                <p:nvPr/>
              </p:nvSpPr>
              <p:spPr bwMode="auto">
                <a:xfrm>
                  <a:off x="5057" y="1979"/>
                  <a:ext cx="46" cy="53"/>
                </a:xfrm>
                <a:custGeom>
                  <a:avLst/>
                  <a:gdLst>
                    <a:gd name="T0" fmla="*/ 115 w 140"/>
                    <a:gd name="T1" fmla="*/ 13 h 157"/>
                    <a:gd name="T2" fmla="*/ 103 w 140"/>
                    <a:gd name="T3" fmla="*/ 7 h 157"/>
                    <a:gd name="T4" fmla="*/ 93 w 140"/>
                    <a:gd name="T5" fmla="*/ 4 h 157"/>
                    <a:gd name="T6" fmla="*/ 76 w 140"/>
                    <a:gd name="T7" fmla="*/ 0 h 157"/>
                    <a:gd name="T8" fmla="*/ 64 w 140"/>
                    <a:gd name="T9" fmla="*/ 0 h 157"/>
                    <a:gd name="T10" fmla="*/ 51 w 140"/>
                    <a:gd name="T11" fmla="*/ 0 h 157"/>
                    <a:gd name="T12" fmla="*/ 37 w 140"/>
                    <a:gd name="T13" fmla="*/ 3 h 157"/>
                    <a:gd name="T14" fmla="*/ 28 w 140"/>
                    <a:gd name="T15" fmla="*/ 3 h 157"/>
                    <a:gd name="T16" fmla="*/ 19 w 140"/>
                    <a:gd name="T17" fmla="*/ 6 h 157"/>
                    <a:gd name="T18" fmla="*/ 11 w 140"/>
                    <a:gd name="T19" fmla="*/ 13 h 157"/>
                    <a:gd name="T20" fmla="*/ 5 w 140"/>
                    <a:gd name="T21" fmla="*/ 21 h 157"/>
                    <a:gd name="T22" fmla="*/ 4 w 140"/>
                    <a:gd name="T23" fmla="*/ 33 h 157"/>
                    <a:gd name="T24" fmla="*/ 2 w 140"/>
                    <a:gd name="T25" fmla="*/ 48 h 157"/>
                    <a:gd name="T26" fmla="*/ 0 w 140"/>
                    <a:gd name="T27" fmla="*/ 70 h 157"/>
                    <a:gd name="T28" fmla="*/ 1 w 140"/>
                    <a:gd name="T29" fmla="*/ 88 h 157"/>
                    <a:gd name="T30" fmla="*/ 5 w 140"/>
                    <a:gd name="T31" fmla="*/ 103 h 157"/>
                    <a:gd name="T32" fmla="*/ 8 w 140"/>
                    <a:gd name="T33" fmla="*/ 118 h 157"/>
                    <a:gd name="T34" fmla="*/ 12 w 140"/>
                    <a:gd name="T35" fmla="*/ 128 h 157"/>
                    <a:gd name="T36" fmla="*/ 16 w 140"/>
                    <a:gd name="T37" fmla="*/ 138 h 157"/>
                    <a:gd name="T38" fmla="*/ 20 w 140"/>
                    <a:gd name="T39" fmla="*/ 147 h 157"/>
                    <a:gd name="T40" fmla="*/ 25 w 140"/>
                    <a:gd name="T41" fmla="*/ 157 h 157"/>
                    <a:gd name="T42" fmla="*/ 30 w 140"/>
                    <a:gd name="T43" fmla="*/ 157 h 157"/>
                    <a:gd name="T44" fmla="*/ 28 w 140"/>
                    <a:gd name="T45" fmla="*/ 143 h 157"/>
                    <a:gd name="T46" fmla="*/ 31 w 140"/>
                    <a:gd name="T47" fmla="*/ 134 h 157"/>
                    <a:gd name="T48" fmla="*/ 33 w 140"/>
                    <a:gd name="T49" fmla="*/ 128 h 157"/>
                    <a:gd name="T50" fmla="*/ 30 w 140"/>
                    <a:gd name="T51" fmla="*/ 119 h 157"/>
                    <a:gd name="T52" fmla="*/ 28 w 140"/>
                    <a:gd name="T53" fmla="*/ 103 h 157"/>
                    <a:gd name="T54" fmla="*/ 32 w 140"/>
                    <a:gd name="T55" fmla="*/ 99 h 157"/>
                    <a:gd name="T56" fmla="*/ 38 w 140"/>
                    <a:gd name="T57" fmla="*/ 107 h 157"/>
                    <a:gd name="T58" fmla="*/ 43 w 140"/>
                    <a:gd name="T59" fmla="*/ 115 h 157"/>
                    <a:gd name="T60" fmla="*/ 42 w 140"/>
                    <a:gd name="T61" fmla="*/ 99 h 157"/>
                    <a:gd name="T62" fmla="*/ 45 w 140"/>
                    <a:gd name="T63" fmla="*/ 81 h 157"/>
                    <a:gd name="T64" fmla="*/ 45 w 140"/>
                    <a:gd name="T65" fmla="*/ 60 h 157"/>
                    <a:gd name="T66" fmla="*/ 46 w 140"/>
                    <a:gd name="T67" fmla="*/ 49 h 157"/>
                    <a:gd name="T68" fmla="*/ 41 w 140"/>
                    <a:gd name="T69" fmla="*/ 44 h 157"/>
                    <a:gd name="T70" fmla="*/ 52 w 140"/>
                    <a:gd name="T71" fmla="*/ 47 h 157"/>
                    <a:gd name="T72" fmla="*/ 60 w 140"/>
                    <a:gd name="T73" fmla="*/ 50 h 157"/>
                    <a:gd name="T74" fmla="*/ 67 w 140"/>
                    <a:gd name="T75" fmla="*/ 51 h 157"/>
                    <a:gd name="T76" fmla="*/ 80 w 140"/>
                    <a:gd name="T77" fmla="*/ 53 h 157"/>
                    <a:gd name="T78" fmla="*/ 89 w 140"/>
                    <a:gd name="T79" fmla="*/ 56 h 157"/>
                    <a:gd name="T80" fmla="*/ 77 w 140"/>
                    <a:gd name="T81" fmla="*/ 50 h 157"/>
                    <a:gd name="T82" fmla="*/ 84 w 140"/>
                    <a:gd name="T83" fmla="*/ 50 h 157"/>
                    <a:gd name="T84" fmla="*/ 100 w 140"/>
                    <a:gd name="T85" fmla="*/ 50 h 157"/>
                    <a:gd name="T86" fmla="*/ 112 w 140"/>
                    <a:gd name="T87" fmla="*/ 48 h 157"/>
                    <a:gd name="T88" fmla="*/ 127 w 140"/>
                    <a:gd name="T89" fmla="*/ 49 h 157"/>
                    <a:gd name="T90" fmla="*/ 131 w 140"/>
                    <a:gd name="T91" fmla="*/ 59 h 157"/>
                    <a:gd name="T92" fmla="*/ 133 w 140"/>
                    <a:gd name="T93" fmla="*/ 72 h 157"/>
                    <a:gd name="T94" fmla="*/ 136 w 140"/>
                    <a:gd name="T95" fmla="*/ 56 h 157"/>
                    <a:gd name="T96" fmla="*/ 140 w 140"/>
                    <a:gd name="T97" fmla="*/ 39 h 157"/>
                    <a:gd name="T98" fmla="*/ 133 w 140"/>
                    <a:gd name="T99" fmla="*/ 27 h 157"/>
                    <a:gd name="T100" fmla="*/ 125 w 140"/>
                    <a:gd name="T101" fmla="*/ 19 h 157"/>
                    <a:gd name="T102" fmla="*/ 115 w 140"/>
                    <a:gd name="T103" fmla="*/ 13 h 1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0"/>
                    <a:gd name="T157" fmla="*/ 0 h 157"/>
                    <a:gd name="T158" fmla="*/ 140 w 140"/>
                    <a:gd name="T159" fmla="*/ 157 h 1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0" h="157">
                      <a:moveTo>
                        <a:pt x="115" y="13"/>
                      </a:moveTo>
                      <a:lnTo>
                        <a:pt x="103" y="7"/>
                      </a:lnTo>
                      <a:lnTo>
                        <a:pt x="93" y="4"/>
                      </a:lnTo>
                      <a:lnTo>
                        <a:pt x="76" y="0"/>
                      </a:lnTo>
                      <a:lnTo>
                        <a:pt x="64" y="0"/>
                      </a:lnTo>
                      <a:lnTo>
                        <a:pt x="51" y="0"/>
                      </a:lnTo>
                      <a:lnTo>
                        <a:pt x="37" y="3"/>
                      </a:lnTo>
                      <a:lnTo>
                        <a:pt x="28" y="3"/>
                      </a:lnTo>
                      <a:lnTo>
                        <a:pt x="19" y="6"/>
                      </a:lnTo>
                      <a:lnTo>
                        <a:pt x="11" y="13"/>
                      </a:lnTo>
                      <a:lnTo>
                        <a:pt x="5" y="21"/>
                      </a:lnTo>
                      <a:lnTo>
                        <a:pt x="4" y="33"/>
                      </a:lnTo>
                      <a:lnTo>
                        <a:pt x="2" y="48"/>
                      </a:lnTo>
                      <a:lnTo>
                        <a:pt x="0" y="70"/>
                      </a:lnTo>
                      <a:lnTo>
                        <a:pt x="1" y="88"/>
                      </a:lnTo>
                      <a:lnTo>
                        <a:pt x="5" y="103"/>
                      </a:lnTo>
                      <a:lnTo>
                        <a:pt x="8" y="118"/>
                      </a:lnTo>
                      <a:lnTo>
                        <a:pt x="12" y="128"/>
                      </a:lnTo>
                      <a:lnTo>
                        <a:pt x="16" y="138"/>
                      </a:lnTo>
                      <a:lnTo>
                        <a:pt x="20" y="147"/>
                      </a:lnTo>
                      <a:lnTo>
                        <a:pt x="25" y="157"/>
                      </a:lnTo>
                      <a:lnTo>
                        <a:pt x="30" y="157"/>
                      </a:lnTo>
                      <a:lnTo>
                        <a:pt x="28" y="143"/>
                      </a:lnTo>
                      <a:lnTo>
                        <a:pt x="31" y="134"/>
                      </a:lnTo>
                      <a:lnTo>
                        <a:pt x="33" y="128"/>
                      </a:lnTo>
                      <a:lnTo>
                        <a:pt x="30" y="119"/>
                      </a:lnTo>
                      <a:lnTo>
                        <a:pt x="28" y="103"/>
                      </a:lnTo>
                      <a:lnTo>
                        <a:pt x="32" y="99"/>
                      </a:lnTo>
                      <a:lnTo>
                        <a:pt x="38" y="107"/>
                      </a:lnTo>
                      <a:lnTo>
                        <a:pt x="43" y="115"/>
                      </a:lnTo>
                      <a:lnTo>
                        <a:pt x="42" y="99"/>
                      </a:lnTo>
                      <a:lnTo>
                        <a:pt x="45" y="81"/>
                      </a:lnTo>
                      <a:lnTo>
                        <a:pt x="45" y="60"/>
                      </a:lnTo>
                      <a:lnTo>
                        <a:pt x="46" y="49"/>
                      </a:lnTo>
                      <a:lnTo>
                        <a:pt x="41" y="44"/>
                      </a:lnTo>
                      <a:lnTo>
                        <a:pt x="52" y="47"/>
                      </a:lnTo>
                      <a:lnTo>
                        <a:pt x="60" y="50"/>
                      </a:lnTo>
                      <a:lnTo>
                        <a:pt x="67" y="51"/>
                      </a:lnTo>
                      <a:lnTo>
                        <a:pt x="80" y="53"/>
                      </a:lnTo>
                      <a:lnTo>
                        <a:pt x="89" y="56"/>
                      </a:lnTo>
                      <a:lnTo>
                        <a:pt x="77" y="50"/>
                      </a:lnTo>
                      <a:lnTo>
                        <a:pt x="84" y="50"/>
                      </a:lnTo>
                      <a:lnTo>
                        <a:pt x="100" y="50"/>
                      </a:lnTo>
                      <a:lnTo>
                        <a:pt x="112" y="48"/>
                      </a:lnTo>
                      <a:lnTo>
                        <a:pt x="127" y="49"/>
                      </a:lnTo>
                      <a:lnTo>
                        <a:pt x="131" y="59"/>
                      </a:lnTo>
                      <a:lnTo>
                        <a:pt x="133" y="72"/>
                      </a:lnTo>
                      <a:lnTo>
                        <a:pt x="136" y="56"/>
                      </a:lnTo>
                      <a:lnTo>
                        <a:pt x="140" y="39"/>
                      </a:lnTo>
                      <a:lnTo>
                        <a:pt x="133" y="27"/>
                      </a:lnTo>
                      <a:lnTo>
                        <a:pt x="125" y="19"/>
                      </a:lnTo>
                      <a:lnTo>
                        <a:pt x="115" y="13"/>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grpSp>
          <p:nvGrpSpPr>
            <p:cNvPr id="116954" name="Group 185"/>
            <p:cNvGrpSpPr>
              <a:grpSpLocks/>
            </p:cNvGrpSpPr>
            <p:nvPr/>
          </p:nvGrpSpPr>
          <p:grpSpPr bwMode="auto">
            <a:xfrm>
              <a:off x="5096" y="2008"/>
              <a:ext cx="107" cy="494"/>
              <a:chOff x="5096" y="2008"/>
              <a:chExt cx="107" cy="494"/>
            </a:xfrm>
          </p:grpSpPr>
          <p:grpSp>
            <p:nvGrpSpPr>
              <p:cNvPr id="116955" name="Group 186"/>
              <p:cNvGrpSpPr>
                <a:grpSpLocks/>
              </p:cNvGrpSpPr>
              <p:nvPr/>
            </p:nvGrpSpPr>
            <p:grpSpPr bwMode="auto">
              <a:xfrm>
                <a:off x="5123" y="2008"/>
                <a:ext cx="57" cy="118"/>
                <a:chOff x="5123" y="2008"/>
                <a:chExt cx="57" cy="118"/>
              </a:xfrm>
            </p:grpSpPr>
            <p:sp>
              <p:nvSpPr>
                <p:cNvPr id="29739" name="Freeform 187"/>
                <p:cNvSpPr>
                  <a:spLocks/>
                </p:cNvSpPr>
                <p:nvPr/>
              </p:nvSpPr>
              <p:spPr bwMode="auto">
                <a:xfrm>
                  <a:off x="5123" y="2008"/>
                  <a:ext cx="57" cy="67"/>
                </a:xfrm>
                <a:custGeom>
                  <a:avLst/>
                  <a:gdLst>
                    <a:gd name="T0" fmla="*/ 98 w 170"/>
                    <a:gd name="T1" fmla="*/ 4 h 201"/>
                    <a:gd name="T2" fmla="*/ 122 w 170"/>
                    <a:gd name="T3" fmla="*/ 12 h 201"/>
                    <a:gd name="T4" fmla="*/ 136 w 170"/>
                    <a:gd name="T5" fmla="*/ 22 h 201"/>
                    <a:gd name="T6" fmla="*/ 145 w 170"/>
                    <a:gd name="T7" fmla="*/ 36 h 201"/>
                    <a:gd name="T8" fmla="*/ 154 w 170"/>
                    <a:gd name="T9" fmla="*/ 64 h 201"/>
                    <a:gd name="T10" fmla="*/ 164 w 170"/>
                    <a:gd name="T11" fmla="*/ 105 h 201"/>
                    <a:gd name="T12" fmla="*/ 170 w 170"/>
                    <a:gd name="T13" fmla="*/ 141 h 201"/>
                    <a:gd name="T14" fmla="*/ 169 w 170"/>
                    <a:gd name="T15" fmla="*/ 157 h 201"/>
                    <a:gd name="T16" fmla="*/ 166 w 170"/>
                    <a:gd name="T17" fmla="*/ 172 h 201"/>
                    <a:gd name="T18" fmla="*/ 164 w 170"/>
                    <a:gd name="T19" fmla="*/ 198 h 201"/>
                    <a:gd name="T20" fmla="*/ 157 w 170"/>
                    <a:gd name="T21" fmla="*/ 197 h 201"/>
                    <a:gd name="T22" fmla="*/ 147 w 170"/>
                    <a:gd name="T23" fmla="*/ 194 h 201"/>
                    <a:gd name="T24" fmla="*/ 136 w 170"/>
                    <a:gd name="T25" fmla="*/ 195 h 201"/>
                    <a:gd name="T26" fmla="*/ 120 w 170"/>
                    <a:gd name="T27" fmla="*/ 199 h 201"/>
                    <a:gd name="T28" fmla="*/ 111 w 170"/>
                    <a:gd name="T29" fmla="*/ 200 h 201"/>
                    <a:gd name="T30" fmla="*/ 111 w 170"/>
                    <a:gd name="T31" fmla="*/ 187 h 201"/>
                    <a:gd name="T32" fmla="*/ 123 w 170"/>
                    <a:gd name="T33" fmla="*/ 158 h 201"/>
                    <a:gd name="T34" fmla="*/ 127 w 170"/>
                    <a:gd name="T35" fmla="*/ 114 h 201"/>
                    <a:gd name="T36" fmla="*/ 123 w 170"/>
                    <a:gd name="T37" fmla="*/ 74 h 201"/>
                    <a:gd name="T38" fmla="*/ 100 w 170"/>
                    <a:gd name="T39" fmla="*/ 49 h 201"/>
                    <a:gd name="T40" fmla="*/ 60 w 170"/>
                    <a:gd name="T41" fmla="*/ 45 h 201"/>
                    <a:gd name="T42" fmla="*/ 41 w 170"/>
                    <a:gd name="T43" fmla="*/ 70 h 201"/>
                    <a:gd name="T44" fmla="*/ 43 w 170"/>
                    <a:gd name="T45" fmla="*/ 154 h 201"/>
                    <a:gd name="T46" fmla="*/ 60 w 170"/>
                    <a:gd name="T47" fmla="*/ 188 h 201"/>
                    <a:gd name="T48" fmla="*/ 60 w 170"/>
                    <a:gd name="T49" fmla="*/ 199 h 201"/>
                    <a:gd name="T50" fmla="*/ 50 w 170"/>
                    <a:gd name="T51" fmla="*/ 199 h 201"/>
                    <a:gd name="T52" fmla="*/ 38 w 170"/>
                    <a:gd name="T53" fmla="*/ 197 h 201"/>
                    <a:gd name="T54" fmla="*/ 26 w 170"/>
                    <a:gd name="T55" fmla="*/ 196 h 201"/>
                    <a:gd name="T56" fmla="*/ 13 w 170"/>
                    <a:gd name="T57" fmla="*/ 201 h 201"/>
                    <a:gd name="T58" fmla="*/ 11 w 170"/>
                    <a:gd name="T59" fmla="*/ 187 h 201"/>
                    <a:gd name="T60" fmla="*/ 4 w 170"/>
                    <a:gd name="T61" fmla="*/ 166 h 201"/>
                    <a:gd name="T62" fmla="*/ 1 w 170"/>
                    <a:gd name="T63" fmla="*/ 147 h 201"/>
                    <a:gd name="T64" fmla="*/ 0 w 170"/>
                    <a:gd name="T65" fmla="*/ 132 h 201"/>
                    <a:gd name="T66" fmla="*/ 1 w 170"/>
                    <a:gd name="T67" fmla="*/ 114 h 201"/>
                    <a:gd name="T68" fmla="*/ 4 w 170"/>
                    <a:gd name="T69" fmla="*/ 101 h 201"/>
                    <a:gd name="T70" fmla="*/ 8 w 170"/>
                    <a:gd name="T71" fmla="*/ 87 h 201"/>
                    <a:gd name="T72" fmla="*/ 11 w 170"/>
                    <a:gd name="T73" fmla="*/ 73 h 201"/>
                    <a:gd name="T74" fmla="*/ 11 w 170"/>
                    <a:gd name="T75" fmla="*/ 63 h 201"/>
                    <a:gd name="T76" fmla="*/ 14 w 170"/>
                    <a:gd name="T77" fmla="*/ 48 h 201"/>
                    <a:gd name="T78" fmla="*/ 18 w 170"/>
                    <a:gd name="T79" fmla="*/ 30 h 201"/>
                    <a:gd name="T80" fmla="*/ 36 w 170"/>
                    <a:gd name="T81" fmla="*/ 14 h 201"/>
                    <a:gd name="T82" fmla="*/ 48 w 170"/>
                    <a:gd name="T83" fmla="*/ 4 h 201"/>
                    <a:gd name="T84" fmla="*/ 66 w 170"/>
                    <a:gd name="T85" fmla="*/ 0 h 201"/>
                    <a:gd name="T86" fmla="*/ 82 w 170"/>
                    <a:gd name="T87" fmla="*/ 0 h 201"/>
                    <a:gd name="T88" fmla="*/ 98 w 170"/>
                    <a:gd name="T89" fmla="*/ 4 h 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201"/>
                    <a:gd name="T137" fmla="*/ 170 w 170"/>
                    <a:gd name="T138" fmla="*/ 201 h 2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201">
                      <a:moveTo>
                        <a:pt x="98" y="4"/>
                      </a:moveTo>
                      <a:lnTo>
                        <a:pt x="122" y="12"/>
                      </a:lnTo>
                      <a:lnTo>
                        <a:pt x="136" y="22"/>
                      </a:lnTo>
                      <a:lnTo>
                        <a:pt x="145" y="36"/>
                      </a:lnTo>
                      <a:lnTo>
                        <a:pt x="154" y="64"/>
                      </a:lnTo>
                      <a:lnTo>
                        <a:pt x="164" y="105"/>
                      </a:lnTo>
                      <a:lnTo>
                        <a:pt x="170" y="141"/>
                      </a:lnTo>
                      <a:lnTo>
                        <a:pt x="169" y="157"/>
                      </a:lnTo>
                      <a:lnTo>
                        <a:pt x="166" y="172"/>
                      </a:lnTo>
                      <a:lnTo>
                        <a:pt x="164" y="198"/>
                      </a:lnTo>
                      <a:lnTo>
                        <a:pt x="157" y="197"/>
                      </a:lnTo>
                      <a:lnTo>
                        <a:pt x="147" y="194"/>
                      </a:lnTo>
                      <a:lnTo>
                        <a:pt x="136" y="195"/>
                      </a:lnTo>
                      <a:lnTo>
                        <a:pt x="120" y="199"/>
                      </a:lnTo>
                      <a:lnTo>
                        <a:pt x="111" y="200"/>
                      </a:lnTo>
                      <a:lnTo>
                        <a:pt x="111" y="187"/>
                      </a:lnTo>
                      <a:lnTo>
                        <a:pt x="123" y="158"/>
                      </a:lnTo>
                      <a:lnTo>
                        <a:pt x="127" y="114"/>
                      </a:lnTo>
                      <a:lnTo>
                        <a:pt x="123" y="74"/>
                      </a:lnTo>
                      <a:lnTo>
                        <a:pt x="100" y="49"/>
                      </a:lnTo>
                      <a:lnTo>
                        <a:pt x="60" y="45"/>
                      </a:lnTo>
                      <a:lnTo>
                        <a:pt x="41" y="70"/>
                      </a:lnTo>
                      <a:lnTo>
                        <a:pt x="43" y="154"/>
                      </a:lnTo>
                      <a:lnTo>
                        <a:pt x="60" y="188"/>
                      </a:lnTo>
                      <a:lnTo>
                        <a:pt x="60" y="199"/>
                      </a:lnTo>
                      <a:lnTo>
                        <a:pt x="50" y="199"/>
                      </a:lnTo>
                      <a:lnTo>
                        <a:pt x="38" y="197"/>
                      </a:lnTo>
                      <a:lnTo>
                        <a:pt x="26" y="196"/>
                      </a:lnTo>
                      <a:lnTo>
                        <a:pt x="13" y="201"/>
                      </a:lnTo>
                      <a:lnTo>
                        <a:pt x="11" y="187"/>
                      </a:lnTo>
                      <a:lnTo>
                        <a:pt x="4" y="166"/>
                      </a:lnTo>
                      <a:lnTo>
                        <a:pt x="1" y="147"/>
                      </a:lnTo>
                      <a:lnTo>
                        <a:pt x="0" y="132"/>
                      </a:lnTo>
                      <a:lnTo>
                        <a:pt x="1" y="114"/>
                      </a:lnTo>
                      <a:lnTo>
                        <a:pt x="4" y="101"/>
                      </a:lnTo>
                      <a:lnTo>
                        <a:pt x="8" y="87"/>
                      </a:lnTo>
                      <a:lnTo>
                        <a:pt x="11" y="73"/>
                      </a:lnTo>
                      <a:lnTo>
                        <a:pt x="11" y="63"/>
                      </a:lnTo>
                      <a:lnTo>
                        <a:pt x="14" y="48"/>
                      </a:lnTo>
                      <a:lnTo>
                        <a:pt x="18" y="30"/>
                      </a:lnTo>
                      <a:lnTo>
                        <a:pt x="36" y="14"/>
                      </a:lnTo>
                      <a:lnTo>
                        <a:pt x="48" y="4"/>
                      </a:lnTo>
                      <a:lnTo>
                        <a:pt x="66" y="0"/>
                      </a:lnTo>
                      <a:lnTo>
                        <a:pt x="82" y="0"/>
                      </a:lnTo>
                      <a:lnTo>
                        <a:pt x="98" y="4"/>
                      </a:lnTo>
                      <a:close/>
                    </a:path>
                  </a:pathLst>
                </a:custGeom>
                <a:solidFill>
                  <a:srgbClr val="000000"/>
                </a:solidFill>
                <a:ln w="9525">
                  <a:noFill/>
                  <a:round/>
                  <a:headEnd/>
                  <a:tailEnd/>
                </a:ln>
              </p:spPr>
              <p:txBody>
                <a:bodyPr>
                  <a:prstTxWarp prst="textNoShape">
                    <a:avLst/>
                  </a:prstTxWarp>
                </a:bodyPr>
                <a:lstStyle/>
                <a:p>
                  <a:endParaRPr lang="en-US"/>
                </a:p>
              </p:txBody>
            </p:sp>
            <p:sp>
              <p:nvSpPr>
                <p:cNvPr id="29740" name="Freeform 188"/>
                <p:cNvSpPr>
                  <a:spLocks/>
                </p:cNvSpPr>
                <p:nvPr/>
              </p:nvSpPr>
              <p:spPr bwMode="auto">
                <a:xfrm>
                  <a:off x="5127" y="2020"/>
                  <a:ext cx="47" cy="106"/>
                </a:xfrm>
                <a:custGeom>
                  <a:avLst/>
                  <a:gdLst>
                    <a:gd name="T0" fmla="*/ 86 w 140"/>
                    <a:gd name="T1" fmla="*/ 3 h 319"/>
                    <a:gd name="T2" fmla="*/ 96 w 140"/>
                    <a:gd name="T3" fmla="*/ 8 h 319"/>
                    <a:gd name="T4" fmla="*/ 105 w 140"/>
                    <a:gd name="T5" fmla="*/ 15 h 319"/>
                    <a:gd name="T6" fmla="*/ 112 w 140"/>
                    <a:gd name="T7" fmla="*/ 26 h 319"/>
                    <a:gd name="T8" fmla="*/ 115 w 140"/>
                    <a:gd name="T9" fmla="*/ 38 h 319"/>
                    <a:gd name="T10" fmla="*/ 118 w 140"/>
                    <a:gd name="T11" fmla="*/ 77 h 319"/>
                    <a:gd name="T12" fmla="*/ 118 w 140"/>
                    <a:gd name="T13" fmla="*/ 93 h 319"/>
                    <a:gd name="T14" fmla="*/ 114 w 140"/>
                    <a:gd name="T15" fmla="*/ 119 h 319"/>
                    <a:gd name="T16" fmla="*/ 108 w 140"/>
                    <a:gd name="T17" fmla="*/ 133 h 319"/>
                    <a:gd name="T18" fmla="*/ 99 w 140"/>
                    <a:gd name="T19" fmla="*/ 152 h 319"/>
                    <a:gd name="T20" fmla="*/ 99 w 140"/>
                    <a:gd name="T21" fmla="*/ 200 h 319"/>
                    <a:gd name="T22" fmla="*/ 140 w 140"/>
                    <a:gd name="T23" fmla="*/ 226 h 319"/>
                    <a:gd name="T24" fmla="*/ 67 w 140"/>
                    <a:gd name="T25" fmla="*/ 319 h 319"/>
                    <a:gd name="T26" fmla="*/ 0 w 140"/>
                    <a:gd name="T27" fmla="*/ 220 h 319"/>
                    <a:gd name="T28" fmla="*/ 48 w 140"/>
                    <a:gd name="T29" fmla="*/ 190 h 319"/>
                    <a:gd name="T30" fmla="*/ 48 w 140"/>
                    <a:gd name="T31" fmla="*/ 153 h 319"/>
                    <a:gd name="T32" fmla="*/ 36 w 140"/>
                    <a:gd name="T33" fmla="*/ 133 h 319"/>
                    <a:gd name="T34" fmla="*/ 30 w 140"/>
                    <a:gd name="T35" fmla="*/ 120 h 319"/>
                    <a:gd name="T36" fmla="*/ 27 w 140"/>
                    <a:gd name="T37" fmla="*/ 104 h 319"/>
                    <a:gd name="T38" fmla="*/ 26 w 140"/>
                    <a:gd name="T39" fmla="*/ 85 h 319"/>
                    <a:gd name="T40" fmla="*/ 26 w 140"/>
                    <a:gd name="T41" fmla="*/ 72 h 319"/>
                    <a:gd name="T42" fmla="*/ 26 w 140"/>
                    <a:gd name="T43" fmla="*/ 52 h 319"/>
                    <a:gd name="T44" fmla="*/ 26 w 140"/>
                    <a:gd name="T45" fmla="*/ 39 h 319"/>
                    <a:gd name="T46" fmla="*/ 29 w 140"/>
                    <a:gd name="T47" fmla="*/ 25 h 319"/>
                    <a:gd name="T48" fmla="*/ 37 w 140"/>
                    <a:gd name="T49" fmla="*/ 13 h 319"/>
                    <a:gd name="T50" fmla="*/ 48 w 140"/>
                    <a:gd name="T51" fmla="*/ 5 h 319"/>
                    <a:gd name="T52" fmla="*/ 58 w 140"/>
                    <a:gd name="T53" fmla="*/ 1 h 319"/>
                    <a:gd name="T54" fmla="*/ 71 w 140"/>
                    <a:gd name="T55" fmla="*/ 0 h 319"/>
                    <a:gd name="T56" fmla="*/ 86 w 140"/>
                    <a:gd name="T57" fmla="*/ 3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0"/>
                    <a:gd name="T88" fmla="*/ 0 h 319"/>
                    <a:gd name="T89" fmla="*/ 140 w 140"/>
                    <a:gd name="T90" fmla="*/ 319 h 3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0" h="319">
                      <a:moveTo>
                        <a:pt x="86" y="3"/>
                      </a:moveTo>
                      <a:lnTo>
                        <a:pt x="96" y="8"/>
                      </a:lnTo>
                      <a:lnTo>
                        <a:pt x="105" y="15"/>
                      </a:lnTo>
                      <a:lnTo>
                        <a:pt x="112" y="26"/>
                      </a:lnTo>
                      <a:lnTo>
                        <a:pt x="115" y="38"/>
                      </a:lnTo>
                      <a:lnTo>
                        <a:pt x="118" y="77"/>
                      </a:lnTo>
                      <a:lnTo>
                        <a:pt x="118" y="93"/>
                      </a:lnTo>
                      <a:lnTo>
                        <a:pt x="114" y="119"/>
                      </a:lnTo>
                      <a:lnTo>
                        <a:pt x="108" y="133"/>
                      </a:lnTo>
                      <a:lnTo>
                        <a:pt x="99" y="152"/>
                      </a:lnTo>
                      <a:lnTo>
                        <a:pt x="99" y="200"/>
                      </a:lnTo>
                      <a:lnTo>
                        <a:pt x="140" y="226"/>
                      </a:lnTo>
                      <a:lnTo>
                        <a:pt x="67" y="319"/>
                      </a:lnTo>
                      <a:lnTo>
                        <a:pt x="0" y="220"/>
                      </a:lnTo>
                      <a:lnTo>
                        <a:pt x="48" y="190"/>
                      </a:lnTo>
                      <a:lnTo>
                        <a:pt x="48" y="153"/>
                      </a:lnTo>
                      <a:lnTo>
                        <a:pt x="36" y="133"/>
                      </a:lnTo>
                      <a:lnTo>
                        <a:pt x="30" y="120"/>
                      </a:lnTo>
                      <a:lnTo>
                        <a:pt x="27" y="104"/>
                      </a:lnTo>
                      <a:lnTo>
                        <a:pt x="26" y="85"/>
                      </a:lnTo>
                      <a:lnTo>
                        <a:pt x="26" y="72"/>
                      </a:lnTo>
                      <a:lnTo>
                        <a:pt x="26" y="52"/>
                      </a:lnTo>
                      <a:lnTo>
                        <a:pt x="26" y="39"/>
                      </a:lnTo>
                      <a:lnTo>
                        <a:pt x="29" y="25"/>
                      </a:lnTo>
                      <a:lnTo>
                        <a:pt x="37" y="13"/>
                      </a:lnTo>
                      <a:lnTo>
                        <a:pt x="48" y="5"/>
                      </a:lnTo>
                      <a:lnTo>
                        <a:pt x="58" y="1"/>
                      </a:lnTo>
                      <a:lnTo>
                        <a:pt x="71" y="0"/>
                      </a:lnTo>
                      <a:lnTo>
                        <a:pt x="86" y="3"/>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nvGrpSpPr>
              <p:cNvPr id="116956" name="Group 189"/>
              <p:cNvGrpSpPr>
                <a:grpSpLocks/>
              </p:cNvGrpSpPr>
              <p:nvPr/>
            </p:nvGrpSpPr>
            <p:grpSpPr bwMode="auto">
              <a:xfrm>
                <a:off x="5098" y="2246"/>
                <a:ext cx="88" cy="234"/>
                <a:chOff x="5098" y="2246"/>
                <a:chExt cx="88" cy="234"/>
              </a:xfrm>
            </p:grpSpPr>
            <p:grpSp>
              <p:nvGrpSpPr>
                <p:cNvPr id="116957" name="Group 190"/>
                <p:cNvGrpSpPr>
                  <a:grpSpLocks/>
                </p:cNvGrpSpPr>
                <p:nvPr/>
              </p:nvGrpSpPr>
              <p:grpSpPr bwMode="auto">
                <a:xfrm>
                  <a:off x="5098" y="2246"/>
                  <a:ext cx="88" cy="234"/>
                  <a:chOff x="5098" y="2246"/>
                  <a:chExt cx="88" cy="234"/>
                </a:xfrm>
              </p:grpSpPr>
              <p:sp>
                <p:nvSpPr>
                  <p:cNvPr id="29737" name="Freeform 191"/>
                  <p:cNvSpPr>
                    <a:spLocks/>
                  </p:cNvSpPr>
                  <p:nvPr/>
                </p:nvSpPr>
                <p:spPr bwMode="auto">
                  <a:xfrm>
                    <a:off x="5123" y="2296"/>
                    <a:ext cx="63" cy="184"/>
                  </a:xfrm>
                  <a:custGeom>
                    <a:avLst/>
                    <a:gdLst>
                      <a:gd name="T0" fmla="*/ 155 w 189"/>
                      <a:gd name="T1" fmla="*/ 12 h 551"/>
                      <a:gd name="T2" fmla="*/ 153 w 189"/>
                      <a:gd name="T3" fmla="*/ 171 h 551"/>
                      <a:gd name="T4" fmla="*/ 154 w 189"/>
                      <a:gd name="T5" fmla="*/ 304 h 551"/>
                      <a:gd name="T6" fmla="*/ 146 w 189"/>
                      <a:gd name="T7" fmla="*/ 434 h 551"/>
                      <a:gd name="T8" fmla="*/ 167 w 189"/>
                      <a:gd name="T9" fmla="*/ 489 h 551"/>
                      <a:gd name="T10" fmla="*/ 184 w 189"/>
                      <a:gd name="T11" fmla="*/ 527 h 551"/>
                      <a:gd name="T12" fmla="*/ 189 w 189"/>
                      <a:gd name="T13" fmla="*/ 538 h 551"/>
                      <a:gd name="T14" fmla="*/ 181 w 189"/>
                      <a:gd name="T15" fmla="*/ 551 h 551"/>
                      <a:gd name="T16" fmla="*/ 148 w 189"/>
                      <a:gd name="T17" fmla="*/ 549 h 551"/>
                      <a:gd name="T18" fmla="*/ 117 w 189"/>
                      <a:gd name="T19" fmla="*/ 476 h 551"/>
                      <a:gd name="T20" fmla="*/ 115 w 189"/>
                      <a:gd name="T21" fmla="*/ 430 h 551"/>
                      <a:gd name="T22" fmla="*/ 93 w 189"/>
                      <a:gd name="T23" fmla="*/ 277 h 551"/>
                      <a:gd name="T24" fmla="*/ 90 w 189"/>
                      <a:gd name="T25" fmla="*/ 242 h 551"/>
                      <a:gd name="T26" fmla="*/ 91 w 189"/>
                      <a:gd name="T27" fmla="*/ 313 h 551"/>
                      <a:gd name="T28" fmla="*/ 81 w 189"/>
                      <a:gd name="T29" fmla="*/ 415 h 551"/>
                      <a:gd name="T30" fmla="*/ 84 w 189"/>
                      <a:gd name="T31" fmla="*/ 462 h 551"/>
                      <a:gd name="T32" fmla="*/ 69 w 189"/>
                      <a:gd name="T33" fmla="*/ 508 h 551"/>
                      <a:gd name="T34" fmla="*/ 49 w 189"/>
                      <a:gd name="T35" fmla="*/ 543 h 551"/>
                      <a:gd name="T36" fmla="*/ 18 w 189"/>
                      <a:gd name="T37" fmla="*/ 545 h 551"/>
                      <a:gd name="T38" fmla="*/ 9 w 189"/>
                      <a:gd name="T39" fmla="*/ 533 h 551"/>
                      <a:gd name="T40" fmla="*/ 42 w 189"/>
                      <a:gd name="T41" fmla="*/ 460 h 551"/>
                      <a:gd name="T42" fmla="*/ 45 w 189"/>
                      <a:gd name="T43" fmla="*/ 426 h 551"/>
                      <a:gd name="T44" fmla="*/ 39 w 189"/>
                      <a:gd name="T45" fmla="*/ 353 h 551"/>
                      <a:gd name="T46" fmla="*/ 26 w 189"/>
                      <a:gd name="T47" fmla="*/ 232 h 551"/>
                      <a:gd name="T48" fmla="*/ 0 w 189"/>
                      <a:gd name="T49" fmla="*/ 0 h 551"/>
                      <a:gd name="T50" fmla="*/ 155 w 189"/>
                      <a:gd name="T51" fmla="*/ 12 h 5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9"/>
                      <a:gd name="T79" fmla="*/ 0 h 551"/>
                      <a:gd name="T80" fmla="*/ 189 w 189"/>
                      <a:gd name="T81" fmla="*/ 551 h 5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9" h="551">
                        <a:moveTo>
                          <a:pt x="155" y="12"/>
                        </a:moveTo>
                        <a:lnTo>
                          <a:pt x="153" y="171"/>
                        </a:lnTo>
                        <a:lnTo>
                          <a:pt x="154" y="304"/>
                        </a:lnTo>
                        <a:lnTo>
                          <a:pt x="146" y="434"/>
                        </a:lnTo>
                        <a:lnTo>
                          <a:pt x="167" y="489"/>
                        </a:lnTo>
                        <a:lnTo>
                          <a:pt x="184" y="527"/>
                        </a:lnTo>
                        <a:lnTo>
                          <a:pt x="189" y="538"/>
                        </a:lnTo>
                        <a:lnTo>
                          <a:pt x="181" y="551"/>
                        </a:lnTo>
                        <a:lnTo>
                          <a:pt x="148" y="549"/>
                        </a:lnTo>
                        <a:lnTo>
                          <a:pt x="117" y="476"/>
                        </a:lnTo>
                        <a:lnTo>
                          <a:pt x="115" y="430"/>
                        </a:lnTo>
                        <a:lnTo>
                          <a:pt x="93" y="277"/>
                        </a:lnTo>
                        <a:lnTo>
                          <a:pt x="90" y="242"/>
                        </a:lnTo>
                        <a:lnTo>
                          <a:pt x="91" y="313"/>
                        </a:lnTo>
                        <a:lnTo>
                          <a:pt x="81" y="415"/>
                        </a:lnTo>
                        <a:lnTo>
                          <a:pt x="84" y="462"/>
                        </a:lnTo>
                        <a:lnTo>
                          <a:pt x="69" y="508"/>
                        </a:lnTo>
                        <a:lnTo>
                          <a:pt x="49" y="543"/>
                        </a:lnTo>
                        <a:lnTo>
                          <a:pt x="18" y="545"/>
                        </a:lnTo>
                        <a:lnTo>
                          <a:pt x="9" y="533"/>
                        </a:lnTo>
                        <a:lnTo>
                          <a:pt x="42" y="460"/>
                        </a:lnTo>
                        <a:lnTo>
                          <a:pt x="45" y="426"/>
                        </a:lnTo>
                        <a:lnTo>
                          <a:pt x="39" y="353"/>
                        </a:lnTo>
                        <a:lnTo>
                          <a:pt x="26" y="232"/>
                        </a:lnTo>
                        <a:lnTo>
                          <a:pt x="0" y="0"/>
                        </a:lnTo>
                        <a:lnTo>
                          <a:pt x="155" y="12"/>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38" name="Freeform 192"/>
                  <p:cNvSpPr>
                    <a:spLocks/>
                  </p:cNvSpPr>
                  <p:nvPr/>
                </p:nvSpPr>
                <p:spPr bwMode="auto">
                  <a:xfrm>
                    <a:off x="5098" y="2246"/>
                    <a:ext cx="15" cy="23"/>
                  </a:xfrm>
                  <a:custGeom>
                    <a:avLst/>
                    <a:gdLst>
                      <a:gd name="T0" fmla="*/ 0 w 45"/>
                      <a:gd name="T1" fmla="*/ 0 h 70"/>
                      <a:gd name="T2" fmla="*/ 0 w 45"/>
                      <a:gd name="T3" fmla="*/ 36 h 70"/>
                      <a:gd name="T4" fmla="*/ 45 w 45"/>
                      <a:gd name="T5" fmla="*/ 70 h 70"/>
                      <a:gd name="T6" fmla="*/ 25 w 45"/>
                      <a:gd name="T7" fmla="*/ 5 h 70"/>
                      <a:gd name="T8" fmla="*/ 0 w 45"/>
                      <a:gd name="T9" fmla="*/ 0 h 70"/>
                      <a:gd name="T10" fmla="*/ 0 60000 65536"/>
                      <a:gd name="T11" fmla="*/ 0 60000 65536"/>
                      <a:gd name="T12" fmla="*/ 0 60000 65536"/>
                      <a:gd name="T13" fmla="*/ 0 60000 65536"/>
                      <a:gd name="T14" fmla="*/ 0 60000 65536"/>
                      <a:gd name="T15" fmla="*/ 0 w 45"/>
                      <a:gd name="T16" fmla="*/ 0 h 70"/>
                      <a:gd name="T17" fmla="*/ 45 w 45"/>
                      <a:gd name="T18" fmla="*/ 70 h 70"/>
                    </a:gdLst>
                    <a:ahLst/>
                    <a:cxnLst>
                      <a:cxn ang="T10">
                        <a:pos x="T0" y="T1"/>
                      </a:cxn>
                      <a:cxn ang="T11">
                        <a:pos x="T2" y="T3"/>
                      </a:cxn>
                      <a:cxn ang="T12">
                        <a:pos x="T4" y="T5"/>
                      </a:cxn>
                      <a:cxn ang="T13">
                        <a:pos x="T6" y="T7"/>
                      </a:cxn>
                      <a:cxn ang="T14">
                        <a:pos x="T8" y="T9"/>
                      </a:cxn>
                    </a:cxnLst>
                    <a:rect l="T15" t="T16" r="T17" b="T18"/>
                    <a:pathLst>
                      <a:path w="45" h="70">
                        <a:moveTo>
                          <a:pt x="0" y="0"/>
                        </a:moveTo>
                        <a:lnTo>
                          <a:pt x="0" y="36"/>
                        </a:lnTo>
                        <a:lnTo>
                          <a:pt x="45" y="70"/>
                        </a:lnTo>
                        <a:lnTo>
                          <a:pt x="25" y="5"/>
                        </a:lnTo>
                        <a:lnTo>
                          <a:pt x="0"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sp>
              <p:nvSpPr>
                <p:cNvPr id="29736" name="Freeform 193"/>
                <p:cNvSpPr>
                  <a:spLocks/>
                </p:cNvSpPr>
                <p:nvPr/>
              </p:nvSpPr>
              <p:spPr bwMode="auto">
                <a:xfrm>
                  <a:off x="5148" y="2298"/>
                  <a:ext cx="6" cy="81"/>
                </a:xfrm>
                <a:custGeom>
                  <a:avLst/>
                  <a:gdLst>
                    <a:gd name="T0" fmla="*/ 0 w 16"/>
                    <a:gd name="T1" fmla="*/ 0 h 244"/>
                    <a:gd name="T2" fmla="*/ 0 w 16"/>
                    <a:gd name="T3" fmla="*/ 81 h 244"/>
                    <a:gd name="T4" fmla="*/ 3 w 16"/>
                    <a:gd name="T5" fmla="*/ 130 h 244"/>
                    <a:gd name="T6" fmla="*/ 7 w 16"/>
                    <a:gd name="T7" fmla="*/ 182 h 244"/>
                    <a:gd name="T8" fmla="*/ 16 w 16"/>
                    <a:gd name="T9" fmla="*/ 232 h 244"/>
                    <a:gd name="T10" fmla="*/ 14 w 16"/>
                    <a:gd name="T11" fmla="*/ 244 h 244"/>
                    <a:gd name="T12" fmla="*/ 0 w 16"/>
                    <a:gd name="T13" fmla="*/ 0 h 244"/>
                    <a:gd name="T14" fmla="*/ 0 60000 65536"/>
                    <a:gd name="T15" fmla="*/ 0 60000 65536"/>
                    <a:gd name="T16" fmla="*/ 0 60000 65536"/>
                    <a:gd name="T17" fmla="*/ 0 60000 65536"/>
                    <a:gd name="T18" fmla="*/ 0 60000 65536"/>
                    <a:gd name="T19" fmla="*/ 0 60000 65536"/>
                    <a:gd name="T20" fmla="*/ 0 60000 65536"/>
                    <a:gd name="T21" fmla="*/ 0 w 16"/>
                    <a:gd name="T22" fmla="*/ 0 h 244"/>
                    <a:gd name="T23" fmla="*/ 16 w 16"/>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4">
                      <a:moveTo>
                        <a:pt x="0" y="0"/>
                      </a:moveTo>
                      <a:lnTo>
                        <a:pt x="0" y="81"/>
                      </a:lnTo>
                      <a:lnTo>
                        <a:pt x="3" y="130"/>
                      </a:lnTo>
                      <a:lnTo>
                        <a:pt x="7" y="182"/>
                      </a:lnTo>
                      <a:lnTo>
                        <a:pt x="16" y="232"/>
                      </a:lnTo>
                      <a:lnTo>
                        <a:pt x="14" y="244"/>
                      </a:lnTo>
                      <a:lnTo>
                        <a:pt x="0" y="0"/>
                      </a:lnTo>
                      <a:close/>
                    </a:path>
                  </a:pathLst>
                </a:custGeom>
                <a:blipFill dpi="0" rotWithShape="0">
                  <a:blip/>
                  <a:srcRect/>
                  <a:tile tx="0" ty="0" sx="100000" sy="100000" flip="none" algn="tl"/>
                </a:blipFill>
                <a:ln w="4763">
                  <a:solidFill>
                    <a:srgbClr val="FF5F1F"/>
                  </a:solidFill>
                  <a:round/>
                  <a:headEnd/>
                  <a:tailEnd/>
                </a:ln>
              </p:spPr>
              <p:txBody>
                <a:bodyPr>
                  <a:prstTxWarp prst="textNoShape">
                    <a:avLst/>
                  </a:prstTxWarp>
                </a:bodyPr>
                <a:lstStyle/>
                <a:p>
                  <a:endParaRPr lang="en-US"/>
                </a:p>
              </p:txBody>
            </p:sp>
          </p:grpSp>
          <p:grpSp>
            <p:nvGrpSpPr>
              <p:cNvPr id="116958" name="Group 194"/>
              <p:cNvGrpSpPr>
                <a:grpSpLocks/>
              </p:cNvGrpSpPr>
              <p:nvPr/>
            </p:nvGrpSpPr>
            <p:grpSpPr bwMode="auto">
              <a:xfrm>
                <a:off x="5122" y="2450"/>
                <a:ext cx="67" cy="52"/>
                <a:chOff x="5122" y="2450"/>
                <a:chExt cx="67" cy="52"/>
              </a:xfrm>
            </p:grpSpPr>
            <p:sp>
              <p:nvSpPr>
                <p:cNvPr id="29733" name="Freeform 195"/>
                <p:cNvSpPr>
                  <a:spLocks/>
                </p:cNvSpPr>
                <p:nvPr/>
              </p:nvSpPr>
              <p:spPr bwMode="auto">
                <a:xfrm>
                  <a:off x="5122" y="2450"/>
                  <a:ext cx="30" cy="49"/>
                </a:xfrm>
                <a:custGeom>
                  <a:avLst/>
                  <a:gdLst>
                    <a:gd name="T0" fmla="*/ 85 w 91"/>
                    <a:gd name="T1" fmla="*/ 0 h 146"/>
                    <a:gd name="T2" fmla="*/ 91 w 91"/>
                    <a:gd name="T3" fmla="*/ 21 h 146"/>
                    <a:gd name="T4" fmla="*/ 91 w 91"/>
                    <a:gd name="T5" fmla="*/ 65 h 146"/>
                    <a:gd name="T6" fmla="*/ 82 w 91"/>
                    <a:gd name="T7" fmla="*/ 48 h 146"/>
                    <a:gd name="T8" fmla="*/ 72 w 91"/>
                    <a:gd name="T9" fmla="*/ 70 h 146"/>
                    <a:gd name="T10" fmla="*/ 69 w 91"/>
                    <a:gd name="T11" fmla="*/ 100 h 146"/>
                    <a:gd name="T12" fmla="*/ 55 w 91"/>
                    <a:gd name="T13" fmla="*/ 127 h 146"/>
                    <a:gd name="T14" fmla="*/ 32 w 91"/>
                    <a:gd name="T15" fmla="*/ 142 h 146"/>
                    <a:gd name="T16" fmla="*/ 15 w 91"/>
                    <a:gd name="T17" fmla="*/ 146 h 146"/>
                    <a:gd name="T18" fmla="*/ 0 w 91"/>
                    <a:gd name="T19" fmla="*/ 143 h 146"/>
                    <a:gd name="T20" fmla="*/ 0 w 91"/>
                    <a:gd name="T21" fmla="*/ 114 h 146"/>
                    <a:gd name="T22" fmla="*/ 12 w 91"/>
                    <a:gd name="T23" fmla="*/ 71 h 146"/>
                    <a:gd name="T24" fmla="*/ 19 w 91"/>
                    <a:gd name="T25" fmla="*/ 82 h 146"/>
                    <a:gd name="T26" fmla="*/ 32 w 91"/>
                    <a:gd name="T27" fmla="*/ 82 h 146"/>
                    <a:gd name="T28" fmla="*/ 51 w 91"/>
                    <a:gd name="T29" fmla="*/ 80 h 146"/>
                    <a:gd name="T30" fmla="*/ 63 w 91"/>
                    <a:gd name="T31" fmla="*/ 61 h 146"/>
                    <a:gd name="T32" fmla="*/ 74 w 91"/>
                    <a:gd name="T33" fmla="*/ 37 h 146"/>
                    <a:gd name="T34" fmla="*/ 85 w 91"/>
                    <a:gd name="T35" fmla="*/ 0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46"/>
                    <a:gd name="T56" fmla="*/ 91 w 91"/>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46">
                      <a:moveTo>
                        <a:pt x="85" y="0"/>
                      </a:moveTo>
                      <a:lnTo>
                        <a:pt x="91" y="21"/>
                      </a:lnTo>
                      <a:lnTo>
                        <a:pt x="91" y="65"/>
                      </a:lnTo>
                      <a:lnTo>
                        <a:pt x="82" y="48"/>
                      </a:lnTo>
                      <a:lnTo>
                        <a:pt x="72" y="70"/>
                      </a:lnTo>
                      <a:lnTo>
                        <a:pt x="69" y="100"/>
                      </a:lnTo>
                      <a:lnTo>
                        <a:pt x="55" y="127"/>
                      </a:lnTo>
                      <a:lnTo>
                        <a:pt x="32" y="142"/>
                      </a:lnTo>
                      <a:lnTo>
                        <a:pt x="15" y="146"/>
                      </a:lnTo>
                      <a:lnTo>
                        <a:pt x="0" y="143"/>
                      </a:lnTo>
                      <a:lnTo>
                        <a:pt x="0" y="114"/>
                      </a:lnTo>
                      <a:lnTo>
                        <a:pt x="12" y="71"/>
                      </a:lnTo>
                      <a:lnTo>
                        <a:pt x="19" y="82"/>
                      </a:lnTo>
                      <a:lnTo>
                        <a:pt x="32" y="82"/>
                      </a:lnTo>
                      <a:lnTo>
                        <a:pt x="51" y="80"/>
                      </a:lnTo>
                      <a:lnTo>
                        <a:pt x="63" y="61"/>
                      </a:lnTo>
                      <a:lnTo>
                        <a:pt x="74" y="37"/>
                      </a:lnTo>
                      <a:lnTo>
                        <a:pt x="85"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34" name="Freeform 196"/>
                <p:cNvSpPr>
                  <a:spLocks/>
                </p:cNvSpPr>
                <p:nvPr/>
              </p:nvSpPr>
              <p:spPr bwMode="auto">
                <a:xfrm>
                  <a:off x="5161" y="2451"/>
                  <a:ext cx="28" cy="51"/>
                </a:xfrm>
                <a:custGeom>
                  <a:avLst/>
                  <a:gdLst>
                    <a:gd name="T0" fmla="*/ 1 w 84"/>
                    <a:gd name="T1" fmla="*/ 0 h 152"/>
                    <a:gd name="T2" fmla="*/ 0 w 84"/>
                    <a:gd name="T3" fmla="*/ 60 h 152"/>
                    <a:gd name="T4" fmla="*/ 5 w 84"/>
                    <a:gd name="T5" fmla="*/ 44 h 152"/>
                    <a:gd name="T6" fmla="*/ 13 w 84"/>
                    <a:gd name="T7" fmla="*/ 64 h 152"/>
                    <a:gd name="T8" fmla="*/ 19 w 84"/>
                    <a:gd name="T9" fmla="*/ 93 h 152"/>
                    <a:gd name="T10" fmla="*/ 26 w 84"/>
                    <a:gd name="T11" fmla="*/ 117 h 152"/>
                    <a:gd name="T12" fmla="*/ 43 w 84"/>
                    <a:gd name="T13" fmla="*/ 136 h 152"/>
                    <a:gd name="T14" fmla="*/ 58 w 84"/>
                    <a:gd name="T15" fmla="*/ 147 h 152"/>
                    <a:gd name="T16" fmla="*/ 73 w 84"/>
                    <a:gd name="T17" fmla="*/ 152 h 152"/>
                    <a:gd name="T18" fmla="*/ 78 w 84"/>
                    <a:gd name="T19" fmla="*/ 144 h 152"/>
                    <a:gd name="T20" fmla="*/ 83 w 84"/>
                    <a:gd name="T21" fmla="*/ 130 h 152"/>
                    <a:gd name="T22" fmla="*/ 84 w 84"/>
                    <a:gd name="T23" fmla="*/ 115 h 152"/>
                    <a:gd name="T24" fmla="*/ 82 w 84"/>
                    <a:gd name="T25" fmla="*/ 100 h 152"/>
                    <a:gd name="T26" fmla="*/ 75 w 84"/>
                    <a:gd name="T27" fmla="*/ 74 h 152"/>
                    <a:gd name="T28" fmla="*/ 63 w 84"/>
                    <a:gd name="T29" fmla="*/ 83 h 152"/>
                    <a:gd name="T30" fmla="*/ 45 w 84"/>
                    <a:gd name="T31" fmla="*/ 83 h 152"/>
                    <a:gd name="T32" fmla="*/ 33 w 84"/>
                    <a:gd name="T33" fmla="*/ 82 h 152"/>
                    <a:gd name="T34" fmla="*/ 10 w 84"/>
                    <a:gd name="T35" fmla="*/ 30 h 152"/>
                    <a:gd name="T36" fmla="*/ 1 w 84"/>
                    <a:gd name="T37" fmla="*/ 0 h 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52"/>
                    <a:gd name="T59" fmla="*/ 84 w 84"/>
                    <a:gd name="T60" fmla="*/ 152 h 1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52">
                      <a:moveTo>
                        <a:pt x="1" y="0"/>
                      </a:moveTo>
                      <a:lnTo>
                        <a:pt x="0" y="60"/>
                      </a:lnTo>
                      <a:lnTo>
                        <a:pt x="5" y="44"/>
                      </a:lnTo>
                      <a:lnTo>
                        <a:pt x="13" y="64"/>
                      </a:lnTo>
                      <a:lnTo>
                        <a:pt x="19" y="93"/>
                      </a:lnTo>
                      <a:lnTo>
                        <a:pt x="26" y="117"/>
                      </a:lnTo>
                      <a:lnTo>
                        <a:pt x="43" y="136"/>
                      </a:lnTo>
                      <a:lnTo>
                        <a:pt x="58" y="147"/>
                      </a:lnTo>
                      <a:lnTo>
                        <a:pt x="73" y="152"/>
                      </a:lnTo>
                      <a:lnTo>
                        <a:pt x="78" y="144"/>
                      </a:lnTo>
                      <a:lnTo>
                        <a:pt x="83" y="130"/>
                      </a:lnTo>
                      <a:lnTo>
                        <a:pt x="84" y="115"/>
                      </a:lnTo>
                      <a:lnTo>
                        <a:pt x="82" y="100"/>
                      </a:lnTo>
                      <a:lnTo>
                        <a:pt x="75" y="74"/>
                      </a:lnTo>
                      <a:lnTo>
                        <a:pt x="63" y="83"/>
                      </a:lnTo>
                      <a:lnTo>
                        <a:pt x="45" y="83"/>
                      </a:lnTo>
                      <a:lnTo>
                        <a:pt x="33" y="82"/>
                      </a:lnTo>
                      <a:lnTo>
                        <a:pt x="10" y="30"/>
                      </a:lnTo>
                      <a:lnTo>
                        <a:pt x="1" y="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sp>
            <p:nvSpPr>
              <p:cNvPr id="29723" name="Freeform 197"/>
              <p:cNvSpPr>
                <a:spLocks/>
              </p:cNvSpPr>
              <p:nvPr/>
            </p:nvSpPr>
            <p:spPr bwMode="auto">
              <a:xfrm>
                <a:off x="5096" y="2089"/>
                <a:ext cx="107" cy="359"/>
              </a:xfrm>
              <a:custGeom>
                <a:avLst/>
                <a:gdLst>
                  <a:gd name="T0" fmla="*/ 231 w 321"/>
                  <a:gd name="T1" fmla="*/ 11 h 1076"/>
                  <a:gd name="T2" fmla="*/ 293 w 321"/>
                  <a:gd name="T3" fmla="*/ 46 h 1076"/>
                  <a:gd name="T4" fmla="*/ 310 w 321"/>
                  <a:gd name="T5" fmla="*/ 75 h 1076"/>
                  <a:gd name="T6" fmla="*/ 321 w 321"/>
                  <a:gd name="T7" fmla="*/ 322 h 1076"/>
                  <a:gd name="T8" fmla="*/ 316 w 321"/>
                  <a:gd name="T9" fmla="*/ 382 h 1076"/>
                  <a:gd name="T10" fmla="*/ 278 w 321"/>
                  <a:gd name="T11" fmla="*/ 377 h 1076"/>
                  <a:gd name="T12" fmla="*/ 280 w 321"/>
                  <a:gd name="T13" fmla="*/ 523 h 1076"/>
                  <a:gd name="T14" fmla="*/ 262 w 321"/>
                  <a:gd name="T15" fmla="*/ 523 h 1076"/>
                  <a:gd name="T16" fmla="*/ 240 w 321"/>
                  <a:gd name="T17" fmla="*/ 828 h 1076"/>
                  <a:gd name="T18" fmla="*/ 238 w 321"/>
                  <a:gd name="T19" fmla="*/ 989 h 1076"/>
                  <a:gd name="T20" fmla="*/ 235 w 321"/>
                  <a:gd name="T21" fmla="*/ 1062 h 1076"/>
                  <a:gd name="T22" fmla="*/ 219 w 321"/>
                  <a:gd name="T23" fmla="*/ 1076 h 1076"/>
                  <a:gd name="T24" fmla="*/ 191 w 321"/>
                  <a:gd name="T25" fmla="*/ 1064 h 1076"/>
                  <a:gd name="T26" fmla="*/ 176 w 321"/>
                  <a:gd name="T27" fmla="*/ 940 h 1076"/>
                  <a:gd name="T28" fmla="*/ 165 w 321"/>
                  <a:gd name="T29" fmla="*/ 1069 h 1076"/>
                  <a:gd name="T30" fmla="*/ 142 w 321"/>
                  <a:gd name="T31" fmla="*/ 1075 h 1076"/>
                  <a:gd name="T32" fmla="*/ 121 w 321"/>
                  <a:gd name="T33" fmla="*/ 1066 h 1076"/>
                  <a:gd name="T34" fmla="*/ 97 w 321"/>
                  <a:gd name="T35" fmla="*/ 821 h 1076"/>
                  <a:gd name="T36" fmla="*/ 69 w 321"/>
                  <a:gd name="T37" fmla="*/ 642 h 1076"/>
                  <a:gd name="T38" fmla="*/ 26 w 321"/>
                  <a:gd name="T39" fmla="*/ 476 h 1076"/>
                  <a:gd name="T40" fmla="*/ 0 w 321"/>
                  <a:gd name="T41" fmla="*/ 473 h 1076"/>
                  <a:gd name="T42" fmla="*/ 23 w 321"/>
                  <a:gd name="T43" fmla="*/ 244 h 1076"/>
                  <a:gd name="T44" fmla="*/ 24 w 321"/>
                  <a:gd name="T45" fmla="*/ 64 h 1076"/>
                  <a:gd name="T46" fmla="*/ 39 w 321"/>
                  <a:gd name="T47" fmla="*/ 44 h 1076"/>
                  <a:gd name="T48" fmla="*/ 105 w 321"/>
                  <a:gd name="T49" fmla="*/ 0 h 1076"/>
                  <a:gd name="T50" fmla="*/ 162 w 321"/>
                  <a:gd name="T51" fmla="*/ 96 h 1076"/>
                  <a:gd name="T52" fmla="*/ 231 w 321"/>
                  <a:gd name="T53" fmla="*/ 11 h 10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1"/>
                  <a:gd name="T82" fmla="*/ 0 h 1076"/>
                  <a:gd name="T83" fmla="*/ 321 w 321"/>
                  <a:gd name="T84" fmla="*/ 1076 h 10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1" h="1076">
                    <a:moveTo>
                      <a:pt x="231" y="11"/>
                    </a:moveTo>
                    <a:lnTo>
                      <a:pt x="293" y="46"/>
                    </a:lnTo>
                    <a:lnTo>
                      <a:pt x="310" y="75"/>
                    </a:lnTo>
                    <a:lnTo>
                      <a:pt x="321" y="322"/>
                    </a:lnTo>
                    <a:lnTo>
                      <a:pt x="316" y="382"/>
                    </a:lnTo>
                    <a:lnTo>
                      <a:pt x="278" y="377"/>
                    </a:lnTo>
                    <a:lnTo>
                      <a:pt x="280" y="523"/>
                    </a:lnTo>
                    <a:lnTo>
                      <a:pt x="262" y="523"/>
                    </a:lnTo>
                    <a:lnTo>
                      <a:pt x="240" y="828"/>
                    </a:lnTo>
                    <a:lnTo>
                      <a:pt x="238" y="989"/>
                    </a:lnTo>
                    <a:lnTo>
                      <a:pt x="235" y="1062"/>
                    </a:lnTo>
                    <a:lnTo>
                      <a:pt x="219" y="1076"/>
                    </a:lnTo>
                    <a:lnTo>
                      <a:pt x="191" y="1064"/>
                    </a:lnTo>
                    <a:lnTo>
                      <a:pt x="176" y="940"/>
                    </a:lnTo>
                    <a:lnTo>
                      <a:pt x="165" y="1069"/>
                    </a:lnTo>
                    <a:lnTo>
                      <a:pt x="142" y="1075"/>
                    </a:lnTo>
                    <a:lnTo>
                      <a:pt x="121" y="1066"/>
                    </a:lnTo>
                    <a:lnTo>
                      <a:pt x="97" y="821"/>
                    </a:lnTo>
                    <a:lnTo>
                      <a:pt x="69" y="642"/>
                    </a:lnTo>
                    <a:lnTo>
                      <a:pt x="26" y="476"/>
                    </a:lnTo>
                    <a:lnTo>
                      <a:pt x="0" y="473"/>
                    </a:lnTo>
                    <a:lnTo>
                      <a:pt x="23" y="244"/>
                    </a:lnTo>
                    <a:lnTo>
                      <a:pt x="24" y="64"/>
                    </a:lnTo>
                    <a:lnTo>
                      <a:pt x="39" y="44"/>
                    </a:lnTo>
                    <a:lnTo>
                      <a:pt x="105" y="0"/>
                    </a:lnTo>
                    <a:lnTo>
                      <a:pt x="162" y="96"/>
                    </a:lnTo>
                    <a:lnTo>
                      <a:pt x="231" y="11"/>
                    </a:lnTo>
                    <a:close/>
                  </a:path>
                </a:pathLst>
              </a:custGeom>
              <a:solidFill>
                <a:srgbClr val="800000"/>
              </a:solidFill>
              <a:ln w="9525">
                <a:noFill/>
                <a:round/>
                <a:headEnd/>
                <a:tailEnd/>
              </a:ln>
            </p:spPr>
            <p:txBody>
              <a:bodyPr>
                <a:prstTxWarp prst="textNoShape">
                  <a:avLst/>
                </a:prstTxWarp>
              </a:bodyPr>
              <a:lstStyle/>
              <a:p>
                <a:endParaRPr lang="en-US"/>
              </a:p>
            </p:txBody>
          </p:sp>
          <p:grpSp>
            <p:nvGrpSpPr>
              <p:cNvPr id="116959" name="Group 198"/>
              <p:cNvGrpSpPr>
                <a:grpSpLocks/>
              </p:cNvGrpSpPr>
              <p:nvPr/>
            </p:nvGrpSpPr>
            <p:grpSpPr bwMode="auto">
              <a:xfrm>
                <a:off x="5123" y="2126"/>
                <a:ext cx="66" cy="89"/>
                <a:chOff x="5123" y="2126"/>
                <a:chExt cx="66" cy="89"/>
              </a:xfrm>
            </p:grpSpPr>
            <p:sp>
              <p:nvSpPr>
                <p:cNvPr id="29730" name="Freeform 199"/>
                <p:cNvSpPr>
                  <a:spLocks/>
                </p:cNvSpPr>
                <p:nvPr/>
              </p:nvSpPr>
              <p:spPr bwMode="auto">
                <a:xfrm>
                  <a:off x="5127" y="2126"/>
                  <a:ext cx="57" cy="67"/>
                </a:xfrm>
                <a:custGeom>
                  <a:avLst/>
                  <a:gdLst>
                    <a:gd name="T0" fmla="*/ 170 w 170"/>
                    <a:gd name="T1" fmla="*/ 72 h 201"/>
                    <a:gd name="T2" fmla="*/ 61 w 170"/>
                    <a:gd name="T3" fmla="*/ 0 h 201"/>
                    <a:gd name="T4" fmla="*/ 0 w 170"/>
                    <a:gd name="T5" fmla="*/ 136 h 201"/>
                    <a:gd name="T6" fmla="*/ 109 w 170"/>
                    <a:gd name="T7" fmla="*/ 201 h 201"/>
                    <a:gd name="T8" fmla="*/ 170 w 170"/>
                    <a:gd name="T9" fmla="*/ 72 h 201"/>
                    <a:gd name="T10" fmla="*/ 0 60000 65536"/>
                    <a:gd name="T11" fmla="*/ 0 60000 65536"/>
                    <a:gd name="T12" fmla="*/ 0 60000 65536"/>
                    <a:gd name="T13" fmla="*/ 0 60000 65536"/>
                    <a:gd name="T14" fmla="*/ 0 60000 65536"/>
                    <a:gd name="T15" fmla="*/ 0 w 170"/>
                    <a:gd name="T16" fmla="*/ 0 h 201"/>
                    <a:gd name="T17" fmla="*/ 170 w 170"/>
                    <a:gd name="T18" fmla="*/ 201 h 201"/>
                  </a:gdLst>
                  <a:ahLst/>
                  <a:cxnLst>
                    <a:cxn ang="T10">
                      <a:pos x="T0" y="T1"/>
                    </a:cxn>
                    <a:cxn ang="T11">
                      <a:pos x="T2" y="T3"/>
                    </a:cxn>
                    <a:cxn ang="T12">
                      <a:pos x="T4" y="T5"/>
                    </a:cxn>
                    <a:cxn ang="T13">
                      <a:pos x="T6" y="T7"/>
                    </a:cxn>
                    <a:cxn ang="T14">
                      <a:pos x="T8" y="T9"/>
                    </a:cxn>
                  </a:cxnLst>
                  <a:rect l="T15" t="T16" r="T17" b="T18"/>
                  <a:pathLst>
                    <a:path w="170" h="201">
                      <a:moveTo>
                        <a:pt x="170" y="72"/>
                      </a:moveTo>
                      <a:lnTo>
                        <a:pt x="61" y="0"/>
                      </a:lnTo>
                      <a:lnTo>
                        <a:pt x="0" y="136"/>
                      </a:lnTo>
                      <a:lnTo>
                        <a:pt x="109" y="201"/>
                      </a:lnTo>
                      <a:lnTo>
                        <a:pt x="170" y="72"/>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31" name="Freeform 200"/>
                <p:cNvSpPr>
                  <a:spLocks/>
                </p:cNvSpPr>
                <p:nvPr/>
              </p:nvSpPr>
              <p:spPr bwMode="auto">
                <a:xfrm>
                  <a:off x="5123" y="2155"/>
                  <a:ext cx="24" cy="35"/>
                </a:xfrm>
                <a:custGeom>
                  <a:avLst/>
                  <a:gdLst>
                    <a:gd name="T0" fmla="*/ 74 w 74"/>
                    <a:gd name="T1" fmla="*/ 66 h 107"/>
                    <a:gd name="T2" fmla="*/ 56 w 74"/>
                    <a:gd name="T3" fmla="*/ 50 h 107"/>
                    <a:gd name="T4" fmla="*/ 46 w 74"/>
                    <a:gd name="T5" fmla="*/ 18 h 107"/>
                    <a:gd name="T6" fmla="*/ 31 w 74"/>
                    <a:gd name="T7" fmla="*/ 8 h 107"/>
                    <a:gd name="T8" fmla="*/ 24 w 74"/>
                    <a:gd name="T9" fmla="*/ 0 h 107"/>
                    <a:gd name="T10" fmla="*/ 19 w 74"/>
                    <a:gd name="T11" fmla="*/ 3 h 107"/>
                    <a:gd name="T12" fmla="*/ 18 w 74"/>
                    <a:gd name="T13" fmla="*/ 11 h 107"/>
                    <a:gd name="T14" fmla="*/ 4 w 74"/>
                    <a:gd name="T15" fmla="*/ 26 h 107"/>
                    <a:gd name="T16" fmla="*/ 0 w 74"/>
                    <a:gd name="T17" fmla="*/ 53 h 107"/>
                    <a:gd name="T18" fmla="*/ 4 w 74"/>
                    <a:gd name="T19" fmla="*/ 72 h 107"/>
                    <a:gd name="T20" fmla="*/ 25 w 74"/>
                    <a:gd name="T21" fmla="*/ 93 h 107"/>
                    <a:gd name="T22" fmla="*/ 67 w 74"/>
                    <a:gd name="T23" fmla="*/ 107 h 107"/>
                    <a:gd name="T24" fmla="*/ 74 w 74"/>
                    <a:gd name="T25" fmla="*/ 66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107"/>
                    <a:gd name="T41" fmla="*/ 74 w 74"/>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107">
                      <a:moveTo>
                        <a:pt x="74" y="66"/>
                      </a:moveTo>
                      <a:lnTo>
                        <a:pt x="56" y="50"/>
                      </a:lnTo>
                      <a:lnTo>
                        <a:pt x="46" y="18"/>
                      </a:lnTo>
                      <a:lnTo>
                        <a:pt x="31" y="8"/>
                      </a:lnTo>
                      <a:lnTo>
                        <a:pt x="24" y="0"/>
                      </a:lnTo>
                      <a:lnTo>
                        <a:pt x="19" y="3"/>
                      </a:lnTo>
                      <a:lnTo>
                        <a:pt x="18" y="11"/>
                      </a:lnTo>
                      <a:lnTo>
                        <a:pt x="4" y="26"/>
                      </a:lnTo>
                      <a:lnTo>
                        <a:pt x="0" y="53"/>
                      </a:lnTo>
                      <a:lnTo>
                        <a:pt x="4" y="72"/>
                      </a:lnTo>
                      <a:lnTo>
                        <a:pt x="25" y="93"/>
                      </a:lnTo>
                      <a:lnTo>
                        <a:pt x="67" y="107"/>
                      </a:lnTo>
                      <a:lnTo>
                        <a:pt x="74" y="66"/>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sp>
              <p:nvSpPr>
                <p:cNvPr id="29732" name="Freeform 201"/>
                <p:cNvSpPr>
                  <a:spLocks/>
                </p:cNvSpPr>
                <p:nvPr/>
              </p:nvSpPr>
              <p:spPr bwMode="auto">
                <a:xfrm>
                  <a:off x="5143" y="2175"/>
                  <a:ext cx="46" cy="40"/>
                </a:xfrm>
                <a:custGeom>
                  <a:avLst/>
                  <a:gdLst>
                    <a:gd name="T0" fmla="*/ 137 w 137"/>
                    <a:gd name="T1" fmla="*/ 120 h 120"/>
                    <a:gd name="T2" fmla="*/ 82 w 137"/>
                    <a:gd name="T3" fmla="*/ 99 h 120"/>
                    <a:gd name="T4" fmla="*/ 39 w 137"/>
                    <a:gd name="T5" fmla="*/ 74 h 120"/>
                    <a:gd name="T6" fmla="*/ 0 w 137"/>
                    <a:gd name="T7" fmla="*/ 51 h 120"/>
                    <a:gd name="T8" fmla="*/ 15 w 137"/>
                    <a:gd name="T9" fmla="*/ 0 h 120"/>
                    <a:gd name="T10" fmla="*/ 88 w 137"/>
                    <a:gd name="T11" fmla="*/ 33 h 120"/>
                    <a:gd name="T12" fmla="*/ 131 w 137"/>
                    <a:gd name="T13" fmla="*/ 48 h 120"/>
                    <a:gd name="T14" fmla="*/ 133 w 137"/>
                    <a:gd name="T15" fmla="*/ 40 h 120"/>
                    <a:gd name="T16" fmla="*/ 137 w 137"/>
                    <a:gd name="T17" fmla="*/ 12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20"/>
                    <a:gd name="T29" fmla="*/ 137 w 137"/>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20">
                      <a:moveTo>
                        <a:pt x="137" y="120"/>
                      </a:moveTo>
                      <a:lnTo>
                        <a:pt x="82" y="99"/>
                      </a:lnTo>
                      <a:lnTo>
                        <a:pt x="39" y="74"/>
                      </a:lnTo>
                      <a:lnTo>
                        <a:pt x="0" y="51"/>
                      </a:lnTo>
                      <a:lnTo>
                        <a:pt x="15" y="0"/>
                      </a:lnTo>
                      <a:lnTo>
                        <a:pt x="88" y="33"/>
                      </a:lnTo>
                      <a:lnTo>
                        <a:pt x="131" y="48"/>
                      </a:lnTo>
                      <a:lnTo>
                        <a:pt x="133" y="40"/>
                      </a:lnTo>
                      <a:lnTo>
                        <a:pt x="137" y="120"/>
                      </a:lnTo>
                      <a:close/>
                    </a:path>
                  </a:pathLst>
                </a:custGeom>
                <a:blipFill dpi="0" rotWithShape="0">
                  <a:blip/>
                  <a:srcRect/>
                  <a:tile tx="0" ty="0" sx="100000" sy="100000" flip="none" algn="tl"/>
                </a:blipFill>
                <a:ln w="9525">
                  <a:noFill/>
                  <a:round/>
                  <a:headEnd/>
                  <a:tailEnd/>
                </a:ln>
              </p:spPr>
              <p:txBody>
                <a:bodyPr>
                  <a:prstTxWarp prst="textNoShape">
                    <a:avLst/>
                  </a:prstTxWarp>
                </a:bodyPr>
                <a:lstStyle/>
                <a:p>
                  <a:endParaRPr lang="en-US"/>
                </a:p>
              </p:txBody>
            </p:sp>
          </p:grpSp>
          <p:grpSp>
            <p:nvGrpSpPr>
              <p:cNvPr id="29829" name="Group 202"/>
              <p:cNvGrpSpPr>
                <a:grpSpLocks/>
              </p:cNvGrpSpPr>
              <p:nvPr/>
            </p:nvGrpSpPr>
            <p:grpSpPr bwMode="auto">
              <a:xfrm>
                <a:off x="5140" y="2188"/>
                <a:ext cx="47" cy="217"/>
                <a:chOff x="5140" y="2188"/>
                <a:chExt cx="47" cy="217"/>
              </a:xfrm>
            </p:grpSpPr>
            <p:grpSp>
              <p:nvGrpSpPr>
                <p:cNvPr id="29833" name="Group 203"/>
                <p:cNvGrpSpPr>
                  <a:grpSpLocks/>
                </p:cNvGrpSpPr>
                <p:nvPr/>
              </p:nvGrpSpPr>
              <p:grpSpPr bwMode="auto">
                <a:xfrm>
                  <a:off x="5140" y="2188"/>
                  <a:ext cx="47" cy="76"/>
                  <a:chOff x="5140" y="2188"/>
                  <a:chExt cx="47" cy="76"/>
                </a:xfrm>
              </p:grpSpPr>
              <p:sp>
                <p:nvSpPr>
                  <p:cNvPr id="29728" name="Freeform 204"/>
                  <p:cNvSpPr>
                    <a:spLocks/>
                  </p:cNvSpPr>
                  <p:nvPr/>
                </p:nvSpPr>
                <p:spPr bwMode="auto">
                  <a:xfrm>
                    <a:off x="5140" y="2188"/>
                    <a:ext cx="41" cy="76"/>
                  </a:xfrm>
                  <a:custGeom>
                    <a:avLst/>
                    <a:gdLst>
                      <a:gd name="T0" fmla="*/ 122 w 122"/>
                      <a:gd name="T1" fmla="*/ 226 h 226"/>
                      <a:gd name="T2" fmla="*/ 3 w 122"/>
                      <a:gd name="T3" fmla="*/ 214 h 226"/>
                      <a:gd name="T4" fmla="*/ 0 w 122"/>
                      <a:gd name="T5" fmla="*/ 0 h 226"/>
                      <a:gd name="T6" fmla="*/ 0 60000 65536"/>
                      <a:gd name="T7" fmla="*/ 0 60000 65536"/>
                      <a:gd name="T8" fmla="*/ 0 60000 65536"/>
                      <a:gd name="T9" fmla="*/ 0 w 122"/>
                      <a:gd name="T10" fmla="*/ 0 h 226"/>
                      <a:gd name="T11" fmla="*/ 122 w 122"/>
                      <a:gd name="T12" fmla="*/ 226 h 226"/>
                    </a:gdLst>
                    <a:ahLst/>
                    <a:cxnLst>
                      <a:cxn ang="T6">
                        <a:pos x="T0" y="T1"/>
                      </a:cxn>
                      <a:cxn ang="T7">
                        <a:pos x="T2" y="T3"/>
                      </a:cxn>
                      <a:cxn ang="T8">
                        <a:pos x="T4" y="T5"/>
                      </a:cxn>
                    </a:cxnLst>
                    <a:rect l="T9" t="T10" r="T11" b="T12"/>
                    <a:pathLst>
                      <a:path w="122" h="226">
                        <a:moveTo>
                          <a:pt x="122" y="226"/>
                        </a:moveTo>
                        <a:lnTo>
                          <a:pt x="3" y="214"/>
                        </a:lnTo>
                        <a:lnTo>
                          <a:pt x="0" y="0"/>
                        </a:lnTo>
                      </a:path>
                    </a:pathLst>
                  </a:custGeom>
                  <a:noFill/>
                  <a:ln w="4763">
                    <a:solidFill>
                      <a:srgbClr val="7F7F7F"/>
                    </a:solidFill>
                    <a:round/>
                    <a:headEnd/>
                    <a:tailEnd/>
                  </a:ln>
                </p:spPr>
                <p:txBody>
                  <a:bodyPr>
                    <a:prstTxWarp prst="textNoShape">
                      <a:avLst/>
                    </a:prstTxWarp>
                  </a:bodyPr>
                  <a:lstStyle/>
                  <a:p>
                    <a:endParaRPr lang="en-US"/>
                  </a:p>
                </p:txBody>
              </p:sp>
              <p:sp>
                <p:nvSpPr>
                  <p:cNvPr id="29729" name="Freeform 205"/>
                  <p:cNvSpPr>
                    <a:spLocks/>
                  </p:cNvSpPr>
                  <p:nvPr/>
                </p:nvSpPr>
                <p:spPr bwMode="auto">
                  <a:xfrm>
                    <a:off x="5141" y="2197"/>
                    <a:ext cx="46" cy="19"/>
                  </a:xfrm>
                  <a:custGeom>
                    <a:avLst/>
                    <a:gdLst>
                      <a:gd name="T0" fmla="*/ 137 w 137"/>
                      <a:gd name="T1" fmla="*/ 58 h 58"/>
                      <a:gd name="T2" fmla="*/ 89 w 137"/>
                      <a:gd name="T3" fmla="*/ 42 h 58"/>
                      <a:gd name="T4" fmla="*/ 0 w 137"/>
                      <a:gd name="T5" fmla="*/ 0 h 58"/>
                      <a:gd name="T6" fmla="*/ 0 60000 65536"/>
                      <a:gd name="T7" fmla="*/ 0 60000 65536"/>
                      <a:gd name="T8" fmla="*/ 0 60000 65536"/>
                      <a:gd name="T9" fmla="*/ 0 w 137"/>
                      <a:gd name="T10" fmla="*/ 0 h 58"/>
                      <a:gd name="T11" fmla="*/ 137 w 137"/>
                      <a:gd name="T12" fmla="*/ 58 h 58"/>
                    </a:gdLst>
                    <a:ahLst/>
                    <a:cxnLst>
                      <a:cxn ang="T6">
                        <a:pos x="T0" y="T1"/>
                      </a:cxn>
                      <a:cxn ang="T7">
                        <a:pos x="T2" y="T3"/>
                      </a:cxn>
                      <a:cxn ang="T8">
                        <a:pos x="T4" y="T5"/>
                      </a:cxn>
                    </a:cxnLst>
                    <a:rect l="T9" t="T10" r="T11" b="T12"/>
                    <a:pathLst>
                      <a:path w="137" h="58">
                        <a:moveTo>
                          <a:pt x="137" y="58"/>
                        </a:moveTo>
                        <a:lnTo>
                          <a:pt x="89" y="42"/>
                        </a:lnTo>
                        <a:lnTo>
                          <a:pt x="0" y="0"/>
                        </a:lnTo>
                      </a:path>
                    </a:pathLst>
                  </a:custGeom>
                  <a:noFill/>
                  <a:ln w="4763">
                    <a:solidFill>
                      <a:srgbClr val="7F7F7F"/>
                    </a:solidFill>
                    <a:round/>
                    <a:headEnd/>
                    <a:tailEnd/>
                  </a:ln>
                </p:spPr>
                <p:txBody>
                  <a:bodyPr>
                    <a:prstTxWarp prst="textNoShape">
                      <a:avLst/>
                    </a:prstTxWarp>
                  </a:bodyPr>
                  <a:lstStyle/>
                  <a:p>
                    <a:endParaRPr lang="en-US"/>
                  </a:p>
                </p:txBody>
              </p:sp>
            </p:grpSp>
            <p:sp>
              <p:nvSpPr>
                <p:cNvPr id="29727" name="Freeform 206"/>
                <p:cNvSpPr>
                  <a:spLocks/>
                </p:cNvSpPr>
                <p:nvPr/>
              </p:nvSpPr>
              <p:spPr bwMode="auto">
                <a:xfrm>
                  <a:off x="5148" y="2275"/>
                  <a:ext cx="6" cy="130"/>
                </a:xfrm>
                <a:custGeom>
                  <a:avLst/>
                  <a:gdLst>
                    <a:gd name="T0" fmla="*/ 0 w 18"/>
                    <a:gd name="T1" fmla="*/ 0 h 391"/>
                    <a:gd name="T2" fmla="*/ 6 w 18"/>
                    <a:gd name="T3" fmla="*/ 210 h 391"/>
                    <a:gd name="T4" fmla="*/ 18 w 18"/>
                    <a:gd name="T5" fmla="*/ 391 h 391"/>
                    <a:gd name="T6" fmla="*/ 0 60000 65536"/>
                    <a:gd name="T7" fmla="*/ 0 60000 65536"/>
                    <a:gd name="T8" fmla="*/ 0 60000 65536"/>
                    <a:gd name="T9" fmla="*/ 0 w 18"/>
                    <a:gd name="T10" fmla="*/ 0 h 391"/>
                    <a:gd name="T11" fmla="*/ 18 w 18"/>
                    <a:gd name="T12" fmla="*/ 391 h 391"/>
                  </a:gdLst>
                  <a:ahLst/>
                  <a:cxnLst>
                    <a:cxn ang="T6">
                      <a:pos x="T0" y="T1"/>
                    </a:cxn>
                    <a:cxn ang="T7">
                      <a:pos x="T2" y="T3"/>
                    </a:cxn>
                    <a:cxn ang="T8">
                      <a:pos x="T4" y="T5"/>
                    </a:cxn>
                  </a:cxnLst>
                  <a:rect l="T9" t="T10" r="T11" b="T12"/>
                  <a:pathLst>
                    <a:path w="18" h="391">
                      <a:moveTo>
                        <a:pt x="0" y="0"/>
                      </a:moveTo>
                      <a:lnTo>
                        <a:pt x="6" y="210"/>
                      </a:lnTo>
                      <a:lnTo>
                        <a:pt x="18" y="391"/>
                      </a:lnTo>
                    </a:path>
                  </a:pathLst>
                </a:custGeom>
                <a:noFill/>
                <a:ln w="4763">
                  <a:solidFill>
                    <a:srgbClr val="7F7F7F"/>
                  </a:solidFill>
                  <a:round/>
                  <a:headEnd/>
                  <a:tailEnd/>
                </a:ln>
              </p:spPr>
              <p:txBody>
                <a:bodyPr>
                  <a:prstTxWarp prst="textNoShape">
                    <a:avLst/>
                  </a:prstTxWarp>
                </a:bodyPr>
                <a:lstStyle/>
                <a:p>
                  <a:endParaRPr lang="en-US"/>
                </a:p>
              </p:txBody>
            </p:sp>
          </p:grpSp>
        </p:grpSp>
      </p:grpSp>
      <p:sp>
        <p:nvSpPr>
          <p:cNvPr id="29702" name="Rectangle 207"/>
          <p:cNvSpPr>
            <a:spLocks noChangeArrowheads="1"/>
          </p:cNvSpPr>
          <p:nvPr/>
        </p:nvSpPr>
        <p:spPr bwMode="auto">
          <a:xfrm>
            <a:off x="5105400" y="1752882"/>
            <a:ext cx="304800" cy="1447800"/>
          </a:xfrm>
          <a:prstGeom prst="rect">
            <a:avLst/>
          </a:prstGeom>
          <a:noFill/>
          <a:ln w="12700">
            <a:solidFill>
              <a:schemeClr val="bg1"/>
            </a:solidFill>
            <a:miter lim="800000"/>
            <a:headEnd type="none" w="sm" len="sm"/>
            <a:tailEnd type="none" w="sm" len="sm"/>
          </a:ln>
        </p:spPr>
        <p:txBody>
          <a:bodyPr wrap="none" anchor="ctr">
            <a:prstTxWarp prst="textNoShape">
              <a:avLst/>
            </a:prstTxWarp>
          </a:bodyPr>
          <a:lstStyle/>
          <a:p>
            <a:endParaRPr lang="en-US"/>
          </a:p>
        </p:txBody>
      </p:sp>
      <p:sp>
        <p:nvSpPr>
          <p:cNvPr id="29703" name="Rectangle 208"/>
          <p:cNvSpPr>
            <a:spLocks noChangeArrowheads="1"/>
          </p:cNvSpPr>
          <p:nvPr/>
        </p:nvSpPr>
        <p:spPr bwMode="auto">
          <a:xfrm>
            <a:off x="4305300" y="1765582"/>
            <a:ext cx="2449252" cy="366767"/>
          </a:xfrm>
          <a:prstGeom prst="rect">
            <a:avLst/>
          </a:prstGeom>
          <a:noFill/>
          <a:ln w="9525">
            <a:noFill/>
            <a:miter lim="800000"/>
            <a:headEnd/>
            <a:tailEnd/>
          </a:ln>
        </p:spPr>
        <p:txBody>
          <a:bodyPr wrap="none" lIns="90488" tIns="44450" rIns="90488" bIns="44450">
            <a:prstTxWarp prst="textNoShape">
              <a:avLst/>
            </a:prstTxWarp>
            <a:spAutoFit/>
          </a:bodyPr>
          <a:lstStyle/>
          <a:p>
            <a:r>
              <a:rPr lang="en-GB" b="0" dirty="0">
                <a:latin typeface="Arial" charset="0"/>
              </a:rPr>
              <a:t>…G G </a:t>
            </a:r>
            <a:r>
              <a:rPr lang="en-GB" dirty="0">
                <a:solidFill>
                  <a:srgbClr val="FF0000"/>
                </a:solidFill>
                <a:latin typeface="Arial" charset="0"/>
              </a:rPr>
              <a:t>T</a:t>
            </a:r>
            <a:r>
              <a:rPr lang="en-GB" dirty="0">
                <a:latin typeface="Arial" charset="0"/>
              </a:rPr>
              <a:t> </a:t>
            </a:r>
            <a:r>
              <a:rPr lang="en-GB" b="0" dirty="0">
                <a:latin typeface="Arial" charset="0"/>
              </a:rPr>
              <a:t> A A C  T G…</a:t>
            </a:r>
          </a:p>
        </p:txBody>
      </p:sp>
      <p:sp>
        <p:nvSpPr>
          <p:cNvPr id="29704" name="Rectangle 209"/>
          <p:cNvSpPr>
            <a:spLocks noChangeArrowheads="1"/>
          </p:cNvSpPr>
          <p:nvPr/>
        </p:nvSpPr>
        <p:spPr bwMode="auto">
          <a:xfrm>
            <a:off x="4305300" y="2679982"/>
            <a:ext cx="2444856" cy="366767"/>
          </a:xfrm>
          <a:prstGeom prst="rect">
            <a:avLst/>
          </a:prstGeom>
          <a:noFill/>
          <a:ln w="9525">
            <a:noFill/>
            <a:miter lim="800000"/>
            <a:headEnd/>
            <a:tailEnd/>
          </a:ln>
        </p:spPr>
        <p:txBody>
          <a:bodyPr wrap="none" lIns="90488" tIns="44450" rIns="90488" bIns="44450">
            <a:prstTxWarp prst="textNoShape">
              <a:avLst/>
            </a:prstTxWarp>
            <a:spAutoFit/>
          </a:bodyPr>
          <a:lstStyle/>
          <a:p>
            <a:r>
              <a:rPr lang="en-GB" b="0" dirty="0">
                <a:solidFill>
                  <a:srgbClr val="000000"/>
                </a:solidFill>
                <a:latin typeface="Arial" charset="0"/>
              </a:rPr>
              <a:t>…G G </a:t>
            </a:r>
            <a:r>
              <a:rPr lang="en-GB" dirty="0">
                <a:solidFill>
                  <a:srgbClr val="FF0000"/>
                </a:solidFill>
                <a:latin typeface="Arial" charset="0"/>
              </a:rPr>
              <a:t>C </a:t>
            </a:r>
            <a:r>
              <a:rPr lang="en-GB" b="0" dirty="0">
                <a:solidFill>
                  <a:srgbClr val="FF0000"/>
                </a:solidFill>
                <a:latin typeface="Arial" charset="0"/>
              </a:rPr>
              <a:t> </a:t>
            </a:r>
            <a:r>
              <a:rPr lang="en-GB" b="0" dirty="0">
                <a:solidFill>
                  <a:srgbClr val="000000"/>
                </a:solidFill>
                <a:latin typeface="Arial" charset="0"/>
              </a:rPr>
              <a:t>A A C  T G...</a:t>
            </a:r>
          </a:p>
        </p:txBody>
      </p:sp>
      <p:grpSp>
        <p:nvGrpSpPr>
          <p:cNvPr id="29834" name="Group 210"/>
          <p:cNvGrpSpPr>
            <a:grpSpLocks/>
          </p:cNvGrpSpPr>
          <p:nvPr/>
        </p:nvGrpSpPr>
        <p:grpSpPr bwMode="auto">
          <a:xfrm>
            <a:off x="76200" y="838200"/>
            <a:ext cx="1143000" cy="5562600"/>
            <a:chOff x="0" y="407"/>
            <a:chExt cx="720" cy="3504"/>
          </a:xfrm>
        </p:grpSpPr>
        <p:sp>
          <p:nvSpPr>
            <p:cNvPr id="29708" name="Rectangle 211"/>
            <p:cNvSpPr>
              <a:spLocks noChangeArrowheads="1"/>
            </p:cNvSpPr>
            <p:nvPr/>
          </p:nvSpPr>
          <p:spPr bwMode="auto">
            <a:xfrm rot="5400000">
              <a:off x="-1392" y="1799"/>
              <a:ext cx="3504" cy="720"/>
            </a:xfrm>
            <a:prstGeom prst="rect">
              <a:avLst/>
            </a:prstGeom>
            <a:solidFill>
              <a:srgbClr val="003399">
                <a:alpha val="50195"/>
              </a:srgbClr>
            </a:solidFill>
            <a:ln w="19050">
              <a:solidFill>
                <a:schemeClr val="bg1"/>
              </a:solidFill>
              <a:miter lim="800000"/>
              <a:headEnd/>
              <a:tailEnd/>
            </a:ln>
          </p:spPr>
          <p:txBody>
            <a:bodyPr wrap="none" anchor="ctr">
              <a:prstTxWarp prst="textNoShape">
                <a:avLst/>
              </a:prstTxWarp>
            </a:bodyPr>
            <a:lstStyle/>
            <a:p>
              <a:endParaRPr lang="en-US"/>
            </a:p>
          </p:txBody>
        </p:sp>
        <p:pic>
          <p:nvPicPr>
            <p:cNvPr id="29709" name="Picture 212" descr="dna-helix"/>
            <p:cNvPicPr>
              <a:picLocks noChangeAspect="1" noChangeArrowheads="1"/>
            </p:cNvPicPr>
            <p:nvPr/>
          </p:nvPicPr>
          <p:blipFill>
            <a:blip r:embed="rId6">
              <a:clrChange>
                <a:clrFrom>
                  <a:srgbClr val="1200FD"/>
                </a:clrFrom>
                <a:clrTo>
                  <a:srgbClr val="1200FD">
                    <a:alpha val="0"/>
                  </a:srgbClr>
                </a:clrTo>
              </a:clrChange>
            </a:blip>
            <a:srcRect r="1497" b="859"/>
            <a:stretch>
              <a:fillRect/>
            </a:stretch>
          </p:blipFill>
          <p:spPr bwMode="auto">
            <a:xfrm rot="5400000" flipV="1">
              <a:off x="-1153" y="1931"/>
              <a:ext cx="3050" cy="455"/>
            </a:xfrm>
            <a:prstGeom prst="rect">
              <a:avLst/>
            </a:prstGeom>
            <a:noFill/>
            <a:ln w="9525">
              <a:noFill/>
              <a:miter lim="800000"/>
              <a:headEnd/>
              <a:tailEnd/>
            </a:ln>
          </p:spPr>
        </p:pic>
      </p:grpSp>
      <p:sp>
        <p:nvSpPr>
          <p:cNvPr id="29706" name="Text Box 213"/>
          <p:cNvSpPr txBox="1">
            <a:spLocks noChangeArrowheads="1"/>
          </p:cNvSpPr>
          <p:nvPr/>
        </p:nvSpPr>
        <p:spPr bwMode="auto">
          <a:xfrm>
            <a:off x="1295400" y="2133882"/>
            <a:ext cx="1828800" cy="825500"/>
          </a:xfrm>
          <a:prstGeom prst="rect">
            <a:avLst/>
          </a:prstGeom>
          <a:noFill/>
          <a:ln w="9525">
            <a:noFill/>
            <a:miter lim="800000"/>
            <a:headEnd/>
            <a:tailEnd/>
          </a:ln>
        </p:spPr>
        <p:txBody>
          <a:bodyPr>
            <a:prstTxWarp prst="textNoShape">
              <a:avLst/>
            </a:prstTxWarp>
            <a:spAutoFit/>
          </a:bodyPr>
          <a:lstStyle/>
          <a:p>
            <a:pPr>
              <a:spcBef>
                <a:spcPct val="50000"/>
              </a:spcBef>
            </a:pPr>
            <a:r>
              <a:rPr kumimoji="1" lang="en-US" sz="1600" b="0">
                <a:latin typeface="Arial" charset="0"/>
              </a:rPr>
              <a:t>Human Genome has 3 billion DNA base-pairs</a:t>
            </a:r>
          </a:p>
        </p:txBody>
      </p:sp>
      <p:sp>
        <p:nvSpPr>
          <p:cNvPr id="116950" name="AutoShape 214"/>
          <p:cNvSpPr>
            <a:spLocks noChangeArrowheads="1"/>
          </p:cNvSpPr>
          <p:nvPr/>
        </p:nvSpPr>
        <p:spPr bwMode="auto">
          <a:xfrm>
            <a:off x="2971800" y="2133882"/>
            <a:ext cx="1828800" cy="762000"/>
          </a:xfrm>
          <a:prstGeom prst="rightArrow">
            <a:avLst>
              <a:gd name="adj1" fmla="val 50000"/>
              <a:gd name="adj2" fmla="val 60000"/>
            </a:avLst>
          </a:prstGeom>
          <a:gradFill rotWithShape="1">
            <a:gsLst>
              <a:gs pos="0">
                <a:schemeClr val="accent1"/>
              </a:gs>
              <a:gs pos="50000">
                <a:schemeClr val="tx1"/>
              </a:gs>
              <a:gs pos="100000">
                <a:schemeClr val="accent1"/>
              </a:gs>
            </a:gsLst>
            <a:lin ang="5400000" scaled="1"/>
          </a:gradFill>
          <a:ln w="9525">
            <a:solidFill>
              <a:schemeClr val="tx1"/>
            </a:solidFill>
            <a:miter lim="800000"/>
            <a:headEnd/>
            <a:tailEnd/>
          </a:ln>
          <a:effectLst/>
        </p:spPr>
        <p:txBody>
          <a:bodyPr wrap="none" anchor="ctr">
            <a:prstTxWarp prst="textNoShape">
              <a:avLst/>
            </a:prstTxWarp>
          </a:bodyPr>
          <a:lstStyle/>
          <a:p>
            <a:pPr algn="ctr">
              <a:defRPr/>
            </a:pPr>
            <a:r>
              <a:rPr kumimoji="1" lang="en-US" sz="1600" b="0">
                <a:solidFill>
                  <a:schemeClr val="accent2"/>
                </a:solidFill>
                <a:latin typeface="Arial" charset="0"/>
              </a:rPr>
              <a:t>Polymorphic</a:t>
            </a:r>
          </a:p>
        </p:txBody>
      </p:sp>
      <p:pic>
        <p:nvPicPr>
          <p:cNvPr id="216" name="Picture 215"/>
          <p:cNvPicPr>
            <a:picLocks noChangeAspect="1"/>
          </p:cNvPicPr>
          <p:nvPr/>
        </p:nvPicPr>
        <p:blipFill>
          <a:blip r:embed="rId7"/>
          <a:stretch>
            <a:fillRect/>
          </a:stretch>
        </p:blipFill>
        <p:spPr>
          <a:xfrm>
            <a:off x="1638300" y="3286408"/>
            <a:ext cx="2552700" cy="3187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Pharmacogenetics</a:t>
            </a:r>
            <a:r>
              <a:rPr lang="en-US" dirty="0" smtClean="0"/>
              <a:t>: Learning objectives</a:t>
            </a:r>
            <a:endParaRPr lang="en-US" dirty="0"/>
          </a:p>
        </p:txBody>
      </p:sp>
      <p:sp>
        <p:nvSpPr>
          <p:cNvPr id="3" name="Content Placeholder 2"/>
          <p:cNvSpPr>
            <a:spLocks noGrp="1"/>
          </p:cNvSpPr>
          <p:nvPr>
            <p:ph idx="1"/>
          </p:nvPr>
        </p:nvSpPr>
        <p:spPr>
          <a:xfrm>
            <a:off x="457200" y="1453152"/>
            <a:ext cx="8229600" cy="4525963"/>
          </a:xfrm>
        </p:spPr>
        <p:txBody>
          <a:bodyPr>
            <a:noAutofit/>
          </a:bodyPr>
          <a:lstStyle/>
          <a:p>
            <a:r>
              <a:rPr lang="en-US" dirty="0" smtClean="0"/>
              <a:t>Define </a:t>
            </a:r>
            <a:r>
              <a:rPr lang="en-US" dirty="0" err="1" smtClean="0"/>
              <a:t>pharmacogenetics</a:t>
            </a:r>
            <a:r>
              <a:rPr lang="en-US" dirty="0" smtClean="0"/>
              <a:t> in historical context</a:t>
            </a:r>
          </a:p>
          <a:p>
            <a:r>
              <a:rPr lang="en-US" dirty="0" smtClean="0"/>
              <a:t>Recall the molecular basis of genetic polymorphisms</a:t>
            </a:r>
          </a:p>
          <a:p>
            <a:r>
              <a:rPr lang="en-US" dirty="0" smtClean="0"/>
              <a:t>Determine the genetic regulation model</a:t>
            </a:r>
          </a:p>
          <a:p>
            <a:r>
              <a:rPr lang="en-US" dirty="0" smtClean="0"/>
              <a:t>Apply the Hardy-Weinberg Law</a:t>
            </a:r>
          </a:p>
          <a:p>
            <a:r>
              <a:rPr lang="en-US" dirty="0" smtClean="0"/>
              <a:t>Illustrate with few examples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da-DK" dirty="0" err="1" smtClean="0"/>
              <a:t>Consequences</a:t>
            </a:r>
            <a:r>
              <a:rPr lang="da-DK" dirty="0" smtClean="0"/>
              <a:t> of </a:t>
            </a:r>
            <a:r>
              <a:rPr lang="da-DK" dirty="0" err="1" smtClean="0"/>
              <a:t>polymorphisms</a:t>
            </a:r>
            <a:endParaRPr lang="da-DK" dirty="0"/>
          </a:p>
        </p:txBody>
      </p:sp>
      <p:pic>
        <p:nvPicPr>
          <p:cNvPr id="18435" name="Picture 4" descr="ulla2"/>
          <p:cNvPicPr>
            <a:picLocks noChangeAspect="1" noChangeArrowheads="1"/>
          </p:cNvPicPr>
          <p:nvPr/>
        </p:nvPicPr>
        <p:blipFill>
          <a:blip r:embed="rId2"/>
          <a:srcRect/>
          <a:stretch>
            <a:fillRect/>
          </a:stretch>
        </p:blipFill>
        <p:spPr bwMode="auto">
          <a:xfrm>
            <a:off x="1245010" y="1326342"/>
            <a:ext cx="6653980" cy="4803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da-DK" dirty="0" err="1" smtClean="0"/>
              <a:t>Consequences</a:t>
            </a:r>
            <a:r>
              <a:rPr lang="da-DK" dirty="0" smtClean="0"/>
              <a:t> of </a:t>
            </a:r>
            <a:r>
              <a:rPr lang="da-DK" dirty="0" err="1" smtClean="0"/>
              <a:t>Polymorphisms</a:t>
            </a:r>
            <a:r>
              <a:rPr lang="da-DK" dirty="0" smtClean="0"/>
              <a:t> </a:t>
            </a:r>
            <a:r>
              <a:rPr lang="da-DK" dirty="0" err="1" smtClean="0"/>
              <a:t>on</a:t>
            </a:r>
            <a:r>
              <a:rPr lang="da-DK" dirty="0" smtClean="0"/>
              <a:t> Drug </a:t>
            </a:r>
            <a:r>
              <a:rPr lang="da-DK" dirty="0" err="1" smtClean="0"/>
              <a:t>Activity</a:t>
            </a:r>
            <a:endParaRPr lang="da-DK" dirty="0"/>
          </a:p>
        </p:txBody>
      </p:sp>
      <p:pic>
        <p:nvPicPr>
          <p:cNvPr id="19459" name="Picture 4" descr="Ulla3"/>
          <p:cNvPicPr>
            <a:picLocks noChangeAspect="1" noChangeArrowheads="1"/>
          </p:cNvPicPr>
          <p:nvPr/>
        </p:nvPicPr>
        <p:blipFill>
          <a:blip r:embed="rId2"/>
          <a:srcRect/>
          <a:stretch>
            <a:fillRect/>
          </a:stretch>
        </p:blipFill>
        <p:spPr bwMode="auto">
          <a:xfrm>
            <a:off x="1212244" y="1440160"/>
            <a:ext cx="6463926" cy="4666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Polymorphisms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09600" y="441325"/>
            <a:ext cx="7772400" cy="641350"/>
          </a:xfrm>
        </p:spPr>
        <p:txBody>
          <a:bodyPr/>
          <a:lstStyle/>
          <a:p>
            <a:pPr eaLnBrk="1" hangingPunct="1">
              <a:defRPr/>
            </a:pPr>
            <a:r>
              <a:rPr lang="hu-HU" sz="3600" dirty="0" smtClean="0">
                <a:ea typeface="+mj-ea"/>
                <a:cs typeface="+mj-cs"/>
              </a:rPr>
              <a:t>Polymorphisms (1): SNPs</a:t>
            </a:r>
            <a:endParaRPr lang="hu-HU" sz="3600" dirty="0">
              <a:ea typeface="+mj-ea"/>
              <a:cs typeface="+mj-cs"/>
            </a:endParaRPr>
          </a:p>
        </p:txBody>
      </p:sp>
      <p:sp>
        <p:nvSpPr>
          <p:cNvPr id="126979" name="Rectangle 3"/>
          <p:cNvSpPr>
            <a:spLocks noGrp="1" noChangeArrowheads="1"/>
          </p:cNvSpPr>
          <p:nvPr>
            <p:ph type="body" idx="1"/>
          </p:nvPr>
        </p:nvSpPr>
        <p:spPr>
          <a:xfrm>
            <a:off x="304800" y="1295399"/>
            <a:ext cx="8839200" cy="4930384"/>
          </a:xfrm>
        </p:spPr>
        <p:txBody>
          <a:bodyPr>
            <a:normAutofit fontScale="85000" lnSpcReduction="20000"/>
          </a:bodyPr>
          <a:lstStyle/>
          <a:p>
            <a:pPr marL="533400" indent="-533400" eaLnBrk="1" hangingPunct="1">
              <a:lnSpc>
                <a:spcPct val="90000"/>
              </a:lnSpc>
              <a:defRPr/>
            </a:pPr>
            <a:r>
              <a:rPr lang="hu-HU" sz="3294" dirty="0">
                <a:ea typeface="+mn-ea"/>
                <a:cs typeface="+mn-cs"/>
              </a:rPr>
              <a:t>Genetic variation occuring with a frequency of 1% or more in the </a:t>
            </a:r>
            <a:r>
              <a:rPr lang="hu-HU" sz="3294" dirty="0" smtClean="0">
                <a:ea typeface="+mn-ea"/>
                <a:cs typeface="+mn-cs"/>
              </a:rPr>
              <a:t>population (otherwise, mutation)</a:t>
            </a:r>
            <a:endParaRPr lang="hu-HU" sz="3294" dirty="0" smtClean="0"/>
          </a:p>
          <a:p>
            <a:pPr marL="533400" indent="-533400" eaLnBrk="1" hangingPunct="1">
              <a:lnSpc>
                <a:spcPct val="90000"/>
              </a:lnSpc>
              <a:defRPr/>
            </a:pPr>
            <a:endParaRPr lang="hu-HU" sz="2400" dirty="0" smtClean="0">
              <a:solidFill>
                <a:schemeClr val="accent1"/>
              </a:solidFill>
            </a:endParaRPr>
          </a:p>
          <a:p>
            <a:pPr marL="533400" indent="-533400" eaLnBrk="1" hangingPunct="1">
              <a:lnSpc>
                <a:spcPct val="90000"/>
              </a:lnSpc>
              <a:defRPr/>
            </a:pPr>
            <a:r>
              <a:rPr lang="hu-HU" sz="3294" dirty="0" smtClean="0">
                <a:solidFill>
                  <a:schemeClr val="accent1"/>
                </a:solidFill>
              </a:rPr>
              <a:t>SNP</a:t>
            </a:r>
            <a:r>
              <a:rPr lang="hu-HU" sz="3294" dirty="0" smtClean="0">
                <a:solidFill>
                  <a:schemeClr val="tx2"/>
                </a:solidFill>
              </a:rPr>
              <a:t> </a:t>
            </a:r>
            <a:r>
              <a:rPr lang="hu-HU" sz="3294" dirty="0"/>
              <a:t>(single nucleotide polymorphism):</a:t>
            </a:r>
            <a:endParaRPr lang="hu-HU" sz="3294" dirty="0" smtClean="0"/>
          </a:p>
          <a:p>
            <a:pPr marL="1295400" lvl="2" indent="-381000" eaLnBrk="1" hangingPunct="1">
              <a:lnSpc>
                <a:spcPct val="90000"/>
              </a:lnSpc>
              <a:defRPr/>
            </a:pPr>
            <a:r>
              <a:rPr lang="hu-HU" dirty="0" smtClean="0"/>
              <a:t>most </a:t>
            </a:r>
            <a:r>
              <a:rPr lang="hu-HU" dirty="0"/>
              <a:t>frequent type</a:t>
            </a:r>
          </a:p>
          <a:p>
            <a:pPr marL="1295400" lvl="2" indent="-381000" eaLnBrk="1" hangingPunct="1">
              <a:lnSpc>
                <a:spcPct val="90000"/>
              </a:lnSpc>
              <a:defRPr/>
            </a:pPr>
            <a:r>
              <a:rPr lang="hu-HU" dirty="0"/>
              <a:t>difference in a single base of the genomic sequence</a:t>
            </a:r>
          </a:p>
          <a:p>
            <a:pPr marL="1295400" lvl="2" indent="-381000">
              <a:lnSpc>
                <a:spcPct val="90000"/>
              </a:lnSpc>
              <a:defRPr/>
            </a:pPr>
            <a:r>
              <a:rPr lang="hu-HU" dirty="0"/>
              <a:t>usually 1/1000 </a:t>
            </a:r>
            <a:r>
              <a:rPr lang="hu-HU" dirty="0" smtClean="0"/>
              <a:t>base </a:t>
            </a:r>
            <a:r>
              <a:rPr lang="en-US" dirty="0" smtClean="0"/>
              <a:t>along the 3 billion base pairs of the human genome</a:t>
            </a:r>
          </a:p>
          <a:p>
            <a:pPr marL="1295400" lvl="2" indent="-381000">
              <a:lnSpc>
                <a:spcPct val="90000"/>
              </a:lnSpc>
              <a:defRPr/>
            </a:pPr>
            <a:r>
              <a:rPr lang="en-US" dirty="0" smtClean="0"/>
              <a:t>The most common SNP is a change from cytosine to thymine (C</a:t>
            </a:r>
            <a:r>
              <a:rPr lang="en-US" dirty="0" smtClean="0">
                <a:sym typeface="Monotype Sorts" charset="2"/>
              </a:rPr>
              <a:t>T) on one strand of DNA, with a change from guanine to adenine  (G A) on the other strand</a:t>
            </a:r>
            <a:endParaRPr lang="hu-HU" dirty="0" smtClean="0"/>
          </a:p>
          <a:p>
            <a:pPr marL="1295400" lvl="2" indent="-381000" eaLnBrk="1" hangingPunct="1">
              <a:lnSpc>
                <a:spcPct val="90000"/>
              </a:lnSpc>
              <a:defRPr/>
            </a:pPr>
            <a:r>
              <a:rPr lang="hu-HU" dirty="0"/>
              <a:t>most </a:t>
            </a:r>
            <a:r>
              <a:rPr lang="hu-HU" dirty="0" smtClean="0"/>
              <a:t>do </a:t>
            </a:r>
            <a:r>
              <a:rPr lang="hu-HU" dirty="0"/>
              <a:t>not influence the structure or function of </a:t>
            </a:r>
            <a:r>
              <a:rPr lang="hu-HU" dirty="0" smtClean="0"/>
              <a:t>proteins</a:t>
            </a:r>
          </a:p>
          <a:p>
            <a:pPr marL="495300" indent="-381000">
              <a:lnSpc>
                <a:spcPct val="90000"/>
              </a:lnSpc>
              <a:defRPr/>
            </a:pPr>
            <a:r>
              <a:rPr lang="hu-HU" sz="3294" dirty="0" smtClean="0"/>
              <a:t>SNP </a:t>
            </a:r>
            <a:r>
              <a:rPr lang="hu-HU" sz="3294" dirty="0"/>
              <a:t>can occur </a:t>
            </a:r>
          </a:p>
          <a:p>
            <a:pPr marL="1257300" lvl="2" indent="-342900">
              <a:lnSpc>
                <a:spcPct val="90000"/>
              </a:lnSpc>
              <a:defRPr/>
            </a:pPr>
            <a:r>
              <a:rPr lang="hu-HU" dirty="0"/>
              <a:t>In exons (may alter the structure of proteins and may lead to functional consequences)</a:t>
            </a:r>
          </a:p>
          <a:p>
            <a:pPr marL="1257300" lvl="2" indent="-342900">
              <a:lnSpc>
                <a:spcPct val="90000"/>
              </a:lnSpc>
              <a:defRPr/>
            </a:pPr>
            <a:r>
              <a:rPr lang="hu-HU" dirty="0"/>
              <a:t>In introns (may influence splicing)</a:t>
            </a:r>
          </a:p>
          <a:p>
            <a:pPr marL="1257300" lvl="2" indent="-342900">
              <a:lnSpc>
                <a:spcPct val="90000"/>
              </a:lnSpc>
              <a:defRPr/>
            </a:pPr>
            <a:r>
              <a:rPr lang="hu-HU" dirty="0"/>
              <a:t>In the regulatory regions (may influence expression of the gene</a:t>
            </a:r>
            <a:r>
              <a:rPr lang="hu-HU"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hu-HU" sz="4000" dirty="0">
                <a:ea typeface="+mj-ea"/>
                <a:cs typeface="+mj-cs"/>
              </a:rPr>
              <a:t>Polymorphism</a:t>
            </a:r>
            <a:r>
              <a:rPr lang="hu-HU" sz="4000" dirty="0" smtClean="0">
                <a:ea typeface="+mj-ea"/>
                <a:cs typeface="+mj-cs"/>
              </a:rPr>
              <a:t> (2): other types</a:t>
            </a:r>
            <a:endParaRPr lang="hu-HU" sz="4000" dirty="0">
              <a:ea typeface="+mj-ea"/>
              <a:cs typeface="+mj-cs"/>
            </a:endParaRPr>
          </a:p>
        </p:txBody>
      </p:sp>
      <p:sp>
        <p:nvSpPr>
          <p:cNvPr id="173059" name="Rectangle 3"/>
          <p:cNvSpPr>
            <a:spLocks noGrp="1" noChangeArrowheads="1"/>
          </p:cNvSpPr>
          <p:nvPr>
            <p:ph type="body" idx="1"/>
          </p:nvPr>
        </p:nvSpPr>
        <p:spPr>
          <a:xfrm>
            <a:off x="468313" y="1916113"/>
            <a:ext cx="8229600" cy="4495800"/>
          </a:xfrm>
        </p:spPr>
        <p:txBody>
          <a:bodyPr/>
          <a:lstStyle/>
          <a:p>
            <a:pPr lvl="1">
              <a:defRPr/>
            </a:pPr>
            <a:r>
              <a:rPr lang="hu-HU" dirty="0" smtClean="0">
                <a:solidFill>
                  <a:schemeClr val="accent1"/>
                </a:solidFill>
              </a:rPr>
              <a:t>Insertion</a:t>
            </a:r>
            <a:r>
              <a:rPr lang="hu-HU" dirty="0">
                <a:solidFill>
                  <a:schemeClr val="accent1"/>
                </a:solidFill>
              </a:rPr>
              <a:t>/deletion polymorphism:</a:t>
            </a:r>
            <a:r>
              <a:rPr lang="hu-HU" dirty="0"/>
              <a:t> insertion or deletion of a few nucleotides</a:t>
            </a:r>
            <a:endParaRPr lang="hu-HU" dirty="0" smtClean="0"/>
          </a:p>
          <a:p>
            <a:pPr lvl="1">
              <a:defRPr/>
            </a:pPr>
            <a:r>
              <a:rPr lang="hu-HU" dirty="0" smtClean="0">
                <a:solidFill>
                  <a:schemeClr val="accent1"/>
                </a:solidFill>
              </a:rPr>
              <a:t>Variable </a:t>
            </a:r>
            <a:r>
              <a:rPr lang="hu-HU" dirty="0">
                <a:solidFill>
                  <a:schemeClr val="accent1"/>
                </a:solidFill>
              </a:rPr>
              <a:t>number tandem repeats:</a:t>
            </a:r>
            <a:r>
              <a:rPr lang="hu-HU" dirty="0"/>
              <a:t> variation in the number of times a sequence of several hundred base pairs is repeated </a:t>
            </a:r>
            <a:endParaRPr lang="hu-HU" dirty="0" smtClean="0"/>
          </a:p>
          <a:p>
            <a:pPr lvl="1">
              <a:defRPr/>
            </a:pPr>
            <a:r>
              <a:rPr lang="hu-HU" dirty="0" smtClean="0">
                <a:solidFill>
                  <a:schemeClr val="accent1"/>
                </a:solidFill>
              </a:rPr>
              <a:t>Simple </a:t>
            </a:r>
            <a:r>
              <a:rPr lang="hu-HU" dirty="0">
                <a:solidFill>
                  <a:schemeClr val="accent1"/>
                </a:solidFill>
              </a:rPr>
              <a:t>tandem repeats (microsatellites):</a:t>
            </a:r>
            <a:r>
              <a:rPr lang="hu-HU" dirty="0"/>
              <a:t> 2-4 nucleotides repeated a variable number of times</a:t>
            </a:r>
          </a:p>
          <a:p>
            <a:pPr eaLnBrk="1" hangingPunct="1">
              <a:buFont typeface="Wingdings" charset="2"/>
              <a:buNone/>
              <a:defRPr/>
            </a:pPr>
            <a:endParaRPr lang="hu-HU" sz="2800" dirty="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quantitative genetic basis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5CFDCAC5-14C2-8F40-8F9A-ADA1C17FCAC0}" type="slidenum">
              <a:rPr lang="en-US" smtClean="0"/>
              <a:pPr>
                <a:defRPr/>
              </a:pPr>
              <a:t>26</a:t>
            </a:fld>
            <a:endParaRPr lang="en-US"/>
          </a:p>
        </p:txBody>
      </p:sp>
      <p:sp>
        <p:nvSpPr>
          <p:cNvPr id="20483" name="Rectangle 2"/>
          <p:cNvSpPr>
            <a:spLocks noGrp="1" noChangeArrowheads="1"/>
          </p:cNvSpPr>
          <p:nvPr>
            <p:ph type="title"/>
          </p:nvPr>
        </p:nvSpPr>
        <p:spPr>
          <a:xfrm>
            <a:off x="685800" y="381000"/>
            <a:ext cx="7772400" cy="914400"/>
          </a:xfrm>
        </p:spPr>
        <p:txBody>
          <a:bodyPr/>
          <a:lstStyle/>
          <a:p>
            <a:r>
              <a:rPr lang="en-US" sz="4000" dirty="0" smtClean="0"/>
              <a:t>Key </a:t>
            </a:r>
            <a:r>
              <a:rPr lang="en-US" sz="4000" dirty="0"/>
              <a:t>Concepts and Terms</a:t>
            </a:r>
          </a:p>
        </p:txBody>
      </p:sp>
      <p:sp>
        <p:nvSpPr>
          <p:cNvPr id="57347" name="Text Box 3"/>
          <p:cNvSpPr txBox="1">
            <a:spLocks noChangeArrowheads="1"/>
          </p:cNvSpPr>
          <p:nvPr/>
        </p:nvSpPr>
        <p:spPr bwMode="auto">
          <a:xfrm>
            <a:off x="365125" y="1364188"/>
            <a:ext cx="8550275" cy="4776693"/>
          </a:xfrm>
          <a:prstGeom prst="rect">
            <a:avLst/>
          </a:prstGeom>
          <a:noFill/>
          <a:ln w="9525">
            <a:noFill/>
            <a:miter lim="800000"/>
            <a:headEnd/>
            <a:tailEnd/>
          </a:ln>
        </p:spPr>
        <p:txBody>
          <a:bodyPr>
            <a:prstTxWarp prst="textNoShape">
              <a:avLst/>
            </a:prstTxWarp>
            <a:spAutoFit/>
          </a:bodyPr>
          <a:lstStyle/>
          <a:p>
            <a:r>
              <a:rPr lang="hu-HU" sz="2800" b="1" dirty="0" smtClean="0">
                <a:solidFill>
                  <a:srgbClr val="FF0000"/>
                </a:solidFill>
              </a:rPr>
              <a:t>Genotype: </a:t>
            </a:r>
            <a:r>
              <a:rPr lang="hu-HU" sz="2800" dirty="0" smtClean="0"/>
              <a:t>gene structure encoding for the given characteristics</a:t>
            </a:r>
          </a:p>
          <a:p>
            <a:endParaRPr lang="en-US" sz="2800" dirty="0" smtClean="0">
              <a:solidFill>
                <a:srgbClr val="FF0000"/>
              </a:solidFill>
            </a:endParaRPr>
          </a:p>
          <a:p>
            <a:pPr>
              <a:lnSpc>
                <a:spcPct val="90000"/>
              </a:lnSpc>
              <a:defRPr/>
            </a:pPr>
            <a:r>
              <a:rPr lang="hu-HU" sz="2800" b="1" dirty="0" smtClean="0">
                <a:solidFill>
                  <a:srgbClr val="FF0000"/>
                </a:solidFill>
              </a:rPr>
              <a:t>Phenotype: </a:t>
            </a:r>
            <a:r>
              <a:rPr lang="hu-HU" sz="2800" dirty="0" smtClean="0"/>
              <a:t>the manifestation of the genotype, which can be observed and can be influenced by other factors:</a:t>
            </a:r>
          </a:p>
          <a:p>
            <a:pPr>
              <a:lnSpc>
                <a:spcPct val="90000"/>
              </a:lnSpc>
              <a:defRPr/>
            </a:pPr>
            <a:r>
              <a:rPr lang="hu-HU" sz="2000" dirty="0" smtClean="0"/>
              <a:t>Other gene products</a:t>
            </a:r>
          </a:p>
          <a:p>
            <a:pPr>
              <a:lnSpc>
                <a:spcPct val="90000"/>
              </a:lnSpc>
              <a:defRPr/>
            </a:pPr>
            <a:r>
              <a:rPr lang="hu-HU" sz="2000" dirty="0" smtClean="0"/>
              <a:t>Environment</a:t>
            </a:r>
          </a:p>
          <a:p>
            <a:pPr>
              <a:lnSpc>
                <a:spcPct val="90000"/>
              </a:lnSpc>
              <a:defRPr/>
            </a:pPr>
            <a:r>
              <a:rPr lang="hu-HU" sz="2000" dirty="0" smtClean="0"/>
              <a:t>Acquired characteristics</a:t>
            </a:r>
          </a:p>
          <a:p>
            <a:endParaRPr lang="en-US" sz="2800" dirty="0" smtClean="0">
              <a:solidFill>
                <a:srgbClr val="FF0000"/>
              </a:solidFill>
            </a:endParaRPr>
          </a:p>
          <a:p>
            <a:r>
              <a:rPr lang="en-US" sz="2800" b="1" dirty="0" smtClean="0"/>
              <a:t>Determinism </a:t>
            </a:r>
            <a:r>
              <a:rPr lang="en-US" sz="2800" dirty="0" smtClean="0"/>
              <a:t>of a trait, or phenotype can be:</a:t>
            </a:r>
          </a:p>
          <a:p>
            <a:r>
              <a:rPr lang="en-US" sz="2000" b="1" dirty="0" smtClean="0">
                <a:solidFill>
                  <a:srgbClr val="FF0000"/>
                </a:solidFill>
              </a:rPr>
              <a:t>Monogenic</a:t>
            </a:r>
            <a:r>
              <a:rPr lang="en-US" sz="2000" b="1" dirty="0">
                <a:solidFill>
                  <a:srgbClr val="000000"/>
                </a:solidFill>
              </a:rPr>
              <a:t>: </a:t>
            </a:r>
            <a:r>
              <a:rPr lang="en-US" sz="2000" dirty="0">
                <a:solidFill>
                  <a:srgbClr val="000000"/>
                </a:solidFill>
              </a:rPr>
              <a:t>due to allelic variation at a </a:t>
            </a:r>
            <a:r>
              <a:rPr lang="en-US" sz="2000" dirty="0" smtClean="0">
                <a:solidFill>
                  <a:srgbClr val="000000"/>
                </a:solidFill>
              </a:rPr>
              <a:t>single gene</a:t>
            </a:r>
          </a:p>
          <a:p>
            <a:r>
              <a:rPr lang="en-US" sz="2000" b="1" dirty="0">
                <a:solidFill>
                  <a:srgbClr val="FF0000"/>
                </a:solidFill>
              </a:rPr>
              <a:t>Polygenic: </a:t>
            </a:r>
            <a:r>
              <a:rPr lang="en-US" sz="2000" dirty="0">
                <a:solidFill>
                  <a:srgbClr val="000000"/>
                </a:solidFill>
              </a:rPr>
              <a:t>due to variations at two or </a:t>
            </a:r>
            <a:r>
              <a:rPr lang="en-US" sz="2000" dirty="0" smtClean="0">
                <a:solidFill>
                  <a:srgbClr val="000000"/>
                </a:solidFill>
              </a:rPr>
              <a:t>more genes</a:t>
            </a:r>
          </a:p>
          <a:p>
            <a:r>
              <a:rPr lang="en-US" sz="2000" b="1" dirty="0">
                <a:solidFill>
                  <a:srgbClr val="FF0000"/>
                </a:solidFill>
              </a:rPr>
              <a:t>Polymorphic</a:t>
            </a:r>
            <a:r>
              <a:rPr lang="en-US" sz="2000" b="1" dirty="0">
                <a:solidFill>
                  <a:srgbClr val="000000"/>
                </a:solidFill>
              </a:rPr>
              <a:t>: </a:t>
            </a:r>
            <a:r>
              <a:rPr lang="en-US" sz="2000" dirty="0">
                <a:solidFill>
                  <a:srgbClr val="000000"/>
                </a:solidFill>
              </a:rPr>
              <a:t>frequently occurring </a:t>
            </a:r>
            <a:r>
              <a:rPr lang="en-US" sz="2000" dirty="0" smtClean="0">
                <a:solidFill>
                  <a:srgbClr val="000000"/>
                </a:solidFill>
              </a:rPr>
              <a:t>monogenic variants at a frequency &gt;1%</a:t>
            </a: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304800" y="1085436"/>
            <a:ext cx="7939088" cy="5562600"/>
          </a:xfrm>
        </p:spPr>
        <p:txBody>
          <a:bodyPr/>
          <a:lstStyle/>
          <a:p>
            <a:pPr eaLnBrk="1" hangingPunct="1">
              <a:defRPr/>
            </a:pPr>
            <a:r>
              <a:rPr lang="hu-HU" sz="2800" dirty="0">
                <a:solidFill>
                  <a:schemeClr val="accent1"/>
                </a:solidFill>
                <a:ea typeface="+mn-ea"/>
                <a:cs typeface="+mn-cs"/>
              </a:rPr>
              <a:t>Determination of genotype:</a:t>
            </a:r>
            <a:r>
              <a:rPr lang="hu-HU" sz="2800" dirty="0">
                <a:ea typeface="+mn-ea"/>
                <a:cs typeface="+mn-cs"/>
              </a:rPr>
              <a:t> PCR</a:t>
            </a:r>
          </a:p>
          <a:p>
            <a:pPr eaLnBrk="1" hangingPunct="1">
              <a:defRPr/>
            </a:pPr>
            <a:r>
              <a:rPr lang="hu-HU" sz="2800" dirty="0">
                <a:solidFill>
                  <a:schemeClr val="accent1"/>
                </a:solidFill>
                <a:ea typeface="+mn-ea"/>
                <a:cs typeface="+mn-cs"/>
              </a:rPr>
              <a:t>Determination of phenotype:</a:t>
            </a:r>
            <a:r>
              <a:rPr lang="hu-HU" sz="2800" dirty="0">
                <a:ea typeface="+mn-ea"/>
                <a:cs typeface="+mn-cs"/>
              </a:rPr>
              <a:t> </a:t>
            </a:r>
          </a:p>
          <a:p>
            <a:pPr lvl="1" eaLnBrk="1" hangingPunct="1">
              <a:defRPr/>
            </a:pPr>
            <a:r>
              <a:rPr lang="hu-HU" sz="2000" dirty="0"/>
              <a:t>determination of metabolic rate </a:t>
            </a:r>
            <a:r>
              <a:rPr lang="hu-HU" sz="2000" dirty="0" smtClean="0"/>
              <a:t>(e.g. level </a:t>
            </a:r>
            <a:r>
              <a:rPr lang="hu-HU" sz="2000" dirty="0"/>
              <a:t>of original drug/</a:t>
            </a:r>
            <a:r>
              <a:rPr lang="hu-HU" sz="2000" dirty="0" smtClean="0"/>
              <a:t>metabolite </a:t>
            </a:r>
            <a:r>
              <a:rPr lang="hu-HU" sz="2000" dirty="0"/>
              <a:t>in urine) </a:t>
            </a:r>
          </a:p>
          <a:p>
            <a:pPr lvl="1" eaLnBrk="1" hangingPunct="1">
              <a:defRPr/>
            </a:pPr>
            <a:r>
              <a:rPr lang="hu-HU" sz="2000" dirty="0"/>
              <a:t>after administration of a given dose of the drug, pharmacokinetic parameters are measured </a:t>
            </a:r>
            <a:r>
              <a:rPr lang="hu-HU" sz="2000" dirty="0" smtClean="0"/>
              <a:t>(e.g. halflife</a:t>
            </a:r>
            <a:r>
              <a:rPr lang="hu-HU" sz="2000" dirty="0"/>
              <a:t>, clearance, plasma levels) </a:t>
            </a:r>
          </a:p>
          <a:p>
            <a:pPr eaLnBrk="1" hangingPunct="1">
              <a:defRPr/>
            </a:pPr>
            <a:r>
              <a:rPr lang="hu-HU" sz="2800" dirty="0">
                <a:solidFill>
                  <a:schemeClr val="accent1"/>
                </a:solidFill>
                <a:ea typeface="+mn-ea"/>
                <a:cs typeface="+mn-cs"/>
              </a:rPr>
              <a:t>Distribution of phenotypes in the population:</a:t>
            </a:r>
          </a:p>
          <a:p>
            <a:pPr lvl="1" eaLnBrk="1" hangingPunct="1">
              <a:defRPr/>
            </a:pPr>
            <a:r>
              <a:rPr lang="hu-HU" sz="2400" dirty="0">
                <a:solidFill>
                  <a:schemeClr val="tx2"/>
                </a:solidFill>
              </a:rPr>
              <a:t>Multimodal</a:t>
            </a:r>
            <a:r>
              <a:rPr lang="hu-HU" sz="2400" dirty="0"/>
              <a:t> (usually bi- or trimodal) distribution </a:t>
            </a:r>
            <a:br>
              <a:rPr lang="hu-HU" sz="2400" dirty="0"/>
            </a:br>
            <a:r>
              <a:rPr lang="hu-HU" sz="2400" dirty="0"/>
              <a:t>indicates determination by a single gene </a:t>
            </a:r>
            <a:br>
              <a:rPr lang="hu-HU" sz="2400" dirty="0"/>
            </a:br>
            <a:r>
              <a:rPr lang="hu-HU" sz="2400" dirty="0"/>
              <a:t>having polymorphic variants</a:t>
            </a:r>
          </a:p>
          <a:p>
            <a:pPr lvl="1" eaLnBrk="1" hangingPunct="1">
              <a:defRPr/>
            </a:pPr>
            <a:r>
              <a:rPr lang="hu-HU" sz="2400" dirty="0">
                <a:solidFill>
                  <a:schemeClr val="tx2"/>
                </a:solidFill>
              </a:rPr>
              <a:t>Unimodal</a:t>
            </a:r>
            <a:r>
              <a:rPr lang="hu-HU" sz="2400" dirty="0"/>
              <a:t> distribution indicates polygenic </a:t>
            </a:r>
            <a:br>
              <a:rPr lang="hu-HU" sz="2400" dirty="0"/>
            </a:br>
            <a:r>
              <a:rPr lang="hu-HU" sz="2400" dirty="0"/>
              <a:t>multifactorial inharitance, or </a:t>
            </a:r>
            <a:r>
              <a:rPr lang="hu-HU" sz="2400" dirty="0" smtClean="0"/>
              <a:t>monogenic </a:t>
            </a:r>
            <a:r>
              <a:rPr lang="hu-HU" sz="2400" dirty="0"/>
              <a:t/>
            </a:r>
            <a:br>
              <a:rPr lang="hu-HU" sz="2400" dirty="0"/>
            </a:br>
            <a:r>
              <a:rPr lang="hu-HU" sz="2400" dirty="0"/>
              <a:t>inheritance but no polymorphism</a:t>
            </a:r>
          </a:p>
        </p:txBody>
      </p:sp>
      <p:grpSp>
        <p:nvGrpSpPr>
          <p:cNvPr id="2" name="Group 15"/>
          <p:cNvGrpSpPr>
            <a:grpSpLocks/>
          </p:cNvGrpSpPr>
          <p:nvPr/>
        </p:nvGrpSpPr>
        <p:grpSpPr bwMode="auto">
          <a:xfrm>
            <a:off x="7451725" y="4089400"/>
            <a:ext cx="1295400" cy="685800"/>
            <a:chOff x="816" y="2592"/>
            <a:chExt cx="816" cy="432"/>
          </a:xfrm>
        </p:grpSpPr>
        <p:sp>
          <p:nvSpPr>
            <p:cNvPr id="25608" name="Line 6"/>
            <p:cNvSpPr>
              <a:spLocks noChangeShapeType="1"/>
            </p:cNvSpPr>
            <p:nvPr/>
          </p:nvSpPr>
          <p:spPr bwMode="auto">
            <a:xfrm>
              <a:off x="816" y="2592"/>
              <a:ext cx="0" cy="432"/>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25609" name="Line 7"/>
            <p:cNvSpPr>
              <a:spLocks noChangeShapeType="1"/>
            </p:cNvSpPr>
            <p:nvPr/>
          </p:nvSpPr>
          <p:spPr bwMode="auto">
            <a:xfrm>
              <a:off x="816" y="3024"/>
              <a:ext cx="816" cy="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25610" name="Freeform 10"/>
            <p:cNvSpPr>
              <a:spLocks/>
            </p:cNvSpPr>
            <p:nvPr/>
          </p:nvSpPr>
          <p:spPr bwMode="auto">
            <a:xfrm>
              <a:off x="864" y="2760"/>
              <a:ext cx="576" cy="224"/>
            </a:xfrm>
            <a:custGeom>
              <a:avLst/>
              <a:gdLst>
                <a:gd name="T0" fmla="*/ 0 w 576"/>
                <a:gd name="T1" fmla="*/ 216 h 224"/>
                <a:gd name="T2" fmla="*/ 96 w 576"/>
                <a:gd name="T3" fmla="*/ 120 h 224"/>
                <a:gd name="T4" fmla="*/ 144 w 576"/>
                <a:gd name="T5" fmla="*/ 24 h 224"/>
                <a:gd name="T6" fmla="*/ 192 w 576"/>
                <a:gd name="T7" fmla="*/ 24 h 224"/>
                <a:gd name="T8" fmla="*/ 240 w 576"/>
                <a:gd name="T9" fmla="*/ 168 h 224"/>
                <a:gd name="T10" fmla="*/ 336 w 576"/>
                <a:gd name="T11" fmla="*/ 168 h 224"/>
                <a:gd name="T12" fmla="*/ 384 w 576"/>
                <a:gd name="T13" fmla="*/ 24 h 224"/>
                <a:gd name="T14" fmla="*/ 432 w 576"/>
                <a:gd name="T15" fmla="*/ 24 h 224"/>
                <a:gd name="T16" fmla="*/ 480 w 576"/>
                <a:gd name="T17" fmla="*/ 168 h 224"/>
                <a:gd name="T18" fmla="*/ 528 w 576"/>
                <a:gd name="T19" fmla="*/ 216 h 224"/>
                <a:gd name="T20" fmla="*/ 576 w 576"/>
                <a:gd name="T21" fmla="*/ 216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224"/>
                <a:gd name="T35" fmla="*/ 576 w 576"/>
                <a:gd name="T36" fmla="*/ 224 h 2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224">
                  <a:moveTo>
                    <a:pt x="0" y="216"/>
                  </a:moveTo>
                  <a:cubicBezTo>
                    <a:pt x="36" y="184"/>
                    <a:pt x="72" y="152"/>
                    <a:pt x="96" y="120"/>
                  </a:cubicBezTo>
                  <a:cubicBezTo>
                    <a:pt x="120" y="88"/>
                    <a:pt x="128" y="40"/>
                    <a:pt x="144" y="24"/>
                  </a:cubicBezTo>
                  <a:cubicBezTo>
                    <a:pt x="160" y="8"/>
                    <a:pt x="176" y="0"/>
                    <a:pt x="192" y="24"/>
                  </a:cubicBezTo>
                  <a:cubicBezTo>
                    <a:pt x="208" y="48"/>
                    <a:pt x="216" y="144"/>
                    <a:pt x="240" y="168"/>
                  </a:cubicBezTo>
                  <a:cubicBezTo>
                    <a:pt x="264" y="192"/>
                    <a:pt x="312" y="192"/>
                    <a:pt x="336" y="168"/>
                  </a:cubicBezTo>
                  <a:cubicBezTo>
                    <a:pt x="360" y="144"/>
                    <a:pt x="368" y="48"/>
                    <a:pt x="384" y="24"/>
                  </a:cubicBezTo>
                  <a:cubicBezTo>
                    <a:pt x="400" y="0"/>
                    <a:pt x="416" y="0"/>
                    <a:pt x="432" y="24"/>
                  </a:cubicBezTo>
                  <a:cubicBezTo>
                    <a:pt x="448" y="48"/>
                    <a:pt x="464" y="136"/>
                    <a:pt x="480" y="168"/>
                  </a:cubicBezTo>
                  <a:cubicBezTo>
                    <a:pt x="496" y="200"/>
                    <a:pt x="512" y="208"/>
                    <a:pt x="528" y="216"/>
                  </a:cubicBezTo>
                  <a:cubicBezTo>
                    <a:pt x="544" y="224"/>
                    <a:pt x="560" y="220"/>
                    <a:pt x="576" y="216"/>
                  </a:cubicBezTo>
                </a:path>
              </a:pathLst>
            </a:custGeom>
            <a:noFill/>
            <a:ln w="9525">
              <a:solidFill>
                <a:schemeClr val="tx1"/>
              </a:solidFill>
              <a:round/>
              <a:headEnd/>
              <a:tailEnd/>
            </a:ln>
          </p:spPr>
          <p:txBody>
            <a:bodyPr wrap="none">
              <a:prstTxWarp prst="textNoShape">
                <a:avLst/>
              </a:prstTxWarp>
            </a:bodyPr>
            <a:lstStyle/>
            <a:p>
              <a:endParaRPr lang="en-US"/>
            </a:p>
          </p:txBody>
        </p:sp>
      </p:grpSp>
      <p:grpSp>
        <p:nvGrpSpPr>
          <p:cNvPr id="3" name="Group 16"/>
          <p:cNvGrpSpPr>
            <a:grpSpLocks/>
          </p:cNvGrpSpPr>
          <p:nvPr/>
        </p:nvGrpSpPr>
        <p:grpSpPr bwMode="auto">
          <a:xfrm>
            <a:off x="7451725" y="5445125"/>
            <a:ext cx="1143000" cy="762000"/>
            <a:chOff x="816" y="3552"/>
            <a:chExt cx="720" cy="480"/>
          </a:xfrm>
        </p:grpSpPr>
        <p:sp>
          <p:nvSpPr>
            <p:cNvPr id="25605" name="Line 8"/>
            <p:cNvSpPr>
              <a:spLocks noChangeShapeType="1"/>
            </p:cNvSpPr>
            <p:nvPr/>
          </p:nvSpPr>
          <p:spPr bwMode="auto">
            <a:xfrm>
              <a:off x="816" y="3552"/>
              <a:ext cx="0" cy="48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25606" name="Line 9"/>
            <p:cNvSpPr>
              <a:spLocks noChangeShapeType="1"/>
            </p:cNvSpPr>
            <p:nvPr/>
          </p:nvSpPr>
          <p:spPr bwMode="auto">
            <a:xfrm>
              <a:off x="816" y="4032"/>
              <a:ext cx="720" cy="0"/>
            </a:xfrm>
            <a:prstGeom prst="line">
              <a:avLst/>
            </a:prstGeom>
            <a:noFill/>
            <a:ln w="9525">
              <a:solidFill>
                <a:schemeClr val="tx1"/>
              </a:solidFill>
              <a:round/>
              <a:headEnd/>
              <a:tailEnd/>
            </a:ln>
          </p:spPr>
          <p:txBody>
            <a:bodyPr wrap="none">
              <a:prstTxWarp prst="textNoShape">
                <a:avLst/>
              </a:prstTxWarp>
            </a:bodyPr>
            <a:lstStyle/>
            <a:p>
              <a:endParaRPr lang="en-US"/>
            </a:p>
          </p:txBody>
        </p:sp>
        <p:sp>
          <p:nvSpPr>
            <p:cNvPr id="25607" name="Freeform 11"/>
            <p:cNvSpPr>
              <a:spLocks/>
            </p:cNvSpPr>
            <p:nvPr/>
          </p:nvSpPr>
          <p:spPr bwMode="auto">
            <a:xfrm>
              <a:off x="912" y="3688"/>
              <a:ext cx="432" cy="296"/>
            </a:xfrm>
            <a:custGeom>
              <a:avLst/>
              <a:gdLst>
                <a:gd name="T0" fmla="*/ 0 w 432"/>
                <a:gd name="T1" fmla="*/ 296 h 296"/>
                <a:gd name="T2" fmla="*/ 96 w 432"/>
                <a:gd name="T3" fmla="*/ 200 h 296"/>
                <a:gd name="T4" fmla="*/ 144 w 432"/>
                <a:gd name="T5" fmla="*/ 56 h 296"/>
                <a:gd name="T6" fmla="*/ 240 w 432"/>
                <a:gd name="T7" fmla="*/ 8 h 296"/>
                <a:gd name="T8" fmla="*/ 288 w 432"/>
                <a:gd name="T9" fmla="*/ 104 h 296"/>
                <a:gd name="T10" fmla="*/ 336 w 432"/>
                <a:gd name="T11" fmla="*/ 200 h 296"/>
                <a:gd name="T12" fmla="*/ 432 w 432"/>
                <a:gd name="T13" fmla="*/ 296 h 296"/>
                <a:gd name="T14" fmla="*/ 0 60000 65536"/>
                <a:gd name="T15" fmla="*/ 0 60000 65536"/>
                <a:gd name="T16" fmla="*/ 0 60000 65536"/>
                <a:gd name="T17" fmla="*/ 0 60000 65536"/>
                <a:gd name="T18" fmla="*/ 0 60000 65536"/>
                <a:gd name="T19" fmla="*/ 0 60000 65536"/>
                <a:gd name="T20" fmla="*/ 0 60000 65536"/>
                <a:gd name="T21" fmla="*/ 0 w 432"/>
                <a:gd name="T22" fmla="*/ 0 h 296"/>
                <a:gd name="T23" fmla="*/ 432 w 432"/>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296">
                  <a:moveTo>
                    <a:pt x="0" y="296"/>
                  </a:moveTo>
                  <a:cubicBezTo>
                    <a:pt x="36" y="268"/>
                    <a:pt x="72" y="240"/>
                    <a:pt x="96" y="200"/>
                  </a:cubicBezTo>
                  <a:cubicBezTo>
                    <a:pt x="120" y="160"/>
                    <a:pt x="120" y="88"/>
                    <a:pt x="144" y="56"/>
                  </a:cubicBezTo>
                  <a:cubicBezTo>
                    <a:pt x="168" y="24"/>
                    <a:pt x="216" y="0"/>
                    <a:pt x="240" y="8"/>
                  </a:cubicBezTo>
                  <a:cubicBezTo>
                    <a:pt x="264" y="16"/>
                    <a:pt x="272" y="72"/>
                    <a:pt x="288" y="104"/>
                  </a:cubicBezTo>
                  <a:cubicBezTo>
                    <a:pt x="304" y="136"/>
                    <a:pt x="312" y="168"/>
                    <a:pt x="336" y="200"/>
                  </a:cubicBezTo>
                  <a:cubicBezTo>
                    <a:pt x="360" y="232"/>
                    <a:pt x="396" y="264"/>
                    <a:pt x="432" y="296"/>
                  </a:cubicBezTo>
                </a:path>
              </a:pathLst>
            </a:custGeom>
            <a:noFill/>
            <a:ln w="9525">
              <a:solidFill>
                <a:schemeClr val="tx1"/>
              </a:solidFill>
              <a:round/>
              <a:headEnd/>
              <a:tailEnd/>
            </a:ln>
          </p:spPr>
          <p:txBody>
            <a:bodyPr wrap="none">
              <a:prstTxWarp prst="textNoShape">
                <a:avLst/>
              </a:prstTxWarp>
            </a:bodyPr>
            <a:lstStyle/>
            <a:p>
              <a:endParaRPr lang="en-US"/>
            </a:p>
          </p:txBody>
        </p:sp>
      </p:grpSp>
      <p:sp>
        <p:nvSpPr>
          <p:cNvPr id="11" name="Rectangle 2"/>
          <p:cNvSpPr txBox="1">
            <a:spLocks noChangeArrowheads="1"/>
          </p:cNvSpPr>
          <p:nvPr/>
        </p:nvSpPr>
        <p:spPr>
          <a:xfrm>
            <a:off x="685800" y="381000"/>
            <a:ext cx="7772400" cy="9144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How is this determined? (1)</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381000" y="1110378"/>
            <a:ext cx="8305800" cy="5553766"/>
          </a:xfrm>
        </p:spPr>
        <p:txBody>
          <a:bodyPr/>
          <a:lstStyle/>
          <a:p>
            <a:pPr eaLnBrk="1" hangingPunct="1">
              <a:defRPr/>
            </a:pPr>
            <a:r>
              <a:rPr lang="hu-HU" sz="2800" dirty="0">
                <a:ea typeface="+mn-ea"/>
                <a:cs typeface="+mn-cs"/>
              </a:rPr>
              <a:t>The function is usually bi- or trimodal indicating two or three phenotypes</a:t>
            </a:r>
          </a:p>
          <a:p>
            <a:pPr lvl="1" eaLnBrk="1" hangingPunct="1">
              <a:defRPr/>
            </a:pPr>
            <a:r>
              <a:rPr lang="hu-HU" dirty="0">
                <a:solidFill>
                  <a:schemeClr val="accent1"/>
                </a:solidFill>
              </a:rPr>
              <a:t>Enhanced/extensive metaboliser:</a:t>
            </a:r>
            <a:r>
              <a:rPr lang="hu-HU" dirty="0"/>
              <a:t> </a:t>
            </a:r>
          </a:p>
          <a:p>
            <a:pPr lvl="2" eaLnBrk="1" hangingPunct="1">
              <a:defRPr/>
            </a:pPr>
            <a:r>
              <a:rPr lang="hu-HU" dirty="0"/>
              <a:t>intensive metabolisation, resulting in low plasma concentration of the drug </a:t>
            </a:r>
          </a:p>
          <a:p>
            <a:pPr lvl="2" eaLnBrk="1" hangingPunct="1">
              <a:defRPr/>
            </a:pPr>
            <a:r>
              <a:rPr lang="hu-HU" dirty="0"/>
              <a:t>usually heteozygote or homozygote dominant</a:t>
            </a:r>
          </a:p>
          <a:p>
            <a:pPr lvl="1" eaLnBrk="1" hangingPunct="1">
              <a:defRPr/>
            </a:pPr>
            <a:r>
              <a:rPr lang="hu-HU" dirty="0" smtClean="0">
                <a:solidFill>
                  <a:schemeClr val="accent1"/>
                </a:solidFill>
              </a:rPr>
              <a:t>Intermediate </a:t>
            </a:r>
            <a:r>
              <a:rPr lang="hu-HU" dirty="0">
                <a:solidFill>
                  <a:schemeClr val="accent1"/>
                </a:solidFill>
              </a:rPr>
              <a:t>metaboliser</a:t>
            </a:r>
          </a:p>
          <a:p>
            <a:pPr lvl="1" eaLnBrk="1" hangingPunct="1">
              <a:defRPr/>
            </a:pPr>
            <a:r>
              <a:rPr lang="hu-HU" dirty="0">
                <a:solidFill>
                  <a:schemeClr val="accent1"/>
                </a:solidFill>
              </a:rPr>
              <a:t>Poor metaboliser or </a:t>
            </a:r>
            <a:r>
              <a:rPr lang="hu-HU" dirty="0" smtClean="0">
                <a:solidFill>
                  <a:schemeClr val="accent1"/>
                </a:solidFill>
              </a:rPr>
              <a:t>non-metaboliser</a:t>
            </a:r>
            <a:r>
              <a:rPr lang="hu-HU" dirty="0">
                <a:solidFill>
                  <a:schemeClr val="accent1"/>
                </a:solidFill>
              </a:rPr>
              <a:t>:</a:t>
            </a:r>
            <a:r>
              <a:rPr lang="hu-HU" dirty="0"/>
              <a:t> </a:t>
            </a:r>
          </a:p>
          <a:p>
            <a:pPr lvl="2" eaLnBrk="1" hangingPunct="1">
              <a:defRPr/>
            </a:pPr>
            <a:r>
              <a:rPr lang="hu-HU" dirty="0"/>
              <a:t>Slow or no metabolisation of the drug resulting in high plasma concentration for an extended time</a:t>
            </a:r>
          </a:p>
          <a:p>
            <a:pPr lvl="2" eaLnBrk="1" hangingPunct="1">
              <a:defRPr/>
            </a:pPr>
            <a:r>
              <a:rPr lang="hu-HU" dirty="0"/>
              <a:t>Usually homozygote </a:t>
            </a:r>
            <a:r>
              <a:rPr lang="hu-HU" dirty="0" smtClean="0"/>
              <a:t>recessive</a:t>
            </a:r>
            <a:endParaRPr lang="hu-HU" sz="2000" dirty="0">
              <a:ea typeface="+mn-ea"/>
              <a:cs typeface="+mn-cs"/>
            </a:endParaRPr>
          </a:p>
        </p:txBody>
      </p:sp>
      <p:sp>
        <p:nvSpPr>
          <p:cNvPr id="3" name="Rectangle 2"/>
          <p:cNvSpPr txBox="1">
            <a:spLocks noChangeArrowheads="1"/>
          </p:cNvSpPr>
          <p:nvPr/>
        </p:nvSpPr>
        <p:spPr>
          <a:xfrm>
            <a:off x="685800" y="381000"/>
            <a:ext cx="7772400" cy="9144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How is this determined? (2)</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E1C11B25-7358-4A47-9B76-6F602A66E1B7}" type="slidenum">
              <a:rPr lang="en-US" smtClean="0"/>
              <a:pPr>
                <a:defRPr/>
              </a:pPr>
              <a:t>29</a:t>
            </a:fld>
            <a:endParaRPr lang="en-US"/>
          </a:p>
        </p:txBody>
      </p:sp>
      <p:sp>
        <p:nvSpPr>
          <p:cNvPr id="22531" name="Rectangle 2"/>
          <p:cNvSpPr>
            <a:spLocks noGrp="1" noChangeArrowheads="1"/>
          </p:cNvSpPr>
          <p:nvPr>
            <p:ph type="title"/>
          </p:nvPr>
        </p:nvSpPr>
        <p:spPr>
          <a:xfrm>
            <a:off x="762000" y="381000"/>
            <a:ext cx="7772400" cy="914400"/>
          </a:xfrm>
        </p:spPr>
        <p:txBody>
          <a:bodyPr/>
          <a:lstStyle/>
          <a:p>
            <a:r>
              <a:rPr lang="en-US" dirty="0">
                <a:solidFill>
                  <a:srgbClr val="000000"/>
                </a:solidFill>
                <a:latin typeface="Calibri"/>
                <a:cs typeface="Calibri"/>
              </a:rPr>
              <a:t>Polymorphic Distribution</a:t>
            </a:r>
          </a:p>
        </p:txBody>
      </p:sp>
      <p:pic>
        <p:nvPicPr>
          <p:cNvPr id="22532" name="Picture 3" descr="trimodal distribution"/>
          <p:cNvPicPr>
            <a:picLocks noChangeAspect="1" noChangeArrowheads="1"/>
          </p:cNvPicPr>
          <p:nvPr/>
        </p:nvPicPr>
        <p:blipFill>
          <a:blip r:embed="rId2"/>
          <a:srcRect/>
          <a:stretch>
            <a:fillRect/>
          </a:stretch>
        </p:blipFill>
        <p:spPr bwMode="auto">
          <a:xfrm>
            <a:off x="990600" y="1295400"/>
            <a:ext cx="7239000" cy="4316413"/>
          </a:xfrm>
          <a:prstGeom prst="rect">
            <a:avLst/>
          </a:prstGeom>
          <a:noFill/>
          <a:ln w="9525">
            <a:noFill/>
            <a:miter lim="800000"/>
            <a:headEnd/>
            <a:tailEnd/>
          </a:ln>
        </p:spPr>
      </p:pic>
      <p:sp>
        <p:nvSpPr>
          <p:cNvPr id="22533" name="Text Box 4"/>
          <p:cNvSpPr txBox="1">
            <a:spLocks noChangeArrowheads="1"/>
          </p:cNvSpPr>
          <p:nvPr/>
        </p:nvSpPr>
        <p:spPr bwMode="auto">
          <a:xfrm>
            <a:off x="746125" y="5827713"/>
            <a:ext cx="3752850" cy="366712"/>
          </a:xfrm>
          <a:prstGeom prst="rect">
            <a:avLst/>
          </a:prstGeom>
          <a:noFill/>
          <a:ln w="9525">
            <a:noFill/>
            <a:miter lim="800000"/>
            <a:headEnd/>
            <a:tailEnd/>
          </a:ln>
        </p:spPr>
        <p:txBody>
          <a:bodyPr wrap="none">
            <a:prstTxWarp prst="textNoShape">
              <a:avLst/>
            </a:prstTxWarp>
            <a:spAutoFit/>
          </a:bodyPr>
          <a:lstStyle/>
          <a:p>
            <a:r>
              <a:rPr lang="en-US" sz="1800">
                <a:solidFill>
                  <a:schemeClr val="bg1"/>
                </a:solidFill>
              </a:rPr>
              <a:t>From Pratt WB,Taylor P. Fig 7-5b</a:t>
            </a:r>
          </a:p>
        </p:txBody>
      </p:sp>
      <p:sp>
        <p:nvSpPr>
          <p:cNvPr id="6" name="Down Arrow 5"/>
          <p:cNvSpPr/>
          <p:nvPr/>
        </p:nvSpPr>
        <p:spPr>
          <a:xfrm>
            <a:off x="2326389" y="3562451"/>
            <a:ext cx="494498" cy="7192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6962987" y="1748198"/>
            <a:ext cx="494498" cy="7192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4962518" y="3507634"/>
            <a:ext cx="494498" cy="7192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Autofit/>
          </a:bodyPr>
          <a:lstStyle/>
          <a:p>
            <a:r>
              <a:rPr lang="en-US" sz="4400" dirty="0" smtClean="0"/>
              <a:t>Context, definitions and history</a:t>
            </a:r>
          </a:p>
          <a:p>
            <a:r>
              <a:rPr lang="en-US" sz="4400" dirty="0" smtClean="0"/>
              <a:t>The molecular genetic basis</a:t>
            </a:r>
          </a:p>
          <a:p>
            <a:r>
              <a:rPr lang="en-US" sz="4400" dirty="0" smtClean="0"/>
              <a:t>Genetic Polymorphisms</a:t>
            </a:r>
          </a:p>
          <a:p>
            <a:r>
              <a:rPr lang="en-US" sz="4400" dirty="0" smtClean="0"/>
              <a:t>Quantitative genetic analysis</a:t>
            </a:r>
          </a:p>
          <a:p>
            <a:r>
              <a:rPr lang="en-US" sz="4400" dirty="0" smtClean="0"/>
              <a:t>Hardy-Weinberg Law</a:t>
            </a:r>
          </a:p>
          <a:p>
            <a:r>
              <a:rPr lang="en-US" sz="4400" dirty="0" smtClean="0"/>
              <a:t>Few examples</a:t>
            </a:r>
            <a:endParaRPr lang="en-US" sz="4400" dirty="0"/>
          </a:p>
        </p:txBody>
      </p:sp>
    </p:spTree>
    <p:extLst>
      <p:ext uri="{BB962C8B-B14F-4D97-AF65-F5344CB8AC3E}">
        <p14:creationId xmlns:p14="http://schemas.microsoft.com/office/powerpoint/2010/main" val="708882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1"/>
          <p:cNvSpPr>
            <a:spLocks noChangeArrowheads="1"/>
          </p:cNvSpPr>
          <p:nvPr/>
        </p:nvSpPr>
        <p:spPr bwMode="auto">
          <a:xfrm>
            <a:off x="468313" y="1844675"/>
            <a:ext cx="8280400" cy="324008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22532" name="Rectangle 4"/>
          <p:cNvSpPr>
            <a:spLocks noGrp="1" noChangeArrowheads="1"/>
          </p:cNvSpPr>
          <p:nvPr>
            <p:ph type="title"/>
          </p:nvPr>
        </p:nvSpPr>
        <p:spPr>
          <a:xfrm>
            <a:off x="684213" y="908050"/>
            <a:ext cx="7772400" cy="1060450"/>
          </a:xfrm>
          <a:noFill/>
        </p:spPr>
        <p:txBody>
          <a:bodyPr/>
          <a:lstStyle/>
          <a:p>
            <a:pPr eaLnBrk="1" hangingPunct="1"/>
            <a:r>
              <a:rPr lang="en-GB"/>
              <a:t>Polygenic control</a:t>
            </a:r>
          </a:p>
        </p:txBody>
      </p:sp>
      <p:sp>
        <p:nvSpPr>
          <p:cNvPr id="22533" name="Rectangle 6"/>
          <p:cNvSpPr>
            <a:spLocks noChangeArrowheads="1"/>
          </p:cNvSpPr>
          <p:nvPr/>
        </p:nvSpPr>
        <p:spPr bwMode="auto">
          <a:xfrm>
            <a:off x="0" y="233838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2530" name="Object 5"/>
          <p:cNvGraphicFramePr>
            <a:graphicFrameLocks noChangeAspect="1"/>
          </p:cNvGraphicFramePr>
          <p:nvPr/>
        </p:nvGraphicFramePr>
        <p:xfrm>
          <a:off x="1692275" y="1916113"/>
          <a:ext cx="5688013" cy="3138487"/>
        </p:xfrm>
        <a:graphic>
          <a:graphicData uri="http://schemas.openxmlformats.org/presentationml/2006/ole">
            <mc:AlternateContent xmlns:mc="http://schemas.openxmlformats.org/markup-compatibility/2006">
              <mc:Choice xmlns:v="urn:schemas-microsoft-com:vml" Requires="v">
                <p:oleObj spid="_x0000_s70675" name="Picture" r:id="rId4" imgW="2962353" imgH="1988909" progId="Word.Picture.8">
                  <p:embed/>
                </p:oleObj>
              </mc:Choice>
              <mc:Fallback>
                <p:oleObj name="Picture" r:id="rId4" imgW="2962353" imgH="1988909"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916113"/>
                        <a:ext cx="5688013" cy="313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4" name="Text Box 7"/>
          <p:cNvSpPr txBox="1">
            <a:spLocks noChangeArrowheads="1"/>
          </p:cNvSpPr>
          <p:nvPr/>
        </p:nvSpPr>
        <p:spPr bwMode="auto">
          <a:xfrm>
            <a:off x="900113" y="5800725"/>
            <a:ext cx="7659687" cy="457200"/>
          </a:xfrm>
          <a:prstGeom prst="rect">
            <a:avLst/>
          </a:prstGeom>
          <a:noFill/>
          <a:ln w="9525">
            <a:noFill/>
            <a:miter lim="800000"/>
            <a:headEnd/>
            <a:tailEnd/>
          </a:ln>
        </p:spPr>
        <p:txBody>
          <a:bodyPr wrap="none">
            <a:prstTxWarp prst="textNoShape">
              <a:avLst/>
            </a:prstTxWarp>
            <a:spAutoFit/>
          </a:bodyPr>
          <a:lstStyle/>
          <a:p>
            <a:r>
              <a:rPr lang="en-GB" sz="2400">
                <a:latin typeface="Arial" charset="0"/>
                <a:sym typeface="Symbol" charset="2"/>
              </a:rPr>
              <a:t> </a:t>
            </a:r>
            <a:r>
              <a:rPr lang="en-GB" sz="2400">
                <a:latin typeface="Arial" charset="0"/>
              </a:rPr>
              <a:t>Salicylate conjugation with glycine or glucuronic acid</a:t>
            </a:r>
          </a:p>
        </p:txBody>
      </p:sp>
      <p:sp>
        <p:nvSpPr>
          <p:cNvPr id="22535" name="Rectangle 8"/>
          <p:cNvSpPr>
            <a:spLocks noChangeArrowheads="1"/>
          </p:cNvSpPr>
          <p:nvPr/>
        </p:nvSpPr>
        <p:spPr bwMode="auto">
          <a:xfrm>
            <a:off x="0" y="0"/>
            <a:ext cx="2987675" cy="765175"/>
          </a:xfrm>
          <a:prstGeom prst="rect">
            <a:avLst/>
          </a:prstGeom>
          <a:noFill/>
          <a:ln w="9525">
            <a:noFill/>
            <a:miter lim="800000"/>
            <a:headEnd/>
            <a:tailEnd/>
          </a:ln>
        </p:spPr>
        <p:txBody>
          <a:bodyPr anchor="ctr">
            <a:prstTxWarp prst="textNoShape">
              <a:avLst/>
            </a:prstTxWarp>
          </a:bodyPr>
          <a:lstStyle/>
          <a:p>
            <a:r>
              <a:rPr lang="en-GB" sz="2800" b="1">
                <a:solidFill>
                  <a:schemeClr val="tx2"/>
                </a:solidFill>
                <a:latin typeface="Arial" charset="0"/>
              </a:rPr>
              <a:t> Genetic control</a:t>
            </a:r>
          </a:p>
        </p:txBody>
      </p:sp>
      <p:sp>
        <p:nvSpPr>
          <p:cNvPr id="22536" name="Text Box 9"/>
          <p:cNvSpPr txBox="1">
            <a:spLocks noChangeArrowheads="1"/>
          </p:cNvSpPr>
          <p:nvPr/>
        </p:nvSpPr>
        <p:spPr bwMode="auto">
          <a:xfrm>
            <a:off x="3851275" y="1916113"/>
            <a:ext cx="4768850" cy="366712"/>
          </a:xfrm>
          <a:prstGeom prst="rect">
            <a:avLst/>
          </a:prstGeom>
          <a:noFill/>
          <a:ln w="9525">
            <a:noFill/>
            <a:miter lim="800000"/>
            <a:headEnd/>
            <a:tailEnd/>
          </a:ln>
        </p:spPr>
        <p:txBody>
          <a:bodyPr wrap="none">
            <a:prstTxWarp prst="textNoShape">
              <a:avLst/>
            </a:prstTxWarp>
            <a:spAutoFit/>
          </a:bodyPr>
          <a:lstStyle/>
          <a:p>
            <a:r>
              <a:rPr lang="en-GB" b="1">
                <a:latin typeface="Arial" charset="0"/>
              </a:rPr>
              <a:t>CONTINUOUS/UNIMODAL DISTRIBUTION </a:t>
            </a:r>
          </a:p>
        </p:txBody>
      </p:sp>
      <p:sp>
        <p:nvSpPr>
          <p:cNvPr id="22537" name="Rectangle 10"/>
          <p:cNvSpPr>
            <a:spLocks noChangeArrowheads="1"/>
          </p:cNvSpPr>
          <p:nvPr/>
        </p:nvSpPr>
        <p:spPr bwMode="auto">
          <a:xfrm>
            <a:off x="107950" y="5106988"/>
            <a:ext cx="8836025" cy="336550"/>
          </a:xfrm>
          <a:prstGeom prst="rect">
            <a:avLst/>
          </a:prstGeom>
          <a:noFill/>
          <a:ln w="9525">
            <a:noFill/>
            <a:miter lim="800000"/>
            <a:headEnd/>
            <a:tailEnd/>
          </a:ln>
        </p:spPr>
        <p:txBody>
          <a:bodyPr wrap="none">
            <a:prstTxWarp prst="textNoShape">
              <a:avLst/>
            </a:prstTxWarp>
            <a:spAutoFit/>
          </a:bodyPr>
          <a:lstStyle/>
          <a:p>
            <a:r>
              <a:rPr lang="en-GB" sz="1600" b="1">
                <a:latin typeface="Arial" charset="0"/>
              </a:rPr>
              <a:t>Several genes</a:t>
            </a:r>
            <a:r>
              <a:rPr lang="en-GB" sz="1600">
                <a:latin typeface="Arial" charset="0"/>
              </a:rPr>
              <a:t> act together – not possible to recognise or discern the influences of single genes</a:t>
            </a:r>
          </a:p>
        </p:txBody>
      </p:sp>
      <p:sp>
        <p:nvSpPr>
          <p:cNvPr id="22538" name="Text Box 12"/>
          <p:cNvSpPr txBox="1">
            <a:spLocks noChangeArrowheads="1"/>
          </p:cNvSpPr>
          <p:nvPr/>
        </p:nvSpPr>
        <p:spPr bwMode="auto">
          <a:xfrm>
            <a:off x="6948488" y="2636838"/>
            <a:ext cx="1804987" cy="1739900"/>
          </a:xfrm>
          <a:prstGeom prst="rect">
            <a:avLst/>
          </a:prstGeom>
          <a:noFill/>
          <a:ln w="9525">
            <a:noFill/>
            <a:miter lim="800000"/>
            <a:headEnd/>
            <a:tailEnd/>
          </a:ln>
        </p:spPr>
        <p:txBody>
          <a:bodyPr>
            <a:prstTxWarp prst="textNoShape">
              <a:avLst/>
            </a:prstTxWarp>
            <a:spAutoFit/>
          </a:bodyPr>
          <a:lstStyle/>
          <a:p>
            <a:r>
              <a:rPr lang="en-GB" b="1" i="1">
                <a:latin typeface="Arial" charset="0"/>
              </a:rPr>
              <a:t>Large differences between individuals at extremes of distribution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395288" y="1773238"/>
            <a:ext cx="8424862" cy="3095625"/>
          </a:xfrm>
          <a:prstGeom prst="rect">
            <a:avLst/>
          </a:prstGeom>
          <a:solidFill>
            <a:schemeClr val="bg1"/>
          </a:solidFill>
          <a:ln w="9525">
            <a:noFill/>
            <a:miter lim="800000"/>
            <a:headEnd/>
            <a:tailEnd/>
          </a:ln>
        </p:spPr>
        <p:txBody>
          <a:bodyPr wrap="none" anchor="ctr">
            <a:prstTxWarp prst="textNoShape">
              <a:avLst/>
            </a:prstTxWarp>
          </a:bodyPr>
          <a:lstStyle/>
          <a:p>
            <a:pPr algn="ctr"/>
            <a:endParaRPr lang="en-US"/>
          </a:p>
        </p:txBody>
      </p:sp>
      <p:sp>
        <p:nvSpPr>
          <p:cNvPr id="24579" name="Rectangle 4"/>
          <p:cNvSpPr>
            <a:spLocks noGrp="1" noChangeArrowheads="1"/>
          </p:cNvSpPr>
          <p:nvPr>
            <p:ph type="title"/>
          </p:nvPr>
        </p:nvSpPr>
        <p:spPr>
          <a:xfrm>
            <a:off x="684213" y="765175"/>
            <a:ext cx="7772400" cy="1143000"/>
          </a:xfrm>
          <a:noFill/>
        </p:spPr>
        <p:txBody>
          <a:bodyPr/>
          <a:lstStyle/>
          <a:p>
            <a:pPr eaLnBrk="1" hangingPunct="1"/>
            <a:r>
              <a:rPr lang="en-GB"/>
              <a:t>Monogenic control</a:t>
            </a:r>
          </a:p>
        </p:txBody>
      </p:sp>
      <p:pic>
        <p:nvPicPr>
          <p:cNvPr id="24580" name="Picture 5" descr="fig2"/>
          <p:cNvPicPr>
            <a:picLocks noChangeAspect="1" noChangeArrowheads="1"/>
          </p:cNvPicPr>
          <p:nvPr/>
        </p:nvPicPr>
        <p:blipFill>
          <a:blip r:embed="rId3"/>
          <a:srcRect/>
          <a:stretch>
            <a:fillRect/>
          </a:stretch>
        </p:blipFill>
        <p:spPr bwMode="auto">
          <a:xfrm>
            <a:off x="755650" y="1844675"/>
            <a:ext cx="4968875" cy="2905125"/>
          </a:xfrm>
          <a:prstGeom prst="rect">
            <a:avLst/>
          </a:prstGeom>
          <a:noFill/>
          <a:ln w="9525">
            <a:noFill/>
            <a:miter lim="800000"/>
            <a:headEnd/>
            <a:tailEnd/>
          </a:ln>
        </p:spPr>
      </p:pic>
      <p:sp>
        <p:nvSpPr>
          <p:cNvPr id="24581" name="Text Box 6"/>
          <p:cNvSpPr txBox="1">
            <a:spLocks noChangeArrowheads="1"/>
          </p:cNvSpPr>
          <p:nvPr/>
        </p:nvSpPr>
        <p:spPr bwMode="auto">
          <a:xfrm>
            <a:off x="468313" y="4941888"/>
            <a:ext cx="8426450" cy="1552575"/>
          </a:xfrm>
          <a:prstGeom prst="rect">
            <a:avLst/>
          </a:prstGeom>
          <a:noFill/>
          <a:ln w="9525">
            <a:noFill/>
            <a:miter lim="800000"/>
            <a:headEnd/>
            <a:tailEnd/>
          </a:ln>
        </p:spPr>
        <p:txBody>
          <a:bodyPr wrap="none">
            <a:prstTxWarp prst="textNoShape">
              <a:avLst/>
            </a:prstTxWarp>
            <a:spAutoFit/>
          </a:bodyPr>
          <a:lstStyle/>
          <a:p>
            <a:pPr>
              <a:buFontTx/>
              <a:buChar char="•"/>
            </a:pPr>
            <a:r>
              <a:rPr lang="en-GB" sz="2400" dirty="0">
                <a:latin typeface="Arial" charset="0"/>
              </a:rPr>
              <a:t> Rare trait</a:t>
            </a:r>
          </a:p>
          <a:p>
            <a:r>
              <a:rPr lang="en-GB" sz="2400" dirty="0">
                <a:latin typeface="Arial" charset="0"/>
              </a:rPr>
              <a:t>	</a:t>
            </a:r>
            <a:r>
              <a:rPr lang="en-GB" sz="2400" dirty="0" err="1">
                <a:latin typeface="Arial" charset="0"/>
              </a:rPr>
              <a:t>Succinylcholine</a:t>
            </a:r>
            <a:r>
              <a:rPr lang="en-GB" sz="2400" dirty="0">
                <a:latin typeface="Arial" charset="0"/>
              </a:rPr>
              <a:t> – hydrolysis by plasma cholinesterase</a:t>
            </a:r>
          </a:p>
          <a:p>
            <a:pPr>
              <a:buFontTx/>
              <a:buChar char="•"/>
            </a:pPr>
            <a:r>
              <a:rPr lang="en-GB" sz="2400" dirty="0">
                <a:latin typeface="Arial" charset="0"/>
              </a:rPr>
              <a:t> Polymorphism</a:t>
            </a:r>
          </a:p>
          <a:p>
            <a:r>
              <a:rPr lang="en-GB" sz="2400" dirty="0">
                <a:latin typeface="Arial" charset="0"/>
              </a:rPr>
              <a:t>	</a:t>
            </a:r>
            <a:r>
              <a:rPr lang="en-GB" sz="2400" dirty="0" err="1">
                <a:latin typeface="Arial" charset="0"/>
              </a:rPr>
              <a:t>debrisoquine</a:t>
            </a:r>
            <a:r>
              <a:rPr lang="en-GB" sz="2400" dirty="0">
                <a:latin typeface="Arial" charset="0"/>
              </a:rPr>
              <a:t> – oxidation by </a:t>
            </a:r>
            <a:r>
              <a:rPr lang="en-GB" sz="2400" dirty="0" err="1">
                <a:latin typeface="Arial" charset="0"/>
              </a:rPr>
              <a:t>cytochrome</a:t>
            </a:r>
            <a:r>
              <a:rPr lang="en-GB" sz="2400" dirty="0">
                <a:latin typeface="Arial" charset="0"/>
              </a:rPr>
              <a:t> P450 2D6</a:t>
            </a:r>
          </a:p>
        </p:txBody>
      </p:sp>
      <p:sp>
        <p:nvSpPr>
          <p:cNvPr id="24582" name="Rectangle 7"/>
          <p:cNvSpPr>
            <a:spLocks noChangeArrowheads="1"/>
          </p:cNvSpPr>
          <p:nvPr/>
        </p:nvSpPr>
        <p:spPr bwMode="auto">
          <a:xfrm>
            <a:off x="0" y="0"/>
            <a:ext cx="2987675" cy="765175"/>
          </a:xfrm>
          <a:prstGeom prst="rect">
            <a:avLst/>
          </a:prstGeom>
          <a:noFill/>
          <a:ln w="9525">
            <a:noFill/>
            <a:miter lim="800000"/>
            <a:headEnd/>
            <a:tailEnd/>
          </a:ln>
        </p:spPr>
        <p:txBody>
          <a:bodyPr anchor="ctr">
            <a:prstTxWarp prst="textNoShape">
              <a:avLst/>
            </a:prstTxWarp>
          </a:bodyPr>
          <a:lstStyle/>
          <a:p>
            <a:r>
              <a:rPr lang="en-GB" sz="2800" b="1">
                <a:solidFill>
                  <a:schemeClr val="tx2"/>
                </a:solidFill>
                <a:latin typeface="Arial" charset="0"/>
              </a:rPr>
              <a:t> Genetic control</a:t>
            </a:r>
          </a:p>
        </p:txBody>
      </p:sp>
      <p:sp>
        <p:nvSpPr>
          <p:cNvPr id="24583" name="Text Box 9"/>
          <p:cNvSpPr txBox="1">
            <a:spLocks noChangeArrowheads="1"/>
          </p:cNvSpPr>
          <p:nvPr/>
        </p:nvSpPr>
        <p:spPr bwMode="auto">
          <a:xfrm>
            <a:off x="3419475" y="1773238"/>
            <a:ext cx="5454650" cy="366712"/>
          </a:xfrm>
          <a:prstGeom prst="rect">
            <a:avLst/>
          </a:prstGeom>
          <a:noFill/>
          <a:ln w="9525">
            <a:noFill/>
            <a:miter lim="800000"/>
            <a:headEnd/>
            <a:tailEnd/>
          </a:ln>
        </p:spPr>
        <p:txBody>
          <a:bodyPr wrap="none">
            <a:prstTxWarp prst="textNoShape">
              <a:avLst/>
            </a:prstTxWarp>
            <a:spAutoFit/>
          </a:bodyPr>
          <a:lstStyle/>
          <a:p>
            <a:r>
              <a:rPr lang="en-GB" b="1">
                <a:latin typeface="Arial" charset="0"/>
              </a:rPr>
              <a:t>DISCONTINUOUS/MULTIMODAL DISTRIBUTION </a:t>
            </a:r>
          </a:p>
        </p:txBody>
      </p:sp>
      <p:sp>
        <p:nvSpPr>
          <p:cNvPr id="24584" name="Rectangle 10"/>
          <p:cNvSpPr>
            <a:spLocks noChangeArrowheads="1"/>
          </p:cNvSpPr>
          <p:nvPr/>
        </p:nvSpPr>
        <p:spPr bwMode="auto">
          <a:xfrm>
            <a:off x="5867400" y="2276475"/>
            <a:ext cx="2952750" cy="2592388"/>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4585" name="Text Box 12"/>
          <p:cNvSpPr txBox="1">
            <a:spLocks noChangeArrowheads="1"/>
          </p:cNvSpPr>
          <p:nvPr/>
        </p:nvSpPr>
        <p:spPr bwMode="auto">
          <a:xfrm>
            <a:off x="6011863" y="2708275"/>
            <a:ext cx="2755900" cy="1465263"/>
          </a:xfrm>
          <a:prstGeom prst="rect">
            <a:avLst/>
          </a:prstGeom>
          <a:noFill/>
          <a:ln w="9525">
            <a:noFill/>
            <a:miter lim="800000"/>
            <a:headEnd/>
            <a:tailEnd/>
          </a:ln>
        </p:spPr>
        <p:txBody>
          <a:bodyPr>
            <a:prstTxWarp prst="textNoShape">
              <a:avLst/>
            </a:prstTxWarp>
            <a:spAutoFit/>
          </a:bodyPr>
          <a:lstStyle/>
          <a:p>
            <a:r>
              <a:rPr lang="en-GB" b="1">
                <a:latin typeface="Arial" charset="0"/>
              </a:rPr>
              <a:t>Low incidence</a:t>
            </a:r>
          </a:p>
          <a:p>
            <a:r>
              <a:rPr lang="en-GB" b="1">
                <a:latin typeface="Arial" charset="0"/>
              </a:rPr>
              <a:t>Rare trait/inborn error</a:t>
            </a:r>
          </a:p>
          <a:p>
            <a:endParaRPr lang="en-GB" b="1">
              <a:latin typeface="Arial" charset="0"/>
            </a:endParaRPr>
          </a:p>
          <a:p>
            <a:r>
              <a:rPr lang="en-GB" b="1">
                <a:latin typeface="Arial" charset="0"/>
              </a:rPr>
              <a:t>High incidence (&gt;1%)</a:t>
            </a:r>
          </a:p>
          <a:p>
            <a:r>
              <a:rPr lang="en-GB" b="1">
                <a:latin typeface="Arial" charset="0"/>
              </a:rPr>
              <a:t>polymorphism</a:t>
            </a:r>
          </a:p>
        </p:txBody>
      </p:sp>
      <p:sp>
        <p:nvSpPr>
          <p:cNvPr id="24586" name="Line 13"/>
          <p:cNvSpPr>
            <a:spLocks noChangeShapeType="1"/>
          </p:cNvSpPr>
          <p:nvPr/>
        </p:nvSpPr>
        <p:spPr bwMode="auto">
          <a:xfrm flipH="1">
            <a:off x="2484438" y="2492375"/>
            <a:ext cx="935037" cy="36036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87" name="Line 14"/>
          <p:cNvSpPr>
            <a:spLocks noChangeShapeType="1"/>
          </p:cNvSpPr>
          <p:nvPr/>
        </p:nvSpPr>
        <p:spPr bwMode="auto">
          <a:xfrm>
            <a:off x="3419475" y="2492375"/>
            <a:ext cx="215900" cy="7207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88" name="Text Box 15"/>
          <p:cNvSpPr txBox="1">
            <a:spLocks noChangeArrowheads="1"/>
          </p:cNvSpPr>
          <p:nvPr/>
        </p:nvSpPr>
        <p:spPr bwMode="auto">
          <a:xfrm>
            <a:off x="3419475" y="2276475"/>
            <a:ext cx="1924050" cy="366713"/>
          </a:xfrm>
          <a:prstGeom prst="rect">
            <a:avLst/>
          </a:prstGeom>
          <a:noFill/>
          <a:ln w="9525">
            <a:noFill/>
            <a:miter lim="800000"/>
            <a:headEnd/>
            <a:tailEnd/>
          </a:ln>
        </p:spPr>
        <p:txBody>
          <a:bodyPr wrap="none">
            <a:prstTxWarp prst="textNoShape">
              <a:avLst/>
            </a:prstTxWarp>
            <a:spAutoFit/>
          </a:bodyPr>
          <a:lstStyle/>
          <a:p>
            <a:r>
              <a:rPr lang="en-GB" b="1" i="1">
                <a:solidFill>
                  <a:srgbClr val="660033"/>
                </a:solidFill>
                <a:latin typeface="Arial" charset="0"/>
              </a:rPr>
              <a:t>two phenotypes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Hardy Weinberg Law</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normAutofit/>
          </a:bodyPr>
          <a:lstStyle/>
          <a:p>
            <a:r>
              <a:rPr lang="en-US" dirty="0" smtClean="0"/>
              <a:t>Hardy-Weinberg law (1)</a:t>
            </a:r>
            <a:endParaRPr lang="en-US" dirty="0"/>
          </a:p>
        </p:txBody>
      </p:sp>
      <p:sp>
        <p:nvSpPr>
          <p:cNvPr id="26627" name="Rectangle 1027"/>
          <p:cNvSpPr>
            <a:spLocks noGrp="1" noChangeArrowheads="1"/>
          </p:cNvSpPr>
          <p:nvPr>
            <p:ph type="body" idx="1"/>
          </p:nvPr>
        </p:nvSpPr>
        <p:spPr>
          <a:xfrm>
            <a:off x="457200" y="1611540"/>
            <a:ext cx="8229600" cy="4525963"/>
          </a:xfrm>
        </p:spPr>
        <p:txBody>
          <a:bodyPr>
            <a:normAutofit/>
          </a:bodyPr>
          <a:lstStyle/>
          <a:p>
            <a:pPr>
              <a:buNone/>
            </a:pPr>
            <a:r>
              <a:rPr lang="en-US" sz="2800" dirty="0" smtClean="0"/>
              <a:t>Hardy-Weinberg law (or principle) states that both </a:t>
            </a:r>
            <a:r>
              <a:rPr lang="en-US" sz="2800" b="1" dirty="0" smtClean="0"/>
              <a:t>allele </a:t>
            </a:r>
            <a:r>
              <a:rPr lang="en-US" sz="2800" dirty="0" smtClean="0"/>
              <a:t>and </a:t>
            </a:r>
            <a:r>
              <a:rPr lang="en-US" sz="2800" b="1" dirty="0" smtClean="0"/>
              <a:t>genotype </a:t>
            </a:r>
            <a:r>
              <a:rPr lang="en-US" sz="2800" dirty="0" smtClean="0"/>
              <a:t>frequencies in a population remain constant—that is, they are in equilibrium—from generation to generation unless specific disturbing influences are introduced.</a:t>
            </a:r>
          </a:p>
          <a:p>
            <a:pPr>
              <a:buNone/>
            </a:pPr>
            <a:endParaRPr lang="en-US" sz="2800" b="1" dirty="0" smtClean="0"/>
          </a:p>
          <a:p>
            <a:pPr>
              <a:buNone/>
            </a:pPr>
            <a:r>
              <a:rPr lang="en-US" sz="2800" b="1" dirty="0" smtClean="0"/>
              <a:t>Phenotype </a:t>
            </a:r>
            <a:r>
              <a:rPr lang="en-US" sz="2800" dirty="0" smtClean="0"/>
              <a:t>= observed FAST or SLOW </a:t>
            </a:r>
            <a:r>
              <a:rPr lang="en-US" sz="2800" dirty="0" err="1" smtClean="0"/>
              <a:t>metabolizer</a:t>
            </a:r>
            <a:r>
              <a:rPr lang="en-US" sz="2800" dirty="0" smtClean="0"/>
              <a:t> </a:t>
            </a:r>
          </a:p>
          <a:p>
            <a:pPr>
              <a:buFontTx/>
              <a:buNone/>
            </a:pPr>
            <a:r>
              <a:rPr lang="en-US" sz="2800" b="1" dirty="0" smtClean="0"/>
              <a:t>Genotype </a:t>
            </a:r>
            <a:r>
              <a:rPr lang="en-US" sz="2800" dirty="0" smtClean="0"/>
              <a:t>= genetic make-up: FF, SS, FS or SF</a:t>
            </a:r>
          </a:p>
          <a:p>
            <a:pPr>
              <a:buFontTx/>
              <a:buNone/>
            </a:pPr>
            <a:r>
              <a:rPr lang="en-US" sz="2800" b="1" dirty="0" smtClean="0"/>
              <a:t>Allele </a:t>
            </a:r>
            <a:r>
              <a:rPr lang="en-US" sz="2800" dirty="0" smtClean="0"/>
              <a:t>= individual copy of the gene F, or S</a:t>
            </a:r>
          </a:p>
          <a:p>
            <a:pPr>
              <a:buFontTx/>
              <a:buNone/>
            </a:pPr>
            <a:endParaRPr 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1143000"/>
          </a:xfrm>
        </p:spPr>
        <p:txBody>
          <a:bodyPr/>
          <a:lstStyle/>
          <a:p>
            <a:pPr eaLnBrk="1" hangingPunct="1"/>
            <a:r>
              <a:rPr lang="en-GB" altLang="zh-CN" dirty="0">
                <a:ea typeface="宋体" charset="-122"/>
                <a:cs typeface="宋体" charset="-122"/>
              </a:rPr>
              <a:t>Hardy-Weinberg </a:t>
            </a:r>
            <a:r>
              <a:rPr lang="en-GB" altLang="zh-CN" dirty="0" smtClean="0">
                <a:ea typeface="宋体" charset="-122"/>
                <a:cs typeface="宋体" charset="-122"/>
              </a:rPr>
              <a:t>Law (2)</a:t>
            </a:r>
            <a:endParaRPr lang="en-GB" dirty="0">
              <a:ea typeface="宋体" charset="-122"/>
              <a:cs typeface="宋体" charset="-122"/>
            </a:endParaRPr>
          </a:p>
        </p:txBody>
      </p:sp>
      <p:pic>
        <p:nvPicPr>
          <p:cNvPr id="65539" name="Picture 4" descr="399-004-D2CA752B"/>
          <p:cNvPicPr>
            <a:picLocks noChangeAspect="1" noChangeArrowheads="1"/>
          </p:cNvPicPr>
          <p:nvPr/>
        </p:nvPicPr>
        <p:blipFill>
          <a:blip r:embed="rId2"/>
          <a:srcRect/>
          <a:stretch>
            <a:fillRect/>
          </a:stretch>
        </p:blipFill>
        <p:spPr bwMode="auto">
          <a:xfrm>
            <a:off x="1908175" y="1268413"/>
            <a:ext cx="5183188" cy="4697412"/>
          </a:xfrm>
          <a:prstGeom prst="rect">
            <a:avLst/>
          </a:prstGeom>
          <a:noFill/>
          <a:ln w="9525">
            <a:solidFill>
              <a:schemeClr val="tx1"/>
            </a:solidFill>
            <a:miter lim="800000"/>
            <a:headEnd/>
            <a:tailEnd/>
          </a:ln>
        </p:spPr>
      </p:pic>
      <p:sp>
        <p:nvSpPr>
          <p:cNvPr id="65540" name="Text Box 6"/>
          <p:cNvSpPr txBox="1">
            <a:spLocks noChangeArrowheads="1"/>
          </p:cNvSpPr>
          <p:nvPr/>
        </p:nvSpPr>
        <p:spPr bwMode="auto">
          <a:xfrm>
            <a:off x="3419475" y="4437063"/>
            <a:ext cx="576263" cy="314325"/>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GB" sz="1400" b="1" i="1">
                <a:latin typeface="Trebuchet MS" charset="0"/>
              </a:rPr>
              <a:t>p(F)</a:t>
            </a:r>
          </a:p>
        </p:txBody>
      </p:sp>
      <p:sp>
        <p:nvSpPr>
          <p:cNvPr id="65541" name="Text Box 7"/>
          <p:cNvSpPr txBox="1">
            <a:spLocks noChangeArrowheads="1"/>
          </p:cNvSpPr>
          <p:nvPr/>
        </p:nvSpPr>
        <p:spPr bwMode="auto">
          <a:xfrm>
            <a:off x="4427538" y="3429000"/>
            <a:ext cx="576262" cy="314325"/>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GB" sz="1400" b="1" i="1">
                <a:latin typeface="Trebuchet MS" charset="0"/>
              </a:rPr>
              <a:t>p(F)</a:t>
            </a:r>
          </a:p>
        </p:txBody>
      </p:sp>
      <p:sp>
        <p:nvSpPr>
          <p:cNvPr id="65542" name="Text Box 8"/>
          <p:cNvSpPr txBox="1">
            <a:spLocks noChangeArrowheads="1"/>
          </p:cNvSpPr>
          <p:nvPr/>
        </p:nvSpPr>
        <p:spPr bwMode="auto">
          <a:xfrm>
            <a:off x="6227763" y="3429000"/>
            <a:ext cx="576262" cy="314325"/>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GB" sz="1400" b="1" i="1">
                <a:latin typeface="Trebuchet MS" charset="0"/>
              </a:rPr>
              <a:t>q(S)</a:t>
            </a:r>
          </a:p>
        </p:txBody>
      </p:sp>
      <p:sp>
        <p:nvSpPr>
          <p:cNvPr id="65543" name="Text Box 9"/>
          <p:cNvSpPr txBox="1">
            <a:spLocks noChangeArrowheads="1"/>
          </p:cNvSpPr>
          <p:nvPr/>
        </p:nvSpPr>
        <p:spPr bwMode="auto">
          <a:xfrm>
            <a:off x="3348038" y="5445125"/>
            <a:ext cx="576262" cy="314325"/>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GB" sz="1400" b="1" i="1">
                <a:latin typeface="Trebuchet MS" charset="0"/>
              </a:rPr>
              <a:t>q(S)</a:t>
            </a:r>
          </a:p>
        </p:txBody>
      </p:sp>
      <p:sp>
        <p:nvSpPr>
          <p:cNvPr id="65544" name="Text Box 10"/>
          <p:cNvSpPr txBox="1">
            <a:spLocks noChangeArrowheads="1"/>
          </p:cNvSpPr>
          <p:nvPr/>
        </p:nvSpPr>
        <p:spPr bwMode="auto">
          <a:xfrm>
            <a:off x="5940425" y="4508500"/>
            <a:ext cx="792163" cy="314325"/>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GB" sz="1400" b="1" i="1">
                <a:latin typeface="Trebuchet MS" charset="0"/>
              </a:rPr>
              <a:t>pq(FS)</a:t>
            </a:r>
          </a:p>
        </p:txBody>
      </p:sp>
      <p:sp>
        <p:nvSpPr>
          <p:cNvPr id="65545" name="Text Box 13"/>
          <p:cNvSpPr txBox="1">
            <a:spLocks noChangeArrowheads="1"/>
          </p:cNvSpPr>
          <p:nvPr/>
        </p:nvSpPr>
        <p:spPr bwMode="auto">
          <a:xfrm>
            <a:off x="5940425" y="5516563"/>
            <a:ext cx="792163" cy="314325"/>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GB" sz="1400" b="1" i="1">
                <a:latin typeface="Trebuchet MS" charset="0"/>
              </a:rPr>
              <a:t>q</a:t>
            </a:r>
            <a:r>
              <a:rPr lang="en-GB" sz="1400" b="1" i="1" baseline="30000">
                <a:latin typeface="Trebuchet MS" charset="0"/>
              </a:rPr>
              <a:t>2</a:t>
            </a:r>
            <a:r>
              <a:rPr lang="en-GB" sz="1400" b="1" i="1">
                <a:latin typeface="Trebuchet MS" charset="0"/>
              </a:rPr>
              <a:t>(SS)</a:t>
            </a:r>
          </a:p>
        </p:txBody>
      </p:sp>
      <p:sp>
        <p:nvSpPr>
          <p:cNvPr id="65546" name="Text Box 14"/>
          <p:cNvSpPr txBox="1">
            <a:spLocks noChangeArrowheads="1"/>
          </p:cNvSpPr>
          <p:nvPr/>
        </p:nvSpPr>
        <p:spPr bwMode="auto">
          <a:xfrm>
            <a:off x="4500563" y="5516563"/>
            <a:ext cx="792162" cy="314325"/>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GB" sz="1400" b="1" i="1" dirty="0" err="1">
                <a:latin typeface="Trebuchet MS" charset="0"/>
              </a:rPr>
              <a:t>pq(SF</a:t>
            </a:r>
            <a:r>
              <a:rPr lang="en-GB" sz="1400" b="1" i="1" dirty="0">
                <a:latin typeface="Trebuchet MS" charset="0"/>
              </a:rPr>
              <a:t>)</a:t>
            </a:r>
          </a:p>
        </p:txBody>
      </p:sp>
      <p:sp>
        <p:nvSpPr>
          <p:cNvPr id="65547" name="Text Box 15"/>
          <p:cNvSpPr txBox="1">
            <a:spLocks noChangeArrowheads="1"/>
          </p:cNvSpPr>
          <p:nvPr/>
        </p:nvSpPr>
        <p:spPr bwMode="auto">
          <a:xfrm>
            <a:off x="4500563" y="4508500"/>
            <a:ext cx="792162" cy="314325"/>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GB" sz="1400" b="1" i="1">
                <a:latin typeface="Trebuchet MS" charset="0"/>
              </a:rPr>
              <a:t>p</a:t>
            </a:r>
            <a:r>
              <a:rPr lang="en-GB" sz="1400" b="1" i="1" baseline="30000">
                <a:latin typeface="Trebuchet MS" charset="0"/>
              </a:rPr>
              <a:t>2</a:t>
            </a:r>
            <a:r>
              <a:rPr lang="en-GB" sz="1400" b="1" i="1">
                <a:latin typeface="Trebuchet MS" charset="0"/>
              </a:rPr>
              <a:t>(FF)</a:t>
            </a:r>
          </a:p>
        </p:txBody>
      </p:sp>
      <p:sp>
        <p:nvSpPr>
          <p:cNvPr id="65548" name="Oval 16"/>
          <p:cNvSpPr>
            <a:spLocks noChangeArrowheads="1"/>
          </p:cNvSpPr>
          <p:nvPr/>
        </p:nvSpPr>
        <p:spPr bwMode="auto">
          <a:xfrm>
            <a:off x="3492500" y="4076700"/>
            <a:ext cx="288925" cy="287338"/>
          </a:xfrm>
          <a:prstGeom prst="ellipse">
            <a:avLst/>
          </a:prstGeom>
          <a:solidFill>
            <a:srgbClr val="CCECFF"/>
          </a:solidFill>
          <a:ln w="9525">
            <a:solidFill>
              <a:schemeClr val="tx1"/>
            </a:solidFill>
            <a:round/>
            <a:headEnd/>
            <a:tailEnd/>
          </a:ln>
        </p:spPr>
        <p:txBody>
          <a:bodyPr wrap="none" anchor="ctr">
            <a:prstTxWarp prst="textNoShape">
              <a:avLst/>
            </a:prstTxWarp>
          </a:bodyPr>
          <a:lstStyle/>
          <a:p>
            <a:pPr algn="ctr"/>
            <a:r>
              <a:rPr lang="en-GB" sz="1400" b="1">
                <a:latin typeface="Trebuchet MS" charset="0"/>
              </a:rPr>
              <a:t>F</a:t>
            </a:r>
          </a:p>
        </p:txBody>
      </p:sp>
      <p:sp>
        <p:nvSpPr>
          <p:cNvPr id="65549" name="Oval 18"/>
          <p:cNvSpPr>
            <a:spLocks noChangeArrowheads="1"/>
          </p:cNvSpPr>
          <p:nvPr/>
        </p:nvSpPr>
        <p:spPr bwMode="auto">
          <a:xfrm>
            <a:off x="3492500" y="5084763"/>
            <a:ext cx="288925" cy="287337"/>
          </a:xfrm>
          <a:prstGeom prst="ellipse">
            <a:avLst/>
          </a:prstGeom>
          <a:solidFill>
            <a:srgbClr val="CCECFF"/>
          </a:solidFill>
          <a:ln w="9525">
            <a:solidFill>
              <a:schemeClr val="tx1"/>
            </a:solidFill>
            <a:round/>
            <a:headEnd/>
            <a:tailEnd/>
          </a:ln>
        </p:spPr>
        <p:txBody>
          <a:bodyPr wrap="none" anchor="ctr">
            <a:prstTxWarp prst="textNoShape">
              <a:avLst/>
            </a:prstTxWarp>
          </a:bodyPr>
          <a:lstStyle/>
          <a:p>
            <a:pPr algn="ctr"/>
            <a:r>
              <a:rPr lang="en-GB" sz="1400" b="1">
                <a:latin typeface="Trebuchet MS" charset="0"/>
              </a:rPr>
              <a:t>S</a:t>
            </a:r>
          </a:p>
        </p:txBody>
      </p:sp>
      <p:sp>
        <p:nvSpPr>
          <p:cNvPr id="65550" name="Oval 19"/>
          <p:cNvSpPr>
            <a:spLocks noChangeArrowheads="1"/>
          </p:cNvSpPr>
          <p:nvPr/>
        </p:nvSpPr>
        <p:spPr bwMode="auto">
          <a:xfrm>
            <a:off x="4500563" y="2997200"/>
            <a:ext cx="288925" cy="287338"/>
          </a:xfrm>
          <a:prstGeom prst="ellipse">
            <a:avLst/>
          </a:prstGeom>
          <a:solidFill>
            <a:srgbClr val="FF7C80"/>
          </a:solidFill>
          <a:ln w="9525">
            <a:solidFill>
              <a:schemeClr val="tx1"/>
            </a:solidFill>
            <a:round/>
            <a:headEnd/>
            <a:tailEnd/>
          </a:ln>
        </p:spPr>
        <p:txBody>
          <a:bodyPr wrap="none" anchor="ctr">
            <a:prstTxWarp prst="textNoShape">
              <a:avLst/>
            </a:prstTxWarp>
          </a:bodyPr>
          <a:lstStyle/>
          <a:p>
            <a:pPr algn="ctr"/>
            <a:r>
              <a:rPr lang="en-GB" sz="1400" b="1">
                <a:latin typeface="Trebuchet MS" charset="0"/>
              </a:rPr>
              <a:t>F</a:t>
            </a:r>
          </a:p>
        </p:txBody>
      </p:sp>
      <p:sp>
        <p:nvSpPr>
          <p:cNvPr id="65551" name="Oval 20"/>
          <p:cNvSpPr>
            <a:spLocks noChangeArrowheads="1"/>
          </p:cNvSpPr>
          <p:nvPr/>
        </p:nvSpPr>
        <p:spPr bwMode="auto">
          <a:xfrm>
            <a:off x="6300788" y="2997200"/>
            <a:ext cx="288925" cy="287338"/>
          </a:xfrm>
          <a:prstGeom prst="ellipse">
            <a:avLst/>
          </a:prstGeom>
          <a:solidFill>
            <a:srgbClr val="FF7C80"/>
          </a:solidFill>
          <a:ln w="9525">
            <a:solidFill>
              <a:schemeClr val="tx1"/>
            </a:solidFill>
            <a:round/>
            <a:headEnd/>
            <a:tailEnd/>
          </a:ln>
        </p:spPr>
        <p:txBody>
          <a:bodyPr wrap="none" anchor="ctr">
            <a:prstTxWarp prst="textNoShape">
              <a:avLst/>
            </a:prstTxWarp>
          </a:bodyPr>
          <a:lstStyle/>
          <a:p>
            <a:pPr algn="ctr"/>
            <a:r>
              <a:rPr lang="en-GB" sz="1400" b="1">
                <a:latin typeface="Trebuchet MS" charset="0"/>
              </a:rPr>
              <a:t>S</a:t>
            </a:r>
          </a:p>
        </p:txBody>
      </p:sp>
      <p:sp>
        <p:nvSpPr>
          <p:cNvPr id="65552" name="Rectangle 21"/>
          <p:cNvSpPr>
            <a:spLocks noChangeArrowheads="1"/>
          </p:cNvSpPr>
          <p:nvPr/>
        </p:nvSpPr>
        <p:spPr bwMode="auto">
          <a:xfrm>
            <a:off x="1979613" y="6165850"/>
            <a:ext cx="4905375" cy="384175"/>
          </a:xfrm>
          <a:prstGeom prst="rect">
            <a:avLst/>
          </a:prstGeom>
          <a:noFill/>
          <a:ln w="9525">
            <a:noFill/>
            <a:miter lim="800000"/>
            <a:headEnd/>
            <a:tailEnd/>
          </a:ln>
        </p:spPr>
        <p:txBody>
          <a:bodyPr wrap="none">
            <a:prstTxWarp prst="textNoShape">
              <a:avLst/>
            </a:prstTxWarp>
            <a:spAutoFit/>
          </a:bodyPr>
          <a:lstStyle/>
          <a:p>
            <a:pPr>
              <a:lnSpc>
                <a:spcPct val="80000"/>
              </a:lnSpc>
              <a:spcBef>
                <a:spcPct val="20000"/>
              </a:spcBef>
            </a:pPr>
            <a:r>
              <a:rPr lang="en-GB" altLang="zh-CN" sz="2400" b="1" dirty="0">
                <a:latin typeface="Arial" charset="0"/>
                <a:ea typeface="宋体" charset="-122"/>
                <a:cs typeface="宋体" charset="-122"/>
              </a:rPr>
              <a:t>{ </a:t>
            </a:r>
            <a:r>
              <a:rPr lang="en-GB" altLang="zh-CN" sz="2400" b="1" dirty="0">
                <a:solidFill>
                  <a:srgbClr val="A50021"/>
                </a:solidFill>
                <a:latin typeface="Arial" charset="0"/>
                <a:ea typeface="宋体" charset="-122"/>
                <a:cs typeface="宋体" charset="-122"/>
              </a:rPr>
              <a:t>(</a:t>
            </a:r>
            <a:r>
              <a:rPr lang="en-GB" altLang="zh-CN" sz="2400" b="1" dirty="0" err="1">
                <a:solidFill>
                  <a:srgbClr val="A50021"/>
                </a:solidFill>
                <a:latin typeface="Arial" charset="0"/>
                <a:ea typeface="宋体" charset="-122"/>
                <a:cs typeface="宋体" charset="-122"/>
              </a:rPr>
              <a:t>p</a:t>
            </a:r>
            <a:r>
              <a:rPr lang="en-GB" altLang="zh-CN" sz="2400" b="1" dirty="0">
                <a:solidFill>
                  <a:srgbClr val="A50021"/>
                </a:solidFill>
                <a:latin typeface="Arial" charset="0"/>
                <a:ea typeface="宋体" charset="-122"/>
                <a:cs typeface="宋体" charset="-122"/>
              </a:rPr>
              <a:t> + q)</a:t>
            </a:r>
            <a:r>
              <a:rPr lang="en-GB" altLang="zh-CN" sz="2400" b="1" baseline="30000" dirty="0">
                <a:solidFill>
                  <a:srgbClr val="A50021"/>
                </a:solidFill>
                <a:latin typeface="Arial" charset="0"/>
                <a:ea typeface="宋体" charset="-122"/>
                <a:cs typeface="宋体" charset="-122"/>
              </a:rPr>
              <a:t>2</a:t>
            </a:r>
            <a:r>
              <a:rPr lang="en-GB" altLang="zh-CN" sz="2400" b="1" dirty="0">
                <a:latin typeface="Arial" charset="0"/>
                <a:ea typeface="宋体" charset="-122"/>
                <a:cs typeface="宋体" charset="-122"/>
              </a:rPr>
              <a:t>  =  p</a:t>
            </a:r>
            <a:r>
              <a:rPr lang="en-GB" altLang="zh-CN" sz="2400" b="1" baseline="30000" dirty="0">
                <a:latin typeface="Arial" charset="0"/>
                <a:ea typeface="宋体" charset="-122"/>
                <a:cs typeface="宋体" charset="-122"/>
              </a:rPr>
              <a:t>2</a:t>
            </a:r>
            <a:r>
              <a:rPr lang="en-GB" altLang="zh-CN" sz="2400" b="1" dirty="0">
                <a:latin typeface="Arial" charset="0"/>
                <a:ea typeface="宋体" charset="-122"/>
                <a:cs typeface="宋体" charset="-122"/>
              </a:rPr>
              <a:t>  + 2pq  +  q</a:t>
            </a:r>
            <a:r>
              <a:rPr lang="en-GB" altLang="zh-CN" sz="2400" b="1" baseline="30000" dirty="0">
                <a:latin typeface="Arial" charset="0"/>
                <a:ea typeface="宋体" charset="-122"/>
                <a:cs typeface="宋体" charset="-122"/>
              </a:rPr>
              <a:t>2</a:t>
            </a:r>
            <a:r>
              <a:rPr lang="en-GB" altLang="zh-CN" sz="2400" b="1" dirty="0">
                <a:latin typeface="Arial" charset="0"/>
                <a:ea typeface="宋体" charset="-122"/>
                <a:cs typeface="宋体" charset="-122"/>
              </a:rPr>
              <a:t>  =  1 }</a:t>
            </a:r>
          </a:p>
        </p:txBody>
      </p:sp>
      <p:sp>
        <p:nvSpPr>
          <p:cNvPr id="65553" name="Rectangle 23"/>
          <p:cNvSpPr>
            <a:spLocks noChangeArrowheads="1"/>
          </p:cNvSpPr>
          <p:nvPr/>
        </p:nvSpPr>
        <p:spPr bwMode="auto">
          <a:xfrm>
            <a:off x="3203575" y="2924175"/>
            <a:ext cx="863600" cy="792163"/>
          </a:xfrm>
          <a:prstGeom prst="rect">
            <a:avLst/>
          </a:prstGeom>
          <a:solidFill>
            <a:srgbClr val="FFFF99"/>
          </a:solidFill>
          <a:ln w="9525">
            <a:no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r>
              <a:rPr lang="en-US" dirty="0"/>
              <a:t>Hardy-</a:t>
            </a:r>
            <a:r>
              <a:rPr lang="en-US" dirty="0" smtClean="0"/>
              <a:t>Weinberg Law (3)</a:t>
            </a:r>
            <a:endParaRPr lang="en-US" dirty="0"/>
          </a:p>
        </p:txBody>
      </p:sp>
      <p:sp>
        <p:nvSpPr>
          <p:cNvPr id="26627" name="Rectangle 1027"/>
          <p:cNvSpPr>
            <a:spLocks noGrp="1" noChangeArrowheads="1"/>
          </p:cNvSpPr>
          <p:nvPr>
            <p:ph type="body" idx="1"/>
          </p:nvPr>
        </p:nvSpPr>
        <p:spPr/>
        <p:txBody>
          <a:bodyPr/>
          <a:lstStyle/>
          <a:p>
            <a:pPr>
              <a:buFontTx/>
              <a:buNone/>
            </a:pPr>
            <a:r>
              <a:rPr lang="en-US" sz="2800" dirty="0" err="1" smtClean="0"/>
              <a:t>p(F</a:t>
            </a:r>
            <a:r>
              <a:rPr lang="en-US" sz="2800" dirty="0" smtClean="0"/>
              <a:t>) = </a:t>
            </a:r>
            <a:r>
              <a:rPr lang="en-US" sz="2800" dirty="0" err="1" smtClean="0"/>
              <a:t>p</a:t>
            </a:r>
            <a:r>
              <a:rPr lang="en-US" sz="2800" dirty="0" smtClean="0"/>
              <a:t> </a:t>
            </a:r>
            <a:r>
              <a:rPr lang="en-US" sz="2800" dirty="0"/>
              <a:t>= frequency of wild-type </a:t>
            </a:r>
            <a:r>
              <a:rPr lang="en-US" sz="2800" dirty="0" err="1"/>
              <a:t>allele(s</a:t>
            </a:r>
            <a:r>
              <a:rPr lang="en-US" sz="2800" dirty="0"/>
              <a:t>)</a:t>
            </a:r>
            <a:endParaRPr lang="en-US" sz="2800" dirty="0" smtClean="0"/>
          </a:p>
          <a:p>
            <a:pPr>
              <a:buFontTx/>
              <a:buNone/>
            </a:pPr>
            <a:r>
              <a:rPr lang="en-US" sz="2800" dirty="0" err="1" smtClean="0"/>
              <a:t>p(S</a:t>
            </a:r>
            <a:r>
              <a:rPr lang="en-US" sz="2800" dirty="0" smtClean="0"/>
              <a:t>) = </a:t>
            </a:r>
            <a:r>
              <a:rPr lang="en-US" sz="2800" dirty="0" err="1" smtClean="0"/>
              <a:t>q</a:t>
            </a:r>
            <a:r>
              <a:rPr lang="en-US" sz="2800" dirty="0" smtClean="0"/>
              <a:t> </a:t>
            </a:r>
            <a:r>
              <a:rPr lang="en-US" sz="2800" dirty="0"/>
              <a:t>= frequency of variant </a:t>
            </a:r>
            <a:r>
              <a:rPr lang="en-US" sz="2800" dirty="0" err="1"/>
              <a:t>allele(s</a:t>
            </a:r>
            <a:r>
              <a:rPr lang="en-US" sz="2800" dirty="0"/>
              <a:t>)</a:t>
            </a:r>
            <a:endParaRPr lang="en-US" sz="2800" dirty="0" smtClean="0"/>
          </a:p>
          <a:p>
            <a:pPr>
              <a:buFontTx/>
              <a:buNone/>
            </a:pPr>
            <a:r>
              <a:rPr lang="en-US" sz="2800" dirty="0" smtClean="0"/>
              <a:t>Only 2 alleles in this case, sum of frequencies = 100%</a:t>
            </a:r>
          </a:p>
          <a:p>
            <a:pPr>
              <a:buFontTx/>
              <a:buNone/>
            </a:pPr>
            <a:r>
              <a:rPr lang="en-US" sz="2800" dirty="0" smtClean="0"/>
              <a:t>So that </a:t>
            </a:r>
            <a:r>
              <a:rPr lang="en-US" sz="2800" dirty="0" err="1" smtClean="0"/>
              <a:t>p</a:t>
            </a:r>
            <a:r>
              <a:rPr lang="en-US" sz="2800" dirty="0" smtClean="0"/>
              <a:t> </a:t>
            </a:r>
            <a:r>
              <a:rPr lang="en-US" sz="2800" dirty="0"/>
              <a:t>+ </a:t>
            </a:r>
            <a:r>
              <a:rPr lang="en-US" sz="2800" dirty="0" err="1"/>
              <a:t>q</a:t>
            </a:r>
            <a:r>
              <a:rPr lang="en-US" sz="2800" dirty="0" smtClean="0"/>
              <a:t> = 1</a:t>
            </a:r>
          </a:p>
          <a:p>
            <a:pPr>
              <a:buFontTx/>
              <a:buNone/>
            </a:pPr>
            <a:endParaRPr lang="en-US" sz="2800" dirty="0" smtClean="0"/>
          </a:p>
          <a:p>
            <a:pPr>
              <a:buFontTx/>
              <a:buNone/>
            </a:pPr>
            <a:r>
              <a:rPr lang="en-US" sz="2800" dirty="0" smtClean="0"/>
              <a:t>p</a:t>
            </a:r>
            <a:r>
              <a:rPr lang="en-US" sz="2800" baseline="30000" dirty="0" smtClean="0"/>
              <a:t>2</a:t>
            </a:r>
            <a:r>
              <a:rPr lang="en-US" sz="2800" dirty="0" smtClean="0"/>
              <a:t> </a:t>
            </a:r>
            <a:r>
              <a:rPr lang="en-US" sz="2800" dirty="0"/>
              <a:t>= frequency of wild-type</a:t>
            </a:r>
            <a:r>
              <a:rPr lang="en-US" sz="2800" dirty="0" smtClean="0"/>
              <a:t> genotype</a:t>
            </a:r>
          </a:p>
          <a:p>
            <a:pPr>
              <a:buFontTx/>
              <a:buNone/>
            </a:pPr>
            <a:r>
              <a:rPr lang="en-US" sz="2800" dirty="0" smtClean="0"/>
              <a:t>q</a:t>
            </a:r>
            <a:r>
              <a:rPr lang="en-US" sz="2800" baseline="30000" dirty="0" smtClean="0"/>
              <a:t>2</a:t>
            </a:r>
            <a:r>
              <a:rPr lang="en-US" sz="2800" dirty="0" smtClean="0"/>
              <a:t> </a:t>
            </a:r>
            <a:r>
              <a:rPr lang="en-US" sz="2800" dirty="0"/>
              <a:t>= frequency of variant genotype</a:t>
            </a:r>
          </a:p>
          <a:p>
            <a:pPr>
              <a:buFontTx/>
              <a:buNone/>
            </a:pPr>
            <a:r>
              <a:rPr lang="en-US" sz="2800" dirty="0"/>
              <a:t>2pq = frequency of heterozygote genotype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r>
              <a:rPr lang="en-US" dirty="0"/>
              <a:t>Hardy-</a:t>
            </a:r>
            <a:r>
              <a:rPr lang="en-US" dirty="0" smtClean="0"/>
              <a:t>Weinberg Law (4)</a:t>
            </a:r>
            <a:endParaRPr lang="en-US" dirty="0"/>
          </a:p>
        </p:txBody>
      </p:sp>
      <p:sp>
        <p:nvSpPr>
          <p:cNvPr id="26627" name="Rectangle 1027"/>
          <p:cNvSpPr>
            <a:spLocks noGrp="1" noChangeArrowheads="1"/>
          </p:cNvSpPr>
          <p:nvPr>
            <p:ph type="body" idx="1"/>
          </p:nvPr>
        </p:nvSpPr>
        <p:spPr/>
        <p:txBody>
          <a:bodyPr>
            <a:normAutofit/>
          </a:bodyPr>
          <a:lstStyle/>
          <a:p>
            <a:pPr>
              <a:buNone/>
            </a:pPr>
            <a:r>
              <a:rPr lang="en-US" sz="2800" dirty="0" smtClean="0">
                <a:latin typeface="Calibri"/>
                <a:cs typeface="Calibri"/>
              </a:rPr>
              <a:t>Generalization of binomial expansion </a:t>
            </a:r>
          </a:p>
          <a:p>
            <a:pPr>
              <a:buNone/>
            </a:pPr>
            <a:r>
              <a:rPr lang="en-GB" altLang="zh-CN" sz="2800" dirty="0" smtClean="0">
                <a:latin typeface="Calibri"/>
                <a:ea typeface="宋体" charset="-122"/>
                <a:cs typeface="Calibri"/>
              </a:rPr>
              <a:t>2-allele case : </a:t>
            </a:r>
          </a:p>
          <a:p>
            <a:pPr>
              <a:buNone/>
            </a:pPr>
            <a:r>
              <a:rPr lang="en-GB" altLang="zh-CN" sz="2800" b="1" dirty="0" smtClean="0">
                <a:solidFill>
                  <a:srgbClr val="A50021"/>
                </a:solidFill>
                <a:latin typeface="Calibri"/>
                <a:ea typeface="宋体" charset="-122"/>
                <a:cs typeface="Calibri"/>
              </a:rPr>
              <a:t>(</a:t>
            </a:r>
            <a:r>
              <a:rPr lang="en-GB" altLang="zh-CN" sz="2800" b="1" dirty="0" err="1" smtClean="0">
                <a:solidFill>
                  <a:srgbClr val="A50021"/>
                </a:solidFill>
                <a:latin typeface="Calibri"/>
                <a:ea typeface="宋体" charset="-122"/>
                <a:cs typeface="Calibri"/>
              </a:rPr>
              <a:t>p</a:t>
            </a:r>
            <a:r>
              <a:rPr lang="en-GB" altLang="zh-CN" sz="2800" b="1" dirty="0" smtClean="0">
                <a:solidFill>
                  <a:srgbClr val="A50021"/>
                </a:solidFill>
                <a:latin typeface="Calibri"/>
                <a:ea typeface="宋体" charset="-122"/>
                <a:cs typeface="Calibri"/>
              </a:rPr>
              <a:t> + q)</a:t>
            </a:r>
            <a:r>
              <a:rPr lang="en-GB" altLang="zh-CN" sz="2800" b="1" baseline="30000" dirty="0" smtClean="0">
                <a:solidFill>
                  <a:srgbClr val="A50021"/>
                </a:solidFill>
                <a:latin typeface="Calibri"/>
                <a:ea typeface="宋体" charset="-122"/>
                <a:cs typeface="Calibri"/>
              </a:rPr>
              <a:t>2</a:t>
            </a:r>
            <a:r>
              <a:rPr lang="en-GB" altLang="zh-CN" sz="2800" b="1" dirty="0" smtClean="0">
                <a:latin typeface="Calibri"/>
                <a:ea typeface="宋体" charset="-122"/>
                <a:cs typeface="Calibri"/>
              </a:rPr>
              <a:t>  =  p</a:t>
            </a:r>
            <a:r>
              <a:rPr lang="en-GB" altLang="zh-CN" sz="2800" b="1" baseline="30000" dirty="0" smtClean="0">
                <a:latin typeface="Calibri"/>
                <a:ea typeface="宋体" charset="-122"/>
                <a:cs typeface="Calibri"/>
              </a:rPr>
              <a:t>2</a:t>
            </a:r>
            <a:r>
              <a:rPr lang="en-GB" altLang="zh-CN" sz="2800" b="1" dirty="0" smtClean="0">
                <a:latin typeface="Calibri"/>
                <a:ea typeface="宋体" charset="-122"/>
                <a:cs typeface="Calibri"/>
              </a:rPr>
              <a:t>  + 2pq  +  q</a:t>
            </a:r>
            <a:r>
              <a:rPr lang="en-GB" altLang="zh-CN" sz="2800" b="1" baseline="30000" dirty="0" smtClean="0">
                <a:latin typeface="Calibri"/>
                <a:ea typeface="宋体" charset="-122"/>
                <a:cs typeface="Calibri"/>
              </a:rPr>
              <a:t>2</a:t>
            </a:r>
            <a:r>
              <a:rPr lang="en-GB" altLang="zh-CN" sz="2800" b="1" dirty="0" smtClean="0">
                <a:latin typeface="Calibri"/>
                <a:ea typeface="宋体" charset="-122"/>
                <a:cs typeface="Calibri"/>
              </a:rPr>
              <a:t>  =  1</a:t>
            </a:r>
          </a:p>
          <a:p>
            <a:pPr>
              <a:buFontTx/>
              <a:buNone/>
            </a:pPr>
            <a:endParaRPr lang="en-US" sz="2800" dirty="0" smtClean="0">
              <a:latin typeface="Calibri"/>
              <a:cs typeface="Calibri"/>
            </a:endParaRPr>
          </a:p>
          <a:p>
            <a:pPr>
              <a:buFontTx/>
              <a:buNone/>
            </a:pPr>
            <a:r>
              <a:rPr lang="en-GB" altLang="zh-CN" sz="2800" dirty="0" smtClean="0">
                <a:latin typeface="Calibri"/>
                <a:ea typeface="宋体" charset="-122"/>
                <a:cs typeface="Calibri"/>
              </a:rPr>
              <a:t>3-allele case :</a:t>
            </a:r>
          </a:p>
          <a:p>
            <a:pPr>
              <a:buFontTx/>
              <a:buNone/>
            </a:pPr>
            <a:r>
              <a:rPr lang="en-GB" altLang="zh-CN" sz="2800" b="1" dirty="0" smtClean="0">
                <a:solidFill>
                  <a:srgbClr val="A50021"/>
                </a:solidFill>
                <a:latin typeface="Calibri"/>
                <a:ea typeface="宋体" charset="-122"/>
                <a:cs typeface="Calibri"/>
              </a:rPr>
              <a:t>(</a:t>
            </a:r>
            <a:r>
              <a:rPr lang="en-GB" altLang="zh-CN" sz="2800" b="1" dirty="0" err="1" smtClean="0">
                <a:solidFill>
                  <a:srgbClr val="A50021"/>
                </a:solidFill>
                <a:latin typeface="Calibri"/>
                <a:ea typeface="宋体" charset="-122"/>
                <a:cs typeface="Calibri"/>
              </a:rPr>
              <a:t>p</a:t>
            </a:r>
            <a:r>
              <a:rPr lang="en-GB" altLang="zh-CN" sz="2800" b="1" dirty="0" smtClean="0">
                <a:solidFill>
                  <a:srgbClr val="A50021"/>
                </a:solidFill>
                <a:latin typeface="Calibri"/>
                <a:ea typeface="宋体" charset="-122"/>
                <a:cs typeface="Calibri"/>
              </a:rPr>
              <a:t> + </a:t>
            </a:r>
            <a:r>
              <a:rPr lang="en-GB" altLang="zh-CN" sz="2800" b="1" dirty="0" err="1" smtClean="0">
                <a:solidFill>
                  <a:srgbClr val="A50021"/>
                </a:solidFill>
                <a:latin typeface="Calibri"/>
                <a:ea typeface="宋体" charset="-122"/>
                <a:cs typeface="Calibri"/>
              </a:rPr>
              <a:t>q</a:t>
            </a:r>
            <a:r>
              <a:rPr lang="en-GB" altLang="zh-CN" sz="2800" b="1" dirty="0" smtClean="0">
                <a:solidFill>
                  <a:srgbClr val="A50021"/>
                </a:solidFill>
                <a:latin typeface="Calibri"/>
                <a:ea typeface="宋体" charset="-122"/>
                <a:cs typeface="Calibri"/>
              </a:rPr>
              <a:t> + r)</a:t>
            </a:r>
            <a:r>
              <a:rPr lang="en-GB" altLang="zh-CN" sz="2800" b="1" baseline="30000" dirty="0" smtClean="0">
                <a:solidFill>
                  <a:srgbClr val="A50021"/>
                </a:solidFill>
                <a:latin typeface="Calibri"/>
                <a:ea typeface="宋体" charset="-122"/>
                <a:cs typeface="Calibri"/>
              </a:rPr>
              <a:t>2</a:t>
            </a:r>
            <a:r>
              <a:rPr lang="en-GB" altLang="zh-CN" sz="2800" b="1" dirty="0" smtClean="0">
                <a:latin typeface="Calibri"/>
                <a:ea typeface="宋体" charset="-122"/>
                <a:cs typeface="Calibri"/>
              </a:rPr>
              <a:t> = p</a:t>
            </a:r>
            <a:r>
              <a:rPr lang="en-GB" altLang="zh-CN" sz="2800" b="1" baseline="30000" dirty="0" smtClean="0">
                <a:latin typeface="Calibri"/>
                <a:ea typeface="宋体" charset="-122"/>
                <a:cs typeface="Calibri"/>
              </a:rPr>
              <a:t>2 </a:t>
            </a:r>
            <a:r>
              <a:rPr lang="en-GB" altLang="zh-CN" sz="2800" b="1" dirty="0" smtClean="0">
                <a:latin typeface="Calibri"/>
                <a:ea typeface="宋体" charset="-122"/>
                <a:cs typeface="Calibri"/>
              </a:rPr>
              <a:t>+ q</a:t>
            </a:r>
            <a:r>
              <a:rPr lang="en-GB" altLang="zh-CN" sz="2800" b="1" baseline="30000" dirty="0" smtClean="0">
                <a:latin typeface="Calibri"/>
                <a:ea typeface="宋体" charset="-122"/>
                <a:cs typeface="Calibri"/>
              </a:rPr>
              <a:t>2</a:t>
            </a:r>
            <a:r>
              <a:rPr lang="en-GB" altLang="zh-CN" sz="2800" b="1" dirty="0" smtClean="0">
                <a:latin typeface="Calibri"/>
                <a:ea typeface="宋体" charset="-122"/>
                <a:cs typeface="Calibri"/>
              </a:rPr>
              <a:t> + r</a:t>
            </a:r>
            <a:r>
              <a:rPr lang="en-GB" altLang="zh-CN" sz="2800" b="1" baseline="30000" dirty="0" smtClean="0">
                <a:latin typeface="Calibri"/>
                <a:ea typeface="宋体" charset="-122"/>
                <a:cs typeface="Calibri"/>
              </a:rPr>
              <a:t>2 </a:t>
            </a:r>
            <a:r>
              <a:rPr lang="en-GB" altLang="zh-CN" sz="2800" b="1" dirty="0" smtClean="0">
                <a:latin typeface="Calibri"/>
                <a:ea typeface="宋体" charset="-122"/>
                <a:cs typeface="Calibri"/>
              </a:rPr>
              <a:t>+ 2pq + 2pr + 2qr =  1</a:t>
            </a:r>
          </a:p>
          <a:p>
            <a:pPr>
              <a:buFontTx/>
              <a:buNone/>
            </a:pPr>
            <a:endParaRPr lang="en-US" sz="2800" dirty="0" smtClean="0">
              <a:latin typeface="Calibri"/>
              <a:cs typeface="Calibri"/>
            </a:endParaRPr>
          </a:p>
          <a:p>
            <a:pPr>
              <a:buFontTx/>
              <a:buNone/>
            </a:pPr>
            <a:r>
              <a:rPr lang="en-US" sz="2800" dirty="0" smtClean="0">
                <a:latin typeface="Calibri"/>
                <a:cs typeface="Calibri"/>
              </a:rPr>
              <a:t>Etc…</a:t>
            </a:r>
          </a:p>
          <a:p>
            <a:pPr>
              <a:buFontTx/>
              <a:buNone/>
            </a:pPr>
            <a:endParaRPr lang="en-US" sz="2800" dirty="0" smtClean="0">
              <a:latin typeface="Calibri"/>
              <a:cs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normAutofit fontScale="90000"/>
          </a:bodyPr>
          <a:lstStyle/>
          <a:p>
            <a:r>
              <a:rPr lang="en-US" dirty="0" smtClean="0"/>
              <a:t>Consequences of Hardy-Weinberg Law</a:t>
            </a:r>
            <a:endParaRPr lang="en-US" dirty="0"/>
          </a:p>
        </p:txBody>
      </p:sp>
      <p:sp>
        <p:nvSpPr>
          <p:cNvPr id="26627" name="Rectangle 1027"/>
          <p:cNvSpPr>
            <a:spLocks noGrp="1" noChangeArrowheads="1"/>
          </p:cNvSpPr>
          <p:nvPr>
            <p:ph type="body" idx="1"/>
          </p:nvPr>
        </p:nvSpPr>
        <p:spPr>
          <a:xfrm>
            <a:off x="457200" y="1417638"/>
            <a:ext cx="8229600" cy="4525963"/>
          </a:xfrm>
        </p:spPr>
        <p:txBody>
          <a:bodyPr>
            <a:normAutofit/>
          </a:bodyPr>
          <a:lstStyle/>
          <a:p>
            <a:pPr>
              <a:buFontTx/>
              <a:buNone/>
            </a:pPr>
            <a:r>
              <a:rPr lang="en-US" sz="2800" dirty="0" smtClean="0"/>
              <a:t>Based on observation of phenotypic frequencies</a:t>
            </a:r>
          </a:p>
          <a:p>
            <a:pPr>
              <a:buFontTx/>
              <a:buNone/>
            </a:pPr>
            <a:r>
              <a:rPr lang="en-US" sz="2800" dirty="0" smtClean="0"/>
              <a:t>Allows computing the following frequencies:</a:t>
            </a:r>
          </a:p>
          <a:p>
            <a:pPr>
              <a:buFontTx/>
              <a:buNone/>
            </a:pPr>
            <a:r>
              <a:rPr lang="en-US" sz="2800" dirty="0" smtClean="0"/>
              <a:t>-allelic frequencies: </a:t>
            </a:r>
            <a:r>
              <a:rPr lang="en-US" sz="2800" dirty="0" err="1" smtClean="0"/>
              <a:t>p</a:t>
            </a:r>
            <a:r>
              <a:rPr lang="en-US" sz="2800" dirty="0" smtClean="0"/>
              <a:t>, </a:t>
            </a:r>
            <a:r>
              <a:rPr lang="en-US" sz="2800" dirty="0" err="1" smtClean="0"/>
              <a:t>q</a:t>
            </a:r>
            <a:endParaRPr lang="en-US" sz="2800" dirty="0" smtClean="0"/>
          </a:p>
          <a:p>
            <a:pPr>
              <a:buFontTx/>
              <a:buNone/>
            </a:pPr>
            <a:r>
              <a:rPr lang="en-US" sz="2800" dirty="0" smtClean="0"/>
              <a:t>-genotypic frequencies: p</a:t>
            </a:r>
            <a:r>
              <a:rPr lang="en-US" sz="2800" baseline="30000" dirty="0" smtClean="0"/>
              <a:t>2</a:t>
            </a:r>
            <a:r>
              <a:rPr lang="en-US" sz="2800" dirty="0" smtClean="0"/>
              <a:t>, q</a:t>
            </a:r>
            <a:r>
              <a:rPr lang="en-US" sz="2800" baseline="30000" dirty="0" smtClean="0"/>
              <a:t>2</a:t>
            </a:r>
            <a:r>
              <a:rPr lang="en-US" sz="2800" dirty="0" smtClean="0"/>
              <a:t>, 2pq</a:t>
            </a:r>
          </a:p>
          <a:p>
            <a:pPr>
              <a:buFontTx/>
              <a:buNone/>
            </a:pPr>
            <a:endParaRPr lang="en-US" sz="2800" dirty="0" smtClean="0"/>
          </a:p>
          <a:p>
            <a:pPr>
              <a:buFontTx/>
              <a:buNone/>
            </a:pPr>
            <a:r>
              <a:rPr lang="en-US" sz="2800" dirty="0" smtClean="0"/>
              <a:t>Or based on allele frequencies (</a:t>
            </a:r>
            <a:r>
              <a:rPr lang="en-US" sz="2800" dirty="0" err="1" smtClean="0"/>
              <a:t>p</a:t>
            </a:r>
            <a:r>
              <a:rPr lang="en-US" sz="2800" dirty="0" smtClean="0"/>
              <a:t> and </a:t>
            </a:r>
            <a:r>
              <a:rPr lang="en-US" sz="2800" dirty="0" err="1" smtClean="0"/>
              <a:t>q</a:t>
            </a:r>
            <a:r>
              <a:rPr lang="en-US" sz="2800" dirty="0" smtClean="0"/>
              <a:t>),</a:t>
            </a:r>
          </a:p>
          <a:p>
            <a:pPr>
              <a:buFontTx/>
              <a:buNone/>
            </a:pPr>
            <a:r>
              <a:rPr lang="en-US" sz="2800" dirty="0" smtClean="0"/>
              <a:t>Allows computing genotype frequencies</a:t>
            </a:r>
          </a:p>
          <a:p>
            <a:pPr>
              <a:buFontTx/>
              <a:buNone/>
            </a:pPr>
            <a:endParaRPr lang="en-US" sz="2800" dirty="0" smtClean="0"/>
          </a:p>
          <a:p>
            <a:pPr>
              <a:buFontTx/>
              <a:buNone/>
            </a:pP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 examples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a:ea typeface="+mj-ea"/>
                <a:cs typeface="+mj-cs"/>
              </a:rPr>
              <a:t>More Examples</a:t>
            </a:r>
          </a:p>
        </p:txBody>
      </p:sp>
      <p:sp>
        <p:nvSpPr>
          <p:cNvPr id="58371" name="Rectangle 3"/>
          <p:cNvSpPr>
            <a:spLocks noGrp="1" noChangeArrowheads="1"/>
          </p:cNvSpPr>
          <p:nvPr>
            <p:ph type="body" idx="1"/>
          </p:nvPr>
        </p:nvSpPr>
        <p:spPr>
          <a:xfrm>
            <a:off x="4648200" y="6172200"/>
            <a:ext cx="3657600" cy="381000"/>
          </a:xfrm>
        </p:spPr>
        <p:txBody>
          <a:bodyPr/>
          <a:lstStyle/>
          <a:p>
            <a:pPr eaLnBrk="1" hangingPunct="1">
              <a:lnSpc>
                <a:spcPct val="80000"/>
              </a:lnSpc>
              <a:buFont typeface="Wingdings" charset="2"/>
              <a:buNone/>
              <a:defRPr/>
            </a:pPr>
            <a:r>
              <a:rPr lang="en-US" sz="2000">
                <a:ea typeface="+mn-ea"/>
                <a:cs typeface="+mn-cs"/>
              </a:rPr>
              <a:t>Evans and Mcleod NEJM 2003</a:t>
            </a:r>
          </a:p>
        </p:txBody>
      </p:sp>
      <p:pic>
        <p:nvPicPr>
          <p:cNvPr id="113668" name="Picture 5"/>
          <p:cNvPicPr>
            <a:picLocks noChangeAspect="1" noChangeArrowheads="1"/>
          </p:cNvPicPr>
          <p:nvPr/>
        </p:nvPicPr>
        <p:blipFill>
          <a:blip r:embed="rId3"/>
          <a:srcRect/>
          <a:stretch>
            <a:fillRect/>
          </a:stretch>
        </p:blipFill>
        <p:spPr bwMode="auto">
          <a:xfrm>
            <a:off x="685800" y="1524000"/>
            <a:ext cx="7772400" cy="461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definitions and history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a:ea typeface="+mj-ea"/>
                <a:cs typeface="+mj-cs"/>
              </a:rPr>
              <a:t>Even more Examples</a:t>
            </a:r>
          </a:p>
        </p:txBody>
      </p:sp>
      <p:pic>
        <p:nvPicPr>
          <p:cNvPr id="115715" name="Picture 4"/>
          <p:cNvPicPr>
            <a:picLocks noChangeAspect="1" noChangeArrowheads="1"/>
          </p:cNvPicPr>
          <p:nvPr/>
        </p:nvPicPr>
        <p:blipFill>
          <a:blip r:embed="rId3"/>
          <a:srcRect/>
          <a:stretch>
            <a:fillRect/>
          </a:stretch>
        </p:blipFill>
        <p:spPr bwMode="auto">
          <a:xfrm>
            <a:off x="457200" y="1447800"/>
            <a:ext cx="8077200" cy="4624388"/>
          </a:xfrm>
          <a:prstGeom prst="rect">
            <a:avLst/>
          </a:prstGeom>
          <a:noFill/>
          <a:ln w="9525">
            <a:noFill/>
            <a:miter lim="800000"/>
            <a:headEnd/>
            <a:tailEnd/>
          </a:ln>
        </p:spPr>
      </p:pic>
      <p:sp>
        <p:nvSpPr>
          <p:cNvPr id="60421" name="Rectangle 5"/>
          <p:cNvSpPr>
            <a:spLocks noChangeArrowheads="1"/>
          </p:cNvSpPr>
          <p:nvPr/>
        </p:nvSpPr>
        <p:spPr bwMode="auto">
          <a:xfrm>
            <a:off x="4648200" y="6172200"/>
            <a:ext cx="3657600" cy="381000"/>
          </a:xfrm>
          <a:prstGeom prst="rect">
            <a:avLst/>
          </a:prstGeom>
          <a:noFill/>
          <a:ln w="9525">
            <a:noFill/>
            <a:miter lim="800000"/>
            <a:headEnd/>
            <a:tailEnd/>
          </a:ln>
          <a:effectLst/>
        </p:spPr>
        <p:txBody>
          <a:bodyPr>
            <a:prstTxWarp prst="textNoShape">
              <a:avLst/>
            </a:prstTxWarp>
          </a:bodyPr>
          <a:lstStyle/>
          <a:p>
            <a:pPr marL="342900" indent="-342900" eaLnBrk="1" hangingPunct="1">
              <a:lnSpc>
                <a:spcPct val="80000"/>
              </a:lnSpc>
              <a:spcBef>
                <a:spcPct val="20000"/>
              </a:spcBef>
              <a:buClr>
                <a:schemeClr val="hlink"/>
              </a:buClr>
              <a:buSzPct val="65000"/>
              <a:buFont typeface="Wingdings" charset="2"/>
              <a:buNone/>
              <a:defRPr/>
            </a:pPr>
            <a:r>
              <a:rPr lang="en-US" sz="2000" dirty="0"/>
              <a:t>Evans and </a:t>
            </a:r>
            <a:r>
              <a:rPr lang="en-US" sz="2000" dirty="0" err="1"/>
              <a:t>Mcleod</a:t>
            </a:r>
            <a:r>
              <a:rPr lang="en-US" sz="2000" dirty="0"/>
              <a:t> NEJM 2003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09600" y="593725"/>
            <a:ext cx="7772400" cy="641350"/>
          </a:xfrm>
        </p:spPr>
        <p:txBody>
          <a:bodyPr/>
          <a:lstStyle/>
          <a:p>
            <a:pPr eaLnBrk="1" hangingPunct="1">
              <a:defRPr/>
            </a:pPr>
            <a:r>
              <a:rPr lang="hu-HU" sz="3600" dirty="0" smtClean="0">
                <a:ea typeface="+mj-ea"/>
                <a:cs typeface="+mj-cs"/>
              </a:rPr>
              <a:t>Conclusions: Pharmacogenetics</a:t>
            </a:r>
            <a:endParaRPr lang="hu-HU" sz="3600" dirty="0">
              <a:ea typeface="+mj-ea"/>
              <a:cs typeface="+mj-cs"/>
            </a:endParaRPr>
          </a:p>
        </p:txBody>
      </p:sp>
      <p:sp>
        <p:nvSpPr>
          <p:cNvPr id="140291" name="Rectangle 3"/>
          <p:cNvSpPr>
            <a:spLocks noGrp="1" noChangeArrowheads="1"/>
          </p:cNvSpPr>
          <p:nvPr>
            <p:ph type="body" idx="1"/>
          </p:nvPr>
        </p:nvSpPr>
        <p:spPr>
          <a:xfrm>
            <a:off x="381000" y="1405175"/>
            <a:ext cx="8407219" cy="4114800"/>
          </a:xfrm>
        </p:spPr>
        <p:txBody>
          <a:bodyPr>
            <a:normAutofit fontScale="92500"/>
          </a:bodyPr>
          <a:lstStyle/>
          <a:p>
            <a:pPr eaLnBrk="1" hangingPunct="1">
              <a:lnSpc>
                <a:spcPct val="90000"/>
              </a:lnSpc>
              <a:defRPr/>
            </a:pPr>
            <a:r>
              <a:rPr lang="hu-HU" sz="2800" dirty="0">
                <a:ea typeface="+mn-ea"/>
                <a:cs typeface="+mn-cs"/>
              </a:rPr>
              <a:t>Rational framework for evaluation of genetic variation of  </a:t>
            </a:r>
          </a:p>
          <a:p>
            <a:pPr lvl="2" eaLnBrk="1" hangingPunct="1">
              <a:lnSpc>
                <a:spcPct val="90000"/>
              </a:lnSpc>
              <a:defRPr/>
            </a:pPr>
            <a:r>
              <a:rPr lang="hu-HU" dirty="0"/>
              <a:t>Drug metabolising enzymes</a:t>
            </a:r>
          </a:p>
          <a:p>
            <a:pPr lvl="2" eaLnBrk="1" hangingPunct="1">
              <a:lnSpc>
                <a:spcPct val="90000"/>
              </a:lnSpc>
              <a:defRPr/>
            </a:pPr>
            <a:r>
              <a:rPr lang="hu-HU" dirty="0"/>
              <a:t>Drug transporters</a:t>
            </a:r>
          </a:p>
          <a:p>
            <a:pPr lvl="2" eaLnBrk="1" hangingPunct="1">
              <a:lnSpc>
                <a:spcPct val="90000"/>
              </a:lnSpc>
              <a:defRPr/>
            </a:pPr>
            <a:r>
              <a:rPr lang="hu-HU" dirty="0"/>
              <a:t>Receptors</a:t>
            </a:r>
          </a:p>
          <a:p>
            <a:pPr lvl="2" eaLnBrk="1" hangingPunct="1">
              <a:lnSpc>
                <a:spcPct val="90000"/>
              </a:lnSpc>
              <a:defRPr/>
            </a:pPr>
            <a:r>
              <a:rPr lang="hu-HU" dirty="0"/>
              <a:t>Ion channels</a:t>
            </a:r>
          </a:p>
          <a:p>
            <a:pPr eaLnBrk="1" hangingPunct="1">
              <a:lnSpc>
                <a:spcPct val="90000"/>
              </a:lnSpc>
              <a:defRPr/>
            </a:pPr>
            <a:r>
              <a:rPr lang="hu-HU" sz="2800" dirty="0">
                <a:ea typeface="+mn-ea"/>
                <a:cs typeface="+mn-cs"/>
              </a:rPr>
              <a:t>Which influences the risk of adverse drug reactions or therapeutic failure</a:t>
            </a:r>
          </a:p>
          <a:p>
            <a:pPr eaLnBrk="1" hangingPunct="1">
              <a:lnSpc>
                <a:spcPct val="90000"/>
              </a:lnSpc>
              <a:defRPr/>
            </a:pPr>
            <a:r>
              <a:rPr lang="hu-HU" sz="2800" dirty="0">
                <a:ea typeface="+mn-ea"/>
                <a:cs typeface="+mn-cs"/>
              </a:rPr>
              <a:t>Reduction of trial-and-error choice of medication and dose</a:t>
            </a:r>
          </a:p>
          <a:p>
            <a:pPr eaLnBrk="1" hangingPunct="1">
              <a:lnSpc>
                <a:spcPct val="90000"/>
              </a:lnSpc>
              <a:defRPr/>
            </a:pPr>
            <a:r>
              <a:rPr lang="hu-HU" sz="2800" dirty="0">
                <a:ea typeface="+mn-ea"/>
                <a:cs typeface="+mn-cs"/>
              </a:rPr>
              <a:t>Personalized treatment </a:t>
            </a:r>
            <a:r>
              <a:rPr lang="hu-HU" sz="2800" dirty="0" smtClean="0">
                <a:ea typeface="+mn-ea"/>
                <a:cs typeface="+mn-cs"/>
              </a:rPr>
              <a:t>guidelines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09600" y="593725"/>
            <a:ext cx="7772400" cy="641350"/>
          </a:xfrm>
        </p:spPr>
        <p:txBody>
          <a:bodyPr/>
          <a:lstStyle/>
          <a:p>
            <a:pPr eaLnBrk="1" hangingPunct="1">
              <a:defRPr/>
            </a:pPr>
            <a:r>
              <a:rPr lang="hu-HU" sz="3600" dirty="0" smtClean="0"/>
              <a:t>Next pharmacogenetics lectures</a:t>
            </a:r>
            <a:endParaRPr lang="hu-HU" sz="3600" dirty="0">
              <a:ea typeface="+mj-ea"/>
              <a:cs typeface="+mj-cs"/>
            </a:endParaRPr>
          </a:p>
        </p:txBody>
      </p:sp>
      <p:sp>
        <p:nvSpPr>
          <p:cNvPr id="140291" name="Rectangle 3"/>
          <p:cNvSpPr>
            <a:spLocks noGrp="1" noChangeArrowheads="1"/>
          </p:cNvSpPr>
          <p:nvPr>
            <p:ph type="body" idx="1"/>
          </p:nvPr>
        </p:nvSpPr>
        <p:spPr>
          <a:xfrm>
            <a:off x="381000" y="1412875"/>
            <a:ext cx="8763000" cy="4114800"/>
          </a:xfrm>
        </p:spPr>
        <p:txBody>
          <a:bodyPr>
            <a:normAutofit/>
          </a:bodyPr>
          <a:lstStyle/>
          <a:p>
            <a:pPr eaLnBrk="1" hangingPunct="1">
              <a:lnSpc>
                <a:spcPct val="90000"/>
              </a:lnSpc>
              <a:defRPr/>
            </a:pPr>
            <a:r>
              <a:rPr lang="hu-HU" sz="2800" dirty="0" smtClean="0">
                <a:ea typeface="+mn-ea"/>
                <a:cs typeface="+mn-cs"/>
              </a:rPr>
              <a:t>Variability in drug metabolism (but not only)</a:t>
            </a:r>
          </a:p>
          <a:p>
            <a:pPr lvl="1">
              <a:lnSpc>
                <a:spcPct val="90000"/>
              </a:lnSpc>
              <a:defRPr/>
            </a:pPr>
            <a:r>
              <a:rPr lang="hu-HU" dirty="0" smtClean="0"/>
              <a:t>Phase 1 polymorphisms (+ drug </a:t>
            </a:r>
            <a:r>
              <a:rPr lang="en-US" dirty="0"/>
              <a:t>absorption,</a:t>
            </a:r>
            <a:r>
              <a:rPr lang="en-US" dirty="0" smtClean="0"/>
              <a:t> distribution and elimination)</a:t>
            </a:r>
            <a:endParaRPr lang="hu-HU" dirty="0" smtClean="0"/>
          </a:p>
          <a:p>
            <a:pPr lvl="1">
              <a:lnSpc>
                <a:spcPct val="90000"/>
              </a:lnSpc>
              <a:defRPr/>
            </a:pPr>
            <a:r>
              <a:rPr lang="hu-HU" dirty="0" smtClean="0"/>
              <a:t>Phase 2 polymorphisms (+ drug </a:t>
            </a:r>
            <a:r>
              <a:rPr lang="en-US" dirty="0" smtClean="0"/>
              <a:t>activation, receptors)</a:t>
            </a:r>
            <a:endParaRPr lang="hu-HU" dirty="0" smtClean="0"/>
          </a:p>
          <a:p>
            <a:pPr eaLnBrk="1" hangingPunct="1">
              <a:lnSpc>
                <a:spcPct val="90000"/>
              </a:lnSpc>
              <a:defRPr/>
            </a:pPr>
            <a:r>
              <a:rPr lang="hu-HU" sz="2800" dirty="0" smtClean="0"/>
              <a:t>Modern methods </a:t>
            </a:r>
          </a:p>
          <a:p>
            <a:pPr lvl="1">
              <a:lnSpc>
                <a:spcPct val="90000"/>
              </a:lnSpc>
              <a:defRPr/>
            </a:pPr>
            <a:r>
              <a:rPr lang="hu-HU" sz="2400" dirty="0" smtClean="0"/>
              <a:t>pharmacogenomics, </a:t>
            </a:r>
          </a:p>
          <a:p>
            <a:pPr lvl="1">
              <a:lnSpc>
                <a:spcPct val="90000"/>
              </a:lnSpc>
              <a:defRPr/>
            </a:pPr>
            <a:r>
              <a:rPr lang="hu-HU" sz="2400" dirty="0" smtClean="0"/>
              <a:t>pharmacometabonomics</a:t>
            </a:r>
            <a:endParaRPr lang="hu-HU" sz="2400" dirty="0" smtClean="0">
              <a:ea typeface="+mn-ea"/>
              <a:cs typeface="+mn-cs"/>
            </a:endParaRPr>
          </a:p>
          <a:p>
            <a:pPr eaLnBrk="1" hangingPunct="1">
              <a:lnSpc>
                <a:spcPct val="90000"/>
              </a:lnSpc>
              <a:defRPr/>
            </a:pPr>
            <a:r>
              <a:rPr lang="hu-HU" sz="2800" dirty="0" smtClean="0">
                <a:ea typeface="+mn-ea"/>
                <a:cs typeface="+mn-cs"/>
              </a:rPr>
              <a:t>Tutorial on pharmacogenetics</a:t>
            </a:r>
            <a:endParaRPr lang="hu-HU" sz="1400" dirty="0" smtClean="0">
              <a:ea typeface="+mn-ea"/>
              <a:cs typeface="+mn-cs"/>
            </a:endParaRPr>
          </a:p>
          <a:p>
            <a:pPr lvl="1" eaLnBrk="1" hangingPunct="1">
              <a:lnSpc>
                <a:spcPct val="90000"/>
              </a:lnSpc>
              <a:buFontTx/>
              <a:buNone/>
              <a:defRPr/>
            </a:pPr>
            <a:endParaRPr lang="hu-H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dirty="0" err="1" smtClean="0">
                <a:ea typeface="+mj-ea"/>
                <a:cs typeface="+mj-cs"/>
              </a:rPr>
              <a:t>Pharmacogenetics</a:t>
            </a:r>
            <a:endParaRPr lang="en-US" dirty="0">
              <a:ea typeface="+mj-ea"/>
              <a:cs typeface="+mj-cs"/>
            </a:endParaRPr>
          </a:p>
        </p:txBody>
      </p:sp>
      <p:sp>
        <p:nvSpPr>
          <p:cNvPr id="121859" name="Rectangle 3"/>
          <p:cNvSpPr>
            <a:spLocks noGrp="1" noChangeArrowheads="1"/>
          </p:cNvSpPr>
          <p:nvPr>
            <p:ph type="body" idx="1"/>
          </p:nvPr>
        </p:nvSpPr>
        <p:spPr/>
        <p:txBody>
          <a:bodyPr>
            <a:noAutofit/>
          </a:bodyPr>
          <a:lstStyle/>
          <a:p>
            <a:pPr>
              <a:lnSpc>
                <a:spcPct val="90000"/>
              </a:lnSpc>
              <a:defRPr/>
            </a:pPr>
            <a:r>
              <a:rPr lang="en-US" sz="2800" dirty="0" smtClean="0"/>
              <a:t>Relatively new field of study within the realm of pharmacology</a:t>
            </a:r>
          </a:p>
          <a:p>
            <a:pPr>
              <a:lnSpc>
                <a:spcPct val="90000"/>
              </a:lnSpc>
              <a:defRPr/>
            </a:pPr>
            <a:endParaRPr lang="en-US" sz="2800" dirty="0" smtClean="0"/>
          </a:p>
          <a:p>
            <a:r>
              <a:rPr lang="en-US" sz="2800" dirty="0" smtClean="0"/>
              <a:t>Patients can respond differently to a given therapeutic agent even if they have the same illness</a:t>
            </a:r>
          </a:p>
          <a:p>
            <a:pPr lvl="1" eaLnBrk="1" hangingPunct="1">
              <a:lnSpc>
                <a:spcPct val="90000"/>
              </a:lnSpc>
              <a:defRPr/>
            </a:pPr>
            <a:endParaRPr lang="en-US" dirty="0" smtClean="0"/>
          </a:p>
          <a:p>
            <a:r>
              <a:rPr lang="en-US" sz="2800" dirty="0" smtClean="0"/>
              <a:t>The same dose of a given drug in some patients causes very different plasma levels and different therapeutic responses that cannot be explained by weight, age or gender</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noAutofit/>
          </a:bodyPr>
          <a:lstStyle/>
          <a:p>
            <a:r>
              <a:rPr lang="en-US" sz="3600" dirty="0"/>
              <a:t>Sir Archibald E. </a:t>
            </a:r>
            <a:r>
              <a:rPr lang="en-US" sz="3600" dirty="0" err="1"/>
              <a:t>Garrod</a:t>
            </a:r>
            <a:r>
              <a:rPr lang="en-US" sz="3600" dirty="0"/>
              <a:t>  </a:t>
            </a:r>
            <a:r>
              <a:rPr lang="en-US" sz="2000" dirty="0"/>
              <a:t>1858-1936</a:t>
            </a:r>
            <a:br>
              <a:rPr lang="en-US" sz="2000" dirty="0"/>
            </a:br>
            <a:r>
              <a:rPr lang="en-US" sz="3600" dirty="0"/>
              <a:t>Coined the term “Chemical </a:t>
            </a:r>
            <a:r>
              <a:rPr lang="en-US" sz="3600" dirty="0" smtClean="0"/>
              <a:t>Individuality”</a:t>
            </a:r>
            <a:endParaRPr lang="en-US" sz="2000" dirty="0"/>
          </a:p>
        </p:txBody>
      </p:sp>
      <p:pic>
        <p:nvPicPr>
          <p:cNvPr id="22531" name="Picture 8"/>
          <p:cNvPicPr>
            <a:picLocks noGrp="1" noChangeAspect="1" noChangeArrowheads="1"/>
          </p:cNvPicPr>
          <p:nvPr>
            <p:ph idx="1"/>
          </p:nvPr>
        </p:nvPicPr>
        <p:blipFill>
          <a:blip r:embed="rId2"/>
          <a:srcRect/>
          <a:stretch>
            <a:fillRect/>
          </a:stretch>
        </p:blipFill>
        <p:spPr>
          <a:xfrm>
            <a:off x="457200" y="1731963"/>
            <a:ext cx="3352800" cy="3068637"/>
          </a:xfrm>
          <a:noFill/>
        </p:spPr>
      </p:pic>
      <p:sp>
        <p:nvSpPr>
          <p:cNvPr id="22532" name="Text Box 10"/>
          <p:cNvSpPr txBox="1">
            <a:spLocks noChangeArrowheads="1"/>
          </p:cNvSpPr>
          <p:nvPr/>
        </p:nvSpPr>
        <p:spPr bwMode="auto">
          <a:xfrm>
            <a:off x="4267200" y="1752600"/>
            <a:ext cx="4419600" cy="43592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t>“Even against chemical poisons taken by mouth, or by other channels, there are some means of defense.    Every active drug is a poison, when taken in large enough doses; and in some subjects a dose which is innocuous to the majority of people has toxic effects, whereas others show exceptional tolerance of the same drug.  Some chemical poisons are destroyed in the tissues, provided that the dose given be not too large, and others are combined up with substances to hand, and so rendered innocuous and got rid of.”</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eaLnBrk="1" hangingPunct="1">
              <a:defRPr/>
            </a:pPr>
            <a:r>
              <a:rPr lang="en-US" dirty="0" smtClean="0">
                <a:ea typeface="+mj-ea"/>
                <a:cs typeface="+mj-cs"/>
              </a:rPr>
              <a:t>History: From Genetics to </a:t>
            </a:r>
            <a:r>
              <a:rPr lang="en-US" dirty="0" err="1" smtClean="0">
                <a:ea typeface="+mj-ea"/>
                <a:cs typeface="+mj-cs"/>
              </a:rPr>
              <a:t>Pharmacogenetics</a:t>
            </a:r>
            <a:endParaRPr lang="en-US" dirty="0">
              <a:ea typeface="+mj-ea"/>
              <a:cs typeface="+mj-cs"/>
            </a:endParaRPr>
          </a:p>
        </p:txBody>
      </p:sp>
      <p:pic>
        <p:nvPicPr>
          <p:cNvPr id="23555" name="Picture 4"/>
          <p:cNvPicPr>
            <a:picLocks noChangeAspect="1" noChangeArrowheads="1"/>
          </p:cNvPicPr>
          <p:nvPr/>
        </p:nvPicPr>
        <p:blipFill>
          <a:blip r:embed="rId3"/>
          <a:srcRect/>
          <a:stretch>
            <a:fillRect/>
          </a:stretch>
        </p:blipFill>
        <p:spPr bwMode="auto">
          <a:xfrm>
            <a:off x="457200" y="1981200"/>
            <a:ext cx="8229600" cy="4035425"/>
          </a:xfrm>
          <a:prstGeom prst="rect">
            <a:avLst/>
          </a:prstGeom>
          <a:noFill/>
          <a:ln w="9525">
            <a:noFill/>
            <a:miter lim="800000"/>
            <a:headEnd/>
            <a:tailEnd/>
          </a:ln>
        </p:spPr>
      </p:pic>
      <p:sp>
        <p:nvSpPr>
          <p:cNvPr id="23556" name="Text Box 5"/>
          <p:cNvSpPr txBox="1">
            <a:spLocks noChangeArrowheads="1"/>
          </p:cNvSpPr>
          <p:nvPr/>
        </p:nvSpPr>
        <p:spPr bwMode="auto">
          <a:xfrm>
            <a:off x="4705949" y="6248400"/>
            <a:ext cx="3904651"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latin typeface="Calibri"/>
                <a:cs typeface="Calibri"/>
              </a:rPr>
              <a:t>Meyer Nature Reviews Genetics 2004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spect="1" noChangeArrowheads="1"/>
          </p:cNvSpPr>
          <p:nvPr/>
        </p:nvSpPr>
        <p:spPr bwMode="auto">
          <a:xfrm>
            <a:off x="1643063" y="961483"/>
            <a:ext cx="4029075" cy="3171825"/>
          </a:xfrm>
          <a:prstGeom prst="rect">
            <a:avLst/>
          </a:prstGeom>
          <a:solidFill>
            <a:srgbClr val="9FD9F9"/>
          </a:solidFill>
          <a:ln w="9525">
            <a:noFill/>
            <a:miter lim="800000"/>
            <a:headEnd/>
            <a:tailEnd/>
          </a:ln>
        </p:spPr>
        <p:txBody>
          <a:bodyPr wrap="none" anchor="ctr">
            <a:prstTxWarp prst="textNoShape">
              <a:avLst/>
            </a:prstTxWarp>
          </a:bodyPr>
          <a:lstStyle/>
          <a:p>
            <a:endParaRPr lang="en-US"/>
          </a:p>
        </p:txBody>
      </p:sp>
      <p:sp>
        <p:nvSpPr>
          <p:cNvPr id="18436" name="Text Box 4"/>
          <p:cNvSpPr txBox="1">
            <a:spLocks noChangeAspect="1" noChangeArrowheads="1"/>
          </p:cNvSpPr>
          <p:nvPr/>
        </p:nvSpPr>
        <p:spPr bwMode="auto">
          <a:xfrm>
            <a:off x="5603875" y="4706258"/>
            <a:ext cx="2217738" cy="774700"/>
          </a:xfrm>
          <a:prstGeom prst="rect">
            <a:avLst/>
          </a:prstGeom>
          <a:noFill/>
          <a:ln w="12700">
            <a:noFill/>
            <a:miter lim="800000"/>
            <a:headEnd/>
            <a:tailEnd/>
          </a:ln>
        </p:spPr>
        <p:txBody>
          <a:bodyPr wrap="none" lIns="87312" tIns="44450" rIns="87312" bIns="44450" anchor="ctr">
            <a:prstTxWarp prst="textNoShape">
              <a:avLst/>
            </a:prstTxWarp>
            <a:spAutoFit/>
          </a:bodyPr>
          <a:lstStyle/>
          <a:p>
            <a:pPr algn="ctr"/>
            <a:r>
              <a:rPr lang="en-US" sz="1500" b="1">
                <a:solidFill>
                  <a:srgbClr val="000000"/>
                </a:solidFill>
                <a:latin typeface="Arial" charset="0"/>
              </a:rPr>
              <a:t>Non-Responders and </a:t>
            </a:r>
          </a:p>
          <a:p>
            <a:pPr algn="ctr"/>
            <a:r>
              <a:rPr lang="en-US" sz="1500" b="1">
                <a:solidFill>
                  <a:srgbClr val="000000"/>
                </a:solidFill>
                <a:latin typeface="Arial" charset="0"/>
              </a:rPr>
              <a:t>Patients Experiencing </a:t>
            </a:r>
          </a:p>
          <a:p>
            <a:pPr algn="ctr"/>
            <a:r>
              <a:rPr lang="en-US" sz="1500" b="1">
                <a:solidFill>
                  <a:srgbClr val="000000"/>
                </a:solidFill>
                <a:latin typeface="Arial" charset="0"/>
              </a:rPr>
              <a:t>Severe Toxicity</a:t>
            </a:r>
            <a:endParaRPr lang="en-US" sz="1600" b="1">
              <a:solidFill>
                <a:srgbClr val="000000"/>
              </a:solidFill>
              <a:latin typeface="Arial" charset="0"/>
            </a:endParaRPr>
          </a:p>
        </p:txBody>
      </p:sp>
      <p:sp>
        <p:nvSpPr>
          <p:cNvPr id="18437" name="Freeform 5"/>
          <p:cNvSpPr>
            <a:spLocks noChangeAspect="1"/>
          </p:cNvSpPr>
          <p:nvPr/>
        </p:nvSpPr>
        <p:spPr bwMode="auto">
          <a:xfrm>
            <a:off x="4197350" y="1958433"/>
            <a:ext cx="158750"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nvGrpSpPr>
          <p:cNvPr id="2" name="Group 6"/>
          <p:cNvGrpSpPr>
            <a:grpSpLocks noChangeAspect="1"/>
          </p:cNvGrpSpPr>
          <p:nvPr/>
        </p:nvGrpSpPr>
        <p:grpSpPr bwMode="auto">
          <a:xfrm>
            <a:off x="2043113" y="1958433"/>
            <a:ext cx="160337" cy="444500"/>
            <a:chOff x="2064" y="960"/>
            <a:chExt cx="140" cy="346"/>
          </a:xfrm>
        </p:grpSpPr>
        <p:sp>
          <p:nvSpPr>
            <p:cNvPr id="18669" name="Freeform 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00FF00"/>
            </a:solidFill>
            <a:ln w="9525">
              <a:noFill/>
              <a:round/>
              <a:headEnd/>
              <a:tailEnd/>
            </a:ln>
          </p:spPr>
          <p:txBody>
            <a:bodyPr>
              <a:prstTxWarp prst="textNoShape">
                <a:avLst/>
              </a:prstTxWarp>
            </a:bodyPr>
            <a:lstStyle/>
            <a:p>
              <a:endParaRPr lang="en-US"/>
            </a:p>
          </p:txBody>
        </p:sp>
        <p:sp>
          <p:nvSpPr>
            <p:cNvPr id="18670" name="Freeform 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00FF00"/>
            </a:solidFill>
            <a:ln w="7938">
              <a:solidFill>
                <a:srgbClr val="000000"/>
              </a:solidFill>
              <a:round/>
              <a:headEnd/>
              <a:tailEnd/>
            </a:ln>
          </p:spPr>
          <p:txBody>
            <a:bodyPr>
              <a:prstTxWarp prst="textNoShape">
                <a:avLst/>
              </a:prstTxWarp>
            </a:bodyPr>
            <a:lstStyle/>
            <a:p>
              <a:endParaRPr lang="en-US"/>
            </a:p>
          </p:txBody>
        </p:sp>
      </p:grpSp>
      <p:grpSp>
        <p:nvGrpSpPr>
          <p:cNvPr id="3" name="Group 9"/>
          <p:cNvGrpSpPr>
            <a:grpSpLocks noChangeAspect="1"/>
          </p:cNvGrpSpPr>
          <p:nvPr/>
        </p:nvGrpSpPr>
        <p:grpSpPr bwMode="auto">
          <a:xfrm>
            <a:off x="3605213" y="1526633"/>
            <a:ext cx="158750" cy="444500"/>
            <a:chOff x="2064" y="960"/>
            <a:chExt cx="140" cy="346"/>
          </a:xfrm>
        </p:grpSpPr>
        <p:sp>
          <p:nvSpPr>
            <p:cNvPr id="18667" name="Freeform 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prstTxWarp prst="textNoShape">
                <a:avLst/>
              </a:prstTxWarp>
            </a:bodyPr>
            <a:lstStyle/>
            <a:p>
              <a:endParaRPr lang="en-US"/>
            </a:p>
          </p:txBody>
        </p:sp>
        <p:sp>
          <p:nvSpPr>
            <p:cNvPr id="18668" name="Freeform 1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9933"/>
            </a:solidFill>
            <a:ln w="7938">
              <a:solidFill>
                <a:srgbClr val="000000"/>
              </a:solidFill>
              <a:round/>
              <a:headEnd/>
              <a:tailEnd/>
            </a:ln>
          </p:spPr>
          <p:txBody>
            <a:bodyPr>
              <a:prstTxWarp prst="textNoShape">
                <a:avLst/>
              </a:prstTxWarp>
            </a:bodyPr>
            <a:lstStyle/>
            <a:p>
              <a:endParaRPr lang="en-US"/>
            </a:p>
          </p:txBody>
        </p:sp>
      </p:grpSp>
      <p:grpSp>
        <p:nvGrpSpPr>
          <p:cNvPr id="4" name="Group 12"/>
          <p:cNvGrpSpPr>
            <a:grpSpLocks noChangeAspect="1"/>
          </p:cNvGrpSpPr>
          <p:nvPr/>
        </p:nvGrpSpPr>
        <p:grpSpPr bwMode="auto">
          <a:xfrm>
            <a:off x="4051300" y="2307683"/>
            <a:ext cx="158750" cy="444500"/>
            <a:chOff x="2064" y="960"/>
            <a:chExt cx="140" cy="346"/>
          </a:xfrm>
        </p:grpSpPr>
        <p:sp>
          <p:nvSpPr>
            <p:cNvPr id="18665" name="Freeform 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66" name="Freeform 1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5" name="Group 15"/>
          <p:cNvGrpSpPr>
            <a:grpSpLocks noChangeAspect="1"/>
          </p:cNvGrpSpPr>
          <p:nvPr/>
        </p:nvGrpSpPr>
        <p:grpSpPr bwMode="auto">
          <a:xfrm>
            <a:off x="2225675" y="2307683"/>
            <a:ext cx="160338" cy="444500"/>
            <a:chOff x="2064" y="960"/>
            <a:chExt cx="140" cy="346"/>
          </a:xfrm>
        </p:grpSpPr>
        <p:sp>
          <p:nvSpPr>
            <p:cNvPr id="18663" name="Freeform 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64" name="Freeform 1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6" name="Group 18"/>
          <p:cNvGrpSpPr>
            <a:grpSpLocks noChangeAspect="1"/>
          </p:cNvGrpSpPr>
          <p:nvPr/>
        </p:nvGrpSpPr>
        <p:grpSpPr bwMode="auto">
          <a:xfrm>
            <a:off x="2235200" y="2793458"/>
            <a:ext cx="158750" cy="444500"/>
            <a:chOff x="2064" y="960"/>
            <a:chExt cx="140" cy="346"/>
          </a:xfrm>
        </p:grpSpPr>
        <p:sp>
          <p:nvSpPr>
            <p:cNvPr id="18661" name="Freeform 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62" name="Freeform 2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7" name="Group 21"/>
          <p:cNvGrpSpPr>
            <a:grpSpLocks noChangeAspect="1"/>
          </p:cNvGrpSpPr>
          <p:nvPr/>
        </p:nvGrpSpPr>
        <p:grpSpPr bwMode="auto">
          <a:xfrm>
            <a:off x="2552700" y="2698208"/>
            <a:ext cx="158750" cy="444500"/>
            <a:chOff x="2064" y="960"/>
            <a:chExt cx="140" cy="346"/>
          </a:xfrm>
        </p:grpSpPr>
        <p:sp>
          <p:nvSpPr>
            <p:cNvPr id="18659" name="Freeform 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000099"/>
            </a:solidFill>
            <a:ln w="9525">
              <a:solidFill>
                <a:srgbClr val="000000"/>
              </a:solidFill>
              <a:round/>
              <a:headEnd/>
              <a:tailEnd/>
            </a:ln>
          </p:spPr>
          <p:txBody>
            <a:bodyPr>
              <a:prstTxWarp prst="textNoShape">
                <a:avLst/>
              </a:prstTxWarp>
            </a:bodyPr>
            <a:lstStyle/>
            <a:p>
              <a:endParaRPr lang="en-US"/>
            </a:p>
          </p:txBody>
        </p:sp>
        <p:sp>
          <p:nvSpPr>
            <p:cNvPr id="18660" name="Freeform 2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000099"/>
            </a:solidFill>
            <a:ln w="7938">
              <a:solidFill>
                <a:srgbClr val="000000"/>
              </a:solidFill>
              <a:round/>
              <a:headEnd/>
              <a:tailEnd/>
            </a:ln>
          </p:spPr>
          <p:txBody>
            <a:bodyPr>
              <a:prstTxWarp prst="textNoShape">
                <a:avLst/>
              </a:prstTxWarp>
            </a:bodyPr>
            <a:lstStyle/>
            <a:p>
              <a:endParaRPr lang="en-US"/>
            </a:p>
          </p:txBody>
        </p:sp>
      </p:grpSp>
      <p:grpSp>
        <p:nvGrpSpPr>
          <p:cNvPr id="8" name="Group 24"/>
          <p:cNvGrpSpPr>
            <a:grpSpLocks noChangeAspect="1"/>
          </p:cNvGrpSpPr>
          <p:nvPr/>
        </p:nvGrpSpPr>
        <p:grpSpPr bwMode="auto">
          <a:xfrm>
            <a:off x="1914525" y="2450558"/>
            <a:ext cx="160338" cy="446087"/>
            <a:chOff x="2064" y="960"/>
            <a:chExt cx="140" cy="346"/>
          </a:xfrm>
        </p:grpSpPr>
        <p:sp>
          <p:nvSpPr>
            <p:cNvPr id="18657" name="Freeform 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solidFill>
                <a:srgbClr val="000000"/>
              </a:solidFill>
              <a:round/>
              <a:headEnd/>
              <a:tailEnd/>
            </a:ln>
          </p:spPr>
          <p:txBody>
            <a:bodyPr>
              <a:prstTxWarp prst="textNoShape">
                <a:avLst/>
              </a:prstTxWarp>
            </a:bodyPr>
            <a:lstStyle/>
            <a:p>
              <a:endParaRPr lang="en-US"/>
            </a:p>
          </p:txBody>
        </p:sp>
        <p:sp>
          <p:nvSpPr>
            <p:cNvPr id="18658" name="Freeform 2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9933"/>
            </a:solidFill>
            <a:ln w="7938">
              <a:solidFill>
                <a:srgbClr val="000000"/>
              </a:solidFill>
              <a:round/>
              <a:headEnd/>
              <a:tailEnd/>
            </a:ln>
          </p:spPr>
          <p:txBody>
            <a:bodyPr>
              <a:prstTxWarp prst="textNoShape">
                <a:avLst/>
              </a:prstTxWarp>
            </a:bodyPr>
            <a:lstStyle/>
            <a:p>
              <a:endParaRPr lang="en-US"/>
            </a:p>
          </p:txBody>
        </p:sp>
      </p:grpSp>
      <p:grpSp>
        <p:nvGrpSpPr>
          <p:cNvPr id="9" name="Group 27"/>
          <p:cNvGrpSpPr>
            <a:grpSpLocks noChangeAspect="1"/>
          </p:cNvGrpSpPr>
          <p:nvPr/>
        </p:nvGrpSpPr>
        <p:grpSpPr bwMode="auto">
          <a:xfrm>
            <a:off x="1914525" y="2944270"/>
            <a:ext cx="160338" cy="444500"/>
            <a:chOff x="2064" y="960"/>
            <a:chExt cx="140" cy="346"/>
          </a:xfrm>
        </p:grpSpPr>
        <p:sp>
          <p:nvSpPr>
            <p:cNvPr id="18655" name="Freeform 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656" name="Freeform 2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0" name="Group 30"/>
          <p:cNvGrpSpPr>
            <a:grpSpLocks noChangeAspect="1"/>
          </p:cNvGrpSpPr>
          <p:nvPr/>
        </p:nvGrpSpPr>
        <p:grpSpPr bwMode="auto">
          <a:xfrm>
            <a:off x="2871788" y="2191795"/>
            <a:ext cx="160337" cy="444500"/>
            <a:chOff x="2064" y="960"/>
            <a:chExt cx="140" cy="346"/>
          </a:xfrm>
        </p:grpSpPr>
        <p:sp>
          <p:nvSpPr>
            <p:cNvPr id="18653" name="Freeform 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654" name="Freeform 3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1" name="Group 33"/>
          <p:cNvGrpSpPr>
            <a:grpSpLocks noChangeAspect="1"/>
          </p:cNvGrpSpPr>
          <p:nvPr/>
        </p:nvGrpSpPr>
        <p:grpSpPr bwMode="auto">
          <a:xfrm>
            <a:off x="3208338" y="2050508"/>
            <a:ext cx="161925" cy="444500"/>
            <a:chOff x="2064" y="960"/>
            <a:chExt cx="140" cy="346"/>
          </a:xfrm>
        </p:grpSpPr>
        <p:sp>
          <p:nvSpPr>
            <p:cNvPr id="18651" name="Freeform 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652" name="Freeform 3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2" name="Group 36"/>
          <p:cNvGrpSpPr>
            <a:grpSpLocks noChangeAspect="1"/>
          </p:cNvGrpSpPr>
          <p:nvPr/>
        </p:nvGrpSpPr>
        <p:grpSpPr bwMode="auto">
          <a:xfrm>
            <a:off x="3690938" y="1999708"/>
            <a:ext cx="160337" cy="444500"/>
            <a:chOff x="2064" y="960"/>
            <a:chExt cx="140" cy="346"/>
          </a:xfrm>
        </p:grpSpPr>
        <p:sp>
          <p:nvSpPr>
            <p:cNvPr id="18649" name="Freeform 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650" name="Freeform 3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3" name="Group 39"/>
          <p:cNvGrpSpPr>
            <a:grpSpLocks noChangeAspect="1"/>
          </p:cNvGrpSpPr>
          <p:nvPr/>
        </p:nvGrpSpPr>
        <p:grpSpPr bwMode="auto">
          <a:xfrm>
            <a:off x="3668713" y="2512470"/>
            <a:ext cx="158750" cy="444500"/>
            <a:chOff x="2064" y="960"/>
            <a:chExt cx="140" cy="346"/>
          </a:xfrm>
        </p:grpSpPr>
        <p:sp>
          <p:nvSpPr>
            <p:cNvPr id="18647" name="Freeform 4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648" name="Freeform 4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4" name="Group 42"/>
          <p:cNvGrpSpPr>
            <a:grpSpLocks noChangeAspect="1"/>
          </p:cNvGrpSpPr>
          <p:nvPr/>
        </p:nvGrpSpPr>
        <p:grpSpPr bwMode="auto">
          <a:xfrm>
            <a:off x="4019550" y="2852195"/>
            <a:ext cx="157163" cy="444500"/>
            <a:chOff x="2064" y="960"/>
            <a:chExt cx="140" cy="346"/>
          </a:xfrm>
        </p:grpSpPr>
        <p:sp>
          <p:nvSpPr>
            <p:cNvPr id="18645" name="Freeform 4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646" name="Freeform 4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5" name="Group 45"/>
          <p:cNvGrpSpPr>
            <a:grpSpLocks noChangeAspect="1"/>
          </p:cNvGrpSpPr>
          <p:nvPr/>
        </p:nvGrpSpPr>
        <p:grpSpPr bwMode="auto">
          <a:xfrm>
            <a:off x="4572000" y="2307683"/>
            <a:ext cx="160338" cy="444500"/>
            <a:chOff x="2064" y="960"/>
            <a:chExt cx="140" cy="346"/>
          </a:xfrm>
        </p:grpSpPr>
        <p:sp>
          <p:nvSpPr>
            <p:cNvPr id="18643" name="Freeform 4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644" name="Freeform 4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6" name="Group 48"/>
          <p:cNvGrpSpPr>
            <a:grpSpLocks noChangeAspect="1"/>
          </p:cNvGrpSpPr>
          <p:nvPr/>
        </p:nvGrpSpPr>
        <p:grpSpPr bwMode="auto">
          <a:xfrm>
            <a:off x="4435475" y="2828383"/>
            <a:ext cx="158750" cy="444500"/>
            <a:chOff x="2064" y="960"/>
            <a:chExt cx="140" cy="346"/>
          </a:xfrm>
        </p:grpSpPr>
        <p:sp>
          <p:nvSpPr>
            <p:cNvPr id="18641" name="Freeform 4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642" name="Freeform 5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7" name="Group 51"/>
          <p:cNvGrpSpPr>
            <a:grpSpLocks noChangeAspect="1"/>
          </p:cNvGrpSpPr>
          <p:nvPr/>
        </p:nvGrpSpPr>
        <p:grpSpPr bwMode="auto">
          <a:xfrm>
            <a:off x="5051425" y="2860133"/>
            <a:ext cx="160338" cy="444500"/>
            <a:chOff x="2064" y="960"/>
            <a:chExt cx="140" cy="346"/>
          </a:xfrm>
        </p:grpSpPr>
        <p:sp>
          <p:nvSpPr>
            <p:cNvPr id="18639" name="Freeform 5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640" name="Freeform 5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8" name="Group 54"/>
          <p:cNvGrpSpPr>
            <a:grpSpLocks noChangeAspect="1"/>
          </p:cNvGrpSpPr>
          <p:nvPr/>
        </p:nvGrpSpPr>
        <p:grpSpPr bwMode="auto">
          <a:xfrm>
            <a:off x="3613150" y="3282408"/>
            <a:ext cx="160338" cy="446087"/>
            <a:chOff x="2064" y="960"/>
            <a:chExt cx="140" cy="346"/>
          </a:xfrm>
        </p:grpSpPr>
        <p:sp>
          <p:nvSpPr>
            <p:cNvPr id="18637" name="Freeform 5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638" name="Freeform 5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9" name="Group 57"/>
          <p:cNvGrpSpPr>
            <a:grpSpLocks noChangeAspect="1"/>
          </p:cNvGrpSpPr>
          <p:nvPr/>
        </p:nvGrpSpPr>
        <p:grpSpPr bwMode="auto">
          <a:xfrm>
            <a:off x="3127375" y="3290345"/>
            <a:ext cx="158750" cy="446088"/>
            <a:chOff x="2064" y="960"/>
            <a:chExt cx="140" cy="346"/>
          </a:xfrm>
        </p:grpSpPr>
        <p:sp>
          <p:nvSpPr>
            <p:cNvPr id="18635" name="Freeform 5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solidFill>
                <a:srgbClr val="000000"/>
              </a:solidFill>
              <a:round/>
              <a:headEnd/>
              <a:tailEnd/>
            </a:ln>
          </p:spPr>
          <p:txBody>
            <a:bodyPr>
              <a:prstTxWarp prst="textNoShape">
                <a:avLst/>
              </a:prstTxWarp>
            </a:bodyPr>
            <a:lstStyle/>
            <a:p>
              <a:endParaRPr lang="en-US"/>
            </a:p>
          </p:txBody>
        </p:sp>
        <p:sp>
          <p:nvSpPr>
            <p:cNvPr id="18636" name="Freeform 5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9933"/>
            </a:solidFill>
            <a:ln w="7938">
              <a:solidFill>
                <a:srgbClr val="000000"/>
              </a:solidFill>
              <a:round/>
              <a:headEnd/>
              <a:tailEnd/>
            </a:ln>
          </p:spPr>
          <p:txBody>
            <a:bodyPr>
              <a:prstTxWarp prst="textNoShape">
                <a:avLst/>
              </a:prstTxWarp>
            </a:bodyPr>
            <a:lstStyle/>
            <a:p>
              <a:endParaRPr lang="en-US"/>
            </a:p>
          </p:txBody>
        </p:sp>
      </p:grpSp>
      <p:grpSp>
        <p:nvGrpSpPr>
          <p:cNvPr id="20" name="Group 60"/>
          <p:cNvGrpSpPr>
            <a:grpSpLocks noChangeAspect="1"/>
          </p:cNvGrpSpPr>
          <p:nvPr/>
        </p:nvGrpSpPr>
        <p:grpSpPr bwMode="auto">
          <a:xfrm>
            <a:off x="3092450" y="2420395"/>
            <a:ext cx="160338" cy="444500"/>
            <a:chOff x="2064" y="960"/>
            <a:chExt cx="140" cy="346"/>
          </a:xfrm>
        </p:grpSpPr>
        <p:sp>
          <p:nvSpPr>
            <p:cNvPr id="18633" name="Freeform 6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prstTxWarp prst="textNoShape">
                <a:avLst/>
              </a:prstTxWarp>
            </a:bodyPr>
            <a:lstStyle/>
            <a:p>
              <a:endParaRPr lang="en-US"/>
            </a:p>
          </p:txBody>
        </p:sp>
        <p:sp>
          <p:nvSpPr>
            <p:cNvPr id="18634" name="Freeform 6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9933"/>
            </a:solidFill>
            <a:ln w="7938">
              <a:solidFill>
                <a:srgbClr val="000000"/>
              </a:solidFill>
              <a:round/>
              <a:headEnd/>
              <a:tailEnd/>
            </a:ln>
          </p:spPr>
          <p:txBody>
            <a:bodyPr>
              <a:prstTxWarp prst="textNoShape">
                <a:avLst/>
              </a:prstTxWarp>
            </a:bodyPr>
            <a:lstStyle/>
            <a:p>
              <a:endParaRPr lang="en-US"/>
            </a:p>
          </p:txBody>
        </p:sp>
      </p:grpSp>
      <p:grpSp>
        <p:nvGrpSpPr>
          <p:cNvPr id="21" name="Group 63"/>
          <p:cNvGrpSpPr>
            <a:grpSpLocks noChangeAspect="1"/>
          </p:cNvGrpSpPr>
          <p:nvPr/>
        </p:nvGrpSpPr>
        <p:grpSpPr bwMode="auto">
          <a:xfrm>
            <a:off x="3979863" y="1647283"/>
            <a:ext cx="157162" cy="446087"/>
            <a:chOff x="2064" y="960"/>
            <a:chExt cx="140" cy="346"/>
          </a:xfrm>
        </p:grpSpPr>
        <p:sp>
          <p:nvSpPr>
            <p:cNvPr id="18631" name="Freeform 6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000099"/>
            </a:solidFill>
            <a:ln w="9525">
              <a:noFill/>
              <a:round/>
              <a:headEnd/>
              <a:tailEnd/>
            </a:ln>
          </p:spPr>
          <p:txBody>
            <a:bodyPr>
              <a:prstTxWarp prst="textNoShape">
                <a:avLst/>
              </a:prstTxWarp>
            </a:bodyPr>
            <a:lstStyle/>
            <a:p>
              <a:endParaRPr lang="en-US"/>
            </a:p>
          </p:txBody>
        </p:sp>
        <p:sp>
          <p:nvSpPr>
            <p:cNvPr id="18632" name="Freeform 6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000099"/>
            </a:solidFill>
            <a:ln w="7938">
              <a:solidFill>
                <a:srgbClr val="000000"/>
              </a:solidFill>
              <a:round/>
              <a:headEnd/>
              <a:tailEnd/>
            </a:ln>
          </p:spPr>
          <p:txBody>
            <a:bodyPr>
              <a:prstTxWarp prst="textNoShape">
                <a:avLst/>
              </a:prstTxWarp>
            </a:bodyPr>
            <a:lstStyle/>
            <a:p>
              <a:endParaRPr lang="en-US"/>
            </a:p>
          </p:txBody>
        </p:sp>
      </p:grpSp>
      <p:grpSp>
        <p:nvGrpSpPr>
          <p:cNvPr id="22" name="Group 66"/>
          <p:cNvGrpSpPr>
            <a:grpSpLocks noChangeAspect="1"/>
          </p:cNvGrpSpPr>
          <p:nvPr/>
        </p:nvGrpSpPr>
        <p:grpSpPr bwMode="auto">
          <a:xfrm>
            <a:off x="4791075" y="3255420"/>
            <a:ext cx="160338" cy="444500"/>
            <a:chOff x="2064" y="960"/>
            <a:chExt cx="140" cy="346"/>
          </a:xfrm>
        </p:grpSpPr>
        <p:sp>
          <p:nvSpPr>
            <p:cNvPr id="18629" name="Freeform 6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prstTxWarp prst="textNoShape">
                <a:avLst/>
              </a:prstTxWarp>
            </a:bodyPr>
            <a:lstStyle/>
            <a:p>
              <a:endParaRPr lang="en-US"/>
            </a:p>
          </p:txBody>
        </p:sp>
        <p:sp>
          <p:nvSpPr>
            <p:cNvPr id="18630" name="Freeform 6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9933"/>
            </a:solidFill>
            <a:ln w="7938">
              <a:solidFill>
                <a:srgbClr val="000000"/>
              </a:solidFill>
              <a:round/>
              <a:headEnd/>
              <a:tailEnd/>
            </a:ln>
          </p:spPr>
          <p:txBody>
            <a:bodyPr>
              <a:prstTxWarp prst="textNoShape">
                <a:avLst/>
              </a:prstTxWarp>
            </a:bodyPr>
            <a:lstStyle/>
            <a:p>
              <a:endParaRPr lang="en-US"/>
            </a:p>
          </p:txBody>
        </p:sp>
      </p:grpSp>
      <p:grpSp>
        <p:nvGrpSpPr>
          <p:cNvPr id="23" name="Group 69"/>
          <p:cNvGrpSpPr>
            <a:grpSpLocks noChangeAspect="1"/>
          </p:cNvGrpSpPr>
          <p:nvPr/>
        </p:nvGrpSpPr>
        <p:grpSpPr bwMode="auto">
          <a:xfrm>
            <a:off x="3459163" y="2901408"/>
            <a:ext cx="158750" cy="442912"/>
            <a:chOff x="2064" y="960"/>
            <a:chExt cx="140" cy="346"/>
          </a:xfrm>
        </p:grpSpPr>
        <p:sp>
          <p:nvSpPr>
            <p:cNvPr id="18627" name="Freeform 7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28" name="Freeform 7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sp>
        <p:nvSpPr>
          <p:cNvPr id="18460" name="Freeform 72"/>
          <p:cNvSpPr>
            <a:spLocks noChangeAspect="1"/>
          </p:cNvSpPr>
          <p:nvPr/>
        </p:nvSpPr>
        <p:spPr bwMode="auto">
          <a:xfrm>
            <a:off x="4260850" y="2502945"/>
            <a:ext cx="160338"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461" name="Freeform 73"/>
          <p:cNvSpPr>
            <a:spLocks noChangeAspect="1"/>
          </p:cNvSpPr>
          <p:nvPr/>
        </p:nvSpPr>
        <p:spPr bwMode="auto">
          <a:xfrm>
            <a:off x="4545013" y="3376070"/>
            <a:ext cx="158750" cy="442913"/>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462" name="Freeform 74"/>
          <p:cNvSpPr>
            <a:spLocks noChangeAspect="1"/>
          </p:cNvSpPr>
          <p:nvPr/>
        </p:nvSpPr>
        <p:spPr bwMode="auto">
          <a:xfrm>
            <a:off x="4208463" y="3272883"/>
            <a:ext cx="157162"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463" name="Freeform 75"/>
          <p:cNvSpPr>
            <a:spLocks noChangeAspect="1"/>
          </p:cNvSpPr>
          <p:nvPr/>
        </p:nvSpPr>
        <p:spPr bwMode="auto">
          <a:xfrm>
            <a:off x="3859213" y="3415758"/>
            <a:ext cx="160337" cy="446087"/>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000099"/>
          </a:solidFill>
          <a:ln w="7938">
            <a:solidFill>
              <a:srgbClr val="000000"/>
            </a:solidFill>
            <a:round/>
            <a:headEnd/>
            <a:tailEnd/>
          </a:ln>
        </p:spPr>
        <p:txBody>
          <a:bodyPr>
            <a:prstTxWarp prst="textNoShape">
              <a:avLst/>
            </a:prstTxWarp>
          </a:bodyPr>
          <a:lstStyle/>
          <a:p>
            <a:endParaRPr lang="en-US"/>
          </a:p>
        </p:txBody>
      </p:sp>
      <p:sp>
        <p:nvSpPr>
          <p:cNvPr id="18464" name="Freeform 76"/>
          <p:cNvSpPr>
            <a:spLocks noChangeAspect="1"/>
          </p:cNvSpPr>
          <p:nvPr/>
        </p:nvSpPr>
        <p:spPr bwMode="auto">
          <a:xfrm>
            <a:off x="3230563" y="2802983"/>
            <a:ext cx="158750"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465" name="Freeform 77"/>
          <p:cNvSpPr>
            <a:spLocks noChangeAspect="1"/>
          </p:cNvSpPr>
          <p:nvPr/>
        </p:nvSpPr>
        <p:spPr bwMode="auto">
          <a:xfrm>
            <a:off x="2965450" y="1707608"/>
            <a:ext cx="158750" cy="4429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466" name="Freeform 78"/>
          <p:cNvSpPr>
            <a:spLocks noChangeAspect="1"/>
          </p:cNvSpPr>
          <p:nvPr/>
        </p:nvSpPr>
        <p:spPr bwMode="auto">
          <a:xfrm>
            <a:off x="2571750" y="2204495"/>
            <a:ext cx="158750"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467" name="Freeform 79"/>
          <p:cNvSpPr>
            <a:spLocks noChangeAspect="1"/>
          </p:cNvSpPr>
          <p:nvPr/>
        </p:nvSpPr>
        <p:spPr bwMode="auto">
          <a:xfrm>
            <a:off x="2928938" y="2893470"/>
            <a:ext cx="158750" cy="442913"/>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468" name="Freeform 80"/>
          <p:cNvSpPr>
            <a:spLocks noChangeAspect="1"/>
          </p:cNvSpPr>
          <p:nvPr/>
        </p:nvSpPr>
        <p:spPr bwMode="auto">
          <a:xfrm>
            <a:off x="2508250" y="3272883"/>
            <a:ext cx="158750"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nvGrpSpPr>
          <p:cNvPr id="24" name="Group 81"/>
          <p:cNvGrpSpPr>
            <a:grpSpLocks noChangeAspect="1"/>
          </p:cNvGrpSpPr>
          <p:nvPr/>
        </p:nvGrpSpPr>
        <p:grpSpPr bwMode="auto">
          <a:xfrm>
            <a:off x="2635250" y="1733008"/>
            <a:ext cx="160338" cy="442912"/>
            <a:chOff x="2064" y="960"/>
            <a:chExt cx="140" cy="346"/>
          </a:xfrm>
        </p:grpSpPr>
        <p:sp>
          <p:nvSpPr>
            <p:cNvPr id="18625" name="Freeform 8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26" name="Freeform 8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5" name="Group 84"/>
          <p:cNvGrpSpPr>
            <a:grpSpLocks noChangeAspect="1"/>
          </p:cNvGrpSpPr>
          <p:nvPr/>
        </p:nvGrpSpPr>
        <p:grpSpPr bwMode="auto">
          <a:xfrm>
            <a:off x="3397250" y="1958433"/>
            <a:ext cx="161925" cy="444500"/>
            <a:chOff x="2064" y="960"/>
            <a:chExt cx="140" cy="346"/>
          </a:xfrm>
        </p:grpSpPr>
        <p:sp>
          <p:nvSpPr>
            <p:cNvPr id="18623" name="Freeform 8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24" name="Freeform 8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6" name="Group 87"/>
          <p:cNvGrpSpPr>
            <a:grpSpLocks noChangeAspect="1"/>
          </p:cNvGrpSpPr>
          <p:nvPr/>
        </p:nvGrpSpPr>
        <p:grpSpPr bwMode="auto">
          <a:xfrm>
            <a:off x="2754313" y="3077620"/>
            <a:ext cx="160337" cy="446088"/>
            <a:chOff x="2064" y="960"/>
            <a:chExt cx="140" cy="346"/>
          </a:xfrm>
        </p:grpSpPr>
        <p:sp>
          <p:nvSpPr>
            <p:cNvPr id="18621" name="Freeform 8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22" name="Freeform 8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7" name="Group 90"/>
          <p:cNvGrpSpPr>
            <a:grpSpLocks noChangeAspect="1"/>
          </p:cNvGrpSpPr>
          <p:nvPr/>
        </p:nvGrpSpPr>
        <p:grpSpPr bwMode="auto">
          <a:xfrm>
            <a:off x="3397250" y="3469733"/>
            <a:ext cx="161925" cy="442912"/>
            <a:chOff x="2064" y="960"/>
            <a:chExt cx="140" cy="346"/>
          </a:xfrm>
        </p:grpSpPr>
        <p:sp>
          <p:nvSpPr>
            <p:cNvPr id="18619" name="Freeform 9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20" name="Freeform 9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8" name="Group 93"/>
          <p:cNvGrpSpPr>
            <a:grpSpLocks noChangeAspect="1"/>
          </p:cNvGrpSpPr>
          <p:nvPr/>
        </p:nvGrpSpPr>
        <p:grpSpPr bwMode="auto">
          <a:xfrm>
            <a:off x="2098675" y="3437983"/>
            <a:ext cx="158750" cy="442912"/>
            <a:chOff x="2064" y="960"/>
            <a:chExt cx="140" cy="346"/>
          </a:xfrm>
        </p:grpSpPr>
        <p:sp>
          <p:nvSpPr>
            <p:cNvPr id="18617" name="Freeform 9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00FF00"/>
            </a:solidFill>
            <a:ln w="9525">
              <a:noFill/>
              <a:round/>
              <a:headEnd/>
              <a:tailEnd/>
            </a:ln>
          </p:spPr>
          <p:txBody>
            <a:bodyPr>
              <a:prstTxWarp prst="textNoShape">
                <a:avLst/>
              </a:prstTxWarp>
            </a:bodyPr>
            <a:lstStyle/>
            <a:p>
              <a:endParaRPr lang="en-US"/>
            </a:p>
          </p:txBody>
        </p:sp>
        <p:sp>
          <p:nvSpPr>
            <p:cNvPr id="18618" name="Freeform 9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00FF00"/>
            </a:solidFill>
            <a:ln w="7938">
              <a:solidFill>
                <a:srgbClr val="000000"/>
              </a:solidFill>
              <a:round/>
              <a:headEnd/>
              <a:tailEnd/>
            </a:ln>
          </p:spPr>
          <p:txBody>
            <a:bodyPr>
              <a:prstTxWarp prst="textNoShape">
                <a:avLst/>
              </a:prstTxWarp>
            </a:bodyPr>
            <a:lstStyle/>
            <a:p>
              <a:endParaRPr lang="en-US"/>
            </a:p>
          </p:txBody>
        </p:sp>
      </p:grpSp>
      <p:grpSp>
        <p:nvGrpSpPr>
          <p:cNvPr id="29" name="Group 96"/>
          <p:cNvGrpSpPr>
            <a:grpSpLocks noChangeAspect="1"/>
          </p:cNvGrpSpPr>
          <p:nvPr/>
        </p:nvGrpSpPr>
        <p:grpSpPr bwMode="auto">
          <a:xfrm>
            <a:off x="3444875" y="2420395"/>
            <a:ext cx="160338" cy="444500"/>
            <a:chOff x="2064" y="960"/>
            <a:chExt cx="140" cy="346"/>
          </a:xfrm>
        </p:grpSpPr>
        <p:sp>
          <p:nvSpPr>
            <p:cNvPr id="18615" name="Freeform 9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16" name="Freeform 9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30" name="Group 99"/>
          <p:cNvGrpSpPr>
            <a:grpSpLocks noChangeAspect="1"/>
          </p:cNvGrpSpPr>
          <p:nvPr/>
        </p:nvGrpSpPr>
        <p:grpSpPr bwMode="auto">
          <a:xfrm>
            <a:off x="3810000" y="2893470"/>
            <a:ext cx="160338" cy="442913"/>
            <a:chOff x="2064" y="960"/>
            <a:chExt cx="140" cy="346"/>
          </a:xfrm>
        </p:grpSpPr>
        <p:sp>
          <p:nvSpPr>
            <p:cNvPr id="18613" name="Freeform 10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14" name="Freeform 10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31" name="Group 102"/>
          <p:cNvGrpSpPr>
            <a:grpSpLocks noChangeAspect="1"/>
          </p:cNvGrpSpPr>
          <p:nvPr/>
        </p:nvGrpSpPr>
        <p:grpSpPr bwMode="auto">
          <a:xfrm>
            <a:off x="2284413" y="3263358"/>
            <a:ext cx="160337" cy="444500"/>
            <a:chOff x="2064" y="960"/>
            <a:chExt cx="140" cy="346"/>
          </a:xfrm>
        </p:grpSpPr>
        <p:sp>
          <p:nvSpPr>
            <p:cNvPr id="18611" name="Freeform 10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12" name="Freeform 10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24" name="Group 105"/>
          <p:cNvGrpSpPr>
            <a:grpSpLocks noChangeAspect="1"/>
          </p:cNvGrpSpPr>
          <p:nvPr/>
        </p:nvGrpSpPr>
        <p:grpSpPr bwMode="auto">
          <a:xfrm>
            <a:off x="2325688" y="1715545"/>
            <a:ext cx="158750" cy="442913"/>
            <a:chOff x="2064" y="960"/>
            <a:chExt cx="140" cy="346"/>
          </a:xfrm>
        </p:grpSpPr>
        <p:sp>
          <p:nvSpPr>
            <p:cNvPr id="18609" name="Freeform 10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10" name="Freeform 10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25" name="Group 108"/>
          <p:cNvGrpSpPr>
            <a:grpSpLocks noChangeAspect="1"/>
          </p:cNvGrpSpPr>
          <p:nvPr/>
        </p:nvGrpSpPr>
        <p:grpSpPr bwMode="auto">
          <a:xfrm>
            <a:off x="5029200" y="3430045"/>
            <a:ext cx="158750" cy="442913"/>
            <a:chOff x="2064" y="960"/>
            <a:chExt cx="140" cy="346"/>
          </a:xfrm>
        </p:grpSpPr>
        <p:sp>
          <p:nvSpPr>
            <p:cNvPr id="18607" name="Freeform 10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08" name="Freeform 1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26" name="Group 111"/>
          <p:cNvGrpSpPr>
            <a:grpSpLocks noChangeAspect="1"/>
          </p:cNvGrpSpPr>
          <p:nvPr/>
        </p:nvGrpSpPr>
        <p:grpSpPr bwMode="auto">
          <a:xfrm>
            <a:off x="4737100" y="2752183"/>
            <a:ext cx="158750" cy="444500"/>
            <a:chOff x="2064" y="960"/>
            <a:chExt cx="140" cy="346"/>
          </a:xfrm>
        </p:grpSpPr>
        <p:sp>
          <p:nvSpPr>
            <p:cNvPr id="18605" name="Freeform 1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06" name="Freeform 1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27" name="Group 114"/>
          <p:cNvGrpSpPr>
            <a:grpSpLocks noChangeAspect="1"/>
          </p:cNvGrpSpPr>
          <p:nvPr/>
        </p:nvGrpSpPr>
        <p:grpSpPr bwMode="auto">
          <a:xfrm>
            <a:off x="4781550" y="2009233"/>
            <a:ext cx="160338" cy="442912"/>
            <a:chOff x="2064" y="960"/>
            <a:chExt cx="140" cy="346"/>
          </a:xfrm>
        </p:grpSpPr>
        <p:sp>
          <p:nvSpPr>
            <p:cNvPr id="18603" name="Freeform 1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604" name="Freeform 1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28" name="Group 117"/>
          <p:cNvGrpSpPr>
            <a:grpSpLocks noChangeAspect="1"/>
          </p:cNvGrpSpPr>
          <p:nvPr/>
        </p:nvGrpSpPr>
        <p:grpSpPr bwMode="auto">
          <a:xfrm>
            <a:off x="4919663" y="2441033"/>
            <a:ext cx="158750" cy="444500"/>
            <a:chOff x="2064" y="960"/>
            <a:chExt cx="140" cy="346"/>
          </a:xfrm>
        </p:grpSpPr>
        <p:sp>
          <p:nvSpPr>
            <p:cNvPr id="18601" name="Freeform 1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00FF00"/>
            </a:solidFill>
            <a:ln w="9525">
              <a:noFill/>
              <a:round/>
              <a:headEnd/>
              <a:tailEnd/>
            </a:ln>
          </p:spPr>
          <p:txBody>
            <a:bodyPr>
              <a:prstTxWarp prst="textNoShape">
                <a:avLst/>
              </a:prstTxWarp>
            </a:bodyPr>
            <a:lstStyle/>
            <a:p>
              <a:endParaRPr lang="en-US"/>
            </a:p>
          </p:txBody>
        </p:sp>
        <p:sp>
          <p:nvSpPr>
            <p:cNvPr id="18602" name="Freeform 1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00FF00"/>
            </a:solidFill>
            <a:ln w="7938">
              <a:solidFill>
                <a:srgbClr val="000000"/>
              </a:solidFill>
              <a:round/>
              <a:headEnd/>
              <a:tailEnd/>
            </a:ln>
          </p:spPr>
          <p:txBody>
            <a:bodyPr>
              <a:prstTxWarp prst="textNoShape">
                <a:avLst/>
              </a:prstTxWarp>
            </a:bodyPr>
            <a:lstStyle/>
            <a:p>
              <a:endParaRPr lang="en-US"/>
            </a:p>
          </p:txBody>
        </p:sp>
      </p:grpSp>
      <p:grpSp>
        <p:nvGrpSpPr>
          <p:cNvPr id="229" name="Group 120"/>
          <p:cNvGrpSpPr>
            <a:grpSpLocks noChangeAspect="1"/>
          </p:cNvGrpSpPr>
          <p:nvPr/>
        </p:nvGrpSpPr>
        <p:grpSpPr bwMode="auto">
          <a:xfrm>
            <a:off x="7261282" y="3807348"/>
            <a:ext cx="160338" cy="442912"/>
            <a:chOff x="2064" y="960"/>
            <a:chExt cx="140" cy="346"/>
          </a:xfrm>
        </p:grpSpPr>
        <p:sp>
          <p:nvSpPr>
            <p:cNvPr id="18599" name="Freeform 1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prstTxWarp prst="textNoShape">
                <a:avLst/>
              </a:prstTxWarp>
            </a:bodyPr>
            <a:lstStyle/>
            <a:p>
              <a:endParaRPr lang="en-US"/>
            </a:p>
          </p:txBody>
        </p:sp>
        <p:sp>
          <p:nvSpPr>
            <p:cNvPr id="18600" name="Freeform 1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9933"/>
            </a:solidFill>
            <a:ln w="7938">
              <a:solidFill>
                <a:srgbClr val="000000"/>
              </a:solidFill>
              <a:round/>
              <a:headEnd/>
              <a:tailEnd/>
            </a:ln>
          </p:spPr>
          <p:txBody>
            <a:bodyPr>
              <a:prstTxWarp prst="textNoShape">
                <a:avLst/>
              </a:prstTxWarp>
            </a:bodyPr>
            <a:lstStyle/>
            <a:p>
              <a:endParaRPr lang="en-US"/>
            </a:p>
          </p:txBody>
        </p:sp>
      </p:grpSp>
      <p:grpSp>
        <p:nvGrpSpPr>
          <p:cNvPr id="230" name="Group 123"/>
          <p:cNvGrpSpPr>
            <a:grpSpLocks noChangeAspect="1"/>
          </p:cNvGrpSpPr>
          <p:nvPr/>
        </p:nvGrpSpPr>
        <p:grpSpPr bwMode="auto">
          <a:xfrm>
            <a:off x="7115232" y="3302523"/>
            <a:ext cx="158750" cy="444500"/>
            <a:chOff x="2064" y="960"/>
            <a:chExt cx="140" cy="346"/>
          </a:xfrm>
        </p:grpSpPr>
        <p:sp>
          <p:nvSpPr>
            <p:cNvPr id="18597" name="Freeform 1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prstTxWarp prst="textNoShape">
                <a:avLst/>
              </a:prstTxWarp>
            </a:bodyPr>
            <a:lstStyle/>
            <a:p>
              <a:endParaRPr lang="en-US"/>
            </a:p>
          </p:txBody>
        </p:sp>
        <p:sp>
          <p:nvSpPr>
            <p:cNvPr id="18598" name="Freeform 1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9933"/>
            </a:solidFill>
            <a:ln w="7938">
              <a:solidFill>
                <a:srgbClr val="000000"/>
              </a:solidFill>
              <a:round/>
              <a:headEnd/>
              <a:tailEnd/>
            </a:ln>
          </p:spPr>
          <p:txBody>
            <a:bodyPr>
              <a:prstTxWarp prst="textNoShape">
                <a:avLst/>
              </a:prstTxWarp>
            </a:bodyPr>
            <a:lstStyle/>
            <a:p>
              <a:endParaRPr lang="en-US"/>
            </a:p>
          </p:txBody>
        </p:sp>
      </p:grpSp>
      <p:grpSp>
        <p:nvGrpSpPr>
          <p:cNvPr id="231" name="Group 126"/>
          <p:cNvGrpSpPr>
            <a:grpSpLocks noChangeAspect="1"/>
          </p:cNvGrpSpPr>
          <p:nvPr/>
        </p:nvGrpSpPr>
        <p:grpSpPr bwMode="auto">
          <a:xfrm>
            <a:off x="6769157" y="3448573"/>
            <a:ext cx="160338" cy="444500"/>
            <a:chOff x="2064" y="960"/>
            <a:chExt cx="140" cy="346"/>
          </a:xfrm>
        </p:grpSpPr>
        <p:sp>
          <p:nvSpPr>
            <p:cNvPr id="18595" name="Freeform 1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prstTxWarp prst="textNoShape">
                <a:avLst/>
              </a:prstTxWarp>
            </a:bodyPr>
            <a:lstStyle/>
            <a:p>
              <a:endParaRPr lang="en-US"/>
            </a:p>
          </p:txBody>
        </p:sp>
        <p:sp>
          <p:nvSpPr>
            <p:cNvPr id="18596" name="Freeform 1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9933"/>
            </a:solidFill>
            <a:ln w="7938">
              <a:solidFill>
                <a:srgbClr val="000000"/>
              </a:solidFill>
              <a:round/>
              <a:headEnd/>
              <a:tailEnd/>
            </a:ln>
          </p:spPr>
          <p:txBody>
            <a:bodyPr>
              <a:prstTxWarp prst="textNoShape">
                <a:avLst/>
              </a:prstTxWarp>
            </a:bodyPr>
            <a:lstStyle/>
            <a:p>
              <a:endParaRPr lang="en-US"/>
            </a:p>
          </p:txBody>
        </p:sp>
      </p:grpSp>
      <p:sp>
        <p:nvSpPr>
          <p:cNvPr id="18485" name="Text Box 129"/>
          <p:cNvSpPr txBox="1">
            <a:spLocks noChangeAspect="1" noChangeArrowheads="1"/>
          </p:cNvSpPr>
          <p:nvPr/>
        </p:nvSpPr>
        <p:spPr bwMode="auto">
          <a:xfrm>
            <a:off x="1612900" y="1067845"/>
            <a:ext cx="4098925" cy="393700"/>
          </a:xfrm>
          <a:prstGeom prst="rect">
            <a:avLst/>
          </a:prstGeom>
          <a:noFill/>
          <a:ln w="12700">
            <a:noFill/>
            <a:miter lim="800000"/>
            <a:headEnd/>
            <a:tailEnd/>
          </a:ln>
        </p:spPr>
        <p:txBody>
          <a:bodyPr wrap="none" lIns="87312" tIns="44450" rIns="87312" bIns="44450" anchor="ctr">
            <a:prstTxWarp prst="textNoShape">
              <a:avLst/>
            </a:prstTxWarp>
            <a:spAutoFit/>
          </a:bodyPr>
          <a:lstStyle/>
          <a:p>
            <a:pPr algn="ctr"/>
            <a:r>
              <a:rPr lang="en-US" sz="2000" b="1">
                <a:solidFill>
                  <a:srgbClr val="000000"/>
                </a:solidFill>
                <a:latin typeface="Arial" charset="0"/>
              </a:rPr>
              <a:t>All patients with same diagnosis</a:t>
            </a:r>
          </a:p>
        </p:txBody>
      </p:sp>
      <p:sp>
        <p:nvSpPr>
          <p:cNvPr id="18486" name="Line 130"/>
          <p:cNvSpPr>
            <a:spLocks noChangeAspect="1" noChangeShapeType="1"/>
          </p:cNvSpPr>
          <p:nvPr/>
        </p:nvSpPr>
        <p:spPr bwMode="auto">
          <a:xfrm rot="5400000" flipH="1">
            <a:off x="4047332" y="4095864"/>
            <a:ext cx="825500" cy="198437"/>
          </a:xfrm>
          <a:prstGeom prst="line">
            <a:avLst/>
          </a:prstGeom>
          <a:noFill/>
          <a:ln w="76200">
            <a:solidFill>
              <a:srgbClr val="FFFF00"/>
            </a:solidFill>
            <a:round/>
            <a:headEnd type="triangle" w="med" len="med"/>
            <a:tailEnd type="none" w="lg" len="lg"/>
          </a:ln>
        </p:spPr>
        <p:txBody>
          <a:bodyPr wrap="none" anchor="ctr">
            <a:prstTxWarp prst="textNoShape">
              <a:avLst/>
            </a:prstTxWarp>
          </a:bodyPr>
          <a:lstStyle/>
          <a:p>
            <a:endParaRPr lang="en-US"/>
          </a:p>
        </p:txBody>
      </p:sp>
      <p:sp>
        <p:nvSpPr>
          <p:cNvPr id="18487" name="Freeform 131"/>
          <p:cNvSpPr>
            <a:spLocks noChangeAspect="1"/>
          </p:cNvSpPr>
          <p:nvPr/>
        </p:nvSpPr>
        <p:spPr bwMode="auto">
          <a:xfrm>
            <a:off x="4416425" y="4758645"/>
            <a:ext cx="158750"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nvGrpSpPr>
          <p:cNvPr id="232" name="Group 132"/>
          <p:cNvGrpSpPr>
            <a:grpSpLocks noChangeAspect="1"/>
          </p:cNvGrpSpPr>
          <p:nvPr/>
        </p:nvGrpSpPr>
        <p:grpSpPr bwMode="auto">
          <a:xfrm>
            <a:off x="4271963" y="5107895"/>
            <a:ext cx="158750" cy="444500"/>
            <a:chOff x="2064" y="960"/>
            <a:chExt cx="140" cy="346"/>
          </a:xfrm>
        </p:grpSpPr>
        <p:sp>
          <p:nvSpPr>
            <p:cNvPr id="18593" name="Freeform 13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94" name="Freeform 1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33" name="Group 135"/>
          <p:cNvGrpSpPr>
            <a:grpSpLocks noChangeAspect="1"/>
          </p:cNvGrpSpPr>
          <p:nvPr/>
        </p:nvGrpSpPr>
        <p:grpSpPr bwMode="auto">
          <a:xfrm>
            <a:off x="2444750" y="5107895"/>
            <a:ext cx="160338" cy="444500"/>
            <a:chOff x="2064" y="960"/>
            <a:chExt cx="140" cy="346"/>
          </a:xfrm>
        </p:grpSpPr>
        <p:sp>
          <p:nvSpPr>
            <p:cNvPr id="18591" name="Freeform 13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92" name="Freeform 1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34" name="Group 138"/>
          <p:cNvGrpSpPr>
            <a:grpSpLocks noChangeAspect="1"/>
          </p:cNvGrpSpPr>
          <p:nvPr/>
        </p:nvGrpSpPr>
        <p:grpSpPr bwMode="auto">
          <a:xfrm>
            <a:off x="2454275" y="5593670"/>
            <a:ext cx="158750" cy="444500"/>
            <a:chOff x="2064" y="960"/>
            <a:chExt cx="140" cy="346"/>
          </a:xfrm>
        </p:grpSpPr>
        <p:sp>
          <p:nvSpPr>
            <p:cNvPr id="18589" name="Freeform 13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90" name="Freeform 14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35" name="Group 141"/>
          <p:cNvGrpSpPr>
            <a:grpSpLocks noChangeAspect="1"/>
          </p:cNvGrpSpPr>
          <p:nvPr/>
        </p:nvGrpSpPr>
        <p:grpSpPr bwMode="auto">
          <a:xfrm>
            <a:off x="2771775" y="5498420"/>
            <a:ext cx="158750" cy="444500"/>
            <a:chOff x="2064" y="960"/>
            <a:chExt cx="140" cy="346"/>
          </a:xfrm>
        </p:grpSpPr>
        <p:sp>
          <p:nvSpPr>
            <p:cNvPr id="18587" name="Freeform 14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588" name="Freeform 14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36" name="Group 144"/>
          <p:cNvGrpSpPr>
            <a:grpSpLocks noChangeAspect="1"/>
          </p:cNvGrpSpPr>
          <p:nvPr/>
        </p:nvGrpSpPr>
        <p:grpSpPr bwMode="auto">
          <a:xfrm>
            <a:off x="2133600" y="5744483"/>
            <a:ext cx="158750" cy="444500"/>
            <a:chOff x="2064" y="960"/>
            <a:chExt cx="140" cy="346"/>
          </a:xfrm>
        </p:grpSpPr>
        <p:sp>
          <p:nvSpPr>
            <p:cNvPr id="18585" name="Freeform 14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586" name="Freeform 14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37" name="Group 147"/>
          <p:cNvGrpSpPr>
            <a:grpSpLocks noChangeAspect="1"/>
          </p:cNvGrpSpPr>
          <p:nvPr/>
        </p:nvGrpSpPr>
        <p:grpSpPr bwMode="auto">
          <a:xfrm>
            <a:off x="3090863" y="4992008"/>
            <a:ext cx="160337" cy="444500"/>
            <a:chOff x="2064" y="960"/>
            <a:chExt cx="140" cy="346"/>
          </a:xfrm>
        </p:grpSpPr>
        <p:sp>
          <p:nvSpPr>
            <p:cNvPr id="18583" name="Freeform 14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584" name="Freeform 14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38" name="Group 150"/>
          <p:cNvGrpSpPr>
            <a:grpSpLocks noChangeAspect="1"/>
          </p:cNvGrpSpPr>
          <p:nvPr/>
        </p:nvGrpSpPr>
        <p:grpSpPr bwMode="auto">
          <a:xfrm>
            <a:off x="3429000" y="4850720"/>
            <a:ext cx="158750" cy="444500"/>
            <a:chOff x="2064" y="960"/>
            <a:chExt cx="140" cy="346"/>
          </a:xfrm>
        </p:grpSpPr>
        <p:sp>
          <p:nvSpPr>
            <p:cNvPr id="18581" name="Freeform 15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000099"/>
            </a:solidFill>
            <a:ln w="9525">
              <a:solidFill>
                <a:srgbClr val="000000"/>
              </a:solidFill>
              <a:round/>
              <a:headEnd/>
              <a:tailEnd/>
            </a:ln>
          </p:spPr>
          <p:txBody>
            <a:bodyPr>
              <a:prstTxWarp prst="textNoShape">
                <a:avLst/>
              </a:prstTxWarp>
            </a:bodyPr>
            <a:lstStyle/>
            <a:p>
              <a:endParaRPr lang="en-US"/>
            </a:p>
          </p:txBody>
        </p:sp>
        <p:sp>
          <p:nvSpPr>
            <p:cNvPr id="18582" name="Freeform 15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000099"/>
            </a:solidFill>
            <a:ln w="7938">
              <a:solidFill>
                <a:srgbClr val="000000"/>
              </a:solidFill>
              <a:round/>
              <a:headEnd/>
              <a:tailEnd/>
            </a:ln>
          </p:spPr>
          <p:txBody>
            <a:bodyPr>
              <a:prstTxWarp prst="textNoShape">
                <a:avLst/>
              </a:prstTxWarp>
            </a:bodyPr>
            <a:lstStyle/>
            <a:p>
              <a:endParaRPr lang="en-US"/>
            </a:p>
          </p:txBody>
        </p:sp>
      </p:grpSp>
      <p:grpSp>
        <p:nvGrpSpPr>
          <p:cNvPr id="240" name="Group 153"/>
          <p:cNvGrpSpPr>
            <a:grpSpLocks noChangeAspect="1"/>
          </p:cNvGrpSpPr>
          <p:nvPr/>
        </p:nvGrpSpPr>
        <p:grpSpPr bwMode="auto">
          <a:xfrm>
            <a:off x="3910013" y="4799920"/>
            <a:ext cx="160337" cy="444500"/>
            <a:chOff x="2064" y="960"/>
            <a:chExt cx="140" cy="346"/>
          </a:xfrm>
        </p:grpSpPr>
        <p:sp>
          <p:nvSpPr>
            <p:cNvPr id="18579" name="Freeform 15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580" name="Freeform 15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41" name="Group 156"/>
          <p:cNvGrpSpPr>
            <a:grpSpLocks noChangeAspect="1"/>
          </p:cNvGrpSpPr>
          <p:nvPr/>
        </p:nvGrpSpPr>
        <p:grpSpPr bwMode="auto">
          <a:xfrm>
            <a:off x="3887788" y="5312683"/>
            <a:ext cx="158750" cy="444500"/>
            <a:chOff x="2064" y="960"/>
            <a:chExt cx="140" cy="346"/>
          </a:xfrm>
        </p:grpSpPr>
        <p:sp>
          <p:nvSpPr>
            <p:cNvPr id="18577" name="Freeform 15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578" name="Freeform 15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42" name="Group 159"/>
          <p:cNvGrpSpPr>
            <a:grpSpLocks noChangeAspect="1"/>
          </p:cNvGrpSpPr>
          <p:nvPr/>
        </p:nvGrpSpPr>
        <p:grpSpPr bwMode="auto">
          <a:xfrm>
            <a:off x="4237038" y="5652408"/>
            <a:ext cx="160337" cy="444500"/>
            <a:chOff x="2064" y="960"/>
            <a:chExt cx="140" cy="346"/>
          </a:xfrm>
        </p:grpSpPr>
        <p:sp>
          <p:nvSpPr>
            <p:cNvPr id="18575" name="Freeform 16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576" name="Freeform 16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43" name="Group 162"/>
          <p:cNvGrpSpPr>
            <a:grpSpLocks noChangeAspect="1"/>
          </p:cNvGrpSpPr>
          <p:nvPr/>
        </p:nvGrpSpPr>
        <p:grpSpPr bwMode="auto">
          <a:xfrm>
            <a:off x="4791075" y="5107895"/>
            <a:ext cx="160338" cy="444500"/>
            <a:chOff x="2064" y="960"/>
            <a:chExt cx="140" cy="346"/>
          </a:xfrm>
        </p:grpSpPr>
        <p:sp>
          <p:nvSpPr>
            <p:cNvPr id="18573" name="Freeform 16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574" name="Freeform 16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44" name="Group 165"/>
          <p:cNvGrpSpPr>
            <a:grpSpLocks noChangeAspect="1"/>
          </p:cNvGrpSpPr>
          <p:nvPr/>
        </p:nvGrpSpPr>
        <p:grpSpPr bwMode="auto">
          <a:xfrm>
            <a:off x="4654550" y="5628595"/>
            <a:ext cx="158750" cy="444500"/>
            <a:chOff x="2064" y="960"/>
            <a:chExt cx="140" cy="346"/>
          </a:xfrm>
        </p:grpSpPr>
        <p:sp>
          <p:nvSpPr>
            <p:cNvPr id="18571" name="Freeform 16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572" name="Freeform 16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45" name="Group 168"/>
          <p:cNvGrpSpPr>
            <a:grpSpLocks noChangeAspect="1"/>
          </p:cNvGrpSpPr>
          <p:nvPr/>
        </p:nvGrpSpPr>
        <p:grpSpPr bwMode="auto">
          <a:xfrm>
            <a:off x="5270500" y="5660345"/>
            <a:ext cx="160338" cy="444500"/>
            <a:chOff x="2064" y="960"/>
            <a:chExt cx="140" cy="346"/>
          </a:xfrm>
        </p:grpSpPr>
        <p:sp>
          <p:nvSpPr>
            <p:cNvPr id="18569" name="Freeform 16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570" name="Freeform 17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46" name="Group 171"/>
          <p:cNvGrpSpPr>
            <a:grpSpLocks noChangeAspect="1"/>
          </p:cNvGrpSpPr>
          <p:nvPr/>
        </p:nvGrpSpPr>
        <p:grpSpPr bwMode="auto">
          <a:xfrm>
            <a:off x="3832225" y="6082620"/>
            <a:ext cx="161925" cy="446088"/>
            <a:chOff x="2064" y="960"/>
            <a:chExt cx="140" cy="346"/>
          </a:xfrm>
        </p:grpSpPr>
        <p:sp>
          <p:nvSpPr>
            <p:cNvPr id="18567" name="Freeform 17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18568" name="Freeform 17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47" name="Group 174"/>
          <p:cNvGrpSpPr>
            <a:grpSpLocks noChangeAspect="1"/>
          </p:cNvGrpSpPr>
          <p:nvPr/>
        </p:nvGrpSpPr>
        <p:grpSpPr bwMode="auto">
          <a:xfrm>
            <a:off x="4197350" y="4447495"/>
            <a:ext cx="160338" cy="446088"/>
            <a:chOff x="2064" y="960"/>
            <a:chExt cx="140" cy="346"/>
          </a:xfrm>
        </p:grpSpPr>
        <p:sp>
          <p:nvSpPr>
            <p:cNvPr id="18565" name="Freeform 17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66" name="Freeform 17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48" name="Group 177"/>
          <p:cNvGrpSpPr>
            <a:grpSpLocks noChangeAspect="1"/>
          </p:cNvGrpSpPr>
          <p:nvPr/>
        </p:nvGrpSpPr>
        <p:grpSpPr bwMode="auto">
          <a:xfrm>
            <a:off x="3676650" y="5701620"/>
            <a:ext cx="160338" cy="442913"/>
            <a:chOff x="2064" y="960"/>
            <a:chExt cx="140" cy="346"/>
          </a:xfrm>
        </p:grpSpPr>
        <p:sp>
          <p:nvSpPr>
            <p:cNvPr id="18563" name="Freeform 17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64" name="Freeform 17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sp>
        <p:nvSpPr>
          <p:cNvPr id="18504" name="Freeform 180"/>
          <p:cNvSpPr>
            <a:spLocks noChangeAspect="1"/>
          </p:cNvSpPr>
          <p:nvPr/>
        </p:nvSpPr>
        <p:spPr bwMode="auto">
          <a:xfrm>
            <a:off x="4479925" y="5303158"/>
            <a:ext cx="160338"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505" name="Freeform 181"/>
          <p:cNvSpPr>
            <a:spLocks noChangeAspect="1"/>
          </p:cNvSpPr>
          <p:nvPr/>
        </p:nvSpPr>
        <p:spPr bwMode="auto">
          <a:xfrm>
            <a:off x="4765675" y="6176283"/>
            <a:ext cx="157163" cy="4429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506" name="Freeform 182"/>
          <p:cNvSpPr>
            <a:spLocks noChangeAspect="1"/>
          </p:cNvSpPr>
          <p:nvPr/>
        </p:nvSpPr>
        <p:spPr bwMode="auto">
          <a:xfrm>
            <a:off x="4425950" y="6073095"/>
            <a:ext cx="158750"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000099"/>
          </a:solidFill>
          <a:ln w="7938">
            <a:solidFill>
              <a:srgbClr val="000000"/>
            </a:solidFill>
            <a:round/>
            <a:headEnd/>
            <a:tailEnd/>
          </a:ln>
        </p:spPr>
        <p:txBody>
          <a:bodyPr>
            <a:prstTxWarp prst="textNoShape">
              <a:avLst/>
            </a:prstTxWarp>
          </a:bodyPr>
          <a:lstStyle/>
          <a:p>
            <a:endParaRPr lang="en-US"/>
          </a:p>
        </p:txBody>
      </p:sp>
      <p:sp>
        <p:nvSpPr>
          <p:cNvPr id="18507" name="Freeform 183"/>
          <p:cNvSpPr>
            <a:spLocks noChangeAspect="1"/>
          </p:cNvSpPr>
          <p:nvPr/>
        </p:nvSpPr>
        <p:spPr bwMode="auto">
          <a:xfrm>
            <a:off x="4079875" y="6215970"/>
            <a:ext cx="157163" cy="44608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508" name="Freeform 184"/>
          <p:cNvSpPr>
            <a:spLocks noChangeAspect="1"/>
          </p:cNvSpPr>
          <p:nvPr/>
        </p:nvSpPr>
        <p:spPr bwMode="auto">
          <a:xfrm>
            <a:off x="3448050" y="5603195"/>
            <a:ext cx="160338"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509" name="Freeform 185"/>
          <p:cNvSpPr>
            <a:spLocks noChangeAspect="1"/>
          </p:cNvSpPr>
          <p:nvPr/>
        </p:nvSpPr>
        <p:spPr bwMode="auto">
          <a:xfrm>
            <a:off x="3182938" y="4507820"/>
            <a:ext cx="160337" cy="442913"/>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510" name="Freeform 186"/>
          <p:cNvSpPr>
            <a:spLocks noChangeAspect="1"/>
          </p:cNvSpPr>
          <p:nvPr/>
        </p:nvSpPr>
        <p:spPr bwMode="auto">
          <a:xfrm>
            <a:off x="2792413" y="5004708"/>
            <a:ext cx="158750"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511" name="Freeform 187"/>
          <p:cNvSpPr>
            <a:spLocks noChangeAspect="1"/>
          </p:cNvSpPr>
          <p:nvPr/>
        </p:nvSpPr>
        <p:spPr bwMode="auto">
          <a:xfrm>
            <a:off x="3148013" y="5693683"/>
            <a:ext cx="158750" cy="4429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sp>
        <p:nvSpPr>
          <p:cNvPr id="18512" name="Freeform 188"/>
          <p:cNvSpPr>
            <a:spLocks noChangeAspect="1"/>
          </p:cNvSpPr>
          <p:nvPr/>
        </p:nvSpPr>
        <p:spPr bwMode="auto">
          <a:xfrm>
            <a:off x="2727325" y="6073095"/>
            <a:ext cx="160338" cy="4445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nvGrpSpPr>
          <p:cNvPr id="249" name="Group 189"/>
          <p:cNvGrpSpPr>
            <a:grpSpLocks noChangeAspect="1"/>
          </p:cNvGrpSpPr>
          <p:nvPr/>
        </p:nvGrpSpPr>
        <p:grpSpPr bwMode="auto">
          <a:xfrm>
            <a:off x="2855913" y="4533220"/>
            <a:ext cx="160337" cy="442913"/>
            <a:chOff x="2064" y="960"/>
            <a:chExt cx="140" cy="346"/>
          </a:xfrm>
        </p:grpSpPr>
        <p:sp>
          <p:nvSpPr>
            <p:cNvPr id="18561" name="Freeform 19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62" name="Freeform 19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50" name="Group 192"/>
          <p:cNvGrpSpPr>
            <a:grpSpLocks noChangeAspect="1"/>
          </p:cNvGrpSpPr>
          <p:nvPr/>
        </p:nvGrpSpPr>
        <p:grpSpPr bwMode="auto">
          <a:xfrm>
            <a:off x="3617913" y="4758645"/>
            <a:ext cx="160337" cy="444500"/>
            <a:chOff x="2064" y="960"/>
            <a:chExt cx="140" cy="346"/>
          </a:xfrm>
        </p:grpSpPr>
        <p:sp>
          <p:nvSpPr>
            <p:cNvPr id="18559" name="Freeform 19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60" name="Freeform 19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51" name="Group 195"/>
          <p:cNvGrpSpPr>
            <a:grpSpLocks noChangeAspect="1"/>
          </p:cNvGrpSpPr>
          <p:nvPr/>
        </p:nvGrpSpPr>
        <p:grpSpPr bwMode="auto">
          <a:xfrm>
            <a:off x="2974975" y="5877833"/>
            <a:ext cx="158750" cy="446087"/>
            <a:chOff x="2064" y="960"/>
            <a:chExt cx="140" cy="346"/>
          </a:xfrm>
        </p:grpSpPr>
        <p:sp>
          <p:nvSpPr>
            <p:cNvPr id="18557" name="Freeform 19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58" name="Freeform 19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52" name="Group 198"/>
          <p:cNvGrpSpPr>
            <a:grpSpLocks noChangeAspect="1"/>
          </p:cNvGrpSpPr>
          <p:nvPr/>
        </p:nvGrpSpPr>
        <p:grpSpPr bwMode="auto">
          <a:xfrm>
            <a:off x="3617913" y="6269945"/>
            <a:ext cx="160337" cy="442913"/>
            <a:chOff x="2064" y="960"/>
            <a:chExt cx="140" cy="346"/>
          </a:xfrm>
        </p:grpSpPr>
        <p:sp>
          <p:nvSpPr>
            <p:cNvPr id="18555" name="Freeform 19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56" name="Freeform 20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53" name="Group 201"/>
          <p:cNvGrpSpPr>
            <a:grpSpLocks noChangeAspect="1"/>
          </p:cNvGrpSpPr>
          <p:nvPr/>
        </p:nvGrpSpPr>
        <p:grpSpPr bwMode="auto">
          <a:xfrm>
            <a:off x="3663950" y="5220608"/>
            <a:ext cx="160338" cy="444500"/>
            <a:chOff x="2064" y="960"/>
            <a:chExt cx="140" cy="346"/>
          </a:xfrm>
        </p:grpSpPr>
        <p:sp>
          <p:nvSpPr>
            <p:cNvPr id="18553" name="Freeform 20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54" name="Freeform 20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54" name="Group 204"/>
          <p:cNvGrpSpPr>
            <a:grpSpLocks noChangeAspect="1"/>
          </p:cNvGrpSpPr>
          <p:nvPr/>
        </p:nvGrpSpPr>
        <p:grpSpPr bwMode="auto">
          <a:xfrm>
            <a:off x="4029075" y="5693683"/>
            <a:ext cx="160338" cy="442912"/>
            <a:chOff x="2064" y="960"/>
            <a:chExt cx="140" cy="346"/>
          </a:xfrm>
        </p:grpSpPr>
        <p:sp>
          <p:nvSpPr>
            <p:cNvPr id="18551" name="Freeform 20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52" name="Freeform 20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255" name="Group 207"/>
          <p:cNvGrpSpPr>
            <a:grpSpLocks noChangeAspect="1"/>
          </p:cNvGrpSpPr>
          <p:nvPr/>
        </p:nvGrpSpPr>
        <p:grpSpPr bwMode="auto">
          <a:xfrm>
            <a:off x="2505075" y="6063570"/>
            <a:ext cx="158750" cy="444500"/>
            <a:chOff x="2064" y="960"/>
            <a:chExt cx="140" cy="346"/>
          </a:xfrm>
        </p:grpSpPr>
        <p:sp>
          <p:nvSpPr>
            <p:cNvPr id="18549" name="Freeform 20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50" name="Freeform 20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8432" name="Group 210"/>
          <p:cNvGrpSpPr>
            <a:grpSpLocks noChangeAspect="1"/>
          </p:cNvGrpSpPr>
          <p:nvPr/>
        </p:nvGrpSpPr>
        <p:grpSpPr bwMode="auto">
          <a:xfrm>
            <a:off x="2546350" y="4515758"/>
            <a:ext cx="158750" cy="442912"/>
            <a:chOff x="2064" y="960"/>
            <a:chExt cx="140" cy="346"/>
          </a:xfrm>
        </p:grpSpPr>
        <p:sp>
          <p:nvSpPr>
            <p:cNvPr id="18547" name="Freeform 21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48" name="Freeform 2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8433" name="Group 213"/>
          <p:cNvGrpSpPr>
            <a:grpSpLocks noChangeAspect="1"/>
          </p:cNvGrpSpPr>
          <p:nvPr/>
        </p:nvGrpSpPr>
        <p:grpSpPr bwMode="auto">
          <a:xfrm>
            <a:off x="5248275" y="6230258"/>
            <a:ext cx="160338" cy="442912"/>
            <a:chOff x="2064" y="960"/>
            <a:chExt cx="140" cy="346"/>
          </a:xfrm>
        </p:grpSpPr>
        <p:sp>
          <p:nvSpPr>
            <p:cNvPr id="18545" name="Freeform 21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000099"/>
            </a:solidFill>
            <a:ln w="9525">
              <a:noFill/>
              <a:round/>
              <a:headEnd/>
              <a:tailEnd/>
            </a:ln>
          </p:spPr>
          <p:txBody>
            <a:bodyPr>
              <a:prstTxWarp prst="textNoShape">
                <a:avLst/>
              </a:prstTxWarp>
            </a:bodyPr>
            <a:lstStyle/>
            <a:p>
              <a:endParaRPr lang="en-US"/>
            </a:p>
          </p:txBody>
        </p:sp>
        <p:sp>
          <p:nvSpPr>
            <p:cNvPr id="18546" name="Freeform 2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000099"/>
            </a:solidFill>
            <a:ln w="7938">
              <a:solidFill>
                <a:srgbClr val="000000"/>
              </a:solidFill>
              <a:round/>
              <a:headEnd/>
              <a:tailEnd/>
            </a:ln>
          </p:spPr>
          <p:txBody>
            <a:bodyPr>
              <a:prstTxWarp prst="textNoShape">
                <a:avLst/>
              </a:prstTxWarp>
            </a:bodyPr>
            <a:lstStyle/>
            <a:p>
              <a:endParaRPr lang="en-US"/>
            </a:p>
          </p:txBody>
        </p:sp>
      </p:grpSp>
      <p:grpSp>
        <p:nvGrpSpPr>
          <p:cNvPr id="18434" name="Group 216"/>
          <p:cNvGrpSpPr>
            <a:grpSpLocks noChangeAspect="1"/>
          </p:cNvGrpSpPr>
          <p:nvPr/>
        </p:nvGrpSpPr>
        <p:grpSpPr bwMode="auto">
          <a:xfrm>
            <a:off x="4957763" y="5552395"/>
            <a:ext cx="157162" cy="444500"/>
            <a:chOff x="2064" y="960"/>
            <a:chExt cx="140" cy="346"/>
          </a:xfrm>
        </p:grpSpPr>
        <p:sp>
          <p:nvSpPr>
            <p:cNvPr id="18543" name="Freeform 21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44" name="Freeform 2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8438" name="Group 219"/>
          <p:cNvGrpSpPr>
            <a:grpSpLocks noChangeAspect="1"/>
          </p:cNvGrpSpPr>
          <p:nvPr/>
        </p:nvGrpSpPr>
        <p:grpSpPr bwMode="auto">
          <a:xfrm>
            <a:off x="5002213" y="4809445"/>
            <a:ext cx="160337" cy="442913"/>
            <a:chOff x="2064" y="960"/>
            <a:chExt cx="140" cy="346"/>
          </a:xfrm>
        </p:grpSpPr>
        <p:sp>
          <p:nvSpPr>
            <p:cNvPr id="18541" name="Freeform 22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prstTxWarp prst="textNoShape">
                <a:avLst/>
              </a:prstTxWarp>
            </a:bodyPr>
            <a:lstStyle/>
            <a:p>
              <a:endParaRPr lang="en-US"/>
            </a:p>
          </p:txBody>
        </p:sp>
        <p:sp>
          <p:nvSpPr>
            <p:cNvPr id="18542" name="Freeform 2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round/>
              <a:headEnd/>
              <a:tailEnd/>
            </a:ln>
          </p:spPr>
          <p:txBody>
            <a:bodyPr>
              <a:prstTxWarp prst="textNoShape">
                <a:avLst/>
              </a:prstTxWarp>
            </a:bodyPr>
            <a:lstStyle/>
            <a:p>
              <a:endParaRPr lang="en-US"/>
            </a:p>
          </p:txBody>
        </p:sp>
      </p:grpSp>
      <p:grpSp>
        <p:nvGrpSpPr>
          <p:cNvPr id="18439" name="Group 222"/>
          <p:cNvGrpSpPr>
            <a:grpSpLocks noChangeAspect="1"/>
          </p:cNvGrpSpPr>
          <p:nvPr/>
        </p:nvGrpSpPr>
        <p:grpSpPr bwMode="auto">
          <a:xfrm>
            <a:off x="6177020" y="3485085"/>
            <a:ext cx="160337" cy="442913"/>
            <a:chOff x="2064" y="960"/>
            <a:chExt cx="140" cy="346"/>
          </a:xfrm>
        </p:grpSpPr>
        <p:sp>
          <p:nvSpPr>
            <p:cNvPr id="18539" name="Freeform 22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00FF00"/>
            </a:solidFill>
            <a:ln w="9525">
              <a:noFill/>
              <a:round/>
              <a:headEnd/>
              <a:tailEnd/>
            </a:ln>
          </p:spPr>
          <p:txBody>
            <a:bodyPr>
              <a:prstTxWarp prst="textNoShape">
                <a:avLst/>
              </a:prstTxWarp>
            </a:bodyPr>
            <a:lstStyle/>
            <a:p>
              <a:endParaRPr lang="en-US"/>
            </a:p>
          </p:txBody>
        </p:sp>
        <p:sp>
          <p:nvSpPr>
            <p:cNvPr id="18540" name="Freeform 2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00FF00"/>
            </a:solidFill>
            <a:ln w="7938">
              <a:solidFill>
                <a:srgbClr val="000000"/>
              </a:solidFill>
              <a:round/>
              <a:headEnd/>
              <a:tailEnd/>
            </a:ln>
          </p:spPr>
          <p:txBody>
            <a:bodyPr>
              <a:prstTxWarp prst="textNoShape">
                <a:avLst/>
              </a:prstTxWarp>
            </a:bodyPr>
            <a:lstStyle/>
            <a:p>
              <a:endParaRPr lang="en-US"/>
            </a:p>
          </p:txBody>
        </p:sp>
      </p:grpSp>
      <p:sp>
        <p:nvSpPr>
          <p:cNvPr id="18525" name="Text Box 225"/>
          <p:cNvSpPr txBox="1">
            <a:spLocks noChangeAspect="1" noChangeArrowheads="1"/>
          </p:cNvSpPr>
          <p:nvPr/>
        </p:nvSpPr>
        <p:spPr bwMode="auto">
          <a:xfrm>
            <a:off x="5927782" y="2254773"/>
            <a:ext cx="2408238" cy="727075"/>
          </a:xfrm>
          <a:prstGeom prst="rect">
            <a:avLst/>
          </a:prstGeom>
          <a:noFill/>
          <a:ln w="12700">
            <a:noFill/>
            <a:miter lim="800000"/>
            <a:headEnd/>
            <a:tailEnd/>
          </a:ln>
        </p:spPr>
        <p:txBody>
          <a:bodyPr wrap="none" lIns="87312" tIns="44450" rIns="87312" bIns="44450" anchor="ctr">
            <a:prstTxWarp prst="textNoShape">
              <a:avLst/>
            </a:prstTxWarp>
            <a:spAutoFit/>
          </a:bodyPr>
          <a:lstStyle/>
          <a:p>
            <a:pPr algn="ctr"/>
            <a:r>
              <a:rPr lang="en-US" sz="1400" b="1">
                <a:solidFill>
                  <a:srgbClr val="000000"/>
                </a:solidFill>
                <a:latin typeface="Arial" charset="0"/>
              </a:rPr>
              <a:t>Responders and</a:t>
            </a:r>
          </a:p>
          <a:p>
            <a:pPr algn="ctr"/>
            <a:r>
              <a:rPr lang="en-US" sz="1400" b="1">
                <a:solidFill>
                  <a:srgbClr val="000000"/>
                </a:solidFill>
                <a:latin typeface="Arial" charset="0"/>
              </a:rPr>
              <a:t> Patients not Experiencing</a:t>
            </a:r>
          </a:p>
          <a:p>
            <a:pPr algn="ctr"/>
            <a:r>
              <a:rPr lang="en-US" sz="1400" b="1">
                <a:solidFill>
                  <a:srgbClr val="000000"/>
                </a:solidFill>
                <a:latin typeface="Arial" charset="0"/>
              </a:rPr>
              <a:t>Severe Toxicity </a:t>
            </a:r>
            <a:endParaRPr lang="en-US" sz="1600" b="1">
              <a:solidFill>
                <a:srgbClr val="000000"/>
              </a:solidFill>
              <a:latin typeface="Arial" charset="0"/>
            </a:endParaRPr>
          </a:p>
        </p:txBody>
      </p:sp>
      <p:grpSp>
        <p:nvGrpSpPr>
          <p:cNvPr id="18440" name="Group 226"/>
          <p:cNvGrpSpPr>
            <a:grpSpLocks noChangeAspect="1"/>
          </p:cNvGrpSpPr>
          <p:nvPr/>
        </p:nvGrpSpPr>
        <p:grpSpPr bwMode="auto">
          <a:xfrm>
            <a:off x="5924607" y="3207273"/>
            <a:ext cx="158750" cy="442912"/>
            <a:chOff x="2064" y="960"/>
            <a:chExt cx="140" cy="346"/>
          </a:xfrm>
        </p:grpSpPr>
        <p:sp>
          <p:nvSpPr>
            <p:cNvPr id="18537" name="Freeform 2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00FF00"/>
            </a:solidFill>
            <a:ln w="9525">
              <a:noFill/>
              <a:round/>
              <a:headEnd/>
              <a:tailEnd/>
            </a:ln>
          </p:spPr>
          <p:txBody>
            <a:bodyPr>
              <a:prstTxWarp prst="textNoShape">
                <a:avLst/>
              </a:prstTxWarp>
            </a:bodyPr>
            <a:lstStyle/>
            <a:p>
              <a:endParaRPr lang="en-US"/>
            </a:p>
          </p:txBody>
        </p:sp>
        <p:sp>
          <p:nvSpPr>
            <p:cNvPr id="18538" name="Freeform 2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00FF00"/>
            </a:solidFill>
            <a:ln w="7938">
              <a:solidFill>
                <a:srgbClr val="000000"/>
              </a:solidFill>
              <a:round/>
              <a:headEnd/>
              <a:tailEnd/>
            </a:ln>
          </p:spPr>
          <p:txBody>
            <a:bodyPr>
              <a:prstTxWarp prst="textNoShape">
                <a:avLst/>
              </a:prstTxWarp>
            </a:bodyPr>
            <a:lstStyle/>
            <a:p>
              <a:endParaRPr lang="en-US"/>
            </a:p>
          </p:txBody>
        </p:sp>
      </p:grpSp>
      <p:sp>
        <p:nvSpPr>
          <p:cNvPr id="18527" name="Line 229"/>
          <p:cNvSpPr>
            <a:spLocks noChangeAspect="1" noChangeShapeType="1"/>
          </p:cNvSpPr>
          <p:nvPr/>
        </p:nvSpPr>
        <p:spPr bwMode="auto">
          <a:xfrm rot="5400000" flipH="1">
            <a:off x="5396764" y="2274616"/>
            <a:ext cx="379412" cy="593725"/>
          </a:xfrm>
          <a:prstGeom prst="line">
            <a:avLst/>
          </a:prstGeom>
          <a:noFill/>
          <a:ln w="76200">
            <a:solidFill>
              <a:srgbClr val="FFFF00"/>
            </a:solidFill>
            <a:round/>
            <a:headEnd type="triangle" w="med" len="med"/>
            <a:tailEnd type="none" w="lg" len="lg"/>
          </a:ln>
        </p:spPr>
        <p:txBody>
          <a:bodyPr wrap="none" anchor="ctr">
            <a:prstTxWarp prst="textNoShape">
              <a:avLst/>
            </a:prstTxWarp>
          </a:bodyPr>
          <a:lstStyle/>
          <a:p>
            <a:endParaRPr lang="en-US"/>
          </a:p>
        </p:txBody>
      </p:sp>
      <p:grpSp>
        <p:nvGrpSpPr>
          <p:cNvPr id="18441" name="Group 230"/>
          <p:cNvGrpSpPr>
            <a:grpSpLocks noChangeAspect="1"/>
          </p:cNvGrpSpPr>
          <p:nvPr/>
        </p:nvGrpSpPr>
        <p:grpSpPr bwMode="auto">
          <a:xfrm>
            <a:off x="7427970" y="3312048"/>
            <a:ext cx="158750" cy="442912"/>
            <a:chOff x="2064" y="960"/>
            <a:chExt cx="140" cy="346"/>
          </a:xfrm>
        </p:grpSpPr>
        <p:sp>
          <p:nvSpPr>
            <p:cNvPr id="18535" name="Freeform 2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prstTxWarp prst="textNoShape">
                <a:avLst/>
              </a:prstTxWarp>
            </a:bodyPr>
            <a:lstStyle/>
            <a:p>
              <a:endParaRPr lang="en-US"/>
            </a:p>
          </p:txBody>
        </p:sp>
        <p:sp>
          <p:nvSpPr>
            <p:cNvPr id="18536" name="Freeform 23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9933"/>
            </a:solidFill>
            <a:ln w="7938">
              <a:solidFill>
                <a:srgbClr val="000000"/>
              </a:solidFill>
              <a:round/>
              <a:headEnd/>
              <a:tailEnd/>
            </a:ln>
          </p:spPr>
          <p:txBody>
            <a:bodyPr>
              <a:prstTxWarp prst="textNoShape">
                <a:avLst/>
              </a:prstTxWarp>
            </a:bodyPr>
            <a:lstStyle/>
            <a:p>
              <a:endParaRPr lang="en-US"/>
            </a:p>
          </p:txBody>
        </p:sp>
      </p:grpSp>
      <p:grpSp>
        <p:nvGrpSpPr>
          <p:cNvPr id="18442" name="Group 233"/>
          <p:cNvGrpSpPr>
            <a:grpSpLocks noChangeAspect="1"/>
          </p:cNvGrpSpPr>
          <p:nvPr/>
        </p:nvGrpSpPr>
        <p:grpSpPr bwMode="auto">
          <a:xfrm>
            <a:off x="7739120" y="3319985"/>
            <a:ext cx="160337" cy="442913"/>
            <a:chOff x="2064" y="960"/>
            <a:chExt cx="140" cy="346"/>
          </a:xfrm>
        </p:grpSpPr>
        <p:sp>
          <p:nvSpPr>
            <p:cNvPr id="18533" name="Freeform 2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9933"/>
            </a:solidFill>
            <a:ln w="9525">
              <a:noFill/>
              <a:round/>
              <a:headEnd/>
              <a:tailEnd/>
            </a:ln>
          </p:spPr>
          <p:txBody>
            <a:bodyPr>
              <a:prstTxWarp prst="textNoShape">
                <a:avLst/>
              </a:prstTxWarp>
            </a:bodyPr>
            <a:lstStyle/>
            <a:p>
              <a:endParaRPr lang="en-US"/>
            </a:p>
          </p:txBody>
        </p:sp>
        <p:sp>
          <p:nvSpPr>
            <p:cNvPr id="18534" name="Freeform 23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9933"/>
            </a:solidFill>
            <a:ln w="7938">
              <a:solidFill>
                <a:srgbClr val="000000"/>
              </a:solidFill>
              <a:round/>
              <a:headEnd/>
              <a:tailEnd/>
            </a:ln>
          </p:spPr>
          <p:txBody>
            <a:bodyPr>
              <a:prstTxWarp prst="textNoShape">
                <a:avLst/>
              </a:prstTxWarp>
            </a:bodyPr>
            <a:lstStyle/>
            <a:p>
              <a:endParaRPr lang="en-US"/>
            </a:p>
          </p:txBody>
        </p:sp>
      </p:grpSp>
      <p:grpSp>
        <p:nvGrpSpPr>
          <p:cNvPr id="18443" name="Group 236"/>
          <p:cNvGrpSpPr>
            <a:grpSpLocks noChangeAspect="1"/>
          </p:cNvGrpSpPr>
          <p:nvPr/>
        </p:nvGrpSpPr>
        <p:grpSpPr bwMode="auto">
          <a:xfrm>
            <a:off x="6489757" y="3654948"/>
            <a:ext cx="161925" cy="442912"/>
            <a:chOff x="2064" y="960"/>
            <a:chExt cx="140" cy="346"/>
          </a:xfrm>
        </p:grpSpPr>
        <p:sp>
          <p:nvSpPr>
            <p:cNvPr id="18531" name="Freeform 2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00FF00"/>
            </a:solidFill>
            <a:ln w="9525">
              <a:noFill/>
              <a:round/>
              <a:headEnd/>
              <a:tailEnd/>
            </a:ln>
          </p:spPr>
          <p:txBody>
            <a:bodyPr>
              <a:prstTxWarp prst="textNoShape">
                <a:avLst/>
              </a:prstTxWarp>
            </a:bodyPr>
            <a:lstStyle/>
            <a:p>
              <a:endParaRPr lang="en-US"/>
            </a:p>
          </p:txBody>
        </p:sp>
        <p:sp>
          <p:nvSpPr>
            <p:cNvPr id="18532" name="Freeform 23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00FF00"/>
            </a:solidFill>
            <a:ln w="7938">
              <a:solidFill>
                <a:srgbClr val="000000"/>
              </a:solidFill>
              <a:round/>
              <a:headEnd/>
              <a:tailEnd/>
            </a:ln>
          </p:spPr>
          <p:txBody>
            <a:bodyPr>
              <a:prstTxWarp prst="textNoShape">
                <a:avLst/>
              </a:prstTxWarp>
            </a:bodyPr>
            <a:lstStyle/>
            <a:p>
              <a:endParaRPr lang="en-US"/>
            </a:p>
          </p:txBody>
        </p:sp>
      </p:grpSp>
      <p:sp>
        <p:nvSpPr>
          <p:cNvPr id="239"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mj-lt"/>
                <a:ea typeface="+mj-ea"/>
                <a:cs typeface="+mj-cs"/>
              </a:rPr>
              <a:t>What is Pharmacogenetics?</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dirty="0" smtClean="0">
                <a:ea typeface="+mj-ea"/>
                <a:cs typeface="+mj-cs"/>
              </a:rPr>
              <a:t>Definitions</a:t>
            </a:r>
            <a:endParaRPr lang="en-US" dirty="0">
              <a:ea typeface="+mj-ea"/>
              <a:cs typeface="+mj-cs"/>
            </a:endParaRPr>
          </a:p>
        </p:txBody>
      </p:sp>
      <p:sp>
        <p:nvSpPr>
          <p:cNvPr id="121859" name="Rectangle 3"/>
          <p:cNvSpPr>
            <a:spLocks noGrp="1" noChangeArrowheads="1"/>
          </p:cNvSpPr>
          <p:nvPr>
            <p:ph type="body" idx="1"/>
          </p:nvPr>
        </p:nvSpPr>
        <p:spPr/>
        <p:txBody>
          <a:bodyPr>
            <a:noAutofit/>
          </a:bodyPr>
          <a:lstStyle/>
          <a:p>
            <a:pPr>
              <a:lnSpc>
                <a:spcPct val="90000"/>
              </a:lnSpc>
              <a:defRPr/>
            </a:pPr>
            <a:r>
              <a:rPr lang="en-US" sz="2800" dirty="0" smtClean="0">
                <a:solidFill>
                  <a:srgbClr val="FF0000"/>
                </a:solidFill>
              </a:rPr>
              <a:t>PHARMACOGENETICS: </a:t>
            </a:r>
            <a:r>
              <a:rPr lang="en-US" sz="2800" dirty="0" smtClean="0"/>
              <a:t>“The study of genetically determined inter-individual differences in therapeutic response to drugs and susceptibility to adverse effects”</a:t>
            </a:r>
          </a:p>
          <a:p>
            <a:pPr>
              <a:lnSpc>
                <a:spcPct val="90000"/>
              </a:lnSpc>
              <a:buFont typeface="Symbol" charset="2"/>
              <a:buChar char=""/>
              <a:defRPr/>
            </a:pPr>
            <a:r>
              <a:rPr lang="en-US" sz="2800" dirty="0" smtClean="0"/>
              <a:t>Restricted to one or few genes of interest</a:t>
            </a:r>
          </a:p>
          <a:p>
            <a:pPr>
              <a:lnSpc>
                <a:spcPct val="90000"/>
              </a:lnSpc>
              <a:buFont typeface="Symbol" charset="2"/>
              <a:buChar char=""/>
              <a:defRPr/>
            </a:pPr>
            <a:r>
              <a:rPr lang="en-US" sz="2800" dirty="0" err="1" smtClean="0"/>
              <a:t>Mendelian</a:t>
            </a:r>
            <a:r>
              <a:rPr lang="en-US" sz="2800" dirty="0" smtClean="0"/>
              <a:t> segregation </a:t>
            </a:r>
          </a:p>
          <a:p>
            <a:pPr>
              <a:lnSpc>
                <a:spcPct val="90000"/>
              </a:lnSpc>
              <a:defRPr/>
            </a:pPr>
            <a:endParaRPr lang="en-US" sz="2800" dirty="0" smtClean="0"/>
          </a:p>
          <a:p>
            <a:r>
              <a:rPr lang="en-US" sz="2800" dirty="0" smtClean="0">
                <a:solidFill>
                  <a:srgbClr val="FF0000"/>
                </a:solidFill>
              </a:rPr>
              <a:t>PHARMACOGENOMICS: </a:t>
            </a:r>
            <a:r>
              <a:rPr lang="en-US" sz="2800" dirty="0" smtClean="0"/>
              <a:t>“Use of genome-based techniques in drug development”</a:t>
            </a:r>
          </a:p>
          <a:p>
            <a:pPr>
              <a:buFont typeface="Symbol" charset="2"/>
              <a:buChar char=""/>
            </a:pPr>
            <a:r>
              <a:rPr lang="en-US" sz="2800" dirty="0" smtClean="0"/>
              <a:t>Not restricted to one or few genes</a:t>
            </a:r>
          </a:p>
          <a:p>
            <a:pPr>
              <a:buFont typeface="Symbol" charset="2"/>
              <a:buChar char=""/>
            </a:pPr>
            <a:r>
              <a:rPr lang="en-US" sz="2800" dirty="0" smtClean="0"/>
              <a:t>Use of high-throughput technologies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14839</TotalTime>
  <Words>1565</Words>
  <Application>Microsoft Office PowerPoint</Application>
  <PresentationFormat>On-screen Show (4:3)</PresentationFormat>
  <Paragraphs>279</Paragraphs>
  <Slides>42</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Office Theme</vt:lpstr>
      <vt:lpstr>Clip</vt:lpstr>
      <vt:lpstr>Picture</vt:lpstr>
      <vt:lpstr>Principles of Pharmacogenetics BSc Pharmacology &amp; Translational Medical Science</vt:lpstr>
      <vt:lpstr>Pharmacogenetics: Learning objectives</vt:lpstr>
      <vt:lpstr>Outline</vt:lpstr>
      <vt:lpstr>Context, definitions and history</vt:lpstr>
      <vt:lpstr>Pharmacogenetics</vt:lpstr>
      <vt:lpstr>Sir Archibald E. Garrod  1858-1936 Coined the term “Chemical Individuality”</vt:lpstr>
      <vt:lpstr>History: From Genetics to Pharmacogenetics</vt:lpstr>
      <vt:lpstr>PowerPoint Presentation</vt:lpstr>
      <vt:lpstr>Definitions</vt:lpstr>
      <vt:lpstr>Drug transport, targeting, and metabolism</vt:lpstr>
      <vt:lpstr>Genetic variation in drug response</vt:lpstr>
      <vt:lpstr>Pharmacology paradigm</vt:lpstr>
      <vt:lpstr>Consequences of polymorphisms</vt:lpstr>
      <vt:lpstr>Pharmacogenetics – one example</vt:lpstr>
      <vt:lpstr>The molecular genetic basis</vt:lpstr>
      <vt:lpstr>Basics: From DNA to proteins</vt:lpstr>
      <vt:lpstr>PowerPoint Presentation</vt:lpstr>
      <vt:lpstr>Basics: Anatomy of a Gene</vt:lpstr>
      <vt:lpstr>Basics: Genetic Variation</vt:lpstr>
      <vt:lpstr>Consequences of polymorphisms</vt:lpstr>
      <vt:lpstr>Consequences of Polymorphisms on Drug Activity</vt:lpstr>
      <vt:lpstr>Genetic Polymorphisms</vt:lpstr>
      <vt:lpstr>Polymorphisms (1): SNPs</vt:lpstr>
      <vt:lpstr>Polymorphism (2): other types</vt:lpstr>
      <vt:lpstr>The quantitative genetic basis</vt:lpstr>
      <vt:lpstr>Key Concepts and Terms</vt:lpstr>
      <vt:lpstr>PowerPoint Presentation</vt:lpstr>
      <vt:lpstr>PowerPoint Presentation</vt:lpstr>
      <vt:lpstr>Polymorphic Distribution</vt:lpstr>
      <vt:lpstr>Polygenic control</vt:lpstr>
      <vt:lpstr>Monogenic control</vt:lpstr>
      <vt:lpstr>Hardy Weinberg Law</vt:lpstr>
      <vt:lpstr>Hardy-Weinberg law (1)</vt:lpstr>
      <vt:lpstr>Hardy-Weinberg Law (2)</vt:lpstr>
      <vt:lpstr>Hardy-Weinberg Law (3)</vt:lpstr>
      <vt:lpstr>Hardy-Weinberg Law (4)</vt:lpstr>
      <vt:lpstr>Consequences of Hardy-Weinberg Law</vt:lpstr>
      <vt:lpstr>Few examples</vt:lpstr>
      <vt:lpstr>More Examples</vt:lpstr>
      <vt:lpstr>Even more Examples</vt:lpstr>
      <vt:lpstr>Conclusions: Pharmacogenetics</vt:lpstr>
      <vt:lpstr>Next pharmacogenetics lectures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Pharmacogenetics B.Sc. Pharmacology &amp; Translational Medical Science, yr 2</dc:title>
  <dc:creator>Marc-Emmanuel Dumas</dc:creator>
  <cp:lastModifiedBy>Shiel, Nuala</cp:lastModifiedBy>
  <cp:revision>23</cp:revision>
  <cp:lastPrinted>2011-10-11T12:31:42Z</cp:lastPrinted>
  <dcterms:created xsi:type="dcterms:W3CDTF">2010-10-05T20:19:22Z</dcterms:created>
  <dcterms:modified xsi:type="dcterms:W3CDTF">2012-10-17T16:14:42Z</dcterms:modified>
</cp:coreProperties>
</file>