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50" r:id="rId2"/>
    <p:sldId id="359" r:id="rId3"/>
    <p:sldId id="391" r:id="rId4"/>
    <p:sldId id="387" r:id="rId5"/>
    <p:sldId id="360" r:id="rId6"/>
    <p:sldId id="361" r:id="rId7"/>
    <p:sldId id="362" r:id="rId8"/>
    <p:sldId id="363" r:id="rId9"/>
    <p:sldId id="388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89" r:id="rId22"/>
    <p:sldId id="375" r:id="rId23"/>
    <p:sldId id="376" r:id="rId24"/>
    <p:sldId id="377" r:id="rId25"/>
    <p:sldId id="385" r:id="rId26"/>
    <p:sldId id="378" r:id="rId27"/>
    <p:sldId id="379" r:id="rId28"/>
    <p:sldId id="380" r:id="rId29"/>
    <p:sldId id="381" r:id="rId30"/>
    <p:sldId id="382" r:id="rId31"/>
    <p:sldId id="383" r:id="rId32"/>
    <p:sldId id="390" r:id="rId33"/>
    <p:sldId id="384" r:id="rId34"/>
    <p:sldId id="3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CB46-F646-0D4A-8C49-0AD532B83E6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AB1A-94DE-C440-ABF6-B1ECEC0DB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5BC3-810F-DD45-9FF2-B2E6A26F952A}" type="slidenum">
              <a:rPr lang="en-US"/>
              <a:pPr/>
              <a:t>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76619-2A13-C343-B6DC-761DBE6075B3}" type="slidenum">
              <a:rPr lang="en-US"/>
              <a:pPr/>
              <a:t>15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3E17A-A640-7640-9D82-54F359F253EB}" type="slidenum">
              <a:rPr lang="en-US"/>
              <a:pPr/>
              <a:t>16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0B43-C63E-654F-B309-E8DF070A6F6C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E8E42-145D-2D45-8C3F-428442882FE1}" type="slidenum">
              <a:rPr lang="en-US"/>
              <a:pPr/>
              <a:t>18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20820-C1D2-3E40-B70A-B2F773EDAAE3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22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CA74F-E4BA-CD4C-88C0-6FBF309D0A31}" type="slidenum">
              <a:rPr lang="en-US"/>
              <a:pPr/>
              <a:t>20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96EFA-44BC-AC45-AC90-00081C8BD1EE}" type="slidenum">
              <a:rPr lang="en-US"/>
              <a:pPr/>
              <a:t>22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E698B-E434-894B-B612-F1B1819FC6A7}" type="slidenum">
              <a:rPr lang="en-US"/>
              <a:pPr/>
              <a:t>23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00B0E-3ACB-8249-8DEB-93B02E7B5107}" type="slidenum">
              <a:rPr lang="en-US"/>
              <a:pPr/>
              <a:t>24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00B0E-3ACB-8249-8DEB-93B02E7B5107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BF19E-B895-2542-B9DE-C1D568D8EA9E}" type="slidenum">
              <a:rPr lang="en-US"/>
              <a:pPr/>
              <a:t>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3264C-E447-6944-A9A2-E02FCCC47E30}" type="slidenum">
              <a:rPr lang="en-US"/>
              <a:pPr/>
              <a:t>26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54380-2F5E-9B41-ABE5-86ECC2F732FA}" type="slidenum">
              <a:rPr lang="en-US"/>
              <a:pPr/>
              <a:t>27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9ACD8-7558-2F44-B6E8-FC71B5A09B8D}" type="slidenum">
              <a:rPr lang="en-US"/>
              <a:pPr/>
              <a:t>28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627B3-1A70-DF48-8435-5FBD0F0A15D8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D3140-557A-4648-BA79-90C5092E381A}" type="slidenum">
              <a:rPr lang="en-US"/>
              <a:pPr/>
              <a:t>30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45683-B405-F945-9ED6-05AFF706AF1E}" type="slidenum">
              <a:rPr lang="en-US"/>
              <a:pPr/>
              <a:t>31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4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45683-B405-F945-9ED6-05AFF706AF1E}" type="slidenum">
              <a:rPr lang="en-US"/>
              <a:pPr/>
              <a:t>33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4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F884B-214F-9645-8F6F-8F6399621B32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1350E-9070-D84A-9D35-C376625DDF3C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00446-3F0C-6C41-8912-A102FE010349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C3EFC-1108-D647-9568-7CD6851442B2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81940-B6BE-9543-A8A1-851E0DCA4FAB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D3BBC-1BBC-D143-92BC-35E5AF17ECBF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E5201-3B4E-7946-BBDD-1A660928FA41}" type="slidenum">
              <a:rPr lang="en-US"/>
              <a:pPr/>
              <a:t>14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684213"/>
            <a:ext cx="3068638" cy="2301875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838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8100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00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838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8100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38100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38100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838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77724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92513"/>
            <a:ext cx="77724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838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77724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592513"/>
            <a:ext cx="7772400" cy="2171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87338"/>
            <a:ext cx="7772400" cy="5476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dumas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w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1495608"/>
            <a:ext cx="8213724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Enzymes as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drug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argets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BSc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Pharmacology &amp; Translational Medical Science</a:t>
            </a:r>
            <a:r>
              <a:rPr lang="is-IS" sz="2400" dirty="0">
                <a:latin typeface="Arial" pitchFamily="34" charset="0"/>
                <a:cs typeface="Arial" pitchFamily="34" charset="0"/>
              </a:rPr>
              <a:t>, yr 2</a:t>
            </a:r>
            <a:br>
              <a:rPr lang="is-IS" sz="2400" dirty="0">
                <a:latin typeface="Arial" pitchFamily="34" charset="0"/>
                <a:cs typeface="Arial" pitchFamily="34" charset="0"/>
              </a:rPr>
            </a:br>
            <a:r>
              <a:rPr lang="is-IS" sz="2400" dirty="0">
                <a:latin typeface="Arial" pitchFamily="34" charset="0"/>
                <a:cs typeface="Arial" pitchFamily="34" charset="0"/>
              </a:rPr>
              <a:t>MBBS, yr4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965"/>
            <a:ext cx="6400800" cy="2040835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Marc-Emmanuel Dumas,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PhD</a:t>
            </a:r>
            <a:endParaRPr lang="en-US" sz="4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Biomolecular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Medicine, Dept Surgery and Cancer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Sir Alexander Fleming Building, room 360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South Kensington Campus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m.dumas@imperial.ac.uk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868488" y="5111750"/>
            <a:ext cx="1908175" cy="1270000"/>
            <a:chOff x="1177" y="2903"/>
            <a:chExt cx="1202" cy="800"/>
          </a:xfrm>
        </p:grpSpPr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1352" y="2923"/>
              <a:ext cx="1027" cy="551"/>
            </a:xfrm>
            <a:custGeom>
              <a:avLst/>
              <a:gdLst/>
              <a:ahLst/>
              <a:cxnLst>
                <a:cxn ang="0">
                  <a:pos x="861" y="173"/>
                </a:cxn>
                <a:cxn ang="0">
                  <a:pos x="891" y="104"/>
                </a:cxn>
                <a:cxn ang="0">
                  <a:pos x="933" y="69"/>
                </a:cxn>
                <a:cxn ang="0">
                  <a:pos x="957" y="109"/>
                </a:cxn>
                <a:cxn ang="0">
                  <a:pos x="960" y="229"/>
                </a:cxn>
                <a:cxn ang="0">
                  <a:pos x="947" y="314"/>
                </a:cxn>
                <a:cxn ang="0">
                  <a:pos x="920" y="370"/>
                </a:cxn>
                <a:cxn ang="0">
                  <a:pos x="819" y="402"/>
                </a:cxn>
                <a:cxn ang="0">
                  <a:pos x="603" y="405"/>
                </a:cxn>
                <a:cxn ang="0">
                  <a:pos x="547" y="405"/>
                </a:cxn>
                <a:cxn ang="0">
                  <a:pos x="520" y="440"/>
                </a:cxn>
                <a:cxn ang="0">
                  <a:pos x="509" y="461"/>
                </a:cxn>
                <a:cxn ang="0">
                  <a:pos x="424" y="474"/>
                </a:cxn>
                <a:cxn ang="0">
                  <a:pos x="285" y="373"/>
                </a:cxn>
                <a:cxn ang="0">
                  <a:pos x="144" y="237"/>
                </a:cxn>
                <a:cxn ang="0">
                  <a:pos x="83" y="210"/>
                </a:cxn>
                <a:cxn ang="0">
                  <a:pos x="64" y="173"/>
                </a:cxn>
                <a:cxn ang="0">
                  <a:pos x="96" y="138"/>
                </a:cxn>
                <a:cxn ang="0">
                  <a:pos x="101" y="56"/>
                </a:cxn>
                <a:cxn ang="0">
                  <a:pos x="83" y="29"/>
                </a:cxn>
                <a:cxn ang="0">
                  <a:pos x="53" y="34"/>
                </a:cxn>
                <a:cxn ang="0">
                  <a:pos x="40" y="69"/>
                </a:cxn>
                <a:cxn ang="0">
                  <a:pos x="21" y="136"/>
                </a:cxn>
                <a:cxn ang="0">
                  <a:pos x="0" y="176"/>
                </a:cxn>
                <a:cxn ang="0">
                  <a:pos x="21" y="229"/>
                </a:cxn>
                <a:cxn ang="0">
                  <a:pos x="109" y="277"/>
                </a:cxn>
                <a:cxn ang="0">
                  <a:pos x="160" y="328"/>
                </a:cxn>
                <a:cxn ang="0">
                  <a:pos x="211" y="394"/>
                </a:cxn>
                <a:cxn ang="0">
                  <a:pos x="293" y="445"/>
                </a:cxn>
                <a:cxn ang="0">
                  <a:pos x="421" y="536"/>
                </a:cxn>
                <a:cxn ang="0">
                  <a:pos x="533" y="538"/>
                </a:cxn>
                <a:cxn ang="0">
                  <a:pos x="619" y="472"/>
                </a:cxn>
                <a:cxn ang="0">
                  <a:pos x="675" y="466"/>
                </a:cxn>
                <a:cxn ang="0">
                  <a:pos x="843" y="469"/>
                </a:cxn>
                <a:cxn ang="0">
                  <a:pos x="941" y="442"/>
                </a:cxn>
                <a:cxn ang="0">
                  <a:pos x="1000" y="357"/>
                </a:cxn>
                <a:cxn ang="0">
                  <a:pos x="1027" y="149"/>
                </a:cxn>
                <a:cxn ang="0">
                  <a:pos x="995" y="24"/>
                </a:cxn>
                <a:cxn ang="0">
                  <a:pos x="949" y="5"/>
                </a:cxn>
                <a:cxn ang="0">
                  <a:pos x="875" y="45"/>
                </a:cxn>
                <a:cxn ang="0">
                  <a:pos x="821" y="122"/>
                </a:cxn>
                <a:cxn ang="0">
                  <a:pos x="805" y="205"/>
                </a:cxn>
                <a:cxn ang="0">
                  <a:pos x="861" y="173"/>
                </a:cxn>
              </a:cxnLst>
              <a:rect l="0" t="0" r="r" b="b"/>
              <a:pathLst>
                <a:path w="1027" h="551">
                  <a:moveTo>
                    <a:pt x="861" y="173"/>
                  </a:moveTo>
                  <a:cubicBezTo>
                    <a:pt x="875" y="156"/>
                    <a:pt x="879" y="121"/>
                    <a:pt x="891" y="104"/>
                  </a:cubicBezTo>
                  <a:cubicBezTo>
                    <a:pt x="902" y="86"/>
                    <a:pt x="922" y="68"/>
                    <a:pt x="933" y="69"/>
                  </a:cubicBezTo>
                  <a:cubicBezTo>
                    <a:pt x="944" y="69"/>
                    <a:pt x="952" y="82"/>
                    <a:pt x="957" y="109"/>
                  </a:cubicBezTo>
                  <a:cubicBezTo>
                    <a:pt x="961" y="135"/>
                    <a:pt x="961" y="195"/>
                    <a:pt x="960" y="229"/>
                  </a:cubicBezTo>
                  <a:cubicBezTo>
                    <a:pt x="958" y="263"/>
                    <a:pt x="953" y="290"/>
                    <a:pt x="947" y="314"/>
                  </a:cubicBezTo>
                  <a:cubicBezTo>
                    <a:pt x="940" y="337"/>
                    <a:pt x="941" y="355"/>
                    <a:pt x="920" y="370"/>
                  </a:cubicBezTo>
                  <a:cubicBezTo>
                    <a:pt x="898" y="384"/>
                    <a:pt x="871" y="396"/>
                    <a:pt x="819" y="402"/>
                  </a:cubicBezTo>
                  <a:cubicBezTo>
                    <a:pt x="766" y="407"/>
                    <a:pt x="648" y="404"/>
                    <a:pt x="603" y="405"/>
                  </a:cubicBezTo>
                  <a:cubicBezTo>
                    <a:pt x="557" y="405"/>
                    <a:pt x="560" y="399"/>
                    <a:pt x="547" y="405"/>
                  </a:cubicBezTo>
                  <a:cubicBezTo>
                    <a:pt x="533" y="410"/>
                    <a:pt x="526" y="430"/>
                    <a:pt x="520" y="440"/>
                  </a:cubicBezTo>
                  <a:cubicBezTo>
                    <a:pt x="513" y="449"/>
                    <a:pt x="524" y="455"/>
                    <a:pt x="509" y="461"/>
                  </a:cubicBezTo>
                  <a:cubicBezTo>
                    <a:pt x="493" y="466"/>
                    <a:pt x="461" y="488"/>
                    <a:pt x="424" y="474"/>
                  </a:cubicBezTo>
                  <a:cubicBezTo>
                    <a:pt x="386" y="459"/>
                    <a:pt x="331" y="412"/>
                    <a:pt x="285" y="373"/>
                  </a:cubicBezTo>
                  <a:cubicBezTo>
                    <a:pt x="238" y="333"/>
                    <a:pt x="177" y="264"/>
                    <a:pt x="144" y="237"/>
                  </a:cubicBezTo>
                  <a:cubicBezTo>
                    <a:pt x="110" y="209"/>
                    <a:pt x="96" y="220"/>
                    <a:pt x="83" y="210"/>
                  </a:cubicBezTo>
                  <a:cubicBezTo>
                    <a:pt x="69" y="199"/>
                    <a:pt x="61" y="184"/>
                    <a:pt x="64" y="173"/>
                  </a:cubicBezTo>
                  <a:cubicBezTo>
                    <a:pt x="66" y="161"/>
                    <a:pt x="89" y="157"/>
                    <a:pt x="96" y="138"/>
                  </a:cubicBezTo>
                  <a:cubicBezTo>
                    <a:pt x="102" y="118"/>
                    <a:pt x="103" y="74"/>
                    <a:pt x="101" y="56"/>
                  </a:cubicBezTo>
                  <a:cubicBezTo>
                    <a:pt x="98" y="37"/>
                    <a:pt x="90" y="32"/>
                    <a:pt x="83" y="29"/>
                  </a:cubicBezTo>
                  <a:cubicBezTo>
                    <a:pt x="75" y="25"/>
                    <a:pt x="60" y="27"/>
                    <a:pt x="53" y="34"/>
                  </a:cubicBezTo>
                  <a:cubicBezTo>
                    <a:pt x="45" y="40"/>
                    <a:pt x="45" y="52"/>
                    <a:pt x="40" y="69"/>
                  </a:cubicBezTo>
                  <a:cubicBezTo>
                    <a:pt x="34" y="85"/>
                    <a:pt x="27" y="118"/>
                    <a:pt x="21" y="136"/>
                  </a:cubicBezTo>
                  <a:cubicBezTo>
                    <a:pt x="14" y="153"/>
                    <a:pt x="0" y="160"/>
                    <a:pt x="0" y="176"/>
                  </a:cubicBezTo>
                  <a:cubicBezTo>
                    <a:pt x="0" y="191"/>
                    <a:pt x="2" y="212"/>
                    <a:pt x="21" y="229"/>
                  </a:cubicBezTo>
                  <a:cubicBezTo>
                    <a:pt x="39" y="245"/>
                    <a:pt x="85" y="260"/>
                    <a:pt x="109" y="277"/>
                  </a:cubicBezTo>
                  <a:cubicBezTo>
                    <a:pt x="132" y="293"/>
                    <a:pt x="143" y="308"/>
                    <a:pt x="160" y="328"/>
                  </a:cubicBezTo>
                  <a:cubicBezTo>
                    <a:pt x="177" y="347"/>
                    <a:pt x="188" y="374"/>
                    <a:pt x="211" y="394"/>
                  </a:cubicBezTo>
                  <a:cubicBezTo>
                    <a:pt x="233" y="413"/>
                    <a:pt x="258" y="421"/>
                    <a:pt x="293" y="445"/>
                  </a:cubicBezTo>
                  <a:cubicBezTo>
                    <a:pt x="327" y="468"/>
                    <a:pt x="381" y="520"/>
                    <a:pt x="421" y="536"/>
                  </a:cubicBezTo>
                  <a:cubicBezTo>
                    <a:pt x="461" y="551"/>
                    <a:pt x="499" y="548"/>
                    <a:pt x="533" y="538"/>
                  </a:cubicBezTo>
                  <a:cubicBezTo>
                    <a:pt x="566" y="527"/>
                    <a:pt x="595" y="484"/>
                    <a:pt x="619" y="472"/>
                  </a:cubicBezTo>
                  <a:cubicBezTo>
                    <a:pt x="642" y="460"/>
                    <a:pt x="637" y="466"/>
                    <a:pt x="675" y="466"/>
                  </a:cubicBezTo>
                  <a:cubicBezTo>
                    <a:pt x="712" y="465"/>
                    <a:pt x="798" y="472"/>
                    <a:pt x="843" y="469"/>
                  </a:cubicBezTo>
                  <a:cubicBezTo>
                    <a:pt x="887" y="465"/>
                    <a:pt x="914" y="460"/>
                    <a:pt x="941" y="442"/>
                  </a:cubicBezTo>
                  <a:cubicBezTo>
                    <a:pt x="967" y="423"/>
                    <a:pt x="985" y="405"/>
                    <a:pt x="1000" y="357"/>
                  </a:cubicBezTo>
                  <a:cubicBezTo>
                    <a:pt x="1014" y="308"/>
                    <a:pt x="1027" y="204"/>
                    <a:pt x="1027" y="149"/>
                  </a:cubicBezTo>
                  <a:cubicBezTo>
                    <a:pt x="1026" y="93"/>
                    <a:pt x="1007" y="47"/>
                    <a:pt x="995" y="24"/>
                  </a:cubicBezTo>
                  <a:cubicBezTo>
                    <a:pt x="982" y="0"/>
                    <a:pt x="969" y="1"/>
                    <a:pt x="949" y="5"/>
                  </a:cubicBezTo>
                  <a:cubicBezTo>
                    <a:pt x="928" y="8"/>
                    <a:pt x="896" y="25"/>
                    <a:pt x="875" y="45"/>
                  </a:cubicBezTo>
                  <a:cubicBezTo>
                    <a:pt x="853" y="64"/>
                    <a:pt x="832" y="95"/>
                    <a:pt x="821" y="122"/>
                  </a:cubicBezTo>
                  <a:cubicBezTo>
                    <a:pt x="809" y="148"/>
                    <a:pt x="796" y="196"/>
                    <a:pt x="805" y="205"/>
                  </a:cubicBezTo>
                  <a:cubicBezTo>
                    <a:pt x="813" y="213"/>
                    <a:pt x="846" y="189"/>
                    <a:pt x="861" y="173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018" y="3174"/>
              <a:ext cx="252" cy="385"/>
            </a:xfrm>
            <a:custGeom>
              <a:avLst/>
              <a:gdLst/>
              <a:ahLst/>
              <a:cxnLst>
                <a:cxn ang="0">
                  <a:pos x="38" y="330"/>
                </a:cxn>
                <a:cxn ang="0">
                  <a:pos x="110" y="327"/>
                </a:cxn>
                <a:cxn ang="0">
                  <a:pos x="190" y="234"/>
                </a:cxn>
                <a:cxn ang="0">
                  <a:pos x="166" y="37"/>
                </a:cxn>
                <a:cxn ang="0">
                  <a:pos x="217" y="13"/>
                </a:cxn>
                <a:cxn ang="0">
                  <a:pos x="238" y="98"/>
                </a:cxn>
                <a:cxn ang="0">
                  <a:pos x="249" y="205"/>
                </a:cxn>
                <a:cxn ang="0">
                  <a:pos x="219" y="298"/>
                </a:cxn>
                <a:cxn ang="0">
                  <a:pos x="169" y="362"/>
                </a:cxn>
                <a:cxn ang="0">
                  <a:pos x="105" y="383"/>
                </a:cxn>
                <a:cxn ang="0">
                  <a:pos x="30" y="375"/>
                </a:cxn>
                <a:cxn ang="0">
                  <a:pos x="3" y="359"/>
                </a:cxn>
                <a:cxn ang="0">
                  <a:pos x="38" y="330"/>
                </a:cxn>
              </a:cxnLst>
              <a:rect l="0" t="0" r="r" b="b"/>
              <a:pathLst>
                <a:path w="252" h="385">
                  <a:moveTo>
                    <a:pt x="38" y="330"/>
                  </a:moveTo>
                  <a:cubicBezTo>
                    <a:pt x="55" y="324"/>
                    <a:pt x="84" y="342"/>
                    <a:pt x="110" y="327"/>
                  </a:cubicBezTo>
                  <a:cubicBezTo>
                    <a:pt x="135" y="311"/>
                    <a:pt x="180" y="282"/>
                    <a:pt x="190" y="234"/>
                  </a:cubicBezTo>
                  <a:cubicBezTo>
                    <a:pt x="199" y="185"/>
                    <a:pt x="161" y="73"/>
                    <a:pt x="166" y="37"/>
                  </a:cubicBezTo>
                  <a:cubicBezTo>
                    <a:pt x="170" y="0"/>
                    <a:pt x="205" y="2"/>
                    <a:pt x="217" y="13"/>
                  </a:cubicBezTo>
                  <a:cubicBezTo>
                    <a:pt x="229" y="23"/>
                    <a:pt x="232" y="66"/>
                    <a:pt x="238" y="98"/>
                  </a:cubicBezTo>
                  <a:cubicBezTo>
                    <a:pt x="243" y="130"/>
                    <a:pt x="252" y="171"/>
                    <a:pt x="249" y="205"/>
                  </a:cubicBezTo>
                  <a:cubicBezTo>
                    <a:pt x="245" y="238"/>
                    <a:pt x="232" y="271"/>
                    <a:pt x="219" y="298"/>
                  </a:cubicBezTo>
                  <a:cubicBezTo>
                    <a:pt x="205" y="324"/>
                    <a:pt x="188" y="347"/>
                    <a:pt x="169" y="362"/>
                  </a:cubicBezTo>
                  <a:cubicBezTo>
                    <a:pt x="149" y="376"/>
                    <a:pt x="128" y="380"/>
                    <a:pt x="105" y="383"/>
                  </a:cubicBezTo>
                  <a:cubicBezTo>
                    <a:pt x="82" y="385"/>
                    <a:pt x="46" y="378"/>
                    <a:pt x="30" y="375"/>
                  </a:cubicBezTo>
                  <a:cubicBezTo>
                    <a:pt x="13" y="371"/>
                    <a:pt x="0" y="368"/>
                    <a:pt x="3" y="359"/>
                  </a:cubicBezTo>
                  <a:cubicBezTo>
                    <a:pt x="5" y="349"/>
                    <a:pt x="20" y="335"/>
                    <a:pt x="38" y="330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1252" y="2903"/>
              <a:ext cx="882" cy="771"/>
            </a:xfrm>
            <a:custGeom>
              <a:avLst/>
              <a:gdLst/>
              <a:ahLst/>
              <a:cxnLst>
                <a:cxn ang="0">
                  <a:pos x="807" y="316"/>
                </a:cxn>
                <a:cxn ang="0">
                  <a:pos x="767" y="332"/>
                </a:cxn>
                <a:cxn ang="0">
                  <a:pos x="737" y="372"/>
                </a:cxn>
                <a:cxn ang="0">
                  <a:pos x="801" y="460"/>
                </a:cxn>
                <a:cxn ang="0">
                  <a:pos x="801" y="494"/>
                </a:cxn>
                <a:cxn ang="0">
                  <a:pos x="745" y="580"/>
                </a:cxn>
                <a:cxn ang="0">
                  <a:pos x="593" y="665"/>
                </a:cxn>
                <a:cxn ang="0">
                  <a:pos x="436" y="702"/>
                </a:cxn>
                <a:cxn ang="0">
                  <a:pos x="353" y="694"/>
                </a:cxn>
                <a:cxn ang="0">
                  <a:pos x="300" y="668"/>
                </a:cxn>
                <a:cxn ang="0">
                  <a:pos x="209" y="561"/>
                </a:cxn>
                <a:cxn ang="0">
                  <a:pos x="105" y="321"/>
                </a:cxn>
                <a:cxn ang="0">
                  <a:pos x="84" y="212"/>
                </a:cxn>
                <a:cxn ang="0">
                  <a:pos x="116" y="158"/>
                </a:cxn>
                <a:cxn ang="0">
                  <a:pos x="175" y="145"/>
                </a:cxn>
                <a:cxn ang="0">
                  <a:pos x="241" y="150"/>
                </a:cxn>
                <a:cxn ang="0">
                  <a:pos x="393" y="97"/>
                </a:cxn>
                <a:cxn ang="0">
                  <a:pos x="505" y="62"/>
                </a:cxn>
                <a:cxn ang="0">
                  <a:pos x="543" y="68"/>
                </a:cxn>
                <a:cxn ang="0">
                  <a:pos x="567" y="89"/>
                </a:cxn>
                <a:cxn ang="0">
                  <a:pos x="593" y="153"/>
                </a:cxn>
                <a:cxn ang="0">
                  <a:pos x="596" y="198"/>
                </a:cxn>
                <a:cxn ang="0">
                  <a:pos x="553" y="230"/>
                </a:cxn>
                <a:cxn ang="0">
                  <a:pos x="468" y="233"/>
                </a:cxn>
                <a:cxn ang="0">
                  <a:pos x="385" y="281"/>
                </a:cxn>
                <a:cxn ang="0">
                  <a:pos x="268" y="321"/>
                </a:cxn>
                <a:cxn ang="0">
                  <a:pos x="220" y="484"/>
                </a:cxn>
                <a:cxn ang="0">
                  <a:pos x="303" y="593"/>
                </a:cxn>
                <a:cxn ang="0">
                  <a:pos x="420" y="654"/>
                </a:cxn>
                <a:cxn ang="0">
                  <a:pos x="529" y="641"/>
                </a:cxn>
                <a:cxn ang="0">
                  <a:pos x="633" y="614"/>
                </a:cxn>
                <a:cxn ang="0">
                  <a:pos x="687" y="620"/>
                </a:cxn>
                <a:cxn ang="0">
                  <a:pos x="743" y="580"/>
                </a:cxn>
                <a:cxn ang="0">
                  <a:pos x="711" y="566"/>
                </a:cxn>
                <a:cxn ang="0">
                  <a:pos x="663" y="566"/>
                </a:cxn>
                <a:cxn ang="0">
                  <a:pos x="521" y="598"/>
                </a:cxn>
                <a:cxn ang="0">
                  <a:pos x="396" y="590"/>
                </a:cxn>
                <a:cxn ang="0">
                  <a:pos x="295" y="510"/>
                </a:cxn>
                <a:cxn ang="0">
                  <a:pos x="292" y="412"/>
                </a:cxn>
                <a:cxn ang="0">
                  <a:pos x="335" y="348"/>
                </a:cxn>
                <a:cxn ang="0">
                  <a:pos x="420" y="326"/>
                </a:cxn>
                <a:cxn ang="0">
                  <a:pos x="487" y="284"/>
                </a:cxn>
                <a:cxn ang="0">
                  <a:pos x="511" y="278"/>
                </a:cxn>
                <a:cxn ang="0">
                  <a:pos x="615" y="262"/>
                </a:cxn>
                <a:cxn ang="0">
                  <a:pos x="665" y="217"/>
                </a:cxn>
                <a:cxn ang="0">
                  <a:pos x="647" y="118"/>
                </a:cxn>
                <a:cxn ang="0">
                  <a:pos x="615" y="36"/>
                </a:cxn>
                <a:cxn ang="0">
                  <a:pos x="524" y="1"/>
                </a:cxn>
                <a:cxn ang="0">
                  <a:pos x="377" y="33"/>
                </a:cxn>
                <a:cxn ang="0">
                  <a:pos x="196" y="97"/>
                </a:cxn>
                <a:cxn ang="0">
                  <a:pos x="100" y="108"/>
                </a:cxn>
                <a:cxn ang="0">
                  <a:pos x="36" y="132"/>
                </a:cxn>
                <a:cxn ang="0">
                  <a:pos x="7" y="220"/>
                </a:cxn>
                <a:cxn ang="0">
                  <a:pos x="76" y="428"/>
                </a:cxn>
                <a:cxn ang="0">
                  <a:pos x="177" y="620"/>
                </a:cxn>
                <a:cxn ang="0">
                  <a:pos x="281" y="732"/>
                </a:cxn>
                <a:cxn ang="0">
                  <a:pos x="479" y="761"/>
                </a:cxn>
                <a:cxn ang="0">
                  <a:pos x="716" y="670"/>
                </a:cxn>
                <a:cxn ang="0">
                  <a:pos x="857" y="545"/>
                </a:cxn>
                <a:cxn ang="0">
                  <a:pos x="871" y="452"/>
                </a:cxn>
                <a:cxn ang="0">
                  <a:pos x="807" y="316"/>
                </a:cxn>
              </a:cxnLst>
              <a:rect l="0" t="0" r="r" b="b"/>
              <a:pathLst>
                <a:path w="882" h="771">
                  <a:moveTo>
                    <a:pt x="807" y="316"/>
                  </a:moveTo>
                  <a:cubicBezTo>
                    <a:pt x="789" y="296"/>
                    <a:pt x="778" y="322"/>
                    <a:pt x="767" y="332"/>
                  </a:cubicBezTo>
                  <a:cubicBezTo>
                    <a:pt x="755" y="341"/>
                    <a:pt x="731" y="350"/>
                    <a:pt x="737" y="372"/>
                  </a:cubicBezTo>
                  <a:cubicBezTo>
                    <a:pt x="742" y="393"/>
                    <a:pt x="790" y="439"/>
                    <a:pt x="801" y="460"/>
                  </a:cubicBezTo>
                  <a:cubicBezTo>
                    <a:pt x="811" y="480"/>
                    <a:pt x="810" y="474"/>
                    <a:pt x="801" y="494"/>
                  </a:cubicBezTo>
                  <a:cubicBezTo>
                    <a:pt x="791" y="514"/>
                    <a:pt x="779" y="551"/>
                    <a:pt x="745" y="580"/>
                  </a:cubicBezTo>
                  <a:cubicBezTo>
                    <a:pt x="710" y="608"/>
                    <a:pt x="644" y="644"/>
                    <a:pt x="593" y="665"/>
                  </a:cubicBezTo>
                  <a:cubicBezTo>
                    <a:pt x="541" y="685"/>
                    <a:pt x="476" y="697"/>
                    <a:pt x="436" y="702"/>
                  </a:cubicBezTo>
                  <a:cubicBezTo>
                    <a:pt x="396" y="706"/>
                    <a:pt x="375" y="699"/>
                    <a:pt x="353" y="694"/>
                  </a:cubicBezTo>
                  <a:cubicBezTo>
                    <a:pt x="330" y="688"/>
                    <a:pt x="323" y="690"/>
                    <a:pt x="300" y="668"/>
                  </a:cubicBezTo>
                  <a:cubicBezTo>
                    <a:pt x="276" y="645"/>
                    <a:pt x="241" y="618"/>
                    <a:pt x="209" y="561"/>
                  </a:cubicBezTo>
                  <a:cubicBezTo>
                    <a:pt x="176" y="503"/>
                    <a:pt x="125" y="379"/>
                    <a:pt x="105" y="321"/>
                  </a:cubicBezTo>
                  <a:cubicBezTo>
                    <a:pt x="84" y="262"/>
                    <a:pt x="82" y="239"/>
                    <a:pt x="84" y="212"/>
                  </a:cubicBezTo>
                  <a:cubicBezTo>
                    <a:pt x="85" y="185"/>
                    <a:pt x="100" y="169"/>
                    <a:pt x="116" y="158"/>
                  </a:cubicBezTo>
                  <a:cubicBezTo>
                    <a:pt x="131" y="146"/>
                    <a:pt x="154" y="146"/>
                    <a:pt x="175" y="145"/>
                  </a:cubicBezTo>
                  <a:cubicBezTo>
                    <a:pt x="195" y="143"/>
                    <a:pt x="204" y="157"/>
                    <a:pt x="241" y="150"/>
                  </a:cubicBezTo>
                  <a:cubicBezTo>
                    <a:pt x="277" y="142"/>
                    <a:pt x="349" y="111"/>
                    <a:pt x="393" y="97"/>
                  </a:cubicBezTo>
                  <a:cubicBezTo>
                    <a:pt x="437" y="82"/>
                    <a:pt x="480" y="66"/>
                    <a:pt x="505" y="62"/>
                  </a:cubicBezTo>
                  <a:cubicBezTo>
                    <a:pt x="529" y="57"/>
                    <a:pt x="532" y="63"/>
                    <a:pt x="543" y="68"/>
                  </a:cubicBezTo>
                  <a:cubicBezTo>
                    <a:pt x="553" y="72"/>
                    <a:pt x="558" y="74"/>
                    <a:pt x="567" y="89"/>
                  </a:cubicBezTo>
                  <a:cubicBezTo>
                    <a:pt x="575" y="103"/>
                    <a:pt x="588" y="134"/>
                    <a:pt x="593" y="153"/>
                  </a:cubicBezTo>
                  <a:cubicBezTo>
                    <a:pt x="597" y="171"/>
                    <a:pt x="602" y="185"/>
                    <a:pt x="596" y="198"/>
                  </a:cubicBezTo>
                  <a:cubicBezTo>
                    <a:pt x="589" y="210"/>
                    <a:pt x="574" y="224"/>
                    <a:pt x="553" y="230"/>
                  </a:cubicBezTo>
                  <a:cubicBezTo>
                    <a:pt x="531" y="235"/>
                    <a:pt x="495" y="224"/>
                    <a:pt x="468" y="233"/>
                  </a:cubicBezTo>
                  <a:cubicBezTo>
                    <a:pt x="440" y="241"/>
                    <a:pt x="418" y="266"/>
                    <a:pt x="385" y="281"/>
                  </a:cubicBezTo>
                  <a:cubicBezTo>
                    <a:pt x="351" y="295"/>
                    <a:pt x="295" y="287"/>
                    <a:pt x="268" y="321"/>
                  </a:cubicBezTo>
                  <a:cubicBezTo>
                    <a:pt x="240" y="354"/>
                    <a:pt x="214" y="438"/>
                    <a:pt x="220" y="484"/>
                  </a:cubicBezTo>
                  <a:cubicBezTo>
                    <a:pt x="225" y="529"/>
                    <a:pt x="269" y="564"/>
                    <a:pt x="303" y="593"/>
                  </a:cubicBezTo>
                  <a:cubicBezTo>
                    <a:pt x="336" y="621"/>
                    <a:pt x="382" y="646"/>
                    <a:pt x="420" y="654"/>
                  </a:cubicBezTo>
                  <a:cubicBezTo>
                    <a:pt x="457" y="661"/>
                    <a:pt x="493" y="647"/>
                    <a:pt x="529" y="641"/>
                  </a:cubicBezTo>
                  <a:cubicBezTo>
                    <a:pt x="564" y="634"/>
                    <a:pt x="606" y="617"/>
                    <a:pt x="633" y="614"/>
                  </a:cubicBezTo>
                  <a:cubicBezTo>
                    <a:pt x="659" y="610"/>
                    <a:pt x="668" y="625"/>
                    <a:pt x="687" y="620"/>
                  </a:cubicBezTo>
                  <a:cubicBezTo>
                    <a:pt x="705" y="614"/>
                    <a:pt x="739" y="588"/>
                    <a:pt x="743" y="580"/>
                  </a:cubicBezTo>
                  <a:cubicBezTo>
                    <a:pt x="746" y="571"/>
                    <a:pt x="724" y="568"/>
                    <a:pt x="711" y="566"/>
                  </a:cubicBezTo>
                  <a:cubicBezTo>
                    <a:pt x="697" y="563"/>
                    <a:pt x="694" y="560"/>
                    <a:pt x="663" y="566"/>
                  </a:cubicBezTo>
                  <a:cubicBezTo>
                    <a:pt x="631" y="571"/>
                    <a:pt x="565" y="594"/>
                    <a:pt x="521" y="598"/>
                  </a:cubicBezTo>
                  <a:cubicBezTo>
                    <a:pt x="476" y="601"/>
                    <a:pt x="433" y="604"/>
                    <a:pt x="396" y="590"/>
                  </a:cubicBezTo>
                  <a:cubicBezTo>
                    <a:pt x="358" y="575"/>
                    <a:pt x="312" y="539"/>
                    <a:pt x="295" y="510"/>
                  </a:cubicBezTo>
                  <a:cubicBezTo>
                    <a:pt x="277" y="480"/>
                    <a:pt x="285" y="438"/>
                    <a:pt x="292" y="412"/>
                  </a:cubicBezTo>
                  <a:cubicBezTo>
                    <a:pt x="298" y="385"/>
                    <a:pt x="313" y="362"/>
                    <a:pt x="335" y="348"/>
                  </a:cubicBezTo>
                  <a:cubicBezTo>
                    <a:pt x="356" y="333"/>
                    <a:pt x="394" y="336"/>
                    <a:pt x="420" y="326"/>
                  </a:cubicBezTo>
                  <a:cubicBezTo>
                    <a:pt x="445" y="315"/>
                    <a:pt x="471" y="291"/>
                    <a:pt x="487" y="284"/>
                  </a:cubicBezTo>
                  <a:cubicBezTo>
                    <a:pt x="502" y="276"/>
                    <a:pt x="489" y="281"/>
                    <a:pt x="511" y="278"/>
                  </a:cubicBezTo>
                  <a:cubicBezTo>
                    <a:pt x="532" y="274"/>
                    <a:pt x="589" y="272"/>
                    <a:pt x="615" y="262"/>
                  </a:cubicBezTo>
                  <a:cubicBezTo>
                    <a:pt x="640" y="251"/>
                    <a:pt x="659" y="240"/>
                    <a:pt x="665" y="217"/>
                  </a:cubicBezTo>
                  <a:cubicBezTo>
                    <a:pt x="670" y="193"/>
                    <a:pt x="655" y="147"/>
                    <a:pt x="647" y="118"/>
                  </a:cubicBezTo>
                  <a:cubicBezTo>
                    <a:pt x="638" y="88"/>
                    <a:pt x="635" y="55"/>
                    <a:pt x="615" y="36"/>
                  </a:cubicBezTo>
                  <a:cubicBezTo>
                    <a:pt x="594" y="16"/>
                    <a:pt x="563" y="1"/>
                    <a:pt x="524" y="1"/>
                  </a:cubicBezTo>
                  <a:cubicBezTo>
                    <a:pt x="484" y="0"/>
                    <a:pt x="431" y="17"/>
                    <a:pt x="377" y="33"/>
                  </a:cubicBezTo>
                  <a:cubicBezTo>
                    <a:pt x="322" y="48"/>
                    <a:pt x="242" y="84"/>
                    <a:pt x="196" y="97"/>
                  </a:cubicBezTo>
                  <a:cubicBezTo>
                    <a:pt x="149" y="109"/>
                    <a:pt x="126" y="102"/>
                    <a:pt x="100" y="108"/>
                  </a:cubicBezTo>
                  <a:cubicBezTo>
                    <a:pt x="73" y="113"/>
                    <a:pt x="51" y="113"/>
                    <a:pt x="36" y="132"/>
                  </a:cubicBezTo>
                  <a:cubicBezTo>
                    <a:pt x="20" y="150"/>
                    <a:pt x="0" y="170"/>
                    <a:pt x="7" y="220"/>
                  </a:cubicBezTo>
                  <a:cubicBezTo>
                    <a:pt x="13" y="269"/>
                    <a:pt x="47" y="361"/>
                    <a:pt x="76" y="428"/>
                  </a:cubicBezTo>
                  <a:cubicBezTo>
                    <a:pt x="104" y="494"/>
                    <a:pt x="142" y="569"/>
                    <a:pt x="177" y="620"/>
                  </a:cubicBezTo>
                  <a:cubicBezTo>
                    <a:pt x="211" y="670"/>
                    <a:pt x="230" y="708"/>
                    <a:pt x="281" y="732"/>
                  </a:cubicBezTo>
                  <a:cubicBezTo>
                    <a:pt x="331" y="755"/>
                    <a:pt x="406" y="771"/>
                    <a:pt x="479" y="761"/>
                  </a:cubicBezTo>
                  <a:cubicBezTo>
                    <a:pt x="551" y="750"/>
                    <a:pt x="653" y="705"/>
                    <a:pt x="716" y="670"/>
                  </a:cubicBezTo>
                  <a:cubicBezTo>
                    <a:pt x="778" y="634"/>
                    <a:pt x="831" y="581"/>
                    <a:pt x="857" y="545"/>
                  </a:cubicBezTo>
                  <a:cubicBezTo>
                    <a:pt x="882" y="508"/>
                    <a:pt x="881" y="489"/>
                    <a:pt x="871" y="452"/>
                  </a:cubicBezTo>
                  <a:cubicBezTo>
                    <a:pt x="860" y="414"/>
                    <a:pt x="824" y="335"/>
                    <a:pt x="807" y="316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1177" y="3042"/>
              <a:ext cx="1096" cy="661"/>
            </a:xfrm>
            <a:custGeom>
              <a:avLst/>
              <a:gdLst/>
              <a:ahLst/>
              <a:cxnLst>
                <a:cxn ang="0">
                  <a:pos x="4" y="553"/>
                </a:cxn>
                <a:cxn ang="0">
                  <a:pos x="12" y="601"/>
                </a:cxn>
                <a:cxn ang="0">
                  <a:pos x="20" y="638"/>
                </a:cxn>
                <a:cxn ang="0">
                  <a:pos x="58" y="659"/>
                </a:cxn>
                <a:cxn ang="0">
                  <a:pos x="140" y="643"/>
                </a:cxn>
                <a:cxn ang="0">
                  <a:pos x="303" y="550"/>
                </a:cxn>
                <a:cxn ang="0">
                  <a:pos x="402" y="491"/>
                </a:cxn>
                <a:cxn ang="0">
                  <a:pos x="455" y="379"/>
                </a:cxn>
                <a:cxn ang="0">
                  <a:pos x="460" y="233"/>
                </a:cxn>
                <a:cxn ang="0">
                  <a:pos x="458" y="121"/>
                </a:cxn>
                <a:cxn ang="0">
                  <a:pos x="482" y="70"/>
                </a:cxn>
                <a:cxn ang="0">
                  <a:pos x="530" y="59"/>
                </a:cxn>
                <a:cxn ang="0">
                  <a:pos x="591" y="83"/>
                </a:cxn>
                <a:cxn ang="0">
                  <a:pos x="610" y="105"/>
                </a:cxn>
                <a:cxn ang="0">
                  <a:pos x="570" y="211"/>
                </a:cxn>
                <a:cxn ang="0">
                  <a:pos x="551" y="329"/>
                </a:cxn>
                <a:cxn ang="0">
                  <a:pos x="615" y="403"/>
                </a:cxn>
                <a:cxn ang="0">
                  <a:pos x="714" y="395"/>
                </a:cxn>
                <a:cxn ang="0">
                  <a:pos x="855" y="307"/>
                </a:cxn>
                <a:cxn ang="0">
                  <a:pos x="956" y="182"/>
                </a:cxn>
                <a:cxn ang="0">
                  <a:pos x="1007" y="166"/>
                </a:cxn>
                <a:cxn ang="0">
                  <a:pos x="1071" y="129"/>
                </a:cxn>
                <a:cxn ang="0">
                  <a:pos x="1095" y="81"/>
                </a:cxn>
                <a:cxn ang="0">
                  <a:pos x="1079" y="54"/>
                </a:cxn>
                <a:cxn ang="0">
                  <a:pos x="1050" y="51"/>
                </a:cxn>
                <a:cxn ang="0">
                  <a:pos x="967" y="86"/>
                </a:cxn>
                <a:cxn ang="0">
                  <a:pos x="882" y="185"/>
                </a:cxn>
                <a:cxn ang="0">
                  <a:pos x="780" y="297"/>
                </a:cxn>
                <a:cxn ang="0">
                  <a:pos x="676" y="347"/>
                </a:cxn>
                <a:cxn ang="0">
                  <a:pos x="628" y="345"/>
                </a:cxn>
                <a:cxn ang="0">
                  <a:pos x="620" y="305"/>
                </a:cxn>
                <a:cxn ang="0">
                  <a:pos x="623" y="238"/>
                </a:cxn>
                <a:cxn ang="0">
                  <a:pos x="674" y="97"/>
                </a:cxn>
                <a:cxn ang="0">
                  <a:pos x="660" y="54"/>
                </a:cxn>
                <a:cxn ang="0">
                  <a:pos x="551" y="19"/>
                </a:cxn>
                <a:cxn ang="0">
                  <a:pos x="482" y="1"/>
                </a:cxn>
                <a:cxn ang="0">
                  <a:pos x="426" y="25"/>
                </a:cxn>
                <a:cxn ang="0">
                  <a:pos x="399" y="94"/>
                </a:cxn>
                <a:cxn ang="0">
                  <a:pos x="396" y="278"/>
                </a:cxn>
                <a:cxn ang="0">
                  <a:pos x="372" y="406"/>
                </a:cxn>
                <a:cxn ang="0">
                  <a:pos x="332" y="470"/>
                </a:cxn>
                <a:cxn ang="0">
                  <a:pos x="247" y="529"/>
                </a:cxn>
                <a:cxn ang="0">
                  <a:pos x="151" y="590"/>
                </a:cxn>
                <a:cxn ang="0">
                  <a:pos x="95" y="595"/>
                </a:cxn>
                <a:cxn ang="0">
                  <a:pos x="68" y="539"/>
                </a:cxn>
                <a:cxn ang="0">
                  <a:pos x="31" y="529"/>
                </a:cxn>
                <a:cxn ang="0">
                  <a:pos x="4" y="553"/>
                </a:cxn>
              </a:cxnLst>
              <a:rect l="0" t="0" r="r" b="b"/>
              <a:pathLst>
                <a:path w="1096" h="661">
                  <a:moveTo>
                    <a:pt x="4" y="553"/>
                  </a:moveTo>
                  <a:cubicBezTo>
                    <a:pt x="0" y="565"/>
                    <a:pt x="9" y="586"/>
                    <a:pt x="12" y="601"/>
                  </a:cubicBezTo>
                  <a:cubicBezTo>
                    <a:pt x="14" y="615"/>
                    <a:pt x="12" y="628"/>
                    <a:pt x="20" y="638"/>
                  </a:cubicBezTo>
                  <a:cubicBezTo>
                    <a:pt x="27" y="647"/>
                    <a:pt x="38" y="658"/>
                    <a:pt x="58" y="659"/>
                  </a:cubicBezTo>
                  <a:cubicBezTo>
                    <a:pt x="78" y="659"/>
                    <a:pt x="99" y="661"/>
                    <a:pt x="140" y="643"/>
                  </a:cubicBezTo>
                  <a:cubicBezTo>
                    <a:pt x="180" y="624"/>
                    <a:pt x="259" y="575"/>
                    <a:pt x="303" y="550"/>
                  </a:cubicBezTo>
                  <a:cubicBezTo>
                    <a:pt x="346" y="524"/>
                    <a:pt x="376" y="519"/>
                    <a:pt x="402" y="491"/>
                  </a:cubicBezTo>
                  <a:cubicBezTo>
                    <a:pt x="427" y="462"/>
                    <a:pt x="445" y="422"/>
                    <a:pt x="455" y="379"/>
                  </a:cubicBezTo>
                  <a:cubicBezTo>
                    <a:pt x="464" y="335"/>
                    <a:pt x="459" y="276"/>
                    <a:pt x="460" y="233"/>
                  </a:cubicBezTo>
                  <a:cubicBezTo>
                    <a:pt x="460" y="190"/>
                    <a:pt x="454" y="148"/>
                    <a:pt x="458" y="121"/>
                  </a:cubicBezTo>
                  <a:cubicBezTo>
                    <a:pt x="461" y="93"/>
                    <a:pt x="470" y="80"/>
                    <a:pt x="482" y="70"/>
                  </a:cubicBezTo>
                  <a:cubicBezTo>
                    <a:pt x="493" y="59"/>
                    <a:pt x="511" y="56"/>
                    <a:pt x="530" y="59"/>
                  </a:cubicBezTo>
                  <a:cubicBezTo>
                    <a:pt x="548" y="61"/>
                    <a:pt x="577" y="75"/>
                    <a:pt x="591" y="83"/>
                  </a:cubicBezTo>
                  <a:cubicBezTo>
                    <a:pt x="604" y="90"/>
                    <a:pt x="613" y="83"/>
                    <a:pt x="610" y="105"/>
                  </a:cubicBezTo>
                  <a:cubicBezTo>
                    <a:pt x="606" y="126"/>
                    <a:pt x="579" y="173"/>
                    <a:pt x="570" y="211"/>
                  </a:cubicBezTo>
                  <a:cubicBezTo>
                    <a:pt x="560" y="248"/>
                    <a:pt x="543" y="297"/>
                    <a:pt x="551" y="329"/>
                  </a:cubicBezTo>
                  <a:cubicBezTo>
                    <a:pt x="558" y="360"/>
                    <a:pt x="587" y="392"/>
                    <a:pt x="615" y="403"/>
                  </a:cubicBezTo>
                  <a:cubicBezTo>
                    <a:pt x="642" y="413"/>
                    <a:pt x="674" y="411"/>
                    <a:pt x="714" y="395"/>
                  </a:cubicBezTo>
                  <a:cubicBezTo>
                    <a:pt x="754" y="379"/>
                    <a:pt x="814" y="342"/>
                    <a:pt x="855" y="307"/>
                  </a:cubicBezTo>
                  <a:cubicBezTo>
                    <a:pt x="895" y="271"/>
                    <a:pt x="930" y="205"/>
                    <a:pt x="956" y="182"/>
                  </a:cubicBezTo>
                  <a:cubicBezTo>
                    <a:pt x="981" y="158"/>
                    <a:pt x="987" y="174"/>
                    <a:pt x="1007" y="166"/>
                  </a:cubicBezTo>
                  <a:cubicBezTo>
                    <a:pt x="1026" y="157"/>
                    <a:pt x="1056" y="143"/>
                    <a:pt x="1071" y="129"/>
                  </a:cubicBezTo>
                  <a:cubicBezTo>
                    <a:pt x="1085" y="114"/>
                    <a:pt x="1093" y="93"/>
                    <a:pt x="1095" y="81"/>
                  </a:cubicBezTo>
                  <a:cubicBezTo>
                    <a:pt x="1096" y="68"/>
                    <a:pt x="1086" y="59"/>
                    <a:pt x="1079" y="54"/>
                  </a:cubicBezTo>
                  <a:cubicBezTo>
                    <a:pt x="1071" y="49"/>
                    <a:pt x="1068" y="45"/>
                    <a:pt x="1050" y="51"/>
                  </a:cubicBezTo>
                  <a:cubicBezTo>
                    <a:pt x="1031" y="56"/>
                    <a:pt x="994" y="63"/>
                    <a:pt x="967" y="86"/>
                  </a:cubicBezTo>
                  <a:cubicBezTo>
                    <a:pt x="939" y="108"/>
                    <a:pt x="913" y="149"/>
                    <a:pt x="882" y="185"/>
                  </a:cubicBezTo>
                  <a:cubicBezTo>
                    <a:pt x="850" y="220"/>
                    <a:pt x="814" y="269"/>
                    <a:pt x="780" y="297"/>
                  </a:cubicBezTo>
                  <a:cubicBezTo>
                    <a:pt x="745" y="324"/>
                    <a:pt x="701" y="339"/>
                    <a:pt x="676" y="347"/>
                  </a:cubicBezTo>
                  <a:cubicBezTo>
                    <a:pt x="650" y="354"/>
                    <a:pt x="637" y="352"/>
                    <a:pt x="628" y="345"/>
                  </a:cubicBezTo>
                  <a:cubicBezTo>
                    <a:pt x="618" y="337"/>
                    <a:pt x="620" y="322"/>
                    <a:pt x="620" y="305"/>
                  </a:cubicBezTo>
                  <a:cubicBezTo>
                    <a:pt x="619" y="287"/>
                    <a:pt x="614" y="272"/>
                    <a:pt x="623" y="238"/>
                  </a:cubicBezTo>
                  <a:cubicBezTo>
                    <a:pt x="631" y="203"/>
                    <a:pt x="667" y="127"/>
                    <a:pt x="674" y="97"/>
                  </a:cubicBezTo>
                  <a:cubicBezTo>
                    <a:pt x="680" y="66"/>
                    <a:pt x="680" y="67"/>
                    <a:pt x="660" y="54"/>
                  </a:cubicBezTo>
                  <a:cubicBezTo>
                    <a:pt x="639" y="40"/>
                    <a:pt x="580" y="27"/>
                    <a:pt x="551" y="19"/>
                  </a:cubicBezTo>
                  <a:cubicBezTo>
                    <a:pt x="521" y="10"/>
                    <a:pt x="502" y="0"/>
                    <a:pt x="482" y="1"/>
                  </a:cubicBezTo>
                  <a:cubicBezTo>
                    <a:pt x="461" y="1"/>
                    <a:pt x="439" y="9"/>
                    <a:pt x="426" y="25"/>
                  </a:cubicBezTo>
                  <a:cubicBezTo>
                    <a:pt x="412" y="40"/>
                    <a:pt x="404" y="51"/>
                    <a:pt x="399" y="94"/>
                  </a:cubicBezTo>
                  <a:cubicBezTo>
                    <a:pt x="394" y="136"/>
                    <a:pt x="400" y="226"/>
                    <a:pt x="396" y="278"/>
                  </a:cubicBezTo>
                  <a:cubicBezTo>
                    <a:pt x="391" y="329"/>
                    <a:pt x="382" y="374"/>
                    <a:pt x="372" y="406"/>
                  </a:cubicBezTo>
                  <a:cubicBezTo>
                    <a:pt x="361" y="438"/>
                    <a:pt x="352" y="449"/>
                    <a:pt x="332" y="470"/>
                  </a:cubicBezTo>
                  <a:cubicBezTo>
                    <a:pt x="311" y="490"/>
                    <a:pt x="277" y="509"/>
                    <a:pt x="247" y="529"/>
                  </a:cubicBezTo>
                  <a:cubicBezTo>
                    <a:pt x="216" y="548"/>
                    <a:pt x="176" y="579"/>
                    <a:pt x="151" y="590"/>
                  </a:cubicBezTo>
                  <a:cubicBezTo>
                    <a:pt x="125" y="600"/>
                    <a:pt x="108" y="603"/>
                    <a:pt x="95" y="595"/>
                  </a:cubicBezTo>
                  <a:cubicBezTo>
                    <a:pt x="81" y="586"/>
                    <a:pt x="78" y="549"/>
                    <a:pt x="68" y="539"/>
                  </a:cubicBezTo>
                  <a:cubicBezTo>
                    <a:pt x="57" y="528"/>
                    <a:pt x="42" y="525"/>
                    <a:pt x="31" y="529"/>
                  </a:cubicBezTo>
                  <a:cubicBezTo>
                    <a:pt x="20" y="532"/>
                    <a:pt x="7" y="541"/>
                    <a:pt x="4" y="553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V="1">
              <a:off x="2147" y="3157"/>
              <a:ext cx="48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262438" y="5303838"/>
            <a:ext cx="2046287" cy="701675"/>
            <a:chOff x="2685" y="3024"/>
            <a:chExt cx="1289" cy="442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3336" y="3024"/>
              <a:ext cx="638" cy="442"/>
              <a:chOff x="4434" y="3652"/>
              <a:chExt cx="638" cy="442"/>
            </a:xfrm>
          </p:grpSpPr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580" y="3940"/>
                <a:ext cx="400" cy="1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Times" charset="0"/>
                  </a:rPr>
                  <a:t>ENZYME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7195" name="Oval 27"/>
              <p:cNvSpPr>
                <a:spLocks noChangeArrowheads="1"/>
              </p:cNvSpPr>
              <p:nvPr/>
            </p:nvSpPr>
            <p:spPr bwMode="auto">
              <a:xfrm>
                <a:off x="4434" y="3678"/>
                <a:ext cx="638" cy="41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" name="AutoShape 28"/>
              <p:cNvSpPr>
                <a:spLocks noChangeArrowheads="1"/>
              </p:cNvSpPr>
              <p:nvPr/>
            </p:nvSpPr>
            <p:spPr bwMode="auto">
              <a:xfrm>
                <a:off x="4636" y="3690"/>
                <a:ext cx="240" cy="19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" name="Line 29"/>
              <p:cNvSpPr>
                <a:spLocks noChangeShapeType="1"/>
              </p:cNvSpPr>
              <p:nvPr/>
            </p:nvSpPr>
            <p:spPr bwMode="auto">
              <a:xfrm>
                <a:off x="4636" y="3692"/>
                <a:ext cx="62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Line 30"/>
              <p:cNvSpPr>
                <a:spLocks noChangeShapeType="1"/>
              </p:cNvSpPr>
              <p:nvPr/>
            </p:nvSpPr>
            <p:spPr bwMode="auto">
              <a:xfrm>
                <a:off x="4698" y="3880"/>
                <a:ext cx="1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 flipV="1">
                <a:off x="4816" y="3692"/>
                <a:ext cx="58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644" y="3652"/>
                <a:ext cx="224" cy="4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685" y="3240"/>
              <a:ext cx="217" cy="24"/>
              <a:chOff x="2685" y="3240"/>
              <a:chExt cx="217" cy="24"/>
            </a:xfrm>
          </p:grpSpPr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2685" y="3240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2688" y="3264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770563" y="4670425"/>
            <a:ext cx="1401762" cy="862013"/>
            <a:chOff x="3635" y="2625"/>
            <a:chExt cx="883" cy="543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782" y="2625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latin typeface="Times" charset="0"/>
                </a:rPr>
                <a:t>Active site</a:t>
              </a:r>
              <a:endParaRPr lang="en-GB">
                <a:latin typeface="Times" charset="0"/>
              </a:endParaRP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3635" y="2789"/>
              <a:ext cx="184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200400" y="4465638"/>
            <a:ext cx="1168400" cy="982662"/>
            <a:chOff x="2016" y="2496"/>
            <a:chExt cx="736" cy="619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H="1">
              <a:off x="2016" y="2736"/>
              <a:ext cx="184" cy="3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016" y="2496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latin typeface="Times" charset="0"/>
                </a:rPr>
                <a:t>Active site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7225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active site</a:t>
            </a:r>
          </a:p>
        </p:txBody>
      </p:sp>
      <p:sp>
        <p:nvSpPr>
          <p:cNvPr id="7226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207375" cy="2952750"/>
          </a:xfrm>
        </p:spPr>
        <p:txBody>
          <a:bodyPr/>
          <a:lstStyle/>
          <a:p>
            <a:r>
              <a:rPr lang="en-GB" sz="2800"/>
              <a:t>Hydrophobic hollow or groove on the enzyme surface</a:t>
            </a:r>
          </a:p>
          <a:p>
            <a:r>
              <a:rPr lang="en-GB" sz="2800"/>
              <a:t>Accepts reactants (substrates and coenzymes)</a:t>
            </a:r>
          </a:p>
          <a:p>
            <a:r>
              <a:rPr lang="en-GB" sz="2800"/>
              <a:t>Contains amino acids which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bind reactants (substrates and coenzymes)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catalyze the reaction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09800" y="1447800"/>
            <a:ext cx="1938338" cy="1981200"/>
            <a:chOff x="1392" y="2448"/>
            <a:chExt cx="1221" cy="124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968" y="2448"/>
              <a:ext cx="645" cy="749"/>
              <a:chOff x="2128" y="2304"/>
              <a:chExt cx="645" cy="749"/>
            </a:xfrm>
          </p:grpSpPr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>
                <a:off x="2128" y="2676"/>
                <a:ext cx="645" cy="377"/>
              </a:xfrm>
              <a:custGeom>
                <a:avLst/>
                <a:gdLst/>
                <a:ahLst/>
                <a:cxnLst>
                  <a:cxn ang="0">
                    <a:pos x="189" y="25"/>
                  </a:cxn>
                  <a:cxn ang="0">
                    <a:pos x="0" y="161"/>
                  </a:cxn>
                  <a:cxn ang="0">
                    <a:pos x="53" y="377"/>
                  </a:cxn>
                  <a:cxn ang="0">
                    <a:pos x="573" y="377"/>
                  </a:cxn>
                  <a:cxn ang="0">
                    <a:pos x="645" y="159"/>
                  </a:cxn>
                  <a:cxn ang="0">
                    <a:pos x="475" y="15"/>
                  </a:cxn>
                  <a:cxn ang="0">
                    <a:pos x="464" y="73"/>
                  </a:cxn>
                  <a:cxn ang="0">
                    <a:pos x="413" y="135"/>
                  </a:cxn>
                  <a:cxn ang="0">
                    <a:pos x="323" y="164"/>
                  </a:cxn>
                  <a:cxn ang="0">
                    <a:pos x="243" y="135"/>
                  </a:cxn>
                  <a:cxn ang="0">
                    <a:pos x="195" y="71"/>
                  </a:cxn>
                  <a:cxn ang="0">
                    <a:pos x="189" y="25"/>
                  </a:cxn>
                </a:cxnLst>
                <a:rect l="0" t="0" r="r" b="b"/>
                <a:pathLst>
                  <a:path w="645" h="377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>
                <a:off x="2304" y="2304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2312" y="2400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S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endParaRPr>
              </a:p>
            </p:txBody>
          </p:sp>
        </p:grpSp>
        <p:sp>
          <p:nvSpPr>
            <p:cNvPr id="19494" name="Text Box 38"/>
            <p:cNvSpPr txBox="1">
              <a:spLocks noChangeArrowheads="1"/>
            </p:cNvSpPr>
            <p:nvPr/>
          </p:nvSpPr>
          <p:spPr bwMode="auto">
            <a:xfrm>
              <a:off x="2064" y="297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pic>
          <p:nvPicPr>
            <p:cNvPr id="19496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3456"/>
              <a:ext cx="3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2064" y="340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000000"/>
                  </a:solidFill>
                  <a:latin typeface="Helvetica" charset="0"/>
                </a:rPr>
                <a:t>ES</a:t>
              </a:r>
              <a:endParaRPr lang="en-GB" sz="100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343400" y="1447800"/>
            <a:ext cx="1785938" cy="1981200"/>
            <a:chOff x="2736" y="2448"/>
            <a:chExt cx="1125" cy="1248"/>
          </a:xfrm>
        </p:grpSpPr>
        <p:sp>
          <p:nvSpPr>
            <p:cNvPr id="19483" name="Freeform 27"/>
            <p:cNvSpPr>
              <a:spLocks/>
            </p:cNvSpPr>
            <p:nvPr/>
          </p:nvSpPr>
          <p:spPr bwMode="auto">
            <a:xfrm>
              <a:off x="3216" y="2820"/>
              <a:ext cx="645" cy="377"/>
            </a:xfrm>
            <a:custGeom>
              <a:avLst/>
              <a:gdLst/>
              <a:ahLst/>
              <a:cxnLst>
                <a:cxn ang="0">
                  <a:pos x="189" y="25"/>
                </a:cxn>
                <a:cxn ang="0">
                  <a:pos x="0" y="161"/>
                </a:cxn>
                <a:cxn ang="0">
                  <a:pos x="53" y="377"/>
                </a:cxn>
                <a:cxn ang="0">
                  <a:pos x="573" y="377"/>
                </a:cxn>
                <a:cxn ang="0">
                  <a:pos x="645" y="159"/>
                </a:cxn>
                <a:cxn ang="0">
                  <a:pos x="475" y="15"/>
                </a:cxn>
                <a:cxn ang="0">
                  <a:pos x="464" y="73"/>
                </a:cxn>
                <a:cxn ang="0">
                  <a:pos x="413" y="135"/>
                </a:cxn>
                <a:cxn ang="0">
                  <a:pos x="323" y="164"/>
                </a:cxn>
                <a:cxn ang="0">
                  <a:pos x="243" y="135"/>
                </a:cxn>
                <a:cxn ang="0">
                  <a:pos x="195" y="71"/>
                </a:cxn>
                <a:cxn ang="0">
                  <a:pos x="189" y="25"/>
                </a:cxn>
              </a:cxnLst>
              <a:rect l="0" t="0" r="r" b="b"/>
              <a:pathLst>
                <a:path w="645" h="377">
                  <a:moveTo>
                    <a:pt x="189" y="25"/>
                  </a:moveTo>
                  <a:lnTo>
                    <a:pt x="0" y="161"/>
                  </a:lnTo>
                  <a:lnTo>
                    <a:pt x="53" y="377"/>
                  </a:lnTo>
                  <a:lnTo>
                    <a:pt x="573" y="377"/>
                  </a:lnTo>
                  <a:lnTo>
                    <a:pt x="645" y="159"/>
                  </a:lnTo>
                  <a:lnTo>
                    <a:pt x="475" y="15"/>
                  </a:lnTo>
                  <a:cubicBezTo>
                    <a:pt x="444" y="0"/>
                    <a:pt x="474" y="53"/>
                    <a:pt x="464" y="73"/>
                  </a:cubicBezTo>
                  <a:cubicBezTo>
                    <a:pt x="453" y="93"/>
                    <a:pt x="436" y="119"/>
                    <a:pt x="413" y="135"/>
                  </a:cubicBezTo>
                  <a:cubicBezTo>
                    <a:pt x="389" y="150"/>
                    <a:pt x="351" y="164"/>
                    <a:pt x="323" y="164"/>
                  </a:cubicBezTo>
                  <a:cubicBezTo>
                    <a:pt x="294" y="164"/>
                    <a:pt x="264" y="150"/>
                    <a:pt x="243" y="135"/>
                  </a:cubicBezTo>
                  <a:cubicBezTo>
                    <a:pt x="221" y="119"/>
                    <a:pt x="204" y="89"/>
                    <a:pt x="195" y="71"/>
                  </a:cubicBezTo>
                  <a:cubicBezTo>
                    <a:pt x="186" y="52"/>
                    <a:pt x="190" y="34"/>
                    <a:pt x="189" y="2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Freeform 28"/>
            <p:cNvSpPr>
              <a:spLocks/>
            </p:cNvSpPr>
            <p:nvPr/>
          </p:nvSpPr>
          <p:spPr bwMode="auto">
            <a:xfrm>
              <a:off x="3392" y="2448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3400" y="254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P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>
              <a:off x="3312" y="297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pic>
          <p:nvPicPr>
            <p:cNvPr id="19497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6" y="3456"/>
              <a:ext cx="3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3360" y="340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rgbClr val="000000"/>
                  </a:solidFill>
                  <a:latin typeface="Helvetica" charset="0"/>
                </a:rPr>
                <a:t>EP</a:t>
              </a:r>
              <a:endParaRPr lang="en-GB" sz="100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400800" y="1066800"/>
            <a:ext cx="1927225" cy="2362200"/>
            <a:chOff x="4032" y="2208"/>
            <a:chExt cx="1214" cy="1488"/>
          </a:xfrm>
        </p:grpSpPr>
        <p:pic>
          <p:nvPicPr>
            <p:cNvPr id="19498" name="Picture 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3456"/>
              <a:ext cx="3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512" y="2208"/>
              <a:ext cx="734" cy="1488"/>
              <a:chOff x="4512" y="2208"/>
              <a:chExt cx="734" cy="1488"/>
            </a:xfrm>
          </p:grpSpPr>
          <p:sp>
            <p:nvSpPr>
              <p:cNvPr id="19488" name="Freeform 32"/>
              <p:cNvSpPr>
                <a:spLocks/>
              </p:cNvSpPr>
              <p:nvPr/>
            </p:nvSpPr>
            <p:spPr bwMode="auto">
              <a:xfrm>
                <a:off x="4512" y="2208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6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9" name="Freeform 33"/>
              <p:cNvSpPr>
                <a:spLocks/>
              </p:cNvSpPr>
              <p:nvPr/>
            </p:nvSpPr>
            <p:spPr bwMode="auto">
              <a:xfrm>
                <a:off x="4606" y="2876"/>
                <a:ext cx="635" cy="3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84" y="0"/>
                  </a:cxn>
                  <a:cxn ang="0">
                    <a:pos x="347" y="171"/>
                  </a:cxn>
                  <a:cxn ang="0">
                    <a:pos x="472" y="0"/>
                  </a:cxn>
                  <a:cxn ang="0">
                    <a:pos x="635" y="147"/>
                  </a:cxn>
                  <a:cxn ang="0">
                    <a:pos x="565" y="363"/>
                  </a:cxn>
                  <a:cxn ang="0">
                    <a:pos x="59" y="363"/>
                  </a:cxn>
                  <a:cxn ang="0">
                    <a:pos x="0" y="144"/>
                  </a:cxn>
                </a:cxnLst>
                <a:rect l="0" t="0" r="r" b="b"/>
                <a:pathLst>
                  <a:path w="635" h="363">
                    <a:moveTo>
                      <a:pt x="0" y="144"/>
                    </a:moveTo>
                    <a:lnTo>
                      <a:pt x="184" y="0"/>
                    </a:lnTo>
                    <a:lnTo>
                      <a:pt x="347" y="171"/>
                    </a:lnTo>
                    <a:lnTo>
                      <a:pt x="472" y="0"/>
                    </a:lnTo>
                    <a:lnTo>
                      <a:pt x="635" y="147"/>
                    </a:lnTo>
                    <a:lnTo>
                      <a:pt x="565" y="363"/>
                    </a:lnTo>
                    <a:lnTo>
                      <a:pt x="59" y="363"/>
                    </a:lnTo>
                    <a:lnTo>
                      <a:pt x="0" y="1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/>
            </p:nvSpPr>
            <p:spPr bwMode="auto">
              <a:xfrm flipH="1" flipV="1">
                <a:off x="4806" y="2640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auto">
              <a:xfrm>
                <a:off x="4566" y="2304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P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19492" name="Text Box 36"/>
              <p:cNvSpPr txBox="1">
                <a:spLocks noChangeArrowheads="1"/>
              </p:cNvSpPr>
              <p:nvPr/>
            </p:nvSpPr>
            <p:spPr bwMode="auto">
              <a:xfrm>
                <a:off x="4704" y="3024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E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19502" name="Rectangle 46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5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b="1">
                    <a:solidFill>
                      <a:srgbClr val="000000"/>
                    </a:solidFill>
                    <a:latin typeface="Helvetica" charset="0"/>
                  </a:rPr>
                  <a:t>E + P</a:t>
                </a:r>
                <a:endParaRPr lang="en-GB" sz="10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762000" y="990600"/>
            <a:ext cx="1157288" cy="2438400"/>
            <a:chOff x="432" y="1200"/>
            <a:chExt cx="729" cy="1536"/>
          </a:xfrm>
        </p:grpSpPr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624" y="201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432" y="1200"/>
              <a:ext cx="729" cy="1536"/>
              <a:chOff x="432" y="1200"/>
              <a:chExt cx="729" cy="1536"/>
            </a:xfrm>
          </p:grpSpPr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432" y="1200"/>
                <a:ext cx="729" cy="1536"/>
                <a:chOff x="432" y="1200"/>
                <a:chExt cx="729" cy="1536"/>
              </a:xfrm>
            </p:grpSpPr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432" y="1200"/>
                  <a:ext cx="729" cy="1031"/>
                  <a:chOff x="1002" y="2304"/>
                  <a:chExt cx="729" cy="1031"/>
                </a:xfrm>
              </p:grpSpPr>
              <p:grpSp>
                <p:nvGrpSpPr>
                  <p:cNvPr id="1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002" y="2304"/>
                    <a:ext cx="729" cy="1031"/>
                    <a:chOff x="1002" y="2304"/>
                    <a:chExt cx="729" cy="1031"/>
                  </a:xfrm>
                </p:grpSpPr>
                <p:sp>
                  <p:nvSpPr>
                    <p:cNvPr id="1947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002" y="2304"/>
                      <a:ext cx="302" cy="485"/>
                    </a:xfrm>
                    <a:custGeom>
                      <a:avLst/>
                      <a:gdLst/>
                      <a:ahLst/>
                      <a:cxnLst>
                        <a:cxn ang="0">
                          <a:pos x="110" y="471"/>
                        </a:cxn>
                        <a:cxn ang="0">
                          <a:pos x="73" y="410"/>
                        </a:cxn>
                        <a:cxn ang="0">
                          <a:pos x="30" y="292"/>
                        </a:cxn>
                        <a:cxn ang="0">
                          <a:pos x="3" y="135"/>
                        </a:cxn>
                        <a:cxn ang="0">
                          <a:pos x="46" y="26"/>
                        </a:cxn>
                        <a:cxn ang="0">
                          <a:pos x="187" y="4"/>
                        </a:cxn>
                        <a:cxn ang="0">
                          <a:pos x="273" y="50"/>
                        </a:cxn>
                        <a:cxn ang="0">
                          <a:pos x="302" y="140"/>
                        </a:cxn>
                        <a:cxn ang="0">
                          <a:pos x="275" y="282"/>
                        </a:cxn>
                        <a:cxn ang="0">
                          <a:pos x="230" y="431"/>
                        </a:cxn>
                        <a:cxn ang="0">
                          <a:pos x="179" y="479"/>
                        </a:cxn>
                        <a:cxn ang="0">
                          <a:pos x="110" y="471"/>
                        </a:cxn>
                      </a:cxnLst>
                      <a:rect l="0" t="0" r="r" b="b"/>
                      <a:pathLst>
                        <a:path w="302" h="485">
                          <a:moveTo>
                            <a:pt x="110" y="471"/>
                          </a:moveTo>
                          <a:cubicBezTo>
                            <a:pt x="92" y="459"/>
                            <a:pt x="86" y="439"/>
                            <a:pt x="73" y="410"/>
                          </a:cubicBezTo>
                          <a:cubicBezTo>
                            <a:pt x="59" y="380"/>
                            <a:pt x="41" y="337"/>
                            <a:pt x="30" y="292"/>
                          </a:cubicBezTo>
                          <a:cubicBezTo>
                            <a:pt x="18" y="246"/>
                            <a:pt x="0" y="179"/>
                            <a:pt x="3" y="135"/>
                          </a:cubicBezTo>
                          <a:cubicBezTo>
                            <a:pt x="5" y="90"/>
                            <a:pt x="15" y="47"/>
                            <a:pt x="46" y="26"/>
                          </a:cubicBezTo>
                          <a:cubicBezTo>
                            <a:pt x="76" y="4"/>
                            <a:pt x="149" y="0"/>
                            <a:pt x="187" y="4"/>
                          </a:cubicBezTo>
                          <a:cubicBezTo>
                            <a:pt x="224" y="7"/>
                            <a:pt x="253" y="27"/>
                            <a:pt x="273" y="50"/>
                          </a:cubicBezTo>
                          <a:cubicBezTo>
                            <a:pt x="292" y="72"/>
                            <a:pt x="301" y="101"/>
                            <a:pt x="302" y="140"/>
                          </a:cubicBezTo>
                          <a:cubicBezTo>
                            <a:pt x="302" y="178"/>
                            <a:pt x="286" y="233"/>
                            <a:pt x="275" y="282"/>
                          </a:cubicBezTo>
                          <a:cubicBezTo>
                            <a:pt x="263" y="330"/>
                            <a:pt x="245" y="398"/>
                            <a:pt x="230" y="431"/>
                          </a:cubicBezTo>
                          <a:cubicBezTo>
                            <a:pt x="214" y="463"/>
                            <a:pt x="199" y="472"/>
                            <a:pt x="179" y="479"/>
                          </a:cubicBezTo>
                          <a:cubicBezTo>
                            <a:pt x="158" y="485"/>
                            <a:pt x="127" y="482"/>
                            <a:pt x="110" y="47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7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096" y="2972"/>
                      <a:ext cx="635" cy="3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4"/>
                        </a:cxn>
                        <a:cxn ang="0">
                          <a:pos x="184" y="0"/>
                        </a:cxn>
                        <a:cxn ang="0">
                          <a:pos x="347" y="171"/>
                        </a:cxn>
                        <a:cxn ang="0">
                          <a:pos x="472" y="0"/>
                        </a:cxn>
                        <a:cxn ang="0">
                          <a:pos x="635" y="147"/>
                        </a:cxn>
                        <a:cxn ang="0">
                          <a:pos x="565" y="363"/>
                        </a:cxn>
                        <a:cxn ang="0">
                          <a:pos x="59" y="363"/>
                        </a:cxn>
                        <a:cxn ang="0">
                          <a:pos x="0" y="144"/>
                        </a:cxn>
                      </a:cxnLst>
                      <a:rect l="0" t="0" r="r" b="b"/>
                      <a:pathLst>
                        <a:path w="635" h="363">
                          <a:moveTo>
                            <a:pt x="0" y="144"/>
                          </a:moveTo>
                          <a:lnTo>
                            <a:pt x="184" y="0"/>
                          </a:lnTo>
                          <a:lnTo>
                            <a:pt x="347" y="171"/>
                          </a:lnTo>
                          <a:lnTo>
                            <a:pt x="472" y="0"/>
                          </a:lnTo>
                          <a:lnTo>
                            <a:pt x="635" y="147"/>
                          </a:lnTo>
                          <a:lnTo>
                            <a:pt x="565" y="363"/>
                          </a:lnTo>
                          <a:lnTo>
                            <a:pt x="59" y="363"/>
                          </a:ln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7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736"/>
                      <a:ext cx="144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prstDash val="sysDot"/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7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400"/>
                    <a:ext cx="196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GB" sz="1800" b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charset="0"/>
                      </a:rPr>
                      <a:t>S</a:t>
                    </a:r>
                    <a:endParaRPr lang="en-GB" b="1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" charset="0"/>
                    </a:endParaRPr>
                  </a:p>
                </p:txBody>
              </p:sp>
            </p:grpSp>
            <p:sp>
              <p:nvSpPr>
                <p:cNvPr id="19499" name="Rectangle 43"/>
                <p:cNvSpPr>
                  <a:spLocks noChangeArrowheads="1"/>
                </p:cNvSpPr>
                <p:nvPr/>
              </p:nvSpPr>
              <p:spPr bwMode="auto">
                <a:xfrm>
                  <a:off x="528" y="2448"/>
                  <a:ext cx="59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b="1">
                      <a:solidFill>
                        <a:srgbClr val="000000"/>
                      </a:solidFill>
                      <a:latin typeface="Helvetica" charset="0"/>
                    </a:rPr>
                    <a:t>E + S</a:t>
                  </a:r>
                  <a:endParaRPr lang="en-GB" sz="1000">
                    <a:solidFill>
                      <a:srgbClr val="000000"/>
                    </a:solidFill>
                    <a:latin typeface="Helvetica" charset="0"/>
                  </a:endParaRPr>
                </a:p>
              </p:txBody>
            </p:sp>
          </p:grpSp>
          <p:sp>
            <p:nvSpPr>
              <p:cNvPr id="19509" name="Rectangle 53"/>
              <p:cNvSpPr>
                <a:spLocks noChangeArrowheads="1"/>
              </p:cNvSpPr>
              <p:nvPr/>
            </p:nvSpPr>
            <p:spPr bwMode="auto">
              <a:xfrm>
                <a:off x="576" y="1992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E</a:t>
                </a:r>
              </a:p>
            </p:txBody>
          </p:sp>
        </p:grpSp>
      </p:grpSp>
      <p:sp>
        <p:nvSpPr>
          <p:cNvPr id="19513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 catalysis</a:t>
            </a:r>
          </a:p>
        </p:txBody>
      </p:sp>
      <p:sp>
        <p:nvSpPr>
          <p:cNvPr id="19516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663950"/>
            <a:ext cx="7772400" cy="30051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b="1"/>
              <a:t>Binding interactions:</a:t>
            </a:r>
          </a:p>
          <a:p>
            <a:pPr lvl="1">
              <a:lnSpc>
                <a:spcPct val="110000"/>
              </a:lnSpc>
            </a:pPr>
            <a:r>
              <a:rPr lang="en-GB" sz="1800" b="1">
                <a:solidFill>
                  <a:schemeClr val="tx1"/>
                </a:solidFill>
              </a:rPr>
              <a:t>Ionic, H-bonding, van der Waals</a:t>
            </a:r>
          </a:p>
          <a:p>
            <a:pPr lvl="1">
              <a:lnSpc>
                <a:spcPct val="110000"/>
              </a:lnSpc>
            </a:pPr>
            <a:r>
              <a:rPr lang="en-GB" sz="1800" b="1">
                <a:solidFill>
                  <a:schemeClr val="tx1"/>
                </a:solidFill>
              </a:rPr>
              <a:t>strong enough to hold the substrate sufficiently long for the reaction to occur</a:t>
            </a:r>
          </a:p>
          <a:p>
            <a:pPr lvl="1">
              <a:lnSpc>
                <a:spcPct val="110000"/>
              </a:lnSpc>
            </a:pPr>
            <a:r>
              <a:rPr lang="en-GB" sz="1800" b="1">
                <a:solidFill>
                  <a:schemeClr val="tx1"/>
                </a:solidFill>
              </a:rPr>
              <a:t>weak enough to allow the product to depart </a:t>
            </a:r>
          </a:p>
          <a:p>
            <a:pPr>
              <a:lnSpc>
                <a:spcPct val="110000"/>
              </a:lnSpc>
            </a:pPr>
            <a:r>
              <a:rPr lang="en-GB" sz="2000" b="1"/>
              <a:t>Drug design:</a:t>
            </a:r>
          </a:p>
          <a:p>
            <a:pPr lvl="1">
              <a:lnSpc>
                <a:spcPct val="110000"/>
              </a:lnSpc>
            </a:pPr>
            <a:r>
              <a:rPr lang="en-GB" sz="1800" b="1">
                <a:solidFill>
                  <a:schemeClr val="tx1"/>
                </a:solidFill>
              </a:rPr>
              <a:t>designing molecules with stronger binding interactions results in enzyme inhibitors which block the active site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24400" y="3810000"/>
            <a:ext cx="4191000" cy="1295400"/>
            <a:chOff x="2976" y="2400"/>
            <a:chExt cx="2640" cy="816"/>
          </a:xfrm>
        </p:grpSpPr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2976" y="2400"/>
              <a:ext cx="2640" cy="81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56681" name="Object 9"/>
            <p:cNvGraphicFramePr>
              <a:graphicFrameLocks noChangeAspect="1"/>
            </p:cNvGraphicFramePr>
            <p:nvPr/>
          </p:nvGraphicFramePr>
          <p:xfrm>
            <a:off x="3024" y="2460"/>
            <a:ext cx="2534" cy="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2" name="CS ChemDraw Drawing" r:id="rId4" imgW="3746500" imgH="1066800" progId="">
                    <p:embed/>
                  </p:oleObj>
                </mc:Choice>
                <mc:Fallback>
                  <p:oleObj name="CS ChemDraw Drawing" r:id="rId4" imgW="3746500" imgH="1066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460"/>
                          <a:ext cx="2534" cy="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dirty="0" smtClean="0"/>
              <a:t>Enzymes as drug targets: examples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Increase [S]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Decreased levels of GABA cause seizures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GABA aminotransferase degrades GABA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Inhibition of enzyme raise GABA levels</a:t>
            </a:r>
          </a:p>
          <a:p>
            <a:pPr>
              <a:lnSpc>
                <a:spcPct val="190000"/>
              </a:lnSpc>
            </a:pPr>
            <a:endParaRPr lang="en-US" sz="2800"/>
          </a:p>
          <a:p>
            <a:pPr>
              <a:lnSpc>
                <a:spcPct val="110000"/>
              </a:lnSpc>
            </a:pPr>
            <a:r>
              <a:rPr lang="en-US" sz="2800"/>
              <a:t>Decrease [P]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Xanthine converts to uric acid with xanthine oxidase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Excess uric acid leads to gout</a:t>
            </a:r>
          </a:p>
          <a:p>
            <a:pPr lvl="1">
              <a:lnSpc>
                <a:spcPct val="110000"/>
              </a:lnSpc>
            </a:pPr>
            <a:r>
              <a:rPr lang="en-US" sz="2400"/>
              <a:t>Inhibition of enzyme lowers production of uric acid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53200" y="1219200"/>
            <a:ext cx="2362200" cy="1066800"/>
            <a:chOff x="4128" y="768"/>
            <a:chExt cx="1488" cy="672"/>
          </a:xfrm>
        </p:grpSpPr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4128" y="768"/>
              <a:ext cx="1488" cy="6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56678" name="Object 6"/>
            <p:cNvGraphicFramePr>
              <a:graphicFrameLocks noChangeAspect="1"/>
            </p:cNvGraphicFramePr>
            <p:nvPr/>
          </p:nvGraphicFramePr>
          <p:xfrm>
            <a:off x="4224" y="864"/>
            <a:ext cx="1280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3" name="CS ChemDraw Drawing" r:id="rId6" imgW="1511300" imgH="558800" progId="">
                    <p:embed/>
                  </p:oleObj>
                </mc:Choice>
                <mc:Fallback>
                  <p:oleObj name="CS ChemDraw Drawing" r:id="rId6" imgW="1511300" imgH="5588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864"/>
                          <a:ext cx="1280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reaction: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Reduction of pyruvate to lactate</a:t>
            </a:r>
          </a:p>
          <a:p>
            <a:r>
              <a:rPr lang="en-US" sz="2800"/>
              <a:t>Homolactic fermentation</a:t>
            </a:r>
          </a:p>
          <a:p>
            <a:r>
              <a:rPr lang="en-GB" sz="2800"/>
              <a:t>LDH = Lactate dehydrogenase (enzyme)</a:t>
            </a:r>
          </a:p>
          <a:p>
            <a:r>
              <a:rPr lang="en-GB" sz="2800"/>
              <a:t>NADH = reducing agent &amp; coenzyme</a:t>
            </a:r>
          </a:p>
          <a:p>
            <a:r>
              <a:rPr lang="en-GB" sz="2800"/>
              <a:t>Pyruvic acid = substrate</a:t>
            </a:r>
            <a:endParaRPr lang="en-US" sz="2800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1187450" y="4624388"/>
            <a:ext cx="6553200" cy="1468437"/>
            <a:chOff x="748" y="2931"/>
            <a:chExt cx="4128" cy="925"/>
          </a:xfrm>
        </p:grpSpPr>
        <p:sp>
          <p:nvSpPr>
            <p:cNvPr id="513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985" y="2935"/>
              <a:ext cx="3891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675" y="3237"/>
              <a:ext cx="454" cy="55"/>
              <a:chOff x="2737" y="2408"/>
              <a:chExt cx="425" cy="54"/>
            </a:xfrm>
          </p:grpSpPr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2987" y="2408"/>
                <a:ext cx="175" cy="54"/>
              </a:xfrm>
              <a:custGeom>
                <a:avLst/>
                <a:gdLst/>
                <a:ahLst/>
                <a:cxnLst>
                  <a:cxn ang="0">
                    <a:pos x="175" y="54"/>
                  </a:cxn>
                  <a:cxn ang="0">
                    <a:pos x="21" y="54"/>
                  </a:cxn>
                  <a:cxn ang="0">
                    <a:pos x="0" y="0"/>
                  </a:cxn>
                  <a:cxn ang="0">
                    <a:pos x="175" y="54"/>
                  </a:cxn>
                </a:cxnLst>
                <a:rect l="0" t="0" r="r" b="b"/>
                <a:pathLst>
                  <a:path w="175" h="54">
                    <a:moveTo>
                      <a:pt x="175" y="54"/>
                    </a:moveTo>
                    <a:lnTo>
                      <a:pt x="21" y="54"/>
                    </a:lnTo>
                    <a:lnTo>
                      <a:pt x="0" y="0"/>
                    </a:lnTo>
                    <a:lnTo>
                      <a:pt x="17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 flipH="1">
                <a:off x="2739" y="2453"/>
                <a:ext cx="2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/>
            </p:nvSpPr>
            <p:spPr bwMode="auto">
              <a:xfrm>
                <a:off x="2737" y="2444"/>
                <a:ext cx="271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653" y="3328"/>
              <a:ext cx="466" cy="53"/>
              <a:chOff x="2716" y="2497"/>
              <a:chExt cx="437" cy="52"/>
            </a:xfrm>
          </p:grpSpPr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716" y="2497"/>
                <a:ext cx="175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175" y="52"/>
                  </a:cxn>
                  <a:cxn ang="0">
                    <a:pos x="0" y="0"/>
                  </a:cxn>
                </a:cxnLst>
                <a:rect l="0" t="0" r="r" b="b"/>
                <a:pathLst>
                  <a:path w="175" h="52">
                    <a:moveTo>
                      <a:pt x="0" y="0"/>
                    </a:moveTo>
                    <a:lnTo>
                      <a:pt x="153" y="0"/>
                    </a:lnTo>
                    <a:lnTo>
                      <a:pt x="175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>
                <a:off x="2870" y="2505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/>
            </p:nvSpPr>
            <p:spPr bwMode="auto">
              <a:xfrm>
                <a:off x="2869" y="2497"/>
                <a:ext cx="28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 flipV="1">
              <a:off x="1893" y="3224"/>
              <a:ext cx="84" cy="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887" y="3216"/>
              <a:ext cx="97" cy="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1" y="16"/>
                </a:cxn>
                <a:cxn ang="0">
                  <a:pos x="9" y="62"/>
                </a:cxn>
                <a:cxn ang="0">
                  <a:pos x="0" y="48"/>
                </a:cxn>
                <a:cxn ang="0">
                  <a:pos x="82" y="0"/>
                </a:cxn>
              </a:cxnLst>
              <a:rect l="0" t="0" r="r" b="b"/>
              <a:pathLst>
                <a:path w="91" h="62">
                  <a:moveTo>
                    <a:pt x="82" y="0"/>
                  </a:moveTo>
                  <a:lnTo>
                    <a:pt x="91" y="16"/>
                  </a:lnTo>
                  <a:lnTo>
                    <a:pt x="9" y="62"/>
                  </a:lnTo>
                  <a:lnTo>
                    <a:pt x="0" y="4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 flipV="1">
              <a:off x="2079" y="3226"/>
              <a:ext cx="84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074" y="3219"/>
              <a:ext cx="97" cy="62"/>
            </a:xfrm>
            <a:custGeom>
              <a:avLst/>
              <a:gdLst/>
              <a:ahLst/>
              <a:cxnLst>
                <a:cxn ang="0">
                  <a:pos x="91" y="47"/>
                </a:cxn>
                <a:cxn ang="0">
                  <a:pos x="82" y="6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91" y="47"/>
                </a:cxn>
              </a:cxnLst>
              <a:rect l="0" t="0" r="r" b="b"/>
              <a:pathLst>
                <a:path w="91" h="61">
                  <a:moveTo>
                    <a:pt x="91" y="47"/>
                  </a:moveTo>
                  <a:lnTo>
                    <a:pt x="82" y="6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256" y="3167"/>
              <a:ext cx="160" cy="141"/>
              <a:chOff x="2344" y="2339"/>
              <a:chExt cx="150" cy="139"/>
            </a:xfrm>
          </p:grpSpPr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 flipH="1">
                <a:off x="2349" y="2346"/>
                <a:ext cx="112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2344" y="2339"/>
                <a:ext cx="124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24" y="14"/>
                  </a:cxn>
                  <a:cxn ang="0">
                    <a:pos x="11" y="104"/>
                  </a:cxn>
                  <a:cxn ang="0">
                    <a:pos x="0" y="90"/>
                  </a:cxn>
                  <a:cxn ang="0">
                    <a:pos x="114" y="0"/>
                  </a:cxn>
                </a:cxnLst>
                <a:rect l="0" t="0" r="r" b="b"/>
                <a:pathLst>
                  <a:path w="124" h="104">
                    <a:moveTo>
                      <a:pt x="114" y="0"/>
                    </a:moveTo>
                    <a:lnTo>
                      <a:pt x="124" y="14"/>
                    </a:lnTo>
                    <a:lnTo>
                      <a:pt x="11" y="104"/>
                    </a:lnTo>
                    <a:lnTo>
                      <a:pt x="0" y="9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 flipH="1">
                <a:off x="2376" y="2381"/>
                <a:ext cx="11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370" y="2374"/>
                <a:ext cx="124" cy="10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24" y="14"/>
                  </a:cxn>
                  <a:cxn ang="0">
                    <a:pos x="11" y="104"/>
                  </a:cxn>
                  <a:cxn ang="0">
                    <a:pos x="0" y="90"/>
                  </a:cxn>
                  <a:cxn ang="0">
                    <a:pos x="114" y="0"/>
                  </a:cxn>
                </a:cxnLst>
                <a:rect l="0" t="0" r="r" b="b"/>
                <a:pathLst>
                  <a:path w="124" h="104">
                    <a:moveTo>
                      <a:pt x="114" y="0"/>
                    </a:moveTo>
                    <a:lnTo>
                      <a:pt x="124" y="14"/>
                    </a:lnTo>
                    <a:lnTo>
                      <a:pt x="11" y="104"/>
                    </a:lnTo>
                    <a:lnTo>
                      <a:pt x="0" y="9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995" y="3049"/>
              <a:ext cx="66" cy="91"/>
              <a:chOff x="2099" y="2224"/>
              <a:chExt cx="62" cy="89"/>
            </a:xfrm>
          </p:grpSpPr>
          <p:sp>
            <p:nvSpPr>
              <p:cNvPr id="5156" name="Line 36"/>
              <p:cNvSpPr>
                <a:spLocks noChangeShapeType="1"/>
              </p:cNvSpPr>
              <p:nvPr/>
            </p:nvSpPr>
            <p:spPr bwMode="auto">
              <a:xfrm>
                <a:off x="2108" y="2224"/>
                <a:ext cx="1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/>
            </p:nvSpPr>
            <p:spPr bwMode="auto">
              <a:xfrm>
                <a:off x="2099" y="2224"/>
                <a:ext cx="18" cy="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2152" y="2224"/>
                <a:ext cx="1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/>
            </p:nvSpPr>
            <p:spPr bwMode="auto">
              <a:xfrm>
                <a:off x="2143" y="2224"/>
                <a:ext cx="18" cy="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H="1" flipV="1">
              <a:off x="3644" y="3090"/>
              <a:ext cx="50" cy="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3619" y="3076"/>
              <a:ext cx="83" cy="97"/>
            </a:xfrm>
            <a:custGeom>
              <a:avLst/>
              <a:gdLst/>
              <a:ahLst/>
              <a:cxnLst>
                <a:cxn ang="0">
                  <a:pos x="77" y="86"/>
                </a:cxn>
                <a:cxn ang="0">
                  <a:pos x="63" y="95"/>
                </a:cxn>
                <a:cxn ang="0">
                  <a:pos x="0" y="26"/>
                </a:cxn>
                <a:cxn ang="0">
                  <a:pos x="45" y="0"/>
                </a:cxn>
                <a:cxn ang="0">
                  <a:pos x="77" y="86"/>
                </a:cxn>
              </a:cxnLst>
              <a:rect l="0" t="0" r="r" b="b"/>
              <a:pathLst>
                <a:path w="77" h="95">
                  <a:moveTo>
                    <a:pt x="77" y="86"/>
                  </a:moveTo>
                  <a:lnTo>
                    <a:pt x="63" y="95"/>
                  </a:lnTo>
                  <a:lnTo>
                    <a:pt x="0" y="26"/>
                  </a:lnTo>
                  <a:lnTo>
                    <a:pt x="45" y="0"/>
                  </a:lnTo>
                  <a:lnTo>
                    <a:pt x="77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953" y="3185"/>
              <a:ext cx="160" cy="141"/>
              <a:chOff x="3935" y="2357"/>
              <a:chExt cx="150" cy="138"/>
            </a:xfrm>
          </p:grpSpPr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H="1">
                <a:off x="3940" y="2364"/>
                <a:ext cx="112" cy="8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auto">
              <a:xfrm>
                <a:off x="3935" y="2357"/>
                <a:ext cx="124" cy="103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24" y="14"/>
                  </a:cxn>
                  <a:cxn ang="0">
                    <a:pos x="10" y="103"/>
                  </a:cxn>
                  <a:cxn ang="0">
                    <a:pos x="0" y="89"/>
                  </a:cxn>
                  <a:cxn ang="0">
                    <a:pos x="113" y="0"/>
                  </a:cxn>
                </a:cxnLst>
                <a:rect l="0" t="0" r="r" b="b"/>
                <a:pathLst>
                  <a:path w="124" h="103">
                    <a:moveTo>
                      <a:pt x="113" y="0"/>
                    </a:moveTo>
                    <a:lnTo>
                      <a:pt x="124" y="14"/>
                    </a:lnTo>
                    <a:lnTo>
                      <a:pt x="10" y="103"/>
                    </a:lnTo>
                    <a:lnTo>
                      <a:pt x="0" y="8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 flipH="1">
                <a:off x="3966" y="2399"/>
                <a:ext cx="112" cy="8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auto">
              <a:xfrm>
                <a:off x="3961" y="2392"/>
                <a:ext cx="124" cy="10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24" y="14"/>
                  </a:cxn>
                  <a:cxn ang="0">
                    <a:pos x="10" y="103"/>
                  </a:cxn>
                  <a:cxn ang="0">
                    <a:pos x="0" y="89"/>
                  </a:cxn>
                  <a:cxn ang="0">
                    <a:pos x="114" y="0"/>
                  </a:cxn>
                </a:cxnLst>
                <a:rect l="0" t="0" r="r" b="b"/>
                <a:pathLst>
                  <a:path w="124" h="103">
                    <a:moveTo>
                      <a:pt x="114" y="0"/>
                    </a:moveTo>
                    <a:lnTo>
                      <a:pt x="124" y="14"/>
                    </a:lnTo>
                    <a:lnTo>
                      <a:pt x="10" y="103"/>
                    </a:lnTo>
                    <a:lnTo>
                      <a:pt x="0" y="8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H="1" flipV="1">
              <a:off x="3776" y="3244"/>
              <a:ext cx="83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3770" y="3237"/>
              <a:ext cx="97" cy="62"/>
            </a:xfrm>
            <a:custGeom>
              <a:avLst/>
              <a:gdLst/>
              <a:ahLst/>
              <a:cxnLst>
                <a:cxn ang="0">
                  <a:pos x="91" y="47"/>
                </a:cxn>
                <a:cxn ang="0">
                  <a:pos x="83" y="6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91" y="47"/>
                </a:cxn>
              </a:cxnLst>
              <a:rect l="0" t="0" r="r" b="b"/>
              <a:pathLst>
                <a:path w="91" h="61">
                  <a:moveTo>
                    <a:pt x="91" y="47"/>
                  </a:moveTo>
                  <a:lnTo>
                    <a:pt x="83" y="6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V="1">
              <a:off x="3590" y="3242"/>
              <a:ext cx="84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3584" y="3235"/>
              <a:ext cx="97" cy="62"/>
            </a:xfrm>
            <a:custGeom>
              <a:avLst/>
              <a:gdLst/>
              <a:ahLst/>
              <a:cxnLst>
                <a:cxn ang="0">
                  <a:pos x="8" y="61"/>
                </a:cxn>
                <a:cxn ang="0">
                  <a:pos x="0" y="47"/>
                </a:cxn>
                <a:cxn ang="0">
                  <a:pos x="82" y="0"/>
                </a:cxn>
                <a:cxn ang="0">
                  <a:pos x="91" y="16"/>
                </a:cxn>
                <a:cxn ang="0">
                  <a:pos x="8" y="61"/>
                </a:cxn>
              </a:cxnLst>
              <a:rect l="0" t="0" r="r" b="b"/>
              <a:pathLst>
                <a:path w="91" h="61">
                  <a:moveTo>
                    <a:pt x="8" y="61"/>
                  </a:moveTo>
                  <a:lnTo>
                    <a:pt x="0" y="47"/>
                  </a:lnTo>
                  <a:lnTo>
                    <a:pt x="82" y="0"/>
                  </a:lnTo>
                  <a:lnTo>
                    <a:pt x="91" y="16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739" y="3066"/>
              <a:ext cx="98" cy="114"/>
              <a:chOff x="3734" y="2240"/>
              <a:chExt cx="92" cy="112"/>
            </a:xfrm>
          </p:grpSpPr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>
                <a:off x="3739" y="2332"/>
                <a:ext cx="19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Freeform 53"/>
              <p:cNvSpPr>
                <a:spLocks/>
              </p:cNvSpPr>
              <p:nvPr/>
            </p:nvSpPr>
            <p:spPr bwMode="auto">
              <a:xfrm>
                <a:off x="3734" y="2324"/>
                <a:ext cx="31" cy="2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" y="0"/>
                  </a:cxn>
                  <a:cxn ang="0">
                    <a:pos x="31" y="12"/>
                  </a:cxn>
                  <a:cxn ang="0">
                    <a:pos x="22" y="28"/>
                  </a:cxn>
                  <a:cxn ang="0">
                    <a:pos x="0" y="15"/>
                  </a:cxn>
                </a:cxnLst>
                <a:rect l="0" t="0" r="r" b="b"/>
                <a:pathLst>
                  <a:path w="31" h="28">
                    <a:moveTo>
                      <a:pt x="0" y="15"/>
                    </a:moveTo>
                    <a:lnTo>
                      <a:pt x="8" y="0"/>
                    </a:lnTo>
                    <a:lnTo>
                      <a:pt x="31" y="12"/>
                    </a:lnTo>
                    <a:lnTo>
                      <a:pt x="22" y="2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>
                <a:off x="3748" y="2292"/>
                <a:ext cx="40" cy="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auto">
              <a:xfrm>
                <a:off x="3741" y="2282"/>
                <a:ext cx="54" cy="4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" y="0"/>
                  </a:cxn>
                  <a:cxn ang="0">
                    <a:pos x="54" y="24"/>
                  </a:cxn>
                  <a:cxn ang="0">
                    <a:pos x="45" y="40"/>
                  </a:cxn>
                  <a:cxn ang="0">
                    <a:pos x="0" y="15"/>
                  </a:cxn>
                </a:cxnLst>
                <a:rect l="0" t="0" r="r" b="b"/>
                <a:pathLst>
                  <a:path w="54" h="40">
                    <a:moveTo>
                      <a:pt x="0" y="15"/>
                    </a:moveTo>
                    <a:lnTo>
                      <a:pt x="8" y="0"/>
                    </a:lnTo>
                    <a:lnTo>
                      <a:pt x="54" y="24"/>
                    </a:lnTo>
                    <a:lnTo>
                      <a:pt x="45" y="4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>
                <a:off x="3755" y="2250"/>
                <a:ext cx="64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auto">
              <a:xfrm>
                <a:off x="3749" y="2240"/>
                <a:ext cx="77" cy="5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9" y="0"/>
                  </a:cxn>
                  <a:cxn ang="0">
                    <a:pos x="77" y="38"/>
                  </a:cxn>
                  <a:cxn ang="0">
                    <a:pos x="69" y="54"/>
                  </a:cxn>
                  <a:cxn ang="0">
                    <a:pos x="0" y="15"/>
                  </a:cxn>
                </a:cxnLst>
                <a:rect l="0" t="0" r="r" b="b"/>
                <a:pathLst>
                  <a:path w="77" h="54">
                    <a:moveTo>
                      <a:pt x="0" y="15"/>
                    </a:moveTo>
                    <a:lnTo>
                      <a:pt x="9" y="0"/>
                    </a:lnTo>
                    <a:lnTo>
                      <a:pt x="77" y="38"/>
                    </a:lnTo>
                    <a:lnTo>
                      <a:pt x="69" y="5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 flipV="1">
              <a:off x="2214" y="3357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2204" y="3357"/>
              <a:ext cx="19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 flipV="1">
              <a:off x="3911" y="3376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3901" y="3376"/>
              <a:ext cx="18" cy="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2775" y="3080"/>
              <a:ext cx="22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" charset="0"/>
                </a:rPr>
                <a:t>LDH</a:t>
              </a:r>
              <a:endParaRPr lang="en-US"/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1744" y="3731"/>
              <a:ext cx="5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" charset="0"/>
                </a:rPr>
                <a:t>Pyruvic acid</a:t>
              </a:r>
              <a:endParaRPr lang="en-US"/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3560" y="3702"/>
              <a:ext cx="4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" charset="0"/>
                </a:rPr>
                <a:t>Lactic acid</a:t>
              </a:r>
              <a:endParaRPr lang="en-US"/>
            </a:p>
          </p:txBody>
        </p: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675" y="3240"/>
              <a:ext cx="203" cy="149"/>
              <a:chOff x="1799" y="2411"/>
              <a:chExt cx="190" cy="146"/>
            </a:xfrm>
          </p:grpSpPr>
          <p:sp>
            <p:nvSpPr>
              <p:cNvPr id="5186" name="Rectangle 66"/>
              <p:cNvSpPr>
                <a:spLocks noChangeArrowheads="1"/>
              </p:cNvSpPr>
              <p:nvPr/>
            </p:nvSpPr>
            <p:spPr bwMode="auto">
              <a:xfrm>
                <a:off x="1799" y="2411"/>
                <a:ext cx="7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H</a:t>
                </a:r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/>
            </p:nvSpPr>
            <p:spPr bwMode="auto">
              <a:xfrm>
                <a:off x="1874" y="2462"/>
                <a:ext cx="4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3</a:t>
                </a:r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/>
            </p:nvSpPr>
            <p:spPr bwMode="auto">
              <a:xfrm>
                <a:off x="1918" y="2411"/>
                <a:ext cx="7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C</a:t>
                </a:r>
                <a:endParaRPr lang="en-US"/>
              </a:p>
            </p:txBody>
          </p:sp>
        </p:grp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1987" y="3137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/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174" y="324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/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2401" y="3097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US"/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1984" y="2931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US"/>
            </a:p>
          </p:txBody>
        </p: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3489" y="2980"/>
              <a:ext cx="161" cy="125"/>
              <a:chOff x="3500" y="2156"/>
              <a:chExt cx="151" cy="123"/>
            </a:xfrm>
          </p:grpSpPr>
          <p:sp>
            <p:nvSpPr>
              <p:cNvPr id="5194" name="Rectangle 74"/>
              <p:cNvSpPr>
                <a:spLocks noChangeArrowheads="1"/>
              </p:cNvSpPr>
              <p:nvPr/>
            </p:nvSpPr>
            <p:spPr bwMode="auto">
              <a:xfrm>
                <a:off x="3500" y="2156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H</a:t>
                </a:r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/>
            </p:nvSpPr>
            <p:spPr bwMode="auto">
              <a:xfrm>
                <a:off x="3575" y="2156"/>
                <a:ext cx="76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FF0000"/>
                    </a:solidFill>
                    <a:latin typeface="Helvetica" charset="0"/>
                  </a:rPr>
                  <a:t>O</a:t>
                </a:r>
                <a:endParaRPr lang="en-US"/>
              </a:p>
            </p:txBody>
          </p:sp>
        </p:grp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3685" y="3154"/>
              <a:ext cx="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/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4098" y="3116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US"/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3871" y="3257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Helvetica" charset="0"/>
                </a:rPr>
                <a:t>C</a:t>
              </a:r>
              <a:endParaRPr lang="en-US"/>
            </a:p>
          </p:txBody>
        </p: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3371" y="3257"/>
              <a:ext cx="203" cy="147"/>
              <a:chOff x="3389" y="2428"/>
              <a:chExt cx="190" cy="144"/>
            </a:xfrm>
          </p:grpSpPr>
          <p:sp>
            <p:nvSpPr>
              <p:cNvPr id="5200" name="Rectangle 80"/>
              <p:cNvSpPr>
                <a:spLocks noChangeArrowheads="1"/>
              </p:cNvSpPr>
              <p:nvPr/>
            </p:nvSpPr>
            <p:spPr bwMode="auto">
              <a:xfrm>
                <a:off x="3389" y="2428"/>
                <a:ext cx="7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H</a:t>
                </a:r>
                <a:endParaRPr lang="en-US"/>
              </a:p>
            </p:txBody>
          </p:sp>
          <p:sp>
            <p:nvSpPr>
              <p:cNvPr id="5201" name="Rectangle 81"/>
              <p:cNvSpPr>
                <a:spLocks noChangeArrowheads="1"/>
              </p:cNvSpPr>
              <p:nvPr/>
            </p:nvSpPr>
            <p:spPr bwMode="auto">
              <a:xfrm>
                <a:off x="3465" y="2479"/>
                <a:ext cx="41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3</a:t>
                </a:r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/>
            </p:nvSpPr>
            <p:spPr bwMode="auto">
              <a:xfrm>
                <a:off x="3508" y="2428"/>
                <a:ext cx="7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C</a:t>
                </a:r>
                <a:endParaRPr lang="en-US"/>
              </a:p>
            </p:txBody>
          </p:sp>
        </p:grp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3789" y="297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Helvetica" charset="0"/>
                </a:rPr>
                <a:t>H</a:t>
              </a:r>
              <a:endParaRPr lang="en-US"/>
            </a:p>
          </p:txBody>
        </p: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748" y="3230"/>
              <a:ext cx="608" cy="277"/>
              <a:chOff x="1168" y="2401"/>
              <a:chExt cx="570" cy="272"/>
            </a:xfrm>
          </p:grpSpPr>
          <p:sp>
            <p:nvSpPr>
              <p:cNvPr id="5205" name="Rectangle 85"/>
              <p:cNvSpPr>
                <a:spLocks noChangeArrowheads="1"/>
              </p:cNvSpPr>
              <p:nvPr/>
            </p:nvSpPr>
            <p:spPr bwMode="auto">
              <a:xfrm>
                <a:off x="1168" y="2401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N</a:t>
                </a:r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/>
            </p:nvSpPr>
            <p:spPr bwMode="auto">
              <a:xfrm>
                <a:off x="1243" y="2401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A</a:t>
                </a:r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/>
            </p:nvSpPr>
            <p:spPr bwMode="auto">
              <a:xfrm>
                <a:off x="1320" y="2401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D</a:t>
                </a:r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/>
            </p:nvSpPr>
            <p:spPr bwMode="auto">
              <a:xfrm>
                <a:off x="1395" y="2401"/>
                <a:ext cx="34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H  +  H</a:t>
                </a:r>
                <a:r>
                  <a:rPr lang="en-US" sz="1300" b="1" baseline="30000">
                    <a:solidFill>
                      <a:srgbClr val="000000"/>
                    </a:solidFill>
                    <a:latin typeface="Times" charset="0"/>
                  </a:rPr>
                  <a:t>+</a:t>
                </a:r>
                <a:endParaRPr lang="en-US" baseline="30000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/>
            </p:nvSpPr>
            <p:spPr bwMode="auto">
              <a:xfrm>
                <a:off x="1477" y="2447"/>
                <a:ext cx="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4572" y="3216"/>
              <a:ext cx="288" cy="147"/>
              <a:chOff x="4515" y="2388"/>
              <a:chExt cx="270" cy="144"/>
            </a:xfrm>
          </p:grpSpPr>
          <p:sp>
            <p:nvSpPr>
              <p:cNvPr id="5211" name="Rectangle 91"/>
              <p:cNvSpPr>
                <a:spLocks noChangeArrowheads="1"/>
              </p:cNvSpPr>
              <p:nvPr/>
            </p:nvSpPr>
            <p:spPr bwMode="auto">
              <a:xfrm>
                <a:off x="4515" y="2409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N</a:t>
                </a:r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/>
            </p:nvSpPr>
            <p:spPr bwMode="auto">
              <a:xfrm>
                <a:off x="4590" y="2409"/>
                <a:ext cx="7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A</a:t>
                </a:r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/>
            </p:nvSpPr>
            <p:spPr bwMode="auto">
              <a:xfrm>
                <a:off x="4667" y="2409"/>
                <a:ext cx="70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Times" charset="0"/>
                  </a:rPr>
                  <a:t>D</a:t>
                </a:r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/>
            </p:nvSpPr>
            <p:spPr bwMode="auto">
              <a:xfrm>
                <a:off x="4742" y="2388"/>
                <a:ext cx="43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charset="0"/>
                  </a:rPr>
                  <a:t>+</a:t>
                </a:r>
                <a:endParaRPr lang="en-US"/>
              </a:p>
            </p:txBody>
          </p:sp>
        </p:grp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4303" y="3230"/>
              <a:ext cx="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" charset="0"/>
                </a:rPr>
                <a:t>+</a:t>
              </a:r>
              <a:endParaRPr lang="en-US"/>
            </a:p>
          </p:txBody>
        </p:sp>
        <p:sp>
          <p:nvSpPr>
            <p:cNvPr id="5217" name="Rectangle 97"/>
            <p:cNvSpPr>
              <a:spLocks noChangeArrowheads="1"/>
            </p:cNvSpPr>
            <p:nvPr/>
          </p:nvSpPr>
          <p:spPr bwMode="auto">
            <a:xfrm>
              <a:off x="1498" y="3238"/>
              <a:ext cx="5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Times" charset="0"/>
                </a:rPr>
                <a:t>+</a:t>
              </a:r>
              <a:endParaRPr lang="en-US"/>
            </a:p>
          </p:txBody>
        </p: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2171" y="3445"/>
              <a:ext cx="163" cy="125"/>
              <a:chOff x="2264" y="2612"/>
              <a:chExt cx="153" cy="123"/>
            </a:xfrm>
          </p:grpSpPr>
          <p:sp>
            <p:nvSpPr>
              <p:cNvPr id="5218" name="Rectangle 98"/>
              <p:cNvSpPr>
                <a:spLocks noChangeArrowheads="1"/>
              </p:cNvSpPr>
              <p:nvPr/>
            </p:nvSpPr>
            <p:spPr bwMode="auto">
              <a:xfrm>
                <a:off x="2264" y="2612"/>
                <a:ext cx="7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FF0000"/>
                    </a:solidFill>
                    <a:latin typeface="Helvetica" charset="0"/>
                  </a:rPr>
                  <a:t>O</a:t>
                </a:r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/>
            </p:nvSpPr>
            <p:spPr bwMode="auto">
              <a:xfrm>
                <a:off x="2346" y="2612"/>
                <a:ext cx="7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H</a:t>
                </a:r>
                <a:endParaRPr lang="en-US"/>
              </a:p>
            </p:txBody>
          </p:sp>
        </p:grpSp>
        <p:grpSp>
          <p:nvGrpSpPr>
            <p:cNvPr id="15" name="Group 103"/>
            <p:cNvGrpSpPr>
              <a:grpSpLocks/>
            </p:cNvGrpSpPr>
            <p:nvPr/>
          </p:nvGrpSpPr>
          <p:grpSpPr bwMode="auto">
            <a:xfrm>
              <a:off x="3867" y="3463"/>
              <a:ext cx="164" cy="125"/>
              <a:chOff x="3854" y="2630"/>
              <a:chExt cx="154" cy="122"/>
            </a:xfrm>
          </p:grpSpPr>
          <p:sp>
            <p:nvSpPr>
              <p:cNvPr id="5221" name="Rectangle 101"/>
              <p:cNvSpPr>
                <a:spLocks noChangeArrowheads="1"/>
              </p:cNvSpPr>
              <p:nvPr/>
            </p:nvSpPr>
            <p:spPr bwMode="auto">
              <a:xfrm>
                <a:off x="3854" y="2630"/>
                <a:ext cx="76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FF0000"/>
                    </a:solidFill>
                    <a:latin typeface="Helvetica" charset="0"/>
                  </a:rPr>
                  <a:t>O</a:t>
                </a:r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/>
            </p:nvSpPr>
            <p:spPr bwMode="auto">
              <a:xfrm>
                <a:off x="3937" y="2630"/>
                <a:ext cx="7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b="1">
                    <a:solidFill>
                      <a:srgbClr val="000000"/>
                    </a:solidFill>
                    <a:latin typeface="Helvetica" charset="0"/>
                  </a:rPr>
                  <a:t>H</a:t>
                </a:r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192213" y="3073400"/>
            <a:ext cx="2165350" cy="2144713"/>
            <a:chOff x="360" y="2624"/>
            <a:chExt cx="1364" cy="1351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60" y="2624"/>
              <a:ext cx="288" cy="288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528" y="3792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720" y="3744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latin typeface="Times" charset="0"/>
                </a:rPr>
                <a:t>van der Waals</a:t>
              </a:r>
              <a:endParaRPr lang="en-GB" sz="1800">
                <a:latin typeface="Times" charset="0"/>
              </a:endParaRPr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1458913" y="2349500"/>
            <a:ext cx="1263650" cy="2563813"/>
            <a:chOff x="528" y="2168"/>
            <a:chExt cx="796" cy="1615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720" y="2168"/>
              <a:ext cx="216" cy="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528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720" y="3552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latin typeface="Times" charset="0"/>
                </a:rPr>
                <a:t>H-Bond</a:t>
              </a:r>
              <a:endParaRPr lang="en-GB" sz="1800">
                <a:latin typeface="Times" charset="0"/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458913" y="2806700"/>
            <a:ext cx="1651000" cy="2716213"/>
            <a:chOff x="528" y="2456"/>
            <a:chExt cx="1040" cy="1711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968" y="2456"/>
              <a:ext cx="600" cy="696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28" y="3976"/>
              <a:ext cx="112" cy="10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720" y="3936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latin typeface="Times" charset="0"/>
                </a:rPr>
                <a:t>Ionic</a:t>
              </a:r>
              <a:endParaRPr lang="en-GB" sz="1800">
                <a:latin typeface="Times" charset="0"/>
              </a:endParaRPr>
            </a:p>
          </p:txBody>
        </p: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2438400"/>
            <a:ext cx="1727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572000" y="2205038"/>
            <a:ext cx="3733800" cy="2222500"/>
            <a:chOff x="3120" y="2136"/>
            <a:chExt cx="2352" cy="1400"/>
          </a:xfrm>
        </p:grpSpPr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H="1">
              <a:off x="4308" y="23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>
              <a:off x="4136" y="2360"/>
              <a:ext cx="84" cy="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H="1">
              <a:off x="4952" y="3256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3120" y="2136"/>
              <a:ext cx="2352" cy="1400"/>
              <a:chOff x="3120" y="2136"/>
              <a:chExt cx="2352" cy="1400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3120" y="2136"/>
                <a:ext cx="2352" cy="1400"/>
                <a:chOff x="3120" y="2136"/>
                <a:chExt cx="2352" cy="1400"/>
              </a:xfrm>
            </p:grpSpPr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3120" y="2136"/>
                  <a:ext cx="2344" cy="1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3" name="Freeform 21"/>
                <p:cNvSpPr>
                  <a:spLocks/>
                </p:cNvSpPr>
                <p:nvPr/>
              </p:nvSpPr>
              <p:spPr bwMode="auto">
                <a:xfrm>
                  <a:off x="3120" y="2144"/>
                  <a:ext cx="1252" cy="1392"/>
                </a:xfrm>
                <a:custGeom>
                  <a:avLst/>
                  <a:gdLst/>
                  <a:ahLst/>
                  <a:cxnLst>
                    <a:cxn ang="0">
                      <a:pos x="380" y="4"/>
                    </a:cxn>
                    <a:cxn ang="0">
                      <a:pos x="276" y="148"/>
                    </a:cxn>
                    <a:cxn ang="0">
                      <a:pos x="220" y="248"/>
                    </a:cxn>
                    <a:cxn ang="0">
                      <a:pos x="212" y="348"/>
                    </a:cxn>
                    <a:cxn ang="0">
                      <a:pos x="280" y="412"/>
                    </a:cxn>
                    <a:cxn ang="0">
                      <a:pos x="320" y="512"/>
                    </a:cxn>
                    <a:cxn ang="0">
                      <a:pos x="328" y="688"/>
                    </a:cxn>
                    <a:cxn ang="0">
                      <a:pos x="288" y="760"/>
                    </a:cxn>
                    <a:cxn ang="0">
                      <a:pos x="256" y="816"/>
                    </a:cxn>
                    <a:cxn ang="0">
                      <a:pos x="236" y="912"/>
                    </a:cxn>
                    <a:cxn ang="0">
                      <a:pos x="240" y="996"/>
                    </a:cxn>
                    <a:cxn ang="0">
                      <a:pos x="296" y="1096"/>
                    </a:cxn>
                    <a:cxn ang="0">
                      <a:pos x="376" y="1152"/>
                    </a:cxn>
                    <a:cxn ang="0">
                      <a:pos x="484" y="1184"/>
                    </a:cxn>
                    <a:cxn ang="0">
                      <a:pos x="576" y="1176"/>
                    </a:cxn>
                    <a:cxn ang="0">
                      <a:pos x="704" y="1128"/>
                    </a:cxn>
                    <a:cxn ang="0">
                      <a:pos x="756" y="1100"/>
                    </a:cxn>
                    <a:cxn ang="0">
                      <a:pos x="828" y="1124"/>
                    </a:cxn>
                    <a:cxn ang="0">
                      <a:pos x="920" y="1184"/>
                    </a:cxn>
                    <a:cxn ang="0">
                      <a:pos x="1032" y="1292"/>
                    </a:cxn>
                    <a:cxn ang="0">
                      <a:pos x="1080" y="1392"/>
                    </a:cxn>
                    <a:cxn ang="0">
                      <a:pos x="0" y="1388"/>
                    </a:cxn>
                    <a:cxn ang="0">
                      <a:pos x="0" y="0"/>
                    </a:cxn>
                    <a:cxn ang="0">
                      <a:pos x="380" y="4"/>
                    </a:cxn>
                  </a:cxnLst>
                  <a:rect l="0" t="0" r="r" b="b"/>
                  <a:pathLst>
                    <a:path w="1252" h="1392">
                      <a:moveTo>
                        <a:pt x="380" y="4"/>
                      </a:moveTo>
                      <a:cubicBezTo>
                        <a:pt x="426" y="28"/>
                        <a:pt x="302" y="107"/>
                        <a:pt x="276" y="148"/>
                      </a:cubicBezTo>
                      <a:cubicBezTo>
                        <a:pt x="249" y="188"/>
                        <a:pt x="230" y="214"/>
                        <a:pt x="220" y="248"/>
                      </a:cubicBezTo>
                      <a:cubicBezTo>
                        <a:pt x="209" y="281"/>
                        <a:pt x="202" y="320"/>
                        <a:pt x="212" y="348"/>
                      </a:cubicBezTo>
                      <a:cubicBezTo>
                        <a:pt x="222" y="375"/>
                        <a:pt x="262" y="384"/>
                        <a:pt x="280" y="412"/>
                      </a:cubicBezTo>
                      <a:cubicBezTo>
                        <a:pt x="297" y="439"/>
                        <a:pt x="312" y="466"/>
                        <a:pt x="320" y="512"/>
                      </a:cubicBezTo>
                      <a:cubicBezTo>
                        <a:pt x="328" y="558"/>
                        <a:pt x="333" y="646"/>
                        <a:pt x="328" y="688"/>
                      </a:cubicBezTo>
                      <a:cubicBezTo>
                        <a:pt x="322" y="729"/>
                        <a:pt x="299" y="738"/>
                        <a:pt x="288" y="760"/>
                      </a:cubicBezTo>
                      <a:cubicBezTo>
                        <a:pt x="276" y="781"/>
                        <a:pt x="264" y="790"/>
                        <a:pt x="256" y="816"/>
                      </a:cubicBezTo>
                      <a:cubicBezTo>
                        <a:pt x="247" y="841"/>
                        <a:pt x="238" y="882"/>
                        <a:pt x="236" y="912"/>
                      </a:cubicBezTo>
                      <a:cubicBezTo>
                        <a:pt x="233" y="942"/>
                        <a:pt x="230" y="965"/>
                        <a:pt x="240" y="996"/>
                      </a:cubicBezTo>
                      <a:cubicBezTo>
                        <a:pt x="250" y="1026"/>
                        <a:pt x="273" y="1070"/>
                        <a:pt x="296" y="1096"/>
                      </a:cubicBezTo>
                      <a:cubicBezTo>
                        <a:pt x="318" y="1121"/>
                        <a:pt x="344" y="1137"/>
                        <a:pt x="376" y="1152"/>
                      </a:cubicBezTo>
                      <a:cubicBezTo>
                        <a:pt x="407" y="1166"/>
                        <a:pt x="450" y="1180"/>
                        <a:pt x="484" y="1184"/>
                      </a:cubicBezTo>
                      <a:cubicBezTo>
                        <a:pt x="517" y="1187"/>
                        <a:pt x="539" y="1185"/>
                        <a:pt x="576" y="1176"/>
                      </a:cubicBezTo>
                      <a:cubicBezTo>
                        <a:pt x="612" y="1166"/>
                        <a:pt x="674" y="1140"/>
                        <a:pt x="704" y="1128"/>
                      </a:cubicBezTo>
                      <a:cubicBezTo>
                        <a:pt x="733" y="1115"/>
                        <a:pt x="735" y="1100"/>
                        <a:pt x="756" y="1100"/>
                      </a:cubicBezTo>
                      <a:cubicBezTo>
                        <a:pt x="776" y="1099"/>
                        <a:pt x="800" y="1110"/>
                        <a:pt x="828" y="1124"/>
                      </a:cubicBezTo>
                      <a:cubicBezTo>
                        <a:pt x="855" y="1137"/>
                        <a:pt x="886" y="1156"/>
                        <a:pt x="920" y="1184"/>
                      </a:cubicBezTo>
                      <a:cubicBezTo>
                        <a:pt x="953" y="1211"/>
                        <a:pt x="1005" y="1257"/>
                        <a:pt x="1032" y="1292"/>
                      </a:cubicBezTo>
                      <a:cubicBezTo>
                        <a:pt x="1058" y="1326"/>
                        <a:pt x="1252" y="1376"/>
                        <a:pt x="1080" y="1392"/>
                      </a:cubicBezTo>
                      <a:cubicBezTo>
                        <a:pt x="908" y="1392"/>
                        <a:pt x="264" y="1392"/>
                        <a:pt x="0" y="1388"/>
                      </a:cubicBezTo>
                      <a:cubicBezTo>
                        <a:pt x="0" y="1136"/>
                        <a:pt x="0" y="248"/>
                        <a:pt x="0" y="0"/>
                      </a:cubicBezTo>
                      <a:cubicBezTo>
                        <a:pt x="156" y="8"/>
                        <a:pt x="296" y="0"/>
                        <a:pt x="380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4" name="Freeform 22"/>
                <p:cNvSpPr>
                  <a:spLocks/>
                </p:cNvSpPr>
                <p:nvPr/>
              </p:nvSpPr>
              <p:spPr bwMode="auto">
                <a:xfrm>
                  <a:off x="4404" y="2144"/>
                  <a:ext cx="1064" cy="624"/>
                </a:xfrm>
                <a:custGeom>
                  <a:avLst/>
                  <a:gdLst/>
                  <a:ahLst/>
                  <a:cxnLst>
                    <a:cxn ang="0">
                      <a:pos x="160" y="4"/>
                    </a:cxn>
                    <a:cxn ang="0">
                      <a:pos x="108" y="144"/>
                    </a:cxn>
                    <a:cxn ang="0">
                      <a:pos x="112" y="264"/>
                    </a:cxn>
                    <a:cxn ang="0">
                      <a:pos x="216" y="336"/>
                    </a:cxn>
                    <a:cxn ang="0">
                      <a:pos x="400" y="364"/>
                    </a:cxn>
                    <a:cxn ang="0">
                      <a:pos x="644" y="372"/>
                    </a:cxn>
                    <a:cxn ang="0">
                      <a:pos x="828" y="412"/>
                    </a:cxn>
                    <a:cxn ang="0">
                      <a:pos x="980" y="464"/>
                    </a:cxn>
                    <a:cxn ang="0">
                      <a:pos x="1064" y="548"/>
                    </a:cxn>
                    <a:cxn ang="0">
                      <a:pos x="1064" y="4"/>
                    </a:cxn>
                    <a:cxn ang="0">
                      <a:pos x="160" y="4"/>
                    </a:cxn>
                  </a:cxnLst>
                  <a:rect l="0" t="0" r="r" b="b"/>
                  <a:pathLst>
                    <a:path w="1064" h="624">
                      <a:moveTo>
                        <a:pt x="160" y="4"/>
                      </a:moveTo>
                      <a:cubicBezTo>
                        <a:pt x="0" y="27"/>
                        <a:pt x="116" y="100"/>
                        <a:pt x="108" y="144"/>
                      </a:cubicBezTo>
                      <a:cubicBezTo>
                        <a:pt x="99" y="187"/>
                        <a:pt x="93" y="231"/>
                        <a:pt x="112" y="264"/>
                      </a:cubicBezTo>
                      <a:cubicBezTo>
                        <a:pt x="130" y="296"/>
                        <a:pt x="168" y="319"/>
                        <a:pt x="216" y="336"/>
                      </a:cubicBezTo>
                      <a:cubicBezTo>
                        <a:pt x="263" y="352"/>
                        <a:pt x="328" y="358"/>
                        <a:pt x="400" y="364"/>
                      </a:cubicBezTo>
                      <a:cubicBezTo>
                        <a:pt x="471" y="369"/>
                        <a:pt x="572" y="364"/>
                        <a:pt x="644" y="372"/>
                      </a:cubicBezTo>
                      <a:cubicBezTo>
                        <a:pt x="715" y="380"/>
                        <a:pt x="772" y="396"/>
                        <a:pt x="828" y="412"/>
                      </a:cubicBezTo>
                      <a:cubicBezTo>
                        <a:pt x="884" y="427"/>
                        <a:pt x="940" y="441"/>
                        <a:pt x="980" y="464"/>
                      </a:cubicBezTo>
                      <a:cubicBezTo>
                        <a:pt x="1019" y="486"/>
                        <a:pt x="1050" y="624"/>
                        <a:pt x="1064" y="548"/>
                      </a:cubicBezTo>
                      <a:cubicBezTo>
                        <a:pt x="1060" y="460"/>
                        <a:pt x="1064" y="136"/>
                        <a:pt x="1064" y="4"/>
                      </a:cubicBezTo>
                      <a:cubicBezTo>
                        <a:pt x="904" y="0"/>
                        <a:pt x="320" y="4"/>
                        <a:pt x="160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5" name="Freeform 23"/>
                <p:cNvSpPr>
                  <a:spLocks/>
                </p:cNvSpPr>
                <p:nvPr/>
              </p:nvSpPr>
              <p:spPr bwMode="auto">
                <a:xfrm>
                  <a:off x="5000" y="2941"/>
                  <a:ext cx="472" cy="595"/>
                </a:xfrm>
                <a:custGeom>
                  <a:avLst/>
                  <a:gdLst/>
                  <a:ahLst/>
                  <a:cxnLst>
                    <a:cxn ang="0">
                      <a:pos x="468" y="79"/>
                    </a:cxn>
                    <a:cxn ang="0">
                      <a:pos x="348" y="123"/>
                    </a:cxn>
                    <a:cxn ang="0">
                      <a:pos x="192" y="255"/>
                    </a:cxn>
                    <a:cxn ang="0">
                      <a:pos x="92" y="383"/>
                    </a:cxn>
                    <a:cxn ang="0">
                      <a:pos x="44" y="491"/>
                    </a:cxn>
                    <a:cxn ang="0">
                      <a:pos x="72" y="595"/>
                    </a:cxn>
                    <a:cxn ang="0">
                      <a:pos x="472" y="591"/>
                    </a:cxn>
                    <a:cxn ang="0">
                      <a:pos x="468" y="79"/>
                    </a:cxn>
                  </a:cxnLst>
                  <a:rect l="0" t="0" r="r" b="b"/>
                  <a:pathLst>
                    <a:path w="472" h="595">
                      <a:moveTo>
                        <a:pt x="468" y="79"/>
                      </a:moveTo>
                      <a:cubicBezTo>
                        <a:pt x="447" y="0"/>
                        <a:pt x="393" y="93"/>
                        <a:pt x="348" y="123"/>
                      </a:cubicBezTo>
                      <a:cubicBezTo>
                        <a:pt x="302" y="152"/>
                        <a:pt x="234" y="211"/>
                        <a:pt x="192" y="255"/>
                      </a:cubicBezTo>
                      <a:cubicBezTo>
                        <a:pt x="149" y="298"/>
                        <a:pt x="116" y="343"/>
                        <a:pt x="92" y="383"/>
                      </a:cubicBezTo>
                      <a:cubicBezTo>
                        <a:pt x="67" y="422"/>
                        <a:pt x="47" y="455"/>
                        <a:pt x="44" y="491"/>
                      </a:cubicBezTo>
                      <a:cubicBezTo>
                        <a:pt x="40" y="526"/>
                        <a:pt x="0" y="578"/>
                        <a:pt x="72" y="595"/>
                      </a:cubicBezTo>
                      <a:cubicBezTo>
                        <a:pt x="144" y="587"/>
                        <a:pt x="368" y="591"/>
                        <a:pt x="472" y="591"/>
                      </a:cubicBezTo>
                      <a:cubicBezTo>
                        <a:pt x="464" y="479"/>
                        <a:pt x="468" y="179"/>
                        <a:pt x="468" y="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461" name="Text Box 29"/>
              <p:cNvSpPr txBox="1">
                <a:spLocks noChangeArrowheads="1"/>
              </p:cNvSpPr>
              <p:nvPr/>
            </p:nvSpPr>
            <p:spPr bwMode="auto">
              <a:xfrm>
                <a:off x="4144" y="2216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O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8462" name="Text Box 30"/>
              <p:cNvSpPr txBox="1">
                <a:spLocks noChangeArrowheads="1"/>
              </p:cNvSpPr>
              <p:nvPr/>
            </p:nvSpPr>
            <p:spPr bwMode="auto">
              <a:xfrm>
                <a:off x="3984" y="2400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H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8463" name="Text Box 31"/>
              <p:cNvSpPr txBox="1">
                <a:spLocks noChangeArrowheads="1"/>
              </p:cNvSpPr>
              <p:nvPr/>
            </p:nvSpPr>
            <p:spPr bwMode="auto">
              <a:xfrm>
                <a:off x="4644" y="3152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H</a:t>
                </a:r>
                <a:r>
                  <a:rPr lang="en-GB" sz="1600" b="1" baseline="-25000">
                    <a:latin typeface="Times" charset="0"/>
                  </a:rPr>
                  <a:t>3</a:t>
                </a:r>
                <a:r>
                  <a:rPr lang="en-GB" sz="1600" b="1">
                    <a:latin typeface="Times" charset="0"/>
                  </a:rPr>
                  <a:t>N</a:t>
                </a:r>
                <a:endParaRPr lang="en-GB">
                  <a:latin typeface="Times" charset="0"/>
                </a:endParaRPr>
              </a:p>
            </p:txBody>
          </p:sp>
        </p:grpSp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0" y="3092"/>
              <a:ext cx="11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121"/>
          <p:cNvGrpSpPr>
            <a:grpSpLocks/>
          </p:cNvGrpSpPr>
          <p:nvPr/>
        </p:nvGrpSpPr>
        <p:grpSpPr bwMode="auto">
          <a:xfrm>
            <a:off x="5181600" y="2624138"/>
            <a:ext cx="882650" cy="431800"/>
            <a:chOff x="3504" y="2400"/>
            <a:chExt cx="556" cy="272"/>
          </a:xfrm>
        </p:grpSpPr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H="1">
              <a:off x="3972" y="2544"/>
              <a:ext cx="88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6" name="Text Box 34"/>
            <p:cNvSpPr txBox="1">
              <a:spLocks noChangeArrowheads="1"/>
            </p:cNvSpPr>
            <p:nvPr/>
          </p:nvSpPr>
          <p:spPr bwMode="auto">
            <a:xfrm>
              <a:off x="3504" y="2400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H-Bond</a:t>
              </a:r>
              <a:endParaRPr lang="en-GB">
                <a:latin typeface="Times" charset="0"/>
              </a:endParaRPr>
            </a:p>
          </p:txBody>
        </p:sp>
      </p:grp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6540500" y="3157538"/>
            <a:ext cx="1039813" cy="914400"/>
            <a:chOff x="4360" y="2736"/>
            <a:chExt cx="655" cy="576"/>
          </a:xfrm>
        </p:grpSpPr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>
              <a:off x="4360" y="3276"/>
              <a:ext cx="304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7" name="Text Box 35"/>
            <p:cNvSpPr txBox="1">
              <a:spLocks noChangeArrowheads="1"/>
            </p:cNvSpPr>
            <p:nvPr/>
          </p:nvSpPr>
          <p:spPr bwMode="auto">
            <a:xfrm>
              <a:off x="4656" y="2736"/>
              <a:ext cx="3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Ionic</a:t>
              </a:r>
            </a:p>
            <a:p>
              <a:r>
                <a:rPr lang="en-GB" sz="1400" b="1">
                  <a:latin typeface="Times" charset="0"/>
                </a:rPr>
                <a:t>bond</a:t>
              </a:r>
              <a:endParaRPr lang="en-GB">
                <a:latin typeface="Times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306513" y="4076700"/>
            <a:ext cx="2401887" cy="1447800"/>
            <a:chOff x="432" y="3264"/>
            <a:chExt cx="1513" cy="912"/>
          </a:xfrm>
        </p:grpSpPr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432" y="3264"/>
              <a:ext cx="1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 b="1">
                  <a:latin typeface="Times" charset="0"/>
                </a:rPr>
                <a:t>Possible interactions</a:t>
              </a:r>
              <a:endParaRPr lang="en-GB">
                <a:latin typeface="Times" charset="0"/>
              </a:endParaRP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3552"/>
              <a:ext cx="1248" cy="6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572000" y="3455988"/>
            <a:ext cx="1457325" cy="920750"/>
            <a:chOff x="3120" y="2924"/>
            <a:chExt cx="918" cy="580"/>
          </a:xfrm>
        </p:grpSpPr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3384" y="2924"/>
              <a:ext cx="404" cy="392"/>
              <a:chOff x="3384" y="2924"/>
              <a:chExt cx="404" cy="392"/>
            </a:xfrm>
          </p:grpSpPr>
          <p:sp>
            <p:nvSpPr>
              <p:cNvPr id="18468" name="Line 36"/>
              <p:cNvSpPr>
                <a:spLocks noChangeShapeType="1"/>
              </p:cNvSpPr>
              <p:nvPr/>
            </p:nvSpPr>
            <p:spPr bwMode="auto">
              <a:xfrm>
                <a:off x="3416" y="2924"/>
                <a:ext cx="18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auto">
              <a:xfrm flipV="1">
                <a:off x="3384" y="3112"/>
                <a:ext cx="128" cy="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auto">
              <a:xfrm flipV="1">
                <a:off x="3536" y="3188"/>
                <a:ext cx="76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auto">
              <a:xfrm flipH="1" flipV="1">
                <a:off x="3704" y="3160"/>
                <a:ext cx="84" cy="1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87" name="Text Box 55"/>
            <p:cNvSpPr txBox="1">
              <a:spLocks noChangeArrowheads="1"/>
            </p:cNvSpPr>
            <p:nvPr/>
          </p:nvSpPr>
          <p:spPr bwMode="auto">
            <a:xfrm>
              <a:off x="3120" y="3312"/>
              <a:ext cx="9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vdw-interactions</a:t>
              </a:r>
              <a:endParaRPr lang="en-GB">
                <a:latin typeface="Times" charset="0"/>
              </a:endParaRPr>
            </a:p>
          </p:txBody>
        </p:sp>
      </p:grpSp>
      <p:pic>
        <p:nvPicPr>
          <p:cNvPr id="18552" name="Picture 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043238"/>
            <a:ext cx="1384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56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Binding of pyruvic acid in LDH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03863" y="5562600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Induced fit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89063" y="4510088"/>
            <a:ext cx="1689100" cy="769937"/>
            <a:chOff x="624" y="1113"/>
            <a:chExt cx="1064" cy="485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624" y="1152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Substrate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86" y="1113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54" name="Freeform 14"/>
          <p:cNvSpPr>
            <a:spLocks/>
          </p:cNvSpPr>
          <p:nvPr/>
        </p:nvSpPr>
        <p:spPr bwMode="auto">
          <a:xfrm>
            <a:off x="2747963" y="5570538"/>
            <a:ext cx="1008062" cy="5762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84" y="0"/>
              </a:cxn>
              <a:cxn ang="0">
                <a:pos x="347" y="171"/>
              </a:cxn>
              <a:cxn ang="0">
                <a:pos x="472" y="0"/>
              </a:cxn>
              <a:cxn ang="0">
                <a:pos x="635" y="147"/>
              </a:cxn>
              <a:cxn ang="0">
                <a:pos x="565" y="363"/>
              </a:cxn>
              <a:cxn ang="0">
                <a:pos x="59" y="363"/>
              </a:cxn>
              <a:cxn ang="0">
                <a:pos x="0" y="144"/>
              </a:cxn>
            </a:cxnLst>
            <a:rect l="0" t="0" r="r" b="b"/>
            <a:pathLst>
              <a:path w="635" h="363">
                <a:moveTo>
                  <a:pt x="0" y="144"/>
                </a:moveTo>
                <a:lnTo>
                  <a:pt x="184" y="0"/>
                </a:lnTo>
                <a:lnTo>
                  <a:pt x="347" y="171"/>
                </a:lnTo>
                <a:lnTo>
                  <a:pt x="472" y="0"/>
                </a:lnTo>
                <a:lnTo>
                  <a:pt x="635" y="147"/>
                </a:lnTo>
                <a:lnTo>
                  <a:pt x="565" y="363"/>
                </a:lnTo>
                <a:lnTo>
                  <a:pt x="59" y="363"/>
                </a:lnTo>
                <a:lnTo>
                  <a:pt x="0" y="144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035300" y="5072063"/>
            <a:ext cx="225425" cy="587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284663" y="4724400"/>
            <a:ext cx="2420937" cy="1189038"/>
            <a:chOff x="2448" y="1248"/>
            <a:chExt cx="1525" cy="749"/>
          </a:xfrm>
        </p:grpSpPr>
        <p:pic>
          <p:nvPicPr>
            <p:cNvPr id="10256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536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3328" y="1620"/>
              <a:ext cx="645" cy="377"/>
            </a:xfrm>
            <a:custGeom>
              <a:avLst/>
              <a:gdLst/>
              <a:ahLst/>
              <a:cxnLst>
                <a:cxn ang="0">
                  <a:pos x="189" y="25"/>
                </a:cxn>
                <a:cxn ang="0">
                  <a:pos x="0" y="161"/>
                </a:cxn>
                <a:cxn ang="0">
                  <a:pos x="53" y="377"/>
                </a:cxn>
                <a:cxn ang="0">
                  <a:pos x="573" y="377"/>
                </a:cxn>
                <a:cxn ang="0">
                  <a:pos x="645" y="159"/>
                </a:cxn>
                <a:cxn ang="0">
                  <a:pos x="475" y="15"/>
                </a:cxn>
                <a:cxn ang="0">
                  <a:pos x="464" y="73"/>
                </a:cxn>
                <a:cxn ang="0">
                  <a:pos x="413" y="135"/>
                </a:cxn>
                <a:cxn ang="0">
                  <a:pos x="323" y="164"/>
                </a:cxn>
                <a:cxn ang="0">
                  <a:pos x="243" y="135"/>
                </a:cxn>
                <a:cxn ang="0">
                  <a:pos x="195" y="71"/>
                </a:cxn>
                <a:cxn ang="0">
                  <a:pos x="189" y="25"/>
                </a:cxn>
              </a:cxnLst>
              <a:rect l="0" t="0" r="r" b="b"/>
              <a:pathLst>
                <a:path w="645" h="377">
                  <a:moveTo>
                    <a:pt x="189" y="25"/>
                  </a:moveTo>
                  <a:lnTo>
                    <a:pt x="0" y="161"/>
                  </a:lnTo>
                  <a:lnTo>
                    <a:pt x="53" y="377"/>
                  </a:lnTo>
                  <a:lnTo>
                    <a:pt x="573" y="377"/>
                  </a:lnTo>
                  <a:lnTo>
                    <a:pt x="645" y="159"/>
                  </a:lnTo>
                  <a:lnTo>
                    <a:pt x="475" y="15"/>
                  </a:lnTo>
                  <a:cubicBezTo>
                    <a:pt x="444" y="0"/>
                    <a:pt x="474" y="53"/>
                    <a:pt x="464" y="73"/>
                  </a:cubicBezTo>
                  <a:cubicBezTo>
                    <a:pt x="453" y="93"/>
                    <a:pt x="436" y="119"/>
                    <a:pt x="413" y="135"/>
                  </a:cubicBezTo>
                  <a:cubicBezTo>
                    <a:pt x="389" y="150"/>
                    <a:pt x="351" y="164"/>
                    <a:pt x="323" y="164"/>
                  </a:cubicBezTo>
                  <a:cubicBezTo>
                    <a:pt x="294" y="164"/>
                    <a:pt x="264" y="150"/>
                    <a:pt x="243" y="135"/>
                  </a:cubicBezTo>
                  <a:cubicBezTo>
                    <a:pt x="221" y="119"/>
                    <a:pt x="204" y="89"/>
                    <a:pt x="195" y="71"/>
                  </a:cubicBezTo>
                  <a:cubicBezTo>
                    <a:pt x="186" y="52"/>
                    <a:pt x="190" y="34"/>
                    <a:pt x="189" y="2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3504" y="1248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51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Substrate binding: induced fit</a:t>
            </a: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55650" y="1339850"/>
            <a:ext cx="8137525" cy="2736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/>
              <a:t>Active site is nearly the correct shape for the substrate</a:t>
            </a:r>
          </a:p>
          <a:p>
            <a:pPr>
              <a:lnSpc>
                <a:spcPct val="150000"/>
              </a:lnSpc>
            </a:pPr>
            <a:r>
              <a:rPr lang="en-GB" sz="2400"/>
              <a:t>Binding alters the shape of the enzyme (induced fit)</a:t>
            </a:r>
          </a:p>
          <a:p>
            <a:pPr>
              <a:lnSpc>
                <a:spcPct val="150000"/>
              </a:lnSpc>
            </a:pPr>
            <a:r>
              <a:rPr lang="en-GB" sz="2400"/>
              <a:t>Binding will strain bonds in the substrate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utoUpdateAnimBg="0"/>
      <p:bldP spid="10254" grpId="0" animBg="1"/>
      <p:bldP spid="102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71550" y="5157788"/>
            <a:ext cx="3025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Times" charset="0"/>
              </a:rPr>
              <a:t>Intermolecular bonds not optimum length for maximum bonding</a:t>
            </a:r>
          </a:p>
          <a:p>
            <a:pPr>
              <a:buFontTx/>
              <a:buChar char="•"/>
            </a:pPr>
            <a:endParaRPr lang="en-GB" sz="1800" b="1">
              <a:latin typeface="Times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6463" y="5059363"/>
            <a:ext cx="41767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Times" charset="0"/>
              </a:rPr>
              <a:t>Intermolecular bond lengths optimized</a:t>
            </a:r>
          </a:p>
          <a:p>
            <a:r>
              <a:rPr lang="en-GB" sz="1800" b="1">
                <a:solidFill>
                  <a:schemeClr val="tx2"/>
                </a:solidFill>
                <a:latin typeface="Times" charset="0"/>
              </a:rPr>
              <a:t>Susceptible bonds in substrate strained</a:t>
            </a:r>
          </a:p>
          <a:p>
            <a:r>
              <a:rPr lang="en-GB" sz="1800" b="1">
                <a:solidFill>
                  <a:schemeClr val="tx2"/>
                </a:solidFill>
                <a:latin typeface="Times" charset="0"/>
              </a:rPr>
              <a:t>Susceptible bonds in substrate more easily broken</a:t>
            </a:r>
          </a:p>
          <a:p>
            <a:pPr>
              <a:buFontTx/>
              <a:buChar char="•"/>
            </a:pPr>
            <a:endParaRPr lang="en-GB" sz="1800" b="1">
              <a:latin typeface="Times" charset="0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28600" y="2501900"/>
            <a:ext cx="3733800" cy="2530475"/>
            <a:chOff x="144" y="1440"/>
            <a:chExt cx="2352" cy="1594"/>
          </a:xfrm>
        </p:grpSpPr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70" y="2016"/>
              <a:ext cx="179" cy="28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144" y="2304"/>
              <a:ext cx="384" cy="21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84" y="0"/>
                </a:cxn>
                <a:cxn ang="0">
                  <a:pos x="347" y="171"/>
                </a:cxn>
                <a:cxn ang="0">
                  <a:pos x="472" y="0"/>
                </a:cxn>
                <a:cxn ang="0">
                  <a:pos x="635" y="147"/>
                </a:cxn>
                <a:cxn ang="0">
                  <a:pos x="565" y="363"/>
                </a:cxn>
                <a:cxn ang="0">
                  <a:pos x="59" y="363"/>
                </a:cxn>
                <a:cxn ang="0">
                  <a:pos x="0" y="144"/>
                </a:cxn>
              </a:cxnLst>
              <a:rect l="0" t="0" r="r" b="b"/>
              <a:pathLst>
                <a:path w="635" h="363">
                  <a:moveTo>
                    <a:pt x="0" y="144"/>
                  </a:moveTo>
                  <a:lnTo>
                    <a:pt x="184" y="0"/>
                  </a:lnTo>
                  <a:lnTo>
                    <a:pt x="347" y="171"/>
                  </a:lnTo>
                  <a:lnTo>
                    <a:pt x="472" y="0"/>
                  </a:lnTo>
                  <a:lnTo>
                    <a:pt x="635" y="147"/>
                  </a:lnTo>
                  <a:lnTo>
                    <a:pt x="565" y="363"/>
                  </a:lnTo>
                  <a:lnTo>
                    <a:pt x="59" y="363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1404" y="1628"/>
              <a:ext cx="360" cy="57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7" name="Text Box 67"/>
            <p:cNvSpPr txBox="1">
              <a:spLocks noChangeArrowheads="1"/>
            </p:cNvSpPr>
            <p:nvPr/>
          </p:nvSpPr>
          <p:spPr bwMode="auto">
            <a:xfrm>
              <a:off x="1413" y="17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804" y="1942"/>
              <a:ext cx="1684" cy="1004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308" y="44"/>
                </a:cxn>
                <a:cxn ang="0">
                  <a:pos x="792" y="572"/>
                </a:cxn>
                <a:cxn ang="0">
                  <a:pos x="1396" y="0"/>
                </a:cxn>
                <a:cxn ang="0">
                  <a:pos x="1676" y="240"/>
                </a:cxn>
                <a:cxn ang="0">
                  <a:pos x="1676" y="496"/>
                </a:cxn>
                <a:cxn ang="0">
                  <a:pos x="1380" y="188"/>
                </a:cxn>
                <a:cxn ang="0">
                  <a:pos x="620" y="1000"/>
                </a:cxn>
                <a:cxn ang="0">
                  <a:pos x="0" y="200"/>
                </a:cxn>
              </a:cxnLst>
              <a:rect l="0" t="0" r="r" b="b"/>
              <a:pathLst>
                <a:path w="1676" h="1000">
                  <a:moveTo>
                    <a:pt x="0" y="200"/>
                  </a:moveTo>
                  <a:lnTo>
                    <a:pt x="308" y="44"/>
                  </a:lnTo>
                  <a:lnTo>
                    <a:pt x="792" y="572"/>
                  </a:lnTo>
                  <a:lnTo>
                    <a:pt x="1396" y="0"/>
                  </a:lnTo>
                  <a:lnTo>
                    <a:pt x="1676" y="240"/>
                  </a:lnTo>
                  <a:lnTo>
                    <a:pt x="1676" y="496"/>
                  </a:lnTo>
                  <a:lnTo>
                    <a:pt x="1380" y="188"/>
                  </a:lnTo>
                  <a:lnTo>
                    <a:pt x="620" y="10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9999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9" name="Rectangle 69"/>
            <p:cNvSpPr>
              <a:spLocks noChangeArrowheads="1"/>
            </p:cNvSpPr>
            <p:nvPr/>
          </p:nvSpPr>
          <p:spPr bwMode="auto">
            <a:xfrm>
              <a:off x="624" y="1440"/>
              <a:ext cx="1872" cy="15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0" name="Freeform 70"/>
            <p:cNvSpPr>
              <a:spLocks/>
            </p:cNvSpPr>
            <p:nvPr/>
          </p:nvSpPr>
          <p:spPr bwMode="auto">
            <a:xfrm>
              <a:off x="624" y="2130"/>
              <a:ext cx="1872" cy="892"/>
            </a:xfrm>
            <a:custGeom>
              <a:avLst/>
              <a:gdLst/>
              <a:ahLst/>
              <a:cxnLst>
                <a:cxn ang="0">
                  <a:pos x="180" y="16"/>
                </a:cxn>
                <a:cxn ang="0">
                  <a:pos x="800" y="820"/>
                </a:cxn>
                <a:cxn ang="0">
                  <a:pos x="1560" y="0"/>
                </a:cxn>
                <a:cxn ang="0">
                  <a:pos x="1864" y="320"/>
                </a:cxn>
                <a:cxn ang="0">
                  <a:pos x="1864" y="888"/>
                </a:cxn>
                <a:cxn ang="0">
                  <a:pos x="0" y="888"/>
                </a:cxn>
                <a:cxn ang="0">
                  <a:pos x="8" y="140"/>
                </a:cxn>
                <a:cxn ang="0">
                  <a:pos x="180" y="16"/>
                </a:cxn>
              </a:cxnLst>
              <a:rect l="0" t="0" r="r" b="b"/>
              <a:pathLst>
                <a:path w="1864" h="888">
                  <a:moveTo>
                    <a:pt x="180" y="16"/>
                  </a:moveTo>
                  <a:lnTo>
                    <a:pt x="800" y="820"/>
                  </a:lnTo>
                  <a:lnTo>
                    <a:pt x="1560" y="0"/>
                  </a:lnTo>
                  <a:lnTo>
                    <a:pt x="1864" y="320"/>
                  </a:lnTo>
                  <a:lnTo>
                    <a:pt x="1864" y="888"/>
                  </a:lnTo>
                  <a:lnTo>
                    <a:pt x="0" y="888"/>
                  </a:lnTo>
                  <a:lnTo>
                    <a:pt x="8" y="140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1" name="Line 71"/>
            <p:cNvSpPr>
              <a:spLocks noChangeShapeType="1"/>
            </p:cNvSpPr>
            <p:nvPr/>
          </p:nvSpPr>
          <p:spPr bwMode="auto">
            <a:xfrm flipV="1">
              <a:off x="1428" y="2512"/>
              <a:ext cx="17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2" name="Line 72"/>
            <p:cNvSpPr>
              <a:spLocks noChangeShapeType="1"/>
            </p:cNvSpPr>
            <p:nvPr/>
          </p:nvSpPr>
          <p:spPr bwMode="auto">
            <a:xfrm>
              <a:off x="1769" y="1793"/>
              <a:ext cx="229" cy="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4" name="Line 74"/>
            <p:cNvSpPr>
              <a:spLocks noChangeShapeType="1"/>
            </p:cNvSpPr>
            <p:nvPr/>
          </p:nvSpPr>
          <p:spPr bwMode="auto">
            <a:xfrm>
              <a:off x="1632" y="2203"/>
              <a:ext cx="44" cy="1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6" name="Line 76"/>
            <p:cNvSpPr>
              <a:spLocks noChangeShapeType="1"/>
            </p:cNvSpPr>
            <p:nvPr/>
          </p:nvSpPr>
          <p:spPr bwMode="auto">
            <a:xfrm flipV="1">
              <a:off x="1263" y="2002"/>
              <a:ext cx="16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8" name="AutoShape 78"/>
            <p:cNvSpPr>
              <a:spLocks noChangeArrowheads="1"/>
            </p:cNvSpPr>
            <p:nvPr/>
          </p:nvSpPr>
          <p:spPr bwMode="auto">
            <a:xfrm rot="5355043">
              <a:off x="1872" y="1717"/>
              <a:ext cx="266" cy="230"/>
            </a:xfrm>
            <a:prstGeom prst="hexagon">
              <a:avLst>
                <a:gd name="adj" fmla="val 28913"/>
                <a:gd name="vf" fmla="val 11547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auto">
            <a:xfrm flipV="1">
              <a:off x="2014" y="1881"/>
              <a:ext cx="8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0" name="Line 80"/>
            <p:cNvSpPr>
              <a:spLocks noChangeShapeType="1"/>
            </p:cNvSpPr>
            <p:nvPr/>
          </p:nvSpPr>
          <p:spPr bwMode="auto">
            <a:xfrm flipH="1" flipV="1">
              <a:off x="2002" y="1733"/>
              <a:ext cx="88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1" name="Line 81"/>
            <p:cNvSpPr>
              <a:spLocks noChangeShapeType="1"/>
            </p:cNvSpPr>
            <p:nvPr/>
          </p:nvSpPr>
          <p:spPr bwMode="auto">
            <a:xfrm flipV="1">
              <a:off x="1919" y="1785"/>
              <a:ext cx="3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" name="Line 82"/>
            <p:cNvSpPr>
              <a:spLocks noChangeShapeType="1"/>
            </p:cNvSpPr>
            <p:nvPr/>
          </p:nvSpPr>
          <p:spPr bwMode="auto">
            <a:xfrm flipH="1" flipV="1">
              <a:off x="2008" y="2057"/>
              <a:ext cx="91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Line 83"/>
            <p:cNvSpPr>
              <a:spLocks noChangeShapeType="1"/>
            </p:cNvSpPr>
            <p:nvPr/>
          </p:nvSpPr>
          <p:spPr bwMode="auto">
            <a:xfrm flipH="1" flipV="1">
              <a:off x="2010" y="1958"/>
              <a:ext cx="1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Line 84"/>
            <p:cNvSpPr>
              <a:spLocks noChangeShapeType="1"/>
            </p:cNvSpPr>
            <p:nvPr/>
          </p:nvSpPr>
          <p:spPr bwMode="auto">
            <a:xfrm flipV="1">
              <a:off x="2191" y="1950"/>
              <a:ext cx="16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Text Box 85"/>
            <p:cNvSpPr txBox="1">
              <a:spLocks noChangeArrowheads="1"/>
            </p:cNvSpPr>
            <p:nvPr/>
          </p:nvSpPr>
          <p:spPr bwMode="auto">
            <a:xfrm>
              <a:off x="2112" y="1728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Phe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46" name="Picture 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5" y="2102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47" name="Line 87"/>
            <p:cNvSpPr>
              <a:spLocks noChangeShapeType="1"/>
            </p:cNvSpPr>
            <p:nvPr/>
          </p:nvSpPr>
          <p:spPr bwMode="auto">
            <a:xfrm flipV="1">
              <a:off x="921" y="2162"/>
              <a:ext cx="10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Line 88"/>
            <p:cNvSpPr>
              <a:spLocks noChangeShapeType="1"/>
            </p:cNvSpPr>
            <p:nvPr/>
          </p:nvSpPr>
          <p:spPr bwMode="auto">
            <a:xfrm>
              <a:off x="1026" y="2162"/>
              <a:ext cx="88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 flipV="1">
              <a:off x="1179" y="2182"/>
              <a:ext cx="2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Text Box 90"/>
            <p:cNvSpPr txBox="1">
              <a:spLocks noChangeArrowheads="1"/>
            </p:cNvSpPr>
            <p:nvPr/>
          </p:nvSpPr>
          <p:spPr bwMode="auto">
            <a:xfrm>
              <a:off x="952" y="2241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Ser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51" name="Text Box 91"/>
            <p:cNvSpPr txBox="1">
              <a:spLocks noChangeArrowheads="1"/>
            </p:cNvSpPr>
            <p:nvPr/>
          </p:nvSpPr>
          <p:spPr bwMode="auto">
            <a:xfrm>
              <a:off x="1080" y="2157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O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52" name="Text Box 92"/>
            <p:cNvSpPr txBox="1">
              <a:spLocks noChangeArrowheads="1"/>
            </p:cNvSpPr>
            <p:nvPr/>
          </p:nvSpPr>
          <p:spPr bwMode="auto">
            <a:xfrm>
              <a:off x="1171" y="2104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H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53" name="Picture 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8" y="2207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54" name="Line 94"/>
            <p:cNvSpPr>
              <a:spLocks noChangeShapeType="1"/>
            </p:cNvSpPr>
            <p:nvPr/>
          </p:nvSpPr>
          <p:spPr bwMode="auto">
            <a:xfrm flipV="1">
              <a:off x="1580" y="2468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Line 95"/>
            <p:cNvSpPr>
              <a:spLocks noChangeShapeType="1"/>
            </p:cNvSpPr>
            <p:nvPr/>
          </p:nvSpPr>
          <p:spPr bwMode="auto">
            <a:xfrm flipV="1">
              <a:off x="1580" y="2396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6" name="Text Box 96"/>
            <p:cNvSpPr txBox="1">
              <a:spLocks noChangeArrowheads="1"/>
            </p:cNvSpPr>
            <p:nvPr/>
          </p:nvSpPr>
          <p:spPr bwMode="auto">
            <a:xfrm>
              <a:off x="1583" y="2466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Asp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57" name="Text Box 97"/>
            <p:cNvSpPr txBox="1">
              <a:spLocks noChangeArrowheads="1"/>
            </p:cNvSpPr>
            <p:nvPr/>
          </p:nvSpPr>
          <p:spPr bwMode="auto">
            <a:xfrm>
              <a:off x="1549" y="2303"/>
              <a:ext cx="2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CO</a:t>
              </a:r>
              <a:r>
                <a:rPr lang="en-GB" sz="1000" b="1" baseline="-25000">
                  <a:latin typeface="Times" charset="0"/>
                </a:rPr>
                <a:t>2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58" name="Picture 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5" y="2572"/>
              <a:ext cx="17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459" name="Picture 9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9" y="2277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733800" y="3797300"/>
            <a:ext cx="1600200" cy="641350"/>
            <a:chOff x="2352" y="2256"/>
            <a:chExt cx="1008" cy="404"/>
          </a:xfrm>
        </p:grpSpPr>
        <p:sp>
          <p:nvSpPr>
            <p:cNvPr id="15461" name="Line 101"/>
            <p:cNvSpPr>
              <a:spLocks noChangeShapeType="1"/>
            </p:cNvSpPr>
            <p:nvPr/>
          </p:nvSpPr>
          <p:spPr bwMode="auto">
            <a:xfrm>
              <a:off x="2640" y="225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" name="Text Box 102"/>
            <p:cNvSpPr txBox="1">
              <a:spLocks noChangeArrowheads="1"/>
            </p:cNvSpPr>
            <p:nvPr/>
          </p:nvSpPr>
          <p:spPr bwMode="auto">
            <a:xfrm>
              <a:off x="2352" y="2256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800" b="1">
                  <a:solidFill>
                    <a:schemeClr val="tx2"/>
                  </a:solidFill>
                  <a:latin typeface="Times" charset="0"/>
                </a:rPr>
                <a:t>Induced </a:t>
              </a:r>
            </a:p>
            <a:p>
              <a:pPr algn="ctr"/>
              <a:r>
                <a:rPr lang="en-GB" sz="1800" b="1">
                  <a:solidFill>
                    <a:schemeClr val="tx2"/>
                  </a:solidFill>
                  <a:latin typeface="Times" charset="0"/>
                </a:rPr>
                <a:t>fit</a:t>
              </a:r>
              <a:endParaRPr lang="en-GB" sz="1800" b="1">
                <a:latin typeface="Times" charset="0"/>
              </a:endParaRPr>
            </a:p>
          </p:txBody>
        </p:sp>
      </p:grpSp>
      <p:grpSp>
        <p:nvGrpSpPr>
          <p:cNvPr id="4" name="Group 142"/>
          <p:cNvGrpSpPr>
            <a:grpSpLocks/>
          </p:cNvGrpSpPr>
          <p:nvPr/>
        </p:nvGrpSpPr>
        <p:grpSpPr bwMode="auto">
          <a:xfrm>
            <a:off x="5029200" y="2501900"/>
            <a:ext cx="3781425" cy="2530475"/>
            <a:chOff x="3168" y="1440"/>
            <a:chExt cx="2382" cy="1594"/>
          </a:xfrm>
        </p:grpSpPr>
        <p:sp>
          <p:nvSpPr>
            <p:cNvPr id="15466" name="Freeform 106"/>
            <p:cNvSpPr>
              <a:spLocks/>
            </p:cNvSpPr>
            <p:nvPr/>
          </p:nvSpPr>
          <p:spPr bwMode="auto">
            <a:xfrm>
              <a:off x="3357" y="1864"/>
              <a:ext cx="1675" cy="1082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283" y="32"/>
                </a:cxn>
                <a:cxn ang="0">
                  <a:pos x="771" y="544"/>
                </a:cxn>
                <a:cxn ang="0">
                  <a:pos x="1355" y="0"/>
                </a:cxn>
                <a:cxn ang="0">
                  <a:pos x="1675" y="319"/>
                </a:cxn>
                <a:cxn ang="0">
                  <a:pos x="1675" y="576"/>
                </a:cxn>
                <a:cxn ang="0">
                  <a:pos x="1378" y="267"/>
                </a:cxn>
                <a:cxn ang="0">
                  <a:pos x="990" y="755"/>
                </a:cxn>
                <a:cxn ang="0">
                  <a:pos x="614" y="1082"/>
                </a:cxn>
                <a:cxn ang="0">
                  <a:pos x="0" y="173"/>
                </a:cxn>
              </a:cxnLst>
              <a:rect l="0" t="0" r="r" b="b"/>
              <a:pathLst>
                <a:path w="1675" h="1082">
                  <a:moveTo>
                    <a:pt x="0" y="173"/>
                  </a:moveTo>
                  <a:lnTo>
                    <a:pt x="283" y="32"/>
                  </a:lnTo>
                  <a:cubicBezTo>
                    <a:pt x="411" y="93"/>
                    <a:pt x="592" y="549"/>
                    <a:pt x="771" y="544"/>
                  </a:cubicBezTo>
                  <a:cubicBezTo>
                    <a:pt x="1075" y="556"/>
                    <a:pt x="1204" y="37"/>
                    <a:pt x="1355" y="0"/>
                  </a:cubicBezTo>
                  <a:lnTo>
                    <a:pt x="1675" y="319"/>
                  </a:lnTo>
                  <a:lnTo>
                    <a:pt x="1675" y="576"/>
                  </a:lnTo>
                  <a:lnTo>
                    <a:pt x="1378" y="267"/>
                  </a:lnTo>
                  <a:lnTo>
                    <a:pt x="990" y="755"/>
                  </a:lnTo>
                  <a:lnTo>
                    <a:pt x="614" y="108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9999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136" y="1968"/>
              <a:ext cx="414" cy="480"/>
              <a:chOff x="3712" y="864"/>
              <a:chExt cx="645" cy="749"/>
            </a:xfrm>
          </p:grpSpPr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3712" y="1236"/>
                <a:ext cx="645" cy="377"/>
              </a:xfrm>
              <a:custGeom>
                <a:avLst/>
                <a:gdLst/>
                <a:ahLst/>
                <a:cxnLst>
                  <a:cxn ang="0">
                    <a:pos x="189" y="25"/>
                  </a:cxn>
                  <a:cxn ang="0">
                    <a:pos x="0" y="161"/>
                  </a:cxn>
                  <a:cxn ang="0">
                    <a:pos x="53" y="377"/>
                  </a:cxn>
                  <a:cxn ang="0">
                    <a:pos x="573" y="377"/>
                  </a:cxn>
                  <a:cxn ang="0">
                    <a:pos x="645" y="159"/>
                  </a:cxn>
                  <a:cxn ang="0">
                    <a:pos x="475" y="15"/>
                  </a:cxn>
                  <a:cxn ang="0">
                    <a:pos x="464" y="73"/>
                  </a:cxn>
                  <a:cxn ang="0">
                    <a:pos x="413" y="135"/>
                  </a:cxn>
                  <a:cxn ang="0">
                    <a:pos x="323" y="164"/>
                  </a:cxn>
                  <a:cxn ang="0">
                    <a:pos x="243" y="135"/>
                  </a:cxn>
                  <a:cxn ang="0">
                    <a:pos x="195" y="71"/>
                  </a:cxn>
                  <a:cxn ang="0">
                    <a:pos x="189" y="25"/>
                  </a:cxn>
                </a:cxnLst>
                <a:rect l="0" t="0" r="r" b="b"/>
                <a:pathLst>
                  <a:path w="645" h="377">
                    <a:moveTo>
                      <a:pt x="189" y="25"/>
                    </a:moveTo>
                    <a:lnTo>
                      <a:pt x="0" y="161"/>
                    </a:lnTo>
                    <a:lnTo>
                      <a:pt x="53" y="377"/>
                    </a:lnTo>
                    <a:lnTo>
                      <a:pt x="573" y="377"/>
                    </a:lnTo>
                    <a:lnTo>
                      <a:pt x="645" y="159"/>
                    </a:lnTo>
                    <a:lnTo>
                      <a:pt x="475" y="15"/>
                    </a:lnTo>
                    <a:cubicBezTo>
                      <a:pt x="444" y="0"/>
                      <a:pt x="474" y="53"/>
                      <a:pt x="464" y="73"/>
                    </a:cubicBezTo>
                    <a:cubicBezTo>
                      <a:pt x="453" y="93"/>
                      <a:pt x="436" y="119"/>
                      <a:pt x="413" y="135"/>
                    </a:cubicBezTo>
                    <a:cubicBezTo>
                      <a:pt x="389" y="150"/>
                      <a:pt x="351" y="164"/>
                      <a:pt x="323" y="164"/>
                    </a:cubicBezTo>
                    <a:cubicBezTo>
                      <a:pt x="294" y="164"/>
                      <a:pt x="264" y="150"/>
                      <a:pt x="243" y="135"/>
                    </a:cubicBezTo>
                    <a:cubicBezTo>
                      <a:pt x="221" y="119"/>
                      <a:pt x="204" y="89"/>
                      <a:pt x="195" y="71"/>
                    </a:cubicBezTo>
                    <a:cubicBezTo>
                      <a:pt x="186" y="52"/>
                      <a:pt x="190" y="34"/>
                      <a:pt x="189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auto">
              <a:xfrm>
                <a:off x="3888" y="864"/>
                <a:ext cx="302" cy="485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64" name="Freeform 104"/>
            <p:cNvSpPr>
              <a:spLocks/>
            </p:cNvSpPr>
            <p:nvPr/>
          </p:nvSpPr>
          <p:spPr bwMode="auto">
            <a:xfrm>
              <a:off x="3948" y="1628"/>
              <a:ext cx="360" cy="578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5" name="Text Box 105"/>
            <p:cNvSpPr txBox="1">
              <a:spLocks noChangeArrowheads="1"/>
            </p:cNvSpPr>
            <p:nvPr/>
          </p:nvSpPr>
          <p:spPr bwMode="auto">
            <a:xfrm>
              <a:off x="3957" y="174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5467" name="Rectangle 107"/>
            <p:cNvSpPr>
              <a:spLocks noChangeArrowheads="1"/>
            </p:cNvSpPr>
            <p:nvPr/>
          </p:nvSpPr>
          <p:spPr bwMode="auto">
            <a:xfrm>
              <a:off x="3168" y="1440"/>
              <a:ext cx="1872" cy="15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8" name="Freeform 108"/>
            <p:cNvSpPr>
              <a:spLocks/>
            </p:cNvSpPr>
            <p:nvPr/>
          </p:nvSpPr>
          <p:spPr bwMode="auto">
            <a:xfrm>
              <a:off x="3168" y="2032"/>
              <a:ext cx="1872" cy="990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848" y="728"/>
                </a:cxn>
                <a:cxn ang="0">
                  <a:pos x="1568" y="24"/>
                </a:cxn>
                <a:cxn ang="0">
                  <a:pos x="1872" y="419"/>
                </a:cxn>
                <a:cxn ang="0">
                  <a:pos x="1872" y="990"/>
                </a:cxn>
                <a:cxn ang="0">
                  <a:pos x="0" y="990"/>
                </a:cxn>
                <a:cxn ang="0">
                  <a:pos x="8" y="144"/>
                </a:cxn>
                <a:cxn ang="0">
                  <a:pos x="208" y="0"/>
                </a:cxn>
              </a:cxnLst>
              <a:rect l="0" t="0" r="r" b="b"/>
              <a:pathLst>
                <a:path w="1872" h="990">
                  <a:moveTo>
                    <a:pt x="208" y="0"/>
                  </a:moveTo>
                  <a:cubicBezTo>
                    <a:pt x="348" y="81"/>
                    <a:pt x="621" y="724"/>
                    <a:pt x="848" y="728"/>
                  </a:cubicBezTo>
                  <a:cubicBezTo>
                    <a:pt x="1237" y="726"/>
                    <a:pt x="1397" y="75"/>
                    <a:pt x="1568" y="24"/>
                  </a:cubicBezTo>
                  <a:lnTo>
                    <a:pt x="1872" y="419"/>
                  </a:lnTo>
                  <a:lnTo>
                    <a:pt x="1872" y="990"/>
                  </a:lnTo>
                  <a:lnTo>
                    <a:pt x="0" y="990"/>
                  </a:lnTo>
                  <a:lnTo>
                    <a:pt x="8" y="14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1" name="Line 111"/>
            <p:cNvSpPr>
              <a:spLocks noChangeShapeType="1"/>
            </p:cNvSpPr>
            <p:nvPr/>
          </p:nvSpPr>
          <p:spPr bwMode="auto">
            <a:xfrm>
              <a:off x="4132" y="2091"/>
              <a:ext cx="48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2" name="Line 112"/>
            <p:cNvSpPr>
              <a:spLocks noChangeShapeType="1"/>
            </p:cNvSpPr>
            <p:nvPr/>
          </p:nvSpPr>
          <p:spPr bwMode="auto">
            <a:xfrm flipV="1">
              <a:off x="3911" y="1946"/>
              <a:ext cx="96" cy="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35"/>
            <p:cNvGrpSpPr>
              <a:grpSpLocks/>
            </p:cNvGrpSpPr>
            <p:nvPr/>
          </p:nvGrpSpPr>
          <p:grpSpPr bwMode="auto">
            <a:xfrm>
              <a:off x="4370" y="1643"/>
              <a:ext cx="230" cy="443"/>
              <a:chOff x="4434" y="1699"/>
              <a:chExt cx="230" cy="443"/>
            </a:xfrm>
          </p:grpSpPr>
          <p:sp>
            <p:nvSpPr>
              <p:cNvPr id="15473" name="AutoShape 113"/>
              <p:cNvSpPr>
                <a:spLocks noChangeArrowheads="1"/>
              </p:cNvSpPr>
              <p:nvPr/>
            </p:nvSpPr>
            <p:spPr bwMode="auto">
              <a:xfrm rot="5355043">
                <a:off x="4416" y="1717"/>
                <a:ext cx="266" cy="230"/>
              </a:xfrm>
              <a:prstGeom prst="hexagon">
                <a:avLst>
                  <a:gd name="adj" fmla="val 28913"/>
                  <a:gd name="vf" fmla="val 11547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4" name="Line 114"/>
              <p:cNvSpPr>
                <a:spLocks noChangeShapeType="1"/>
              </p:cNvSpPr>
              <p:nvPr/>
            </p:nvSpPr>
            <p:spPr bwMode="auto">
              <a:xfrm flipV="1">
                <a:off x="4558" y="1881"/>
                <a:ext cx="8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5" name="Line 115"/>
              <p:cNvSpPr>
                <a:spLocks noChangeShapeType="1"/>
              </p:cNvSpPr>
              <p:nvPr/>
            </p:nvSpPr>
            <p:spPr bwMode="auto">
              <a:xfrm flipH="1" flipV="1">
                <a:off x="4546" y="1733"/>
                <a:ext cx="88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6" name="Line 116"/>
              <p:cNvSpPr>
                <a:spLocks noChangeShapeType="1"/>
              </p:cNvSpPr>
              <p:nvPr/>
            </p:nvSpPr>
            <p:spPr bwMode="auto">
              <a:xfrm flipV="1">
                <a:off x="4463" y="1785"/>
                <a:ext cx="3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7" name="Line 117"/>
              <p:cNvSpPr>
                <a:spLocks noChangeShapeType="1"/>
              </p:cNvSpPr>
              <p:nvPr/>
            </p:nvSpPr>
            <p:spPr bwMode="auto">
              <a:xfrm flipH="1" flipV="1">
                <a:off x="4552" y="2057"/>
                <a:ext cx="91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8" name="Line 118"/>
              <p:cNvSpPr>
                <a:spLocks noChangeShapeType="1"/>
              </p:cNvSpPr>
              <p:nvPr/>
            </p:nvSpPr>
            <p:spPr bwMode="auto">
              <a:xfrm flipH="1" flipV="1">
                <a:off x="4554" y="1958"/>
                <a:ext cx="1" cy="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479" name="Freeform 119"/>
            <p:cNvSpPr>
              <a:spLocks/>
            </p:cNvSpPr>
            <p:nvPr/>
          </p:nvSpPr>
          <p:spPr bwMode="auto">
            <a:xfrm>
              <a:off x="4709" y="1867"/>
              <a:ext cx="35" cy="194"/>
            </a:xfrm>
            <a:custGeom>
              <a:avLst/>
              <a:gdLst/>
              <a:ahLst/>
              <a:cxnLst>
                <a:cxn ang="0">
                  <a:pos x="35" y="194"/>
                </a:cxn>
                <a:cxn ang="0">
                  <a:pos x="0" y="0"/>
                </a:cxn>
              </a:cxnLst>
              <a:rect l="0" t="0" r="r" b="b"/>
              <a:pathLst>
                <a:path w="35" h="194">
                  <a:moveTo>
                    <a:pt x="35" y="1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Text Box 120"/>
            <p:cNvSpPr txBox="1">
              <a:spLocks noChangeArrowheads="1"/>
            </p:cNvSpPr>
            <p:nvPr/>
          </p:nvSpPr>
          <p:spPr bwMode="auto">
            <a:xfrm>
              <a:off x="4613" y="1660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Phe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81" name="Picture 1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3" y="2066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82" name="Line 122"/>
            <p:cNvSpPr>
              <a:spLocks noChangeShapeType="1"/>
            </p:cNvSpPr>
            <p:nvPr/>
          </p:nvSpPr>
          <p:spPr bwMode="auto">
            <a:xfrm flipV="1">
              <a:off x="3541" y="2046"/>
              <a:ext cx="10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Line 123"/>
            <p:cNvSpPr>
              <a:spLocks noChangeShapeType="1"/>
            </p:cNvSpPr>
            <p:nvPr/>
          </p:nvSpPr>
          <p:spPr bwMode="auto">
            <a:xfrm>
              <a:off x="3646" y="2046"/>
              <a:ext cx="88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Line 124"/>
            <p:cNvSpPr>
              <a:spLocks noChangeShapeType="1"/>
            </p:cNvSpPr>
            <p:nvPr/>
          </p:nvSpPr>
          <p:spPr bwMode="auto">
            <a:xfrm flipV="1">
              <a:off x="3799" y="2066"/>
              <a:ext cx="2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Text Box 125"/>
            <p:cNvSpPr txBox="1">
              <a:spLocks noChangeArrowheads="1"/>
            </p:cNvSpPr>
            <p:nvPr/>
          </p:nvSpPr>
          <p:spPr bwMode="auto">
            <a:xfrm>
              <a:off x="3552" y="2160"/>
              <a:ext cx="2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Ser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86" name="Text Box 126"/>
            <p:cNvSpPr txBox="1">
              <a:spLocks noChangeArrowheads="1"/>
            </p:cNvSpPr>
            <p:nvPr/>
          </p:nvSpPr>
          <p:spPr bwMode="auto">
            <a:xfrm>
              <a:off x="3700" y="2041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O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87" name="Text Box 127"/>
            <p:cNvSpPr txBox="1">
              <a:spLocks noChangeArrowheads="1"/>
            </p:cNvSpPr>
            <p:nvPr/>
          </p:nvSpPr>
          <p:spPr bwMode="auto">
            <a:xfrm>
              <a:off x="3791" y="198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H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88" name="Picture 1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8" y="2091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89" name="Line 129"/>
            <p:cNvSpPr>
              <a:spLocks noChangeShapeType="1"/>
            </p:cNvSpPr>
            <p:nvPr/>
          </p:nvSpPr>
          <p:spPr bwMode="auto">
            <a:xfrm flipV="1">
              <a:off x="4064" y="241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Line 130"/>
            <p:cNvSpPr>
              <a:spLocks noChangeShapeType="1"/>
            </p:cNvSpPr>
            <p:nvPr/>
          </p:nvSpPr>
          <p:spPr bwMode="auto">
            <a:xfrm flipV="1">
              <a:off x="4064" y="2344"/>
              <a:ext cx="42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Text Box 131"/>
            <p:cNvSpPr txBox="1">
              <a:spLocks noChangeArrowheads="1"/>
            </p:cNvSpPr>
            <p:nvPr/>
          </p:nvSpPr>
          <p:spPr bwMode="auto">
            <a:xfrm>
              <a:off x="4119" y="2438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Asp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15492" name="Text Box 132"/>
            <p:cNvSpPr txBox="1">
              <a:spLocks noChangeArrowheads="1"/>
            </p:cNvSpPr>
            <p:nvPr/>
          </p:nvSpPr>
          <p:spPr bwMode="auto">
            <a:xfrm>
              <a:off x="4033" y="2247"/>
              <a:ext cx="2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CO</a:t>
              </a:r>
              <a:r>
                <a:rPr lang="en-GB" sz="1000" b="1" baseline="-25000">
                  <a:latin typeface="Times" charset="0"/>
                </a:rPr>
                <a:t>2</a:t>
              </a:r>
              <a:endParaRPr lang="en-GB" b="1">
                <a:latin typeface="Times" charset="0"/>
              </a:endParaRPr>
            </a:p>
          </p:txBody>
        </p:sp>
        <p:pic>
          <p:nvPicPr>
            <p:cNvPr id="15493" name="Picture 1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4" y="2496"/>
              <a:ext cx="17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494" name="Picture 1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3" y="2221"/>
              <a:ext cx="7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470" name="Line 110"/>
            <p:cNvSpPr>
              <a:spLocks noChangeShapeType="1"/>
            </p:cNvSpPr>
            <p:nvPr/>
          </p:nvSpPr>
          <p:spPr bwMode="auto">
            <a:xfrm flipV="1">
              <a:off x="4261" y="1781"/>
              <a:ext cx="205" cy="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Line 136"/>
            <p:cNvSpPr>
              <a:spLocks noChangeShapeType="1"/>
            </p:cNvSpPr>
            <p:nvPr/>
          </p:nvSpPr>
          <p:spPr bwMode="auto">
            <a:xfrm>
              <a:off x="4080" y="2112"/>
              <a:ext cx="48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Line 137"/>
            <p:cNvSpPr>
              <a:spLocks noChangeShapeType="1"/>
            </p:cNvSpPr>
            <p:nvPr/>
          </p:nvSpPr>
          <p:spPr bwMode="auto">
            <a:xfrm flipV="1">
              <a:off x="4272" y="1728"/>
              <a:ext cx="205" cy="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Line 138"/>
            <p:cNvSpPr>
              <a:spLocks noChangeShapeType="1"/>
            </p:cNvSpPr>
            <p:nvPr/>
          </p:nvSpPr>
          <p:spPr bwMode="auto">
            <a:xfrm flipV="1">
              <a:off x="3936" y="1968"/>
              <a:ext cx="96" cy="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505" name="Rectangle 1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Induced fit</a:t>
            </a:r>
          </a:p>
        </p:txBody>
      </p:sp>
      <p:sp>
        <p:nvSpPr>
          <p:cNvPr id="15506" name="Rectangle 14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8413"/>
            <a:ext cx="7772400" cy="936625"/>
          </a:xfrm>
        </p:spPr>
        <p:txBody>
          <a:bodyPr/>
          <a:lstStyle/>
          <a:p>
            <a:r>
              <a:rPr lang="en-GB" sz="2400"/>
              <a:t>Active site alters shape to maximize intermolecular attractions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  <p:bldP spid="1536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79388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>
              <a:latin typeface="Times" charset="0"/>
            </a:endParaRP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H="1">
            <a:off x="5534025" y="2362200"/>
            <a:ext cx="57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H="1">
            <a:off x="4987925" y="2419350"/>
            <a:ext cx="32385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>
            <a:off x="6775450" y="5075238"/>
            <a:ext cx="658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>
            <a:off x="1042988" y="1666875"/>
            <a:ext cx="3771900" cy="4233863"/>
          </a:xfrm>
          <a:custGeom>
            <a:avLst/>
            <a:gdLst/>
            <a:ahLst/>
            <a:cxnLst>
              <a:cxn ang="0">
                <a:pos x="721" y="8"/>
              </a:cxn>
              <a:cxn ang="0">
                <a:pos x="524" y="281"/>
              </a:cxn>
              <a:cxn ang="0">
                <a:pos x="418" y="471"/>
              </a:cxn>
              <a:cxn ang="0">
                <a:pos x="402" y="661"/>
              </a:cxn>
              <a:cxn ang="0">
                <a:pos x="531" y="782"/>
              </a:cxn>
              <a:cxn ang="0">
                <a:pos x="607" y="972"/>
              </a:cxn>
              <a:cxn ang="0">
                <a:pos x="688" y="1193"/>
              </a:cxn>
              <a:cxn ang="0">
                <a:pos x="421" y="1387"/>
              </a:cxn>
              <a:cxn ang="0">
                <a:pos x="373" y="1569"/>
              </a:cxn>
              <a:cxn ang="0">
                <a:pos x="448" y="1732"/>
              </a:cxn>
              <a:cxn ang="0">
                <a:pos x="455" y="1891"/>
              </a:cxn>
              <a:cxn ang="0">
                <a:pos x="562" y="2081"/>
              </a:cxn>
              <a:cxn ang="0">
                <a:pos x="714" y="2187"/>
              </a:cxn>
              <a:cxn ang="0">
                <a:pos x="845" y="2308"/>
              </a:cxn>
              <a:cxn ang="0">
                <a:pos x="967" y="2344"/>
              </a:cxn>
              <a:cxn ang="0">
                <a:pos x="1257" y="2344"/>
              </a:cxn>
              <a:cxn ang="0">
                <a:pos x="1476" y="2320"/>
              </a:cxn>
              <a:cxn ang="0">
                <a:pos x="1571" y="2134"/>
              </a:cxn>
              <a:cxn ang="0">
                <a:pos x="1746" y="2248"/>
              </a:cxn>
              <a:cxn ang="0">
                <a:pos x="1958" y="2453"/>
              </a:cxn>
              <a:cxn ang="0">
                <a:pos x="2050" y="2643"/>
              </a:cxn>
              <a:cxn ang="0">
                <a:pos x="0" y="2635"/>
              </a:cxn>
              <a:cxn ang="0">
                <a:pos x="0" y="0"/>
              </a:cxn>
              <a:cxn ang="0">
                <a:pos x="721" y="8"/>
              </a:cxn>
            </a:cxnLst>
            <a:rect l="0" t="0" r="r" b="b"/>
            <a:pathLst>
              <a:path w="2376" h="2643">
                <a:moveTo>
                  <a:pt x="721" y="8"/>
                </a:moveTo>
                <a:cubicBezTo>
                  <a:pt x="808" y="53"/>
                  <a:pt x="573" y="203"/>
                  <a:pt x="524" y="281"/>
                </a:cubicBezTo>
                <a:cubicBezTo>
                  <a:pt x="473" y="357"/>
                  <a:pt x="436" y="406"/>
                  <a:pt x="418" y="471"/>
                </a:cubicBezTo>
                <a:cubicBezTo>
                  <a:pt x="397" y="534"/>
                  <a:pt x="383" y="608"/>
                  <a:pt x="402" y="661"/>
                </a:cubicBezTo>
                <a:cubicBezTo>
                  <a:pt x="421" y="712"/>
                  <a:pt x="497" y="729"/>
                  <a:pt x="531" y="782"/>
                </a:cubicBezTo>
                <a:cubicBezTo>
                  <a:pt x="564" y="834"/>
                  <a:pt x="580" y="903"/>
                  <a:pt x="607" y="972"/>
                </a:cubicBezTo>
                <a:cubicBezTo>
                  <a:pt x="633" y="1040"/>
                  <a:pt x="718" y="1123"/>
                  <a:pt x="688" y="1193"/>
                </a:cubicBezTo>
                <a:cubicBezTo>
                  <a:pt x="657" y="1262"/>
                  <a:pt x="473" y="1324"/>
                  <a:pt x="421" y="1387"/>
                </a:cubicBezTo>
                <a:cubicBezTo>
                  <a:pt x="368" y="1449"/>
                  <a:pt x="368" y="1511"/>
                  <a:pt x="373" y="1569"/>
                </a:cubicBezTo>
                <a:cubicBezTo>
                  <a:pt x="377" y="1626"/>
                  <a:pt x="434" y="1678"/>
                  <a:pt x="448" y="1732"/>
                </a:cubicBezTo>
                <a:cubicBezTo>
                  <a:pt x="461" y="1785"/>
                  <a:pt x="436" y="1832"/>
                  <a:pt x="455" y="1891"/>
                </a:cubicBezTo>
                <a:cubicBezTo>
                  <a:pt x="474" y="1948"/>
                  <a:pt x="518" y="2032"/>
                  <a:pt x="562" y="2081"/>
                </a:cubicBezTo>
                <a:cubicBezTo>
                  <a:pt x="603" y="2128"/>
                  <a:pt x="666" y="2149"/>
                  <a:pt x="714" y="2187"/>
                </a:cubicBezTo>
                <a:cubicBezTo>
                  <a:pt x="761" y="2224"/>
                  <a:pt x="802" y="2281"/>
                  <a:pt x="845" y="2308"/>
                </a:cubicBezTo>
                <a:cubicBezTo>
                  <a:pt x="887" y="2334"/>
                  <a:pt x="898" y="2338"/>
                  <a:pt x="967" y="2344"/>
                </a:cubicBezTo>
                <a:cubicBezTo>
                  <a:pt x="1035" y="2349"/>
                  <a:pt x="1172" y="2347"/>
                  <a:pt x="1257" y="2344"/>
                </a:cubicBezTo>
                <a:cubicBezTo>
                  <a:pt x="1341" y="2340"/>
                  <a:pt x="1423" y="2354"/>
                  <a:pt x="1476" y="2320"/>
                </a:cubicBezTo>
                <a:cubicBezTo>
                  <a:pt x="1528" y="2285"/>
                  <a:pt x="1526" y="2145"/>
                  <a:pt x="1571" y="2134"/>
                </a:cubicBezTo>
                <a:cubicBezTo>
                  <a:pt x="1615" y="2122"/>
                  <a:pt x="1681" y="2195"/>
                  <a:pt x="1746" y="2248"/>
                </a:cubicBezTo>
                <a:cubicBezTo>
                  <a:pt x="1809" y="2299"/>
                  <a:pt x="1907" y="2387"/>
                  <a:pt x="1958" y="2453"/>
                </a:cubicBezTo>
                <a:cubicBezTo>
                  <a:pt x="2008" y="2518"/>
                  <a:pt x="2376" y="2613"/>
                  <a:pt x="2050" y="2643"/>
                </a:cubicBezTo>
                <a:cubicBezTo>
                  <a:pt x="1723" y="2643"/>
                  <a:pt x="501" y="2643"/>
                  <a:pt x="0" y="2635"/>
                </a:cubicBezTo>
                <a:cubicBezTo>
                  <a:pt x="0" y="2157"/>
                  <a:pt x="0" y="471"/>
                  <a:pt x="0" y="0"/>
                </a:cubicBezTo>
                <a:cubicBezTo>
                  <a:pt x="296" y="15"/>
                  <a:pt x="562" y="0"/>
                  <a:pt x="721" y="8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>
            <a:off x="4911725" y="1676400"/>
            <a:ext cx="3205163" cy="1909763"/>
          </a:xfrm>
          <a:custGeom>
            <a:avLst/>
            <a:gdLst/>
            <a:ahLst/>
            <a:cxnLst>
              <a:cxn ang="0">
                <a:pos x="304" y="8"/>
              </a:cxn>
              <a:cxn ang="0">
                <a:pos x="699" y="332"/>
              </a:cxn>
              <a:cxn ang="0">
                <a:pos x="760" y="490"/>
              </a:cxn>
              <a:cxn ang="0">
                <a:pos x="711" y="672"/>
              </a:cxn>
              <a:cxn ang="0">
                <a:pos x="808" y="866"/>
              </a:cxn>
              <a:cxn ang="0">
                <a:pos x="1208" y="926"/>
              </a:cxn>
              <a:cxn ang="0">
                <a:pos x="1366" y="793"/>
              </a:cxn>
              <a:cxn ang="0">
                <a:pos x="1571" y="782"/>
              </a:cxn>
              <a:cxn ang="0">
                <a:pos x="1860" y="881"/>
              </a:cxn>
              <a:cxn ang="0">
                <a:pos x="2019" y="1041"/>
              </a:cxn>
              <a:cxn ang="0">
                <a:pos x="2019" y="8"/>
              </a:cxn>
              <a:cxn ang="0">
                <a:pos x="304" y="8"/>
              </a:cxn>
            </a:cxnLst>
            <a:rect l="0" t="0" r="r" b="b"/>
            <a:pathLst>
              <a:path w="2019" h="1185">
                <a:moveTo>
                  <a:pt x="304" y="8"/>
                </a:moveTo>
                <a:cubicBezTo>
                  <a:pt x="0" y="51"/>
                  <a:pt x="657" y="257"/>
                  <a:pt x="699" y="332"/>
                </a:cubicBezTo>
                <a:cubicBezTo>
                  <a:pt x="774" y="412"/>
                  <a:pt x="758" y="433"/>
                  <a:pt x="760" y="490"/>
                </a:cubicBezTo>
                <a:cubicBezTo>
                  <a:pt x="762" y="546"/>
                  <a:pt x="703" y="609"/>
                  <a:pt x="711" y="672"/>
                </a:cubicBezTo>
                <a:cubicBezTo>
                  <a:pt x="718" y="734"/>
                  <a:pt x="725" y="823"/>
                  <a:pt x="808" y="866"/>
                </a:cubicBezTo>
                <a:cubicBezTo>
                  <a:pt x="890" y="908"/>
                  <a:pt x="1115" y="938"/>
                  <a:pt x="1208" y="926"/>
                </a:cubicBezTo>
                <a:cubicBezTo>
                  <a:pt x="1300" y="913"/>
                  <a:pt x="1305" y="817"/>
                  <a:pt x="1366" y="793"/>
                </a:cubicBezTo>
                <a:cubicBezTo>
                  <a:pt x="1426" y="769"/>
                  <a:pt x="1488" y="767"/>
                  <a:pt x="1571" y="782"/>
                </a:cubicBezTo>
                <a:cubicBezTo>
                  <a:pt x="1653" y="796"/>
                  <a:pt x="1784" y="837"/>
                  <a:pt x="1860" y="881"/>
                </a:cubicBezTo>
                <a:cubicBezTo>
                  <a:pt x="1934" y="923"/>
                  <a:pt x="1992" y="1185"/>
                  <a:pt x="2019" y="1041"/>
                </a:cubicBezTo>
                <a:cubicBezTo>
                  <a:pt x="2011" y="874"/>
                  <a:pt x="2019" y="258"/>
                  <a:pt x="2019" y="8"/>
                </a:cubicBezTo>
                <a:cubicBezTo>
                  <a:pt x="1715" y="0"/>
                  <a:pt x="607" y="8"/>
                  <a:pt x="304" y="8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9" name="Freeform 11"/>
          <p:cNvSpPr>
            <a:spLocks/>
          </p:cNvSpPr>
          <p:nvPr/>
        </p:nvSpPr>
        <p:spPr bwMode="auto">
          <a:xfrm>
            <a:off x="6751638" y="4106863"/>
            <a:ext cx="1377950" cy="1793875"/>
          </a:xfrm>
          <a:custGeom>
            <a:avLst/>
            <a:gdLst/>
            <a:ahLst/>
            <a:cxnLst>
              <a:cxn ang="0">
                <a:pos x="860" y="150"/>
              </a:cxn>
              <a:cxn ang="0">
                <a:pos x="679" y="310"/>
              </a:cxn>
              <a:cxn ang="0">
                <a:pos x="485" y="540"/>
              </a:cxn>
              <a:cxn ang="0">
                <a:pos x="352" y="734"/>
              </a:cxn>
              <a:cxn ang="0">
                <a:pos x="219" y="916"/>
              </a:cxn>
              <a:cxn ang="0">
                <a:pos x="109" y="1130"/>
              </a:cxn>
              <a:cxn ang="0">
                <a:pos x="868" y="1122"/>
              </a:cxn>
              <a:cxn ang="0">
                <a:pos x="860" y="150"/>
              </a:cxn>
            </a:cxnLst>
            <a:rect l="0" t="0" r="r" b="b"/>
            <a:pathLst>
              <a:path w="868" h="1130">
                <a:moveTo>
                  <a:pt x="860" y="150"/>
                </a:moveTo>
                <a:cubicBezTo>
                  <a:pt x="821" y="0"/>
                  <a:pt x="741" y="245"/>
                  <a:pt x="679" y="310"/>
                </a:cubicBezTo>
                <a:cubicBezTo>
                  <a:pt x="616" y="374"/>
                  <a:pt x="539" y="469"/>
                  <a:pt x="485" y="540"/>
                </a:cubicBezTo>
                <a:cubicBezTo>
                  <a:pt x="430" y="610"/>
                  <a:pt x="396" y="671"/>
                  <a:pt x="352" y="734"/>
                </a:cubicBezTo>
                <a:cubicBezTo>
                  <a:pt x="307" y="796"/>
                  <a:pt x="259" y="849"/>
                  <a:pt x="219" y="916"/>
                </a:cubicBezTo>
                <a:cubicBezTo>
                  <a:pt x="178" y="982"/>
                  <a:pt x="0" y="1095"/>
                  <a:pt x="109" y="1130"/>
                </a:cubicBezTo>
                <a:cubicBezTo>
                  <a:pt x="245" y="1115"/>
                  <a:pt x="671" y="1122"/>
                  <a:pt x="868" y="1122"/>
                </a:cubicBezTo>
                <a:cubicBezTo>
                  <a:pt x="853" y="910"/>
                  <a:pt x="860" y="340"/>
                  <a:pt x="860" y="150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235575" y="2201863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O</a:t>
            </a:r>
            <a:endParaRPr lang="en-GB">
              <a:latin typeface="Times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4702175" y="26797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H</a:t>
            </a:r>
            <a:endParaRPr lang="en-GB">
              <a:latin typeface="Times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265863" y="48958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H</a:t>
            </a:r>
            <a:r>
              <a:rPr lang="en-GB" sz="1600" b="1" baseline="-25000">
                <a:latin typeface="Times" charset="0"/>
              </a:rPr>
              <a:t>3</a:t>
            </a:r>
            <a:r>
              <a:rPr lang="en-GB" sz="1600" b="1">
                <a:latin typeface="Times" charset="0"/>
              </a:rPr>
              <a:t>N</a:t>
            </a:r>
            <a:endParaRPr lang="en-GB">
              <a:latin typeface="Times" charset="0"/>
            </a:endParaRPr>
          </a:p>
        </p:txBody>
      </p:sp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4581525"/>
            <a:ext cx="3444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042988" y="1681163"/>
            <a:ext cx="7062787" cy="4219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78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2188" y="3162300"/>
            <a:ext cx="28194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70063" y="2949575"/>
            <a:ext cx="4670425" cy="2606675"/>
            <a:chOff x="1370" y="1858"/>
            <a:chExt cx="2942" cy="1642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370" y="1858"/>
              <a:ext cx="2942" cy="1512"/>
              <a:chOff x="1370" y="1858"/>
              <a:chExt cx="2942" cy="1512"/>
            </a:xfrm>
          </p:grpSpPr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 flipH="1">
                <a:off x="2577" y="1858"/>
                <a:ext cx="567" cy="20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69" name="Line 21"/>
              <p:cNvSpPr>
                <a:spLocks noChangeShapeType="1"/>
              </p:cNvSpPr>
              <p:nvPr/>
            </p:nvSpPr>
            <p:spPr bwMode="auto">
              <a:xfrm flipH="1">
                <a:off x="3352" y="3052"/>
                <a:ext cx="960" cy="20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2" name="Freeform 24"/>
              <p:cNvSpPr>
                <a:spLocks/>
              </p:cNvSpPr>
              <p:nvPr/>
            </p:nvSpPr>
            <p:spPr bwMode="auto">
              <a:xfrm>
                <a:off x="1370" y="2449"/>
                <a:ext cx="445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5" y="288"/>
                  </a:cxn>
                </a:cxnLst>
                <a:rect l="0" t="0" r="r" b="b"/>
                <a:pathLst>
                  <a:path w="445" h="288">
                    <a:moveTo>
                      <a:pt x="0" y="0"/>
                    </a:moveTo>
                    <a:lnTo>
                      <a:pt x="445" y="288"/>
                    </a:lnTo>
                  </a:path>
                </a:pathLst>
              </a:custGeom>
              <a:noFill/>
              <a:ln w="3175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3" name="Line 25"/>
              <p:cNvSpPr>
                <a:spLocks noChangeShapeType="1"/>
              </p:cNvSpPr>
              <p:nvPr/>
            </p:nvSpPr>
            <p:spPr bwMode="auto">
              <a:xfrm flipV="1">
                <a:off x="1413" y="2912"/>
                <a:ext cx="243" cy="8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4" name="Line 26"/>
              <p:cNvSpPr>
                <a:spLocks noChangeShapeType="1"/>
              </p:cNvSpPr>
              <p:nvPr/>
            </p:nvSpPr>
            <p:spPr bwMode="auto">
              <a:xfrm flipV="1">
                <a:off x="1702" y="3056"/>
                <a:ext cx="144" cy="24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75" name="Freeform 27"/>
              <p:cNvSpPr>
                <a:spLocks/>
              </p:cNvSpPr>
              <p:nvPr/>
            </p:nvSpPr>
            <p:spPr bwMode="auto">
              <a:xfrm>
                <a:off x="2022" y="3003"/>
                <a:ext cx="293" cy="367"/>
              </a:xfrm>
              <a:custGeom>
                <a:avLst/>
                <a:gdLst/>
                <a:ahLst/>
                <a:cxnLst>
                  <a:cxn ang="0">
                    <a:pos x="293" y="367"/>
                  </a:cxn>
                  <a:cxn ang="0">
                    <a:pos x="0" y="0"/>
                  </a:cxn>
                </a:cxnLst>
                <a:rect l="0" t="0" r="r" b="b"/>
                <a:pathLst>
                  <a:path w="293" h="367">
                    <a:moveTo>
                      <a:pt x="293" y="36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2365" y="1984"/>
              <a:ext cx="16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7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GB">
                <a:latin typeface="Times" charset="0"/>
              </a:endParaRPr>
            </a:p>
          </p:txBody>
        </p:sp>
        <p:sp>
          <p:nvSpPr>
            <p:cNvPr id="78881" name="Rectangle 33"/>
            <p:cNvSpPr>
              <a:spLocks noChangeArrowheads="1"/>
            </p:cNvSpPr>
            <p:nvPr/>
          </p:nvSpPr>
          <p:spPr bwMode="auto">
            <a:xfrm>
              <a:off x="2808" y="3241"/>
              <a:ext cx="16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7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GB">
                <a:latin typeface="Times" charset="0"/>
              </a:endParaRP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3264" y="2472"/>
              <a:ext cx="16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2700" b="1">
                  <a:solidFill>
                    <a:srgbClr val="FF0000"/>
                  </a:solidFill>
                  <a:latin typeface="Helvetica" charset="0"/>
                </a:rPr>
                <a:t>O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78886" name="Rectangle 38"/>
          <p:cNvSpPr>
            <a:spLocks noGrp="1" noChangeArrowheads="1"/>
          </p:cNvSpPr>
          <p:nvPr>
            <p:ph type="title"/>
          </p:nvPr>
        </p:nvSpPr>
        <p:spPr>
          <a:xfrm>
            <a:off x="636588" y="287338"/>
            <a:ext cx="7772400" cy="838200"/>
          </a:xfrm>
        </p:spPr>
        <p:txBody>
          <a:bodyPr/>
          <a:lstStyle/>
          <a:p>
            <a:r>
              <a:rPr lang="en-GB" b="1"/>
              <a:t>Binding of pyruvic acid in LDH</a:t>
            </a:r>
            <a:endParaRPr lang="en-US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1041400" y="1681163"/>
            <a:ext cx="7062788" cy="4219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>
            <a:off x="4621213" y="2260600"/>
            <a:ext cx="57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flipH="1">
            <a:off x="4102100" y="2355850"/>
            <a:ext cx="25400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flipH="1">
            <a:off x="6561138" y="5056188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0" name="Freeform 26"/>
          <p:cNvSpPr>
            <a:spLocks/>
          </p:cNvSpPr>
          <p:nvPr/>
        </p:nvSpPr>
        <p:spPr bwMode="auto">
          <a:xfrm>
            <a:off x="1041400" y="1704975"/>
            <a:ext cx="3771900" cy="4195763"/>
          </a:xfrm>
          <a:custGeom>
            <a:avLst/>
            <a:gdLst/>
            <a:ahLst/>
            <a:cxnLst>
              <a:cxn ang="0">
                <a:pos x="380" y="4"/>
              </a:cxn>
              <a:cxn ang="0">
                <a:pos x="276" y="148"/>
              </a:cxn>
              <a:cxn ang="0">
                <a:pos x="220" y="248"/>
              </a:cxn>
              <a:cxn ang="0">
                <a:pos x="212" y="348"/>
              </a:cxn>
              <a:cxn ang="0">
                <a:pos x="280" y="412"/>
              </a:cxn>
              <a:cxn ang="0">
                <a:pos x="320" y="512"/>
              </a:cxn>
              <a:cxn ang="0">
                <a:pos x="328" y="688"/>
              </a:cxn>
              <a:cxn ang="0">
                <a:pos x="288" y="760"/>
              </a:cxn>
              <a:cxn ang="0">
                <a:pos x="256" y="816"/>
              </a:cxn>
              <a:cxn ang="0">
                <a:pos x="236" y="912"/>
              </a:cxn>
              <a:cxn ang="0">
                <a:pos x="240" y="996"/>
              </a:cxn>
              <a:cxn ang="0">
                <a:pos x="296" y="1096"/>
              </a:cxn>
              <a:cxn ang="0">
                <a:pos x="376" y="1152"/>
              </a:cxn>
              <a:cxn ang="0">
                <a:pos x="484" y="1184"/>
              </a:cxn>
              <a:cxn ang="0">
                <a:pos x="576" y="1176"/>
              </a:cxn>
              <a:cxn ang="0">
                <a:pos x="704" y="1128"/>
              </a:cxn>
              <a:cxn ang="0">
                <a:pos x="756" y="1100"/>
              </a:cxn>
              <a:cxn ang="0">
                <a:pos x="828" y="1124"/>
              </a:cxn>
              <a:cxn ang="0">
                <a:pos x="920" y="1184"/>
              </a:cxn>
              <a:cxn ang="0">
                <a:pos x="1032" y="1292"/>
              </a:cxn>
              <a:cxn ang="0">
                <a:pos x="1080" y="1392"/>
              </a:cxn>
              <a:cxn ang="0">
                <a:pos x="0" y="1388"/>
              </a:cxn>
              <a:cxn ang="0">
                <a:pos x="0" y="0"/>
              </a:cxn>
              <a:cxn ang="0">
                <a:pos x="380" y="4"/>
              </a:cxn>
            </a:cxnLst>
            <a:rect l="0" t="0" r="r" b="b"/>
            <a:pathLst>
              <a:path w="1252" h="1392">
                <a:moveTo>
                  <a:pt x="380" y="4"/>
                </a:moveTo>
                <a:cubicBezTo>
                  <a:pt x="426" y="28"/>
                  <a:pt x="302" y="107"/>
                  <a:pt x="276" y="148"/>
                </a:cubicBezTo>
                <a:cubicBezTo>
                  <a:pt x="249" y="188"/>
                  <a:pt x="230" y="214"/>
                  <a:pt x="220" y="248"/>
                </a:cubicBezTo>
                <a:cubicBezTo>
                  <a:pt x="209" y="281"/>
                  <a:pt x="202" y="320"/>
                  <a:pt x="212" y="348"/>
                </a:cubicBezTo>
                <a:cubicBezTo>
                  <a:pt x="222" y="375"/>
                  <a:pt x="262" y="384"/>
                  <a:pt x="280" y="412"/>
                </a:cubicBezTo>
                <a:cubicBezTo>
                  <a:pt x="297" y="439"/>
                  <a:pt x="312" y="466"/>
                  <a:pt x="320" y="512"/>
                </a:cubicBezTo>
                <a:cubicBezTo>
                  <a:pt x="328" y="558"/>
                  <a:pt x="333" y="646"/>
                  <a:pt x="328" y="688"/>
                </a:cubicBezTo>
                <a:cubicBezTo>
                  <a:pt x="322" y="729"/>
                  <a:pt x="299" y="738"/>
                  <a:pt x="288" y="760"/>
                </a:cubicBezTo>
                <a:cubicBezTo>
                  <a:pt x="276" y="781"/>
                  <a:pt x="264" y="790"/>
                  <a:pt x="256" y="816"/>
                </a:cubicBezTo>
                <a:cubicBezTo>
                  <a:pt x="247" y="841"/>
                  <a:pt x="238" y="882"/>
                  <a:pt x="236" y="912"/>
                </a:cubicBezTo>
                <a:cubicBezTo>
                  <a:pt x="233" y="942"/>
                  <a:pt x="230" y="965"/>
                  <a:pt x="240" y="996"/>
                </a:cubicBezTo>
                <a:cubicBezTo>
                  <a:pt x="250" y="1026"/>
                  <a:pt x="273" y="1070"/>
                  <a:pt x="296" y="1096"/>
                </a:cubicBezTo>
                <a:cubicBezTo>
                  <a:pt x="318" y="1121"/>
                  <a:pt x="344" y="1137"/>
                  <a:pt x="376" y="1152"/>
                </a:cubicBezTo>
                <a:cubicBezTo>
                  <a:pt x="407" y="1166"/>
                  <a:pt x="450" y="1180"/>
                  <a:pt x="484" y="1184"/>
                </a:cubicBezTo>
                <a:cubicBezTo>
                  <a:pt x="517" y="1187"/>
                  <a:pt x="539" y="1185"/>
                  <a:pt x="576" y="1176"/>
                </a:cubicBezTo>
                <a:cubicBezTo>
                  <a:pt x="612" y="1166"/>
                  <a:pt x="674" y="1140"/>
                  <a:pt x="704" y="1128"/>
                </a:cubicBezTo>
                <a:cubicBezTo>
                  <a:pt x="733" y="1115"/>
                  <a:pt x="735" y="1100"/>
                  <a:pt x="756" y="1100"/>
                </a:cubicBezTo>
                <a:cubicBezTo>
                  <a:pt x="776" y="1099"/>
                  <a:pt x="800" y="1110"/>
                  <a:pt x="828" y="1124"/>
                </a:cubicBezTo>
                <a:cubicBezTo>
                  <a:pt x="855" y="1137"/>
                  <a:pt x="886" y="1156"/>
                  <a:pt x="920" y="1184"/>
                </a:cubicBezTo>
                <a:cubicBezTo>
                  <a:pt x="953" y="1211"/>
                  <a:pt x="1005" y="1257"/>
                  <a:pt x="1032" y="1292"/>
                </a:cubicBezTo>
                <a:cubicBezTo>
                  <a:pt x="1058" y="1326"/>
                  <a:pt x="1252" y="1376"/>
                  <a:pt x="1080" y="1392"/>
                </a:cubicBezTo>
                <a:cubicBezTo>
                  <a:pt x="908" y="1392"/>
                  <a:pt x="264" y="1392"/>
                  <a:pt x="0" y="1388"/>
                </a:cubicBezTo>
                <a:cubicBezTo>
                  <a:pt x="0" y="1136"/>
                  <a:pt x="0" y="248"/>
                  <a:pt x="0" y="0"/>
                </a:cubicBezTo>
                <a:cubicBezTo>
                  <a:pt x="156" y="8"/>
                  <a:pt x="296" y="0"/>
                  <a:pt x="380" y="4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1" name="Freeform 27"/>
          <p:cNvSpPr>
            <a:spLocks/>
          </p:cNvSpPr>
          <p:nvPr/>
        </p:nvSpPr>
        <p:spPr bwMode="auto">
          <a:xfrm>
            <a:off x="4910138" y="1704975"/>
            <a:ext cx="3205162" cy="1881188"/>
          </a:xfrm>
          <a:custGeom>
            <a:avLst/>
            <a:gdLst/>
            <a:ahLst/>
            <a:cxnLst>
              <a:cxn ang="0">
                <a:pos x="160" y="4"/>
              </a:cxn>
              <a:cxn ang="0">
                <a:pos x="108" y="144"/>
              </a:cxn>
              <a:cxn ang="0">
                <a:pos x="112" y="264"/>
              </a:cxn>
              <a:cxn ang="0">
                <a:pos x="216" y="336"/>
              </a:cxn>
              <a:cxn ang="0">
                <a:pos x="400" y="364"/>
              </a:cxn>
              <a:cxn ang="0">
                <a:pos x="644" y="372"/>
              </a:cxn>
              <a:cxn ang="0">
                <a:pos x="828" y="412"/>
              </a:cxn>
              <a:cxn ang="0">
                <a:pos x="980" y="464"/>
              </a:cxn>
              <a:cxn ang="0">
                <a:pos x="1064" y="548"/>
              </a:cxn>
              <a:cxn ang="0">
                <a:pos x="1064" y="4"/>
              </a:cxn>
              <a:cxn ang="0">
                <a:pos x="160" y="4"/>
              </a:cxn>
            </a:cxnLst>
            <a:rect l="0" t="0" r="r" b="b"/>
            <a:pathLst>
              <a:path w="1064" h="624">
                <a:moveTo>
                  <a:pt x="160" y="4"/>
                </a:moveTo>
                <a:cubicBezTo>
                  <a:pt x="0" y="27"/>
                  <a:pt x="116" y="100"/>
                  <a:pt x="108" y="144"/>
                </a:cubicBezTo>
                <a:cubicBezTo>
                  <a:pt x="99" y="187"/>
                  <a:pt x="93" y="231"/>
                  <a:pt x="112" y="264"/>
                </a:cubicBezTo>
                <a:cubicBezTo>
                  <a:pt x="130" y="296"/>
                  <a:pt x="168" y="319"/>
                  <a:pt x="216" y="336"/>
                </a:cubicBezTo>
                <a:cubicBezTo>
                  <a:pt x="263" y="352"/>
                  <a:pt x="328" y="358"/>
                  <a:pt x="400" y="364"/>
                </a:cubicBezTo>
                <a:cubicBezTo>
                  <a:pt x="471" y="369"/>
                  <a:pt x="572" y="364"/>
                  <a:pt x="644" y="372"/>
                </a:cubicBezTo>
                <a:cubicBezTo>
                  <a:pt x="715" y="380"/>
                  <a:pt x="772" y="396"/>
                  <a:pt x="828" y="412"/>
                </a:cubicBezTo>
                <a:cubicBezTo>
                  <a:pt x="884" y="427"/>
                  <a:pt x="940" y="441"/>
                  <a:pt x="980" y="464"/>
                </a:cubicBezTo>
                <a:cubicBezTo>
                  <a:pt x="1019" y="486"/>
                  <a:pt x="1050" y="624"/>
                  <a:pt x="1064" y="548"/>
                </a:cubicBezTo>
                <a:cubicBezTo>
                  <a:pt x="1060" y="460"/>
                  <a:pt x="1064" y="136"/>
                  <a:pt x="1064" y="4"/>
                </a:cubicBezTo>
                <a:cubicBezTo>
                  <a:pt x="904" y="0"/>
                  <a:pt x="320" y="4"/>
                  <a:pt x="160" y="4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2" name="Freeform 28"/>
          <p:cNvSpPr>
            <a:spLocks/>
          </p:cNvSpPr>
          <p:nvPr/>
        </p:nvSpPr>
        <p:spPr bwMode="auto">
          <a:xfrm>
            <a:off x="6705600" y="4106863"/>
            <a:ext cx="1422400" cy="1793875"/>
          </a:xfrm>
          <a:custGeom>
            <a:avLst/>
            <a:gdLst/>
            <a:ahLst/>
            <a:cxnLst>
              <a:cxn ang="0">
                <a:pos x="468" y="79"/>
              </a:cxn>
              <a:cxn ang="0">
                <a:pos x="348" y="123"/>
              </a:cxn>
              <a:cxn ang="0">
                <a:pos x="192" y="255"/>
              </a:cxn>
              <a:cxn ang="0">
                <a:pos x="92" y="383"/>
              </a:cxn>
              <a:cxn ang="0">
                <a:pos x="44" y="491"/>
              </a:cxn>
              <a:cxn ang="0">
                <a:pos x="72" y="595"/>
              </a:cxn>
              <a:cxn ang="0">
                <a:pos x="472" y="591"/>
              </a:cxn>
              <a:cxn ang="0">
                <a:pos x="468" y="79"/>
              </a:cxn>
            </a:cxnLst>
            <a:rect l="0" t="0" r="r" b="b"/>
            <a:pathLst>
              <a:path w="472" h="595">
                <a:moveTo>
                  <a:pt x="468" y="79"/>
                </a:moveTo>
                <a:cubicBezTo>
                  <a:pt x="447" y="0"/>
                  <a:pt x="393" y="93"/>
                  <a:pt x="348" y="123"/>
                </a:cubicBezTo>
                <a:cubicBezTo>
                  <a:pt x="302" y="152"/>
                  <a:pt x="234" y="211"/>
                  <a:pt x="192" y="255"/>
                </a:cubicBezTo>
                <a:cubicBezTo>
                  <a:pt x="149" y="298"/>
                  <a:pt x="116" y="343"/>
                  <a:pt x="92" y="383"/>
                </a:cubicBezTo>
                <a:cubicBezTo>
                  <a:pt x="67" y="422"/>
                  <a:pt x="47" y="455"/>
                  <a:pt x="44" y="491"/>
                </a:cubicBezTo>
                <a:cubicBezTo>
                  <a:pt x="40" y="526"/>
                  <a:pt x="0" y="578"/>
                  <a:pt x="72" y="595"/>
                </a:cubicBezTo>
                <a:cubicBezTo>
                  <a:pt x="144" y="587"/>
                  <a:pt x="368" y="591"/>
                  <a:pt x="472" y="591"/>
                </a:cubicBezTo>
                <a:cubicBezTo>
                  <a:pt x="464" y="479"/>
                  <a:pt x="468" y="179"/>
                  <a:pt x="468" y="79"/>
                </a:cubicBez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4318000" y="21336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O</a:t>
            </a:r>
            <a:endParaRPr lang="en-GB">
              <a:latin typeface="Times" charset="0"/>
            </a:endParaRPr>
          </a:p>
        </p:txBody>
      </p: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3784600" y="2590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H</a:t>
            </a:r>
            <a:endParaRPr lang="en-GB">
              <a:latin typeface="Times" charset="0"/>
            </a:endParaRP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5994400" y="487680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H</a:t>
            </a:r>
            <a:r>
              <a:rPr lang="en-GB" sz="1600" b="1" baseline="-25000">
                <a:latin typeface="Times" charset="0"/>
              </a:rPr>
              <a:t>3</a:t>
            </a:r>
            <a:r>
              <a:rPr lang="en-GB" sz="1600" b="1">
                <a:latin typeface="Times" charset="0"/>
              </a:rPr>
              <a:t>N</a:t>
            </a:r>
            <a:endParaRPr lang="en-GB">
              <a:latin typeface="Times" charset="0"/>
            </a:endParaRPr>
          </a:p>
        </p:txBody>
      </p:sp>
      <p:pic>
        <p:nvPicPr>
          <p:cNvPr id="7785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163" y="4562475"/>
            <a:ext cx="3444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59" name="Line 35"/>
          <p:cNvSpPr>
            <a:spLocks noChangeShapeType="1"/>
          </p:cNvSpPr>
          <p:nvPr/>
        </p:nvSpPr>
        <p:spPr bwMode="auto">
          <a:xfrm flipH="1">
            <a:off x="3595688" y="2911475"/>
            <a:ext cx="277812" cy="3190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H="1">
            <a:off x="4927600" y="5056188"/>
            <a:ext cx="1144588" cy="1444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36738" y="4056063"/>
            <a:ext cx="1217612" cy="1181100"/>
            <a:chOff x="3384" y="2924"/>
            <a:chExt cx="404" cy="392"/>
          </a:xfrm>
        </p:grpSpPr>
        <p:sp>
          <p:nvSpPr>
            <p:cNvPr id="77865" name="Line 41"/>
            <p:cNvSpPr>
              <a:spLocks noChangeShapeType="1"/>
            </p:cNvSpPr>
            <p:nvPr/>
          </p:nvSpPr>
          <p:spPr bwMode="auto">
            <a:xfrm>
              <a:off x="3416" y="2924"/>
              <a:ext cx="18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6" name="Line 42"/>
            <p:cNvSpPr>
              <a:spLocks noChangeShapeType="1"/>
            </p:cNvSpPr>
            <p:nvPr/>
          </p:nvSpPr>
          <p:spPr bwMode="auto">
            <a:xfrm flipV="1">
              <a:off x="3384" y="3112"/>
              <a:ext cx="128" cy="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7" name="Line 43"/>
            <p:cNvSpPr>
              <a:spLocks noChangeShapeType="1"/>
            </p:cNvSpPr>
            <p:nvPr/>
          </p:nvSpPr>
          <p:spPr bwMode="auto">
            <a:xfrm flipV="1">
              <a:off x="3536" y="3188"/>
              <a:ext cx="76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8" name="Line 44"/>
            <p:cNvSpPr>
              <a:spLocks noChangeShapeType="1"/>
            </p:cNvSpPr>
            <p:nvPr/>
          </p:nvSpPr>
          <p:spPr bwMode="auto">
            <a:xfrm flipH="1" flipV="1">
              <a:off x="3704" y="3160"/>
              <a:ext cx="84" cy="1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4925" y="2339975"/>
            <a:ext cx="3063875" cy="1317625"/>
            <a:chOff x="278" y="1474"/>
            <a:chExt cx="1930" cy="830"/>
          </a:xfrm>
        </p:grpSpPr>
        <p:sp>
          <p:nvSpPr>
            <p:cNvPr id="77874" name="Line 50"/>
            <p:cNvSpPr>
              <a:spLocks noChangeShapeType="1"/>
            </p:cNvSpPr>
            <p:nvPr/>
          </p:nvSpPr>
          <p:spPr bwMode="auto">
            <a:xfrm>
              <a:off x="1104" y="1728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5" name="Text Box 51"/>
            <p:cNvSpPr txBox="1">
              <a:spLocks noChangeArrowheads="1"/>
            </p:cNvSpPr>
            <p:nvPr/>
          </p:nvSpPr>
          <p:spPr bwMode="auto">
            <a:xfrm>
              <a:off x="278" y="1474"/>
              <a:ext cx="92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</a:rPr>
                <a:t>p</a:t>
              </a:r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 bond</a:t>
              </a:r>
            </a:p>
            <a:p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weakened</a:t>
              </a:r>
              <a:endParaRPr lang="en-GB">
                <a:latin typeface="Times" charset="0"/>
              </a:endParaRPr>
            </a:p>
          </p:txBody>
        </p:sp>
      </p:grpSp>
      <p:pic>
        <p:nvPicPr>
          <p:cNvPr id="77877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3162300"/>
            <a:ext cx="28194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5948363" y="1479550"/>
            <a:ext cx="379412" cy="506413"/>
            <a:chOff x="4003" y="932"/>
            <a:chExt cx="239" cy="319"/>
          </a:xfrm>
        </p:grpSpPr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4003" y="932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GB">
                <a:latin typeface="Times" charset="0"/>
              </a:endParaRPr>
            </a:p>
          </p:txBody>
        </p:sp>
        <p:sp>
          <p:nvSpPr>
            <p:cNvPr id="77899" name="Rectangle 75"/>
            <p:cNvSpPr>
              <a:spLocks noChangeArrowheads="1"/>
            </p:cNvSpPr>
            <p:nvPr/>
          </p:nvSpPr>
          <p:spPr bwMode="auto">
            <a:xfrm>
              <a:off x="4154" y="1021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GB">
                <a:latin typeface="Times" charset="0"/>
              </a:endParaRPr>
            </a:p>
          </p:txBody>
        </p:sp>
        <p:sp>
          <p:nvSpPr>
            <p:cNvPr id="77900" name="Rectangle 76"/>
            <p:cNvSpPr>
              <a:spLocks noChangeArrowheads="1"/>
            </p:cNvSpPr>
            <p:nvPr/>
          </p:nvSpPr>
          <p:spPr bwMode="auto">
            <a:xfrm>
              <a:off x="4242" y="932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GB">
                <a:latin typeface="Times" charset="0"/>
              </a:endParaRPr>
            </a:p>
          </p:txBody>
        </p:sp>
      </p:grpSp>
      <p:sp>
        <p:nvSpPr>
          <p:cNvPr id="77910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Binding of pyruvic acid in LDH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57200" y="1418788"/>
            <a:ext cx="8229600" cy="4525963"/>
          </a:xfrm>
        </p:spPr>
        <p:txBody>
          <a:bodyPr/>
          <a:lstStyle/>
          <a:p>
            <a:r>
              <a:rPr lang="en-US" sz="2400" dirty="0"/>
              <a:t>Acid/base catalysis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Covalent catalysis: </a:t>
            </a:r>
            <a:r>
              <a:rPr lang="en-US" sz="2400" dirty="0" err="1"/>
              <a:t>Nucleophilic</a:t>
            </a:r>
            <a:r>
              <a:rPr lang="en-US" sz="2400" dirty="0"/>
              <a:t> residues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550" y="1884363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44950" y="1808163"/>
            <a:ext cx="2971800" cy="1319212"/>
            <a:chOff x="2928" y="672"/>
            <a:chExt cx="1872" cy="831"/>
          </a:xfrm>
        </p:grpSpPr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816"/>
              <a:ext cx="62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672"/>
              <a:ext cx="912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835150" y="3179763"/>
            <a:ext cx="2466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Non-ionized</a:t>
            </a:r>
          </a:p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Acts as a basic catalyst</a:t>
            </a:r>
          </a:p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(proton 'sink')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721350" y="3179763"/>
            <a:ext cx="2478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Ionized</a:t>
            </a:r>
          </a:p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Acts as an acid catalyst</a:t>
            </a:r>
          </a:p>
          <a:p>
            <a:r>
              <a:rPr lang="en-GB" sz="1600" b="1">
                <a:solidFill>
                  <a:srgbClr val="000000"/>
                </a:solidFill>
                <a:latin typeface="Helvetica" charset="0"/>
              </a:rPr>
              <a:t>(proton source)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8388" y="5013325"/>
            <a:ext cx="6816725" cy="1295400"/>
            <a:chOff x="672" y="2784"/>
            <a:chExt cx="4294" cy="81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672" y="2784"/>
              <a:ext cx="1536" cy="816"/>
              <a:chOff x="1632" y="2352"/>
              <a:chExt cx="1536" cy="816"/>
            </a:xfrm>
          </p:grpSpPr>
          <p:sp>
            <p:nvSpPr>
              <p:cNvPr id="17417" name="Oval 9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7425" name="Picture 1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04" y="2352"/>
                <a:ext cx="864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427" name="Rectangle 19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7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b="1">
                    <a:solidFill>
                      <a:srgbClr val="000000"/>
                    </a:solidFill>
                    <a:latin typeface="Helvetica" charset="0"/>
                  </a:rPr>
                  <a:t>L-Serine</a:t>
                </a: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120" y="2784"/>
              <a:ext cx="1846" cy="816"/>
              <a:chOff x="3408" y="2352"/>
              <a:chExt cx="1846" cy="816"/>
            </a:xfrm>
          </p:grpSpPr>
          <p:sp>
            <p:nvSpPr>
              <p:cNvPr id="17429" name="Oval 21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7426" name="Picture 1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08" y="2352"/>
                <a:ext cx="864" cy="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428" name="Rectangle 20"/>
              <p:cNvSpPr>
                <a:spLocks noChangeArrowheads="1"/>
              </p:cNvSpPr>
              <p:nvPr/>
            </p:nvSpPr>
            <p:spPr bwMode="auto">
              <a:xfrm>
                <a:off x="4320" y="2784"/>
                <a:ext cx="9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000" b="1">
                    <a:solidFill>
                      <a:srgbClr val="000000"/>
                    </a:solidFill>
                    <a:latin typeface="Helvetica" charset="0"/>
                  </a:rPr>
                  <a:t>L-Cysteine</a:t>
                </a: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Mechanisms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utoUpdateAnimBg="0"/>
      <p:bldP spid="174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Define what an enzyme is and their biological role </a:t>
            </a:r>
          </a:p>
          <a:p>
            <a:r>
              <a:rPr lang="en-US" dirty="0" smtClean="0"/>
              <a:t>Define a catalyst</a:t>
            </a:r>
          </a:p>
          <a:p>
            <a:r>
              <a:rPr lang="en-US" dirty="0" smtClean="0"/>
              <a:t>Be aware of mechanisms of action</a:t>
            </a:r>
          </a:p>
          <a:p>
            <a:r>
              <a:rPr lang="en-US" dirty="0" smtClean="0"/>
              <a:t>Describe different types of inhibition</a:t>
            </a:r>
          </a:p>
          <a:p>
            <a:r>
              <a:rPr lang="en-US" dirty="0" smtClean="0"/>
              <a:t>Use few examples to support ideas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1993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35038" y="2251075"/>
            <a:ext cx="525462" cy="1533525"/>
            <a:chOff x="589" y="1418"/>
            <a:chExt cx="331" cy="966"/>
          </a:xfrm>
        </p:grpSpPr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712" y="1736"/>
              <a:ext cx="208" cy="648"/>
            </a:xfrm>
            <a:custGeom>
              <a:avLst/>
              <a:gdLst/>
              <a:ahLst/>
              <a:cxnLst>
                <a:cxn ang="0">
                  <a:pos x="208" y="648"/>
                </a:cxn>
                <a:cxn ang="0">
                  <a:pos x="64" y="504"/>
                </a:cxn>
                <a:cxn ang="0">
                  <a:pos x="16" y="360"/>
                </a:cxn>
                <a:cxn ang="0">
                  <a:pos x="160" y="0"/>
                </a:cxn>
              </a:cxnLst>
              <a:rect l="0" t="0" r="r" b="b"/>
              <a:pathLst>
                <a:path w="208" h="648">
                  <a:moveTo>
                    <a:pt x="208" y="648"/>
                  </a:moveTo>
                  <a:cubicBezTo>
                    <a:pt x="152" y="600"/>
                    <a:pt x="96" y="552"/>
                    <a:pt x="64" y="504"/>
                  </a:cubicBezTo>
                  <a:cubicBezTo>
                    <a:pt x="31" y="455"/>
                    <a:pt x="0" y="443"/>
                    <a:pt x="16" y="360"/>
                  </a:cubicBezTo>
                  <a:cubicBezTo>
                    <a:pt x="31" y="276"/>
                    <a:pt x="130" y="75"/>
                    <a:pt x="16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589" y="1418"/>
              <a:ext cx="257" cy="262"/>
            </a:xfrm>
            <a:custGeom>
              <a:avLst/>
              <a:gdLst/>
              <a:ahLst/>
              <a:cxnLst>
                <a:cxn ang="0">
                  <a:pos x="251" y="230"/>
                </a:cxn>
                <a:cxn ang="0">
                  <a:pos x="227" y="70"/>
                </a:cxn>
                <a:cxn ang="0">
                  <a:pos x="67" y="14"/>
                </a:cxn>
                <a:cxn ang="0">
                  <a:pos x="3" y="150"/>
                </a:cxn>
                <a:cxn ang="0">
                  <a:pos x="83" y="262"/>
                </a:cxn>
              </a:cxnLst>
              <a:rect l="0" t="0" r="r" b="b"/>
              <a:pathLst>
                <a:path w="257" h="262">
                  <a:moveTo>
                    <a:pt x="251" y="230"/>
                  </a:moveTo>
                  <a:cubicBezTo>
                    <a:pt x="248" y="203"/>
                    <a:pt x="257" y="105"/>
                    <a:pt x="227" y="70"/>
                  </a:cubicBezTo>
                  <a:cubicBezTo>
                    <a:pt x="196" y="34"/>
                    <a:pt x="104" y="0"/>
                    <a:pt x="67" y="14"/>
                  </a:cubicBezTo>
                  <a:cubicBezTo>
                    <a:pt x="29" y="27"/>
                    <a:pt x="0" y="108"/>
                    <a:pt x="3" y="150"/>
                  </a:cubicBezTo>
                  <a:cubicBezTo>
                    <a:pt x="5" y="191"/>
                    <a:pt x="66" y="238"/>
                    <a:pt x="83" y="26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971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235200"/>
            <a:ext cx="9017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895600" y="3352800"/>
            <a:ext cx="2679700" cy="1193800"/>
            <a:chOff x="1824" y="2112"/>
            <a:chExt cx="1688" cy="752"/>
          </a:xfrm>
        </p:grpSpPr>
        <p:pic>
          <p:nvPicPr>
            <p:cNvPr id="39957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4" y="2112"/>
              <a:ext cx="28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58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2400"/>
              <a:ext cx="125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72" name="Picture 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2" y="2216"/>
              <a:ext cx="288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943600" y="3225800"/>
            <a:ext cx="2870200" cy="1270000"/>
            <a:chOff x="3744" y="2032"/>
            <a:chExt cx="1808" cy="800"/>
          </a:xfrm>
        </p:grpSpPr>
        <p:pic>
          <p:nvPicPr>
            <p:cNvPr id="39960" name="Picture 2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4" y="2064"/>
              <a:ext cx="27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66" name="Picture 3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40" y="2208"/>
              <a:ext cx="124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74" name="Picture 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36" y="2032"/>
              <a:ext cx="6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97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Serine as a nucleophile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inhibition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994025" y="2039938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27300" y="1354138"/>
            <a:ext cx="479425" cy="769937"/>
            <a:chOff x="1592" y="720"/>
            <a:chExt cx="302" cy="485"/>
          </a:xfrm>
        </p:grpSpPr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592" y="720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646" y="816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I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676525" y="2414588"/>
            <a:ext cx="1008063" cy="601662"/>
            <a:chOff x="1686" y="1388"/>
            <a:chExt cx="635" cy="379"/>
          </a:xfrm>
        </p:grpSpPr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784" y="15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686" y="1388"/>
              <a:ext cx="635" cy="3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84" y="0"/>
                </a:cxn>
                <a:cxn ang="0">
                  <a:pos x="347" y="171"/>
                </a:cxn>
                <a:cxn ang="0">
                  <a:pos x="472" y="0"/>
                </a:cxn>
                <a:cxn ang="0">
                  <a:pos x="635" y="147"/>
                </a:cxn>
                <a:cxn ang="0">
                  <a:pos x="565" y="363"/>
                </a:cxn>
                <a:cxn ang="0">
                  <a:pos x="59" y="363"/>
                </a:cxn>
                <a:cxn ang="0">
                  <a:pos x="0" y="144"/>
                </a:cxn>
              </a:cxnLst>
              <a:rect l="0" t="0" r="r" b="b"/>
              <a:pathLst>
                <a:path w="635" h="363">
                  <a:moveTo>
                    <a:pt x="0" y="144"/>
                  </a:moveTo>
                  <a:lnTo>
                    <a:pt x="184" y="0"/>
                  </a:lnTo>
                  <a:lnTo>
                    <a:pt x="347" y="171"/>
                  </a:lnTo>
                  <a:lnTo>
                    <a:pt x="472" y="0"/>
                  </a:lnTo>
                  <a:lnTo>
                    <a:pt x="635" y="147"/>
                  </a:lnTo>
                  <a:lnTo>
                    <a:pt x="565" y="363"/>
                  </a:lnTo>
                  <a:lnTo>
                    <a:pt x="59" y="363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1736" y="15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540500" y="1125538"/>
            <a:ext cx="479425" cy="762000"/>
            <a:chOff x="4120" y="576"/>
            <a:chExt cx="302" cy="480"/>
          </a:xfrm>
        </p:grpSpPr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120" y="576"/>
              <a:ext cx="302" cy="480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4136" y="62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051300" y="1811338"/>
            <a:ext cx="1862138" cy="1204912"/>
            <a:chOff x="2552" y="1008"/>
            <a:chExt cx="1173" cy="759"/>
          </a:xfrm>
        </p:grpSpPr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3080" y="1380"/>
              <a:ext cx="645" cy="377"/>
            </a:xfrm>
            <a:custGeom>
              <a:avLst/>
              <a:gdLst/>
              <a:ahLst/>
              <a:cxnLst>
                <a:cxn ang="0">
                  <a:pos x="189" y="25"/>
                </a:cxn>
                <a:cxn ang="0">
                  <a:pos x="0" y="161"/>
                </a:cxn>
                <a:cxn ang="0">
                  <a:pos x="53" y="377"/>
                </a:cxn>
                <a:cxn ang="0">
                  <a:pos x="573" y="377"/>
                </a:cxn>
                <a:cxn ang="0">
                  <a:pos x="645" y="159"/>
                </a:cxn>
                <a:cxn ang="0">
                  <a:pos x="475" y="15"/>
                </a:cxn>
                <a:cxn ang="0">
                  <a:pos x="464" y="73"/>
                </a:cxn>
                <a:cxn ang="0">
                  <a:pos x="413" y="135"/>
                </a:cxn>
                <a:cxn ang="0">
                  <a:pos x="323" y="164"/>
                </a:cxn>
                <a:cxn ang="0">
                  <a:pos x="243" y="135"/>
                </a:cxn>
                <a:cxn ang="0">
                  <a:pos x="195" y="71"/>
                </a:cxn>
                <a:cxn ang="0">
                  <a:pos x="189" y="25"/>
                </a:cxn>
              </a:cxnLst>
              <a:rect l="0" t="0" r="r" b="b"/>
              <a:pathLst>
                <a:path w="645" h="377">
                  <a:moveTo>
                    <a:pt x="189" y="25"/>
                  </a:moveTo>
                  <a:lnTo>
                    <a:pt x="0" y="161"/>
                  </a:lnTo>
                  <a:lnTo>
                    <a:pt x="53" y="377"/>
                  </a:lnTo>
                  <a:lnTo>
                    <a:pt x="573" y="377"/>
                  </a:lnTo>
                  <a:lnTo>
                    <a:pt x="645" y="159"/>
                  </a:lnTo>
                  <a:lnTo>
                    <a:pt x="475" y="15"/>
                  </a:lnTo>
                  <a:cubicBezTo>
                    <a:pt x="444" y="0"/>
                    <a:pt x="474" y="53"/>
                    <a:pt x="464" y="73"/>
                  </a:cubicBezTo>
                  <a:cubicBezTo>
                    <a:pt x="453" y="93"/>
                    <a:pt x="436" y="119"/>
                    <a:pt x="413" y="135"/>
                  </a:cubicBezTo>
                  <a:cubicBezTo>
                    <a:pt x="389" y="150"/>
                    <a:pt x="351" y="164"/>
                    <a:pt x="323" y="164"/>
                  </a:cubicBezTo>
                  <a:cubicBezTo>
                    <a:pt x="294" y="164"/>
                    <a:pt x="264" y="150"/>
                    <a:pt x="243" y="135"/>
                  </a:cubicBezTo>
                  <a:cubicBezTo>
                    <a:pt x="221" y="119"/>
                    <a:pt x="204" y="89"/>
                    <a:pt x="195" y="71"/>
                  </a:cubicBezTo>
                  <a:cubicBezTo>
                    <a:pt x="186" y="52"/>
                    <a:pt x="190" y="34"/>
                    <a:pt x="189" y="2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256" y="1008"/>
              <a:ext cx="302" cy="485"/>
            </a:xfrm>
            <a:custGeom>
              <a:avLst/>
              <a:gdLst/>
              <a:ahLst/>
              <a:cxnLst>
                <a:cxn ang="0">
                  <a:pos x="110" y="471"/>
                </a:cxn>
                <a:cxn ang="0">
                  <a:pos x="73" y="410"/>
                </a:cxn>
                <a:cxn ang="0">
                  <a:pos x="30" y="292"/>
                </a:cxn>
                <a:cxn ang="0">
                  <a:pos x="3" y="135"/>
                </a:cxn>
                <a:cxn ang="0">
                  <a:pos x="46" y="26"/>
                </a:cxn>
                <a:cxn ang="0">
                  <a:pos x="187" y="4"/>
                </a:cxn>
                <a:cxn ang="0">
                  <a:pos x="273" y="50"/>
                </a:cxn>
                <a:cxn ang="0">
                  <a:pos x="302" y="140"/>
                </a:cxn>
                <a:cxn ang="0">
                  <a:pos x="275" y="282"/>
                </a:cxn>
                <a:cxn ang="0">
                  <a:pos x="230" y="431"/>
                </a:cxn>
                <a:cxn ang="0">
                  <a:pos x="179" y="479"/>
                </a:cxn>
                <a:cxn ang="0">
                  <a:pos x="110" y="471"/>
                </a:cxn>
              </a:cxnLst>
              <a:rect l="0" t="0" r="r" b="b"/>
              <a:pathLst>
                <a:path w="302" h="485">
                  <a:moveTo>
                    <a:pt x="110" y="471"/>
                  </a:moveTo>
                  <a:cubicBezTo>
                    <a:pt x="92" y="459"/>
                    <a:pt x="86" y="439"/>
                    <a:pt x="73" y="410"/>
                  </a:cubicBezTo>
                  <a:cubicBezTo>
                    <a:pt x="59" y="380"/>
                    <a:pt x="41" y="337"/>
                    <a:pt x="30" y="292"/>
                  </a:cubicBezTo>
                  <a:cubicBezTo>
                    <a:pt x="18" y="246"/>
                    <a:pt x="0" y="179"/>
                    <a:pt x="3" y="135"/>
                  </a:cubicBezTo>
                  <a:cubicBezTo>
                    <a:pt x="5" y="90"/>
                    <a:pt x="15" y="47"/>
                    <a:pt x="46" y="26"/>
                  </a:cubicBezTo>
                  <a:cubicBezTo>
                    <a:pt x="76" y="4"/>
                    <a:pt x="149" y="0"/>
                    <a:pt x="187" y="4"/>
                  </a:cubicBezTo>
                  <a:cubicBezTo>
                    <a:pt x="224" y="7"/>
                    <a:pt x="253" y="27"/>
                    <a:pt x="273" y="50"/>
                  </a:cubicBezTo>
                  <a:cubicBezTo>
                    <a:pt x="292" y="72"/>
                    <a:pt x="301" y="101"/>
                    <a:pt x="302" y="140"/>
                  </a:cubicBezTo>
                  <a:cubicBezTo>
                    <a:pt x="302" y="178"/>
                    <a:pt x="286" y="233"/>
                    <a:pt x="275" y="282"/>
                  </a:cubicBezTo>
                  <a:cubicBezTo>
                    <a:pt x="263" y="330"/>
                    <a:pt x="245" y="398"/>
                    <a:pt x="230" y="431"/>
                  </a:cubicBezTo>
                  <a:cubicBezTo>
                    <a:pt x="214" y="463"/>
                    <a:pt x="199" y="472"/>
                    <a:pt x="179" y="479"/>
                  </a:cubicBezTo>
                  <a:cubicBezTo>
                    <a:pt x="158" y="485"/>
                    <a:pt x="127" y="482"/>
                    <a:pt x="110" y="47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3264" y="1104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I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3176" y="15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E</a:t>
              </a:r>
              <a:endPara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pic>
          <p:nvPicPr>
            <p:cNvPr id="9244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2" y="1392"/>
              <a:ext cx="36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7700" y="1354138"/>
            <a:ext cx="990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50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/>
              <a:t>Competitive (reversible) inhibitors</a:t>
            </a:r>
          </a:p>
        </p:txBody>
      </p:sp>
      <p:sp>
        <p:nvSpPr>
          <p:cNvPr id="9252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3213100"/>
            <a:ext cx="7772400" cy="3573463"/>
          </a:xfrm>
        </p:spPr>
        <p:txBody>
          <a:bodyPr/>
          <a:lstStyle/>
          <a:p>
            <a:r>
              <a:rPr lang="en-GB" sz="2000"/>
              <a:t>Inhibitor binds reversibly to the active site </a:t>
            </a:r>
          </a:p>
          <a:p>
            <a:r>
              <a:rPr lang="en-GB" sz="2000"/>
              <a:t>No reaction takes place on the inhibitor</a:t>
            </a:r>
          </a:p>
          <a:p>
            <a:r>
              <a:rPr lang="en-GB" sz="2000"/>
              <a:t>Inhibition depends on the strength of inhibitor binding and inhibitor concentration</a:t>
            </a:r>
          </a:p>
          <a:p>
            <a:r>
              <a:rPr lang="en-GB" sz="2000"/>
              <a:t>Substrate is blocked from the active site </a:t>
            </a:r>
          </a:p>
          <a:p>
            <a:r>
              <a:rPr lang="en-GB" sz="2000"/>
              <a:t>Increasing substrate concentration reverses inhibition</a:t>
            </a:r>
          </a:p>
          <a:p>
            <a:r>
              <a:rPr lang="en-GB" sz="2000"/>
              <a:t>Inhibitor likely to be similar in structure to the substrate</a:t>
            </a:r>
          </a:p>
          <a:p>
            <a:r>
              <a:rPr lang="en-US" sz="2000"/>
              <a:t>Examples:</a:t>
            </a:r>
          </a:p>
          <a:p>
            <a:pPr lvl="1"/>
            <a:r>
              <a:rPr lang="en-US" sz="1800"/>
              <a:t>Ethylene glycol or methanol poisoning</a:t>
            </a:r>
          </a:p>
          <a:p>
            <a:pPr lvl="1"/>
            <a:r>
              <a:rPr lang="en-US" sz="1800"/>
              <a:t>Sulfonamide antibacterial agents (sulfa drugs)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680325" y="5210175"/>
            <a:ext cx="1239838" cy="1524000"/>
            <a:chOff x="4838" y="3282"/>
            <a:chExt cx="781" cy="960"/>
          </a:xfrm>
        </p:grpSpPr>
        <p:graphicFrame>
          <p:nvGraphicFramePr>
            <p:cNvPr id="9253" name="Object 37"/>
            <p:cNvGraphicFramePr>
              <a:graphicFrameLocks noChangeAspect="1"/>
            </p:cNvGraphicFramePr>
            <p:nvPr/>
          </p:nvGraphicFramePr>
          <p:xfrm>
            <a:off x="4839" y="3282"/>
            <a:ext cx="780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9" name="CS ChemDraw Drawing" r:id="rId6" imgW="457200" imgH="698500" progId="">
                    <p:embed/>
                  </p:oleObj>
                </mc:Choice>
                <mc:Fallback>
                  <p:oleObj name="CS ChemDraw Drawing" r:id="rId6" imgW="457200" imgH="6985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39920" t="-8562" r="-39920" b="-34244"/>
                        <a:stretch>
                          <a:fillRect/>
                        </a:stretch>
                      </p:blipFill>
                      <p:spPr bwMode="auto">
                        <a:xfrm>
                          <a:off x="4839" y="3282"/>
                          <a:ext cx="780" cy="96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4838" y="3974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fomepizole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822450" y="2349500"/>
            <a:ext cx="6350" cy="5921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81150" y="1025525"/>
            <a:ext cx="561975" cy="1250950"/>
            <a:chOff x="1483" y="592"/>
            <a:chExt cx="248" cy="552"/>
          </a:xfrm>
        </p:grpSpPr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1483" y="835"/>
              <a:ext cx="248" cy="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0"/>
                </a:cxn>
                <a:cxn ang="0">
                  <a:pos x="248" y="109"/>
                </a:cxn>
                <a:cxn ang="0">
                  <a:pos x="104" y="309"/>
                </a:cxn>
                <a:cxn ang="0">
                  <a:pos x="0" y="106"/>
                </a:cxn>
                <a:cxn ang="0">
                  <a:pos x="0" y="0"/>
                </a:cxn>
              </a:cxnLst>
              <a:rect l="0" t="0" r="r" b="b"/>
              <a:pathLst>
                <a:path w="248" h="309">
                  <a:moveTo>
                    <a:pt x="0" y="0"/>
                  </a:moveTo>
                  <a:lnTo>
                    <a:pt x="248" y="0"/>
                  </a:lnTo>
                  <a:lnTo>
                    <a:pt x="248" y="109"/>
                  </a:lnTo>
                  <a:lnTo>
                    <a:pt x="104" y="309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1504" y="592"/>
              <a:ext cx="12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X</a:t>
              </a:r>
              <a:endParaRPr lang="en-GB">
                <a:latin typeface="Times" charset="0"/>
              </a:endParaRPr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V="1">
              <a:off x="1483" y="731"/>
              <a:ext cx="0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1483" y="691"/>
              <a:ext cx="64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0825" y="1062038"/>
            <a:ext cx="2732088" cy="2738437"/>
            <a:chOff x="129" y="576"/>
            <a:chExt cx="1721" cy="1725"/>
          </a:xfrm>
        </p:grpSpPr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129" y="1227"/>
              <a:ext cx="1718" cy="10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87" y="259"/>
                </a:cxn>
                <a:cxn ang="0">
                  <a:pos x="536" y="259"/>
                </a:cxn>
                <a:cxn ang="0">
                  <a:pos x="659" y="485"/>
                </a:cxn>
                <a:cxn ang="0">
                  <a:pos x="821" y="259"/>
                </a:cxn>
                <a:cxn ang="0">
                  <a:pos x="1029" y="259"/>
                </a:cxn>
                <a:cxn ang="0">
                  <a:pos x="1029" y="43"/>
                </a:cxn>
                <a:cxn ang="0">
                  <a:pos x="1203" y="43"/>
                </a:cxn>
                <a:cxn ang="0">
                  <a:pos x="1203" y="747"/>
                </a:cxn>
                <a:cxn ang="0">
                  <a:pos x="3" y="747"/>
                </a:cxn>
                <a:cxn ang="0">
                  <a:pos x="0" y="0"/>
                </a:cxn>
              </a:cxnLst>
              <a:rect l="0" t="0" r="r" b="b"/>
              <a:pathLst>
                <a:path w="1203" h="747">
                  <a:moveTo>
                    <a:pt x="0" y="0"/>
                  </a:moveTo>
                  <a:lnTo>
                    <a:pt x="187" y="0"/>
                  </a:lnTo>
                  <a:lnTo>
                    <a:pt x="187" y="259"/>
                  </a:lnTo>
                  <a:lnTo>
                    <a:pt x="536" y="259"/>
                  </a:lnTo>
                  <a:lnTo>
                    <a:pt x="659" y="485"/>
                  </a:lnTo>
                  <a:lnTo>
                    <a:pt x="821" y="259"/>
                  </a:lnTo>
                  <a:lnTo>
                    <a:pt x="1029" y="259"/>
                  </a:lnTo>
                  <a:lnTo>
                    <a:pt x="1029" y="43"/>
                  </a:lnTo>
                  <a:lnTo>
                    <a:pt x="1203" y="43"/>
                  </a:lnTo>
                  <a:lnTo>
                    <a:pt x="1203" y="747"/>
                  </a:lnTo>
                  <a:lnTo>
                    <a:pt x="3" y="74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682" y="1466"/>
              <a:ext cx="2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603" y="1347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OH</a:t>
              </a:r>
              <a:endParaRPr lang="en-GB">
                <a:latin typeface="Times" charset="0"/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33" y="576"/>
              <a:ext cx="1717" cy="17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163888" y="1062038"/>
            <a:ext cx="2732087" cy="2738437"/>
            <a:chOff x="1964" y="576"/>
            <a:chExt cx="1721" cy="1725"/>
          </a:xfrm>
        </p:grpSpPr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1964" y="1227"/>
              <a:ext cx="1718" cy="10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87" y="259"/>
                </a:cxn>
                <a:cxn ang="0">
                  <a:pos x="536" y="259"/>
                </a:cxn>
                <a:cxn ang="0">
                  <a:pos x="659" y="485"/>
                </a:cxn>
                <a:cxn ang="0">
                  <a:pos x="821" y="259"/>
                </a:cxn>
                <a:cxn ang="0">
                  <a:pos x="1029" y="259"/>
                </a:cxn>
                <a:cxn ang="0">
                  <a:pos x="1029" y="43"/>
                </a:cxn>
                <a:cxn ang="0">
                  <a:pos x="1203" y="43"/>
                </a:cxn>
                <a:cxn ang="0">
                  <a:pos x="1203" y="747"/>
                </a:cxn>
                <a:cxn ang="0">
                  <a:pos x="3" y="747"/>
                </a:cxn>
                <a:cxn ang="0">
                  <a:pos x="0" y="0"/>
                </a:cxn>
              </a:cxnLst>
              <a:rect l="0" t="0" r="r" b="b"/>
              <a:pathLst>
                <a:path w="1203" h="747">
                  <a:moveTo>
                    <a:pt x="0" y="0"/>
                  </a:moveTo>
                  <a:lnTo>
                    <a:pt x="187" y="0"/>
                  </a:lnTo>
                  <a:lnTo>
                    <a:pt x="187" y="259"/>
                  </a:lnTo>
                  <a:lnTo>
                    <a:pt x="536" y="259"/>
                  </a:lnTo>
                  <a:lnTo>
                    <a:pt x="659" y="485"/>
                  </a:lnTo>
                  <a:lnTo>
                    <a:pt x="821" y="259"/>
                  </a:lnTo>
                  <a:lnTo>
                    <a:pt x="1029" y="259"/>
                  </a:lnTo>
                  <a:lnTo>
                    <a:pt x="1029" y="43"/>
                  </a:lnTo>
                  <a:lnTo>
                    <a:pt x="1203" y="43"/>
                  </a:lnTo>
                  <a:lnTo>
                    <a:pt x="1203" y="747"/>
                  </a:lnTo>
                  <a:lnTo>
                    <a:pt x="3" y="74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V="1">
              <a:off x="2517" y="1450"/>
              <a:ext cx="0" cy="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431" y="1320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OH</a:t>
              </a:r>
              <a:endParaRPr lang="en-GB">
                <a:latin typeface="Times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968" y="576"/>
              <a:ext cx="1717" cy="17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757" y="1061"/>
              <a:ext cx="354" cy="789"/>
              <a:chOff x="1483" y="592"/>
              <a:chExt cx="248" cy="552"/>
            </a:xfrm>
          </p:grpSpPr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1483" y="835"/>
                <a:ext cx="248" cy="3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8" y="0"/>
                  </a:cxn>
                  <a:cxn ang="0">
                    <a:pos x="248" y="109"/>
                  </a:cxn>
                  <a:cxn ang="0">
                    <a:pos x="104" y="309"/>
                  </a:cxn>
                  <a:cxn ang="0">
                    <a:pos x="0" y="106"/>
                  </a:cxn>
                  <a:cxn ang="0">
                    <a:pos x="0" y="0"/>
                  </a:cxn>
                </a:cxnLst>
                <a:rect l="0" t="0" r="r" b="b"/>
                <a:pathLst>
                  <a:path w="248" h="309">
                    <a:moveTo>
                      <a:pt x="0" y="0"/>
                    </a:moveTo>
                    <a:lnTo>
                      <a:pt x="248" y="0"/>
                    </a:lnTo>
                    <a:lnTo>
                      <a:pt x="248" y="109"/>
                    </a:lnTo>
                    <a:lnTo>
                      <a:pt x="104" y="309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2" name="Text Box 22"/>
              <p:cNvSpPr txBox="1">
                <a:spLocks noChangeArrowheads="1"/>
              </p:cNvSpPr>
              <p:nvPr/>
            </p:nvSpPr>
            <p:spPr bwMode="auto">
              <a:xfrm>
                <a:off x="1504" y="592"/>
                <a:ext cx="122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 b="1">
                    <a:latin typeface="Times" charset="0"/>
                  </a:rPr>
                  <a:t>X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flipV="1">
                <a:off x="1483" y="731"/>
                <a:ext cx="0" cy="1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4" name="Line 24"/>
              <p:cNvSpPr>
                <a:spLocks noChangeShapeType="1"/>
              </p:cNvSpPr>
              <p:nvPr/>
            </p:nvSpPr>
            <p:spPr bwMode="auto">
              <a:xfrm flipV="1">
                <a:off x="1483" y="691"/>
                <a:ext cx="64" cy="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956050" y="1724025"/>
            <a:ext cx="820738" cy="625475"/>
            <a:chOff x="2463" y="993"/>
            <a:chExt cx="517" cy="394"/>
          </a:xfrm>
        </p:grpSpPr>
        <p:pic>
          <p:nvPicPr>
            <p:cNvPr id="20505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3" y="1136"/>
              <a:ext cx="22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1" y="993"/>
              <a:ext cx="22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116638" y="1058863"/>
            <a:ext cx="2732087" cy="2736850"/>
            <a:chOff x="3824" y="574"/>
            <a:chExt cx="1721" cy="1724"/>
          </a:xfrm>
        </p:grpSpPr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3824" y="1225"/>
              <a:ext cx="1718" cy="10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87" y="259"/>
                </a:cxn>
                <a:cxn ang="0">
                  <a:pos x="536" y="259"/>
                </a:cxn>
                <a:cxn ang="0">
                  <a:pos x="659" y="485"/>
                </a:cxn>
                <a:cxn ang="0">
                  <a:pos x="821" y="259"/>
                </a:cxn>
                <a:cxn ang="0">
                  <a:pos x="1029" y="259"/>
                </a:cxn>
                <a:cxn ang="0">
                  <a:pos x="1029" y="43"/>
                </a:cxn>
                <a:cxn ang="0">
                  <a:pos x="1203" y="43"/>
                </a:cxn>
                <a:cxn ang="0">
                  <a:pos x="1203" y="747"/>
                </a:cxn>
                <a:cxn ang="0">
                  <a:pos x="3" y="747"/>
                </a:cxn>
                <a:cxn ang="0">
                  <a:pos x="0" y="0"/>
                </a:cxn>
              </a:cxnLst>
              <a:rect l="0" t="0" r="r" b="b"/>
              <a:pathLst>
                <a:path w="1203" h="747">
                  <a:moveTo>
                    <a:pt x="0" y="0"/>
                  </a:moveTo>
                  <a:lnTo>
                    <a:pt x="187" y="0"/>
                  </a:lnTo>
                  <a:lnTo>
                    <a:pt x="187" y="259"/>
                  </a:lnTo>
                  <a:lnTo>
                    <a:pt x="536" y="259"/>
                  </a:lnTo>
                  <a:lnTo>
                    <a:pt x="659" y="485"/>
                  </a:lnTo>
                  <a:lnTo>
                    <a:pt x="821" y="259"/>
                  </a:lnTo>
                  <a:lnTo>
                    <a:pt x="1029" y="259"/>
                  </a:lnTo>
                  <a:lnTo>
                    <a:pt x="1029" y="43"/>
                  </a:lnTo>
                  <a:lnTo>
                    <a:pt x="1203" y="43"/>
                  </a:lnTo>
                  <a:lnTo>
                    <a:pt x="1203" y="747"/>
                  </a:lnTo>
                  <a:lnTo>
                    <a:pt x="3" y="74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V="1">
              <a:off x="4377" y="1476"/>
              <a:ext cx="0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4295" y="1351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latin typeface="Times" charset="0"/>
                </a:rPr>
                <a:t>O</a:t>
              </a:r>
              <a:endParaRPr lang="en-GB">
                <a:latin typeface="Times" charset="0"/>
              </a:endParaRP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828" y="574"/>
              <a:ext cx="1717" cy="17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4617" y="1406"/>
              <a:ext cx="354" cy="4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8" y="0"/>
                </a:cxn>
                <a:cxn ang="0">
                  <a:pos x="248" y="109"/>
                </a:cxn>
                <a:cxn ang="0">
                  <a:pos x="104" y="309"/>
                </a:cxn>
                <a:cxn ang="0">
                  <a:pos x="0" y="106"/>
                </a:cxn>
                <a:cxn ang="0">
                  <a:pos x="0" y="0"/>
                </a:cxn>
              </a:cxnLst>
              <a:rect l="0" t="0" r="r" b="b"/>
              <a:pathLst>
                <a:path w="248" h="309">
                  <a:moveTo>
                    <a:pt x="0" y="0"/>
                  </a:moveTo>
                  <a:lnTo>
                    <a:pt x="248" y="0"/>
                  </a:lnTo>
                  <a:lnTo>
                    <a:pt x="248" y="109"/>
                  </a:lnTo>
                  <a:lnTo>
                    <a:pt x="104" y="309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4647" y="915"/>
              <a:ext cx="1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GB">
                <a:latin typeface="Times" charset="0"/>
              </a:endParaRPr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 flipV="1">
              <a:off x="4617" y="125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V="1">
              <a:off x="4417" y="1253"/>
              <a:ext cx="194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6446838" y="1303338"/>
            <a:ext cx="2114550" cy="2838450"/>
            <a:chOff x="4032" y="728"/>
            <a:chExt cx="1332" cy="1788"/>
          </a:xfrm>
        </p:grpSpPr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4257" y="728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latin typeface="Times" charset="0"/>
                </a:rPr>
                <a:t>Covalent Bond</a:t>
              </a:r>
              <a:endParaRPr lang="en-GB">
                <a:latin typeface="Times" charset="0"/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4462" y="933"/>
              <a:ext cx="138" cy="275"/>
            </a:xfrm>
            <a:prstGeom prst="downArrow">
              <a:avLst>
                <a:gd name="adj1" fmla="val 50000"/>
                <a:gd name="adj2" fmla="val 49819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4032" y="2304"/>
              <a:ext cx="13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Irreversible inhibition</a:t>
              </a:r>
              <a:endParaRPr lang="en-GB" sz="1600">
                <a:latin typeface="Times" charset="0"/>
              </a:endParaRPr>
            </a:p>
          </p:txBody>
        </p:sp>
      </p:grpSp>
      <p:sp>
        <p:nvSpPr>
          <p:cNvPr id="20526" name="Rectangle 46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989888" cy="838200"/>
          </a:xfrm>
        </p:spPr>
        <p:txBody>
          <a:bodyPr/>
          <a:lstStyle/>
          <a:p>
            <a:r>
              <a:rPr lang="en-US"/>
              <a:t>Irreversible inhibition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005263"/>
            <a:ext cx="7772400" cy="285273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Inhibitor binds irreversibly to the active site </a:t>
            </a:r>
          </a:p>
          <a:p>
            <a:r>
              <a:rPr lang="en-GB" sz="2000" dirty="0"/>
              <a:t>Covalent bond formed between the drug and the enzyme</a:t>
            </a:r>
          </a:p>
          <a:p>
            <a:r>
              <a:rPr lang="en-GB" sz="2000" dirty="0"/>
              <a:t>Substrate is blocked from the active site </a:t>
            </a:r>
          </a:p>
          <a:p>
            <a:r>
              <a:rPr lang="en-GB" sz="2000" dirty="0"/>
              <a:t>Increasing substrate concentration does not reverse inhibition</a:t>
            </a:r>
          </a:p>
          <a:p>
            <a:r>
              <a:rPr lang="en-GB" sz="2000" dirty="0"/>
              <a:t>Inhibitor likely to be similar in structure to the substrate</a:t>
            </a:r>
          </a:p>
          <a:p>
            <a:r>
              <a:rPr lang="en-US" sz="2000" dirty="0"/>
              <a:t>Examples:</a:t>
            </a:r>
          </a:p>
          <a:p>
            <a:pPr lvl="1"/>
            <a:r>
              <a:rPr lang="en-US" sz="1800" dirty="0"/>
              <a:t>Aspirin</a:t>
            </a:r>
          </a:p>
          <a:p>
            <a:pPr lvl="1"/>
            <a:r>
              <a:rPr lang="en-US" sz="1800" dirty="0" err="1"/>
              <a:t>Penicillins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34" name="Rectangle 1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Penicillin</a:t>
            </a:r>
            <a:endParaRPr lang="en-US" dirty="0"/>
          </a:p>
        </p:txBody>
      </p:sp>
      <p:sp>
        <p:nvSpPr>
          <p:cNvPr id="160" name="Content Placeholder 159"/>
          <p:cNvSpPr>
            <a:spLocks noGrp="1"/>
          </p:cNvSpPr>
          <p:nvPr>
            <p:ph idx="1"/>
          </p:nvPr>
        </p:nvSpPr>
        <p:spPr>
          <a:xfrm>
            <a:off x="457201" y="1600200"/>
            <a:ext cx="474729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Penicillin: antibiotic binding bacterial </a:t>
            </a:r>
            <a:r>
              <a:rPr lang="en-US" sz="2800" dirty="0" err="1" smtClean="0"/>
              <a:t>transpeptidase</a:t>
            </a:r>
            <a:r>
              <a:rPr lang="en-US" sz="2800" dirty="0" smtClean="0"/>
              <a:t> (discovered by Sir Alexander Fleming)</a:t>
            </a:r>
          </a:p>
          <a:p>
            <a:r>
              <a:rPr lang="en-US" sz="2800" dirty="0" err="1" smtClean="0"/>
              <a:t>Peptidoglycan</a:t>
            </a:r>
            <a:r>
              <a:rPr lang="en-US" sz="2800" dirty="0" smtClean="0"/>
              <a:t> cell wall: overlapping lattice of 2 sugars - N-acetyl glucosamine (NAG) and N-acetyl </a:t>
            </a:r>
            <a:r>
              <a:rPr lang="en-US" sz="2800" dirty="0" err="1" smtClean="0"/>
              <a:t>muramic</a:t>
            </a:r>
            <a:r>
              <a:rPr lang="en-US" sz="2800" dirty="0" smtClean="0"/>
              <a:t> acid (NAM)  - that are </a:t>
            </a:r>
            <a:r>
              <a:rPr lang="en-US" sz="2800" dirty="0" err="1" smtClean="0"/>
              <a:t>crosslinked</a:t>
            </a:r>
            <a:r>
              <a:rPr lang="en-US" sz="2800" dirty="0" smtClean="0"/>
              <a:t> by peptide bridges</a:t>
            </a:r>
            <a:endParaRPr lang="en-US" sz="2800" dirty="0"/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490" y="4151922"/>
            <a:ext cx="3939510" cy="2706077"/>
          </a:xfrm>
          <a:prstGeom prst="rect">
            <a:avLst/>
          </a:prstGeom>
        </p:spPr>
      </p:pic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261100" y="1417638"/>
          <a:ext cx="242570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CS ChemDraw Drawing" r:id="rId5" imgW="1816100" imgH="1219200" progId="">
                  <p:embed/>
                </p:oleObj>
              </mc:Choice>
              <mc:Fallback>
                <p:oleObj name="CS ChemDraw Drawing" r:id="rId5" imgW="1816100" imgH="1219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417638"/>
                        <a:ext cx="2425700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138113" y="4138613"/>
            <a:ext cx="7556500" cy="2603500"/>
            <a:chOff x="72" y="1920"/>
            <a:chExt cx="4760" cy="1640"/>
          </a:xfrm>
        </p:grpSpPr>
        <p:grpSp>
          <p:nvGrpSpPr>
            <p:cNvPr id="3" name="Group 133"/>
            <p:cNvGrpSpPr>
              <a:grpSpLocks/>
            </p:cNvGrpSpPr>
            <p:nvPr/>
          </p:nvGrpSpPr>
          <p:grpSpPr bwMode="auto">
            <a:xfrm>
              <a:off x="576" y="1920"/>
              <a:ext cx="4256" cy="888"/>
              <a:chOff x="576" y="1920"/>
              <a:chExt cx="4256" cy="888"/>
            </a:xfrm>
          </p:grpSpPr>
          <p:pic>
            <p:nvPicPr>
              <p:cNvPr id="140422" name="Picture 13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2688"/>
                <a:ext cx="46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423" name="Picture 13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68" y="2688"/>
                <a:ext cx="46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424" name="Picture 1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8" y="2688"/>
                <a:ext cx="46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425" name="Picture 13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4" y="2256"/>
                <a:ext cx="46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426" name="Picture 13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6" y="1920"/>
                <a:ext cx="464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139"/>
            <p:cNvGrpSpPr>
              <a:grpSpLocks/>
            </p:cNvGrpSpPr>
            <p:nvPr/>
          </p:nvGrpSpPr>
          <p:grpSpPr bwMode="auto">
            <a:xfrm>
              <a:off x="72" y="2064"/>
              <a:ext cx="1640" cy="1496"/>
              <a:chOff x="72" y="2064"/>
              <a:chExt cx="1640" cy="1496"/>
            </a:xfrm>
          </p:grpSpPr>
          <p:grpSp>
            <p:nvGrpSpPr>
              <p:cNvPr id="5" name="Group 140"/>
              <p:cNvGrpSpPr>
                <a:grpSpLocks/>
              </p:cNvGrpSpPr>
              <p:nvPr/>
            </p:nvGrpSpPr>
            <p:grpSpPr bwMode="auto">
              <a:xfrm>
                <a:off x="72" y="2904"/>
                <a:ext cx="1216" cy="656"/>
                <a:chOff x="72" y="2904"/>
                <a:chExt cx="1216" cy="656"/>
              </a:xfrm>
            </p:grpSpPr>
            <p:sp>
              <p:nvSpPr>
                <p:cNvPr id="140429" name="Rectangle 141"/>
                <p:cNvSpPr>
                  <a:spLocks noChangeArrowheads="1"/>
                </p:cNvSpPr>
                <p:nvPr/>
              </p:nvSpPr>
              <p:spPr bwMode="auto">
                <a:xfrm>
                  <a:off x="72" y="2928"/>
                  <a:ext cx="1216" cy="632"/>
                </a:xfrm>
                <a:prstGeom prst="rect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43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72" y="2904"/>
                  <a:ext cx="1204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2000" b="1">
                      <a:latin typeface="Times" charset="0"/>
                    </a:rPr>
                    <a:t>Bond formation</a:t>
                  </a:r>
                </a:p>
                <a:p>
                  <a:r>
                    <a:rPr lang="en-GB" sz="2000" b="1">
                      <a:latin typeface="Times" charset="0"/>
                    </a:rPr>
                    <a:t>inhibited by</a:t>
                  </a:r>
                </a:p>
                <a:p>
                  <a:r>
                    <a:rPr lang="en-GB" sz="2000" b="1">
                      <a:latin typeface="Times" charset="0"/>
                    </a:rPr>
                    <a:t>penicillin</a:t>
                  </a:r>
                  <a:endParaRPr lang="en-GB">
                    <a:latin typeface="Times" charset="0"/>
                  </a:endParaRPr>
                </a:p>
              </p:txBody>
            </p:sp>
          </p:grpSp>
          <p:sp>
            <p:nvSpPr>
              <p:cNvPr id="140431" name="Line 143"/>
              <p:cNvSpPr>
                <a:spLocks noChangeShapeType="1"/>
              </p:cNvSpPr>
              <p:nvPr/>
            </p:nvSpPr>
            <p:spPr bwMode="auto">
              <a:xfrm flipV="1">
                <a:off x="528" y="2064"/>
                <a:ext cx="96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32" name="Line 144"/>
              <p:cNvSpPr>
                <a:spLocks noChangeShapeType="1"/>
              </p:cNvSpPr>
              <p:nvPr/>
            </p:nvSpPr>
            <p:spPr bwMode="auto">
              <a:xfrm flipV="1">
                <a:off x="528" y="2376"/>
                <a:ext cx="584" cy="5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33" name="Line 145"/>
              <p:cNvSpPr>
                <a:spLocks noChangeShapeType="1"/>
              </p:cNvSpPr>
              <p:nvPr/>
            </p:nvSpPr>
            <p:spPr bwMode="auto">
              <a:xfrm flipV="1">
                <a:off x="1296" y="2800"/>
                <a:ext cx="416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0434" name="Rectangle 1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Mechanism of action of penicillin</a:t>
            </a:r>
            <a:endParaRPr lang="en-US"/>
          </a:p>
        </p:txBody>
      </p: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960438" y="3609975"/>
            <a:ext cx="6665912" cy="2325688"/>
            <a:chOff x="605" y="2274"/>
            <a:chExt cx="4199" cy="1465"/>
          </a:xfrm>
        </p:grpSpPr>
        <p:sp>
          <p:nvSpPr>
            <p:cNvPr id="140410" name="Line 122"/>
            <p:cNvSpPr>
              <a:spLocks noChangeShapeType="1"/>
            </p:cNvSpPr>
            <p:nvPr/>
          </p:nvSpPr>
          <p:spPr bwMode="auto">
            <a:xfrm>
              <a:off x="605" y="2274"/>
              <a:ext cx="343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1" name="Line 123"/>
            <p:cNvSpPr>
              <a:spLocks noChangeShapeType="1"/>
            </p:cNvSpPr>
            <p:nvPr/>
          </p:nvSpPr>
          <p:spPr bwMode="auto">
            <a:xfrm>
              <a:off x="1161" y="2658"/>
              <a:ext cx="360" cy="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2" name="Line 124"/>
            <p:cNvSpPr>
              <a:spLocks noChangeShapeType="1"/>
            </p:cNvSpPr>
            <p:nvPr/>
          </p:nvSpPr>
          <p:spPr bwMode="auto">
            <a:xfrm>
              <a:off x="1737" y="3038"/>
              <a:ext cx="481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4" name="Line 126"/>
            <p:cNvSpPr>
              <a:spLocks noChangeShapeType="1"/>
            </p:cNvSpPr>
            <p:nvPr/>
          </p:nvSpPr>
          <p:spPr bwMode="auto">
            <a:xfrm>
              <a:off x="2383" y="2626"/>
              <a:ext cx="454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5" name="Line 127"/>
            <p:cNvSpPr>
              <a:spLocks noChangeShapeType="1"/>
            </p:cNvSpPr>
            <p:nvPr/>
          </p:nvSpPr>
          <p:spPr bwMode="auto">
            <a:xfrm>
              <a:off x="3061" y="3038"/>
              <a:ext cx="563" cy="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7" name="Line 129"/>
            <p:cNvSpPr>
              <a:spLocks noChangeShapeType="1"/>
            </p:cNvSpPr>
            <p:nvPr/>
          </p:nvSpPr>
          <p:spPr bwMode="auto">
            <a:xfrm>
              <a:off x="4241" y="3022"/>
              <a:ext cx="563" cy="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418" name="Line 130"/>
            <p:cNvSpPr>
              <a:spLocks noChangeShapeType="1"/>
            </p:cNvSpPr>
            <p:nvPr/>
          </p:nvSpPr>
          <p:spPr bwMode="auto">
            <a:xfrm>
              <a:off x="3955" y="3472"/>
              <a:ext cx="242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41"/>
          <p:cNvGrpSpPr>
            <a:grpSpLocks/>
          </p:cNvGrpSpPr>
          <p:nvPr/>
        </p:nvGrpSpPr>
        <p:grpSpPr bwMode="auto">
          <a:xfrm>
            <a:off x="1501775" y="2747963"/>
            <a:ext cx="6815138" cy="3294062"/>
            <a:chOff x="946" y="1731"/>
            <a:chExt cx="4293" cy="2075"/>
          </a:xfrm>
        </p:grpSpPr>
        <p:grpSp>
          <p:nvGrpSpPr>
            <p:cNvPr id="8" name="Group 234"/>
            <p:cNvGrpSpPr>
              <a:grpSpLocks/>
            </p:cNvGrpSpPr>
            <p:nvPr/>
          </p:nvGrpSpPr>
          <p:grpSpPr bwMode="auto">
            <a:xfrm>
              <a:off x="947" y="1731"/>
              <a:ext cx="4292" cy="1774"/>
              <a:chOff x="947" y="1731"/>
              <a:chExt cx="4292" cy="1774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4003" y="2101"/>
                <a:ext cx="416" cy="948"/>
                <a:chOff x="980" y="1298"/>
                <a:chExt cx="416" cy="948"/>
              </a:xfrm>
            </p:grpSpPr>
            <p:sp>
              <p:nvSpPr>
                <p:cNvPr id="14032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2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2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23" name="Line 35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24" name="Line 36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25" name="Line 37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2831" y="2113"/>
                <a:ext cx="416" cy="948"/>
                <a:chOff x="980" y="1298"/>
                <a:chExt cx="416" cy="948"/>
              </a:xfrm>
            </p:grpSpPr>
            <p:sp>
              <p:nvSpPr>
                <p:cNvPr id="1403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9" name="Line 21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10" name="Line 22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11" name="Line 23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287" y="1733"/>
                <a:ext cx="416" cy="948"/>
                <a:chOff x="980" y="1298"/>
                <a:chExt cx="416" cy="948"/>
              </a:xfrm>
            </p:grpSpPr>
            <p:sp>
              <p:nvSpPr>
                <p:cNvPr id="1403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1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16" name="Line 28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17" name="Line 29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18" name="Line 30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2159" y="1733"/>
                <a:ext cx="416" cy="948"/>
                <a:chOff x="980" y="1298"/>
                <a:chExt cx="416" cy="948"/>
              </a:xfrm>
            </p:grpSpPr>
            <p:sp>
              <p:nvSpPr>
                <p:cNvPr id="14029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02" name="Line 14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03" name="Line 15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04" name="Line 16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947" y="1731"/>
                <a:ext cx="416" cy="948"/>
                <a:chOff x="980" y="1298"/>
                <a:chExt cx="416" cy="948"/>
              </a:xfrm>
            </p:grpSpPr>
            <p:sp>
              <p:nvSpPr>
                <p:cNvPr id="14029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2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2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295" name="Line 7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296" name="Line 8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297" name="Line 9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1515" y="2109"/>
                <a:ext cx="416" cy="948"/>
                <a:chOff x="980" y="1298"/>
                <a:chExt cx="416" cy="948"/>
              </a:xfrm>
            </p:grpSpPr>
            <p:sp>
              <p:nvSpPr>
                <p:cNvPr id="14032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2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2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30" name="Line 42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31" name="Line 43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32" name="Line 44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1"/>
              <p:cNvGrpSpPr>
                <a:grpSpLocks/>
              </p:cNvGrpSpPr>
              <p:nvPr/>
            </p:nvGrpSpPr>
            <p:grpSpPr bwMode="auto">
              <a:xfrm>
                <a:off x="2191" y="2557"/>
                <a:ext cx="416" cy="948"/>
                <a:chOff x="2265" y="2738"/>
                <a:chExt cx="416" cy="948"/>
              </a:xfrm>
            </p:grpSpPr>
            <p:sp>
              <p:nvSpPr>
                <p:cNvPr id="14033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265" y="292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3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67" y="321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3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65" y="349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37" name="Line 49"/>
                <p:cNvSpPr>
                  <a:spLocks noChangeShapeType="1"/>
                </p:cNvSpPr>
                <p:nvPr/>
              </p:nvSpPr>
              <p:spPr bwMode="auto">
                <a:xfrm>
                  <a:off x="2357" y="273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38" name="Line 50"/>
                <p:cNvSpPr>
                  <a:spLocks noChangeShapeType="1"/>
                </p:cNvSpPr>
                <p:nvPr/>
              </p:nvSpPr>
              <p:spPr bwMode="auto">
                <a:xfrm>
                  <a:off x="2357" y="306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39" name="Line 51"/>
                <p:cNvSpPr>
                  <a:spLocks noChangeShapeType="1"/>
                </p:cNvSpPr>
                <p:nvPr/>
              </p:nvSpPr>
              <p:spPr bwMode="auto">
                <a:xfrm>
                  <a:off x="2357" y="335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3631" y="2557"/>
                <a:ext cx="416" cy="948"/>
                <a:chOff x="980" y="1298"/>
                <a:chExt cx="416" cy="948"/>
              </a:xfrm>
            </p:grpSpPr>
            <p:sp>
              <p:nvSpPr>
                <p:cNvPr id="14034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4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4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44" name="Line 56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45" name="Line 57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46" name="Line 58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4823" y="2553"/>
                <a:ext cx="416" cy="948"/>
                <a:chOff x="980" y="1298"/>
                <a:chExt cx="416" cy="948"/>
              </a:xfrm>
            </p:grpSpPr>
            <p:sp>
              <p:nvSpPr>
                <p:cNvPr id="14034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80" y="1488"/>
                  <a:ext cx="3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L-Ala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4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982" y="1778"/>
                  <a:ext cx="4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D-Glu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5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980" y="2054"/>
                  <a:ext cx="4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400" b="1">
                      <a:latin typeface="Times" charset="0"/>
                    </a:rPr>
                    <a:t>L-Lys</a:t>
                  </a:r>
                  <a:endParaRPr lang="en-GB" b="1">
                    <a:latin typeface="Times" charset="0"/>
                  </a:endParaRPr>
                </a:p>
              </p:txBody>
            </p:sp>
            <p:sp>
              <p:nvSpPr>
                <p:cNvPr id="140351" name="Line 63"/>
                <p:cNvSpPr>
                  <a:spLocks noChangeShapeType="1"/>
                </p:cNvSpPr>
                <p:nvPr/>
              </p:nvSpPr>
              <p:spPr bwMode="auto">
                <a:xfrm>
                  <a:off x="1072" y="1298"/>
                  <a:ext cx="0" cy="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52" name="Line 64"/>
                <p:cNvSpPr>
                  <a:spLocks noChangeShapeType="1"/>
                </p:cNvSpPr>
                <p:nvPr/>
              </p:nvSpPr>
              <p:spPr bwMode="auto">
                <a:xfrm>
                  <a:off x="1072" y="1624"/>
                  <a:ext cx="0" cy="19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353" name="Line 65"/>
                <p:cNvSpPr>
                  <a:spLocks noChangeShapeType="1"/>
                </p:cNvSpPr>
                <p:nvPr/>
              </p:nvSpPr>
              <p:spPr bwMode="auto">
                <a:xfrm>
                  <a:off x="1072" y="1916"/>
                  <a:ext cx="0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239"/>
            <p:cNvGrpSpPr>
              <a:grpSpLocks/>
            </p:cNvGrpSpPr>
            <p:nvPr/>
          </p:nvGrpSpPr>
          <p:grpSpPr bwMode="auto">
            <a:xfrm>
              <a:off x="946" y="2657"/>
              <a:ext cx="4263" cy="1149"/>
              <a:chOff x="946" y="2657"/>
              <a:chExt cx="4263" cy="1149"/>
            </a:xfrm>
          </p:grpSpPr>
          <p:sp>
            <p:nvSpPr>
              <p:cNvPr id="140513" name="Text Box 225"/>
              <p:cNvSpPr txBox="1">
                <a:spLocks noChangeArrowheads="1"/>
              </p:cNvSpPr>
              <p:nvPr/>
            </p:nvSpPr>
            <p:spPr bwMode="auto">
              <a:xfrm>
                <a:off x="3266" y="2795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14" name="Line 226"/>
              <p:cNvSpPr>
                <a:spLocks noChangeShapeType="1"/>
              </p:cNvSpPr>
              <p:nvPr/>
            </p:nvSpPr>
            <p:spPr bwMode="auto">
              <a:xfrm>
                <a:off x="3358" y="2657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01" name="Text Box 213"/>
              <p:cNvSpPr txBox="1">
                <a:spLocks noChangeArrowheads="1"/>
              </p:cNvSpPr>
              <p:nvPr/>
            </p:nvSpPr>
            <p:spPr bwMode="auto">
              <a:xfrm>
                <a:off x="2176" y="3614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02" name="Line 214"/>
              <p:cNvSpPr>
                <a:spLocks noChangeShapeType="1"/>
              </p:cNvSpPr>
              <p:nvPr/>
            </p:nvSpPr>
            <p:spPr bwMode="auto">
              <a:xfrm>
                <a:off x="2268" y="3476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03" name="Text Box 215"/>
              <p:cNvSpPr txBox="1">
                <a:spLocks noChangeArrowheads="1"/>
              </p:cNvSpPr>
              <p:nvPr/>
            </p:nvSpPr>
            <p:spPr bwMode="auto">
              <a:xfrm>
                <a:off x="1474" y="3158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04" name="Line 216"/>
              <p:cNvSpPr>
                <a:spLocks noChangeShapeType="1"/>
              </p:cNvSpPr>
              <p:nvPr/>
            </p:nvSpPr>
            <p:spPr bwMode="auto">
              <a:xfrm>
                <a:off x="1588" y="3020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05" name="Text Box 217"/>
              <p:cNvSpPr txBox="1">
                <a:spLocks noChangeArrowheads="1"/>
              </p:cNvSpPr>
              <p:nvPr/>
            </p:nvSpPr>
            <p:spPr bwMode="auto">
              <a:xfrm>
                <a:off x="946" y="2795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06" name="Line 218"/>
              <p:cNvSpPr>
                <a:spLocks noChangeShapeType="1"/>
              </p:cNvSpPr>
              <p:nvPr/>
            </p:nvSpPr>
            <p:spPr bwMode="auto">
              <a:xfrm>
                <a:off x="1038" y="2657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07" name="Text Box 219"/>
              <p:cNvSpPr txBox="1">
                <a:spLocks noChangeArrowheads="1"/>
              </p:cNvSpPr>
              <p:nvPr/>
            </p:nvSpPr>
            <p:spPr bwMode="auto">
              <a:xfrm>
                <a:off x="3612" y="3612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08" name="Line 220"/>
              <p:cNvSpPr>
                <a:spLocks noChangeShapeType="1"/>
              </p:cNvSpPr>
              <p:nvPr/>
            </p:nvSpPr>
            <p:spPr bwMode="auto">
              <a:xfrm>
                <a:off x="3720" y="3476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09" name="Text Box 221"/>
              <p:cNvSpPr txBox="1">
                <a:spLocks noChangeArrowheads="1"/>
              </p:cNvSpPr>
              <p:nvPr/>
            </p:nvSpPr>
            <p:spPr bwMode="auto">
              <a:xfrm>
                <a:off x="4807" y="3614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10" name="Line 222"/>
              <p:cNvSpPr>
                <a:spLocks noChangeShapeType="1"/>
              </p:cNvSpPr>
              <p:nvPr/>
            </p:nvSpPr>
            <p:spPr bwMode="auto">
              <a:xfrm>
                <a:off x="4899" y="3476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11" name="Text Box 223"/>
              <p:cNvSpPr txBox="1">
                <a:spLocks noChangeArrowheads="1"/>
              </p:cNvSpPr>
              <p:nvPr/>
            </p:nvSpPr>
            <p:spPr bwMode="auto">
              <a:xfrm>
                <a:off x="3992" y="3158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12" name="Line 224"/>
              <p:cNvSpPr>
                <a:spLocks noChangeShapeType="1"/>
              </p:cNvSpPr>
              <p:nvPr/>
            </p:nvSpPr>
            <p:spPr bwMode="auto">
              <a:xfrm>
                <a:off x="4084" y="3020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15" name="Text Box 227"/>
              <p:cNvSpPr txBox="1">
                <a:spLocks noChangeArrowheads="1"/>
              </p:cNvSpPr>
              <p:nvPr/>
            </p:nvSpPr>
            <p:spPr bwMode="auto">
              <a:xfrm>
                <a:off x="2812" y="3158"/>
                <a:ext cx="4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D-Ala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140516" name="Line 228"/>
              <p:cNvSpPr>
                <a:spLocks noChangeShapeType="1"/>
              </p:cNvSpPr>
              <p:nvPr/>
            </p:nvSpPr>
            <p:spPr bwMode="auto">
              <a:xfrm>
                <a:off x="2904" y="3020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1039813" y="2420938"/>
            <a:ext cx="7258050" cy="1701800"/>
            <a:chOff x="688" y="1092"/>
            <a:chExt cx="4572" cy="1072"/>
          </a:xfrm>
        </p:grpSpPr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688" y="1092"/>
              <a:ext cx="3276" cy="252"/>
              <a:chOff x="688" y="1092"/>
              <a:chExt cx="3276" cy="252"/>
            </a:xfrm>
          </p:grpSpPr>
          <p:sp>
            <p:nvSpPr>
              <p:cNvPr id="140357" name="Rectangle 69"/>
              <p:cNvSpPr>
                <a:spLocks noChangeArrowheads="1"/>
              </p:cNvSpPr>
              <p:nvPr/>
            </p:nvSpPr>
            <p:spPr bwMode="auto">
              <a:xfrm>
                <a:off x="800" y="1160"/>
                <a:ext cx="3144" cy="1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58" name="Freeform 70"/>
              <p:cNvSpPr>
                <a:spLocks/>
              </p:cNvSpPr>
              <p:nvPr/>
            </p:nvSpPr>
            <p:spPr bwMode="auto">
              <a:xfrm>
                <a:off x="692" y="1096"/>
                <a:ext cx="327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64"/>
                  </a:cxn>
                  <a:cxn ang="0">
                    <a:pos x="3272" y="64"/>
                  </a:cxn>
                  <a:cxn ang="0">
                    <a:pos x="3080" y="0"/>
                  </a:cxn>
                  <a:cxn ang="0">
                    <a:pos x="0" y="0"/>
                  </a:cxn>
                </a:cxnLst>
                <a:rect l="0" t="0" r="r" b="b"/>
                <a:pathLst>
                  <a:path w="3272" h="64">
                    <a:moveTo>
                      <a:pt x="0" y="0"/>
                    </a:moveTo>
                    <a:lnTo>
                      <a:pt x="112" y="64"/>
                    </a:lnTo>
                    <a:lnTo>
                      <a:pt x="3272" y="64"/>
                    </a:lnTo>
                    <a:lnTo>
                      <a:pt x="3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59" name="Freeform 71"/>
              <p:cNvSpPr>
                <a:spLocks/>
              </p:cNvSpPr>
              <p:nvPr/>
            </p:nvSpPr>
            <p:spPr bwMode="auto">
              <a:xfrm>
                <a:off x="688" y="1096"/>
                <a:ext cx="112" cy="192"/>
              </a:xfrm>
              <a:custGeom>
                <a:avLst/>
                <a:gdLst/>
                <a:ahLst/>
                <a:cxnLst>
                  <a:cxn ang="0">
                    <a:pos x="112" y="19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12" y="60"/>
                  </a:cxn>
                  <a:cxn ang="0">
                    <a:pos x="112" y="192"/>
                  </a:cxn>
                </a:cxnLst>
                <a:rect l="0" t="0" r="r" b="b"/>
                <a:pathLst>
                  <a:path w="112" h="192">
                    <a:moveTo>
                      <a:pt x="112" y="19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12" y="60"/>
                    </a:lnTo>
                    <a:lnTo>
                      <a:pt x="112" y="192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0" name="Text Box 72"/>
              <p:cNvSpPr txBox="1">
                <a:spLocks noChangeArrowheads="1"/>
              </p:cNvSpPr>
              <p:nvPr/>
            </p:nvSpPr>
            <p:spPr bwMode="auto">
              <a:xfrm>
                <a:off x="89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61" name="Text Box 73"/>
              <p:cNvSpPr txBox="1">
                <a:spLocks noChangeArrowheads="1"/>
              </p:cNvSpPr>
              <p:nvPr/>
            </p:nvSpPr>
            <p:spPr bwMode="auto">
              <a:xfrm>
                <a:off x="2064" y="1124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62" name="Text Box 74"/>
              <p:cNvSpPr txBox="1">
                <a:spLocks noChangeArrowheads="1"/>
              </p:cNvSpPr>
              <p:nvPr/>
            </p:nvSpPr>
            <p:spPr bwMode="auto">
              <a:xfrm>
                <a:off x="325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63" name="Text Box 75"/>
              <p:cNvSpPr txBox="1">
                <a:spLocks noChangeArrowheads="1"/>
              </p:cNvSpPr>
              <p:nvPr/>
            </p:nvSpPr>
            <p:spPr bwMode="auto">
              <a:xfrm>
                <a:off x="2664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64" name="Text Box 76"/>
              <p:cNvSpPr txBox="1">
                <a:spLocks noChangeArrowheads="1"/>
              </p:cNvSpPr>
              <p:nvPr/>
            </p:nvSpPr>
            <p:spPr bwMode="auto">
              <a:xfrm>
                <a:off x="1516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65" name="Line 77"/>
              <p:cNvSpPr>
                <a:spLocks noChangeShapeType="1"/>
              </p:cNvSpPr>
              <p:nvPr/>
            </p:nvSpPr>
            <p:spPr bwMode="auto">
              <a:xfrm>
                <a:off x="1412" y="1164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6" name="Line 78"/>
              <p:cNvSpPr>
                <a:spLocks noChangeShapeType="1"/>
              </p:cNvSpPr>
              <p:nvPr/>
            </p:nvSpPr>
            <p:spPr bwMode="auto">
              <a:xfrm>
                <a:off x="1996" y="1160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7" name="Line 79"/>
              <p:cNvSpPr>
                <a:spLocks noChangeShapeType="1"/>
              </p:cNvSpPr>
              <p:nvPr/>
            </p:nvSpPr>
            <p:spPr bwMode="auto">
              <a:xfrm>
                <a:off x="2580" y="1164"/>
                <a:ext cx="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8" name="Line 80"/>
              <p:cNvSpPr>
                <a:spLocks noChangeShapeType="1"/>
              </p:cNvSpPr>
              <p:nvPr/>
            </p:nvSpPr>
            <p:spPr bwMode="auto">
              <a:xfrm>
                <a:off x="3176" y="1164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69" name="Line 81"/>
              <p:cNvSpPr>
                <a:spLocks noChangeShapeType="1"/>
              </p:cNvSpPr>
              <p:nvPr/>
            </p:nvSpPr>
            <p:spPr bwMode="auto">
              <a:xfrm flipH="1" flipV="1">
                <a:off x="3056" y="1096"/>
                <a:ext cx="12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0" name="Line 82"/>
              <p:cNvSpPr>
                <a:spLocks noChangeShapeType="1"/>
              </p:cNvSpPr>
              <p:nvPr/>
            </p:nvSpPr>
            <p:spPr bwMode="auto">
              <a:xfrm flipH="1" flipV="1">
                <a:off x="2464" y="1092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1" name="Line 83"/>
              <p:cNvSpPr>
                <a:spLocks noChangeShapeType="1"/>
              </p:cNvSpPr>
              <p:nvPr/>
            </p:nvSpPr>
            <p:spPr bwMode="auto">
              <a:xfrm flipH="1" flipV="1">
                <a:off x="1880" y="1096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2" name="Line 84"/>
              <p:cNvSpPr>
                <a:spLocks noChangeShapeType="1"/>
              </p:cNvSpPr>
              <p:nvPr/>
            </p:nvSpPr>
            <p:spPr bwMode="auto">
              <a:xfrm flipH="1" flipV="1">
                <a:off x="1288" y="1096"/>
                <a:ext cx="124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>
              <a:off x="1232" y="1472"/>
              <a:ext cx="3276" cy="252"/>
              <a:chOff x="688" y="1092"/>
              <a:chExt cx="3276" cy="252"/>
            </a:xfrm>
          </p:grpSpPr>
          <p:sp>
            <p:nvSpPr>
              <p:cNvPr id="140374" name="Rectangle 86"/>
              <p:cNvSpPr>
                <a:spLocks noChangeArrowheads="1"/>
              </p:cNvSpPr>
              <p:nvPr/>
            </p:nvSpPr>
            <p:spPr bwMode="auto">
              <a:xfrm>
                <a:off x="800" y="1160"/>
                <a:ext cx="3144" cy="1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5" name="Freeform 87"/>
              <p:cNvSpPr>
                <a:spLocks/>
              </p:cNvSpPr>
              <p:nvPr/>
            </p:nvSpPr>
            <p:spPr bwMode="auto">
              <a:xfrm>
                <a:off x="692" y="1096"/>
                <a:ext cx="327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64"/>
                  </a:cxn>
                  <a:cxn ang="0">
                    <a:pos x="3272" y="64"/>
                  </a:cxn>
                  <a:cxn ang="0">
                    <a:pos x="3080" y="0"/>
                  </a:cxn>
                  <a:cxn ang="0">
                    <a:pos x="0" y="0"/>
                  </a:cxn>
                </a:cxnLst>
                <a:rect l="0" t="0" r="r" b="b"/>
                <a:pathLst>
                  <a:path w="3272" h="64">
                    <a:moveTo>
                      <a:pt x="0" y="0"/>
                    </a:moveTo>
                    <a:lnTo>
                      <a:pt x="112" y="64"/>
                    </a:lnTo>
                    <a:lnTo>
                      <a:pt x="3272" y="64"/>
                    </a:lnTo>
                    <a:lnTo>
                      <a:pt x="3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6" name="Freeform 88"/>
              <p:cNvSpPr>
                <a:spLocks/>
              </p:cNvSpPr>
              <p:nvPr/>
            </p:nvSpPr>
            <p:spPr bwMode="auto">
              <a:xfrm>
                <a:off x="688" y="1096"/>
                <a:ext cx="112" cy="192"/>
              </a:xfrm>
              <a:custGeom>
                <a:avLst/>
                <a:gdLst/>
                <a:ahLst/>
                <a:cxnLst>
                  <a:cxn ang="0">
                    <a:pos x="112" y="19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12" y="60"/>
                  </a:cxn>
                  <a:cxn ang="0">
                    <a:pos x="112" y="192"/>
                  </a:cxn>
                </a:cxnLst>
                <a:rect l="0" t="0" r="r" b="b"/>
                <a:pathLst>
                  <a:path w="112" h="192">
                    <a:moveTo>
                      <a:pt x="112" y="19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12" y="60"/>
                    </a:lnTo>
                    <a:lnTo>
                      <a:pt x="112" y="192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77" name="Text Box 89"/>
              <p:cNvSpPr txBox="1">
                <a:spLocks noChangeArrowheads="1"/>
              </p:cNvSpPr>
              <p:nvPr/>
            </p:nvSpPr>
            <p:spPr bwMode="auto">
              <a:xfrm>
                <a:off x="89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78" name="Text Box 90"/>
              <p:cNvSpPr txBox="1">
                <a:spLocks noChangeArrowheads="1"/>
              </p:cNvSpPr>
              <p:nvPr/>
            </p:nvSpPr>
            <p:spPr bwMode="auto">
              <a:xfrm>
                <a:off x="2064" y="1124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79" name="Text Box 91"/>
              <p:cNvSpPr txBox="1">
                <a:spLocks noChangeArrowheads="1"/>
              </p:cNvSpPr>
              <p:nvPr/>
            </p:nvSpPr>
            <p:spPr bwMode="auto">
              <a:xfrm>
                <a:off x="325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80" name="Text Box 92"/>
              <p:cNvSpPr txBox="1">
                <a:spLocks noChangeArrowheads="1"/>
              </p:cNvSpPr>
              <p:nvPr/>
            </p:nvSpPr>
            <p:spPr bwMode="auto">
              <a:xfrm>
                <a:off x="2664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81" name="Text Box 93"/>
              <p:cNvSpPr txBox="1">
                <a:spLocks noChangeArrowheads="1"/>
              </p:cNvSpPr>
              <p:nvPr/>
            </p:nvSpPr>
            <p:spPr bwMode="auto">
              <a:xfrm>
                <a:off x="1516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82" name="Line 94"/>
              <p:cNvSpPr>
                <a:spLocks noChangeShapeType="1"/>
              </p:cNvSpPr>
              <p:nvPr/>
            </p:nvSpPr>
            <p:spPr bwMode="auto">
              <a:xfrm>
                <a:off x="1412" y="1164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3" name="Line 95"/>
              <p:cNvSpPr>
                <a:spLocks noChangeShapeType="1"/>
              </p:cNvSpPr>
              <p:nvPr/>
            </p:nvSpPr>
            <p:spPr bwMode="auto">
              <a:xfrm>
                <a:off x="1996" y="1160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4" name="Line 96"/>
              <p:cNvSpPr>
                <a:spLocks noChangeShapeType="1"/>
              </p:cNvSpPr>
              <p:nvPr/>
            </p:nvSpPr>
            <p:spPr bwMode="auto">
              <a:xfrm>
                <a:off x="2580" y="1164"/>
                <a:ext cx="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5" name="Line 97"/>
              <p:cNvSpPr>
                <a:spLocks noChangeShapeType="1"/>
              </p:cNvSpPr>
              <p:nvPr/>
            </p:nvSpPr>
            <p:spPr bwMode="auto">
              <a:xfrm>
                <a:off x="3176" y="1164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6" name="Line 98"/>
              <p:cNvSpPr>
                <a:spLocks noChangeShapeType="1"/>
              </p:cNvSpPr>
              <p:nvPr/>
            </p:nvSpPr>
            <p:spPr bwMode="auto">
              <a:xfrm flipH="1" flipV="1">
                <a:off x="3056" y="1096"/>
                <a:ext cx="12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7" name="Line 99"/>
              <p:cNvSpPr>
                <a:spLocks noChangeShapeType="1"/>
              </p:cNvSpPr>
              <p:nvPr/>
            </p:nvSpPr>
            <p:spPr bwMode="auto">
              <a:xfrm flipH="1" flipV="1">
                <a:off x="2464" y="1092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8" name="Line 100"/>
              <p:cNvSpPr>
                <a:spLocks noChangeShapeType="1"/>
              </p:cNvSpPr>
              <p:nvPr/>
            </p:nvSpPr>
            <p:spPr bwMode="auto">
              <a:xfrm flipH="1" flipV="1">
                <a:off x="1880" y="1096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89" name="Line 101"/>
              <p:cNvSpPr>
                <a:spLocks noChangeShapeType="1"/>
              </p:cNvSpPr>
              <p:nvPr/>
            </p:nvSpPr>
            <p:spPr bwMode="auto">
              <a:xfrm flipH="1" flipV="1">
                <a:off x="1288" y="1096"/>
                <a:ext cx="124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02"/>
            <p:cNvGrpSpPr>
              <a:grpSpLocks/>
            </p:cNvGrpSpPr>
            <p:nvPr/>
          </p:nvGrpSpPr>
          <p:grpSpPr bwMode="auto">
            <a:xfrm>
              <a:off x="1984" y="1912"/>
              <a:ext cx="3276" cy="252"/>
              <a:chOff x="688" y="1092"/>
              <a:chExt cx="3276" cy="252"/>
            </a:xfrm>
          </p:grpSpPr>
          <p:sp>
            <p:nvSpPr>
              <p:cNvPr id="140391" name="Rectangle 103"/>
              <p:cNvSpPr>
                <a:spLocks noChangeArrowheads="1"/>
              </p:cNvSpPr>
              <p:nvPr/>
            </p:nvSpPr>
            <p:spPr bwMode="auto">
              <a:xfrm>
                <a:off x="800" y="1160"/>
                <a:ext cx="3144" cy="1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92" name="Freeform 104"/>
              <p:cNvSpPr>
                <a:spLocks/>
              </p:cNvSpPr>
              <p:nvPr/>
            </p:nvSpPr>
            <p:spPr bwMode="auto">
              <a:xfrm>
                <a:off x="692" y="1096"/>
                <a:ext cx="327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64"/>
                  </a:cxn>
                  <a:cxn ang="0">
                    <a:pos x="3272" y="64"/>
                  </a:cxn>
                  <a:cxn ang="0">
                    <a:pos x="3080" y="0"/>
                  </a:cxn>
                  <a:cxn ang="0">
                    <a:pos x="0" y="0"/>
                  </a:cxn>
                </a:cxnLst>
                <a:rect l="0" t="0" r="r" b="b"/>
                <a:pathLst>
                  <a:path w="3272" h="64">
                    <a:moveTo>
                      <a:pt x="0" y="0"/>
                    </a:moveTo>
                    <a:lnTo>
                      <a:pt x="112" y="64"/>
                    </a:lnTo>
                    <a:lnTo>
                      <a:pt x="3272" y="64"/>
                    </a:lnTo>
                    <a:lnTo>
                      <a:pt x="3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93" name="Freeform 105"/>
              <p:cNvSpPr>
                <a:spLocks/>
              </p:cNvSpPr>
              <p:nvPr/>
            </p:nvSpPr>
            <p:spPr bwMode="auto">
              <a:xfrm>
                <a:off x="688" y="1096"/>
                <a:ext cx="112" cy="192"/>
              </a:xfrm>
              <a:custGeom>
                <a:avLst/>
                <a:gdLst/>
                <a:ahLst/>
                <a:cxnLst>
                  <a:cxn ang="0">
                    <a:pos x="112" y="19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112" y="60"/>
                  </a:cxn>
                  <a:cxn ang="0">
                    <a:pos x="112" y="192"/>
                  </a:cxn>
                </a:cxnLst>
                <a:rect l="0" t="0" r="r" b="b"/>
                <a:pathLst>
                  <a:path w="112" h="192">
                    <a:moveTo>
                      <a:pt x="112" y="19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12" y="60"/>
                    </a:lnTo>
                    <a:lnTo>
                      <a:pt x="112" y="192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94" name="Text Box 106"/>
              <p:cNvSpPr txBox="1">
                <a:spLocks noChangeArrowheads="1"/>
              </p:cNvSpPr>
              <p:nvPr/>
            </p:nvSpPr>
            <p:spPr bwMode="auto">
              <a:xfrm>
                <a:off x="89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95" name="Text Box 107"/>
              <p:cNvSpPr txBox="1">
                <a:spLocks noChangeArrowheads="1"/>
              </p:cNvSpPr>
              <p:nvPr/>
            </p:nvSpPr>
            <p:spPr bwMode="auto">
              <a:xfrm>
                <a:off x="2064" y="1124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96" name="Text Box 108"/>
              <p:cNvSpPr txBox="1">
                <a:spLocks noChangeArrowheads="1"/>
              </p:cNvSpPr>
              <p:nvPr/>
            </p:nvSpPr>
            <p:spPr bwMode="auto">
              <a:xfrm>
                <a:off x="3252" y="1128"/>
                <a:ext cx="4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NAM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97" name="Text Box 109"/>
              <p:cNvSpPr txBox="1">
                <a:spLocks noChangeArrowheads="1"/>
              </p:cNvSpPr>
              <p:nvPr/>
            </p:nvSpPr>
            <p:spPr bwMode="auto">
              <a:xfrm>
                <a:off x="2664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98" name="Text Box 110"/>
              <p:cNvSpPr txBox="1">
                <a:spLocks noChangeArrowheads="1"/>
              </p:cNvSpPr>
              <p:nvPr/>
            </p:nvSpPr>
            <p:spPr bwMode="auto">
              <a:xfrm>
                <a:off x="1516" y="1132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NAG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0399" name="Line 111"/>
              <p:cNvSpPr>
                <a:spLocks noChangeShapeType="1"/>
              </p:cNvSpPr>
              <p:nvPr/>
            </p:nvSpPr>
            <p:spPr bwMode="auto">
              <a:xfrm>
                <a:off x="1412" y="1164"/>
                <a:ext cx="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0" name="Line 112"/>
              <p:cNvSpPr>
                <a:spLocks noChangeShapeType="1"/>
              </p:cNvSpPr>
              <p:nvPr/>
            </p:nvSpPr>
            <p:spPr bwMode="auto">
              <a:xfrm>
                <a:off x="1996" y="1160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1" name="Line 113"/>
              <p:cNvSpPr>
                <a:spLocks noChangeShapeType="1"/>
              </p:cNvSpPr>
              <p:nvPr/>
            </p:nvSpPr>
            <p:spPr bwMode="auto">
              <a:xfrm>
                <a:off x="2580" y="1164"/>
                <a:ext cx="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2" name="Line 114"/>
              <p:cNvSpPr>
                <a:spLocks noChangeShapeType="1"/>
              </p:cNvSpPr>
              <p:nvPr/>
            </p:nvSpPr>
            <p:spPr bwMode="auto">
              <a:xfrm>
                <a:off x="3176" y="1164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3" name="Line 115"/>
              <p:cNvSpPr>
                <a:spLocks noChangeShapeType="1"/>
              </p:cNvSpPr>
              <p:nvPr/>
            </p:nvSpPr>
            <p:spPr bwMode="auto">
              <a:xfrm flipH="1" flipV="1">
                <a:off x="3056" y="1096"/>
                <a:ext cx="12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4" name="Line 116"/>
              <p:cNvSpPr>
                <a:spLocks noChangeShapeType="1"/>
              </p:cNvSpPr>
              <p:nvPr/>
            </p:nvSpPr>
            <p:spPr bwMode="auto">
              <a:xfrm flipH="1" flipV="1">
                <a:off x="2464" y="1092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5" name="Line 117"/>
              <p:cNvSpPr>
                <a:spLocks noChangeShapeType="1"/>
              </p:cNvSpPr>
              <p:nvPr/>
            </p:nvSpPr>
            <p:spPr bwMode="auto">
              <a:xfrm flipH="1" flipV="1">
                <a:off x="1880" y="1096"/>
                <a:ext cx="11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06" name="Line 118"/>
              <p:cNvSpPr>
                <a:spLocks noChangeShapeType="1"/>
              </p:cNvSpPr>
              <p:nvPr/>
            </p:nvSpPr>
            <p:spPr bwMode="auto">
              <a:xfrm flipH="1" flipV="1">
                <a:off x="1288" y="1096"/>
                <a:ext cx="124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3379788"/>
            <a:ext cx="30241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63" y="3286125"/>
            <a:ext cx="233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1104900"/>
            <a:ext cx="7696200" cy="2209800"/>
            <a:chOff x="432" y="432"/>
            <a:chExt cx="4848" cy="1392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432" y="432"/>
              <a:ext cx="4848" cy="1392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131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528"/>
              <a:ext cx="4740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1850" y="4387850"/>
            <a:ext cx="7696200" cy="2209800"/>
            <a:chOff x="480" y="2640"/>
            <a:chExt cx="4848" cy="1392"/>
          </a:xfrm>
        </p:grpSpPr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480" y="2640"/>
              <a:ext cx="4848" cy="1392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132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2792"/>
              <a:ext cx="4758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279650" y="5975350"/>
            <a:ext cx="1714500" cy="485775"/>
            <a:chOff x="1392" y="3640"/>
            <a:chExt cx="1080" cy="306"/>
          </a:xfrm>
        </p:grpSpPr>
        <p:sp>
          <p:nvSpPr>
            <p:cNvPr id="141323" name="Text Box 11"/>
            <p:cNvSpPr txBox="1">
              <a:spLocks noChangeArrowheads="1"/>
            </p:cNvSpPr>
            <p:nvPr/>
          </p:nvSpPr>
          <p:spPr bwMode="auto">
            <a:xfrm>
              <a:off x="1392" y="3696"/>
              <a:ext cx="10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Cross linking</a:t>
              </a:r>
              <a:endParaRPr lang="en-GB">
                <a:latin typeface="Times" charset="0"/>
              </a:endParaRPr>
            </a:p>
          </p:txBody>
        </p:sp>
        <p:sp>
          <p:nvSpPr>
            <p:cNvPr id="141324" name="Line 12"/>
            <p:cNvSpPr>
              <a:spLocks noChangeShapeType="1"/>
            </p:cNvSpPr>
            <p:nvPr/>
          </p:nvSpPr>
          <p:spPr bwMode="auto">
            <a:xfrm flipV="1">
              <a:off x="2304" y="3640"/>
              <a:ext cx="1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132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6963" y="2397125"/>
            <a:ext cx="10080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1741218" y="206375"/>
            <a:ext cx="5809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4000" dirty="0">
                <a:latin typeface="Calibri"/>
                <a:cs typeface="Calibri"/>
              </a:rPr>
              <a:t>Bacterial cell wall synthesis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9388" y="963613"/>
            <a:ext cx="2417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Times" charset="0"/>
              </a:rPr>
              <a:t>Normal Mechanism:</a:t>
            </a:r>
            <a:endParaRPr lang="en-GB">
              <a:solidFill>
                <a:schemeClr val="tx2"/>
              </a:solidFill>
              <a:latin typeface="Times" charset="0"/>
            </a:endParaRPr>
          </a:p>
        </p:txBody>
      </p:sp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160588"/>
            <a:ext cx="17208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6550" y="1420813"/>
            <a:ext cx="2597150" cy="2349500"/>
            <a:chOff x="212" y="1504"/>
            <a:chExt cx="1636" cy="148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2" y="1504"/>
              <a:ext cx="1636" cy="1480"/>
              <a:chOff x="212" y="1504"/>
              <a:chExt cx="1636" cy="1480"/>
            </a:xfrm>
          </p:grpSpPr>
          <p:sp>
            <p:nvSpPr>
              <p:cNvPr id="143369" name="Freeform 9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70" name="Rectangle 10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37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6" y="2592"/>
              <a:ext cx="17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37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06675"/>
            <a:ext cx="6858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960563"/>
            <a:ext cx="5635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767013"/>
            <a:ext cx="762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24600" y="1439863"/>
            <a:ext cx="2597150" cy="2349500"/>
            <a:chOff x="3984" y="1488"/>
            <a:chExt cx="1636" cy="148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984" y="1488"/>
              <a:ext cx="1636" cy="1480"/>
              <a:chOff x="212" y="1504"/>
              <a:chExt cx="1636" cy="1480"/>
            </a:xfrm>
          </p:grpSpPr>
          <p:sp>
            <p:nvSpPr>
              <p:cNvPr id="143377" name="Freeform 17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78" name="Rectangle 18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379" name="Picture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0" y="2584"/>
              <a:ext cx="14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80" name="Picture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20" y="1512"/>
              <a:ext cx="91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84550" y="1439863"/>
            <a:ext cx="2597150" cy="2349500"/>
            <a:chOff x="2132" y="1516"/>
            <a:chExt cx="1636" cy="148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132" y="1516"/>
              <a:ext cx="1636" cy="1480"/>
              <a:chOff x="212" y="1504"/>
              <a:chExt cx="1636" cy="1480"/>
            </a:xfrm>
          </p:grpSpPr>
          <p:sp>
            <p:nvSpPr>
              <p:cNvPr id="143383" name="Freeform 23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84" name="Rectangle 24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385" name="Picture 2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22" y="2038"/>
              <a:ext cx="47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3387" name="Rectangle 27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38200"/>
          </a:xfrm>
        </p:spPr>
        <p:txBody>
          <a:bodyPr/>
          <a:lstStyle/>
          <a:p>
            <a:r>
              <a:rPr lang="en-GB"/>
              <a:t>Bacterial cell wall synthesis</a:t>
            </a:r>
            <a:endParaRPr lang="en-US"/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115888" y="3860800"/>
            <a:ext cx="395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Times" charset="0"/>
              </a:rPr>
              <a:t>Mechanism inhibited by penicillin:</a:t>
            </a:r>
            <a:endParaRPr lang="en-GB">
              <a:solidFill>
                <a:schemeClr val="tx2"/>
              </a:solidFill>
              <a:latin typeface="Times" charset="0"/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36550" y="4346575"/>
            <a:ext cx="2597150" cy="2349500"/>
            <a:chOff x="212" y="1504"/>
            <a:chExt cx="1636" cy="1480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2" y="1504"/>
              <a:ext cx="1636" cy="1480"/>
              <a:chOff x="212" y="1504"/>
              <a:chExt cx="1636" cy="1480"/>
            </a:xfrm>
          </p:grpSpPr>
          <p:sp>
            <p:nvSpPr>
              <p:cNvPr id="143393" name="Freeform 33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4" name="Rectangle 34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395" name="Picture 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6" y="2592"/>
              <a:ext cx="17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396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397375"/>
            <a:ext cx="5635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7" name="Picture 3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30300" y="5667375"/>
            <a:ext cx="482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4702175"/>
            <a:ext cx="1028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9" name="Picture 3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4549775"/>
            <a:ext cx="1371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0" name="Picture 4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67200" y="6454775"/>
            <a:ext cx="584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1" name="Picture 4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64350" y="6403975"/>
            <a:ext cx="138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2" name="Picture 4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1800" y="4994275"/>
            <a:ext cx="165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384550" y="4365625"/>
            <a:ext cx="2597150" cy="2349500"/>
            <a:chOff x="2132" y="1516"/>
            <a:chExt cx="1636" cy="1480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2132" y="1516"/>
              <a:ext cx="1636" cy="1480"/>
              <a:chOff x="212" y="1504"/>
              <a:chExt cx="1636" cy="1480"/>
            </a:xfrm>
          </p:grpSpPr>
          <p:sp>
            <p:nvSpPr>
              <p:cNvPr id="143405" name="Freeform 45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6" name="Rectangle 46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407" name="Picture 4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76" y="2040"/>
              <a:ext cx="10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6324600" y="4365625"/>
            <a:ext cx="2597150" cy="2349500"/>
            <a:chOff x="3984" y="1488"/>
            <a:chExt cx="1636" cy="1480"/>
          </a:xfrm>
        </p:grpSpPr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3984" y="1488"/>
              <a:ext cx="1636" cy="1480"/>
              <a:chOff x="212" y="1504"/>
              <a:chExt cx="1636" cy="1480"/>
            </a:xfrm>
          </p:grpSpPr>
          <p:sp>
            <p:nvSpPr>
              <p:cNvPr id="143410" name="Freeform 50"/>
              <p:cNvSpPr>
                <a:spLocks/>
              </p:cNvSpPr>
              <p:nvPr/>
            </p:nvSpPr>
            <p:spPr bwMode="auto">
              <a:xfrm>
                <a:off x="212" y="2380"/>
                <a:ext cx="1636" cy="6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420"/>
                  </a:cxn>
                  <a:cxn ang="0">
                    <a:pos x="1336" y="420"/>
                  </a:cxn>
                  <a:cxn ang="0">
                    <a:pos x="1336" y="0"/>
                  </a:cxn>
                  <a:cxn ang="0">
                    <a:pos x="1636" y="0"/>
                  </a:cxn>
                  <a:cxn ang="0">
                    <a:pos x="1636" y="600"/>
                  </a:cxn>
                  <a:cxn ang="0">
                    <a:pos x="0" y="604"/>
                  </a:cxn>
                  <a:cxn ang="0">
                    <a:pos x="0" y="0"/>
                  </a:cxn>
                </a:cxnLst>
                <a:rect l="0" t="0" r="r" b="b"/>
                <a:pathLst>
                  <a:path w="1636" h="604">
                    <a:moveTo>
                      <a:pt x="0" y="0"/>
                    </a:moveTo>
                    <a:lnTo>
                      <a:pt x="180" y="0"/>
                    </a:lnTo>
                    <a:lnTo>
                      <a:pt x="180" y="420"/>
                    </a:lnTo>
                    <a:lnTo>
                      <a:pt x="1336" y="420"/>
                    </a:lnTo>
                    <a:lnTo>
                      <a:pt x="1336" y="0"/>
                    </a:lnTo>
                    <a:lnTo>
                      <a:pt x="1636" y="0"/>
                    </a:lnTo>
                    <a:lnTo>
                      <a:pt x="1636" y="600"/>
                    </a:lnTo>
                    <a:lnTo>
                      <a:pt x="0" y="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11" name="Rectangle 51"/>
              <p:cNvSpPr>
                <a:spLocks noChangeArrowheads="1"/>
              </p:cNvSpPr>
              <p:nvPr/>
            </p:nvSpPr>
            <p:spPr bwMode="auto">
              <a:xfrm>
                <a:off x="212" y="1504"/>
                <a:ext cx="1632" cy="1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3412" name="Picture 5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032" y="2011"/>
              <a:ext cx="1056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1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9" name="Picture 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5000" t="12399" r="5000" b="3339"/>
          <a:stretch>
            <a:fillRect/>
          </a:stretch>
        </p:blipFill>
        <p:spPr>
          <a:xfrm>
            <a:off x="468313" y="620713"/>
            <a:ext cx="8207375" cy="5370512"/>
          </a:xfrm>
          <a:ln/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79388" y="6437313"/>
            <a:ext cx="8856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From </a:t>
            </a:r>
            <a:r>
              <a:rPr lang="en-US" sz="1400" i="1"/>
              <a:t>The Organic Chemistry of Drug Design and Drug Action</a:t>
            </a:r>
            <a:r>
              <a:rPr lang="en-US" sz="1400"/>
              <a:t> by Richard B. Silverman, Academic Press, 1992.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2098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900" y="1981200"/>
            <a:ext cx="3497263" cy="2976563"/>
            <a:chOff x="296" y="1248"/>
            <a:chExt cx="2203" cy="1875"/>
          </a:xfrm>
        </p:grpSpPr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777" y="2342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16" y="2265"/>
              <a:ext cx="19" cy="48"/>
              <a:chOff x="1232" y="2060"/>
              <a:chExt cx="16" cy="40"/>
            </a:xfrm>
          </p:grpSpPr>
          <p:sp>
            <p:nvSpPr>
              <p:cNvPr id="145416" name="Oval 8"/>
              <p:cNvSpPr>
                <a:spLocks noChangeArrowheads="1"/>
              </p:cNvSpPr>
              <p:nvPr/>
            </p:nvSpPr>
            <p:spPr bwMode="auto">
              <a:xfrm>
                <a:off x="1232" y="2060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17" name="Oval 9"/>
              <p:cNvSpPr>
                <a:spLocks noChangeArrowheads="1"/>
              </p:cNvSpPr>
              <p:nvPr/>
            </p:nvSpPr>
            <p:spPr bwMode="auto">
              <a:xfrm>
                <a:off x="1232" y="2084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72" y="2242"/>
              <a:ext cx="127" cy="96"/>
              <a:chOff x="1132" y="2048"/>
              <a:chExt cx="105" cy="79"/>
            </a:xfrm>
          </p:grpSpPr>
          <p:sp>
            <p:nvSpPr>
              <p:cNvPr id="145419" name="Rectangle 11"/>
              <p:cNvSpPr>
                <a:spLocks noChangeArrowheads="1"/>
              </p:cNvSpPr>
              <p:nvPr/>
            </p:nvSpPr>
            <p:spPr bwMode="auto">
              <a:xfrm>
                <a:off x="1132" y="2048"/>
                <a:ext cx="4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H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5420" name="Rectangle 12"/>
              <p:cNvSpPr>
                <a:spLocks noChangeArrowheads="1"/>
              </p:cNvSpPr>
              <p:nvPr/>
            </p:nvSpPr>
            <p:spPr bwMode="auto">
              <a:xfrm>
                <a:off x="1189" y="2048"/>
                <a:ext cx="4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FF0000"/>
                    </a:solidFill>
                    <a:latin typeface="Times" charset="0"/>
                  </a:rPr>
                  <a:t>O</a:t>
                </a:r>
                <a:endParaRPr lang="en-GB">
                  <a:latin typeface="Times" charset="0"/>
                </a:endParaRPr>
              </a:p>
            </p:txBody>
          </p:sp>
        </p:grp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296" y="2474"/>
              <a:ext cx="2203" cy="649"/>
            </a:xfrm>
            <a:prstGeom prst="rect">
              <a:avLst/>
            </a:prstGeom>
            <a:solidFill>
              <a:srgbClr val="00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984" y="2458"/>
              <a:ext cx="1202" cy="4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296" y="1248"/>
              <a:ext cx="2203" cy="18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984" y="2477"/>
              <a:ext cx="0" cy="4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5" name="Line 17"/>
            <p:cNvSpPr>
              <a:spLocks noChangeShapeType="1"/>
            </p:cNvSpPr>
            <p:nvPr/>
          </p:nvSpPr>
          <p:spPr bwMode="auto">
            <a:xfrm>
              <a:off x="987" y="2919"/>
              <a:ext cx="1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 flipV="1">
              <a:off x="2186" y="2473"/>
              <a:ext cx="0" cy="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V="1">
              <a:off x="1320" y="2824"/>
              <a:ext cx="1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758" y="2236"/>
              <a:ext cx="49" cy="19"/>
              <a:chOff x="1184" y="2036"/>
              <a:chExt cx="40" cy="16"/>
            </a:xfrm>
          </p:grpSpPr>
          <p:sp>
            <p:nvSpPr>
              <p:cNvPr id="145429" name="Oval 21"/>
              <p:cNvSpPr>
                <a:spLocks noChangeArrowheads="1"/>
              </p:cNvSpPr>
              <p:nvPr/>
            </p:nvSpPr>
            <p:spPr bwMode="auto">
              <a:xfrm>
                <a:off x="1184" y="2036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30" name="Oval 22"/>
              <p:cNvSpPr>
                <a:spLocks noChangeArrowheads="1"/>
              </p:cNvSpPr>
              <p:nvPr/>
            </p:nvSpPr>
            <p:spPr bwMode="auto">
              <a:xfrm>
                <a:off x="1208" y="2036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97" y="2726"/>
              <a:ext cx="129" cy="96"/>
              <a:chOff x="1628" y="2440"/>
              <a:chExt cx="107" cy="80"/>
            </a:xfrm>
          </p:grpSpPr>
          <p:sp>
            <p:nvSpPr>
              <p:cNvPr id="145432" name="Rectangle 24"/>
              <p:cNvSpPr>
                <a:spLocks noChangeArrowheads="1"/>
              </p:cNvSpPr>
              <p:nvPr/>
            </p:nvSpPr>
            <p:spPr bwMode="auto">
              <a:xfrm>
                <a:off x="1628" y="2440"/>
                <a:ext cx="4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FF0000"/>
                    </a:solidFill>
                    <a:latin typeface="Times" charset="0"/>
                  </a:rPr>
                  <a:t>O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5433" name="Rectangle 25"/>
              <p:cNvSpPr>
                <a:spLocks noChangeArrowheads="1"/>
              </p:cNvSpPr>
              <p:nvPr/>
            </p:nvSpPr>
            <p:spPr bwMode="auto">
              <a:xfrm>
                <a:off x="1687" y="2440"/>
                <a:ext cx="4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H</a:t>
                </a:r>
                <a:endParaRPr lang="en-GB">
                  <a:latin typeface="Times" charset="0"/>
                </a:endParaRPr>
              </a:p>
            </p:txBody>
          </p:sp>
        </p:grpSp>
        <p:sp>
          <p:nvSpPr>
            <p:cNvPr id="145434" name="Rectangle 26"/>
            <p:cNvSpPr>
              <a:spLocks noChangeArrowheads="1"/>
            </p:cNvSpPr>
            <p:nvPr/>
          </p:nvSpPr>
          <p:spPr bwMode="auto">
            <a:xfrm>
              <a:off x="1257" y="2512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Times" charset="0"/>
                </a:rPr>
                <a:t>Active  Site</a:t>
              </a:r>
              <a:endParaRPr lang="en-GB">
                <a:latin typeface="Times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162550" y="2082800"/>
            <a:ext cx="2625725" cy="684213"/>
            <a:chOff x="3252" y="1312"/>
            <a:chExt cx="1654" cy="431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020" y="1434"/>
              <a:ext cx="484" cy="309"/>
              <a:chOff x="3531" y="1357"/>
              <a:chExt cx="355" cy="227"/>
            </a:xfrm>
          </p:grpSpPr>
          <p:sp>
            <p:nvSpPr>
              <p:cNvPr id="145437" name="Freeform 29"/>
              <p:cNvSpPr>
                <a:spLocks/>
              </p:cNvSpPr>
              <p:nvPr/>
            </p:nvSpPr>
            <p:spPr bwMode="auto">
              <a:xfrm>
                <a:off x="3851" y="1441"/>
                <a:ext cx="35" cy="5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8" y="57"/>
                  </a:cxn>
                  <a:cxn ang="0">
                    <a:pos x="21" y="43"/>
                  </a:cxn>
                  <a:cxn ang="0">
                    <a:pos x="0" y="43"/>
                  </a:cxn>
                  <a:cxn ang="0">
                    <a:pos x="35" y="0"/>
                  </a:cxn>
                </a:cxnLst>
                <a:rect l="0" t="0" r="r" b="b"/>
                <a:pathLst>
                  <a:path w="35" h="57">
                    <a:moveTo>
                      <a:pt x="35" y="0"/>
                    </a:moveTo>
                    <a:lnTo>
                      <a:pt x="28" y="57"/>
                    </a:lnTo>
                    <a:lnTo>
                      <a:pt x="21" y="43"/>
                    </a:lnTo>
                    <a:lnTo>
                      <a:pt x="0" y="4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38" name="Arc 30"/>
              <p:cNvSpPr>
                <a:spLocks/>
              </p:cNvSpPr>
              <p:nvPr/>
            </p:nvSpPr>
            <p:spPr bwMode="auto">
              <a:xfrm>
                <a:off x="3531" y="1357"/>
                <a:ext cx="348" cy="227"/>
              </a:xfrm>
              <a:custGeom>
                <a:avLst/>
                <a:gdLst>
                  <a:gd name="G0" fmla="+- 21600 0 0"/>
                  <a:gd name="G1" fmla="+- 4923 0 0"/>
                  <a:gd name="G2" fmla="+- 21600 0 0"/>
                  <a:gd name="T0" fmla="*/ 41559 w 41559"/>
                  <a:gd name="T1" fmla="*/ 13179 h 26523"/>
                  <a:gd name="T2" fmla="*/ 569 w 41559"/>
                  <a:gd name="T3" fmla="*/ 0 h 26523"/>
                  <a:gd name="T4" fmla="*/ 21600 w 41559"/>
                  <a:gd name="T5" fmla="*/ 4923 h 26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559" h="26523" fill="none" extrusionOk="0">
                    <a:moveTo>
                      <a:pt x="41559" y="13179"/>
                    </a:moveTo>
                    <a:cubicBezTo>
                      <a:pt x="38218" y="21255"/>
                      <a:pt x="30340" y="26522"/>
                      <a:pt x="21600" y="26522"/>
                    </a:cubicBezTo>
                    <a:cubicBezTo>
                      <a:pt x="9670" y="26523"/>
                      <a:pt x="0" y="16852"/>
                      <a:pt x="0" y="4923"/>
                    </a:cubicBezTo>
                    <a:cubicBezTo>
                      <a:pt x="0" y="3265"/>
                      <a:pt x="190" y="1613"/>
                      <a:pt x="568" y="-1"/>
                    </a:cubicBezTo>
                  </a:path>
                  <a:path w="41559" h="26523" stroke="0" extrusionOk="0">
                    <a:moveTo>
                      <a:pt x="41559" y="13179"/>
                    </a:moveTo>
                    <a:cubicBezTo>
                      <a:pt x="38218" y="21255"/>
                      <a:pt x="30340" y="26522"/>
                      <a:pt x="21600" y="26522"/>
                    </a:cubicBezTo>
                    <a:cubicBezTo>
                      <a:pt x="9670" y="26523"/>
                      <a:pt x="0" y="16852"/>
                      <a:pt x="0" y="4923"/>
                    </a:cubicBezTo>
                    <a:cubicBezTo>
                      <a:pt x="0" y="3265"/>
                      <a:pt x="190" y="1613"/>
                      <a:pt x="568" y="-1"/>
                    </a:cubicBezTo>
                    <a:lnTo>
                      <a:pt x="21600" y="4923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3524" y="1365"/>
              <a:ext cx="117" cy="2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0" name="Freeform 32"/>
            <p:cNvSpPr>
              <a:spLocks/>
            </p:cNvSpPr>
            <p:nvPr/>
          </p:nvSpPr>
          <p:spPr bwMode="auto">
            <a:xfrm>
              <a:off x="3252" y="1354"/>
              <a:ext cx="272" cy="30"/>
            </a:xfrm>
            <a:custGeom>
              <a:avLst/>
              <a:gdLst/>
              <a:ahLst/>
              <a:cxnLst>
                <a:cxn ang="0">
                  <a:pos x="199" y="8"/>
                </a:cxn>
                <a:cxn ang="0">
                  <a:pos x="185" y="0"/>
                </a:cxn>
                <a:cxn ang="0">
                  <a:pos x="171" y="22"/>
                </a:cxn>
                <a:cxn ang="0">
                  <a:pos x="150" y="0"/>
                </a:cxn>
                <a:cxn ang="0">
                  <a:pos x="135" y="22"/>
                </a:cxn>
                <a:cxn ang="0">
                  <a:pos x="114" y="0"/>
                </a:cxn>
                <a:cxn ang="0">
                  <a:pos x="100" y="22"/>
                </a:cxn>
                <a:cxn ang="0">
                  <a:pos x="79" y="0"/>
                </a:cxn>
                <a:cxn ang="0">
                  <a:pos x="64" y="22"/>
                </a:cxn>
                <a:cxn ang="0">
                  <a:pos x="43" y="0"/>
                </a:cxn>
                <a:cxn ang="0">
                  <a:pos x="29" y="22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99" h="22">
                  <a:moveTo>
                    <a:pt x="199" y="8"/>
                  </a:moveTo>
                  <a:lnTo>
                    <a:pt x="185" y="0"/>
                  </a:lnTo>
                  <a:lnTo>
                    <a:pt x="171" y="22"/>
                  </a:lnTo>
                  <a:lnTo>
                    <a:pt x="150" y="0"/>
                  </a:lnTo>
                  <a:lnTo>
                    <a:pt x="135" y="22"/>
                  </a:lnTo>
                  <a:lnTo>
                    <a:pt x="114" y="0"/>
                  </a:lnTo>
                  <a:lnTo>
                    <a:pt x="100" y="22"/>
                  </a:lnTo>
                  <a:lnTo>
                    <a:pt x="79" y="0"/>
                  </a:lnTo>
                  <a:lnTo>
                    <a:pt x="64" y="22"/>
                  </a:lnTo>
                  <a:lnTo>
                    <a:pt x="43" y="0"/>
                  </a:lnTo>
                  <a:lnTo>
                    <a:pt x="29" y="22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41" name="Rectangle 33"/>
            <p:cNvSpPr>
              <a:spLocks noChangeArrowheads="1"/>
            </p:cNvSpPr>
            <p:nvPr/>
          </p:nvSpPr>
          <p:spPr bwMode="auto">
            <a:xfrm>
              <a:off x="3648" y="131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D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2" name="Rectangle 34"/>
            <p:cNvSpPr>
              <a:spLocks noChangeArrowheads="1"/>
            </p:cNvSpPr>
            <p:nvPr/>
          </p:nvSpPr>
          <p:spPr bwMode="auto">
            <a:xfrm>
              <a:off x="3707" y="1312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-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3" name="Rectangle 35"/>
            <p:cNvSpPr>
              <a:spLocks noChangeArrowheads="1"/>
            </p:cNvSpPr>
            <p:nvPr/>
          </p:nvSpPr>
          <p:spPr bwMode="auto">
            <a:xfrm>
              <a:off x="3738" y="131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A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4" name="Rectangle 36"/>
            <p:cNvSpPr>
              <a:spLocks noChangeArrowheads="1"/>
            </p:cNvSpPr>
            <p:nvPr/>
          </p:nvSpPr>
          <p:spPr bwMode="auto">
            <a:xfrm>
              <a:off x="3809" y="131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l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5" name="Rectangle 37"/>
            <p:cNvSpPr>
              <a:spLocks noChangeArrowheads="1"/>
            </p:cNvSpPr>
            <p:nvPr/>
          </p:nvSpPr>
          <p:spPr bwMode="auto">
            <a:xfrm>
              <a:off x="3836" y="131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a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6" name="Rectangle 38"/>
            <p:cNvSpPr>
              <a:spLocks noChangeArrowheads="1"/>
            </p:cNvSpPr>
            <p:nvPr/>
          </p:nvSpPr>
          <p:spPr bwMode="auto">
            <a:xfrm>
              <a:off x="3880" y="1312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-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7" name="Rectangle 39"/>
            <p:cNvSpPr>
              <a:spLocks noChangeArrowheads="1"/>
            </p:cNvSpPr>
            <p:nvPr/>
          </p:nvSpPr>
          <p:spPr bwMode="auto">
            <a:xfrm>
              <a:off x="3917" y="131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D</a:t>
              </a:r>
            </a:p>
          </p:txBody>
        </p:sp>
        <p:sp>
          <p:nvSpPr>
            <p:cNvPr id="145448" name="Rectangle 40"/>
            <p:cNvSpPr>
              <a:spLocks noChangeArrowheads="1"/>
            </p:cNvSpPr>
            <p:nvPr/>
          </p:nvSpPr>
          <p:spPr bwMode="auto">
            <a:xfrm>
              <a:off x="3984" y="1312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-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49" name="Rectangle 41"/>
            <p:cNvSpPr>
              <a:spLocks noChangeArrowheads="1"/>
            </p:cNvSpPr>
            <p:nvPr/>
          </p:nvSpPr>
          <p:spPr bwMode="auto">
            <a:xfrm>
              <a:off x="4014" y="131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A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50" name="Rectangle 42"/>
            <p:cNvSpPr>
              <a:spLocks noChangeArrowheads="1"/>
            </p:cNvSpPr>
            <p:nvPr/>
          </p:nvSpPr>
          <p:spPr bwMode="auto">
            <a:xfrm>
              <a:off x="4085" y="131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l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51" name="Rectangle 43"/>
            <p:cNvSpPr>
              <a:spLocks noChangeArrowheads="1"/>
            </p:cNvSpPr>
            <p:nvPr/>
          </p:nvSpPr>
          <p:spPr bwMode="auto">
            <a:xfrm>
              <a:off x="4110" y="131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 b="1">
                  <a:solidFill>
                    <a:srgbClr val="0000FF"/>
                  </a:solidFill>
                  <a:latin typeface="Times" charset="0"/>
                </a:rPr>
                <a:t>a</a:t>
              </a:r>
              <a:endParaRPr lang="en-GB" sz="1000" b="1">
                <a:latin typeface="Times" charset="0"/>
              </a:endParaRPr>
            </a:p>
          </p:txBody>
        </p:sp>
        <p:sp>
          <p:nvSpPr>
            <p:cNvPr id="145452" name="Rectangle 44"/>
            <p:cNvSpPr>
              <a:spLocks noChangeArrowheads="1"/>
            </p:cNvSpPr>
            <p:nvPr/>
          </p:nvSpPr>
          <p:spPr bwMode="auto">
            <a:xfrm>
              <a:off x="4548" y="1427"/>
              <a:ext cx="3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300" b="1">
                  <a:solidFill>
                    <a:srgbClr val="0000FF"/>
                  </a:solidFill>
                  <a:latin typeface="Times" charset="0"/>
                </a:rPr>
                <a:t>Blocked</a:t>
              </a:r>
              <a:endParaRPr lang="en-GB" b="1">
                <a:latin typeface="Times" charset="0"/>
              </a:endParaRPr>
            </a:p>
          </p:txBody>
        </p:sp>
      </p:grpSp>
      <p:pic>
        <p:nvPicPr>
          <p:cNvPr id="145453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00" y="2895600"/>
            <a:ext cx="1249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097338" y="1981200"/>
            <a:ext cx="4513262" cy="2976563"/>
            <a:chOff x="2581" y="1248"/>
            <a:chExt cx="2843" cy="1875"/>
          </a:xfrm>
        </p:grpSpPr>
        <p:sp>
          <p:nvSpPr>
            <p:cNvPr id="145455" name="Rectangle 47"/>
            <p:cNvSpPr>
              <a:spLocks noChangeArrowheads="1"/>
            </p:cNvSpPr>
            <p:nvPr/>
          </p:nvSpPr>
          <p:spPr bwMode="auto">
            <a:xfrm>
              <a:off x="2592" y="2064"/>
              <a:ext cx="4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Acylation</a:t>
              </a:r>
              <a:endParaRPr lang="en-GB">
                <a:latin typeface="Times" charset="0"/>
              </a:endParaRPr>
            </a:p>
          </p:txBody>
        </p:sp>
        <p:sp>
          <p:nvSpPr>
            <p:cNvPr id="145456" name="AutoShape 48"/>
            <p:cNvSpPr>
              <a:spLocks noChangeArrowheads="1"/>
            </p:cNvSpPr>
            <p:nvPr/>
          </p:nvSpPr>
          <p:spPr bwMode="auto">
            <a:xfrm>
              <a:off x="2581" y="2211"/>
              <a:ext cx="465" cy="234"/>
            </a:xfrm>
            <a:prstGeom prst="rightArrow">
              <a:avLst>
                <a:gd name="adj1" fmla="val 50000"/>
                <a:gd name="adj2" fmla="val 4967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3221" y="1248"/>
              <a:ext cx="2203" cy="1875"/>
              <a:chOff x="3221" y="1248"/>
              <a:chExt cx="2203" cy="1875"/>
            </a:xfrm>
          </p:grpSpPr>
          <p:sp>
            <p:nvSpPr>
              <p:cNvPr id="145458" name="Line 50"/>
              <p:cNvSpPr>
                <a:spLocks noChangeShapeType="1"/>
              </p:cNvSpPr>
              <p:nvPr/>
            </p:nvSpPr>
            <p:spPr bwMode="auto">
              <a:xfrm>
                <a:off x="3702" y="2353"/>
                <a:ext cx="1" cy="1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59" name="Rectangle 51"/>
              <p:cNvSpPr>
                <a:spLocks noChangeArrowheads="1"/>
              </p:cNvSpPr>
              <p:nvPr/>
            </p:nvSpPr>
            <p:spPr bwMode="auto">
              <a:xfrm>
                <a:off x="3221" y="2474"/>
                <a:ext cx="2203" cy="649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0" name="Rectangle 52"/>
              <p:cNvSpPr>
                <a:spLocks noChangeArrowheads="1"/>
              </p:cNvSpPr>
              <p:nvPr/>
            </p:nvSpPr>
            <p:spPr bwMode="auto">
              <a:xfrm>
                <a:off x="3909" y="2458"/>
                <a:ext cx="1202" cy="46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1" name="Rectangle 53"/>
              <p:cNvSpPr>
                <a:spLocks noChangeArrowheads="1"/>
              </p:cNvSpPr>
              <p:nvPr/>
            </p:nvSpPr>
            <p:spPr bwMode="auto">
              <a:xfrm>
                <a:off x="3221" y="1248"/>
                <a:ext cx="2203" cy="18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2" name="Line 54"/>
              <p:cNvSpPr>
                <a:spLocks noChangeShapeType="1"/>
              </p:cNvSpPr>
              <p:nvPr/>
            </p:nvSpPr>
            <p:spPr bwMode="auto">
              <a:xfrm>
                <a:off x="3909" y="2477"/>
                <a:ext cx="0" cy="4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3" name="Line 55"/>
              <p:cNvSpPr>
                <a:spLocks noChangeShapeType="1"/>
              </p:cNvSpPr>
              <p:nvPr/>
            </p:nvSpPr>
            <p:spPr bwMode="auto">
              <a:xfrm>
                <a:off x="3912" y="2919"/>
                <a:ext cx="11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4" name="Line 56"/>
              <p:cNvSpPr>
                <a:spLocks noChangeShapeType="1"/>
              </p:cNvSpPr>
              <p:nvPr/>
            </p:nvSpPr>
            <p:spPr bwMode="auto">
              <a:xfrm flipV="1">
                <a:off x="5111" y="2473"/>
                <a:ext cx="0" cy="4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5" name="Line 57"/>
              <p:cNvSpPr>
                <a:spLocks noChangeShapeType="1"/>
              </p:cNvSpPr>
              <p:nvPr/>
            </p:nvSpPr>
            <p:spPr bwMode="auto">
              <a:xfrm flipV="1">
                <a:off x="4245" y="2824"/>
                <a:ext cx="1" cy="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6" name="Rectangle 58"/>
              <p:cNvSpPr>
                <a:spLocks noChangeArrowheads="1"/>
              </p:cNvSpPr>
              <p:nvPr/>
            </p:nvSpPr>
            <p:spPr bwMode="auto">
              <a:xfrm>
                <a:off x="4220" y="272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FF0000"/>
                    </a:solidFill>
                    <a:latin typeface="Times" charset="0"/>
                  </a:rPr>
                  <a:t>O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5467" name="Rectangle 59"/>
              <p:cNvSpPr>
                <a:spLocks noChangeArrowheads="1"/>
              </p:cNvSpPr>
              <p:nvPr/>
            </p:nvSpPr>
            <p:spPr bwMode="auto">
              <a:xfrm>
                <a:off x="4290" y="2726"/>
                <a:ext cx="5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H</a:t>
                </a:r>
                <a:endParaRPr lang="en-GB">
                  <a:latin typeface="Times" charset="0"/>
                </a:endParaRPr>
              </a:p>
            </p:txBody>
          </p:sp>
          <p:sp>
            <p:nvSpPr>
              <p:cNvPr id="145468" name="Rectangle 60"/>
              <p:cNvSpPr>
                <a:spLocks noChangeArrowheads="1"/>
              </p:cNvSpPr>
              <p:nvPr/>
            </p:nvSpPr>
            <p:spPr bwMode="auto">
              <a:xfrm>
                <a:off x="3674" y="2251"/>
                <a:ext cx="7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200" b="1">
                    <a:solidFill>
                      <a:srgbClr val="FF0000"/>
                    </a:solidFill>
                    <a:latin typeface="Times" charset="0"/>
                  </a:rPr>
                  <a:t>O</a:t>
                </a:r>
                <a:endParaRPr lang="en-GB" b="1">
                  <a:latin typeface="Times" charset="0"/>
                </a:endParaRPr>
              </a:p>
            </p:txBody>
          </p:sp>
          <p:pic>
            <p:nvPicPr>
              <p:cNvPr id="145469" name="Picture 6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08" y="1712"/>
                <a:ext cx="1248" cy="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5470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“umbrella” mechanism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Enzymes and their biological function</a:t>
            </a:r>
          </a:p>
          <a:p>
            <a:r>
              <a:rPr lang="en-US" dirty="0" smtClean="0"/>
              <a:t>Active sites and catalysis mechanisms</a:t>
            </a:r>
          </a:p>
          <a:p>
            <a:r>
              <a:rPr lang="en-US" dirty="0" smtClean="0"/>
              <a:t>Different types of Inhibition</a:t>
            </a:r>
          </a:p>
          <a:p>
            <a:pPr lvl="1"/>
            <a:r>
              <a:rPr lang="en-US" dirty="0" smtClean="0"/>
              <a:t>Competitive inhibition</a:t>
            </a:r>
          </a:p>
          <a:p>
            <a:pPr lvl="1"/>
            <a:r>
              <a:rPr lang="en-US" dirty="0" smtClean="0"/>
              <a:t>Irreversible inhibition</a:t>
            </a:r>
          </a:p>
          <a:p>
            <a:pPr lvl="1"/>
            <a:r>
              <a:rPr lang="en-US" dirty="0" err="1" smtClean="0"/>
              <a:t>Allosteric</a:t>
            </a:r>
            <a:r>
              <a:rPr lang="en-US" dirty="0" smtClean="0"/>
              <a:t> (reversible) inhibition</a:t>
            </a:r>
          </a:p>
          <a:p>
            <a:r>
              <a:rPr lang="en-US" dirty="0" smtClean="0"/>
              <a:t>Examples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3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2133600" y="4483100"/>
            <a:ext cx="1598613" cy="798513"/>
            <a:chOff x="4531" y="3246"/>
            <a:chExt cx="1007" cy="503"/>
          </a:xfrm>
        </p:grpSpPr>
        <p:sp>
          <p:nvSpPr>
            <p:cNvPr id="21595" name="Line 91"/>
            <p:cNvSpPr>
              <a:spLocks noChangeShapeType="1"/>
            </p:cNvSpPr>
            <p:nvPr/>
          </p:nvSpPr>
          <p:spPr bwMode="auto">
            <a:xfrm>
              <a:off x="4879" y="3304"/>
              <a:ext cx="110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" name="Line 92"/>
            <p:cNvSpPr>
              <a:spLocks noChangeShapeType="1"/>
            </p:cNvSpPr>
            <p:nvPr/>
          </p:nvSpPr>
          <p:spPr bwMode="auto">
            <a:xfrm flipH="1">
              <a:off x="5093" y="3304"/>
              <a:ext cx="109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7" name="Line 93"/>
            <p:cNvSpPr>
              <a:spLocks noChangeShapeType="1"/>
            </p:cNvSpPr>
            <p:nvPr/>
          </p:nvSpPr>
          <p:spPr bwMode="auto">
            <a:xfrm flipV="1">
              <a:off x="4763" y="3304"/>
              <a:ext cx="71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8" name="Line 94"/>
            <p:cNvSpPr>
              <a:spLocks noChangeShapeType="1"/>
            </p:cNvSpPr>
            <p:nvPr/>
          </p:nvSpPr>
          <p:spPr bwMode="auto">
            <a:xfrm flipV="1">
              <a:off x="4795" y="3362"/>
              <a:ext cx="11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9" name="Line 95"/>
            <p:cNvSpPr>
              <a:spLocks noChangeShapeType="1"/>
            </p:cNvSpPr>
            <p:nvPr/>
          </p:nvSpPr>
          <p:spPr bwMode="auto">
            <a:xfrm flipH="1">
              <a:off x="4757" y="3465"/>
              <a:ext cx="3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0" name="Line 96"/>
            <p:cNvSpPr>
              <a:spLocks noChangeShapeType="1"/>
            </p:cNvSpPr>
            <p:nvPr/>
          </p:nvSpPr>
          <p:spPr bwMode="auto">
            <a:xfrm flipH="1">
              <a:off x="4673" y="3381"/>
              <a:ext cx="90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1" name="Line 97"/>
            <p:cNvSpPr>
              <a:spLocks noChangeShapeType="1"/>
            </p:cNvSpPr>
            <p:nvPr/>
          </p:nvSpPr>
          <p:spPr bwMode="auto">
            <a:xfrm flipH="1">
              <a:off x="4815" y="3433"/>
              <a:ext cx="129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2" name="Line 98"/>
            <p:cNvSpPr>
              <a:spLocks noChangeShapeType="1"/>
            </p:cNvSpPr>
            <p:nvPr/>
          </p:nvSpPr>
          <p:spPr bwMode="auto">
            <a:xfrm flipV="1">
              <a:off x="4989" y="3304"/>
              <a:ext cx="129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3" name="Line 99"/>
            <p:cNvSpPr>
              <a:spLocks noChangeShapeType="1"/>
            </p:cNvSpPr>
            <p:nvPr/>
          </p:nvSpPr>
          <p:spPr bwMode="auto">
            <a:xfrm flipV="1">
              <a:off x="4976" y="3594"/>
              <a:ext cx="155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4" name="Line 100"/>
            <p:cNvSpPr>
              <a:spLocks noChangeShapeType="1"/>
            </p:cNvSpPr>
            <p:nvPr/>
          </p:nvSpPr>
          <p:spPr bwMode="auto">
            <a:xfrm flipV="1">
              <a:off x="5106" y="3511"/>
              <a:ext cx="226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5" name="Line 101"/>
            <p:cNvSpPr>
              <a:spLocks noChangeShapeType="1"/>
            </p:cNvSpPr>
            <p:nvPr/>
          </p:nvSpPr>
          <p:spPr bwMode="auto">
            <a:xfrm flipH="1">
              <a:off x="4563" y="3381"/>
              <a:ext cx="84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03"/>
            <p:cNvGrpSpPr>
              <a:grpSpLocks/>
            </p:cNvGrpSpPr>
            <p:nvPr/>
          </p:nvGrpSpPr>
          <p:grpSpPr bwMode="auto">
            <a:xfrm>
              <a:off x="5038" y="3436"/>
              <a:ext cx="483" cy="175"/>
              <a:chOff x="1684" y="2060"/>
              <a:chExt cx="599" cy="216"/>
            </a:xfrm>
          </p:grpSpPr>
          <p:sp>
            <p:nvSpPr>
              <p:cNvPr id="21608" name="Rectangle 104"/>
              <p:cNvSpPr>
                <a:spLocks noChangeArrowheads="1"/>
              </p:cNvSpPr>
              <p:nvPr/>
            </p:nvSpPr>
            <p:spPr bwMode="auto">
              <a:xfrm>
                <a:off x="1684" y="2060"/>
                <a:ext cx="599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ACTIVE SITE</a:t>
                </a:r>
                <a:endParaRPr lang="en-GB" sz="1000">
                  <a:latin typeface="Times" charset="0"/>
                </a:endParaRPr>
              </a:p>
            </p:txBody>
          </p:sp>
          <p:sp>
            <p:nvSpPr>
              <p:cNvPr id="21609" name="Rectangle 105"/>
              <p:cNvSpPr>
                <a:spLocks noChangeArrowheads="1"/>
              </p:cNvSpPr>
              <p:nvPr/>
            </p:nvSpPr>
            <p:spPr bwMode="auto">
              <a:xfrm>
                <a:off x="1684" y="2158"/>
                <a:ext cx="31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  (open)</a:t>
                </a:r>
                <a:endParaRPr lang="en-GB" sz="1000">
                  <a:latin typeface="Times" charset="0"/>
                </a:endParaRPr>
              </a:p>
            </p:txBody>
          </p:sp>
        </p:grpSp>
        <p:sp>
          <p:nvSpPr>
            <p:cNvPr id="21613" name="Rectangle 109"/>
            <p:cNvSpPr>
              <a:spLocks noChangeArrowheads="1"/>
            </p:cNvSpPr>
            <p:nvPr/>
          </p:nvSpPr>
          <p:spPr bwMode="auto">
            <a:xfrm>
              <a:off x="4762" y="3574"/>
              <a:ext cx="3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" charset="0"/>
                </a:rPr>
                <a:t>ENZYME</a:t>
              </a:r>
              <a:endParaRPr lang="en-GB" sz="1000">
                <a:latin typeface="Times" charset="0"/>
              </a:endParaRPr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auto">
            <a:xfrm>
              <a:off x="4531" y="3276"/>
              <a:ext cx="1007" cy="47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5" name="Text Box 111"/>
            <p:cNvSpPr txBox="1">
              <a:spLocks noChangeArrowheads="1"/>
            </p:cNvSpPr>
            <p:nvPr/>
          </p:nvSpPr>
          <p:spPr bwMode="auto">
            <a:xfrm>
              <a:off x="4838" y="3511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Times" charset="0"/>
                </a:rPr>
                <a:t>Enzyme</a:t>
              </a:r>
              <a:endParaRPr lang="en-GB" sz="10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1616" name="AutoShape 112"/>
            <p:cNvSpPr>
              <a:spLocks noChangeArrowheads="1"/>
            </p:cNvSpPr>
            <p:nvPr/>
          </p:nvSpPr>
          <p:spPr bwMode="auto">
            <a:xfrm flipV="1">
              <a:off x="4881" y="3268"/>
              <a:ext cx="310" cy="233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7" name="Rectangle 113"/>
            <p:cNvSpPr>
              <a:spLocks noChangeArrowheads="1"/>
            </p:cNvSpPr>
            <p:nvPr/>
          </p:nvSpPr>
          <p:spPr bwMode="auto">
            <a:xfrm>
              <a:off x="4879" y="3246"/>
              <a:ext cx="349" cy="3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auto">
            <a:xfrm>
              <a:off x="4569" y="3556"/>
              <a:ext cx="172" cy="17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9" name="Freeform 115"/>
            <p:cNvSpPr>
              <a:spLocks/>
            </p:cNvSpPr>
            <p:nvPr/>
          </p:nvSpPr>
          <p:spPr bwMode="auto">
            <a:xfrm>
              <a:off x="4555" y="3611"/>
              <a:ext cx="173" cy="1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12"/>
                </a:cxn>
                <a:cxn ang="0">
                  <a:pos x="194" y="106"/>
                </a:cxn>
                <a:cxn ang="0">
                  <a:pos x="214" y="120"/>
                </a:cxn>
                <a:cxn ang="0">
                  <a:pos x="112" y="166"/>
                </a:cxn>
                <a:cxn ang="0">
                  <a:pos x="24" y="108"/>
                </a:cxn>
                <a:cxn ang="0">
                  <a:pos x="0" y="32"/>
                </a:cxn>
                <a:cxn ang="0">
                  <a:pos x="18" y="0"/>
                </a:cxn>
              </a:cxnLst>
              <a:rect l="0" t="0" r="r" b="b"/>
              <a:pathLst>
                <a:path w="214" h="166">
                  <a:moveTo>
                    <a:pt x="18" y="0"/>
                  </a:moveTo>
                  <a:lnTo>
                    <a:pt x="38" y="12"/>
                  </a:lnTo>
                  <a:lnTo>
                    <a:pt x="194" y="106"/>
                  </a:lnTo>
                  <a:lnTo>
                    <a:pt x="214" y="120"/>
                  </a:lnTo>
                  <a:lnTo>
                    <a:pt x="112" y="166"/>
                  </a:lnTo>
                  <a:lnTo>
                    <a:pt x="24" y="108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39800" y="5149850"/>
            <a:ext cx="1341438" cy="654050"/>
            <a:chOff x="960" y="1556"/>
            <a:chExt cx="845" cy="412"/>
          </a:xfrm>
        </p:grpSpPr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960" y="1602"/>
              <a:ext cx="6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Allosteric</a:t>
              </a:r>
            </a:p>
            <a:p>
              <a:r>
                <a:rPr lang="en-GB" sz="1600" b="1">
                  <a:latin typeface="Times" charset="0"/>
                </a:rPr>
                <a:t>site</a:t>
              </a: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1547" y="1556"/>
              <a:ext cx="258" cy="15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506663" y="3749675"/>
            <a:ext cx="1084262" cy="950913"/>
            <a:chOff x="1579" y="546"/>
            <a:chExt cx="683" cy="599"/>
          </a:xfrm>
        </p:grpSpPr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1579" y="546"/>
              <a:ext cx="6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Active site</a:t>
              </a:r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1837" y="776"/>
              <a:ext cx="15" cy="36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43" name="Rectangle 139"/>
          <p:cNvSpPr>
            <a:spLocks noChangeArrowheads="1"/>
          </p:cNvSpPr>
          <p:nvPr/>
        </p:nvSpPr>
        <p:spPr bwMode="auto">
          <a:xfrm>
            <a:off x="5891213" y="4918075"/>
            <a:ext cx="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GB" sz="1000">
              <a:latin typeface="Times" charset="0"/>
            </a:endParaRPr>
          </a:p>
        </p:txBody>
      </p: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3962400" y="3644900"/>
            <a:ext cx="3030538" cy="1970088"/>
            <a:chOff x="2496" y="480"/>
            <a:chExt cx="1909" cy="1241"/>
          </a:xfrm>
        </p:grpSpPr>
        <p:sp>
          <p:nvSpPr>
            <p:cNvPr id="21631" name="Line 127"/>
            <p:cNvSpPr>
              <a:spLocks noChangeShapeType="1"/>
            </p:cNvSpPr>
            <p:nvPr/>
          </p:nvSpPr>
          <p:spPr bwMode="auto">
            <a:xfrm>
              <a:off x="3567" y="1108"/>
              <a:ext cx="100" cy="2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2" name="Line 128"/>
            <p:cNvSpPr>
              <a:spLocks noChangeShapeType="1"/>
            </p:cNvSpPr>
            <p:nvPr/>
          </p:nvSpPr>
          <p:spPr bwMode="auto">
            <a:xfrm flipH="1">
              <a:off x="3761" y="1108"/>
              <a:ext cx="99" cy="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3" name="Line 129"/>
            <p:cNvSpPr>
              <a:spLocks noChangeShapeType="1"/>
            </p:cNvSpPr>
            <p:nvPr/>
          </p:nvSpPr>
          <p:spPr bwMode="auto">
            <a:xfrm flipV="1">
              <a:off x="3462" y="1108"/>
              <a:ext cx="65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4" name="Line 130"/>
            <p:cNvSpPr>
              <a:spLocks noChangeShapeType="1"/>
            </p:cNvSpPr>
            <p:nvPr/>
          </p:nvSpPr>
          <p:spPr bwMode="auto">
            <a:xfrm flipV="1">
              <a:off x="3491" y="1184"/>
              <a:ext cx="10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5" name="Line 131"/>
            <p:cNvSpPr>
              <a:spLocks noChangeShapeType="1"/>
            </p:cNvSpPr>
            <p:nvPr/>
          </p:nvSpPr>
          <p:spPr bwMode="auto">
            <a:xfrm flipH="1">
              <a:off x="3457" y="1320"/>
              <a:ext cx="34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6" name="Line 132"/>
            <p:cNvSpPr>
              <a:spLocks noChangeShapeType="1"/>
            </p:cNvSpPr>
            <p:nvPr/>
          </p:nvSpPr>
          <p:spPr bwMode="auto">
            <a:xfrm flipH="1">
              <a:off x="3381" y="1209"/>
              <a:ext cx="81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7" name="Line 133"/>
            <p:cNvSpPr>
              <a:spLocks noChangeShapeType="1"/>
            </p:cNvSpPr>
            <p:nvPr/>
          </p:nvSpPr>
          <p:spPr bwMode="auto">
            <a:xfrm flipH="1">
              <a:off x="3509" y="1278"/>
              <a:ext cx="117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8" name="Line 134"/>
            <p:cNvSpPr>
              <a:spLocks noChangeShapeType="1"/>
            </p:cNvSpPr>
            <p:nvPr/>
          </p:nvSpPr>
          <p:spPr bwMode="auto">
            <a:xfrm flipV="1">
              <a:off x="3667" y="1108"/>
              <a:ext cx="117" cy="2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9" name="Line 135"/>
            <p:cNvSpPr>
              <a:spLocks noChangeShapeType="1"/>
            </p:cNvSpPr>
            <p:nvPr/>
          </p:nvSpPr>
          <p:spPr bwMode="auto">
            <a:xfrm flipV="1">
              <a:off x="3655" y="1490"/>
              <a:ext cx="141" cy="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0" name="Line 136"/>
            <p:cNvSpPr>
              <a:spLocks noChangeShapeType="1"/>
            </p:cNvSpPr>
            <p:nvPr/>
          </p:nvSpPr>
          <p:spPr bwMode="auto">
            <a:xfrm flipV="1">
              <a:off x="3773" y="1381"/>
              <a:ext cx="205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1" name="Line 137"/>
            <p:cNvSpPr>
              <a:spLocks noChangeShapeType="1"/>
            </p:cNvSpPr>
            <p:nvPr/>
          </p:nvSpPr>
          <p:spPr bwMode="auto">
            <a:xfrm flipH="1">
              <a:off x="3281" y="1209"/>
              <a:ext cx="76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4" name="Rectangle 140"/>
            <p:cNvSpPr>
              <a:spLocks noChangeArrowheads="1"/>
            </p:cNvSpPr>
            <p:nvPr/>
          </p:nvSpPr>
          <p:spPr bwMode="auto">
            <a:xfrm>
              <a:off x="3711" y="1386"/>
              <a:ext cx="2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" charset="0"/>
                </a:rPr>
                <a:t>  (open)</a:t>
              </a:r>
              <a:endParaRPr lang="en-GB" sz="1000">
                <a:latin typeface="Times" charset="0"/>
              </a:endParaRPr>
            </a:p>
          </p:txBody>
        </p:sp>
        <p:sp>
          <p:nvSpPr>
            <p:cNvPr id="21645" name="Rectangle 141"/>
            <p:cNvSpPr>
              <a:spLocks noChangeArrowheads="1"/>
            </p:cNvSpPr>
            <p:nvPr/>
          </p:nvSpPr>
          <p:spPr bwMode="auto">
            <a:xfrm>
              <a:off x="3461" y="1464"/>
              <a:ext cx="3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Times" charset="0"/>
                </a:rPr>
                <a:t>ENZYME</a:t>
              </a:r>
              <a:endParaRPr lang="en-GB" sz="1000">
                <a:latin typeface="Times" charset="0"/>
              </a:endParaRPr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auto">
            <a:xfrm>
              <a:off x="3245" y="1063"/>
              <a:ext cx="912" cy="62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7" name="Text Box 143"/>
            <p:cNvSpPr txBox="1">
              <a:spLocks noChangeArrowheads="1"/>
            </p:cNvSpPr>
            <p:nvPr/>
          </p:nvSpPr>
          <p:spPr bwMode="auto">
            <a:xfrm>
              <a:off x="3530" y="1390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Times" charset="0"/>
                </a:rPr>
                <a:t>Enzyme</a:t>
              </a:r>
              <a:endParaRPr lang="en-GB" sz="100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1648" name="AutoShape 144"/>
            <p:cNvSpPr>
              <a:spLocks noChangeArrowheads="1"/>
            </p:cNvSpPr>
            <p:nvPr/>
          </p:nvSpPr>
          <p:spPr bwMode="auto">
            <a:xfrm flipV="1">
              <a:off x="3651" y="1047"/>
              <a:ext cx="130" cy="308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9" name="Rectangle 145"/>
            <p:cNvSpPr>
              <a:spLocks noChangeArrowheads="1"/>
            </p:cNvSpPr>
            <p:nvPr/>
          </p:nvSpPr>
          <p:spPr bwMode="auto">
            <a:xfrm>
              <a:off x="3564" y="1015"/>
              <a:ext cx="316" cy="5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auto">
            <a:xfrm>
              <a:off x="3264" y="1440"/>
              <a:ext cx="178" cy="22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1" name="Freeform 147"/>
            <p:cNvSpPr>
              <a:spLocks/>
            </p:cNvSpPr>
            <p:nvPr/>
          </p:nvSpPr>
          <p:spPr bwMode="auto">
            <a:xfrm>
              <a:off x="3212" y="1464"/>
              <a:ext cx="231" cy="2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8" y="12"/>
                </a:cxn>
                <a:cxn ang="0">
                  <a:pos x="194" y="106"/>
                </a:cxn>
                <a:cxn ang="0">
                  <a:pos x="214" y="120"/>
                </a:cxn>
                <a:cxn ang="0">
                  <a:pos x="112" y="166"/>
                </a:cxn>
                <a:cxn ang="0">
                  <a:pos x="24" y="108"/>
                </a:cxn>
                <a:cxn ang="0">
                  <a:pos x="0" y="32"/>
                </a:cxn>
                <a:cxn ang="0">
                  <a:pos x="18" y="0"/>
                </a:cxn>
              </a:cxnLst>
              <a:rect l="0" t="0" r="r" b="b"/>
              <a:pathLst>
                <a:path w="214" h="166">
                  <a:moveTo>
                    <a:pt x="18" y="0"/>
                  </a:moveTo>
                  <a:lnTo>
                    <a:pt x="38" y="12"/>
                  </a:lnTo>
                  <a:lnTo>
                    <a:pt x="194" y="106"/>
                  </a:lnTo>
                  <a:lnTo>
                    <a:pt x="214" y="120"/>
                  </a:lnTo>
                  <a:lnTo>
                    <a:pt x="112" y="166"/>
                  </a:lnTo>
                  <a:lnTo>
                    <a:pt x="24" y="108"/>
                  </a:lnTo>
                  <a:lnTo>
                    <a:pt x="0" y="3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58"/>
            <p:cNvGrpSpPr>
              <a:grpSpLocks/>
            </p:cNvGrpSpPr>
            <p:nvPr/>
          </p:nvGrpSpPr>
          <p:grpSpPr bwMode="auto">
            <a:xfrm>
              <a:off x="3120" y="1468"/>
              <a:ext cx="308" cy="253"/>
              <a:chOff x="3072" y="1728"/>
              <a:chExt cx="308" cy="253"/>
            </a:xfrm>
          </p:grpSpPr>
          <p:grpSp>
            <p:nvGrpSpPr>
              <p:cNvPr id="8" name="Group 149"/>
              <p:cNvGrpSpPr>
                <a:grpSpLocks/>
              </p:cNvGrpSpPr>
              <p:nvPr/>
            </p:nvGrpSpPr>
            <p:grpSpPr bwMode="auto">
              <a:xfrm>
                <a:off x="3072" y="1728"/>
                <a:ext cx="308" cy="253"/>
                <a:chOff x="914" y="2612"/>
                <a:chExt cx="382" cy="314"/>
              </a:xfrm>
            </p:grpSpPr>
            <p:sp>
              <p:nvSpPr>
                <p:cNvPr id="21654" name="Oval 150"/>
                <p:cNvSpPr>
                  <a:spLocks noChangeArrowheads="1"/>
                </p:cNvSpPr>
                <p:nvPr/>
              </p:nvSpPr>
              <p:spPr bwMode="auto">
                <a:xfrm>
                  <a:off x="1084" y="2612"/>
                  <a:ext cx="212" cy="21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Freeform 151"/>
                <p:cNvSpPr>
                  <a:spLocks/>
                </p:cNvSpPr>
                <p:nvPr/>
              </p:nvSpPr>
              <p:spPr bwMode="auto">
                <a:xfrm>
                  <a:off x="914" y="2724"/>
                  <a:ext cx="244" cy="202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70" y="0"/>
                    </a:cxn>
                    <a:cxn ang="0">
                      <a:pos x="244" y="94"/>
                    </a:cxn>
                    <a:cxn ang="0">
                      <a:pos x="64" y="202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244" h="202">
                      <a:moveTo>
                        <a:pt x="0" y="108"/>
                      </a:moveTo>
                      <a:lnTo>
                        <a:pt x="170" y="0"/>
                      </a:lnTo>
                      <a:lnTo>
                        <a:pt x="244" y="94"/>
                      </a:lnTo>
                      <a:lnTo>
                        <a:pt x="64" y="202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656" name="Freeform 152"/>
              <p:cNvSpPr>
                <a:spLocks/>
              </p:cNvSpPr>
              <p:nvPr/>
            </p:nvSpPr>
            <p:spPr bwMode="auto">
              <a:xfrm>
                <a:off x="3203" y="1809"/>
                <a:ext cx="69" cy="8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2" y="0"/>
                  </a:cxn>
                  <a:cxn ang="0">
                    <a:pos x="86" y="100"/>
                  </a:cxn>
                  <a:cxn ang="0">
                    <a:pos x="60" y="102"/>
                  </a:cxn>
                  <a:cxn ang="0">
                    <a:pos x="0" y="22"/>
                  </a:cxn>
                </a:cxnLst>
                <a:rect l="0" t="0" r="r" b="b"/>
                <a:pathLst>
                  <a:path w="86" h="102">
                    <a:moveTo>
                      <a:pt x="0" y="22"/>
                    </a:moveTo>
                    <a:lnTo>
                      <a:pt x="12" y="0"/>
                    </a:lnTo>
                    <a:lnTo>
                      <a:pt x="86" y="100"/>
                    </a:lnTo>
                    <a:lnTo>
                      <a:pt x="60" y="10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1520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0" y="1258"/>
              <a:ext cx="48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2496" y="912"/>
              <a:ext cx="5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>
                  <a:latin typeface="Times" charset="0"/>
                </a:rPr>
                <a:t>Induced</a:t>
              </a:r>
            </a:p>
            <a:p>
              <a:pPr algn="ctr"/>
              <a:r>
                <a:rPr lang="en-GB" sz="1600" b="1">
                  <a:latin typeface="Times" charset="0"/>
                </a:rPr>
                <a:t>fit</a:t>
              </a: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3456" y="480"/>
              <a:ext cx="949" cy="591"/>
              <a:chOff x="3456" y="480"/>
              <a:chExt cx="949" cy="591"/>
            </a:xfrm>
          </p:grpSpPr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3456" y="480"/>
                <a:ext cx="94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600" b="1">
                    <a:latin typeface="Times" charset="0"/>
                  </a:rPr>
                  <a:t>Active site</a:t>
                </a:r>
              </a:p>
              <a:p>
                <a:r>
                  <a:rPr lang="en-GB" sz="1600" b="1">
                    <a:latin typeface="Times" charset="0"/>
                  </a:rPr>
                  <a:t>unrecognizable</a:t>
                </a:r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 flipV="1">
                <a:off x="3743" y="864"/>
                <a:ext cx="1" cy="20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1905000" y="5321300"/>
            <a:ext cx="1022350" cy="1530350"/>
            <a:chOff x="1200" y="1536"/>
            <a:chExt cx="644" cy="964"/>
          </a:xfrm>
        </p:grpSpPr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H="1" flipV="1">
              <a:off x="1457" y="1536"/>
              <a:ext cx="8" cy="2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1200" y="2134"/>
              <a:ext cx="6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Allosteric</a:t>
              </a:r>
            </a:p>
            <a:p>
              <a:r>
                <a:rPr lang="en-GB" sz="1600" b="1">
                  <a:latin typeface="Times" charset="0"/>
                </a:rPr>
                <a:t>inhibitor</a:t>
              </a:r>
            </a:p>
          </p:txBody>
        </p:sp>
        <p:grpSp>
          <p:nvGrpSpPr>
            <p:cNvPr id="11" name="Group 119"/>
            <p:cNvGrpSpPr>
              <a:grpSpLocks/>
            </p:cNvGrpSpPr>
            <p:nvPr/>
          </p:nvGrpSpPr>
          <p:grpSpPr bwMode="auto">
            <a:xfrm rot="-3407822">
              <a:off x="1317" y="1899"/>
              <a:ext cx="308" cy="253"/>
              <a:chOff x="914" y="2612"/>
              <a:chExt cx="382" cy="314"/>
            </a:xfrm>
          </p:grpSpPr>
          <p:grpSp>
            <p:nvGrpSpPr>
              <p:cNvPr id="12" name="Group 120"/>
              <p:cNvGrpSpPr>
                <a:grpSpLocks/>
              </p:cNvGrpSpPr>
              <p:nvPr/>
            </p:nvGrpSpPr>
            <p:grpSpPr bwMode="auto">
              <a:xfrm>
                <a:off x="914" y="2612"/>
                <a:ext cx="382" cy="314"/>
                <a:chOff x="914" y="2612"/>
                <a:chExt cx="382" cy="314"/>
              </a:xfrm>
            </p:grpSpPr>
            <p:sp>
              <p:nvSpPr>
                <p:cNvPr id="21625" name="Oval 121"/>
                <p:cNvSpPr>
                  <a:spLocks noChangeArrowheads="1"/>
                </p:cNvSpPr>
                <p:nvPr/>
              </p:nvSpPr>
              <p:spPr bwMode="auto">
                <a:xfrm>
                  <a:off x="1084" y="2612"/>
                  <a:ext cx="212" cy="21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26" name="Freeform 122"/>
                <p:cNvSpPr>
                  <a:spLocks/>
                </p:cNvSpPr>
                <p:nvPr/>
              </p:nvSpPr>
              <p:spPr bwMode="auto">
                <a:xfrm>
                  <a:off x="914" y="2724"/>
                  <a:ext cx="244" cy="202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70" y="0"/>
                    </a:cxn>
                    <a:cxn ang="0">
                      <a:pos x="244" y="94"/>
                    </a:cxn>
                    <a:cxn ang="0">
                      <a:pos x="64" y="202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244" h="202">
                      <a:moveTo>
                        <a:pt x="0" y="108"/>
                      </a:moveTo>
                      <a:lnTo>
                        <a:pt x="170" y="0"/>
                      </a:lnTo>
                      <a:lnTo>
                        <a:pt x="244" y="94"/>
                      </a:lnTo>
                      <a:lnTo>
                        <a:pt x="64" y="202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627" name="Freeform 123"/>
              <p:cNvSpPr>
                <a:spLocks/>
              </p:cNvSpPr>
              <p:nvPr/>
            </p:nvSpPr>
            <p:spPr bwMode="auto">
              <a:xfrm>
                <a:off x="1080" y="2716"/>
                <a:ext cx="86" cy="10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2" y="0"/>
                  </a:cxn>
                  <a:cxn ang="0">
                    <a:pos x="86" y="100"/>
                  </a:cxn>
                  <a:cxn ang="0">
                    <a:pos x="60" y="102"/>
                  </a:cxn>
                  <a:cxn ang="0">
                    <a:pos x="0" y="22"/>
                  </a:cxn>
                </a:cxnLst>
                <a:rect l="0" t="0" r="r" b="b"/>
                <a:pathLst>
                  <a:path w="86" h="102">
                    <a:moveTo>
                      <a:pt x="0" y="22"/>
                    </a:moveTo>
                    <a:lnTo>
                      <a:pt x="12" y="0"/>
                    </a:lnTo>
                    <a:lnTo>
                      <a:pt x="86" y="100"/>
                    </a:lnTo>
                    <a:lnTo>
                      <a:pt x="60" y="102"/>
                    </a:lnTo>
                    <a:lnTo>
                      <a:pt x="0" y="2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664" name="Rectangle 1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Allosteric inhibition (reversible)</a:t>
            </a:r>
            <a:endParaRPr lang="en-US" sz="3600" b="1"/>
          </a:p>
        </p:txBody>
      </p:sp>
      <p:sp>
        <p:nvSpPr>
          <p:cNvPr id="21666" name="Rectangle 162"/>
          <p:cNvSpPr>
            <a:spLocks noGrp="1" noChangeArrowheads="1"/>
          </p:cNvSpPr>
          <p:nvPr>
            <p:ph type="body" sz="half" idx="2"/>
          </p:nvPr>
        </p:nvSpPr>
        <p:spPr>
          <a:xfrm>
            <a:off x="760413" y="1414463"/>
            <a:ext cx="7772400" cy="2159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/>
              <a:t>Inhibitor binds reversibly to allosteric site </a:t>
            </a:r>
          </a:p>
          <a:p>
            <a:pPr>
              <a:lnSpc>
                <a:spcPct val="110000"/>
              </a:lnSpc>
            </a:pPr>
            <a:r>
              <a:rPr lang="en-GB" sz="2000"/>
              <a:t>Induced fit alters the tertiary structure of the enzyme</a:t>
            </a:r>
          </a:p>
          <a:p>
            <a:pPr>
              <a:lnSpc>
                <a:spcPct val="110000"/>
              </a:lnSpc>
            </a:pPr>
            <a:r>
              <a:rPr lang="en-GB" sz="2000"/>
              <a:t>Active site is distorted and is not recognized by the substrate</a:t>
            </a:r>
          </a:p>
          <a:p>
            <a:pPr>
              <a:lnSpc>
                <a:spcPct val="110000"/>
              </a:lnSpc>
            </a:pPr>
            <a:r>
              <a:rPr lang="en-GB" sz="2000"/>
              <a:t>Increasing substrate concentration does not reverse inhibition</a:t>
            </a:r>
          </a:p>
          <a:p>
            <a:pPr>
              <a:lnSpc>
                <a:spcPct val="110000"/>
              </a:lnSpc>
            </a:pPr>
            <a:r>
              <a:rPr lang="en-GB" sz="2000"/>
              <a:t>Inhibitor is not similar in structure to the substrate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090988" y="1751013"/>
            <a:ext cx="4584700" cy="992187"/>
            <a:chOff x="2491" y="720"/>
            <a:chExt cx="2888" cy="625"/>
          </a:xfrm>
        </p:grpSpPr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4917" y="928"/>
              <a:ext cx="161" cy="41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5056" y="1034"/>
              <a:ext cx="3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P’’’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3896" y="1055"/>
              <a:ext cx="2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P’’</a:t>
              </a: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3002" y="1055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P’</a:t>
              </a:r>
            </a:p>
          </p:txBody>
        </p:sp>
        <p:pic>
          <p:nvPicPr>
            <p:cNvPr id="22553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1" y="1095"/>
              <a:ext cx="38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54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9" y="1095"/>
              <a:ext cx="38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55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" y="1095"/>
              <a:ext cx="38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2928" y="720"/>
              <a:ext cx="1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Biosynthetic pathway</a:t>
              </a:r>
              <a:endParaRPr lang="en-GB">
                <a:latin typeface="Times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965325" y="2874963"/>
            <a:ext cx="6096000" cy="985837"/>
            <a:chOff x="1408" y="1428"/>
            <a:chExt cx="3584" cy="621"/>
          </a:xfrm>
        </p:grpSpPr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2874" y="1821"/>
              <a:ext cx="9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latin typeface="Times" charset="0"/>
                </a:rPr>
                <a:t>Feedback control</a:t>
              </a:r>
              <a:endParaRPr lang="en-GB">
                <a:latin typeface="Times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4992" y="1428"/>
              <a:ext cx="0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 flipH="1">
              <a:off x="1408" y="2034"/>
              <a:ext cx="3584" cy="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 flipH="1" flipV="1">
              <a:off x="1413" y="1785"/>
              <a:ext cx="1" cy="2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46125" y="3503613"/>
            <a:ext cx="105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Times" charset="0"/>
              </a:rPr>
              <a:t>Inhibition</a:t>
            </a:r>
            <a:endParaRPr lang="en-GB">
              <a:latin typeface="Times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827088" y="2081213"/>
            <a:ext cx="2841625" cy="1230312"/>
            <a:chOff x="521" y="1311"/>
            <a:chExt cx="1790" cy="775"/>
          </a:xfrm>
        </p:grpSpPr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1989" y="1311"/>
              <a:ext cx="322" cy="510"/>
              <a:chOff x="1989" y="1311"/>
              <a:chExt cx="322" cy="510"/>
            </a:xfrm>
          </p:grpSpPr>
          <p:sp>
            <p:nvSpPr>
              <p:cNvPr id="22543" name="Freeform 15"/>
              <p:cNvSpPr>
                <a:spLocks/>
              </p:cNvSpPr>
              <p:nvPr/>
            </p:nvSpPr>
            <p:spPr bwMode="auto">
              <a:xfrm>
                <a:off x="1989" y="1311"/>
                <a:ext cx="322" cy="510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>
                <a:off x="2041" y="1361"/>
                <a:ext cx="204" cy="231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P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endParaRPr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521" y="1311"/>
              <a:ext cx="322" cy="510"/>
              <a:chOff x="448" y="928"/>
              <a:chExt cx="322" cy="510"/>
            </a:xfrm>
          </p:grpSpPr>
          <p:sp>
            <p:nvSpPr>
              <p:cNvPr id="22540" name="Freeform 12"/>
              <p:cNvSpPr>
                <a:spLocks/>
              </p:cNvSpPr>
              <p:nvPr/>
            </p:nvSpPr>
            <p:spPr bwMode="auto">
              <a:xfrm>
                <a:off x="448" y="928"/>
                <a:ext cx="322" cy="510"/>
              </a:xfrm>
              <a:custGeom>
                <a:avLst/>
                <a:gdLst/>
                <a:ahLst/>
                <a:cxnLst>
                  <a:cxn ang="0">
                    <a:pos x="110" y="471"/>
                  </a:cxn>
                  <a:cxn ang="0">
                    <a:pos x="73" y="410"/>
                  </a:cxn>
                  <a:cxn ang="0">
                    <a:pos x="30" y="292"/>
                  </a:cxn>
                  <a:cxn ang="0">
                    <a:pos x="3" y="135"/>
                  </a:cxn>
                  <a:cxn ang="0">
                    <a:pos x="46" y="26"/>
                  </a:cxn>
                  <a:cxn ang="0">
                    <a:pos x="187" y="4"/>
                  </a:cxn>
                  <a:cxn ang="0">
                    <a:pos x="273" y="50"/>
                  </a:cxn>
                  <a:cxn ang="0">
                    <a:pos x="302" y="140"/>
                  </a:cxn>
                  <a:cxn ang="0">
                    <a:pos x="275" y="282"/>
                  </a:cxn>
                  <a:cxn ang="0">
                    <a:pos x="230" y="431"/>
                  </a:cxn>
                  <a:cxn ang="0">
                    <a:pos x="179" y="479"/>
                  </a:cxn>
                  <a:cxn ang="0">
                    <a:pos x="110" y="471"/>
                  </a:cxn>
                </a:cxnLst>
                <a:rect l="0" t="0" r="r" b="b"/>
                <a:pathLst>
                  <a:path w="302" h="485">
                    <a:moveTo>
                      <a:pt x="110" y="471"/>
                    </a:moveTo>
                    <a:cubicBezTo>
                      <a:pt x="92" y="459"/>
                      <a:pt x="86" y="439"/>
                      <a:pt x="73" y="410"/>
                    </a:cubicBezTo>
                    <a:cubicBezTo>
                      <a:pt x="59" y="380"/>
                      <a:pt x="41" y="337"/>
                      <a:pt x="30" y="292"/>
                    </a:cubicBezTo>
                    <a:cubicBezTo>
                      <a:pt x="18" y="246"/>
                      <a:pt x="0" y="179"/>
                      <a:pt x="3" y="135"/>
                    </a:cubicBezTo>
                    <a:cubicBezTo>
                      <a:pt x="5" y="90"/>
                      <a:pt x="15" y="47"/>
                      <a:pt x="46" y="26"/>
                    </a:cubicBezTo>
                    <a:cubicBezTo>
                      <a:pt x="76" y="4"/>
                      <a:pt x="149" y="0"/>
                      <a:pt x="187" y="4"/>
                    </a:cubicBezTo>
                    <a:cubicBezTo>
                      <a:pt x="224" y="7"/>
                      <a:pt x="253" y="27"/>
                      <a:pt x="273" y="50"/>
                    </a:cubicBezTo>
                    <a:cubicBezTo>
                      <a:pt x="292" y="72"/>
                      <a:pt x="301" y="101"/>
                      <a:pt x="302" y="140"/>
                    </a:cubicBezTo>
                    <a:cubicBezTo>
                      <a:pt x="302" y="178"/>
                      <a:pt x="286" y="233"/>
                      <a:pt x="275" y="282"/>
                    </a:cubicBezTo>
                    <a:cubicBezTo>
                      <a:pt x="263" y="330"/>
                      <a:pt x="245" y="398"/>
                      <a:pt x="230" y="431"/>
                    </a:cubicBezTo>
                    <a:cubicBezTo>
                      <a:pt x="214" y="463"/>
                      <a:pt x="199" y="472"/>
                      <a:pt x="179" y="479"/>
                    </a:cubicBezTo>
                    <a:cubicBezTo>
                      <a:pt x="158" y="485"/>
                      <a:pt x="127" y="482"/>
                      <a:pt x="110" y="47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275"/>
                      <a:invGamma/>
                    </a:schemeClr>
                  </a:gs>
                </a:gsLst>
                <a:lin ang="0" scaled="1"/>
              </a:gra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465" y="97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8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</a:rPr>
                  <a:t>S</a:t>
                </a:r>
                <a:endParaRPr lang="en-GB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endParaRPr>
              </a:p>
            </p:txBody>
          </p:sp>
        </p:grpSp>
        <p:pic>
          <p:nvPicPr>
            <p:cNvPr id="22552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" y="1502"/>
              <a:ext cx="38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5"/>
            <p:cNvGrpSpPr>
              <a:grpSpLocks/>
            </p:cNvGrpSpPr>
            <p:nvPr/>
          </p:nvGrpSpPr>
          <p:grpSpPr bwMode="auto">
            <a:xfrm>
              <a:off x="1129" y="1727"/>
              <a:ext cx="719" cy="359"/>
              <a:chOff x="4512" y="2352"/>
              <a:chExt cx="719" cy="359"/>
            </a:xfrm>
          </p:grpSpPr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>
                <a:off x="4760" y="2393"/>
                <a:ext cx="79" cy="1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 flipH="1">
                <a:off x="4913" y="2393"/>
                <a:ext cx="78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4" name="Line 46"/>
              <p:cNvSpPr>
                <a:spLocks noChangeShapeType="1"/>
              </p:cNvSpPr>
              <p:nvPr/>
            </p:nvSpPr>
            <p:spPr bwMode="auto">
              <a:xfrm flipV="1">
                <a:off x="4678" y="2393"/>
                <a:ext cx="50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5" name="Line 47"/>
              <p:cNvSpPr>
                <a:spLocks noChangeShapeType="1"/>
              </p:cNvSpPr>
              <p:nvPr/>
            </p:nvSpPr>
            <p:spPr bwMode="auto">
              <a:xfrm flipV="1">
                <a:off x="4700" y="2435"/>
                <a:ext cx="79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6" name="Line 48"/>
              <p:cNvSpPr>
                <a:spLocks noChangeShapeType="1"/>
              </p:cNvSpPr>
              <p:nvPr/>
            </p:nvSpPr>
            <p:spPr bwMode="auto">
              <a:xfrm flipH="1">
                <a:off x="4673" y="2508"/>
                <a:ext cx="27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7" name="Line 49"/>
              <p:cNvSpPr>
                <a:spLocks noChangeShapeType="1"/>
              </p:cNvSpPr>
              <p:nvPr/>
            </p:nvSpPr>
            <p:spPr bwMode="auto">
              <a:xfrm flipH="1">
                <a:off x="4613" y="2448"/>
                <a:ext cx="65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8" name="Line 50"/>
              <p:cNvSpPr>
                <a:spLocks noChangeShapeType="1"/>
              </p:cNvSpPr>
              <p:nvPr/>
            </p:nvSpPr>
            <p:spPr bwMode="auto">
              <a:xfrm flipH="1">
                <a:off x="4715" y="2485"/>
                <a:ext cx="92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9" name="Line 51"/>
              <p:cNvSpPr>
                <a:spLocks noChangeShapeType="1"/>
              </p:cNvSpPr>
              <p:nvPr/>
            </p:nvSpPr>
            <p:spPr bwMode="auto">
              <a:xfrm flipV="1">
                <a:off x="4839" y="2393"/>
                <a:ext cx="92" cy="1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0" name="Line 52"/>
              <p:cNvSpPr>
                <a:spLocks noChangeShapeType="1"/>
              </p:cNvSpPr>
              <p:nvPr/>
            </p:nvSpPr>
            <p:spPr bwMode="auto">
              <a:xfrm flipV="1">
                <a:off x="4830" y="2600"/>
                <a:ext cx="11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1" name="Line 53"/>
              <p:cNvSpPr>
                <a:spLocks noChangeShapeType="1"/>
              </p:cNvSpPr>
              <p:nvPr/>
            </p:nvSpPr>
            <p:spPr bwMode="auto">
              <a:xfrm flipV="1">
                <a:off x="4923" y="2541"/>
                <a:ext cx="161" cy="1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2" name="Line 54"/>
              <p:cNvSpPr>
                <a:spLocks noChangeShapeType="1"/>
              </p:cNvSpPr>
              <p:nvPr/>
            </p:nvSpPr>
            <p:spPr bwMode="auto">
              <a:xfrm flipH="1">
                <a:off x="4535" y="2448"/>
                <a:ext cx="6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4874" y="2488"/>
                <a:ext cx="250" cy="153"/>
                <a:chOff x="1684" y="2061"/>
                <a:chExt cx="434" cy="264"/>
              </a:xfrm>
            </p:grpSpPr>
            <p:sp>
              <p:nvSpPr>
                <p:cNvPr id="22584" name="Rectangle 56"/>
                <p:cNvSpPr>
                  <a:spLocks noChangeArrowheads="1"/>
                </p:cNvSpPr>
                <p:nvPr/>
              </p:nvSpPr>
              <p:spPr bwMode="auto">
                <a:xfrm>
                  <a:off x="1684" y="2061"/>
                  <a:ext cx="0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GB" sz="1000">
                    <a:latin typeface="Times" charset="0"/>
                  </a:endParaRPr>
                </a:p>
              </p:txBody>
            </p:sp>
            <p:sp>
              <p:nvSpPr>
                <p:cNvPr id="225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684" y="2160"/>
                  <a:ext cx="434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000">
                      <a:solidFill>
                        <a:srgbClr val="000000"/>
                      </a:solidFill>
                      <a:latin typeface="Times" charset="0"/>
                    </a:rPr>
                    <a:t>  (open)</a:t>
                  </a:r>
                  <a:endParaRPr lang="en-GB" sz="1000">
                    <a:latin typeface="Times" charset="0"/>
                  </a:endParaRPr>
                </a:p>
              </p:txBody>
            </p:sp>
          </p:grpSp>
          <p:sp>
            <p:nvSpPr>
              <p:cNvPr id="22586" name="Rectangle 58"/>
              <p:cNvSpPr>
                <a:spLocks noChangeArrowheads="1"/>
              </p:cNvSpPr>
              <p:nvPr/>
            </p:nvSpPr>
            <p:spPr bwMode="auto">
              <a:xfrm>
                <a:off x="4677" y="2586"/>
                <a:ext cx="33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Times" charset="0"/>
                  </a:rPr>
                  <a:t>ENZYME</a:t>
                </a:r>
                <a:endParaRPr lang="en-GB" sz="1000">
                  <a:latin typeface="Times" charset="0"/>
                </a:endParaRPr>
              </a:p>
            </p:txBody>
          </p:sp>
          <p:sp>
            <p:nvSpPr>
              <p:cNvPr id="22587" name="Oval 59"/>
              <p:cNvSpPr>
                <a:spLocks noChangeArrowheads="1"/>
              </p:cNvSpPr>
              <p:nvPr/>
            </p:nvSpPr>
            <p:spPr bwMode="auto">
              <a:xfrm>
                <a:off x="4512" y="2373"/>
                <a:ext cx="719" cy="33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8" name="Text Box 60"/>
              <p:cNvSpPr txBox="1">
                <a:spLocks noChangeArrowheads="1"/>
              </p:cNvSpPr>
              <p:nvPr/>
            </p:nvSpPr>
            <p:spPr bwMode="auto">
              <a:xfrm>
                <a:off x="4656" y="2496"/>
                <a:ext cx="4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Times" charset="0"/>
                  </a:rPr>
                  <a:t>Enzyme</a:t>
                </a:r>
                <a:endParaRPr lang="en-GB" sz="10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22589" name="AutoShape 61"/>
              <p:cNvSpPr>
                <a:spLocks noChangeArrowheads="1"/>
              </p:cNvSpPr>
              <p:nvPr/>
            </p:nvSpPr>
            <p:spPr bwMode="auto">
              <a:xfrm flipV="1">
                <a:off x="4762" y="2368"/>
                <a:ext cx="221" cy="166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0" name="Rectangle 62"/>
              <p:cNvSpPr>
                <a:spLocks noChangeArrowheads="1"/>
              </p:cNvSpPr>
              <p:nvPr/>
            </p:nvSpPr>
            <p:spPr bwMode="auto">
              <a:xfrm>
                <a:off x="4760" y="2352"/>
                <a:ext cx="250" cy="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1" name="Oval 63"/>
              <p:cNvSpPr>
                <a:spLocks noChangeArrowheads="1"/>
              </p:cNvSpPr>
              <p:nvPr/>
            </p:nvSpPr>
            <p:spPr bwMode="auto">
              <a:xfrm>
                <a:off x="4539" y="2573"/>
                <a:ext cx="123" cy="12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auto">
              <a:xfrm>
                <a:off x="4529" y="2612"/>
                <a:ext cx="124" cy="9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8" y="12"/>
                  </a:cxn>
                  <a:cxn ang="0">
                    <a:pos x="194" y="106"/>
                  </a:cxn>
                  <a:cxn ang="0">
                    <a:pos x="214" y="120"/>
                  </a:cxn>
                  <a:cxn ang="0">
                    <a:pos x="112" y="166"/>
                  </a:cxn>
                  <a:cxn ang="0">
                    <a:pos x="24" y="108"/>
                  </a:cxn>
                  <a:cxn ang="0">
                    <a:pos x="0" y="32"/>
                  </a:cxn>
                  <a:cxn ang="0">
                    <a:pos x="18" y="0"/>
                  </a:cxn>
                </a:cxnLst>
                <a:rect l="0" t="0" r="r" b="b"/>
                <a:pathLst>
                  <a:path w="214" h="166">
                    <a:moveTo>
                      <a:pt x="18" y="0"/>
                    </a:moveTo>
                    <a:lnTo>
                      <a:pt x="38" y="12"/>
                    </a:lnTo>
                    <a:lnTo>
                      <a:pt x="194" y="106"/>
                    </a:lnTo>
                    <a:lnTo>
                      <a:pt x="214" y="120"/>
                    </a:lnTo>
                    <a:lnTo>
                      <a:pt x="112" y="166"/>
                    </a:lnTo>
                    <a:lnTo>
                      <a:pt x="24" y="108"/>
                    </a:lnTo>
                    <a:lnTo>
                      <a:pt x="0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2595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Allosteric inhibition (reversible)</a:t>
            </a:r>
            <a:endParaRPr lang="en-US" sz="3600" b="1"/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149725"/>
            <a:ext cx="8207375" cy="21717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000"/>
              <a:t>Enzymes with allosteric sites often at start of biosynthetic pathways</a:t>
            </a:r>
          </a:p>
          <a:p>
            <a:pPr>
              <a:lnSpc>
                <a:spcPct val="140000"/>
              </a:lnSpc>
            </a:pPr>
            <a:r>
              <a:rPr lang="en-GB" sz="2000"/>
              <a:t>Enzyme is controlled by the final product of the pathway</a:t>
            </a:r>
          </a:p>
          <a:p>
            <a:pPr>
              <a:lnSpc>
                <a:spcPct val="140000"/>
              </a:lnSpc>
            </a:pPr>
            <a:r>
              <a:rPr lang="en-GB" sz="2000"/>
              <a:t>Final product binds to the allosteric site and switches off enzyme</a:t>
            </a:r>
          </a:p>
          <a:p>
            <a:pPr>
              <a:lnSpc>
                <a:spcPct val="140000"/>
              </a:lnSpc>
            </a:pPr>
            <a:r>
              <a:rPr lang="en-GB" sz="2000"/>
              <a:t>Inhibitor may have a similar structure to the final product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5" name="Rectangle 6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Drugs acting through alteration of enzyme reactions</a:t>
            </a:r>
            <a:endParaRPr lang="en-US" sz="3600" b="1" dirty="0"/>
          </a:p>
        </p:txBody>
      </p:sp>
      <p:pic>
        <p:nvPicPr>
          <p:cNvPr id="50" name="Picture 49" descr="Screen shot 2010-10-11 at 16.27.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5" y="1943006"/>
            <a:ext cx="8529126" cy="3106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Enzymes have key biological function</a:t>
            </a:r>
          </a:p>
          <a:p>
            <a:r>
              <a:rPr lang="en-US" dirty="0" smtClean="0"/>
              <a:t>Catalysis mechanism in active site</a:t>
            </a:r>
          </a:p>
          <a:p>
            <a:r>
              <a:rPr lang="en-US" dirty="0" smtClean="0"/>
              <a:t>Specificity of reaction</a:t>
            </a:r>
          </a:p>
          <a:p>
            <a:r>
              <a:rPr lang="en-US" dirty="0" smtClean="0"/>
              <a:t>Different types of Inhibition</a:t>
            </a:r>
          </a:p>
          <a:p>
            <a:pPr marL="0" indent="0">
              <a:buNone/>
            </a:pPr>
            <a:r>
              <a:rPr lang="en-US" dirty="0" smtClean="0"/>
              <a:t>=&gt; </a:t>
            </a:r>
            <a:r>
              <a:rPr lang="en-US" dirty="0"/>
              <a:t>good targets for </a:t>
            </a:r>
            <a:r>
              <a:rPr lang="en-US" dirty="0" smtClean="0"/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29891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Enzymes and their biological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38200"/>
          </a:xfrm>
        </p:spPr>
        <p:txBody>
          <a:bodyPr/>
          <a:lstStyle/>
          <a:p>
            <a:r>
              <a:rPr lang="en-US"/>
              <a:t>What is an enzyme?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96975"/>
            <a:ext cx="8062913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Globular proteins acting as the body’s catalysts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Nomenclature: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Root + </a:t>
            </a:r>
            <a:r>
              <a:rPr lang="en-US" sz="2400" dirty="0" err="1"/>
              <a:t>ase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800" dirty="0"/>
              <a:t>Classification</a:t>
            </a:r>
          </a:p>
          <a:p>
            <a:pPr lvl="1">
              <a:lnSpc>
                <a:spcPct val="120000"/>
              </a:lnSpc>
            </a:pPr>
            <a:r>
              <a:rPr lang="en-US" sz="2400" dirty="0" err="1"/>
              <a:t>Oxidoreductases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/>
              <a:t>Transferases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/>
              <a:t>Hydrolases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/>
              <a:t>Lyases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/>
              <a:t>Isomerases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/>
              <a:t>Ligases/synthetases</a:t>
            </a:r>
            <a:endParaRPr lang="en-US" sz="2400" dirty="0"/>
          </a:p>
        </p:txBody>
      </p:sp>
      <p:pic>
        <p:nvPicPr>
          <p:cNvPr id="9523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73238"/>
            <a:ext cx="3932237" cy="489585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1554163" y="5519738"/>
            <a:ext cx="15065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1563688" y="4964113"/>
            <a:ext cx="1252537" cy="47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16150" y="4165600"/>
            <a:ext cx="625475" cy="774700"/>
            <a:chOff x="1396" y="1728"/>
            <a:chExt cx="394" cy="488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1445" y="1728"/>
              <a:ext cx="7" cy="4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1396" y="1852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Act. </a:t>
              </a:r>
            </a:p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energy</a:t>
              </a:r>
              <a:endParaRPr lang="en-GB" b="1">
                <a:solidFill>
                  <a:schemeClr val="accent2"/>
                </a:solidFill>
                <a:latin typeface="Times" charset="0"/>
              </a:endParaRPr>
            </a:p>
          </p:txBody>
        </p:sp>
      </p:grpSp>
      <p:sp>
        <p:nvSpPr>
          <p:cNvPr id="8246" name="Freeform 54"/>
          <p:cNvSpPr>
            <a:spLocks/>
          </p:cNvSpPr>
          <p:nvPr/>
        </p:nvSpPr>
        <p:spPr bwMode="auto">
          <a:xfrm>
            <a:off x="1511300" y="4130675"/>
            <a:ext cx="1533525" cy="1339850"/>
          </a:xfrm>
          <a:custGeom>
            <a:avLst/>
            <a:gdLst/>
            <a:ahLst/>
            <a:cxnLst>
              <a:cxn ang="0">
                <a:pos x="0" y="515"/>
              </a:cxn>
              <a:cxn ang="0">
                <a:pos x="9" y="506"/>
              </a:cxn>
              <a:cxn ang="0">
                <a:pos x="18" y="469"/>
              </a:cxn>
              <a:cxn ang="0">
                <a:pos x="46" y="412"/>
              </a:cxn>
              <a:cxn ang="0">
                <a:pos x="84" y="347"/>
              </a:cxn>
              <a:cxn ang="0">
                <a:pos x="131" y="281"/>
              </a:cxn>
              <a:cxn ang="0">
                <a:pos x="178" y="206"/>
              </a:cxn>
              <a:cxn ang="0">
                <a:pos x="243" y="140"/>
              </a:cxn>
              <a:cxn ang="0">
                <a:pos x="300" y="75"/>
              </a:cxn>
              <a:cxn ang="0">
                <a:pos x="375" y="28"/>
              </a:cxn>
              <a:cxn ang="0">
                <a:pos x="440" y="0"/>
              </a:cxn>
              <a:cxn ang="0">
                <a:pos x="515" y="0"/>
              </a:cxn>
              <a:cxn ang="0">
                <a:pos x="590" y="28"/>
              </a:cxn>
              <a:cxn ang="0">
                <a:pos x="666" y="93"/>
              </a:cxn>
              <a:cxn ang="0">
                <a:pos x="741" y="197"/>
              </a:cxn>
              <a:cxn ang="0">
                <a:pos x="816" y="347"/>
              </a:cxn>
              <a:cxn ang="0">
                <a:pos x="891" y="553"/>
              </a:cxn>
              <a:cxn ang="0">
                <a:pos x="956" y="806"/>
              </a:cxn>
              <a:cxn ang="0">
                <a:pos x="966" y="844"/>
              </a:cxn>
            </a:cxnLst>
            <a:rect l="0" t="0" r="r" b="b"/>
            <a:pathLst>
              <a:path w="966" h="844">
                <a:moveTo>
                  <a:pt x="0" y="515"/>
                </a:moveTo>
                <a:lnTo>
                  <a:pt x="9" y="506"/>
                </a:lnTo>
                <a:lnTo>
                  <a:pt x="18" y="469"/>
                </a:lnTo>
                <a:lnTo>
                  <a:pt x="46" y="412"/>
                </a:lnTo>
                <a:lnTo>
                  <a:pt x="84" y="347"/>
                </a:lnTo>
                <a:lnTo>
                  <a:pt x="131" y="281"/>
                </a:lnTo>
                <a:lnTo>
                  <a:pt x="178" y="206"/>
                </a:lnTo>
                <a:lnTo>
                  <a:pt x="243" y="140"/>
                </a:lnTo>
                <a:lnTo>
                  <a:pt x="300" y="75"/>
                </a:lnTo>
                <a:lnTo>
                  <a:pt x="375" y="28"/>
                </a:lnTo>
                <a:lnTo>
                  <a:pt x="440" y="0"/>
                </a:lnTo>
                <a:lnTo>
                  <a:pt x="515" y="0"/>
                </a:lnTo>
                <a:lnTo>
                  <a:pt x="590" y="28"/>
                </a:lnTo>
                <a:lnTo>
                  <a:pt x="666" y="93"/>
                </a:lnTo>
                <a:lnTo>
                  <a:pt x="741" y="197"/>
                </a:lnTo>
                <a:lnTo>
                  <a:pt x="816" y="347"/>
                </a:lnTo>
                <a:lnTo>
                  <a:pt x="891" y="553"/>
                </a:lnTo>
                <a:lnTo>
                  <a:pt x="956" y="806"/>
                </a:lnTo>
                <a:lnTo>
                  <a:pt x="966" y="844"/>
                </a:lnTo>
              </a:path>
            </a:pathLst>
          </a:custGeom>
          <a:noFill/>
          <a:ln w="3016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016125" y="3787775"/>
            <a:ext cx="1384300" cy="357188"/>
            <a:chOff x="1270" y="1490"/>
            <a:chExt cx="872" cy="225"/>
          </a:xfrm>
        </p:grpSpPr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270" y="1490"/>
              <a:ext cx="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Transition state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327" y="1715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28600" y="3519488"/>
            <a:ext cx="3656013" cy="2717800"/>
            <a:chOff x="144" y="1321"/>
            <a:chExt cx="2303" cy="1712"/>
          </a:xfrm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876" y="2841"/>
              <a:ext cx="1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WITHOUT ENZYME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946" y="2559"/>
              <a:ext cx="5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Product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928" y="2578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44" y="1321"/>
              <a:ext cx="905" cy="1467"/>
              <a:chOff x="144" y="1321"/>
              <a:chExt cx="905" cy="1467"/>
            </a:xfrm>
          </p:grpSpPr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 flipV="1">
                <a:off x="501" y="1555"/>
                <a:ext cx="0" cy="12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529" y="2197"/>
                <a:ext cx="52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Starting</a:t>
                </a:r>
              </a:p>
              <a:p>
                <a:r>
                  <a:rPr lang="en-GB" sz="1400" b="1">
                    <a:latin typeface="Times" charset="0"/>
                  </a:rPr>
                  <a:t>material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748" y="2231"/>
                <a:ext cx="2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144" y="1321"/>
                <a:ext cx="4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Energy</a:t>
                </a:r>
                <a:endParaRPr lang="en-GB" b="1">
                  <a:latin typeface="Times" charset="0"/>
                </a:endParaRPr>
              </a:p>
            </p:txBody>
          </p:sp>
        </p:grp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664075" y="3479800"/>
            <a:ext cx="3656013" cy="2717800"/>
            <a:chOff x="2938" y="1296"/>
            <a:chExt cx="2303" cy="1712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3295" y="1531"/>
              <a:ext cx="1946" cy="1477"/>
              <a:chOff x="3295" y="1531"/>
              <a:chExt cx="1946" cy="1477"/>
            </a:xfrm>
          </p:grpSpPr>
          <p:pic>
            <p:nvPicPr>
              <p:cNvPr id="8214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08" y="1643"/>
                <a:ext cx="1060" cy="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V="1">
                <a:off x="3295" y="1531"/>
                <a:ext cx="0" cy="12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3670" y="2816"/>
                <a:ext cx="95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WITH ENZYME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4740" y="2535"/>
                <a:ext cx="50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Product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8219" name="Text Box 27"/>
              <p:cNvSpPr txBox="1">
                <a:spLocks noChangeArrowheads="1"/>
              </p:cNvSpPr>
              <p:nvPr/>
            </p:nvSpPr>
            <p:spPr bwMode="auto">
              <a:xfrm>
                <a:off x="3323" y="2172"/>
                <a:ext cx="52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400" b="1">
                    <a:latin typeface="Times" charset="0"/>
                  </a:rPr>
                  <a:t>Starting</a:t>
                </a:r>
              </a:p>
              <a:p>
                <a:r>
                  <a:rPr lang="en-GB" sz="1400" b="1">
                    <a:latin typeface="Times" charset="0"/>
                  </a:rPr>
                  <a:t>material</a:t>
                </a:r>
                <a:endParaRPr lang="en-GB" b="1">
                  <a:latin typeface="Times" charset="0"/>
                </a:endParaRPr>
              </a:p>
            </p:txBody>
          </p:sp>
          <p:sp>
            <p:nvSpPr>
              <p:cNvPr id="8220" name="Line 28"/>
              <p:cNvSpPr>
                <a:spLocks noChangeShapeType="1"/>
              </p:cNvSpPr>
              <p:nvPr/>
            </p:nvSpPr>
            <p:spPr bwMode="auto">
              <a:xfrm>
                <a:off x="3542" y="2206"/>
                <a:ext cx="2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4121" y="1690"/>
                <a:ext cx="2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4721" y="2553"/>
                <a:ext cx="2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 flipH="1">
                <a:off x="3773" y="2557"/>
                <a:ext cx="9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3779" y="2206"/>
                <a:ext cx="789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2938" y="1296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 b="1">
                  <a:latin typeface="Times" charset="0"/>
                </a:rPr>
                <a:t>Energy</a:t>
              </a:r>
              <a:endParaRPr lang="en-GB" b="1">
                <a:latin typeface="Times" charset="0"/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300288" y="4967288"/>
            <a:ext cx="471487" cy="515937"/>
            <a:chOff x="1449" y="2233"/>
            <a:chExt cx="297" cy="325"/>
          </a:xfrm>
        </p:grpSpPr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449" y="2233"/>
              <a:ext cx="4" cy="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1496" y="2278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∆G</a:t>
              </a:r>
            </a:p>
          </p:txBody>
        </p:sp>
      </p:grpSp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538" y="4413250"/>
            <a:ext cx="15795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6532563" y="3876675"/>
            <a:ext cx="2185987" cy="730250"/>
            <a:chOff x="4115" y="1546"/>
            <a:chExt cx="1377" cy="460"/>
          </a:xfrm>
        </p:grpSpPr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4115" y="1912"/>
              <a:ext cx="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4882" y="1546"/>
              <a:ext cx="61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>
                  <a:latin typeface="Times" charset="0"/>
                </a:rPr>
                <a:t>New</a:t>
              </a:r>
            </a:p>
            <a:p>
              <a:pPr algn="ctr"/>
              <a:r>
                <a:rPr lang="en-GB" sz="1400" b="1">
                  <a:latin typeface="Times" charset="0"/>
                </a:rPr>
                <a:t>transition </a:t>
              </a:r>
            </a:p>
            <a:p>
              <a:pPr algn="ctr"/>
              <a:r>
                <a:rPr lang="en-GB" sz="1400" b="1">
                  <a:latin typeface="Times" charset="0"/>
                </a:rPr>
                <a:t>state</a:t>
              </a:r>
              <a:endParaRPr lang="en-GB" b="1">
                <a:latin typeface="Times" charset="0"/>
              </a:endParaRPr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V="1">
              <a:off x="4387" y="1705"/>
              <a:ext cx="497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705600" y="4927600"/>
            <a:ext cx="471488" cy="515938"/>
            <a:chOff x="1449" y="2233"/>
            <a:chExt cx="297" cy="325"/>
          </a:xfrm>
        </p:grpSpPr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1449" y="2233"/>
              <a:ext cx="4" cy="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9" name="Rectangle 57"/>
            <p:cNvSpPr>
              <a:spLocks noChangeArrowheads="1"/>
            </p:cNvSpPr>
            <p:nvPr/>
          </p:nvSpPr>
          <p:spPr bwMode="auto">
            <a:xfrm>
              <a:off x="1496" y="2278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∆G</a:t>
              </a: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6705600" y="4470400"/>
            <a:ext cx="625475" cy="469900"/>
            <a:chOff x="4224" y="1920"/>
            <a:chExt cx="394" cy="296"/>
          </a:xfrm>
        </p:grpSpPr>
        <p:sp>
          <p:nvSpPr>
            <p:cNvPr id="8252" name="Text Box 60"/>
            <p:cNvSpPr txBox="1">
              <a:spLocks noChangeArrowheads="1"/>
            </p:cNvSpPr>
            <p:nvPr/>
          </p:nvSpPr>
          <p:spPr bwMode="auto">
            <a:xfrm>
              <a:off x="4224" y="1920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Act. </a:t>
              </a:r>
            </a:p>
            <a:p>
              <a:r>
                <a:rPr lang="en-GB" sz="1200" b="1">
                  <a:solidFill>
                    <a:schemeClr val="accent2"/>
                  </a:solidFill>
                  <a:latin typeface="Times" charset="0"/>
                </a:rPr>
                <a:t>energy</a:t>
              </a:r>
              <a:endParaRPr lang="en-GB" b="1">
                <a:solidFill>
                  <a:schemeClr val="accent2"/>
                </a:solidFill>
                <a:latin typeface="Times" charset="0"/>
              </a:endParaRPr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 flipH="1">
              <a:off x="4232" y="1936"/>
              <a:ext cx="1" cy="2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56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catalyst?</a:t>
            </a:r>
          </a:p>
        </p:txBody>
      </p:sp>
      <p:sp>
        <p:nvSpPr>
          <p:cNvPr id="8257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134350" cy="1368425"/>
          </a:xfrm>
        </p:spPr>
        <p:txBody>
          <a:bodyPr/>
          <a:lstStyle/>
          <a:p>
            <a:r>
              <a:rPr lang="en-US" sz="2800"/>
              <a:t>Speed up time for reaction to reach equilibrium</a:t>
            </a:r>
          </a:p>
          <a:p>
            <a:r>
              <a:rPr lang="en-US" sz="2800"/>
              <a:t>Lowers activation energy</a:t>
            </a:r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09" grpId="0" animBg="1"/>
      <p:bldP spid="8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238375" y="1536700"/>
            <a:ext cx="1049338" cy="274638"/>
            <a:chOff x="1410" y="968"/>
            <a:chExt cx="661" cy="173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1410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/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auto">
            <a:xfrm>
              <a:off x="1506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/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auto">
            <a:xfrm>
              <a:off x="1601" y="1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1827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/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1923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/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2018" y="1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>
              <a:off x="1674" y="1009"/>
              <a:ext cx="1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Line 56"/>
            <p:cNvSpPr>
              <a:spLocks noChangeShapeType="1"/>
            </p:cNvSpPr>
            <p:nvPr/>
          </p:nvSpPr>
          <p:spPr bwMode="auto">
            <a:xfrm>
              <a:off x="1674" y="1059"/>
              <a:ext cx="1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catalysis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320925"/>
            <a:ext cx="6550025" cy="20447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000" b="1"/>
              <a:t>Provide a reaction surface/suitable environment</a:t>
            </a:r>
          </a:p>
          <a:p>
            <a:pPr>
              <a:lnSpc>
                <a:spcPct val="110000"/>
              </a:lnSpc>
            </a:pPr>
            <a:r>
              <a:rPr lang="en-GB" sz="2000" b="1"/>
              <a:t>Bring reactants together</a:t>
            </a:r>
          </a:p>
          <a:p>
            <a:pPr>
              <a:lnSpc>
                <a:spcPct val="110000"/>
              </a:lnSpc>
            </a:pPr>
            <a:r>
              <a:rPr lang="en-GB" sz="2000" b="1"/>
              <a:t>Position reactants correctly for reaction</a:t>
            </a:r>
          </a:p>
          <a:p>
            <a:pPr>
              <a:lnSpc>
                <a:spcPct val="110000"/>
              </a:lnSpc>
            </a:pPr>
            <a:r>
              <a:rPr lang="en-GB" sz="2000" b="1"/>
              <a:t>Weaken bonds in the reactants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816350" y="4724400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CH</a:t>
            </a:r>
            <a:r>
              <a:rPr lang="en-US" sz="1600" baseline="-25000"/>
              <a:t>2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087563" y="5300663"/>
            <a:ext cx="46815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930650" y="5419725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Metal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840538" y="5084763"/>
            <a:ext cx="1403350" cy="457200"/>
            <a:chOff x="4785" y="3187"/>
            <a:chExt cx="884" cy="288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967" y="3187"/>
              <a:ext cx="7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Surface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H="1">
              <a:off x="4785" y="3339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3168650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3600450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4103688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4608513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5184775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5616575" y="500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248150" y="48688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024188" y="4724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414713" y="4724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040313" y="4724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430838" y="4724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464050" y="4724400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CH</a:t>
            </a:r>
            <a:r>
              <a:rPr lang="en-US" sz="1600" baseline="-25000"/>
              <a:t>2</a:t>
            </a: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367188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4895850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195513" y="1268413"/>
            <a:ext cx="4967287" cy="838200"/>
            <a:chOff x="1383" y="799"/>
            <a:chExt cx="3129" cy="528"/>
          </a:xfrm>
        </p:grpSpPr>
        <p:sp>
          <p:nvSpPr>
            <p:cNvPr id="6203" name="Rectangle 59"/>
            <p:cNvSpPr>
              <a:spLocks noChangeArrowheads="1"/>
            </p:cNvSpPr>
            <p:nvPr/>
          </p:nvSpPr>
          <p:spPr bwMode="auto">
            <a:xfrm>
              <a:off x="2300" y="1050"/>
              <a:ext cx="1147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2759" y="1121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,</a:t>
              </a:r>
              <a:endParaRPr lang="en-US"/>
            </a:p>
          </p:txBody>
        </p:sp>
        <p:sp>
          <p:nvSpPr>
            <p:cNvPr id="6212" name="Rectangle 68"/>
            <p:cNvSpPr>
              <a:spLocks noChangeArrowheads="1"/>
            </p:cNvSpPr>
            <p:nvPr/>
          </p:nvSpPr>
          <p:spPr bwMode="auto">
            <a:xfrm>
              <a:off x="2971" y="1121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,</a:t>
              </a:r>
              <a:endParaRPr lang="en-US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302" y="806"/>
              <a:ext cx="1261" cy="507"/>
              <a:chOff x="2302" y="806"/>
              <a:chExt cx="1261" cy="507"/>
            </a:xfrm>
          </p:grpSpPr>
          <p:sp>
            <p:nvSpPr>
              <p:cNvPr id="6209" name="Rectangle 65"/>
              <p:cNvSpPr>
                <a:spLocks noChangeArrowheads="1"/>
              </p:cNvSpPr>
              <p:nvPr/>
            </p:nvSpPr>
            <p:spPr bwMode="auto">
              <a:xfrm>
                <a:off x="2799" y="1121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grpSp>
            <p:nvGrpSpPr>
              <p:cNvPr id="6" name="Group 84"/>
              <p:cNvGrpSpPr>
                <a:grpSpLocks/>
              </p:cNvGrpSpPr>
              <p:nvPr/>
            </p:nvGrpSpPr>
            <p:grpSpPr bwMode="auto">
              <a:xfrm>
                <a:off x="2302" y="806"/>
                <a:ext cx="1261" cy="283"/>
                <a:chOff x="2302" y="806"/>
                <a:chExt cx="1261" cy="283"/>
              </a:xfrm>
            </p:grpSpPr>
            <p:sp>
              <p:nvSpPr>
                <p:cNvPr id="6201" name="Freeform 57"/>
                <p:cNvSpPr>
                  <a:spLocks/>
                </p:cNvSpPr>
                <p:nvPr/>
              </p:nvSpPr>
              <p:spPr bwMode="auto">
                <a:xfrm>
                  <a:off x="3431" y="1021"/>
                  <a:ext cx="132" cy="68"/>
                </a:xfrm>
                <a:custGeom>
                  <a:avLst/>
                  <a:gdLst/>
                  <a:ahLst/>
                  <a:cxnLst>
                    <a:cxn ang="0">
                      <a:pos x="132" y="35"/>
                    </a:cxn>
                    <a:cxn ang="0">
                      <a:pos x="0" y="68"/>
                    </a:cxn>
                    <a:cxn ang="0">
                      <a:pos x="16" y="35"/>
                    </a:cxn>
                    <a:cxn ang="0">
                      <a:pos x="0" y="0"/>
                    </a:cxn>
                    <a:cxn ang="0">
                      <a:pos x="132" y="35"/>
                    </a:cxn>
                  </a:cxnLst>
                  <a:rect l="0" t="0" r="r" b="b"/>
                  <a:pathLst>
                    <a:path w="132" h="68">
                      <a:moveTo>
                        <a:pt x="132" y="35"/>
                      </a:moveTo>
                      <a:lnTo>
                        <a:pt x="0" y="68"/>
                      </a:lnTo>
                      <a:lnTo>
                        <a:pt x="16" y="35"/>
                      </a:lnTo>
                      <a:lnTo>
                        <a:pt x="0" y="0"/>
                      </a:lnTo>
                      <a:lnTo>
                        <a:pt x="13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02" y="1054"/>
                  <a:ext cx="114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4" name="Rectangle 60"/>
                <p:cNvSpPr>
                  <a:spLocks noChangeArrowheads="1"/>
                </p:cNvSpPr>
                <p:nvPr/>
              </p:nvSpPr>
              <p:spPr bwMode="auto">
                <a:xfrm>
                  <a:off x="2813" y="806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H</a:t>
                  </a:r>
                  <a:endParaRPr lang="en-US"/>
                </a:p>
              </p:txBody>
            </p:sp>
            <p:sp>
              <p:nvSpPr>
                <p:cNvPr id="6205" name="Rectangle 61"/>
                <p:cNvSpPr>
                  <a:spLocks noChangeArrowheads="1"/>
                </p:cNvSpPr>
                <p:nvPr/>
              </p:nvSpPr>
              <p:spPr bwMode="auto">
                <a:xfrm>
                  <a:off x="2928" y="878"/>
                  <a:ext cx="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5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</p:grpSp>
          <p:grpSp>
            <p:nvGrpSpPr>
              <p:cNvPr id="7" name="Group 85"/>
              <p:cNvGrpSpPr>
                <a:grpSpLocks/>
              </p:cNvGrpSpPr>
              <p:nvPr/>
            </p:nvGrpSpPr>
            <p:grpSpPr bwMode="auto">
              <a:xfrm>
                <a:off x="2608" y="1117"/>
                <a:ext cx="619" cy="192"/>
                <a:chOff x="2590" y="1121"/>
                <a:chExt cx="619" cy="192"/>
              </a:xfrm>
            </p:grpSpPr>
            <p:sp>
              <p:nvSpPr>
                <p:cNvPr id="6206" name="Rectangle 62"/>
                <p:cNvSpPr>
                  <a:spLocks noChangeArrowheads="1"/>
                </p:cNvSpPr>
                <p:nvPr/>
              </p:nvSpPr>
              <p:spPr bwMode="auto">
                <a:xfrm>
                  <a:off x="2590" y="1121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P</a:t>
                  </a:r>
                  <a:endParaRPr lang="en-US"/>
                </a:p>
              </p:txBody>
            </p:sp>
            <p:sp>
              <p:nvSpPr>
                <p:cNvPr id="6207" name="Rectangle 63"/>
                <p:cNvSpPr>
                  <a:spLocks noChangeArrowheads="1"/>
                </p:cNvSpPr>
                <p:nvPr/>
              </p:nvSpPr>
              <p:spPr bwMode="auto">
                <a:xfrm>
                  <a:off x="2679" y="1121"/>
                  <a:ext cx="8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d</a:t>
                  </a:r>
                  <a:endParaRPr lang="en-US"/>
                </a:p>
              </p:txBody>
            </p:sp>
            <p:sp>
              <p:nvSpPr>
                <p:cNvPr id="6210" name="Rectangle 66"/>
                <p:cNvSpPr>
                  <a:spLocks noChangeArrowheads="1"/>
                </p:cNvSpPr>
                <p:nvPr/>
              </p:nvSpPr>
              <p:spPr bwMode="auto">
                <a:xfrm>
                  <a:off x="2838" y="1121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P</a:t>
                  </a:r>
                  <a:endParaRPr lang="en-US"/>
                </a:p>
              </p:txBody>
            </p:sp>
            <p:sp>
              <p:nvSpPr>
                <p:cNvPr id="6211" name="Rectangle 67"/>
                <p:cNvSpPr>
                  <a:spLocks noChangeArrowheads="1"/>
                </p:cNvSpPr>
                <p:nvPr/>
              </p:nvSpPr>
              <p:spPr bwMode="auto">
                <a:xfrm>
                  <a:off x="2926" y="1121"/>
                  <a:ext cx="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t</a:t>
                  </a:r>
                  <a:endParaRPr lang="en-US"/>
                </a:p>
              </p:txBody>
            </p:sp>
            <p:sp>
              <p:nvSpPr>
                <p:cNvPr id="6213" name="Rectangle 69"/>
                <p:cNvSpPr>
                  <a:spLocks noChangeArrowheads="1"/>
                </p:cNvSpPr>
                <p:nvPr/>
              </p:nvSpPr>
              <p:spPr bwMode="auto">
                <a:xfrm>
                  <a:off x="3010" y="1121"/>
                  <a:ext cx="4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6214" name="Rectangle 70"/>
                <p:cNvSpPr>
                  <a:spLocks noChangeArrowheads="1"/>
                </p:cNvSpPr>
                <p:nvPr/>
              </p:nvSpPr>
              <p:spPr bwMode="auto">
                <a:xfrm>
                  <a:off x="3050" y="1121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N</a:t>
                  </a:r>
                  <a:endParaRPr lang="en-US"/>
                </a:p>
              </p:txBody>
            </p:sp>
            <p:sp>
              <p:nvSpPr>
                <p:cNvPr id="6215" name="Rectangle 71"/>
                <p:cNvSpPr>
                  <a:spLocks noChangeArrowheads="1"/>
                </p:cNvSpPr>
                <p:nvPr/>
              </p:nvSpPr>
              <p:spPr bwMode="auto">
                <a:xfrm>
                  <a:off x="3165" y="1121"/>
                  <a:ext cx="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i</a:t>
                  </a:r>
                  <a:endParaRPr lang="en-US"/>
                </a:p>
              </p:txBody>
            </p:sp>
          </p:grpSp>
        </p:grpSp>
        <p:sp>
          <p:nvSpPr>
            <p:cNvPr id="6191" name="AutoShape 47"/>
            <p:cNvSpPr>
              <a:spLocks noChangeAspect="1" noChangeArrowheads="1" noTextEdit="1"/>
            </p:cNvSpPr>
            <p:nvPr/>
          </p:nvSpPr>
          <p:spPr bwMode="auto">
            <a:xfrm>
              <a:off x="1383" y="799"/>
              <a:ext cx="312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061075" y="1536700"/>
            <a:ext cx="1052513" cy="274638"/>
            <a:chOff x="3818" y="968"/>
            <a:chExt cx="663" cy="173"/>
          </a:xfrm>
        </p:grpSpPr>
        <p:sp>
          <p:nvSpPr>
            <p:cNvPr id="6216" name="Rectangle 72"/>
            <p:cNvSpPr>
              <a:spLocks noChangeArrowheads="1"/>
            </p:cNvSpPr>
            <p:nvPr/>
          </p:nvSpPr>
          <p:spPr bwMode="auto">
            <a:xfrm>
              <a:off x="3818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/>
            </a:p>
          </p:txBody>
        </p:sp>
        <p:sp>
          <p:nvSpPr>
            <p:cNvPr id="6217" name="Rectangle 73"/>
            <p:cNvSpPr>
              <a:spLocks noChangeArrowheads="1"/>
            </p:cNvSpPr>
            <p:nvPr/>
          </p:nvSpPr>
          <p:spPr bwMode="auto">
            <a:xfrm>
              <a:off x="3913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/>
            </a:p>
          </p:txBody>
        </p:sp>
        <p:sp>
          <p:nvSpPr>
            <p:cNvPr id="6218" name="Rectangle 74"/>
            <p:cNvSpPr>
              <a:spLocks noChangeArrowheads="1"/>
            </p:cNvSpPr>
            <p:nvPr/>
          </p:nvSpPr>
          <p:spPr bwMode="auto">
            <a:xfrm>
              <a:off x="4009" y="1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6219" name="Rectangle 75"/>
            <p:cNvSpPr>
              <a:spLocks noChangeArrowheads="1"/>
            </p:cNvSpPr>
            <p:nvPr/>
          </p:nvSpPr>
          <p:spPr bwMode="auto">
            <a:xfrm>
              <a:off x="4237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/>
            </a:p>
          </p:txBody>
        </p:sp>
        <p:sp>
          <p:nvSpPr>
            <p:cNvPr id="6220" name="Rectangle 76"/>
            <p:cNvSpPr>
              <a:spLocks noChangeArrowheads="1"/>
            </p:cNvSpPr>
            <p:nvPr/>
          </p:nvSpPr>
          <p:spPr bwMode="auto">
            <a:xfrm>
              <a:off x="4332" y="968"/>
              <a:ext cx="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/>
            </a:p>
          </p:txBody>
        </p:sp>
        <p:sp>
          <p:nvSpPr>
            <p:cNvPr id="6221" name="Rectangle 77"/>
            <p:cNvSpPr>
              <a:spLocks noChangeArrowheads="1"/>
            </p:cNvSpPr>
            <p:nvPr/>
          </p:nvSpPr>
          <p:spPr bwMode="auto">
            <a:xfrm>
              <a:off x="4428" y="10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4084" y="1034"/>
              <a:ext cx="13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34" name="Line 90"/>
          <p:cNvSpPr>
            <a:spLocks noChangeShapeType="1"/>
          </p:cNvSpPr>
          <p:nvPr/>
        </p:nvSpPr>
        <p:spPr bwMode="auto">
          <a:xfrm>
            <a:off x="3276600" y="48688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>
            <a:off x="5280025" y="4872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7" name="Line 93"/>
          <p:cNvSpPr>
            <a:spLocks noChangeShapeType="1"/>
          </p:cNvSpPr>
          <p:nvPr/>
        </p:nvSpPr>
        <p:spPr bwMode="auto">
          <a:xfrm>
            <a:off x="4248150" y="4941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/>
      <p:bldP spid="6159" grpId="0" animBg="1"/>
      <p:bldP spid="6161" grpId="0"/>
      <p:bldP spid="6164" grpId="0" animBg="1"/>
      <p:bldP spid="6165" grpId="0" animBg="1"/>
      <p:bldP spid="6165" grpId="1" animBg="1"/>
      <p:bldP spid="6166" grpId="0" animBg="1"/>
      <p:bldP spid="6166" grpId="1" animBg="1"/>
      <p:bldP spid="6167" grpId="0" animBg="1"/>
      <p:bldP spid="6167" grpId="1" animBg="1"/>
      <p:bldP spid="6168" grpId="0" animBg="1"/>
      <p:bldP spid="6168" grpId="1" animBg="1"/>
      <p:bldP spid="6169" grpId="0" animBg="1"/>
      <p:bldP spid="6170" grpId="0" animBg="1"/>
      <p:bldP spid="6171" grpId="0"/>
      <p:bldP spid="6172" grpId="0"/>
      <p:bldP spid="6173" grpId="0"/>
      <p:bldP spid="6174" grpId="0"/>
      <p:bldP spid="6177" grpId="0"/>
      <p:bldP spid="6189" grpId="0" animBg="1"/>
      <p:bldP spid="6190" grpId="0" animBg="1"/>
      <p:bldP spid="6234" grpId="0" animBg="1"/>
      <p:bldP spid="6234" grpId="1" animBg="1"/>
      <p:bldP spid="6235" grpId="0" animBg="1"/>
      <p:bldP spid="6235" grpId="1" animBg="1"/>
      <p:bldP spid="6237" grpId="0" animBg="1"/>
      <p:bldP spid="62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 as catalysts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862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800" b="1"/>
              <a:t>Provide a reaction surface </a:t>
            </a:r>
            <a:r>
              <a:rPr lang="en-GB" sz="2800" b="1">
                <a:solidFill>
                  <a:schemeClr val="tx1"/>
                </a:solidFill>
              </a:rPr>
              <a:t>(the active site)</a:t>
            </a:r>
          </a:p>
          <a:p>
            <a:pPr>
              <a:lnSpc>
                <a:spcPct val="120000"/>
              </a:lnSpc>
            </a:pPr>
            <a:r>
              <a:rPr lang="en-GB" sz="2800" b="1"/>
              <a:t>Provide a suitable environment </a:t>
            </a:r>
            <a:r>
              <a:rPr lang="en-GB" sz="2800" b="1">
                <a:solidFill>
                  <a:schemeClr val="tx1"/>
                </a:solidFill>
              </a:rPr>
              <a:t>(hydrophobic)</a:t>
            </a:r>
          </a:p>
          <a:p>
            <a:pPr>
              <a:lnSpc>
                <a:spcPct val="120000"/>
              </a:lnSpc>
            </a:pPr>
            <a:r>
              <a:rPr lang="en-GB" sz="2800" b="1"/>
              <a:t>Bring reactants together</a:t>
            </a:r>
          </a:p>
          <a:p>
            <a:pPr>
              <a:lnSpc>
                <a:spcPct val="120000"/>
              </a:lnSpc>
            </a:pPr>
            <a:r>
              <a:rPr lang="en-GB" sz="2800" b="1"/>
              <a:t>Position reactants correctly for reaction</a:t>
            </a:r>
          </a:p>
          <a:p>
            <a:pPr>
              <a:lnSpc>
                <a:spcPct val="120000"/>
              </a:lnSpc>
            </a:pPr>
            <a:r>
              <a:rPr lang="en-GB" sz="2800" b="1"/>
              <a:t>Weaken bonds in the reactants</a:t>
            </a:r>
          </a:p>
          <a:p>
            <a:pPr>
              <a:lnSpc>
                <a:spcPct val="120000"/>
              </a:lnSpc>
            </a:pPr>
            <a:r>
              <a:rPr lang="en-GB" sz="2800" b="1">
                <a:solidFill>
                  <a:schemeClr val="tx1"/>
                </a:solidFill>
              </a:rPr>
              <a:t>Provide acid / base catalysis</a:t>
            </a:r>
          </a:p>
          <a:p>
            <a:pPr>
              <a:lnSpc>
                <a:spcPct val="120000"/>
              </a:lnSpc>
            </a:pPr>
            <a:r>
              <a:rPr lang="en-GB" sz="2800" b="1">
                <a:solidFill>
                  <a:schemeClr val="tx1"/>
                </a:solidFill>
              </a:rPr>
              <a:t>Provide nucleophiles</a:t>
            </a:r>
            <a:endParaRPr lang="en-GB" sz="2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sites and catalysis mechanisms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14481</TotalTime>
  <Words>1135</Words>
  <Application>Microsoft Office PowerPoint</Application>
  <PresentationFormat>On-screen Show (4:3)</PresentationFormat>
  <Paragraphs>443</Paragraphs>
  <Slides>34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CS ChemDraw Drawing</vt:lpstr>
      <vt:lpstr>Enzymes as drug targets BSc Pharmacology &amp; Translational Medical Science, yr 2 MBBS, yr4  </vt:lpstr>
      <vt:lpstr>Learning objectives</vt:lpstr>
      <vt:lpstr>Outline</vt:lpstr>
      <vt:lpstr>Enzymes and their biological function</vt:lpstr>
      <vt:lpstr>What is an enzyme?</vt:lpstr>
      <vt:lpstr>What is a catalyst?</vt:lpstr>
      <vt:lpstr>Methods of catalysis</vt:lpstr>
      <vt:lpstr>Enzymes as catalysts</vt:lpstr>
      <vt:lpstr>Active sites and catalysis mechanisms</vt:lpstr>
      <vt:lpstr>The active site</vt:lpstr>
      <vt:lpstr>Enzyme catalysis</vt:lpstr>
      <vt:lpstr>Enzymes as drug targets: examples</vt:lpstr>
      <vt:lpstr>An example reaction:</vt:lpstr>
      <vt:lpstr>Binding of pyruvic acid in LDH</vt:lpstr>
      <vt:lpstr>Substrate binding: induced fit</vt:lpstr>
      <vt:lpstr>Induced fit</vt:lpstr>
      <vt:lpstr>Binding of pyruvic acid in LDH</vt:lpstr>
      <vt:lpstr>Binding of pyruvic acid in LDH</vt:lpstr>
      <vt:lpstr>Catalysis Mechanisms</vt:lpstr>
      <vt:lpstr>Serine as a nucleophile</vt:lpstr>
      <vt:lpstr>Different types of inhibition</vt:lpstr>
      <vt:lpstr>Competitive (reversible) inhibitors</vt:lpstr>
      <vt:lpstr>Irreversible inhibition</vt:lpstr>
      <vt:lpstr>Penicillin</vt:lpstr>
      <vt:lpstr>Mechanism of action of penicillin</vt:lpstr>
      <vt:lpstr>PowerPoint Presentation</vt:lpstr>
      <vt:lpstr>Bacterial cell wall synthesis</vt:lpstr>
      <vt:lpstr>PowerPoint Presentation</vt:lpstr>
      <vt:lpstr>Alternative “umbrella” mechanism</vt:lpstr>
      <vt:lpstr>Allosteric inhibition (reversible)</vt:lpstr>
      <vt:lpstr>Allosteric inhibition (reversible)</vt:lpstr>
      <vt:lpstr>Examples </vt:lpstr>
      <vt:lpstr>Drugs acting through alteration of enzyme reactions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Pharmacogenetics B.Sc. Pharmacology &amp; Translational Medical Science, yr 2</dc:title>
  <dc:creator>Marc-Emmanuel Dumas</dc:creator>
  <cp:lastModifiedBy>Shiel, Nuala</cp:lastModifiedBy>
  <cp:revision>17</cp:revision>
  <dcterms:created xsi:type="dcterms:W3CDTF">2010-10-12T09:14:12Z</dcterms:created>
  <dcterms:modified xsi:type="dcterms:W3CDTF">2012-10-17T16:18:26Z</dcterms:modified>
</cp:coreProperties>
</file>