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430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33" r:id="rId56"/>
    <p:sldId id="425" r:id="rId57"/>
    <p:sldId id="426" r:id="rId58"/>
    <p:sldId id="427" r:id="rId59"/>
    <p:sldId id="428" r:id="rId60"/>
    <p:sldId id="431" r:id="rId61"/>
    <p:sldId id="432" r:id="rId62"/>
    <p:sldId id="42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90" autoAdjust="0"/>
  </p:normalViewPr>
  <p:slideViewPr>
    <p:cSldViewPr snapToGrid="0" snapToObjects="1">
      <p:cViewPr>
        <p:scale>
          <a:sx n="50" d="100"/>
          <a:sy n="50" d="100"/>
        </p:scale>
        <p:origin x="-54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F7CE4-F11F-1349-BB47-1075AF3A5F0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1C52-865A-8A4F-A71D-B2E16B519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CB46-F646-0D4A-8C49-0AD532B83E6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FAB1A-94DE-C440-ABF6-B1ECEC0DB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6CFD5-6C59-4DD8-A480-26BD8439F4D5}" type="slidenum">
              <a:rPr lang="en-GB"/>
              <a:pPr/>
              <a:t>3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D2833-AFA8-4E02-8F67-417597192237}" type="slidenum">
              <a:rPr lang="en-GB"/>
              <a:pPr/>
              <a:t>12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BA767-FD29-4AC6-94DD-36D8862DB853}" type="slidenum">
              <a:rPr lang="en-GB"/>
              <a:pPr/>
              <a:t>13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6FB1B-5FC4-4033-8315-A95297DD5076}" type="slidenum">
              <a:rPr lang="en-GB"/>
              <a:pPr/>
              <a:t>14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D13A9-E16E-45F2-B513-8A76B5879E21}" type="slidenum">
              <a:rPr lang="en-GB"/>
              <a:pPr/>
              <a:t>15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33ACA-71FE-4CBE-816C-A707028E9C18}" type="slidenum">
              <a:rPr lang="en-GB"/>
              <a:pPr/>
              <a:t>16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F4CAE-BBB8-4DBC-B6A4-C3AF87F310A1}" type="slidenum">
              <a:rPr lang="en-GB"/>
              <a:pPr/>
              <a:t>17</a:t>
            </a:fld>
            <a:endParaRPr lang="en-GB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FB053-CD05-4976-9744-63270CFAECF0}" type="slidenum">
              <a:rPr lang="en-GB"/>
              <a:pPr/>
              <a:t>18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65E20-0C9F-4B7A-8E9D-0B276ECDD20E}" type="slidenum">
              <a:rPr lang="en-GB"/>
              <a:pPr/>
              <a:t>19</a:t>
            </a:fld>
            <a:endParaRPr lang="en-GB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685DF-162C-4C02-8DC7-F0F5DFBCF388}" type="slidenum">
              <a:rPr lang="en-GB"/>
              <a:pPr/>
              <a:t>20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A279F-E4DA-45AF-A6DE-F7EE4D0207CE}" type="slidenum">
              <a:rPr lang="en-GB"/>
              <a:pPr/>
              <a:t>21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A3EC3-AF6F-40EC-80FD-42A71F73BF38}" type="slidenum">
              <a:rPr lang="en-GB"/>
              <a:pPr/>
              <a:t>4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E9EAE-1114-4DBD-BD47-0AADAA71115A}" type="slidenum">
              <a:rPr lang="en-GB"/>
              <a:pPr/>
              <a:t>22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5B7E6-32F8-4E94-8D56-65093AE702EE}" type="slidenum">
              <a:rPr lang="en-GB"/>
              <a:pPr/>
              <a:t>23</a:t>
            </a:fld>
            <a:endParaRPr lang="en-GB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2F7BD-A87B-4B00-BF7A-9C201E40D825}" type="slidenum">
              <a:rPr lang="en-GB"/>
              <a:pPr/>
              <a:t>24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E3D57-7C5F-441A-841C-542F55B9B0C8}" type="slidenum">
              <a:rPr lang="en-GB"/>
              <a:pPr/>
              <a:t>25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F0D98-876C-4DA8-8A6F-6BC86DE6A7F9}" type="slidenum">
              <a:rPr lang="en-GB"/>
              <a:pPr/>
              <a:t>26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E8C6C-BF41-441A-A44B-B98E123D58DC}" type="slidenum">
              <a:rPr lang="en-GB"/>
              <a:pPr/>
              <a:t>27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69B69-C8CF-4B8A-AE06-86CE7633CA23}" type="slidenum">
              <a:rPr lang="en-GB"/>
              <a:pPr/>
              <a:t>28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620A9-75B8-408E-B424-49E7B69D89FF}" type="slidenum">
              <a:rPr lang="en-GB"/>
              <a:pPr/>
              <a:t>29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024AA-EA92-4D75-9215-878274E79BE0}" type="slidenum">
              <a:rPr lang="en-GB"/>
              <a:pPr/>
              <a:t>30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584B1-CDC8-41DF-A7A4-3A7DBFBBAF83}" type="slidenum">
              <a:rPr lang="en-GB"/>
              <a:pPr/>
              <a:t>31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C74FA-85B5-4B6A-9BC5-013F32E2A575}" type="slidenum">
              <a:rPr lang="en-GB"/>
              <a:pPr/>
              <a:t>5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76699-666A-457C-9AAF-050D187CB121}" type="slidenum">
              <a:rPr lang="en-GB"/>
              <a:pPr/>
              <a:t>32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4EF28-3D10-4B10-A7A5-9F4F36DC68E6}" type="slidenum">
              <a:rPr lang="en-GB"/>
              <a:pPr/>
              <a:t>33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2655A-0E12-4881-9506-4C9B525FFD9F}" type="slidenum">
              <a:rPr lang="en-GB"/>
              <a:pPr/>
              <a:t>34</a:t>
            </a:fld>
            <a:endParaRPr lang="en-GB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C8AF0-E381-4E4A-B9ED-24336ACE1F7B}" type="slidenum">
              <a:rPr lang="en-GB"/>
              <a:pPr/>
              <a:t>35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E604D-EE35-4AF5-99D4-841E2844BA19}" type="slidenum">
              <a:rPr lang="en-GB"/>
              <a:pPr/>
              <a:t>36</a:t>
            </a:fld>
            <a:endParaRPr lang="en-GB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D3999-2BA0-4B76-94E4-086792CBA089}" type="slidenum">
              <a:rPr lang="en-GB"/>
              <a:pPr/>
              <a:t>37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766" y="687248"/>
            <a:ext cx="4985627" cy="3427553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345" y="4344688"/>
            <a:ext cx="5489311" cy="41136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E9C79-CA2A-40F1-BDD7-772F8E5D6021}" type="slidenum">
              <a:rPr lang="en-GB"/>
              <a:pPr/>
              <a:t>38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766" y="687248"/>
            <a:ext cx="4985627" cy="342755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345" y="4344688"/>
            <a:ext cx="5489311" cy="41136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0B530-C759-4ED9-935F-B45DC1CB86AD}" type="slidenum">
              <a:rPr lang="en-GB"/>
              <a:pPr/>
              <a:t>39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766" y="687248"/>
            <a:ext cx="4985627" cy="3427553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345" y="4344688"/>
            <a:ext cx="5489311" cy="41136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AFE24-940A-4FCF-9CC8-D9787DD924DB}" type="slidenum">
              <a:rPr lang="en-GB"/>
              <a:pPr/>
              <a:t>40</a:t>
            </a:fld>
            <a:endParaRPr lang="en-GB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766" y="687248"/>
            <a:ext cx="4985627" cy="3427553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345" y="4344688"/>
            <a:ext cx="5489311" cy="41136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406D0-91C8-431A-AD55-78BDBEDA2DB2}" type="slidenum">
              <a:rPr lang="en-GB"/>
              <a:pPr/>
              <a:t>41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766" y="687248"/>
            <a:ext cx="4985627" cy="3427553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345" y="4344688"/>
            <a:ext cx="5489311" cy="411369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D3FCF-30A1-4825-A1FA-39145BD586CF}" type="slidenum">
              <a:rPr lang="en-GB"/>
              <a:pPr/>
              <a:t>6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2D07A-7B45-4987-990B-2B65FFCAED9E}" type="slidenum">
              <a:rPr lang="en-GB"/>
              <a:pPr/>
              <a:t>42</a:t>
            </a:fld>
            <a:endParaRPr lang="en-GB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4FD98-0AA2-4515-85C4-AF7F8F0AABF6}" type="slidenum">
              <a:rPr lang="en-GB"/>
              <a:pPr/>
              <a:t>43</a:t>
            </a:fld>
            <a:endParaRPr lang="en-GB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BE89D-6C7F-40A0-B9B4-990D560BCF1C}" type="slidenum">
              <a:rPr lang="en-GB"/>
              <a:pPr/>
              <a:t>44</a:t>
            </a:fld>
            <a:endParaRPr lang="en-GB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56CAE-056C-4A5C-A07E-CAEC0D387548}" type="slidenum">
              <a:rPr lang="en-GB"/>
              <a:pPr/>
              <a:t>45</a:t>
            </a:fld>
            <a:endParaRPr lang="en-GB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0C47A-01D7-4439-996A-E3163D36C4B7}" type="slidenum">
              <a:rPr lang="en-GB"/>
              <a:pPr/>
              <a:t>46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7766" y="687248"/>
            <a:ext cx="4985627" cy="3427553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345" y="4344688"/>
            <a:ext cx="5489311" cy="4113696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CCF0B-0551-4B0A-B766-C1F9F5667FE3}" type="slidenum">
              <a:rPr lang="en-GB"/>
              <a:pPr/>
              <a:t>47</a:t>
            </a:fld>
            <a:endParaRPr lang="en-GB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F8C14-1761-42EF-BC05-1249C5BFEBCB}" type="slidenum">
              <a:rPr lang="en-GB"/>
              <a:pPr/>
              <a:t>48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1C979-97C5-184B-A699-FC03B06BD122}" type="slidenum">
              <a:rPr lang="sv-SE"/>
              <a:pPr/>
              <a:t>49</a:t>
            </a:fld>
            <a:endParaRPr lang="sv-SE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DD5A9-E078-5C40-B2EA-0AD2CF75EA8C}" type="slidenum">
              <a:rPr lang="sv-SE"/>
              <a:pPr/>
              <a:t>50</a:t>
            </a:fld>
            <a:endParaRPr lang="sv-SE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08" y="685800"/>
            <a:ext cx="4990364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78" y="4343216"/>
            <a:ext cx="5029846" cy="411516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2D74C-115F-3F4A-AE60-59B40FD2553C}" type="slidenum">
              <a:rPr lang="sv-SE"/>
              <a:pPr/>
              <a:t>51</a:t>
            </a:fld>
            <a:endParaRPr lang="sv-SE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E1D3C-C0BE-4D5A-A768-BA3FA2DAD30C}" type="slidenum">
              <a:rPr lang="en-GB"/>
              <a:pPr/>
              <a:t>7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08" y="685800"/>
            <a:ext cx="4990364" cy="342900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78" y="4343216"/>
            <a:ext cx="5029846" cy="411516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F24A0-4BBE-AF40-BB8A-BA8B7DC374F9}" type="slidenum">
              <a:rPr lang="sv-SE"/>
              <a:pPr/>
              <a:t>56</a:t>
            </a:fld>
            <a:endParaRPr lang="sv-SE"/>
          </a:p>
        </p:txBody>
      </p:sp>
      <p:sp>
        <p:nvSpPr>
          <p:cNvPr id="231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1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48B6F-53B4-DF4C-930F-5F1B882046CF}" type="slidenum">
              <a:rPr lang="sv-SE"/>
              <a:pPr/>
              <a:t>57</a:t>
            </a:fld>
            <a:endParaRPr lang="sv-SE"/>
          </a:p>
        </p:txBody>
      </p:sp>
      <p:sp>
        <p:nvSpPr>
          <p:cNvPr id="232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D6FEE-A290-7D4A-8EAE-564AFF192F94}" type="slidenum">
              <a:rPr lang="sv-SE"/>
              <a:pPr/>
              <a:t>58</a:t>
            </a:fld>
            <a:endParaRPr lang="sv-SE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4608" y="685800"/>
            <a:ext cx="4990364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78" y="4343216"/>
            <a:ext cx="5029846" cy="411516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BD218-1AC5-8447-8F46-11275DF8D0E1}" type="slidenum">
              <a:rPr lang="sv-SE"/>
              <a:pPr/>
              <a:t>59</a:t>
            </a:fld>
            <a:endParaRPr lang="sv-SE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E1D3C-C0BE-4D5A-A768-BA3FA2DAD30C}" type="slidenum">
              <a:rPr lang="en-GB"/>
              <a:pPr/>
              <a:t>60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78" y="4343216"/>
            <a:ext cx="5029846" cy="411516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E1D3C-C0BE-4D5A-A768-BA3FA2DAD30C}" type="slidenum">
              <a:rPr lang="en-GB"/>
              <a:pPr/>
              <a:t>61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78" y="4343216"/>
            <a:ext cx="5029846" cy="411516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37D92-AA5A-4A1B-8CE0-BF4F656D04AF}" type="slidenum">
              <a:rPr lang="en-GB"/>
              <a:pPr/>
              <a:t>62</a:t>
            </a:fld>
            <a:endParaRPr lang="en-GB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4338A-42E1-4094-8788-289057B4E50B}" type="slidenum">
              <a:rPr lang="en-GB"/>
              <a:pPr/>
              <a:t>8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9366E-E41E-4CCB-97E7-BAB36B398B6F}" type="slidenum">
              <a:rPr lang="en-GB"/>
              <a:pPr/>
              <a:t>9</a:t>
            </a:fld>
            <a:endParaRPr lang="en-GB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90758-0B0B-4B7D-8D5A-723FE0328AC7}" type="slidenum">
              <a:rPr lang="en-GB"/>
              <a:pPr/>
              <a:t>10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F8BDC-B05D-42ED-BFE1-FF05FE803AD4}" type="slidenum">
              <a:rPr lang="en-GB"/>
              <a:pPr/>
              <a:t>11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 New Roman" pitchFamily="-111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3404-CEE6-4D22-8333-9E78F074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7772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62400"/>
            <a:ext cx="7772400" cy="2133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C0FE-321C-4827-9C22-9ECACF80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4065DB-FE50-9D43-BAA6-E0CA958EB90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27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dumas@imperia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8" y="838201"/>
            <a:ext cx="8213724" cy="252499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Multivariate statistics in pharmacogenomics and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metabonomics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BSc Pharmacology &amp; Translational Medical Science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Marc-Emmanuel Dumas,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PhD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Biomolecular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Medicine, Dept Surgery and Cancer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Sir Alexander Fleming Building, room 360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South Kensington Campus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m.dumas@imperial.ac.uk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4002088" y="1508125"/>
            <a:ext cx="80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3</a:t>
            </a:r>
          </a:p>
        </p:txBody>
      </p:sp>
      <p:sp>
        <p:nvSpPr>
          <p:cNvPr id="12291" name="Line 10"/>
          <p:cNvSpPr>
            <a:spLocks noChangeShapeType="1"/>
          </p:cNvSpPr>
          <p:nvPr/>
        </p:nvSpPr>
        <p:spPr bwMode="auto">
          <a:xfrm>
            <a:off x="4806950" y="18288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 flipV="1">
            <a:off x="4806950" y="3429000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>
            <a:off x="4806950" y="4191000"/>
            <a:ext cx="198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Oval 13"/>
          <p:cNvSpPr>
            <a:spLocks noChangeArrowheads="1"/>
          </p:cNvSpPr>
          <p:nvPr/>
        </p:nvSpPr>
        <p:spPr bwMode="auto">
          <a:xfrm>
            <a:off x="4730750" y="2362200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Oval 14"/>
          <p:cNvSpPr>
            <a:spLocks noChangeArrowheads="1"/>
          </p:cNvSpPr>
          <p:nvPr/>
        </p:nvSpPr>
        <p:spPr bwMode="auto">
          <a:xfrm>
            <a:off x="5416550" y="4419600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Line 15"/>
          <p:cNvSpPr>
            <a:spLocks noChangeShapeType="1"/>
          </p:cNvSpPr>
          <p:nvPr/>
        </p:nvSpPr>
        <p:spPr bwMode="auto">
          <a:xfrm flipV="1">
            <a:off x="5568950" y="4191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Line 16"/>
          <p:cNvSpPr>
            <a:spLocks noChangeShapeType="1"/>
          </p:cNvSpPr>
          <p:nvPr/>
        </p:nvSpPr>
        <p:spPr bwMode="auto">
          <a:xfrm flipV="1">
            <a:off x="4883150" y="21336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7"/>
          <p:cNvSpPr>
            <a:spLocks noChangeShapeType="1"/>
          </p:cNvSpPr>
          <p:nvPr/>
        </p:nvSpPr>
        <p:spPr bwMode="auto">
          <a:xfrm>
            <a:off x="5416550" y="21336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8"/>
          <p:cNvSpPr>
            <a:spLocks noChangeShapeType="1"/>
          </p:cNvSpPr>
          <p:nvPr/>
        </p:nvSpPr>
        <p:spPr bwMode="auto">
          <a:xfrm>
            <a:off x="4883150" y="2438400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 flipV="1">
            <a:off x="6026150" y="24384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 flipV="1">
            <a:off x="5492750" y="27432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21"/>
          <p:cNvSpPr>
            <a:spLocks noChangeShapeType="1"/>
          </p:cNvSpPr>
          <p:nvPr/>
        </p:nvSpPr>
        <p:spPr bwMode="auto">
          <a:xfrm flipV="1">
            <a:off x="5492750" y="24384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22"/>
          <p:cNvSpPr>
            <a:spLocks noChangeShapeType="1"/>
          </p:cNvSpPr>
          <p:nvPr/>
        </p:nvSpPr>
        <p:spPr bwMode="auto">
          <a:xfrm flipH="1">
            <a:off x="5416550" y="21336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Oval 23"/>
          <p:cNvSpPr>
            <a:spLocks noChangeArrowheads="1"/>
          </p:cNvSpPr>
          <p:nvPr/>
        </p:nvSpPr>
        <p:spPr bwMode="auto">
          <a:xfrm>
            <a:off x="5340350" y="3886200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24"/>
          <p:cNvSpPr>
            <a:spLocks noChangeShapeType="1"/>
          </p:cNvSpPr>
          <p:nvPr/>
        </p:nvSpPr>
        <p:spPr bwMode="auto">
          <a:xfrm flipH="1" flipV="1">
            <a:off x="5492750" y="39624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Oval 25"/>
          <p:cNvSpPr>
            <a:spLocks noChangeArrowheads="1"/>
          </p:cNvSpPr>
          <p:nvPr/>
        </p:nvSpPr>
        <p:spPr bwMode="auto">
          <a:xfrm>
            <a:off x="5949950" y="2362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Text Box 26"/>
          <p:cNvSpPr txBox="1">
            <a:spLocks noChangeArrowheads="1"/>
          </p:cNvSpPr>
          <p:nvPr/>
        </p:nvSpPr>
        <p:spPr bwMode="auto">
          <a:xfrm>
            <a:off x="6254750" y="50292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2308" name="Text Box 27"/>
          <p:cNvSpPr txBox="1">
            <a:spLocks noChangeArrowheads="1"/>
          </p:cNvSpPr>
          <p:nvPr/>
        </p:nvSpPr>
        <p:spPr bwMode="auto">
          <a:xfrm>
            <a:off x="6407150" y="35052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2309" name="Line 28"/>
          <p:cNvSpPr>
            <a:spLocks noChangeShapeType="1"/>
          </p:cNvSpPr>
          <p:nvPr/>
        </p:nvSpPr>
        <p:spPr bwMode="auto">
          <a:xfrm flipV="1">
            <a:off x="6178550" y="19812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10" name="Text Box 29"/>
          <p:cNvSpPr txBox="1">
            <a:spLocks noChangeArrowheads="1"/>
          </p:cNvSpPr>
          <p:nvPr/>
        </p:nvSpPr>
        <p:spPr bwMode="auto">
          <a:xfrm>
            <a:off x="6864350" y="1600200"/>
            <a:ext cx="189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>
                <a:latin typeface="Times New Roman" pitchFamily="-111" charset="0"/>
              </a:rPr>
              <a:t>One object in</a:t>
            </a:r>
          </a:p>
          <a:p>
            <a:pPr eaLnBrk="0" hangingPunct="0"/>
            <a:r>
              <a:rPr lang="en-GB" sz="2000" b="0">
                <a:latin typeface="Times New Roman" pitchFamily="-111" charset="0"/>
              </a:rPr>
              <a:t>variable space</a:t>
            </a:r>
          </a:p>
        </p:txBody>
      </p:sp>
      <p:sp>
        <p:nvSpPr>
          <p:cNvPr id="12311" name="Text Box 33"/>
          <p:cNvSpPr txBox="1">
            <a:spLocks noChangeArrowheads="1"/>
          </p:cNvSpPr>
          <p:nvPr/>
        </p:nvSpPr>
        <p:spPr bwMode="auto">
          <a:xfrm>
            <a:off x="228600" y="965200"/>
            <a:ext cx="546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Fr</a:t>
            </a:r>
            <a:r>
              <a:rPr lang="sv-SE" b="0"/>
              <a:t>om</a:t>
            </a:r>
            <a:r>
              <a:rPr lang="en-US" b="0"/>
              <a:t> data tab</a:t>
            </a:r>
            <a:r>
              <a:rPr lang="sv-SE" b="0"/>
              <a:t>le</a:t>
            </a:r>
            <a:r>
              <a:rPr lang="en-US" b="0"/>
              <a:t> t</a:t>
            </a:r>
            <a:r>
              <a:rPr lang="sv-SE" b="0"/>
              <a:t>o</a:t>
            </a:r>
            <a:r>
              <a:rPr lang="en-US" b="0"/>
              <a:t> variable</a:t>
            </a:r>
            <a:r>
              <a:rPr lang="sv-SE" b="0"/>
              <a:t> space</a:t>
            </a:r>
            <a:endParaRPr lang="en-US" b="0"/>
          </a:p>
        </p:txBody>
      </p:sp>
      <p:sp>
        <p:nvSpPr>
          <p:cNvPr id="12312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PCA – Step by step (1)</a:t>
            </a:r>
          </a:p>
        </p:txBody>
      </p:sp>
      <p:graphicFrame>
        <p:nvGraphicFramePr>
          <p:cNvPr id="3188" name="Group 116"/>
          <p:cNvGraphicFramePr>
            <a:graphicFrameLocks noGrp="1"/>
          </p:cNvGraphicFramePr>
          <p:nvPr/>
        </p:nvGraphicFramePr>
        <p:xfrm>
          <a:off x="636588" y="2182813"/>
          <a:ext cx="2587625" cy="2578100"/>
        </p:xfrm>
        <a:graphic>
          <a:graphicData uri="http://schemas.openxmlformats.org/drawingml/2006/table">
            <a:tbl>
              <a:tblPr/>
              <a:tblGrid>
                <a:gridCol w="646112"/>
                <a:gridCol w="649288"/>
                <a:gridCol w="646112"/>
                <a:gridCol w="646113"/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Var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Var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Var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1285875" y="2428875"/>
            <a:ext cx="4738688" cy="1225550"/>
            <a:chOff x="810" y="1530"/>
            <a:chExt cx="2985" cy="772"/>
          </a:xfrm>
        </p:grpSpPr>
        <p:sp>
          <p:nvSpPr>
            <p:cNvPr id="12359" name="Rectangle 117"/>
            <p:cNvSpPr>
              <a:spLocks noChangeArrowheads="1"/>
            </p:cNvSpPr>
            <p:nvPr/>
          </p:nvSpPr>
          <p:spPr bwMode="auto">
            <a:xfrm>
              <a:off x="810" y="2073"/>
              <a:ext cx="1211" cy="2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cxnSp>
          <p:nvCxnSpPr>
            <p:cNvPr id="12360" name="AutoShape 118"/>
            <p:cNvCxnSpPr>
              <a:cxnSpLocks noChangeShapeType="1"/>
              <a:stCxn id="12359" idx="3"/>
              <a:endCxn id="12302" idx="1"/>
            </p:cNvCxnSpPr>
            <p:nvPr/>
          </p:nvCxnSpPr>
          <p:spPr bwMode="auto">
            <a:xfrm flipV="1">
              <a:off x="2033" y="1530"/>
              <a:ext cx="1762" cy="65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</p:cxnSp>
      </p:grpSp>
      <p:sp>
        <p:nvSpPr>
          <p:cNvPr id="12356" name="Text Box 119"/>
          <p:cNvSpPr txBox="1">
            <a:spLocks noChangeArrowheads="1"/>
          </p:cNvSpPr>
          <p:nvPr/>
        </p:nvSpPr>
        <p:spPr bwMode="auto">
          <a:xfrm>
            <a:off x="5181600" y="45688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0"/>
              <a:t>a</a:t>
            </a:r>
          </a:p>
        </p:txBody>
      </p:sp>
      <p:sp>
        <p:nvSpPr>
          <p:cNvPr id="12357" name="Text Box 120"/>
          <p:cNvSpPr txBox="1">
            <a:spLocks noChangeArrowheads="1"/>
          </p:cNvSpPr>
          <p:nvPr/>
        </p:nvSpPr>
        <p:spPr bwMode="auto">
          <a:xfrm>
            <a:off x="5111750" y="3644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0"/>
              <a:t>b</a:t>
            </a:r>
          </a:p>
        </p:txBody>
      </p:sp>
      <p:sp>
        <p:nvSpPr>
          <p:cNvPr id="12358" name="Text Box 121"/>
          <p:cNvSpPr txBox="1">
            <a:spLocks noChangeArrowheads="1"/>
          </p:cNvSpPr>
          <p:nvPr/>
        </p:nvSpPr>
        <p:spPr bwMode="auto">
          <a:xfrm>
            <a:off x="4440238" y="22669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877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6172200" y="2133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5" name="Line 11"/>
          <p:cNvSpPr>
            <a:spLocks noChangeShapeType="1"/>
          </p:cNvSpPr>
          <p:nvPr/>
        </p:nvSpPr>
        <p:spPr bwMode="auto">
          <a:xfrm flipV="1">
            <a:off x="6172200" y="3733800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6" name="Line 12"/>
          <p:cNvSpPr>
            <a:spLocks noChangeShapeType="1"/>
          </p:cNvSpPr>
          <p:nvPr/>
        </p:nvSpPr>
        <p:spPr bwMode="auto">
          <a:xfrm>
            <a:off x="6172200" y="4495800"/>
            <a:ext cx="198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7620000" y="5334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7772400" y="3810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5791200" y="173672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3</a:t>
            </a:r>
          </a:p>
        </p:txBody>
      </p:sp>
      <p:grpSp>
        <p:nvGrpSpPr>
          <p:cNvPr id="13320" name="Group 69"/>
          <p:cNvGrpSpPr>
            <a:grpSpLocks/>
          </p:cNvGrpSpPr>
          <p:nvPr/>
        </p:nvGrpSpPr>
        <p:grpSpPr bwMode="auto">
          <a:xfrm>
            <a:off x="5943600" y="2133600"/>
            <a:ext cx="2362200" cy="1905000"/>
            <a:chOff x="3216" y="2112"/>
            <a:chExt cx="1488" cy="1200"/>
          </a:xfrm>
        </p:grpSpPr>
        <p:sp>
          <p:nvSpPr>
            <p:cNvPr id="13323" name="Oval 43"/>
            <p:cNvSpPr>
              <a:spLocks noChangeArrowheads="1"/>
            </p:cNvSpPr>
            <p:nvPr/>
          </p:nvSpPr>
          <p:spPr bwMode="auto">
            <a:xfrm>
              <a:off x="3504" y="31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4" name="Oval 44"/>
            <p:cNvSpPr>
              <a:spLocks noChangeArrowheads="1"/>
            </p:cNvSpPr>
            <p:nvPr/>
          </p:nvSpPr>
          <p:spPr bwMode="auto">
            <a:xfrm>
              <a:off x="3360" y="28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5" name="Oval 45"/>
            <p:cNvSpPr>
              <a:spLocks noChangeArrowheads="1"/>
            </p:cNvSpPr>
            <p:nvPr/>
          </p:nvSpPr>
          <p:spPr bwMode="auto">
            <a:xfrm>
              <a:off x="321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6" name="Oval 46"/>
            <p:cNvSpPr>
              <a:spLocks noChangeArrowheads="1"/>
            </p:cNvSpPr>
            <p:nvPr/>
          </p:nvSpPr>
          <p:spPr bwMode="auto">
            <a:xfrm>
              <a:off x="3696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7" name="Oval 47"/>
            <p:cNvSpPr>
              <a:spLocks noChangeArrowheads="1"/>
            </p:cNvSpPr>
            <p:nvPr/>
          </p:nvSpPr>
          <p:spPr bwMode="auto">
            <a:xfrm>
              <a:off x="3216" y="32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3328" name="Oval 48"/>
            <p:cNvSpPr>
              <a:spLocks noChangeArrowheads="1"/>
            </p:cNvSpPr>
            <p:nvPr/>
          </p:nvSpPr>
          <p:spPr bwMode="auto">
            <a:xfrm>
              <a:off x="3408" y="29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9" name="Oval 49"/>
            <p:cNvSpPr>
              <a:spLocks noChangeArrowheads="1"/>
            </p:cNvSpPr>
            <p:nvPr/>
          </p:nvSpPr>
          <p:spPr bwMode="auto">
            <a:xfrm>
              <a:off x="3600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0" name="Oval 50"/>
            <p:cNvSpPr>
              <a:spLocks noChangeArrowheads="1"/>
            </p:cNvSpPr>
            <p:nvPr/>
          </p:nvSpPr>
          <p:spPr bwMode="auto">
            <a:xfrm>
              <a:off x="3744" y="26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3331" name="Oval 51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2" name="Oval 52"/>
            <p:cNvSpPr>
              <a:spLocks noChangeArrowheads="1"/>
            </p:cNvSpPr>
            <p:nvPr/>
          </p:nvSpPr>
          <p:spPr bwMode="auto">
            <a:xfrm>
              <a:off x="3984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3" name="Oval 53"/>
            <p:cNvSpPr>
              <a:spLocks noChangeArrowheads="1"/>
            </p:cNvSpPr>
            <p:nvPr/>
          </p:nvSpPr>
          <p:spPr bwMode="auto">
            <a:xfrm>
              <a:off x="3792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4" name="Oval 54"/>
            <p:cNvSpPr>
              <a:spLocks noChangeArrowheads="1"/>
            </p:cNvSpPr>
            <p:nvPr/>
          </p:nvSpPr>
          <p:spPr bwMode="auto">
            <a:xfrm>
              <a:off x="3888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5" name="Oval 55"/>
            <p:cNvSpPr>
              <a:spLocks noChangeArrowheads="1"/>
            </p:cNvSpPr>
            <p:nvPr/>
          </p:nvSpPr>
          <p:spPr bwMode="auto">
            <a:xfrm>
              <a:off x="3984" y="26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3336" name="Oval 56"/>
            <p:cNvSpPr>
              <a:spLocks noChangeArrowheads="1"/>
            </p:cNvSpPr>
            <p:nvPr/>
          </p:nvSpPr>
          <p:spPr bwMode="auto">
            <a:xfrm>
              <a:off x="4368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7" name="Oval 57"/>
            <p:cNvSpPr>
              <a:spLocks noChangeArrowheads="1"/>
            </p:cNvSpPr>
            <p:nvPr/>
          </p:nvSpPr>
          <p:spPr bwMode="auto">
            <a:xfrm>
              <a:off x="4176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8" name="Oval 58"/>
            <p:cNvSpPr>
              <a:spLocks noChangeArrowheads="1"/>
            </p:cNvSpPr>
            <p:nvPr/>
          </p:nvSpPr>
          <p:spPr bwMode="auto">
            <a:xfrm>
              <a:off x="4176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9" name="Oval 59"/>
            <p:cNvSpPr>
              <a:spLocks noChangeArrowheads="1"/>
            </p:cNvSpPr>
            <p:nvPr/>
          </p:nvSpPr>
          <p:spPr bwMode="auto">
            <a:xfrm>
              <a:off x="4464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0" name="Oval 60"/>
            <p:cNvSpPr>
              <a:spLocks noChangeArrowheads="1"/>
            </p:cNvSpPr>
            <p:nvPr/>
          </p:nvSpPr>
          <p:spPr bwMode="auto">
            <a:xfrm>
              <a:off x="4608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1" name="Oval 61"/>
            <p:cNvSpPr>
              <a:spLocks noChangeArrowheads="1"/>
            </p:cNvSpPr>
            <p:nvPr/>
          </p:nvSpPr>
          <p:spPr bwMode="auto">
            <a:xfrm flipH="1" flipV="1">
              <a:off x="4656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2" name="Oval 62"/>
            <p:cNvSpPr>
              <a:spLocks noChangeArrowheads="1"/>
            </p:cNvSpPr>
            <p:nvPr/>
          </p:nvSpPr>
          <p:spPr bwMode="auto">
            <a:xfrm>
              <a:off x="3696" y="31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3" name="Oval 63"/>
            <p:cNvSpPr>
              <a:spLocks noChangeArrowheads="1"/>
            </p:cNvSpPr>
            <p:nvPr/>
          </p:nvSpPr>
          <p:spPr bwMode="auto">
            <a:xfrm>
              <a:off x="4128" y="28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4" name="Oval 64"/>
            <p:cNvSpPr>
              <a:spLocks noChangeArrowheads="1"/>
            </p:cNvSpPr>
            <p:nvPr/>
          </p:nvSpPr>
          <p:spPr bwMode="auto">
            <a:xfrm>
              <a:off x="4272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5" name="Oval 65"/>
            <p:cNvSpPr>
              <a:spLocks noChangeArrowheads="1"/>
            </p:cNvSpPr>
            <p:nvPr/>
          </p:nvSpPr>
          <p:spPr bwMode="auto">
            <a:xfrm>
              <a:off x="3600" y="26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2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PCA - Step by step (2)</a:t>
            </a:r>
          </a:p>
        </p:txBody>
      </p:sp>
      <p:sp>
        <p:nvSpPr>
          <p:cNvPr id="13322" name="Text Box 72"/>
          <p:cNvSpPr txBox="1">
            <a:spLocks noChangeArrowheads="1"/>
          </p:cNvSpPr>
          <p:nvPr/>
        </p:nvSpPr>
        <p:spPr bwMode="auto">
          <a:xfrm>
            <a:off x="441325" y="1903413"/>
            <a:ext cx="4587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Many objects become a cloud of points in the multivariate space</a:t>
            </a:r>
          </a:p>
        </p:txBody>
      </p:sp>
    </p:spTree>
    <p:extLst>
      <p:ext uri="{BB962C8B-B14F-4D97-AF65-F5344CB8AC3E}">
        <p14:creationId xmlns:p14="http://schemas.microsoft.com/office/powerpoint/2010/main" val="3267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838200" y="2270125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838200" y="3870325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838200" y="4632325"/>
            <a:ext cx="198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0" y="547052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38400" y="394652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188912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3</a:t>
            </a:r>
          </a:p>
        </p:txBody>
      </p:sp>
      <p:sp>
        <p:nvSpPr>
          <p:cNvPr id="14344" name="Line 32"/>
          <p:cNvSpPr>
            <a:spLocks noChangeShapeType="1"/>
          </p:cNvSpPr>
          <p:nvPr/>
        </p:nvSpPr>
        <p:spPr bwMode="auto">
          <a:xfrm flipV="1">
            <a:off x="1905000" y="3032125"/>
            <a:ext cx="1295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Text Box 33"/>
          <p:cNvSpPr txBox="1">
            <a:spLocks noChangeArrowheads="1"/>
          </p:cNvSpPr>
          <p:nvPr/>
        </p:nvSpPr>
        <p:spPr bwMode="auto">
          <a:xfrm>
            <a:off x="3200400" y="2803525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m</a:t>
            </a:r>
            <a:r>
              <a:rPr lang="sv-SE" sz="2000">
                <a:latin typeface="Times New Roman" pitchFamily="-111" charset="0"/>
              </a:rPr>
              <a:t>ean</a:t>
            </a:r>
            <a:endParaRPr lang="en-US" sz="2000">
              <a:latin typeface="Times New Roman" pitchFamily="-111" charset="0"/>
            </a:endParaRPr>
          </a:p>
        </p:txBody>
      </p:sp>
      <p:sp>
        <p:nvSpPr>
          <p:cNvPr id="14346" name="Line 34"/>
          <p:cNvSpPr>
            <a:spLocks noChangeShapeType="1"/>
          </p:cNvSpPr>
          <p:nvPr/>
        </p:nvSpPr>
        <p:spPr bwMode="auto">
          <a:xfrm>
            <a:off x="6172200" y="2133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Line 35"/>
          <p:cNvSpPr>
            <a:spLocks noChangeShapeType="1"/>
          </p:cNvSpPr>
          <p:nvPr/>
        </p:nvSpPr>
        <p:spPr bwMode="auto">
          <a:xfrm flipV="1">
            <a:off x="6172200" y="3733800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8" name="Line 36"/>
          <p:cNvSpPr>
            <a:spLocks noChangeShapeType="1"/>
          </p:cNvSpPr>
          <p:nvPr/>
        </p:nvSpPr>
        <p:spPr bwMode="auto">
          <a:xfrm>
            <a:off x="6172200" y="4495800"/>
            <a:ext cx="198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9" name="Text Box 37"/>
          <p:cNvSpPr txBox="1">
            <a:spLocks noChangeArrowheads="1"/>
          </p:cNvSpPr>
          <p:nvPr/>
        </p:nvSpPr>
        <p:spPr bwMode="auto">
          <a:xfrm>
            <a:off x="7620000" y="5334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4350" name="Text Box 38"/>
          <p:cNvSpPr txBox="1">
            <a:spLocks noChangeArrowheads="1"/>
          </p:cNvSpPr>
          <p:nvPr/>
        </p:nvSpPr>
        <p:spPr bwMode="auto">
          <a:xfrm>
            <a:off x="7772400" y="3810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4351" name="Text Box 39"/>
          <p:cNvSpPr txBox="1">
            <a:spLocks noChangeArrowheads="1"/>
          </p:cNvSpPr>
          <p:nvPr/>
        </p:nvSpPr>
        <p:spPr bwMode="auto">
          <a:xfrm>
            <a:off x="5791200" y="173672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3</a:t>
            </a:r>
          </a:p>
        </p:txBody>
      </p:sp>
      <p:sp>
        <p:nvSpPr>
          <p:cNvPr id="14352" name="Text Box 66"/>
          <p:cNvSpPr txBox="1">
            <a:spLocks noChangeArrowheads="1"/>
          </p:cNvSpPr>
          <p:nvPr/>
        </p:nvSpPr>
        <p:spPr bwMode="auto">
          <a:xfrm>
            <a:off x="250825" y="981075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/>
              <a:t>Centring</a:t>
            </a:r>
            <a:r>
              <a:rPr lang="en-GB" b="0"/>
              <a:t> – move centre of point swarm to the origin</a:t>
            </a:r>
          </a:p>
        </p:txBody>
      </p:sp>
      <p:grpSp>
        <p:nvGrpSpPr>
          <p:cNvPr id="14353" name="Group 68"/>
          <p:cNvGrpSpPr>
            <a:grpSpLocks/>
          </p:cNvGrpSpPr>
          <p:nvPr/>
        </p:nvGrpSpPr>
        <p:grpSpPr bwMode="auto">
          <a:xfrm>
            <a:off x="685800" y="2133600"/>
            <a:ext cx="2362200" cy="1905000"/>
            <a:chOff x="96" y="2160"/>
            <a:chExt cx="1488" cy="1200"/>
          </a:xfrm>
        </p:grpSpPr>
        <p:sp>
          <p:nvSpPr>
            <p:cNvPr id="14381" name="Oval 69"/>
            <p:cNvSpPr>
              <a:spLocks noChangeArrowheads="1"/>
            </p:cNvSpPr>
            <p:nvPr/>
          </p:nvSpPr>
          <p:spPr bwMode="auto">
            <a:xfrm>
              <a:off x="38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2" name="Oval 70"/>
            <p:cNvSpPr>
              <a:spLocks noChangeArrowheads="1"/>
            </p:cNvSpPr>
            <p:nvPr/>
          </p:nvSpPr>
          <p:spPr bwMode="auto">
            <a:xfrm>
              <a:off x="240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3" name="Oval 71"/>
            <p:cNvSpPr>
              <a:spLocks noChangeArrowheads="1"/>
            </p:cNvSpPr>
            <p:nvPr/>
          </p:nvSpPr>
          <p:spPr bwMode="auto">
            <a:xfrm>
              <a:off x="96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4" name="Oval 72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5" name="Oval 73"/>
            <p:cNvSpPr>
              <a:spLocks noChangeArrowheads="1"/>
            </p:cNvSpPr>
            <p:nvPr/>
          </p:nvSpPr>
          <p:spPr bwMode="auto">
            <a:xfrm>
              <a:off x="96" y="33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4386" name="Oval 74"/>
            <p:cNvSpPr>
              <a:spLocks noChangeArrowheads="1"/>
            </p:cNvSpPr>
            <p:nvPr/>
          </p:nvSpPr>
          <p:spPr bwMode="auto">
            <a:xfrm>
              <a:off x="28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7" name="Oval 75"/>
            <p:cNvSpPr>
              <a:spLocks noChangeArrowheads="1"/>
            </p:cNvSpPr>
            <p:nvPr/>
          </p:nvSpPr>
          <p:spPr bwMode="auto">
            <a:xfrm>
              <a:off x="480" y="29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8" name="Oval 76"/>
            <p:cNvSpPr>
              <a:spLocks noChangeArrowheads="1"/>
            </p:cNvSpPr>
            <p:nvPr/>
          </p:nvSpPr>
          <p:spPr bwMode="auto">
            <a:xfrm>
              <a:off x="62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4389" name="Oval 77"/>
            <p:cNvSpPr>
              <a:spLocks noChangeArrowheads="1"/>
            </p:cNvSpPr>
            <p:nvPr/>
          </p:nvSpPr>
          <p:spPr bwMode="auto">
            <a:xfrm>
              <a:off x="768" y="29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0" name="Oval 78"/>
            <p:cNvSpPr>
              <a:spLocks noChangeArrowheads="1"/>
            </p:cNvSpPr>
            <p:nvPr/>
          </p:nvSpPr>
          <p:spPr bwMode="auto">
            <a:xfrm>
              <a:off x="864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1" name="Oval 79"/>
            <p:cNvSpPr>
              <a:spLocks noChangeArrowheads="1"/>
            </p:cNvSpPr>
            <p:nvPr/>
          </p:nvSpPr>
          <p:spPr bwMode="auto">
            <a:xfrm>
              <a:off x="672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2" name="Oval 80"/>
            <p:cNvSpPr>
              <a:spLocks noChangeArrowheads="1"/>
            </p:cNvSpPr>
            <p:nvPr/>
          </p:nvSpPr>
          <p:spPr bwMode="auto">
            <a:xfrm>
              <a:off x="768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3" name="Oval 81"/>
            <p:cNvSpPr>
              <a:spLocks noChangeArrowheads="1"/>
            </p:cNvSpPr>
            <p:nvPr/>
          </p:nvSpPr>
          <p:spPr bwMode="auto">
            <a:xfrm>
              <a:off x="86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4394" name="Oval 82"/>
            <p:cNvSpPr>
              <a:spLocks noChangeArrowheads="1"/>
            </p:cNvSpPr>
            <p:nvPr/>
          </p:nvSpPr>
          <p:spPr bwMode="auto">
            <a:xfrm>
              <a:off x="1248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5" name="Oval 83"/>
            <p:cNvSpPr>
              <a:spLocks noChangeArrowheads="1"/>
            </p:cNvSpPr>
            <p:nvPr/>
          </p:nvSpPr>
          <p:spPr bwMode="auto">
            <a:xfrm>
              <a:off x="1056" y="26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6" name="Oval 84"/>
            <p:cNvSpPr>
              <a:spLocks noChangeArrowheads="1"/>
            </p:cNvSpPr>
            <p:nvPr/>
          </p:nvSpPr>
          <p:spPr bwMode="auto">
            <a:xfrm>
              <a:off x="105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7" name="Oval 85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8" name="Oval 86"/>
            <p:cNvSpPr>
              <a:spLocks noChangeArrowheads="1"/>
            </p:cNvSpPr>
            <p:nvPr/>
          </p:nvSpPr>
          <p:spPr bwMode="auto">
            <a:xfrm>
              <a:off x="1488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99" name="Oval 87"/>
            <p:cNvSpPr>
              <a:spLocks noChangeArrowheads="1"/>
            </p:cNvSpPr>
            <p:nvPr/>
          </p:nvSpPr>
          <p:spPr bwMode="auto">
            <a:xfrm flipH="1" flipV="1">
              <a:off x="1536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0" name="Oval 88"/>
            <p:cNvSpPr>
              <a:spLocks noChangeArrowheads="1"/>
            </p:cNvSpPr>
            <p:nvPr/>
          </p:nvSpPr>
          <p:spPr bwMode="auto">
            <a:xfrm>
              <a:off x="576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1" name="Oval 89"/>
            <p:cNvSpPr>
              <a:spLocks noChangeArrowheads="1"/>
            </p:cNvSpPr>
            <p:nvPr/>
          </p:nvSpPr>
          <p:spPr bwMode="auto">
            <a:xfrm>
              <a:off x="1008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2" name="Oval 90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3" name="Oval 91"/>
            <p:cNvSpPr>
              <a:spLocks noChangeArrowheads="1"/>
            </p:cNvSpPr>
            <p:nvPr/>
          </p:nvSpPr>
          <p:spPr bwMode="auto">
            <a:xfrm>
              <a:off x="480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04" name="Oval 92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54" name="Group 93"/>
          <p:cNvGrpSpPr>
            <a:grpSpLocks/>
          </p:cNvGrpSpPr>
          <p:nvPr/>
        </p:nvGrpSpPr>
        <p:grpSpPr bwMode="auto">
          <a:xfrm>
            <a:off x="5105400" y="3352800"/>
            <a:ext cx="2362200" cy="1905000"/>
            <a:chOff x="96" y="2160"/>
            <a:chExt cx="1488" cy="1200"/>
          </a:xfrm>
        </p:grpSpPr>
        <p:sp>
          <p:nvSpPr>
            <p:cNvPr id="14357" name="Oval 94"/>
            <p:cNvSpPr>
              <a:spLocks noChangeArrowheads="1"/>
            </p:cNvSpPr>
            <p:nvPr/>
          </p:nvSpPr>
          <p:spPr bwMode="auto">
            <a:xfrm>
              <a:off x="38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" name="Oval 95"/>
            <p:cNvSpPr>
              <a:spLocks noChangeArrowheads="1"/>
            </p:cNvSpPr>
            <p:nvPr/>
          </p:nvSpPr>
          <p:spPr bwMode="auto">
            <a:xfrm>
              <a:off x="240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9" name="Oval 96"/>
            <p:cNvSpPr>
              <a:spLocks noChangeArrowheads="1"/>
            </p:cNvSpPr>
            <p:nvPr/>
          </p:nvSpPr>
          <p:spPr bwMode="auto">
            <a:xfrm>
              <a:off x="96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0" name="Oval 97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1" name="Oval 98"/>
            <p:cNvSpPr>
              <a:spLocks noChangeArrowheads="1"/>
            </p:cNvSpPr>
            <p:nvPr/>
          </p:nvSpPr>
          <p:spPr bwMode="auto">
            <a:xfrm>
              <a:off x="96" y="33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4362" name="Oval 99"/>
            <p:cNvSpPr>
              <a:spLocks noChangeArrowheads="1"/>
            </p:cNvSpPr>
            <p:nvPr/>
          </p:nvSpPr>
          <p:spPr bwMode="auto">
            <a:xfrm>
              <a:off x="28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3" name="Oval 100"/>
            <p:cNvSpPr>
              <a:spLocks noChangeArrowheads="1"/>
            </p:cNvSpPr>
            <p:nvPr/>
          </p:nvSpPr>
          <p:spPr bwMode="auto">
            <a:xfrm>
              <a:off x="480" y="29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4" name="Oval 101"/>
            <p:cNvSpPr>
              <a:spLocks noChangeArrowheads="1"/>
            </p:cNvSpPr>
            <p:nvPr/>
          </p:nvSpPr>
          <p:spPr bwMode="auto">
            <a:xfrm>
              <a:off x="62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4365" name="Oval 102"/>
            <p:cNvSpPr>
              <a:spLocks noChangeArrowheads="1"/>
            </p:cNvSpPr>
            <p:nvPr/>
          </p:nvSpPr>
          <p:spPr bwMode="auto">
            <a:xfrm>
              <a:off x="768" y="29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6" name="Oval 103"/>
            <p:cNvSpPr>
              <a:spLocks noChangeArrowheads="1"/>
            </p:cNvSpPr>
            <p:nvPr/>
          </p:nvSpPr>
          <p:spPr bwMode="auto">
            <a:xfrm>
              <a:off x="864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7" name="Oval 104"/>
            <p:cNvSpPr>
              <a:spLocks noChangeArrowheads="1"/>
            </p:cNvSpPr>
            <p:nvPr/>
          </p:nvSpPr>
          <p:spPr bwMode="auto">
            <a:xfrm>
              <a:off x="672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8" name="Oval 105"/>
            <p:cNvSpPr>
              <a:spLocks noChangeArrowheads="1"/>
            </p:cNvSpPr>
            <p:nvPr/>
          </p:nvSpPr>
          <p:spPr bwMode="auto">
            <a:xfrm>
              <a:off x="768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9" name="Oval 106"/>
            <p:cNvSpPr>
              <a:spLocks noChangeArrowheads="1"/>
            </p:cNvSpPr>
            <p:nvPr/>
          </p:nvSpPr>
          <p:spPr bwMode="auto">
            <a:xfrm>
              <a:off x="86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4370" name="Oval 107"/>
            <p:cNvSpPr>
              <a:spLocks noChangeArrowheads="1"/>
            </p:cNvSpPr>
            <p:nvPr/>
          </p:nvSpPr>
          <p:spPr bwMode="auto">
            <a:xfrm>
              <a:off x="1248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1" name="Oval 108"/>
            <p:cNvSpPr>
              <a:spLocks noChangeArrowheads="1"/>
            </p:cNvSpPr>
            <p:nvPr/>
          </p:nvSpPr>
          <p:spPr bwMode="auto">
            <a:xfrm>
              <a:off x="1056" y="26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2" name="Oval 109"/>
            <p:cNvSpPr>
              <a:spLocks noChangeArrowheads="1"/>
            </p:cNvSpPr>
            <p:nvPr/>
          </p:nvSpPr>
          <p:spPr bwMode="auto">
            <a:xfrm>
              <a:off x="105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3" name="Oval 110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4" name="Oval 111"/>
            <p:cNvSpPr>
              <a:spLocks noChangeArrowheads="1"/>
            </p:cNvSpPr>
            <p:nvPr/>
          </p:nvSpPr>
          <p:spPr bwMode="auto">
            <a:xfrm>
              <a:off x="1488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5" name="Oval 112"/>
            <p:cNvSpPr>
              <a:spLocks noChangeArrowheads="1"/>
            </p:cNvSpPr>
            <p:nvPr/>
          </p:nvSpPr>
          <p:spPr bwMode="auto">
            <a:xfrm flipH="1" flipV="1">
              <a:off x="1536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6" name="Oval 113"/>
            <p:cNvSpPr>
              <a:spLocks noChangeArrowheads="1"/>
            </p:cNvSpPr>
            <p:nvPr/>
          </p:nvSpPr>
          <p:spPr bwMode="auto">
            <a:xfrm>
              <a:off x="576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7" name="Oval 114"/>
            <p:cNvSpPr>
              <a:spLocks noChangeArrowheads="1"/>
            </p:cNvSpPr>
            <p:nvPr/>
          </p:nvSpPr>
          <p:spPr bwMode="auto">
            <a:xfrm>
              <a:off x="1008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8" name="Oval 115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9" name="Oval 116"/>
            <p:cNvSpPr>
              <a:spLocks noChangeArrowheads="1"/>
            </p:cNvSpPr>
            <p:nvPr/>
          </p:nvSpPr>
          <p:spPr bwMode="auto">
            <a:xfrm>
              <a:off x="480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80" name="Oval 117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55" name="Rectangle 118"/>
          <p:cNvSpPr>
            <a:spLocks noGrp="1" noChangeArrowheads="1"/>
          </p:cNvSpPr>
          <p:nvPr>
            <p:ph type="title"/>
          </p:nvPr>
        </p:nvSpPr>
        <p:spPr>
          <a:xfrm>
            <a:off x="457200" y="85867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Centring and scaling (1)</a:t>
            </a:r>
          </a:p>
        </p:txBody>
      </p:sp>
      <p:sp>
        <p:nvSpPr>
          <p:cNvPr id="14356" name="Line 119"/>
          <p:cNvSpPr>
            <a:spLocks noChangeShapeType="1"/>
          </p:cNvSpPr>
          <p:nvPr/>
        </p:nvSpPr>
        <p:spPr bwMode="auto">
          <a:xfrm flipH="1" flipV="1">
            <a:off x="3924300" y="3068638"/>
            <a:ext cx="208756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1"/>
          <p:cNvSpPr>
            <a:spLocks noGrp="1" noChangeArrowheads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Centring &amp; Scaling (2)</a:t>
            </a:r>
          </a:p>
        </p:txBody>
      </p:sp>
      <p:sp>
        <p:nvSpPr>
          <p:cNvPr id="15363" name="Line 34"/>
          <p:cNvSpPr>
            <a:spLocks noChangeShapeType="1"/>
          </p:cNvSpPr>
          <p:nvPr/>
        </p:nvSpPr>
        <p:spPr bwMode="auto">
          <a:xfrm>
            <a:off x="1219200" y="22098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Line 35"/>
          <p:cNvSpPr>
            <a:spLocks noChangeShapeType="1"/>
          </p:cNvSpPr>
          <p:nvPr/>
        </p:nvSpPr>
        <p:spPr bwMode="auto">
          <a:xfrm flipV="1">
            <a:off x="1219200" y="3810000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36"/>
          <p:cNvSpPr>
            <a:spLocks noChangeShapeType="1"/>
          </p:cNvSpPr>
          <p:nvPr/>
        </p:nvSpPr>
        <p:spPr bwMode="auto">
          <a:xfrm>
            <a:off x="1219200" y="4572000"/>
            <a:ext cx="198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Text Box 37"/>
          <p:cNvSpPr txBox="1">
            <a:spLocks noChangeArrowheads="1"/>
          </p:cNvSpPr>
          <p:nvPr/>
        </p:nvSpPr>
        <p:spPr bwMode="auto">
          <a:xfrm>
            <a:off x="2667000" y="54102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5367" name="Text Box 38"/>
          <p:cNvSpPr txBox="1">
            <a:spLocks noChangeArrowheads="1"/>
          </p:cNvSpPr>
          <p:nvPr/>
        </p:nvSpPr>
        <p:spPr bwMode="auto">
          <a:xfrm>
            <a:off x="2819400" y="38862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5368" name="Text Box 39"/>
          <p:cNvSpPr txBox="1">
            <a:spLocks noChangeArrowheads="1"/>
          </p:cNvSpPr>
          <p:nvPr/>
        </p:nvSpPr>
        <p:spPr bwMode="auto">
          <a:xfrm>
            <a:off x="838200" y="181292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3</a:t>
            </a:r>
          </a:p>
        </p:txBody>
      </p:sp>
      <p:grpSp>
        <p:nvGrpSpPr>
          <p:cNvPr id="15369" name="Group 101"/>
          <p:cNvGrpSpPr>
            <a:grpSpLocks/>
          </p:cNvGrpSpPr>
          <p:nvPr/>
        </p:nvGrpSpPr>
        <p:grpSpPr bwMode="auto">
          <a:xfrm>
            <a:off x="152400" y="3429000"/>
            <a:ext cx="2362200" cy="1905000"/>
            <a:chOff x="96" y="2160"/>
            <a:chExt cx="1488" cy="1200"/>
          </a:xfrm>
        </p:grpSpPr>
        <p:sp>
          <p:nvSpPr>
            <p:cNvPr id="15409" name="Oval 40"/>
            <p:cNvSpPr>
              <a:spLocks noChangeArrowheads="1"/>
            </p:cNvSpPr>
            <p:nvPr/>
          </p:nvSpPr>
          <p:spPr bwMode="auto">
            <a:xfrm>
              <a:off x="38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0" name="Oval 41"/>
            <p:cNvSpPr>
              <a:spLocks noChangeArrowheads="1"/>
            </p:cNvSpPr>
            <p:nvPr/>
          </p:nvSpPr>
          <p:spPr bwMode="auto">
            <a:xfrm>
              <a:off x="240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1" name="Oval 42"/>
            <p:cNvSpPr>
              <a:spLocks noChangeArrowheads="1"/>
            </p:cNvSpPr>
            <p:nvPr/>
          </p:nvSpPr>
          <p:spPr bwMode="auto">
            <a:xfrm>
              <a:off x="96" y="31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2" name="Oval 43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3" name="Oval 44"/>
            <p:cNvSpPr>
              <a:spLocks noChangeArrowheads="1"/>
            </p:cNvSpPr>
            <p:nvPr/>
          </p:nvSpPr>
          <p:spPr bwMode="auto">
            <a:xfrm>
              <a:off x="96" y="33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5414" name="Oval 45"/>
            <p:cNvSpPr>
              <a:spLocks noChangeArrowheads="1"/>
            </p:cNvSpPr>
            <p:nvPr/>
          </p:nvSpPr>
          <p:spPr bwMode="auto">
            <a:xfrm>
              <a:off x="288" y="30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5" name="Oval 46"/>
            <p:cNvSpPr>
              <a:spLocks noChangeArrowheads="1"/>
            </p:cNvSpPr>
            <p:nvPr/>
          </p:nvSpPr>
          <p:spPr bwMode="auto">
            <a:xfrm>
              <a:off x="480" y="29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6" name="Oval 47"/>
            <p:cNvSpPr>
              <a:spLocks noChangeArrowheads="1"/>
            </p:cNvSpPr>
            <p:nvPr/>
          </p:nvSpPr>
          <p:spPr bwMode="auto">
            <a:xfrm>
              <a:off x="62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5417" name="Oval 48"/>
            <p:cNvSpPr>
              <a:spLocks noChangeArrowheads="1"/>
            </p:cNvSpPr>
            <p:nvPr/>
          </p:nvSpPr>
          <p:spPr bwMode="auto">
            <a:xfrm>
              <a:off x="768" y="29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8" name="Oval 49"/>
            <p:cNvSpPr>
              <a:spLocks noChangeArrowheads="1"/>
            </p:cNvSpPr>
            <p:nvPr/>
          </p:nvSpPr>
          <p:spPr bwMode="auto">
            <a:xfrm>
              <a:off x="864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19" name="Oval 50"/>
            <p:cNvSpPr>
              <a:spLocks noChangeArrowheads="1"/>
            </p:cNvSpPr>
            <p:nvPr/>
          </p:nvSpPr>
          <p:spPr bwMode="auto">
            <a:xfrm>
              <a:off x="672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0" name="Oval 51"/>
            <p:cNvSpPr>
              <a:spLocks noChangeArrowheads="1"/>
            </p:cNvSpPr>
            <p:nvPr/>
          </p:nvSpPr>
          <p:spPr bwMode="auto">
            <a:xfrm>
              <a:off x="768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1" name="Oval 52"/>
            <p:cNvSpPr>
              <a:spLocks noChangeArrowheads="1"/>
            </p:cNvSpPr>
            <p:nvPr/>
          </p:nvSpPr>
          <p:spPr bwMode="auto">
            <a:xfrm>
              <a:off x="864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5422" name="Oval 53"/>
            <p:cNvSpPr>
              <a:spLocks noChangeArrowheads="1"/>
            </p:cNvSpPr>
            <p:nvPr/>
          </p:nvSpPr>
          <p:spPr bwMode="auto">
            <a:xfrm>
              <a:off x="1248" y="24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3" name="Oval 54"/>
            <p:cNvSpPr>
              <a:spLocks noChangeArrowheads="1"/>
            </p:cNvSpPr>
            <p:nvPr/>
          </p:nvSpPr>
          <p:spPr bwMode="auto">
            <a:xfrm>
              <a:off x="1056" y="26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4" name="Oval 55"/>
            <p:cNvSpPr>
              <a:spLocks noChangeArrowheads="1"/>
            </p:cNvSpPr>
            <p:nvPr/>
          </p:nvSpPr>
          <p:spPr bwMode="auto">
            <a:xfrm>
              <a:off x="1056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5" name="Oval 56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6" name="Oval 57"/>
            <p:cNvSpPr>
              <a:spLocks noChangeArrowheads="1"/>
            </p:cNvSpPr>
            <p:nvPr/>
          </p:nvSpPr>
          <p:spPr bwMode="auto">
            <a:xfrm>
              <a:off x="1488" y="24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7" name="Oval 58"/>
            <p:cNvSpPr>
              <a:spLocks noChangeArrowheads="1"/>
            </p:cNvSpPr>
            <p:nvPr/>
          </p:nvSpPr>
          <p:spPr bwMode="auto">
            <a:xfrm flipH="1" flipV="1">
              <a:off x="1536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8" name="Oval 59"/>
            <p:cNvSpPr>
              <a:spLocks noChangeArrowheads="1"/>
            </p:cNvSpPr>
            <p:nvPr/>
          </p:nvSpPr>
          <p:spPr bwMode="auto">
            <a:xfrm>
              <a:off x="576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29" name="Oval 60"/>
            <p:cNvSpPr>
              <a:spLocks noChangeArrowheads="1"/>
            </p:cNvSpPr>
            <p:nvPr/>
          </p:nvSpPr>
          <p:spPr bwMode="auto">
            <a:xfrm>
              <a:off x="1008" y="28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30" name="Oval 61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31" name="Oval 62"/>
            <p:cNvSpPr>
              <a:spLocks noChangeArrowheads="1"/>
            </p:cNvSpPr>
            <p:nvPr/>
          </p:nvSpPr>
          <p:spPr bwMode="auto">
            <a:xfrm>
              <a:off x="480" y="27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32" name="Oval 63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70" name="Text Box 66"/>
          <p:cNvSpPr txBox="1">
            <a:spLocks noChangeArrowheads="1"/>
          </p:cNvSpPr>
          <p:nvPr/>
        </p:nvSpPr>
        <p:spPr bwMode="auto">
          <a:xfrm>
            <a:off x="179388" y="969963"/>
            <a:ext cx="8802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Scaling</a:t>
            </a:r>
            <a:r>
              <a:rPr lang="en-US" b="0"/>
              <a:t> – </a:t>
            </a:r>
            <a:r>
              <a:rPr lang="sv-SE" b="0"/>
              <a:t>put each variable on an equal footing</a:t>
            </a:r>
          </a:p>
          <a:p>
            <a:pPr eaLnBrk="0" hangingPunct="0"/>
            <a:r>
              <a:rPr lang="sv-SE" b="0"/>
              <a:t>e.g. make standard deviations equal (not the only way)</a:t>
            </a:r>
            <a:endParaRPr lang="en-US" b="0" u="sng"/>
          </a:p>
        </p:txBody>
      </p:sp>
      <p:sp>
        <p:nvSpPr>
          <p:cNvPr id="15371" name="Line 69"/>
          <p:cNvSpPr>
            <a:spLocks noChangeShapeType="1"/>
          </p:cNvSpPr>
          <p:nvPr/>
        </p:nvSpPr>
        <p:spPr bwMode="auto">
          <a:xfrm>
            <a:off x="5715000" y="2225675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2" name="Line 70"/>
          <p:cNvSpPr>
            <a:spLocks noChangeShapeType="1"/>
          </p:cNvSpPr>
          <p:nvPr/>
        </p:nvSpPr>
        <p:spPr bwMode="auto">
          <a:xfrm flipV="1">
            <a:off x="5715000" y="3825875"/>
            <a:ext cx="1828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3" name="Line 71"/>
          <p:cNvSpPr>
            <a:spLocks noChangeShapeType="1"/>
          </p:cNvSpPr>
          <p:nvPr/>
        </p:nvSpPr>
        <p:spPr bwMode="auto">
          <a:xfrm>
            <a:off x="5715000" y="4587875"/>
            <a:ext cx="1981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Text Box 72"/>
          <p:cNvSpPr txBox="1">
            <a:spLocks noChangeArrowheads="1"/>
          </p:cNvSpPr>
          <p:nvPr/>
        </p:nvSpPr>
        <p:spPr bwMode="auto">
          <a:xfrm>
            <a:off x="7162800" y="542607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5375" name="Text Box 73"/>
          <p:cNvSpPr txBox="1">
            <a:spLocks noChangeArrowheads="1"/>
          </p:cNvSpPr>
          <p:nvPr/>
        </p:nvSpPr>
        <p:spPr bwMode="auto">
          <a:xfrm>
            <a:off x="7315200" y="3902075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5376" name="Text Box 74"/>
          <p:cNvSpPr txBox="1">
            <a:spLocks noChangeArrowheads="1"/>
          </p:cNvSpPr>
          <p:nvPr/>
        </p:nvSpPr>
        <p:spPr bwMode="auto">
          <a:xfrm>
            <a:off x="5334000" y="18288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3</a:t>
            </a:r>
          </a:p>
        </p:txBody>
      </p:sp>
      <p:sp>
        <p:nvSpPr>
          <p:cNvPr id="15377" name="Oval 76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8" name="Oval 77"/>
          <p:cNvSpPr>
            <a:spLocks noChangeArrowheads="1"/>
          </p:cNvSpPr>
          <p:nvPr/>
        </p:nvSpPr>
        <p:spPr bwMode="auto">
          <a:xfrm>
            <a:off x="5410200" y="53498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9" name="Oval 78"/>
          <p:cNvSpPr>
            <a:spLocks noChangeArrowheads="1"/>
          </p:cNvSpPr>
          <p:nvPr/>
        </p:nvSpPr>
        <p:spPr bwMode="auto">
          <a:xfrm>
            <a:off x="5105400" y="51974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0" name="Oval 79"/>
          <p:cNvSpPr>
            <a:spLocks noChangeArrowheads="1"/>
          </p:cNvSpPr>
          <p:nvPr/>
        </p:nvSpPr>
        <p:spPr bwMode="auto">
          <a:xfrm>
            <a:off x="5410200" y="48926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1" name="Oval 80"/>
          <p:cNvSpPr>
            <a:spLocks noChangeArrowheads="1"/>
          </p:cNvSpPr>
          <p:nvPr/>
        </p:nvSpPr>
        <p:spPr bwMode="auto">
          <a:xfrm>
            <a:off x="5715000" y="50450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2400" b="0">
              <a:latin typeface="Times New Roman" pitchFamily="-111" charset="0"/>
            </a:endParaRPr>
          </a:p>
        </p:txBody>
      </p:sp>
      <p:sp>
        <p:nvSpPr>
          <p:cNvPr id="15382" name="Oval 81"/>
          <p:cNvSpPr>
            <a:spLocks noChangeArrowheads="1"/>
          </p:cNvSpPr>
          <p:nvPr/>
        </p:nvSpPr>
        <p:spPr bwMode="auto">
          <a:xfrm>
            <a:off x="5562600" y="5121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3" name="Oval 82"/>
          <p:cNvSpPr>
            <a:spLocks noChangeArrowheads="1"/>
          </p:cNvSpPr>
          <p:nvPr/>
        </p:nvSpPr>
        <p:spPr bwMode="auto">
          <a:xfrm>
            <a:off x="5181600" y="48164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4" name="Oval 83"/>
          <p:cNvSpPr>
            <a:spLocks noChangeArrowheads="1"/>
          </p:cNvSpPr>
          <p:nvPr/>
        </p:nvSpPr>
        <p:spPr bwMode="auto">
          <a:xfrm>
            <a:off x="5486400" y="4359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2400" b="0">
              <a:latin typeface="Times New Roman" pitchFamily="-111" charset="0"/>
            </a:endParaRPr>
          </a:p>
        </p:txBody>
      </p:sp>
      <p:sp>
        <p:nvSpPr>
          <p:cNvPr id="15385" name="Oval 84"/>
          <p:cNvSpPr>
            <a:spLocks noChangeArrowheads="1"/>
          </p:cNvSpPr>
          <p:nvPr/>
        </p:nvSpPr>
        <p:spPr bwMode="auto">
          <a:xfrm>
            <a:off x="5867400" y="4740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6" name="Oval 85"/>
          <p:cNvSpPr>
            <a:spLocks noChangeArrowheads="1"/>
          </p:cNvSpPr>
          <p:nvPr/>
        </p:nvSpPr>
        <p:spPr bwMode="auto">
          <a:xfrm>
            <a:off x="5867400" y="3978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7" name="Oval 86"/>
          <p:cNvSpPr>
            <a:spLocks noChangeArrowheads="1"/>
          </p:cNvSpPr>
          <p:nvPr/>
        </p:nvSpPr>
        <p:spPr bwMode="auto">
          <a:xfrm>
            <a:off x="5562600" y="40544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8" name="Oval 87"/>
          <p:cNvSpPr>
            <a:spLocks noChangeArrowheads="1"/>
          </p:cNvSpPr>
          <p:nvPr/>
        </p:nvSpPr>
        <p:spPr bwMode="auto">
          <a:xfrm>
            <a:off x="5715000" y="42068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89" name="Oval 88"/>
          <p:cNvSpPr>
            <a:spLocks noChangeArrowheads="1"/>
          </p:cNvSpPr>
          <p:nvPr/>
        </p:nvSpPr>
        <p:spPr bwMode="auto">
          <a:xfrm>
            <a:off x="5867400" y="4359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 sz="2400" b="0">
              <a:latin typeface="Times New Roman" pitchFamily="-111" charset="0"/>
            </a:endParaRPr>
          </a:p>
        </p:txBody>
      </p:sp>
      <p:sp>
        <p:nvSpPr>
          <p:cNvPr id="15390" name="Oval 89"/>
          <p:cNvSpPr>
            <a:spLocks noChangeArrowheads="1"/>
          </p:cNvSpPr>
          <p:nvPr/>
        </p:nvSpPr>
        <p:spPr bwMode="auto">
          <a:xfrm>
            <a:off x="6019800" y="41306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1" name="Oval 90"/>
          <p:cNvSpPr>
            <a:spLocks noChangeArrowheads="1"/>
          </p:cNvSpPr>
          <p:nvPr/>
        </p:nvSpPr>
        <p:spPr bwMode="auto">
          <a:xfrm>
            <a:off x="6172200" y="42830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2" name="Oval 91"/>
          <p:cNvSpPr>
            <a:spLocks noChangeArrowheads="1"/>
          </p:cNvSpPr>
          <p:nvPr/>
        </p:nvSpPr>
        <p:spPr bwMode="auto">
          <a:xfrm>
            <a:off x="5943600" y="36734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3" name="Oval 92"/>
          <p:cNvSpPr>
            <a:spLocks noChangeArrowheads="1"/>
          </p:cNvSpPr>
          <p:nvPr/>
        </p:nvSpPr>
        <p:spPr bwMode="auto">
          <a:xfrm>
            <a:off x="6172200" y="38258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4" name="Oval 93"/>
          <p:cNvSpPr>
            <a:spLocks noChangeArrowheads="1"/>
          </p:cNvSpPr>
          <p:nvPr/>
        </p:nvSpPr>
        <p:spPr bwMode="auto">
          <a:xfrm>
            <a:off x="6324600" y="41306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5" name="Oval 94"/>
          <p:cNvSpPr>
            <a:spLocks noChangeArrowheads="1"/>
          </p:cNvSpPr>
          <p:nvPr/>
        </p:nvSpPr>
        <p:spPr bwMode="auto">
          <a:xfrm>
            <a:off x="6553200" y="37496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6" name="Oval 95"/>
          <p:cNvSpPr>
            <a:spLocks noChangeArrowheads="1"/>
          </p:cNvSpPr>
          <p:nvPr/>
        </p:nvSpPr>
        <p:spPr bwMode="auto">
          <a:xfrm>
            <a:off x="6096000" y="48926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7" name="Oval 96"/>
          <p:cNvSpPr>
            <a:spLocks noChangeArrowheads="1"/>
          </p:cNvSpPr>
          <p:nvPr/>
        </p:nvSpPr>
        <p:spPr bwMode="auto">
          <a:xfrm>
            <a:off x="6172200" y="46640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8" name="Oval 97"/>
          <p:cNvSpPr>
            <a:spLocks noChangeArrowheads="1"/>
          </p:cNvSpPr>
          <p:nvPr/>
        </p:nvSpPr>
        <p:spPr bwMode="auto">
          <a:xfrm>
            <a:off x="6248400" y="35210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99" name="Oval 98"/>
          <p:cNvSpPr>
            <a:spLocks noChangeArrowheads="1"/>
          </p:cNvSpPr>
          <p:nvPr/>
        </p:nvSpPr>
        <p:spPr bwMode="auto">
          <a:xfrm>
            <a:off x="5257800" y="43592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400" name="Oval 99"/>
          <p:cNvSpPr>
            <a:spLocks noChangeArrowheads="1"/>
          </p:cNvSpPr>
          <p:nvPr/>
        </p:nvSpPr>
        <p:spPr bwMode="auto">
          <a:xfrm>
            <a:off x="5638800" y="4511675"/>
            <a:ext cx="152400" cy="152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28600" y="4114800"/>
            <a:ext cx="1981200" cy="838200"/>
            <a:chOff x="96" y="2592"/>
            <a:chExt cx="1248" cy="528"/>
          </a:xfrm>
        </p:grpSpPr>
        <p:sp>
          <p:nvSpPr>
            <p:cNvPr id="15406" name="Line 102"/>
            <p:cNvSpPr>
              <a:spLocks noChangeShapeType="1"/>
            </p:cNvSpPr>
            <p:nvPr/>
          </p:nvSpPr>
          <p:spPr bwMode="auto">
            <a:xfrm flipV="1">
              <a:off x="96" y="2592"/>
              <a:ext cx="1248" cy="528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07" name="Line 103"/>
            <p:cNvSpPr>
              <a:spLocks noChangeShapeType="1"/>
            </p:cNvSpPr>
            <p:nvPr/>
          </p:nvSpPr>
          <p:spPr bwMode="auto">
            <a:xfrm>
              <a:off x="480" y="2736"/>
              <a:ext cx="480" cy="24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08" name="Line 104"/>
            <p:cNvSpPr>
              <a:spLocks noChangeShapeType="1"/>
            </p:cNvSpPr>
            <p:nvPr/>
          </p:nvSpPr>
          <p:spPr bwMode="auto">
            <a:xfrm flipV="1">
              <a:off x="720" y="2592"/>
              <a:ext cx="0" cy="528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34000" y="4191000"/>
            <a:ext cx="838200" cy="838200"/>
            <a:chOff x="3360" y="2640"/>
            <a:chExt cx="528" cy="528"/>
          </a:xfrm>
        </p:grpSpPr>
        <p:sp>
          <p:nvSpPr>
            <p:cNvPr id="15403" name="Line 107"/>
            <p:cNvSpPr>
              <a:spLocks noChangeShapeType="1"/>
            </p:cNvSpPr>
            <p:nvPr/>
          </p:nvSpPr>
          <p:spPr bwMode="auto">
            <a:xfrm flipV="1">
              <a:off x="3360" y="2784"/>
              <a:ext cx="528" cy="24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04" name="Line 108"/>
            <p:cNvSpPr>
              <a:spLocks noChangeShapeType="1"/>
            </p:cNvSpPr>
            <p:nvPr/>
          </p:nvSpPr>
          <p:spPr bwMode="auto">
            <a:xfrm>
              <a:off x="3360" y="2784"/>
              <a:ext cx="480" cy="24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405" name="Line 109"/>
            <p:cNvSpPr>
              <a:spLocks noChangeShapeType="1"/>
            </p:cNvSpPr>
            <p:nvPr/>
          </p:nvSpPr>
          <p:spPr bwMode="auto">
            <a:xfrm flipV="1">
              <a:off x="3600" y="2640"/>
              <a:ext cx="0" cy="528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09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0"/>
          <p:cNvGrpSpPr>
            <a:grpSpLocks/>
          </p:cNvGrpSpPr>
          <p:nvPr/>
        </p:nvGrpSpPr>
        <p:grpSpPr bwMode="auto">
          <a:xfrm>
            <a:off x="152400" y="1312863"/>
            <a:ext cx="3929063" cy="4203700"/>
            <a:chOff x="96" y="827"/>
            <a:chExt cx="2475" cy="2648"/>
          </a:xfrm>
        </p:grpSpPr>
        <p:sp>
          <p:nvSpPr>
            <p:cNvPr id="16389" name="Line 3"/>
            <p:cNvSpPr>
              <a:spLocks noChangeShapeType="1"/>
            </p:cNvSpPr>
            <p:nvPr/>
          </p:nvSpPr>
          <p:spPr bwMode="auto">
            <a:xfrm>
              <a:off x="1056" y="1050"/>
              <a:ext cx="1" cy="14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0" name="Line 4"/>
            <p:cNvSpPr>
              <a:spLocks noChangeShapeType="1"/>
            </p:cNvSpPr>
            <p:nvPr/>
          </p:nvSpPr>
          <p:spPr bwMode="auto">
            <a:xfrm flipV="1">
              <a:off x="1056" y="2037"/>
              <a:ext cx="1152" cy="4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1" name="Line 5"/>
            <p:cNvSpPr>
              <a:spLocks noChangeShapeType="1"/>
            </p:cNvSpPr>
            <p:nvPr/>
          </p:nvSpPr>
          <p:spPr bwMode="auto">
            <a:xfrm>
              <a:off x="1056" y="2519"/>
              <a:ext cx="1248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1968" y="304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1</a:t>
              </a: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2064" y="208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2</a:t>
              </a:r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816" y="827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3</a:t>
              </a:r>
            </a:p>
          </p:txBody>
        </p:sp>
        <p:sp>
          <p:nvSpPr>
            <p:cNvPr id="16395" name="Oval 9"/>
            <p:cNvSpPr>
              <a:spLocks noChangeArrowheads="1"/>
            </p:cNvSpPr>
            <p:nvPr/>
          </p:nvSpPr>
          <p:spPr bwMode="auto">
            <a:xfrm>
              <a:off x="624" y="308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6" name="Oval 10"/>
            <p:cNvSpPr>
              <a:spLocks noChangeArrowheads="1"/>
            </p:cNvSpPr>
            <p:nvPr/>
          </p:nvSpPr>
          <p:spPr bwMode="auto">
            <a:xfrm>
              <a:off x="960" y="304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7" name="Oval 11"/>
            <p:cNvSpPr>
              <a:spLocks noChangeArrowheads="1"/>
            </p:cNvSpPr>
            <p:nvPr/>
          </p:nvSpPr>
          <p:spPr bwMode="auto">
            <a:xfrm>
              <a:off x="576" y="2848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8" name="Oval 12"/>
            <p:cNvSpPr>
              <a:spLocks noChangeArrowheads="1"/>
            </p:cNvSpPr>
            <p:nvPr/>
          </p:nvSpPr>
          <p:spPr bwMode="auto">
            <a:xfrm>
              <a:off x="1056" y="279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6399" name="Oval 13"/>
            <p:cNvSpPr>
              <a:spLocks noChangeArrowheads="1"/>
            </p:cNvSpPr>
            <p:nvPr/>
          </p:nvSpPr>
          <p:spPr bwMode="auto">
            <a:xfrm>
              <a:off x="960" y="284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0" name="Oval 14"/>
            <p:cNvSpPr>
              <a:spLocks noChangeArrowheads="1"/>
            </p:cNvSpPr>
            <p:nvPr/>
          </p:nvSpPr>
          <p:spPr bwMode="auto">
            <a:xfrm>
              <a:off x="720" y="251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1" name="Oval 15"/>
            <p:cNvSpPr>
              <a:spLocks noChangeArrowheads="1"/>
            </p:cNvSpPr>
            <p:nvPr/>
          </p:nvSpPr>
          <p:spPr bwMode="auto">
            <a:xfrm>
              <a:off x="912" y="236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6402" name="Oval 16"/>
            <p:cNvSpPr>
              <a:spLocks noChangeArrowheads="1"/>
            </p:cNvSpPr>
            <p:nvPr/>
          </p:nvSpPr>
          <p:spPr bwMode="auto">
            <a:xfrm>
              <a:off x="1152" y="260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3" name="Oval 17"/>
            <p:cNvSpPr>
              <a:spLocks noChangeArrowheads="1"/>
            </p:cNvSpPr>
            <p:nvPr/>
          </p:nvSpPr>
          <p:spPr bwMode="auto">
            <a:xfrm>
              <a:off x="1152" y="212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4" name="Oval 18"/>
            <p:cNvSpPr>
              <a:spLocks noChangeArrowheads="1"/>
            </p:cNvSpPr>
            <p:nvPr/>
          </p:nvSpPr>
          <p:spPr bwMode="auto">
            <a:xfrm>
              <a:off x="960" y="217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5" name="Oval 19"/>
            <p:cNvSpPr>
              <a:spLocks noChangeArrowheads="1"/>
            </p:cNvSpPr>
            <p:nvPr/>
          </p:nvSpPr>
          <p:spPr bwMode="auto">
            <a:xfrm>
              <a:off x="1056" y="2268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6" name="Oval 20"/>
            <p:cNvSpPr>
              <a:spLocks noChangeArrowheads="1"/>
            </p:cNvSpPr>
            <p:nvPr/>
          </p:nvSpPr>
          <p:spPr bwMode="auto">
            <a:xfrm>
              <a:off x="1152" y="236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6407" name="Oval 21"/>
            <p:cNvSpPr>
              <a:spLocks noChangeArrowheads="1"/>
            </p:cNvSpPr>
            <p:nvPr/>
          </p:nvSpPr>
          <p:spPr bwMode="auto">
            <a:xfrm>
              <a:off x="1248" y="222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8" name="Oval 22"/>
            <p:cNvSpPr>
              <a:spLocks noChangeArrowheads="1"/>
            </p:cNvSpPr>
            <p:nvPr/>
          </p:nvSpPr>
          <p:spPr bwMode="auto">
            <a:xfrm>
              <a:off x="1344" y="231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9" name="Oval 23"/>
            <p:cNvSpPr>
              <a:spLocks noChangeArrowheads="1"/>
            </p:cNvSpPr>
            <p:nvPr/>
          </p:nvSpPr>
          <p:spPr bwMode="auto">
            <a:xfrm>
              <a:off x="1200" y="193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0" name="Oval 24"/>
            <p:cNvSpPr>
              <a:spLocks noChangeArrowheads="1"/>
            </p:cNvSpPr>
            <p:nvPr/>
          </p:nvSpPr>
          <p:spPr bwMode="auto">
            <a:xfrm>
              <a:off x="1344" y="2028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1" name="Oval 25"/>
            <p:cNvSpPr>
              <a:spLocks noChangeArrowheads="1"/>
            </p:cNvSpPr>
            <p:nvPr/>
          </p:nvSpPr>
          <p:spPr bwMode="auto">
            <a:xfrm>
              <a:off x="1440" y="222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2" name="Oval 26"/>
            <p:cNvSpPr>
              <a:spLocks noChangeArrowheads="1"/>
            </p:cNvSpPr>
            <p:nvPr/>
          </p:nvSpPr>
          <p:spPr bwMode="auto">
            <a:xfrm>
              <a:off x="1584" y="198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3" name="Oval 27"/>
            <p:cNvSpPr>
              <a:spLocks noChangeArrowheads="1"/>
            </p:cNvSpPr>
            <p:nvPr/>
          </p:nvSpPr>
          <p:spPr bwMode="auto">
            <a:xfrm>
              <a:off x="1296" y="270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4" name="Oval 28"/>
            <p:cNvSpPr>
              <a:spLocks noChangeArrowheads="1"/>
            </p:cNvSpPr>
            <p:nvPr/>
          </p:nvSpPr>
          <p:spPr bwMode="auto">
            <a:xfrm>
              <a:off x="1344" y="255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5" name="Oval 29"/>
            <p:cNvSpPr>
              <a:spLocks noChangeArrowheads="1"/>
            </p:cNvSpPr>
            <p:nvPr/>
          </p:nvSpPr>
          <p:spPr bwMode="auto">
            <a:xfrm>
              <a:off x="1392" y="183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6" name="Oval 30"/>
            <p:cNvSpPr>
              <a:spLocks noChangeArrowheads="1"/>
            </p:cNvSpPr>
            <p:nvPr/>
          </p:nvSpPr>
          <p:spPr bwMode="auto">
            <a:xfrm>
              <a:off x="768" y="236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7" name="Oval 31"/>
            <p:cNvSpPr>
              <a:spLocks noChangeArrowheads="1"/>
            </p:cNvSpPr>
            <p:nvPr/>
          </p:nvSpPr>
          <p:spPr bwMode="auto">
            <a:xfrm>
              <a:off x="1008" y="2461"/>
              <a:ext cx="96" cy="9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8" name="Line 32"/>
            <p:cNvSpPr>
              <a:spLocks noChangeShapeType="1"/>
            </p:cNvSpPr>
            <p:nvPr/>
          </p:nvSpPr>
          <p:spPr bwMode="auto">
            <a:xfrm flipV="1">
              <a:off x="384" y="1360"/>
              <a:ext cx="1536" cy="211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9" name="AutoShape 33"/>
            <p:cNvSpPr>
              <a:spLocks/>
            </p:cNvSpPr>
            <p:nvPr/>
          </p:nvSpPr>
          <p:spPr bwMode="auto">
            <a:xfrm rot="2107289">
              <a:off x="818" y="2454"/>
              <a:ext cx="135" cy="503"/>
            </a:xfrm>
            <a:prstGeom prst="leftBrace">
              <a:avLst>
                <a:gd name="adj1" fmla="val 31049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0" name="Oval 34"/>
            <p:cNvSpPr>
              <a:spLocks noChangeArrowheads="1"/>
            </p:cNvSpPr>
            <p:nvPr/>
          </p:nvSpPr>
          <p:spPr bwMode="auto">
            <a:xfrm>
              <a:off x="1008" y="270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6421" name="Line 35"/>
            <p:cNvSpPr>
              <a:spLocks noChangeShapeType="1"/>
            </p:cNvSpPr>
            <p:nvPr/>
          </p:nvSpPr>
          <p:spPr bwMode="auto">
            <a:xfrm flipH="1" flipV="1">
              <a:off x="768" y="2944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2" name="Oval 36"/>
            <p:cNvSpPr>
              <a:spLocks noChangeArrowheads="1"/>
            </p:cNvSpPr>
            <p:nvPr/>
          </p:nvSpPr>
          <p:spPr bwMode="auto">
            <a:xfrm>
              <a:off x="864" y="251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6423" name="Oval 37"/>
            <p:cNvSpPr>
              <a:spLocks noChangeArrowheads="1"/>
            </p:cNvSpPr>
            <p:nvPr/>
          </p:nvSpPr>
          <p:spPr bwMode="auto">
            <a:xfrm>
              <a:off x="672" y="280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6424" name="Oval 38"/>
            <p:cNvSpPr>
              <a:spLocks noChangeArrowheads="1"/>
            </p:cNvSpPr>
            <p:nvPr/>
          </p:nvSpPr>
          <p:spPr bwMode="auto">
            <a:xfrm>
              <a:off x="768" y="304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6425" name="Line 39"/>
            <p:cNvSpPr>
              <a:spLocks noChangeShapeType="1"/>
            </p:cNvSpPr>
            <p:nvPr/>
          </p:nvSpPr>
          <p:spPr bwMode="auto">
            <a:xfrm>
              <a:off x="336" y="2512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6" name="Text Box 40"/>
            <p:cNvSpPr txBox="1">
              <a:spLocks noChangeArrowheads="1"/>
            </p:cNvSpPr>
            <p:nvPr/>
          </p:nvSpPr>
          <p:spPr bwMode="auto">
            <a:xfrm>
              <a:off x="960" y="2992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(i)</a:t>
              </a:r>
            </a:p>
          </p:txBody>
        </p:sp>
        <p:sp>
          <p:nvSpPr>
            <p:cNvPr id="16427" name="Text Box 41"/>
            <p:cNvSpPr txBox="1">
              <a:spLocks noChangeArrowheads="1"/>
            </p:cNvSpPr>
            <p:nvPr/>
          </p:nvSpPr>
          <p:spPr bwMode="auto">
            <a:xfrm>
              <a:off x="96" y="2320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rgbClr val="FF0000"/>
                  </a:solidFill>
                  <a:latin typeface="Times New Roman" pitchFamily="-111" charset="0"/>
                </a:rPr>
                <a:t>t</a:t>
              </a:r>
              <a:r>
                <a:rPr lang="en-US" sz="2400" b="0" baseline="-25000">
                  <a:solidFill>
                    <a:srgbClr val="FF0000"/>
                  </a:solidFill>
                  <a:latin typeface="Times New Roman" pitchFamily="-111" charset="0"/>
                </a:rPr>
                <a:t>i1</a:t>
              </a:r>
              <a:endParaRPr lang="en-US" sz="2400" b="0">
                <a:solidFill>
                  <a:srgbClr val="FF0000"/>
                </a:solidFill>
                <a:latin typeface="Times New Roman" pitchFamily="-111" charset="0"/>
              </a:endParaRPr>
            </a:p>
          </p:txBody>
        </p:sp>
        <p:sp>
          <p:nvSpPr>
            <p:cNvPr id="16428" name="Text Box 42"/>
            <p:cNvSpPr txBox="1">
              <a:spLocks noChangeArrowheads="1"/>
            </p:cNvSpPr>
            <p:nvPr/>
          </p:nvSpPr>
          <p:spPr bwMode="auto">
            <a:xfrm>
              <a:off x="1968" y="1259"/>
              <a:ext cx="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CC"/>
                  </a:solidFill>
                  <a:latin typeface="Times New Roman" pitchFamily="-111" charset="0"/>
                </a:rPr>
                <a:t>p</a:t>
              </a:r>
              <a:r>
                <a:rPr lang="en-US" sz="2000" baseline="-25000">
                  <a:solidFill>
                    <a:srgbClr val="0000CC"/>
                  </a:solidFill>
                  <a:latin typeface="Times New Roman" pitchFamily="-111" charset="0"/>
                </a:rPr>
                <a:t>1</a:t>
              </a:r>
              <a:endParaRPr lang="en-US" sz="2000">
                <a:solidFill>
                  <a:srgbClr val="0000CC"/>
                </a:solidFill>
                <a:latin typeface="Times New Roman" pitchFamily="-111" charset="0"/>
              </a:endParaRPr>
            </a:p>
          </p:txBody>
        </p:sp>
      </p:grpSp>
      <p:sp>
        <p:nvSpPr>
          <p:cNvPr id="16387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PCA – Step by step (3) – 1</a:t>
            </a:r>
            <a:r>
              <a:rPr lang="en-GB" baseline="30000" dirty="0" smtClean="0">
                <a:ea typeface="ＭＳ Ｐゴシック" pitchFamily="-111" charset="-128"/>
              </a:rPr>
              <a:t>st</a:t>
            </a:r>
            <a:r>
              <a:rPr lang="en-GB" dirty="0" smtClean="0">
                <a:ea typeface="ＭＳ Ｐゴシック" pitchFamily="-111" charset="-128"/>
              </a:rPr>
              <a:t> PC</a:t>
            </a:r>
          </a:p>
        </p:txBody>
      </p:sp>
      <p:sp>
        <p:nvSpPr>
          <p:cNvPr id="16388" name="Rectangle 49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76400"/>
            <a:ext cx="4537075" cy="44196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1</a:t>
            </a:r>
            <a:r>
              <a:rPr lang="en-GB" baseline="30000" smtClean="0">
                <a:ea typeface="ＭＳ Ｐゴシック" pitchFamily="-111" charset="-128"/>
              </a:rPr>
              <a:t>st</a:t>
            </a:r>
            <a:r>
              <a:rPr lang="en-GB" smtClean="0">
                <a:ea typeface="ＭＳ Ｐゴシック" pitchFamily="-111" charset="-128"/>
              </a:rPr>
              <a:t> principal component follows largest variation in data</a:t>
            </a:r>
          </a:p>
          <a:p>
            <a:pPr eaLnBrk="1" hangingPunct="1"/>
            <a:r>
              <a:rPr lang="en-GB" i="1" smtClean="0">
                <a:ea typeface="ＭＳ Ｐゴシック" pitchFamily="-111" charset="-128"/>
              </a:rPr>
              <a:t>Score, </a:t>
            </a:r>
            <a:r>
              <a:rPr lang="en-GB" i="1" smtClean="0">
                <a:solidFill>
                  <a:srgbClr val="FF0000"/>
                </a:solidFill>
                <a:ea typeface="ＭＳ Ｐゴシック" pitchFamily="-111" charset="-128"/>
              </a:rPr>
              <a:t>t</a:t>
            </a:r>
            <a:r>
              <a:rPr lang="en-GB" i="1" baseline="-25000" smtClean="0">
                <a:solidFill>
                  <a:srgbClr val="FF0000"/>
                </a:solidFill>
                <a:ea typeface="ＭＳ Ｐゴシック" pitchFamily="-111" charset="-128"/>
              </a:rPr>
              <a:t>i1</a:t>
            </a:r>
            <a:r>
              <a:rPr lang="en-GB" smtClean="0">
                <a:ea typeface="ＭＳ Ｐゴシック" pitchFamily="-111" charset="-128"/>
              </a:rPr>
              <a:t> = distance from projection of i’th point to origin</a:t>
            </a:r>
          </a:p>
          <a:p>
            <a:pPr eaLnBrk="1" hangingPunct="1"/>
            <a:r>
              <a:rPr lang="en-GB" b="1" smtClean="0">
                <a:solidFill>
                  <a:srgbClr val="0000CC"/>
                </a:solidFill>
                <a:ea typeface="ＭＳ Ｐゴシック" pitchFamily="-111" charset="-128"/>
              </a:rPr>
              <a:t>p</a:t>
            </a:r>
            <a:r>
              <a:rPr lang="en-GB" baseline="-25000" smtClean="0">
                <a:solidFill>
                  <a:srgbClr val="0000CC"/>
                </a:solidFill>
                <a:ea typeface="ＭＳ Ｐゴシック" pitchFamily="-111" charset="-128"/>
              </a:rPr>
              <a:t>1</a:t>
            </a:r>
            <a:r>
              <a:rPr lang="en-GB" smtClean="0">
                <a:ea typeface="ＭＳ Ｐゴシック" pitchFamily="-111" charset="-128"/>
              </a:rPr>
              <a:t> is like a new axis</a:t>
            </a:r>
          </a:p>
          <a:p>
            <a:pPr lvl="1" eaLnBrk="1" hangingPunct="1"/>
            <a:r>
              <a:rPr lang="en-GB" smtClean="0">
                <a:ea typeface="ＭＳ Ｐゴシック" pitchFamily="-111" charset="-128"/>
              </a:rPr>
              <a:t>a </a:t>
            </a:r>
            <a:r>
              <a:rPr lang="en-GB" i="1" smtClean="0">
                <a:ea typeface="ＭＳ Ｐゴシック" pitchFamily="-111" charset="-128"/>
              </a:rPr>
              <a:t>latent variable</a:t>
            </a:r>
            <a:endParaRPr lang="en-GB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5"/>
          <p:cNvGrpSpPr>
            <a:grpSpLocks/>
          </p:cNvGrpSpPr>
          <p:nvPr/>
        </p:nvGrpSpPr>
        <p:grpSpPr bwMode="auto">
          <a:xfrm>
            <a:off x="152400" y="1312863"/>
            <a:ext cx="3925888" cy="4203700"/>
            <a:chOff x="96" y="827"/>
            <a:chExt cx="2473" cy="2648"/>
          </a:xfrm>
        </p:grpSpPr>
        <p:sp>
          <p:nvSpPr>
            <p:cNvPr id="17413" name="Line 3"/>
            <p:cNvSpPr>
              <a:spLocks noChangeShapeType="1"/>
            </p:cNvSpPr>
            <p:nvPr/>
          </p:nvSpPr>
          <p:spPr bwMode="auto">
            <a:xfrm>
              <a:off x="1054" y="1050"/>
              <a:ext cx="1" cy="14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4" name="Line 4"/>
            <p:cNvSpPr>
              <a:spLocks noChangeShapeType="1"/>
            </p:cNvSpPr>
            <p:nvPr/>
          </p:nvSpPr>
          <p:spPr bwMode="auto">
            <a:xfrm flipV="1">
              <a:off x="1054" y="2037"/>
              <a:ext cx="1152" cy="4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>
              <a:off x="1054" y="2519"/>
              <a:ext cx="1248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1966" y="304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1</a:t>
              </a:r>
            </a:p>
          </p:txBody>
        </p:sp>
        <p:sp>
          <p:nvSpPr>
            <p:cNvPr id="17417" name="Text Box 7"/>
            <p:cNvSpPr txBox="1">
              <a:spLocks noChangeArrowheads="1"/>
            </p:cNvSpPr>
            <p:nvPr/>
          </p:nvSpPr>
          <p:spPr bwMode="auto">
            <a:xfrm>
              <a:off x="2062" y="208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2</a:t>
              </a:r>
            </a:p>
          </p:txBody>
        </p:sp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814" y="827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3</a:t>
              </a:r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622" y="308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958" y="304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>
              <a:off x="574" y="2848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Oval 12"/>
            <p:cNvSpPr>
              <a:spLocks noChangeArrowheads="1"/>
            </p:cNvSpPr>
            <p:nvPr/>
          </p:nvSpPr>
          <p:spPr bwMode="auto">
            <a:xfrm>
              <a:off x="1054" y="279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7423" name="Oval 13"/>
            <p:cNvSpPr>
              <a:spLocks noChangeArrowheads="1"/>
            </p:cNvSpPr>
            <p:nvPr/>
          </p:nvSpPr>
          <p:spPr bwMode="auto">
            <a:xfrm>
              <a:off x="958" y="284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Oval 14"/>
            <p:cNvSpPr>
              <a:spLocks noChangeArrowheads="1"/>
            </p:cNvSpPr>
            <p:nvPr/>
          </p:nvSpPr>
          <p:spPr bwMode="auto">
            <a:xfrm>
              <a:off x="718" y="251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Oval 15"/>
            <p:cNvSpPr>
              <a:spLocks noChangeArrowheads="1"/>
            </p:cNvSpPr>
            <p:nvPr/>
          </p:nvSpPr>
          <p:spPr bwMode="auto">
            <a:xfrm>
              <a:off x="910" y="236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7426" name="Oval 16"/>
            <p:cNvSpPr>
              <a:spLocks noChangeArrowheads="1"/>
            </p:cNvSpPr>
            <p:nvPr/>
          </p:nvSpPr>
          <p:spPr bwMode="auto">
            <a:xfrm>
              <a:off x="1150" y="260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Oval 17"/>
            <p:cNvSpPr>
              <a:spLocks noChangeArrowheads="1"/>
            </p:cNvSpPr>
            <p:nvPr/>
          </p:nvSpPr>
          <p:spPr bwMode="auto">
            <a:xfrm>
              <a:off x="1150" y="212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8" name="Oval 18"/>
            <p:cNvSpPr>
              <a:spLocks noChangeArrowheads="1"/>
            </p:cNvSpPr>
            <p:nvPr/>
          </p:nvSpPr>
          <p:spPr bwMode="auto">
            <a:xfrm>
              <a:off x="958" y="217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Oval 19"/>
            <p:cNvSpPr>
              <a:spLocks noChangeArrowheads="1"/>
            </p:cNvSpPr>
            <p:nvPr/>
          </p:nvSpPr>
          <p:spPr bwMode="auto">
            <a:xfrm>
              <a:off x="1054" y="2268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Oval 20"/>
            <p:cNvSpPr>
              <a:spLocks noChangeArrowheads="1"/>
            </p:cNvSpPr>
            <p:nvPr/>
          </p:nvSpPr>
          <p:spPr bwMode="auto">
            <a:xfrm>
              <a:off x="1150" y="2363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7431" name="Oval 21"/>
            <p:cNvSpPr>
              <a:spLocks noChangeArrowheads="1"/>
            </p:cNvSpPr>
            <p:nvPr/>
          </p:nvSpPr>
          <p:spPr bwMode="auto">
            <a:xfrm>
              <a:off x="1246" y="222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Oval 22"/>
            <p:cNvSpPr>
              <a:spLocks noChangeArrowheads="1"/>
            </p:cNvSpPr>
            <p:nvPr/>
          </p:nvSpPr>
          <p:spPr bwMode="auto">
            <a:xfrm>
              <a:off x="1342" y="231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Oval 23"/>
            <p:cNvSpPr>
              <a:spLocks noChangeArrowheads="1"/>
            </p:cNvSpPr>
            <p:nvPr/>
          </p:nvSpPr>
          <p:spPr bwMode="auto">
            <a:xfrm>
              <a:off x="1198" y="193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Oval 24"/>
            <p:cNvSpPr>
              <a:spLocks noChangeArrowheads="1"/>
            </p:cNvSpPr>
            <p:nvPr/>
          </p:nvSpPr>
          <p:spPr bwMode="auto">
            <a:xfrm>
              <a:off x="1342" y="2028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Oval 25"/>
            <p:cNvSpPr>
              <a:spLocks noChangeArrowheads="1"/>
            </p:cNvSpPr>
            <p:nvPr/>
          </p:nvSpPr>
          <p:spPr bwMode="auto">
            <a:xfrm>
              <a:off x="1438" y="222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Oval 26"/>
            <p:cNvSpPr>
              <a:spLocks noChangeArrowheads="1"/>
            </p:cNvSpPr>
            <p:nvPr/>
          </p:nvSpPr>
          <p:spPr bwMode="auto">
            <a:xfrm>
              <a:off x="1582" y="198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Oval 27"/>
            <p:cNvSpPr>
              <a:spLocks noChangeArrowheads="1"/>
            </p:cNvSpPr>
            <p:nvPr/>
          </p:nvSpPr>
          <p:spPr bwMode="auto">
            <a:xfrm>
              <a:off x="1294" y="270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Oval 28"/>
            <p:cNvSpPr>
              <a:spLocks noChangeArrowheads="1"/>
            </p:cNvSpPr>
            <p:nvPr/>
          </p:nvSpPr>
          <p:spPr bwMode="auto">
            <a:xfrm>
              <a:off x="1342" y="255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Oval 29"/>
            <p:cNvSpPr>
              <a:spLocks noChangeArrowheads="1"/>
            </p:cNvSpPr>
            <p:nvPr/>
          </p:nvSpPr>
          <p:spPr bwMode="auto">
            <a:xfrm>
              <a:off x="1390" y="1836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Oval 30"/>
            <p:cNvSpPr>
              <a:spLocks noChangeArrowheads="1"/>
            </p:cNvSpPr>
            <p:nvPr/>
          </p:nvSpPr>
          <p:spPr bwMode="auto">
            <a:xfrm>
              <a:off x="766" y="236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Oval 31"/>
            <p:cNvSpPr>
              <a:spLocks noChangeArrowheads="1"/>
            </p:cNvSpPr>
            <p:nvPr/>
          </p:nvSpPr>
          <p:spPr bwMode="auto">
            <a:xfrm>
              <a:off x="1006" y="2461"/>
              <a:ext cx="96" cy="9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2" name="Line 32"/>
            <p:cNvSpPr>
              <a:spLocks noChangeShapeType="1"/>
            </p:cNvSpPr>
            <p:nvPr/>
          </p:nvSpPr>
          <p:spPr bwMode="auto">
            <a:xfrm flipV="1">
              <a:off x="382" y="1360"/>
              <a:ext cx="1536" cy="211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Oval 33"/>
            <p:cNvSpPr>
              <a:spLocks noChangeArrowheads="1"/>
            </p:cNvSpPr>
            <p:nvPr/>
          </p:nvSpPr>
          <p:spPr bwMode="auto">
            <a:xfrm>
              <a:off x="1006" y="2704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7444" name="Oval 34"/>
            <p:cNvSpPr>
              <a:spLocks noChangeArrowheads="1"/>
            </p:cNvSpPr>
            <p:nvPr/>
          </p:nvSpPr>
          <p:spPr bwMode="auto">
            <a:xfrm>
              <a:off x="862" y="2512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7445" name="Oval 35"/>
            <p:cNvSpPr>
              <a:spLocks noChangeArrowheads="1"/>
            </p:cNvSpPr>
            <p:nvPr/>
          </p:nvSpPr>
          <p:spPr bwMode="auto">
            <a:xfrm>
              <a:off x="670" y="280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7446" name="Oval 36"/>
            <p:cNvSpPr>
              <a:spLocks noChangeArrowheads="1"/>
            </p:cNvSpPr>
            <p:nvPr/>
          </p:nvSpPr>
          <p:spPr bwMode="auto">
            <a:xfrm>
              <a:off x="766" y="3040"/>
              <a:ext cx="48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17447" name="Line 37"/>
            <p:cNvSpPr>
              <a:spLocks noChangeShapeType="1"/>
            </p:cNvSpPr>
            <p:nvPr/>
          </p:nvSpPr>
          <p:spPr bwMode="auto">
            <a:xfrm flipH="1" flipV="1">
              <a:off x="526" y="2171"/>
              <a:ext cx="1200" cy="76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8" name="Text Box 38"/>
            <p:cNvSpPr txBox="1">
              <a:spLocks noChangeArrowheads="1"/>
            </p:cNvSpPr>
            <p:nvPr/>
          </p:nvSpPr>
          <p:spPr bwMode="auto">
            <a:xfrm>
              <a:off x="1920" y="1266"/>
              <a:ext cx="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CC"/>
                  </a:solidFill>
                  <a:latin typeface="Times New Roman" pitchFamily="-111" charset="0"/>
                </a:rPr>
                <a:t>p</a:t>
              </a:r>
              <a:r>
                <a:rPr lang="en-US" sz="2000" baseline="-25000">
                  <a:solidFill>
                    <a:srgbClr val="0000CC"/>
                  </a:solidFill>
                  <a:latin typeface="Times New Roman" pitchFamily="-111" charset="0"/>
                </a:rPr>
                <a:t>1</a:t>
              </a:r>
              <a:endParaRPr lang="en-US" sz="2000">
                <a:solidFill>
                  <a:srgbClr val="0000CC"/>
                </a:solidFill>
                <a:latin typeface="Times New Roman" pitchFamily="-111" charset="0"/>
              </a:endParaRPr>
            </a:p>
          </p:txBody>
        </p:sp>
        <p:sp>
          <p:nvSpPr>
            <p:cNvPr id="17449" name="Text Box 39"/>
            <p:cNvSpPr txBox="1">
              <a:spLocks noChangeArrowheads="1"/>
            </p:cNvSpPr>
            <p:nvPr/>
          </p:nvSpPr>
          <p:spPr bwMode="auto">
            <a:xfrm>
              <a:off x="340" y="1933"/>
              <a:ext cx="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CC"/>
                  </a:solidFill>
                  <a:latin typeface="Times New Roman" pitchFamily="-111" charset="0"/>
                </a:rPr>
                <a:t>p</a:t>
              </a:r>
              <a:r>
                <a:rPr lang="en-US" sz="2000" baseline="-25000">
                  <a:solidFill>
                    <a:srgbClr val="0000CC"/>
                  </a:solidFill>
                  <a:latin typeface="Times New Roman" pitchFamily="-111" charset="0"/>
                </a:rPr>
                <a:t>2</a:t>
              </a:r>
              <a:endParaRPr lang="en-US" sz="2000">
                <a:solidFill>
                  <a:srgbClr val="0000CC"/>
                </a:solidFill>
                <a:latin typeface="Times New Roman" pitchFamily="-111" charset="0"/>
              </a:endParaRPr>
            </a:p>
          </p:txBody>
        </p:sp>
        <p:sp>
          <p:nvSpPr>
            <p:cNvPr id="17450" name="AutoShape 40"/>
            <p:cNvSpPr>
              <a:spLocks/>
            </p:cNvSpPr>
            <p:nvPr/>
          </p:nvSpPr>
          <p:spPr bwMode="auto">
            <a:xfrm rot="2107289">
              <a:off x="792" y="2443"/>
              <a:ext cx="135" cy="503"/>
            </a:xfrm>
            <a:prstGeom prst="leftBrace">
              <a:avLst>
                <a:gd name="adj1" fmla="val 31049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1" name="Line 41"/>
            <p:cNvSpPr>
              <a:spLocks noChangeShapeType="1"/>
            </p:cNvSpPr>
            <p:nvPr/>
          </p:nvSpPr>
          <p:spPr bwMode="auto">
            <a:xfrm flipH="1" flipV="1">
              <a:off x="768" y="2946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2" name="Text Box 42"/>
            <p:cNvSpPr txBox="1">
              <a:spLocks noChangeArrowheads="1"/>
            </p:cNvSpPr>
            <p:nvPr/>
          </p:nvSpPr>
          <p:spPr bwMode="auto">
            <a:xfrm>
              <a:off x="982" y="2956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(i)</a:t>
              </a:r>
            </a:p>
          </p:txBody>
        </p:sp>
        <p:sp>
          <p:nvSpPr>
            <p:cNvPr id="17453" name="Line 43"/>
            <p:cNvSpPr>
              <a:spLocks noChangeShapeType="1"/>
            </p:cNvSpPr>
            <p:nvPr/>
          </p:nvSpPr>
          <p:spPr bwMode="auto">
            <a:xfrm flipV="1">
              <a:off x="1008" y="265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4" name="AutoShape 44"/>
            <p:cNvSpPr>
              <a:spLocks/>
            </p:cNvSpPr>
            <p:nvPr/>
          </p:nvSpPr>
          <p:spPr bwMode="auto">
            <a:xfrm rot="-3536268">
              <a:off x="1158" y="2393"/>
              <a:ext cx="48" cy="24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>
              <a:off x="336" y="2514"/>
              <a:ext cx="43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6" name="Text Box 46"/>
            <p:cNvSpPr txBox="1">
              <a:spLocks noChangeArrowheads="1"/>
            </p:cNvSpPr>
            <p:nvPr/>
          </p:nvSpPr>
          <p:spPr bwMode="auto">
            <a:xfrm>
              <a:off x="96" y="2322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rgbClr val="FF0000"/>
                  </a:solidFill>
                  <a:latin typeface="Times New Roman" pitchFamily="-111" charset="0"/>
                </a:rPr>
                <a:t>t</a:t>
              </a:r>
              <a:r>
                <a:rPr lang="en-US" sz="2400" b="0" baseline="-25000">
                  <a:solidFill>
                    <a:srgbClr val="FF0000"/>
                  </a:solidFill>
                  <a:latin typeface="Times New Roman" pitchFamily="-111" charset="0"/>
                </a:rPr>
                <a:t>i1</a:t>
              </a:r>
              <a:endParaRPr lang="en-US" sz="2400" b="0">
                <a:solidFill>
                  <a:srgbClr val="FF0000"/>
                </a:solidFill>
                <a:latin typeface="Times New Roman" pitchFamily="-111" charset="0"/>
              </a:endParaRPr>
            </a:p>
          </p:txBody>
        </p:sp>
        <p:sp>
          <p:nvSpPr>
            <p:cNvPr id="17457" name="Text Box 47"/>
            <p:cNvSpPr txBox="1">
              <a:spLocks noChangeArrowheads="1"/>
            </p:cNvSpPr>
            <p:nvPr/>
          </p:nvSpPr>
          <p:spPr bwMode="auto">
            <a:xfrm>
              <a:off x="1680" y="2322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rgbClr val="FF0000"/>
                  </a:solidFill>
                  <a:latin typeface="Times New Roman" pitchFamily="-111" charset="0"/>
                </a:rPr>
                <a:t>t</a:t>
              </a:r>
              <a:r>
                <a:rPr lang="en-US" sz="2400" b="0" baseline="-25000">
                  <a:solidFill>
                    <a:srgbClr val="FF0000"/>
                  </a:solidFill>
                  <a:latin typeface="Times New Roman" pitchFamily="-111" charset="0"/>
                </a:rPr>
                <a:t>i2</a:t>
              </a:r>
              <a:endParaRPr lang="en-US" sz="2400" b="0">
                <a:solidFill>
                  <a:srgbClr val="FF0000"/>
                </a:solidFill>
                <a:latin typeface="Times New Roman" pitchFamily="-111" charset="0"/>
              </a:endParaRPr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 flipH="1">
              <a:off x="1248" y="2466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2" name="Rectangle 54"/>
          <p:cNvSpPr>
            <a:spLocks noChangeArrowheads="1"/>
          </p:cNvSpPr>
          <p:nvPr/>
        </p:nvSpPr>
        <p:spPr bwMode="auto">
          <a:xfrm>
            <a:off x="4427538" y="1676400"/>
            <a:ext cx="4537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="0"/>
              <a:t>2</a:t>
            </a:r>
            <a:r>
              <a:rPr lang="en-GB" b="0" baseline="30000"/>
              <a:t>nd</a:t>
            </a:r>
            <a:r>
              <a:rPr lang="en-GB" b="0"/>
              <a:t> principal component follows largest variation</a:t>
            </a:r>
            <a:r>
              <a:rPr lang="en-GB" b="0" i="1"/>
              <a:t> </a:t>
            </a:r>
            <a:r>
              <a:rPr lang="en-GB" b="0"/>
              <a:t>which is</a:t>
            </a:r>
            <a:r>
              <a:rPr lang="en-GB" b="0" i="1"/>
              <a:t> perpendicular (orthogonal) </a:t>
            </a:r>
            <a:r>
              <a:rPr lang="en-GB" b="0"/>
              <a:t>to 1</a:t>
            </a:r>
            <a:r>
              <a:rPr lang="en-GB" b="0" baseline="30000"/>
              <a:t>st</a:t>
            </a:r>
            <a:r>
              <a:rPr lang="en-GB" b="0"/>
              <a:t> component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b="0" i="1"/>
              <a:t>Score, </a:t>
            </a:r>
            <a:r>
              <a:rPr lang="en-GB" b="0" i="1">
                <a:solidFill>
                  <a:srgbClr val="FF0000"/>
                </a:solidFill>
              </a:rPr>
              <a:t>t</a:t>
            </a:r>
            <a:r>
              <a:rPr lang="en-GB" b="0" i="1" baseline="-25000">
                <a:solidFill>
                  <a:srgbClr val="FF0000"/>
                </a:solidFill>
              </a:rPr>
              <a:t>i2</a:t>
            </a:r>
            <a:r>
              <a:rPr lang="en-GB" b="0" i="1" baseline="-25000"/>
              <a:t> </a:t>
            </a:r>
            <a:r>
              <a:rPr lang="en-GB" b="0"/>
              <a:t>= distance from projection of i’th point on 2</a:t>
            </a:r>
            <a:r>
              <a:rPr lang="en-GB" b="0" baseline="30000"/>
              <a:t>nd</a:t>
            </a:r>
            <a:r>
              <a:rPr lang="en-GB" b="0"/>
              <a:t> component to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0000CC"/>
                </a:solidFill>
              </a:rPr>
              <a:t>p</a:t>
            </a:r>
            <a:r>
              <a:rPr lang="en-GB" b="0" baseline="-25000">
                <a:solidFill>
                  <a:srgbClr val="0000CC"/>
                </a:solidFill>
              </a:rPr>
              <a:t>2</a:t>
            </a:r>
            <a:r>
              <a:rPr lang="en-GB" b="0"/>
              <a:t> is like a new axis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/>
              <a:t>a </a:t>
            </a:r>
            <a:r>
              <a:rPr lang="en-GB" sz="2400" b="0" i="1"/>
              <a:t>latent variable</a:t>
            </a:r>
          </a:p>
        </p:txBody>
      </p:sp>
      <p:sp>
        <p:nvSpPr>
          <p:cNvPr id="51" name="Rectangle 4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ea typeface="ＭＳ Ｐゴシック" pitchFamily="-111" charset="-128"/>
              </a:rPr>
              <a:t>PCA – Step by step (4) – 2</a:t>
            </a:r>
            <a:r>
              <a:rPr lang="en-GB" baseline="30000" dirty="0" smtClean="0">
                <a:ea typeface="ＭＳ Ｐゴシック" pitchFamily="-111" charset="-128"/>
              </a:rPr>
              <a:t>nd</a:t>
            </a:r>
            <a:r>
              <a:rPr lang="en-GB" dirty="0" smtClean="0">
                <a:ea typeface="ＭＳ Ｐゴシック" pitchFamily="-111" charset="-128"/>
              </a:rPr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15283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752600" y="16002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228600" y="47244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181600" y="48006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447800" y="12192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1752600" y="3505200"/>
            <a:ext cx="2438400" cy="1219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2098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35052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19050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53340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381000" y="563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9" name="Text Box 19"/>
          <p:cNvSpPr txBox="1">
            <a:spLocks noChangeArrowheads="1"/>
          </p:cNvSpPr>
          <p:nvPr/>
        </p:nvSpPr>
        <p:spPr bwMode="auto">
          <a:xfrm>
            <a:off x="2286000" y="43434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  <a:sym typeface="Symbol" pitchFamily="-111" charset="2"/>
              </a:rPr>
              <a:t></a:t>
            </a:r>
            <a:r>
              <a:rPr lang="en-US" sz="2000" baseline="-25000">
                <a:latin typeface="Times New Roman" pitchFamily="-111" charset="0"/>
                <a:sym typeface="Symbol" pitchFamily="-111" charset="2"/>
              </a:rPr>
              <a:t>1</a:t>
            </a:r>
            <a:endParaRPr lang="en-US" sz="2000">
              <a:latin typeface="Times New Roman" pitchFamily="-111" charset="0"/>
            </a:endParaRPr>
          </a:p>
        </p:txBody>
      </p:sp>
      <p:sp>
        <p:nvSpPr>
          <p:cNvPr id="1040" name="Text Box 20"/>
          <p:cNvSpPr txBox="1">
            <a:spLocks noChangeArrowheads="1"/>
          </p:cNvSpPr>
          <p:nvPr/>
        </p:nvSpPr>
        <p:spPr bwMode="auto">
          <a:xfrm>
            <a:off x="1752600" y="41148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  <a:sym typeface="Symbol" pitchFamily="-111" charset="2"/>
              </a:rPr>
              <a:t></a:t>
            </a:r>
            <a:r>
              <a:rPr lang="en-US" sz="2000" baseline="-25000">
                <a:latin typeface="Times New Roman" pitchFamily="-111" charset="0"/>
                <a:sym typeface="Symbol" pitchFamily="-111" charset="2"/>
              </a:rPr>
              <a:t>2</a:t>
            </a:r>
            <a:endParaRPr lang="en-US" sz="2000">
              <a:latin typeface="Times New Roman" pitchFamily="-111" charset="0"/>
            </a:endParaRPr>
          </a:p>
        </p:txBody>
      </p:sp>
      <p:sp>
        <p:nvSpPr>
          <p:cNvPr id="1041" name="Text Box 21"/>
          <p:cNvSpPr txBox="1">
            <a:spLocks noChangeArrowheads="1"/>
          </p:cNvSpPr>
          <p:nvPr/>
        </p:nvSpPr>
        <p:spPr bwMode="auto">
          <a:xfrm>
            <a:off x="4114800" y="3505200"/>
            <a:ext cx="40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CC"/>
                </a:solidFill>
                <a:latin typeface="Times New Roman" pitchFamily="-111" charset="0"/>
              </a:rPr>
              <a:t>p</a:t>
            </a:r>
            <a:r>
              <a:rPr lang="en-US" sz="2000" baseline="-25000">
                <a:solidFill>
                  <a:srgbClr val="0000CC"/>
                </a:solidFill>
                <a:latin typeface="Times New Roman" pitchFamily="-111" charset="0"/>
              </a:rPr>
              <a:t>1</a:t>
            </a:r>
            <a:endParaRPr lang="en-US" sz="2000">
              <a:solidFill>
                <a:srgbClr val="0000CC"/>
              </a:solidFill>
              <a:latin typeface="Times New Roman" pitchFamily="-111" charset="0"/>
            </a:endParaRPr>
          </a:p>
        </p:txBody>
      </p:sp>
      <p:sp>
        <p:nvSpPr>
          <p:cNvPr id="1042" name="Text Box 22"/>
          <p:cNvSpPr txBox="1">
            <a:spLocks noChangeArrowheads="1"/>
          </p:cNvSpPr>
          <p:nvPr/>
        </p:nvSpPr>
        <p:spPr bwMode="auto">
          <a:xfrm>
            <a:off x="6372225" y="3124200"/>
            <a:ext cx="18288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latin typeface="Times New Roman" pitchFamily="-111" charset="0"/>
              </a:rPr>
              <a:t>p</a:t>
            </a:r>
            <a:r>
              <a:rPr lang="en-US" b="0" baseline="-25000">
                <a:latin typeface="Times New Roman" pitchFamily="-111" charset="0"/>
              </a:rPr>
              <a:t>ij</a:t>
            </a:r>
            <a:r>
              <a:rPr lang="en-US">
                <a:latin typeface="Times New Roman" pitchFamily="-111" charset="0"/>
              </a:rPr>
              <a:t> = </a:t>
            </a:r>
            <a:r>
              <a:rPr lang="en-US" b="0">
                <a:latin typeface="Times New Roman" pitchFamily="-111" charset="0"/>
              </a:rPr>
              <a:t>cos </a:t>
            </a:r>
            <a:r>
              <a:rPr lang="en-US" b="0">
                <a:latin typeface="Times New Roman" pitchFamily="-111" charset="0"/>
                <a:sym typeface="Symbol" pitchFamily="-111" charset="2"/>
              </a:rPr>
              <a:t></a:t>
            </a:r>
            <a:r>
              <a:rPr lang="en-US" b="0" baseline="-25000">
                <a:latin typeface="Times New Roman" pitchFamily="-111" charset="0"/>
                <a:sym typeface="Symbol" pitchFamily="-111" charset="2"/>
              </a:rPr>
              <a:t>i</a:t>
            </a:r>
            <a:endParaRPr lang="en-US" sz="2000" b="0">
              <a:latin typeface="Times New Roman" pitchFamily="-111" charset="0"/>
              <a:sym typeface="Symbol" pitchFamily="-111" charset="2"/>
            </a:endParaRPr>
          </a:p>
        </p:txBody>
      </p:sp>
      <p:sp>
        <p:nvSpPr>
          <p:cNvPr id="1043" name="Arc 23"/>
          <p:cNvSpPr>
            <a:spLocks/>
          </p:cNvSpPr>
          <p:nvPr/>
        </p:nvSpPr>
        <p:spPr bwMode="auto">
          <a:xfrm>
            <a:off x="1752600" y="449580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377667722 w 21600"/>
              <a:gd name="T3" fmla="*/ 377667722 h 21600"/>
              <a:gd name="T4" fmla="*/ 0 w 21600"/>
              <a:gd name="T5" fmla="*/ 3776677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44" name="Text Box 24"/>
          <p:cNvSpPr txBox="1">
            <a:spLocks noChangeArrowheads="1"/>
          </p:cNvSpPr>
          <p:nvPr/>
        </p:nvSpPr>
        <p:spPr bwMode="auto">
          <a:xfrm>
            <a:off x="2438400" y="1141413"/>
            <a:ext cx="670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0" i="1"/>
              <a:t> Loading</a:t>
            </a:r>
            <a:r>
              <a:rPr lang="en-GB" sz="2400" b="0"/>
              <a:t>, </a:t>
            </a:r>
            <a:r>
              <a:rPr lang="en-GB" sz="2400" b="0" i="1">
                <a:latin typeface="Times New Roman" pitchFamily="-111" charset="0"/>
              </a:rPr>
              <a:t>p</a:t>
            </a:r>
            <a:r>
              <a:rPr lang="en-GB" sz="2400" b="0" i="1" baseline="-25000">
                <a:latin typeface="Times New Roman" pitchFamily="-111" charset="0"/>
              </a:rPr>
              <a:t>ij</a:t>
            </a:r>
            <a:r>
              <a:rPr lang="en-GB" sz="2400" b="0"/>
              <a:t> = weight of original variable </a:t>
            </a:r>
            <a:r>
              <a:rPr lang="en-GB" sz="2400" b="0" i="1">
                <a:latin typeface="Times New Roman" pitchFamily="-111" charset="0"/>
              </a:rPr>
              <a:t>i</a:t>
            </a:r>
            <a:r>
              <a:rPr lang="en-GB" sz="2400" b="0"/>
              <a:t> in principal component </a:t>
            </a:r>
            <a:r>
              <a:rPr lang="en-GB" sz="2400" b="0" i="1">
                <a:latin typeface="Times New Roman" pitchFamily="-111" charset="0"/>
              </a:rPr>
              <a:t>j</a:t>
            </a:r>
            <a:endParaRPr lang="en-GB" sz="2400" b="0">
              <a:latin typeface="Times New Roman" pitchFamily="-111" charset="0"/>
            </a:endParaRPr>
          </a:p>
          <a:p>
            <a:pPr eaLnBrk="0" hangingPunct="0">
              <a:buFontTx/>
              <a:buChar char="•"/>
            </a:pPr>
            <a:r>
              <a:rPr lang="en-GB" sz="2400" b="0"/>
              <a:t> Gives similarity in direction between the original variable and PC.</a:t>
            </a:r>
          </a:p>
        </p:txBody>
      </p:sp>
      <p:sp>
        <p:nvSpPr>
          <p:cNvPr id="1045" name="Arc 25"/>
          <p:cNvSpPr>
            <a:spLocks/>
          </p:cNvSpPr>
          <p:nvPr/>
        </p:nvSpPr>
        <p:spPr bwMode="auto">
          <a:xfrm>
            <a:off x="2133600" y="4572000"/>
            <a:ext cx="76200" cy="152400"/>
          </a:xfrm>
          <a:custGeom>
            <a:avLst/>
            <a:gdLst>
              <a:gd name="T0" fmla="*/ 0 w 21600"/>
              <a:gd name="T1" fmla="*/ 0 h 21600"/>
              <a:gd name="T2" fmla="*/ 11802130 w 21600"/>
              <a:gd name="T3" fmla="*/ 377667722 h 21600"/>
              <a:gd name="T4" fmla="*/ 0 w 21600"/>
              <a:gd name="T5" fmla="*/ 3776677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46" name="Text Box 27"/>
          <p:cNvSpPr txBox="1">
            <a:spLocks noChangeArrowheads="1"/>
          </p:cNvSpPr>
          <p:nvPr/>
        </p:nvSpPr>
        <p:spPr bwMode="auto">
          <a:xfrm>
            <a:off x="6408738" y="5862638"/>
            <a:ext cx="183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>
                <a:latin typeface="Times New Roman" pitchFamily="-111" charset="0"/>
                <a:sym typeface="Symbol" pitchFamily="-111" charset="2"/>
              </a:rPr>
              <a:t></a:t>
            </a:r>
            <a:r>
              <a:rPr lang="en-US" b="0" baseline="-25000">
                <a:latin typeface="Times New Roman" pitchFamily="-111" charset="0"/>
                <a:sym typeface="Symbol" pitchFamily="-111" charset="2"/>
              </a:rPr>
              <a:t>i</a:t>
            </a:r>
            <a:r>
              <a:rPr lang="en-US" b="0">
                <a:latin typeface="Times New Roman" pitchFamily="-111" charset="0"/>
                <a:sym typeface="Symbol" pitchFamily="-111" charset="2"/>
              </a:rPr>
              <a:t> p</a:t>
            </a:r>
            <a:r>
              <a:rPr lang="en-US" b="0" baseline="-25000">
                <a:latin typeface="Times New Roman" pitchFamily="-111" charset="0"/>
                <a:sym typeface="Symbol" pitchFamily="-111" charset="2"/>
              </a:rPr>
              <a:t>ij</a:t>
            </a:r>
            <a:r>
              <a:rPr lang="en-US" b="0" baseline="30000">
                <a:latin typeface="Times New Roman" pitchFamily="-111" charset="0"/>
                <a:sym typeface="Symbol" pitchFamily="-111" charset="2"/>
              </a:rPr>
              <a:t>2 </a:t>
            </a:r>
            <a:r>
              <a:rPr lang="en-US" b="0">
                <a:latin typeface="Times New Roman" pitchFamily="-111" charset="0"/>
                <a:sym typeface="Symbol" pitchFamily="-111" charset="2"/>
              </a:rPr>
              <a:t>= 1</a:t>
            </a:r>
            <a:endParaRPr lang="en-US" b="0">
              <a:latin typeface="Times New Roman" pitchFamily="-111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43663" y="3789363"/>
          <a:ext cx="1392237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672985" imgH="939754" progId="Equation.3">
                  <p:embed/>
                </p:oleObj>
              </mc:Choice>
              <mc:Fallback>
                <p:oleObj name="Equation" r:id="rId4" imgW="672985" imgH="93975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789363"/>
                        <a:ext cx="1392237" cy="194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Line 31"/>
          <p:cNvSpPr>
            <a:spLocks noChangeShapeType="1"/>
          </p:cNvSpPr>
          <p:nvPr/>
        </p:nvSpPr>
        <p:spPr bwMode="auto">
          <a:xfrm>
            <a:off x="4191000" y="3505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48" name="Line 32"/>
          <p:cNvSpPr>
            <a:spLocks noChangeShapeType="1"/>
          </p:cNvSpPr>
          <p:nvPr/>
        </p:nvSpPr>
        <p:spPr bwMode="auto">
          <a:xfrm flipH="1">
            <a:off x="1752600" y="3505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49" name="Text Box 33"/>
          <p:cNvSpPr txBox="1">
            <a:spLocks noChangeArrowheads="1"/>
          </p:cNvSpPr>
          <p:nvPr/>
        </p:nvSpPr>
        <p:spPr bwMode="auto">
          <a:xfrm>
            <a:off x="3962400" y="4648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p</a:t>
            </a:r>
            <a:r>
              <a:rPr lang="en-US" sz="2000" baseline="-25000">
                <a:latin typeface="Times New Roman" pitchFamily="-111" charset="0"/>
              </a:rPr>
              <a:t>11</a:t>
            </a:r>
            <a:endParaRPr lang="en-US" sz="2000">
              <a:latin typeface="Times New Roman" pitchFamily="-111" charset="0"/>
            </a:endParaRPr>
          </a:p>
        </p:txBody>
      </p:sp>
      <p:sp>
        <p:nvSpPr>
          <p:cNvPr id="1050" name="Text Box 34"/>
          <p:cNvSpPr txBox="1">
            <a:spLocks noChangeArrowheads="1"/>
          </p:cNvSpPr>
          <p:nvPr/>
        </p:nvSpPr>
        <p:spPr bwMode="auto">
          <a:xfrm>
            <a:off x="1219200" y="3276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p</a:t>
            </a:r>
            <a:r>
              <a:rPr lang="en-US" sz="2000" baseline="-25000">
                <a:latin typeface="Times New Roman" pitchFamily="-111" charset="0"/>
              </a:rPr>
              <a:t>21</a:t>
            </a:r>
            <a:endParaRPr lang="en-US" sz="2000">
              <a:latin typeface="Times New Roman" pitchFamily="-111" charset="0"/>
            </a:endParaRPr>
          </a:p>
        </p:txBody>
      </p:sp>
      <p:sp>
        <p:nvSpPr>
          <p:cNvPr id="27" name="Rectangle 4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ea typeface="ＭＳ Ｐゴシック" pitchFamily="-111" charset="-128"/>
              </a:rPr>
              <a:t>PCA – Step by step (5) – Loadings</a:t>
            </a:r>
          </a:p>
        </p:txBody>
      </p:sp>
    </p:spTree>
    <p:extLst>
      <p:ext uri="{BB962C8B-B14F-4D97-AF65-F5344CB8AC3E}">
        <p14:creationId xmlns:p14="http://schemas.microsoft.com/office/powerpoint/2010/main" val="7712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228600" y="4800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228600" y="4800600"/>
            <a:ext cx="3886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2209800" y="2362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0" y="48006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1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52600" y="19050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var. 2</a:t>
            </a: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36576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2766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1828800" y="4343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572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7620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86000" y="4164013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-111" charset="0"/>
                <a:sym typeface="Symbol" pitchFamily="-111" charset="2"/>
              </a:rPr>
              <a:t></a:t>
            </a:r>
            <a:r>
              <a:rPr lang="en-US" sz="1600" baseline="-25000">
                <a:latin typeface="Times New Roman" pitchFamily="-111" charset="0"/>
                <a:sym typeface="Symbol" pitchFamily="-111" charset="2"/>
              </a:rPr>
              <a:t>2</a:t>
            </a:r>
            <a:r>
              <a:rPr lang="en-US" sz="1600">
                <a:latin typeface="Times New Roman" pitchFamily="-111" charset="0"/>
                <a:sym typeface="Symbol" pitchFamily="-111" charset="2"/>
              </a:rPr>
              <a:t>= 90º</a:t>
            </a:r>
            <a:endParaRPr lang="en-US" sz="1600">
              <a:latin typeface="Times New Roman" pitchFamily="-111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962400" y="4419600"/>
            <a:ext cx="604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-111" charset="0"/>
              </a:rPr>
              <a:t>PC</a:t>
            </a:r>
            <a:r>
              <a:rPr lang="en-US" sz="2000" baseline="-25000">
                <a:latin typeface="Times New Roman" pitchFamily="-111" charset="0"/>
              </a:rPr>
              <a:t>1</a:t>
            </a:r>
            <a:endParaRPr lang="en-US" sz="2000">
              <a:latin typeface="Times New Roman" pitchFamily="-111" charset="0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438400" y="5029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209800" y="4572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438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743200" y="4876800"/>
            <a:ext cx="69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Times New Roman" pitchFamily="-111" charset="0"/>
                <a:sym typeface="Symbol" pitchFamily="-111" charset="2"/>
              </a:rPr>
              <a:t></a:t>
            </a:r>
            <a:r>
              <a:rPr lang="en-US" sz="1600" baseline="-25000">
                <a:latin typeface="Times New Roman" pitchFamily="-111" charset="0"/>
                <a:sym typeface="Symbol" pitchFamily="-111" charset="2"/>
              </a:rPr>
              <a:t>1</a:t>
            </a:r>
            <a:r>
              <a:rPr lang="en-US" sz="1600">
                <a:latin typeface="Times New Roman" pitchFamily="-111" charset="0"/>
                <a:sym typeface="Symbol" pitchFamily="-111" charset="2"/>
              </a:rPr>
              <a:t>= 0º</a:t>
            </a:r>
            <a:endParaRPr lang="en-US" sz="1600">
              <a:latin typeface="Times New Roman" pitchFamily="-111" charset="0"/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2590800" y="4800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4500563" y="2924175"/>
            <a:ext cx="4173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 i="1"/>
              <a:t>PC1 scores</a:t>
            </a:r>
            <a:r>
              <a:rPr lang="en-US" sz="2400" b="0"/>
              <a:t> = values of var. 1</a:t>
            </a:r>
          </a:p>
          <a:p>
            <a:pPr eaLnBrk="0" hangingPunct="0"/>
            <a:r>
              <a:rPr lang="en-US" sz="2400" b="0" i="1"/>
              <a:t>PC1 loadings, </a:t>
            </a:r>
            <a:r>
              <a:rPr lang="en-US" sz="2400" i="1"/>
              <a:t>p</a:t>
            </a:r>
            <a:r>
              <a:rPr lang="en-US" sz="2400" i="1" baseline="-25000"/>
              <a:t>1</a:t>
            </a:r>
            <a:r>
              <a:rPr lang="en-US" sz="2400" b="0" i="1"/>
              <a:t> </a:t>
            </a:r>
            <a:r>
              <a:rPr lang="en-US" sz="2400" b="0"/>
              <a:t>= (1, 0)</a:t>
            </a:r>
            <a:endParaRPr lang="en-US" sz="2400" b="0" i="1"/>
          </a:p>
        </p:txBody>
      </p:sp>
      <p:sp>
        <p:nvSpPr>
          <p:cNvPr id="18454" name="Text Box 33"/>
          <p:cNvSpPr txBox="1">
            <a:spLocks noChangeArrowheads="1"/>
          </p:cNvSpPr>
          <p:nvPr/>
        </p:nvSpPr>
        <p:spPr bwMode="auto">
          <a:xfrm>
            <a:off x="179388" y="1052513"/>
            <a:ext cx="8805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/>
              <a:t>If largest variation coincides with var. 1, then first principal component will be in direction of var. 1</a:t>
            </a:r>
          </a:p>
        </p:txBody>
      </p:sp>
      <p:sp>
        <p:nvSpPr>
          <p:cNvPr id="23" name="Rectangle 4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ea typeface="ＭＳ Ｐゴシック" pitchFamily="-111" charset="-128"/>
              </a:rPr>
              <a:t>PCA – Step by step (6) – Example</a:t>
            </a:r>
          </a:p>
        </p:txBody>
      </p:sp>
    </p:spTree>
    <p:extLst>
      <p:ext uri="{BB962C8B-B14F-4D97-AF65-F5344CB8AC3E}">
        <p14:creationId xmlns:p14="http://schemas.microsoft.com/office/powerpoint/2010/main" val="8353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916238" y="1341438"/>
            <a:ext cx="6048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0"/>
              <a:t> Residual </a:t>
            </a:r>
            <a:r>
              <a:rPr lang="en-GB" sz="2400" i="1">
                <a:solidFill>
                  <a:srgbClr val="FF0000"/>
                </a:solidFill>
                <a:latin typeface="Times New Roman" pitchFamily="-111" charset="0"/>
              </a:rPr>
              <a:t>e</a:t>
            </a:r>
            <a:r>
              <a:rPr lang="en-GB" sz="2400" i="1" baseline="-25000">
                <a:solidFill>
                  <a:srgbClr val="FF0000"/>
                </a:solidFill>
                <a:latin typeface="Times New Roman" pitchFamily="-111" charset="0"/>
              </a:rPr>
              <a:t>ij</a:t>
            </a:r>
            <a:r>
              <a:rPr lang="en-GB" sz="2400" b="0" i="1"/>
              <a:t> </a:t>
            </a:r>
            <a:r>
              <a:rPr lang="en-GB" sz="2400" b="0"/>
              <a:t>= perpendicular distance from 		   point </a:t>
            </a:r>
            <a:r>
              <a:rPr lang="en-GB" sz="2400" b="0" i="1">
                <a:latin typeface="Times New Roman" pitchFamily="-111" charset="0"/>
              </a:rPr>
              <a:t>i</a:t>
            </a:r>
            <a:r>
              <a:rPr lang="en-GB" sz="2400" b="0" i="1"/>
              <a:t> </a:t>
            </a:r>
            <a:r>
              <a:rPr lang="en-GB" sz="2400" b="0"/>
              <a:t>to </a:t>
            </a:r>
            <a:r>
              <a:rPr lang="en-GB" sz="2400"/>
              <a:t>p</a:t>
            </a:r>
            <a:r>
              <a:rPr lang="en-GB" sz="2400" b="0" i="1" baseline="-25000"/>
              <a:t>j</a:t>
            </a:r>
            <a:r>
              <a:rPr lang="en-GB" sz="2400" b="0"/>
              <a:t> </a:t>
            </a:r>
            <a:endParaRPr lang="en-GB" sz="2400" b="0">
              <a:latin typeface="Times New Roman" pitchFamily="-111" charset="0"/>
            </a:endParaRPr>
          </a:p>
          <a:p>
            <a:pPr eaLnBrk="0" hangingPunct="0">
              <a:buFontTx/>
              <a:buChar char="•"/>
            </a:pPr>
            <a:r>
              <a:rPr lang="en-GB" sz="2400" b="0"/>
              <a:t> Residuals: variation not explained by PCs</a:t>
            </a:r>
          </a:p>
          <a:p>
            <a:pPr eaLnBrk="0" hangingPunct="0">
              <a:buFontTx/>
              <a:buChar char="•"/>
            </a:pPr>
            <a:r>
              <a:rPr lang="en-GB" sz="2400" b="0"/>
              <a:t> Residuals = ‘Distance to Model’ = DmodX</a:t>
            </a:r>
          </a:p>
        </p:txBody>
      </p:sp>
      <p:grpSp>
        <p:nvGrpSpPr>
          <p:cNvPr id="19459" name="Group 28"/>
          <p:cNvGrpSpPr>
            <a:grpSpLocks/>
          </p:cNvGrpSpPr>
          <p:nvPr/>
        </p:nvGrpSpPr>
        <p:grpSpPr bwMode="auto">
          <a:xfrm>
            <a:off x="533400" y="838200"/>
            <a:ext cx="5910263" cy="4876800"/>
            <a:chOff x="336" y="528"/>
            <a:chExt cx="3723" cy="3072"/>
          </a:xfrm>
        </p:grpSpPr>
        <p:sp>
          <p:nvSpPr>
            <p:cNvPr id="19461" name="Line 6"/>
            <p:cNvSpPr>
              <a:spLocks noChangeShapeType="1"/>
            </p:cNvSpPr>
            <p:nvPr/>
          </p:nvSpPr>
          <p:spPr bwMode="auto">
            <a:xfrm>
              <a:off x="1392" y="768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2" name="Line 7"/>
            <p:cNvSpPr>
              <a:spLocks noChangeShapeType="1"/>
            </p:cNvSpPr>
            <p:nvPr/>
          </p:nvSpPr>
          <p:spPr bwMode="auto">
            <a:xfrm>
              <a:off x="432" y="2736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3552" y="2784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1</a:t>
              </a:r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1200" y="528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var. 2</a:t>
              </a:r>
            </a:p>
          </p:txBody>
        </p:sp>
        <p:sp>
          <p:nvSpPr>
            <p:cNvPr id="19465" name="Line 10"/>
            <p:cNvSpPr>
              <a:spLocks noChangeShapeType="1"/>
            </p:cNvSpPr>
            <p:nvPr/>
          </p:nvSpPr>
          <p:spPr bwMode="auto">
            <a:xfrm flipV="1">
              <a:off x="336" y="1968"/>
              <a:ext cx="2592" cy="12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6" name="Oval 11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7" name="Oval 12"/>
            <p:cNvSpPr>
              <a:spLocks noChangeArrowheads="1"/>
            </p:cNvSpPr>
            <p:nvPr/>
          </p:nvSpPr>
          <p:spPr bwMode="auto">
            <a:xfrm>
              <a:off x="2496" y="22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8" name="Oval 13"/>
            <p:cNvSpPr>
              <a:spLocks noChangeArrowheads="1"/>
            </p:cNvSpPr>
            <p:nvPr/>
          </p:nvSpPr>
          <p:spPr bwMode="auto">
            <a:xfrm>
              <a:off x="1488" y="28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624" y="278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0" name="Oval 15"/>
            <p:cNvSpPr>
              <a:spLocks noChangeArrowheads="1"/>
            </p:cNvSpPr>
            <p:nvPr/>
          </p:nvSpPr>
          <p:spPr bwMode="auto">
            <a:xfrm>
              <a:off x="528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1" name="Oval 16"/>
            <p:cNvSpPr>
              <a:spLocks noChangeArrowheads="1"/>
            </p:cNvSpPr>
            <p:nvPr/>
          </p:nvSpPr>
          <p:spPr bwMode="auto">
            <a:xfrm>
              <a:off x="1344" y="2688"/>
              <a:ext cx="96" cy="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2" name="Text Box 17"/>
            <p:cNvSpPr txBox="1">
              <a:spLocks noChangeArrowheads="1"/>
            </p:cNvSpPr>
            <p:nvPr/>
          </p:nvSpPr>
          <p:spPr bwMode="auto">
            <a:xfrm>
              <a:off x="384" y="2688"/>
              <a:ext cx="26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</a:rPr>
                <a:t>(i)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9473" name="Line 18"/>
            <p:cNvSpPr>
              <a:spLocks noChangeShapeType="1"/>
            </p:cNvSpPr>
            <p:nvPr/>
          </p:nvSpPr>
          <p:spPr bwMode="auto">
            <a:xfrm>
              <a:off x="720" y="288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2880" y="1968"/>
              <a:ext cx="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CC"/>
                  </a:solidFill>
                  <a:latin typeface="Times New Roman" pitchFamily="-111" charset="0"/>
                </a:rPr>
                <a:t>p</a:t>
              </a:r>
              <a:r>
                <a:rPr lang="en-US" sz="2000" baseline="-25000">
                  <a:solidFill>
                    <a:srgbClr val="0000CC"/>
                  </a:solidFill>
                  <a:latin typeface="Times New Roman" pitchFamily="-111" charset="0"/>
                </a:rPr>
                <a:t>1</a:t>
              </a:r>
              <a:endParaRPr lang="en-US" sz="2000">
                <a:solidFill>
                  <a:srgbClr val="0000CC"/>
                </a:solidFill>
                <a:latin typeface="Times New Roman" pitchFamily="-111" charset="0"/>
              </a:endParaRPr>
            </a:p>
          </p:txBody>
        </p:sp>
        <p:sp>
          <p:nvSpPr>
            <p:cNvPr id="19475" name="Line 20"/>
            <p:cNvSpPr>
              <a:spLocks noChangeShapeType="1"/>
            </p:cNvSpPr>
            <p:nvPr/>
          </p:nvSpPr>
          <p:spPr bwMode="auto">
            <a:xfrm flipH="1" flipV="1">
              <a:off x="480" y="321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6" name="Line 21"/>
            <p:cNvSpPr>
              <a:spLocks noChangeShapeType="1"/>
            </p:cNvSpPr>
            <p:nvPr/>
          </p:nvSpPr>
          <p:spPr bwMode="auto">
            <a:xfrm flipH="1" flipV="1">
              <a:off x="1440" y="2736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7" name="Line 22"/>
            <p:cNvSpPr>
              <a:spLocks noChangeShapeType="1"/>
            </p:cNvSpPr>
            <p:nvPr/>
          </p:nvSpPr>
          <p:spPr bwMode="auto">
            <a:xfrm>
              <a:off x="1728" y="2304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8" name="Line 23"/>
            <p:cNvSpPr>
              <a:spLocks noChangeShapeType="1"/>
            </p:cNvSpPr>
            <p:nvPr/>
          </p:nvSpPr>
          <p:spPr bwMode="auto">
            <a:xfrm flipH="1" flipV="1">
              <a:off x="2496" y="2208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9" name="AutoShape 24"/>
            <p:cNvSpPr>
              <a:spLocks/>
            </p:cNvSpPr>
            <p:nvPr/>
          </p:nvSpPr>
          <p:spPr bwMode="auto">
            <a:xfrm rot="-1984667">
              <a:off x="764" y="2770"/>
              <a:ext cx="96" cy="24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0" name="Text Box 25"/>
            <p:cNvSpPr txBox="1">
              <a:spLocks noChangeArrowheads="1"/>
            </p:cNvSpPr>
            <p:nvPr/>
          </p:nvSpPr>
          <p:spPr bwMode="auto">
            <a:xfrm>
              <a:off x="816" y="2688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  <a:latin typeface="Times New Roman" pitchFamily="-111" charset="0"/>
                </a:rPr>
                <a:t>e</a:t>
              </a:r>
              <a:r>
                <a:rPr lang="en-US" sz="2000" baseline="-25000">
                  <a:solidFill>
                    <a:srgbClr val="FF0000"/>
                  </a:solidFill>
                  <a:latin typeface="Times New Roman" pitchFamily="-111" charset="0"/>
                </a:rPr>
                <a:t>i1</a:t>
              </a:r>
              <a:endParaRPr lang="en-US" sz="2000">
                <a:solidFill>
                  <a:srgbClr val="FF0000"/>
                </a:solidFill>
                <a:latin typeface="Times New Roman" pitchFamily="-111" charset="0"/>
              </a:endParaRPr>
            </a:p>
          </p:txBody>
        </p:sp>
      </p:grpSp>
      <p:sp>
        <p:nvSpPr>
          <p:cNvPr id="25" name="Rectangle 4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ea typeface="ＭＳ Ｐゴシック" pitchFamily="-111" charset="-128"/>
              </a:rPr>
              <a:t>PCA – Step by step (7) – Residual</a:t>
            </a:r>
          </a:p>
        </p:txBody>
      </p:sp>
    </p:spTree>
    <p:extLst>
      <p:ext uri="{BB962C8B-B14F-4D97-AF65-F5344CB8AC3E}">
        <p14:creationId xmlns:p14="http://schemas.microsoft.com/office/powerpoint/2010/main" val="31845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7"/>
          <p:cNvGrpSpPr>
            <a:grpSpLocks/>
          </p:cNvGrpSpPr>
          <p:nvPr/>
        </p:nvGrpSpPr>
        <p:grpSpPr bwMode="auto">
          <a:xfrm>
            <a:off x="381000" y="838200"/>
            <a:ext cx="5910263" cy="4876800"/>
            <a:chOff x="240" y="528"/>
            <a:chExt cx="3723" cy="3072"/>
          </a:xfrm>
        </p:grpSpPr>
        <p:grpSp>
          <p:nvGrpSpPr>
            <p:cNvPr id="20486" name="Group 36"/>
            <p:cNvGrpSpPr>
              <a:grpSpLocks/>
            </p:cNvGrpSpPr>
            <p:nvPr/>
          </p:nvGrpSpPr>
          <p:grpSpPr bwMode="auto">
            <a:xfrm>
              <a:off x="240" y="528"/>
              <a:ext cx="3723" cy="3072"/>
              <a:chOff x="240" y="528"/>
              <a:chExt cx="3723" cy="3072"/>
            </a:xfrm>
          </p:grpSpPr>
          <p:sp>
            <p:nvSpPr>
              <p:cNvPr id="20492" name="Line 4"/>
              <p:cNvSpPr>
                <a:spLocks noChangeShapeType="1"/>
              </p:cNvSpPr>
              <p:nvPr/>
            </p:nvSpPr>
            <p:spPr bwMode="auto">
              <a:xfrm>
                <a:off x="1296" y="768"/>
                <a:ext cx="0" cy="28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3" name="Line 5"/>
              <p:cNvSpPr>
                <a:spLocks noChangeShapeType="1"/>
              </p:cNvSpPr>
              <p:nvPr/>
            </p:nvSpPr>
            <p:spPr bwMode="auto">
              <a:xfrm>
                <a:off x="336" y="2736"/>
                <a:ext cx="3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4" name="Text Box 6"/>
              <p:cNvSpPr txBox="1">
                <a:spLocks noChangeArrowheads="1"/>
              </p:cNvSpPr>
              <p:nvPr/>
            </p:nvSpPr>
            <p:spPr bwMode="auto">
              <a:xfrm>
                <a:off x="3456" y="2784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Times New Roman" pitchFamily="-111" charset="0"/>
                  </a:rPr>
                  <a:t>var. 1</a:t>
                </a:r>
              </a:p>
            </p:txBody>
          </p:sp>
          <p:sp>
            <p:nvSpPr>
              <p:cNvPr id="20495" name="Text Box 7"/>
              <p:cNvSpPr txBox="1">
                <a:spLocks noChangeArrowheads="1"/>
              </p:cNvSpPr>
              <p:nvPr/>
            </p:nvSpPr>
            <p:spPr bwMode="auto">
              <a:xfrm>
                <a:off x="1104" y="528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Times New Roman" pitchFamily="-111" charset="0"/>
                  </a:rPr>
                  <a:t>var. 2</a:t>
                </a:r>
              </a:p>
            </p:txBody>
          </p:sp>
          <p:sp>
            <p:nvSpPr>
              <p:cNvPr id="20496" name="Line 8"/>
              <p:cNvSpPr>
                <a:spLocks noChangeShapeType="1"/>
              </p:cNvSpPr>
              <p:nvPr/>
            </p:nvSpPr>
            <p:spPr bwMode="auto">
              <a:xfrm flipV="1">
                <a:off x="240" y="1968"/>
                <a:ext cx="2592" cy="1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7" name="Oval 9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8" name="Oval 10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499" name="Oval 11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0" name="Oval 12"/>
              <p:cNvSpPr>
                <a:spLocks noChangeArrowheads="1"/>
              </p:cNvSpPr>
              <p:nvPr/>
            </p:nvSpPr>
            <p:spPr bwMode="auto">
              <a:xfrm>
                <a:off x="528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1" name="Oval 13"/>
              <p:cNvSpPr>
                <a:spLocks noChangeArrowheads="1"/>
              </p:cNvSpPr>
              <p:nvPr/>
            </p:nvSpPr>
            <p:spPr bwMode="auto">
              <a:xfrm>
                <a:off x="432" y="331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2" name="Oval 14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3" name="Text Box 15"/>
              <p:cNvSpPr txBox="1">
                <a:spLocks noChangeArrowheads="1"/>
              </p:cNvSpPr>
              <p:nvPr/>
            </p:nvSpPr>
            <p:spPr bwMode="auto">
              <a:xfrm>
                <a:off x="240" y="2688"/>
                <a:ext cx="3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Times New Roman" pitchFamily="-111" charset="0"/>
                  </a:rPr>
                  <a:t>(i)</a:t>
                </a:r>
                <a:endParaRPr lang="en-US" sz="2400" b="0">
                  <a:latin typeface="Times New Roman" pitchFamily="-111" charset="0"/>
                </a:endParaRPr>
              </a:p>
            </p:txBody>
          </p:sp>
          <p:sp>
            <p:nvSpPr>
              <p:cNvPr id="20504" name="Line 16"/>
              <p:cNvSpPr>
                <a:spLocks noChangeShapeType="1"/>
              </p:cNvSpPr>
              <p:nvPr/>
            </p:nvSpPr>
            <p:spPr bwMode="auto">
              <a:xfrm>
                <a:off x="624" y="2880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5" name="Text Box 17"/>
              <p:cNvSpPr txBox="1">
                <a:spLocks noChangeArrowheads="1"/>
              </p:cNvSpPr>
              <p:nvPr/>
            </p:nvSpPr>
            <p:spPr bwMode="auto">
              <a:xfrm>
                <a:off x="2784" y="1968"/>
                <a:ext cx="3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Times New Roman" pitchFamily="-111" charset="0"/>
                  </a:rPr>
                  <a:t>PC</a:t>
                </a:r>
                <a:r>
                  <a:rPr lang="en-US" sz="2000" baseline="-25000">
                    <a:latin typeface="Times New Roman" pitchFamily="-111" charset="0"/>
                  </a:rPr>
                  <a:t>1</a:t>
                </a:r>
                <a:endParaRPr lang="en-US" sz="2000">
                  <a:latin typeface="Times New Roman" pitchFamily="-111" charset="0"/>
                </a:endParaRPr>
              </a:p>
            </p:txBody>
          </p:sp>
          <p:sp>
            <p:nvSpPr>
              <p:cNvPr id="20506" name="Line 18"/>
              <p:cNvSpPr>
                <a:spLocks noChangeShapeType="1"/>
              </p:cNvSpPr>
              <p:nvPr/>
            </p:nvSpPr>
            <p:spPr bwMode="auto">
              <a:xfrm flipH="1" flipV="1">
                <a:off x="384" y="3216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7" name="Line 19"/>
              <p:cNvSpPr>
                <a:spLocks noChangeShapeType="1"/>
              </p:cNvSpPr>
              <p:nvPr/>
            </p:nvSpPr>
            <p:spPr bwMode="auto">
              <a:xfrm flipH="1" flipV="1">
                <a:off x="1344" y="2736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8" name="Line 20"/>
              <p:cNvSpPr>
                <a:spLocks noChangeShapeType="1"/>
              </p:cNvSpPr>
              <p:nvPr/>
            </p:nvSpPr>
            <p:spPr bwMode="auto">
              <a:xfrm>
                <a:off x="1632" y="2304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9" name="Line 21"/>
              <p:cNvSpPr>
                <a:spLocks noChangeShapeType="1"/>
              </p:cNvSpPr>
              <p:nvPr/>
            </p:nvSpPr>
            <p:spPr bwMode="auto">
              <a:xfrm flipH="1" flipV="1">
                <a:off x="2400" y="22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0" name="AutoShape 22"/>
              <p:cNvSpPr>
                <a:spLocks/>
              </p:cNvSpPr>
              <p:nvPr/>
            </p:nvSpPr>
            <p:spPr bwMode="auto">
              <a:xfrm rot="-1984667">
                <a:off x="668" y="2770"/>
                <a:ext cx="96" cy="240"/>
              </a:xfrm>
              <a:prstGeom prst="rightBrace">
                <a:avLst>
                  <a:gd name="adj1" fmla="val 20833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1" name="Text Box 23"/>
              <p:cNvSpPr txBox="1">
                <a:spLocks noChangeArrowheads="1"/>
              </p:cNvSpPr>
              <p:nvPr/>
            </p:nvSpPr>
            <p:spPr bwMode="auto">
              <a:xfrm>
                <a:off x="720" y="2688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Times New Roman" pitchFamily="-111" charset="0"/>
                  </a:rPr>
                  <a:t>e</a:t>
                </a:r>
                <a:r>
                  <a:rPr lang="en-US" sz="2000" baseline="-25000">
                    <a:latin typeface="Times New Roman" pitchFamily="-111" charset="0"/>
                  </a:rPr>
                  <a:t>i</a:t>
                </a:r>
                <a:endParaRPr lang="en-US" sz="2000">
                  <a:latin typeface="Times New Roman" pitchFamily="-111" charset="0"/>
                </a:endParaRPr>
              </a:p>
            </p:txBody>
          </p:sp>
        </p:grpSp>
        <p:sp>
          <p:nvSpPr>
            <p:cNvPr id="20487" name="AutoShape 24"/>
            <p:cNvSpPr>
              <a:spLocks/>
            </p:cNvSpPr>
            <p:nvPr/>
          </p:nvSpPr>
          <p:spPr bwMode="auto">
            <a:xfrm rot="3790523">
              <a:off x="973" y="2616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8" name="Text Box 25"/>
            <p:cNvSpPr txBox="1">
              <a:spLocks noChangeArrowheads="1"/>
            </p:cNvSpPr>
            <p:nvPr/>
          </p:nvSpPr>
          <p:spPr bwMode="auto">
            <a:xfrm>
              <a:off x="1621" y="2496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  <a:sym typeface="Symbol" pitchFamily="-111" charset="2"/>
                </a:rPr>
                <a:t></a:t>
              </a:r>
              <a:r>
                <a:rPr lang="en-US" sz="2000" baseline="-25000">
                  <a:latin typeface="Times New Roman" pitchFamily="-111" charset="0"/>
                  <a:sym typeface="Symbol" pitchFamily="-111" charset="2"/>
                </a:rPr>
                <a:t>1</a:t>
              </a:r>
              <a:endParaRPr lang="en-US" sz="2000">
                <a:latin typeface="Times New Roman" pitchFamily="-111" charset="0"/>
              </a:endParaRPr>
            </a:p>
          </p:txBody>
        </p:sp>
        <p:sp>
          <p:nvSpPr>
            <p:cNvPr id="20489" name="Text Box 26"/>
            <p:cNvSpPr txBox="1">
              <a:spLocks noChangeArrowheads="1"/>
            </p:cNvSpPr>
            <p:nvPr/>
          </p:nvSpPr>
          <p:spPr bwMode="auto">
            <a:xfrm>
              <a:off x="1285" y="2352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pitchFamily="-111" charset="0"/>
                  <a:sym typeface="Symbol" pitchFamily="-111" charset="2"/>
                </a:rPr>
                <a:t></a:t>
              </a:r>
              <a:r>
                <a:rPr lang="en-US" sz="2000" baseline="-25000">
                  <a:latin typeface="Times New Roman" pitchFamily="-111" charset="0"/>
                  <a:sym typeface="Symbol" pitchFamily="-111" charset="2"/>
                </a:rPr>
                <a:t>2</a:t>
              </a:r>
              <a:endParaRPr lang="en-US" sz="2000">
                <a:latin typeface="Times New Roman" pitchFamily="-111" charset="0"/>
              </a:endParaRPr>
            </a:p>
          </p:txBody>
        </p:sp>
        <p:sp>
          <p:nvSpPr>
            <p:cNvPr id="20490" name="Arc 27"/>
            <p:cNvSpPr>
              <a:spLocks/>
            </p:cNvSpPr>
            <p:nvPr/>
          </p:nvSpPr>
          <p:spPr bwMode="auto">
            <a:xfrm>
              <a:off x="1296" y="259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1" name="Arc 28"/>
            <p:cNvSpPr>
              <a:spLocks/>
            </p:cNvSpPr>
            <p:nvPr/>
          </p:nvSpPr>
          <p:spPr bwMode="auto">
            <a:xfrm>
              <a:off x="1525" y="2640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4787900" y="1484313"/>
            <a:ext cx="3527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sz="2400" b="0"/>
              <a:t>Model after one PC</a:t>
            </a:r>
            <a:r>
              <a:rPr lang="en-US" sz="2400" b="0"/>
              <a:t>:</a:t>
            </a:r>
          </a:p>
          <a:p>
            <a:pPr eaLnBrk="0" hangingPunct="0"/>
            <a:r>
              <a:rPr lang="en-US" sz="2400">
                <a:latin typeface="Times New Roman" pitchFamily="-111" charset="0"/>
              </a:rPr>
              <a:t>X = t</a:t>
            </a:r>
            <a:r>
              <a:rPr lang="en-US" sz="2400" baseline="-25000">
                <a:latin typeface="Times New Roman" pitchFamily="-111" charset="0"/>
              </a:rPr>
              <a:t>1</a:t>
            </a:r>
            <a:r>
              <a:rPr lang="en-US" sz="2400">
                <a:latin typeface="Times New Roman" pitchFamily="-111" charset="0"/>
              </a:rPr>
              <a:t>p</a:t>
            </a:r>
            <a:r>
              <a:rPr lang="en-US" sz="2400" baseline="-25000">
                <a:latin typeface="Times New Roman" pitchFamily="-111" charset="0"/>
              </a:rPr>
              <a:t>1</a:t>
            </a:r>
            <a:r>
              <a:rPr lang="en-US" sz="2400">
                <a:latin typeface="Times New Roman" pitchFamily="-111" charset="0"/>
              </a:rPr>
              <a:t>’ + E</a:t>
            </a:r>
            <a:r>
              <a:rPr lang="en-US" sz="2400" baseline="-25000">
                <a:latin typeface="Times New Roman" pitchFamily="-111" charset="0"/>
              </a:rPr>
              <a:t>1</a:t>
            </a:r>
            <a:endParaRPr lang="en-US" sz="2400" b="0"/>
          </a:p>
        </p:txBody>
      </p:sp>
      <p:sp>
        <p:nvSpPr>
          <p:cNvPr id="20485" name="Text Box 35"/>
          <p:cNvSpPr txBox="1">
            <a:spLocks noChangeArrowheads="1"/>
          </p:cNvSpPr>
          <p:nvPr/>
        </p:nvSpPr>
        <p:spPr bwMode="auto">
          <a:xfrm>
            <a:off x="1619250" y="4652963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Times New Roman" pitchFamily="-111" charset="0"/>
              </a:rPr>
              <a:t>t</a:t>
            </a:r>
            <a:r>
              <a:rPr lang="en-US" sz="2400" b="0" baseline="-25000">
                <a:latin typeface="Times New Roman" pitchFamily="-111" charset="0"/>
              </a:rPr>
              <a:t>i1</a:t>
            </a:r>
            <a:endParaRPr lang="en-US" sz="2400" b="0">
              <a:latin typeface="Times New Roman" pitchFamily="-111" charset="0"/>
            </a:endParaRPr>
          </a:p>
        </p:txBody>
      </p:sp>
      <p:sp>
        <p:nvSpPr>
          <p:cNvPr id="32" name="Rectangle 47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ea typeface="ＭＳ Ｐゴシック" pitchFamily="-111" charset="-128"/>
              </a:rPr>
              <a:t>PCA – Step by step (8) – 1 PC model</a:t>
            </a:r>
          </a:p>
        </p:txBody>
      </p:sp>
    </p:spTree>
    <p:extLst>
      <p:ext uri="{BB962C8B-B14F-4D97-AF65-F5344CB8AC3E}">
        <p14:creationId xmlns:p14="http://schemas.microsoft.com/office/powerpoint/2010/main" val="31682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 aware of the use of </a:t>
            </a:r>
            <a:r>
              <a:rPr lang="en-US" dirty="0" err="1" smtClean="0"/>
              <a:t>chemometrics</a:t>
            </a:r>
            <a:r>
              <a:rPr lang="en-US" dirty="0" smtClean="0"/>
              <a:t> in –</a:t>
            </a:r>
            <a:r>
              <a:rPr lang="en-US" dirty="0" err="1" smtClean="0"/>
              <a:t>omics</a:t>
            </a:r>
            <a:r>
              <a:rPr lang="en-US" dirty="0" smtClean="0"/>
              <a:t> data (</a:t>
            </a:r>
            <a:r>
              <a:rPr lang="en-US" dirty="0" err="1" smtClean="0"/>
              <a:t>metabonomics</a:t>
            </a:r>
            <a:r>
              <a:rPr lang="en-US" dirty="0" smtClean="0"/>
              <a:t>, </a:t>
            </a:r>
            <a:r>
              <a:rPr lang="en-US" dirty="0" err="1" smtClean="0"/>
              <a:t>transcriptomics</a:t>
            </a:r>
            <a:r>
              <a:rPr lang="en-US" dirty="0" smtClean="0"/>
              <a:t>, proteomics)</a:t>
            </a:r>
          </a:p>
          <a:p>
            <a:r>
              <a:rPr lang="en-US" dirty="0" smtClean="0"/>
              <a:t>Use multivariate methods to </a:t>
            </a:r>
            <a:r>
              <a:rPr lang="en-US" dirty="0" err="1" smtClean="0"/>
              <a:t>analyse</a:t>
            </a:r>
            <a:r>
              <a:rPr lang="en-US" dirty="0" smtClean="0"/>
              <a:t> high-content data</a:t>
            </a:r>
          </a:p>
          <a:p>
            <a:r>
              <a:rPr lang="en-US" dirty="0" smtClean="0"/>
              <a:t>Be aware of the characteristics of </a:t>
            </a:r>
            <a:br>
              <a:rPr lang="en-US" dirty="0" smtClean="0"/>
            </a:br>
            <a:r>
              <a:rPr lang="en-US" dirty="0" smtClean="0"/>
              <a:t>n individuals &lt;&lt; p variables</a:t>
            </a:r>
          </a:p>
          <a:p>
            <a:r>
              <a:rPr lang="en-US" dirty="0" smtClean="0"/>
              <a:t>Use unsupervised and supervised methods</a:t>
            </a:r>
          </a:p>
          <a:p>
            <a:r>
              <a:rPr lang="en-US" dirty="0" smtClean="0"/>
              <a:t>Be aware of model validation strategies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8"/>
          <p:cNvSpPr>
            <a:spLocks noChangeArrowheads="1"/>
          </p:cNvSpPr>
          <p:nvPr/>
        </p:nvSpPr>
        <p:spPr bwMode="auto">
          <a:xfrm>
            <a:off x="3238500" y="1628775"/>
            <a:ext cx="9779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7" name="Rectangle 252"/>
          <p:cNvSpPr>
            <a:spLocks noChangeArrowheads="1"/>
          </p:cNvSpPr>
          <p:nvPr/>
        </p:nvSpPr>
        <p:spPr bwMode="auto">
          <a:xfrm>
            <a:off x="3517900" y="3756025"/>
            <a:ext cx="9779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8" name="Rectangle 254"/>
          <p:cNvSpPr>
            <a:spLocks noChangeArrowheads="1"/>
          </p:cNvSpPr>
          <p:nvPr/>
        </p:nvSpPr>
        <p:spPr bwMode="auto">
          <a:xfrm>
            <a:off x="4305300" y="391477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sv-SE" sz="2400" b="0">
              <a:latin typeface="Times New Roman" pitchFamily="-111" charset="0"/>
            </a:endParaRPr>
          </a:p>
        </p:txBody>
      </p:sp>
      <p:sp>
        <p:nvSpPr>
          <p:cNvPr id="21509" name="Rectangle 255"/>
          <p:cNvSpPr>
            <a:spLocks noChangeArrowheads="1"/>
          </p:cNvSpPr>
          <p:nvPr/>
        </p:nvSpPr>
        <p:spPr bwMode="auto">
          <a:xfrm>
            <a:off x="4364038" y="380682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sv-SE" sz="2400" b="0">
              <a:latin typeface="Times New Roman" pitchFamily="-111" charset="0"/>
            </a:endParaRPr>
          </a:p>
        </p:txBody>
      </p:sp>
      <p:sp>
        <p:nvSpPr>
          <p:cNvPr id="21510" name="Rectangle 330"/>
          <p:cNvSpPr>
            <a:spLocks noChangeArrowheads="1"/>
          </p:cNvSpPr>
          <p:nvPr/>
        </p:nvSpPr>
        <p:spPr bwMode="auto">
          <a:xfrm>
            <a:off x="3854450" y="2760663"/>
            <a:ext cx="5365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2" name="Rectangle 35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268413"/>
            <a:ext cx="5003800" cy="5589587"/>
          </a:xfrm>
        </p:spPr>
        <p:txBody>
          <a:bodyPr/>
          <a:lstStyle/>
          <a:p>
            <a:pPr eaLnBrk="1" hangingPunct="1"/>
            <a:r>
              <a:rPr lang="sv-SE" sz="2400" dirty="0" smtClean="0">
                <a:ea typeface="ＭＳ Ｐゴシック" pitchFamily="-111" charset="-128"/>
              </a:rPr>
              <a:t>Model after 2 PCs</a:t>
            </a:r>
            <a:r>
              <a:rPr lang="en-US" sz="2400" dirty="0" smtClean="0">
                <a:ea typeface="ＭＳ Ｐゴシック" pitchFamily="-111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Times New Roman" pitchFamily="-111" charset="0"/>
                <a:ea typeface="ＭＳ Ｐゴシック" pitchFamily="-111" charset="-128"/>
              </a:rPr>
              <a:t>X = t</a:t>
            </a:r>
            <a:r>
              <a:rPr lang="en-US" sz="2400" baseline="-25000" dirty="0" smtClean="0">
                <a:latin typeface="Times New Roman" pitchFamily="-111" charset="0"/>
                <a:ea typeface="ＭＳ Ｐゴシック" pitchFamily="-111" charset="-128"/>
              </a:rPr>
              <a:t>1</a:t>
            </a:r>
            <a:r>
              <a:rPr lang="en-US" sz="2400" b="1" dirty="0" smtClean="0">
                <a:latin typeface="Times New Roman" pitchFamily="-111" charset="0"/>
                <a:ea typeface="ＭＳ Ｐゴシック" pitchFamily="-111" charset="-128"/>
              </a:rPr>
              <a:t>p</a:t>
            </a:r>
            <a:r>
              <a:rPr lang="en-US" sz="2400" baseline="-25000" dirty="0" smtClean="0">
                <a:latin typeface="Times New Roman" pitchFamily="-111" charset="0"/>
                <a:ea typeface="ＭＳ Ｐゴシック" pitchFamily="-111" charset="-128"/>
              </a:rPr>
              <a:t>1</a:t>
            </a:r>
            <a:r>
              <a:rPr lang="en-US" sz="2400" b="1" dirty="0" smtClean="0">
                <a:latin typeface="Times New Roman" pitchFamily="-111" charset="0"/>
                <a:ea typeface="ＭＳ Ｐゴシック" pitchFamily="-111" charset="-128"/>
              </a:rPr>
              <a:t>’ + t</a:t>
            </a:r>
            <a:r>
              <a:rPr lang="en-US" sz="2400" baseline="-25000" dirty="0" smtClean="0">
                <a:latin typeface="Times New Roman" pitchFamily="-111" charset="0"/>
                <a:ea typeface="ＭＳ Ｐゴシック" pitchFamily="-111" charset="-128"/>
              </a:rPr>
              <a:t>2</a:t>
            </a:r>
            <a:r>
              <a:rPr lang="en-US" sz="2400" b="1" dirty="0" smtClean="0">
                <a:latin typeface="Times New Roman" pitchFamily="-111" charset="0"/>
                <a:ea typeface="ＭＳ Ｐゴシック" pitchFamily="-111" charset="-128"/>
              </a:rPr>
              <a:t>p</a:t>
            </a:r>
            <a:r>
              <a:rPr lang="en-US" sz="2400" baseline="-25000" dirty="0" smtClean="0">
                <a:latin typeface="Times New Roman" pitchFamily="-111" charset="0"/>
                <a:ea typeface="ＭＳ Ｐゴシック" pitchFamily="-111" charset="-128"/>
              </a:rPr>
              <a:t>2</a:t>
            </a:r>
            <a:r>
              <a:rPr lang="en-US" sz="2400" b="1" dirty="0" smtClean="0">
                <a:latin typeface="Times New Roman" pitchFamily="-111" charset="0"/>
                <a:ea typeface="ＭＳ Ｐゴシック" pitchFamily="-111" charset="-128"/>
              </a:rPr>
              <a:t>’+ E</a:t>
            </a:r>
            <a:r>
              <a:rPr lang="en-US" sz="2400" baseline="-25000" dirty="0" smtClean="0">
                <a:latin typeface="Times New Roman" pitchFamily="-111" charset="0"/>
                <a:ea typeface="ＭＳ Ｐゴシック" pitchFamily="-111" charset="-128"/>
              </a:rPr>
              <a:t>2</a:t>
            </a:r>
            <a:endParaRPr lang="en-US" sz="2400" dirty="0" smtClean="0">
              <a:latin typeface="Times New Roman" pitchFamily="-111" charset="0"/>
              <a:ea typeface="ＭＳ Ｐゴシック" pitchFamily="-111" charset="-128"/>
            </a:endParaRPr>
          </a:p>
          <a:p>
            <a:pPr eaLnBrk="1" hangingPunct="1"/>
            <a:r>
              <a:rPr lang="en-GB" sz="2400" dirty="0" smtClean="0">
                <a:ea typeface="ＭＳ Ｐゴシック" pitchFamily="-111" charset="-128"/>
              </a:rPr>
              <a:t>2 PCs define a plane, 3 or more a </a:t>
            </a:r>
            <a:r>
              <a:rPr lang="en-GB" sz="2400" i="1" dirty="0" err="1" smtClean="0">
                <a:ea typeface="ＭＳ Ｐゴシック" pitchFamily="-111" charset="-128"/>
              </a:rPr>
              <a:t>hyperplane</a:t>
            </a:r>
            <a:endParaRPr lang="en-GB" sz="2400" i="1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</a:pPr>
            <a:endParaRPr lang="en-GB" sz="2400" i="1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</a:pPr>
            <a:r>
              <a:rPr lang="en-GB" sz="2400" i="1" dirty="0" smtClean="0">
                <a:ea typeface="ＭＳ Ｐゴシック" pitchFamily="-111" charset="-128"/>
              </a:rPr>
              <a:t>Visualisation</a:t>
            </a:r>
          </a:p>
          <a:p>
            <a:pPr eaLnBrk="1" hangingPunct="1"/>
            <a:r>
              <a:rPr lang="en-GB" sz="2400" i="1" dirty="0" smtClean="0">
                <a:ea typeface="ＭＳ Ｐゴシック" pitchFamily="-111" charset="-128"/>
              </a:rPr>
              <a:t>Scores plot</a:t>
            </a:r>
            <a:r>
              <a:rPr lang="en-GB" sz="2400" dirty="0" smtClean="0">
                <a:ea typeface="ＭＳ Ｐゴシック" pitchFamily="-111" charset="-128"/>
              </a:rPr>
              <a:t>, </a:t>
            </a:r>
            <a:r>
              <a:rPr lang="en-GB" sz="2400" i="1" dirty="0" err="1" smtClean="0">
                <a:ea typeface="ＭＳ Ｐゴシック" pitchFamily="-111" charset="-128"/>
              </a:rPr>
              <a:t>t</a:t>
            </a:r>
            <a:r>
              <a:rPr lang="en-GB" sz="2400" i="1" baseline="-25000" dirty="0" err="1" smtClean="0">
                <a:ea typeface="ＭＳ Ｐゴシック" pitchFamily="-111" charset="-128"/>
              </a:rPr>
              <a:t>i</a:t>
            </a:r>
            <a:r>
              <a:rPr lang="en-GB" sz="2400" i="1" dirty="0" smtClean="0">
                <a:ea typeface="ＭＳ Ｐゴシック" pitchFamily="-111" charset="-128"/>
              </a:rPr>
              <a:t> vs. </a:t>
            </a:r>
            <a:r>
              <a:rPr lang="en-GB" sz="2400" i="1" dirty="0" err="1" smtClean="0">
                <a:ea typeface="ＭＳ Ｐゴシック" pitchFamily="-111" charset="-128"/>
              </a:rPr>
              <a:t>t</a:t>
            </a:r>
            <a:r>
              <a:rPr lang="en-GB" sz="2400" i="1" baseline="-25000" dirty="0" err="1" smtClean="0">
                <a:ea typeface="ＭＳ Ｐゴシック" pitchFamily="-111" charset="-128"/>
              </a:rPr>
              <a:t>j</a:t>
            </a:r>
            <a:r>
              <a:rPr lang="en-GB" sz="2400" i="1" dirty="0" smtClean="0">
                <a:ea typeface="ＭＳ Ｐゴシック" pitchFamily="-111" charset="-128"/>
              </a:rPr>
              <a:t> </a:t>
            </a:r>
            <a:r>
              <a:rPr lang="en-GB" sz="2400" dirty="0" smtClean="0">
                <a:ea typeface="ＭＳ Ｐゴシック" pitchFamily="-111" charset="-128"/>
              </a:rPr>
              <a:t>– point positions projected on plane</a:t>
            </a:r>
          </a:p>
          <a:p>
            <a:pPr eaLnBrk="1" hangingPunct="1"/>
            <a:r>
              <a:rPr lang="en-GB" sz="2400" i="1" dirty="0" smtClean="0">
                <a:ea typeface="ＭＳ Ｐゴシック" pitchFamily="-111" charset="-128"/>
              </a:rPr>
              <a:t>Loadings plot, p</a:t>
            </a:r>
            <a:r>
              <a:rPr lang="en-GB" sz="2400" i="1" baseline="-25000" dirty="0" smtClean="0">
                <a:ea typeface="ＭＳ Ｐゴシック" pitchFamily="-111" charset="-128"/>
              </a:rPr>
              <a:t>i</a:t>
            </a:r>
            <a:r>
              <a:rPr lang="en-GB" sz="2400" i="1" dirty="0" smtClean="0">
                <a:ea typeface="ＭＳ Ｐゴシック" pitchFamily="-111" charset="-128"/>
              </a:rPr>
              <a:t> vs. </a:t>
            </a:r>
            <a:r>
              <a:rPr lang="en-GB" sz="2400" i="1" dirty="0" err="1" smtClean="0">
                <a:ea typeface="ＭＳ Ｐゴシック" pitchFamily="-111" charset="-128"/>
              </a:rPr>
              <a:t>p</a:t>
            </a:r>
            <a:r>
              <a:rPr lang="en-GB" sz="2400" i="1" baseline="-25000" dirty="0" err="1" smtClean="0">
                <a:ea typeface="ＭＳ Ｐゴシック" pitchFamily="-111" charset="-128"/>
              </a:rPr>
              <a:t>j</a:t>
            </a:r>
            <a:r>
              <a:rPr lang="en-GB" sz="2400" i="1" dirty="0" smtClean="0">
                <a:ea typeface="ＭＳ Ｐゴシック" pitchFamily="-111" charset="-128"/>
              </a:rPr>
              <a:t> – </a:t>
            </a:r>
            <a:r>
              <a:rPr lang="en-GB" sz="2400" dirty="0" smtClean="0">
                <a:ea typeface="ＭＳ Ｐゴシック" pitchFamily="-111" charset="-128"/>
              </a:rPr>
              <a:t>weights of variables on each PC</a:t>
            </a:r>
          </a:p>
          <a:p>
            <a:pPr eaLnBrk="1" hangingPunct="1"/>
            <a:r>
              <a:rPr lang="en-GB" sz="2400" i="1" dirty="0" smtClean="0">
                <a:ea typeface="ＭＳ Ｐゴシック" pitchFamily="-111" charset="-128"/>
              </a:rPr>
              <a:t>Residuals or distance to model plot</a:t>
            </a:r>
            <a:r>
              <a:rPr lang="en-GB" sz="2400" dirty="0" smtClean="0">
                <a:ea typeface="ＭＳ Ｐゴシック" pitchFamily="-111" charset="-128"/>
              </a:rPr>
              <a:t> – distances of points to plane</a:t>
            </a:r>
          </a:p>
        </p:txBody>
      </p:sp>
      <p:grpSp>
        <p:nvGrpSpPr>
          <p:cNvPr id="21513" name="Group 359"/>
          <p:cNvGrpSpPr>
            <a:grpSpLocks/>
          </p:cNvGrpSpPr>
          <p:nvPr/>
        </p:nvGrpSpPr>
        <p:grpSpPr bwMode="auto">
          <a:xfrm>
            <a:off x="0" y="1341438"/>
            <a:ext cx="4117975" cy="4359275"/>
            <a:chOff x="0" y="845"/>
            <a:chExt cx="2594" cy="2746"/>
          </a:xfrm>
        </p:grpSpPr>
        <p:sp>
          <p:nvSpPr>
            <p:cNvPr id="21518" name="Freeform 3"/>
            <p:cNvSpPr>
              <a:spLocks/>
            </p:cNvSpPr>
            <p:nvPr/>
          </p:nvSpPr>
          <p:spPr bwMode="auto">
            <a:xfrm>
              <a:off x="506" y="1211"/>
              <a:ext cx="1944" cy="1884"/>
            </a:xfrm>
            <a:custGeom>
              <a:avLst/>
              <a:gdLst>
                <a:gd name="T0" fmla="*/ 427 w 2515"/>
                <a:gd name="T1" fmla="*/ 0 h 2308"/>
                <a:gd name="T2" fmla="*/ 0 w 2515"/>
                <a:gd name="T3" fmla="*/ 800 h 2308"/>
                <a:gd name="T4" fmla="*/ 471 w 2515"/>
                <a:gd name="T5" fmla="*/ 1024 h 2308"/>
                <a:gd name="T6" fmla="*/ 898 w 2515"/>
                <a:gd name="T7" fmla="*/ 225 h 2308"/>
                <a:gd name="T8" fmla="*/ 427 w 2515"/>
                <a:gd name="T9" fmla="*/ 0 h 2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5"/>
                <a:gd name="T16" fmla="*/ 0 h 2308"/>
                <a:gd name="T17" fmla="*/ 2515 w 2515"/>
                <a:gd name="T18" fmla="*/ 2308 h 2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5" h="2308">
                  <a:moveTo>
                    <a:pt x="1196" y="0"/>
                  </a:moveTo>
                  <a:lnTo>
                    <a:pt x="0" y="1801"/>
                  </a:lnTo>
                  <a:lnTo>
                    <a:pt x="1319" y="2308"/>
                  </a:lnTo>
                  <a:lnTo>
                    <a:pt x="2515" y="507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rgbClr val="EAEAEA"/>
            </a:solidFill>
            <a:ln w="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19" name="Group 4"/>
            <p:cNvGrpSpPr>
              <a:grpSpLocks/>
            </p:cNvGrpSpPr>
            <p:nvPr/>
          </p:nvGrpSpPr>
          <p:grpSpPr bwMode="auto">
            <a:xfrm>
              <a:off x="266" y="2116"/>
              <a:ext cx="2227" cy="682"/>
              <a:chOff x="1402" y="2323"/>
              <a:chExt cx="2882" cy="835"/>
            </a:xfrm>
          </p:grpSpPr>
          <p:sp>
            <p:nvSpPr>
              <p:cNvPr id="21851" name="Freeform 5"/>
              <p:cNvSpPr>
                <a:spLocks/>
              </p:cNvSpPr>
              <p:nvPr/>
            </p:nvSpPr>
            <p:spPr bwMode="auto">
              <a:xfrm>
                <a:off x="1402" y="2350"/>
                <a:ext cx="2828" cy="808"/>
              </a:xfrm>
              <a:custGeom>
                <a:avLst/>
                <a:gdLst>
                  <a:gd name="T0" fmla="*/ 2828 w 2828"/>
                  <a:gd name="T1" fmla="*/ 15 h 808"/>
                  <a:gd name="T2" fmla="*/ 2824 w 2828"/>
                  <a:gd name="T3" fmla="*/ 0 h 808"/>
                  <a:gd name="T4" fmla="*/ 0 w 2828"/>
                  <a:gd name="T5" fmla="*/ 793 h 808"/>
                  <a:gd name="T6" fmla="*/ 4 w 2828"/>
                  <a:gd name="T7" fmla="*/ 808 h 808"/>
                  <a:gd name="T8" fmla="*/ 2828 w 2828"/>
                  <a:gd name="T9" fmla="*/ 15 h 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8"/>
                  <a:gd name="T16" fmla="*/ 0 h 808"/>
                  <a:gd name="T17" fmla="*/ 2828 w 2828"/>
                  <a:gd name="T18" fmla="*/ 808 h 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8" h="808">
                    <a:moveTo>
                      <a:pt x="2828" y="15"/>
                    </a:moveTo>
                    <a:lnTo>
                      <a:pt x="2824" y="0"/>
                    </a:lnTo>
                    <a:lnTo>
                      <a:pt x="0" y="793"/>
                    </a:lnTo>
                    <a:lnTo>
                      <a:pt x="4" y="808"/>
                    </a:lnTo>
                    <a:lnTo>
                      <a:pt x="282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2" name="Freeform 6"/>
              <p:cNvSpPr>
                <a:spLocks/>
              </p:cNvSpPr>
              <p:nvPr/>
            </p:nvSpPr>
            <p:spPr bwMode="auto">
              <a:xfrm>
                <a:off x="4189" y="2323"/>
                <a:ext cx="95" cy="84"/>
              </a:xfrm>
              <a:custGeom>
                <a:avLst/>
                <a:gdLst>
                  <a:gd name="T0" fmla="*/ 23 w 95"/>
                  <a:gd name="T1" fmla="*/ 84 h 84"/>
                  <a:gd name="T2" fmla="*/ 95 w 95"/>
                  <a:gd name="T3" fmla="*/ 18 h 84"/>
                  <a:gd name="T4" fmla="*/ 0 w 95"/>
                  <a:gd name="T5" fmla="*/ 0 h 84"/>
                  <a:gd name="T6" fmla="*/ 37 w 95"/>
                  <a:gd name="T7" fmla="*/ 34 h 84"/>
                  <a:gd name="T8" fmla="*/ 23 w 95"/>
                  <a:gd name="T9" fmla="*/ 84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84"/>
                  <a:gd name="T17" fmla="*/ 95 w 95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84">
                    <a:moveTo>
                      <a:pt x="23" y="84"/>
                    </a:moveTo>
                    <a:lnTo>
                      <a:pt x="95" y="18"/>
                    </a:lnTo>
                    <a:lnTo>
                      <a:pt x="0" y="0"/>
                    </a:lnTo>
                    <a:lnTo>
                      <a:pt x="37" y="34"/>
                    </a:lnTo>
                    <a:lnTo>
                      <a:pt x="23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520" name="Group 7"/>
            <p:cNvGrpSpPr>
              <a:grpSpLocks/>
            </p:cNvGrpSpPr>
            <p:nvPr/>
          </p:nvGrpSpPr>
          <p:grpSpPr bwMode="auto">
            <a:xfrm>
              <a:off x="500" y="1203"/>
              <a:ext cx="1956" cy="1896"/>
              <a:chOff x="1705" y="1204"/>
              <a:chExt cx="2532" cy="2323"/>
            </a:xfrm>
          </p:grpSpPr>
          <p:sp>
            <p:nvSpPr>
              <p:cNvPr id="21651" name="Freeform 8"/>
              <p:cNvSpPr>
                <a:spLocks/>
              </p:cNvSpPr>
              <p:nvPr/>
            </p:nvSpPr>
            <p:spPr bwMode="auto">
              <a:xfrm>
                <a:off x="2891" y="1204"/>
                <a:ext cx="31" cy="28"/>
              </a:xfrm>
              <a:custGeom>
                <a:avLst/>
                <a:gdLst>
                  <a:gd name="T0" fmla="*/ 22 w 31"/>
                  <a:gd name="T1" fmla="*/ 15 h 28"/>
                  <a:gd name="T2" fmla="*/ 15 w 31"/>
                  <a:gd name="T3" fmla="*/ 10 h 28"/>
                  <a:gd name="T4" fmla="*/ 12 w 31"/>
                  <a:gd name="T5" fmla="*/ 18 h 28"/>
                  <a:gd name="T6" fmla="*/ 25 w 31"/>
                  <a:gd name="T7" fmla="*/ 23 h 28"/>
                  <a:gd name="T8" fmla="*/ 31 w 31"/>
                  <a:gd name="T9" fmla="*/ 8 h 28"/>
                  <a:gd name="T10" fmla="*/ 18 w 31"/>
                  <a:gd name="T11" fmla="*/ 3 h 28"/>
                  <a:gd name="T12" fmla="*/ 12 w 31"/>
                  <a:gd name="T13" fmla="*/ 0 h 28"/>
                  <a:gd name="T14" fmla="*/ 9 w 31"/>
                  <a:gd name="T15" fmla="*/ 6 h 28"/>
                  <a:gd name="T16" fmla="*/ 0 w 31"/>
                  <a:gd name="T17" fmla="*/ 19 h 28"/>
                  <a:gd name="T18" fmla="*/ 13 w 31"/>
                  <a:gd name="T19" fmla="*/ 28 h 28"/>
                  <a:gd name="T20" fmla="*/ 22 w 31"/>
                  <a:gd name="T21" fmla="*/ 15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28"/>
                  <a:gd name="T35" fmla="*/ 31 w 31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28">
                    <a:moveTo>
                      <a:pt x="22" y="15"/>
                    </a:moveTo>
                    <a:lnTo>
                      <a:pt x="15" y="10"/>
                    </a:lnTo>
                    <a:lnTo>
                      <a:pt x="12" y="18"/>
                    </a:lnTo>
                    <a:lnTo>
                      <a:pt x="25" y="23"/>
                    </a:lnTo>
                    <a:lnTo>
                      <a:pt x="31" y="8"/>
                    </a:lnTo>
                    <a:lnTo>
                      <a:pt x="18" y="3"/>
                    </a:lnTo>
                    <a:lnTo>
                      <a:pt x="12" y="0"/>
                    </a:lnTo>
                    <a:lnTo>
                      <a:pt x="9" y="6"/>
                    </a:lnTo>
                    <a:lnTo>
                      <a:pt x="0" y="19"/>
                    </a:lnTo>
                    <a:lnTo>
                      <a:pt x="13" y="28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" name="Freeform 9"/>
              <p:cNvSpPr>
                <a:spLocks/>
              </p:cNvSpPr>
              <p:nvPr/>
            </p:nvSpPr>
            <p:spPr bwMode="auto">
              <a:xfrm>
                <a:off x="2873" y="123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" name="Freeform 10"/>
              <p:cNvSpPr>
                <a:spLocks/>
              </p:cNvSpPr>
              <p:nvPr/>
            </p:nvSpPr>
            <p:spPr bwMode="auto">
              <a:xfrm>
                <a:off x="2855" y="126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4" name="Freeform 11"/>
              <p:cNvSpPr>
                <a:spLocks/>
              </p:cNvSpPr>
              <p:nvPr/>
            </p:nvSpPr>
            <p:spPr bwMode="auto">
              <a:xfrm>
                <a:off x="2838" y="1289"/>
                <a:ext cx="21" cy="23"/>
              </a:xfrm>
              <a:custGeom>
                <a:avLst/>
                <a:gdLst>
                  <a:gd name="T0" fmla="*/ 21 w 21"/>
                  <a:gd name="T1" fmla="*/ 9 h 23"/>
                  <a:gd name="T2" fmla="*/ 8 w 21"/>
                  <a:gd name="T3" fmla="*/ 0 h 23"/>
                  <a:gd name="T4" fmla="*/ 0 w 21"/>
                  <a:gd name="T5" fmla="*/ 14 h 23"/>
                  <a:gd name="T6" fmla="*/ 13 w 21"/>
                  <a:gd name="T7" fmla="*/ 23 h 23"/>
                  <a:gd name="T8" fmla="*/ 21 w 21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21" y="9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" name="Freeform 12"/>
              <p:cNvSpPr>
                <a:spLocks/>
              </p:cNvSpPr>
              <p:nvPr/>
            </p:nvSpPr>
            <p:spPr bwMode="auto">
              <a:xfrm>
                <a:off x="2820" y="131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" name="Freeform 13"/>
              <p:cNvSpPr>
                <a:spLocks/>
              </p:cNvSpPr>
              <p:nvPr/>
            </p:nvSpPr>
            <p:spPr bwMode="auto">
              <a:xfrm>
                <a:off x="2802" y="134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" name="Freeform 14"/>
              <p:cNvSpPr>
                <a:spLocks/>
              </p:cNvSpPr>
              <p:nvPr/>
            </p:nvSpPr>
            <p:spPr bwMode="auto">
              <a:xfrm>
                <a:off x="2784" y="136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" name="Freeform 15"/>
              <p:cNvSpPr>
                <a:spLocks/>
              </p:cNvSpPr>
              <p:nvPr/>
            </p:nvSpPr>
            <p:spPr bwMode="auto">
              <a:xfrm>
                <a:off x="2767" y="139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" name="Freeform 16"/>
              <p:cNvSpPr>
                <a:spLocks/>
              </p:cNvSpPr>
              <p:nvPr/>
            </p:nvSpPr>
            <p:spPr bwMode="auto">
              <a:xfrm>
                <a:off x="2749" y="142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" name="Freeform 17"/>
              <p:cNvSpPr>
                <a:spLocks/>
              </p:cNvSpPr>
              <p:nvPr/>
            </p:nvSpPr>
            <p:spPr bwMode="auto">
              <a:xfrm>
                <a:off x="2731" y="144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" name="Freeform 18"/>
              <p:cNvSpPr>
                <a:spLocks/>
              </p:cNvSpPr>
              <p:nvPr/>
            </p:nvSpPr>
            <p:spPr bwMode="auto">
              <a:xfrm>
                <a:off x="2714" y="1476"/>
                <a:ext cx="21" cy="22"/>
              </a:xfrm>
              <a:custGeom>
                <a:avLst/>
                <a:gdLst>
                  <a:gd name="T0" fmla="*/ 21 w 21"/>
                  <a:gd name="T1" fmla="*/ 9 h 22"/>
                  <a:gd name="T2" fmla="*/ 8 w 21"/>
                  <a:gd name="T3" fmla="*/ 0 h 22"/>
                  <a:gd name="T4" fmla="*/ 0 w 21"/>
                  <a:gd name="T5" fmla="*/ 13 h 22"/>
                  <a:gd name="T6" fmla="*/ 13 w 21"/>
                  <a:gd name="T7" fmla="*/ 22 h 22"/>
                  <a:gd name="T8" fmla="*/ 21 w 21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21" y="9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" name="Freeform 19"/>
              <p:cNvSpPr>
                <a:spLocks/>
              </p:cNvSpPr>
              <p:nvPr/>
            </p:nvSpPr>
            <p:spPr bwMode="auto">
              <a:xfrm>
                <a:off x="2696" y="150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3" name="Freeform 20"/>
              <p:cNvSpPr>
                <a:spLocks/>
              </p:cNvSpPr>
              <p:nvPr/>
            </p:nvSpPr>
            <p:spPr bwMode="auto">
              <a:xfrm>
                <a:off x="2678" y="152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4" name="Freeform 21"/>
              <p:cNvSpPr>
                <a:spLocks/>
              </p:cNvSpPr>
              <p:nvPr/>
            </p:nvSpPr>
            <p:spPr bwMode="auto">
              <a:xfrm>
                <a:off x="2661" y="1556"/>
                <a:ext cx="21" cy="22"/>
              </a:xfrm>
              <a:custGeom>
                <a:avLst/>
                <a:gdLst>
                  <a:gd name="T0" fmla="*/ 21 w 21"/>
                  <a:gd name="T1" fmla="*/ 9 h 22"/>
                  <a:gd name="T2" fmla="*/ 8 w 21"/>
                  <a:gd name="T3" fmla="*/ 0 h 22"/>
                  <a:gd name="T4" fmla="*/ 0 w 21"/>
                  <a:gd name="T5" fmla="*/ 13 h 22"/>
                  <a:gd name="T6" fmla="*/ 13 w 21"/>
                  <a:gd name="T7" fmla="*/ 22 h 22"/>
                  <a:gd name="T8" fmla="*/ 21 w 21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21" y="9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5" name="Freeform 22"/>
              <p:cNvSpPr>
                <a:spLocks/>
              </p:cNvSpPr>
              <p:nvPr/>
            </p:nvSpPr>
            <p:spPr bwMode="auto">
              <a:xfrm>
                <a:off x="2643" y="158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6" name="Freeform 23"/>
              <p:cNvSpPr>
                <a:spLocks/>
              </p:cNvSpPr>
              <p:nvPr/>
            </p:nvSpPr>
            <p:spPr bwMode="auto">
              <a:xfrm>
                <a:off x="2625" y="160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7" name="Freeform 24"/>
              <p:cNvSpPr>
                <a:spLocks/>
              </p:cNvSpPr>
              <p:nvPr/>
            </p:nvSpPr>
            <p:spPr bwMode="auto">
              <a:xfrm>
                <a:off x="2607" y="163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8" name="Freeform 25"/>
              <p:cNvSpPr>
                <a:spLocks/>
              </p:cNvSpPr>
              <p:nvPr/>
            </p:nvSpPr>
            <p:spPr bwMode="auto">
              <a:xfrm>
                <a:off x="2590" y="166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" name="Freeform 26"/>
              <p:cNvSpPr>
                <a:spLocks/>
              </p:cNvSpPr>
              <p:nvPr/>
            </p:nvSpPr>
            <p:spPr bwMode="auto">
              <a:xfrm>
                <a:off x="2572" y="168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0" name="Freeform 27"/>
              <p:cNvSpPr>
                <a:spLocks/>
              </p:cNvSpPr>
              <p:nvPr/>
            </p:nvSpPr>
            <p:spPr bwMode="auto">
              <a:xfrm>
                <a:off x="2554" y="171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1" name="Freeform 28"/>
              <p:cNvSpPr>
                <a:spLocks/>
              </p:cNvSpPr>
              <p:nvPr/>
            </p:nvSpPr>
            <p:spPr bwMode="auto">
              <a:xfrm>
                <a:off x="2537" y="1743"/>
                <a:ext cx="21" cy="22"/>
              </a:xfrm>
              <a:custGeom>
                <a:avLst/>
                <a:gdLst>
                  <a:gd name="T0" fmla="*/ 21 w 21"/>
                  <a:gd name="T1" fmla="*/ 9 h 22"/>
                  <a:gd name="T2" fmla="*/ 8 w 21"/>
                  <a:gd name="T3" fmla="*/ 0 h 22"/>
                  <a:gd name="T4" fmla="*/ 0 w 21"/>
                  <a:gd name="T5" fmla="*/ 13 h 22"/>
                  <a:gd name="T6" fmla="*/ 13 w 21"/>
                  <a:gd name="T7" fmla="*/ 22 h 22"/>
                  <a:gd name="T8" fmla="*/ 21 w 21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21" y="9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2" name="Freeform 29"/>
              <p:cNvSpPr>
                <a:spLocks/>
              </p:cNvSpPr>
              <p:nvPr/>
            </p:nvSpPr>
            <p:spPr bwMode="auto">
              <a:xfrm>
                <a:off x="2519" y="176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" name="Freeform 30"/>
              <p:cNvSpPr>
                <a:spLocks/>
              </p:cNvSpPr>
              <p:nvPr/>
            </p:nvSpPr>
            <p:spPr bwMode="auto">
              <a:xfrm>
                <a:off x="2501" y="179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" name="Freeform 31"/>
              <p:cNvSpPr>
                <a:spLocks/>
              </p:cNvSpPr>
              <p:nvPr/>
            </p:nvSpPr>
            <p:spPr bwMode="auto">
              <a:xfrm>
                <a:off x="2483" y="182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" name="Freeform 32"/>
              <p:cNvSpPr>
                <a:spLocks/>
              </p:cNvSpPr>
              <p:nvPr/>
            </p:nvSpPr>
            <p:spPr bwMode="auto">
              <a:xfrm>
                <a:off x="2466" y="184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" name="Freeform 33"/>
              <p:cNvSpPr>
                <a:spLocks/>
              </p:cNvSpPr>
              <p:nvPr/>
            </p:nvSpPr>
            <p:spPr bwMode="auto">
              <a:xfrm>
                <a:off x="2448" y="187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" name="Freeform 34"/>
              <p:cNvSpPr>
                <a:spLocks/>
              </p:cNvSpPr>
              <p:nvPr/>
            </p:nvSpPr>
            <p:spPr bwMode="auto">
              <a:xfrm>
                <a:off x="2430" y="190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" name="Freeform 35"/>
              <p:cNvSpPr>
                <a:spLocks/>
              </p:cNvSpPr>
              <p:nvPr/>
            </p:nvSpPr>
            <p:spPr bwMode="auto">
              <a:xfrm>
                <a:off x="2413" y="192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" name="Freeform 36"/>
              <p:cNvSpPr>
                <a:spLocks/>
              </p:cNvSpPr>
              <p:nvPr/>
            </p:nvSpPr>
            <p:spPr bwMode="auto">
              <a:xfrm>
                <a:off x="2395" y="195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0" name="Freeform 37"/>
              <p:cNvSpPr>
                <a:spLocks/>
              </p:cNvSpPr>
              <p:nvPr/>
            </p:nvSpPr>
            <p:spPr bwMode="auto">
              <a:xfrm>
                <a:off x="2377" y="198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1" name="Freeform 38"/>
              <p:cNvSpPr>
                <a:spLocks/>
              </p:cNvSpPr>
              <p:nvPr/>
            </p:nvSpPr>
            <p:spPr bwMode="auto">
              <a:xfrm>
                <a:off x="2360" y="2009"/>
                <a:ext cx="21" cy="23"/>
              </a:xfrm>
              <a:custGeom>
                <a:avLst/>
                <a:gdLst>
                  <a:gd name="T0" fmla="*/ 21 w 21"/>
                  <a:gd name="T1" fmla="*/ 9 h 23"/>
                  <a:gd name="T2" fmla="*/ 8 w 21"/>
                  <a:gd name="T3" fmla="*/ 0 h 23"/>
                  <a:gd name="T4" fmla="*/ 0 w 21"/>
                  <a:gd name="T5" fmla="*/ 14 h 23"/>
                  <a:gd name="T6" fmla="*/ 13 w 21"/>
                  <a:gd name="T7" fmla="*/ 23 h 23"/>
                  <a:gd name="T8" fmla="*/ 21 w 21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21" y="9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2" name="Freeform 39"/>
              <p:cNvSpPr>
                <a:spLocks/>
              </p:cNvSpPr>
              <p:nvPr/>
            </p:nvSpPr>
            <p:spPr bwMode="auto">
              <a:xfrm>
                <a:off x="2342" y="203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" name="Freeform 40"/>
              <p:cNvSpPr>
                <a:spLocks/>
              </p:cNvSpPr>
              <p:nvPr/>
            </p:nvSpPr>
            <p:spPr bwMode="auto">
              <a:xfrm>
                <a:off x="2324" y="206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" name="Freeform 41"/>
              <p:cNvSpPr>
                <a:spLocks/>
              </p:cNvSpPr>
              <p:nvPr/>
            </p:nvSpPr>
            <p:spPr bwMode="auto">
              <a:xfrm>
                <a:off x="2306" y="2089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5" name="Freeform 42"/>
              <p:cNvSpPr>
                <a:spLocks/>
              </p:cNvSpPr>
              <p:nvPr/>
            </p:nvSpPr>
            <p:spPr bwMode="auto">
              <a:xfrm>
                <a:off x="2289" y="211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6" name="Freeform 43"/>
              <p:cNvSpPr>
                <a:spLocks/>
              </p:cNvSpPr>
              <p:nvPr/>
            </p:nvSpPr>
            <p:spPr bwMode="auto">
              <a:xfrm>
                <a:off x="2271" y="2143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" name="Freeform 44"/>
              <p:cNvSpPr>
                <a:spLocks/>
              </p:cNvSpPr>
              <p:nvPr/>
            </p:nvSpPr>
            <p:spPr bwMode="auto">
              <a:xfrm>
                <a:off x="2253" y="216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" name="Freeform 45"/>
              <p:cNvSpPr>
                <a:spLocks/>
              </p:cNvSpPr>
              <p:nvPr/>
            </p:nvSpPr>
            <p:spPr bwMode="auto">
              <a:xfrm>
                <a:off x="2236" y="219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9" name="Freeform 46"/>
              <p:cNvSpPr>
                <a:spLocks/>
              </p:cNvSpPr>
              <p:nvPr/>
            </p:nvSpPr>
            <p:spPr bwMode="auto">
              <a:xfrm>
                <a:off x="2218" y="222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" name="Freeform 47"/>
              <p:cNvSpPr>
                <a:spLocks/>
              </p:cNvSpPr>
              <p:nvPr/>
            </p:nvSpPr>
            <p:spPr bwMode="auto">
              <a:xfrm>
                <a:off x="2200" y="224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1" name="Freeform 48"/>
              <p:cNvSpPr>
                <a:spLocks/>
              </p:cNvSpPr>
              <p:nvPr/>
            </p:nvSpPr>
            <p:spPr bwMode="auto">
              <a:xfrm>
                <a:off x="2183" y="2276"/>
                <a:ext cx="21" cy="22"/>
              </a:xfrm>
              <a:custGeom>
                <a:avLst/>
                <a:gdLst>
                  <a:gd name="T0" fmla="*/ 21 w 21"/>
                  <a:gd name="T1" fmla="*/ 9 h 22"/>
                  <a:gd name="T2" fmla="*/ 8 w 21"/>
                  <a:gd name="T3" fmla="*/ 0 h 22"/>
                  <a:gd name="T4" fmla="*/ 0 w 21"/>
                  <a:gd name="T5" fmla="*/ 13 h 22"/>
                  <a:gd name="T6" fmla="*/ 13 w 21"/>
                  <a:gd name="T7" fmla="*/ 22 h 22"/>
                  <a:gd name="T8" fmla="*/ 21 w 21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21" y="9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" name="Freeform 49"/>
              <p:cNvSpPr>
                <a:spLocks/>
              </p:cNvSpPr>
              <p:nvPr/>
            </p:nvSpPr>
            <p:spPr bwMode="auto">
              <a:xfrm>
                <a:off x="2165" y="230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3" name="Freeform 50"/>
              <p:cNvSpPr>
                <a:spLocks/>
              </p:cNvSpPr>
              <p:nvPr/>
            </p:nvSpPr>
            <p:spPr bwMode="auto">
              <a:xfrm>
                <a:off x="2147" y="232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" name="Freeform 51"/>
              <p:cNvSpPr>
                <a:spLocks/>
              </p:cNvSpPr>
              <p:nvPr/>
            </p:nvSpPr>
            <p:spPr bwMode="auto">
              <a:xfrm>
                <a:off x="2129" y="235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" name="Freeform 52"/>
              <p:cNvSpPr>
                <a:spLocks/>
              </p:cNvSpPr>
              <p:nvPr/>
            </p:nvSpPr>
            <p:spPr bwMode="auto">
              <a:xfrm>
                <a:off x="2112" y="238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6" name="Freeform 53"/>
              <p:cNvSpPr>
                <a:spLocks/>
              </p:cNvSpPr>
              <p:nvPr/>
            </p:nvSpPr>
            <p:spPr bwMode="auto">
              <a:xfrm>
                <a:off x="2094" y="240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7" name="Freeform 54"/>
              <p:cNvSpPr>
                <a:spLocks/>
              </p:cNvSpPr>
              <p:nvPr/>
            </p:nvSpPr>
            <p:spPr bwMode="auto">
              <a:xfrm>
                <a:off x="2076" y="243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" name="Freeform 55"/>
              <p:cNvSpPr>
                <a:spLocks/>
              </p:cNvSpPr>
              <p:nvPr/>
            </p:nvSpPr>
            <p:spPr bwMode="auto">
              <a:xfrm>
                <a:off x="2059" y="2462"/>
                <a:ext cx="21" cy="23"/>
              </a:xfrm>
              <a:custGeom>
                <a:avLst/>
                <a:gdLst>
                  <a:gd name="T0" fmla="*/ 21 w 21"/>
                  <a:gd name="T1" fmla="*/ 9 h 23"/>
                  <a:gd name="T2" fmla="*/ 8 w 21"/>
                  <a:gd name="T3" fmla="*/ 0 h 23"/>
                  <a:gd name="T4" fmla="*/ 0 w 21"/>
                  <a:gd name="T5" fmla="*/ 14 h 23"/>
                  <a:gd name="T6" fmla="*/ 13 w 21"/>
                  <a:gd name="T7" fmla="*/ 23 h 23"/>
                  <a:gd name="T8" fmla="*/ 21 w 21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21" y="9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" name="Freeform 56"/>
              <p:cNvSpPr>
                <a:spLocks/>
              </p:cNvSpPr>
              <p:nvPr/>
            </p:nvSpPr>
            <p:spPr bwMode="auto">
              <a:xfrm>
                <a:off x="2041" y="248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0" name="Freeform 57"/>
              <p:cNvSpPr>
                <a:spLocks/>
              </p:cNvSpPr>
              <p:nvPr/>
            </p:nvSpPr>
            <p:spPr bwMode="auto">
              <a:xfrm>
                <a:off x="2023" y="251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" name="Freeform 58"/>
              <p:cNvSpPr>
                <a:spLocks/>
              </p:cNvSpPr>
              <p:nvPr/>
            </p:nvSpPr>
            <p:spPr bwMode="auto">
              <a:xfrm>
                <a:off x="2006" y="2542"/>
                <a:ext cx="21" cy="23"/>
              </a:xfrm>
              <a:custGeom>
                <a:avLst/>
                <a:gdLst>
                  <a:gd name="T0" fmla="*/ 21 w 21"/>
                  <a:gd name="T1" fmla="*/ 9 h 23"/>
                  <a:gd name="T2" fmla="*/ 8 w 21"/>
                  <a:gd name="T3" fmla="*/ 0 h 23"/>
                  <a:gd name="T4" fmla="*/ 0 w 21"/>
                  <a:gd name="T5" fmla="*/ 14 h 23"/>
                  <a:gd name="T6" fmla="*/ 13 w 21"/>
                  <a:gd name="T7" fmla="*/ 23 h 23"/>
                  <a:gd name="T8" fmla="*/ 21 w 21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21" y="9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2" name="Freeform 59"/>
              <p:cNvSpPr>
                <a:spLocks/>
              </p:cNvSpPr>
              <p:nvPr/>
            </p:nvSpPr>
            <p:spPr bwMode="auto">
              <a:xfrm>
                <a:off x="1988" y="256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" name="Freeform 60"/>
              <p:cNvSpPr>
                <a:spLocks/>
              </p:cNvSpPr>
              <p:nvPr/>
            </p:nvSpPr>
            <p:spPr bwMode="auto">
              <a:xfrm>
                <a:off x="1970" y="259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" name="Freeform 61"/>
              <p:cNvSpPr>
                <a:spLocks/>
              </p:cNvSpPr>
              <p:nvPr/>
            </p:nvSpPr>
            <p:spPr bwMode="auto">
              <a:xfrm>
                <a:off x="1952" y="262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5" name="Freeform 62"/>
              <p:cNvSpPr>
                <a:spLocks/>
              </p:cNvSpPr>
              <p:nvPr/>
            </p:nvSpPr>
            <p:spPr bwMode="auto">
              <a:xfrm>
                <a:off x="1935" y="264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6" name="Freeform 63"/>
              <p:cNvSpPr>
                <a:spLocks/>
              </p:cNvSpPr>
              <p:nvPr/>
            </p:nvSpPr>
            <p:spPr bwMode="auto">
              <a:xfrm>
                <a:off x="1917" y="267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" name="Freeform 64"/>
              <p:cNvSpPr>
                <a:spLocks/>
              </p:cNvSpPr>
              <p:nvPr/>
            </p:nvSpPr>
            <p:spPr bwMode="auto">
              <a:xfrm>
                <a:off x="1899" y="270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" name="Freeform 65"/>
              <p:cNvSpPr>
                <a:spLocks/>
              </p:cNvSpPr>
              <p:nvPr/>
            </p:nvSpPr>
            <p:spPr bwMode="auto">
              <a:xfrm>
                <a:off x="1882" y="2729"/>
                <a:ext cx="21" cy="22"/>
              </a:xfrm>
              <a:custGeom>
                <a:avLst/>
                <a:gdLst>
                  <a:gd name="T0" fmla="*/ 21 w 21"/>
                  <a:gd name="T1" fmla="*/ 9 h 22"/>
                  <a:gd name="T2" fmla="*/ 8 w 21"/>
                  <a:gd name="T3" fmla="*/ 0 h 22"/>
                  <a:gd name="T4" fmla="*/ 0 w 21"/>
                  <a:gd name="T5" fmla="*/ 13 h 22"/>
                  <a:gd name="T6" fmla="*/ 13 w 21"/>
                  <a:gd name="T7" fmla="*/ 22 h 22"/>
                  <a:gd name="T8" fmla="*/ 21 w 21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21" y="9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9" name="Freeform 66"/>
              <p:cNvSpPr>
                <a:spLocks/>
              </p:cNvSpPr>
              <p:nvPr/>
            </p:nvSpPr>
            <p:spPr bwMode="auto">
              <a:xfrm>
                <a:off x="1864" y="275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0" name="Freeform 67"/>
              <p:cNvSpPr>
                <a:spLocks/>
              </p:cNvSpPr>
              <p:nvPr/>
            </p:nvSpPr>
            <p:spPr bwMode="auto">
              <a:xfrm>
                <a:off x="1846" y="278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1" name="Freeform 68"/>
              <p:cNvSpPr>
                <a:spLocks/>
              </p:cNvSpPr>
              <p:nvPr/>
            </p:nvSpPr>
            <p:spPr bwMode="auto">
              <a:xfrm>
                <a:off x="1828" y="280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" name="Freeform 69"/>
              <p:cNvSpPr>
                <a:spLocks/>
              </p:cNvSpPr>
              <p:nvPr/>
            </p:nvSpPr>
            <p:spPr bwMode="auto">
              <a:xfrm>
                <a:off x="1811" y="283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" name="Freeform 70"/>
              <p:cNvSpPr>
                <a:spLocks/>
              </p:cNvSpPr>
              <p:nvPr/>
            </p:nvSpPr>
            <p:spPr bwMode="auto">
              <a:xfrm>
                <a:off x="1793" y="286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4" name="Freeform 71"/>
              <p:cNvSpPr>
                <a:spLocks/>
              </p:cNvSpPr>
              <p:nvPr/>
            </p:nvSpPr>
            <p:spPr bwMode="auto">
              <a:xfrm>
                <a:off x="1775" y="288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5" name="Freeform 72"/>
              <p:cNvSpPr>
                <a:spLocks/>
              </p:cNvSpPr>
              <p:nvPr/>
            </p:nvSpPr>
            <p:spPr bwMode="auto">
              <a:xfrm>
                <a:off x="1758" y="2916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" name="Freeform 73"/>
              <p:cNvSpPr>
                <a:spLocks/>
              </p:cNvSpPr>
              <p:nvPr/>
            </p:nvSpPr>
            <p:spPr bwMode="auto">
              <a:xfrm>
                <a:off x="1740" y="2942"/>
                <a:ext cx="22" cy="23"/>
              </a:xfrm>
              <a:custGeom>
                <a:avLst/>
                <a:gdLst>
                  <a:gd name="T0" fmla="*/ 22 w 22"/>
                  <a:gd name="T1" fmla="*/ 9 h 23"/>
                  <a:gd name="T2" fmla="*/ 9 w 22"/>
                  <a:gd name="T3" fmla="*/ 0 h 23"/>
                  <a:gd name="T4" fmla="*/ 0 w 22"/>
                  <a:gd name="T5" fmla="*/ 14 h 23"/>
                  <a:gd name="T6" fmla="*/ 13 w 22"/>
                  <a:gd name="T7" fmla="*/ 23 h 23"/>
                  <a:gd name="T8" fmla="*/ 22 w 22"/>
                  <a:gd name="T9" fmla="*/ 9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22" y="9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13" y="23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" name="Freeform 74"/>
              <p:cNvSpPr>
                <a:spLocks/>
              </p:cNvSpPr>
              <p:nvPr/>
            </p:nvSpPr>
            <p:spPr bwMode="auto">
              <a:xfrm>
                <a:off x="1722" y="2969"/>
                <a:ext cx="22" cy="22"/>
              </a:xfrm>
              <a:custGeom>
                <a:avLst/>
                <a:gdLst>
                  <a:gd name="T0" fmla="*/ 22 w 22"/>
                  <a:gd name="T1" fmla="*/ 9 h 22"/>
                  <a:gd name="T2" fmla="*/ 9 w 22"/>
                  <a:gd name="T3" fmla="*/ 0 h 22"/>
                  <a:gd name="T4" fmla="*/ 0 w 22"/>
                  <a:gd name="T5" fmla="*/ 13 h 22"/>
                  <a:gd name="T6" fmla="*/ 13 w 22"/>
                  <a:gd name="T7" fmla="*/ 22 h 22"/>
                  <a:gd name="T8" fmla="*/ 22 w 22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22" y="9"/>
                    </a:moveTo>
                    <a:lnTo>
                      <a:pt x="9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8" name="Freeform 75"/>
              <p:cNvSpPr>
                <a:spLocks/>
              </p:cNvSpPr>
              <p:nvPr/>
            </p:nvSpPr>
            <p:spPr bwMode="auto">
              <a:xfrm>
                <a:off x="1705" y="2996"/>
                <a:ext cx="21" cy="22"/>
              </a:xfrm>
              <a:custGeom>
                <a:avLst/>
                <a:gdLst>
                  <a:gd name="T0" fmla="*/ 21 w 21"/>
                  <a:gd name="T1" fmla="*/ 9 h 22"/>
                  <a:gd name="T2" fmla="*/ 8 w 21"/>
                  <a:gd name="T3" fmla="*/ 0 h 22"/>
                  <a:gd name="T4" fmla="*/ 0 w 21"/>
                  <a:gd name="T5" fmla="*/ 13 h 22"/>
                  <a:gd name="T6" fmla="*/ 13 w 21"/>
                  <a:gd name="T7" fmla="*/ 22 h 22"/>
                  <a:gd name="T8" fmla="*/ 21 w 21"/>
                  <a:gd name="T9" fmla="*/ 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21" y="9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13" y="22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9" name="Freeform 76"/>
              <p:cNvSpPr>
                <a:spLocks/>
              </p:cNvSpPr>
              <p:nvPr/>
            </p:nvSpPr>
            <p:spPr bwMode="auto">
              <a:xfrm>
                <a:off x="1720" y="3013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0" name="Freeform 77"/>
              <p:cNvSpPr>
                <a:spLocks/>
              </p:cNvSpPr>
              <p:nvPr/>
            </p:nvSpPr>
            <p:spPr bwMode="auto">
              <a:xfrm>
                <a:off x="1750" y="3024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1" name="Freeform 78"/>
              <p:cNvSpPr>
                <a:spLocks/>
              </p:cNvSpPr>
              <p:nvPr/>
            </p:nvSpPr>
            <p:spPr bwMode="auto">
              <a:xfrm>
                <a:off x="1780" y="3036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2" name="Freeform 79"/>
              <p:cNvSpPr>
                <a:spLocks/>
              </p:cNvSpPr>
              <p:nvPr/>
            </p:nvSpPr>
            <p:spPr bwMode="auto">
              <a:xfrm>
                <a:off x="1810" y="3047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3" name="Freeform 80"/>
              <p:cNvSpPr>
                <a:spLocks/>
              </p:cNvSpPr>
              <p:nvPr/>
            </p:nvSpPr>
            <p:spPr bwMode="auto">
              <a:xfrm>
                <a:off x="1840" y="3058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4" name="Freeform 81"/>
              <p:cNvSpPr>
                <a:spLocks/>
              </p:cNvSpPr>
              <p:nvPr/>
            </p:nvSpPr>
            <p:spPr bwMode="auto">
              <a:xfrm>
                <a:off x="1869" y="3070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5" name="Freeform 82"/>
              <p:cNvSpPr>
                <a:spLocks/>
              </p:cNvSpPr>
              <p:nvPr/>
            </p:nvSpPr>
            <p:spPr bwMode="auto">
              <a:xfrm>
                <a:off x="1899" y="3081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6" name="Freeform 83"/>
              <p:cNvSpPr>
                <a:spLocks/>
              </p:cNvSpPr>
              <p:nvPr/>
            </p:nvSpPr>
            <p:spPr bwMode="auto">
              <a:xfrm>
                <a:off x="1929" y="3093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7" name="Freeform 84"/>
              <p:cNvSpPr>
                <a:spLocks/>
              </p:cNvSpPr>
              <p:nvPr/>
            </p:nvSpPr>
            <p:spPr bwMode="auto">
              <a:xfrm>
                <a:off x="1959" y="3104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8" name="Freeform 85"/>
              <p:cNvSpPr>
                <a:spLocks/>
              </p:cNvSpPr>
              <p:nvPr/>
            </p:nvSpPr>
            <p:spPr bwMode="auto">
              <a:xfrm>
                <a:off x="1989" y="3116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29" name="Freeform 86"/>
              <p:cNvSpPr>
                <a:spLocks/>
              </p:cNvSpPr>
              <p:nvPr/>
            </p:nvSpPr>
            <p:spPr bwMode="auto">
              <a:xfrm>
                <a:off x="2019" y="3127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0" name="Freeform 87"/>
              <p:cNvSpPr>
                <a:spLocks/>
              </p:cNvSpPr>
              <p:nvPr/>
            </p:nvSpPr>
            <p:spPr bwMode="auto">
              <a:xfrm>
                <a:off x="2049" y="3139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1" name="Freeform 88"/>
              <p:cNvSpPr>
                <a:spLocks/>
              </p:cNvSpPr>
              <p:nvPr/>
            </p:nvSpPr>
            <p:spPr bwMode="auto">
              <a:xfrm>
                <a:off x="2079" y="3150"/>
                <a:ext cx="20" cy="21"/>
              </a:xfrm>
              <a:custGeom>
                <a:avLst/>
                <a:gdLst>
                  <a:gd name="T0" fmla="*/ 6 w 20"/>
                  <a:gd name="T1" fmla="*/ 0 h 21"/>
                  <a:gd name="T2" fmla="*/ 0 w 20"/>
                  <a:gd name="T3" fmla="*/ 15 h 21"/>
                  <a:gd name="T4" fmla="*/ 14 w 20"/>
                  <a:gd name="T5" fmla="*/ 21 h 21"/>
                  <a:gd name="T6" fmla="*/ 20 w 20"/>
                  <a:gd name="T7" fmla="*/ 6 h 21"/>
                  <a:gd name="T8" fmla="*/ 6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6" y="0"/>
                    </a:moveTo>
                    <a:lnTo>
                      <a:pt x="0" y="15"/>
                    </a:lnTo>
                    <a:lnTo>
                      <a:pt x="14" y="21"/>
                    </a:lnTo>
                    <a:lnTo>
                      <a:pt x="2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2" name="Freeform 89"/>
              <p:cNvSpPr>
                <a:spLocks/>
              </p:cNvSpPr>
              <p:nvPr/>
            </p:nvSpPr>
            <p:spPr bwMode="auto">
              <a:xfrm>
                <a:off x="2108" y="3162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3" name="Freeform 90"/>
              <p:cNvSpPr>
                <a:spLocks/>
              </p:cNvSpPr>
              <p:nvPr/>
            </p:nvSpPr>
            <p:spPr bwMode="auto">
              <a:xfrm>
                <a:off x="2138" y="3173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4" name="Freeform 91"/>
              <p:cNvSpPr>
                <a:spLocks/>
              </p:cNvSpPr>
              <p:nvPr/>
            </p:nvSpPr>
            <p:spPr bwMode="auto">
              <a:xfrm>
                <a:off x="2168" y="3185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5" name="Freeform 92"/>
              <p:cNvSpPr>
                <a:spLocks/>
              </p:cNvSpPr>
              <p:nvPr/>
            </p:nvSpPr>
            <p:spPr bwMode="auto">
              <a:xfrm>
                <a:off x="2198" y="3196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6" name="Freeform 93"/>
              <p:cNvSpPr>
                <a:spLocks/>
              </p:cNvSpPr>
              <p:nvPr/>
            </p:nvSpPr>
            <p:spPr bwMode="auto">
              <a:xfrm>
                <a:off x="2228" y="3208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7" name="Freeform 94"/>
              <p:cNvSpPr>
                <a:spLocks/>
              </p:cNvSpPr>
              <p:nvPr/>
            </p:nvSpPr>
            <p:spPr bwMode="auto">
              <a:xfrm>
                <a:off x="2258" y="3219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8" name="Freeform 95"/>
              <p:cNvSpPr>
                <a:spLocks/>
              </p:cNvSpPr>
              <p:nvPr/>
            </p:nvSpPr>
            <p:spPr bwMode="auto">
              <a:xfrm>
                <a:off x="2288" y="3231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39" name="Freeform 96"/>
              <p:cNvSpPr>
                <a:spLocks/>
              </p:cNvSpPr>
              <p:nvPr/>
            </p:nvSpPr>
            <p:spPr bwMode="auto">
              <a:xfrm>
                <a:off x="2318" y="3242"/>
                <a:ext cx="20" cy="21"/>
              </a:xfrm>
              <a:custGeom>
                <a:avLst/>
                <a:gdLst>
                  <a:gd name="T0" fmla="*/ 6 w 20"/>
                  <a:gd name="T1" fmla="*/ 0 h 21"/>
                  <a:gd name="T2" fmla="*/ 0 w 20"/>
                  <a:gd name="T3" fmla="*/ 15 h 21"/>
                  <a:gd name="T4" fmla="*/ 14 w 20"/>
                  <a:gd name="T5" fmla="*/ 21 h 21"/>
                  <a:gd name="T6" fmla="*/ 20 w 20"/>
                  <a:gd name="T7" fmla="*/ 6 h 21"/>
                  <a:gd name="T8" fmla="*/ 6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6" y="0"/>
                    </a:moveTo>
                    <a:lnTo>
                      <a:pt x="0" y="15"/>
                    </a:lnTo>
                    <a:lnTo>
                      <a:pt x="14" y="21"/>
                    </a:lnTo>
                    <a:lnTo>
                      <a:pt x="2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0" name="Freeform 97"/>
              <p:cNvSpPr>
                <a:spLocks/>
              </p:cNvSpPr>
              <p:nvPr/>
            </p:nvSpPr>
            <p:spPr bwMode="auto">
              <a:xfrm>
                <a:off x="2347" y="3254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1" name="Freeform 98"/>
              <p:cNvSpPr>
                <a:spLocks/>
              </p:cNvSpPr>
              <p:nvPr/>
            </p:nvSpPr>
            <p:spPr bwMode="auto">
              <a:xfrm>
                <a:off x="2377" y="3265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2" name="Freeform 99"/>
              <p:cNvSpPr>
                <a:spLocks/>
              </p:cNvSpPr>
              <p:nvPr/>
            </p:nvSpPr>
            <p:spPr bwMode="auto">
              <a:xfrm>
                <a:off x="2407" y="3277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3" name="Freeform 100"/>
              <p:cNvSpPr>
                <a:spLocks/>
              </p:cNvSpPr>
              <p:nvPr/>
            </p:nvSpPr>
            <p:spPr bwMode="auto">
              <a:xfrm>
                <a:off x="2437" y="3288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4" name="Freeform 101"/>
              <p:cNvSpPr>
                <a:spLocks/>
              </p:cNvSpPr>
              <p:nvPr/>
            </p:nvSpPr>
            <p:spPr bwMode="auto">
              <a:xfrm>
                <a:off x="2467" y="3300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5" name="Freeform 102"/>
              <p:cNvSpPr>
                <a:spLocks/>
              </p:cNvSpPr>
              <p:nvPr/>
            </p:nvSpPr>
            <p:spPr bwMode="auto">
              <a:xfrm>
                <a:off x="2497" y="3311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6" name="Freeform 103"/>
              <p:cNvSpPr>
                <a:spLocks/>
              </p:cNvSpPr>
              <p:nvPr/>
            </p:nvSpPr>
            <p:spPr bwMode="auto">
              <a:xfrm>
                <a:off x="2527" y="3323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7" name="Freeform 104"/>
              <p:cNvSpPr>
                <a:spLocks/>
              </p:cNvSpPr>
              <p:nvPr/>
            </p:nvSpPr>
            <p:spPr bwMode="auto">
              <a:xfrm>
                <a:off x="2556" y="3334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8" name="Freeform 105"/>
              <p:cNvSpPr>
                <a:spLocks/>
              </p:cNvSpPr>
              <p:nvPr/>
            </p:nvSpPr>
            <p:spPr bwMode="auto">
              <a:xfrm>
                <a:off x="2586" y="3345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49" name="Freeform 106"/>
              <p:cNvSpPr>
                <a:spLocks/>
              </p:cNvSpPr>
              <p:nvPr/>
            </p:nvSpPr>
            <p:spPr bwMode="auto">
              <a:xfrm>
                <a:off x="2616" y="3357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0" name="Freeform 107"/>
              <p:cNvSpPr>
                <a:spLocks/>
              </p:cNvSpPr>
              <p:nvPr/>
            </p:nvSpPr>
            <p:spPr bwMode="auto">
              <a:xfrm>
                <a:off x="2646" y="3368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1" name="Freeform 108"/>
              <p:cNvSpPr>
                <a:spLocks/>
              </p:cNvSpPr>
              <p:nvPr/>
            </p:nvSpPr>
            <p:spPr bwMode="auto">
              <a:xfrm>
                <a:off x="2676" y="3380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2" name="Freeform 109"/>
              <p:cNvSpPr>
                <a:spLocks/>
              </p:cNvSpPr>
              <p:nvPr/>
            </p:nvSpPr>
            <p:spPr bwMode="auto">
              <a:xfrm>
                <a:off x="2706" y="3391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3" name="Freeform 110"/>
              <p:cNvSpPr>
                <a:spLocks/>
              </p:cNvSpPr>
              <p:nvPr/>
            </p:nvSpPr>
            <p:spPr bwMode="auto">
              <a:xfrm>
                <a:off x="2736" y="3403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4" name="Freeform 111"/>
              <p:cNvSpPr>
                <a:spLocks/>
              </p:cNvSpPr>
              <p:nvPr/>
            </p:nvSpPr>
            <p:spPr bwMode="auto">
              <a:xfrm>
                <a:off x="2766" y="3414"/>
                <a:ext cx="20" cy="21"/>
              </a:xfrm>
              <a:custGeom>
                <a:avLst/>
                <a:gdLst>
                  <a:gd name="T0" fmla="*/ 6 w 20"/>
                  <a:gd name="T1" fmla="*/ 0 h 21"/>
                  <a:gd name="T2" fmla="*/ 0 w 20"/>
                  <a:gd name="T3" fmla="*/ 15 h 21"/>
                  <a:gd name="T4" fmla="*/ 14 w 20"/>
                  <a:gd name="T5" fmla="*/ 21 h 21"/>
                  <a:gd name="T6" fmla="*/ 20 w 20"/>
                  <a:gd name="T7" fmla="*/ 6 h 21"/>
                  <a:gd name="T8" fmla="*/ 6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6" y="0"/>
                    </a:moveTo>
                    <a:lnTo>
                      <a:pt x="0" y="15"/>
                    </a:lnTo>
                    <a:lnTo>
                      <a:pt x="14" y="21"/>
                    </a:lnTo>
                    <a:lnTo>
                      <a:pt x="2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5" name="Freeform 112"/>
              <p:cNvSpPr>
                <a:spLocks/>
              </p:cNvSpPr>
              <p:nvPr/>
            </p:nvSpPr>
            <p:spPr bwMode="auto">
              <a:xfrm>
                <a:off x="2795" y="3426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6" name="Freeform 113"/>
              <p:cNvSpPr>
                <a:spLocks/>
              </p:cNvSpPr>
              <p:nvPr/>
            </p:nvSpPr>
            <p:spPr bwMode="auto">
              <a:xfrm>
                <a:off x="2825" y="3437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7" name="Freeform 114"/>
              <p:cNvSpPr>
                <a:spLocks/>
              </p:cNvSpPr>
              <p:nvPr/>
            </p:nvSpPr>
            <p:spPr bwMode="auto">
              <a:xfrm>
                <a:off x="2855" y="3449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8" name="Freeform 115"/>
              <p:cNvSpPr>
                <a:spLocks/>
              </p:cNvSpPr>
              <p:nvPr/>
            </p:nvSpPr>
            <p:spPr bwMode="auto">
              <a:xfrm>
                <a:off x="2885" y="3460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9" name="Freeform 116"/>
              <p:cNvSpPr>
                <a:spLocks/>
              </p:cNvSpPr>
              <p:nvPr/>
            </p:nvSpPr>
            <p:spPr bwMode="auto">
              <a:xfrm>
                <a:off x="2915" y="3472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0" name="Freeform 117"/>
              <p:cNvSpPr>
                <a:spLocks/>
              </p:cNvSpPr>
              <p:nvPr/>
            </p:nvSpPr>
            <p:spPr bwMode="auto">
              <a:xfrm>
                <a:off x="2945" y="3483"/>
                <a:ext cx="21" cy="21"/>
              </a:xfrm>
              <a:custGeom>
                <a:avLst/>
                <a:gdLst>
                  <a:gd name="T0" fmla="*/ 6 w 21"/>
                  <a:gd name="T1" fmla="*/ 0 h 21"/>
                  <a:gd name="T2" fmla="*/ 0 w 21"/>
                  <a:gd name="T3" fmla="*/ 15 h 21"/>
                  <a:gd name="T4" fmla="*/ 15 w 21"/>
                  <a:gd name="T5" fmla="*/ 21 h 21"/>
                  <a:gd name="T6" fmla="*/ 21 w 21"/>
                  <a:gd name="T7" fmla="*/ 6 h 21"/>
                  <a:gd name="T8" fmla="*/ 6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6" y="0"/>
                    </a:moveTo>
                    <a:lnTo>
                      <a:pt x="0" y="15"/>
                    </a:lnTo>
                    <a:lnTo>
                      <a:pt x="15" y="21"/>
                    </a:lnTo>
                    <a:lnTo>
                      <a:pt x="2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1" name="Freeform 118"/>
              <p:cNvSpPr>
                <a:spLocks/>
              </p:cNvSpPr>
              <p:nvPr/>
            </p:nvSpPr>
            <p:spPr bwMode="auto">
              <a:xfrm>
                <a:off x="2975" y="3495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0 w 21"/>
                  <a:gd name="T3" fmla="*/ 15 h 20"/>
                  <a:gd name="T4" fmla="*/ 15 w 21"/>
                  <a:gd name="T5" fmla="*/ 20 h 20"/>
                  <a:gd name="T6" fmla="*/ 21 w 21"/>
                  <a:gd name="T7" fmla="*/ 5 h 20"/>
                  <a:gd name="T8" fmla="*/ 6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6" y="0"/>
                    </a:moveTo>
                    <a:lnTo>
                      <a:pt x="0" y="15"/>
                    </a:lnTo>
                    <a:lnTo>
                      <a:pt x="15" y="20"/>
                    </a:lnTo>
                    <a:lnTo>
                      <a:pt x="21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2" name="Freeform 119"/>
              <p:cNvSpPr>
                <a:spLocks/>
              </p:cNvSpPr>
              <p:nvPr/>
            </p:nvSpPr>
            <p:spPr bwMode="auto">
              <a:xfrm>
                <a:off x="3005" y="3506"/>
                <a:ext cx="20" cy="21"/>
              </a:xfrm>
              <a:custGeom>
                <a:avLst/>
                <a:gdLst>
                  <a:gd name="T0" fmla="*/ 6 w 20"/>
                  <a:gd name="T1" fmla="*/ 0 h 21"/>
                  <a:gd name="T2" fmla="*/ 0 w 20"/>
                  <a:gd name="T3" fmla="*/ 15 h 21"/>
                  <a:gd name="T4" fmla="*/ 14 w 20"/>
                  <a:gd name="T5" fmla="*/ 21 h 21"/>
                  <a:gd name="T6" fmla="*/ 20 w 20"/>
                  <a:gd name="T7" fmla="*/ 6 h 21"/>
                  <a:gd name="T8" fmla="*/ 6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6" y="0"/>
                    </a:moveTo>
                    <a:lnTo>
                      <a:pt x="0" y="15"/>
                    </a:lnTo>
                    <a:lnTo>
                      <a:pt x="14" y="21"/>
                    </a:lnTo>
                    <a:lnTo>
                      <a:pt x="2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3" name="Freeform 120"/>
              <p:cNvSpPr>
                <a:spLocks/>
              </p:cNvSpPr>
              <p:nvPr/>
            </p:nvSpPr>
            <p:spPr bwMode="auto">
              <a:xfrm>
                <a:off x="3027" y="349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4" name="Freeform 121"/>
              <p:cNvSpPr>
                <a:spLocks/>
              </p:cNvSpPr>
              <p:nvPr/>
            </p:nvSpPr>
            <p:spPr bwMode="auto">
              <a:xfrm>
                <a:off x="3045" y="3470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5" name="Freeform 122"/>
              <p:cNvSpPr>
                <a:spLocks/>
              </p:cNvSpPr>
              <p:nvPr/>
            </p:nvSpPr>
            <p:spPr bwMode="auto">
              <a:xfrm>
                <a:off x="3063" y="3443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6" name="Freeform 123"/>
              <p:cNvSpPr>
                <a:spLocks/>
              </p:cNvSpPr>
              <p:nvPr/>
            </p:nvSpPr>
            <p:spPr bwMode="auto">
              <a:xfrm>
                <a:off x="3081" y="3417"/>
                <a:ext cx="21" cy="22"/>
              </a:xfrm>
              <a:custGeom>
                <a:avLst/>
                <a:gdLst>
                  <a:gd name="T0" fmla="*/ 0 w 21"/>
                  <a:gd name="T1" fmla="*/ 13 h 22"/>
                  <a:gd name="T2" fmla="*/ 13 w 21"/>
                  <a:gd name="T3" fmla="*/ 22 h 22"/>
                  <a:gd name="T4" fmla="*/ 21 w 21"/>
                  <a:gd name="T5" fmla="*/ 9 h 22"/>
                  <a:gd name="T6" fmla="*/ 8 w 21"/>
                  <a:gd name="T7" fmla="*/ 0 h 22"/>
                  <a:gd name="T8" fmla="*/ 0 w 21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7" name="Freeform 124"/>
              <p:cNvSpPr>
                <a:spLocks/>
              </p:cNvSpPr>
              <p:nvPr/>
            </p:nvSpPr>
            <p:spPr bwMode="auto">
              <a:xfrm>
                <a:off x="3098" y="3390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8" name="Freeform 125"/>
              <p:cNvSpPr>
                <a:spLocks/>
              </p:cNvSpPr>
              <p:nvPr/>
            </p:nvSpPr>
            <p:spPr bwMode="auto">
              <a:xfrm>
                <a:off x="3116" y="3363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9" name="Freeform 126"/>
              <p:cNvSpPr>
                <a:spLocks/>
              </p:cNvSpPr>
              <p:nvPr/>
            </p:nvSpPr>
            <p:spPr bwMode="auto">
              <a:xfrm>
                <a:off x="3134" y="333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0" name="Freeform 127"/>
              <p:cNvSpPr>
                <a:spLocks/>
              </p:cNvSpPr>
              <p:nvPr/>
            </p:nvSpPr>
            <p:spPr bwMode="auto">
              <a:xfrm>
                <a:off x="3151" y="3310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1" name="Freeform 128"/>
              <p:cNvSpPr>
                <a:spLocks/>
              </p:cNvSpPr>
              <p:nvPr/>
            </p:nvSpPr>
            <p:spPr bwMode="auto">
              <a:xfrm>
                <a:off x="3169" y="3283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2" name="Freeform 129"/>
              <p:cNvSpPr>
                <a:spLocks/>
              </p:cNvSpPr>
              <p:nvPr/>
            </p:nvSpPr>
            <p:spPr bwMode="auto">
              <a:xfrm>
                <a:off x="3187" y="325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3" name="Freeform 130"/>
              <p:cNvSpPr>
                <a:spLocks/>
              </p:cNvSpPr>
              <p:nvPr/>
            </p:nvSpPr>
            <p:spPr bwMode="auto">
              <a:xfrm>
                <a:off x="3204" y="3230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4" name="Freeform 131"/>
              <p:cNvSpPr>
                <a:spLocks/>
              </p:cNvSpPr>
              <p:nvPr/>
            </p:nvSpPr>
            <p:spPr bwMode="auto">
              <a:xfrm>
                <a:off x="3222" y="3203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5" name="Freeform 132"/>
              <p:cNvSpPr>
                <a:spLocks/>
              </p:cNvSpPr>
              <p:nvPr/>
            </p:nvSpPr>
            <p:spPr bwMode="auto">
              <a:xfrm>
                <a:off x="3240" y="317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6" name="Freeform 133"/>
              <p:cNvSpPr>
                <a:spLocks/>
              </p:cNvSpPr>
              <p:nvPr/>
            </p:nvSpPr>
            <p:spPr bwMode="auto">
              <a:xfrm>
                <a:off x="3258" y="3150"/>
                <a:ext cx="21" cy="22"/>
              </a:xfrm>
              <a:custGeom>
                <a:avLst/>
                <a:gdLst>
                  <a:gd name="T0" fmla="*/ 0 w 21"/>
                  <a:gd name="T1" fmla="*/ 13 h 22"/>
                  <a:gd name="T2" fmla="*/ 13 w 21"/>
                  <a:gd name="T3" fmla="*/ 22 h 22"/>
                  <a:gd name="T4" fmla="*/ 21 w 21"/>
                  <a:gd name="T5" fmla="*/ 9 h 22"/>
                  <a:gd name="T6" fmla="*/ 8 w 21"/>
                  <a:gd name="T7" fmla="*/ 0 h 22"/>
                  <a:gd name="T8" fmla="*/ 0 w 21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7" name="Freeform 134"/>
              <p:cNvSpPr>
                <a:spLocks/>
              </p:cNvSpPr>
              <p:nvPr/>
            </p:nvSpPr>
            <p:spPr bwMode="auto">
              <a:xfrm>
                <a:off x="3275" y="3123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8" name="Freeform 135"/>
              <p:cNvSpPr>
                <a:spLocks/>
              </p:cNvSpPr>
              <p:nvPr/>
            </p:nvSpPr>
            <p:spPr bwMode="auto">
              <a:xfrm>
                <a:off x="3293" y="309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79" name="Freeform 136"/>
              <p:cNvSpPr>
                <a:spLocks/>
              </p:cNvSpPr>
              <p:nvPr/>
            </p:nvSpPr>
            <p:spPr bwMode="auto">
              <a:xfrm>
                <a:off x="3311" y="307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0" name="Freeform 137"/>
              <p:cNvSpPr>
                <a:spLocks/>
              </p:cNvSpPr>
              <p:nvPr/>
            </p:nvSpPr>
            <p:spPr bwMode="auto">
              <a:xfrm>
                <a:off x="3328" y="304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1" name="Freeform 138"/>
              <p:cNvSpPr>
                <a:spLocks/>
              </p:cNvSpPr>
              <p:nvPr/>
            </p:nvSpPr>
            <p:spPr bwMode="auto">
              <a:xfrm>
                <a:off x="3346" y="301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2" name="Freeform 139"/>
              <p:cNvSpPr>
                <a:spLocks/>
              </p:cNvSpPr>
              <p:nvPr/>
            </p:nvSpPr>
            <p:spPr bwMode="auto">
              <a:xfrm>
                <a:off x="3364" y="299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3" name="Freeform 140"/>
              <p:cNvSpPr>
                <a:spLocks/>
              </p:cNvSpPr>
              <p:nvPr/>
            </p:nvSpPr>
            <p:spPr bwMode="auto">
              <a:xfrm>
                <a:off x="3382" y="2964"/>
                <a:ext cx="21" cy="22"/>
              </a:xfrm>
              <a:custGeom>
                <a:avLst/>
                <a:gdLst>
                  <a:gd name="T0" fmla="*/ 0 w 21"/>
                  <a:gd name="T1" fmla="*/ 13 h 22"/>
                  <a:gd name="T2" fmla="*/ 13 w 21"/>
                  <a:gd name="T3" fmla="*/ 22 h 22"/>
                  <a:gd name="T4" fmla="*/ 21 w 21"/>
                  <a:gd name="T5" fmla="*/ 9 h 22"/>
                  <a:gd name="T6" fmla="*/ 8 w 21"/>
                  <a:gd name="T7" fmla="*/ 0 h 22"/>
                  <a:gd name="T8" fmla="*/ 0 w 21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4" name="Freeform 141"/>
              <p:cNvSpPr>
                <a:spLocks/>
              </p:cNvSpPr>
              <p:nvPr/>
            </p:nvSpPr>
            <p:spPr bwMode="auto">
              <a:xfrm>
                <a:off x="3399" y="293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5" name="Freeform 142"/>
              <p:cNvSpPr>
                <a:spLocks/>
              </p:cNvSpPr>
              <p:nvPr/>
            </p:nvSpPr>
            <p:spPr bwMode="auto">
              <a:xfrm>
                <a:off x="3417" y="291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6" name="Freeform 143"/>
              <p:cNvSpPr>
                <a:spLocks/>
              </p:cNvSpPr>
              <p:nvPr/>
            </p:nvSpPr>
            <p:spPr bwMode="auto">
              <a:xfrm>
                <a:off x="3435" y="2884"/>
                <a:ext cx="21" cy="22"/>
              </a:xfrm>
              <a:custGeom>
                <a:avLst/>
                <a:gdLst>
                  <a:gd name="T0" fmla="*/ 0 w 21"/>
                  <a:gd name="T1" fmla="*/ 13 h 22"/>
                  <a:gd name="T2" fmla="*/ 13 w 21"/>
                  <a:gd name="T3" fmla="*/ 22 h 22"/>
                  <a:gd name="T4" fmla="*/ 21 w 21"/>
                  <a:gd name="T5" fmla="*/ 9 h 22"/>
                  <a:gd name="T6" fmla="*/ 8 w 21"/>
                  <a:gd name="T7" fmla="*/ 0 h 22"/>
                  <a:gd name="T8" fmla="*/ 0 w 21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7" name="Freeform 144"/>
              <p:cNvSpPr>
                <a:spLocks/>
              </p:cNvSpPr>
              <p:nvPr/>
            </p:nvSpPr>
            <p:spPr bwMode="auto">
              <a:xfrm>
                <a:off x="3452" y="285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8" name="Freeform 145"/>
              <p:cNvSpPr>
                <a:spLocks/>
              </p:cNvSpPr>
              <p:nvPr/>
            </p:nvSpPr>
            <p:spPr bwMode="auto">
              <a:xfrm>
                <a:off x="3470" y="283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89" name="Freeform 146"/>
              <p:cNvSpPr>
                <a:spLocks/>
              </p:cNvSpPr>
              <p:nvPr/>
            </p:nvSpPr>
            <p:spPr bwMode="auto">
              <a:xfrm>
                <a:off x="3488" y="280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0" name="Freeform 147"/>
              <p:cNvSpPr>
                <a:spLocks/>
              </p:cNvSpPr>
              <p:nvPr/>
            </p:nvSpPr>
            <p:spPr bwMode="auto">
              <a:xfrm>
                <a:off x="3505" y="277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1" name="Freeform 148"/>
              <p:cNvSpPr>
                <a:spLocks/>
              </p:cNvSpPr>
              <p:nvPr/>
            </p:nvSpPr>
            <p:spPr bwMode="auto">
              <a:xfrm>
                <a:off x="3523" y="275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2" name="Freeform 149"/>
              <p:cNvSpPr>
                <a:spLocks/>
              </p:cNvSpPr>
              <p:nvPr/>
            </p:nvSpPr>
            <p:spPr bwMode="auto">
              <a:xfrm>
                <a:off x="3541" y="272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3" name="Freeform 150"/>
              <p:cNvSpPr>
                <a:spLocks/>
              </p:cNvSpPr>
              <p:nvPr/>
            </p:nvSpPr>
            <p:spPr bwMode="auto">
              <a:xfrm>
                <a:off x="3559" y="2697"/>
                <a:ext cx="21" cy="22"/>
              </a:xfrm>
              <a:custGeom>
                <a:avLst/>
                <a:gdLst>
                  <a:gd name="T0" fmla="*/ 0 w 21"/>
                  <a:gd name="T1" fmla="*/ 13 h 22"/>
                  <a:gd name="T2" fmla="*/ 13 w 21"/>
                  <a:gd name="T3" fmla="*/ 22 h 22"/>
                  <a:gd name="T4" fmla="*/ 21 w 21"/>
                  <a:gd name="T5" fmla="*/ 9 h 22"/>
                  <a:gd name="T6" fmla="*/ 8 w 21"/>
                  <a:gd name="T7" fmla="*/ 0 h 22"/>
                  <a:gd name="T8" fmla="*/ 0 w 21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4" name="Freeform 151"/>
              <p:cNvSpPr>
                <a:spLocks/>
              </p:cNvSpPr>
              <p:nvPr/>
            </p:nvSpPr>
            <p:spPr bwMode="auto">
              <a:xfrm>
                <a:off x="3576" y="267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5" name="Freeform 152"/>
              <p:cNvSpPr>
                <a:spLocks/>
              </p:cNvSpPr>
              <p:nvPr/>
            </p:nvSpPr>
            <p:spPr bwMode="auto">
              <a:xfrm>
                <a:off x="3594" y="264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6" name="Freeform 153"/>
              <p:cNvSpPr>
                <a:spLocks/>
              </p:cNvSpPr>
              <p:nvPr/>
            </p:nvSpPr>
            <p:spPr bwMode="auto">
              <a:xfrm>
                <a:off x="3612" y="2617"/>
                <a:ext cx="21" cy="22"/>
              </a:xfrm>
              <a:custGeom>
                <a:avLst/>
                <a:gdLst>
                  <a:gd name="T0" fmla="*/ 0 w 21"/>
                  <a:gd name="T1" fmla="*/ 13 h 22"/>
                  <a:gd name="T2" fmla="*/ 13 w 21"/>
                  <a:gd name="T3" fmla="*/ 22 h 22"/>
                  <a:gd name="T4" fmla="*/ 21 w 21"/>
                  <a:gd name="T5" fmla="*/ 9 h 22"/>
                  <a:gd name="T6" fmla="*/ 8 w 21"/>
                  <a:gd name="T7" fmla="*/ 0 h 22"/>
                  <a:gd name="T8" fmla="*/ 0 w 21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7" name="Freeform 154"/>
              <p:cNvSpPr>
                <a:spLocks/>
              </p:cNvSpPr>
              <p:nvPr/>
            </p:nvSpPr>
            <p:spPr bwMode="auto">
              <a:xfrm>
                <a:off x="3629" y="259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8" name="Freeform 155"/>
              <p:cNvSpPr>
                <a:spLocks/>
              </p:cNvSpPr>
              <p:nvPr/>
            </p:nvSpPr>
            <p:spPr bwMode="auto">
              <a:xfrm>
                <a:off x="3647" y="256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99" name="Freeform 156"/>
              <p:cNvSpPr>
                <a:spLocks/>
              </p:cNvSpPr>
              <p:nvPr/>
            </p:nvSpPr>
            <p:spPr bwMode="auto">
              <a:xfrm>
                <a:off x="3665" y="253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0" name="Freeform 157"/>
              <p:cNvSpPr>
                <a:spLocks/>
              </p:cNvSpPr>
              <p:nvPr/>
            </p:nvSpPr>
            <p:spPr bwMode="auto">
              <a:xfrm>
                <a:off x="3682" y="251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1" name="Freeform 158"/>
              <p:cNvSpPr>
                <a:spLocks/>
              </p:cNvSpPr>
              <p:nvPr/>
            </p:nvSpPr>
            <p:spPr bwMode="auto">
              <a:xfrm>
                <a:off x="3700" y="248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2" name="Freeform 159"/>
              <p:cNvSpPr>
                <a:spLocks/>
              </p:cNvSpPr>
              <p:nvPr/>
            </p:nvSpPr>
            <p:spPr bwMode="auto">
              <a:xfrm>
                <a:off x="3718" y="245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3" name="Freeform 160"/>
              <p:cNvSpPr>
                <a:spLocks/>
              </p:cNvSpPr>
              <p:nvPr/>
            </p:nvSpPr>
            <p:spPr bwMode="auto">
              <a:xfrm>
                <a:off x="3736" y="2430"/>
                <a:ext cx="21" cy="23"/>
              </a:xfrm>
              <a:custGeom>
                <a:avLst/>
                <a:gdLst>
                  <a:gd name="T0" fmla="*/ 0 w 21"/>
                  <a:gd name="T1" fmla="*/ 14 h 23"/>
                  <a:gd name="T2" fmla="*/ 13 w 21"/>
                  <a:gd name="T3" fmla="*/ 23 h 23"/>
                  <a:gd name="T4" fmla="*/ 21 w 21"/>
                  <a:gd name="T5" fmla="*/ 9 h 23"/>
                  <a:gd name="T6" fmla="*/ 8 w 21"/>
                  <a:gd name="T7" fmla="*/ 0 h 23"/>
                  <a:gd name="T8" fmla="*/ 0 w 21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4" name="Freeform 161"/>
              <p:cNvSpPr>
                <a:spLocks/>
              </p:cNvSpPr>
              <p:nvPr/>
            </p:nvSpPr>
            <p:spPr bwMode="auto">
              <a:xfrm>
                <a:off x="3753" y="240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5" name="Freeform 162"/>
              <p:cNvSpPr>
                <a:spLocks/>
              </p:cNvSpPr>
              <p:nvPr/>
            </p:nvSpPr>
            <p:spPr bwMode="auto">
              <a:xfrm>
                <a:off x="3771" y="237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6" name="Freeform 163"/>
              <p:cNvSpPr>
                <a:spLocks/>
              </p:cNvSpPr>
              <p:nvPr/>
            </p:nvSpPr>
            <p:spPr bwMode="auto">
              <a:xfrm>
                <a:off x="3789" y="235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7" name="Freeform 164"/>
              <p:cNvSpPr>
                <a:spLocks/>
              </p:cNvSpPr>
              <p:nvPr/>
            </p:nvSpPr>
            <p:spPr bwMode="auto">
              <a:xfrm>
                <a:off x="3806" y="232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8" name="Freeform 165"/>
              <p:cNvSpPr>
                <a:spLocks/>
              </p:cNvSpPr>
              <p:nvPr/>
            </p:nvSpPr>
            <p:spPr bwMode="auto">
              <a:xfrm>
                <a:off x="3824" y="229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09" name="Freeform 166"/>
              <p:cNvSpPr>
                <a:spLocks/>
              </p:cNvSpPr>
              <p:nvPr/>
            </p:nvSpPr>
            <p:spPr bwMode="auto">
              <a:xfrm>
                <a:off x="3842" y="227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0" name="Freeform 167"/>
              <p:cNvSpPr>
                <a:spLocks/>
              </p:cNvSpPr>
              <p:nvPr/>
            </p:nvSpPr>
            <p:spPr bwMode="auto">
              <a:xfrm>
                <a:off x="3859" y="224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1" name="Freeform 168"/>
              <p:cNvSpPr>
                <a:spLocks/>
              </p:cNvSpPr>
              <p:nvPr/>
            </p:nvSpPr>
            <p:spPr bwMode="auto">
              <a:xfrm>
                <a:off x="3877" y="2217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2" name="Freeform 169"/>
              <p:cNvSpPr>
                <a:spLocks/>
              </p:cNvSpPr>
              <p:nvPr/>
            </p:nvSpPr>
            <p:spPr bwMode="auto">
              <a:xfrm>
                <a:off x="3895" y="2190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3" name="Freeform 170"/>
              <p:cNvSpPr>
                <a:spLocks/>
              </p:cNvSpPr>
              <p:nvPr/>
            </p:nvSpPr>
            <p:spPr bwMode="auto">
              <a:xfrm>
                <a:off x="3913" y="2164"/>
                <a:ext cx="21" cy="22"/>
              </a:xfrm>
              <a:custGeom>
                <a:avLst/>
                <a:gdLst>
                  <a:gd name="T0" fmla="*/ 0 w 21"/>
                  <a:gd name="T1" fmla="*/ 13 h 22"/>
                  <a:gd name="T2" fmla="*/ 13 w 21"/>
                  <a:gd name="T3" fmla="*/ 22 h 22"/>
                  <a:gd name="T4" fmla="*/ 21 w 21"/>
                  <a:gd name="T5" fmla="*/ 9 h 22"/>
                  <a:gd name="T6" fmla="*/ 8 w 21"/>
                  <a:gd name="T7" fmla="*/ 0 h 22"/>
                  <a:gd name="T8" fmla="*/ 0 w 21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2"/>
                  <a:gd name="T17" fmla="*/ 21 w 2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4" name="Freeform 171"/>
              <p:cNvSpPr>
                <a:spLocks/>
              </p:cNvSpPr>
              <p:nvPr/>
            </p:nvSpPr>
            <p:spPr bwMode="auto">
              <a:xfrm>
                <a:off x="3930" y="2137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5" name="Freeform 172"/>
              <p:cNvSpPr>
                <a:spLocks/>
              </p:cNvSpPr>
              <p:nvPr/>
            </p:nvSpPr>
            <p:spPr bwMode="auto">
              <a:xfrm>
                <a:off x="3948" y="2111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6" name="Freeform 173"/>
              <p:cNvSpPr>
                <a:spLocks/>
              </p:cNvSpPr>
              <p:nvPr/>
            </p:nvSpPr>
            <p:spPr bwMode="auto">
              <a:xfrm>
                <a:off x="3966" y="208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7" name="Freeform 174"/>
              <p:cNvSpPr>
                <a:spLocks/>
              </p:cNvSpPr>
              <p:nvPr/>
            </p:nvSpPr>
            <p:spPr bwMode="auto">
              <a:xfrm>
                <a:off x="3983" y="2057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8" name="Freeform 175"/>
              <p:cNvSpPr>
                <a:spLocks/>
              </p:cNvSpPr>
              <p:nvPr/>
            </p:nvSpPr>
            <p:spPr bwMode="auto">
              <a:xfrm>
                <a:off x="4001" y="2031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19" name="Freeform 176"/>
              <p:cNvSpPr>
                <a:spLocks/>
              </p:cNvSpPr>
              <p:nvPr/>
            </p:nvSpPr>
            <p:spPr bwMode="auto">
              <a:xfrm>
                <a:off x="4019" y="200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0" name="Freeform 177"/>
              <p:cNvSpPr>
                <a:spLocks/>
              </p:cNvSpPr>
              <p:nvPr/>
            </p:nvSpPr>
            <p:spPr bwMode="auto">
              <a:xfrm>
                <a:off x="4037" y="1977"/>
                <a:ext cx="21" cy="23"/>
              </a:xfrm>
              <a:custGeom>
                <a:avLst/>
                <a:gdLst>
                  <a:gd name="T0" fmla="*/ 0 w 21"/>
                  <a:gd name="T1" fmla="*/ 14 h 23"/>
                  <a:gd name="T2" fmla="*/ 13 w 21"/>
                  <a:gd name="T3" fmla="*/ 23 h 23"/>
                  <a:gd name="T4" fmla="*/ 21 w 21"/>
                  <a:gd name="T5" fmla="*/ 9 h 23"/>
                  <a:gd name="T6" fmla="*/ 8 w 21"/>
                  <a:gd name="T7" fmla="*/ 0 h 23"/>
                  <a:gd name="T8" fmla="*/ 0 w 21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1" name="Freeform 178"/>
              <p:cNvSpPr>
                <a:spLocks/>
              </p:cNvSpPr>
              <p:nvPr/>
            </p:nvSpPr>
            <p:spPr bwMode="auto">
              <a:xfrm>
                <a:off x="4054" y="1951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2" name="Freeform 179"/>
              <p:cNvSpPr>
                <a:spLocks/>
              </p:cNvSpPr>
              <p:nvPr/>
            </p:nvSpPr>
            <p:spPr bwMode="auto">
              <a:xfrm>
                <a:off x="4072" y="192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3" name="Freeform 180"/>
              <p:cNvSpPr>
                <a:spLocks/>
              </p:cNvSpPr>
              <p:nvPr/>
            </p:nvSpPr>
            <p:spPr bwMode="auto">
              <a:xfrm>
                <a:off x="4090" y="1897"/>
                <a:ext cx="21" cy="23"/>
              </a:xfrm>
              <a:custGeom>
                <a:avLst/>
                <a:gdLst>
                  <a:gd name="T0" fmla="*/ 0 w 21"/>
                  <a:gd name="T1" fmla="*/ 14 h 23"/>
                  <a:gd name="T2" fmla="*/ 13 w 21"/>
                  <a:gd name="T3" fmla="*/ 23 h 23"/>
                  <a:gd name="T4" fmla="*/ 21 w 21"/>
                  <a:gd name="T5" fmla="*/ 9 h 23"/>
                  <a:gd name="T6" fmla="*/ 8 w 21"/>
                  <a:gd name="T7" fmla="*/ 0 h 23"/>
                  <a:gd name="T8" fmla="*/ 0 w 21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3"/>
                  <a:gd name="T17" fmla="*/ 21 w 2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1" y="9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4" name="Freeform 181"/>
              <p:cNvSpPr>
                <a:spLocks/>
              </p:cNvSpPr>
              <p:nvPr/>
            </p:nvSpPr>
            <p:spPr bwMode="auto">
              <a:xfrm>
                <a:off x="4107" y="1871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5" name="Freeform 182"/>
              <p:cNvSpPr>
                <a:spLocks/>
              </p:cNvSpPr>
              <p:nvPr/>
            </p:nvSpPr>
            <p:spPr bwMode="auto">
              <a:xfrm>
                <a:off x="4125" y="184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6" name="Freeform 183"/>
              <p:cNvSpPr>
                <a:spLocks/>
              </p:cNvSpPr>
              <p:nvPr/>
            </p:nvSpPr>
            <p:spPr bwMode="auto">
              <a:xfrm>
                <a:off x="4143" y="1817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7" name="Freeform 184"/>
              <p:cNvSpPr>
                <a:spLocks/>
              </p:cNvSpPr>
              <p:nvPr/>
            </p:nvSpPr>
            <p:spPr bwMode="auto">
              <a:xfrm>
                <a:off x="4160" y="1791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8" name="Freeform 185"/>
              <p:cNvSpPr>
                <a:spLocks/>
              </p:cNvSpPr>
              <p:nvPr/>
            </p:nvSpPr>
            <p:spPr bwMode="auto">
              <a:xfrm>
                <a:off x="4178" y="1764"/>
                <a:ext cx="22" cy="22"/>
              </a:xfrm>
              <a:custGeom>
                <a:avLst/>
                <a:gdLst>
                  <a:gd name="T0" fmla="*/ 0 w 22"/>
                  <a:gd name="T1" fmla="*/ 13 h 22"/>
                  <a:gd name="T2" fmla="*/ 13 w 22"/>
                  <a:gd name="T3" fmla="*/ 22 h 22"/>
                  <a:gd name="T4" fmla="*/ 22 w 22"/>
                  <a:gd name="T5" fmla="*/ 9 h 22"/>
                  <a:gd name="T6" fmla="*/ 9 w 22"/>
                  <a:gd name="T7" fmla="*/ 0 h 22"/>
                  <a:gd name="T8" fmla="*/ 0 w 22"/>
                  <a:gd name="T9" fmla="*/ 1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3"/>
                    </a:moveTo>
                    <a:lnTo>
                      <a:pt x="13" y="22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29" name="Freeform 186"/>
              <p:cNvSpPr>
                <a:spLocks/>
              </p:cNvSpPr>
              <p:nvPr/>
            </p:nvSpPr>
            <p:spPr bwMode="auto">
              <a:xfrm>
                <a:off x="4196" y="1737"/>
                <a:ext cx="22" cy="23"/>
              </a:xfrm>
              <a:custGeom>
                <a:avLst/>
                <a:gdLst>
                  <a:gd name="T0" fmla="*/ 0 w 22"/>
                  <a:gd name="T1" fmla="*/ 14 h 23"/>
                  <a:gd name="T2" fmla="*/ 13 w 22"/>
                  <a:gd name="T3" fmla="*/ 23 h 23"/>
                  <a:gd name="T4" fmla="*/ 22 w 22"/>
                  <a:gd name="T5" fmla="*/ 9 h 23"/>
                  <a:gd name="T6" fmla="*/ 9 w 22"/>
                  <a:gd name="T7" fmla="*/ 0 h 23"/>
                  <a:gd name="T8" fmla="*/ 0 w 22"/>
                  <a:gd name="T9" fmla="*/ 1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3"/>
                  <a:gd name="T17" fmla="*/ 22 w 2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3">
                    <a:moveTo>
                      <a:pt x="0" y="14"/>
                    </a:moveTo>
                    <a:lnTo>
                      <a:pt x="13" y="23"/>
                    </a:lnTo>
                    <a:lnTo>
                      <a:pt x="22" y="9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0" name="Freeform 187"/>
              <p:cNvSpPr>
                <a:spLocks/>
              </p:cNvSpPr>
              <p:nvPr/>
            </p:nvSpPr>
            <p:spPr bwMode="auto">
              <a:xfrm>
                <a:off x="4214" y="1711"/>
                <a:ext cx="23" cy="22"/>
              </a:xfrm>
              <a:custGeom>
                <a:avLst/>
                <a:gdLst>
                  <a:gd name="T0" fmla="*/ 0 w 23"/>
                  <a:gd name="T1" fmla="*/ 13 h 22"/>
                  <a:gd name="T2" fmla="*/ 13 w 23"/>
                  <a:gd name="T3" fmla="*/ 22 h 22"/>
                  <a:gd name="T4" fmla="*/ 18 w 23"/>
                  <a:gd name="T5" fmla="*/ 15 h 22"/>
                  <a:gd name="T6" fmla="*/ 23 w 23"/>
                  <a:gd name="T7" fmla="*/ 6 h 22"/>
                  <a:gd name="T8" fmla="*/ 14 w 23"/>
                  <a:gd name="T9" fmla="*/ 3 h 22"/>
                  <a:gd name="T10" fmla="*/ 7 w 23"/>
                  <a:gd name="T11" fmla="*/ 0 h 22"/>
                  <a:gd name="T12" fmla="*/ 1 w 23"/>
                  <a:gd name="T13" fmla="*/ 15 h 22"/>
                  <a:gd name="T14" fmla="*/ 8 w 23"/>
                  <a:gd name="T15" fmla="*/ 18 h 22"/>
                  <a:gd name="T16" fmla="*/ 11 w 23"/>
                  <a:gd name="T17" fmla="*/ 10 h 22"/>
                  <a:gd name="T18" fmla="*/ 5 w 23"/>
                  <a:gd name="T19" fmla="*/ 6 h 22"/>
                  <a:gd name="T20" fmla="*/ 0 w 23"/>
                  <a:gd name="T21" fmla="*/ 13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2"/>
                  <a:gd name="T35" fmla="*/ 23 w 2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2">
                    <a:moveTo>
                      <a:pt x="0" y="13"/>
                    </a:moveTo>
                    <a:lnTo>
                      <a:pt x="13" y="22"/>
                    </a:lnTo>
                    <a:lnTo>
                      <a:pt x="18" y="15"/>
                    </a:lnTo>
                    <a:lnTo>
                      <a:pt x="23" y="6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1" y="15"/>
                    </a:lnTo>
                    <a:lnTo>
                      <a:pt x="8" y="18"/>
                    </a:lnTo>
                    <a:lnTo>
                      <a:pt x="11" y="10"/>
                    </a:lnTo>
                    <a:lnTo>
                      <a:pt x="5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1" name="Freeform 188"/>
              <p:cNvSpPr>
                <a:spLocks/>
              </p:cNvSpPr>
              <p:nvPr/>
            </p:nvSpPr>
            <p:spPr bwMode="auto">
              <a:xfrm>
                <a:off x="4186" y="1700"/>
                <a:ext cx="21" cy="20"/>
              </a:xfrm>
              <a:custGeom>
                <a:avLst/>
                <a:gdLst>
                  <a:gd name="T0" fmla="*/ 15 w 21"/>
                  <a:gd name="T1" fmla="*/ 20 h 20"/>
                  <a:gd name="T2" fmla="*/ 21 w 21"/>
                  <a:gd name="T3" fmla="*/ 5 h 20"/>
                  <a:gd name="T4" fmla="*/ 6 w 21"/>
                  <a:gd name="T5" fmla="*/ 0 h 20"/>
                  <a:gd name="T6" fmla="*/ 0 w 21"/>
                  <a:gd name="T7" fmla="*/ 15 h 20"/>
                  <a:gd name="T8" fmla="*/ 15 w 2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5" y="20"/>
                    </a:moveTo>
                    <a:lnTo>
                      <a:pt x="21" y="5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2" name="Freeform 189"/>
              <p:cNvSpPr>
                <a:spLocks/>
              </p:cNvSpPr>
              <p:nvPr/>
            </p:nvSpPr>
            <p:spPr bwMode="auto">
              <a:xfrm>
                <a:off x="4156" y="1688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3" name="Freeform 190"/>
              <p:cNvSpPr>
                <a:spLocks/>
              </p:cNvSpPr>
              <p:nvPr/>
            </p:nvSpPr>
            <p:spPr bwMode="auto">
              <a:xfrm>
                <a:off x="4126" y="1677"/>
                <a:ext cx="21" cy="20"/>
              </a:xfrm>
              <a:custGeom>
                <a:avLst/>
                <a:gdLst>
                  <a:gd name="T0" fmla="*/ 15 w 21"/>
                  <a:gd name="T1" fmla="*/ 20 h 20"/>
                  <a:gd name="T2" fmla="*/ 21 w 21"/>
                  <a:gd name="T3" fmla="*/ 5 h 20"/>
                  <a:gd name="T4" fmla="*/ 6 w 21"/>
                  <a:gd name="T5" fmla="*/ 0 h 20"/>
                  <a:gd name="T6" fmla="*/ 0 w 21"/>
                  <a:gd name="T7" fmla="*/ 15 h 20"/>
                  <a:gd name="T8" fmla="*/ 15 w 2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5" y="20"/>
                    </a:moveTo>
                    <a:lnTo>
                      <a:pt x="21" y="5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4" name="Freeform 191"/>
              <p:cNvSpPr>
                <a:spLocks/>
              </p:cNvSpPr>
              <p:nvPr/>
            </p:nvSpPr>
            <p:spPr bwMode="auto">
              <a:xfrm>
                <a:off x="4096" y="1665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5" name="Freeform 192"/>
              <p:cNvSpPr>
                <a:spLocks/>
              </p:cNvSpPr>
              <p:nvPr/>
            </p:nvSpPr>
            <p:spPr bwMode="auto">
              <a:xfrm>
                <a:off x="4066" y="1654"/>
                <a:ext cx="21" cy="20"/>
              </a:xfrm>
              <a:custGeom>
                <a:avLst/>
                <a:gdLst>
                  <a:gd name="T0" fmla="*/ 15 w 21"/>
                  <a:gd name="T1" fmla="*/ 20 h 20"/>
                  <a:gd name="T2" fmla="*/ 21 w 21"/>
                  <a:gd name="T3" fmla="*/ 5 h 20"/>
                  <a:gd name="T4" fmla="*/ 6 w 21"/>
                  <a:gd name="T5" fmla="*/ 0 h 20"/>
                  <a:gd name="T6" fmla="*/ 0 w 21"/>
                  <a:gd name="T7" fmla="*/ 15 h 20"/>
                  <a:gd name="T8" fmla="*/ 15 w 2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5" y="20"/>
                    </a:moveTo>
                    <a:lnTo>
                      <a:pt x="21" y="5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6" name="Freeform 193"/>
              <p:cNvSpPr>
                <a:spLocks/>
              </p:cNvSpPr>
              <p:nvPr/>
            </p:nvSpPr>
            <p:spPr bwMode="auto">
              <a:xfrm>
                <a:off x="4036" y="1642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7" name="Freeform 194"/>
              <p:cNvSpPr>
                <a:spLocks/>
              </p:cNvSpPr>
              <p:nvPr/>
            </p:nvSpPr>
            <p:spPr bwMode="auto">
              <a:xfrm>
                <a:off x="4006" y="1631"/>
                <a:ext cx="21" cy="20"/>
              </a:xfrm>
              <a:custGeom>
                <a:avLst/>
                <a:gdLst>
                  <a:gd name="T0" fmla="*/ 15 w 21"/>
                  <a:gd name="T1" fmla="*/ 20 h 20"/>
                  <a:gd name="T2" fmla="*/ 21 w 21"/>
                  <a:gd name="T3" fmla="*/ 5 h 20"/>
                  <a:gd name="T4" fmla="*/ 6 w 21"/>
                  <a:gd name="T5" fmla="*/ 0 h 20"/>
                  <a:gd name="T6" fmla="*/ 0 w 21"/>
                  <a:gd name="T7" fmla="*/ 15 h 20"/>
                  <a:gd name="T8" fmla="*/ 15 w 2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5" y="20"/>
                    </a:moveTo>
                    <a:lnTo>
                      <a:pt x="21" y="5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8" name="Freeform 195"/>
              <p:cNvSpPr>
                <a:spLocks/>
              </p:cNvSpPr>
              <p:nvPr/>
            </p:nvSpPr>
            <p:spPr bwMode="auto">
              <a:xfrm>
                <a:off x="3976" y="1619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39" name="Freeform 196"/>
              <p:cNvSpPr>
                <a:spLocks/>
              </p:cNvSpPr>
              <p:nvPr/>
            </p:nvSpPr>
            <p:spPr bwMode="auto">
              <a:xfrm>
                <a:off x="3947" y="1608"/>
                <a:ext cx="21" cy="20"/>
              </a:xfrm>
              <a:custGeom>
                <a:avLst/>
                <a:gdLst>
                  <a:gd name="T0" fmla="*/ 15 w 21"/>
                  <a:gd name="T1" fmla="*/ 20 h 20"/>
                  <a:gd name="T2" fmla="*/ 21 w 21"/>
                  <a:gd name="T3" fmla="*/ 5 h 20"/>
                  <a:gd name="T4" fmla="*/ 6 w 21"/>
                  <a:gd name="T5" fmla="*/ 0 h 20"/>
                  <a:gd name="T6" fmla="*/ 0 w 21"/>
                  <a:gd name="T7" fmla="*/ 15 h 20"/>
                  <a:gd name="T8" fmla="*/ 15 w 2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5" y="20"/>
                    </a:moveTo>
                    <a:lnTo>
                      <a:pt x="21" y="5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0" name="Freeform 197"/>
              <p:cNvSpPr>
                <a:spLocks/>
              </p:cNvSpPr>
              <p:nvPr/>
            </p:nvSpPr>
            <p:spPr bwMode="auto">
              <a:xfrm>
                <a:off x="3917" y="1596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1" name="Freeform 198"/>
              <p:cNvSpPr>
                <a:spLocks/>
              </p:cNvSpPr>
              <p:nvPr/>
            </p:nvSpPr>
            <p:spPr bwMode="auto">
              <a:xfrm>
                <a:off x="3887" y="1585"/>
                <a:ext cx="21" cy="20"/>
              </a:xfrm>
              <a:custGeom>
                <a:avLst/>
                <a:gdLst>
                  <a:gd name="T0" fmla="*/ 15 w 21"/>
                  <a:gd name="T1" fmla="*/ 20 h 20"/>
                  <a:gd name="T2" fmla="*/ 21 w 21"/>
                  <a:gd name="T3" fmla="*/ 5 h 20"/>
                  <a:gd name="T4" fmla="*/ 6 w 21"/>
                  <a:gd name="T5" fmla="*/ 0 h 20"/>
                  <a:gd name="T6" fmla="*/ 0 w 21"/>
                  <a:gd name="T7" fmla="*/ 15 h 20"/>
                  <a:gd name="T8" fmla="*/ 15 w 2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5" y="20"/>
                    </a:moveTo>
                    <a:lnTo>
                      <a:pt x="21" y="5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2" name="Freeform 199"/>
              <p:cNvSpPr>
                <a:spLocks/>
              </p:cNvSpPr>
              <p:nvPr/>
            </p:nvSpPr>
            <p:spPr bwMode="auto">
              <a:xfrm>
                <a:off x="3857" y="1573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3" name="Freeform 200"/>
              <p:cNvSpPr>
                <a:spLocks/>
              </p:cNvSpPr>
              <p:nvPr/>
            </p:nvSpPr>
            <p:spPr bwMode="auto">
              <a:xfrm>
                <a:off x="3827" y="1562"/>
                <a:ext cx="21" cy="20"/>
              </a:xfrm>
              <a:custGeom>
                <a:avLst/>
                <a:gdLst>
                  <a:gd name="T0" fmla="*/ 15 w 21"/>
                  <a:gd name="T1" fmla="*/ 20 h 20"/>
                  <a:gd name="T2" fmla="*/ 21 w 21"/>
                  <a:gd name="T3" fmla="*/ 5 h 20"/>
                  <a:gd name="T4" fmla="*/ 6 w 21"/>
                  <a:gd name="T5" fmla="*/ 0 h 20"/>
                  <a:gd name="T6" fmla="*/ 0 w 21"/>
                  <a:gd name="T7" fmla="*/ 15 h 20"/>
                  <a:gd name="T8" fmla="*/ 15 w 2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15" y="20"/>
                    </a:moveTo>
                    <a:lnTo>
                      <a:pt x="21" y="5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4" name="Freeform 201"/>
              <p:cNvSpPr>
                <a:spLocks/>
              </p:cNvSpPr>
              <p:nvPr/>
            </p:nvSpPr>
            <p:spPr bwMode="auto">
              <a:xfrm>
                <a:off x="3797" y="1550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5" name="Freeform 202"/>
              <p:cNvSpPr>
                <a:spLocks/>
              </p:cNvSpPr>
              <p:nvPr/>
            </p:nvSpPr>
            <p:spPr bwMode="auto">
              <a:xfrm>
                <a:off x="3767" y="1539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6" name="Freeform 203"/>
              <p:cNvSpPr>
                <a:spLocks/>
              </p:cNvSpPr>
              <p:nvPr/>
            </p:nvSpPr>
            <p:spPr bwMode="auto">
              <a:xfrm>
                <a:off x="3738" y="1527"/>
                <a:ext cx="20" cy="21"/>
              </a:xfrm>
              <a:custGeom>
                <a:avLst/>
                <a:gdLst>
                  <a:gd name="T0" fmla="*/ 14 w 20"/>
                  <a:gd name="T1" fmla="*/ 21 h 21"/>
                  <a:gd name="T2" fmla="*/ 20 w 20"/>
                  <a:gd name="T3" fmla="*/ 6 h 21"/>
                  <a:gd name="T4" fmla="*/ 6 w 20"/>
                  <a:gd name="T5" fmla="*/ 0 h 21"/>
                  <a:gd name="T6" fmla="*/ 0 w 20"/>
                  <a:gd name="T7" fmla="*/ 15 h 21"/>
                  <a:gd name="T8" fmla="*/ 14 w 20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14" y="21"/>
                    </a:moveTo>
                    <a:lnTo>
                      <a:pt x="20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7" name="Freeform 204"/>
              <p:cNvSpPr>
                <a:spLocks/>
              </p:cNvSpPr>
              <p:nvPr/>
            </p:nvSpPr>
            <p:spPr bwMode="auto">
              <a:xfrm>
                <a:off x="3708" y="1516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8" name="Freeform 205"/>
              <p:cNvSpPr>
                <a:spLocks/>
              </p:cNvSpPr>
              <p:nvPr/>
            </p:nvSpPr>
            <p:spPr bwMode="auto">
              <a:xfrm>
                <a:off x="3678" y="1504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49" name="Freeform 206"/>
              <p:cNvSpPr>
                <a:spLocks/>
              </p:cNvSpPr>
              <p:nvPr/>
            </p:nvSpPr>
            <p:spPr bwMode="auto">
              <a:xfrm>
                <a:off x="3648" y="1493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50" name="Freeform 207"/>
              <p:cNvSpPr>
                <a:spLocks/>
              </p:cNvSpPr>
              <p:nvPr/>
            </p:nvSpPr>
            <p:spPr bwMode="auto">
              <a:xfrm>
                <a:off x="3618" y="1481"/>
                <a:ext cx="21" cy="21"/>
              </a:xfrm>
              <a:custGeom>
                <a:avLst/>
                <a:gdLst>
                  <a:gd name="T0" fmla="*/ 15 w 21"/>
                  <a:gd name="T1" fmla="*/ 21 h 21"/>
                  <a:gd name="T2" fmla="*/ 21 w 21"/>
                  <a:gd name="T3" fmla="*/ 6 h 21"/>
                  <a:gd name="T4" fmla="*/ 6 w 21"/>
                  <a:gd name="T5" fmla="*/ 0 h 21"/>
                  <a:gd name="T6" fmla="*/ 0 w 21"/>
                  <a:gd name="T7" fmla="*/ 15 h 21"/>
                  <a:gd name="T8" fmla="*/ 15 w 21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5" y="21"/>
                    </a:moveTo>
                    <a:lnTo>
                      <a:pt x="21" y="6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21" name="Freeform 208"/>
            <p:cNvSpPr>
              <a:spLocks/>
            </p:cNvSpPr>
            <p:nvPr/>
          </p:nvSpPr>
          <p:spPr bwMode="auto">
            <a:xfrm>
              <a:off x="1955" y="1420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Freeform 209"/>
            <p:cNvSpPr>
              <a:spLocks/>
            </p:cNvSpPr>
            <p:nvPr/>
          </p:nvSpPr>
          <p:spPr bwMode="auto">
            <a:xfrm>
              <a:off x="1932" y="1410"/>
              <a:ext cx="16" cy="18"/>
            </a:xfrm>
            <a:custGeom>
              <a:avLst/>
              <a:gdLst>
                <a:gd name="T0" fmla="*/ 5 w 21"/>
                <a:gd name="T1" fmla="*/ 11 h 21"/>
                <a:gd name="T2" fmla="*/ 7 w 21"/>
                <a:gd name="T3" fmla="*/ 3 h 21"/>
                <a:gd name="T4" fmla="*/ 2 w 21"/>
                <a:gd name="T5" fmla="*/ 0 h 21"/>
                <a:gd name="T6" fmla="*/ 0 w 21"/>
                <a:gd name="T7" fmla="*/ 8 h 21"/>
                <a:gd name="T8" fmla="*/ 5 w 21"/>
                <a:gd name="T9" fmla="*/ 1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210"/>
            <p:cNvSpPr>
              <a:spLocks/>
            </p:cNvSpPr>
            <p:nvPr/>
          </p:nvSpPr>
          <p:spPr bwMode="auto">
            <a:xfrm>
              <a:off x="1909" y="1401"/>
              <a:ext cx="16" cy="18"/>
            </a:xfrm>
            <a:custGeom>
              <a:avLst/>
              <a:gdLst>
                <a:gd name="T0" fmla="*/ 5 w 21"/>
                <a:gd name="T1" fmla="*/ 11 h 21"/>
                <a:gd name="T2" fmla="*/ 7 w 21"/>
                <a:gd name="T3" fmla="*/ 3 h 21"/>
                <a:gd name="T4" fmla="*/ 2 w 21"/>
                <a:gd name="T5" fmla="*/ 0 h 21"/>
                <a:gd name="T6" fmla="*/ 0 w 21"/>
                <a:gd name="T7" fmla="*/ 8 h 21"/>
                <a:gd name="T8" fmla="*/ 5 w 21"/>
                <a:gd name="T9" fmla="*/ 1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4" name="Freeform 211"/>
            <p:cNvSpPr>
              <a:spLocks/>
            </p:cNvSpPr>
            <p:nvPr/>
          </p:nvSpPr>
          <p:spPr bwMode="auto">
            <a:xfrm>
              <a:off x="1886" y="1392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5" name="Freeform 212"/>
            <p:cNvSpPr>
              <a:spLocks/>
            </p:cNvSpPr>
            <p:nvPr/>
          </p:nvSpPr>
          <p:spPr bwMode="auto">
            <a:xfrm>
              <a:off x="1863" y="1383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6" name="Freeform 213"/>
            <p:cNvSpPr>
              <a:spLocks/>
            </p:cNvSpPr>
            <p:nvPr/>
          </p:nvSpPr>
          <p:spPr bwMode="auto">
            <a:xfrm>
              <a:off x="1840" y="1373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7" name="Freeform 214"/>
            <p:cNvSpPr>
              <a:spLocks/>
            </p:cNvSpPr>
            <p:nvPr/>
          </p:nvSpPr>
          <p:spPr bwMode="auto">
            <a:xfrm>
              <a:off x="1817" y="1364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Freeform 215"/>
            <p:cNvSpPr>
              <a:spLocks/>
            </p:cNvSpPr>
            <p:nvPr/>
          </p:nvSpPr>
          <p:spPr bwMode="auto">
            <a:xfrm>
              <a:off x="1793" y="1355"/>
              <a:ext cx="17" cy="16"/>
            </a:xfrm>
            <a:custGeom>
              <a:avLst/>
              <a:gdLst>
                <a:gd name="T0" fmla="*/ 6 w 21"/>
                <a:gd name="T1" fmla="*/ 8 h 20"/>
                <a:gd name="T2" fmla="*/ 9 w 21"/>
                <a:gd name="T3" fmla="*/ 2 h 20"/>
                <a:gd name="T4" fmla="*/ 2 w 21"/>
                <a:gd name="T5" fmla="*/ 0 h 20"/>
                <a:gd name="T6" fmla="*/ 0 w 21"/>
                <a:gd name="T7" fmla="*/ 6 h 20"/>
                <a:gd name="T8" fmla="*/ 6 w 21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15" y="20"/>
                  </a:moveTo>
                  <a:lnTo>
                    <a:pt x="21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Freeform 216"/>
            <p:cNvSpPr>
              <a:spLocks/>
            </p:cNvSpPr>
            <p:nvPr/>
          </p:nvSpPr>
          <p:spPr bwMode="auto">
            <a:xfrm>
              <a:off x="1770" y="1345"/>
              <a:ext cx="17" cy="17"/>
            </a:xfrm>
            <a:custGeom>
              <a:avLst/>
              <a:gdLst>
                <a:gd name="T0" fmla="*/ 6 w 21"/>
                <a:gd name="T1" fmla="*/ 9 h 21"/>
                <a:gd name="T2" fmla="*/ 9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6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0" name="Freeform 217"/>
            <p:cNvSpPr>
              <a:spLocks/>
            </p:cNvSpPr>
            <p:nvPr/>
          </p:nvSpPr>
          <p:spPr bwMode="auto">
            <a:xfrm>
              <a:off x="1747" y="1336"/>
              <a:ext cx="16" cy="16"/>
            </a:xfrm>
            <a:custGeom>
              <a:avLst/>
              <a:gdLst>
                <a:gd name="T0" fmla="*/ 5 w 21"/>
                <a:gd name="T1" fmla="*/ 8 h 20"/>
                <a:gd name="T2" fmla="*/ 7 w 21"/>
                <a:gd name="T3" fmla="*/ 2 h 20"/>
                <a:gd name="T4" fmla="*/ 2 w 21"/>
                <a:gd name="T5" fmla="*/ 0 h 20"/>
                <a:gd name="T6" fmla="*/ 0 w 21"/>
                <a:gd name="T7" fmla="*/ 6 h 20"/>
                <a:gd name="T8" fmla="*/ 5 w 21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15" y="20"/>
                  </a:moveTo>
                  <a:lnTo>
                    <a:pt x="21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1" name="Freeform 218"/>
            <p:cNvSpPr>
              <a:spLocks/>
            </p:cNvSpPr>
            <p:nvPr/>
          </p:nvSpPr>
          <p:spPr bwMode="auto">
            <a:xfrm>
              <a:off x="1724" y="1326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Freeform 219"/>
            <p:cNvSpPr>
              <a:spLocks/>
            </p:cNvSpPr>
            <p:nvPr/>
          </p:nvSpPr>
          <p:spPr bwMode="auto">
            <a:xfrm>
              <a:off x="1702" y="1317"/>
              <a:ext cx="16" cy="17"/>
            </a:xfrm>
            <a:custGeom>
              <a:avLst/>
              <a:gdLst>
                <a:gd name="T0" fmla="*/ 5 w 21"/>
                <a:gd name="T1" fmla="*/ 10 h 20"/>
                <a:gd name="T2" fmla="*/ 7 w 21"/>
                <a:gd name="T3" fmla="*/ 3 h 20"/>
                <a:gd name="T4" fmla="*/ 2 w 21"/>
                <a:gd name="T5" fmla="*/ 0 h 20"/>
                <a:gd name="T6" fmla="*/ 0 w 21"/>
                <a:gd name="T7" fmla="*/ 8 h 20"/>
                <a:gd name="T8" fmla="*/ 5 w 21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15" y="20"/>
                  </a:moveTo>
                  <a:lnTo>
                    <a:pt x="21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3" name="Freeform 220"/>
            <p:cNvSpPr>
              <a:spLocks/>
            </p:cNvSpPr>
            <p:nvPr/>
          </p:nvSpPr>
          <p:spPr bwMode="auto">
            <a:xfrm>
              <a:off x="1678" y="1308"/>
              <a:ext cx="17" cy="17"/>
            </a:xfrm>
            <a:custGeom>
              <a:avLst/>
              <a:gdLst>
                <a:gd name="T0" fmla="*/ 6 w 21"/>
                <a:gd name="T1" fmla="*/ 9 h 21"/>
                <a:gd name="T2" fmla="*/ 9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6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4" name="Freeform 221"/>
            <p:cNvSpPr>
              <a:spLocks/>
            </p:cNvSpPr>
            <p:nvPr/>
          </p:nvSpPr>
          <p:spPr bwMode="auto">
            <a:xfrm>
              <a:off x="1655" y="1299"/>
              <a:ext cx="16" cy="16"/>
            </a:xfrm>
            <a:custGeom>
              <a:avLst/>
              <a:gdLst>
                <a:gd name="T0" fmla="*/ 5 w 21"/>
                <a:gd name="T1" fmla="*/ 8 h 20"/>
                <a:gd name="T2" fmla="*/ 7 w 21"/>
                <a:gd name="T3" fmla="*/ 2 h 20"/>
                <a:gd name="T4" fmla="*/ 2 w 21"/>
                <a:gd name="T5" fmla="*/ 0 h 20"/>
                <a:gd name="T6" fmla="*/ 0 w 21"/>
                <a:gd name="T7" fmla="*/ 6 h 20"/>
                <a:gd name="T8" fmla="*/ 5 w 21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15" y="20"/>
                  </a:moveTo>
                  <a:lnTo>
                    <a:pt x="21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5" name="Freeform 222"/>
            <p:cNvSpPr>
              <a:spLocks/>
            </p:cNvSpPr>
            <p:nvPr/>
          </p:nvSpPr>
          <p:spPr bwMode="auto">
            <a:xfrm>
              <a:off x="1632" y="1289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6" name="Freeform 223"/>
            <p:cNvSpPr>
              <a:spLocks/>
            </p:cNvSpPr>
            <p:nvPr/>
          </p:nvSpPr>
          <p:spPr bwMode="auto">
            <a:xfrm>
              <a:off x="1609" y="1280"/>
              <a:ext cx="16" cy="16"/>
            </a:xfrm>
            <a:custGeom>
              <a:avLst/>
              <a:gdLst>
                <a:gd name="T0" fmla="*/ 5 w 21"/>
                <a:gd name="T1" fmla="*/ 8 h 20"/>
                <a:gd name="T2" fmla="*/ 7 w 21"/>
                <a:gd name="T3" fmla="*/ 2 h 20"/>
                <a:gd name="T4" fmla="*/ 2 w 21"/>
                <a:gd name="T5" fmla="*/ 0 h 20"/>
                <a:gd name="T6" fmla="*/ 0 w 21"/>
                <a:gd name="T7" fmla="*/ 6 h 20"/>
                <a:gd name="T8" fmla="*/ 5 w 21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15" y="20"/>
                  </a:moveTo>
                  <a:lnTo>
                    <a:pt x="21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7" name="Freeform 224"/>
            <p:cNvSpPr>
              <a:spLocks/>
            </p:cNvSpPr>
            <p:nvPr/>
          </p:nvSpPr>
          <p:spPr bwMode="auto">
            <a:xfrm>
              <a:off x="1586" y="1270"/>
              <a:ext cx="16" cy="17"/>
            </a:xfrm>
            <a:custGeom>
              <a:avLst/>
              <a:gdLst>
                <a:gd name="T0" fmla="*/ 5 w 21"/>
                <a:gd name="T1" fmla="*/ 9 h 21"/>
                <a:gd name="T2" fmla="*/ 7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5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8" name="Freeform 225"/>
            <p:cNvSpPr>
              <a:spLocks/>
            </p:cNvSpPr>
            <p:nvPr/>
          </p:nvSpPr>
          <p:spPr bwMode="auto">
            <a:xfrm>
              <a:off x="1562" y="1261"/>
              <a:ext cx="17" cy="16"/>
            </a:xfrm>
            <a:custGeom>
              <a:avLst/>
              <a:gdLst>
                <a:gd name="T0" fmla="*/ 6 w 21"/>
                <a:gd name="T1" fmla="*/ 8 h 20"/>
                <a:gd name="T2" fmla="*/ 9 w 21"/>
                <a:gd name="T3" fmla="*/ 2 h 20"/>
                <a:gd name="T4" fmla="*/ 2 w 21"/>
                <a:gd name="T5" fmla="*/ 0 h 20"/>
                <a:gd name="T6" fmla="*/ 0 w 21"/>
                <a:gd name="T7" fmla="*/ 6 h 20"/>
                <a:gd name="T8" fmla="*/ 6 w 21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15" y="20"/>
                  </a:moveTo>
                  <a:lnTo>
                    <a:pt x="21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9" name="Freeform 226"/>
            <p:cNvSpPr>
              <a:spLocks/>
            </p:cNvSpPr>
            <p:nvPr/>
          </p:nvSpPr>
          <p:spPr bwMode="auto">
            <a:xfrm>
              <a:off x="1540" y="1251"/>
              <a:ext cx="15" cy="17"/>
            </a:xfrm>
            <a:custGeom>
              <a:avLst/>
              <a:gdLst>
                <a:gd name="T0" fmla="*/ 4 w 20"/>
                <a:gd name="T1" fmla="*/ 9 h 21"/>
                <a:gd name="T2" fmla="*/ 6 w 20"/>
                <a:gd name="T3" fmla="*/ 2 h 21"/>
                <a:gd name="T4" fmla="*/ 2 w 20"/>
                <a:gd name="T5" fmla="*/ 0 h 21"/>
                <a:gd name="T6" fmla="*/ 0 w 20"/>
                <a:gd name="T7" fmla="*/ 6 h 21"/>
                <a:gd name="T8" fmla="*/ 4 w 20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1"/>
                <a:gd name="T17" fmla="*/ 20 w 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1">
                  <a:moveTo>
                    <a:pt x="14" y="21"/>
                  </a:moveTo>
                  <a:lnTo>
                    <a:pt x="20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0" name="Freeform 227"/>
            <p:cNvSpPr>
              <a:spLocks/>
            </p:cNvSpPr>
            <p:nvPr/>
          </p:nvSpPr>
          <p:spPr bwMode="auto">
            <a:xfrm>
              <a:off x="1517" y="1242"/>
              <a:ext cx="16" cy="17"/>
            </a:xfrm>
            <a:custGeom>
              <a:avLst/>
              <a:gdLst>
                <a:gd name="T0" fmla="*/ 5 w 21"/>
                <a:gd name="T1" fmla="*/ 10 h 20"/>
                <a:gd name="T2" fmla="*/ 7 w 21"/>
                <a:gd name="T3" fmla="*/ 3 h 20"/>
                <a:gd name="T4" fmla="*/ 2 w 21"/>
                <a:gd name="T5" fmla="*/ 0 h 20"/>
                <a:gd name="T6" fmla="*/ 0 w 21"/>
                <a:gd name="T7" fmla="*/ 8 h 20"/>
                <a:gd name="T8" fmla="*/ 5 w 21"/>
                <a:gd name="T9" fmla="*/ 1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15" y="20"/>
                  </a:moveTo>
                  <a:lnTo>
                    <a:pt x="21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1" name="Freeform 228"/>
            <p:cNvSpPr>
              <a:spLocks/>
            </p:cNvSpPr>
            <p:nvPr/>
          </p:nvSpPr>
          <p:spPr bwMode="auto">
            <a:xfrm>
              <a:off x="1494" y="1232"/>
              <a:ext cx="16" cy="18"/>
            </a:xfrm>
            <a:custGeom>
              <a:avLst/>
              <a:gdLst>
                <a:gd name="T0" fmla="*/ 5 w 21"/>
                <a:gd name="T1" fmla="*/ 11 h 21"/>
                <a:gd name="T2" fmla="*/ 7 w 21"/>
                <a:gd name="T3" fmla="*/ 3 h 21"/>
                <a:gd name="T4" fmla="*/ 2 w 21"/>
                <a:gd name="T5" fmla="*/ 0 h 21"/>
                <a:gd name="T6" fmla="*/ 0 w 21"/>
                <a:gd name="T7" fmla="*/ 8 h 21"/>
                <a:gd name="T8" fmla="*/ 5 w 21"/>
                <a:gd name="T9" fmla="*/ 1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2" name="Freeform 229"/>
            <p:cNvSpPr>
              <a:spLocks/>
            </p:cNvSpPr>
            <p:nvPr/>
          </p:nvSpPr>
          <p:spPr bwMode="auto">
            <a:xfrm>
              <a:off x="1470" y="1223"/>
              <a:ext cx="17" cy="18"/>
            </a:xfrm>
            <a:custGeom>
              <a:avLst/>
              <a:gdLst>
                <a:gd name="T0" fmla="*/ 6 w 21"/>
                <a:gd name="T1" fmla="*/ 11 h 21"/>
                <a:gd name="T2" fmla="*/ 9 w 21"/>
                <a:gd name="T3" fmla="*/ 3 h 21"/>
                <a:gd name="T4" fmla="*/ 2 w 21"/>
                <a:gd name="T5" fmla="*/ 0 h 21"/>
                <a:gd name="T6" fmla="*/ 0 w 21"/>
                <a:gd name="T7" fmla="*/ 8 h 21"/>
                <a:gd name="T8" fmla="*/ 6 w 21"/>
                <a:gd name="T9" fmla="*/ 1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3" name="Freeform 230"/>
            <p:cNvSpPr>
              <a:spLocks/>
            </p:cNvSpPr>
            <p:nvPr/>
          </p:nvSpPr>
          <p:spPr bwMode="auto">
            <a:xfrm>
              <a:off x="1447" y="1214"/>
              <a:ext cx="17" cy="17"/>
            </a:xfrm>
            <a:custGeom>
              <a:avLst/>
              <a:gdLst>
                <a:gd name="T0" fmla="*/ 6 w 21"/>
                <a:gd name="T1" fmla="*/ 9 h 21"/>
                <a:gd name="T2" fmla="*/ 9 w 21"/>
                <a:gd name="T3" fmla="*/ 2 h 21"/>
                <a:gd name="T4" fmla="*/ 2 w 21"/>
                <a:gd name="T5" fmla="*/ 0 h 21"/>
                <a:gd name="T6" fmla="*/ 0 w 21"/>
                <a:gd name="T7" fmla="*/ 6 h 21"/>
                <a:gd name="T8" fmla="*/ 6 w 2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15" y="21"/>
                  </a:moveTo>
                  <a:lnTo>
                    <a:pt x="21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4" name="Freeform 231"/>
            <p:cNvSpPr>
              <a:spLocks/>
            </p:cNvSpPr>
            <p:nvPr/>
          </p:nvSpPr>
          <p:spPr bwMode="auto">
            <a:xfrm>
              <a:off x="710" y="1772"/>
              <a:ext cx="1489" cy="680"/>
            </a:xfrm>
            <a:custGeom>
              <a:avLst/>
              <a:gdLst>
                <a:gd name="T0" fmla="*/ 2 w 1927"/>
                <a:gd name="T1" fmla="*/ 0 h 833"/>
                <a:gd name="T2" fmla="*/ 0 w 1927"/>
                <a:gd name="T3" fmla="*/ 7 h 833"/>
                <a:gd name="T4" fmla="*/ 685 w 1927"/>
                <a:gd name="T5" fmla="*/ 370 h 833"/>
                <a:gd name="T6" fmla="*/ 687 w 1927"/>
                <a:gd name="T7" fmla="*/ 362 h 833"/>
                <a:gd name="T8" fmla="*/ 2 w 1927"/>
                <a:gd name="T9" fmla="*/ 0 h 8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7"/>
                <a:gd name="T16" fmla="*/ 0 h 833"/>
                <a:gd name="T17" fmla="*/ 1927 w 1927"/>
                <a:gd name="T18" fmla="*/ 833 h 8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7" h="833">
                  <a:moveTo>
                    <a:pt x="7" y="0"/>
                  </a:moveTo>
                  <a:lnTo>
                    <a:pt x="0" y="17"/>
                  </a:lnTo>
                  <a:lnTo>
                    <a:pt x="1920" y="833"/>
                  </a:lnTo>
                  <a:lnTo>
                    <a:pt x="1927" y="8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5" name="Rectangle 232"/>
            <p:cNvSpPr>
              <a:spLocks noChangeArrowheads="1"/>
            </p:cNvSpPr>
            <p:nvPr/>
          </p:nvSpPr>
          <p:spPr bwMode="auto">
            <a:xfrm>
              <a:off x="1743" y="3376"/>
              <a:ext cx="18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6" name="Rectangle 233"/>
            <p:cNvSpPr>
              <a:spLocks noChangeArrowheads="1"/>
            </p:cNvSpPr>
            <p:nvPr/>
          </p:nvSpPr>
          <p:spPr bwMode="auto">
            <a:xfrm>
              <a:off x="1788" y="340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000000"/>
                  </a:solidFill>
                  <a:latin typeface="Times New Roman" pitchFamily="-111" charset="0"/>
                </a:rPr>
                <a:t>x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47" name="Rectangle 234"/>
            <p:cNvSpPr>
              <a:spLocks noChangeArrowheads="1"/>
            </p:cNvSpPr>
            <p:nvPr/>
          </p:nvSpPr>
          <p:spPr bwMode="auto">
            <a:xfrm>
              <a:off x="1844" y="3476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  <a:latin typeface="Times New Roman" pitchFamily="-111" charset="0"/>
                </a:rPr>
                <a:t>1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48" name="Rectangle 235"/>
            <p:cNvSpPr>
              <a:spLocks noChangeArrowheads="1"/>
            </p:cNvSpPr>
            <p:nvPr/>
          </p:nvSpPr>
          <p:spPr bwMode="auto">
            <a:xfrm>
              <a:off x="0" y="1183"/>
              <a:ext cx="18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9" name="Rectangle 236"/>
            <p:cNvSpPr>
              <a:spLocks noChangeArrowheads="1"/>
            </p:cNvSpPr>
            <p:nvPr/>
          </p:nvSpPr>
          <p:spPr bwMode="auto">
            <a:xfrm>
              <a:off x="45" y="121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000000"/>
                  </a:solidFill>
                  <a:latin typeface="Times New Roman" pitchFamily="-111" charset="0"/>
                </a:rPr>
                <a:t>x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50" name="Rectangle 237"/>
            <p:cNvSpPr>
              <a:spLocks noChangeArrowheads="1"/>
            </p:cNvSpPr>
            <p:nvPr/>
          </p:nvSpPr>
          <p:spPr bwMode="auto">
            <a:xfrm>
              <a:off x="100" y="128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  <a:latin typeface="Times New Roman" pitchFamily="-111" charset="0"/>
                </a:rPr>
                <a:t>2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51" name="Rectangle 238"/>
            <p:cNvSpPr>
              <a:spLocks noChangeArrowheads="1"/>
            </p:cNvSpPr>
            <p:nvPr/>
          </p:nvSpPr>
          <p:spPr bwMode="auto">
            <a:xfrm>
              <a:off x="2411" y="2123"/>
              <a:ext cx="18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52" name="Rectangle 239"/>
            <p:cNvSpPr>
              <a:spLocks noChangeArrowheads="1"/>
            </p:cNvSpPr>
            <p:nvPr/>
          </p:nvSpPr>
          <p:spPr bwMode="auto">
            <a:xfrm>
              <a:off x="2456" y="2155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000000"/>
                  </a:solidFill>
                  <a:latin typeface="Times New Roman" pitchFamily="-111" charset="0"/>
                </a:rPr>
                <a:t>x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53" name="Rectangle 240"/>
            <p:cNvSpPr>
              <a:spLocks noChangeArrowheads="1"/>
            </p:cNvSpPr>
            <p:nvPr/>
          </p:nvSpPr>
          <p:spPr bwMode="auto">
            <a:xfrm>
              <a:off x="2511" y="2223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  <a:latin typeface="Times New Roman" pitchFamily="-111" charset="0"/>
                </a:rPr>
                <a:t>3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54" name="Freeform 241"/>
            <p:cNvSpPr>
              <a:spLocks/>
            </p:cNvSpPr>
            <p:nvPr/>
          </p:nvSpPr>
          <p:spPr bwMode="auto">
            <a:xfrm>
              <a:off x="930" y="1187"/>
              <a:ext cx="1124" cy="1732"/>
            </a:xfrm>
            <a:custGeom>
              <a:avLst/>
              <a:gdLst>
                <a:gd name="T0" fmla="*/ 0 w 1455"/>
                <a:gd name="T1" fmla="*/ 937 h 2122"/>
                <a:gd name="T2" fmla="*/ 5 w 1455"/>
                <a:gd name="T3" fmla="*/ 942 h 2122"/>
                <a:gd name="T4" fmla="*/ 518 w 1455"/>
                <a:gd name="T5" fmla="*/ 5 h 2122"/>
                <a:gd name="T6" fmla="*/ 513 w 1455"/>
                <a:gd name="T7" fmla="*/ 0 h 2122"/>
                <a:gd name="T8" fmla="*/ 0 w 1455"/>
                <a:gd name="T9" fmla="*/ 937 h 2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5"/>
                <a:gd name="T16" fmla="*/ 0 h 2122"/>
                <a:gd name="T17" fmla="*/ 1455 w 1455"/>
                <a:gd name="T18" fmla="*/ 2122 h 2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5" h="2122">
                  <a:moveTo>
                    <a:pt x="0" y="2112"/>
                  </a:moveTo>
                  <a:lnTo>
                    <a:pt x="15" y="2122"/>
                  </a:lnTo>
                  <a:lnTo>
                    <a:pt x="1455" y="10"/>
                  </a:lnTo>
                  <a:lnTo>
                    <a:pt x="1440" y="0"/>
                  </a:lnTo>
                  <a:lnTo>
                    <a:pt x="0" y="2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55" name="Group 242"/>
            <p:cNvGrpSpPr>
              <a:grpSpLocks/>
            </p:cNvGrpSpPr>
            <p:nvPr/>
          </p:nvGrpSpPr>
          <p:grpSpPr bwMode="auto">
            <a:xfrm>
              <a:off x="266" y="2786"/>
              <a:ext cx="1782" cy="649"/>
              <a:chOff x="1402" y="3143"/>
              <a:chExt cx="2306" cy="796"/>
            </a:xfrm>
          </p:grpSpPr>
          <p:sp>
            <p:nvSpPr>
              <p:cNvPr id="21649" name="Freeform 243"/>
              <p:cNvSpPr>
                <a:spLocks/>
              </p:cNvSpPr>
              <p:nvPr/>
            </p:nvSpPr>
            <p:spPr bwMode="auto">
              <a:xfrm>
                <a:off x="1402" y="3143"/>
                <a:ext cx="2254" cy="771"/>
              </a:xfrm>
              <a:custGeom>
                <a:avLst/>
                <a:gdLst>
                  <a:gd name="T0" fmla="*/ 5 w 2254"/>
                  <a:gd name="T1" fmla="*/ 0 h 771"/>
                  <a:gd name="T2" fmla="*/ 0 w 2254"/>
                  <a:gd name="T3" fmla="*/ 15 h 771"/>
                  <a:gd name="T4" fmla="*/ 2249 w 2254"/>
                  <a:gd name="T5" fmla="*/ 771 h 771"/>
                  <a:gd name="T6" fmla="*/ 2254 w 2254"/>
                  <a:gd name="T7" fmla="*/ 756 h 771"/>
                  <a:gd name="T8" fmla="*/ 5 w 2254"/>
                  <a:gd name="T9" fmla="*/ 0 h 7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4"/>
                  <a:gd name="T16" fmla="*/ 0 h 771"/>
                  <a:gd name="T17" fmla="*/ 2254 w 2254"/>
                  <a:gd name="T18" fmla="*/ 771 h 7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4" h="771">
                    <a:moveTo>
                      <a:pt x="5" y="0"/>
                    </a:moveTo>
                    <a:lnTo>
                      <a:pt x="0" y="15"/>
                    </a:lnTo>
                    <a:lnTo>
                      <a:pt x="2249" y="771"/>
                    </a:lnTo>
                    <a:lnTo>
                      <a:pt x="2254" y="75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" name="Freeform 244"/>
              <p:cNvSpPr>
                <a:spLocks/>
              </p:cNvSpPr>
              <p:nvPr/>
            </p:nvSpPr>
            <p:spPr bwMode="auto">
              <a:xfrm>
                <a:off x="3612" y="3857"/>
                <a:ext cx="96" cy="82"/>
              </a:xfrm>
              <a:custGeom>
                <a:avLst/>
                <a:gdLst>
                  <a:gd name="T0" fmla="*/ 0 w 96"/>
                  <a:gd name="T1" fmla="*/ 82 h 82"/>
                  <a:gd name="T2" fmla="*/ 96 w 96"/>
                  <a:gd name="T3" fmla="*/ 68 h 82"/>
                  <a:gd name="T4" fmla="*/ 27 w 96"/>
                  <a:gd name="T5" fmla="*/ 0 h 82"/>
                  <a:gd name="T6" fmla="*/ 39 w 96"/>
                  <a:gd name="T7" fmla="*/ 49 h 82"/>
                  <a:gd name="T8" fmla="*/ 0 w 96"/>
                  <a:gd name="T9" fmla="*/ 8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2"/>
                  <a:gd name="T17" fmla="*/ 96 w 96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2">
                    <a:moveTo>
                      <a:pt x="0" y="82"/>
                    </a:moveTo>
                    <a:lnTo>
                      <a:pt x="96" y="68"/>
                    </a:lnTo>
                    <a:lnTo>
                      <a:pt x="27" y="0"/>
                    </a:lnTo>
                    <a:lnTo>
                      <a:pt x="39" y="4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556" name="Group 245"/>
            <p:cNvGrpSpPr>
              <a:grpSpLocks/>
            </p:cNvGrpSpPr>
            <p:nvPr/>
          </p:nvGrpSpPr>
          <p:grpSpPr bwMode="auto">
            <a:xfrm>
              <a:off x="234" y="1191"/>
              <a:ext cx="67" cy="1600"/>
              <a:chOff x="1361" y="1189"/>
              <a:chExt cx="87" cy="1961"/>
            </a:xfrm>
          </p:grpSpPr>
          <p:sp>
            <p:nvSpPr>
              <p:cNvPr id="21647" name="Rectangle 246"/>
              <p:cNvSpPr>
                <a:spLocks noChangeArrowheads="1"/>
              </p:cNvSpPr>
              <p:nvPr/>
            </p:nvSpPr>
            <p:spPr bwMode="auto">
              <a:xfrm>
                <a:off x="1396" y="1247"/>
                <a:ext cx="16" cy="190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" name="Freeform 247"/>
              <p:cNvSpPr>
                <a:spLocks/>
              </p:cNvSpPr>
              <p:nvPr/>
            </p:nvSpPr>
            <p:spPr bwMode="auto">
              <a:xfrm>
                <a:off x="1361" y="1189"/>
                <a:ext cx="87" cy="87"/>
              </a:xfrm>
              <a:custGeom>
                <a:avLst/>
                <a:gdLst>
                  <a:gd name="T0" fmla="*/ 87 w 87"/>
                  <a:gd name="T1" fmla="*/ 87 h 87"/>
                  <a:gd name="T2" fmla="*/ 43 w 87"/>
                  <a:gd name="T3" fmla="*/ 0 h 87"/>
                  <a:gd name="T4" fmla="*/ 0 w 87"/>
                  <a:gd name="T5" fmla="*/ 87 h 87"/>
                  <a:gd name="T6" fmla="*/ 43 w 87"/>
                  <a:gd name="T7" fmla="*/ 60 h 87"/>
                  <a:gd name="T8" fmla="*/ 87 w 87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87"/>
                  <a:gd name="T17" fmla="*/ 87 w 8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87">
                    <a:moveTo>
                      <a:pt x="87" y="87"/>
                    </a:moveTo>
                    <a:lnTo>
                      <a:pt x="43" y="0"/>
                    </a:lnTo>
                    <a:lnTo>
                      <a:pt x="0" y="87"/>
                    </a:lnTo>
                    <a:lnTo>
                      <a:pt x="43" y="60"/>
                    </a:lnTo>
                    <a:lnTo>
                      <a:pt x="87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57" name="Rectangle 249"/>
            <p:cNvSpPr>
              <a:spLocks noChangeArrowheads="1"/>
            </p:cNvSpPr>
            <p:nvPr/>
          </p:nvSpPr>
          <p:spPr bwMode="auto">
            <a:xfrm>
              <a:off x="2085" y="1058"/>
              <a:ext cx="2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000000"/>
                  </a:solidFill>
                  <a:latin typeface="Times New Roman" pitchFamily="-111" charset="0"/>
                </a:rPr>
                <a:t>PC 1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58" name="Rectangle 250"/>
            <p:cNvSpPr>
              <a:spLocks noChangeArrowheads="1"/>
            </p:cNvSpPr>
            <p:nvPr/>
          </p:nvSpPr>
          <p:spPr bwMode="auto">
            <a:xfrm>
              <a:off x="2536" y="112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21559" name="Rectangle 251"/>
            <p:cNvSpPr>
              <a:spLocks noChangeArrowheads="1"/>
            </p:cNvSpPr>
            <p:nvPr/>
          </p:nvSpPr>
          <p:spPr bwMode="auto">
            <a:xfrm>
              <a:off x="2573" y="1058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sv-SE" sz="2400" b="0">
                <a:latin typeface="Times New Roman" pitchFamily="-111" charset="0"/>
              </a:endParaRPr>
            </a:p>
          </p:txBody>
        </p:sp>
        <p:sp>
          <p:nvSpPr>
            <p:cNvPr id="21560" name="Rectangle 253"/>
            <p:cNvSpPr>
              <a:spLocks noChangeArrowheads="1"/>
            </p:cNvSpPr>
            <p:nvPr/>
          </p:nvSpPr>
          <p:spPr bwMode="auto">
            <a:xfrm>
              <a:off x="2261" y="2398"/>
              <a:ext cx="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000000"/>
                  </a:solidFill>
                  <a:latin typeface="Times New Roman" pitchFamily="-111" charset="0"/>
                </a:rPr>
                <a:t>PC2</a:t>
              </a:r>
              <a:endParaRPr lang="en-US" sz="2400" b="0">
                <a:latin typeface="Times New Roman" pitchFamily="-111" charset="0"/>
              </a:endParaRPr>
            </a:p>
          </p:txBody>
        </p:sp>
        <p:grpSp>
          <p:nvGrpSpPr>
            <p:cNvPr id="21561" name="Group 256"/>
            <p:cNvGrpSpPr>
              <a:grpSpLocks/>
            </p:cNvGrpSpPr>
            <p:nvPr/>
          </p:nvGrpSpPr>
          <p:grpSpPr bwMode="auto">
            <a:xfrm>
              <a:off x="1086" y="2169"/>
              <a:ext cx="259" cy="122"/>
              <a:chOff x="2464" y="2388"/>
              <a:chExt cx="334" cy="149"/>
            </a:xfrm>
          </p:grpSpPr>
          <p:sp>
            <p:nvSpPr>
              <p:cNvPr id="21624" name="Freeform 257"/>
              <p:cNvSpPr>
                <a:spLocks/>
              </p:cNvSpPr>
              <p:nvPr/>
            </p:nvSpPr>
            <p:spPr bwMode="auto">
              <a:xfrm>
                <a:off x="2787" y="2526"/>
                <a:ext cx="11" cy="11"/>
              </a:xfrm>
              <a:custGeom>
                <a:avLst/>
                <a:gdLst>
                  <a:gd name="T0" fmla="*/ 8 w 11"/>
                  <a:gd name="T1" fmla="*/ 11 h 11"/>
                  <a:gd name="T2" fmla="*/ 11 w 11"/>
                  <a:gd name="T3" fmla="*/ 4 h 11"/>
                  <a:gd name="T4" fmla="*/ 3 w 11"/>
                  <a:gd name="T5" fmla="*/ 0 h 11"/>
                  <a:gd name="T6" fmla="*/ 0 w 11"/>
                  <a:gd name="T7" fmla="*/ 7 h 11"/>
                  <a:gd name="T8" fmla="*/ 8 w 1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8" y="11"/>
                    </a:moveTo>
                    <a:lnTo>
                      <a:pt x="11" y="4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" name="Freeform 258"/>
              <p:cNvSpPr>
                <a:spLocks/>
              </p:cNvSpPr>
              <p:nvPr/>
            </p:nvSpPr>
            <p:spPr bwMode="auto">
              <a:xfrm>
                <a:off x="2772" y="2520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6" name="Freeform 259"/>
              <p:cNvSpPr>
                <a:spLocks/>
              </p:cNvSpPr>
              <p:nvPr/>
            </p:nvSpPr>
            <p:spPr bwMode="auto">
              <a:xfrm>
                <a:off x="2758" y="2514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" name="Freeform 260"/>
              <p:cNvSpPr>
                <a:spLocks/>
              </p:cNvSpPr>
              <p:nvPr/>
            </p:nvSpPr>
            <p:spPr bwMode="auto">
              <a:xfrm>
                <a:off x="2743" y="2507"/>
                <a:ext cx="10" cy="11"/>
              </a:xfrm>
              <a:custGeom>
                <a:avLst/>
                <a:gdLst>
                  <a:gd name="T0" fmla="*/ 7 w 10"/>
                  <a:gd name="T1" fmla="*/ 11 h 11"/>
                  <a:gd name="T2" fmla="*/ 10 w 10"/>
                  <a:gd name="T3" fmla="*/ 4 h 11"/>
                  <a:gd name="T4" fmla="*/ 3 w 10"/>
                  <a:gd name="T5" fmla="*/ 0 h 11"/>
                  <a:gd name="T6" fmla="*/ 0 w 10"/>
                  <a:gd name="T7" fmla="*/ 7 h 11"/>
                  <a:gd name="T8" fmla="*/ 7 w 1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7" y="11"/>
                    </a:moveTo>
                    <a:lnTo>
                      <a:pt x="10" y="4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" name="Freeform 261"/>
              <p:cNvSpPr>
                <a:spLocks/>
              </p:cNvSpPr>
              <p:nvPr/>
            </p:nvSpPr>
            <p:spPr bwMode="auto">
              <a:xfrm>
                <a:off x="2728" y="2501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9" name="Freeform 262"/>
              <p:cNvSpPr>
                <a:spLocks/>
              </p:cNvSpPr>
              <p:nvPr/>
            </p:nvSpPr>
            <p:spPr bwMode="auto">
              <a:xfrm>
                <a:off x="2714" y="2495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0" name="Freeform 263"/>
              <p:cNvSpPr>
                <a:spLocks/>
              </p:cNvSpPr>
              <p:nvPr/>
            </p:nvSpPr>
            <p:spPr bwMode="auto">
              <a:xfrm>
                <a:off x="2699" y="2489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" name="Freeform 264"/>
              <p:cNvSpPr>
                <a:spLocks/>
              </p:cNvSpPr>
              <p:nvPr/>
            </p:nvSpPr>
            <p:spPr bwMode="auto">
              <a:xfrm>
                <a:off x="2684" y="2482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" name="Freeform 265"/>
              <p:cNvSpPr>
                <a:spLocks/>
              </p:cNvSpPr>
              <p:nvPr/>
            </p:nvSpPr>
            <p:spPr bwMode="auto">
              <a:xfrm>
                <a:off x="2669" y="2476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3" name="Freeform 266"/>
              <p:cNvSpPr>
                <a:spLocks/>
              </p:cNvSpPr>
              <p:nvPr/>
            </p:nvSpPr>
            <p:spPr bwMode="auto">
              <a:xfrm>
                <a:off x="2655" y="2470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" name="Freeform 267"/>
              <p:cNvSpPr>
                <a:spLocks/>
              </p:cNvSpPr>
              <p:nvPr/>
            </p:nvSpPr>
            <p:spPr bwMode="auto">
              <a:xfrm>
                <a:off x="2640" y="2463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5" name="Freeform 268"/>
              <p:cNvSpPr>
                <a:spLocks/>
              </p:cNvSpPr>
              <p:nvPr/>
            </p:nvSpPr>
            <p:spPr bwMode="auto">
              <a:xfrm>
                <a:off x="2625" y="2457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" name="Freeform 269"/>
              <p:cNvSpPr>
                <a:spLocks/>
              </p:cNvSpPr>
              <p:nvPr/>
            </p:nvSpPr>
            <p:spPr bwMode="auto">
              <a:xfrm>
                <a:off x="2611" y="2451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" name="Freeform 270"/>
              <p:cNvSpPr>
                <a:spLocks/>
              </p:cNvSpPr>
              <p:nvPr/>
            </p:nvSpPr>
            <p:spPr bwMode="auto">
              <a:xfrm>
                <a:off x="2596" y="2444"/>
                <a:ext cx="10" cy="11"/>
              </a:xfrm>
              <a:custGeom>
                <a:avLst/>
                <a:gdLst>
                  <a:gd name="T0" fmla="*/ 7 w 10"/>
                  <a:gd name="T1" fmla="*/ 11 h 11"/>
                  <a:gd name="T2" fmla="*/ 10 w 10"/>
                  <a:gd name="T3" fmla="*/ 4 h 11"/>
                  <a:gd name="T4" fmla="*/ 3 w 10"/>
                  <a:gd name="T5" fmla="*/ 0 h 11"/>
                  <a:gd name="T6" fmla="*/ 0 w 10"/>
                  <a:gd name="T7" fmla="*/ 7 h 11"/>
                  <a:gd name="T8" fmla="*/ 7 w 10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7" y="11"/>
                    </a:moveTo>
                    <a:lnTo>
                      <a:pt x="10" y="4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8" name="Freeform 271"/>
              <p:cNvSpPr>
                <a:spLocks/>
              </p:cNvSpPr>
              <p:nvPr/>
            </p:nvSpPr>
            <p:spPr bwMode="auto">
              <a:xfrm>
                <a:off x="2581" y="2438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" name="Freeform 272"/>
              <p:cNvSpPr>
                <a:spLocks/>
              </p:cNvSpPr>
              <p:nvPr/>
            </p:nvSpPr>
            <p:spPr bwMode="auto">
              <a:xfrm>
                <a:off x="2567" y="2432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0" name="Freeform 273"/>
              <p:cNvSpPr>
                <a:spLocks/>
              </p:cNvSpPr>
              <p:nvPr/>
            </p:nvSpPr>
            <p:spPr bwMode="auto">
              <a:xfrm>
                <a:off x="2552" y="2426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" name="Freeform 274"/>
              <p:cNvSpPr>
                <a:spLocks/>
              </p:cNvSpPr>
              <p:nvPr/>
            </p:nvSpPr>
            <p:spPr bwMode="auto">
              <a:xfrm>
                <a:off x="2537" y="2419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2" name="Freeform 275"/>
              <p:cNvSpPr>
                <a:spLocks/>
              </p:cNvSpPr>
              <p:nvPr/>
            </p:nvSpPr>
            <p:spPr bwMode="auto">
              <a:xfrm>
                <a:off x="2522" y="2413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" name="Freeform 276"/>
              <p:cNvSpPr>
                <a:spLocks/>
              </p:cNvSpPr>
              <p:nvPr/>
            </p:nvSpPr>
            <p:spPr bwMode="auto">
              <a:xfrm>
                <a:off x="2508" y="2407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4" name="Freeform 277"/>
              <p:cNvSpPr>
                <a:spLocks/>
              </p:cNvSpPr>
              <p:nvPr/>
            </p:nvSpPr>
            <p:spPr bwMode="auto">
              <a:xfrm>
                <a:off x="2493" y="2400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" name="Freeform 278"/>
              <p:cNvSpPr>
                <a:spLocks/>
              </p:cNvSpPr>
              <p:nvPr/>
            </p:nvSpPr>
            <p:spPr bwMode="auto">
              <a:xfrm>
                <a:off x="2478" y="2394"/>
                <a:ext cx="11" cy="10"/>
              </a:xfrm>
              <a:custGeom>
                <a:avLst/>
                <a:gdLst>
                  <a:gd name="T0" fmla="*/ 8 w 11"/>
                  <a:gd name="T1" fmla="*/ 10 h 10"/>
                  <a:gd name="T2" fmla="*/ 11 w 11"/>
                  <a:gd name="T3" fmla="*/ 3 h 10"/>
                  <a:gd name="T4" fmla="*/ 3 w 11"/>
                  <a:gd name="T5" fmla="*/ 0 h 10"/>
                  <a:gd name="T6" fmla="*/ 0 w 11"/>
                  <a:gd name="T7" fmla="*/ 7 h 10"/>
                  <a:gd name="T8" fmla="*/ 8 w 1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8" y="10"/>
                    </a:moveTo>
                    <a:lnTo>
                      <a:pt x="11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" name="Freeform 279"/>
              <p:cNvSpPr>
                <a:spLocks/>
              </p:cNvSpPr>
              <p:nvPr/>
            </p:nvSpPr>
            <p:spPr bwMode="auto">
              <a:xfrm>
                <a:off x="2464" y="2388"/>
                <a:ext cx="10" cy="10"/>
              </a:xfrm>
              <a:custGeom>
                <a:avLst/>
                <a:gdLst>
                  <a:gd name="T0" fmla="*/ 7 w 10"/>
                  <a:gd name="T1" fmla="*/ 10 h 10"/>
                  <a:gd name="T2" fmla="*/ 10 w 10"/>
                  <a:gd name="T3" fmla="*/ 3 h 10"/>
                  <a:gd name="T4" fmla="*/ 3 w 10"/>
                  <a:gd name="T5" fmla="*/ 0 h 10"/>
                  <a:gd name="T6" fmla="*/ 0 w 10"/>
                  <a:gd name="T7" fmla="*/ 7 h 10"/>
                  <a:gd name="T8" fmla="*/ 7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7" y="10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562" name="Group 280"/>
            <p:cNvGrpSpPr>
              <a:grpSpLocks/>
            </p:cNvGrpSpPr>
            <p:nvPr/>
          </p:nvGrpSpPr>
          <p:grpSpPr bwMode="auto">
            <a:xfrm>
              <a:off x="1081" y="1973"/>
              <a:ext cx="116" cy="199"/>
              <a:chOff x="2457" y="2147"/>
              <a:chExt cx="150" cy="244"/>
            </a:xfrm>
          </p:grpSpPr>
          <p:sp>
            <p:nvSpPr>
              <p:cNvPr id="21606" name="Freeform 281"/>
              <p:cNvSpPr>
                <a:spLocks/>
              </p:cNvSpPr>
              <p:nvPr/>
            </p:nvSpPr>
            <p:spPr bwMode="auto">
              <a:xfrm>
                <a:off x="2457" y="2380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7" name="Freeform 282"/>
              <p:cNvSpPr>
                <a:spLocks/>
              </p:cNvSpPr>
              <p:nvPr/>
            </p:nvSpPr>
            <p:spPr bwMode="auto">
              <a:xfrm>
                <a:off x="2465" y="2366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8" name="Freeform 283"/>
              <p:cNvSpPr>
                <a:spLocks/>
              </p:cNvSpPr>
              <p:nvPr/>
            </p:nvSpPr>
            <p:spPr bwMode="auto">
              <a:xfrm>
                <a:off x="2473" y="2353"/>
                <a:ext cx="11" cy="11"/>
              </a:xfrm>
              <a:custGeom>
                <a:avLst/>
                <a:gdLst>
                  <a:gd name="T0" fmla="*/ 0 w 11"/>
                  <a:gd name="T1" fmla="*/ 7 h 11"/>
                  <a:gd name="T2" fmla="*/ 6 w 11"/>
                  <a:gd name="T3" fmla="*/ 11 h 11"/>
                  <a:gd name="T4" fmla="*/ 11 w 11"/>
                  <a:gd name="T5" fmla="*/ 4 h 11"/>
                  <a:gd name="T6" fmla="*/ 5 w 11"/>
                  <a:gd name="T7" fmla="*/ 0 h 11"/>
                  <a:gd name="T8" fmla="*/ 0 w 11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7"/>
                    </a:moveTo>
                    <a:lnTo>
                      <a:pt x="6" y="11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" name="Freeform 284"/>
              <p:cNvSpPr>
                <a:spLocks/>
              </p:cNvSpPr>
              <p:nvPr/>
            </p:nvSpPr>
            <p:spPr bwMode="auto">
              <a:xfrm>
                <a:off x="2482" y="2339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" name="Freeform 285"/>
              <p:cNvSpPr>
                <a:spLocks/>
              </p:cNvSpPr>
              <p:nvPr/>
            </p:nvSpPr>
            <p:spPr bwMode="auto">
              <a:xfrm>
                <a:off x="2490" y="2325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1" name="Freeform 286"/>
              <p:cNvSpPr>
                <a:spLocks/>
              </p:cNvSpPr>
              <p:nvPr/>
            </p:nvSpPr>
            <p:spPr bwMode="auto">
              <a:xfrm>
                <a:off x="2498" y="2312"/>
                <a:ext cx="10" cy="10"/>
              </a:xfrm>
              <a:custGeom>
                <a:avLst/>
                <a:gdLst>
                  <a:gd name="T0" fmla="*/ 0 w 10"/>
                  <a:gd name="T1" fmla="*/ 6 h 10"/>
                  <a:gd name="T2" fmla="*/ 6 w 10"/>
                  <a:gd name="T3" fmla="*/ 10 h 10"/>
                  <a:gd name="T4" fmla="*/ 10 w 10"/>
                  <a:gd name="T5" fmla="*/ 4 h 10"/>
                  <a:gd name="T6" fmla="*/ 4 w 10"/>
                  <a:gd name="T7" fmla="*/ 0 h 10"/>
                  <a:gd name="T8" fmla="*/ 0 w 10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0" y="6"/>
                    </a:moveTo>
                    <a:lnTo>
                      <a:pt x="6" y="10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2" name="Freeform 287"/>
              <p:cNvSpPr>
                <a:spLocks/>
              </p:cNvSpPr>
              <p:nvPr/>
            </p:nvSpPr>
            <p:spPr bwMode="auto">
              <a:xfrm>
                <a:off x="2506" y="2298"/>
                <a:ext cx="11" cy="11"/>
              </a:xfrm>
              <a:custGeom>
                <a:avLst/>
                <a:gdLst>
                  <a:gd name="T0" fmla="*/ 0 w 11"/>
                  <a:gd name="T1" fmla="*/ 7 h 11"/>
                  <a:gd name="T2" fmla="*/ 6 w 11"/>
                  <a:gd name="T3" fmla="*/ 11 h 11"/>
                  <a:gd name="T4" fmla="*/ 11 w 11"/>
                  <a:gd name="T5" fmla="*/ 4 h 11"/>
                  <a:gd name="T6" fmla="*/ 5 w 11"/>
                  <a:gd name="T7" fmla="*/ 0 h 11"/>
                  <a:gd name="T8" fmla="*/ 0 w 11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7"/>
                    </a:moveTo>
                    <a:lnTo>
                      <a:pt x="6" y="11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" name="Freeform 288"/>
              <p:cNvSpPr>
                <a:spLocks/>
              </p:cNvSpPr>
              <p:nvPr/>
            </p:nvSpPr>
            <p:spPr bwMode="auto">
              <a:xfrm>
                <a:off x="2515" y="2284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" name="Freeform 289"/>
              <p:cNvSpPr>
                <a:spLocks/>
              </p:cNvSpPr>
              <p:nvPr/>
            </p:nvSpPr>
            <p:spPr bwMode="auto">
              <a:xfrm>
                <a:off x="2523" y="2270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5" name="Freeform 290"/>
              <p:cNvSpPr>
                <a:spLocks/>
              </p:cNvSpPr>
              <p:nvPr/>
            </p:nvSpPr>
            <p:spPr bwMode="auto">
              <a:xfrm>
                <a:off x="2531" y="2257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6" name="Freeform 291"/>
              <p:cNvSpPr>
                <a:spLocks/>
              </p:cNvSpPr>
              <p:nvPr/>
            </p:nvSpPr>
            <p:spPr bwMode="auto">
              <a:xfrm>
                <a:off x="2539" y="2243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7" name="Freeform 292"/>
              <p:cNvSpPr>
                <a:spLocks/>
              </p:cNvSpPr>
              <p:nvPr/>
            </p:nvSpPr>
            <p:spPr bwMode="auto">
              <a:xfrm>
                <a:off x="2548" y="2229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" name="Freeform 293"/>
              <p:cNvSpPr>
                <a:spLocks/>
              </p:cNvSpPr>
              <p:nvPr/>
            </p:nvSpPr>
            <p:spPr bwMode="auto">
              <a:xfrm>
                <a:off x="2556" y="2216"/>
                <a:ext cx="10" cy="10"/>
              </a:xfrm>
              <a:custGeom>
                <a:avLst/>
                <a:gdLst>
                  <a:gd name="T0" fmla="*/ 0 w 10"/>
                  <a:gd name="T1" fmla="*/ 6 h 10"/>
                  <a:gd name="T2" fmla="*/ 6 w 10"/>
                  <a:gd name="T3" fmla="*/ 10 h 10"/>
                  <a:gd name="T4" fmla="*/ 10 w 10"/>
                  <a:gd name="T5" fmla="*/ 4 h 10"/>
                  <a:gd name="T6" fmla="*/ 4 w 10"/>
                  <a:gd name="T7" fmla="*/ 0 h 10"/>
                  <a:gd name="T8" fmla="*/ 0 w 10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0" y="6"/>
                    </a:moveTo>
                    <a:lnTo>
                      <a:pt x="6" y="10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" name="Freeform 294"/>
              <p:cNvSpPr>
                <a:spLocks/>
              </p:cNvSpPr>
              <p:nvPr/>
            </p:nvSpPr>
            <p:spPr bwMode="auto">
              <a:xfrm>
                <a:off x="2564" y="2202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0" name="Freeform 295"/>
              <p:cNvSpPr>
                <a:spLocks/>
              </p:cNvSpPr>
              <p:nvPr/>
            </p:nvSpPr>
            <p:spPr bwMode="auto">
              <a:xfrm>
                <a:off x="2572" y="2188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1" name="Freeform 296"/>
              <p:cNvSpPr>
                <a:spLocks/>
              </p:cNvSpPr>
              <p:nvPr/>
            </p:nvSpPr>
            <p:spPr bwMode="auto">
              <a:xfrm>
                <a:off x="2580" y="2174"/>
                <a:ext cx="11" cy="11"/>
              </a:xfrm>
              <a:custGeom>
                <a:avLst/>
                <a:gdLst>
                  <a:gd name="T0" fmla="*/ 0 w 11"/>
                  <a:gd name="T1" fmla="*/ 7 h 11"/>
                  <a:gd name="T2" fmla="*/ 6 w 11"/>
                  <a:gd name="T3" fmla="*/ 11 h 11"/>
                  <a:gd name="T4" fmla="*/ 11 w 11"/>
                  <a:gd name="T5" fmla="*/ 4 h 11"/>
                  <a:gd name="T6" fmla="*/ 5 w 11"/>
                  <a:gd name="T7" fmla="*/ 0 h 11"/>
                  <a:gd name="T8" fmla="*/ 0 w 11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7"/>
                    </a:moveTo>
                    <a:lnTo>
                      <a:pt x="6" y="11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" name="Freeform 297"/>
              <p:cNvSpPr>
                <a:spLocks/>
              </p:cNvSpPr>
              <p:nvPr/>
            </p:nvSpPr>
            <p:spPr bwMode="auto">
              <a:xfrm>
                <a:off x="2589" y="2161"/>
                <a:ext cx="10" cy="10"/>
              </a:xfrm>
              <a:custGeom>
                <a:avLst/>
                <a:gdLst>
                  <a:gd name="T0" fmla="*/ 0 w 10"/>
                  <a:gd name="T1" fmla="*/ 6 h 10"/>
                  <a:gd name="T2" fmla="*/ 6 w 10"/>
                  <a:gd name="T3" fmla="*/ 10 h 10"/>
                  <a:gd name="T4" fmla="*/ 10 w 10"/>
                  <a:gd name="T5" fmla="*/ 4 h 10"/>
                  <a:gd name="T6" fmla="*/ 4 w 10"/>
                  <a:gd name="T7" fmla="*/ 0 h 10"/>
                  <a:gd name="T8" fmla="*/ 0 w 10"/>
                  <a:gd name="T9" fmla="*/ 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0" y="6"/>
                    </a:moveTo>
                    <a:lnTo>
                      <a:pt x="6" y="10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" name="Freeform 298"/>
              <p:cNvSpPr>
                <a:spLocks/>
              </p:cNvSpPr>
              <p:nvPr/>
            </p:nvSpPr>
            <p:spPr bwMode="auto">
              <a:xfrm>
                <a:off x="2597" y="2147"/>
                <a:ext cx="10" cy="11"/>
              </a:xfrm>
              <a:custGeom>
                <a:avLst/>
                <a:gdLst>
                  <a:gd name="T0" fmla="*/ 0 w 10"/>
                  <a:gd name="T1" fmla="*/ 7 h 11"/>
                  <a:gd name="T2" fmla="*/ 6 w 10"/>
                  <a:gd name="T3" fmla="*/ 11 h 11"/>
                  <a:gd name="T4" fmla="*/ 10 w 10"/>
                  <a:gd name="T5" fmla="*/ 4 h 11"/>
                  <a:gd name="T6" fmla="*/ 4 w 10"/>
                  <a:gd name="T7" fmla="*/ 0 h 11"/>
                  <a:gd name="T8" fmla="*/ 0 w 10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0" y="7"/>
                    </a:moveTo>
                    <a:lnTo>
                      <a:pt x="6" y="11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63" name="Rectangle 299"/>
            <p:cNvSpPr>
              <a:spLocks noChangeArrowheads="1"/>
            </p:cNvSpPr>
            <p:nvPr/>
          </p:nvSpPr>
          <p:spPr bwMode="auto">
            <a:xfrm>
              <a:off x="1052" y="2111"/>
              <a:ext cx="75" cy="7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64" name="Rectangle 300"/>
            <p:cNvSpPr>
              <a:spLocks noChangeArrowheads="1"/>
            </p:cNvSpPr>
            <p:nvPr/>
          </p:nvSpPr>
          <p:spPr bwMode="auto">
            <a:xfrm>
              <a:off x="1000" y="1905"/>
              <a:ext cx="69" cy="7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65" name="Rectangle 301"/>
            <p:cNvSpPr>
              <a:spLocks noChangeArrowheads="1"/>
            </p:cNvSpPr>
            <p:nvPr/>
          </p:nvSpPr>
          <p:spPr bwMode="auto">
            <a:xfrm>
              <a:off x="768" y="2544"/>
              <a:ext cx="74" cy="7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66" name="Rectangle 302"/>
            <p:cNvSpPr>
              <a:spLocks noChangeArrowheads="1"/>
            </p:cNvSpPr>
            <p:nvPr/>
          </p:nvSpPr>
          <p:spPr bwMode="auto">
            <a:xfrm>
              <a:off x="740" y="2408"/>
              <a:ext cx="69" cy="7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67" name="Rectangle 303"/>
            <p:cNvSpPr>
              <a:spLocks noChangeArrowheads="1"/>
            </p:cNvSpPr>
            <p:nvPr/>
          </p:nvSpPr>
          <p:spPr bwMode="auto">
            <a:xfrm>
              <a:off x="941" y="2484"/>
              <a:ext cx="74" cy="7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68" name="Rectangle 304"/>
            <p:cNvSpPr>
              <a:spLocks noChangeArrowheads="1"/>
            </p:cNvSpPr>
            <p:nvPr/>
          </p:nvSpPr>
          <p:spPr bwMode="auto">
            <a:xfrm>
              <a:off x="1005" y="2644"/>
              <a:ext cx="69" cy="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69" name="Oval 305"/>
            <p:cNvSpPr>
              <a:spLocks noChangeArrowheads="1"/>
            </p:cNvSpPr>
            <p:nvPr/>
          </p:nvSpPr>
          <p:spPr bwMode="auto">
            <a:xfrm>
              <a:off x="1460" y="1720"/>
              <a:ext cx="75" cy="79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0" name="Oval 306"/>
            <p:cNvSpPr>
              <a:spLocks noChangeArrowheads="1"/>
            </p:cNvSpPr>
            <p:nvPr/>
          </p:nvSpPr>
          <p:spPr bwMode="auto">
            <a:xfrm>
              <a:off x="1457" y="1625"/>
              <a:ext cx="69" cy="7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1" name="Oval 307"/>
            <p:cNvSpPr>
              <a:spLocks noChangeArrowheads="1"/>
            </p:cNvSpPr>
            <p:nvPr/>
          </p:nvSpPr>
          <p:spPr bwMode="auto">
            <a:xfrm>
              <a:off x="1201" y="1987"/>
              <a:ext cx="75" cy="80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2" name="Oval 308"/>
            <p:cNvSpPr>
              <a:spLocks noChangeArrowheads="1"/>
            </p:cNvSpPr>
            <p:nvPr/>
          </p:nvSpPr>
          <p:spPr bwMode="auto">
            <a:xfrm>
              <a:off x="1148" y="1860"/>
              <a:ext cx="69" cy="7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3" name="Oval 309"/>
            <p:cNvSpPr>
              <a:spLocks noChangeArrowheads="1"/>
            </p:cNvSpPr>
            <p:nvPr/>
          </p:nvSpPr>
          <p:spPr bwMode="auto">
            <a:xfrm>
              <a:off x="1460" y="2092"/>
              <a:ext cx="75" cy="79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4" name="Oval 310"/>
            <p:cNvSpPr>
              <a:spLocks noChangeArrowheads="1"/>
            </p:cNvSpPr>
            <p:nvPr/>
          </p:nvSpPr>
          <p:spPr bwMode="auto">
            <a:xfrm>
              <a:off x="1457" y="1899"/>
              <a:ext cx="69" cy="7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5" name="Oval 311"/>
            <p:cNvSpPr>
              <a:spLocks noChangeArrowheads="1"/>
            </p:cNvSpPr>
            <p:nvPr/>
          </p:nvSpPr>
          <p:spPr bwMode="auto">
            <a:xfrm>
              <a:off x="1535" y="2451"/>
              <a:ext cx="75" cy="79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6" name="Oval 312"/>
            <p:cNvSpPr>
              <a:spLocks noChangeArrowheads="1"/>
            </p:cNvSpPr>
            <p:nvPr/>
          </p:nvSpPr>
          <p:spPr bwMode="auto">
            <a:xfrm>
              <a:off x="1532" y="2408"/>
              <a:ext cx="68" cy="7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7" name="Oval 313"/>
            <p:cNvSpPr>
              <a:spLocks noChangeArrowheads="1"/>
            </p:cNvSpPr>
            <p:nvPr/>
          </p:nvSpPr>
          <p:spPr bwMode="auto">
            <a:xfrm>
              <a:off x="1720" y="2340"/>
              <a:ext cx="75" cy="79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8" name="Oval 314"/>
            <p:cNvSpPr>
              <a:spLocks noChangeArrowheads="1"/>
            </p:cNvSpPr>
            <p:nvPr/>
          </p:nvSpPr>
          <p:spPr bwMode="auto">
            <a:xfrm>
              <a:off x="1705" y="2213"/>
              <a:ext cx="68" cy="7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79" name="Oval 315"/>
            <p:cNvSpPr>
              <a:spLocks noChangeArrowheads="1"/>
            </p:cNvSpPr>
            <p:nvPr/>
          </p:nvSpPr>
          <p:spPr bwMode="auto">
            <a:xfrm>
              <a:off x="1742" y="1844"/>
              <a:ext cx="75" cy="79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0" name="Oval 316"/>
            <p:cNvSpPr>
              <a:spLocks noChangeArrowheads="1"/>
            </p:cNvSpPr>
            <p:nvPr/>
          </p:nvSpPr>
          <p:spPr bwMode="auto">
            <a:xfrm>
              <a:off x="1791" y="1978"/>
              <a:ext cx="69" cy="7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1" name="Oval 317"/>
            <p:cNvSpPr>
              <a:spLocks noChangeArrowheads="1"/>
            </p:cNvSpPr>
            <p:nvPr/>
          </p:nvSpPr>
          <p:spPr bwMode="auto">
            <a:xfrm>
              <a:off x="1778" y="1517"/>
              <a:ext cx="75" cy="79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2" name="Oval 318"/>
            <p:cNvSpPr>
              <a:spLocks noChangeArrowheads="1"/>
            </p:cNvSpPr>
            <p:nvPr/>
          </p:nvSpPr>
          <p:spPr bwMode="auto">
            <a:xfrm>
              <a:off x="1754" y="1390"/>
              <a:ext cx="69" cy="7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3" name="Oval 319"/>
            <p:cNvSpPr>
              <a:spLocks noChangeArrowheads="1"/>
            </p:cNvSpPr>
            <p:nvPr/>
          </p:nvSpPr>
          <p:spPr bwMode="auto">
            <a:xfrm>
              <a:off x="2001" y="1591"/>
              <a:ext cx="75" cy="79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4" name="Oval 320"/>
            <p:cNvSpPr>
              <a:spLocks noChangeArrowheads="1"/>
            </p:cNvSpPr>
            <p:nvPr/>
          </p:nvSpPr>
          <p:spPr bwMode="auto">
            <a:xfrm>
              <a:off x="2051" y="1743"/>
              <a:ext cx="69" cy="7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5" name="Rectangle 321"/>
            <p:cNvSpPr>
              <a:spLocks noChangeArrowheads="1"/>
            </p:cNvSpPr>
            <p:nvPr/>
          </p:nvSpPr>
          <p:spPr bwMode="auto">
            <a:xfrm>
              <a:off x="1297" y="2845"/>
              <a:ext cx="74" cy="7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6" name="Rectangle 322"/>
            <p:cNvSpPr>
              <a:spLocks noChangeArrowheads="1"/>
            </p:cNvSpPr>
            <p:nvPr/>
          </p:nvSpPr>
          <p:spPr bwMode="auto">
            <a:xfrm>
              <a:off x="1272" y="2683"/>
              <a:ext cx="69" cy="7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7" name="Rectangle 323"/>
            <p:cNvSpPr>
              <a:spLocks noChangeArrowheads="1"/>
            </p:cNvSpPr>
            <p:nvPr/>
          </p:nvSpPr>
          <p:spPr bwMode="auto">
            <a:xfrm>
              <a:off x="1127" y="2340"/>
              <a:ext cx="74" cy="7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88" name="Rectangle 324"/>
            <p:cNvSpPr>
              <a:spLocks noChangeArrowheads="1"/>
            </p:cNvSpPr>
            <p:nvPr/>
          </p:nvSpPr>
          <p:spPr bwMode="auto">
            <a:xfrm>
              <a:off x="1124" y="2291"/>
              <a:ext cx="68" cy="7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89" name="Group 325"/>
            <p:cNvGrpSpPr>
              <a:grpSpLocks/>
            </p:cNvGrpSpPr>
            <p:nvPr/>
          </p:nvGrpSpPr>
          <p:grpSpPr bwMode="auto">
            <a:xfrm>
              <a:off x="547" y="2111"/>
              <a:ext cx="482" cy="119"/>
              <a:chOff x="1766" y="2317"/>
              <a:chExt cx="624" cy="145"/>
            </a:xfrm>
          </p:grpSpPr>
          <p:sp>
            <p:nvSpPr>
              <p:cNvPr id="21604" name="Rectangle 326"/>
              <p:cNvSpPr>
                <a:spLocks noChangeArrowheads="1"/>
              </p:cNvSpPr>
              <p:nvPr/>
            </p:nvSpPr>
            <p:spPr bwMode="auto">
              <a:xfrm>
                <a:off x="1766" y="2380"/>
                <a:ext cx="563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5" name="Freeform 327"/>
              <p:cNvSpPr>
                <a:spLocks/>
              </p:cNvSpPr>
              <p:nvPr/>
            </p:nvSpPr>
            <p:spPr bwMode="auto">
              <a:xfrm>
                <a:off x="2298" y="2317"/>
                <a:ext cx="92" cy="145"/>
              </a:xfrm>
              <a:custGeom>
                <a:avLst/>
                <a:gdLst>
                  <a:gd name="T0" fmla="*/ 0 w 92"/>
                  <a:gd name="T1" fmla="*/ 145 h 145"/>
                  <a:gd name="T2" fmla="*/ 92 w 92"/>
                  <a:gd name="T3" fmla="*/ 72 h 145"/>
                  <a:gd name="T4" fmla="*/ 0 w 92"/>
                  <a:gd name="T5" fmla="*/ 0 h 145"/>
                  <a:gd name="T6" fmla="*/ 29 w 92"/>
                  <a:gd name="T7" fmla="*/ 72 h 145"/>
                  <a:gd name="T8" fmla="*/ 0 w 92"/>
                  <a:gd name="T9" fmla="*/ 145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45"/>
                  <a:gd name="T17" fmla="*/ 92 w 9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45">
                    <a:moveTo>
                      <a:pt x="0" y="145"/>
                    </a:moveTo>
                    <a:lnTo>
                      <a:pt x="92" y="72"/>
                    </a:lnTo>
                    <a:lnTo>
                      <a:pt x="0" y="0"/>
                    </a:lnTo>
                    <a:lnTo>
                      <a:pt x="29" y="7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90" name="Rectangle 328"/>
            <p:cNvSpPr>
              <a:spLocks noChangeArrowheads="1"/>
            </p:cNvSpPr>
            <p:nvPr/>
          </p:nvSpPr>
          <p:spPr bwMode="auto">
            <a:xfrm>
              <a:off x="48" y="2052"/>
              <a:ext cx="547" cy="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91" name="Rectangle 329"/>
            <p:cNvSpPr>
              <a:spLocks noChangeArrowheads="1"/>
            </p:cNvSpPr>
            <p:nvPr/>
          </p:nvSpPr>
          <p:spPr bwMode="auto">
            <a:xfrm>
              <a:off x="93" y="2084"/>
              <a:ext cx="5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000000"/>
                  </a:solidFill>
                  <a:latin typeface="Times New Roman" pitchFamily="-111" charset="0"/>
                </a:rPr>
                <a:t>Projection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92" name="Rectangle 331"/>
            <p:cNvSpPr>
              <a:spLocks noChangeArrowheads="1"/>
            </p:cNvSpPr>
            <p:nvPr/>
          </p:nvSpPr>
          <p:spPr bwMode="auto">
            <a:xfrm>
              <a:off x="1020" y="84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rgbClr val="000000"/>
                  </a:solidFill>
                  <a:latin typeface="Times New Roman" pitchFamily="-111" charset="0"/>
                </a:rPr>
                <a:t>Plane</a:t>
              </a:r>
              <a:endParaRPr lang="en-US" sz="2400" b="0" dirty="0">
                <a:latin typeface="Times New Roman" pitchFamily="-111" charset="0"/>
              </a:endParaRPr>
            </a:p>
          </p:txBody>
        </p:sp>
        <p:sp>
          <p:nvSpPr>
            <p:cNvPr id="21593" name="Rectangle 337"/>
            <p:cNvSpPr>
              <a:spLocks noChangeArrowheads="1"/>
            </p:cNvSpPr>
            <p:nvPr/>
          </p:nvSpPr>
          <p:spPr bwMode="auto">
            <a:xfrm>
              <a:off x="422" y="1379"/>
              <a:ext cx="6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94" name="Rectangle 338"/>
            <p:cNvSpPr>
              <a:spLocks noChangeArrowheads="1"/>
            </p:cNvSpPr>
            <p:nvPr/>
          </p:nvSpPr>
          <p:spPr bwMode="auto">
            <a:xfrm>
              <a:off x="467" y="1410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000000"/>
                  </a:solidFill>
                  <a:latin typeface="Times New Roman" pitchFamily="-111" charset="0"/>
                </a:rPr>
                <a:t> 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21595" name="Rectangle 339"/>
            <p:cNvSpPr>
              <a:spLocks noChangeArrowheads="1"/>
            </p:cNvSpPr>
            <p:nvPr/>
          </p:nvSpPr>
          <p:spPr bwMode="auto">
            <a:xfrm>
              <a:off x="1039" y="141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sv-SE" sz="2400" b="0">
                <a:latin typeface="Times New Roman" pitchFamily="-111" charset="0"/>
              </a:endParaRPr>
            </a:p>
          </p:txBody>
        </p:sp>
        <p:grpSp>
          <p:nvGrpSpPr>
            <p:cNvPr id="21596" name="Group 340"/>
            <p:cNvGrpSpPr>
              <a:grpSpLocks/>
            </p:cNvGrpSpPr>
            <p:nvPr/>
          </p:nvGrpSpPr>
          <p:grpSpPr bwMode="auto">
            <a:xfrm>
              <a:off x="852" y="1541"/>
              <a:ext cx="170" cy="364"/>
              <a:chOff x="2238" y="1618"/>
              <a:chExt cx="220" cy="473"/>
            </a:xfrm>
          </p:grpSpPr>
          <p:sp>
            <p:nvSpPr>
              <p:cNvPr id="21602" name="Freeform 341"/>
              <p:cNvSpPr>
                <a:spLocks/>
              </p:cNvSpPr>
              <p:nvPr/>
            </p:nvSpPr>
            <p:spPr bwMode="auto">
              <a:xfrm>
                <a:off x="2238" y="1618"/>
                <a:ext cx="197" cy="421"/>
              </a:xfrm>
              <a:custGeom>
                <a:avLst/>
                <a:gdLst>
                  <a:gd name="T0" fmla="*/ 16 w 197"/>
                  <a:gd name="T1" fmla="*/ 0 h 421"/>
                  <a:gd name="T2" fmla="*/ 0 w 197"/>
                  <a:gd name="T3" fmla="*/ 7 h 421"/>
                  <a:gd name="T4" fmla="*/ 181 w 197"/>
                  <a:gd name="T5" fmla="*/ 421 h 421"/>
                  <a:gd name="T6" fmla="*/ 197 w 197"/>
                  <a:gd name="T7" fmla="*/ 414 h 421"/>
                  <a:gd name="T8" fmla="*/ 16 w 197"/>
                  <a:gd name="T9" fmla="*/ 0 h 4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421"/>
                  <a:gd name="T17" fmla="*/ 197 w 197"/>
                  <a:gd name="T18" fmla="*/ 421 h 4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421">
                    <a:moveTo>
                      <a:pt x="16" y="0"/>
                    </a:moveTo>
                    <a:lnTo>
                      <a:pt x="0" y="7"/>
                    </a:lnTo>
                    <a:lnTo>
                      <a:pt x="181" y="421"/>
                    </a:lnTo>
                    <a:lnTo>
                      <a:pt x="197" y="4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3" name="Freeform 342"/>
              <p:cNvSpPr>
                <a:spLocks/>
              </p:cNvSpPr>
              <p:nvPr/>
            </p:nvSpPr>
            <p:spPr bwMode="auto">
              <a:xfrm>
                <a:off x="2372" y="1988"/>
                <a:ext cx="86" cy="103"/>
              </a:xfrm>
              <a:custGeom>
                <a:avLst/>
                <a:gdLst>
                  <a:gd name="T0" fmla="*/ 0 w 86"/>
                  <a:gd name="T1" fmla="*/ 37 h 103"/>
                  <a:gd name="T2" fmla="*/ 80 w 86"/>
                  <a:gd name="T3" fmla="*/ 103 h 103"/>
                  <a:gd name="T4" fmla="*/ 86 w 86"/>
                  <a:gd name="T5" fmla="*/ 0 h 103"/>
                  <a:gd name="T6" fmla="*/ 55 w 86"/>
                  <a:gd name="T7" fmla="*/ 45 h 103"/>
                  <a:gd name="T8" fmla="*/ 0 w 86"/>
                  <a:gd name="T9" fmla="*/ 37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03"/>
                  <a:gd name="T17" fmla="*/ 86 w 8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03">
                    <a:moveTo>
                      <a:pt x="0" y="37"/>
                    </a:moveTo>
                    <a:lnTo>
                      <a:pt x="80" y="103"/>
                    </a:lnTo>
                    <a:lnTo>
                      <a:pt x="86" y="0"/>
                    </a:lnTo>
                    <a:lnTo>
                      <a:pt x="55" y="4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597" name="Line 343"/>
            <p:cNvSpPr>
              <a:spLocks noChangeShapeType="1"/>
            </p:cNvSpPr>
            <p:nvPr/>
          </p:nvSpPr>
          <p:spPr bwMode="auto">
            <a:xfrm flipH="1" flipV="1">
              <a:off x="1037" y="1983"/>
              <a:ext cx="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8" name="Line 344"/>
            <p:cNvSpPr>
              <a:spLocks noChangeShapeType="1"/>
            </p:cNvSpPr>
            <p:nvPr/>
          </p:nvSpPr>
          <p:spPr bwMode="auto">
            <a:xfrm>
              <a:off x="1053" y="2062"/>
              <a:ext cx="1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99" name="Line 345"/>
            <p:cNvSpPr>
              <a:spLocks noChangeShapeType="1"/>
            </p:cNvSpPr>
            <p:nvPr/>
          </p:nvSpPr>
          <p:spPr bwMode="auto">
            <a:xfrm rot="540000" flipH="1" flipV="1">
              <a:off x="1156" y="2062"/>
              <a:ext cx="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00" name="Text Box 349"/>
            <p:cNvSpPr txBox="1">
              <a:spLocks noChangeArrowheads="1"/>
            </p:cNvSpPr>
            <p:nvPr/>
          </p:nvSpPr>
          <p:spPr bwMode="auto">
            <a:xfrm>
              <a:off x="387" y="1324"/>
              <a:ext cx="8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imes New Roman" pitchFamily="-111" charset="0"/>
                </a:rPr>
                <a:t>observation </a:t>
              </a:r>
              <a:r>
                <a:rPr lang="en-US" sz="1600" i="1">
                  <a:solidFill>
                    <a:srgbClr val="000000"/>
                  </a:solidFill>
                  <a:latin typeface="Times New Roman" pitchFamily="-111" charset="0"/>
                </a:rPr>
                <a:t>i</a:t>
              </a:r>
              <a:endParaRPr lang="en-US" sz="1600">
                <a:solidFill>
                  <a:srgbClr val="000000"/>
                </a:solidFill>
                <a:latin typeface="Times New Roman" pitchFamily="-111" charset="0"/>
              </a:endParaRPr>
            </a:p>
          </p:txBody>
        </p:sp>
        <p:sp>
          <p:nvSpPr>
            <p:cNvPr id="21601" name="Line 355"/>
            <p:cNvSpPr>
              <a:spLocks noChangeShapeType="1"/>
            </p:cNvSpPr>
            <p:nvPr/>
          </p:nvSpPr>
          <p:spPr bwMode="auto">
            <a:xfrm>
              <a:off x="1247" y="1026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14" name="Rectangle 357"/>
          <p:cNvSpPr>
            <a:spLocks noChangeArrowheads="1"/>
          </p:cNvSpPr>
          <p:nvPr/>
        </p:nvSpPr>
        <p:spPr bwMode="auto">
          <a:xfrm>
            <a:off x="457200" y="5943600"/>
            <a:ext cx="109538" cy="11588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5" name="Rectangle 358"/>
          <p:cNvSpPr>
            <a:spLocks noChangeArrowheads="1"/>
          </p:cNvSpPr>
          <p:nvPr/>
        </p:nvSpPr>
        <p:spPr bwMode="auto">
          <a:xfrm>
            <a:off x="457200" y="6324600"/>
            <a:ext cx="117475" cy="1238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6" name="Text Box 360"/>
          <p:cNvSpPr txBox="1">
            <a:spLocks noChangeArrowheads="1"/>
          </p:cNvSpPr>
          <p:nvPr/>
        </p:nvSpPr>
        <p:spPr bwMode="auto">
          <a:xfrm>
            <a:off x="685800" y="5791200"/>
            <a:ext cx="282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/>
              <a:t>True position of data point</a:t>
            </a:r>
          </a:p>
        </p:txBody>
      </p:sp>
      <p:sp>
        <p:nvSpPr>
          <p:cNvPr id="21517" name="Text Box 361"/>
          <p:cNvSpPr txBox="1">
            <a:spLocks noChangeArrowheads="1"/>
          </p:cNvSpPr>
          <p:nvPr/>
        </p:nvSpPr>
        <p:spPr bwMode="auto">
          <a:xfrm>
            <a:off x="685800" y="6186488"/>
            <a:ext cx="281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/>
              <a:t>Position of projected point</a:t>
            </a:r>
          </a:p>
        </p:txBody>
      </p:sp>
      <p:sp>
        <p:nvSpPr>
          <p:cNvPr id="352" name="Rectangle 47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ea typeface="ＭＳ Ｐゴシック" pitchFamily="-111" charset="-128"/>
              </a:rPr>
              <a:t>PCA – Step by step (9) – 2 PC model</a:t>
            </a:r>
          </a:p>
        </p:txBody>
      </p:sp>
    </p:spTree>
    <p:extLst>
      <p:ext uri="{BB962C8B-B14F-4D97-AF65-F5344CB8AC3E}">
        <p14:creationId xmlns:p14="http://schemas.microsoft.com/office/powerpoint/2010/main" val="17723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Outliers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Strong outliers</a:t>
            </a:r>
          </a:p>
          <a:p>
            <a:pPr lvl="1" eaLnBrk="1" hangingPunct="1"/>
            <a:r>
              <a:rPr lang="en-GB" smtClean="0">
                <a:ea typeface="ＭＳ Ｐゴシック" pitchFamily="-111" charset="-128"/>
              </a:rPr>
              <a:t>Found in scores plots</a:t>
            </a:r>
          </a:p>
          <a:p>
            <a:pPr lvl="1" eaLnBrk="1" hangingPunct="1"/>
            <a:r>
              <a:rPr lang="en-GB" smtClean="0">
                <a:ea typeface="ＭＳ Ｐゴシック" pitchFamily="-111" charset="-128"/>
              </a:rPr>
              <a:t>Detection tool: Hotelling’s T</a:t>
            </a:r>
            <a:r>
              <a:rPr lang="en-GB" baseline="30000" smtClean="0">
                <a:ea typeface="ＭＳ Ｐゴシック" pitchFamily="-111" charset="-128"/>
              </a:rPr>
              <a:t>2</a:t>
            </a:r>
            <a:endParaRPr lang="en-GB" smtClean="0">
              <a:ea typeface="ＭＳ Ｐゴシック" pitchFamily="-111" charset="-128"/>
            </a:endParaRPr>
          </a:p>
          <a:p>
            <a:pPr eaLnBrk="1" hangingPunct="1"/>
            <a:r>
              <a:rPr lang="en-GB" smtClean="0">
                <a:ea typeface="ＭＳ Ｐゴシック" pitchFamily="-111" charset="-128"/>
              </a:rPr>
              <a:t>Moderate outliers</a:t>
            </a:r>
          </a:p>
          <a:p>
            <a:pPr lvl="1" eaLnBrk="1" hangingPunct="1"/>
            <a:r>
              <a:rPr lang="en-GB" smtClean="0">
                <a:ea typeface="ＭＳ Ｐゴシック" pitchFamily="-111" charset="-128"/>
              </a:rPr>
              <a:t>Found in residuals plots</a:t>
            </a:r>
          </a:p>
          <a:p>
            <a:pPr lvl="1" eaLnBrk="1" hangingPunct="1"/>
            <a:r>
              <a:rPr lang="en-GB" smtClean="0">
                <a:ea typeface="ＭＳ Ｐゴシック" pitchFamily="-111" charset="-128"/>
              </a:rPr>
              <a:t>Detection tool: DmodX threshold</a:t>
            </a:r>
          </a:p>
        </p:txBody>
      </p:sp>
    </p:spTree>
    <p:extLst>
      <p:ext uri="{BB962C8B-B14F-4D97-AF65-F5344CB8AC3E}">
        <p14:creationId xmlns:p14="http://schemas.microsoft.com/office/powerpoint/2010/main" val="24544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8"/>
          <p:cNvGrpSpPr>
            <a:grpSpLocks/>
          </p:cNvGrpSpPr>
          <p:nvPr/>
        </p:nvGrpSpPr>
        <p:grpSpPr bwMode="auto">
          <a:xfrm>
            <a:off x="323850" y="1423988"/>
            <a:ext cx="7561263" cy="4273550"/>
            <a:chOff x="204" y="897"/>
            <a:chExt cx="4763" cy="2692"/>
          </a:xfrm>
        </p:grpSpPr>
        <p:sp>
          <p:nvSpPr>
            <p:cNvPr id="23557" name="Line 4"/>
            <p:cNvSpPr>
              <a:spLocks noChangeShapeType="1"/>
            </p:cNvSpPr>
            <p:nvPr/>
          </p:nvSpPr>
          <p:spPr bwMode="auto">
            <a:xfrm flipH="1" flipV="1">
              <a:off x="720" y="1344"/>
              <a:ext cx="0" cy="2208"/>
            </a:xfrm>
            <a:prstGeom prst="line">
              <a:avLst/>
            </a:prstGeom>
            <a:noFill/>
            <a:ln w="46101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58" name="Line 7"/>
            <p:cNvSpPr>
              <a:spLocks noChangeShapeType="1"/>
            </p:cNvSpPr>
            <p:nvPr/>
          </p:nvSpPr>
          <p:spPr bwMode="auto">
            <a:xfrm flipV="1">
              <a:off x="720" y="2736"/>
              <a:ext cx="576" cy="816"/>
            </a:xfrm>
            <a:prstGeom prst="line">
              <a:avLst/>
            </a:prstGeom>
            <a:noFill/>
            <a:ln w="46101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59" name="Line 10"/>
            <p:cNvSpPr>
              <a:spLocks noChangeShapeType="1"/>
            </p:cNvSpPr>
            <p:nvPr/>
          </p:nvSpPr>
          <p:spPr bwMode="auto">
            <a:xfrm>
              <a:off x="720" y="3552"/>
              <a:ext cx="2890" cy="37"/>
            </a:xfrm>
            <a:prstGeom prst="line">
              <a:avLst/>
            </a:prstGeom>
            <a:noFill/>
            <a:ln w="46101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0" name="Line 13"/>
            <p:cNvSpPr>
              <a:spLocks noChangeShapeType="1"/>
            </p:cNvSpPr>
            <p:nvPr/>
          </p:nvSpPr>
          <p:spPr bwMode="auto">
            <a:xfrm flipV="1">
              <a:off x="204" y="2160"/>
              <a:ext cx="3578" cy="3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1" name="Line 16"/>
            <p:cNvSpPr>
              <a:spLocks noChangeShapeType="1"/>
            </p:cNvSpPr>
            <p:nvPr/>
          </p:nvSpPr>
          <p:spPr bwMode="auto">
            <a:xfrm flipH="1" flipV="1">
              <a:off x="1908" y="1526"/>
              <a:ext cx="170" cy="19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2" name="Oval 19"/>
            <p:cNvSpPr>
              <a:spLocks noChangeArrowheads="1"/>
            </p:cNvSpPr>
            <p:nvPr/>
          </p:nvSpPr>
          <p:spPr bwMode="auto">
            <a:xfrm>
              <a:off x="1232" y="1683"/>
              <a:ext cx="152" cy="144"/>
            </a:xfrm>
            <a:prstGeom prst="ellipse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Oval 20"/>
            <p:cNvSpPr>
              <a:spLocks noChangeArrowheads="1"/>
            </p:cNvSpPr>
            <p:nvPr/>
          </p:nvSpPr>
          <p:spPr bwMode="auto">
            <a:xfrm>
              <a:off x="1232" y="2001"/>
              <a:ext cx="152" cy="142"/>
            </a:xfrm>
            <a:prstGeom prst="ellipse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4" name="Oval 21"/>
            <p:cNvSpPr>
              <a:spLocks noChangeArrowheads="1"/>
            </p:cNvSpPr>
            <p:nvPr/>
          </p:nvSpPr>
          <p:spPr bwMode="auto">
            <a:xfrm>
              <a:off x="1736" y="1842"/>
              <a:ext cx="167" cy="142"/>
            </a:xfrm>
            <a:prstGeom prst="ellipse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5" name="Oval 22"/>
            <p:cNvSpPr>
              <a:spLocks noChangeArrowheads="1"/>
            </p:cNvSpPr>
            <p:nvPr/>
          </p:nvSpPr>
          <p:spPr bwMode="auto">
            <a:xfrm>
              <a:off x="1566" y="2160"/>
              <a:ext cx="155" cy="142"/>
            </a:xfrm>
            <a:prstGeom prst="ellipse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Oval 23"/>
            <p:cNvSpPr>
              <a:spLocks noChangeArrowheads="1"/>
            </p:cNvSpPr>
            <p:nvPr/>
          </p:nvSpPr>
          <p:spPr bwMode="auto">
            <a:xfrm>
              <a:off x="1566" y="2639"/>
              <a:ext cx="155" cy="142"/>
            </a:xfrm>
            <a:prstGeom prst="ellipse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7" name="Oval 24"/>
            <p:cNvSpPr>
              <a:spLocks noChangeArrowheads="1"/>
            </p:cNvSpPr>
            <p:nvPr/>
          </p:nvSpPr>
          <p:spPr bwMode="auto">
            <a:xfrm>
              <a:off x="1736" y="3117"/>
              <a:ext cx="167" cy="146"/>
            </a:xfrm>
            <a:prstGeom prst="ellipse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8" name="Oval 25"/>
            <p:cNvSpPr>
              <a:spLocks noChangeArrowheads="1"/>
            </p:cNvSpPr>
            <p:nvPr/>
          </p:nvSpPr>
          <p:spPr bwMode="auto">
            <a:xfrm>
              <a:off x="3440" y="2316"/>
              <a:ext cx="154" cy="150"/>
            </a:xfrm>
            <a:prstGeom prst="ellipse">
              <a:avLst/>
            </a:prstGeom>
            <a:solidFill>
              <a:srgbClr val="FFFF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Rectangle 26"/>
            <p:cNvSpPr>
              <a:spLocks noChangeArrowheads="1"/>
            </p:cNvSpPr>
            <p:nvPr/>
          </p:nvSpPr>
          <p:spPr bwMode="auto">
            <a:xfrm>
              <a:off x="1566" y="897"/>
              <a:ext cx="841" cy="465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70" name="Rectangle 27"/>
            <p:cNvSpPr>
              <a:spLocks noChangeArrowheads="1"/>
            </p:cNvSpPr>
            <p:nvPr/>
          </p:nvSpPr>
          <p:spPr bwMode="auto">
            <a:xfrm>
              <a:off x="1429" y="1298"/>
              <a:ext cx="3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000000"/>
                  </a:solidFill>
                  <a:latin typeface="Times New Roman" pitchFamily="-111" charset="0"/>
                </a:rPr>
                <a:t>PC2</a:t>
              </a:r>
              <a:endParaRPr lang="en-GB" sz="2400" b="0">
                <a:latin typeface="Times New Roman" pitchFamily="-111" charset="0"/>
              </a:endParaRPr>
            </a:p>
          </p:txBody>
        </p:sp>
        <p:sp>
          <p:nvSpPr>
            <p:cNvPr id="23571" name="Rectangle 28"/>
            <p:cNvSpPr>
              <a:spLocks noChangeArrowheads="1"/>
            </p:cNvSpPr>
            <p:nvPr/>
          </p:nvSpPr>
          <p:spPr bwMode="auto">
            <a:xfrm>
              <a:off x="4126" y="1842"/>
              <a:ext cx="841" cy="46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72" name="Rectangle 29"/>
            <p:cNvSpPr>
              <a:spLocks noChangeArrowheads="1"/>
            </p:cNvSpPr>
            <p:nvPr/>
          </p:nvSpPr>
          <p:spPr bwMode="auto">
            <a:xfrm>
              <a:off x="3288" y="1942"/>
              <a:ext cx="3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000000"/>
                  </a:solidFill>
                  <a:latin typeface="Times New Roman" pitchFamily="-111" charset="0"/>
                </a:rPr>
                <a:t>PC1</a:t>
              </a:r>
              <a:endParaRPr lang="en-GB" sz="2400" b="0">
                <a:latin typeface="Times New Roman" pitchFamily="-111" charset="0"/>
              </a:endParaRPr>
            </a:p>
          </p:txBody>
        </p:sp>
      </p:grpSp>
      <p:sp>
        <p:nvSpPr>
          <p:cNvPr id="23555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Strong Outliers</a:t>
            </a:r>
          </a:p>
        </p:txBody>
      </p:sp>
      <p:sp>
        <p:nvSpPr>
          <p:cNvPr id="23556" name="Text Box 57"/>
          <p:cNvSpPr txBox="1">
            <a:spLocks noChangeArrowheads="1"/>
          </p:cNvSpPr>
          <p:nvPr/>
        </p:nvSpPr>
        <p:spPr bwMode="auto">
          <a:xfrm>
            <a:off x="6208713" y="1433513"/>
            <a:ext cx="2755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Q:</a:t>
            </a:r>
            <a:r>
              <a:rPr lang="en-GB"/>
              <a:t> </a:t>
            </a:r>
            <a:r>
              <a:rPr lang="en-GB" b="0"/>
              <a:t>Why are strong outliers found in scores plots?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992438"/>
            <a:ext cx="36576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2992438"/>
            <a:ext cx="40386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Strong outlier detection – Hotellings T</a:t>
            </a:r>
            <a:r>
              <a:rPr lang="en-GB" baseline="30000" smtClean="0">
                <a:ea typeface="ＭＳ Ｐゴシック" pitchFamily="-111" charset="-128"/>
              </a:rPr>
              <a:t>2</a:t>
            </a:r>
            <a:endParaRPr lang="en-GB" smtClean="0">
              <a:ea typeface="ＭＳ Ｐゴシック" pitchFamily="-111" charset="-128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0" y="1066800"/>
            <a:ext cx="9296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263" indent="-195263">
              <a:spcBef>
                <a:spcPct val="20000"/>
              </a:spcBef>
              <a:buFontTx/>
              <a:buChar char="•"/>
            </a:pPr>
            <a:r>
              <a:rPr lang="en-GB" b="0"/>
              <a:t>Hotelling's T</a:t>
            </a:r>
            <a:r>
              <a:rPr lang="en-GB" b="0" baseline="30000"/>
              <a:t>2</a:t>
            </a:r>
            <a:r>
              <a:rPr lang="en-GB" b="0"/>
              <a:t> is a multivariate generalisation of  Student's t-test</a:t>
            </a:r>
          </a:p>
          <a:p>
            <a:pPr marL="195263" indent="-195263">
              <a:spcBef>
                <a:spcPct val="20000"/>
              </a:spcBef>
              <a:buFontTx/>
              <a:buChar char="•"/>
            </a:pPr>
            <a:r>
              <a:rPr lang="en-GB" b="0"/>
              <a:t>Ellipse of constant T</a:t>
            </a:r>
            <a:r>
              <a:rPr lang="en-GB" b="0" baseline="30000"/>
              <a:t>2</a:t>
            </a:r>
            <a:r>
              <a:rPr lang="en-GB" b="0"/>
              <a:t> </a:t>
            </a:r>
            <a:r>
              <a:rPr lang="en-GB" b="0">
                <a:sym typeface="Wingdings" pitchFamily="-111" charset="2"/>
              </a:rPr>
              <a:t></a:t>
            </a:r>
            <a:r>
              <a:rPr lang="en-GB" b="0"/>
              <a:t> confidence region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0" y="3357563"/>
            <a:ext cx="2665413" cy="2374900"/>
            <a:chOff x="3696" y="2115"/>
            <a:chExt cx="1679" cy="1496"/>
          </a:xfrm>
        </p:grpSpPr>
        <p:sp>
          <p:nvSpPr>
            <p:cNvPr id="24587" name="Oval 9"/>
            <p:cNvSpPr>
              <a:spLocks noChangeArrowheads="1"/>
            </p:cNvSpPr>
            <p:nvPr/>
          </p:nvSpPr>
          <p:spPr bwMode="auto">
            <a:xfrm>
              <a:off x="5057" y="2750"/>
              <a:ext cx="318" cy="3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3923" y="3294"/>
              <a:ext cx="318" cy="3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3696" y="2115"/>
              <a:ext cx="318" cy="3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0" name="Oval 12"/>
            <p:cNvSpPr>
              <a:spLocks noChangeArrowheads="1"/>
            </p:cNvSpPr>
            <p:nvPr/>
          </p:nvSpPr>
          <p:spPr bwMode="auto">
            <a:xfrm>
              <a:off x="4105" y="2614"/>
              <a:ext cx="318" cy="3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4455" y="2218"/>
              <a:ext cx="73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FF0000"/>
                  </a:solidFill>
                  <a:latin typeface="Times New Roman" pitchFamily="-111" charset="0"/>
                </a:rPr>
                <a:t>Strong</a:t>
              </a:r>
            </a:p>
            <a:p>
              <a:r>
                <a:rPr lang="en-GB" sz="2400">
                  <a:solidFill>
                    <a:srgbClr val="FF0000"/>
                  </a:solidFill>
                  <a:latin typeface="Times New Roman" pitchFamily="-111" charset="0"/>
                </a:rPr>
                <a:t>outliers</a:t>
              </a:r>
            </a:p>
          </p:txBody>
        </p:sp>
      </p:grp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323850" y="2997200"/>
            <a:ext cx="1531938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Times New Roman" pitchFamily="-111" charset="0"/>
              </a:rPr>
              <a:t>No strong outliers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3348038" y="594995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Hotelling’s ellipse</a:t>
            </a:r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 flipH="1" flipV="1">
            <a:off x="3563938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 flipV="1">
            <a:off x="5219700" y="5084763"/>
            <a:ext cx="4318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Moderate Outliers</a:t>
            </a:r>
          </a:p>
        </p:txBody>
      </p:sp>
      <p:sp>
        <p:nvSpPr>
          <p:cNvPr id="25603" name="Rectangle 88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00213"/>
            <a:ext cx="3810000" cy="44196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Moderate outliers detected on residuals (</a:t>
            </a:r>
            <a:r>
              <a:rPr lang="en-GB" dirty="0" err="1" smtClean="0">
                <a:ea typeface="ＭＳ Ｐゴシック" pitchFamily="-111" charset="-128"/>
              </a:rPr>
              <a:t>DmodX</a:t>
            </a:r>
            <a:r>
              <a:rPr lang="en-GB" dirty="0" smtClean="0">
                <a:ea typeface="ＭＳ Ｐゴシック" pitchFamily="-111" charset="-128"/>
              </a:rPr>
              <a:t>) plot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Distribution of residuals ~ Normal</a:t>
            </a:r>
          </a:p>
          <a:p>
            <a:pPr eaLnBrk="1" hangingPunct="1"/>
            <a:r>
              <a:rPr lang="en-GB" i="1" dirty="0" smtClean="0">
                <a:ea typeface="ＭＳ Ｐゴシック" pitchFamily="-111" charset="-128"/>
              </a:rPr>
              <a:t>F</a:t>
            </a:r>
            <a:r>
              <a:rPr lang="en-GB" dirty="0" smtClean="0">
                <a:ea typeface="ＭＳ Ｐゴシック" pitchFamily="-111" charset="-128"/>
              </a:rPr>
              <a:t> test specifies cut-off at e.g. 99% confidence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4356100" y="1196975"/>
            <a:ext cx="4572000" cy="4419600"/>
            <a:chOff x="2227" y="2256"/>
            <a:chExt cx="1840" cy="1490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2227" y="2604"/>
              <a:ext cx="1623" cy="1048"/>
              <a:chOff x="2227" y="2604"/>
              <a:chExt cx="1623" cy="1048"/>
            </a:xfrm>
          </p:grpSpPr>
          <p:sp>
            <p:nvSpPr>
              <p:cNvPr id="26267" name="Freeform 6"/>
              <p:cNvSpPr>
                <a:spLocks/>
              </p:cNvSpPr>
              <p:nvPr/>
            </p:nvSpPr>
            <p:spPr bwMode="auto">
              <a:xfrm>
                <a:off x="2227" y="2604"/>
                <a:ext cx="1623" cy="1048"/>
              </a:xfrm>
              <a:custGeom>
                <a:avLst/>
                <a:gdLst>
                  <a:gd name="T0" fmla="*/ 31 w 4868"/>
                  <a:gd name="T1" fmla="*/ 2 h 3142"/>
                  <a:gd name="T2" fmla="*/ 31 w 4868"/>
                  <a:gd name="T3" fmla="*/ 2 h 3142"/>
                  <a:gd name="T4" fmla="*/ 31 w 4868"/>
                  <a:gd name="T5" fmla="*/ 2 h 3142"/>
                  <a:gd name="T6" fmla="*/ 0 w 4868"/>
                  <a:gd name="T7" fmla="*/ 39 h 3142"/>
                  <a:gd name="T8" fmla="*/ 0 w 4868"/>
                  <a:gd name="T9" fmla="*/ 39 h 3142"/>
                  <a:gd name="T10" fmla="*/ 0 w 4868"/>
                  <a:gd name="T11" fmla="*/ 39 h 3142"/>
                  <a:gd name="T12" fmla="*/ 0 w 4868"/>
                  <a:gd name="T13" fmla="*/ 39 h 3142"/>
                  <a:gd name="T14" fmla="*/ 0 w 4868"/>
                  <a:gd name="T15" fmla="*/ 39 h 3142"/>
                  <a:gd name="T16" fmla="*/ 0 w 4868"/>
                  <a:gd name="T17" fmla="*/ 39 h 3142"/>
                  <a:gd name="T18" fmla="*/ 0 w 4868"/>
                  <a:gd name="T19" fmla="*/ 39 h 3142"/>
                  <a:gd name="T20" fmla="*/ 29 w 4868"/>
                  <a:gd name="T21" fmla="*/ 37 h 3142"/>
                  <a:gd name="T22" fmla="*/ 29 w 4868"/>
                  <a:gd name="T23" fmla="*/ 37 h 3142"/>
                  <a:gd name="T24" fmla="*/ 29 w 4868"/>
                  <a:gd name="T25" fmla="*/ 37 h 3142"/>
                  <a:gd name="T26" fmla="*/ 29 w 4868"/>
                  <a:gd name="T27" fmla="*/ 37 h 3142"/>
                  <a:gd name="T28" fmla="*/ 60 w 4868"/>
                  <a:gd name="T29" fmla="*/ 0 h 3142"/>
                  <a:gd name="T30" fmla="*/ 60 w 4868"/>
                  <a:gd name="T31" fmla="*/ 0 h 3142"/>
                  <a:gd name="T32" fmla="*/ 60 w 4868"/>
                  <a:gd name="T33" fmla="*/ 0 h 3142"/>
                  <a:gd name="T34" fmla="*/ 60 w 4868"/>
                  <a:gd name="T35" fmla="*/ 0 h 3142"/>
                  <a:gd name="T36" fmla="*/ 60 w 4868"/>
                  <a:gd name="T37" fmla="*/ 0 h 3142"/>
                  <a:gd name="T38" fmla="*/ 60 w 4868"/>
                  <a:gd name="T39" fmla="*/ 0 h 3142"/>
                  <a:gd name="T40" fmla="*/ 60 w 4868"/>
                  <a:gd name="T41" fmla="*/ 0 h 3142"/>
                  <a:gd name="T42" fmla="*/ 60 w 4868"/>
                  <a:gd name="T43" fmla="*/ 0 h 3142"/>
                  <a:gd name="T44" fmla="*/ 60 w 4868"/>
                  <a:gd name="T45" fmla="*/ 0 h 3142"/>
                  <a:gd name="T46" fmla="*/ 31 w 4868"/>
                  <a:gd name="T47" fmla="*/ 2 h 3142"/>
                  <a:gd name="T48" fmla="*/ 31 w 4868"/>
                  <a:gd name="T49" fmla="*/ 2 h 3142"/>
                  <a:gd name="T50" fmla="*/ 60 w 4868"/>
                  <a:gd name="T51" fmla="*/ 0 h 3142"/>
                  <a:gd name="T52" fmla="*/ 60 w 4868"/>
                  <a:gd name="T53" fmla="*/ 0 h 3142"/>
                  <a:gd name="T54" fmla="*/ 29 w 4868"/>
                  <a:gd name="T55" fmla="*/ 37 h 3142"/>
                  <a:gd name="T56" fmla="*/ 29 w 4868"/>
                  <a:gd name="T57" fmla="*/ 37 h 3142"/>
                  <a:gd name="T58" fmla="*/ 0 w 4868"/>
                  <a:gd name="T59" fmla="*/ 39 h 3142"/>
                  <a:gd name="T60" fmla="*/ 0 w 4868"/>
                  <a:gd name="T61" fmla="*/ 39 h 3142"/>
                  <a:gd name="T62" fmla="*/ 31 w 4868"/>
                  <a:gd name="T63" fmla="*/ 2 h 3142"/>
                  <a:gd name="T64" fmla="*/ 31 w 4868"/>
                  <a:gd name="T65" fmla="*/ 2 h 3142"/>
                  <a:gd name="T66" fmla="*/ 31 w 4868"/>
                  <a:gd name="T67" fmla="*/ 2 h 3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68"/>
                  <a:gd name="T103" fmla="*/ 0 h 3142"/>
                  <a:gd name="T104" fmla="*/ 4868 w 4868"/>
                  <a:gd name="T105" fmla="*/ 3142 h 31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68" h="3142">
                    <a:moveTo>
                      <a:pt x="2490" y="123"/>
                    </a:moveTo>
                    <a:lnTo>
                      <a:pt x="2488" y="123"/>
                    </a:lnTo>
                    <a:lnTo>
                      <a:pt x="2488" y="125"/>
                    </a:lnTo>
                    <a:lnTo>
                      <a:pt x="2" y="3132"/>
                    </a:lnTo>
                    <a:lnTo>
                      <a:pt x="0" y="3134"/>
                    </a:lnTo>
                    <a:lnTo>
                      <a:pt x="0" y="3139"/>
                    </a:lnTo>
                    <a:lnTo>
                      <a:pt x="2" y="3141"/>
                    </a:lnTo>
                    <a:lnTo>
                      <a:pt x="3" y="3141"/>
                    </a:lnTo>
                    <a:lnTo>
                      <a:pt x="5" y="3142"/>
                    </a:lnTo>
                    <a:lnTo>
                      <a:pt x="6" y="3142"/>
                    </a:lnTo>
                    <a:lnTo>
                      <a:pt x="2378" y="3022"/>
                    </a:lnTo>
                    <a:lnTo>
                      <a:pt x="2379" y="3020"/>
                    </a:lnTo>
                    <a:lnTo>
                      <a:pt x="2381" y="3020"/>
                    </a:lnTo>
                    <a:lnTo>
                      <a:pt x="2382" y="3019"/>
                    </a:lnTo>
                    <a:lnTo>
                      <a:pt x="4866" y="9"/>
                    </a:lnTo>
                    <a:lnTo>
                      <a:pt x="4866" y="7"/>
                    </a:lnTo>
                    <a:lnTo>
                      <a:pt x="4868" y="6"/>
                    </a:lnTo>
                    <a:lnTo>
                      <a:pt x="4868" y="4"/>
                    </a:lnTo>
                    <a:lnTo>
                      <a:pt x="4866" y="3"/>
                    </a:lnTo>
                    <a:lnTo>
                      <a:pt x="4866" y="1"/>
                    </a:lnTo>
                    <a:lnTo>
                      <a:pt x="4865" y="1"/>
                    </a:lnTo>
                    <a:lnTo>
                      <a:pt x="4864" y="0"/>
                    </a:lnTo>
                    <a:lnTo>
                      <a:pt x="4861" y="0"/>
                    </a:lnTo>
                    <a:lnTo>
                      <a:pt x="2490" y="123"/>
                    </a:lnTo>
                    <a:lnTo>
                      <a:pt x="2492" y="135"/>
                    </a:lnTo>
                    <a:lnTo>
                      <a:pt x="4862" y="12"/>
                    </a:lnTo>
                    <a:lnTo>
                      <a:pt x="4858" y="1"/>
                    </a:lnTo>
                    <a:lnTo>
                      <a:pt x="2374" y="3012"/>
                    </a:lnTo>
                    <a:lnTo>
                      <a:pt x="2377" y="3010"/>
                    </a:lnTo>
                    <a:lnTo>
                      <a:pt x="5" y="3131"/>
                    </a:lnTo>
                    <a:lnTo>
                      <a:pt x="11" y="3139"/>
                    </a:lnTo>
                    <a:lnTo>
                      <a:pt x="2496" y="132"/>
                    </a:lnTo>
                    <a:lnTo>
                      <a:pt x="2492" y="135"/>
                    </a:lnTo>
                    <a:lnTo>
                      <a:pt x="249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8" name="Freeform 7"/>
              <p:cNvSpPr>
                <a:spLocks/>
              </p:cNvSpPr>
              <p:nvPr/>
            </p:nvSpPr>
            <p:spPr bwMode="auto">
              <a:xfrm>
                <a:off x="3056" y="26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9" name="Freeform 8"/>
              <p:cNvSpPr>
                <a:spLocks/>
              </p:cNvSpPr>
              <p:nvPr/>
            </p:nvSpPr>
            <p:spPr bwMode="auto">
              <a:xfrm>
                <a:off x="3051" y="265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0" name="Freeform 9"/>
              <p:cNvSpPr>
                <a:spLocks/>
              </p:cNvSpPr>
              <p:nvPr/>
            </p:nvSpPr>
            <p:spPr bwMode="auto">
              <a:xfrm>
                <a:off x="3046" y="265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1" name="Freeform 10"/>
              <p:cNvSpPr>
                <a:spLocks/>
              </p:cNvSpPr>
              <p:nvPr/>
            </p:nvSpPr>
            <p:spPr bwMode="auto">
              <a:xfrm>
                <a:off x="3041" y="266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2" name="Freeform 11"/>
              <p:cNvSpPr>
                <a:spLocks/>
              </p:cNvSpPr>
              <p:nvPr/>
            </p:nvSpPr>
            <p:spPr bwMode="auto">
              <a:xfrm>
                <a:off x="3036" y="266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3" name="Freeform 12"/>
              <p:cNvSpPr>
                <a:spLocks/>
              </p:cNvSpPr>
              <p:nvPr/>
            </p:nvSpPr>
            <p:spPr bwMode="auto">
              <a:xfrm>
                <a:off x="3031" y="267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4" name="Freeform 13"/>
              <p:cNvSpPr>
                <a:spLocks/>
              </p:cNvSpPr>
              <p:nvPr/>
            </p:nvSpPr>
            <p:spPr bwMode="auto">
              <a:xfrm>
                <a:off x="3026" y="268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5" name="Freeform 14"/>
              <p:cNvSpPr>
                <a:spLocks/>
              </p:cNvSpPr>
              <p:nvPr/>
            </p:nvSpPr>
            <p:spPr bwMode="auto">
              <a:xfrm>
                <a:off x="3021" y="268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6" name="Freeform 15"/>
              <p:cNvSpPr>
                <a:spLocks/>
              </p:cNvSpPr>
              <p:nvPr/>
            </p:nvSpPr>
            <p:spPr bwMode="auto">
              <a:xfrm>
                <a:off x="3017" y="2693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7" name="Freeform 16"/>
              <p:cNvSpPr>
                <a:spLocks/>
              </p:cNvSpPr>
              <p:nvPr/>
            </p:nvSpPr>
            <p:spPr bwMode="auto">
              <a:xfrm>
                <a:off x="3011" y="269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8" name="Freeform 17"/>
              <p:cNvSpPr>
                <a:spLocks/>
              </p:cNvSpPr>
              <p:nvPr/>
            </p:nvSpPr>
            <p:spPr bwMode="auto">
              <a:xfrm>
                <a:off x="3007" y="2704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79" name="Freeform 18"/>
              <p:cNvSpPr>
                <a:spLocks/>
              </p:cNvSpPr>
              <p:nvPr/>
            </p:nvSpPr>
            <p:spPr bwMode="auto">
              <a:xfrm>
                <a:off x="3002" y="2710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0" name="Freeform 19"/>
              <p:cNvSpPr>
                <a:spLocks/>
              </p:cNvSpPr>
              <p:nvPr/>
            </p:nvSpPr>
            <p:spPr bwMode="auto">
              <a:xfrm>
                <a:off x="2997" y="2717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1" name="Freeform 20"/>
              <p:cNvSpPr>
                <a:spLocks/>
              </p:cNvSpPr>
              <p:nvPr/>
            </p:nvSpPr>
            <p:spPr bwMode="auto">
              <a:xfrm>
                <a:off x="2992" y="272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2" name="Freeform 21"/>
              <p:cNvSpPr>
                <a:spLocks/>
              </p:cNvSpPr>
              <p:nvPr/>
            </p:nvSpPr>
            <p:spPr bwMode="auto">
              <a:xfrm>
                <a:off x="2987" y="2728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3" name="Freeform 22"/>
              <p:cNvSpPr>
                <a:spLocks/>
              </p:cNvSpPr>
              <p:nvPr/>
            </p:nvSpPr>
            <p:spPr bwMode="auto">
              <a:xfrm>
                <a:off x="2982" y="273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4" name="Freeform 23"/>
              <p:cNvSpPr>
                <a:spLocks/>
              </p:cNvSpPr>
              <p:nvPr/>
            </p:nvSpPr>
            <p:spPr bwMode="auto">
              <a:xfrm>
                <a:off x="2977" y="2740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5" name="Freeform 24"/>
              <p:cNvSpPr>
                <a:spLocks/>
              </p:cNvSpPr>
              <p:nvPr/>
            </p:nvSpPr>
            <p:spPr bwMode="auto">
              <a:xfrm>
                <a:off x="2972" y="274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6" name="Freeform 25"/>
              <p:cNvSpPr>
                <a:spLocks/>
              </p:cNvSpPr>
              <p:nvPr/>
            </p:nvSpPr>
            <p:spPr bwMode="auto">
              <a:xfrm>
                <a:off x="2967" y="2752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7" name="Freeform 26"/>
              <p:cNvSpPr>
                <a:spLocks/>
              </p:cNvSpPr>
              <p:nvPr/>
            </p:nvSpPr>
            <p:spPr bwMode="auto">
              <a:xfrm>
                <a:off x="2962" y="275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8" name="Freeform 27"/>
              <p:cNvSpPr>
                <a:spLocks/>
              </p:cNvSpPr>
              <p:nvPr/>
            </p:nvSpPr>
            <p:spPr bwMode="auto">
              <a:xfrm>
                <a:off x="2958" y="2764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89" name="Freeform 28"/>
              <p:cNvSpPr>
                <a:spLocks/>
              </p:cNvSpPr>
              <p:nvPr/>
            </p:nvSpPr>
            <p:spPr bwMode="auto">
              <a:xfrm>
                <a:off x="2952" y="277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0" name="Freeform 29"/>
              <p:cNvSpPr>
                <a:spLocks/>
              </p:cNvSpPr>
              <p:nvPr/>
            </p:nvSpPr>
            <p:spPr bwMode="auto">
              <a:xfrm>
                <a:off x="2947" y="2776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1" name="Freeform 30"/>
              <p:cNvSpPr>
                <a:spLocks/>
              </p:cNvSpPr>
              <p:nvPr/>
            </p:nvSpPr>
            <p:spPr bwMode="auto">
              <a:xfrm>
                <a:off x="2943" y="278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2" name="Freeform 31"/>
              <p:cNvSpPr>
                <a:spLocks/>
              </p:cNvSpPr>
              <p:nvPr/>
            </p:nvSpPr>
            <p:spPr bwMode="auto">
              <a:xfrm>
                <a:off x="2938" y="278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3" name="Freeform 32"/>
              <p:cNvSpPr>
                <a:spLocks/>
              </p:cNvSpPr>
              <p:nvPr/>
            </p:nvSpPr>
            <p:spPr bwMode="auto">
              <a:xfrm>
                <a:off x="2933" y="2793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4" name="Freeform 33"/>
              <p:cNvSpPr>
                <a:spLocks/>
              </p:cNvSpPr>
              <p:nvPr/>
            </p:nvSpPr>
            <p:spPr bwMode="auto">
              <a:xfrm>
                <a:off x="2928" y="279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5" name="Freeform 34"/>
              <p:cNvSpPr>
                <a:spLocks/>
              </p:cNvSpPr>
              <p:nvPr/>
            </p:nvSpPr>
            <p:spPr bwMode="auto">
              <a:xfrm>
                <a:off x="2923" y="280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6" name="Freeform 35"/>
              <p:cNvSpPr>
                <a:spLocks/>
              </p:cNvSpPr>
              <p:nvPr/>
            </p:nvSpPr>
            <p:spPr bwMode="auto">
              <a:xfrm>
                <a:off x="2918" y="281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7" name="Freeform 36"/>
              <p:cNvSpPr>
                <a:spLocks/>
              </p:cNvSpPr>
              <p:nvPr/>
            </p:nvSpPr>
            <p:spPr bwMode="auto">
              <a:xfrm>
                <a:off x="2913" y="2817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8" name="Freeform 37"/>
              <p:cNvSpPr>
                <a:spLocks/>
              </p:cNvSpPr>
              <p:nvPr/>
            </p:nvSpPr>
            <p:spPr bwMode="auto">
              <a:xfrm>
                <a:off x="2908" y="282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99" name="Freeform 38"/>
              <p:cNvSpPr>
                <a:spLocks/>
              </p:cNvSpPr>
              <p:nvPr/>
            </p:nvSpPr>
            <p:spPr bwMode="auto">
              <a:xfrm>
                <a:off x="2903" y="282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0" name="Freeform 39"/>
              <p:cNvSpPr>
                <a:spLocks/>
              </p:cNvSpPr>
              <p:nvPr/>
            </p:nvSpPr>
            <p:spPr bwMode="auto">
              <a:xfrm>
                <a:off x="2898" y="283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1" name="Freeform 40"/>
              <p:cNvSpPr>
                <a:spLocks/>
              </p:cNvSpPr>
              <p:nvPr/>
            </p:nvSpPr>
            <p:spPr bwMode="auto">
              <a:xfrm>
                <a:off x="2893" y="2841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2" name="Freeform 41"/>
              <p:cNvSpPr>
                <a:spLocks/>
              </p:cNvSpPr>
              <p:nvPr/>
            </p:nvSpPr>
            <p:spPr bwMode="auto">
              <a:xfrm>
                <a:off x="2888" y="284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3" name="Freeform 42"/>
              <p:cNvSpPr>
                <a:spLocks/>
              </p:cNvSpPr>
              <p:nvPr/>
            </p:nvSpPr>
            <p:spPr bwMode="auto">
              <a:xfrm>
                <a:off x="2884" y="2853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4" name="Freeform 43"/>
              <p:cNvSpPr>
                <a:spLocks/>
              </p:cNvSpPr>
              <p:nvPr/>
            </p:nvSpPr>
            <p:spPr bwMode="auto">
              <a:xfrm>
                <a:off x="2879" y="285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5" name="Freeform 44"/>
              <p:cNvSpPr>
                <a:spLocks/>
              </p:cNvSpPr>
              <p:nvPr/>
            </p:nvSpPr>
            <p:spPr bwMode="auto">
              <a:xfrm>
                <a:off x="2874" y="2865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6" name="Freeform 45"/>
              <p:cNvSpPr>
                <a:spLocks/>
              </p:cNvSpPr>
              <p:nvPr/>
            </p:nvSpPr>
            <p:spPr bwMode="auto">
              <a:xfrm>
                <a:off x="2869" y="287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7" name="Freeform 46"/>
              <p:cNvSpPr>
                <a:spLocks/>
              </p:cNvSpPr>
              <p:nvPr/>
            </p:nvSpPr>
            <p:spPr bwMode="auto">
              <a:xfrm>
                <a:off x="2864" y="2876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8" name="Freeform 47"/>
              <p:cNvSpPr>
                <a:spLocks/>
              </p:cNvSpPr>
              <p:nvPr/>
            </p:nvSpPr>
            <p:spPr bwMode="auto">
              <a:xfrm>
                <a:off x="2859" y="2883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09" name="Freeform 48"/>
              <p:cNvSpPr>
                <a:spLocks/>
              </p:cNvSpPr>
              <p:nvPr/>
            </p:nvSpPr>
            <p:spPr bwMode="auto">
              <a:xfrm>
                <a:off x="2854" y="288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0" name="Freeform 49"/>
              <p:cNvSpPr>
                <a:spLocks/>
              </p:cNvSpPr>
              <p:nvPr/>
            </p:nvSpPr>
            <p:spPr bwMode="auto">
              <a:xfrm>
                <a:off x="2849" y="289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1" name="Freeform 50"/>
              <p:cNvSpPr>
                <a:spLocks/>
              </p:cNvSpPr>
              <p:nvPr/>
            </p:nvSpPr>
            <p:spPr bwMode="auto">
              <a:xfrm>
                <a:off x="2844" y="2900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2" name="Freeform 51"/>
              <p:cNvSpPr>
                <a:spLocks/>
              </p:cNvSpPr>
              <p:nvPr/>
            </p:nvSpPr>
            <p:spPr bwMode="auto">
              <a:xfrm>
                <a:off x="2839" y="290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3" name="Freeform 52"/>
              <p:cNvSpPr>
                <a:spLocks/>
              </p:cNvSpPr>
              <p:nvPr/>
            </p:nvSpPr>
            <p:spPr bwMode="auto">
              <a:xfrm>
                <a:off x="2834" y="291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4" name="Freeform 53"/>
              <p:cNvSpPr>
                <a:spLocks/>
              </p:cNvSpPr>
              <p:nvPr/>
            </p:nvSpPr>
            <p:spPr bwMode="auto">
              <a:xfrm>
                <a:off x="2829" y="2918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5" name="Freeform 54"/>
              <p:cNvSpPr>
                <a:spLocks/>
              </p:cNvSpPr>
              <p:nvPr/>
            </p:nvSpPr>
            <p:spPr bwMode="auto">
              <a:xfrm>
                <a:off x="2825" y="2924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6" name="Freeform 55"/>
              <p:cNvSpPr>
                <a:spLocks/>
              </p:cNvSpPr>
              <p:nvPr/>
            </p:nvSpPr>
            <p:spPr bwMode="auto">
              <a:xfrm>
                <a:off x="2820" y="2930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7" name="Freeform 56"/>
              <p:cNvSpPr>
                <a:spLocks/>
              </p:cNvSpPr>
              <p:nvPr/>
            </p:nvSpPr>
            <p:spPr bwMode="auto">
              <a:xfrm>
                <a:off x="2814" y="293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8" name="Freeform 57"/>
              <p:cNvSpPr>
                <a:spLocks/>
              </p:cNvSpPr>
              <p:nvPr/>
            </p:nvSpPr>
            <p:spPr bwMode="auto">
              <a:xfrm>
                <a:off x="2810" y="2942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19" name="Freeform 58"/>
              <p:cNvSpPr>
                <a:spLocks/>
              </p:cNvSpPr>
              <p:nvPr/>
            </p:nvSpPr>
            <p:spPr bwMode="auto">
              <a:xfrm>
                <a:off x="2805" y="294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0" name="Freeform 59"/>
              <p:cNvSpPr>
                <a:spLocks/>
              </p:cNvSpPr>
              <p:nvPr/>
            </p:nvSpPr>
            <p:spPr bwMode="auto">
              <a:xfrm>
                <a:off x="2800" y="295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1" name="Freeform 60"/>
              <p:cNvSpPr>
                <a:spLocks/>
              </p:cNvSpPr>
              <p:nvPr/>
            </p:nvSpPr>
            <p:spPr bwMode="auto">
              <a:xfrm>
                <a:off x="2795" y="295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2" name="Freeform 61"/>
              <p:cNvSpPr>
                <a:spLocks/>
              </p:cNvSpPr>
              <p:nvPr/>
            </p:nvSpPr>
            <p:spPr bwMode="auto">
              <a:xfrm>
                <a:off x="2790" y="2965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3" name="Freeform 62"/>
              <p:cNvSpPr>
                <a:spLocks/>
              </p:cNvSpPr>
              <p:nvPr/>
            </p:nvSpPr>
            <p:spPr bwMode="auto">
              <a:xfrm>
                <a:off x="2785" y="297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4" name="Freeform 63"/>
              <p:cNvSpPr>
                <a:spLocks/>
              </p:cNvSpPr>
              <p:nvPr/>
            </p:nvSpPr>
            <p:spPr bwMode="auto">
              <a:xfrm>
                <a:off x="2780" y="297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5" name="Freeform 64"/>
              <p:cNvSpPr>
                <a:spLocks/>
              </p:cNvSpPr>
              <p:nvPr/>
            </p:nvSpPr>
            <p:spPr bwMode="auto">
              <a:xfrm>
                <a:off x="2775" y="298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6" name="Freeform 65"/>
              <p:cNvSpPr>
                <a:spLocks/>
              </p:cNvSpPr>
              <p:nvPr/>
            </p:nvSpPr>
            <p:spPr bwMode="auto">
              <a:xfrm>
                <a:off x="2770" y="2989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7" name="Freeform 66"/>
              <p:cNvSpPr>
                <a:spLocks/>
              </p:cNvSpPr>
              <p:nvPr/>
            </p:nvSpPr>
            <p:spPr bwMode="auto">
              <a:xfrm>
                <a:off x="2765" y="299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8" name="Freeform 67"/>
              <p:cNvSpPr>
                <a:spLocks/>
              </p:cNvSpPr>
              <p:nvPr/>
            </p:nvSpPr>
            <p:spPr bwMode="auto">
              <a:xfrm>
                <a:off x="2761" y="3001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29" name="Freeform 68"/>
              <p:cNvSpPr>
                <a:spLocks/>
              </p:cNvSpPr>
              <p:nvPr/>
            </p:nvSpPr>
            <p:spPr bwMode="auto">
              <a:xfrm>
                <a:off x="2755" y="300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0" name="Freeform 69"/>
              <p:cNvSpPr>
                <a:spLocks/>
              </p:cNvSpPr>
              <p:nvPr/>
            </p:nvSpPr>
            <p:spPr bwMode="auto">
              <a:xfrm>
                <a:off x="2751" y="3013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1" name="Freeform 70"/>
              <p:cNvSpPr>
                <a:spLocks/>
              </p:cNvSpPr>
              <p:nvPr/>
            </p:nvSpPr>
            <p:spPr bwMode="auto">
              <a:xfrm>
                <a:off x="2746" y="301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2" name="Freeform 71"/>
              <p:cNvSpPr>
                <a:spLocks/>
              </p:cNvSpPr>
              <p:nvPr/>
            </p:nvSpPr>
            <p:spPr bwMode="auto">
              <a:xfrm>
                <a:off x="2741" y="302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3" name="Freeform 72"/>
              <p:cNvSpPr>
                <a:spLocks/>
              </p:cNvSpPr>
              <p:nvPr/>
            </p:nvSpPr>
            <p:spPr bwMode="auto">
              <a:xfrm>
                <a:off x="2736" y="3031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4" name="Freeform 73"/>
              <p:cNvSpPr>
                <a:spLocks/>
              </p:cNvSpPr>
              <p:nvPr/>
            </p:nvSpPr>
            <p:spPr bwMode="auto">
              <a:xfrm>
                <a:off x="2731" y="303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5" name="Freeform 74"/>
              <p:cNvSpPr>
                <a:spLocks/>
              </p:cNvSpPr>
              <p:nvPr/>
            </p:nvSpPr>
            <p:spPr bwMode="auto">
              <a:xfrm>
                <a:off x="2726" y="3042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6" name="Freeform 75"/>
              <p:cNvSpPr>
                <a:spLocks/>
              </p:cNvSpPr>
              <p:nvPr/>
            </p:nvSpPr>
            <p:spPr bwMode="auto">
              <a:xfrm>
                <a:off x="2721" y="304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7" name="Freeform 76"/>
              <p:cNvSpPr>
                <a:spLocks/>
              </p:cNvSpPr>
              <p:nvPr/>
            </p:nvSpPr>
            <p:spPr bwMode="auto">
              <a:xfrm>
                <a:off x="2716" y="3054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8" name="Freeform 77"/>
              <p:cNvSpPr>
                <a:spLocks/>
              </p:cNvSpPr>
              <p:nvPr/>
            </p:nvSpPr>
            <p:spPr bwMode="auto">
              <a:xfrm>
                <a:off x="2711" y="306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39" name="Freeform 78"/>
              <p:cNvSpPr>
                <a:spLocks/>
              </p:cNvSpPr>
              <p:nvPr/>
            </p:nvSpPr>
            <p:spPr bwMode="auto">
              <a:xfrm>
                <a:off x="2706" y="306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0" name="Freeform 79"/>
              <p:cNvSpPr>
                <a:spLocks/>
              </p:cNvSpPr>
              <p:nvPr/>
            </p:nvSpPr>
            <p:spPr bwMode="auto">
              <a:xfrm>
                <a:off x="2702" y="3072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1" name="Freeform 80"/>
              <p:cNvSpPr>
                <a:spLocks/>
              </p:cNvSpPr>
              <p:nvPr/>
            </p:nvSpPr>
            <p:spPr bwMode="auto">
              <a:xfrm>
                <a:off x="2696" y="307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2" name="Freeform 81"/>
              <p:cNvSpPr>
                <a:spLocks/>
              </p:cNvSpPr>
              <p:nvPr/>
            </p:nvSpPr>
            <p:spPr bwMode="auto">
              <a:xfrm>
                <a:off x="2691" y="308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3" name="Freeform 82"/>
              <p:cNvSpPr>
                <a:spLocks/>
              </p:cNvSpPr>
              <p:nvPr/>
            </p:nvSpPr>
            <p:spPr bwMode="auto">
              <a:xfrm>
                <a:off x="2687" y="3090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4" name="Freeform 83"/>
              <p:cNvSpPr>
                <a:spLocks/>
              </p:cNvSpPr>
              <p:nvPr/>
            </p:nvSpPr>
            <p:spPr bwMode="auto">
              <a:xfrm>
                <a:off x="2682" y="3096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5" name="Freeform 84"/>
              <p:cNvSpPr>
                <a:spLocks/>
              </p:cNvSpPr>
              <p:nvPr/>
            </p:nvSpPr>
            <p:spPr bwMode="auto">
              <a:xfrm>
                <a:off x="2677" y="310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6" name="Freeform 85"/>
              <p:cNvSpPr>
                <a:spLocks/>
              </p:cNvSpPr>
              <p:nvPr/>
            </p:nvSpPr>
            <p:spPr bwMode="auto">
              <a:xfrm>
                <a:off x="2672" y="310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7" name="Freeform 86"/>
              <p:cNvSpPr>
                <a:spLocks/>
              </p:cNvSpPr>
              <p:nvPr/>
            </p:nvSpPr>
            <p:spPr bwMode="auto">
              <a:xfrm>
                <a:off x="2667" y="3113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8" name="Freeform 87"/>
              <p:cNvSpPr>
                <a:spLocks/>
              </p:cNvSpPr>
              <p:nvPr/>
            </p:nvSpPr>
            <p:spPr bwMode="auto">
              <a:xfrm>
                <a:off x="2662" y="3120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49" name="Freeform 88"/>
              <p:cNvSpPr>
                <a:spLocks/>
              </p:cNvSpPr>
              <p:nvPr/>
            </p:nvSpPr>
            <p:spPr bwMode="auto">
              <a:xfrm>
                <a:off x="2657" y="312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0" name="Freeform 89"/>
              <p:cNvSpPr>
                <a:spLocks/>
              </p:cNvSpPr>
              <p:nvPr/>
            </p:nvSpPr>
            <p:spPr bwMode="auto">
              <a:xfrm>
                <a:off x="2652" y="313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1" name="Freeform 90"/>
              <p:cNvSpPr>
                <a:spLocks/>
              </p:cNvSpPr>
              <p:nvPr/>
            </p:nvSpPr>
            <p:spPr bwMode="auto">
              <a:xfrm>
                <a:off x="2647" y="313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2" name="Freeform 91"/>
              <p:cNvSpPr>
                <a:spLocks/>
              </p:cNvSpPr>
              <p:nvPr/>
            </p:nvSpPr>
            <p:spPr bwMode="auto">
              <a:xfrm>
                <a:off x="2642" y="314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3" name="Freeform 92"/>
              <p:cNvSpPr>
                <a:spLocks/>
              </p:cNvSpPr>
              <p:nvPr/>
            </p:nvSpPr>
            <p:spPr bwMode="auto">
              <a:xfrm>
                <a:off x="2637" y="314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4" name="Freeform 93"/>
              <p:cNvSpPr>
                <a:spLocks/>
              </p:cNvSpPr>
              <p:nvPr/>
            </p:nvSpPr>
            <p:spPr bwMode="auto">
              <a:xfrm>
                <a:off x="2632" y="3155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5" name="Freeform 94"/>
              <p:cNvSpPr>
                <a:spLocks/>
              </p:cNvSpPr>
              <p:nvPr/>
            </p:nvSpPr>
            <p:spPr bwMode="auto">
              <a:xfrm>
                <a:off x="2628" y="3161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6" name="Freeform 95"/>
              <p:cNvSpPr>
                <a:spLocks/>
              </p:cNvSpPr>
              <p:nvPr/>
            </p:nvSpPr>
            <p:spPr bwMode="auto">
              <a:xfrm>
                <a:off x="2623" y="316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7" name="Freeform 96"/>
              <p:cNvSpPr>
                <a:spLocks/>
              </p:cNvSpPr>
              <p:nvPr/>
            </p:nvSpPr>
            <p:spPr bwMode="auto">
              <a:xfrm>
                <a:off x="2617" y="317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8" name="Freeform 97"/>
              <p:cNvSpPr>
                <a:spLocks/>
              </p:cNvSpPr>
              <p:nvPr/>
            </p:nvSpPr>
            <p:spPr bwMode="auto">
              <a:xfrm>
                <a:off x="2613" y="3179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59" name="Freeform 98"/>
              <p:cNvSpPr>
                <a:spLocks/>
              </p:cNvSpPr>
              <p:nvPr/>
            </p:nvSpPr>
            <p:spPr bwMode="auto">
              <a:xfrm>
                <a:off x="2608" y="318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0" name="Freeform 99"/>
              <p:cNvSpPr>
                <a:spLocks/>
              </p:cNvSpPr>
              <p:nvPr/>
            </p:nvSpPr>
            <p:spPr bwMode="auto">
              <a:xfrm>
                <a:off x="2603" y="319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1" name="Freeform 100"/>
              <p:cNvSpPr>
                <a:spLocks/>
              </p:cNvSpPr>
              <p:nvPr/>
            </p:nvSpPr>
            <p:spPr bwMode="auto">
              <a:xfrm>
                <a:off x="2598" y="319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2" name="Freeform 101"/>
              <p:cNvSpPr>
                <a:spLocks/>
              </p:cNvSpPr>
              <p:nvPr/>
            </p:nvSpPr>
            <p:spPr bwMode="auto">
              <a:xfrm>
                <a:off x="2593" y="320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3" name="Freeform 102"/>
              <p:cNvSpPr>
                <a:spLocks/>
              </p:cNvSpPr>
              <p:nvPr/>
            </p:nvSpPr>
            <p:spPr bwMode="auto">
              <a:xfrm>
                <a:off x="2588" y="320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4" name="Freeform 103"/>
              <p:cNvSpPr>
                <a:spLocks/>
              </p:cNvSpPr>
              <p:nvPr/>
            </p:nvSpPr>
            <p:spPr bwMode="auto">
              <a:xfrm>
                <a:off x="2583" y="321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5" name="Freeform 104"/>
              <p:cNvSpPr>
                <a:spLocks/>
              </p:cNvSpPr>
              <p:nvPr/>
            </p:nvSpPr>
            <p:spPr bwMode="auto">
              <a:xfrm>
                <a:off x="2578" y="3220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6" name="Freeform 105"/>
              <p:cNvSpPr>
                <a:spLocks/>
              </p:cNvSpPr>
              <p:nvPr/>
            </p:nvSpPr>
            <p:spPr bwMode="auto">
              <a:xfrm>
                <a:off x="2573" y="322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7" name="Freeform 106"/>
              <p:cNvSpPr>
                <a:spLocks/>
              </p:cNvSpPr>
              <p:nvPr/>
            </p:nvSpPr>
            <p:spPr bwMode="auto">
              <a:xfrm>
                <a:off x="2569" y="323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8" name="Freeform 107"/>
              <p:cNvSpPr>
                <a:spLocks/>
              </p:cNvSpPr>
              <p:nvPr/>
            </p:nvSpPr>
            <p:spPr bwMode="auto">
              <a:xfrm>
                <a:off x="2564" y="323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69" name="Freeform 108"/>
              <p:cNvSpPr>
                <a:spLocks/>
              </p:cNvSpPr>
              <p:nvPr/>
            </p:nvSpPr>
            <p:spPr bwMode="auto">
              <a:xfrm>
                <a:off x="2558" y="3244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0" name="Freeform 109"/>
              <p:cNvSpPr>
                <a:spLocks/>
              </p:cNvSpPr>
              <p:nvPr/>
            </p:nvSpPr>
            <p:spPr bwMode="auto">
              <a:xfrm>
                <a:off x="2554" y="3250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1" name="Freeform 110"/>
              <p:cNvSpPr>
                <a:spLocks/>
              </p:cNvSpPr>
              <p:nvPr/>
            </p:nvSpPr>
            <p:spPr bwMode="auto">
              <a:xfrm>
                <a:off x="2549" y="3256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2" name="Freeform 111"/>
              <p:cNvSpPr>
                <a:spLocks/>
              </p:cNvSpPr>
              <p:nvPr/>
            </p:nvSpPr>
            <p:spPr bwMode="auto">
              <a:xfrm>
                <a:off x="2544" y="326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3" name="Freeform 112"/>
              <p:cNvSpPr>
                <a:spLocks/>
              </p:cNvSpPr>
              <p:nvPr/>
            </p:nvSpPr>
            <p:spPr bwMode="auto">
              <a:xfrm>
                <a:off x="2539" y="3268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4" name="Freeform 113"/>
              <p:cNvSpPr>
                <a:spLocks/>
              </p:cNvSpPr>
              <p:nvPr/>
            </p:nvSpPr>
            <p:spPr bwMode="auto">
              <a:xfrm>
                <a:off x="2534" y="327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5" name="Freeform 114"/>
              <p:cNvSpPr>
                <a:spLocks/>
              </p:cNvSpPr>
              <p:nvPr/>
            </p:nvSpPr>
            <p:spPr bwMode="auto">
              <a:xfrm>
                <a:off x="2529" y="327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6" name="Freeform 115"/>
              <p:cNvSpPr>
                <a:spLocks/>
              </p:cNvSpPr>
              <p:nvPr/>
            </p:nvSpPr>
            <p:spPr bwMode="auto">
              <a:xfrm>
                <a:off x="2524" y="3286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7" name="Freeform 116"/>
              <p:cNvSpPr>
                <a:spLocks/>
              </p:cNvSpPr>
              <p:nvPr/>
            </p:nvSpPr>
            <p:spPr bwMode="auto">
              <a:xfrm>
                <a:off x="2519" y="329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8" name="Freeform 117"/>
              <p:cNvSpPr>
                <a:spLocks/>
              </p:cNvSpPr>
              <p:nvPr/>
            </p:nvSpPr>
            <p:spPr bwMode="auto">
              <a:xfrm>
                <a:off x="2514" y="329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79" name="Freeform 118"/>
              <p:cNvSpPr>
                <a:spLocks/>
              </p:cNvSpPr>
              <p:nvPr/>
            </p:nvSpPr>
            <p:spPr bwMode="auto">
              <a:xfrm>
                <a:off x="2509" y="330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0" name="Freeform 119"/>
              <p:cNvSpPr>
                <a:spLocks/>
              </p:cNvSpPr>
              <p:nvPr/>
            </p:nvSpPr>
            <p:spPr bwMode="auto">
              <a:xfrm>
                <a:off x="2505" y="3309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1" name="Freeform 120"/>
              <p:cNvSpPr>
                <a:spLocks/>
              </p:cNvSpPr>
              <p:nvPr/>
            </p:nvSpPr>
            <p:spPr bwMode="auto">
              <a:xfrm>
                <a:off x="2499" y="331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2" name="Freeform 121"/>
              <p:cNvSpPr>
                <a:spLocks/>
              </p:cNvSpPr>
              <p:nvPr/>
            </p:nvSpPr>
            <p:spPr bwMode="auto">
              <a:xfrm>
                <a:off x="2495" y="3321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3" name="Freeform 122"/>
              <p:cNvSpPr>
                <a:spLocks/>
              </p:cNvSpPr>
              <p:nvPr/>
            </p:nvSpPr>
            <p:spPr bwMode="auto">
              <a:xfrm>
                <a:off x="2490" y="332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4" name="Freeform 123"/>
              <p:cNvSpPr>
                <a:spLocks/>
              </p:cNvSpPr>
              <p:nvPr/>
            </p:nvSpPr>
            <p:spPr bwMode="auto">
              <a:xfrm>
                <a:off x="2485" y="3333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5" name="Freeform 124"/>
              <p:cNvSpPr>
                <a:spLocks/>
              </p:cNvSpPr>
              <p:nvPr/>
            </p:nvSpPr>
            <p:spPr bwMode="auto">
              <a:xfrm>
                <a:off x="2480" y="3339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6" name="Freeform 125"/>
              <p:cNvSpPr>
                <a:spLocks/>
              </p:cNvSpPr>
              <p:nvPr/>
            </p:nvSpPr>
            <p:spPr bwMode="auto">
              <a:xfrm>
                <a:off x="2475" y="3345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7" name="Freeform 126"/>
              <p:cNvSpPr>
                <a:spLocks/>
              </p:cNvSpPr>
              <p:nvPr/>
            </p:nvSpPr>
            <p:spPr bwMode="auto">
              <a:xfrm>
                <a:off x="2470" y="335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8" name="Freeform 127"/>
              <p:cNvSpPr>
                <a:spLocks/>
              </p:cNvSpPr>
              <p:nvPr/>
            </p:nvSpPr>
            <p:spPr bwMode="auto">
              <a:xfrm>
                <a:off x="2465" y="335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89" name="Freeform 128"/>
              <p:cNvSpPr>
                <a:spLocks/>
              </p:cNvSpPr>
              <p:nvPr/>
            </p:nvSpPr>
            <p:spPr bwMode="auto">
              <a:xfrm>
                <a:off x="2460" y="3362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0" name="Freeform 129"/>
              <p:cNvSpPr>
                <a:spLocks/>
              </p:cNvSpPr>
              <p:nvPr/>
            </p:nvSpPr>
            <p:spPr bwMode="auto">
              <a:xfrm>
                <a:off x="2455" y="336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1" name="Freeform 130"/>
              <p:cNvSpPr>
                <a:spLocks/>
              </p:cNvSpPr>
              <p:nvPr/>
            </p:nvSpPr>
            <p:spPr bwMode="auto">
              <a:xfrm>
                <a:off x="2450" y="337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2" name="Freeform 131"/>
              <p:cNvSpPr>
                <a:spLocks/>
              </p:cNvSpPr>
              <p:nvPr/>
            </p:nvSpPr>
            <p:spPr bwMode="auto">
              <a:xfrm>
                <a:off x="2446" y="3380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3" name="Freeform 132"/>
              <p:cNvSpPr>
                <a:spLocks/>
              </p:cNvSpPr>
              <p:nvPr/>
            </p:nvSpPr>
            <p:spPr bwMode="auto">
              <a:xfrm>
                <a:off x="2440" y="338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4" name="Freeform 133"/>
              <p:cNvSpPr>
                <a:spLocks/>
              </p:cNvSpPr>
              <p:nvPr/>
            </p:nvSpPr>
            <p:spPr bwMode="auto">
              <a:xfrm>
                <a:off x="2435" y="3392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5" name="Freeform 134"/>
              <p:cNvSpPr>
                <a:spLocks/>
              </p:cNvSpPr>
              <p:nvPr/>
            </p:nvSpPr>
            <p:spPr bwMode="auto">
              <a:xfrm>
                <a:off x="2431" y="3398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6" name="Freeform 135"/>
              <p:cNvSpPr>
                <a:spLocks/>
              </p:cNvSpPr>
              <p:nvPr/>
            </p:nvSpPr>
            <p:spPr bwMode="auto">
              <a:xfrm>
                <a:off x="2426" y="340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7" name="Freeform 136"/>
              <p:cNvSpPr>
                <a:spLocks/>
              </p:cNvSpPr>
              <p:nvPr/>
            </p:nvSpPr>
            <p:spPr bwMode="auto">
              <a:xfrm>
                <a:off x="2421" y="3410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8" name="Freeform 137"/>
              <p:cNvSpPr>
                <a:spLocks/>
              </p:cNvSpPr>
              <p:nvPr/>
            </p:nvSpPr>
            <p:spPr bwMode="auto">
              <a:xfrm>
                <a:off x="2416" y="341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99" name="Freeform 138"/>
              <p:cNvSpPr>
                <a:spLocks/>
              </p:cNvSpPr>
              <p:nvPr/>
            </p:nvSpPr>
            <p:spPr bwMode="auto">
              <a:xfrm>
                <a:off x="2411" y="3422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0" name="Freeform 139"/>
              <p:cNvSpPr>
                <a:spLocks/>
              </p:cNvSpPr>
              <p:nvPr/>
            </p:nvSpPr>
            <p:spPr bwMode="auto">
              <a:xfrm>
                <a:off x="2406" y="342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1" name="Freeform 140"/>
              <p:cNvSpPr>
                <a:spLocks/>
              </p:cNvSpPr>
              <p:nvPr/>
            </p:nvSpPr>
            <p:spPr bwMode="auto">
              <a:xfrm>
                <a:off x="2401" y="343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2" name="Freeform 141"/>
              <p:cNvSpPr>
                <a:spLocks/>
              </p:cNvSpPr>
              <p:nvPr/>
            </p:nvSpPr>
            <p:spPr bwMode="auto">
              <a:xfrm>
                <a:off x="2396" y="344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3" name="Freeform 142"/>
              <p:cNvSpPr>
                <a:spLocks/>
              </p:cNvSpPr>
              <p:nvPr/>
            </p:nvSpPr>
            <p:spPr bwMode="auto">
              <a:xfrm>
                <a:off x="2391" y="344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4" name="Freeform 143"/>
              <p:cNvSpPr>
                <a:spLocks/>
              </p:cNvSpPr>
              <p:nvPr/>
            </p:nvSpPr>
            <p:spPr bwMode="auto">
              <a:xfrm>
                <a:off x="2386" y="345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5" name="Freeform 144"/>
              <p:cNvSpPr>
                <a:spLocks/>
              </p:cNvSpPr>
              <p:nvPr/>
            </p:nvSpPr>
            <p:spPr bwMode="auto">
              <a:xfrm>
                <a:off x="2381" y="3458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6" name="Freeform 145"/>
              <p:cNvSpPr>
                <a:spLocks/>
              </p:cNvSpPr>
              <p:nvPr/>
            </p:nvSpPr>
            <p:spPr bwMode="auto">
              <a:xfrm>
                <a:off x="2376" y="3465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7" name="Freeform 146"/>
              <p:cNvSpPr>
                <a:spLocks/>
              </p:cNvSpPr>
              <p:nvPr/>
            </p:nvSpPr>
            <p:spPr bwMode="auto">
              <a:xfrm>
                <a:off x="2372" y="3470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8" name="Freeform 147"/>
              <p:cNvSpPr>
                <a:spLocks/>
              </p:cNvSpPr>
              <p:nvPr/>
            </p:nvSpPr>
            <p:spPr bwMode="auto">
              <a:xfrm>
                <a:off x="2367" y="347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09" name="Freeform 148"/>
              <p:cNvSpPr>
                <a:spLocks/>
              </p:cNvSpPr>
              <p:nvPr/>
            </p:nvSpPr>
            <p:spPr bwMode="auto">
              <a:xfrm>
                <a:off x="2361" y="348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0" name="Freeform 149"/>
              <p:cNvSpPr>
                <a:spLocks/>
              </p:cNvSpPr>
              <p:nvPr/>
            </p:nvSpPr>
            <p:spPr bwMode="auto">
              <a:xfrm>
                <a:off x="2357" y="348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1" name="Freeform 150"/>
              <p:cNvSpPr>
                <a:spLocks/>
              </p:cNvSpPr>
              <p:nvPr/>
            </p:nvSpPr>
            <p:spPr bwMode="auto">
              <a:xfrm>
                <a:off x="2352" y="3495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2" name="Freeform 151"/>
              <p:cNvSpPr>
                <a:spLocks/>
              </p:cNvSpPr>
              <p:nvPr/>
            </p:nvSpPr>
            <p:spPr bwMode="auto">
              <a:xfrm>
                <a:off x="2347" y="350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3" name="Freeform 152"/>
              <p:cNvSpPr>
                <a:spLocks/>
              </p:cNvSpPr>
              <p:nvPr/>
            </p:nvSpPr>
            <p:spPr bwMode="auto">
              <a:xfrm>
                <a:off x="2342" y="350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4" name="Freeform 153"/>
              <p:cNvSpPr>
                <a:spLocks/>
              </p:cNvSpPr>
              <p:nvPr/>
            </p:nvSpPr>
            <p:spPr bwMode="auto">
              <a:xfrm>
                <a:off x="2337" y="351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5" name="Freeform 154"/>
              <p:cNvSpPr>
                <a:spLocks/>
              </p:cNvSpPr>
              <p:nvPr/>
            </p:nvSpPr>
            <p:spPr bwMode="auto">
              <a:xfrm>
                <a:off x="2332" y="351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2"/>
                  <a:gd name="T47" fmla="*/ 11 w 11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6" name="Freeform 155"/>
              <p:cNvSpPr>
                <a:spLocks/>
              </p:cNvSpPr>
              <p:nvPr/>
            </p:nvSpPr>
            <p:spPr bwMode="auto">
              <a:xfrm>
                <a:off x="2327" y="352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7" name="Freeform 156"/>
              <p:cNvSpPr>
                <a:spLocks/>
              </p:cNvSpPr>
              <p:nvPr/>
            </p:nvSpPr>
            <p:spPr bwMode="auto">
              <a:xfrm>
                <a:off x="2322" y="353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8" name="Freeform 157"/>
              <p:cNvSpPr>
                <a:spLocks/>
              </p:cNvSpPr>
              <p:nvPr/>
            </p:nvSpPr>
            <p:spPr bwMode="auto">
              <a:xfrm>
                <a:off x="2317" y="353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19" name="Freeform 158"/>
              <p:cNvSpPr>
                <a:spLocks/>
              </p:cNvSpPr>
              <p:nvPr/>
            </p:nvSpPr>
            <p:spPr bwMode="auto">
              <a:xfrm>
                <a:off x="2312" y="354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0" name="Freeform 159"/>
              <p:cNvSpPr>
                <a:spLocks/>
              </p:cNvSpPr>
              <p:nvPr/>
            </p:nvSpPr>
            <p:spPr bwMode="auto">
              <a:xfrm>
                <a:off x="2308" y="354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1" name="Freeform 160"/>
              <p:cNvSpPr>
                <a:spLocks/>
              </p:cNvSpPr>
              <p:nvPr/>
            </p:nvSpPr>
            <p:spPr bwMode="auto">
              <a:xfrm>
                <a:off x="2302" y="355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2" name="Freeform 161"/>
              <p:cNvSpPr>
                <a:spLocks/>
              </p:cNvSpPr>
              <p:nvPr/>
            </p:nvSpPr>
            <p:spPr bwMode="auto">
              <a:xfrm>
                <a:off x="2298" y="3561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3" name="Freeform 162"/>
              <p:cNvSpPr>
                <a:spLocks/>
              </p:cNvSpPr>
              <p:nvPr/>
            </p:nvSpPr>
            <p:spPr bwMode="auto">
              <a:xfrm>
                <a:off x="2293" y="356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4" name="Freeform 163"/>
              <p:cNvSpPr>
                <a:spLocks/>
              </p:cNvSpPr>
              <p:nvPr/>
            </p:nvSpPr>
            <p:spPr bwMode="auto">
              <a:xfrm>
                <a:off x="2288" y="357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5" name="Freeform 164"/>
              <p:cNvSpPr>
                <a:spLocks/>
              </p:cNvSpPr>
              <p:nvPr/>
            </p:nvSpPr>
            <p:spPr bwMode="auto">
              <a:xfrm>
                <a:off x="2283" y="357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6" name="Freeform 165"/>
              <p:cNvSpPr>
                <a:spLocks/>
              </p:cNvSpPr>
              <p:nvPr/>
            </p:nvSpPr>
            <p:spPr bwMode="auto">
              <a:xfrm>
                <a:off x="2278" y="358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7" name="Freeform 166"/>
              <p:cNvSpPr>
                <a:spLocks/>
              </p:cNvSpPr>
              <p:nvPr/>
            </p:nvSpPr>
            <p:spPr bwMode="auto">
              <a:xfrm>
                <a:off x="2273" y="359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1"/>
                  <a:gd name="T47" fmla="*/ 12 w 12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8" name="Freeform 167"/>
              <p:cNvSpPr>
                <a:spLocks/>
              </p:cNvSpPr>
              <p:nvPr/>
            </p:nvSpPr>
            <p:spPr bwMode="auto">
              <a:xfrm>
                <a:off x="2268" y="3598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29" name="Freeform 168"/>
              <p:cNvSpPr>
                <a:spLocks/>
              </p:cNvSpPr>
              <p:nvPr/>
            </p:nvSpPr>
            <p:spPr bwMode="auto">
              <a:xfrm>
                <a:off x="2263" y="360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0" name="Freeform 169"/>
              <p:cNvSpPr>
                <a:spLocks/>
              </p:cNvSpPr>
              <p:nvPr/>
            </p:nvSpPr>
            <p:spPr bwMode="auto">
              <a:xfrm>
                <a:off x="2258" y="361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1" name="Freeform 170"/>
              <p:cNvSpPr>
                <a:spLocks/>
              </p:cNvSpPr>
              <p:nvPr/>
            </p:nvSpPr>
            <p:spPr bwMode="auto">
              <a:xfrm>
                <a:off x="2253" y="361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2" name="Freeform 171"/>
              <p:cNvSpPr>
                <a:spLocks/>
              </p:cNvSpPr>
              <p:nvPr/>
            </p:nvSpPr>
            <p:spPr bwMode="auto">
              <a:xfrm>
                <a:off x="2249" y="362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3" name="Freeform 172"/>
              <p:cNvSpPr>
                <a:spLocks/>
              </p:cNvSpPr>
              <p:nvPr/>
            </p:nvSpPr>
            <p:spPr bwMode="auto">
              <a:xfrm>
                <a:off x="2243" y="3628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4" name="Freeform 173"/>
              <p:cNvSpPr>
                <a:spLocks/>
              </p:cNvSpPr>
              <p:nvPr/>
            </p:nvSpPr>
            <p:spPr bwMode="auto">
              <a:xfrm>
                <a:off x="2239" y="3634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5" name="Freeform 174"/>
              <p:cNvSpPr>
                <a:spLocks/>
              </p:cNvSpPr>
              <p:nvPr/>
            </p:nvSpPr>
            <p:spPr bwMode="auto">
              <a:xfrm>
                <a:off x="2234" y="364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6" name="Freeform 175"/>
              <p:cNvSpPr>
                <a:spLocks/>
              </p:cNvSpPr>
              <p:nvPr/>
            </p:nvSpPr>
            <p:spPr bwMode="auto">
              <a:xfrm>
                <a:off x="2229" y="3646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7" name="Freeform 176"/>
              <p:cNvSpPr>
                <a:spLocks/>
              </p:cNvSpPr>
              <p:nvPr/>
            </p:nvSpPr>
            <p:spPr bwMode="auto">
              <a:xfrm>
                <a:off x="2231" y="364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8" name="Freeform 177"/>
              <p:cNvSpPr>
                <a:spLocks/>
              </p:cNvSpPr>
              <p:nvPr/>
            </p:nvSpPr>
            <p:spPr bwMode="auto">
              <a:xfrm>
                <a:off x="2239" y="364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39" name="Freeform 178"/>
              <p:cNvSpPr>
                <a:spLocks/>
              </p:cNvSpPr>
              <p:nvPr/>
            </p:nvSpPr>
            <p:spPr bwMode="auto">
              <a:xfrm>
                <a:off x="2247" y="364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0" name="Freeform 179"/>
              <p:cNvSpPr>
                <a:spLocks/>
              </p:cNvSpPr>
              <p:nvPr/>
            </p:nvSpPr>
            <p:spPr bwMode="auto">
              <a:xfrm>
                <a:off x="2254" y="364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1" name="Freeform 180"/>
              <p:cNvSpPr>
                <a:spLocks/>
              </p:cNvSpPr>
              <p:nvPr/>
            </p:nvSpPr>
            <p:spPr bwMode="auto">
              <a:xfrm>
                <a:off x="2262" y="364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2" name="Freeform 181"/>
              <p:cNvSpPr>
                <a:spLocks/>
              </p:cNvSpPr>
              <p:nvPr/>
            </p:nvSpPr>
            <p:spPr bwMode="auto">
              <a:xfrm>
                <a:off x="2270" y="36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3" name="Freeform 182"/>
              <p:cNvSpPr>
                <a:spLocks/>
              </p:cNvSpPr>
              <p:nvPr/>
            </p:nvSpPr>
            <p:spPr bwMode="auto">
              <a:xfrm>
                <a:off x="2277" y="36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4" name="Freeform 183"/>
              <p:cNvSpPr>
                <a:spLocks/>
              </p:cNvSpPr>
              <p:nvPr/>
            </p:nvSpPr>
            <p:spPr bwMode="auto">
              <a:xfrm>
                <a:off x="2285" y="36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5" name="Freeform 184"/>
              <p:cNvSpPr>
                <a:spLocks/>
              </p:cNvSpPr>
              <p:nvPr/>
            </p:nvSpPr>
            <p:spPr bwMode="auto">
              <a:xfrm>
                <a:off x="2293" y="364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6" name="Freeform 185"/>
              <p:cNvSpPr>
                <a:spLocks/>
              </p:cNvSpPr>
              <p:nvPr/>
            </p:nvSpPr>
            <p:spPr bwMode="auto">
              <a:xfrm>
                <a:off x="2300" y="364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7" name="Freeform 186"/>
              <p:cNvSpPr>
                <a:spLocks/>
              </p:cNvSpPr>
              <p:nvPr/>
            </p:nvSpPr>
            <p:spPr bwMode="auto">
              <a:xfrm>
                <a:off x="2308" y="364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8" name="Freeform 187"/>
              <p:cNvSpPr>
                <a:spLocks/>
              </p:cNvSpPr>
              <p:nvPr/>
            </p:nvSpPr>
            <p:spPr bwMode="auto">
              <a:xfrm>
                <a:off x="2316" y="3644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49" name="Freeform 188"/>
              <p:cNvSpPr>
                <a:spLocks/>
              </p:cNvSpPr>
              <p:nvPr/>
            </p:nvSpPr>
            <p:spPr bwMode="auto">
              <a:xfrm>
                <a:off x="2324" y="3643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0" name="Freeform 189"/>
              <p:cNvSpPr>
                <a:spLocks/>
              </p:cNvSpPr>
              <p:nvPr/>
            </p:nvSpPr>
            <p:spPr bwMode="auto">
              <a:xfrm>
                <a:off x="2331" y="3643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1" name="Freeform 190"/>
              <p:cNvSpPr>
                <a:spLocks/>
              </p:cNvSpPr>
              <p:nvPr/>
            </p:nvSpPr>
            <p:spPr bwMode="auto">
              <a:xfrm>
                <a:off x="2339" y="3643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2" name="Freeform 191"/>
              <p:cNvSpPr>
                <a:spLocks/>
              </p:cNvSpPr>
              <p:nvPr/>
            </p:nvSpPr>
            <p:spPr bwMode="auto">
              <a:xfrm>
                <a:off x="2347" y="364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3" name="Freeform 192"/>
              <p:cNvSpPr>
                <a:spLocks/>
              </p:cNvSpPr>
              <p:nvPr/>
            </p:nvSpPr>
            <p:spPr bwMode="auto">
              <a:xfrm>
                <a:off x="2354" y="3642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4" name="Freeform 193"/>
              <p:cNvSpPr>
                <a:spLocks/>
              </p:cNvSpPr>
              <p:nvPr/>
            </p:nvSpPr>
            <p:spPr bwMode="auto">
              <a:xfrm>
                <a:off x="2362" y="364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5" name="Freeform 194"/>
              <p:cNvSpPr>
                <a:spLocks/>
              </p:cNvSpPr>
              <p:nvPr/>
            </p:nvSpPr>
            <p:spPr bwMode="auto">
              <a:xfrm>
                <a:off x="2370" y="3641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6" name="Freeform 195"/>
              <p:cNvSpPr>
                <a:spLocks/>
              </p:cNvSpPr>
              <p:nvPr/>
            </p:nvSpPr>
            <p:spPr bwMode="auto">
              <a:xfrm>
                <a:off x="2377" y="3641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7" name="Freeform 196"/>
              <p:cNvSpPr>
                <a:spLocks/>
              </p:cNvSpPr>
              <p:nvPr/>
            </p:nvSpPr>
            <p:spPr bwMode="auto">
              <a:xfrm>
                <a:off x="2385" y="364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8" name="Freeform 197"/>
              <p:cNvSpPr>
                <a:spLocks/>
              </p:cNvSpPr>
              <p:nvPr/>
            </p:nvSpPr>
            <p:spPr bwMode="auto">
              <a:xfrm>
                <a:off x="2393" y="364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59" name="Freeform 198"/>
              <p:cNvSpPr>
                <a:spLocks/>
              </p:cNvSpPr>
              <p:nvPr/>
            </p:nvSpPr>
            <p:spPr bwMode="auto">
              <a:xfrm>
                <a:off x="2400" y="364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0" name="Freeform 199"/>
              <p:cNvSpPr>
                <a:spLocks/>
              </p:cNvSpPr>
              <p:nvPr/>
            </p:nvSpPr>
            <p:spPr bwMode="auto">
              <a:xfrm>
                <a:off x="2408" y="363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1" name="Freeform 200"/>
              <p:cNvSpPr>
                <a:spLocks/>
              </p:cNvSpPr>
              <p:nvPr/>
            </p:nvSpPr>
            <p:spPr bwMode="auto">
              <a:xfrm>
                <a:off x="2416" y="363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2" name="Freeform 201"/>
              <p:cNvSpPr>
                <a:spLocks/>
              </p:cNvSpPr>
              <p:nvPr/>
            </p:nvSpPr>
            <p:spPr bwMode="auto">
              <a:xfrm>
                <a:off x="2423" y="363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3" name="Freeform 202"/>
              <p:cNvSpPr>
                <a:spLocks/>
              </p:cNvSpPr>
              <p:nvPr/>
            </p:nvSpPr>
            <p:spPr bwMode="auto">
              <a:xfrm>
                <a:off x="2431" y="363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4" name="Freeform 203"/>
              <p:cNvSpPr>
                <a:spLocks/>
              </p:cNvSpPr>
              <p:nvPr/>
            </p:nvSpPr>
            <p:spPr bwMode="auto">
              <a:xfrm>
                <a:off x="2439" y="363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5" name="Freeform 204"/>
              <p:cNvSpPr>
                <a:spLocks/>
              </p:cNvSpPr>
              <p:nvPr/>
            </p:nvSpPr>
            <p:spPr bwMode="auto">
              <a:xfrm>
                <a:off x="2447" y="3637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66" name="Freeform 205"/>
              <p:cNvSpPr>
                <a:spLocks/>
              </p:cNvSpPr>
              <p:nvPr/>
            </p:nvSpPr>
            <p:spPr bwMode="auto">
              <a:xfrm>
                <a:off x="2454" y="363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6" name="Group 206"/>
            <p:cNvGrpSpPr>
              <a:grpSpLocks/>
            </p:cNvGrpSpPr>
            <p:nvPr/>
          </p:nvGrpSpPr>
          <p:grpSpPr bwMode="auto">
            <a:xfrm>
              <a:off x="2462" y="2856"/>
              <a:ext cx="1182" cy="785"/>
              <a:chOff x="2462" y="2856"/>
              <a:chExt cx="1182" cy="785"/>
            </a:xfrm>
          </p:grpSpPr>
          <p:sp>
            <p:nvSpPr>
              <p:cNvPr id="26067" name="Freeform 207"/>
              <p:cNvSpPr>
                <a:spLocks/>
              </p:cNvSpPr>
              <p:nvPr/>
            </p:nvSpPr>
            <p:spPr bwMode="auto">
              <a:xfrm>
                <a:off x="2462" y="363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8" name="Freeform 208"/>
              <p:cNvSpPr>
                <a:spLocks/>
              </p:cNvSpPr>
              <p:nvPr/>
            </p:nvSpPr>
            <p:spPr bwMode="auto">
              <a:xfrm>
                <a:off x="2470" y="3636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9" name="Freeform 209"/>
              <p:cNvSpPr>
                <a:spLocks/>
              </p:cNvSpPr>
              <p:nvPr/>
            </p:nvSpPr>
            <p:spPr bwMode="auto">
              <a:xfrm>
                <a:off x="2477" y="363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0" name="Freeform 210"/>
              <p:cNvSpPr>
                <a:spLocks/>
              </p:cNvSpPr>
              <p:nvPr/>
            </p:nvSpPr>
            <p:spPr bwMode="auto">
              <a:xfrm>
                <a:off x="2485" y="363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1" name="Freeform 211"/>
              <p:cNvSpPr>
                <a:spLocks/>
              </p:cNvSpPr>
              <p:nvPr/>
            </p:nvSpPr>
            <p:spPr bwMode="auto">
              <a:xfrm>
                <a:off x="2493" y="3635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2" name="Freeform 212"/>
              <p:cNvSpPr>
                <a:spLocks/>
              </p:cNvSpPr>
              <p:nvPr/>
            </p:nvSpPr>
            <p:spPr bwMode="auto">
              <a:xfrm>
                <a:off x="2500" y="363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3" name="Freeform 213"/>
              <p:cNvSpPr>
                <a:spLocks/>
              </p:cNvSpPr>
              <p:nvPr/>
            </p:nvSpPr>
            <p:spPr bwMode="auto">
              <a:xfrm>
                <a:off x="2508" y="363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4" name="Freeform 214"/>
              <p:cNvSpPr>
                <a:spLocks/>
              </p:cNvSpPr>
              <p:nvPr/>
            </p:nvSpPr>
            <p:spPr bwMode="auto">
              <a:xfrm>
                <a:off x="2516" y="3634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5" name="Freeform 215"/>
              <p:cNvSpPr>
                <a:spLocks/>
              </p:cNvSpPr>
              <p:nvPr/>
            </p:nvSpPr>
            <p:spPr bwMode="auto">
              <a:xfrm>
                <a:off x="2523" y="3634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6" name="Freeform 216"/>
              <p:cNvSpPr>
                <a:spLocks/>
              </p:cNvSpPr>
              <p:nvPr/>
            </p:nvSpPr>
            <p:spPr bwMode="auto">
              <a:xfrm>
                <a:off x="2531" y="363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7" name="Freeform 217"/>
              <p:cNvSpPr>
                <a:spLocks/>
              </p:cNvSpPr>
              <p:nvPr/>
            </p:nvSpPr>
            <p:spPr bwMode="auto">
              <a:xfrm>
                <a:off x="2539" y="363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8" name="Freeform 218"/>
              <p:cNvSpPr>
                <a:spLocks/>
              </p:cNvSpPr>
              <p:nvPr/>
            </p:nvSpPr>
            <p:spPr bwMode="auto">
              <a:xfrm>
                <a:off x="2546" y="363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79" name="Freeform 219"/>
              <p:cNvSpPr>
                <a:spLocks/>
              </p:cNvSpPr>
              <p:nvPr/>
            </p:nvSpPr>
            <p:spPr bwMode="auto">
              <a:xfrm>
                <a:off x="2554" y="363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0" name="Freeform 220"/>
              <p:cNvSpPr>
                <a:spLocks/>
              </p:cNvSpPr>
              <p:nvPr/>
            </p:nvSpPr>
            <p:spPr bwMode="auto">
              <a:xfrm>
                <a:off x="2562" y="3632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1" name="Freeform 221"/>
              <p:cNvSpPr>
                <a:spLocks/>
              </p:cNvSpPr>
              <p:nvPr/>
            </p:nvSpPr>
            <p:spPr bwMode="auto">
              <a:xfrm>
                <a:off x="2569" y="363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2" name="Freeform 222"/>
              <p:cNvSpPr>
                <a:spLocks/>
              </p:cNvSpPr>
              <p:nvPr/>
            </p:nvSpPr>
            <p:spPr bwMode="auto">
              <a:xfrm>
                <a:off x="2577" y="363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3" name="Freeform 223"/>
              <p:cNvSpPr>
                <a:spLocks/>
              </p:cNvSpPr>
              <p:nvPr/>
            </p:nvSpPr>
            <p:spPr bwMode="auto">
              <a:xfrm>
                <a:off x="2585" y="363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4" name="Freeform 224"/>
              <p:cNvSpPr>
                <a:spLocks/>
              </p:cNvSpPr>
              <p:nvPr/>
            </p:nvSpPr>
            <p:spPr bwMode="auto">
              <a:xfrm>
                <a:off x="2593" y="3630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5" name="Freeform 225"/>
              <p:cNvSpPr>
                <a:spLocks/>
              </p:cNvSpPr>
              <p:nvPr/>
            </p:nvSpPr>
            <p:spPr bwMode="auto">
              <a:xfrm>
                <a:off x="2600" y="363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6" name="Freeform 226"/>
              <p:cNvSpPr>
                <a:spLocks/>
              </p:cNvSpPr>
              <p:nvPr/>
            </p:nvSpPr>
            <p:spPr bwMode="auto">
              <a:xfrm>
                <a:off x="2608" y="3630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7" name="Freeform 227"/>
              <p:cNvSpPr>
                <a:spLocks/>
              </p:cNvSpPr>
              <p:nvPr/>
            </p:nvSpPr>
            <p:spPr bwMode="auto">
              <a:xfrm>
                <a:off x="2616" y="3630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8" name="Freeform 228"/>
              <p:cNvSpPr>
                <a:spLocks/>
              </p:cNvSpPr>
              <p:nvPr/>
            </p:nvSpPr>
            <p:spPr bwMode="auto">
              <a:xfrm>
                <a:off x="2623" y="362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89" name="Freeform 229"/>
              <p:cNvSpPr>
                <a:spLocks/>
              </p:cNvSpPr>
              <p:nvPr/>
            </p:nvSpPr>
            <p:spPr bwMode="auto">
              <a:xfrm>
                <a:off x="2631" y="3629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0" name="Freeform 230"/>
              <p:cNvSpPr>
                <a:spLocks/>
              </p:cNvSpPr>
              <p:nvPr/>
            </p:nvSpPr>
            <p:spPr bwMode="auto">
              <a:xfrm>
                <a:off x="2639" y="3628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1" name="Freeform 231"/>
              <p:cNvSpPr>
                <a:spLocks/>
              </p:cNvSpPr>
              <p:nvPr/>
            </p:nvSpPr>
            <p:spPr bwMode="auto">
              <a:xfrm>
                <a:off x="2646" y="362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2" name="Freeform 232"/>
              <p:cNvSpPr>
                <a:spLocks/>
              </p:cNvSpPr>
              <p:nvPr/>
            </p:nvSpPr>
            <p:spPr bwMode="auto">
              <a:xfrm>
                <a:off x="2654" y="3628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3" name="Freeform 233"/>
              <p:cNvSpPr>
                <a:spLocks/>
              </p:cNvSpPr>
              <p:nvPr/>
            </p:nvSpPr>
            <p:spPr bwMode="auto">
              <a:xfrm>
                <a:off x="2662" y="362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4" name="Freeform 234"/>
              <p:cNvSpPr>
                <a:spLocks/>
              </p:cNvSpPr>
              <p:nvPr/>
            </p:nvSpPr>
            <p:spPr bwMode="auto">
              <a:xfrm>
                <a:off x="2669" y="362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5" name="Freeform 235"/>
              <p:cNvSpPr>
                <a:spLocks/>
              </p:cNvSpPr>
              <p:nvPr/>
            </p:nvSpPr>
            <p:spPr bwMode="auto">
              <a:xfrm>
                <a:off x="2677" y="362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6" name="Freeform 236"/>
              <p:cNvSpPr>
                <a:spLocks/>
              </p:cNvSpPr>
              <p:nvPr/>
            </p:nvSpPr>
            <p:spPr bwMode="auto">
              <a:xfrm>
                <a:off x="2685" y="362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7" name="Freeform 237"/>
              <p:cNvSpPr>
                <a:spLocks/>
              </p:cNvSpPr>
              <p:nvPr/>
            </p:nvSpPr>
            <p:spPr bwMode="auto">
              <a:xfrm>
                <a:off x="2692" y="362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8" name="Freeform 238"/>
              <p:cNvSpPr>
                <a:spLocks/>
              </p:cNvSpPr>
              <p:nvPr/>
            </p:nvSpPr>
            <p:spPr bwMode="auto">
              <a:xfrm>
                <a:off x="2700" y="362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99" name="Freeform 239"/>
              <p:cNvSpPr>
                <a:spLocks/>
              </p:cNvSpPr>
              <p:nvPr/>
            </p:nvSpPr>
            <p:spPr bwMode="auto">
              <a:xfrm>
                <a:off x="2708" y="362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0" name="Freeform 240"/>
              <p:cNvSpPr>
                <a:spLocks/>
              </p:cNvSpPr>
              <p:nvPr/>
            </p:nvSpPr>
            <p:spPr bwMode="auto">
              <a:xfrm>
                <a:off x="2715" y="3624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1" name="Freeform 241"/>
              <p:cNvSpPr>
                <a:spLocks/>
              </p:cNvSpPr>
              <p:nvPr/>
            </p:nvSpPr>
            <p:spPr bwMode="auto">
              <a:xfrm>
                <a:off x="2723" y="362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2" name="Freeform 242"/>
              <p:cNvSpPr>
                <a:spLocks/>
              </p:cNvSpPr>
              <p:nvPr/>
            </p:nvSpPr>
            <p:spPr bwMode="auto">
              <a:xfrm>
                <a:off x="2731" y="3623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3" name="Freeform 243"/>
              <p:cNvSpPr>
                <a:spLocks/>
              </p:cNvSpPr>
              <p:nvPr/>
            </p:nvSpPr>
            <p:spPr bwMode="auto">
              <a:xfrm>
                <a:off x="2739" y="3623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4" name="Freeform 244"/>
              <p:cNvSpPr>
                <a:spLocks/>
              </p:cNvSpPr>
              <p:nvPr/>
            </p:nvSpPr>
            <p:spPr bwMode="auto">
              <a:xfrm>
                <a:off x="2746" y="362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5" name="Freeform 245"/>
              <p:cNvSpPr>
                <a:spLocks/>
              </p:cNvSpPr>
              <p:nvPr/>
            </p:nvSpPr>
            <p:spPr bwMode="auto">
              <a:xfrm>
                <a:off x="2754" y="3622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6" name="Freeform 246"/>
              <p:cNvSpPr>
                <a:spLocks/>
              </p:cNvSpPr>
              <p:nvPr/>
            </p:nvSpPr>
            <p:spPr bwMode="auto">
              <a:xfrm>
                <a:off x="2762" y="362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7" name="Freeform 247"/>
              <p:cNvSpPr>
                <a:spLocks/>
              </p:cNvSpPr>
              <p:nvPr/>
            </p:nvSpPr>
            <p:spPr bwMode="auto">
              <a:xfrm>
                <a:off x="2769" y="3621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8" name="Freeform 248"/>
              <p:cNvSpPr>
                <a:spLocks/>
              </p:cNvSpPr>
              <p:nvPr/>
            </p:nvSpPr>
            <p:spPr bwMode="auto">
              <a:xfrm>
                <a:off x="2777" y="362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09" name="Freeform 249"/>
              <p:cNvSpPr>
                <a:spLocks/>
              </p:cNvSpPr>
              <p:nvPr/>
            </p:nvSpPr>
            <p:spPr bwMode="auto">
              <a:xfrm>
                <a:off x="2785" y="3620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0" name="Freeform 250"/>
              <p:cNvSpPr>
                <a:spLocks/>
              </p:cNvSpPr>
              <p:nvPr/>
            </p:nvSpPr>
            <p:spPr bwMode="auto">
              <a:xfrm>
                <a:off x="2792" y="362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1" name="Freeform 251"/>
              <p:cNvSpPr>
                <a:spLocks/>
              </p:cNvSpPr>
              <p:nvPr/>
            </p:nvSpPr>
            <p:spPr bwMode="auto">
              <a:xfrm>
                <a:off x="2800" y="362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2" name="Freeform 252"/>
              <p:cNvSpPr>
                <a:spLocks/>
              </p:cNvSpPr>
              <p:nvPr/>
            </p:nvSpPr>
            <p:spPr bwMode="auto">
              <a:xfrm>
                <a:off x="2808" y="361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3" name="Freeform 253"/>
              <p:cNvSpPr>
                <a:spLocks/>
              </p:cNvSpPr>
              <p:nvPr/>
            </p:nvSpPr>
            <p:spPr bwMode="auto">
              <a:xfrm>
                <a:off x="2815" y="361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4" name="Freeform 254"/>
              <p:cNvSpPr>
                <a:spLocks/>
              </p:cNvSpPr>
              <p:nvPr/>
            </p:nvSpPr>
            <p:spPr bwMode="auto">
              <a:xfrm>
                <a:off x="2823" y="361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5" name="Freeform 255"/>
              <p:cNvSpPr>
                <a:spLocks/>
              </p:cNvSpPr>
              <p:nvPr/>
            </p:nvSpPr>
            <p:spPr bwMode="auto">
              <a:xfrm>
                <a:off x="2831" y="361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6" name="Freeform 256"/>
              <p:cNvSpPr>
                <a:spLocks/>
              </p:cNvSpPr>
              <p:nvPr/>
            </p:nvSpPr>
            <p:spPr bwMode="auto">
              <a:xfrm>
                <a:off x="2838" y="361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7" name="Freeform 257"/>
              <p:cNvSpPr>
                <a:spLocks/>
              </p:cNvSpPr>
              <p:nvPr/>
            </p:nvSpPr>
            <p:spPr bwMode="auto">
              <a:xfrm>
                <a:off x="2846" y="361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8" name="Freeform 258"/>
              <p:cNvSpPr>
                <a:spLocks/>
              </p:cNvSpPr>
              <p:nvPr/>
            </p:nvSpPr>
            <p:spPr bwMode="auto">
              <a:xfrm>
                <a:off x="2854" y="361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19" name="Freeform 259"/>
              <p:cNvSpPr>
                <a:spLocks/>
              </p:cNvSpPr>
              <p:nvPr/>
            </p:nvSpPr>
            <p:spPr bwMode="auto">
              <a:xfrm>
                <a:off x="2861" y="361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0" name="Freeform 260"/>
              <p:cNvSpPr>
                <a:spLocks/>
              </p:cNvSpPr>
              <p:nvPr/>
            </p:nvSpPr>
            <p:spPr bwMode="auto">
              <a:xfrm>
                <a:off x="2869" y="3616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1" name="Freeform 261"/>
              <p:cNvSpPr>
                <a:spLocks/>
              </p:cNvSpPr>
              <p:nvPr/>
            </p:nvSpPr>
            <p:spPr bwMode="auto">
              <a:xfrm>
                <a:off x="2877" y="361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2" name="Freeform 262"/>
              <p:cNvSpPr>
                <a:spLocks/>
              </p:cNvSpPr>
              <p:nvPr/>
            </p:nvSpPr>
            <p:spPr bwMode="auto">
              <a:xfrm>
                <a:off x="2885" y="3615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3" name="Freeform 263"/>
              <p:cNvSpPr>
                <a:spLocks/>
              </p:cNvSpPr>
              <p:nvPr/>
            </p:nvSpPr>
            <p:spPr bwMode="auto">
              <a:xfrm>
                <a:off x="2892" y="3615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4" name="Freeform 264"/>
              <p:cNvSpPr>
                <a:spLocks/>
              </p:cNvSpPr>
              <p:nvPr/>
            </p:nvSpPr>
            <p:spPr bwMode="auto">
              <a:xfrm>
                <a:off x="2900" y="361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5" name="Freeform 265"/>
              <p:cNvSpPr>
                <a:spLocks/>
              </p:cNvSpPr>
              <p:nvPr/>
            </p:nvSpPr>
            <p:spPr bwMode="auto">
              <a:xfrm>
                <a:off x="2908" y="3614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6" name="Freeform 266"/>
              <p:cNvSpPr>
                <a:spLocks/>
              </p:cNvSpPr>
              <p:nvPr/>
            </p:nvSpPr>
            <p:spPr bwMode="auto">
              <a:xfrm>
                <a:off x="2915" y="361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7" name="Freeform 267"/>
              <p:cNvSpPr>
                <a:spLocks/>
              </p:cNvSpPr>
              <p:nvPr/>
            </p:nvSpPr>
            <p:spPr bwMode="auto">
              <a:xfrm>
                <a:off x="2923" y="361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8" name="Freeform 268"/>
              <p:cNvSpPr>
                <a:spLocks/>
              </p:cNvSpPr>
              <p:nvPr/>
            </p:nvSpPr>
            <p:spPr bwMode="auto">
              <a:xfrm>
                <a:off x="2931" y="3613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29" name="Freeform 269"/>
              <p:cNvSpPr>
                <a:spLocks/>
              </p:cNvSpPr>
              <p:nvPr/>
            </p:nvSpPr>
            <p:spPr bwMode="auto">
              <a:xfrm>
                <a:off x="2938" y="361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0" name="Freeform 270"/>
              <p:cNvSpPr>
                <a:spLocks/>
              </p:cNvSpPr>
              <p:nvPr/>
            </p:nvSpPr>
            <p:spPr bwMode="auto">
              <a:xfrm>
                <a:off x="2946" y="3612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1" name="Freeform 271"/>
              <p:cNvSpPr>
                <a:spLocks/>
              </p:cNvSpPr>
              <p:nvPr/>
            </p:nvSpPr>
            <p:spPr bwMode="auto">
              <a:xfrm>
                <a:off x="2954" y="361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2" name="Freeform 272"/>
              <p:cNvSpPr>
                <a:spLocks/>
              </p:cNvSpPr>
              <p:nvPr/>
            </p:nvSpPr>
            <p:spPr bwMode="auto">
              <a:xfrm>
                <a:off x="2961" y="361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3" name="Freeform 273"/>
              <p:cNvSpPr>
                <a:spLocks/>
              </p:cNvSpPr>
              <p:nvPr/>
            </p:nvSpPr>
            <p:spPr bwMode="auto">
              <a:xfrm>
                <a:off x="2969" y="361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4" name="Freeform 274"/>
              <p:cNvSpPr>
                <a:spLocks/>
              </p:cNvSpPr>
              <p:nvPr/>
            </p:nvSpPr>
            <p:spPr bwMode="auto">
              <a:xfrm>
                <a:off x="2977" y="361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5" name="Freeform 275"/>
              <p:cNvSpPr>
                <a:spLocks/>
              </p:cNvSpPr>
              <p:nvPr/>
            </p:nvSpPr>
            <p:spPr bwMode="auto">
              <a:xfrm>
                <a:off x="2984" y="360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6" name="Freeform 276"/>
              <p:cNvSpPr>
                <a:spLocks/>
              </p:cNvSpPr>
              <p:nvPr/>
            </p:nvSpPr>
            <p:spPr bwMode="auto">
              <a:xfrm>
                <a:off x="2992" y="360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7" name="Freeform 277"/>
              <p:cNvSpPr>
                <a:spLocks/>
              </p:cNvSpPr>
              <p:nvPr/>
            </p:nvSpPr>
            <p:spPr bwMode="auto">
              <a:xfrm>
                <a:off x="3000" y="360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8" name="Freeform 278"/>
              <p:cNvSpPr>
                <a:spLocks/>
              </p:cNvSpPr>
              <p:nvPr/>
            </p:nvSpPr>
            <p:spPr bwMode="auto">
              <a:xfrm>
                <a:off x="3008" y="3608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39" name="Freeform 279"/>
              <p:cNvSpPr>
                <a:spLocks/>
              </p:cNvSpPr>
              <p:nvPr/>
            </p:nvSpPr>
            <p:spPr bwMode="auto">
              <a:xfrm>
                <a:off x="3015" y="360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0" name="Freeform 280"/>
              <p:cNvSpPr>
                <a:spLocks/>
              </p:cNvSpPr>
              <p:nvPr/>
            </p:nvSpPr>
            <p:spPr bwMode="auto">
              <a:xfrm>
                <a:off x="3020" y="360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1" name="Freeform 281"/>
              <p:cNvSpPr>
                <a:spLocks/>
              </p:cNvSpPr>
              <p:nvPr/>
            </p:nvSpPr>
            <p:spPr bwMode="auto">
              <a:xfrm>
                <a:off x="3025" y="3599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2" name="Freeform 282"/>
              <p:cNvSpPr>
                <a:spLocks/>
              </p:cNvSpPr>
              <p:nvPr/>
            </p:nvSpPr>
            <p:spPr bwMode="auto">
              <a:xfrm>
                <a:off x="3030" y="359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3" name="Freeform 283"/>
              <p:cNvSpPr>
                <a:spLocks/>
              </p:cNvSpPr>
              <p:nvPr/>
            </p:nvSpPr>
            <p:spPr bwMode="auto">
              <a:xfrm>
                <a:off x="3035" y="3587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4" name="Freeform 284"/>
              <p:cNvSpPr>
                <a:spLocks/>
              </p:cNvSpPr>
              <p:nvPr/>
            </p:nvSpPr>
            <p:spPr bwMode="auto">
              <a:xfrm>
                <a:off x="3040" y="358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5" name="Freeform 285"/>
              <p:cNvSpPr>
                <a:spLocks/>
              </p:cNvSpPr>
              <p:nvPr/>
            </p:nvSpPr>
            <p:spPr bwMode="auto">
              <a:xfrm>
                <a:off x="3045" y="357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6" name="Freeform 286"/>
              <p:cNvSpPr>
                <a:spLocks/>
              </p:cNvSpPr>
              <p:nvPr/>
            </p:nvSpPr>
            <p:spPr bwMode="auto">
              <a:xfrm>
                <a:off x="3050" y="356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7" name="Freeform 287"/>
              <p:cNvSpPr>
                <a:spLocks/>
              </p:cNvSpPr>
              <p:nvPr/>
            </p:nvSpPr>
            <p:spPr bwMode="auto">
              <a:xfrm>
                <a:off x="3055" y="3563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8" name="Freeform 288"/>
              <p:cNvSpPr>
                <a:spLocks/>
              </p:cNvSpPr>
              <p:nvPr/>
            </p:nvSpPr>
            <p:spPr bwMode="auto">
              <a:xfrm>
                <a:off x="3060" y="3557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49" name="Freeform 289"/>
              <p:cNvSpPr>
                <a:spLocks/>
              </p:cNvSpPr>
              <p:nvPr/>
            </p:nvSpPr>
            <p:spPr bwMode="auto">
              <a:xfrm>
                <a:off x="3065" y="355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0" name="Freeform 290"/>
              <p:cNvSpPr>
                <a:spLocks/>
              </p:cNvSpPr>
              <p:nvPr/>
            </p:nvSpPr>
            <p:spPr bwMode="auto">
              <a:xfrm>
                <a:off x="3069" y="35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1" name="Freeform 291"/>
              <p:cNvSpPr>
                <a:spLocks/>
              </p:cNvSpPr>
              <p:nvPr/>
            </p:nvSpPr>
            <p:spPr bwMode="auto">
              <a:xfrm>
                <a:off x="3074" y="3540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2" name="Freeform 292"/>
              <p:cNvSpPr>
                <a:spLocks/>
              </p:cNvSpPr>
              <p:nvPr/>
            </p:nvSpPr>
            <p:spPr bwMode="auto">
              <a:xfrm>
                <a:off x="3080" y="3533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3" name="Freeform 293"/>
              <p:cNvSpPr>
                <a:spLocks/>
              </p:cNvSpPr>
              <p:nvPr/>
            </p:nvSpPr>
            <p:spPr bwMode="auto">
              <a:xfrm>
                <a:off x="3084" y="352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4" name="Freeform 294"/>
              <p:cNvSpPr>
                <a:spLocks/>
              </p:cNvSpPr>
              <p:nvPr/>
            </p:nvSpPr>
            <p:spPr bwMode="auto">
              <a:xfrm>
                <a:off x="3089" y="3522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5" name="Freeform 295"/>
              <p:cNvSpPr>
                <a:spLocks/>
              </p:cNvSpPr>
              <p:nvPr/>
            </p:nvSpPr>
            <p:spPr bwMode="auto">
              <a:xfrm>
                <a:off x="3094" y="351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6" name="Freeform 296"/>
              <p:cNvSpPr>
                <a:spLocks/>
              </p:cNvSpPr>
              <p:nvPr/>
            </p:nvSpPr>
            <p:spPr bwMode="auto">
              <a:xfrm>
                <a:off x="3099" y="3510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7" name="Freeform 297"/>
              <p:cNvSpPr>
                <a:spLocks/>
              </p:cNvSpPr>
              <p:nvPr/>
            </p:nvSpPr>
            <p:spPr bwMode="auto">
              <a:xfrm>
                <a:off x="3104" y="350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8" name="Freeform 298"/>
              <p:cNvSpPr>
                <a:spLocks/>
              </p:cNvSpPr>
              <p:nvPr/>
            </p:nvSpPr>
            <p:spPr bwMode="auto">
              <a:xfrm>
                <a:off x="3109" y="3498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59" name="Freeform 299"/>
              <p:cNvSpPr>
                <a:spLocks/>
              </p:cNvSpPr>
              <p:nvPr/>
            </p:nvSpPr>
            <p:spPr bwMode="auto">
              <a:xfrm>
                <a:off x="3114" y="349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0" name="Freeform 300"/>
              <p:cNvSpPr>
                <a:spLocks/>
              </p:cNvSpPr>
              <p:nvPr/>
            </p:nvSpPr>
            <p:spPr bwMode="auto">
              <a:xfrm>
                <a:off x="3119" y="348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1" name="Freeform 301"/>
              <p:cNvSpPr>
                <a:spLocks/>
              </p:cNvSpPr>
              <p:nvPr/>
            </p:nvSpPr>
            <p:spPr bwMode="auto">
              <a:xfrm>
                <a:off x="3124" y="348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2" name="Freeform 302"/>
              <p:cNvSpPr>
                <a:spLocks/>
              </p:cNvSpPr>
              <p:nvPr/>
            </p:nvSpPr>
            <p:spPr bwMode="auto">
              <a:xfrm>
                <a:off x="3129" y="3474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3" name="Freeform 303"/>
              <p:cNvSpPr>
                <a:spLocks/>
              </p:cNvSpPr>
              <p:nvPr/>
            </p:nvSpPr>
            <p:spPr bwMode="auto">
              <a:xfrm>
                <a:off x="3133" y="346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4" name="Freeform 304"/>
              <p:cNvSpPr>
                <a:spLocks/>
              </p:cNvSpPr>
              <p:nvPr/>
            </p:nvSpPr>
            <p:spPr bwMode="auto">
              <a:xfrm>
                <a:off x="3139" y="346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5" name="Freeform 305"/>
              <p:cNvSpPr>
                <a:spLocks/>
              </p:cNvSpPr>
              <p:nvPr/>
            </p:nvSpPr>
            <p:spPr bwMode="auto">
              <a:xfrm>
                <a:off x="3143" y="345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6" name="Freeform 306"/>
              <p:cNvSpPr>
                <a:spLocks/>
              </p:cNvSpPr>
              <p:nvPr/>
            </p:nvSpPr>
            <p:spPr bwMode="auto">
              <a:xfrm>
                <a:off x="3148" y="345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7" name="Freeform 307"/>
              <p:cNvSpPr>
                <a:spLocks/>
              </p:cNvSpPr>
              <p:nvPr/>
            </p:nvSpPr>
            <p:spPr bwMode="auto">
              <a:xfrm>
                <a:off x="3153" y="34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8" name="Freeform 308"/>
              <p:cNvSpPr>
                <a:spLocks/>
              </p:cNvSpPr>
              <p:nvPr/>
            </p:nvSpPr>
            <p:spPr bwMode="auto">
              <a:xfrm>
                <a:off x="3158" y="343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69" name="Freeform 309"/>
              <p:cNvSpPr>
                <a:spLocks/>
              </p:cNvSpPr>
              <p:nvPr/>
            </p:nvSpPr>
            <p:spPr bwMode="auto">
              <a:xfrm>
                <a:off x="3163" y="3433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0" name="Freeform 310"/>
              <p:cNvSpPr>
                <a:spLocks/>
              </p:cNvSpPr>
              <p:nvPr/>
            </p:nvSpPr>
            <p:spPr bwMode="auto">
              <a:xfrm>
                <a:off x="3168" y="342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1" name="Freeform 311"/>
              <p:cNvSpPr>
                <a:spLocks/>
              </p:cNvSpPr>
              <p:nvPr/>
            </p:nvSpPr>
            <p:spPr bwMode="auto">
              <a:xfrm>
                <a:off x="3173" y="34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2" name="Freeform 312"/>
              <p:cNvSpPr>
                <a:spLocks/>
              </p:cNvSpPr>
              <p:nvPr/>
            </p:nvSpPr>
            <p:spPr bwMode="auto">
              <a:xfrm>
                <a:off x="3178" y="341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3" name="Freeform 313"/>
              <p:cNvSpPr>
                <a:spLocks/>
              </p:cNvSpPr>
              <p:nvPr/>
            </p:nvSpPr>
            <p:spPr bwMode="auto">
              <a:xfrm>
                <a:off x="3183" y="340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4" name="Freeform 314"/>
              <p:cNvSpPr>
                <a:spLocks/>
              </p:cNvSpPr>
              <p:nvPr/>
            </p:nvSpPr>
            <p:spPr bwMode="auto">
              <a:xfrm>
                <a:off x="3188" y="3403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5" name="Freeform 315"/>
              <p:cNvSpPr>
                <a:spLocks/>
              </p:cNvSpPr>
              <p:nvPr/>
            </p:nvSpPr>
            <p:spPr bwMode="auto">
              <a:xfrm>
                <a:off x="3192" y="339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6" name="Freeform 316"/>
              <p:cNvSpPr>
                <a:spLocks/>
              </p:cNvSpPr>
              <p:nvPr/>
            </p:nvSpPr>
            <p:spPr bwMode="auto">
              <a:xfrm>
                <a:off x="3198" y="339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7" name="Freeform 317"/>
              <p:cNvSpPr>
                <a:spLocks/>
              </p:cNvSpPr>
              <p:nvPr/>
            </p:nvSpPr>
            <p:spPr bwMode="auto">
              <a:xfrm>
                <a:off x="3203" y="3385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8" name="Freeform 318"/>
              <p:cNvSpPr>
                <a:spLocks/>
              </p:cNvSpPr>
              <p:nvPr/>
            </p:nvSpPr>
            <p:spPr bwMode="auto">
              <a:xfrm>
                <a:off x="3207" y="337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79" name="Freeform 319"/>
              <p:cNvSpPr>
                <a:spLocks/>
              </p:cNvSpPr>
              <p:nvPr/>
            </p:nvSpPr>
            <p:spPr bwMode="auto">
              <a:xfrm>
                <a:off x="3212" y="3374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0" name="Freeform 320"/>
              <p:cNvSpPr>
                <a:spLocks/>
              </p:cNvSpPr>
              <p:nvPr/>
            </p:nvSpPr>
            <p:spPr bwMode="auto">
              <a:xfrm>
                <a:off x="3217" y="336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1" name="Freeform 321"/>
              <p:cNvSpPr>
                <a:spLocks/>
              </p:cNvSpPr>
              <p:nvPr/>
            </p:nvSpPr>
            <p:spPr bwMode="auto">
              <a:xfrm>
                <a:off x="3222" y="336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2" name="Freeform 322"/>
              <p:cNvSpPr>
                <a:spLocks/>
              </p:cNvSpPr>
              <p:nvPr/>
            </p:nvSpPr>
            <p:spPr bwMode="auto">
              <a:xfrm>
                <a:off x="3227" y="335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3" name="Freeform 323"/>
              <p:cNvSpPr>
                <a:spLocks/>
              </p:cNvSpPr>
              <p:nvPr/>
            </p:nvSpPr>
            <p:spPr bwMode="auto">
              <a:xfrm>
                <a:off x="3232" y="3350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4" name="Freeform 324"/>
              <p:cNvSpPr>
                <a:spLocks/>
              </p:cNvSpPr>
              <p:nvPr/>
            </p:nvSpPr>
            <p:spPr bwMode="auto">
              <a:xfrm>
                <a:off x="3237" y="3344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5" name="Freeform 325"/>
              <p:cNvSpPr>
                <a:spLocks/>
              </p:cNvSpPr>
              <p:nvPr/>
            </p:nvSpPr>
            <p:spPr bwMode="auto">
              <a:xfrm>
                <a:off x="3242" y="333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6" name="Freeform 326"/>
              <p:cNvSpPr>
                <a:spLocks/>
              </p:cNvSpPr>
              <p:nvPr/>
            </p:nvSpPr>
            <p:spPr bwMode="auto">
              <a:xfrm>
                <a:off x="3247" y="333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7" name="Freeform 327"/>
              <p:cNvSpPr>
                <a:spLocks/>
              </p:cNvSpPr>
              <p:nvPr/>
            </p:nvSpPr>
            <p:spPr bwMode="auto">
              <a:xfrm>
                <a:off x="3252" y="3326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8" name="Freeform 328"/>
              <p:cNvSpPr>
                <a:spLocks/>
              </p:cNvSpPr>
              <p:nvPr/>
            </p:nvSpPr>
            <p:spPr bwMode="auto">
              <a:xfrm>
                <a:off x="3257" y="3320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89" name="Freeform 329"/>
              <p:cNvSpPr>
                <a:spLocks/>
              </p:cNvSpPr>
              <p:nvPr/>
            </p:nvSpPr>
            <p:spPr bwMode="auto">
              <a:xfrm>
                <a:off x="3262" y="3314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0" name="Freeform 330"/>
              <p:cNvSpPr>
                <a:spLocks/>
              </p:cNvSpPr>
              <p:nvPr/>
            </p:nvSpPr>
            <p:spPr bwMode="auto">
              <a:xfrm>
                <a:off x="3266" y="330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1" name="Freeform 331"/>
              <p:cNvSpPr>
                <a:spLocks/>
              </p:cNvSpPr>
              <p:nvPr/>
            </p:nvSpPr>
            <p:spPr bwMode="auto">
              <a:xfrm>
                <a:off x="3271" y="3302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2" name="Freeform 332"/>
              <p:cNvSpPr>
                <a:spLocks/>
              </p:cNvSpPr>
              <p:nvPr/>
            </p:nvSpPr>
            <p:spPr bwMode="auto">
              <a:xfrm>
                <a:off x="3276" y="329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3" name="Freeform 333"/>
              <p:cNvSpPr>
                <a:spLocks/>
              </p:cNvSpPr>
              <p:nvPr/>
            </p:nvSpPr>
            <p:spPr bwMode="auto">
              <a:xfrm>
                <a:off x="3281" y="329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4" name="Freeform 334"/>
              <p:cNvSpPr>
                <a:spLocks/>
              </p:cNvSpPr>
              <p:nvPr/>
            </p:nvSpPr>
            <p:spPr bwMode="auto">
              <a:xfrm>
                <a:off x="3286" y="3285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5" name="Freeform 335"/>
              <p:cNvSpPr>
                <a:spLocks/>
              </p:cNvSpPr>
              <p:nvPr/>
            </p:nvSpPr>
            <p:spPr bwMode="auto">
              <a:xfrm>
                <a:off x="3291" y="327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6" name="Freeform 336"/>
              <p:cNvSpPr>
                <a:spLocks/>
              </p:cNvSpPr>
              <p:nvPr/>
            </p:nvSpPr>
            <p:spPr bwMode="auto">
              <a:xfrm>
                <a:off x="3296" y="3272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7" name="Freeform 337"/>
              <p:cNvSpPr>
                <a:spLocks/>
              </p:cNvSpPr>
              <p:nvPr/>
            </p:nvSpPr>
            <p:spPr bwMode="auto">
              <a:xfrm>
                <a:off x="3301" y="326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8" name="Freeform 338"/>
              <p:cNvSpPr>
                <a:spLocks/>
              </p:cNvSpPr>
              <p:nvPr/>
            </p:nvSpPr>
            <p:spPr bwMode="auto">
              <a:xfrm>
                <a:off x="3306" y="326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99" name="Freeform 339"/>
              <p:cNvSpPr>
                <a:spLocks/>
              </p:cNvSpPr>
              <p:nvPr/>
            </p:nvSpPr>
            <p:spPr bwMode="auto">
              <a:xfrm>
                <a:off x="3311" y="3255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0" name="Freeform 340"/>
              <p:cNvSpPr>
                <a:spLocks/>
              </p:cNvSpPr>
              <p:nvPr/>
            </p:nvSpPr>
            <p:spPr bwMode="auto">
              <a:xfrm>
                <a:off x="3316" y="324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1" name="Freeform 341"/>
              <p:cNvSpPr>
                <a:spLocks/>
              </p:cNvSpPr>
              <p:nvPr/>
            </p:nvSpPr>
            <p:spPr bwMode="auto">
              <a:xfrm>
                <a:off x="3321" y="324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2" name="Freeform 342"/>
              <p:cNvSpPr>
                <a:spLocks/>
              </p:cNvSpPr>
              <p:nvPr/>
            </p:nvSpPr>
            <p:spPr bwMode="auto">
              <a:xfrm>
                <a:off x="3325" y="323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3" name="Freeform 343"/>
              <p:cNvSpPr>
                <a:spLocks/>
              </p:cNvSpPr>
              <p:nvPr/>
            </p:nvSpPr>
            <p:spPr bwMode="auto">
              <a:xfrm>
                <a:off x="3330" y="323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4" name="Freeform 344"/>
              <p:cNvSpPr>
                <a:spLocks/>
              </p:cNvSpPr>
              <p:nvPr/>
            </p:nvSpPr>
            <p:spPr bwMode="auto">
              <a:xfrm>
                <a:off x="3336" y="3225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5" name="Freeform 345"/>
              <p:cNvSpPr>
                <a:spLocks/>
              </p:cNvSpPr>
              <p:nvPr/>
            </p:nvSpPr>
            <p:spPr bwMode="auto">
              <a:xfrm>
                <a:off x="3340" y="321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6" name="Freeform 346"/>
              <p:cNvSpPr>
                <a:spLocks/>
              </p:cNvSpPr>
              <p:nvPr/>
            </p:nvSpPr>
            <p:spPr bwMode="auto">
              <a:xfrm>
                <a:off x="3345" y="321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7" name="Freeform 347"/>
              <p:cNvSpPr>
                <a:spLocks/>
              </p:cNvSpPr>
              <p:nvPr/>
            </p:nvSpPr>
            <p:spPr bwMode="auto">
              <a:xfrm>
                <a:off x="3350" y="320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8" name="Freeform 348"/>
              <p:cNvSpPr>
                <a:spLocks/>
              </p:cNvSpPr>
              <p:nvPr/>
            </p:nvSpPr>
            <p:spPr bwMode="auto">
              <a:xfrm>
                <a:off x="3355" y="320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09" name="Freeform 349"/>
              <p:cNvSpPr>
                <a:spLocks/>
              </p:cNvSpPr>
              <p:nvPr/>
            </p:nvSpPr>
            <p:spPr bwMode="auto">
              <a:xfrm>
                <a:off x="3360" y="3196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0" name="Freeform 350"/>
              <p:cNvSpPr>
                <a:spLocks/>
              </p:cNvSpPr>
              <p:nvPr/>
            </p:nvSpPr>
            <p:spPr bwMode="auto">
              <a:xfrm>
                <a:off x="3365" y="319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1" name="Freeform 351"/>
              <p:cNvSpPr>
                <a:spLocks/>
              </p:cNvSpPr>
              <p:nvPr/>
            </p:nvSpPr>
            <p:spPr bwMode="auto">
              <a:xfrm>
                <a:off x="3370" y="3184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2" name="Freeform 352"/>
              <p:cNvSpPr>
                <a:spLocks/>
              </p:cNvSpPr>
              <p:nvPr/>
            </p:nvSpPr>
            <p:spPr bwMode="auto">
              <a:xfrm>
                <a:off x="3375" y="317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3" name="Freeform 353"/>
              <p:cNvSpPr>
                <a:spLocks/>
              </p:cNvSpPr>
              <p:nvPr/>
            </p:nvSpPr>
            <p:spPr bwMode="auto">
              <a:xfrm>
                <a:off x="3380" y="317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4" name="Freeform 354"/>
              <p:cNvSpPr>
                <a:spLocks/>
              </p:cNvSpPr>
              <p:nvPr/>
            </p:nvSpPr>
            <p:spPr bwMode="auto">
              <a:xfrm>
                <a:off x="3385" y="3166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5" name="Freeform 355"/>
              <p:cNvSpPr>
                <a:spLocks/>
              </p:cNvSpPr>
              <p:nvPr/>
            </p:nvSpPr>
            <p:spPr bwMode="auto">
              <a:xfrm>
                <a:off x="3389" y="3160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6" name="Freeform 356"/>
              <p:cNvSpPr>
                <a:spLocks/>
              </p:cNvSpPr>
              <p:nvPr/>
            </p:nvSpPr>
            <p:spPr bwMode="auto">
              <a:xfrm>
                <a:off x="3395" y="3154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7" name="Freeform 357"/>
              <p:cNvSpPr>
                <a:spLocks/>
              </p:cNvSpPr>
              <p:nvPr/>
            </p:nvSpPr>
            <p:spPr bwMode="auto">
              <a:xfrm>
                <a:off x="3399" y="314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8" name="Freeform 358"/>
              <p:cNvSpPr>
                <a:spLocks/>
              </p:cNvSpPr>
              <p:nvPr/>
            </p:nvSpPr>
            <p:spPr bwMode="auto">
              <a:xfrm>
                <a:off x="3404" y="3142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19" name="Freeform 359"/>
              <p:cNvSpPr>
                <a:spLocks/>
              </p:cNvSpPr>
              <p:nvPr/>
            </p:nvSpPr>
            <p:spPr bwMode="auto">
              <a:xfrm>
                <a:off x="3409" y="313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0" name="Freeform 360"/>
              <p:cNvSpPr>
                <a:spLocks/>
              </p:cNvSpPr>
              <p:nvPr/>
            </p:nvSpPr>
            <p:spPr bwMode="auto">
              <a:xfrm>
                <a:off x="3414" y="3130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1" name="Freeform 361"/>
              <p:cNvSpPr>
                <a:spLocks/>
              </p:cNvSpPr>
              <p:nvPr/>
            </p:nvSpPr>
            <p:spPr bwMode="auto">
              <a:xfrm>
                <a:off x="3419" y="312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2" name="Freeform 362"/>
              <p:cNvSpPr>
                <a:spLocks/>
              </p:cNvSpPr>
              <p:nvPr/>
            </p:nvSpPr>
            <p:spPr bwMode="auto">
              <a:xfrm>
                <a:off x="3424" y="3119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3" name="Freeform 363"/>
              <p:cNvSpPr>
                <a:spLocks/>
              </p:cNvSpPr>
              <p:nvPr/>
            </p:nvSpPr>
            <p:spPr bwMode="auto">
              <a:xfrm>
                <a:off x="3429" y="311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4" name="Freeform 364"/>
              <p:cNvSpPr>
                <a:spLocks/>
              </p:cNvSpPr>
              <p:nvPr/>
            </p:nvSpPr>
            <p:spPr bwMode="auto">
              <a:xfrm>
                <a:off x="3434" y="3107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5" name="Freeform 365"/>
              <p:cNvSpPr>
                <a:spLocks/>
              </p:cNvSpPr>
              <p:nvPr/>
            </p:nvSpPr>
            <p:spPr bwMode="auto">
              <a:xfrm>
                <a:off x="3439" y="310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6" name="Freeform 366"/>
              <p:cNvSpPr>
                <a:spLocks/>
              </p:cNvSpPr>
              <p:nvPr/>
            </p:nvSpPr>
            <p:spPr bwMode="auto">
              <a:xfrm>
                <a:off x="3444" y="3095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7" name="Freeform 367"/>
              <p:cNvSpPr>
                <a:spLocks/>
              </p:cNvSpPr>
              <p:nvPr/>
            </p:nvSpPr>
            <p:spPr bwMode="auto">
              <a:xfrm>
                <a:off x="3448" y="308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8" name="Freeform 368"/>
              <p:cNvSpPr>
                <a:spLocks/>
              </p:cNvSpPr>
              <p:nvPr/>
            </p:nvSpPr>
            <p:spPr bwMode="auto">
              <a:xfrm>
                <a:off x="3454" y="308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29" name="Freeform 369"/>
              <p:cNvSpPr>
                <a:spLocks/>
              </p:cNvSpPr>
              <p:nvPr/>
            </p:nvSpPr>
            <p:spPr bwMode="auto">
              <a:xfrm>
                <a:off x="3459" y="3077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0" name="Freeform 370"/>
              <p:cNvSpPr>
                <a:spLocks/>
              </p:cNvSpPr>
              <p:nvPr/>
            </p:nvSpPr>
            <p:spPr bwMode="auto">
              <a:xfrm>
                <a:off x="3463" y="307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1" name="Freeform 371"/>
              <p:cNvSpPr>
                <a:spLocks/>
              </p:cNvSpPr>
              <p:nvPr/>
            </p:nvSpPr>
            <p:spPr bwMode="auto">
              <a:xfrm>
                <a:off x="3468" y="306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2" name="Freeform 372"/>
              <p:cNvSpPr>
                <a:spLocks/>
              </p:cNvSpPr>
              <p:nvPr/>
            </p:nvSpPr>
            <p:spPr bwMode="auto">
              <a:xfrm>
                <a:off x="3473" y="305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3" name="Freeform 373"/>
              <p:cNvSpPr>
                <a:spLocks/>
              </p:cNvSpPr>
              <p:nvPr/>
            </p:nvSpPr>
            <p:spPr bwMode="auto">
              <a:xfrm>
                <a:off x="3478" y="305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4" name="Freeform 374"/>
              <p:cNvSpPr>
                <a:spLocks/>
              </p:cNvSpPr>
              <p:nvPr/>
            </p:nvSpPr>
            <p:spPr bwMode="auto">
              <a:xfrm>
                <a:off x="3483" y="304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5" name="Freeform 375"/>
              <p:cNvSpPr>
                <a:spLocks/>
              </p:cNvSpPr>
              <p:nvPr/>
            </p:nvSpPr>
            <p:spPr bwMode="auto">
              <a:xfrm>
                <a:off x="3488" y="304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6" name="Freeform 376"/>
              <p:cNvSpPr>
                <a:spLocks/>
              </p:cNvSpPr>
              <p:nvPr/>
            </p:nvSpPr>
            <p:spPr bwMode="auto">
              <a:xfrm>
                <a:off x="3493" y="303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7" name="Freeform 377"/>
              <p:cNvSpPr>
                <a:spLocks/>
              </p:cNvSpPr>
              <p:nvPr/>
            </p:nvSpPr>
            <p:spPr bwMode="auto">
              <a:xfrm>
                <a:off x="3498" y="3030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8" name="Freeform 378"/>
              <p:cNvSpPr>
                <a:spLocks/>
              </p:cNvSpPr>
              <p:nvPr/>
            </p:nvSpPr>
            <p:spPr bwMode="auto">
              <a:xfrm>
                <a:off x="3503" y="302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39" name="Freeform 379"/>
              <p:cNvSpPr>
                <a:spLocks/>
              </p:cNvSpPr>
              <p:nvPr/>
            </p:nvSpPr>
            <p:spPr bwMode="auto">
              <a:xfrm>
                <a:off x="3508" y="3018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0" name="Freeform 380"/>
              <p:cNvSpPr>
                <a:spLocks/>
              </p:cNvSpPr>
              <p:nvPr/>
            </p:nvSpPr>
            <p:spPr bwMode="auto">
              <a:xfrm>
                <a:off x="3513" y="301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1" name="Freeform 381"/>
              <p:cNvSpPr>
                <a:spLocks/>
              </p:cNvSpPr>
              <p:nvPr/>
            </p:nvSpPr>
            <p:spPr bwMode="auto">
              <a:xfrm>
                <a:off x="3518" y="3006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2" name="Freeform 382"/>
              <p:cNvSpPr>
                <a:spLocks/>
              </p:cNvSpPr>
              <p:nvPr/>
            </p:nvSpPr>
            <p:spPr bwMode="auto">
              <a:xfrm>
                <a:off x="3522" y="300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3" name="Freeform 383"/>
              <p:cNvSpPr>
                <a:spLocks/>
              </p:cNvSpPr>
              <p:nvPr/>
            </p:nvSpPr>
            <p:spPr bwMode="auto">
              <a:xfrm>
                <a:off x="3527" y="2994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4" name="Freeform 384"/>
              <p:cNvSpPr>
                <a:spLocks/>
              </p:cNvSpPr>
              <p:nvPr/>
            </p:nvSpPr>
            <p:spPr bwMode="auto">
              <a:xfrm>
                <a:off x="3532" y="298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5" name="Freeform 385"/>
              <p:cNvSpPr>
                <a:spLocks/>
              </p:cNvSpPr>
              <p:nvPr/>
            </p:nvSpPr>
            <p:spPr bwMode="auto">
              <a:xfrm>
                <a:off x="3537" y="2982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6" name="Freeform 386"/>
              <p:cNvSpPr>
                <a:spLocks/>
              </p:cNvSpPr>
              <p:nvPr/>
            </p:nvSpPr>
            <p:spPr bwMode="auto">
              <a:xfrm>
                <a:off x="3542" y="297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7" name="Freeform 387"/>
              <p:cNvSpPr>
                <a:spLocks/>
              </p:cNvSpPr>
              <p:nvPr/>
            </p:nvSpPr>
            <p:spPr bwMode="auto">
              <a:xfrm>
                <a:off x="3547" y="2971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8" name="Freeform 388"/>
              <p:cNvSpPr>
                <a:spLocks/>
              </p:cNvSpPr>
              <p:nvPr/>
            </p:nvSpPr>
            <p:spPr bwMode="auto">
              <a:xfrm>
                <a:off x="3552" y="2964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49" name="Freeform 389"/>
              <p:cNvSpPr>
                <a:spLocks/>
              </p:cNvSpPr>
              <p:nvPr/>
            </p:nvSpPr>
            <p:spPr bwMode="auto">
              <a:xfrm>
                <a:off x="3557" y="295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0" name="Freeform 390"/>
              <p:cNvSpPr>
                <a:spLocks/>
              </p:cNvSpPr>
              <p:nvPr/>
            </p:nvSpPr>
            <p:spPr bwMode="auto">
              <a:xfrm>
                <a:off x="3562" y="295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1" name="Freeform 391"/>
              <p:cNvSpPr>
                <a:spLocks/>
              </p:cNvSpPr>
              <p:nvPr/>
            </p:nvSpPr>
            <p:spPr bwMode="auto">
              <a:xfrm>
                <a:off x="3567" y="2947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2" name="Freeform 392"/>
              <p:cNvSpPr>
                <a:spLocks/>
              </p:cNvSpPr>
              <p:nvPr/>
            </p:nvSpPr>
            <p:spPr bwMode="auto">
              <a:xfrm>
                <a:off x="3572" y="2941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3" name="Freeform 393"/>
              <p:cNvSpPr>
                <a:spLocks/>
              </p:cNvSpPr>
              <p:nvPr/>
            </p:nvSpPr>
            <p:spPr bwMode="auto">
              <a:xfrm>
                <a:off x="3577" y="293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4" name="Freeform 394"/>
              <p:cNvSpPr>
                <a:spLocks/>
              </p:cNvSpPr>
              <p:nvPr/>
            </p:nvSpPr>
            <p:spPr bwMode="auto">
              <a:xfrm>
                <a:off x="3581" y="292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5" name="Freeform 395"/>
              <p:cNvSpPr>
                <a:spLocks/>
              </p:cNvSpPr>
              <p:nvPr/>
            </p:nvSpPr>
            <p:spPr bwMode="auto">
              <a:xfrm>
                <a:off x="3586" y="292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6" name="Freeform 396"/>
              <p:cNvSpPr>
                <a:spLocks/>
              </p:cNvSpPr>
              <p:nvPr/>
            </p:nvSpPr>
            <p:spPr bwMode="auto">
              <a:xfrm>
                <a:off x="3592" y="2917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7" name="Freeform 397"/>
              <p:cNvSpPr>
                <a:spLocks/>
              </p:cNvSpPr>
              <p:nvPr/>
            </p:nvSpPr>
            <p:spPr bwMode="auto">
              <a:xfrm>
                <a:off x="3596" y="291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8" name="Freeform 398"/>
              <p:cNvSpPr>
                <a:spLocks/>
              </p:cNvSpPr>
              <p:nvPr/>
            </p:nvSpPr>
            <p:spPr bwMode="auto">
              <a:xfrm>
                <a:off x="3601" y="290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59" name="Freeform 399"/>
              <p:cNvSpPr>
                <a:spLocks/>
              </p:cNvSpPr>
              <p:nvPr/>
            </p:nvSpPr>
            <p:spPr bwMode="auto">
              <a:xfrm>
                <a:off x="3606" y="289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0" name="Freeform 400"/>
              <p:cNvSpPr>
                <a:spLocks/>
              </p:cNvSpPr>
              <p:nvPr/>
            </p:nvSpPr>
            <p:spPr bwMode="auto">
              <a:xfrm>
                <a:off x="3611" y="289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1" name="Freeform 401"/>
              <p:cNvSpPr>
                <a:spLocks/>
              </p:cNvSpPr>
              <p:nvPr/>
            </p:nvSpPr>
            <p:spPr bwMode="auto">
              <a:xfrm>
                <a:off x="3616" y="288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2" name="Freeform 402"/>
              <p:cNvSpPr>
                <a:spLocks/>
              </p:cNvSpPr>
              <p:nvPr/>
            </p:nvSpPr>
            <p:spPr bwMode="auto">
              <a:xfrm>
                <a:off x="3621" y="2881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3" name="Freeform 403"/>
              <p:cNvSpPr>
                <a:spLocks/>
              </p:cNvSpPr>
              <p:nvPr/>
            </p:nvSpPr>
            <p:spPr bwMode="auto">
              <a:xfrm>
                <a:off x="3626" y="287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4" name="Freeform 404"/>
              <p:cNvSpPr>
                <a:spLocks/>
              </p:cNvSpPr>
              <p:nvPr/>
            </p:nvSpPr>
            <p:spPr bwMode="auto">
              <a:xfrm>
                <a:off x="3631" y="286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5" name="Freeform 405"/>
              <p:cNvSpPr>
                <a:spLocks/>
              </p:cNvSpPr>
              <p:nvPr/>
            </p:nvSpPr>
            <p:spPr bwMode="auto">
              <a:xfrm>
                <a:off x="3636" y="286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66" name="Freeform 406"/>
              <p:cNvSpPr>
                <a:spLocks/>
              </p:cNvSpPr>
              <p:nvPr/>
            </p:nvSpPr>
            <p:spPr bwMode="auto">
              <a:xfrm>
                <a:off x="3641" y="2856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7" name="Group 407"/>
            <p:cNvGrpSpPr>
              <a:grpSpLocks/>
            </p:cNvGrpSpPr>
            <p:nvPr/>
          </p:nvGrpSpPr>
          <p:grpSpPr bwMode="auto">
            <a:xfrm>
              <a:off x="2990" y="2602"/>
              <a:ext cx="1058" cy="1115"/>
              <a:chOff x="2990" y="2602"/>
              <a:chExt cx="1058" cy="1115"/>
            </a:xfrm>
          </p:grpSpPr>
          <p:sp>
            <p:nvSpPr>
              <p:cNvPr id="25867" name="Freeform 408"/>
              <p:cNvSpPr>
                <a:spLocks/>
              </p:cNvSpPr>
              <p:nvPr/>
            </p:nvSpPr>
            <p:spPr bwMode="auto">
              <a:xfrm>
                <a:off x="3645" y="2851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8" name="Freeform 409"/>
              <p:cNvSpPr>
                <a:spLocks/>
              </p:cNvSpPr>
              <p:nvPr/>
            </p:nvSpPr>
            <p:spPr bwMode="auto">
              <a:xfrm>
                <a:off x="3651" y="2844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9" name="Freeform 410"/>
              <p:cNvSpPr>
                <a:spLocks/>
              </p:cNvSpPr>
              <p:nvPr/>
            </p:nvSpPr>
            <p:spPr bwMode="auto">
              <a:xfrm>
                <a:off x="3655" y="283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0" name="Freeform 411"/>
              <p:cNvSpPr>
                <a:spLocks/>
              </p:cNvSpPr>
              <p:nvPr/>
            </p:nvSpPr>
            <p:spPr bwMode="auto">
              <a:xfrm>
                <a:off x="3660" y="2832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1"/>
                  <a:gd name="T53" fmla="*/ 11 w 1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1" name="Freeform 412"/>
              <p:cNvSpPr>
                <a:spLocks/>
              </p:cNvSpPr>
              <p:nvPr/>
            </p:nvSpPr>
            <p:spPr bwMode="auto">
              <a:xfrm>
                <a:off x="3665" y="282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2" name="Freeform 413"/>
              <p:cNvSpPr>
                <a:spLocks/>
              </p:cNvSpPr>
              <p:nvPr/>
            </p:nvSpPr>
            <p:spPr bwMode="auto">
              <a:xfrm>
                <a:off x="3670" y="282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3" name="Freeform 414"/>
              <p:cNvSpPr>
                <a:spLocks/>
              </p:cNvSpPr>
              <p:nvPr/>
            </p:nvSpPr>
            <p:spPr bwMode="auto">
              <a:xfrm>
                <a:off x="3675" y="281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4" name="Freeform 415"/>
              <p:cNvSpPr>
                <a:spLocks/>
              </p:cNvSpPr>
              <p:nvPr/>
            </p:nvSpPr>
            <p:spPr bwMode="auto">
              <a:xfrm>
                <a:off x="3680" y="280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5" name="Freeform 416"/>
              <p:cNvSpPr>
                <a:spLocks/>
              </p:cNvSpPr>
              <p:nvPr/>
            </p:nvSpPr>
            <p:spPr bwMode="auto">
              <a:xfrm>
                <a:off x="3685" y="2802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6" name="Freeform 417"/>
              <p:cNvSpPr>
                <a:spLocks/>
              </p:cNvSpPr>
              <p:nvPr/>
            </p:nvSpPr>
            <p:spPr bwMode="auto">
              <a:xfrm>
                <a:off x="3690" y="279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7" name="Freeform 418"/>
              <p:cNvSpPr>
                <a:spLocks/>
              </p:cNvSpPr>
              <p:nvPr/>
            </p:nvSpPr>
            <p:spPr bwMode="auto">
              <a:xfrm>
                <a:off x="3695" y="279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8" name="Freeform 419"/>
              <p:cNvSpPr>
                <a:spLocks/>
              </p:cNvSpPr>
              <p:nvPr/>
            </p:nvSpPr>
            <p:spPr bwMode="auto">
              <a:xfrm>
                <a:off x="3700" y="2784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79" name="Freeform 420"/>
              <p:cNvSpPr>
                <a:spLocks/>
              </p:cNvSpPr>
              <p:nvPr/>
            </p:nvSpPr>
            <p:spPr bwMode="auto">
              <a:xfrm>
                <a:off x="3704" y="277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0" name="Freeform 421"/>
              <p:cNvSpPr>
                <a:spLocks/>
              </p:cNvSpPr>
              <p:nvPr/>
            </p:nvSpPr>
            <p:spPr bwMode="auto">
              <a:xfrm>
                <a:off x="3710" y="277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1" name="Freeform 422"/>
              <p:cNvSpPr>
                <a:spLocks/>
              </p:cNvSpPr>
              <p:nvPr/>
            </p:nvSpPr>
            <p:spPr bwMode="auto">
              <a:xfrm>
                <a:off x="3715" y="2766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2" name="Freeform 423"/>
              <p:cNvSpPr>
                <a:spLocks/>
              </p:cNvSpPr>
              <p:nvPr/>
            </p:nvSpPr>
            <p:spPr bwMode="auto">
              <a:xfrm>
                <a:off x="3719" y="276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3" name="Freeform 424"/>
              <p:cNvSpPr>
                <a:spLocks/>
              </p:cNvSpPr>
              <p:nvPr/>
            </p:nvSpPr>
            <p:spPr bwMode="auto">
              <a:xfrm>
                <a:off x="3724" y="275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4" name="Freeform 425"/>
              <p:cNvSpPr>
                <a:spLocks/>
              </p:cNvSpPr>
              <p:nvPr/>
            </p:nvSpPr>
            <p:spPr bwMode="auto">
              <a:xfrm>
                <a:off x="3729" y="2748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5" name="Freeform 426"/>
              <p:cNvSpPr>
                <a:spLocks/>
              </p:cNvSpPr>
              <p:nvPr/>
            </p:nvSpPr>
            <p:spPr bwMode="auto">
              <a:xfrm>
                <a:off x="3734" y="2742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6" name="Freeform 427"/>
              <p:cNvSpPr>
                <a:spLocks/>
              </p:cNvSpPr>
              <p:nvPr/>
            </p:nvSpPr>
            <p:spPr bwMode="auto">
              <a:xfrm>
                <a:off x="3739" y="273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7" name="Freeform 428"/>
              <p:cNvSpPr>
                <a:spLocks/>
              </p:cNvSpPr>
              <p:nvPr/>
            </p:nvSpPr>
            <p:spPr bwMode="auto">
              <a:xfrm>
                <a:off x="3744" y="273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8" name="Freeform 429"/>
              <p:cNvSpPr>
                <a:spLocks/>
              </p:cNvSpPr>
              <p:nvPr/>
            </p:nvSpPr>
            <p:spPr bwMode="auto">
              <a:xfrm>
                <a:off x="3749" y="272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89" name="Freeform 430"/>
              <p:cNvSpPr>
                <a:spLocks/>
              </p:cNvSpPr>
              <p:nvPr/>
            </p:nvSpPr>
            <p:spPr bwMode="auto">
              <a:xfrm>
                <a:off x="3754" y="2718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0" name="Freeform 431"/>
              <p:cNvSpPr>
                <a:spLocks/>
              </p:cNvSpPr>
              <p:nvPr/>
            </p:nvSpPr>
            <p:spPr bwMode="auto">
              <a:xfrm>
                <a:off x="3759" y="271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1" name="Freeform 432"/>
              <p:cNvSpPr>
                <a:spLocks/>
              </p:cNvSpPr>
              <p:nvPr/>
            </p:nvSpPr>
            <p:spPr bwMode="auto">
              <a:xfrm>
                <a:off x="3764" y="2705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2" name="Freeform 433"/>
              <p:cNvSpPr>
                <a:spLocks/>
              </p:cNvSpPr>
              <p:nvPr/>
            </p:nvSpPr>
            <p:spPr bwMode="auto">
              <a:xfrm>
                <a:off x="3769" y="269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3" name="Freeform 434"/>
              <p:cNvSpPr>
                <a:spLocks/>
              </p:cNvSpPr>
              <p:nvPr/>
            </p:nvSpPr>
            <p:spPr bwMode="auto">
              <a:xfrm>
                <a:off x="3774" y="2693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4" name="Freeform 435"/>
              <p:cNvSpPr>
                <a:spLocks/>
              </p:cNvSpPr>
              <p:nvPr/>
            </p:nvSpPr>
            <p:spPr bwMode="auto">
              <a:xfrm>
                <a:off x="3778" y="268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5" name="Freeform 436"/>
              <p:cNvSpPr>
                <a:spLocks/>
              </p:cNvSpPr>
              <p:nvPr/>
            </p:nvSpPr>
            <p:spPr bwMode="auto">
              <a:xfrm>
                <a:off x="3783" y="2681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6" name="Freeform 437"/>
              <p:cNvSpPr>
                <a:spLocks/>
              </p:cNvSpPr>
              <p:nvPr/>
            </p:nvSpPr>
            <p:spPr bwMode="auto">
              <a:xfrm>
                <a:off x="3788" y="267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7" name="Freeform 438"/>
              <p:cNvSpPr>
                <a:spLocks/>
              </p:cNvSpPr>
              <p:nvPr/>
            </p:nvSpPr>
            <p:spPr bwMode="auto">
              <a:xfrm>
                <a:off x="3793" y="266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8" name="Freeform 439"/>
              <p:cNvSpPr>
                <a:spLocks/>
              </p:cNvSpPr>
              <p:nvPr/>
            </p:nvSpPr>
            <p:spPr bwMode="auto">
              <a:xfrm>
                <a:off x="3798" y="266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1"/>
                  <a:gd name="T53" fmla="*/ 12 w 1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99" name="Freeform 440"/>
              <p:cNvSpPr>
                <a:spLocks/>
              </p:cNvSpPr>
              <p:nvPr/>
            </p:nvSpPr>
            <p:spPr bwMode="auto">
              <a:xfrm>
                <a:off x="3803" y="265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0" name="Freeform 441"/>
              <p:cNvSpPr>
                <a:spLocks/>
              </p:cNvSpPr>
              <p:nvPr/>
            </p:nvSpPr>
            <p:spPr bwMode="auto">
              <a:xfrm>
                <a:off x="3808" y="265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1" name="Freeform 442"/>
              <p:cNvSpPr>
                <a:spLocks/>
              </p:cNvSpPr>
              <p:nvPr/>
            </p:nvSpPr>
            <p:spPr bwMode="auto">
              <a:xfrm>
                <a:off x="3813" y="26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2" name="Freeform 443"/>
              <p:cNvSpPr>
                <a:spLocks/>
              </p:cNvSpPr>
              <p:nvPr/>
            </p:nvSpPr>
            <p:spPr bwMode="auto">
              <a:xfrm>
                <a:off x="3818" y="263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3" name="Freeform 444"/>
              <p:cNvSpPr>
                <a:spLocks/>
              </p:cNvSpPr>
              <p:nvPr/>
            </p:nvSpPr>
            <p:spPr bwMode="auto">
              <a:xfrm>
                <a:off x="3823" y="2633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4" name="Freeform 445"/>
              <p:cNvSpPr>
                <a:spLocks/>
              </p:cNvSpPr>
              <p:nvPr/>
            </p:nvSpPr>
            <p:spPr bwMode="auto">
              <a:xfrm>
                <a:off x="3828" y="2627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5" name="Freeform 446"/>
              <p:cNvSpPr>
                <a:spLocks/>
              </p:cNvSpPr>
              <p:nvPr/>
            </p:nvSpPr>
            <p:spPr bwMode="auto">
              <a:xfrm>
                <a:off x="3833" y="26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6" name="Freeform 447"/>
              <p:cNvSpPr>
                <a:spLocks/>
              </p:cNvSpPr>
              <p:nvPr/>
            </p:nvSpPr>
            <p:spPr bwMode="auto">
              <a:xfrm>
                <a:off x="3837" y="261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2"/>
                  <a:gd name="T53" fmla="*/ 12 w 12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7" name="Freeform 448"/>
              <p:cNvSpPr>
                <a:spLocks/>
              </p:cNvSpPr>
              <p:nvPr/>
            </p:nvSpPr>
            <p:spPr bwMode="auto">
              <a:xfrm>
                <a:off x="3842" y="260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8" name="Freeform 449"/>
              <p:cNvSpPr>
                <a:spLocks/>
              </p:cNvSpPr>
              <p:nvPr/>
            </p:nvSpPr>
            <p:spPr bwMode="auto">
              <a:xfrm>
                <a:off x="3847" y="260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2"/>
                  <a:gd name="T47" fmla="*/ 12 w 12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09" name="Freeform 450"/>
              <p:cNvSpPr>
                <a:spLocks/>
              </p:cNvSpPr>
              <p:nvPr/>
            </p:nvSpPr>
            <p:spPr bwMode="auto">
              <a:xfrm>
                <a:off x="3839" y="260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0" name="Freeform 451"/>
              <p:cNvSpPr>
                <a:spLocks/>
              </p:cNvSpPr>
              <p:nvPr/>
            </p:nvSpPr>
            <p:spPr bwMode="auto">
              <a:xfrm>
                <a:off x="3831" y="260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1" name="Freeform 452"/>
              <p:cNvSpPr>
                <a:spLocks/>
              </p:cNvSpPr>
              <p:nvPr/>
            </p:nvSpPr>
            <p:spPr bwMode="auto">
              <a:xfrm>
                <a:off x="3824" y="2605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2" name="Freeform 453"/>
              <p:cNvSpPr>
                <a:spLocks/>
              </p:cNvSpPr>
              <p:nvPr/>
            </p:nvSpPr>
            <p:spPr bwMode="auto">
              <a:xfrm>
                <a:off x="3816" y="260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3" name="Freeform 454"/>
              <p:cNvSpPr>
                <a:spLocks/>
              </p:cNvSpPr>
              <p:nvPr/>
            </p:nvSpPr>
            <p:spPr bwMode="auto">
              <a:xfrm>
                <a:off x="3808" y="260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4" name="Freeform 455"/>
              <p:cNvSpPr>
                <a:spLocks/>
              </p:cNvSpPr>
              <p:nvPr/>
            </p:nvSpPr>
            <p:spPr bwMode="auto">
              <a:xfrm>
                <a:off x="3801" y="2606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5" name="Freeform 456"/>
              <p:cNvSpPr>
                <a:spLocks/>
              </p:cNvSpPr>
              <p:nvPr/>
            </p:nvSpPr>
            <p:spPr bwMode="auto">
              <a:xfrm>
                <a:off x="3793" y="260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6" name="Freeform 457"/>
              <p:cNvSpPr>
                <a:spLocks/>
              </p:cNvSpPr>
              <p:nvPr/>
            </p:nvSpPr>
            <p:spPr bwMode="auto">
              <a:xfrm>
                <a:off x="3785" y="260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7" name="Freeform 458"/>
              <p:cNvSpPr>
                <a:spLocks/>
              </p:cNvSpPr>
              <p:nvPr/>
            </p:nvSpPr>
            <p:spPr bwMode="auto">
              <a:xfrm>
                <a:off x="3777" y="260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8" name="Freeform 459"/>
              <p:cNvSpPr>
                <a:spLocks/>
              </p:cNvSpPr>
              <p:nvPr/>
            </p:nvSpPr>
            <p:spPr bwMode="auto">
              <a:xfrm>
                <a:off x="3770" y="260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19" name="Freeform 460"/>
              <p:cNvSpPr>
                <a:spLocks/>
              </p:cNvSpPr>
              <p:nvPr/>
            </p:nvSpPr>
            <p:spPr bwMode="auto">
              <a:xfrm>
                <a:off x="3762" y="260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0" name="Freeform 461"/>
              <p:cNvSpPr>
                <a:spLocks/>
              </p:cNvSpPr>
              <p:nvPr/>
            </p:nvSpPr>
            <p:spPr bwMode="auto">
              <a:xfrm>
                <a:off x="3754" y="260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1" name="Freeform 462"/>
              <p:cNvSpPr>
                <a:spLocks/>
              </p:cNvSpPr>
              <p:nvPr/>
            </p:nvSpPr>
            <p:spPr bwMode="auto">
              <a:xfrm>
                <a:off x="3747" y="260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2" name="Freeform 463"/>
              <p:cNvSpPr>
                <a:spLocks/>
              </p:cNvSpPr>
              <p:nvPr/>
            </p:nvSpPr>
            <p:spPr bwMode="auto">
              <a:xfrm>
                <a:off x="3739" y="260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3" name="Freeform 464"/>
              <p:cNvSpPr>
                <a:spLocks/>
              </p:cNvSpPr>
              <p:nvPr/>
            </p:nvSpPr>
            <p:spPr bwMode="auto">
              <a:xfrm>
                <a:off x="3731" y="261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4" name="Freeform 465"/>
              <p:cNvSpPr>
                <a:spLocks/>
              </p:cNvSpPr>
              <p:nvPr/>
            </p:nvSpPr>
            <p:spPr bwMode="auto">
              <a:xfrm>
                <a:off x="3724" y="2610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5" name="Freeform 466"/>
              <p:cNvSpPr>
                <a:spLocks/>
              </p:cNvSpPr>
              <p:nvPr/>
            </p:nvSpPr>
            <p:spPr bwMode="auto">
              <a:xfrm>
                <a:off x="3716" y="261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6" name="Freeform 467"/>
              <p:cNvSpPr>
                <a:spLocks/>
              </p:cNvSpPr>
              <p:nvPr/>
            </p:nvSpPr>
            <p:spPr bwMode="auto">
              <a:xfrm>
                <a:off x="3708" y="2611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7" name="Freeform 468"/>
              <p:cNvSpPr>
                <a:spLocks/>
              </p:cNvSpPr>
              <p:nvPr/>
            </p:nvSpPr>
            <p:spPr bwMode="auto">
              <a:xfrm>
                <a:off x="3701" y="2611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8" name="Freeform 469"/>
              <p:cNvSpPr>
                <a:spLocks/>
              </p:cNvSpPr>
              <p:nvPr/>
            </p:nvSpPr>
            <p:spPr bwMode="auto">
              <a:xfrm>
                <a:off x="3693" y="2612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29" name="Freeform 470"/>
              <p:cNvSpPr>
                <a:spLocks/>
              </p:cNvSpPr>
              <p:nvPr/>
            </p:nvSpPr>
            <p:spPr bwMode="auto">
              <a:xfrm>
                <a:off x="3685" y="2612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0" name="Freeform 471"/>
              <p:cNvSpPr>
                <a:spLocks/>
              </p:cNvSpPr>
              <p:nvPr/>
            </p:nvSpPr>
            <p:spPr bwMode="auto">
              <a:xfrm>
                <a:off x="3678" y="261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1" name="Freeform 472"/>
              <p:cNvSpPr>
                <a:spLocks/>
              </p:cNvSpPr>
              <p:nvPr/>
            </p:nvSpPr>
            <p:spPr bwMode="auto">
              <a:xfrm>
                <a:off x="3670" y="2613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2" name="Freeform 473"/>
              <p:cNvSpPr>
                <a:spLocks/>
              </p:cNvSpPr>
              <p:nvPr/>
            </p:nvSpPr>
            <p:spPr bwMode="auto">
              <a:xfrm>
                <a:off x="3662" y="261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3" name="Freeform 474"/>
              <p:cNvSpPr>
                <a:spLocks/>
              </p:cNvSpPr>
              <p:nvPr/>
            </p:nvSpPr>
            <p:spPr bwMode="auto">
              <a:xfrm>
                <a:off x="3654" y="261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4" name="Freeform 475"/>
              <p:cNvSpPr>
                <a:spLocks/>
              </p:cNvSpPr>
              <p:nvPr/>
            </p:nvSpPr>
            <p:spPr bwMode="auto">
              <a:xfrm>
                <a:off x="3647" y="2614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5" name="Freeform 476"/>
              <p:cNvSpPr>
                <a:spLocks/>
              </p:cNvSpPr>
              <p:nvPr/>
            </p:nvSpPr>
            <p:spPr bwMode="auto">
              <a:xfrm>
                <a:off x="3639" y="261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6" name="Freeform 477"/>
              <p:cNvSpPr>
                <a:spLocks/>
              </p:cNvSpPr>
              <p:nvPr/>
            </p:nvSpPr>
            <p:spPr bwMode="auto">
              <a:xfrm>
                <a:off x="3631" y="261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7" name="Freeform 478"/>
              <p:cNvSpPr>
                <a:spLocks/>
              </p:cNvSpPr>
              <p:nvPr/>
            </p:nvSpPr>
            <p:spPr bwMode="auto">
              <a:xfrm>
                <a:off x="3624" y="261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8" name="Freeform 479"/>
              <p:cNvSpPr>
                <a:spLocks/>
              </p:cNvSpPr>
              <p:nvPr/>
            </p:nvSpPr>
            <p:spPr bwMode="auto">
              <a:xfrm>
                <a:off x="3616" y="261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39" name="Freeform 480"/>
              <p:cNvSpPr>
                <a:spLocks/>
              </p:cNvSpPr>
              <p:nvPr/>
            </p:nvSpPr>
            <p:spPr bwMode="auto">
              <a:xfrm>
                <a:off x="3608" y="261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0" name="Freeform 481"/>
              <p:cNvSpPr>
                <a:spLocks/>
              </p:cNvSpPr>
              <p:nvPr/>
            </p:nvSpPr>
            <p:spPr bwMode="auto">
              <a:xfrm>
                <a:off x="3601" y="261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1" name="Freeform 482"/>
              <p:cNvSpPr>
                <a:spLocks/>
              </p:cNvSpPr>
              <p:nvPr/>
            </p:nvSpPr>
            <p:spPr bwMode="auto">
              <a:xfrm>
                <a:off x="3593" y="261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2" name="Freeform 483"/>
              <p:cNvSpPr>
                <a:spLocks/>
              </p:cNvSpPr>
              <p:nvPr/>
            </p:nvSpPr>
            <p:spPr bwMode="auto">
              <a:xfrm>
                <a:off x="3585" y="261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3" name="Freeform 484"/>
              <p:cNvSpPr>
                <a:spLocks/>
              </p:cNvSpPr>
              <p:nvPr/>
            </p:nvSpPr>
            <p:spPr bwMode="auto">
              <a:xfrm>
                <a:off x="3578" y="2617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4" name="Freeform 485"/>
              <p:cNvSpPr>
                <a:spLocks/>
              </p:cNvSpPr>
              <p:nvPr/>
            </p:nvSpPr>
            <p:spPr bwMode="auto">
              <a:xfrm>
                <a:off x="3570" y="261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5" name="Freeform 486"/>
              <p:cNvSpPr>
                <a:spLocks/>
              </p:cNvSpPr>
              <p:nvPr/>
            </p:nvSpPr>
            <p:spPr bwMode="auto">
              <a:xfrm>
                <a:off x="3562" y="2617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6" name="Freeform 487"/>
              <p:cNvSpPr>
                <a:spLocks/>
              </p:cNvSpPr>
              <p:nvPr/>
            </p:nvSpPr>
            <p:spPr bwMode="auto">
              <a:xfrm>
                <a:off x="3555" y="2618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7" name="Freeform 488"/>
              <p:cNvSpPr>
                <a:spLocks/>
              </p:cNvSpPr>
              <p:nvPr/>
            </p:nvSpPr>
            <p:spPr bwMode="auto">
              <a:xfrm>
                <a:off x="3547" y="2618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8" name="Freeform 489"/>
              <p:cNvSpPr>
                <a:spLocks/>
              </p:cNvSpPr>
              <p:nvPr/>
            </p:nvSpPr>
            <p:spPr bwMode="auto">
              <a:xfrm>
                <a:off x="3539" y="2619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49" name="Freeform 490"/>
              <p:cNvSpPr>
                <a:spLocks/>
              </p:cNvSpPr>
              <p:nvPr/>
            </p:nvSpPr>
            <p:spPr bwMode="auto">
              <a:xfrm>
                <a:off x="3532" y="2619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0" name="Freeform 491"/>
              <p:cNvSpPr>
                <a:spLocks/>
              </p:cNvSpPr>
              <p:nvPr/>
            </p:nvSpPr>
            <p:spPr bwMode="auto">
              <a:xfrm>
                <a:off x="3524" y="2619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1" name="Freeform 492"/>
              <p:cNvSpPr>
                <a:spLocks/>
              </p:cNvSpPr>
              <p:nvPr/>
            </p:nvSpPr>
            <p:spPr bwMode="auto">
              <a:xfrm>
                <a:off x="3516" y="262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2" name="Freeform 493"/>
              <p:cNvSpPr>
                <a:spLocks/>
              </p:cNvSpPr>
              <p:nvPr/>
            </p:nvSpPr>
            <p:spPr bwMode="auto">
              <a:xfrm>
                <a:off x="3508" y="262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3" name="Freeform 494"/>
              <p:cNvSpPr>
                <a:spLocks/>
              </p:cNvSpPr>
              <p:nvPr/>
            </p:nvSpPr>
            <p:spPr bwMode="auto">
              <a:xfrm>
                <a:off x="3501" y="26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4" name="Freeform 495"/>
              <p:cNvSpPr>
                <a:spLocks/>
              </p:cNvSpPr>
              <p:nvPr/>
            </p:nvSpPr>
            <p:spPr bwMode="auto">
              <a:xfrm>
                <a:off x="3493" y="262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5" name="Freeform 496"/>
              <p:cNvSpPr>
                <a:spLocks/>
              </p:cNvSpPr>
              <p:nvPr/>
            </p:nvSpPr>
            <p:spPr bwMode="auto">
              <a:xfrm>
                <a:off x="3485" y="262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6" name="Freeform 497"/>
              <p:cNvSpPr>
                <a:spLocks/>
              </p:cNvSpPr>
              <p:nvPr/>
            </p:nvSpPr>
            <p:spPr bwMode="auto">
              <a:xfrm>
                <a:off x="3478" y="262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7" name="Freeform 498"/>
              <p:cNvSpPr>
                <a:spLocks/>
              </p:cNvSpPr>
              <p:nvPr/>
            </p:nvSpPr>
            <p:spPr bwMode="auto">
              <a:xfrm>
                <a:off x="3470" y="2622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8" name="Freeform 499"/>
              <p:cNvSpPr>
                <a:spLocks/>
              </p:cNvSpPr>
              <p:nvPr/>
            </p:nvSpPr>
            <p:spPr bwMode="auto">
              <a:xfrm>
                <a:off x="3462" y="262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59" name="Freeform 500"/>
              <p:cNvSpPr>
                <a:spLocks/>
              </p:cNvSpPr>
              <p:nvPr/>
            </p:nvSpPr>
            <p:spPr bwMode="auto">
              <a:xfrm>
                <a:off x="3455" y="2623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0" name="Freeform 501"/>
              <p:cNvSpPr>
                <a:spLocks/>
              </p:cNvSpPr>
              <p:nvPr/>
            </p:nvSpPr>
            <p:spPr bwMode="auto">
              <a:xfrm>
                <a:off x="3447" y="262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1" name="Freeform 502"/>
              <p:cNvSpPr>
                <a:spLocks/>
              </p:cNvSpPr>
              <p:nvPr/>
            </p:nvSpPr>
            <p:spPr bwMode="auto">
              <a:xfrm>
                <a:off x="3439" y="2624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2" name="Freeform 503"/>
              <p:cNvSpPr>
                <a:spLocks/>
              </p:cNvSpPr>
              <p:nvPr/>
            </p:nvSpPr>
            <p:spPr bwMode="auto">
              <a:xfrm>
                <a:off x="3432" y="2625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3" name="Freeform 504"/>
              <p:cNvSpPr>
                <a:spLocks/>
              </p:cNvSpPr>
              <p:nvPr/>
            </p:nvSpPr>
            <p:spPr bwMode="auto">
              <a:xfrm>
                <a:off x="3424" y="262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4" name="Freeform 505"/>
              <p:cNvSpPr>
                <a:spLocks/>
              </p:cNvSpPr>
              <p:nvPr/>
            </p:nvSpPr>
            <p:spPr bwMode="auto">
              <a:xfrm>
                <a:off x="3416" y="262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5" name="Freeform 506"/>
              <p:cNvSpPr>
                <a:spLocks/>
              </p:cNvSpPr>
              <p:nvPr/>
            </p:nvSpPr>
            <p:spPr bwMode="auto">
              <a:xfrm>
                <a:off x="3409" y="2626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6" name="Freeform 507"/>
              <p:cNvSpPr>
                <a:spLocks/>
              </p:cNvSpPr>
              <p:nvPr/>
            </p:nvSpPr>
            <p:spPr bwMode="auto">
              <a:xfrm>
                <a:off x="3401" y="262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7" name="Freeform 508"/>
              <p:cNvSpPr>
                <a:spLocks/>
              </p:cNvSpPr>
              <p:nvPr/>
            </p:nvSpPr>
            <p:spPr bwMode="auto">
              <a:xfrm>
                <a:off x="3393" y="2627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8" name="Freeform 509"/>
              <p:cNvSpPr>
                <a:spLocks/>
              </p:cNvSpPr>
              <p:nvPr/>
            </p:nvSpPr>
            <p:spPr bwMode="auto">
              <a:xfrm>
                <a:off x="3386" y="2627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69" name="Freeform 510"/>
              <p:cNvSpPr>
                <a:spLocks/>
              </p:cNvSpPr>
              <p:nvPr/>
            </p:nvSpPr>
            <p:spPr bwMode="auto">
              <a:xfrm>
                <a:off x="3378" y="2628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0" name="Freeform 511"/>
              <p:cNvSpPr>
                <a:spLocks/>
              </p:cNvSpPr>
              <p:nvPr/>
            </p:nvSpPr>
            <p:spPr bwMode="auto">
              <a:xfrm>
                <a:off x="3370" y="262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1" name="Freeform 512"/>
              <p:cNvSpPr>
                <a:spLocks/>
              </p:cNvSpPr>
              <p:nvPr/>
            </p:nvSpPr>
            <p:spPr bwMode="auto">
              <a:xfrm>
                <a:off x="3362" y="2629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2" name="Freeform 513"/>
              <p:cNvSpPr>
                <a:spLocks/>
              </p:cNvSpPr>
              <p:nvPr/>
            </p:nvSpPr>
            <p:spPr bwMode="auto">
              <a:xfrm>
                <a:off x="3355" y="2629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3" name="Freeform 514"/>
              <p:cNvSpPr>
                <a:spLocks/>
              </p:cNvSpPr>
              <p:nvPr/>
            </p:nvSpPr>
            <p:spPr bwMode="auto">
              <a:xfrm>
                <a:off x="3347" y="262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4" name="Freeform 515"/>
              <p:cNvSpPr>
                <a:spLocks/>
              </p:cNvSpPr>
              <p:nvPr/>
            </p:nvSpPr>
            <p:spPr bwMode="auto">
              <a:xfrm>
                <a:off x="3339" y="262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5" name="Freeform 516"/>
              <p:cNvSpPr>
                <a:spLocks/>
              </p:cNvSpPr>
              <p:nvPr/>
            </p:nvSpPr>
            <p:spPr bwMode="auto">
              <a:xfrm>
                <a:off x="3332" y="263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6" name="Freeform 517"/>
              <p:cNvSpPr>
                <a:spLocks/>
              </p:cNvSpPr>
              <p:nvPr/>
            </p:nvSpPr>
            <p:spPr bwMode="auto">
              <a:xfrm>
                <a:off x="3324" y="263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7" name="Freeform 518"/>
              <p:cNvSpPr>
                <a:spLocks/>
              </p:cNvSpPr>
              <p:nvPr/>
            </p:nvSpPr>
            <p:spPr bwMode="auto">
              <a:xfrm>
                <a:off x="3316" y="2631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8" name="Freeform 519"/>
              <p:cNvSpPr>
                <a:spLocks/>
              </p:cNvSpPr>
              <p:nvPr/>
            </p:nvSpPr>
            <p:spPr bwMode="auto">
              <a:xfrm>
                <a:off x="3309" y="263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79" name="Freeform 520"/>
              <p:cNvSpPr>
                <a:spLocks/>
              </p:cNvSpPr>
              <p:nvPr/>
            </p:nvSpPr>
            <p:spPr bwMode="auto">
              <a:xfrm>
                <a:off x="3301" y="2632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0" name="Freeform 521"/>
              <p:cNvSpPr>
                <a:spLocks/>
              </p:cNvSpPr>
              <p:nvPr/>
            </p:nvSpPr>
            <p:spPr bwMode="auto">
              <a:xfrm>
                <a:off x="3293" y="2632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1" name="Freeform 522"/>
              <p:cNvSpPr>
                <a:spLocks/>
              </p:cNvSpPr>
              <p:nvPr/>
            </p:nvSpPr>
            <p:spPr bwMode="auto">
              <a:xfrm>
                <a:off x="3286" y="263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2" name="Freeform 523"/>
              <p:cNvSpPr>
                <a:spLocks/>
              </p:cNvSpPr>
              <p:nvPr/>
            </p:nvSpPr>
            <p:spPr bwMode="auto">
              <a:xfrm>
                <a:off x="3278" y="2633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3" name="Freeform 524"/>
              <p:cNvSpPr>
                <a:spLocks/>
              </p:cNvSpPr>
              <p:nvPr/>
            </p:nvSpPr>
            <p:spPr bwMode="auto">
              <a:xfrm>
                <a:off x="3270" y="2633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4" name="Freeform 525"/>
              <p:cNvSpPr>
                <a:spLocks/>
              </p:cNvSpPr>
              <p:nvPr/>
            </p:nvSpPr>
            <p:spPr bwMode="auto">
              <a:xfrm>
                <a:off x="3263" y="2634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5" name="Freeform 526"/>
              <p:cNvSpPr>
                <a:spLocks/>
              </p:cNvSpPr>
              <p:nvPr/>
            </p:nvSpPr>
            <p:spPr bwMode="auto">
              <a:xfrm>
                <a:off x="3255" y="2634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6" name="Freeform 527"/>
              <p:cNvSpPr>
                <a:spLocks/>
              </p:cNvSpPr>
              <p:nvPr/>
            </p:nvSpPr>
            <p:spPr bwMode="auto">
              <a:xfrm>
                <a:off x="3247" y="2635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7" name="Freeform 528"/>
              <p:cNvSpPr>
                <a:spLocks/>
              </p:cNvSpPr>
              <p:nvPr/>
            </p:nvSpPr>
            <p:spPr bwMode="auto">
              <a:xfrm>
                <a:off x="3239" y="263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8" name="Freeform 529"/>
              <p:cNvSpPr>
                <a:spLocks/>
              </p:cNvSpPr>
              <p:nvPr/>
            </p:nvSpPr>
            <p:spPr bwMode="auto">
              <a:xfrm>
                <a:off x="3232" y="263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89" name="Freeform 530"/>
              <p:cNvSpPr>
                <a:spLocks/>
              </p:cNvSpPr>
              <p:nvPr/>
            </p:nvSpPr>
            <p:spPr bwMode="auto">
              <a:xfrm>
                <a:off x="3224" y="263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0" name="Freeform 531"/>
              <p:cNvSpPr>
                <a:spLocks/>
              </p:cNvSpPr>
              <p:nvPr/>
            </p:nvSpPr>
            <p:spPr bwMode="auto">
              <a:xfrm>
                <a:off x="3216" y="263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1"/>
                  <a:gd name="T56" fmla="*/ 12 w 12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1">
                    <a:moveTo>
                      <a:pt x="6" y="0"/>
                    </a:move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1" name="Freeform 532"/>
              <p:cNvSpPr>
                <a:spLocks/>
              </p:cNvSpPr>
              <p:nvPr/>
            </p:nvSpPr>
            <p:spPr bwMode="auto">
              <a:xfrm>
                <a:off x="3209" y="263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2" name="Freeform 533"/>
              <p:cNvSpPr>
                <a:spLocks/>
              </p:cNvSpPr>
              <p:nvPr/>
            </p:nvSpPr>
            <p:spPr bwMode="auto">
              <a:xfrm>
                <a:off x="3201" y="2637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3" name="Freeform 534"/>
              <p:cNvSpPr>
                <a:spLocks/>
              </p:cNvSpPr>
              <p:nvPr/>
            </p:nvSpPr>
            <p:spPr bwMode="auto">
              <a:xfrm>
                <a:off x="3193" y="263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4" name="Freeform 535"/>
              <p:cNvSpPr>
                <a:spLocks/>
              </p:cNvSpPr>
              <p:nvPr/>
            </p:nvSpPr>
            <p:spPr bwMode="auto">
              <a:xfrm>
                <a:off x="3186" y="2638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5" name="Freeform 536"/>
              <p:cNvSpPr>
                <a:spLocks/>
              </p:cNvSpPr>
              <p:nvPr/>
            </p:nvSpPr>
            <p:spPr bwMode="auto">
              <a:xfrm>
                <a:off x="3178" y="263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6" name="Freeform 537"/>
              <p:cNvSpPr>
                <a:spLocks/>
              </p:cNvSpPr>
              <p:nvPr/>
            </p:nvSpPr>
            <p:spPr bwMode="auto">
              <a:xfrm>
                <a:off x="3170" y="2639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w 12"/>
                  <a:gd name="T33" fmla="*/ 0 h 11"/>
                  <a:gd name="T34" fmla="*/ 0 w 12"/>
                  <a:gd name="T35" fmla="*/ 0 h 11"/>
                  <a:gd name="T36" fmla="*/ 0 w 12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1"/>
                  <a:gd name="T59" fmla="*/ 12 w 12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1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7" name="Freeform 538"/>
              <p:cNvSpPr>
                <a:spLocks/>
              </p:cNvSpPr>
              <p:nvPr/>
            </p:nvSpPr>
            <p:spPr bwMode="auto">
              <a:xfrm>
                <a:off x="3163" y="2639"/>
                <a:ext cx="3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8" name="Freeform 539"/>
              <p:cNvSpPr>
                <a:spLocks/>
              </p:cNvSpPr>
              <p:nvPr/>
            </p:nvSpPr>
            <p:spPr bwMode="auto">
              <a:xfrm>
                <a:off x="3155" y="264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2"/>
                  <a:gd name="T56" fmla="*/ 11 w 11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2">
                    <a:moveTo>
                      <a:pt x="6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99" name="Freeform 540"/>
              <p:cNvSpPr>
                <a:spLocks/>
              </p:cNvSpPr>
              <p:nvPr/>
            </p:nvSpPr>
            <p:spPr bwMode="auto">
              <a:xfrm>
                <a:off x="3147" y="2640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6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0" name="Freeform 541"/>
              <p:cNvSpPr>
                <a:spLocks/>
              </p:cNvSpPr>
              <p:nvPr/>
            </p:nvSpPr>
            <p:spPr bwMode="auto">
              <a:xfrm>
                <a:off x="3140" y="2641"/>
                <a:ext cx="3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6" y="0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1" name="Freeform 542"/>
              <p:cNvSpPr>
                <a:spLocks/>
              </p:cNvSpPr>
              <p:nvPr/>
            </p:nvSpPr>
            <p:spPr bwMode="auto">
              <a:xfrm>
                <a:off x="3132" y="2641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2"/>
                  <a:gd name="T50" fmla="*/ 11 w 11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2" name="Freeform 543"/>
              <p:cNvSpPr>
                <a:spLocks/>
              </p:cNvSpPr>
              <p:nvPr/>
            </p:nvSpPr>
            <p:spPr bwMode="auto">
              <a:xfrm>
                <a:off x="3124" y="2642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1"/>
                  <a:gd name="T50" fmla="*/ 11 w 11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1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3" name="Freeform 544"/>
              <p:cNvSpPr>
                <a:spLocks/>
              </p:cNvSpPr>
              <p:nvPr/>
            </p:nvSpPr>
            <p:spPr bwMode="auto">
              <a:xfrm>
                <a:off x="3117" y="2642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w 11"/>
                  <a:gd name="T11" fmla="*/ 0 h 12"/>
                  <a:gd name="T12" fmla="*/ 0 w 11"/>
                  <a:gd name="T13" fmla="*/ 0 h 12"/>
                  <a:gd name="T14" fmla="*/ 0 w 11"/>
                  <a:gd name="T15" fmla="*/ 0 h 12"/>
                  <a:gd name="T16" fmla="*/ 0 w 11"/>
                  <a:gd name="T17" fmla="*/ 0 h 12"/>
                  <a:gd name="T18" fmla="*/ 0 w 11"/>
                  <a:gd name="T19" fmla="*/ 0 h 12"/>
                  <a:gd name="T20" fmla="*/ 0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  <a:gd name="T28" fmla="*/ 0 w 11"/>
                  <a:gd name="T29" fmla="*/ 0 h 12"/>
                  <a:gd name="T30" fmla="*/ 0 w 11"/>
                  <a:gd name="T31" fmla="*/ 0 h 12"/>
                  <a:gd name="T32" fmla="*/ 0 w 11"/>
                  <a:gd name="T33" fmla="*/ 0 h 12"/>
                  <a:gd name="T34" fmla="*/ 0 w 11"/>
                  <a:gd name="T35" fmla="*/ 0 h 12"/>
                  <a:gd name="T36" fmla="*/ 0 w 11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2"/>
                  <a:gd name="T59" fmla="*/ 11 w 11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4" name="Freeform 545"/>
              <p:cNvSpPr>
                <a:spLocks/>
              </p:cNvSpPr>
              <p:nvPr/>
            </p:nvSpPr>
            <p:spPr bwMode="auto">
              <a:xfrm>
                <a:off x="3109" y="2643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w 11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11"/>
                  <a:gd name="T59" fmla="*/ 11 w 11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11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5" name="Freeform 546"/>
              <p:cNvSpPr>
                <a:spLocks/>
              </p:cNvSpPr>
              <p:nvPr/>
            </p:nvSpPr>
            <p:spPr bwMode="auto">
              <a:xfrm>
                <a:off x="3101" y="2643"/>
                <a:ext cx="4" cy="3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w 11"/>
                  <a:gd name="T11" fmla="*/ 0 h 11"/>
                  <a:gd name="T12" fmla="*/ 0 w 11"/>
                  <a:gd name="T13" fmla="*/ 0 h 11"/>
                  <a:gd name="T14" fmla="*/ 0 w 11"/>
                  <a:gd name="T15" fmla="*/ 0 h 11"/>
                  <a:gd name="T16" fmla="*/ 0 w 11"/>
                  <a:gd name="T17" fmla="*/ 0 h 11"/>
                  <a:gd name="T18" fmla="*/ 0 w 11"/>
                  <a:gd name="T19" fmla="*/ 0 h 11"/>
                  <a:gd name="T20" fmla="*/ 0 w 11"/>
                  <a:gd name="T21" fmla="*/ 0 h 11"/>
                  <a:gd name="T22" fmla="*/ 0 w 11"/>
                  <a:gd name="T23" fmla="*/ 0 h 11"/>
                  <a:gd name="T24" fmla="*/ 0 w 11"/>
                  <a:gd name="T25" fmla="*/ 0 h 11"/>
                  <a:gd name="T26" fmla="*/ 0 w 11"/>
                  <a:gd name="T27" fmla="*/ 0 h 11"/>
                  <a:gd name="T28" fmla="*/ 0 w 11"/>
                  <a:gd name="T29" fmla="*/ 0 h 11"/>
                  <a:gd name="T30" fmla="*/ 0 w 11"/>
                  <a:gd name="T31" fmla="*/ 0 h 11"/>
                  <a:gd name="T32" fmla="*/ 0 w 11"/>
                  <a:gd name="T33" fmla="*/ 0 h 11"/>
                  <a:gd name="T34" fmla="*/ 0 w 11"/>
                  <a:gd name="T35" fmla="*/ 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6" name="Freeform 547"/>
              <p:cNvSpPr>
                <a:spLocks/>
              </p:cNvSpPr>
              <p:nvPr/>
            </p:nvSpPr>
            <p:spPr bwMode="auto">
              <a:xfrm>
                <a:off x="3093" y="2643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6" y="0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7" name="Freeform 548"/>
              <p:cNvSpPr>
                <a:spLocks/>
              </p:cNvSpPr>
              <p:nvPr/>
            </p:nvSpPr>
            <p:spPr bwMode="auto">
              <a:xfrm>
                <a:off x="3086" y="2644"/>
                <a:ext cx="4" cy="3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w 12"/>
                  <a:gd name="T11" fmla="*/ 0 h 11"/>
                  <a:gd name="T12" fmla="*/ 0 w 12"/>
                  <a:gd name="T13" fmla="*/ 0 h 11"/>
                  <a:gd name="T14" fmla="*/ 0 w 12"/>
                  <a:gd name="T15" fmla="*/ 0 h 11"/>
                  <a:gd name="T16" fmla="*/ 0 w 12"/>
                  <a:gd name="T17" fmla="*/ 0 h 11"/>
                  <a:gd name="T18" fmla="*/ 0 w 12"/>
                  <a:gd name="T19" fmla="*/ 0 h 11"/>
                  <a:gd name="T20" fmla="*/ 0 w 12"/>
                  <a:gd name="T21" fmla="*/ 0 h 11"/>
                  <a:gd name="T22" fmla="*/ 0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1"/>
                  <a:gd name="T50" fmla="*/ 12 w 12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1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8" name="Freeform 549"/>
              <p:cNvSpPr>
                <a:spLocks/>
              </p:cNvSpPr>
              <p:nvPr/>
            </p:nvSpPr>
            <p:spPr bwMode="auto">
              <a:xfrm>
                <a:off x="3078" y="264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09" name="Freeform 550"/>
              <p:cNvSpPr>
                <a:spLocks/>
              </p:cNvSpPr>
              <p:nvPr/>
            </p:nvSpPr>
            <p:spPr bwMode="auto">
              <a:xfrm>
                <a:off x="3070" y="264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0" name="Freeform 551"/>
              <p:cNvSpPr>
                <a:spLocks/>
              </p:cNvSpPr>
              <p:nvPr/>
            </p:nvSpPr>
            <p:spPr bwMode="auto">
              <a:xfrm>
                <a:off x="3063" y="26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1" name="Freeform 552"/>
              <p:cNvSpPr>
                <a:spLocks/>
              </p:cNvSpPr>
              <p:nvPr/>
            </p:nvSpPr>
            <p:spPr bwMode="auto">
              <a:xfrm>
                <a:off x="3055" y="264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w 12"/>
                  <a:gd name="T37" fmla="*/ 0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2"/>
                  <a:gd name="T59" fmla="*/ 12 w 12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2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2" name="Freeform 553"/>
              <p:cNvSpPr>
                <a:spLocks/>
              </p:cNvSpPr>
              <p:nvPr/>
            </p:nvSpPr>
            <p:spPr bwMode="auto">
              <a:xfrm>
                <a:off x="2990" y="3469"/>
                <a:ext cx="416" cy="94"/>
              </a:xfrm>
              <a:custGeom>
                <a:avLst/>
                <a:gdLst>
                  <a:gd name="T0" fmla="*/ 0 w 1248"/>
                  <a:gd name="T1" fmla="*/ 1 h 283"/>
                  <a:gd name="T2" fmla="*/ 0 w 1248"/>
                  <a:gd name="T3" fmla="*/ 1 h 283"/>
                  <a:gd name="T4" fmla="*/ 0 w 1248"/>
                  <a:gd name="T5" fmla="*/ 1 h 283"/>
                  <a:gd name="T6" fmla="*/ 1 w 1248"/>
                  <a:gd name="T7" fmla="*/ 1 h 283"/>
                  <a:gd name="T8" fmla="*/ 1 w 1248"/>
                  <a:gd name="T9" fmla="*/ 1 h 283"/>
                  <a:gd name="T10" fmla="*/ 1 w 1248"/>
                  <a:gd name="T11" fmla="*/ 1 h 283"/>
                  <a:gd name="T12" fmla="*/ 1 w 1248"/>
                  <a:gd name="T13" fmla="*/ 1 h 283"/>
                  <a:gd name="T14" fmla="*/ 1 w 1248"/>
                  <a:gd name="T15" fmla="*/ 1 h 283"/>
                  <a:gd name="T16" fmla="*/ 1 w 1248"/>
                  <a:gd name="T17" fmla="*/ 1 h 283"/>
                  <a:gd name="T18" fmla="*/ 2 w 1248"/>
                  <a:gd name="T19" fmla="*/ 1 h 283"/>
                  <a:gd name="T20" fmla="*/ 2 w 1248"/>
                  <a:gd name="T21" fmla="*/ 1 h 283"/>
                  <a:gd name="T22" fmla="*/ 2 w 1248"/>
                  <a:gd name="T23" fmla="*/ 0 h 283"/>
                  <a:gd name="T24" fmla="*/ 2 w 1248"/>
                  <a:gd name="T25" fmla="*/ 0 h 283"/>
                  <a:gd name="T26" fmla="*/ 2 w 1248"/>
                  <a:gd name="T27" fmla="*/ 0 h 283"/>
                  <a:gd name="T28" fmla="*/ 3 w 1248"/>
                  <a:gd name="T29" fmla="*/ 0 h 283"/>
                  <a:gd name="T30" fmla="*/ 3 w 1248"/>
                  <a:gd name="T31" fmla="*/ 0 h 283"/>
                  <a:gd name="T32" fmla="*/ 3 w 1248"/>
                  <a:gd name="T33" fmla="*/ 0 h 283"/>
                  <a:gd name="T34" fmla="*/ 3 w 1248"/>
                  <a:gd name="T35" fmla="*/ 0 h 283"/>
                  <a:gd name="T36" fmla="*/ 4 w 1248"/>
                  <a:gd name="T37" fmla="*/ 0 h 283"/>
                  <a:gd name="T38" fmla="*/ 4 w 1248"/>
                  <a:gd name="T39" fmla="*/ 0 h 283"/>
                  <a:gd name="T40" fmla="*/ 4 w 1248"/>
                  <a:gd name="T41" fmla="*/ 0 h 283"/>
                  <a:gd name="T42" fmla="*/ 4 w 1248"/>
                  <a:gd name="T43" fmla="*/ 0 h 283"/>
                  <a:gd name="T44" fmla="*/ 4 w 1248"/>
                  <a:gd name="T45" fmla="*/ 0 h 283"/>
                  <a:gd name="T46" fmla="*/ 5 w 1248"/>
                  <a:gd name="T47" fmla="*/ 0 h 283"/>
                  <a:gd name="T48" fmla="*/ 5 w 1248"/>
                  <a:gd name="T49" fmla="*/ 0 h 283"/>
                  <a:gd name="T50" fmla="*/ 6 w 1248"/>
                  <a:gd name="T51" fmla="*/ 0 h 283"/>
                  <a:gd name="T52" fmla="*/ 6 w 1248"/>
                  <a:gd name="T53" fmla="*/ 0 h 283"/>
                  <a:gd name="T54" fmla="*/ 6 w 1248"/>
                  <a:gd name="T55" fmla="*/ 0 h 283"/>
                  <a:gd name="T56" fmla="*/ 6 w 1248"/>
                  <a:gd name="T57" fmla="*/ 0 h 283"/>
                  <a:gd name="T58" fmla="*/ 6 w 1248"/>
                  <a:gd name="T59" fmla="*/ 0 h 283"/>
                  <a:gd name="T60" fmla="*/ 7 w 1248"/>
                  <a:gd name="T61" fmla="*/ 0 h 283"/>
                  <a:gd name="T62" fmla="*/ 7 w 1248"/>
                  <a:gd name="T63" fmla="*/ 0 h 283"/>
                  <a:gd name="T64" fmla="*/ 7 w 1248"/>
                  <a:gd name="T65" fmla="*/ 0 h 283"/>
                  <a:gd name="T66" fmla="*/ 7 w 1248"/>
                  <a:gd name="T67" fmla="*/ 0 h 283"/>
                  <a:gd name="T68" fmla="*/ 8 w 1248"/>
                  <a:gd name="T69" fmla="*/ 0 h 283"/>
                  <a:gd name="T70" fmla="*/ 8 w 1248"/>
                  <a:gd name="T71" fmla="*/ 0 h 283"/>
                  <a:gd name="T72" fmla="*/ 8 w 1248"/>
                  <a:gd name="T73" fmla="*/ 0 h 283"/>
                  <a:gd name="T74" fmla="*/ 8 w 1248"/>
                  <a:gd name="T75" fmla="*/ 0 h 283"/>
                  <a:gd name="T76" fmla="*/ 9 w 1248"/>
                  <a:gd name="T77" fmla="*/ 0 h 283"/>
                  <a:gd name="T78" fmla="*/ 9 w 1248"/>
                  <a:gd name="T79" fmla="*/ 1 h 283"/>
                  <a:gd name="T80" fmla="*/ 9 w 1248"/>
                  <a:gd name="T81" fmla="*/ 1 h 283"/>
                  <a:gd name="T82" fmla="*/ 9 w 1248"/>
                  <a:gd name="T83" fmla="*/ 1 h 283"/>
                  <a:gd name="T84" fmla="*/ 10 w 1248"/>
                  <a:gd name="T85" fmla="*/ 1 h 283"/>
                  <a:gd name="T86" fmla="*/ 10 w 1248"/>
                  <a:gd name="T87" fmla="*/ 1 h 283"/>
                  <a:gd name="T88" fmla="*/ 10 w 1248"/>
                  <a:gd name="T89" fmla="*/ 1 h 283"/>
                  <a:gd name="T90" fmla="*/ 11 w 1248"/>
                  <a:gd name="T91" fmla="*/ 1 h 283"/>
                  <a:gd name="T92" fmla="*/ 11 w 1248"/>
                  <a:gd name="T93" fmla="*/ 1 h 283"/>
                  <a:gd name="T94" fmla="*/ 11 w 1248"/>
                  <a:gd name="T95" fmla="*/ 1 h 283"/>
                  <a:gd name="T96" fmla="*/ 11 w 1248"/>
                  <a:gd name="T97" fmla="*/ 1 h 283"/>
                  <a:gd name="T98" fmla="*/ 12 w 1248"/>
                  <a:gd name="T99" fmla="*/ 2 h 283"/>
                  <a:gd name="T100" fmla="*/ 12 w 1248"/>
                  <a:gd name="T101" fmla="*/ 2 h 283"/>
                  <a:gd name="T102" fmla="*/ 12 w 1248"/>
                  <a:gd name="T103" fmla="*/ 2 h 283"/>
                  <a:gd name="T104" fmla="*/ 12 w 1248"/>
                  <a:gd name="T105" fmla="*/ 2 h 283"/>
                  <a:gd name="T106" fmla="*/ 13 w 1248"/>
                  <a:gd name="T107" fmla="*/ 2 h 283"/>
                  <a:gd name="T108" fmla="*/ 13 w 1248"/>
                  <a:gd name="T109" fmla="*/ 2 h 283"/>
                  <a:gd name="T110" fmla="*/ 13 w 1248"/>
                  <a:gd name="T111" fmla="*/ 2 h 283"/>
                  <a:gd name="T112" fmla="*/ 14 w 1248"/>
                  <a:gd name="T113" fmla="*/ 2 h 283"/>
                  <a:gd name="T114" fmla="*/ 14 w 1248"/>
                  <a:gd name="T115" fmla="*/ 3 h 283"/>
                  <a:gd name="T116" fmla="*/ 14 w 1248"/>
                  <a:gd name="T117" fmla="*/ 3 h 283"/>
                  <a:gd name="T118" fmla="*/ 14 w 1248"/>
                  <a:gd name="T119" fmla="*/ 3 h 283"/>
                  <a:gd name="T120" fmla="*/ 15 w 1248"/>
                  <a:gd name="T121" fmla="*/ 3 h 283"/>
                  <a:gd name="T122" fmla="*/ 15 w 1248"/>
                  <a:gd name="T123" fmla="*/ 3 h 283"/>
                  <a:gd name="T124" fmla="*/ 15 w 1248"/>
                  <a:gd name="T125" fmla="*/ 3 h 2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48"/>
                  <a:gd name="T190" fmla="*/ 0 h 283"/>
                  <a:gd name="T191" fmla="*/ 1248 w 1248"/>
                  <a:gd name="T192" fmla="*/ 283 h 2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48" h="283">
                    <a:moveTo>
                      <a:pt x="0" y="119"/>
                    </a:moveTo>
                    <a:lnTo>
                      <a:pt x="14" y="110"/>
                    </a:lnTo>
                    <a:lnTo>
                      <a:pt x="28" y="100"/>
                    </a:lnTo>
                    <a:lnTo>
                      <a:pt x="44" y="93"/>
                    </a:lnTo>
                    <a:lnTo>
                      <a:pt x="59" y="84"/>
                    </a:lnTo>
                    <a:lnTo>
                      <a:pt x="75" y="77"/>
                    </a:lnTo>
                    <a:lnTo>
                      <a:pt x="89" y="69"/>
                    </a:lnTo>
                    <a:lnTo>
                      <a:pt x="105" y="62"/>
                    </a:lnTo>
                    <a:lnTo>
                      <a:pt x="121" y="55"/>
                    </a:lnTo>
                    <a:lnTo>
                      <a:pt x="137" y="49"/>
                    </a:lnTo>
                    <a:lnTo>
                      <a:pt x="152" y="43"/>
                    </a:lnTo>
                    <a:lnTo>
                      <a:pt x="168" y="37"/>
                    </a:lnTo>
                    <a:lnTo>
                      <a:pt x="184" y="32"/>
                    </a:lnTo>
                    <a:lnTo>
                      <a:pt x="201" y="27"/>
                    </a:lnTo>
                    <a:lnTo>
                      <a:pt x="217" y="23"/>
                    </a:lnTo>
                    <a:lnTo>
                      <a:pt x="235" y="19"/>
                    </a:lnTo>
                    <a:lnTo>
                      <a:pt x="252" y="16"/>
                    </a:lnTo>
                    <a:lnTo>
                      <a:pt x="268" y="13"/>
                    </a:lnTo>
                    <a:lnTo>
                      <a:pt x="285" y="10"/>
                    </a:lnTo>
                    <a:lnTo>
                      <a:pt x="302" y="7"/>
                    </a:lnTo>
                    <a:lnTo>
                      <a:pt x="321" y="4"/>
                    </a:lnTo>
                    <a:lnTo>
                      <a:pt x="338" y="3"/>
                    </a:lnTo>
                    <a:lnTo>
                      <a:pt x="356" y="1"/>
                    </a:lnTo>
                    <a:lnTo>
                      <a:pt x="374" y="1"/>
                    </a:lnTo>
                    <a:lnTo>
                      <a:pt x="392" y="0"/>
                    </a:lnTo>
                    <a:lnTo>
                      <a:pt x="448" y="0"/>
                    </a:lnTo>
                    <a:lnTo>
                      <a:pt x="467" y="1"/>
                    </a:lnTo>
                    <a:lnTo>
                      <a:pt x="485" y="3"/>
                    </a:lnTo>
                    <a:lnTo>
                      <a:pt x="504" y="4"/>
                    </a:lnTo>
                    <a:lnTo>
                      <a:pt x="524" y="5"/>
                    </a:lnTo>
                    <a:lnTo>
                      <a:pt x="543" y="8"/>
                    </a:lnTo>
                    <a:lnTo>
                      <a:pt x="563" y="11"/>
                    </a:lnTo>
                    <a:lnTo>
                      <a:pt x="582" y="14"/>
                    </a:lnTo>
                    <a:lnTo>
                      <a:pt x="602" y="17"/>
                    </a:lnTo>
                    <a:lnTo>
                      <a:pt x="622" y="21"/>
                    </a:lnTo>
                    <a:lnTo>
                      <a:pt x="642" y="26"/>
                    </a:lnTo>
                    <a:lnTo>
                      <a:pt x="662" y="30"/>
                    </a:lnTo>
                    <a:lnTo>
                      <a:pt x="683" y="36"/>
                    </a:lnTo>
                    <a:lnTo>
                      <a:pt x="704" y="40"/>
                    </a:lnTo>
                    <a:lnTo>
                      <a:pt x="724" y="46"/>
                    </a:lnTo>
                    <a:lnTo>
                      <a:pt x="746" y="53"/>
                    </a:lnTo>
                    <a:lnTo>
                      <a:pt x="766" y="59"/>
                    </a:lnTo>
                    <a:lnTo>
                      <a:pt x="788" y="66"/>
                    </a:lnTo>
                    <a:lnTo>
                      <a:pt x="809" y="74"/>
                    </a:lnTo>
                    <a:lnTo>
                      <a:pt x="831" y="81"/>
                    </a:lnTo>
                    <a:lnTo>
                      <a:pt x="853" y="90"/>
                    </a:lnTo>
                    <a:lnTo>
                      <a:pt x="876" y="97"/>
                    </a:lnTo>
                    <a:lnTo>
                      <a:pt x="897" y="106"/>
                    </a:lnTo>
                    <a:lnTo>
                      <a:pt x="919" y="116"/>
                    </a:lnTo>
                    <a:lnTo>
                      <a:pt x="942" y="124"/>
                    </a:lnTo>
                    <a:lnTo>
                      <a:pt x="965" y="135"/>
                    </a:lnTo>
                    <a:lnTo>
                      <a:pt x="987" y="145"/>
                    </a:lnTo>
                    <a:lnTo>
                      <a:pt x="1010" y="155"/>
                    </a:lnTo>
                    <a:lnTo>
                      <a:pt x="1033" y="167"/>
                    </a:lnTo>
                    <a:lnTo>
                      <a:pt x="1056" y="178"/>
                    </a:lnTo>
                    <a:lnTo>
                      <a:pt x="1079" y="190"/>
                    </a:lnTo>
                    <a:lnTo>
                      <a:pt x="1103" y="201"/>
                    </a:lnTo>
                    <a:lnTo>
                      <a:pt x="1126" y="214"/>
                    </a:lnTo>
                    <a:lnTo>
                      <a:pt x="1151" y="228"/>
                    </a:lnTo>
                    <a:lnTo>
                      <a:pt x="1174" y="241"/>
                    </a:lnTo>
                    <a:lnTo>
                      <a:pt x="1199" y="254"/>
                    </a:lnTo>
                    <a:lnTo>
                      <a:pt x="1223" y="268"/>
                    </a:lnTo>
                    <a:lnTo>
                      <a:pt x="1248" y="28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3" name="Freeform 554"/>
              <p:cNvSpPr>
                <a:spLocks/>
              </p:cNvSpPr>
              <p:nvPr/>
            </p:nvSpPr>
            <p:spPr bwMode="auto">
              <a:xfrm>
                <a:off x="3425" y="3474"/>
                <a:ext cx="44" cy="53"/>
              </a:xfrm>
              <a:custGeom>
                <a:avLst/>
                <a:gdLst>
                  <a:gd name="T0" fmla="*/ 0 w 131"/>
                  <a:gd name="T1" fmla="*/ 0 h 158"/>
                  <a:gd name="T2" fmla="*/ 0 w 131"/>
                  <a:gd name="T3" fmla="*/ 0 h 158"/>
                  <a:gd name="T4" fmla="*/ 1 w 131"/>
                  <a:gd name="T5" fmla="*/ 0 h 158"/>
                  <a:gd name="T6" fmla="*/ 1 w 131"/>
                  <a:gd name="T7" fmla="*/ 2 h 158"/>
                  <a:gd name="T8" fmla="*/ 1 w 131"/>
                  <a:gd name="T9" fmla="*/ 2 h 158"/>
                  <a:gd name="T10" fmla="*/ 1 w 131"/>
                  <a:gd name="T11" fmla="*/ 0 h 158"/>
                  <a:gd name="T12" fmla="*/ 2 w 131"/>
                  <a:gd name="T13" fmla="*/ 0 h 158"/>
                  <a:gd name="T14" fmla="*/ 2 w 131"/>
                  <a:gd name="T15" fmla="*/ 0 h 158"/>
                  <a:gd name="T16" fmla="*/ 0 w 131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1"/>
                  <a:gd name="T28" fmla="*/ 0 h 158"/>
                  <a:gd name="T29" fmla="*/ 131 w 131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1" h="158">
                    <a:moveTo>
                      <a:pt x="0" y="0"/>
                    </a:moveTo>
                    <a:lnTo>
                      <a:pt x="0" y="20"/>
                    </a:lnTo>
                    <a:lnTo>
                      <a:pt x="54" y="20"/>
                    </a:lnTo>
                    <a:lnTo>
                      <a:pt x="54" y="158"/>
                    </a:lnTo>
                    <a:lnTo>
                      <a:pt x="76" y="158"/>
                    </a:lnTo>
                    <a:lnTo>
                      <a:pt x="76" y="20"/>
                    </a:lnTo>
                    <a:lnTo>
                      <a:pt x="131" y="20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4" name="Freeform 555"/>
              <p:cNvSpPr>
                <a:spLocks/>
              </p:cNvSpPr>
              <p:nvPr/>
            </p:nvSpPr>
            <p:spPr bwMode="auto">
              <a:xfrm>
                <a:off x="3474" y="3474"/>
                <a:ext cx="42" cy="53"/>
              </a:xfrm>
              <a:custGeom>
                <a:avLst/>
                <a:gdLst>
                  <a:gd name="T0" fmla="*/ 0 w 125"/>
                  <a:gd name="T1" fmla="*/ 0 h 158"/>
                  <a:gd name="T2" fmla="*/ 0 w 125"/>
                  <a:gd name="T3" fmla="*/ 2 h 158"/>
                  <a:gd name="T4" fmla="*/ 0 w 125"/>
                  <a:gd name="T5" fmla="*/ 2 h 158"/>
                  <a:gd name="T6" fmla="*/ 0 w 125"/>
                  <a:gd name="T7" fmla="*/ 1 h 158"/>
                  <a:gd name="T8" fmla="*/ 1 w 125"/>
                  <a:gd name="T9" fmla="*/ 1 h 158"/>
                  <a:gd name="T10" fmla="*/ 1 w 125"/>
                  <a:gd name="T11" fmla="*/ 2 h 158"/>
                  <a:gd name="T12" fmla="*/ 2 w 125"/>
                  <a:gd name="T13" fmla="*/ 2 h 158"/>
                  <a:gd name="T14" fmla="*/ 2 w 125"/>
                  <a:gd name="T15" fmla="*/ 0 h 158"/>
                  <a:gd name="T16" fmla="*/ 1 w 125"/>
                  <a:gd name="T17" fmla="*/ 0 h 158"/>
                  <a:gd name="T18" fmla="*/ 1 w 125"/>
                  <a:gd name="T19" fmla="*/ 1 h 158"/>
                  <a:gd name="T20" fmla="*/ 0 w 125"/>
                  <a:gd name="T21" fmla="*/ 1 h 158"/>
                  <a:gd name="T22" fmla="*/ 0 w 125"/>
                  <a:gd name="T23" fmla="*/ 0 h 158"/>
                  <a:gd name="T24" fmla="*/ 0 w 125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58"/>
                  <a:gd name="T41" fmla="*/ 125 w 125"/>
                  <a:gd name="T42" fmla="*/ 158 h 1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2" y="158"/>
                    </a:lnTo>
                    <a:lnTo>
                      <a:pt x="22" y="84"/>
                    </a:lnTo>
                    <a:lnTo>
                      <a:pt x="104" y="84"/>
                    </a:lnTo>
                    <a:lnTo>
                      <a:pt x="104" y="158"/>
                    </a:lnTo>
                    <a:lnTo>
                      <a:pt x="125" y="158"/>
                    </a:lnTo>
                    <a:lnTo>
                      <a:pt x="125" y="0"/>
                    </a:lnTo>
                    <a:lnTo>
                      <a:pt x="104" y="0"/>
                    </a:lnTo>
                    <a:lnTo>
                      <a:pt x="104" y="65"/>
                    </a:lnTo>
                    <a:lnTo>
                      <a:pt x="22" y="65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5" name="Rectangle 556"/>
              <p:cNvSpPr>
                <a:spLocks noChangeArrowheads="1"/>
              </p:cNvSpPr>
              <p:nvPr/>
            </p:nvSpPr>
            <p:spPr bwMode="auto">
              <a:xfrm>
                <a:off x="3529" y="3474"/>
                <a:ext cx="7" cy="5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6" name="Freeform 557"/>
              <p:cNvSpPr>
                <a:spLocks/>
              </p:cNvSpPr>
              <p:nvPr/>
            </p:nvSpPr>
            <p:spPr bwMode="auto">
              <a:xfrm>
                <a:off x="3546" y="3474"/>
                <a:ext cx="42" cy="54"/>
              </a:xfrm>
              <a:custGeom>
                <a:avLst/>
                <a:gdLst>
                  <a:gd name="T0" fmla="*/ 1 w 125"/>
                  <a:gd name="T1" fmla="*/ 0 h 164"/>
                  <a:gd name="T2" fmla="*/ 1 w 125"/>
                  <a:gd name="T3" fmla="*/ 0 h 164"/>
                  <a:gd name="T4" fmla="*/ 1 w 125"/>
                  <a:gd name="T5" fmla="*/ 0 h 164"/>
                  <a:gd name="T6" fmla="*/ 1 w 125"/>
                  <a:gd name="T7" fmla="*/ 0 h 164"/>
                  <a:gd name="T8" fmla="*/ 1 w 125"/>
                  <a:gd name="T9" fmla="*/ 0 h 164"/>
                  <a:gd name="T10" fmla="*/ 0 w 125"/>
                  <a:gd name="T11" fmla="*/ 0 h 164"/>
                  <a:gd name="T12" fmla="*/ 0 w 125"/>
                  <a:gd name="T13" fmla="*/ 0 h 164"/>
                  <a:gd name="T14" fmla="*/ 0 w 125"/>
                  <a:gd name="T15" fmla="*/ 0 h 164"/>
                  <a:gd name="T16" fmla="*/ 0 w 125"/>
                  <a:gd name="T17" fmla="*/ 0 h 164"/>
                  <a:gd name="T18" fmla="*/ 0 w 125"/>
                  <a:gd name="T19" fmla="*/ 1 h 164"/>
                  <a:gd name="T20" fmla="*/ 0 w 125"/>
                  <a:gd name="T21" fmla="*/ 1 h 164"/>
                  <a:gd name="T22" fmla="*/ 0 w 125"/>
                  <a:gd name="T23" fmla="*/ 1 h 164"/>
                  <a:gd name="T24" fmla="*/ 0 w 125"/>
                  <a:gd name="T25" fmla="*/ 1 h 164"/>
                  <a:gd name="T26" fmla="*/ 1 w 125"/>
                  <a:gd name="T27" fmla="*/ 1 h 164"/>
                  <a:gd name="T28" fmla="*/ 1 w 125"/>
                  <a:gd name="T29" fmla="*/ 1 h 164"/>
                  <a:gd name="T30" fmla="*/ 1 w 125"/>
                  <a:gd name="T31" fmla="*/ 1 h 164"/>
                  <a:gd name="T32" fmla="*/ 1 w 125"/>
                  <a:gd name="T33" fmla="*/ 1 h 164"/>
                  <a:gd name="T34" fmla="*/ 1 w 125"/>
                  <a:gd name="T35" fmla="*/ 1 h 164"/>
                  <a:gd name="T36" fmla="*/ 1 w 125"/>
                  <a:gd name="T37" fmla="*/ 2 h 164"/>
                  <a:gd name="T38" fmla="*/ 1 w 125"/>
                  <a:gd name="T39" fmla="*/ 2 h 164"/>
                  <a:gd name="T40" fmla="*/ 1 w 125"/>
                  <a:gd name="T41" fmla="*/ 2 h 164"/>
                  <a:gd name="T42" fmla="*/ 1 w 125"/>
                  <a:gd name="T43" fmla="*/ 2 h 164"/>
                  <a:gd name="T44" fmla="*/ 1 w 125"/>
                  <a:gd name="T45" fmla="*/ 2 h 164"/>
                  <a:gd name="T46" fmla="*/ 0 w 125"/>
                  <a:gd name="T47" fmla="*/ 2 h 164"/>
                  <a:gd name="T48" fmla="*/ 0 w 125"/>
                  <a:gd name="T49" fmla="*/ 1 h 164"/>
                  <a:gd name="T50" fmla="*/ 0 w 125"/>
                  <a:gd name="T51" fmla="*/ 1 h 164"/>
                  <a:gd name="T52" fmla="*/ 0 w 125"/>
                  <a:gd name="T53" fmla="*/ 2 h 164"/>
                  <a:gd name="T54" fmla="*/ 0 w 125"/>
                  <a:gd name="T55" fmla="*/ 2 h 164"/>
                  <a:gd name="T56" fmla="*/ 0 w 125"/>
                  <a:gd name="T57" fmla="*/ 2 h 164"/>
                  <a:gd name="T58" fmla="*/ 0 w 125"/>
                  <a:gd name="T59" fmla="*/ 2 h 164"/>
                  <a:gd name="T60" fmla="*/ 1 w 125"/>
                  <a:gd name="T61" fmla="*/ 2 h 164"/>
                  <a:gd name="T62" fmla="*/ 1 w 125"/>
                  <a:gd name="T63" fmla="*/ 2 h 164"/>
                  <a:gd name="T64" fmla="*/ 1 w 125"/>
                  <a:gd name="T65" fmla="*/ 2 h 164"/>
                  <a:gd name="T66" fmla="*/ 1 w 125"/>
                  <a:gd name="T67" fmla="*/ 2 h 164"/>
                  <a:gd name="T68" fmla="*/ 2 w 125"/>
                  <a:gd name="T69" fmla="*/ 2 h 164"/>
                  <a:gd name="T70" fmla="*/ 2 w 125"/>
                  <a:gd name="T71" fmla="*/ 1 h 164"/>
                  <a:gd name="T72" fmla="*/ 2 w 125"/>
                  <a:gd name="T73" fmla="*/ 1 h 164"/>
                  <a:gd name="T74" fmla="*/ 1 w 125"/>
                  <a:gd name="T75" fmla="*/ 1 h 164"/>
                  <a:gd name="T76" fmla="*/ 1 w 125"/>
                  <a:gd name="T77" fmla="*/ 1 h 164"/>
                  <a:gd name="T78" fmla="*/ 1 w 125"/>
                  <a:gd name="T79" fmla="*/ 1 h 164"/>
                  <a:gd name="T80" fmla="*/ 1 w 125"/>
                  <a:gd name="T81" fmla="*/ 1 h 164"/>
                  <a:gd name="T82" fmla="*/ 1 w 125"/>
                  <a:gd name="T83" fmla="*/ 1 h 164"/>
                  <a:gd name="T84" fmla="*/ 1 w 125"/>
                  <a:gd name="T85" fmla="*/ 1 h 164"/>
                  <a:gd name="T86" fmla="*/ 0 w 125"/>
                  <a:gd name="T87" fmla="*/ 1 h 164"/>
                  <a:gd name="T88" fmla="*/ 0 w 125"/>
                  <a:gd name="T89" fmla="*/ 1 h 164"/>
                  <a:gd name="T90" fmla="*/ 0 w 125"/>
                  <a:gd name="T91" fmla="*/ 0 h 164"/>
                  <a:gd name="T92" fmla="*/ 0 w 125"/>
                  <a:gd name="T93" fmla="*/ 0 h 164"/>
                  <a:gd name="T94" fmla="*/ 1 w 125"/>
                  <a:gd name="T95" fmla="*/ 0 h 164"/>
                  <a:gd name="T96" fmla="*/ 1 w 125"/>
                  <a:gd name="T97" fmla="*/ 0 h 164"/>
                  <a:gd name="T98" fmla="*/ 1 w 125"/>
                  <a:gd name="T99" fmla="*/ 0 h 164"/>
                  <a:gd name="T100" fmla="*/ 1 w 125"/>
                  <a:gd name="T101" fmla="*/ 0 h 164"/>
                  <a:gd name="T102" fmla="*/ 1 w 125"/>
                  <a:gd name="T103" fmla="*/ 1 h 1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5"/>
                  <a:gd name="T157" fmla="*/ 0 h 164"/>
                  <a:gd name="T158" fmla="*/ 125 w 125"/>
                  <a:gd name="T159" fmla="*/ 164 h 1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5" h="164">
                    <a:moveTo>
                      <a:pt x="122" y="50"/>
                    </a:moveTo>
                    <a:lnTo>
                      <a:pt x="122" y="41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9" y="32"/>
                    </a:lnTo>
                    <a:lnTo>
                      <a:pt x="119" y="31"/>
                    </a:lnTo>
                    <a:lnTo>
                      <a:pt x="118" y="28"/>
                    </a:lnTo>
                    <a:lnTo>
                      <a:pt x="117" y="25"/>
                    </a:lnTo>
                    <a:lnTo>
                      <a:pt x="115" y="23"/>
                    </a:lnTo>
                    <a:lnTo>
                      <a:pt x="114" y="20"/>
                    </a:lnTo>
                    <a:lnTo>
                      <a:pt x="109" y="16"/>
                    </a:lnTo>
                    <a:lnTo>
                      <a:pt x="108" y="13"/>
                    </a:lnTo>
                    <a:lnTo>
                      <a:pt x="106" y="12"/>
                    </a:lnTo>
                    <a:lnTo>
                      <a:pt x="104" y="10"/>
                    </a:lnTo>
                    <a:lnTo>
                      <a:pt x="102" y="9"/>
                    </a:lnTo>
                    <a:lnTo>
                      <a:pt x="99" y="9"/>
                    </a:lnTo>
                    <a:lnTo>
                      <a:pt x="98" y="7"/>
                    </a:lnTo>
                    <a:lnTo>
                      <a:pt x="95" y="6"/>
                    </a:lnTo>
                    <a:lnTo>
                      <a:pt x="92" y="5"/>
                    </a:lnTo>
                    <a:lnTo>
                      <a:pt x="89" y="5"/>
                    </a:lnTo>
                    <a:lnTo>
                      <a:pt x="88" y="3"/>
                    </a:lnTo>
                    <a:lnTo>
                      <a:pt x="85" y="3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3" y="0"/>
                    </a:lnTo>
                    <a:lnTo>
                      <a:pt x="53" y="0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4" y="9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3" y="19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7" y="54"/>
                    </a:lnTo>
                    <a:lnTo>
                      <a:pt x="7" y="57"/>
                    </a:lnTo>
                    <a:lnTo>
                      <a:pt x="8" y="60"/>
                    </a:lnTo>
                    <a:lnTo>
                      <a:pt x="8" y="61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3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23" y="77"/>
                    </a:lnTo>
                    <a:lnTo>
                      <a:pt x="26" y="77"/>
                    </a:lnTo>
                    <a:lnTo>
                      <a:pt x="29" y="80"/>
                    </a:lnTo>
                    <a:lnTo>
                      <a:pt x="32" y="80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9" y="83"/>
                    </a:lnTo>
                    <a:lnTo>
                      <a:pt x="40" y="84"/>
                    </a:lnTo>
                    <a:lnTo>
                      <a:pt x="43" y="84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52" y="87"/>
                    </a:lnTo>
                    <a:lnTo>
                      <a:pt x="57" y="87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6" y="90"/>
                    </a:lnTo>
                    <a:lnTo>
                      <a:pt x="69" y="90"/>
                    </a:lnTo>
                    <a:lnTo>
                      <a:pt x="72" y="92"/>
                    </a:lnTo>
                    <a:lnTo>
                      <a:pt x="76" y="92"/>
                    </a:lnTo>
                    <a:lnTo>
                      <a:pt x="79" y="93"/>
                    </a:lnTo>
                    <a:lnTo>
                      <a:pt x="81" y="93"/>
                    </a:lnTo>
                    <a:lnTo>
                      <a:pt x="83" y="94"/>
                    </a:lnTo>
                    <a:lnTo>
                      <a:pt x="85" y="94"/>
                    </a:lnTo>
                    <a:lnTo>
                      <a:pt x="88" y="96"/>
                    </a:lnTo>
                    <a:lnTo>
                      <a:pt x="91" y="96"/>
                    </a:lnTo>
                    <a:lnTo>
                      <a:pt x="93" y="99"/>
                    </a:lnTo>
                    <a:lnTo>
                      <a:pt x="95" y="99"/>
                    </a:lnTo>
                    <a:lnTo>
                      <a:pt x="96" y="100"/>
                    </a:lnTo>
                    <a:lnTo>
                      <a:pt x="98" y="100"/>
                    </a:lnTo>
                    <a:lnTo>
                      <a:pt x="102" y="105"/>
                    </a:lnTo>
                    <a:lnTo>
                      <a:pt x="102" y="106"/>
                    </a:lnTo>
                    <a:lnTo>
                      <a:pt x="104" y="108"/>
                    </a:lnTo>
                    <a:lnTo>
                      <a:pt x="104" y="110"/>
                    </a:lnTo>
                    <a:lnTo>
                      <a:pt x="105" y="112"/>
                    </a:lnTo>
                    <a:lnTo>
                      <a:pt x="105" y="121"/>
                    </a:lnTo>
                    <a:lnTo>
                      <a:pt x="104" y="124"/>
                    </a:lnTo>
                    <a:lnTo>
                      <a:pt x="104" y="126"/>
                    </a:lnTo>
                    <a:lnTo>
                      <a:pt x="102" y="128"/>
                    </a:lnTo>
                    <a:lnTo>
                      <a:pt x="102" y="129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3" y="138"/>
                    </a:lnTo>
                    <a:lnTo>
                      <a:pt x="92" y="138"/>
                    </a:lnTo>
                    <a:lnTo>
                      <a:pt x="89" y="141"/>
                    </a:lnTo>
                    <a:lnTo>
                      <a:pt x="88" y="141"/>
                    </a:lnTo>
                    <a:lnTo>
                      <a:pt x="86" y="142"/>
                    </a:lnTo>
                    <a:lnTo>
                      <a:pt x="82" y="142"/>
                    </a:lnTo>
                    <a:lnTo>
                      <a:pt x="81" y="144"/>
                    </a:lnTo>
                    <a:lnTo>
                      <a:pt x="75" y="144"/>
                    </a:lnTo>
                    <a:lnTo>
                      <a:pt x="72" y="145"/>
                    </a:lnTo>
                    <a:lnTo>
                      <a:pt x="55" y="145"/>
                    </a:lnTo>
                    <a:lnTo>
                      <a:pt x="52" y="144"/>
                    </a:lnTo>
                    <a:lnTo>
                      <a:pt x="49" y="144"/>
                    </a:lnTo>
                    <a:lnTo>
                      <a:pt x="46" y="142"/>
                    </a:lnTo>
                    <a:lnTo>
                      <a:pt x="44" y="142"/>
                    </a:lnTo>
                    <a:lnTo>
                      <a:pt x="43" y="141"/>
                    </a:lnTo>
                    <a:lnTo>
                      <a:pt x="40" y="141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3" y="124"/>
                    </a:lnTo>
                    <a:lnTo>
                      <a:pt x="23" y="122"/>
                    </a:lnTo>
                    <a:lnTo>
                      <a:pt x="21" y="119"/>
                    </a:lnTo>
                    <a:lnTo>
                      <a:pt x="21" y="116"/>
                    </a:lnTo>
                    <a:lnTo>
                      <a:pt x="20" y="113"/>
                    </a:lnTo>
                    <a:lnTo>
                      <a:pt x="2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5"/>
                    </a:lnTo>
                    <a:lnTo>
                      <a:pt x="1" y="121"/>
                    </a:lnTo>
                    <a:lnTo>
                      <a:pt x="3" y="124"/>
                    </a:lnTo>
                    <a:lnTo>
                      <a:pt x="3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7" y="134"/>
                    </a:lnTo>
                    <a:lnTo>
                      <a:pt x="8" y="137"/>
                    </a:lnTo>
                    <a:lnTo>
                      <a:pt x="10" y="139"/>
                    </a:lnTo>
                    <a:lnTo>
                      <a:pt x="11" y="141"/>
                    </a:lnTo>
                    <a:lnTo>
                      <a:pt x="13" y="144"/>
                    </a:lnTo>
                    <a:lnTo>
                      <a:pt x="14" y="145"/>
                    </a:lnTo>
                    <a:lnTo>
                      <a:pt x="16" y="148"/>
                    </a:lnTo>
                    <a:lnTo>
                      <a:pt x="19" y="150"/>
                    </a:lnTo>
                    <a:lnTo>
                      <a:pt x="20" y="151"/>
                    </a:lnTo>
                    <a:lnTo>
                      <a:pt x="23" y="153"/>
                    </a:lnTo>
                    <a:lnTo>
                      <a:pt x="24" y="154"/>
                    </a:lnTo>
                    <a:lnTo>
                      <a:pt x="27" y="155"/>
                    </a:lnTo>
                    <a:lnTo>
                      <a:pt x="29" y="157"/>
                    </a:lnTo>
                    <a:lnTo>
                      <a:pt x="32" y="158"/>
                    </a:lnTo>
                    <a:lnTo>
                      <a:pt x="34" y="160"/>
                    </a:lnTo>
                    <a:lnTo>
                      <a:pt x="37" y="160"/>
                    </a:lnTo>
                    <a:lnTo>
                      <a:pt x="40" y="161"/>
                    </a:lnTo>
                    <a:lnTo>
                      <a:pt x="43" y="163"/>
                    </a:lnTo>
                    <a:lnTo>
                      <a:pt x="49" y="163"/>
                    </a:lnTo>
                    <a:lnTo>
                      <a:pt x="53" y="164"/>
                    </a:lnTo>
                    <a:lnTo>
                      <a:pt x="75" y="164"/>
                    </a:lnTo>
                    <a:lnTo>
                      <a:pt x="78" y="163"/>
                    </a:lnTo>
                    <a:lnTo>
                      <a:pt x="83" y="163"/>
                    </a:lnTo>
                    <a:lnTo>
                      <a:pt x="86" y="161"/>
                    </a:lnTo>
                    <a:lnTo>
                      <a:pt x="91" y="161"/>
                    </a:lnTo>
                    <a:lnTo>
                      <a:pt x="92" y="160"/>
                    </a:lnTo>
                    <a:lnTo>
                      <a:pt x="95" y="158"/>
                    </a:lnTo>
                    <a:lnTo>
                      <a:pt x="98" y="157"/>
                    </a:lnTo>
                    <a:lnTo>
                      <a:pt x="101" y="157"/>
                    </a:lnTo>
                    <a:lnTo>
                      <a:pt x="104" y="155"/>
                    </a:lnTo>
                    <a:lnTo>
                      <a:pt x="105" y="154"/>
                    </a:lnTo>
                    <a:lnTo>
                      <a:pt x="108" y="153"/>
                    </a:lnTo>
                    <a:lnTo>
                      <a:pt x="109" y="151"/>
                    </a:lnTo>
                    <a:lnTo>
                      <a:pt x="111" y="148"/>
                    </a:lnTo>
                    <a:lnTo>
                      <a:pt x="114" y="147"/>
                    </a:lnTo>
                    <a:lnTo>
                      <a:pt x="117" y="144"/>
                    </a:lnTo>
                    <a:lnTo>
                      <a:pt x="118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21" y="135"/>
                    </a:lnTo>
                    <a:lnTo>
                      <a:pt x="122" y="132"/>
                    </a:lnTo>
                    <a:lnTo>
                      <a:pt x="122" y="131"/>
                    </a:lnTo>
                    <a:lnTo>
                      <a:pt x="124" y="128"/>
                    </a:lnTo>
                    <a:lnTo>
                      <a:pt x="124" y="125"/>
                    </a:lnTo>
                    <a:lnTo>
                      <a:pt x="125" y="122"/>
                    </a:lnTo>
                    <a:lnTo>
                      <a:pt x="125" y="108"/>
                    </a:lnTo>
                    <a:lnTo>
                      <a:pt x="124" y="105"/>
                    </a:lnTo>
                    <a:lnTo>
                      <a:pt x="124" y="100"/>
                    </a:lnTo>
                    <a:lnTo>
                      <a:pt x="122" y="99"/>
                    </a:lnTo>
                    <a:lnTo>
                      <a:pt x="122" y="97"/>
                    </a:lnTo>
                    <a:lnTo>
                      <a:pt x="121" y="94"/>
                    </a:lnTo>
                    <a:lnTo>
                      <a:pt x="121" y="93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08" y="81"/>
                    </a:lnTo>
                    <a:lnTo>
                      <a:pt x="105" y="80"/>
                    </a:lnTo>
                    <a:lnTo>
                      <a:pt x="104" y="80"/>
                    </a:lnTo>
                    <a:lnTo>
                      <a:pt x="101" y="79"/>
                    </a:lnTo>
                    <a:lnTo>
                      <a:pt x="99" y="79"/>
                    </a:lnTo>
                    <a:lnTo>
                      <a:pt x="96" y="77"/>
                    </a:lnTo>
                    <a:lnTo>
                      <a:pt x="95" y="76"/>
                    </a:lnTo>
                    <a:lnTo>
                      <a:pt x="92" y="76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3" y="73"/>
                    </a:lnTo>
                    <a:lnTo>
                      <a:pt x="81" y="73"/>
                    </a:lnTo>
                    <a:lnTo>
                      <a:pt x="78" y="71"/>
                    </a:lnTo>
                    <a:lnTo>
                      <a:pt x="75" y="71"/>
                    </a:lnTo>
                    <a:lnTo>
                      <a:pt x="72" y="70"/>
                    </a:lnTo>
                    <a:lnTo>
                      <a:pt x="69" y="70"/>
                    </a:lnTo>
                    <a:lnTo>
                      <a:pt x="66" y="68"/>
                    </a:lnTo>
                    <a:lnTo>
                      <a:pt x="63" y="68"/>
                    </a:lnTo>
                    <a:lnTo>
                      <a:pt x="60" y="67"/>
                    </a:lnTo>
                    <a:lnTo>
                      <a:pt x="57" y="67"/>
                    </a:lnTo>
                    <a:lnTo>
                      <a:pt x="56" y="65"/>
                    </a:lnTo>
                    <a:lnTo>
                      <a:pt x="50" y="65"/>
                    </a:lnTo>
                    <a:lnTo>
                      <a:pt x="49" y="64"/>
                    </a:lnTo>
                    <a:lnTo>
                      <a:pt x="46" y="64"/>
                    </a:lnTo>
                    <a:lnTo>
                      <a:pt x="44" y="63"/>
                    </a:lnTo>
                    <a:lnTo>
                      <a:pt x="43" y="63"/>
                    </a:lnTo>
                    <a:lnTo>
                      <a:pt x="42" y="61"/>
                    </a:lnTo>
                    <a:lnTo>
                      <a:pt x="39" y="61"/>
                    </a:lnTo>
                    <a:lnTo>
                      <a:pt x="37" y="60"/>
                    </a:lnTo>
                    <a:lnTo>
                      <a:pt x="36" y="60"/>
                    </a:lnTo>
                    <a:lnTo>
                      <a:pt x="32" y="55"/>
                    </a:lnTo>
                    <a:lnTo>
                      <a:pt x="30" y="55"/>
                    </a:lnTo>
                    <a:lnTo>
                      <a:pt x="30" y="54"/>
                    </a:lnTo>
                    <a:lnTo>
                      <a:pt x="27" y="51"/>
                    </a:lnTo>
                    <a:lnTo>
                      <a:pt x="27" y="48"/>
                    </a:lnTo>
                    <a:lnTo>
                      <a:pt x="26" y="47"/>
                    </a:lnTo>
                    <a:lnTo>
                      <a:pt x="26" y="36"/>
                    </a:lnTo>
                    <a:lnTo>
                      <a:pt x="27" y="35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30" y="29"/>
                    </a:lnTo>
                    <a:lnTo>
                      <a:pt x="30" y="28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6" y="18"/>
                    </a:lnTo>
                    <a:lnTo>
                      <a:pt x="52" y="18"/>
                    </a:lnTo>
                    <a:lnTo>
                      <a:pt x="53" y="16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8" y="18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5" y="20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8" y="34"/>
                    </a:lnTo>
                    <a:lnTo>
                      <a:pt x="98" y="36"/>
                    </a:lnTo>
                    <a:lnTo>
                      <a:pt x="99" y="38"/>
                    </a:lnTo>
                    <a:lnTo>
                      <a:pt x="99" y="42"/>
                    </a:lnTo>
                    <a:lnTo>
                      <a:pt x="101" y="44"/>
                    </a:lnTo>
                    <a:lnTo>
                      <a:pt x="101" y="50"/>
                    </a:lnTo>
                    <a:lnTo>
                      <a:pt x="12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7" name="Freeform 558"/>
              <p:cNvSpPr>
                <a:spLocks/>
              </p:cNvSpPr>
              <p:nvPr/>
            </p:nvSpPr>
            <p:spPr bwMode="auto">
              <a:xfrm>
                <a:off x="3618" y="3474"/>
                <a:ext cx="43" cy="53"/>
              </a:xfrm>
              <a:custGeom>
                <a:avLst/>
                <a:gdLst>
                  <a:gd name="T0" fmla="*/ 1 w 130"/>
                  <a:gd name="T1" fmla="*/ 0 h 158"/>
                  <a:gd name="T2" fmla="*/ 1 w 130"/>
                  <a:gd name="T3" fmla="*/ 0 h 158"/>
                  <a:gd name="T4" fmla="*/ 1 w 130"/>
                  <a:gd name="T5" fmla="*/ 0 h 158"/>
                  <a:gd name="T6" fmla="*/ 1 w 130"/>
                  <a:gd name="T7" fmla="*/ 0 h 158"/>
                  <a:gd name="T8" fmla="*/ 1 w 130"/>
                  <a:gd name="T9" fmla="*/ 0 h 158"/>
                  <a:gd name="T10" fmla="*/ 1 w 130"/>
                  <a:gd name="T11" fmla="*/ 0 h 158"/>
                  <a:gd name="T12" fmla="*/ 1 w 130"/>
                  <a:gd name="T13" fmla="*/ 0 h 158"/>
                  <a:gd name="T14" fmla="*/ 1 w 130"/>
                  <a:gd name="T15" fmla="*/ 1 h 158"/>
                  <a:gd name="T16" fmla="*/ 1 w 130"/>
                  <a:gd name="T17" fmla="*/ 1 h 158"/>
                  <a:gd name="T18" fmla="*/ 1 w 130"/>
                  <a:gd name="T19" fmla="*/ 1 h 158"/>
                  <a:gd name="T20" fmla="*/ 1 w 130"/>
                  <a:gd name="T21" fmla="*/ 1 h 158"/>
                  <a:gd name="T22" fmla="*/ 1 w 130"/>
                  <a:gd name="T23" fmla="*/ 1 h 158"/>
                  <a:gd name="T24" fmla="*/ 1 w 130"/>
                  <a:gd name="T25" fmla="*/ 1 h 158"/>
                  <a:gd name="T26" fmla="*/ 1 w 130"/>
                  <a:gd name="T27" fmla="*/ 2 h 158"/>
                  <a:gd name="T28" fmla="*/ 1 w 130"/>
                  <a:gd name="T29" fmla="*/ 2 h 158"/>
                  <a:gd name="T30" fmla="*/ 1 w 130"/>
                  <a:gd name="T31" fmla="*/ 2 h 158"/>
                  <a:gd name="T32" fmla="*/ 1 w 130"/>
                  <a:gd name="T33" fmla="*/ 2 h 158"/>
                  <a:gd name="T34" fmla="*/ 1 w 130"/>
                  <a:gd name="T35" fmla="*/ 2 h 158"/>
                  <a:gd name="T36" fmla="*/ 1 w 130"/>
                  <a:gd name="T37" fmla="*/ 2 h 158"/>
                  <a:gd name="T38" fmla="*/ 0 w 130"/>
                  <a:gd name="T39" fmla="*/ 0 h 158"/>
                  <a:gd name="T40" fmla="*/ 1 w 130"/>
                  <a:gd name="T41" fmla="*/ 2 h 158"/>
                  <a:gd name="T42" fmla="*/ 1 w 130"/>
                  <a:gd name="T43" fmla="*/ 2 h 158"/>
                  <a:gd name="T44" fmla="*/ 1 w 130"/>
                  <a:gd name="T45" fmla="*/ 2 h 158"/>
                  <a:gd name="T46" fmla="*/ 1 w 130"/>
                  <a:gd name="T47" fmla="*/ 2 h 158"/>
                  <a:gd name="T48" fmla="*/ 1 w 130"/>
                  <a:gd name="T49" fmla="*/ 2 h 158"/>
                  <a:gd name="T50" fmla="*/ 1 w 130"/>
                  <a:gd name="T51" fmla="*/ 2 h 158"/>
                  <a:gd name="T52" fmla="*/ 1 w 130"/>
                  <a:gd name="T53" fmla="*/ 2 h 158"/>
                  <a:gd name="T54" fmla="*/ 1 w 130"/>
                  <a:gd name="T55" fmla="*/ 2 h 158"/>
                  <a:gd name="T56" fmla="*/ 1 w 130"/>
                  <a:gd name="T57" fmla="*/ 2 h 158"/>
                  <a:gd name="T58" fmla="*/ 1 w 130"/>
                  <a:gd name="T59" fmla="*/ 2 h 158"/>
                  <a:gd name="T60" fmla="*/ 1 w 130"/>
                  <a:gd name="T61" fmla="*/ 2 h 158"/>
                  <a:gd name="T62" fmla="*/ 1 w 130"/>
                  <a:gd name="T63" fmla="*/ 2 h 158"/>
                  <a:gd name="T64" fmla="*/ 2 w 130"/>
                  <a:gd name="T65" fmla="*/ 1 h 158"/>
                  <a:gd name="T66" fmla="*/ 2 w 130"/>
                  <a:gd name="T67" fmla="*/ 1 h 158"/>
                  <a:gd name="T68" fmla="*/ 2 w 130"/>
                  <a:gd name="T69" fmla="*/ 1 h 158"/>
                  <a:gd name="T70" fmla="*/ 2 w 130"/>
                  <a:gd name="T71" fmla="*/ 1 h 158"/>
                  <a:gd name="T72" fmla="*/ 2 w 130"/>
                  <a:gd name="T73" fmla="*/ 1 h 158"/>
                  <a:gd name="T74" fmla="*/ 2 w 130"/>
                  <a:gd name="T75" fmla="*/ 1 h 158"/>
                  <a:gd name="T76" fmla="*/ 1 w 130"/>
                  <a:gd name="T77" fmla="*/ 0 h 158"/>
                  <a:gd name="T78" fmla="*/ 1 w 130"/>
                  <a:gd name="T79" fmla="*/ 0 h 158"/>
                  <a:gd name="T80" fmla="*/ 1 w 130"/>
                  <a:gd name="T81" fmla="*/ 0 h 158"/>
                  <a:gd name="T82" fmla="*/ 1 w 130"/>
                  <a:gd name="T83" fmla="*/ 0 h 158"/>
                  <a:gd name="T84" fmla="*/ 1 w 130"/>
                  <a:gd name="T85" fmla="*/ 0 h 158"/>
                  <a:gd name="T86" fmla="*/ 1 w 130"/>
                  <a:gd name="T87" fmla="*/ 0 h 158"/>
                  <a:gd name="T88" fmla="*/ 1 w 130"/>
                  <a:gd name="T89" fmla="*/ 0 h 158"/>
                  <a:gd name="T90" fmla="*/ 1 w 130"/>
                  <a:gd name="T91" fmla="*/ 0 h 158"/>
                  <a:gd name="T92" fmla="*/ 1 w 130"/>
                  <a:gd name="T93" fmla="*/ 0 h 158"/>
                  <a:gd name="T94" fmla="*/ 1 w 130"/>
                  <a:gd name="T95" fmla="*/ 0 h 158"/>
                  <a:gd name="T96" fmla="*/ 1 w 130"/>
                  <a:gd name="T97" fmla="*/ 0 h 158"/>
                  <a:gd name="T98" fmla="*/ 0 w 130"/>
                  <a:gd name="T99" fmla="*/ 0 h 1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"/>
                  <a:gd name="T151" fmla="*/ 0 h 158"/>
                  <a:gd name="T152" fmla="*/ 130 w 130"/>
                  <a:gd name="T153" fmla="*/ 158 h 1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" h="158">
                    <a:moveTo>
                      <a:pt x="0" y="0"/>
                    </a:moveTo>
                    <a:lnTo>
                      <a:pt x="0" y="20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81" y="23"/>
                    </a:lnTo>
                    <a:lnTo>
                      <a:pt x="81" y="24"/>
                    </a:lnTo>
                    <a:lnTo>
                      <a:pt x="85" y="24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2" y="32"/>
                    </a:lnTo>
                    <a:lnTo>
                      <a:pt x="94" y="32"/>
                    </a:lnTo>
                    <a:lnTo>
                      <a:pt x="94" y="34"/>
                    </a:lnTo>
                    <a:lnTo>
                      <a:pt x="95" y="34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8" y="40"/>
                    </a:lnTo>
                    <a:lnTo>
                      <a:pt x="99" y="40"/>
                    </a:lnTo>
                    <a:lnTo>
                      <a:pt x="101" y="43"/>
                    </a:lnTo>
                    <a:lnTo>
                      <a:pt x="102" y="46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66"/>
                    </a:lnTo>
                    <a:lnTo>
                      <a:pt x="108" y="66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100"/>
                    </a:lnTo>
                    <a:lnTo>
                      <a:pt x="105" y="100"/>
                    </a:lnTo>
                    <a:lnTo>
                      <a:pt x="105" y="106"/>
                    </a:lnTo>
                    <a:lnTo>
                      <a:pt x="104" y="106"/>
                    </a:lnTo>
                    <a:lnTo>
                      <a:pt x="104" y="111"/>
                    </a:lnTo>
                    <a:lnTo>
                      <a:pt x="102" y="111"/>
                    </a:lnTo>
                    <a:lnTo>
                      <a:pt x="102" y="114"/>
                    </a:lnTo>
                    <a:lnTo>
                      <a:pt x="99" y="116"/>
                    </a:lnTo>
                    <a:lnTo>
                      <a:pt x="99" y="122"/>
                    </a:lnTo>
                    <a:lnTo>
                      <a:pt x="97" y="123"/>
                    </a:lnTo>
                    <a:lnTo>
                      <a:pt x="97" y="124"/>
                    </a:lnTo>
                    <a:lnTo>
                      <a:pt x="95" y="124"/>
                    </a:lnTo>
                    <a:lnTo>
                      <a:pt x="95" y="127"/>
                    </a:lnTo>
                    <a:lnTo>
                      <a:pt x="92" y="127"/>
                    </a:lnTo>
                    <a:lnTo>
                      <a:pt x="92" y="129"/>
                    </a:lnTo>
                    <a:lnTo>
                      <a:pt x="89" y="130"/>
                    </a:lnTo>
                    <a:lnTo>
                      <a:pt x="89" y="132"/>
                    </a:lnTo>
                    <a:lnTo>
                      <a:pt x="86" y="133"/>
                    </a:lnTo>
                    <a:lnTo>
                      <a:pt x="84" y="135"/>
                    </a:lnTo>
                    <a:lnTo>
                      <a:pt x="81" y="135"/>
                    </a:lnTo>
                    <a:lnTo>
                      <a:pt x="81" y="136"/>
                    </a:lnTo>
                    <a:lnTo>
                      <a:pt x="78" y="136"/>
                    </a:lnTo>
                    <a:lnTo>
                      <a:pt x="78" y="137"/>
                    </a:lnTo>
                    <a:lnTo>
                      <a:pt x="71" y="137"/>
                    </a:lnTo>
                    <a:lnTo>
                      <a:pt x="71" y="139"/>
                    </a:lnTo>
                    <a:lnTo>
                      <a:pt x="20" y="139"/>
                    </a:lnTo>
                    <a:lnTo>
                      <a:pt x="20" y="20"/>
                    </a:lnTo>
                    <a:lnTo>
                      <a:pt x="0" y="20"/>
                    </a:lnTo>
                    <a:lnTo>
                      <a:pt x="0" y="158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2" y="156"/>
                    </a:lnTo>
                    <a:lnTo>
                      <a:pt x="82" y="155"/>
                    </a:lnTo>
                    <a:lnTo>
                      <a:pt x="86" y="155"/>
                    </a:lnTo>
                    <a:lnTo>
                      <a:pt x="86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92" y="152"/>
                    </a:lnTo>
                    <a:lnTo>
                      <a:pt x="92" y="151"/>
                    </a:lnTo>
                    <a:lnTo>
                      <a:pt x="97" y="151"/>
                    </a:lnTo>
                    <a:lnTo>
                      <a:pt x="97" y="149"/>
                    </a:lnTo>
                    <a:lnTo>
                      <a:pt x="99" y="149"/>
                    </a:lnTo>
                    <a:lnTo>
                      <a:pt x="99" y="148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104" y="146"/>
                    </a:lnTo>
                    <a:lnTo>
                      <a:pt x="104" y="143"/>
                    </a:lnTo>
                    <a:lnTo>
                      <a:pt x="107" y="143"/>
                    </a:lnTo>
                    <a:lnTo>
                      <a:pt x="107" y="142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12" y="139"/>
                    </a:lnTo>
                    <a:lnTo>
                      <a:pt x="112" y="137"/>
                    </a:lnTo>
                    <a:lnTo>
                      <a:pt x="114" y="137"/>
                    </a:lnTo>
                    <a:lnTo>
                      <a:pt x="114" y="135"/>
                    </a:lnTo>
                    <a:lnTo>
                      <a:pt x="115" y="135"/>
                    </a:lnTo>
                    <a:lnTo>
                      <a:pt x="115" y="132"/>
                    </a:lnTo>
                    <a:lnTo>
                      <a:pt x="118" y="130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4"/>
                    </a:lnTo>
                    <a:lnTo>
                      <a:pt x="121" y="124"/>
                    </a:lnTo>
                    <a:lnTo>
                      <a:pt x="121" y="122"/>
                    </a:lnTo>
                    <a:lnTo>
                      <a:pt x="122" y="122"/>
                    </a:lnTo>
                    <a:lnTo>
                      <a:pt x="122" y="117"/>
                    </a:lnTo>
                    <a:lnTo>
                      <a:pt x="124" y="117"/>
                    </a:lnTo>
                    <a:lnTo>
                      <a:pt x="124" y="114"/>
                    </a:lnTo>
                    <a:lnTo>
                      <a:pt x="125" y="114"/>
                    </a:lnTo>
                    <a:lnTo>
                      <a:pt x="125" y="110"/>
                    </a:lnTo>
                    <a:lnTo>
                      <a:pt x="127" y="110"/>
                    </a:lnTo>
                    <a:lnTo>
                      <a:pt x="127" y="103"/>
                    </a:lnTo>
                    <a:lnTo>
                      <a:pt x="128" y="103"/>
                    </a:lnTo>
                    <a:lnTo>
                      <a:pt x="128" y="94"/>
                    </a:lnTo>
                    <a:lnTo>
                      <a:pt x="130" y="94"/>
                    </a:lnTo>
                    <a:lnTo>
                      <a:pt x="130" y="62"/>
                    </a:lnTo>
                    <a:lnTo>
                      <a:pt x="128" y="62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4" y="39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6"/>
                    </a:lnTo>
                    <a:lnTo>
                      <a:pt x="121" y="32"/>
                    </a:lnTo>
                    <a:lnTo>
                      <a:pt x="120" y="32"/>
                    </a:lnTo>
                    <a:lnTo>
                      <a:pt x="120" y="29"/>
                    </a:lnTo>
                    <a:lnTo>
                      <a:pt x="118" y="29"/>
                    </a:lnTo>
                    <a:lnTo>
                      <a:pt x="118" y="26"/>
                    </a:lnTo>
                    <a:lnTo>
                      <a:pt x="117" y="26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09" y="17"/>
                    </a:lnTo>
                    <a:lnTo>
                      <a:pt x="108" y="17"/>
                    </a:lnTo>
                    <a:lnTo>
                      <a:pt x="107" y="14"/>
                    </a:lnTo>
                    <a:lnTo>
                      <a:pt x="105" y="14"/>
                    </a:lnTo>
                    <a:lnTo>
                      <a:pt x="105" y="13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99" y="11"/>
                    </a:lnTo>
                    <a:lnTo>
                      <a:pt x="98" y="8"/>
                    </a:lnTo>
                    <a:lnTo>
                      <a:pt x="97" y="8"/>
                    </a:lnTo>
                    <a:lnTo>
                      <a:pt x="97" y="7"/>
                    </a:lnTo>
                    <a:lnTo>
                      <a:pt x="94" y="7"/>
                    </a:lnTo>
                    <a:lnTo>
                      <a:pt x="94" y="5"/>
                    </a:lnTo>
                    <a:lnTo>
                      <a:pt x="91" y="5"/>
                    </a:lnTo>
                    <a:lnTo>
                      <a:pt x="91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1" y="3"/>
                    </a:lnTo>
                    <a:lnTo>
                      <a:pt x="81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8" name="Freeform 559"/>
              <p:cNvSpPr>
                <a:spLocks/>
              </p:cNvSpPr>
              <p:nvPr/>
            </p:nvSpPr>
            <p:spPr bwMode="auto">
              <a:xfrm>
                <a:off x="3618" y="3474"/>
                <a:ext cx="43" cy="53"/>
              </a:xfrm>
              <a:custGeom>
                <a:avLst/>
                <a:gdLst>
                  <a:gd name="T0" fmla="*/ 0 w 130"/>
                  <a:gd name="T1" fmla="*/ 0 h 158"/>
                  <a:gd name="T2" fmla="*/ 0 w 130"/>
                  <a:gd name="T3" fmla="*/ 2 h 158"/>
                  <a:gd name="T4" fmla="*/ 1 w 130"/>
                  <a:gd name="T5" fmla="*/ 2 h 158"/>
                  <a:gd name="T6" fmla="*/ 1 w 130"/>
                  <a:gd name="T7" fmla="*/ 2 h 158"/>
                  <a:gd name="T8" fmla="*/ 1 w 130"/>
                  <a:gd name="T9" fmla="*/ 2 h 158"/>
                  <a:gd name="T10" fmla="*/ 1 w 130"/>
                  <a:gd name="T11" fmla="*/ 2 h 158"/>
                  <a:gd name="T12" fmla="*/ 1 w 130"/>
                  <a:gd name="T13" fmla="*/ 2 h 158"/>
                  <a:gd name="T14" fmla="*/ 1 w 130"/>
                  <a:gd name="T15" fmla="*/ 2 h 158"/>
                  <a:gd name="T16" fmla="*/ 1 w 130"/>
                  <a:gd name="T17" fmla="*/ 2 h 158"/>
                  <a:gd name="T18" fmla="*/ 1 w 130"/>
                  <a:gd name="T19" fmla="*/ 2 h 158"/>
                  <a:gd name="T20" fmla="*/ 1 w 130"/>
                  <a:gd name="T21" fmla="*/ 2 h 158"/>
                  <a:gd name="T22" fmla="*/ 1 w 130"/>
                  <a:gd name="T23" fmla="*/ 2 h 158"/>
                  <a:gd name="T24" fmla="*/ 1 w 130"/>
                  <a:gd name="T25" fmla="*/ 2 h 158"/>
                  <a:gd name="T26" fmla="*/ 1 w 130"/>
                  <a:gd name="T27" fmla="*/ 2 h 158"/>
                  <a:gd name="T28" fmla="*/ 1 w 130"/>
                  <a:gd name="T29" fmla="*/ 2 h 158"/>
                  <a:gd name="T30" fmla="*/ 1 w 130"/>
                  <a:gd name="T31" fmla="*/ 2 h 158"/>
                  <a:gd name="T32" fmla="*/ 1 w 130"/>
                  <a:gd name="T33" fmla="*/ 2 h 158"/>
                  <a:gd name="T34" fmla="*/ 1 w 130"/>
                  <a:gd name="T35" fmla="*/ 2 h 158"/>
                  <a:gd name="T36" fmla="*/ 1 w 130"/>
                  <a:gd name="T37" fmla="*/ 2 h 158"/>
                  <a:gd name="T38" fmla="*/ 1 w 130"/>
                  <a:gd name="T39" fmla="*/ 2 h 158"/>
                  <a:gd name="T40" fmla="*/ 1 w 130"/>
                  <a:gd name="T41" fmla="*/ 2 h 158"/>
                  <a:gd name="T42" fmla="*/ 1 w 130"/>
                  <a:gd name="T43" fmla="*/ 1 h 158"/>
                  <a:gd name="T44" fmla="*/ 2 w 130"/>
                  <a:gd name="T45" fmla="*/ 1 h 158"/>
                  <a:gd name="T46" fmla="*/ 2 w 130"/>
                  <a:gd name="T47" fmla="*/ 1 h 158"/>
                  <a:gd name="T48" fmla="*/ 2 w 130"/>
                  <a:gd name="T49" fmla="*/ 1 h 158"/>
                  <a:gd name="T50" fmla="*/ 2 w 130"/>
                  <a:gd name="T51" fmla="*/ 1 h 158"/>
                  <a:gd name="T52" fmla="*/ 2 w 130"/>
                  <a:gd name="T53" fmla="*/ 1 h 158"/>
                  <a:gd name="T54" fmla="*/ 2 w 130"/>
                  <a:gd name="T55" fmla="*/ 1 h 158"/>
                  <a:gd name="T56" fmla="*/ 2 w 130"/>
                  <a:gd name="T57" fmla="*/ 1 h 158"/>
                  <a:gd name="T58" fmla="*/ 2 w 130"/>
                  <a:gd name="T59" fmla="*/ 1 h 158"/>
                  <a:gd name="T60" fmla="*/ 2 w 130"/>
                  <a:gd name="T61" fmla="*/ 1 h 158"/>
                  <a:gd name="T62" fmla="*/ 2 w 130"/>
                  <a:gd name="T63" fmla="*/ 1 h 158"/>
                  <a:gd name="T64" fmla="*/ 2 w 130"/>
                  <a:gd name="T65" fmla="*/ 1 h 158"/>
                  <a:gd name="T66" fmla="*/ 2 w 130"/>
                  <a:gd name="T67" fmla="*/ 1 h 158"/>
                  <a:gd name="T68" fmla="*/ 2 w 130"/>
                  <a:gd name="T69" fmla="*/ 1 h 158"/>
                  <a:gd name="T70" fmla="*/ 2 w 130"/>
                  <a:gd name="T71" fmla="*/ 0 h 158"/>
                  <a:gd name="T72" fmla="*/ 1 w 130"/>
                  <a:gd name="T73" fmla="*/ 0 h 158"/>
                  <a:gd name="T74" fmla="*/ 1 w 130"/>
                  <a:gd name="T75" fmla="*/ 0 h 158"/>
                  <a:gd name="T76" fmla="*/ 1 w 130"/>
                  <a:gd name="T77" fmla="*/ 0 h 158"/>
                  <a:gd name="T78" fmla="*/ 1 w 130"/>
                  <a:gd name="T79" fmla="*/ 0 h 158"/>
                  <a:gd name="T80" fmla="*/ 1 w 130"/>
                  <a:gd name="T81" fmla="*/ 0 h 158"/>
                  <a:gd name="T82" fmla="*/ 1 w 130"/>
                  <a:gd name="T83" fmla="*/ 0 h 158"/>
                  <a:gd name="T84" fmla="*/ 1 w 130"/>
                  <a:gd name="T85" fmla="*/ 0 h 158"/>
                  <a:gd name="T86" fmla="*/ 1 w 130"/>
                  <a:gd name="T87" fmla="*/ 0 h 158"/>
                  <a:gd name="T88" fmla="*/ 1 w 130"/>
                  <a:gd name="T89" fmla="*/ 0 h 158"/>
                  <a:gd name="T90" fmla="*/ 1 w 130"/>
                  <a:gd name="T91" fmla="*/ 0 h 158"/>
                  <a:gd name="T92" fmla="*/ 1 w 130"/>
                  <a:gd name="T93" fmla="*/ 0 h 158"/>
                  <a:gd name="T94" fmla="*/ 1 w 130"/>
                  <a:gd name="T95" fmla="*/ 0 h 158"/>
                  <a:gd name="T96" fmla="*/ 1 w 130"/>
                  <a:gd name="T97" fmla="*/ 0 h 158"/>
                  <a:gd name="T98" fmla="*/ 1 w 130"/>
                  <a:gd name="T99" fmla="*/ 0 h 158"/>
                  <a:gd name="T100" fmla="*/ 1 w 130"/>
                  <a:gd name="T101" fmla="*/ 0 h 158"/>
                  <a:gd name="T102" fmla="*/ 1 w 130"/>
                  <a:gd name="T103" fmla="*/ 0 h 158"/>
                  <a:gd name="T104" fmla="*/ 0 w 130"/>
                  <a:gd name="T105" fmla="*/ 0 h 1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0"/>
                  <a:gd name="T160" fmla="*/ 0 h 158"/>
                  <a:gd name="T161" fmla="*/ 130 w 130"/>
                  <a:gd name="T162" fmla="*/ 158 h 1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0" h="158">
                    <a:moveTo>
                      <a:pt x="0" y="0"/>
                    </a:moveTo>
                    <a:lnTo>
                      <a:pt x="0" y="158"/>
                    </a:lnTo>
                    <a:lnTo>
                      <a:pt x="68" y="158"/>
                    </a:lnTo>
                    <a:lnTo>
                      <a:pt x="72" y="156"/>
                    </a:lnTo>
                    <a:lnTo>
                      <a:pt x="79" y="156"/>
                    </a:lnTo>
                    <a:lnTo>
                      <a:pt x="82" y="155"/>
                    </a:lnTo>
                    <a:lnTo>
                      <a:pt x="86" y="153"/>
                    </a:lnTo>
                    <a:lnTo>
                      <a:pt x="89" y="152"/>
                    </a:lnTo>
                    <a:lnTo>
                      <a:pt x="92" y="151"/>
                    </a:lnTo>
                    <a:lnTo>
                      <a:pt x="97" y="149"/>
                    </a:lnTo>
                    <a:lnTo>
                      <a:pt x="99" y="148"/>
                    </a:lnTo>
                    <a:lnTo>
                      <a:pt x="102" y="146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09" y="139"/>
                    </a:lnTo>
                    <a:lnTo>
                      <a:pt x="112" y="137"/>
                    </a:lnTo>
                    <a:lnTo>
                      <a:pt x="114" y="135"/>
                    </a:lnTo>
                    <a:lnTo>
                      <a:pt x="115" y="132"/>
                    </a:lnTo>
                    <a:lnTo>
                      <a:pt x="118" y="129"/>
                    </a:lnTo>
                    <a:lnTo>
                      <a:pt x="120" y="126"/>
                    </a:lnTo>
                    <a:lnTo>
                      <a:pt x="121" y="122"/>
                    </a:lnTo>
                    <a:lnTo>
                      <a:pt x="122" y="119"/>
                    </a:lnTo>
                    <a:lnTo>
                      <a:pt x="124" y="114"/>
                    </a:lnTo>
                    <a:lnTo>
                      <a:pt x="125" y="111"/>
                    </a:lnTo>
                    <a:lnTo>
                      <a:pt x="127" y="107"/>
                    </a:lnTo>
                    <a:lnTo>
                      <a:pt x="127" y="104"/>
                    </a:lnTo>
                    <a:lnTo>
                      <a:pt x="128" y="100"/>
                    </a:lnTo>
                    <a:lnTo>
                      <a:pt x="128" y="95"/>
                    </a:lnTo>
                    <a:lnTo>
                      <a:pt x="130" y="91"/>
                    </a:lnTo>
                    <a:lnTo>
                      <a:pt x="130" y="63"/>
                    </a:lnTo>
                    <a:lnTo>
                      <a:pt x="128" y="59"/>
                    </a:lnTo>
                    <a:lnTo>
                      <a:pt x="128" y="55"/>
                    </a:lnTo>
                    <a:lnTo>
                      <a:pt x="127" y="50"/>
                    </a:lnTo>
                    <a:lnTo>
                      <a:pt x="127" y="48"/>
                    </a:lnTo>
                    <a:lnTo>
                      <a:pt x="125" y="43"/>
                    </a:lnTo>
                    <a:lnTo>
                      <a:pt x="124" y="40"/>
                    </a:lnTo>
                    <a:lnTo>
                      <a:pt x="122" y="37"/>
                    </a:lnTo>
                    <a:lnTo>
                      <a:pt x="121" y="33"/>
                    </a:lnTo>
                    <a:lnTo>
                      <a:pt x="120" y="30"/>
                    </a:lnTo>
                    <a:lnTo>
                      <a:pt x="118" y="27"/>
                    </a:lnTo>
                    <a:lnTo>
                      <a:pt x="117" y="24"/>
                    </a:lnTo>
                    <a:lnTo>
                      <a:pt x="105" y="13"/>
                    </a:lnTo>
                    <a:lnTo>
                      <a:pt x="102" y="11"/>
                    </a:lnTo>
                    <a:lnTo>
                      <a:pt x="99" y="10"/>
                    </a:lnTo>
                    <a:lnTo>
                      <a:pt x="97" y="7"/>
                    </a:lnTo>
                    <a:lnTo>
                      <a:pt x="94" y="5"/>
                    </a:lnTo>
                    <a:lnTo>
                      <a:pt x="91" y="4"/>
                    </a:lnTo>
                    <a:lnTo>
                      <a:pt x="88" y="4"/>
                    </a:lnTo>
                    <a:lnTo>
                      <a:pt x="84" y="3"/>
                    </a:lnTo>
                    <a:lnTo>
                      <a:pt x="81" y="1"/>
                    </a:lnTo>
                    <a:lnTo>
                      <a:pt x="76" y="1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19" name="Freeform 560"/>
              <p:cNvSpPr>
                <a:spLocks/>
              </p:cNvSpPr>
              <p:nvPr/>
            </p:nvSpPr>
            <p:spPr bwMode="auto">
              <a:xfrm>
                <a:off x="3625" y="3480"/>
                <a:ext cx="29" cy="41"/>
              </a:xfrm>
              <a:custGeom>
                <a:avLst/>
                <a:gdLst>
                  <a:gd name="T0" fmla="*/ 0 w 88"/>
                  <a:gd name="T1" fmla="*/ 0 h 121"/>
                  <a:gd name="T2" fmla="*/ 1 w 88"/>
                  <a:gd name="T3" fmla="*/ 0 h 121"/>
                  <a:gd name="T4" fmla="*/ 1 w 88"/>
                  <a:gd name="T5" fmla="*/ 0 h 121"/>
                  <a:gd name="T6" fmla="*/ 1 w 88"/>
                  <a:gd name="T7" fmla="*/ 0 h 121"/>
                  <a:gd name="T8" fmla="*/ 1 w 88"/>
                  <a:gd name="T9" fmla="*/ 0 h 121"/>
                  <a:gd name="T10" fmla="*/ 1 w 88"/>
                  <a:gd name="T11" fmla="*/ 0 h 121"/>
                  <a:gd name="T12" fmla="*/ 1 w 88"/>
                  <a:gd name="T13" fmla="*/ 0 h 121"/>
                  <a:gd name="T14" fmla="*/ 1 w 88"/>
                  <a:gd name="T15" fmla="*/ 0 h 121"/>
                  <a:gd name="T16" fmla="*/ 1 w 88"/>
                  <a:gd name="T17" fmla="*/ 0 h 121"/>
                  <a:gd name="T18" fmla="*/ 1 w 88"/>
                  <a:gd name="T19" fmla="*/ 0 h 121"/>
                  <a:gd name="T20" fmla="*/ 1 w 88"/>
                  <a:gd name="T21" fmla="*/ 0 h 121"/>
                  <a:gd name="T22" fmla="*/ 1 w 88"/>
                  <a:gd name="T23" fmla="*/ 0 h 121"/>
                  <a:gd name="T24" fmla="*/ 1 w 88"/>
                  <a:gd name="T25" fmla="*/ 0 h 121"/>
                  <a:gd name="T26" fmla="*/ 1 w 88"/>
                  <a:gd name="T27" fmla="*/ 0 h 121"/>
                  <a:gd name="T28" fmla="*/ 1 w 88"/>
                  <a:gd name="T29" fmla="*/ 0 h 121"/>
                  <a:gd name="T30" fmla="*/ 1 w 88"/>
                  <a:gd name="T31" fmla="*/ 0 h 121"/>
                  <a:gd name="T32" fmla="*/ 1 w 88"/>
                  <a:gd name="T33" fmla="*/ 0 h 121"/>
                  <a:gd name="T34" fmla="*/ 1 w 88"/>
                  <a:gd name="T35" fmla="*/ 0 h 121"/>
                  <a:gd name="T36" fmla="*/ 1 w 88"/>
                  <a:gd name="T37" fmla="*/ 0 h 121"/>
                  <a:gd name="T38" fmla="*/ 1 w 88"/>
                  <a:gd name="T39" fmla="*/ 0 h 121"/>
                  <a:gd name="T40" fmla="*/ 1 w 88"/>
                  <a:gd name="T41" fmla="*/ 0 h 121"/>
                  <a:gd name="T42" fmla="*/ 1 w 88"/>
                  <a:gd name="T43" fmla="*/ 1 h 121"/>
                  <a:gd name="T44" fmla="*/ 1 w 88"/>
                  <a:gd name="T45" fmla="*/ 1 h 121"/>
                  <a:gd name="T46" fmla="*/ 1 w 88"/>
                  <a:gd name="T47" fmla="*/ 1 h 121"/>
                  <a:gd name="T48" fmla="*/ 1 w 88"/>
                  <a:gd name="T49" fmla="*/ 1 h 121"/>
                  <a:gd name="T50" fmla="*/ 1 w 88"/>
                  <a:gd name="T51" fmla="*/ 1 h 121"/>
                  <a:gd name="T52" fmla="*/ 1 w 88"/>
                  <a:gd name="T53" fmla="*/ 1 h 121"/>
                  <a:gd name="T54" fmla="*/ 1 w 88"/>
                  <a:gd name="T55" fmla="*/ 1 h 121"/>
                  <a:gd name="T56" fmla="*/ 1 w 88"/>
                  <a:gd name="T57" fmla="*/ 1 h 121"/>
                  <a:gd name="T58" fmla="*/ 1 w 88"/>
                  <a:gd name="T59" fmla="*/ 1 h 121"/>
                  <a:gd name="T60" fmla="*/ 1 w 88"/>
                  <a:gd name="T61" fmla="*/ 1 h 121"/>
                  <a:gd name="T62" fmla="*/ 1 w 88"/>
                  <a:gd name="T63" fmla="*/ 1 h 121"/>
                  <a:gd name="T64" fmla="*/ 1 w 88"/>
                  <a:gd name="T65" fmla="*/ 1 h 121"/>
                  <a:gd name="T66" fmla="*/ 1 w 88"/>
                  <a:gd name="T67" fmla="*/ 1 h 121"/>
                  <a:gd name="T68" fmla="*/ 1 w 88"/>
                  <a:gd name="T69" fmla="*/ 1 h 121"/>
                  <a:gd name="T70" fmla="*/ 1 w 88"/>
                  <a:gd name="T71" fmla="*/ 1 h 121"/>
                  <a:gd name="T72" fmla="*/ 1 w 88"/>
                  <a:gd name="T73" fmla="*/ 1 h 121"/>
                  <a:gd name="T74" fmla="*/ 1 w 88"/>
                  <a:gd name="T75" fmla="*/ 1 h 121"/>
                  <a:gd name="T76" fmla="*/ 1 w 88"/>
                  <a:gd name="T77" fmla="*/ 1 h 121"/>
                  <a:gd name="T78" fmla="*/ 1 w 88"/>
                  <a:gd name="T79" fmla="*/ 1 h 121"/>
                  <a:gd name="T80" fmla="*/ 1 w 88"/>
                  <a:gd name="T81" fmla="*/ 2 h 121"/>
                  <a:gd name="T82" fmla="*/ 1 w 88"/>
                  <a:gd name="T83" fmla="*/ 2 h 121"/>
                  <a:gd name="T84" fmla="*/ 1 w 88"/>
                  <a:gd name="T85" fmla="*/ 2 h 121"/>
                  <a:gd name="T86" fmla="*/ 1 w 88"/>
                  <a:gd name="T87" fmla="*/ 2 h 121"/>
                  <a:gd name="T88" fmla="*/ 1 w 88"/>
                  <a:gd name="T89" fmla="*/ 2 h 121"/>
                  <a:gd name="T90" fmla="*/ 1 w 88"/>
                  <a:gd name="T91" fmla="*/ 2 h 121"/>
                  <a:gd name="T92" fmla="*/ 0 w 88"/>
                  <a:gd name="T93" fmla="*/ 2 h 121"/>
                  <a:gd name="T94" fmla="*/ 0 w 88"/>
                  <a:gd name="T95" fmla="*/ 0 h 1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"/>
                  <a:gd name="T145" fmla="*/ 0 h 121"/>
                  <a:gd name="T146" fmla="*/ 88 w 88"/>
                  <a:gd name="T147" fmla="*/ 121 h 1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" h="121">
                    <a:moveTo>
                      <a:pt x="0" y="0"/>
                    </a:moveTo>
                    <a:lnTo>
                      <a:pt x="48" y="0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8" y="3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5" y="6"/>
                    </a:lnTo>
                    <a:lnTo>
                      <a:pt x="68" y="9"/>
                    </a:lnTo>
                    <a:lnTo>
                      <a:pt x="71" y="11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8" y="19"/>
                    </a:lnTo>
                    <a:lnTo>
                      <a:pt x="79" y="22"/>
                    </a:lnTo>
                    <a:lnTo>
                      <a:pt x="81" y="24"/>
                    </a:lnTo>
                    <a:lnTo>
                      <a:pt x="82" y="27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7"/>
                    </a:lnTo>
                    <a:lnTo>
                      <a:pt x="87" y="40"/>
                    </a:lnTo>
                    <a:lnTo>
                      <a:pt x="87" y="45"/>
                    </a:lnTo>
                    <a:lnTo>
                      <a:pt x="88" y="48"/>
                    </a:lnTo>
                    <a:lnTo>
                      <a:pt x="88" y="70"/>
                    </a:lnTo>
                    <a:lnTo>
                      <a:pt x="87" y="73"/>
                    </a:lnTo>
                    <a:lnTo>
                      <a:pt x="87" y="80"/>
                    </a:lnTo>
                    <a:lnTo>
                      <a:pt x="85" y="83"/>
                    </a:lnTo>
                    <a:lnTo>
                      <a:pt x="85" y="86"/>
                    </a:lnTo>
                    <a:lnTo>
                      <a:pt x="84" y="89"/>
                    </a:lnTo>
                    <a:lnTo>
                      <a:pt x="84" y="92"/>
                    </a:lnTo>
                    <a:lnTo>
                      <a:pt x="82" y="95"/>
                    </a:lnTo>
                    <a:lnTo>
                      <a:pt x="81" y="96"/>
                    </a:lnTo>
                    <a:lnTo>
                      <a:pt x="79" y="99"/>
                    </a:lnTo>
                    <a:lnTo>
                      <a:pt x="79" y="102"/>
                    </a:lnTo>
                    <a:lnTo>
                      <a:pt x="77" y="105"/>
                    </a:lnTo>
                    <a:lnTo>
                      <a:pt x="75" y="108"/>
                    </a:lnTo>
                    <a:lnTo>
                      <a:pt x="72" y="109"/>
                    </a:lnTo>
                    <a:lnTo>
                      <a:pt x="68" y="114"/>
                    </a:lnTo>
                    <a:lnTo>
                      <a:pt x="65" y="115"/>
                    </a:lnTo>
                    <a:lnTo>
                      <a:pt x="64" y="117"/>
                    </a:lnTo>
                    <a:lnTo>
                      <a:pt x="61" y="117"/>
                    </a:lnTo>
                    <a:lnTo>
                      <a:pt x="58" y="118"/>
                    </a:lnTo>
                    <a:lnTo>
                      <a:pt x="56" y="119"/>
                    </a:lnTo>
                    <a:lnTo>
                      <a:pt x="51" y="119"/>
                    </a:lnTo>
                    <a:lnTo>
                      <a:pt x="48" y="121"/>
                    </a:lnTo>
                    <a:lnTo>
                      <a:pt x="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0" name="Rectangle 561"/>
              <p:cNvSpPr>
                <a:spLocks noChangeArrowheads="1"/>
              </p:cNvSpPr>
              <p:nvPr/>
            </p:nvSpPr>
            <p:spPr bwMode="auto">
              <a:xfrm>
                <a:off x="3672" y="3474"/>
                <a:ext cx="7" cy="5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1" name="Freeform 562"/>
              <p:cNvSpPr>
                <a:spLocks/>
              </p:cNvSpPr>
              <p:nvPr/>
            </p:nvSpPr>
            <p:spPr bwMode="auto">
              <a:xfrm>
                <a:off x="3689" y="3474"/>
                <a:ext cx="41" cy="54"/>
              </a:xfrm>
              <a:custGeom>
                <a:avLst/>
                <a:gdLst>
                  <a:gd name="T0" fmla="*/ 1 w 124"/>
                  <a:gd name="T1" fmla="*/ 0 h 164"/>
                  <a:gd name="T2" fmla="*/ 1 w 124"/>
                  <a:gd name="T3" fmla="*/ 0 h 164"/>
                  <a:gd name="T4" fmla="*/ 1 w 124"/>
                  <a:gd name="T5" fmla="*/ 0 h 164"/>
                  <a:gd name="T6" fmla="*/ 1 w 124"/>
                  <a:gd name="T7" fmla="*/ 0 h 164"/>
                  <a:gd name="T8" fmla="*/ 1 w 124"/>
                  <a:gd name="T9" fmla="*/ 0 h 164"/>
                  <a:gd name="T10" fmla="*/ 0 w 124"/>
                  <a:gd name="T11" fmla="*/ 0 h 164"/>
                  <a:gd name="T12" fmla="*/ 0 w 124"/>
                  <a:gd name="T13" fmla="*/ 0 h 164"/>
                  <a:gd name="T14" fmla="*/ 0 w 124"/>
                  <a:gd name="T15" fmla="*/ 0 h 164"/>
                  <a:gd name="T16" fmla="*/ 0 w 124"/>
                  <a:gd name="T17" fmla="*/ 0 h 164"/>
                  <a:gd name="T18" fmla="*/ 0 w 124"/>
                  <a:gd name="T19" fmla="*/ 1 h 164"/>
                  <a:gd name="T20" fmla="*/ 0 w 124"/>
                  <a:gd name="T21" fmla="*/ 1 h 164"/>
                  <a:gd name="T22" fmla="*/ 0 w 124"/>
                  <a:gd name="T23" fmla="*/ 1 h 164"/>
                  <a:gd name="T24" fmla="*/ 0 w 124"/>
                  <a:gd name="T25" fmla="*/ 1 h 164"/>
                  <a:gd name="T26" fmla="*/ 1 w 124"/>
                  <a:gd name="T27" fmla="*/ 1 h 164"/>
                  <a:gd name="T28" fmla="*/ 1 w 124"/>
                  <a:gd name="T29" fmla="*/ 1 h 164"/>
                  <a:gd name="T30" fmla="*/ 1 w 124"/>
                  <a:gd name="T31" fmla="*/ 1 h 164"/>
                  <a:gd name="T32" fmla="*/ 1 w 124"/>
                  <a:gd name="T33" fmla="*/ 1 h 164"/>
                  <a:gd name="T34" fmla="*/ 1 w 124"/>
                  <a:gd name="T35" fmla="*/ 1 h 164"/>
                  <a:gd name="T36" fmla="*/ 1 w 124"/>
                  <a:gd name="T37" fmla="*/ 1 h 164"/>
                  <a:gd name="T38" fmla="*/ 1 w 124"/>
                  <a:gd name="T39" fmla="*/ 2 h 164"/>
                  <a:gd name="T40" fmla="*/ 1 w 124"/>
                  <a:gd name="T41" fmla="*/ 2 h 164"/>
                  <a:gd name="T42" fmla="*/ 1 w 124"/>
                  <a:gd name="T43" fmla="*/ 2 h 164"/>
                  <a:gd name="T44" fmla="*/ 1 w 124"/>
                  <a:gd name="T45" fmla="*/ 2 h 164"/>
                  <a:gd name="T46" fmla="*/ 1 w 124"/>
                  <a:gd name="T47" fmla="*/ 2 h 164"/>
                  <a:gd name="T48" fmla="*/ 0 w 124"/>
                  <a:gd name="T49" fmla="*/ 2 h 164"/>
                  <a:gd name="T50" fmla="*/ 0 w 124"/>
                  <a:gd name="T51" fmla="*/ 1 h 164"/>
                  <a:gd name="T52" fmla="*/ 0 w 124"/>
                  <a:gd name="T53" fmla="*/ 1 h 164"/>
                  <a:gd name="T54" fmla="*/ 0 w 124"/>
                  <a:gd name="T55" fmla="*/ 2 h 164"/>
                  <a:gd name="T56" fmla="*/ 0 w 124"/>
                  <a:gd name="T57" fmla="*/ 2 h 164"/>
                  <a:gd name="T58" fmla="*/ 0 w 124"/>
                  <a:gd name="T59" fmla="*/ 2 h 164"/>
                  <a:gd name="T60" fmla="*/ 1 w 124"/>
                  <a:gd name="T61" fmla="*/ 2 h 164"/>
                  <a:gd name="T62" fmla="*/ 1 w 124"/>
                  <a:gd name="T63" fmla="*/ 2 h 164"/>
                  <a:gd name="T64" fmla="*/ 1 w 124"/>
                  <a:gd name="T65" fmla="*/ 2 h 164"/>
                  <a:gd name="T66" fmla="*/ 1 w 124"/>
                  <a:gd name="T67" fmla="*/ 2 h 164"/>
                  <a:gd name="T68" fmla="*/ 1 w 124"/>
                  <a:gd name="T69" fmla="*/ 2 h 164"/>
                  <a:gd name="T70" fmla="*/ 1 w 124"/>
                  <a:gd name="T71" fmla="*/ 2 h 164"/>
                  <a:gd name="T72" fmla="*/ 2 w 124"/>
                  <a:gd name="T73" fmla="*/ 1 h 164"/>
                  <a:gd name="T74" fmla="*/ 1 w 124"/>
                  <a:gd name="T75" fmla="*/ 1 h 164"/>
                  <a:gd name="T76" fmla="*/ 1 w 124"/>
                  <a:gd name="T77" fmla="*/ 1 h 164"/>
                  <a:gd name="T78" fmla="*/ 1 w 124"/>
                  <a:gd name="T79" fmla="*/ 1 h 164"/>
                  <a:gd name="T80" fmla="*/ 1 w 124"/>
                  <a:gd name="T81" fmla="*/ 1 h 164"/>
                  <a:gd name="T82" fmla="*/ 1 w 124"/>
                  <a:gd name="T83" fmla="*/ 1 h 164"/>
                  <a:gd name="T84" fmla="*/ 1 w 124"/>
                  <a:gd name="T85" fmla="*/ 1 h 164"/>
                  <a:gd name="T86" fmla="*/ 0 w 124"/>
                  <a:gd name="T87" fmla="*/ 1 h 164"/>
                  <a:gd name="T88" fmla="*/ 0 w 124"/>
                  <a:gd name="T89" fmla="*/ 1 h 164"/>
                  <a:gd name="T90" fmla="*/ 0 w 124"/>
                  <a:gd name="T91" fmla="*/ 1 h 164"/>
                  <a:gd name="T92" fmla="*/ 0 w 124"/>
                  <a:gd name="T93" fmla="*/ 0 h 164"/>
                  <a:gd name="T94" fmla="*/ 0 w 124"/>
                  <a:gd name="T95" fmla="*/ 0 h 164"/>
                  <a:gd name="T96" fmla="*/ 1 w 124"/>
                  <a:gd name="T97" fmla="*/ 0 h 164"/>
                  <a:gd name="T98" fmla="*/ 1 w 124"/>
                  <a:gd name="T99" fmla="*/ 0 h 164"/>
                  <a:gd name="T100" fmla="*/ 1 w 124"/>
                  <a:gd name="T101" fmla="*/ 0 h 164"/>
                  <a:gd name="T102" fmla="*/ 1 w 124"/>
                  <a:gd name="T103" fmla="*/ 0 h 164"/>
                  <a:gd name="T104" fmla="*/ 1 w 124"/>
                  <a:gd name="T105" fmla="*/ 0 h 1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4"/>
                  <a:gd name="T160" fmla="*/ 0 h 164"/>
                  <a:gd name="T161" fmla="*/ 124 w 124"/>
                  <a:gd name="T162" fmla="*/ 164 h 1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4" h="164">
                    <a:moveTo>
                      <a:pt x="121" y="50"/>
                    </a:moveTo>
                    <a:lnTo>
                      <a:pt x="121" y="41"/>
                    </a:lnTo>
                    <a:lnTo>
                      <a:pt x="120" y="38"/>
                    </a:lnTo>
                    <a:lnTo>
                      <a:pt x="120" y="35"/>
                    </a:lnTo>
                    <a:lnTo>
                      <a:pt x="118" y="32"/>
                    </a:lnTo>
                    <a:lnTo>
                      <a:pt x="118" y="31"/>
                    </a:lnTo>
                    <a:lnTo>
                      <a:pt x="117" y="28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4" y="20"/>
                    </a:lnTo>
                    <a:lnTo>
                      <a:pt x="111" y="18"/>
                    </a:lnTo>
                    <a:lnTo>
                      <a:pt x="108" y="16"/>
                    </a:lnTo>
                    <a:lnTo>
                      <a:pt x="107" y="13"/>
                    </a:lnTo>
                    <a:lnTo>
                      <a:pt x="104" y="10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97" y="7"/>
                    </a:lnTo>
                    <a:lnTo>
                      <a:pt x="95" y="6"/>
                    </a:lnTo>
                    <a:lnTo>
                      <a:pt x="92" y="5"/>
                    </a:lnTo>
                    <a:lnTo>
                      <a:pt x="90" y="5"/>
                    </a:lnTo>
                    <a:lnTo>
                      <a:pt x="87" y="3"/>
                    </a:lnTo>
                    <a:lnTo>
                      <a:pt x="85" y="3"/>
                    </a:lnTo>
                    <a:lnTo>
                      <a:pt x="82" y="2"/>
                    </a:lnTo>
                    <a:lnTo>
                      <a:pt x="77" y="2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51" y="2"/>
                    </a:lnTo>
                    <a:lnTo>
                      <a:pt x="45" y="2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5" y="9"/>
                    </a:lnTo>
                    <a:lnTo>
                      <a:pt x="22" y="12"/>
                    </a:lnTo>
                    <a:lnTo>
                      <a:pt x="19" y="13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7" y="54"/>
                    </a:lnTo>
                    <a:lnTo>
                      <a:pt x="7" y="57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2" y="65"/>
                    </a:lnTo>
                    <a:lnTo>
                      <a:pt x="13" y="68"/>
                    </a:lnTo>
                    <a:lnTo>
                      <a:pt x="19" y="74"/>
                    </a:lnTo>
                    <a:lnTo>
                      <a:pt x="22" y="76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6" y="79"/>
                    </a:lnTo>
                    <a:lnTo>
                      <a:pt x="29" y="80"/>
                    </a:lnTo>
                    <a:lnTo>
                      <a:pt x="30" y="80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8" y="83"/>
                    </a:lnTo>
                    <a:lnTo>
                      <a:pt x="41" y="84"/>
                    </a:lnTo>
                    <a:lnTo>
                      <a:pt x="43" y="84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52" y="87"/>
                    </a:lnTo>
                    <a:lnTo>
                      <a:pt x="58" y="87"/>
                    </a:lnTo>
                    <a:lnTo>
                      <a:pt x="61" y="89"/>
                    </a:lnTo>
                    <a:lnTo>
                      <a:pt x="64" y="89"/>
                    </a:lnTo>
                    <a:lnTo>
                      <a:pt x="67" y="90"/>
                    </a:lnTo>
                    <a:lnTo>
                      <a:pt x="69" y="90"/>
                    </a:lnTo>
                    <a:lnTo>
                      <a:pt x="71" y="92"/>
                    </a:lnTo>
                    <a:lnTo>
                      <a:pt x="77" y="92"/>
                    </a:lnTo>
                    <a:lnTo>
                      <a:pt x="78" y="93"/>
                    </a:lnTo>
                    <a:lnTo>
                      <a:pt x="81" y="93"/>
                    </a:lnTo>
                    <a:lnTo>
                      <a:pt x="82" y="94"/>
                    </a:lnTo>
                    <a:lnTo>
                      <a:pt x="85" y="94"/>
                    </a:lnTo>
                    <a:lnTo>
                      <a:pt x="87" y="96"/>
                    </a:lnTo>
                    <a:lnTo>
                      <a:pt x="91" y="96"/>
                    </a:lnTo>
                    <a:lnTo>
                      <a:pt x="94" y="99"/>
                    </a:lnTo>
                    <a:lnTo>
                      <a:pt x="95" y="99"/>
                    </a:lnTo>
                    <a:lnTo>
                      <a:pt x="97" y="100"/>
                    </a:lnTo>
                    <a:lnTo>
                      <a:pt x="98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8"/>
                    </a:lnTo>
                    <a:lnTo>
                      <a:pt x="104" y="110"/>
                    </a:lnTo>
                    <a:lnTo>
                      <a:pt x="105" y="112"/>
                    </a:lnTo>
                    <a:lnTo>
                      <a:pt x="105" y="121"/>
                    </a:lnTo>
                    <a:lnTo>
                      <a:pt x="104" y="124"/>
                    </a:lnTo>
                    <a:lnTo>
                      <a:pt x="104" y="126"/>
                    </a:lnTo>
                    <a:lnTo>
                      <a:pt x="103" y="128"/>
                    </a:lnTo>
                    <a:lnTo>
                      <a:pt x="103" y="129"/>
                    </a:lnTo>
                    <a:lnTo>
                      <a:pt x="98" y="134"/>
                    </a:lnTo>
                    <a:lnTo>
                      <a:pt x="98" y="135"/>
                    </a:lnTo>
                    <a:lnTo>
                      <a:pt x="97" y="137"/>
                    </a:lnTo>
                    <a:lnTo>
                      <a:pt x="95" y="137"/>
                    </a:lnTo>
                    <a:lnTo>
                      <a:pt x="94" y="138"/>
                    </a:lnTo>
                    <a:lnTo>
                      <a:pt x="92" y="138"/>
                    </a:lnTo>
                    <a:lnTo>
                      <a:pt x="90" y="141"/>
                    </a:lnTo>
                    <a:lnTo>
                      <a:pt x="88" y="141"/>
                    </a:lnTo>
                    <a:lnTo>
                      <a:pt x="85" y="142"/>
                    </a:lnTo>
                    <a:lnTo>
                      <a:pt x="82" y="142"/>
                    </a:lnTo>
                    <a:lnTo>
                      <a:pt x="81" y="144"/>
                    </a:lnTo>
                    <a:lnTo>
                      <a:pt x="75" y="144"/>
                    </a:lnTo>
                    <a:lnTo>
                      <a:pt x="72" y="145"/>
                    </a:lnTo>
                    <a:lnTo>
                      <a:pt x="55" y="145"/>
                    </a:lnTo>
                    <a:lnTo>
                      <a:pt x="52" y="144"/>
                    </a:lnTo>
                    <a:lnTo>
                      <a:pt x="48" y="144"/>
                    </a:lnTo>
                    <a:lnTo>
                      <a:pt x="46" y="142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39" y="139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29" y="132"/>
                    </a:lnTo>
                    <a:lnTo>
                      <a:pt x="29" y="131"/>
                    </a:lnTo>
                    <a:lnTo>
                      <a:pt x="25" y="126"/>
                    </a:lnTo>
                    <a:lnTo>
                      <a:pt x="25" y="125"/>
                    </a:lnTo>
                    <a:lnTo>
                      <a:pt x="23" y="124"/>
                    </a:lnTo>
                    <a:lnTo>
                      <a:pt x="23" y="122"/>
                    </a:lnTo>
                    <a:lnTo>
                      <a:pt x="22" y="119"/>
                    </a:lnTo>
                    <a:lnTo>
                      <a:pt x="22" y="116"/>
                    </a:lnTo>
                    <a:lnTo>
                      <a:pt x="20" y="113"/>
                    </a:lnTo>
                    <a:lnTo>
                      <a:pt x="20" y="108"/>
                    </a:lnTo>
                    <a:lnTo>
                      <a:pt x="0" y="108"/>
                    </a:lnTo>
                    <a:lnTo>
                      <a:pt x="0" y="115"/>
                    </a:lnTo>
                    <a:lnTo>
                      <a:pt x="2" y="118"/>
                    </a:lnTo>
                    <a:lnTo>
                      <a:pt x="2" y="124"/>
                    </a:lnTo>
                    <a:lnTo>
                      <a:pt x="3" y="126"/>
                    </a:lnTo>
                    <a:lnTo>
                      <a:pt x="5" y="129"/>
                    </a:lnTo>
                    <a:lnTo>
                      <a:pt x="5" y="132"/>
                    </a:lnTo>
                    <a:lnTo>
                      <a:pt x="6" y="134"/>
                    </a:lnTo>
                    <a:lnTo>
                      <a:pt x="7" y="137"/>
                    </a:lnTo>
                    <a:lnTo>
                      <a:pt x="9" y="139"/>
                    </a:lnTo>
                    <a:lnTo>
                      <a:pt x="10" y="141"/>
                    </a:lnTo>
                    <a:lnTo>
                      <a:pt x="12" y="144"/>
                    </a:lnTo>
                    <a:lnTo>
                      <a:pt x="19" y="151"/>
                    </a:lnTo>
                    <a:lnTo>
                      <a:pt x="22" y="153"/>
                    </a:lnTo>
                    <a:lnTo>
                      <a:pt x="23" y="154"/>
                    </a:lnTo>
                    <a:lnTo>
                      <a:pt x="26" y="155"/>
                    </a:lnTo>
                    <a:lnTo>
                      <a:pt x="29" y="157"/>
                    </a:lnTo>
                    <a:lnTo>
                      <a:pt x="32" y="158"/>
                    </a:lnTo>
                    <a:lnTo>
                      <a:pt x="33" y="160"/>
                    </a:lnTo>
                    <a:lnTo>
                      <a:pt x="36" y="160"/>
                    </a:lnTo>
                    <a:lnTo>
                      <a:pt x="41" y="161"/>
                    </a:lnTo>
                    <a:lnTo>
                      <a:pt x="43" y="163"/>
                    </a:lnTo>
                    <a:lnTo>
                      <a:pt x="49" y="163"/>
                    </a:lnTo>
                    <a:lnTo>
                      <a:pt x="52" y="164"/>
                    </a:lnTo>
                    <a:lnTo>
                      <a:pt x="74" y="164"/>
                    </a:lnTo>
                    <a:lnTo>
                      <a:pt x="78" y="163"/>
                    </a:lnTo>
                    <a:lnTo>
                      <a:pt x="84" y="163"/>
                    </a:lnTo>
                    <a:lnTo>
                      <a:pt x="87" y="161"/>
                    </a:lnTo>
                    <a:lnTo>
                      <a:pt x="90" y="161"/>
                    </a:lnTo>
                    <a:lnTo>
                      <a:pt x="92" y="160"/>
                    </a:lnTo>
                    <a:lnTo>
                      <a:pt x="95" y="158"/>
                    </a:lnTo>
                    <a:lnTo>
                      <a:pt x="97" y="157"/>
                    </a:lnTo>
                    <a:lnTo>
                      <a:pt x="100" y="157"/>
                    </a:lnTo>
                    <a:lnTo>
                      <a:pt x="103" y="155"/>
                    </a:lnTo>
                    <a:lnTo>
                      <a:pt x="104" y="154"/>
                    </a:lnTo>
                    <a:lnTo>
                      <a:pt x="107" y="153"/>
                    </a:lnTo>
                    <a:lnTo>
                      <a:pt x="108" y="151"/>
                    </a:lnTo>
                    <a:lnTo>
                      <a:pt x="110" y="148"/>
                    </a:lnTo>
                    <a:lnTo>
                      <a:pt x="113" y="147"/>
                    </a:lnTo>
                    <a:lnTo>
                      <a:pt x="115" y="144"/>
                    </a:lnTo>
                    <a:lnTo>
                      <a:pt x="117" y="141"/>
                    </a:lnTo>
                    <a:lnTo>
                      <a:pt x="118" y="139"/>
                    </a:lnTo>
                    <a:lnTo>
                      <a:pt x="120" y="137"/>
                    </a:lnTo>
                    <a:lnTo>
                      <a:pt x="120" y="135"/>
                    </a:lnTo>
                    <a:lnTo>
                      <a:pt x="121" y="132"/>
                    </a:lnTo>
                    <a:lnTo>
                      <a:pt x="121" y="131"/>
                    </a:lnTo>
                    <a:lnTo>
                      <a:pt x="123" y="128"/>
                    </a:lnTo>
                    <a:lnTo>
                      <a:pt x="123" y="125"/>
                    </a:lnTo>
                    <a:lnTo>
                      <a:pt x="124" y="122"/>
                    </a:lnTo>
                    <a:lnTo>
                      <a:pt x="124" y="108"/>
                    </a:lnTo>
                    <a:lnTo>
                      <a:pt x="123" y="105"/>
                    </a:lnTo>
                    <a:lnTo>
                      <a:pt x="123" y="100"/>
                    </a:lnTo>
                    <a:lnTo>
                      <a:pt x="121" y="99"/>
                    </a:lnTo>
                    <a:lnTo>
                      <a:pt x="121" y="97"/>
                    </a:lnTo>
                    <a:lnTo>
                      <a:pt x="120" y="94"/>
                    </a:lnTo>
                    <a:lnTo>
                      <a:pt x="120" y="93"/>
                    </a:lnTo>
                    <a:lnTo>
                      <a:pt x="111" y="84"/>
                    </a:lnTo>
                    <a:lnTo>
                      <a:pt x="110" y="84"/>
                    </a:lnTo>
                    <a:lnTo>
                      <a:pt x="107" y="81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0" y="79"/>
                    </a:lnTo>
                    <a:lnTo>
                      <a:pt x="98" y="79"/>
                    </a:lnTo>
                    <a:lnTo>
                      <a:pt x="95" y="77"/>
                    </a:lnTo>
                    <a:lnTo>
                      <a:pt x="94" y="76"/>
                    </a:lnTo>
                    <a:lnTo>
                      <a:pt x="91" y="76"/>
                    </a:lnTo>
                    <a:lnTo>
                      <a:pt x="88" y="74"/>
                    </a:lnTo>
                    <a:lnTo>
                      <a:pt x="85" y="74"/>
                    </a:lnTo>
                    <a:lnTo>
                      <a:pt x="82" y="73"/>
                    </a:lnTo>
                    <a:lnTo>
                      <a:pt x="79" y="73"/>
                    </a:lnTo>
                    <a:lnTo>
                      <a:pt x="77" y="71"/>
                    </a:lnTo>
                    <a:lnTo>
                      <a:pt x="74" y="71"/>
                    </a:lnTo>
                    <a:lnTo>
                      <a:pt x="71" y="70"/>
                    </a:lnTo>
                    <a:lnTo>
                      <a:pt x="68" y="70"/>
                    </a:lnTo>
                    <a:lnTo>
                      <a:pt x="65" y="68"/>
                    </a:lnTo>
                    <a:lnTo>
                      <a:pt x="62" y="68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5" y="65"/>
                    </a:lnTo>
                    <a:lnTo>
                      <a:pt x="51" y="65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3"/>
                    </a:lnTo>
                    <a:lnTo>
                      <a:pt x="42" y="63"/>
                    </a:lnTo>
                    <a:lnTo>
                      <a:pt x="41" y="61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6" y="60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0" y="55"/>
                    </a:lnTo>
                    <a:lnTo>
                      <a:pt x="29" y="55"/>
                    </a:lnTo>
                    <a:lnTo>
                      <a:pt x="29" y="54"/>
                    </a:lnTo>
                    <a:lnTo>
                      <a:pt x="26" y="51"/>
                    </a:lnTo>
                    <a:lnTo>
                      <a:pt x="26" y="48"/>
                    </a:lnTo>
                    <a:lnTo>
                      <a:pt x="25" y="47"/>
                    </a:lnTo>
                    <a:lnTo>
                      <a:pt x="25" y="36"/>
                    </a:lnTo>
                    <a:lnTo>
                      <a:pt x="26" y="35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19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52" y="18"/>
                    </a:lnTo>
                    <a:lnTo>
                      <a:pt x="54" y="16"/>
                    </a:lnTo>
                    <a:lnTo>
                      <a:pt x="71" y="16"/>
                    </a:lnTo>
                    <a:lnTo>
                      <a:pt x="72" y="18"/>
                    </a:lnTo>
                    <a:lnTo>
                      <a:pt x="78" y="18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0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8" y="39"/>
                    </a:lnTo>
                    <a:lnTo>
                      <a:pt x="100" y="42"/>
                    </a:lnTo>
                    <a:lnTo>
                      <a:pt x="100" y="50"/>
                    </a:lnTo>
                    <a:lnTo>
                      <a:pt x="121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2" name="Freeform 563"/>
              <p:cNvSpPr>
                <a:spLocks/>
              </p:cNvSpPr>
              <p:nvPr/>
            </p:nvSpPr>
            <p:spPr bwMode="auto">
              <a:xfrm>
                <a:off x="3735" y="3474"/>
                <a:ext cx="43" cy="53"/>
              </a:xfrm>
              <a:custGeom>
                <a:avLst/>
                <a:gdLst>
                  <a:gd name="T0" fmla="*/ 0 w 131"/>
                  <a:gd name="T1" fmla="*/ 0 h 158"/>
                  <a:gd name="T2" fmla="*/ 0 w 131"/>
                  <a:gd name="T3" fmla="*/ 0 h 158"/>
                  <a:gd name="T4" fmla="*/ 1 w 131"/>
                  <a:gd name="T5" fmla="*/ 0 h 158"/>
                  <a:gd name="T6" fmla="*/ 1 w 131"/>
                  <a:gd name="T7" fmla="*/ 2 h 158"/>
                  <a:gd name="T8" fmla="*/ 1 w 131"/>
                  <a:gd name="T9" fmla="*/ 2 h 158"/>
                  <a:gd name="T10" fmla="*/ 1 w 131"/>
                  <a:gd name="T11" fmla="*/ 0 h 158"/>
                  <a:gd name="T12" fmla="*/ 2 w 131"/>
                  <a:gd name="T13" fmla="*/ 0 h 158"/>
                  <a:gd name="T14" fmla="*/ 2 w 131"/>
                  <a:gd name="T15" fmla="*/ 0 h 158"/>
                  <a:gd name="T16" fmla="*/ 0 w 131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1"/>
                  <a:gd name="T28" fmla="*/ 0 h 158"/>
                  <a:gd name="T29" fmla="*/ 131 w 131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1" h="158">
                    <a:moveTo>
                      <a:pt x="0" y="0"/>
                    </a:moveTo>
                    <a:lnTo>
                      <a:pt x="0" y="20"/>
                    </a:lnTo>
                    <a:lnTo>
                      <a:pt x="55" y="20"/>
                    </a:lnTo>
                    <a:lnTo>
                      <a:pt x="55" y="158"/>
                    </a:lnTo>
                    <a:lnTo>
                      <a:pt x="76" y="158"/>
                    </a:lnTo>
                    <a:lnTo>
                      <a:pt x="76" y="20"/>
                    </a:lnTo>
                    <a:lnTo>
                      <a:pt x="131" y="20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3" name="Freeform 564"/>
              <p:cNvSpPr>
                <a:spLocks/>
              </p:cNvSpPr>
              <p:nvPr/>
            </p:nvSpPr>
            <p:spPr bwMode="auto">
              <a:xfrm>
                <a:off x="3779" y="3474"/>
                <a:ext cx="43" cy="53"/>
              </a:xfrm>
              <a:custGeom>
                <a:avLst/>
                <a:gdLst>
                  <a:gd name="T0" fmla="*/ 1 w 128"/>
                  <a:gd name="T1" fmla="*/ 0 h 158"/>
                  <a:gd name="T2" fmla="*/ 1 w 128"/>
                  <a:gd name="T3" fmla="*/ 0 h 158"/>
                  <a:gd name="T4" fmla="*/ 1 w 128"/>
                  <a:gd name="T5" fmla="*/ 0 h 158"/>
                  <a:gd name="T6" fmla="*/ 1 w 128"/>
                  <a:gd name="T7" fmla="*/ 0 h 158"/>
                  <a:gd name="T8" fmla="*/ 1 w 128"/>
                  <a:gd name="T9" fmla="*/ 0 h 158"/>
                  <a:gd name="T10" fmla="*/ 1 w 128"/>
                  <a:gd name="T11" fmla="*/ 1 h 158"/>
                  <a:gd name="T12" fmla="*/ 1 w 128"/>
                  <a:gd name="T13" fmla="*/ 1 h 158"/>
                  <a:gd name="T14" fmla="*/ 0 w 128"/>
                  <a:gd name="T15" fmla="*/ 1 h 158"/>
                  <a:gd name="T16" fmla="*/ 0 w 128"/>
                  <a:gd name="T17" fmla="*/ 1 h 158"/>
                  <a:gd name="T18" fmla="*/ 0 w 128"/>
                  <a:gd name="T19" fmla="*/ 1 h 158"/>
                  <a:gd name="T20" fmla="*/ 0 w 128"/>
                  <a:gd name="T21" fmla="*/ 1 h 158"/>
                  <a:gd name="T22" fmla="*/ 0 w 128"/>
                  <a:gd name="T23" fmla="*/ 1 h 158"/>
                  <a:gd name="T24" fmla="*/ 0 w 128"/>
                  <a:gd name="T25" fmla="*/ 1 h 158"/>
                  <a:gd name="T26" fmla="*/ 0 w 128"/>
                  <a:gd name="T27" fmla="*/ 1 h 158"/>
                  <a:gd name="T28" fmla="*/ 0 w 128"/>
                  <a:gd name="T29" fmla="*/ 1 h 158"/>
                  <a:gd name="T30" fmla="*/ 0 w 128"/>
                  <a:gd name="T31" fmla="*/ 1 h 158"/>
                  <a:gd name="T32" fmla="*/ 0 w 128"/>
                  <a:gd name="T33" fmla="*/ 2 h 158"/>
                  <a:gd name="T34" fmla="*/ 0 w 128"/>
                  <a:gd name="T35" fmla="*/ 2 h 158"/>
                  <a:gd name="T36" fmla="*/ 0 w 128"/>
                  <a:gd name="T37" fmla="*/ 2 h 158"/>
                  <a:gd name="T38" fmla="*/ 0 w 128"/>
                  <a:gd name="T39" fmla="*/ 2 h 158"/>
                  <a:gd name="T40" fmla="*/ 0 w 128"/>
                  <a:gd name="T41" fmla="*/ 2 h 158"/>
                  <a:gd name="T42" fmla="*/ 0 w 128"/>
                  <a:gd name="T43" fmla="*/ 2 h 158"/>
                  <a:gd name="T44" fmla="*/ 0 w 128"/>
                  <a:gd name="T45" fmla="*/ 2 h 158"/>
                  <a:gd name="T46" fmla="*/ 0 w 128"/>
                  <a:gd name="T47" fmla="*/ 2 h 158"/>
                  <a:gd name="T48" fmla="*/ 0 w 128"/>
                  <a:gd name="T49" fmla="*/ 2 h 158"/>
                  <a:gd name="T50" fmla="*/ 0 w 128"/>
                  <a:gd name="T51" fmla="*/ 2 h 158"/>
                  <a:gd name="T52" fmla="*/ 0 w 128"/>
                  <a:gd name="T53" fmla="*/ 2 h 158"/>
                  <a:gd name="T54" fmla="*/ 0 w 128"/>
                  <a:gd name="T55" fmla="*/ 1 h 158"/>
                  <a:gd name="T56" fmla="*/ 2 w 128"/>
                  <a:gd name="T57" fmla="*/ 1 h 158"/>
                  <a:gd name="T58" fmla="*/ 2 w 128"/>
                  <a:gd name="T59" fmla="*/ 1 h 158"/>
                  <a:gd name="T60" fmla="*/ 2 w 128"/>
                  <a:gd name="T61" fmla="*/ 1 h 158"/>
                  <a:gd name="T62" fmla="*/ 1 w 128"/>
                  <a:gd name="T63" fmla="*/ 1 h 158"/>
                  <a:gd name="T64" fmla="*/ 1 w 128"/>
                  <a:gd name="T65" fmla="*/ 1 h 158"/>
                  <a:gd name="T66" fmla="*/ 1 w 128"/>
                  <a:gd name="T67" fmla="*/ 1 h 158"/>
                  <a:gd name="T68" fmla="*/ 1 w 128"/>
                  <a:gd name="T69" fmla="*/ 1 h 158"/>
                  <a:gd name="T70" fmla="*/ 1 w 128"/>
                  <a:gd name="T71" fmla="*/ 1 h 158"/>
                  <a:gd name="T72" fmla="*/ 1 w 128"/>
                  <a:gd name="T73" fmla="*/ 1 h 158"/>
                  <a:gd name="T74" fmla="*/ 1 w 128"/>
                  <a:gd name="T75" fmla="*/ 1 h 158"/>
                  <a:gd name="T76" fmla="*/ 1 w 128"/>
                  <a:gd name="T77" fmla="*/ 0 h 158"/>
                  <a:gd name="T78" fmla="*/ 1 w 128"/>
                  <a:gd name="T79" fmla="*/ 0 h 158"/>
                  <a:gd name="T80" fmla="*/ 1 w 128"/>
                  <a:gd name="T81" fmla="*/ 0 h 158"/>
                  <a:gd name="T82" fmla="*/ 1 w 128"/>
                  <a:gd name="T83" fmla="*/ 0 h 158"/>
                  <a:gd name="T84" fmla="*/ 1 w 128"/>
                  <a:gd name="T85" fmla="*/ 1 h 158"/>
                  <a:gd name="T86" fmla="*/ 1 w 128"/>
                  <a:gd name="T87" fmla="*/ 1 h 158"/>
                  <a:gd name="T88" fmla="*/ 1 w 128"/>
                  <a:gd name="T89" fmla="*/ 1 h 158"/>
                  <a:gd name="T90" fmla="*/ 1 w 128"/>
                  <a:gd name="T91" fmla="*/ 1 h 158"/>
                  <a:gd name="T92" fmla="*/ 1 w 128"/>
                  <a:gd name="T93" fmla="*/ 1 h 158"/>
                  <a:gd name="T94" fmla="*/ 1 w 128"/>
                  <a:gd name="T95" fmla="*/ 1 h 158"/>
                  <a:gd name="T96" fmla="*/ 1 w 128"/>
                  <a:gd name="T97" fmla="*/ 1 h 158"/>
                  <a:gd name="T98" fmla="*/ 1 w 128"/>
                  <a:gd name="T99" fmla="*/ 1 h 158"/>
                  <a:gd name="T100" fmla="*/ 1 w 128"/>
                  <a:gd name="T101" fmla="*/ 1 h 158"/>
                  <a:gd name="T102" fmla="*/ 1 w 128"/>
                  <a:gd name="T103" fmla="*/ 1 h 158"/>
                  <a:gd name="T104" fmla="*/ 1 w 128"/>
                  <a:gd name="T105" fmla="*/ 1 h 158"/>
                  <a:gd name="T106" fmla="*/ 1 w 128"/>
                  <a:gd name="T107" fmla="*/ 1 h 158"/>
                  <a:gd name="T108" fmla="*/ 1 w 128"/>
                  <a:gd name="T109" fmla="*/ 1 h 158"/>
                  <a:gd name="T110" fmla="*/ 1 w 128"/>
                  <a:gd name="T111" fmla="*/ 1 h 158"/>
                  <a:gd name="T112" fmla="*/ 1 w 128"/>
                  <a:gd name="T113" fmla="*/ 0 h 158"/>
                  <a:gd name="T114" fmla="*/ 1 w 128"/>
                  <a:gd name="T115" fmla="*/ 0 h 158"/>
                  <a:gd name="T116" fmla="*/ 1 w 128"/>
                  <a:gd name="T117" fmla="*/ 0 h 158"/>
                  <a:gd name="T118" fmla="*/ 1 w 128"/>
                  <a:gd name="T119" fmla="*/ 0 h 158"/>
                  <a:gd name="T120" fmla="*/ 1 w 128"/>
                  <a:gd name="T121" fmla="*/ 0 h 158"/>
                  <a:gd name="T122" fmla="*/ 1 w 128"/>
                  <a:gd name="T123" fmla="*/ 0 h 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8"/>
                  <a:gd name="T187" fmla="*/ 0 h 158"/>
                  <a:gd name="T188" fmla="*/ 128 w 128"/>
                  <a:gd name="T189" fmla="*/ 158 h 1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8" h="158">
                    <a:moveTo>
                      <a:pt x="62" y="0"/>
                    </a:moveTo>
                    <a:lnTo>
                      <a:pt x="62" y="3"/>
                    </a:lnTo>
                    <a:lnTo>
                      <a:pt x="60" y="3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50" y="29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61"/>
                    </a:lnTo>
                    <a:lnTo>
                      <a:pt x="37" y="61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34" y="72"/>
                    </a:lnTo>
                    <a:lnTo>
                      <a:pt x="33" y="72"/>
                    </a:lnTo>
                    <a:lnTo>
                      <a:pt x="33" y="75"/>
                    </a:lnTo>
                    <a:lnTo>
                      <a:pt x="31" y="75"/>
                    </a:lnTo>
                    <a:lnTo>
                      <a:pt x="31" y="79"/>
                    </a:lnTo>
                    <a:lnTo>
                      <a:pt x="30" y="79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8" y="87"/>
                    </a:lnTo>
                    <a:lnTo>
                      <a:pt x="27" y="87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4"/>
                    </a:lnTo>
                    <a:lnTo>
                      <a:pt x="24" y="94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6"/>
                    </a:lnTo>
                    <a:lnTo>
                      <a:pt x="20" y="106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7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4" y="120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11" y="130"/>
                    </a:lnTo>
                    <a:lnTo>
                      <a:pt x="10" y="130"/>
                    </a:lnTo>
                    <a:lnTo>
                      <a:pt x="10" y="135"/>
                    </a:lnTo>
                    <a:lnTo>
                      <a:pt x="8" y="135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7" y="142"/>
                    </a:lnTo>
                    <a:lnTo>
                      <a:pt x="5" y="142"/>
                    </a:lnTo>
                    <a:lnTo>
                      <a:pt x="5" y="146"/>
                    </a:lnTo>
                    <a:lnTo>
                      <a:pt x="4" y="146"/>
                    </a:lnTo>
                    <a:lnTo>
                      <a:pt x="4" y="149"/>
                    </a:lnTo>
                    <a:lnTo>
                      <a:pt x="3" y="149"/>
                    </a:lnTo>
                    <a:lnTo>
                      <a:pt x="3" y="153"/>
                    </a:lnTo>
                    <a:lnTo>
                      <a:pt x="1" y="153"/>
                    </a:lnTo>
                    <a:lnTo>
                      <a:pt x="1" y="156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21" y="158"/>
                    </a:lnTo>
                    <a:lnTo>
                      <a:pt x="21" y="156"/>
                    </a:lnTo>
                    <a:lnTo>
                      <a:pt x="23" y="156"/>
                    </a:lnTo>
                    <a:lnTo>
                      <a:pt x="23" y="153"/>
                    </a:lnTo>
                    <a:lnTo>
                      <a:pt x="24" y="153"/>
                    </a:lnTo>
                    <a:lnTo>
                      <a:pt x="24" y="149"/>
                    </a:lnTo>
                    <a:lnTo>
                      <a:pt x="26" y="149"/>
                    </a:lnTo>
                    <a:lnTo>
                      <a:pt x="26" y="145"/>
                    </a:lnTo>
                    <a:lnTo>
                      <a:pt x="27" y="145"/>
                    </a:lnTo>
                    <a:lnTo>
                      <a:pt x="27" y="142"/>
                    </a:lnTo>
                    <a:lnTo>
                      <a:pt x="28" y="142"/>
                    </a:lnTo>
                    <a:lnTo>
                      <a:pt x="28" y="137"/>
                    </a:lnTo>
                    <a:lnTo>
                      <a:pt x="30" y="137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1" y="130"/>
                    </a:lnTo>
                    <a:lnTo>
                      <a:pt x="33" y="130"/>
                    </a:lnTo>
                    <a:lnTo>
                      <a:pt x="33" y="126"/>
                    </a:lnTo>
                    <a:lnTo>
                      <a:pt x="34" y="126"/>
                    </a:lnTo>
                    <a:lnTo>
                      <a:pt x="34" y="122"/>
                    </a:lnTo>
                    <a:lnTo>
                      <a:pt x="36" y="122"/>
                    </a:lnTo>
                    <a:lnTo>
                      <a:pt x="36" y="119"/>
                    </a:lnTo>
                    <a:lnTo>
                      <a:pt x="37" y="119"/>
                    </a:lnTo>
                    <a:lnTo>
                      <a:pt x="37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128" y="113"/>
                    </a:lnTo>
                    <a:lnTo>
                      <a:pt x="128" y="108"/>
                    </a:lnTo>
                    <a:lnTo>
                      <a:pt x="126" y="108"/>
                    </a:lnTo>
                    <a:lnTo>
                      <a:pt x="126" y="106"/>
                    </a:lnTo>
                    <a:lnTo>
                      <a:pt x="125" y="106"/>
                    </a:lnTo>
                    <a:lnTo>
                      <a:pt x="125" y="101"/>
                    </a:lnTo>
                    <a:lnTo>
                      <a:pt x="124" y="101"/>
                    </a:lnTo>
                    <a:lnTo>
                      <a:pt x="124" y="98"/>
                    </a:lnTo>
                    <a:lnTo>
                      <a:pt x="122" y="98"/>
                    </a:lnTo>
                    <a:lnTo>
                      <a:pt x="122" y="94"/>
                    </a:lnTo>
                    <a:lnTo>
                      <a:pt x="121" y="94"/>
                    </a:lnTo>
                    <a:lnTo>
                      <a:pt x="121" y="91"/>
                    </a:lnTo>
                    <a:lnTo>
                      <a:pt x="119" y="91"/>
                    </a:lnTo>
                    <a:lnTo>
                      <a:pt x="119" y="87"/>
                    </a:lnTo>
                    <a:lnTo>
                      <a:pt x="118" y="87"/>
                    </a:lnTo>
                    <a:lnTo>
                      <a:pt x="118" y="84"/>
                    </a:lnTo>
                    <a:lnTo>
                      <a:pt x="116" y="84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5" y="75"/>
                    </a:lnTo>
                    <a:lnTo>
                      <a:pt x="114" y="75"/>
                    </a:lnTo>
                    <a:lnTo>
                      <a:pt x="114" y="72"/>
                    </a:lnTo>
                    <a:lnTo>
                      <a:pt x="112" y="72"/>
                    </a:lnTo>
                    <a:lnTo>
                      <a:pt x="112" y="68"/>
                    </a:lnTo>
                    <a:lnTo>
                      <a:pt x="111" y="68"/>
                    </a:lnTo>
                    <a:lnTo>
                      <a:pt x="111" y="65"/>
                    </a:lnTo>
                    <a:lnTo>
                      <a:pt x="109" y="65"/>
                    </a:lnTo>
                    <a:lnTo>
                      <a:pt x="109" y="61"/>
                    </a:lnTo>
                    <a:lnTo>
                      <a:pt x="108" y="61"/>
                    </a:lnTo>
                    <a:lnTo>
                      <a:pt x="108" y="58"/>
                    </a:lnTo>
                    <a:lnTo>
                      <a:pt x="106" y="58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2" y="43"/>
                    </a:lnTo>
                    <a:lnTo>
                      <a:pt x="101" y="43"/>
                    </a:lnTo>
                    <a:lnTo>
                      <a:pt x="101" y="39"/>
                    </a:lnTo>
                    <a:lnTo>
                      <a:pt x="99" y="39"/>
                    </a:lnTo>
                    <a:lnTo>
                      <a:pt x="99" y="36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24"/>
                    </a:lnTo>
                    <a:lnTo>
                      <a:pt x="75" y="24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79" y="40"/>
                    </a:lnTo>
                    <a:lnTo>
                      <a:pt x="80" y="40"/>
                    </a:lnTo>
                    <a:lnTo>
                      <a:pt x="80" y="43"/>
                    </a:lnTo>
                    <a:lnTo>
                      <a:pt x="82" y="43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3" y="52"/>
                    </a:lnTo>
                    <a:lnTo>
                      <a:pt x="85" y="52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6" y="59"/>
                    </a:lnTo>
                    <a:lnTo>
                      <a:pt x="88" y="59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0" y="72"/>
                    </a:lnTo>
                    <a:lnTo>
                      <a:pt x="92" y="72"/>
                    </a:lnTo>
                    <a:lnTo>
                      <a:pt x="92" y="75"/>
                    </a:lnTo>
                    <a:lnTo>
                      <a:pt x="93" y="75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7"/>
                    </a:lnTo>
                    <a:lnTo>
                      <a:pt x="98" y="87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99" y="92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87"/>
                    </a:lnTo>
                    <a:lnTo>
                      <a:pt x="50" y="87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2" y="79"/>
                    </a:lnTo>
                    <a:lnTo>
                      <a:pt x="53" y="79"/>
                    </a:lnTo>
                    <a:lnTo>
                      <a:pt x="53" y="75"/>
                    </a:lnTo>
                    <a:lnTo>
                      <a:pt x="54" y="75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7" y="63"/>
                    </a:lnTo>
                    <a:lnTo>
                      <a:pt x="59" y="63"/>
                    </a:lnTo>
                    <a:lnTo>
                      <a:pt x="59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63" y="52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0" y="29"/>
                    </a:lnTo>
                    <a:lnTo>
                      <a:pt x="72" y="29"/>
                    </a:lnTo>
                    <a:lnTo>
                      <a:pt x="72" y="24"/>
                    </a:lnTo>
                    <a:lnTo>
                      <a:pt x="93" y="24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2" y="17"/>
                    </a:lnTo>
                    <a:lnTo>
                      <a:pt x="90" y="17"/>
                    </a:lnTo>
                    <a:lnTo>
                      <a:pt x="90" y="13"/>
                    </a:lnTo>
                    <a:lnTo>
                      <a:pt x="89" y="13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8" y="5"/>
                    </a:lnTo>
                    <a:lnTo>
                      <a:pt x="86" y="5"/>
                    </a:lnTo>
                    <a:lnTo>
                      <a:pt x="86" y="3"/>
                    </a:lnTo>
                    <a:lnTo>
                      <a:pt x="85" y="3"/>
                    </a:lnTo>
                    <a:lnTo>
                      <a:pt x="8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4" name="Freeform 565"/>
              <p:cNvSpPr>
                <a:spLocks/>
              </p:cNvSpPr>
              <p:nvPr/>
            </p:nvSpPr>
            <p:spPr bwMode="auto">
              <a:xfrm>
                <a:off x="3814" y="3512"/>
                <a:ext cx="14" cy="15"/>
              </a:xfrm>
              <a:custGeom>
                <a:avLst/>
                <a:gdLst>
                  <a:gd name="T0" fmla="*/ 0 w 41"/>
                  <a:gd name="T1" fmla="*/ 0 h 45"/>
                  <a:gd name="T2" fmla="*/ 0 w 41"/>
                  <a:gd name="T3" fmla="*/ 0 h 45"/>
                  <a:gd name="T4" fmla="*/ 0 w 41"/>
                  <a:gd name="T5" fmla="*/ 0 h 45"/>
                  <a:gd name="T6" fmla="*/ 0 w 41"/>
                  <a:gd name="T7" fmla="*/ 0 h 45"/>
                  <a:gd name="T8" fmla="*/ 0 w 41"/>
                  <a:gd name="T9" fmla="*/ 0 h 45"/>
                  <a:gd name="T10" fmla="*/ 0 w 41"/>
                  <a:gd name="T11" fmla="*/ 0 h 45"/>
                  <a:gd name="T12" fmla="*/ 0 w 41"/>
                  <a:gd name="T13" fmla="*/ 0 h 45"/>
                  <a:gd name="T14" fmla="*/ 0 w 41"/>
                  <a:gd name="T15" fmla="*/ 0 h 45"/>
                  <a:gd name="T16" fmla="*/ 0 w 41"/>
                  <a:gd name="T17" fmla="*/ 0 h 45"/>
                  <a:gd name="T18" fmla="*/ 0 w 41"/>
                  <a:gd name="T19" fmla="*/ 0 h 45"/>
                  <a:gd name="T20" fmla="*/ 0 w 41"/>
                  <a:gd name="T21" fmla="*/ 0 h 45"/>
                  <a:gd name="T22" fmla="*/ 0 w 41"/>
                  <a:gd name="T23" fmla="*/ 0 h 45"/>
                  <a:gd name="T24" fmla="*/ 0 w 41"/>
                  <a:gd name="T25" fmla="*/ 0 h 45"/>
                  <a:gd name="T26" fmla="*/ 0 w 41"/>
                  <a:gd name="T27" fmla="*/ 0 h 45"/>
                  <a:gd name="T28" fmla="*/ 0 w 41"/>
                  <a:gd name="T29" fmla="*/ 0 h 45"/>
                  <a:gd name="T30" fmla="*/ 0 w 41"/>
                  <a:gd name="T31" fmla="*/ 0 h 45"/>
                  <a:gd name="T32" fmla="*/ 0 w 41"/>
                  <a:gd name="T33" fmla="*/ 0 h 45"/>
                  <a:gd name="T34" fmla="*/ 0 w 41"/>
                  <a:gd name="T35" fmla="*/ 0 h 45"/>
                  <a:gd name="T36" fmla="*/ 0 w 41"/>
                  <a:gd name="T37" fmla="*/ 0 h 45"/>
                  <a:gd name="T38" fmla="*/ 0 w 41"/>
                  <a:gd name="T39" fmla="*/ 0 h 45"/>
                  <a:gd name="T40" fmla="*/ 0 w 41"/>
                  <a:gd name="T41" fmla="*/ 1 h 45"/>
                  <a:gd name="T42" fmla="*/ 0 w 41"/>
                  <a:gd name="T43" fmla="*/ 1 h 45"/>
                  <a:gd name="T44" fmla="*/ 0 w 41"/>
                  <a:gd name="T45" fmla="*/ 1 h 45"/>
                  <a:gd name="T46" fmla="*/ 1 w 41"/>
                  <a:gd name="T47" fmla="*/ 1 h 45"/>
                  <a:gd name="T48" fmla="*/ 0 w 41"/>
                  <a:gd name="T49" fmla="*/ 1 h 45"/>
                  <a:gd name="T50" fmla="*/ 0 w 41"/>
                  <a:gd name="T51" fmla="*/ 0 h 45"/>
                  <a:gd name="T52" fmla="*/ 0 w 41"/>
                  <a:gd name="T53" fmla="*/ 0 h 45"/>
                  <a:gd name="T54" fmla="*/ 0 w 41"/>
                  <a:gd name="T55" fmla="*/ 0 h 45"/>
                  <a:gd name="T56" fmla="*/ 0 w 41"/>
                  <a:gd name="T57" fmla="*/ 0 h 45"/>
                  <a:gd name="T58" fmla="*/ 0 w 41"/>
                  <a:gd name="T59" fmla="*/ 0 h 45"/>
                  <a:gd name="T60" fmla="*/ 0 w 41"/>
                  <a:gd name="T61" fmla="*/ 0 h 45"/>
                  <a:gd name="T62" fmla="*/ 0 w 41"/>
                  <a:gd name="T63" fmla="*/ 0 h 45"/>
                  <a:gd name="T64" fmla="*/ 0 w 41"/>
                  <a:gd name="T65" fmla="*/ 0 h 45"/>
                  <a:gd name="T66" fmla="*/ 0 w 41"/>
                  <a:gd name="T67" fmla="*/ 0 h 45"/>
                  <a:gd name="T68" fmla="*/ 0 w 41"/>
                  <a:gd name="T69" fmla="*/ 0 h 45"/>
                  <a:gd name="T70" fmla="*/ 0 w 41"/>
                  <a:gd name="T71" fmla="*/ 0 h 45"/>
                  <a:gd name="T72" fmla="*/ 0 w 41"/>
                  <a:gd name="T73" fmla="*/ 0 h 45"/>
                  <a:gd name="T74" fmla="*/ 0 w 41"/>
                  <a:gd name="T75" fmla="*/ 0 h 45"/>
                  <a:gd name="T76" fmla="*/ 0 w 41"/>
                  <a:gd name="T77" fmla="*/ 0 h 45"/>
                  <a:gd name="T78" fmla="*/ 0 w 41"/>
                  <a:gd name="T79" fmla="*/ 0 h 45"/>
                  <a:gd name="T80" fmla="*/ 0 w 41"/>
                  <a:gd name="T81" fmla="*/ 0 h 45"/>
                  <a:gd name="T82" fmla="*/ 0 w 41"/>
                  <a:gd name="T83" fmla="*/ 0 h 45"/>
                  <a:gd name="T84" fmla="*/ 0 w 41"/>
                  <a:gd name="T85" fmla="*/ 0 h 45"/>
                  <a:gd name="T86" fmla="*/ 0 w 41"/>
                  <a:gd name="T87" fmla="*/ 0 h 45"/>
                  <a:gd name="T88" fmla="*/ 0 w 41"/>
                  <a:gd name="T89" fmla="*/ 0 h 45"/>
                  <a:gd name="T90" fmla="*/ 0 w 41"/>
                  <a:gd name="T91" fmla="*/ 0 h 45"/>
                  <a:gd name="T92" fmla="*/ 0 w 41"/>
                  <a:gd name="T93" fmla="*/ 0 h 45"/>
                  <a:gd name="T94" fmla="*/ 0 w 41"/>
                  <a:gd name="T95" fmla="*/ 0 h 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"/>
                  <a:gd name="T145" fmla="*/ 0 h 45"/>
                  <a:gd name="T146" fmla="*/ 41 w 41"/>
                  <a:gd name="T147" fmla="*/ 45 h 4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" h="45">
                    <a:moveTo>
                      <a:pt x="0" y="0"/>
                    </a:moveTo>
                    <a:lnTo>
                      <a:pt x="2" y="3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43"/>
                    </a:lnTo>
                    <a:lnTo>
                      <a:pt x="16" y="43"/>
                    </a:lnTo>
                    <a:lnTo>
                      <a:pt x="16" y="45"/>
                    </a:lnTo>
                    <a:lnTo>
                      <a:pt x="41" y="45"/>
                    </a:lnTo>
                    <a:lnTo>
                      <a:pt x="39" y="42"/>
                    </a:lnTo>
                    <a:lnTo>
                      <a:pt x="38" y="39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5" name="Freeform 566"/>
              <p:cNvSpPr>
                <a:spLocks/>
              </p:cNvSpPr>
              <p:nvPr/>
            </p:nvSpPr>
            <p:spPr bwMode="auto">
              <a:xfrm>
                <a:off x="3779" y="3474"/>
                <a:ext cx="49" cy="53"/>
              </a:xfrm>
              <a:custGeom>
                <a:avLst/>
                <a:gdLst>
                  <a:gd name="T0" fmla="*/ 1 w 147"/>
                  <a:gd name="T1" fmla="*/ 0 h 158"/>
                  <a:gd name="T2" fmla="*/ 0 w 147"/>
                  <a:gd name="T3" fmla="*/ 2 h 158"/>
                  <a:gd name="T4" fmla="*/ 0 w 147"/>
                  <a:gd name="T5" fmla="*/ 2 h 158"/>
                  <a:gd name="T6" fmla="*/ 0 w 147"/>
                  <a:gd name="T7" fmla="*/ 1 h 158"/>
                  <a:gd name="T8" fmla="*/ 1 w 147"/>
                  <a:gd name="T9" fmla="*/ 1 h 158"/>
                  <a:gd name="T10" fmla="*/ 2 w 147"/>
                  <a:gd name="T11" fmla="*/ 2 h 158"/>
                  <a:gd name="T12" fmla="*/ 2 w 147"/>
                  <a:gd name="T13" fmla="*/ 2 h 158"/>
                  <a:gd name="T14" fmla="*/ 1 w 147"/>
                  <a:gd name="T15" fmla="*/ 0 h 158"/>
                  <a:gd name="T16" fmla="*/ 1 w 147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158"/>
                  <a:gd name="T29" fmla="*/ 147 w 147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158">
                    <a:moveTo>
                      <a:pt x="62" y="0"/>
                    </a:moveTo>
                    <a:lnTo>
                      <a:pt x="0" y="158"/>
                    </a:lnTo>
                    <a:lnTo>
                      <a:pt x="21" y="158"/>
                    </a:lnTo>
                    <a:lnTo>
                      <a:pt x="39" y="111"/>
                    </a:lnTo>
                    <a:lnTo>
                      <a:pt x="106" y="111"/>
                    </a:lnTo>
                    <a:lnTo>
                      <a:pt x="122" y="158"/>
                    </a:lnTo>
                    <a:lnTo>
                      <a:pt x="147" y="158"/>
                    </a:lnTo>
                    <a:lnTo>
                      <a:pt x="85" y="0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6" name="Freeform 567"/>
              <p:cNvSpPr>
                <a:spLocks/>
              </p:cNvSpPr>
              <p:nvPr/>
            </p:nvSpPr>
            <p:spPr bwMode="auto">
              <a:xfrm>
                <a:off x="3795" y="3481"/>
                <a:ext cx="17" cy="24"/>
              </a:xfrm>
              <a:custGeom>
                <a:avLst/>
                <a:gdLst>
                  <a:gd name="T0" fmla="*/ 0 w 52"/>
                  <a:gd name="T1" fmla="*/ 0 h 71"/>
                  <a:gd name="T2" fmla="*/ 1 w 52"/>
                  <a:gd name="T3" fmla="*/ 1 h 71"/>
                  <a:gd name="T4" fmla="*/ 0 w 52"/>
                  <a:gd name="T5" fmla="*/ 1 h 71"/>
                  <a:gd name="T6" fmla="*/ 0 w 52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71"/>
                  <a:gd name="T14" fmla="*/ 52 w 52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71">
                    <a:moveTo>
                      <a:pt x="26" y="0"/>
                    </a:moveTo>
                    <a:lnTo>
                      <a:pt x="52" y="71"/>
                    </a:lnTo>
                    <a:lnTo>
                      <a:pt x="0" y="71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7" name="Freeform 568"/>
              <p:cNvSpPr>
                <a:spLocks/>
              </p:cNvSpPr>
              <p:nvPr/>
            </p:nvSpPr>
            <p:spPr bwMode="auto">
              <a:xfrm>
                <a:off x="3833" y="3474"/>
                <a:ext cx="41" cy="53"/>
              </a:xfrm>
              <a:custGeom>
                <a:avLst/>
                <a:gdLst>
                  <a:gd name="T0" fmla="*/ 0 w 124"/>
                  <a:gd name="T1" fmla="*/ 0 h 158"/>
                  <a:gd name="T2" fmla="*/ 0 w 124"/>
                  <a:gd name="T3" fmla="*/ 2 h 158"/>
                  <a:gd name="T4" fmla="*/ 0 w 124"/>
                  <a:gd name="T5" fmla="*/ 2 h 158"/>
                  <a:gd name="T6" fmla="*/ 0 w 124"/>
                  <a:gd name="T7" fmla="*/ 0 h 158"/>
                  <a:gd name="T8" fmla="*/ 0 w 124"/>
                  <a:gd name="T9" fmla="*/ 0 h 158"/>
                  <a:gd name="T10" fmla="*/ 0 w 124"/>
                  <a:gd name="T11" fmla="*/ 0 h 158"/>
                  <a:gd name="T12" fmla="*/ 0 w 124"/>
                  <a:gd name="T13" fmla="*/ 0 h 158"/>
                  <a:gd name="T14" fmla="*/ 0 w 124"/>
                  <a:gd name="T15" fmla="*/ 0 h 158"/>
                  <a:gd name="T16" fmla="*/ 0 w 124"/>
                  <a:gd name="T17" fmla="*/ 1 h 158"/>
                  <a:gd name="T18" fmla="*/ 0 w 124"/>
                  <a:gd name="T19" fmla="*/ 1 h 158"/>
                  <a:gd name="T20" fmla="*/ 1 w 124"/>
                  <a:gd name="T21" fmla="*/ 2 h 158"/>
                  <a:gd name="T22" fmla="*/ 2 w 124"/>
                  <a:gd name="T23" fmla="*/ 2 h 158"/>
                  <a:gd name="T24" fmla="*/ 2 w 124"/>
                  <a:gd name="T25" fmla="*/ 0 h 158"/>
                  <a:gd name="T26" fmla="*/ 1 w 124"/>
                  <a:gd name="T27" fmla="*/ 0 h 158"/>
                  <a:gd name="T28" fmla="*/ 1 w 124"/>
                  <a:gd name="T29" fmla="*/ 2 h 158"/>
                  <a:gd name="T30" fmla="*/ 1 w 124"/>
                  <a:gd name="T31" fmla="*/ 2 h 158"/>
                  <a:gd name="T32" fmla="*/ 1 w 124"/>
                  <a:gd name="T33" fmla="*/ 2 h 158"/>
                  <a:gd name="T34" fmla="*/ 1 w 124"/>
                  <a:gd name="T35" fmla="*/ 2 h 158"/>
                  <a:gd name="T36" fmla="*/ 1 w 124"/>
                  <a:gd name="T37" fmla="*/ 2 h 158"/>
                  <a:gd name="T38" fmla="*/ 1 w 124"/>
                  <a:gd name="T39" fmla="*/ 2 h 158"/>
                  <a:gd name="T40" fmla="*/ 1 w 124"/>
                  <a:gd name="T41" fmla="*/ 1 h 158"/>
                  <a:gd name="T42" fmla="*/ 1 w 124"/>
                  <a:gd name="T43" fmla="*/ 1 h 158"/>
                  <a:gd name="T44" fmla="*/ 1 w 124"/>
                  <a:gd name="T45" fmla="*/ 1 h 158"/>
                  <a:gd name="T46" fmla="*/ 1 w 124"/>
                  <a:gd name="T47" fmla="*/ 1 h 158"/>
                  <a:gd name="T48" fmla="*/ 1 w 124"/>
                  <a:gd name="T49" fmla="*/ 1 h 158"/>
                  <a:gd name="T50" fmla="*/ 1 w 124"/>
                  <a:gd name="T51" fmla="*/ 1 h 158"/>
                  <a:gd name="T52" fmla="*/ 0 w 124"/>
                  <a:gd name="T53" fmla="*/ 0 h 158"/>
                  <a:gd name="T54" fmla="*/ 0 w 124"/>
                  <a:gd name="T55" fmla="*/ 0 h 1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4"/>
                  <a:gd name="T85" fmla="*/ 0 h 158"/>
                  <a:gd name="T86" fmla="*/ 124 w 124"/>
                  <a:gd name="T87" fmla="*/ 158 h 1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4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2" y="158"/>
                    </a:lnTo>
                    <a:lnTo>
                      <a:pt x="22" y="29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103" y="158"/>
                    </a:lnTo>
                    <a:lnTo>
                      <a:pt x="124" y="158"/>
                    </a:lnTo>
                    <a:lnTo>
                      <a:pt x="124" y="0"/>
                    </a:lnTo>
                    <a:lnTo>
                      <a:pt x="106" y="0"/>
                    </a:lnTo>
                    <a:lnTo>
                      <a:pt x="106" y="129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104" y="126"/>
                    </a:lnTo>
                    <a:lnTo>
                      <a:pt x="103" y="124"/>
                    </a:lnTo>
                    <a:lnTo>
                      <a:pt x="103" y="122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0" y="117"/>
                    </a:lnTo>
                    <a:lnTo>
                      <a:pt x="100" y="116"/>
                    </a:lnTo>
                    <a:lnTo>
                      <a:pt x="98" y="116"/>
                    </a:lnTo>
                    <a:lnTo>
                      <a:pt x="98" y="114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8" name="Freeform 569"/>
              <p:cNvSpPr>
                <a:spLocks/>
              </p:cNvSpPr>
              <p:nvPr/>
            </p:nvSpPr>
            <p:spPr bwMode="auto">
              <a:xfrm>
                <a:off x="3884" y="3474"/>
                <a:ext cx="47" cy="54"/>
              </a:xfrm>
              <a:custGeom>
                <a:avLst/>
                <a:gdLst>
                  <a:gd name="T0" fmla="*/ 2 w 140"/>
                  <a:gd name="T1" fmla="*/ 0 h 164"/>
                  <a:gd name="T2" fmla="*/ 2 w 140"/>
                  <a:gd name="T3" fmla="*/ 0 h 164"/>
                  <a:gd name="T4" fmla="*/ 2 w 140"/>
                  <a:gd name="T5" fmla="*/ 0 h 164"/>
                  <a:gd name="T6" fmla="*/ 1 w 140"/>
                  <a:gd name="T7" fmla="*/ 0 h 164"/>
                  <a:gd name="T8" fmla="*/ 1 w 140"/>
                  <a:gd name="T9" fmla="*/ 0 h 164"/>
                  <a:gd name="T10" fmla="*/ 1 w 140"/>
                  <a:gd name="T11" fmla="*/ 0 h 164"/>
                  <a:gd name="T12" fmla="*/ 1 w 140"/>
                  <a:gd name="T13" fmla="*/ 0 h 164"/>
                  <a:gd name="T14" fmla="*/ 1 w 140"/>
                  <a:gd name="T15" fmla="*/ 0 h 164"/>
                  <a:gd name="T16" fmla="*/ 0 w 140"/>
                  <a:gd name="T17" fmla="*/ 0 h 164"/>
                  <a:gd name="T18" fmla="*/ 0 w 140"/>
                  <a:gd name="T19" fmla="*/ 0 h 164"/>
                  <a:gd name="T20" fmla="*/ 0 w 140"/>
                  <a:gd name="T21" fmla="*/ 1 h 164"/>
                  <a:gd name="T22" fmla="*/ 0 w 140"/>
                  <a:gd name="T23" fmla="*/ 1 h 164"/>
                  <a:gd name="T24" fmla="*/ 0 w 140"/>
                  <a:gd name="T25" fmla="*/ 1 h 164"/>
                  <a:gd name="T26" fmla="*/ 0 w 140"/>
                  <a:gd name="T27" fmla="*/ 1 h 164"/>
                  <a:gd name="T28" fmla="*/ 0 w 140"/>
                  <a:gd name="T29" fmla="*/ 2 h 164"/>
                  <a:gd name="T30" fmla="*/ 0 w 140"/>
                  <a:gd name="T31" fmla="*/ 2 h 164"/>
                  <a:gd name="T32" fmla="*/ 0 w 140"/>
                  <a:gd name="T33" fmla="*/ 2 h 164"/>
                  <a:gd name="T34" fmla="*/ 1 w 140"/>
                  <a:gd name="T35" fmla="*/ 2 h 164"/>
                  <a:gd name="T36" fmla="*/ 1 w 140"/>
                  <a:gd name="T37" fmla="*/ 2 h 164"/>
                  <a:gd name="T38" fmla="*/ 1 w 140"/>
                  <a:gd name="T39" fmla="*/ 2 h 164"/>
                  <a:gd name="T40" fmla="*/ 1 w 140"/>
                  <a:gd name="T41" fmla="*/ 2 h 164"/>
                  <a:gd name="T42" fmla="*/ 1 w 140"/>
                  <a:gd name="T43" fmla="*/ 2 h 164"/>
                  <a:gd name="T44" fmla="*/ 2 w 140"/>
                  <a:gd name="T45" fmla="*/ 2 h 164"/>
                  <a:gd name="T46" fmla="*/ 2 w 140"/>
                  <a:gd name="T47" fmla="*/ 2 h 164"/>
                  <a:gd name="T48" fmla="*/ 2 w 140"/>
                  <a:gd name="T49" fmla="*/ 1 h 164"/>
                  <a:gd name="T50" fmla="*/ 2 w 140"/>
                  <a:gd name="T51" fmla="*/ 1 h 164"/>
                  <a:gd name="T52" fmla="*/ 1 w 140"/>
                  <a:gd name="T53" fmla="*/ 1 h 164"/>
                  <a:gd name="T54" fmla="*/ 1 w 140"/>
                  <a:gd name="T55" fmla="*/ 1 h 164"/>
                  <a:gd name="T56" fmla="*/ 1 w 140"/>
                  <a:gd name="T57" fmla="*/ 2 h 164"/>
                  <a:gd name="T58" fmla="*/ 1 w 140"/>
                  <a:gd name="T59" fmla="*/ 2 h 164"/>
                  <a:gd name="T60" fmla="*/ 1 w 140"/>
                  <a:gd name="T61" fmla="*/ 2 h 164"/>
                  <a:gd name="T62" fmla="*/ 1 w 140"/>
                  <a:gd name="T63" fmla="*/ 2 h 164"/>
                  <a:gd name="T64" fmla="*/ 1 w 140"/>
                  <a:gd name="T65" fmla="*/ 2 h 164"/>
                  <a:gd name="T66" fmla="*/ 0 w 140"/>
                  <a:gd name="T67" fmla="*/ 2 h 164"/>
                  <a:gd name="T68" fmla="*/ 0 w 140"/>
                  <a:gd name="T69" fmla="*/ 1 h 164"/>
                  <a:gd name="T70" fmla="*/ 0 w 140"/>
                  <a:gd name="T71" fmla="*/ 1 h 164"/>
                  <a:gd name="T72" fmla="*/ 0 w 140"/>
                  <a:gd name="T73" fmla="*/ 1 h 164"/>
                  <a:gd name="T74" fmla="*/ 0 w 140"/>
                  <a:gd name="T75" fmla="*/ 1 h 164"/>
                  <a:gd name="T76" fmla="*/ 0 w 140"/>
                  <a:gd name="T77" fmla="*/ 1 h 164"/>
                  <a:gd name="T78" fmla="*/ 0 w 140"/>
                  <a:gd name="T79" fmla="*/ 0 h 164"/>
                  <a:gd name="T80" fmla="*/ 1 w 140"/>
                  <a:gd name="T81" fmla="*/ 0 h 164"/>
                  <a:gd name="T82" fmla="*/ 1 w 140"/>
                  <a:gd name="T83" fmla="*/ 0 h 164"/>
                  <a:gd name="T84" fmla="*/ 1 w 140"/>
                  <a:gd name="T85" fmla="*/ 0 h 164"/>
                  <a:gd name="T86" fmla="*/ 1 w 140"/>
                  <a:gd name="T87" fmla="*/ 0 h 164"/>
                  <a:gd name="T88" fmla="*/ 1 w 140"/>
                  <a:gd name="T89" fmla="*/ 0 h 164"/>
                  <a:gd name="T90" fmla="*/ 1 w 140"/>
                  <a:gd name="T91" fmla="*/ 0 h 164"/>
                  <a:gd name="T92" fmla="*/ 1 w 140"/>
                  <a:gd name="T93" fmla="*/ 0 h 164"/>
                  <a:gd name="T94" fmla="*/ 1 w 140"/>
                  <a:gd name="T95" fmla="*/ 0 h 164"/>
                  <a:gd name="T96" fmla="*/ 1 w 140"/>
                  <a:gd name="T97" fmla="*/ 1 h 16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0"/>
                  <a:gd name="T148" fmla="*/ 0 h 164"/>
                  <a:gd name="T149" fmla="*/ 140 w 140"/>
                  <a:gd name="T150" fmla="*/ 164 h 16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0" h="164">
                    <a:moveTo>
                      <a:pt x="139" y="50"/>
                    </a:moveTo>
                    <a:lnTo>
                      <a:pt x="139" y="44"/>
                    </a:lnTo>
                    <a:lnTo>
                      <a:pt x="137" y="41"/>
                    </a:lnTo>
                    <a:lnTo>
                      <a:pt x="137" y="39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4" y="31"/>
                    </a:lnTo>
                    <a:lnTo>
                      <a:pt x="133" y="29"/>
                    </a:lnTo>
                    <a:lnTo>
                      <a:pt x="131" y="26"/>
                    </a:lnTo>
                    <a:lnTo>
                      <a:pt x="130" y="25"/>
                    </a:lnTo>
                    <a:lnTo>
                      <a:pt x="128" y="22"/>
                    </a:lnTo>
                    <a:lnTo>
                      <a:pt x="126" y="19"/>
                    </a:lnTo>
                    <a:lnTo>
                      <a:pt x="124" y="16"/>
                    </a:lnTo>
                    <a:lnTo>
                      <a:pt x="121" y="15"/>
                    </a:lnTo>
                    <a:lnTo>
                      <a:pt x="118" y="12"/>
                    </a:lnTo>
                    <a:lnTo>
                      <a:pt x="116" y="10"/>
                    </a:lnTo>
                    <a:lnTo>
                      <a:pt x="113" y="9"/>
                    </a:lnTo>
                    <a:lnTo>
                      <a:pt x="111" y="7"/>
                    </a:lnTo>
                    <a:lnTo>
                      <a:pt x="108" y="6"/>
                    </a:lnTo>
                    <a:lnTo>
                      <a:pt x="105" y="6"/>
                    </a:lnTo>
                    <a:lnTo>
                      <a:pt x="103" y="5"/>
                    </a:lnTo>
                    <a:lnTo>
                      <a:pt x="100" y="3"/>
                    </a:lnTo>
                    <a:lnTo>
                      <a:pt x="97" y="3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5" y="0"/>
                    </a:lnTo>
                    <a:lnTo>
                      <a:pt x="67" y="0"/>
                    </a:lnTo>
                    <a:lnTo>
                      <a:pt x="62" y="2"/>
                    </a:lnTo>
                    <a:lnTo>
                      <a:pt x="55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3" y="6"/>
                    </a:lnTo>
                    <a:lnTo>
                      <a:pt x="41" y="7"/>
                    </a:lnTo>
                    <a:lnTo>
                      <a:pt x="36" y="9"/>
                    </a:lnTo>
                    <a:lnTo>
                      <a:pt x="33" y="10"/>
                    </a:lnTo>
                    <a:lnTo>
                      <a:pt x="30" y="12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15" y="26"/>
                    </a:lnTo>
                    <a:lnTo>
                      <a:pt x="13" y="29"/>
                    </a:lnTo>
                    <a:lnTo>
                      <a:pt x="12" y="32"/>
                    </a:lnTo>
                    <a:lnTo>
                      <a:pt x="10" y="35"/>
                    </a:lnTo>
                    <a:lnTo>
                      <a:pt x="7" y="39"/>
                    </a:lnTo>
                    <a:lnTo>
                      <a:pt x="6" y="42"/>
                    </a:lnTo>
                    <a:lnTo>
                      <a:pt x="5" y="47"/>
                    </a:lnTo>
                    <a:lnTo>
                      <a:pt x="5" y="50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2" y="63"/>
                    </a:lnTo>
                    <a:lnTo>
                      <a:pt x="0" y="67"/>
                    </a:lnTo>
                    <a:lnTo>
                      <a:pt x="0" y="94"/>
                    </a:lnTo>
                    <a:lnTo>
                      <a:pt x="2" y="99"/>
                    </a:lnTo>
                    <a:lnTo>
                      <a:pt x="2" y="103"/>
                    </a:lnTo>
                    <a:lnTo>
                      <a:pt x="3" y="108"/>
                    </a:lnTo>
                    <a:lnTo>
                      <a:pt x="5" y="112"/>
                    </a:lnTo>
                    <a:lnTo>
                      <a:pt x="5" y="116"/>
                    </a:lnTo>
                    <a:lnTo>
                      <a:pt x="6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3" y="134"/>
                    </a:lnTo>
                    <a:lnTo>
                      <a:pt x="15" y="137"/>
                    </a:lnTo>
                    <a:lnTo>
                      <a:pt x="18" y="139"/>
                    </a:lnTo>
                    <a:lnTo>
                      <a:pt x="19" y="142"/>
                    </a:lnTo>
                    <a:lnTo>
                      <a:pt x="22" y="145"/>
                    </a:lnTo>
                    <a:lnTo>
                      <a:pt x="25" y="147"/>
                    </a:lnTo>
                    <a:lnTo>
                      <a:pt x="28" y="150"/>
                    </a:lnTo>
                    <a:lnTo>
                      <a:pt x="30" y="151"/>
                    </a:lnTo>
                    <a:lnTo>
                      <a:pt x="33" y="154"/>
                    </a:lnTo>
                    <a:lnTo>
                      <a:pt x="36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60"/>
                    </a:lnTo>
                    <a:lnTo>
                      <a:pt x="49" y="161"/>
                    </a:lnTo>
                    <a:lnTo>
                      <a:pt x="54" y="161"/>
                    </a:lnTo>
                    <a:lnTo>
                      <a:pt x="58" y="163"/>
                    </a:lnTo>
                    <a:lnTo>
                      <a:pt x="61" y="163"/>
                    </a:lnTo>
                    <a:lnTo>
                      <a:pt x="65" y="164"/>
                    </a:lnTo>
                    <a:lnTo>
                      <a:pt x="84" y="164"/>
                    </a:lnTo>
                    <a:lnTo>
                      <a:pt x="87" y="163"/>
                    </a:lnTo>
                    <a:lnTo>
                      <a:pt x="91" y="163"/>
                    </a:lnTo>
                    <a:lnTo>
                      <a:pt x="94" y="161"/>
                    </a:lnTo>
                    <a:lnTo>
                      <a:pt x="97" y="161"/>
                    </a:lnTo>
                    <a:lnTo>
                      <a:pt x="100" y="160"/>
                    </a:lnTo>
                    <a:lnTo>
                      <a:pt x="103" y="158"/>
                    </a:lnTo>
                    <a:lnTo>
                      <a:pt x="105" y="157"/>
                    </a:lnTo>
                    <a:lnTo>
                      <a:pt x="108" y="157"/>
                    </a:lnTo>
                    <a:lnTo>
                      <a:pt x="111" y="155"/>
                    </a:lnTo>
                    <a:lnTo>
                      <a:pt x="113" y="153"/>
                    </a:lnTo>
                    <a:lnTo>
                      <a:pt x="116" y="151"/>
                    </a:lnTo>
                    <a:lnTo>
                      <a:pt x="118" y="150"/>
                    </a:lnTo>
                    <a:lnTo>
                      <a:pt x="127" y="141"/>
                    </a:lnTo>
                    <a:lnTo>
                      <a:pt x="128" y="138"/>
                    </a:lnTo>
                    <a:lnTo>
                      <a:pt x="130" y="137"/>
                    </a:lnTo>
                    <a:lnTo>
                      <a:pt x="131" y="134"/>
                    </a:lnTo>
                    <a:lnTo>
                      <a:pt x="133" y="131"/>
                    </a:lnTo>
                    <a:lnTo>
                      <a:pt x="134" y="128"/>
                    </a:lnTo>
                    <a:lnTo>
                      <a:pt x="136" y="125"/>
                    </a:lnTo>
                    <a:lnTo>
                      <a:pt x="137" y="122"/>
                    </a:lnTo>
                    <a:lnTo>
                      <a:pt x="137" y="119"/>
                    </a:lnTo>
                    <a:lnTo>
                      <a:pt x="139" y="116"/>
                    </a:lnTo>
                    <a:lnTo>
                      <a:pt x="139" y="112"/>
                    </a:lnTo>
                    <a:lnTo>
                      <a:pt x="140" y="109"/>
                    </a:lnTo>
                    <a:lnTo>
                      <a:pt x="140" y="102"/>
                    </a:lnTo>
                    <a:lnTo>
                      <a:pt x="120" y="102"/>
                    </a:lnTo>
                    <a:lnTo>
                      <a:pt x="120" y="106"/>
                    </a:lnTo>
                    <a:lnTo>
                      <a:pt x="118" y="109"/>
                    </a:lnTo>
                    <a:lnTo>
                      <a:pt x="118" y="113"/>
                    </a:lnTo>
                    <a:lnTo>
                      <a:pt x="117" y="115"/>
                    </a:lnTo>
                    <a:lnTo>
                      <a:pt x="117" y="118"/>
                    </a:lnTo>
                    <a:lnTo>
                      <a:pt x="116" y="119"/>
                    </a:lnTo>
                    <a:lnTo>
                      <a:pt x="116" y="122"/>
                    </a:lnTo>
                    <a:lnTo>
                      <a:pt x="111" y="126"/>
                    </a:lnTo>
                    <a:lnTo>
                      <a:pt x="111" y="129"/>
                    </a:lnTo>
                    <a:lnTo>
                      <a:pt x="104" y="137"/>
                    </a:lnTo>
                    <a:lnTo>
                      <a:pt x="101" y="137"/>
                    </a:lnTo>
                    <a:lnTo>
                      <a:pt x="97" y="141"/>
                    </a:lnTo>
                    <a:lnTo>
                      <a:pt x="94" y="141"/>
                    </a:lnTo>
                    <a:lnTo>
                      <a:pt x="92" y="142"/>
                    </a:lnTo>
                    <a:lnTo>
                      <a:pt x="90" y="142"/>
                    </a:lnTo>
                    <a:lnTo>
                      <a:pt x="88" y="144"/>
                    </a:lnTo>
                    <a:lnTo>
                      <a:pt x="84" y="144"/>
                    </a:lnTo>
                    <a:lnTo>
                      <a:pt x="81" y="145"/>
                    </a:lnTo>
                    <a:lnTo>
                      <a:pt x="65" y="145"/>
                    </a:lnTo>
                    <a:lnTo>
                      <a:pt x="62" y="144"/>
                    </a:lnTo>
                    <a:lnTo>
                      <a:pt x="59" y="144"/>
                    </a:lnTo>
                    <a:lnTo>
                      <a:pt x="58" y="142"/>
                    </a:lnTo>
                    <a:lnTo>
                      <a:pt x="55" y="142"/>
                    </a:lnTo>
                    <a:lnTo>
                      <a:pt x="52" y="141"/>
                    </a:lnTo>
                    <a:lnTo>
                      <a:pt x="51" y="139"/>
                    </a:lnTo>
                    <a:lnTo>
                      <a:pt x="48" y="138"/>
                    </a:lnTo>
                    <a:lnTo>
                      <a:pt x="46" y="137"/>
                    </a:lnTo>
                    <a:lnTo>
                      <a:pt x="43" y="135"/>
                    </a:lnTo>
                    <a:lnTo>
                      <a:pt x="41" y="132"/>
                    </a:lnTo>
                    <a:lnTo>
                      <a:pt x="38" y="131"/>
                    </a:lnTo>
                    <a:lnTo>
                      <a:pt x="36" y="128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2" y="122"/>
                    </a:lnTo>
                    <a:lnTo>
                      <a:pt x="30" y="119"/>
                    </a:lnTo>
                    <a:lnTo>
                      <a:pt x="29" y="116"/>
                    </a:lnTo>
                    <a:lnTo>
                      <a:pt x="29" y="113"/>
                    </a:lnTo>
                    <a:lnTo>
                      <a:pt x="28" y="112"/>
                    </a:lnTo>
                    <a:lnTo>
                      <a:pt x="26" y="109"/>
                    </a:lnTo>
                    <a:lnTo>
                      <a:pt x="26" y="106"/>
                    </a:lnTo>
                    <a:lnTo>
                      <a:pt x="25" y="103"/>
                    </a:lnTo>
                    <a:lnTo>
                      <a:pt x="25" y="96"/>
                    </a:lnTo>
                    <a:lnTo>
                      <a:pt x="23" y="93"/>
                    </a:lnTo>
                    <a:lnTo>
                      <a:pt x="23" y="71"/>
                    </a:lnTo>
                    <a:lnTo>
                      <a:pt x="25" y="68"/>
                    </a:lnTo>
                    <a:lnTo>
                      <a:pt x="25" y="61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8" y="51"/>
                    </a:lnTo>
                    <a:lnTo>
                      <a:pt x="28" y="48"/>
                    </a:lnTo>
                    <a:lnTo>
                      <a:pt x="29" y="47"/>
                    </a:lnTo>
                    <a:lnTo>
                      <a:pt x="30" y="44"/>
                    </a:lnTo>
                    <a:lnTo>
                      <a:pt x="32" y="41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6" y="34"/>
                    </a:lnTo>
                    <a:lnTo>
                      <a:pt x="38" y="32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43" y="26"/>
                    </a:lnTo>
                    <a:lnTo>
                      <a:pt x="45" y="25"/>
                    </a:lnTo>
                    <a:lnTo>
                      <a:pt x="48" y="23"/>
                    </a:lnTo>
                    <a:lnTo>
                      <a:pt x="49" y="22"/>
                    </a:lnTo>
                    <a:lnTo>
                      <a:pt x="52" y="20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9" y="18"/>
                    </a:lnTo>
                    <a:lnTo>
                      <a:pt x="62" y="18"/>
                    </a:lnTo>
                    <a:lnTo>
                      <a:pt x="65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8" y="18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4" y="20"/>
                    </a:lnTo>
                    <a:lnTo>
                      <a:pt x="95" y="20"/>
                    </a:lnTo>
                    <a:lnTo>
                      <a:pt x="97" y="22"/>
                    </a:lnTo>
                    <a:lnTo>
                      <a:pt x="98" y="22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8" y="31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1" y="34"/>
                    </a:lnTo>
                    <a:lnTo>
                      <a:pt x="113" y="36"/>
                    </a:lnTo>
                    <a:lnTo>
                      <a:pt x="114" y="38"/>
                    </a:lnTo>
                    <a:lnTo>
                      <a:pt x="114" y="39"/>
                    </a:lnTo>
                    <a:lnTo>
                      <a:pt x="116" y="41"/>
                    </a:lnTo>
                    <a:lnTo>
                      <a:pt x="116" y="42"/>
                    </a:lnTo>
                    <a:lnTo>
                      <a:pt x="117" y="44"/>
                    </a:lnTo>
                    <a:lnTo>
                      <a:pt x="117" y="45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39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29" name="Freeform 570"/>
              <p:cNvSpPr>
                <a:spLocks/>
              </p:cNvSpPr>
              <p:nvPr/>
            </p:nvSpPr>
            <p:spPr bwMode="auto">
              <a:xfrm>
                <a:off x="3940" y="3474"/>
                <a:ext cx="40" cy="53"/>
              </a:xfrm>
              <a:custGeom>
                <a:avLst/>
                <a:gdLst>
                  <a:gd name="T0" fmla="*/ 0 w 120"/>
                  <a:gd name="T1" fmla="*/ 0 h 158"/>
                  <a:gd name="T2" fmla="*/ 0 w 120"/>
                  <a:gd name="T3" fmla="*/ 2 h 158"/>
                  <a:gd name="T4" fmla="*/ 1 w 120"/>
                  <a:gd name="T5" fmla="*/ 2 h 158"/>
                  <a:gd name="T6" fmla="*/ 1 w 120"/>
                  <a:gd name="T7" fmla="*/ 2 h 158"/>
                  <a:gd name="T8" fmla="*/ 0 w 120"/>
                  <a:gd name="T9" fmla="*/ 2 h 158"/>
                  <a:gd name="T10" fmla="*/ 0 w 120"/>
                  <a:gd name="T11" fmla="*/ 1 h 158"/>
                  <a:gd name="T12" fmla="*/ 1 w 120"/>
                  <a:gd name="T13" fmla="*/ 1 h 158"/>
                  <a:gd name="T14" fmla="*/ 1 w 120"/>
                  <a:gd name="T15" fmla="*/ 1 h 158"/>
                  <a:gd name="T16" fmla="*/ 0 w 120"/>
                  <a:gd name="T17" fmla="*/ 1 h 158"/>
                  <a:gd name="T18" fmla="*/ 0 w 120"/>
                  <a:gd name="T19" fmla="*/ 0 h 158"/>
                  <a:gd name="T20" fmla="*/ 1 w 120"/>
                  <a:gd name="T21" fmla="*/ 0 h 158"/>
                  <a:gd name="T22" fmla="*/ 1 w 120"/>
                  <a:gd name="T23" fmla="*/ 0 h 158"/>
                  <a:gd name="T24" fmla="*/ 0 w 120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"/>
                  <a:gd name="T40" fmla="*/ 0 h 158"/>
                  <a:gd name="T41" fmla="*/ 120 w 120"/>
                  <a:gd name="T42" fmla="*/ 158 h 1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" h="158">
                    <a:moveTo>
                      <a:pt x="0" y="0"/>
                    </a:moveTo>
                    <a:lnTo>
                      <a:pt x="0" y="158"/>
                    </a:lnTo>
                    <a:lnTo>
                      <a:pt x="120" y="158"/>
                    </a:lnTo>
                    <a:lnTo>
                      <a:pt x="120" y="139"/>
                    </a:lnTo>
                    <a:lnTo>
                      <a:pt x="22" y="139"/>
                    </a:lnTo>
                    <a:lnTo>
                      <a:pt x="22" y="85"/>
                    </a:lnTo>
                    <a:lnTo>
                      <a:pt x="110" y="85"/>
                    </a:lnTo>
                    <a:lnTo>
                      <a:pt x="110" y="68"/>
                    </a:lnTo>
                    <a:lnTo>
                      <a:pt x="22" y="68"/>
                    </a:lnTo>
                    <a:lnTo>
                      <a:pt x="22" y="20"/>
                    </a:lnTo>
                    <a:lnTo>
                      <a:pt x="119" y="20"/>
                    </a:lnTo>
                    <a:lnTo>
                      <a:pt x="1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0" name="Rectangle 571"/>
              <p:cNvSpPr>
                <a:spLocks noChangeArrowheads="1"/>
              </p:cNvSpPr>
              <p:nvPr/>
            </p:nvSpPr>
            <p:spPr bwMode="auto">
              <a:xfrm>
                <a:off x="3431" y="3569"/>
                <a:ext cx="7" cy="5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1" name="Freeform 572"/>
              <p:cNvSpPr>
                <a:spLocks/>
              </p:cNvSpPr>
              <p:nvPr/>
            </p:nvSpPr>
            <p:spPr bwMode="auto">
              <a:xfrm>
                <a:off x="3448" y="3568"/>
                <a:ext cx="42" cy="54"/>
              </a:xfrm>
              <a:custGeom>
                <a:avLst/>
                <a:gdLst>
                  <a:gd name="T0" fmla="*/ 1 w 126"/>
                  <a:gd name="T1" fmla="*/ 0 h 163"/>
                  <a:gd name="T2" fmla="*/ 1 w 126"/>
                  <a:gd name="T3" fmla="*/ 0 h 163"/>
                  <a:gd name="T4" fmla="*/ 1 w 126"/>
                  <a:gd name="T5" fmla="*/ 0 h 163"/>
                  <a:gd name="T6" fmla="*/ 1 w 126"/>
                  <a:gd name="T7" fmla="*/ 0 h 163"/>
                  <a:gd name="T8" fmla="*/ 1 w 126"/>
                  <a:gd name="T9" fmla="*/ 0 h 163"/>
                  <a:gd name="T10" fmla="*/ 0 w 126"/>
                  <a:gd name="T11" fmla="*/ 0 h 163"/>
                  <a:gd name="T12" fmla="*/ 0 w 126"/>
                  <a:gd name="T13" fmla="*/ 0 h 163"/>
                  <a:gd name="T14" fmla="*/ 0 w 126"/>
                  <a:gd name="T15" fmla="*/ 0 h 163"/>
                  <a:gd name="T16" fmla="*/ 0 w 126"/>
                  <a:gd name="T17" fmla="*/ 1 h 163"/>
                  <a:gd name="T18" fmla="*/ 0 w 126"/>
                  <a:gd name="T19" fmla="*/ 1 h 163"/>
                  <a:gd name="T20" fmla="*/ 0 w 126"/>
                  <a:gd name="T21" fmla="*/ 1 h 163"/>
                  <a:gd name="T22" fmla="*/ 0 w 126"/>
                  <a:gd name="T23" fmla="*/ 1 h 163"/>
                  <a:gd name="T24" fmla="*/ 1 w 126"/>
                  <a:gd name="T25" fmla="*/ 1 h 163"/>
                  <a:gd name="T26" fmla="*/ 1 w 126"/>
                  <a:gd name="T27" fmla="*/ 1 h 163"/>
                  <a:gd name="T28" fmla="*/ 1 w 126"/>
                  <a:gd name="T29" fmla="*/ 1 h 163"/>
                  <a:gd name="T30" fmla="*/ 1 w 126"/>
                  <a:gd name="T31" fmla="*/ 1 h 163"/>
                  <a:gd name="T32" fmla="*/ 1 w 126"/>
                  <a:gd name="T33" fmla="*/ 1 h 163"/>
                  <a:gd name="T34" fmla="*/ 1 w 126"/>
                  <a:gd name="T35" fmla="*/ 1 h 163"/>
                  <a:gd name="T36" fmla="*/ 1 w 126"/>
                  <a:gd name="T37" fmla="*/ 2 h 163"/>
                  <a:gd name="T38" fmla="*/ 1 w 126"/>
                  <a:gd name="T39" fmla="*/ 2 h 163"/>
                  <a:gd name="T40" fmla="*/ 1 w 126"/>
                  <a:gd name="T41" fmla="*/ 2 h 163"/>
                  <a:gd name="T42" fmla="*/ 1 w 126"/>
                  <a:gd name="T43" fmla="*/ 2 h 163"/>
                  <a:gd name="T44" fmla="*/ 1 w 126"/>
                  <a:gd name="T45" fmla="*/ 2 h 163"/>
                  <a:gd name="T46" fmla="*/ 1 w 126"/>
                  <a:gd name="T47" fmla="*/ 2 h 163"/>
                  <a:gd name="T48" fmla="*/ 0 w 126"/>
                  <a:gd name="T49" fmla="*/ 2 h 163"/>
                  <a:gd name="T50" fmla="*/ 0 w 126"/>
                  <a:gd name="T51" fmla="*/ 1 h 163"/>
                  <a:gd name="T52" fmla="*/ 0 w 126"/>
                  <a:gd name="T53" fmla="*/ 2 h 163"/>
                  <a:gd name="T54" fmla="*/ 0 w 126"/>
                  <a:gd name="T55" fmla="*/ 2 h 163"/>
                  <a:gd name="T56" fmla="*/ 0 w 126"/>
                  <a:gd name="T57" fmla="*/ 2 h 163"/>
                  <a:gd name="T58" fmla="*/ 1 w 126"/>
                  <a:gd name="T59" fmla="*/ 2 h 163"/>
                  <a:gd name="T60" fmla="*/ 1 w 126"/>
                  <a:gd name="T61" fmla="*/ 2 h 163"/>
                  <a:gd name="T62" fmla="*/ 1 w 126"/>
                  <a:gd name="T63" fmla="*/ 2 h 163"/>
                  <a:gd name="T64" fmla="*/ 1 w 126"/>
                  <a:gd name="T65" fmla="*/ 2 h 163"/>
                  <a:gd name="T66" fmla="*/ 1 w 126"/>
                  <a:gd name="T67" fmla="*/ 2 h 163"/>
                  <a:gd name="T68" fmla="*/ 2 w 126"/>
                  <a:gd name="T69" fmla="*/ 2 h 163"/>
                  <a:gd name="T70" fmla="*/ 2 w 126"/>
                  <a:gd name="T71" fmla="*/ 1 h 163"/>
                  <a:gd name="T72" fmla="*/ 1 w 126"/>
                  <a:gd name="T73" fmla="*/ 1 h 163"/>
                  <a:gd name="T74" fmla="*/ 1 w 126"/>
                  <a:gd name="T75" fmla="*/ 1 h 163"/>
                  <a:gd name="T76" fmla="*/ 1 w 126"/>
                  <a:gd name="T77" fmla="*/ 1 h 163"/>
                  <a:gd name="T78" fmla="*/ 1 w 126"/>
                  <a:gd name="T79" fmla="*/ 1 h 163"/>
                  <a:gd name="T80" fmla="*/ 1 w 126"/>
                  <a:gd name="T81" fmla="*/ 1 h 163"/>
                  <a:gd name="T82" fmla="*/ 1 w 126"/>
                  <a:gd name="T83" fmla="*/ 1 h 163"/>
                  <a:gd name="T84" fmla="*/ 0 w 126"/>
                  <a:gd name="T85" fmla="*/ 1 h 163"/>
                  <a:gd name="T86" fmla="*/ 0 w 126"/>
                  <a:gd name="T87" fmla="*/ 1 h 163"/>
                  <a:gd name="T88" fmla="*/ 0 w 126"/>
                  <a:gd name="T89" fmla="*/ 1 h 163"/>
                  <a:gd name="T90" fmla="*/ 0 w 126"/>
                  <a:gd name="T91" fmla="*/ 0 h 163"/>
                  <a:gd name="T92" fmla="*/ 0 w 126"/>
                  <a:gd name="T93" fmla="*/ 0 h 163"/>
                  <a:gd name="T94" fmla="*/ 0 w 126"/>
                  <a:gd name="T95" fmla="*/ 0 h 163"/>
                  <a:gd name="T96" fmla="*/ 1 w 126"/>
                  <a:gd name="T97" fmla="*/ 0 h 163"/>
                  <a:gd name="T98" fmla="*/ 1 w 126"/>
                  <a:gd name="T99" fmla="*/ 0 h 163"/>
                  <a:gd name="T100" fmla="*/ 1 w 126"/>
                  <a:gd name="T101" fmla="*/ 0 h 163"/>
                  <a:gd name="T102" fmla="*/ 1 w 126"/>
                  <a:gd name="T103" fmla="*/ 0 h 163"/>
                  <a:gd name="T104" fmla="*/ 1 w 126"/>
                  <a:gd name="T105" fmla="*/ 0 h 1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6"/>
                  <a:gd name="T160" fmla="*/ 0 h 163"/>
                  <a:gd name="T161" fmla="*/ 126 w 126"/>
                  <a:gd name="T162" fmla="*/ 163 h 1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6" h="163">
                    <a:moveTo>
                      <a:pt x="121" y="48"/>
                    </a:moveTo>
                    <a:lnTo>
                      <a:pt x="121" y="39"/>
                    </a:lnTo>
                    <a:lnTo>
                      <a:pt x="120" y="36"/>
                    </a:lnTo>
                    <a:lnTo>
                      <a:pt x="120" y="34"/>
                    </a:lnTo>
                    <a:lnTo>
                      <a:pt x="118" y="32"/>
                    </a:lnTo>
                    <a:lnTo>
                      <a:pt x="118" y="29"/>
                    </a:lnTo>
                    <a:lnTo>
                      <a:pt x="117" y="28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4" y="20"/>
                    </a:lnTo>
                    <a:lnTo>
                      <a:pt x="104" y="10"/>
                    </a:lnTo>
                    <a:lnTo>
                      <a:pt x="101" y="9"/>
                    </a:lnTo>
                    <a:lnTo>
                      <a:pt x="100" y="7"/>
                    </a:lnTo>
                    <a:lnTo>
                      <a:pt x="97" y="7"/>
                    </a:lnTo>
                    <a:lnTo>
                      <a:pt x="95" y="6"/>
                    </a:lnTo>
                    <a:lnTo>
                      <a:pt x="93" y="5"/>
                    </a:lnTo>
                    <a:lnTo>
                      <a:pt x="90" y="5"/>
                    </a:lnTo>
                    <a:lnTo>
                      <a:pt x="87" y="3"/>
                    </a:lnTo>
                    <a:lnTo>
                      <a:pt x="85" y="3"/>
                    </a:lnTo>
                    <a:lnTo>
                      <a:pt x="82" y="2"/>
                    </a:lnTo>
                    <a:lnTo>
                      <a:pt x="77" y="2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51" y="2"/>
                    </a:lnTo>
                    <a:lnTo>
                      <a:pt x="45" y="2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5" y="9"/>
                    </a:lnTo>
                    <a:lnTo>
                      <a:pt x="22" y="12"/>
                    </a:lnTo>
                    <a:lnTo>
                      <a:pt x="19" y="13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8" y="52"/>
                    </a:lnTo>
                    <a:lnTo>
                      <a:pt x="8" y="57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5" y="68"/>
                    </a:lnTo>
                    <a:lnTo>
                      <a:pt x="15" y="70"/>
                    </a:lnTo>
                    <a:lnTo>
                      <a:pt x="19" y="74"/>
                    </a:lnTo>
                    <a:lnTo>
                      <a:pt x="22" y="76"/>
                    </a:lnTo>
                    <a:lnTo>
                      <a:pt x="23" y="76"/>
                    </a:lnTo>
                    <a:lnTo>
                      <a:pt x="26" y="79"/>
                    </a:lnTo>
                    <a:lnTo>
                      <a:pt x="29" y="79"/>
                    </a:lnTo>
                    <a:lnTo>
                      <a:pt x="31" y="80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8" y="83"/>
                    </a:lnTo>
                    <a:lnTo>
                      <a:pt x="41" y="83"/>
                    </a:lnTo>
                    <a:lnTo>
                      <a:pt x="44" y="84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52" y="87"/>
                    </a:lnTo>
                    <a:lnTo>
                      <a:pt x="58" y="87"/>
                    </a:lnTo>
                    <a:lnTo>
                      <a:pt x="61" y="89"/>
                    </a:lnTo>
                    <a:lnTo>
                      <a:pt x="64" y="89"/>
                    </a:lnTo>
                    <a:lnTo>
                      <a:pt x="67" y="90"/>
                    </a:lnTo>
                    <a:lnTo>
                      <a:pt x="69" y="90"/>
                    </a:lnTo>
                    <a:lnTo>
                      <a:pt x="71" y="92"/>
                    </a:lnTo>
                    <a:lnTo>
                      <a:pt x="77" y="92"/>
                    </a:lnTo>
                    <a:lnTo>
                      <a:pt x="78" y="93"/>
                    </a:lnTo>
                    <a:lnTo>
                      <a:pt x="82" y="93"/>
                    </a:lnTo>
                    <a:lnTo>
                      <a:pt x="85" y="95"/>
                    </a:lnTo>
                    <a:lnTo>
                      <a:pt x="87" y="95"/>
                    </a:lnTo>
                    <a:lnTo>
                      <a:pt x="88" y="96"/>
                    </a:lnTo>
                    <a:lnTo>
                      <a:pt x="91" y="96"/>
                    </a:lnTo>
                    <a:lnTo>
                      <a:pt x="93" y="97"/>
                    </a:lnTo>
                    <a:lnTo>
                      <a:pt x="94" y="97"/>
                    </a:lnTo>
                    <a:lnTo>
                      <a:pt x="95" y="99"/>
                    </a:lnTo>
                    <a:lnTo>
                      <a:pt x="97" y="99"/>
                    </a:lnTo>
                    <a:lnTo>
                      <a:pt x="98" y="100"/>
                    </a:lnTo>
                    <a:lnTo>
                      <a:pt x="100" y="100"/>
                    </a:lnTo>
                    <a:lnTo>
                      <a:pt x="100" y="102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9"/>
                    </a:lnTo>
                    <a:lnTo>
                      <a:pt x="105" y="110"/>
                    </a:lnTo>
                    <a:lnTo>
                      <a:pt x="105" y="121"/>
                    </a:lnTo>
                    <a:lnTo>
                      <a:pt x="104" y="122"/>
                    </a:lnTo>
                    <a:lnTo>
                      <a:pt x="104" y="125"/>
                    </a:lnTo>
                    <a:lnTo>
                      <a:pt x="103" y="126"/>
                    </a:lnTo>
                    <a:lnTo>
                      <a:pt x="103" y="128"/>
                    </a:lnTo>
                    <a:lnTo>
                      <a:pt x="101" y="129"/>
                    </a:lnTo>
                    <a:lnTo>
                      <a:pt x="101" y="131"/>
                    </a:lnTo>
                    <a:lnTo>
                      <a:pt x="100" y="132"/>
                    </a:lnTo>
                    <a:lnTo>
                      <a:pt x="100" y="134"/>
                    </a:lnTo>
                    <a:lnTo>
                      <a:pt x="98" y="134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1" y="140"/>
                    </a:lnTo>
                    <a:lnTo>
                      <a:pt x="90" y="140"/>
                    </a:lnTo>
                    <a:lnTo>
                      <a:pt x="88" y="141"/>
                    </a:lnTo>
                    <a:lnTo>
                      <a:pt x="87" y="141"/>
                    </a:lnTo>
                    <a:lnTo>
                      <a:pt x="85" y="142"/>
                    </a:lnTo>
                    <a:lnTo>
                      <a:pt x="82" y="142"/>
                    </a:lnTo>
                    <a:lnTo>
                      <a:pt x="81" y="144"/>
                    </a:lnTo>
                    <a:lnTo>
                      <a:pt x="75" y="144"/>
                    </a:lnTo>
                    <a:lnTo>
                      <a:pt x="72" y="145"/>
                    </a:lnTo>
                    <a:lnTo>
                      <a:pt x="55" y="145"/>
                    </a:lnTo>
                    <a:lnTo>
                      <a:pt x="52" y="144"/>
                    </a:lnTo>
                    <a:lnTo>
                      <a:pt x="49" y="144"/>
                    </a:lnTo>
                    <a:lnTo>
                      <a:pt x="46" y="142"/>
                    </a:lnTo>
                    <a:lnTo>
                      <a:pt x="45" y="142"/>
                    </a:lnTo>
                    <a:lnTo>
                      <a:pt x="44" y="141"/>
                    </a:lnTo>
                    <a:lnTo>
                      <a:pt x="41" y="141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3" y="124"/>
                    </a:lnTo>
                    <a:lnTo>
                      <a:pt x="23" y="122"/>
                    </a:lnTo>
                    <a:lnTo>
                      <a:pt x="22" y="119"/>
                    </a:lnTo>
                    <a:lnTo>
                      <a:pt x="22" y="116"/>
                    </a:lnTo>
                    <a:lnTo>
                      <a:pt x="20" y="113"/>
                    </a:lnTo>
                    <a:lnTo>
                      <a:pt x="20" y="108"/>
                    </a:lnTo>
                    <a:lnTo>
                      <a:pt x="0" y="108"/>
                    </a:lnTo>
                    <a:lnTo>
                      <a:pt x="0" y="115"/>
                    </a:lnTo>
                    <a:lnTo>
                      <a:pt x="2" y="118"/>
                    </a:lnTo>
                    <a:lnTo>
                      <a:pt x="2" y="121"/>
                    </a:lnTo>
                    <a:lnTo>
                      <a:pt x="3" y="124"/>
                    </a:lnTo>
                    <a:lnTo>
                      <a:pt x="3" y="126"/>
                    </a:lnTo>
                    <a:lnTo>
                      <a:pt x="5" y="129"/>
                    </a:lnTo>
                    <a:lnTo>
                      <a:pt x="5" y="131"/>
                    </a:lnTo>
                    <a:lnTo>
                      <a:pt x="6" y="134"/>
                    </a:lnTo>
                    <a:lnTo>
                      <a:pt x="8" y="137"/>
                    </a:lnTo>
                    <a:lnTo>
                      <a:pt x="9" y="138"/>
                    </a:lnTo>
                    <a:lnTo>
                      <a:pt x="10" y="141"/>
                    </a:lnTo>
                    <a:lnTo>
                      <a:pt x="22" y="153"/>
                    </a:lnTo>
                    <a:lnTo>
                      <a:pt x="25" y="154"/>
                    </a:lnTo>
                    <a:lnTo>
                      <a:pt x="26" y="155"/>
                    </a:lnTo>
                    <a:lnTo>
                      <a:pt x="29" y="155"/>
                    </a:lnTo>
                    <a:lnTo>
                      <a:pt x="32" y="157"/>
                    </a:lnTo>
                    <a:lnTo>
                      <a:pt x="35" y="158"/>
                    </a:lnTo>
                    <a:lnTo>
                      <a:pt x="38" y="160"/>
                    </a:lnTo>
                    <a:lnTo>
                      <a:pt x="41" y="160"/>
                    </a:lnTo>
                    <a:lnTo>
                      <a:pt x="44" y="161"/>
                    </a:lnTo>
                    <a:lnTo>
                      <a:pt x="49" y="161"/>
                    </a:lnTo>
                    <a:lnTo>
                      <a:pt x="54" y="163"/>
                    </a:lnTo>
                    <a:lnTo>
                      <a:pt x="75" y="163"/>
                    </a:lnTo>
                    <a:lnTo>
                      <a:pt x="78" y="161"/>
                    </a:lnTo>
                    <a:lnTo>
                      <a:pt x="84" y="161"/>
                    </a:lnTo>
                    <a:lnTo>
                      <a:pt x="87" y="160"/>
                    </a:lnTo>
                    <a:lnTo>
                      <a:pt x="91" y="160"/>
                    </a:lnTo>
                    <a:lnTo>
                      <a:pt x="93" y="158"/>
                    </a:lnTo>
                    <a:lnTo>
                      <a:pt x="95" y="157"/>
                    </a:lnTo>
                    <a:lnTo>
                      <a:pt x="98" y="157"/>
                    </a:lnTo>
                    <a:lnTo>
                      <a:pt x="101" y="155"/>
                    </a:lnTo>
                    <a:lnTo>
                      <a:pt x="104" y="154"/>
                    </a:lnTo>
                    <a:lnTo>
                      <a:pt x="105" y="153"/>
                    </a:lnTo>
                    <a:lnTo>
                      <a:pt x="108" y="151"/>
                    </a:lnTo>
                    <a:lnTo>
                      <a:pt x="111" y="148"/>
                    </a:lnTo>
                    <a:lnTo>
                      <a:pt x="114" y="147"/>
                    </a:lnTo>
                    <a:lnTo>
                      <a:pt x="116" y="145"/>
                    </a:lnTo>
                    <a:lnTo>
                      <a:pt x="117" y="142"/>
                    </a:lnTo>
                    <a:lnTo>
                      <a:pt x="120" y="140"/>
                    </a:lnTo>
                    <a:lnTo>
                      <a:pt x="120" y="137"/>
                    </a:lnTo>
                    <a:lnTo>
                      <a:pt x="121" y="135"/>
                    </a:lnTo>
                    <a:lnTo>
                      <a:pt x="123" y="132"/>
                    </a:lnTo>
                    <a:lnTo>
                      <a:pt x="123" y="129"/>
                    </a:lnTo>
                    <a:lnTo>
                      <a:pt x="124" y="128"/>
                    </a:lnTo>
                    <a:lnTo>
                      <a:pt x="124" y="125"/>
                    </a:lnTo>
                    <a:lnTo>
                      <a:pt x="126" y="122"/>
                    </a:lnTo>
                    <a:lnTo>
                      <a:pt x="126" y="108"/>
                    </a:lnTo>
                    <a:lnTo>
                      <a:pt x="124" y="105"/>
                    </a:lnTo>
                    <a:lnTo>
                      <a:pt x="124" y="100"/>
                    </a:lnTo>
                    <a:lnTo>
                      <a:pt x="123" y="99"/>
                    </a:lnTo>
                    <a:lnTo>
                      <a:pt x="123" y="97"/>
                    </a:lnTo>
                    <a:lnTo>
                      <a:pt x="121" y="95"/>
                    </a:lnTo>
                    <a:lnTo>
                      <a:pt x="120" y="93"/>
                    </a:lnTo>
                    <a:lnTo>
                      <a:pt x="120" y="92"/>
                    </a:lnTo>
                    <a:lnTo>
                      <a:pt x="111" y="83"/>
                    </a:lnTo>
                    <a:lnTo>
                      <a:pt x="108" y="83"/>
                    </a:lnTo>
                    <a:lnTo>
                      <a:pt x="105" y="80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98" y="77"/>
                    </a:lnTo>
                    <a:lnTo>
                      <a:pt x="97" y="77"/>
                    </a:lnTo>
                    <a:lnTo>
                      <a:pt x="94" y="76"/>
                    </a:lnTo>
                    <a:lnTo>
                      <a:pt x="91" y="74"/>
                    </a:lnTo>
                    <a:lnTo>
                      <a:pt x="90" y="74"/>
                    </a:lnTo>
                    <a:lnTo>
                      <a:pt x="87" y="73"/>
                    </a:lnTo>
                    <a:lnTo>
                      <a:pt x="84" y="73"/>
                    </a:lnTo>
                    <a:lnTo>
                      <a:pt x="81" y="71"/>
                    </a:lnTo>
                    <a:lnTo>
                      <a:pt x="78" y="71"/>
                    </a:lnTo>
                    <a:lnTo>
                      <a:pt x="75" y="70"/>
                    </a:lnTo>
                    <a:lnTo>
                      <a:pt x="72" y="68"/>
                    </a:lnTo>
                    <a:lnTo>
                      <a:pt x="69" y="68"/>
                    </a:lnTo>
                    <a:lnTo>
                      <a:pt x="67" y="67"/>
                    </a:lnTo>
                    <a:lnTo>
                      <a:pt x="64" y="67"/>
                    </a:lnTo>
                    <a:lnTo>
                      <a:pt x="61" y="65"/>
                    </a:lnTo>
                    <a:lnTo>
                      <a:pt x="57" y="65"/>
                    </a:lnTo>
                    <a:lnTo>
                      <a:pt x="54" y="64"/>
                    </a:lnTo>
                    <a:lnTo>
                      <a:pt x="51" y="64"/>
                    </a:lnTo>
                    <a:lnTo>
                      <a:pt x="49" y="63"/>
                    </a:lnTo>
                    <a:lnTo>
                      <a:pt x="46" y="63"/>
                    </a:lnTo>
                    <a:lnTo>
                      <a:pt x="45" y="61"/>
                    </a:lnTo>
                    <a:lnTo>
                      <a:pt x="42" y="61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5" y="57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8" y="50"/>
                    </a:lnTo>
                    <a:lnTo>
                      <a:pt x="28" y="47"/>
                    </a:lnTo>
                    <a:lnTo>
                      <a:pt x="26" y="45"/>
                    </a:lnTo>
                    <a:lnTo>
                      <a:pt x="26" y="35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19"/>
                    </a:lnTo>
                    <a:lnTo>
                      <a:pt x="44" y="19"/>
                    </a:lnTo>
                    <a:lnTo>
                      <a:pt x="45" y="18"/>
                    </a:lnTo>
                    <a:lnTo>
                      <a:pt x="51" y="18"/>
                    </a:lnTo>
                    <a:lnTo>
                      <a:pt x="52" y="16"/>
                    </a:lnTo>
                    <a:lnTo>
                      <a:pt x="71" y="16"/>
                    </a:lnTo>
                    <a:lnTo>
                      <a:pt x="72" y="18"/>
                    </a:lnTo>
                    <a:lnTo>
                      <a:pt x="78" y="18"/>
                    </a:lnTo>
                    <a:lnTo>
                      <a:pt x="80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0"/>
                    </a:lnTo>
                    <a:lnTo>
                      <a:pt x="85" y="22"/>
                    </a:lnTo>
                    <a:lnTo>
                      <a:pt x="87" y="22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3" y="26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7" y="32"/>
                    </a:lnTo>
                    <a:lnTo>
                      <a:pt x="97" y="34"/>
                    </a:lnTo>
                    <a:lnTo>
                      <a:pt x="98" y="35"/>
                    </a:lnTo>
                    <a:lnTo>
                      <a:pt x="98" y="39"/>
                    </a:lnTo>
                    <a:lnTo>
                      <a:pt x="100" y="41"/>
                    </a:lnTo>
                    <a:lnTo>
                      <a:pt x="100" y="48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2" name="Freeform 573"/>
              <p:cNvSpPr>
                <a:spLocks/>
              </p:cNvSpPr>
              <p:nvPr/>
            </p:nvSpPr>
            <p:spPr bwMode="auto">
              <a:xfrm>
                <a:off x="3515" y="3569"/>
                <a:ext cx="43" cy="52"/>
              </a:xfrm>
              <a:custGeom>
                <a:avLst/>
                <a:gdLst>
                  <a:gd name="T0" fmla="*/ 0 w 131"/>
                  <a:gd name="T1" fmla="*/ 0 h 158"/>
                  <a:gd name="T2" fmla="*/ 0 w 131"/>
                  <a:gd name="T3" fmla="*/ 0 h 158"/>
                  <a:gd name="T4" fmla="*/ 1 w 131"/>
                  <a:gd name="T5" fmla="*/ 0 h 158"/>
                  <a:gd name="T6" fmla="*/ 1 w 131"/>
                  <a:gd name="T7" fmla="*/ 2 h 158"/>
                  <a:gd name="T8" fmla="*/ 1 w 131"/>
                  <a:gd name="T9" fmla="*/ 2 h 158"/>
                  <a:gd name="T10" fmla="*/ 1 w 131"/>
                  <a:gd name="T11" fmla="*/ 0 h 158"/>
                  <a:gd name="T12" fmla="*/ 2 w 131"/>
                  <a:gd name="T13" fmla="*/ 0 h 158"/>
                  <a:gd name="T14" fmla="*/ 2 w 131"/>
                  <a:gd name="T15" fmla="*/ 0 h 158"/>
                  <a:gd name="T16" fmla="*/ 0 w 131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1"/>
                  <a:gd name="T28" fmla="*/ 0 h 158"/>
                  <a:gd name="T29" fmla="*/ 131 w 131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1" h="158">
                    <a:moveTo>
                      <a:pt x="0" y="0"/>
                    </a:moveTo>
                    <a:lnTo>
                      <a:pt x="0" y="20"/>
                    </a:lnTo>
                    <a:lnTo>
                      <a:pt x="55" y="20"/>
                    </a:lnTo>
                    <a:lnTo>
                      <a:pt x="55" y="158"/>
                    </a:lnTo>
                    <a:lnTo>
                      <a:pt x="77" y="158"/>
                    </a:lnTo>
                    <a:lnTo>
                      <a:pt x="77" y="20"/>
                    </a:lnTo>
                    <a:lnTo>
                      <a:pt x="131" y="20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3" name="Freeform 574"/>
              <p:cNvSpPr>
                <a:spLocks/>
              </p:cNvSpPr>
              <p:nvPr/>
            </p:nvSpPr>
            <p:spPr bwMode="auto">
              <a:xfrm>
                <a:off x="3564" y="3569"/>
                <a:ext cx="42" cy="52"/>
              </a:xfrm>
              <a:custGeom>
                <a:avLst/>
                <a:gdLst>
                  <a:gd name="T0" fmla="*/ 0 w 125"/>
                  <a:gd name="T1" fmla="*/ 0 h 158"/>
                  <a:gd name="T2" fmla="*/ 0 w 125"/>
                  <a:gd name="T3" fmla="*/ 2 h 158"/>
                  <a:gd name="T4" fmla="*/ 0 w 125"/>
                  <a:gd name="T5" fmla="*/ 2 h 158"/>
                  <a:gd name="T6" fmla="*/ 0 w 125"/>
                  <a:gd name="T7" fmla="*/ 1 h 158"/>
                  <a:gd name="T8" fmla="*/ 1 w 125"/>
                  <a:gd name="T9" fmla="*/ 1 h 158"/>
                  <a:gd name="T10" fmla="*/ 1 w 125"/>
                  <a:gd name="T11" fmla="*/ 2 h 158"/>
                  <a:gd name="T12" fmla="*/ 2 w 125"/>
                  <a:gd name="T13" fmla="*/ 2 h 158"/>
                  <a:gd name="T14" fmla="*/ 2 w 125"/>
                  <a:gd name="T15" fmla="*/ 0 h 158"/>
                  <a:gd name="T16" fmla="*/ 1 w 125"/>
                  <a:gd name="T17" fmla="*/ 0 h 158"/>
                  <a:gd name="T18" fmla="*/ 1 w 125"/>
                  <a:gd name="T19" fmla="*/ 1 h 158"/>
                  <a:gd name="T20" fmla="*/ 0 w 125"/>
                  <a:gd name="T21" fmla="*/ 1 h 158"/>
                  <a:gd name="T22" fmla="*/ 0 w 125"/>
                  <a:gd name="T23" fmla="*/ 0 h 158"/>
                  <a:gd name="T24" fmla="*/ 0 w 125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58"/>
                  <a:gd name="T41" fmla="*/ 125 w 125"/>
                  <a:gd name="T42" fmla="*/ 158 h 1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1" y="158"/>
                    </a:lnTo>
                    <a:lnTo>
                      <a:pt x="21" y="84"/>
                    </a:lnTo>
                    <a:lnTo>
                      <a:pt x="103" y="84"/>
                    </a:lnTo>
                    <a:lnTo>
                      <a:pt x="103" y="158"/>
                    </a:lnTo>
                    <a:lnTo>
                      <a:pt x="125" y="158"/>
                    </a:lnTo>
                    <a:lnTo>
                      <a:pt x="125" y="0"/>
                    </a:lnTo>
                    <a:lnTo>
                      <a:pt x="103" y="0"/>
                    </a:lnTo>
                    <a:lnTo>
                      <a:pt x="103" y="65"/>
                    </a:lnTo>
                    <a:lnTo>
                      <a:pt x="21" y="6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4" name="Freeform 575"/>
              <p:cNvSpPr>
                <a:spLocks/>
              </p:cNvSpPr>
              <p:nvPr/>
            </p:nvSpPr>
            <p:spPr bwMode="auto">
              <a:xfrm>
                <a:off x="3618" y="3569"/>
                <a:ext cx="40" cy="52"/>
              </a:xfrm>
              <a:custGeom>
                <a:avLst/>
                <a:gdLst>
                  <a:gd name="T0" fmla="*/ 0 w 120"/>
                  <a:gd name="T1" fmla="*/ 0 h 158"/>
                  <a:gd name="T2" fmla="*/ 0 w 120"/>
                  <a:gd name="T3" fmla="*/ 2 h 158"/>
                  <a:gd name="T4" fmla="*/ 1 w 120"/>
                  <a:gd name="T5" fmla="*/ 2 h 158"/>
                  <a:gd name="T6" fmla="*/ 1 w 120"/>
                  <a:gd name="T7" fmla="*/ 2 h 158"/>
                  <a:gd name="T8" fmla="*/ 0 w 120"/>
                  <a:gd name="T9" fmla="*/ 2 h 158"/>
                  <a:gd name="T10" fmla="*/ 0 w 120"/>
                  <a:gd name="T11" fmla="*/ 1 h 158"/>
                  <a:gd name="T12" fmla="*/ 1 w 120"/>
                  <a:gd name="T13" fmla="*/ 1 h 158"/>
                  <a:gd name="T14" fmla="*/ 1 w 120"/>
                  <a:gd name="T15" fmla="*/ 1 h 158"/>
                  <a:gd name="T16" fmla="*/ 0 w 120"/>
                  <a:gd name="T17" fmla="*/ 1 h 158"/>
                  <a:gd name="T18" fmla="*/ 0 w 120"/>
                  <a:gd name="T19" fmla="*/ 0 h 158"/>
                  <a:gd name="T20" fmla="*/ 1 w 120"/>
                  <a:gd name="T21" fmla="*/ 0 h 158"/>
                  <a:gd name="T22" fmla="*/ 1 w 120"/>
                  <a:gd name="T23" fmla="*/ 0 h 158"/>
                  <a:gd name="T24" fmla="*/ 0 w 120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"/>
                  <a:gd name="T40" fmla="*/ 0 h 158"/>
                  <a:gd name="T41" fmla="*/ 120 w 120"/>
                  <a:gd name="T42" fmla="*/ 158 h 1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" h="158">
                    <a:moveTo>
                      <a:pt x="0" y="0"/>
                    </a:moveTo>
                    <a:lnTo>
                      <a:pt x="0" y="158"/>
                    </a:lnTo>
                    <a:lnTo>
                      <a:pt x="120" y="158"/>
                    </a:lnTo>
                    <a:lnTo>
                      <a:pt x="120" y="138"/>
                    </a:lnTo>
                    <a:lnTo>
                      <a:pt x="22" y="138"/>
                    </a:lnTo>
                    <a:lnTo>
                      <a:pt x="22" y="85"/>
                    </a:lnTo>
                    <a:lnTo>
                      <a:pt x="109" y="85"/>
                    </a:lnTo>
                    <a:lnTo>
                      <a:pt x="109" y="66"/>
                    </a:lnTo>
                    <a:lnTo>
                      <a:pt x="22" y="66"/>
                    </a:lnTo>
                    <a:lnTo>
                      <a:pt x="22" y="20"/>
                    </a:lnTo>
                    <a:lnTo>
                      <a:pt x="117" y="20"/>
                    </a:lnTo>
                    <a:lnTo>
                      <a:pt x="1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5" name="Freeform 576"/>
              <p:cNvSpPr>
                <a:spLocks/>
              </p:cNvSpPr>
              <p:nvPr/>
            </p:nvSpPr>
            <p:spPr bwMode="auto">
              <a:xfrm>
                <a:off x="3687" y="3569"/>
                <a:ext cx="44" cy="52"/>
              </a:xfrm>
              <a:custGeom>
                <a:avLst/>
                <a:gdLst>
                  <a:gd name="T0" fmla="*/ 1 w 133"/>
                  <a:gd name="T1" fmla="*/ 0 h 158"/>
                  <a:gd name="T2" fmla="*/ 1 w 133"/>
                  <a:gd name="T3" fmla="*/ 0 h 158"/>
                  <a:gd name="T4" fmla="*/ 1 w 133"/>
                  <a:gd name="T5" fmla="*/ 0 h 158"/>
                  <a:gd name="T6" fmla="*/ 1 w 133"/>
                  <a:gd name="T7" fmla="*/ 0 h 158"/>
                  <a:gd name="T8" fmla="*/ 1 w 133"/>
                  <a:gd name="T9" fmla="*/ 0 h 158"/>
                  <a:gd name="T10" fmla="*/ 1 w 133"/>
                  <a:gd name="T11" fmla="*/ 1 h 158"/>
                  <a:gd name="T12" fmla="*/ 1 w 133"/>
                  <a:gd name="T13" fmla="*/ 1 h 158"/>
                  <a:gd name="T14" fmla="*/ 1 w 133"/>
                  <a:gd name="T15" fmla="*/ 1 h 158"/>
                  <a:gd name="T16" fmla="*/ 1 w 133"/>
                  <a:gd name="T17" fmla="*/ 1 h 158"/>
                  <a:gd name="T18" fmla="*/ 1 w 133"/>
                  <a:gd name="T19" fmla="*/ 1 h 158"/>
                  <a:gd name="T20" fmla="*/ 1 w 133"/>
                  <a:gd name="T21" fmla="*/ 1 h 158"/>
                  <a:gd name="T22" fmla="*/ 0 w 133"/>
                  <a:gd name="T23" fmla="*/ 0 h 158"/>
                  <a:gd name="T24" fmla="*/ 1 w 133"/>
                  <a:gd name="T25" fmla="*/ 1 h 158"/>
                  <a:gd name="T26" fmla="*/ 1 w 133"/>
                  <a:gd name="T27" fmla="*/ 1 h 158"/>
                  <a:gd name="T28" fmla="*/ 1 w 133"/>
                  <a:gd name="T29" fmla="*/ 1 h 158"/>
                  <a:gd name="T30" fmla="*/ 1 w 133"/>
                  <a:gd name="T31" fmla="*/ 1 h 158"/>
                  <a:gd name="T32" fmla="*/ 1 w 133"/>
                  <a:gd name="T33" fmla="*/ 1 h 158"/>
                  <a:gd name="T34" fmla="*/ 1 w 133"/>
                  <a:gd name="T35" fmla="*/ 2 h 158"/>
                  <a:gd name="T36" fmla="*/ 1 w 133"/>
                  <a:gd name="T37" fmla="*/ 2 h 158"/>
                  <a:gd name="T38" fmla="*/ 2 w 133"/>
                  <a:gd name="T39" fmla="*/ 2 h 158"/>
                  <a:gd name="T40" fmla="*/ 2 w 133"/>
                  <a:gd name="T41" fmla="*/ 2 h 158"/>
                  <a:gd name="T42" fmla="*/ 2 w 133"/>
                  <a:gd name="T43" fmla="*/ 2 h 158"/>
                  <a:gd name="T44" fmla="*/ 2 w 133"/>
                  <a:gd name="T45" fmla="*/ 2 h 158"/>
                  <a:gd name="T46" fmla="*/ 2 w 133"/>
                  <a:gd name="T47" fmla="*/ 1 h 158"/>
                  <a:gd name="T48" fmla="*/ 1 w 133"/>
                  <a:gd name="T49" fmla="*/ 1 h 158"/>
                  <a:gd name="T50" fmla="*/ 1 w 133"/>
                  <a:gd name="T51" fmla="*/ 1 h 158"/>
                  <a:gd name="T52" fmla="*/ 1 w 133"/>
                  <a:gd name="T53" fmla="*/ 1 h 158"/>
                  <a:gd name="T54" fmla="*/ 1 w 133"/>
                  <a:gd name="T55" fmla="*/ 1 h 158"/>
                  <a:gd name="T56" fmla="*/ 1 w 133"/>
                  <a:gd name="T57" fmla="*/ 1 h 158"/>
                  <a:gd name="T58" fmla="*/ 1 w 133"/>
                  <a:gd name="T59" fmla="*/ 1 h 158"/>
                  <a:gd name="T60" fmla="*/ 1 w 133"/>
                  <a:gd name="T61" fmla="*/ 1 h 158"/>
                  <a:gd name="T62" fmla="*/ 1 w 133"/>
                  <a:gd name="T63" fmla="*/ 1 h 158"/>
                  <a:gd name="T64" fmla="*/ 1 w 133"/>
                  <a:gd name="T65" fmla="*/ 1 h 158"/>
                  <a:gd name="T66" fmla="*/ 2 w 133"/>
                  <a:gd name="T67" fmla="*/ 1 h 158"/>
                  <a:gd name="T68" fmla="*/ 2 w 133"/>
                  <a:gd name="T69" fmla="*/ 1 h 158"/>
                  <a:gd name="T70" fmla="*/ 2 w 133"/>
                  <a:gd name="T71" fmla="*/ 0 h 158"/>
                  <a:gd name="T72" fmla="*/ 2 w 133"/>
                  <a:gd name="T73" fmla="*/ 0 h 158"/>
                  <a:gd name="T74" fmla="*/ 1 w 133"/>
                  <a:gd name="T75" fmla="*/ 0 h 158"/>
                  <a:gd name="T76" fmla="*/ 1 w 133"/>
                  <a:gd name="T77" fmla="*/ 0 h 158"/>
                  <a:gd name="T78" fmla="*/ 1 w 133"/>
                  <a:gd name="T79" fmla="*/ 0 h 158"/>
                  <a:gd name="T80" fmla="*/ 1 w 133"/>
                  <a:gd name="T81" fmla="*/ 0 h 158"/>
                  <a:gd name="T82" fmla="*/ 1 w 133"/>
                  <a:gd name="T83" fmla="*/ 0 h 158"/>
                  <a:gd name="T84" fmla="*/ 1 w 133"/>
                  <a:gd name="T85" fmla="*/ 0 h 158"/>
                  <a:gd name="T86" fmla="*/ 1 w 133"/>
                  <a:gd name="T87" fmla="*/ 0 h 1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3"/>
                  <a:gd name="T133" fmla="*/ 0 h 158"/>
                  <a:gd name="T134" fmla="*/ 133 w 133"/>
                  <a:gd name="T135" fmla="*/ 158 h 1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3" h="158">
                    <a:moveTo>
                      <a:pt x="0" y="0"/>
                    </a:moveTo>
                    <a:lnTo>
                      <a:pt x="0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6" y="23"/>
                    </a:lnTo>
                    <a:lnTo>
                      <a:pt x="97" y="26"/>
                    </a:lnTo>
                    <a:lnTo>
                      <a:pt x="100" y="26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103" y="32"/>
                    </a:lnTo>
                    <a:lnTo>
                      <a:pt x="104" y="34"/>
                    </a:lnTo>
                    <a:lnTo>
                      <a:pt x="106" y="37"/>
                    </a:lnTo>
                    <a:lnTo>
                      <a:pt x="106" y="52"/>
                    </a:lnTo>
                    <a:lnTo>
                      <a:pt x="104" y="52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3" y="59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97" y="63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4" y="68"/>
                    </a:lnTo>
                    <a:lnTo>
                      <a:pt x="91" y="68"/>
                    </a:lnTo>
                    <a:lnTo>
                      <a:pt x="91" y="69"/>
                    </a:lnTo>
                    <a:lnTo>
                      <a:pt x="85" y="69"/>
                    </a:lnTo>
                    <a:lnTo>
                      <a:pt x="85" y="71"/>
                    </a:lnTo>
                    <a:lnTo>
                      <a:pt x="78" y="71"/>
                    </a:lnTo>
                    <a:lnTo>
                      <a:pt x="78" y="72"/>
                    </a:lnTo>
                    <a:lnTo>
                      <a:pt x="22" y="72"/>
                    </a:lnTo>
                    <a:lnTo>
                      <a:pt x="22" y="18"/>
                    </a:lnTo>
                    <a:lnTo>
                      <a:pt x="0" y="18"/>
                    </a:lnTo>
                    <a:lnTo>
                      <a:pt x="0" y="93"/>
                    </a:lnTo>
                    <a:lnTo>
                      <a:pt x="83" y="93"/>
                    </a:lnTo>
                    <a:lnTo>
                      <a:pt x="83" y="94"/>
                    </a:lnTo>
                    <a:lnTo>
                      <a:pt x="90" y="94"/>
                    </a:lnTo>
                    <a:lnTo>
                      <a:pt x="90" y="95"/>
                    </a:lnTo>
                    <a:lnTo>
                      <a:pt x="94" y="95"/>
                    </a:lnTo>
                    <a:lnTo>
                      <a:pt x="96" y="98"/>
                    </a:lnTo>
                    <a:lnTo>
                      <a:pt x="97" y="98"/>
                    </a:lnTo>
                    <a:lnTo>
                      <a:pt x="97" y="101"/>
                    </a:lnTo>
                    <a:lnTo>
                      <a:pt x="98" y="101"/>
                    </a:lnTo>
                    <a:lnTo>
                      <a:pt x="98" y="104"/>
                    </a:lnTo>
                    <a:lnTo>
                      <a:pt x="100" y="104"/>
                    </a:lnTo>
                    <a:lnTo>
                      <a:pt x="100" y="110"/>
                    </a:lnTo>
                    <a:lnTo>
                      <a:pt x="101" y="110"/>
                    </a:lnTo>
                    <a:lnTo>
                      <a:pt x="101" y="122"/>
                    </a:lnTo>
                    <a:lnTo>
                      <a:pt x="103" y="122"/>
                    </a:lnTo>
                    <a:lnTo>
                      <a:pt x="103" y="132"/>
                    </a:lnTo>
                    <a:lnTo>
                      <a:pt x="104" y="132"/>
                    </a:lnTo>
                    <a:lnTo>
                      <a:pt x="104" y="152"/>
                    </a:lnTo>
                    <a:lnTo>
                      <a:pt x="106" y="152"/>
                    </a:lnTo>
                    <a:lnTo>
                      <a:pt x="106" y="156"/>
                    </a:lnTo>
                    <a:lnTo>
                      <a:pt x="107" y="156"/>
                    </a:lnTo>
                    <a:lnTo>
                      <a:pt x="107" y="158"/>
                    </a:lnTo>
                    <a:lnTo>
                      <a:pt x="133" y="158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2" y="151"/>
                    </a:lnTo>
                    <a:lnTo>
                      <a:pt x="129" y="151"/>
                    </a:lnTo>
                    <a:lnTo>
                      <a:pt x="127" y="148"/>
                    </a:lnTo>
                    <a:lnTo>
                      <a:pt x="127" y="145"/>
                    </a:lnTo>
                    <a:lnTo>
                      <a:pt x="126" y="145"/>
                    </a:lnTo>
                    <a:lnTo>
                      <a:pt x="126" y="129"/>
                    </a:lnTo>
                    <a:lnTo>
                      <a:pt x="124" y="129"/>
                    </a:lnTo>
                    <a:lnTo>
                      <a:pt x="124" y="116"/>
                    </a:lnTo>
                    <a:lnTo>
                      <a:pt x="123" y="116"/>
                    </a:lnTo>
                    <a:lnTo>
                      <a:pt x="123" y="103"/>
                    </a:lnTo>
                    <a:lnTo>
                      <a:pt x="121" y="103"/>
                    </a:lnTo>
                    <a:lnTo>
                      <a:pt x="121" y="95"/>
                    </a:lnTo>
                    <a:lnTo>
                      <a:pt x="120" y="95"/>
                    </a:lnTo>
                    <a:lnTo>
                      <a:pt x="120" y="91"/>
                    </a:lnTo>
                    <a:lnTo>
                      <a:pt x="119" y="91"/>
                    </a:lnTo>
                    <a:lnTo>
                      <a:pt x="119" y="88"/>
                    </a:lnTo>
                    <a:lnTo>
                      <a:pt x="117" y="88"/>
                    </a:lnTo>
                    <a:lnTo>
                      <a:pt x="116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1" y="84"/>
                    </a:lnTo>
                    <a:lnTo>
                      <a:pt x="111" y="82"/>
                    </a:lnTo>
                    <a:lnTo>
                      <a:pt x="109" y="82"/>
                    </a:lnTo>
                    <a:lnTo>
                      <a:pt x="109" y="81"/>
                    </a:lnTo>
                    <a:lnTo>
                      <a:pt x="106" y="81"/>
                    </a:lnTo>
                    <a:lnTo>
                      <a:pt x="106" y="79"/>
                    </a:lnTo>
                    <a:lnTo>
                      <a:pt x="109" y="79"/>
                    </a:lnTo>
                    <a:lnTo>
                      <a:pt x="109" y="78"/>
                    </a:lnTo>
                    <a:lnTo>
                      <a:pt x="111" y="77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17" y="72"/>
                    </a:lnTo>
                    <a:lnTo>
                      <a:pt x="117" y="71"/>
                    </a:lnTo>
                    <a:lnTo>
                      <a:pt x="120" y="69"/>
                    </a:lnTo>
                    <a:lnTo>
                      <a:pt x="120" y="68"/>
                    </a:lnTo>
                    <a:lnTo>
                      <a:pt x="121" y="68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4" y="59"/>
                    </a:lnTo>
                    <a:lnTo>
                      <a:pt x="126" y="59"/>
                    </a:lnTo>
                    <a:lnTo>
                      <a:pt x="126" y="52"/>
                    </a:lnTo>
                    <a:lnTo>
                      <a:pt x="127" y="52"/>
                    </a:lnTo>
                    <a:lnTo>
                      <a:pt x="127" y="34"/>
                    </a:lnTo>
                    <a:lnTo>
                      <a:pt x="126" y="34"/>
                    </a:lnTo>
                    <a:lnTo>
                      <a:pt x="126" y="27"/>
                    </a:lnTo>
                    <a:lnTo>
                      <a:pt x="124" y="27"/>
                    </a:lnTo>
                    <a:lnTo>
                      <a:pt x="124" y="24"/>
                    </a:lnTo>
                    <a:lnTo>
                      <a:pt x="123" y="24"/>
                    </a:lnTo>
                    <a:lnTo>
                      <a:pt x="123" y="21"/>
                    </a:lnTo>
                    <a:lnTo>
                      <a:pt x="121" y="21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19" y="16"/>
                    </a:lnTo>
                    <a:lnTo>
                      <a:pt x="117" y="16"/>
                    </a:lnTo>
                    <a:lnTo>
                      <a:pt x="116" y="13"/>
                    </a:lnTo>
                    <a:lnTo>
                      <a:pt x="114" y="13"/>
                    </a:lnTo>
                    <a:lnTo>
                      <a:pt x="113" y="10"/>
                    </a:lnTo>
                    <a:lnTo>
                      <a:pt x="110" y="10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5"/>
                    </a:lnTo>
                    <a:lnTo>
                      <a:pt x="103" y="5"/>
                    </a:lnTo>
                    <a:lnTo>
                      <a:pt x="103" y="4"/>
                    </a:lnTo>
                    <a:lnTo>
                      <a:pt x="98" y="4"/>
                    </a:lnTo>
                    <a:lnTo>
                      <a:pt x="98" y="3"/>
                    </a:lnTo>
                    <a:lnTo>
                      <a:pt x="93" y="3"/>
                    </a:lnTo>
                    <a:lnTo>
                      <a:pt x="93" y="1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6" name="Rectangle 577"/>
              <p:cNvSpPr>
                <a:spLocks noChangeArrowheads="1"/>
              </p:cNvSpPr>
              <p:nvPr/>
            </p:nvSpPr>
            <p:spPr bwMode="auto">
              <a:xfrm>
                <a:off x="3687" y="3600"/>
                <a:ext cx="7" cy="2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7" name="Freeform 578"/>
              <p:cNvSpPr>
                <a:spLocks/>
              </p:cNvSpPr>
              <p:nvPr/>
            </p:nvSpPr>
            <p:spPr bwMode="auto">
              <a:xfrm>
                <a:off x="3687" y="3569"/>
                <a:ext cx="44" cy="52"/>
              </a:xfrm>
              <a:custGeom>
                <a:avLst/>
                <a:gdLst>
                  <a:gd name="T0" fmla="*/ 0 w 133"/>
                  <a:gd name="T1" fmla="*/ 2 h 158"/>
                  <a:gd name="T2" fmla="*/ 0 w 133"/>
                  <a:gd name="T3" fmla="*/ 1 h 158"/>
                  <a:gd name="T4" fmla="*/ 1 w 133"/>
                  <a:gd name="T5" fmla="*/ 1 h 158"/>
                  <a:gd name="T6" fmla="*/ 1 w 133"/>
                  <a:gd name="T7" fmla="*/ 1 h 158"/>
                  <a:gd name="T8" fmla="*/ 1 w 133"/>
                  <a:gd name="T9" fmla="*/ 1 h 158"/>
                  <a:gd name="T10" fmla="*/ 1 w 133"/>
                  <a:gd name="T11" fmla="*/ 1 h 158"/>
                  <a:gd name="T12" fmla="*/ 1 w 133"/>
                  <a:gd name="T13" fmla="*/ 1 h 158"/>
                  <a:gd name="T14" fmla="*/ 1 w 133"/>
                  <a:gd name="T15" fmla="*/ 1 h 158"/>
                  <a:gd name="T16" fmla="*/ 1 w 133"/>
                  <a:gd name="T17" fmla="*/ 2 h 158"/>
                  <a:gd name="T18" fmla="*/ 1 w 133"/>
                  <a:gd name="T19" fmla="*/ 2 h 158"/>
                  <a:gd name="T20" fmla="*/ 1 w 133"/>
                  <a:gd name="T21" fmla="*/ 2 h 158"/>
                  <a:gd name="T22" fmla="*/ 2 w 133"/>
                  <a:gd name="T23" fmla="*/ 2 h 158"/>
                  <a:gd name="T24" fmla="*/ 2 w 133"/>
                  <a:gd name="T25" fmla="*/ 2 h 158"/>
                  <a:gd name="T26" fmla="*/ 2 w 133"/>
                  <a:gd name="T27" fmla="*/ 2 h 158"/>
                  <a:gd name="T28" fmla="*/ 2 w 133"/>
                  <a:gd name="T29" fmla="*/ 2 h 158"/>
                  <a:gd name="T30" fmla="*/ 2 w 133"/>
                  <a:gd name="T31" fmla="*/ 2 h 158"/>
                  <a:gd name="T32" fmla="*/ 2 w 133"/>
                  <a:gd name="T33" fmla="*/ 1 h 158"/>
                  <a:gd name="T34" fmla="*/ 1 w 133"/>
                  <a:gd name="T35" fmla="*/ 1 h 158"/>
                  <a:gd name="T36" fmla="*/ 1 w 133"/>
                  <a:gd name="T37" fmla="*/ 1 h 158"/>
                  <a:gd name="T38" fmla="*/ 1 w 133"/>
                  <a:gd name="T39" fmla="*/ 1 h 158"/>
                  <a:gd name="T40" fmla="*/ 1 w 133"/>
                  <a:gd name="T41" fmla="*/ 1 h 158"/>
                  <a:gd name="T42" fmla="*/ 1 w 133"/>
                  <a:gd name="T43" fmla="*/ 1 h 158"/>
                  <a:gd name="T44" fmla="*/ 1 w 133"/>
                  <a:gd name="T45" fmla="*/ 1 h 158"/>
                  <a:gd name="T46" fmla="*/ 1 w 133"/>
                  <a:gd name="T47" fmla="*/ 1 h 158"/>
                  <a:gd name="T48" fmla="*/ 1 w 133"/>
                  <a:gd name="T49" fmla="*/ 1 h 158"/>
                  <a:gd name="T50" fmla="*/ 1 w 133"/>
                  <a:gd name="T51" fmla="*/ 1 h 158"/>
                  <a:gd name="T52" fmla="*/ 1 w 133"/>
                  <a:gd name="T53" fmla="*/ 1 h 158"/>
                  <a:gd name="T54" fmla="*/ 1 w 133"/>
                  <a:gd name="T55" fmla="*/ 1 h 158"/>
                  <a:gd name="T56" fmla="*/ 1 w 133"/>
                  <a:gd name="T57" fmla="*/ 1 h 158"/>
                  <a:gd name="T58" fmla="*/ 1 w 133"/>
                  <a:gd name="T59" fmla="*/ 1 h 158"/>
                  <a:gd name="T60" fmla="*/ 1 w 133"/>
                  <a:gd name="T61" fmla="*/ 1 h 158"/>
                  <a:gd name="T62" fmla="*/ 2 w 133"/>
                  <a:gd name="T63" fmla="*/ 1 h 158"/>
                  <a:gd name="T64" fmla="*/ 2 w 133"/>
                  <a:gd name="T65" fmla="*/ 1 h 158"/>
                  <a:gd name="T66" fmla="*/ 2 w 133"/>
                  <a:gd name="T67" fmla="*/ 1 h 158"/>
                  <a:gd name="T68" fmla="*/ 2 w 133"/>
                  <a:gd name="T69" fmla="*/ 0 h 158"/>
                  <a:gd name="T70" fmla="*/ 2 w 133"/>
                  <a:gd name="T71" fmla="*/ 0 h 158"/>
                  <a:gd name="T72" fmla="*/ 2 w 133"/>
                  <a:gd name="T73" fmla="*/ 0 h 158"/>
                  <a:gd name="T74" fmla="*/ 1 w 133"/>
                  <a:gd name="T75" fmla="*/ 0 h 158"/>
                  <a:gd name="T76" fmla="*/ 1 w 133"/>
                  <a:gd name="T77" fmla="*/ 0 h 158"/>
                  <a:gd name="T78" fmla="*/ 1 w 133"/>
                  <a:gd name="T79" fmla="*/ 0 h 158"/>
                  <a:gd name="T80" fmla="*/ 1 w 133"/>
                  <a:gd name="T81" fmla="*/ 0 h 158"/>
                  <a:gd name="T82" fmla="*/ 1 w 133"/>
                  <a:gd name="T83" fmla="*/ 0 h 158"/>
                  <a:gd name="T84" fmla="*/ 1 w 133"/>
                  <a:gd name="T85" fmla="*/ 0 h 158"/>
                  <a:gd name="T86" fmla="*/ 1 w 133"/>
                  <a:gd name="T87" fmla="*/ 0 h 1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3"/>
                  <a:gd name="T133" fmla="*/ 0 h 158"/>
                  <a:gd name="T134" fmla="*/ 133 w 133"/>
                  <a:gd name="T135" fmla="*/ 158 h 1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3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2" y="158"/>
                    </a:lnTo>
                    <a:lnTo>
                      <a:pt x="22" y="91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8" y="93"/>
                    </a:lnTo>
                    <a:lnTo>
                      <a:pt x="90" y="94"/>
                    </a:lnTo>
                    <a:lnTo>
                      <a:pt x="93" y="94"/>
                    </a:lnTo>
                    <a:lnTo>
                      <a:pt x="97" y="98"/>
                    </a:lnTo>
                    <a:lnTo>
                      <a:pt x="97" y="100"/>
                    </a:lnTo>
                    <a:lnTo>
                      <a:pt x="98" y="100"/>
                    </a:lnTo>
                    <a:lnTo>
                      <a:pt x="98" y="103"/>
                    </a:lnTo>
                    <a:lnTo>
                      <a:pt x="100" y="104"/>
                    </a:lnTo>
                    <a:lnTo>
                      <a:pt x="100" y="108"/>
                    </a:lnTo>
                    <a:lnTo>
                      <a:pt x="101" y="110"/>
                    </a:lnTo>
                    <a:lnTo>
                      <a:pt x="101" y="116"/>
                    </a:lnTo>
                    <a:lnTo>
                      <a:pt x="104" y="136"/>
                    </a:lnTo>
                    <a:lnTo>
                      <a:pt x="104" y="151"/>
                    </a:lnTo>
                    <a:lnTo>
                      <a:pt x="106" y="152"/>
                    </a:lnTo>
                    <a:lnTo>
                      <a:pt x="106" y="155"/>
                    </a:lnTo>
                    <a:lnTo>
                      <a:pt x="107" y="156"/>
                    </a:lnTo>
                    <a:lnTo>
                      <a:pt x="107" y="158"/>
                    </a:lnTo>
                    <a:lnTo>
                      <a:pt x="133" y="158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2" y="151"/>
                    </a:lnTo>
                    <a:lnTo>
                      <a:pt x="130" y="151"/>
                    </a:lnTo>
                    <a:lnTo>
                      <a:pt x="127" y="148"/>
                    </a:lnTo>
                    <a:lnTo>
                      <a:pt x="127" y="145"/>
                    </a:lnTo>
                    <a:lnTo>
                      <a:pt x="126" y="143"/>
                    </a:lnTo>
                    <a:lnTo>
                      <a:pt x="126" y="135"/>
                    </a:lnTo>
                    <a:lnTo>
                      <a:pt x="123" y="108"/>
                    </a:lnTo>
                    <a:lnTo>
                      <a:pt x="123" y="103"/>
                    </a:lnTo>
                    <a:lnTo>
                      <a:pt x="121" y="101"/>
                    </a:lnTo>
                    <a:lnTo>
                      <a:pt x="121" y="95"/>
                    </a:lnTo>
                    <a:lnTo>
                      <a:pt x="120" y="94"/>
                    </a:lnTo>
                    <a:lnTo>
                      <a:pt x="120" y="91"/>
                    </a:lnTo>
                    <a:lnTo>
                      <a:pt x="119" y="91"/>
                    </a:lnTo>
                    <a:lnTo>
                      <a:pt x="119" y="88"/>
                    </a:lnTo>
                    <a:lnTo>
                      <a:pt x="117" y="88"/>
                    </a:lnTo>
                    <a:lnTo>
                      <a:pt x="117" y="87"/>
                    </a:lnTo>
                    <a:lnTo>
                      <a:pt x="116" y="87"/>
                    </a:lnTo>
                    <a:lnTo>
                      <a:pt x="116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3" y="84"/>
                    </a:lnTo>
                    <a:lnTo>
                      <a:pt x="111" y="82"/>
                    </a:lnTo>
                    <a:lnTo>
                      <a:pt x="110" y="82"/>
                    </a:lnTo>
                    <a:lnTo>
                      <a:pt x="109" y="81"/>
                    </a:lnTo>
                    <a:lnTo>
                      <a:pt x="107" y="81"/>
                    </a:lnTo>
                    <a:lnTo>
                      <a:pt x="106" y="79"/>
                    </a:lnTo>
                    <a:lnTo>
                      <a:pt x="104" y="79"/>
                    </a:lnTo>
                    <a:lnTo>
                      <a:pt x="106" y="79"/>
                    </a:lnTo>
                    <a:lnTo>
                      <a:pt x="107" y="78"/>
                    </a:lnTo>
                    <a:lnTo>
                      <a:pt x="109" y="78"/>
                    </a:lnTo>
                    <a:lnTo>
                      <a:pt x="111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4" y="74"/>
                    </a:lnTo>
                    <a:lnTo>
                      <a:pt x="121" y="66"/>
                    </a:lnTo>
                    <a:lnTo>
                      <a:pt x="121" y="65"/>
                    </a:lnTo>
                    <a:lnTo>
                      <a:pt x="123" y="63"/>
                    </a:lnTo>
                    <a:lnTo>
                      <a:pt x="123" y="62"/>
                    </a:lnTo>
                    <a:lnTo>
                      <a:pt x="124" y="61"/>
                    </a:lnTo>
                    <a:lnTo>
                      <a:pt x="124" y="59"/>
                    </a:lnTo>
                    <a:lnTo>
                      <a:pt x="126" y="58"/>
                    </a:lnTo>
                    <a:lnTo>
                      <a:pt x="126" y="52"/>
                    </a:lnTo>
                    <a:lnTo>
                      <a:pt x="127" y="50"/>
                    </a:lnTo>
                    <a:lnTo>
                      <a:pt x="127" y="34"/>
                    </a:lnTo>
                    <a:lnTo>
                      <a:pt x="126" y="33"/>
                    </a:lnTo>
                    <a:lnTo>
                      <a:pt x="126" y="29"/>
                    </a:lnTo>
                    <a:lnTo>
                      <a:pt x="124" y="26"/>
                    </a:lnTo>
                    <a:lnTo>
                      <a:pt x="124" y="24"/>
                    </a:lnTo>
                    <a:lnTo>
                      <a:pt x="123" y="23"/>
                    </a:lnTo>
                    <a:lnTo>
                      <a:pt x="121" y="20"/>
                    </a:lnTo>
                    <a:lnTo>
                      <a:pt x="121" y="18"/>
                    </a:lnTo>
                    <a:lnTo>
                      <a:pt x="113" y="10"/>
                    </a:lnTo>
                    <a:lnTo>
                      <a:pt x="110" y="8"/>
                    </a:lnTo>
                    <a:lnTo>
                      <a:pt x="107" y="5"/>
                    </a:lnTo>
                    <a:lnTo>
                      <a:pt x="104" y="5"/>
                    </a:lnTo>
                    <a:lnTo>
                      <a:pt x="103" y="4"/>
                    </a:lnTo>
                    <a:lnTo>
                      <a:pt x="100" y="4"/>
                    </a:lnTo>
                    <a:lnTo>
                      <a:pt x="98" y="3"/>
                    </a:lnTo>
                    <a:lnTo>
                      <a:pt x="96" y="3"/>
                    </a:lnTo>
                    <a:lnTo>
                      <a:pt x="93" y="1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8" name="Freeform 579"/>
              <p:cNvSpPr>
                <a:spLocks/>
              </p:cNvSpPr>
              <p:nvPr/>
            </p:nvSpPr>
            <p:spPr bwMode="auto">
              <a:xfrm>
                <a:off x="3694" y="3574"/>
                <a:ext cx="28" cy="19"/>
              </a:xfrm>
              <a:custGeom>
                <a:avLst/>
                <a:gdLst>
                  <a:gd name="T0" fmla="*/ 0 w 84"/>
                  <a:gd name="T1" fmla="*/ 0 h 55"/>
                  <a:gd name="T2" fmla="*/ 1 w 84"/>
                  <a:gd name="T3" fmla="*/ 0 h 55"/>
                  <a:gd name="T4" fmla="*/ 1 w 84"/>
                  <a:gd name="T5" fmla="*/ 0 h 55"/>
                  <a:gd name="T6" fmla="*/ 1 w 84"/>
                  <a:gd name="T7" fmla="*/ 0 h 55"/>
                  <a:gd name="T8" fmla="*/ 1 w 84"/>
                  <a:gd name="T9" fmla="*/ 0 h 55"/>
                  <a:gd name="T10" fmla="*/ 1 w 84"/>
                  <a:gd name="T11" fmla="*/ 0 h 55"/>
                  <a:gd name="T12" fmla="*/ 1 w 84"/>
                  <a:gd name="T13" fmla="*/ 0 h 55"/>
                  <a:gd name="T14" fmla="*/ 1 w 84"/>
                  <a:gd name="T15" fmla="*/ 0 h 55"/>
                  <a:gd name="T16" fmla="*/ 1 w 84"/>
                  <a:gd name="T17" fmla="*/ 0 h 55"/>
                  <a:gd name="T18" fmla="*/ 1 w 84"/>
                  <a:gd name="T19" fmla="*/ 0 h 55"/>
                  <a:gd name="T20" fmla="*/ 1 w 84"/>
                  <a:gd name="T21" fmla="*/ 0 h 55"/>
                  <a:gd name="T22" fmla="*/ 1 w 84"/>
                  <a:gd name="T23" fmla="*/ 0 h 55"/>
                  <a:gd name="T24" fmla="*/ 1 w 84"/>
                  <a:gd name="T25" fmla="*/ 0 h 55"/>
                  <a:gd name="T26" fmla="*/ 1 w 84"/>
                  <a:gd name="T27" fmla="*/ 0 h 55"/>
                  <a:gd name="T28" fmla="*/ 1 w 84"/>
                  <a:gd name="T29" fmla="*/ 0 h 55"/>
                  <a:gd name="T30" fmla="*/ 1 w 84"/>
                  <a:gd name="T31" fmla="*/ 0 h 55"/>
                  <a:gd name="T32" fmla="*/ 1 w 84"/>
                  <a:gd name="T33" fmla="*/ 0 h 55"/>
                  <a:gd name="T34" fmla="*/ 1 w 84"/>
                  <a:gd name="T35" fmla="*/ 0 h 55"/>
                  <a:gd name="T36" fmla="*/ 1 w 84"/>
                  <a:gd name="T37" fmla="*/ 0 h 55"/>
                  <a:gd name="T38" fmla="*/ 1 w 84"/>
                  <a:gd name="T39" fmla="*/ 0 h 55"/>
                  <a:gd name="T40" fmla="*/ 1 w 84"/>
                  <a:gd name="T41" fmla="*/ 0 h 55"/>
                  <a:gd name="T42" fmla="*/ 1 w 84"/>
                  <a:gd name="T43" fmla="*/ 0 h 55"/>
                  <a:gd name="T44" fmla="*/ 1 w 84"/>
                  <a:gd name="T45" fmla="*/ 0 h 55"/>
                  <a:gd name="T46" fmla="*/ 1 w 84"/>
                  <a:gd name="T47" fmla="*/ 1 h 55"/>
                  <a:gd name="T48" fmla="*/ 1 w 84"/>
                  <a:gd name="T49" fmla="*/ 1 h 55"/>
                  <a:gd name="T50" fmla="*/ 1 w 84"/>
                  <a:gd name="T51" fmla="*/ 1 h 55"/>
                  <a:gd name="T52" fmla="*/ 1 w 84"/>
                  <a:gd name="T53" fmla="*/ 1 h 55"/>
                  <a:gd name="T54" fmla="*/ 1 w 84"/>
                  <a:gd name="T55" fmla="*/ 1 h 55"/>
                  <a:gd name="T56" fmla="*/ 1 w 84"/>
                  <a:gd name="T57" fmla="*/ 1 h 55"/>
                  <a:gd name="T58" fmla="*/ 1 w 84"/>
                  <a:gd name="T59" fmla="*/ 1 h 55"/>
                  <a:gd name="T60" fmla="*/ 1 w 84"/>
                  <a:gd name="T61" fmla="*/ 1 h 55"/>
                  <a:gd name="T62" fmla="*/ 1 w 84"/>
                  <a:gd name="T63" fmla="*/ 1 h 55"/>
                  <a:gd name="T64" fmla="*/ 1 w 84"/>
                  <a:gd name="T65" fmla="*/ 1 h 55"/>
                  <a:gd name="T66" fmla="*/ 1 w 84"/>
                  <a:gd name="T67" fmla="*/ 1 h 55"/>
                  <a:gd name="T68" fmla="*/ 1 w 84"/>
                  <a:gd name="T69" fmla="*/ 1 h 55"/>
                  <a:gd name="T70" fmla="*/ 1 w 84"/>
                  <a:gd name="T71" fmla="*/ 1 h 55"/>
                  <a:gd name="T72" fmla="*/ 1 w 84"/>
                  <a:gd name="T73" fmla="*/ 1 h 55"/>
                  <a:gd name="T74" fmla="*/ 1 w 84"/>
                  <a:gd name="T75" fmla="*/ 1 h 55"/>
                  <a:gd name="T76" fmla="*/ 0 w 84"/>
                  <a:gd name="T77" fmla="*/ 1 h 55"/>
                  <a:gd name="T78" fmla="*/ 0 w 84"/>
                  <a:gd name="T79" fmla="*/ 0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4"/>
                  <a:gd name="T121" fmla="*/ 0 h 55"/>
                  <a:gd name="T122" fmla="*/ 84 w 84"/>
                  <a:gd name="T123" fmla="*/ 55 h 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4" h="55">
                    <a:moveTo>
                      <a:pt x="0" y="0"/>
                    </a:moveTo>
                    <a:lnTo>
                      <a:pt x="56" y="0"/>
                    </a:lnTo>
                    <a:lnTo>
                      <a:pt x="59" y="1"/>
                    </a:lnTo>
                    <a:lnTo>
                      <a:pt x="63" y="1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81" y="13"/>
                    </a:lnTo>
                    <a:lnTo>
                      <a:pt x="81" y="15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84" y="19"/>
                    </a:lnTo>
                    <a:lnTo>
                      <a:pt x="84" y="33"/>
                    </a:lnTo>
                    <a:lnTo>
                      <a:pt x="82" y="35"/>
                    </a:lnTo>
                    <a:lnTo>
                      <a:pt x="82" y="38"/>
                    </a:lnTo>
                    <a:lnTo>
                      <a:pt x="81" y="39"/>
                    </a:lnTo>
                    <a:lnTo>
                      <a:pt x="81" y="41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6" y="46"/>
                    </a:lnTo>
                    <a:lnTo>
                      <a:pt x="75" y="46"/>
                    </a:lnTo>
                    <a:lnTo>
                      <a:pt x="75" y="48"/>
                    </a:lnTo>
                    <a:lnTo>
                      <a:pt x="74" y="49"/>
                    </a:lnTo>
                    <a:lnTo>
                      <a:pt x="72" y="49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68" y="52"/>
                    </a:lnTo>
                    <a:lnTo>
                      <a:pt x="63" y="52"/>
                    </a:lnTo>
                    <a:lnTo>
                      <a:pt x="62" y="54"/>
                    </a:lnTo>
                    <a:lnTo>
                      <a:pt x="56" y="54"/>
                    </a:lnTo>
                    <a:lnTo>
                      <a:pt x="53" y="55"/>
                    </a:lnTo>
                    <a:lnTo>
                      <a:pt x="0" y="5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39" name="Freeform 580"/>
              <p:cNvSpPr>
                <a:spLocks/>
              </p:cNvSpPr>
              <p:nvPr/>
            </p:nvSpPr>
            <p:spPr bwMode="auto">
              <a:xfrm>
                <a:off x="3740" y="3569"/>
                <a:ext cx="40" cy="52"/>
              </a:xfrm>
              <a:custGeom>
                <a:avLst/>
                <a:gdLst>
                  <a:gd name="T0" fmla="*/ 0 w 119"/>
                  <a:gd name="T1" fmla="*/ 0 h 158"/>
                  <a:gd name="T2" fmla="*/ 0 w 119"/>
                  <a:gd name="T3" fmla="*/ 2 h 158"/>
                  <a:gd name="T4" fmla="*/ 1 w 119"/>
                  <a:gd name="T5" fmla="*/ 2 h 158"/>
                  <a:gd name="T6" fmla="*/ 1 w 119"/>
                  <a:gd name="T7" fmla="*/ 2 h 158"/>
                  <a:gd name="T8" fmla="*/ 0 w 119"/>
                  <a:gd name="T9" fmla="*/ 2 h 158"/>
                  <a:gd name="T10" fmla="*/ 0 w 119"/>
                  <a:gd name="T11" fmla="*/ 1 h 158"/>
                  <a:gd name="T12" fmla="*/ 1 w 119"/>
                  <a:gd name="T13" fmla="*/ 1 h 158"/>
                  <a:gd name="T14" fmla="*/ 1 w 119"/>
                  <a:gd name="T15" fmla="*/ 1 h 158"/>
                  <a:gd name="T16" fmla="*/ 0 w 119"/>
                  <a:gd name="T17" fmla="*/ 1 h 158"/>
                  <a:gd name="T18" fmla="*/ 0 w 119"/>
                  <a:gd name="T19" fmla="*/ 0 h 158"/>
                  <a:gd name="T20" fmla="*/ 1 w 119"/>
                  <a:gd name="T21" fmla="*/ 0 h 158"/>
                  <a:gd name="T22" fmla="*/ 1 w 119"/>
                  <a:gd name="T23" fmla="*/ 0 h 158"/>
                  <a:gd name="T24" fmla="*/ 0 w 119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158"/>
                  <a:gd name="T41" fmla="*/ 119 w 119"/>
                  <a:gd name="T42" fmla="*/ 158 h 1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158">
                    <a:moveTo>
                      <a:pt x="0" y="0"/>
                    </a:moveTo>
                    <a:lnTo>
                      <a:pt x="0" y="158"/>
                    </a:lnTo>
                    <a:lnTo>
                      <a:pt x="119" y="158"/>
                    </a:lnTo>
                    <a:lnTo>
                      <a:pt x="119" y="138"/>
                    </a:lnTo>
                    <a:lnTo>
                      <a:pt x="22" y="138"/>
                    </a:lnTo>
                    <a:lnTo>
                      <a:pt x="22" y="85"/>
                    </a:lnTo>
                    <a:lnTo>
                      <a:pt x="110" y="85"/>
                    </a:lnTo>
                    <a:lnTo>
                      <a:pt x="110" y="66"/>
                    </a:lnTo>
                    <a:lnTo>
                      <a:pt x="22" y="66"/>
                    </a:lnTo>
                    <a:lnTo>
                      <a:pt x="22" y="20"/>
                    </a:lnTo>
                    <a:lnTo>
                      <a:pt x="117" y="20"/>
                    </a:lnTo>
                    <a:lnTo>
                      <a:pt x="1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0" name="Freeform 581"/>
              <p:cNvSpPr>
                <a:spLocks/>
              </p:cNvSpPr>
              <p:nvPr/>
            </p:nvSpPr>
            <p:spPr bwMode="auto">
              <a:xfrm>
                <a:off x="3787" y="3568"/>
                <a:ext cx="41" cy="54"/>
              </a:xfrm>
              <a:custGeom>
                <a:avLst/>
                <a:gdLst>
                  <a:gd name="T0" fmla="*/ 1 w 125"/>
                  <a:gd name="T1" fmla="*/ 0 h 163"/>
                  <a:gd name="T2" fmla="*/ 1 w 125"/>
                  <a:gd name="T3" fmla="*/ 0 h 163"/>
                  <a:gd name="T4" fmla="*/ 1 w 125"/>
                  <a:gd name="T5" fmla="*/ 0 h 163"/>
                  <a:gd name="T6" fmla="*/ 1 w 125"/>
                  <a:gd name="T7" fmla="*/ 0 h 163"/>
                  <a:gd name="T8" fmla="*/ 1 w 125"/>
                  <a:gd name="T9" fmla="*/ 0 h 163"/>
                  <a:gd name="T10" fmla="*/ 0 w 125"/>
                  <a:gd name="T11" fmla="*/ 0 h 163"/>
                  <a:gd name="T12" fmla="*/ 0 w 125"/>
                  <a:gd name="T13" fmla="*/ 0 h 163"/>
                  <a:gd name="T14" fmla="*/ 0 w 125"/>
                  <a:gd name="T15" fmla="*/ 0 h 163"/>
                  <a:gd name="T16" fmla="*/ 0 w 125"/>
                  <a:gd name="T17" fmla="*/ 1 h 163"/>
                  <a:gd name="T18" fmla="*/ 0 w 125"/>
                  <a:gd name="T19" fmla="*/ 1 h 163"/>
                  <a:gd name="T20" fmla="*/ 0 w 125"/>
                  <a:gd name="T21" fmla="*/ 1 h 163"/>
                  <a:gd name="T22" fmla="*/ 0 w 125"/>
                  <a:gd name="T23" fmla="*/ 1 h 163"/>
                  <a:gd name="T24" fmla="*/ 1 w 125"/>
                  <a:gd name="T25" fmla="*/ 1 h 163"/>
                  <a:gd name="T26" fmla="*/ 1 w 125"/>
                  <a:gd name="T27" fmla="*/ 1 h 163"/>
                  <a:gd name="T28" fmla="*/ 1 w 125"/>
                  <a:gd name="T29" fmla="*/ 1 h 163"/>
                  <a:gd name="T30" fmla="*/ 1 w 125"/>
                  <a:gd name="T31" fmla="*/ 1 h 163"/>
                  <a:gd name="T32" fmla="*/ 1 w 125"/>
                  <a:gd name="T33" fmla="*/ 1 h 163"/>
                  <a:gd name="T34" fmla="*/ 1 w 125"/>
                  <a:gd name="T35" fmla="*/ 1 h 163"/>
                  <a:gd name="T36" fmla="*/ 1 w 125"/>
                  <a:gd name="T37" fmla="*/ 2 h 163"/>
                  <a:gd name="T38" fmla="*/ 1 w 125"/>
                  <a:gd name="T39" fmla="*/ 2 h 163"/>
                  <a:gd name="T40" fmla="*/ 1 w 125"/>
                  <a:gd name="T41" fmla="*/ 2 h 163"/>
                  <a:gd name="T42" fmla="*/ 1 w 125"/>
                  <a:gd name="T43" fmla="*/ 2 h 163"/>
                  <a:gd name="T44" fmla="*/ 1 w 125"/>
                  <a:gd name="T45" fmla="*/ 2 h 163"/>
                  <a:gd name="T46" fmla="*/ 0 w 125"/>
                  <a:gd name="T47" fmla="*/ 2 h 163"/>
                  <a:gd name="T48" fmla="*/ 0 w 125"/>
                  <a:gd name="T49" fmla="*/ 2 h 163"/>
                  <a:gd name="T50" fmla="*/ 0 w 125"/>
                  <a:gd name="T51" fmla="*/ 1 h 163"/>
                  <a:gd name="T52" fmla="*/ 0 w 125"/>
                  <a:gd name="T53" fmla="*/ 2 h 163"/>
                  <a:gd name="T54" fmla="*/ 0 w 125"/>
                  <a:gd name="T55" fmla="*/ 2 h 163"/>
                  <a:gd name="T56" fmla="*/ 0 w 125"/>
                  <a:gd name="T57" fmla="*/ 2 h 163"/>
                  <a:gd name="T58" fmla="*/ 0 w 125"/>
                  <a:gd name="T59" fmla="*/ 2 h 163"/>
                  <a:gd name="T60" fmla="*/ 1 w 125"/>
                  <a:gd name="T61" fmla="*/ 2 h 163"/>
                  <a:gd name="T62" fmla="*/ 1 w 125"/>
                  <a:gd name="T63" fmla="*/ 2 h 163"/>
                  <a:gd name="T64" fmla="*/ 1 w 125"/>
                  <a:gd name="T65" fmla="*/ 2 h 163"/>
                  <a:gd name="T66" fmla="*/ 1 w 125"/>
                  <a:gd name="T67" fmla="*/ 2 h 163"/>
                  <a:gd name="T68" fmla="*/ 1 w 125"/>
                  <a:gd name="T69" fmla="*/ 2 h 163"/>
                  <a:gd name="T70" fmla="*/ 1 w 125"/>
                  <a:gd name="T71" fmla="*/ 1 h 163"/>
                  <a:gd name="T72" fmla="*/ 1 w 125"/>
                  <a:gd name="T73" fmla="*/ 1 h 163"/>
                  <a:gd name="T74" fmla="*/ 1 w 125"/>
                  <a:gd name="T75" fmla="*/ 1 h 163"/>
                  <a:gd name="T76" fmla="*/ 1 w 125"/>
                  <a:gd name="T77" fmla="*/ 1 h 163"/>
                  <a:gd name="T78" fmla="*/ 1 w 125"/>
                  <a:gd name="T79" fmla="*/ 1 h 163"/>
                  <a:gd name="T80" fmla="*/ 1 w 125"/>
                  <a:gd name="T81" fmla="*/ 1 h 163"/>
                  <a:gd name="T82" fmla="*/ 1 w 125"/>
                  <a:gd name="T83" fmla="*/ 1 h 163"/>
                  <a:gd name="T84" fmla="*/ 0 w 125"/>
                  <a:gd name="T85" fmla="*/ 1 h 163"/>
                  <a:gd name="T86" fmla="*/ 0 w 125"/>
                  <a:gd name="T87" fmla="*/ 1 h 163"/>
                  <a:gd name="T88" fmla="*/ 0 w 125"/>
                  <a:gd name="T89" fmla="*/ 1 h 163"/>
                  <a:gd name="T90" fmla="*/ 0 w 125"/>
                  <a:gd name="T91" fmla="*/ 0 h 163"/>
                  <a:gd name="T92" fmla="*/ 0 w 125"/>
                  <a:gd name="T93" fmla="*/ 0 h 163"/>
                  <a:gd name="T94" fmla="*/ 0 w 125"/>
                  <a:gd name="T95" fmla="*/ 0 h 163"/>
                  <a:gd name="T96" fmla="*/ 1 w 125"/>
                  <a:gd name="T97" fmla="*/ 0 h 163"/>
                  <a:gd name="T98" fmla="*/ 1 w 125"/>
                  <a:gd name="T99" fmla="*/ 0 h 163"/>
                  <a:gd name="T100" fmla="*/ 1 w 125"/>
                  <a:gd name="T101" fmla="*/ 0 h 163"/>
                  <a:gd name="T102" fmla="*/ 1 w 125"/>
                  <a:gd name="T103" fmla="*/ 0 h 163"/>
                  <a:gd name="T104" fmla="*/ 1 w 125"/>
                  <a:gd name="T105" fmla="*/ 0 h 1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5"/>
                  <a:gd name="T160" fmla="*/ 0 h 163"/>
                  <a:gd name="T161" fmla="*/ 125 w 125"/>
                  <a:gd name="T162" fmla="*/ 163 h 1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5" h="163">
                    <a:moveTo>
                      <a:pt x="121" y="48"/>
                    </a:moveTo>
                    <a:lnTo>
                      <a:pt x="121" y="39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8" y="32"/>
                    </a:lnTo>
                    <a:lnTo>
                      <a:pt x="118" y="29"/>
                    </a:lnTo>
                    <a:lnTo>
                      <a:pt x="116" y="28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4" y="20"/>
                    </a:lnTo>
                    <a:lnTo>
                      <a:pt x="103" y="10"/>
                    </a:lnTo>
                    <a:lnTo>
                      <a:pt x="101" y="9"/>
                    </a:lnTo>
                    <a:lnTo>
                      <a:pt x="99" y="7"/>
                    </a:lnTo>
                    <a:lnTo>
                      <a:pt x="96" y="7"/>
                    </a:lnTo>
                    <a:lnTo>
                      <a:pt x="95" y="6"/>
                    </a:lnTo>
                    <a:lnTo>
                      <a:pt x="92" y="5"/>
                    </a:lnTo>
                    <a:lnTo>
                      <a:pt x="89" y="5"/>
                    </a:lnTo>
                    <a:lnTo>
                      <a:pt x="86" y="3"/>
                    </a:lnTo>
                    <a:lnTo>
                      <a:pt x="85" y="3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3" y="0"/>
                    </a:lnTo>
                    <a:lnTo>
                      <a:pt x="53" y="0"/>
                    </a:lnTo>
                    <a:lnTo>
                      <a:pt x="50" y="2"/>
                    </a:lnTo>
                    <a:lnTo>
                      <a:pt x="44" y="2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4" y="9"/>
                    </a:lnTo>
                    <a:lnTo>
                      <a:pt x="21" y="12"/>
                    </a:lnTo>
                    <a:lnTo>
                      <a:pt x="18" y="13"/>
                    </a:lnTo>
                    <a:lnTo>
                      <a:pt x="13" y="19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5" y="36"/>
                    </a:lnTo>
                    <a:lnTo>
                      <a:pt x="5" y="51"/>
                    </a:lnTo>
                    <a:lnTo>
                      <a:pt x="7" y="52"/>
                    </a:lnTo>
                    <a:lnTo>
                      <a:pt x="7" y="57"/>
                    </a:lnTo>
                    <a:lnTo>
                      <a:pt x="8" y="58"/>
                    </a:lnTo>
                    <a:lnTo>
                      <a:pt x="8" y="61"/>
                    </a:lnTo>
                    <a:lnTo>
                      <a:pt x="10" y="63"/>
                    </a:lnTo>
                    <a:lnTo>
                      <a:pt x="10" y="64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8" y="74"/>
                    </a:lnTo>
                    <a:lnTo>
                      <a:pt x="21" y="76"/>
                    </a:lnTo>
                    <a:lnTo>
                      <a:pt x="23" y="76"/>
                    </a:lnTo>
                    <a:lnTo>
                      <a:pt x="26" y="79"/>
                    </a:lnTo>
                    <a:lnTo>
                      <a:pt x="29" y="79"/>
                    </a:lnTo>
                    <a:lnTo>
                      <a:pt x="30" y="80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7" y="83"/>
                    </a:lnTo>
                    <a:lnTo>
                      <a:pt x="40" y="83"/>
                    </a:lnTo>
                    <a:lnTo>
                      <a:pt x="43" y="84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52" y="87"/>
                    </a:lnTo>
                    <a:lnTo>
                      <a:pt x="57" y="87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6" y="90"/>
                    </a:lnTo>
                    <a:lnTo>
                      <a:pt x="69" y="90"/>
                    </a:lnTo>
                    <a:lnTo>
                      <a:pt x="70" y="92"/>
                    </a:lnTo>
                    <a:lnTo>
                      <a:pt x="76" y="92"/>
                    </a:lnTo>
                    <a:lnTo>
                      <a:pt x="78" y="93"/>
                    </a:lnTo>
                    <a:lnTo>
                      <a:pt x="82" y="93"/>
                    </a:lnTo>
                    <a:lnTo>
                      <a:pt x="85" y="95"/>
                    </a:lnTo>
                    <a:lnTo>
                      <a:pt x="86" y="95"/>
                    </a:lnTo>
                    <a:lnTo>
                      <a:pt x="88" y="96"/>
                    </a:lnTo>
                    <a:lnTo>
                      <a:pt x="91" y="96"/>
                    </a:lnTo>
                    <a:lnTo>
                      <a:pt x="92" y="97"/>
                    </a:lnTo>
                    <a:lnTo>
                      <a:pt x="93" y="97"/>
                    </a:lnTo>
                    <a:lnTo>
                      <a:pt x="95" y="99"/>
                    </a:lnTo>
                    <a:lnTo>
                      <a:pt x="96" y="99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9" y="102"/>
                    </a:lnTo>
                    <a:lnTo>
                      <a:pt x="102" y="105"/>
                    </a:lnTo>
                    <a:lnTo>
                      <a:pt x="102" y="106"/>
                    </a:lnTo>
                    <a:lnTo>
                      <a:pt x="103" y="106"/>
                    </a:lnTo>
                    <a:lnTo>
                      <a:pt x="103" y="109"/>
                    </a:lnTo>
                    <a:lnTo>
                      <a:pt x="105" y="110"/>
                    </a:lnTo>
                    <a:lnTo>
                      <a:pt x="105" y="121"/>
                    </a:lnTo>
                    <a:lnTo>
                      <a:pt x="103" y="122"/>
                    </a:lnTo>
                    <a:lnTo>
                      <a:pt x="103" y="125"/>
                    </a:lnTo>
                    <a:lnTo>
                      <a:pt x="102" y="126"/>
                    </a:lnTo>
                    <a:lnTo>
                      <a:pt x="102" y="128"/>
                    </a:lnTo>
                    <a:lnTo>
                      <a:pt x="101" y="129"/>
                    </a:lnTo>
                    <a:lnTo>
                      <a:pt x="101" y="131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8" y="134"/>
                    </a:lnTo>
                    <a:lnTo>
                      <a:pt x="93" y="138"/>
                    </a:lnTo>
                    <a:lnTo>
                      <a:pt x="92" y="138"/>
                    </a:lnTo>
                    <a:lnTo>
                      <a:pt x="91" y="140"/>
                    </a:lnTo>
                    <a:lnTo>
                      <a:pt x="89" y="140"/>
                    </a:lnTo>
                    <a:lnTo>
                      <a:pt x="88" y="141"/>
                    </a:lnTo>
                    <a:lnTo>
                      <a:pt x="86" y="141"/>
                    </a:lnTo>
                    <a:lnTo>
                      <a:pt x="85" y="142"/>
                    </a:lnTo>
                    <a:lnTo>
                      <a:pt x="82" y="142"/>
                    </a:lnTo>
                    <a:lnTo>
                      <a:pt x="80" y="144"/>
                    </a:lnTo>
                    <a:lnTo>
                      <a:pt x="75" y="144"/>
                    </a:lnTo>
                    <a:lnTo>
                      <a:pt x="72" y="145"/>
                    </a:lnTo>
                    <a:lnTo>
                      <a:pt x="54" y="145"/>
                    </a:lnTo>
                    <a:lnTo>
                      <a:pt x="52" y="144"/>
                    </a:lnTo>
                    <a:lnTo>
                      <a:pt x="49" y="144"/>
                    </a:lnTo>
                    <a:lnTo>
                      <a:pt x="46" y="142"/>
                    </a:lnTo>
                    <a:lnTo>
                      <a:pt x="44" y="142"/>
                    </a:lnTo>
                    <a:lnTo>
                      <a:pt x="43" y="141"/>
                    </a:lnTo>
                    <a:lnTo>
                      <a:pt x="40" y="141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3" y="124"/>
                    </a:lnTo>
                    <a:lnTo>
                      <a:pt x="23" y="122"/>
                    </a:lnTo>
                    <a:lnTo>
                      <a:pt x="21" y="119"/>
                    </a:lnTo>
                    <a:lnTo>
                      <a:pt x="21" y="116"/>
                    </a:lnTo>
                    <a:lnTo>
                      <a:pt x="20" y="113"/>
                    </a:lnTo>
                    <a:lnTo>
                      <a:pt x="20" y="108"/>
                    </a:lnTo>
                    <a:lnTo>
                      <a:pt x="0" y="108"/>
                    </a:lnTo>
                    <a:lnTo>
                      <a:pt x="0" y="115"/>
                    </a:lnTo>
                    <a:lnTo>
                      <a:pt x="1" y="118"/>
                    </a:lnTo>
                    <a:lnTo>
                      <a:pt x="1" y="121"/>
                    </a:lnTo>
                    <a:lnTo>
                      <a:pt x="3" y="124"/>
                    </a:lnTo>
                    <a:lnTo>
                      <a:pt x="3" y="126"/>
                    </a:lnTo>
                    <a:lnTo>
                      <a:pt x="4" y="129"/>
                    </a:lnTo>
                    <a:lnTo>
                      <a:pt x="4" y="131"/>
                    </a:lnTo>
                    <a:lnTo>
                      <a:pt x="5" y="134"/>
                    </a:lnTo>
                    <a:lnTo>
                      <a:pt x="7" y="137"/>
                    </a:lnTo>
                    <a:lnTo>
                      <a:pt x="8" y="138"/>
                    </a:lnTo>
                    <a:lnTo>
                      <a:pt x="10" y="141"/>
                    </a:lnTo>
                    <a:lnTo>
                      <a:pt x="21" y="153"/>
                    </a:lnTo>
                    <a:lnTo>
                      <a:pt x="24" y="154"/>
                    </a:lnTo>
                    <a:lnTo>
                      <a:pt x="26" y="155"/>
                    </a:lnTo>
                    <a:lnTo>
                      <a:pt x="29" y="155"/>
                    </a:lnTo>
                    <a:lnTo>
                      <a:pt x="31" y="157"/>
                    </a:lnTo>
                    <a:lnTo>
                      <a:pt x="34" y="158"/>
                    </a:lnTo>
                    <a:lnTo>
                      <a:pt x="37" y="160"/>
                    </a:lnTo>
                    <a:lnTo>
                      <a:pt x="40" y="160"/>
                    </a:lnTo>
                    <a:lnTo>
                      <a:pt x="43" y="161"/>
                    </a:lnTo>
                    <a:lnTo>
                      <a:pt x="49" y="161"/>
                    </a:lnTo>
                    <a:lnTo>
                      <a:pt x="53" y="163"/>
                    </a:lnTo>
                    <a:lnTo>
                      <a:pt x="75" y="163"/>
                    </a:lnTo>
                    <a:lnTo>
                      <a:pt x="78" y="161"/>
                    </a:lnTo>
                    <a:lnTo>
                      <a:pt x="83" y="161"/>
                    </a:lnTo>
                    <a:lnTo>
                      <a:pt x="86" y="160"/>
                    </a:lnTo>
                    <a:lnTo>
                      <a:pt x="91" y="160"/>
                    </a:lnTo>
                    <a:lnTo>
                      <a:pt x="92" y="158"/>
                    </a:lnTo>
                    <a:lnTo>
                      <a:pt x="95" y="157"/>
                    </a:lnTo>
                    <a:lnTo>
                      <a:pt x="98" y="157"/>
                    </a:lnTo>
                    <a:lnTo>
                      <a:pt x="101" y="155"/>
                    </a:lnTo>
                    <a:lnTo>
                      <a:pt x="103" y="154"/>
                    </a:lnTo>
                    <a:lnTo>
                      <a:pt x="105" y="153"/>
                    </a:lnTo>
                    <a:lnTo>
                      <a:pt x="108" y="151"/>
                    </a:lnTo>
                    <a:lnTo>
                      <a:pt x="111" y="148"/>
                    </a:lnTo>
                    <a:lnTo>
                      <a:pt x="114" y="147"/>
                    </a:lnTo>
                    <a:lnTo>
                      <a:pt x="115" y="145"/>
                    </a:lnTo>
                    <a:lnTo>
                      <a:pt x="116" y="142"/>
                    </a:lnTo>
                    <a:lnTo>
                      <a:pt x="119" y="140"/>
                    </a:lnTo>
                    <a:lnTo>
                      <a:pt x="119" y="137"/>
                    </a:lnTo>
                    <a:lnTo>
                      <a:pt x="121" y="135"/>
                    </a:lnTo>
                    <a:lnTo>
                      <a:pt x="122" y="132"/>
                    </a:lnTo>
                    <a:lnTo>
                      <a:pt x="122" y="129"/>
                    </a:lnTo>
                    <a:lnTo>
                      <a:pt x="124" y="128"/>
                    </a:lnTo>
                    <a:lnTo>
                      <a:pt x="124" y="125"/>
                    </a:lnTo>
                    <a:lnTo>
                      <a:pt x="125" y="122"/>
                    </a:lnTo>
                    <a:lnTo>
                      <a:pt x="125" y="108"/>
                    </a:lnTo>
                    <a:lnTo>
                      <a:pt x="124" y="105"/>
                    </a:lnTo>
                    <a:lnTo>
                      <a:pt x="124" y="100"/>
                    </a:lnTo>
                    <a:lnTo>
                      <a:pt x="122" y="99"/>
                    </a:lnTo>
                    <a:lnTo>
                      <a:pt x="122" y="97"/>
                    </a:lnTo>
                    <a:lnTo>
                      <a:pt x="121" y="95"/>
                    </a:lnTo>
                    <a:lnTo>
                      <a:pt x="119" y="93"/>
                    </a:lnTo>
                    <a:lnTo>
                      <a:pt x="119" y="92"/>
                    </a:lnTo>
                    <a:lnTo>
                      <a:pt x="111" y="83"/>
                    </a:lnTo>
                    <a:lnTo>
                      <a:pt x="108" y="83"/>
                    </a:lnTo>
                    <a:lnTo>
                      <a:pt x="105" y="80"/>
                    </a:lnTo>
                    <a:lnTo>
                      <a:pt x="102" y="79"/>
                    </a:lnTo>
                    <a:lnTo>
                      <a:pt x="101" y="79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3" y="76"/>
                    </a:lnTo>
                    <a:lnTo>
                      <a:pt x="91" y="74"/>
                    </a:lnTo>
                    <a:lnTo>
                      <a:pt x="89" y="74"/>
                    </a:lnTo>
                    <a:lnTo>
                      <a:pt x="86" y="73"/>
                    </a:lnTo>
                    <a:lnTo>
                      <a:pt x="83" y="73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5" y="70"/>
                    </a:lnTo>
                    <a:lnTo>
                      <a:pt x="72" y="68"/>
                    </a:lnTo>
                    <a:lnTo>
                      <a:pt x="69" y="68"/>
                    </a:lnTo>
                    <a:lnTo>
                      <a:pt x="66" y="67"/>
                    </a:lnTo>
                    <a:lnTo>
                      <a:pt x="63" y="67"/>
                    </a:lnTo>
                    <a:lnTo>
                      <a:pt x="60" y="65"/>
                    </a:lnTo>
                    <a:lnTo>
                      <a:pt x="56" y="65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46" y="63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4" y="57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27" y="50"/>
                    </a:lnTo>
                    <a:lnTo>
                      <a:pt x="27" y="47"/>
                    </a:lnTo>
                    <a:lnTo>
                      <a:pt x="26" y="45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4" y="23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8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8" y="18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8" y="35"/>
                    </a:lnTo>
                    <a:lnTo>
                      <a:pt x="98" y="39"/>
                    </a:lnTo>
                    <a:lnTo>
                      <a:pt x="99" y="41"/>
                    </a:lnTo>
                    <a:lnTo>
                      <a:pt x="99" y="48"/>
                    </a:lnTo>
                    <a:lnTo>
                      <a:pt x="121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1" name="Rectangle 582"/>
              <p:cNvSpPr>
                <a:spLocks noChangeArrowheads="1"/>
              </p:cNvSpPr>
              <p:nvPr/>
            </p:nvSpPr>
            <p:spPr bwMode="auto">
              <a:xfrm>
                <a:off x="3838" y="3569"/>
                <a:ext cx="8" cy="5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2" name="Freeform 583"/>
              <p:cNvSpPr>
                <a:spLocks/>
              </p:cNvSpPr>
              <p:nvPr/>
            </p:nvSpPr>
            <p:spPr bwMode="auto">
              <a:xfrm>
                <a:off x="3859" y="3569"/>
                <a:ext cx="43" cy="52"/>
              </a:xfrm>
              <a:custGeom>
                <a:avLst/>
                <a:gdLst>
                  <a:gd name="T0" fmla="*/ 1 w 130"/>
                  <a:gd name="T1" fmla="*/ 0 h 158"/>
                  <a:gd name="T2" fmla="*/ 1 w 130"/>
                  <a:gd name="T3" fmla="*/ 0 h 158"/>
                  <a:gd name="T4" fmla="*/ 1 w 130"/>
                  <a:gd name="T5" fmla="*/ 0 h 158"/>
                  <a:gd name="T6" fmla="*/ 1 w 130"/>
                  <a:gd name="T7" fmla="*/ 0 h 158"/>
                  <a:gd name="T8" fmla="*/ 1 w 130"/>
                  <a:gd name="T9" fmla="*/ 0 h 158"/>
                  <a:gd name="T10" fmla="*/ 1 w 130"/>
                  <a:gd name="T11" fmla="*/ 0 h 158"/>
                  <a:gd name="T12" fmla="*/ 1 w 130"/>
                  <a:gd name="T13" fmla="*/ 0 h 158"/>
                  <a:gd name="T14" fmla="*/ 1 w 130"/>
                  <a:gd name="T15" fmla="*/ 1 h 158"/>
                  <a:gd name="T16" fmla="*/ 1 w 130"/>
                  <a:gd name="T17" fmla="*/ 1 h 158"/>
                  <a:gd name="T18" fmla="*/ 1 w 130"/>
                  <a:gd name="T19" fmla="*/ 1 h 158"/>
                  <a:gd name="T20" fmla="*/ 1 w 130"/>
                  <a:gd name="T21" fmla="*/ 1 h 158"/>
                  <a:gd name="T22" fmla="*/ 1 w 130"/>
                  <a:gd name="T23" fmla="*/ 1 h 158"/>
                  <a:gd name="T24" fmla="*/ 1 w 130"/>
                  <a:gd name="T25" fmla="*/ 1 h 158"/>
                  <a:gd name="T26" fmla="*/ 1 w 130"/>
                  <a:gd name="T27" fmla="*/ 1 h 158"/>
                  <a:gd name="T28" fmla="*/ 1 w 130"/>
                  <a:gd name="T29" fmla="*/ 1 h 158"/>
                  <a:gd name="T30" fmla="*/ 1 w 130"/>
                  <a:gd name="T31" fmla="*/ 2 h 158"/>
                  <a:gd name="T32" fmla="*/ 1 w 130"/>
                  <a:gd name="T33" fmla="*/ 2 h 158"/>
                  <a:gd name="T34" fmla="*/ 1 w 130"/>
                  <a:gd name="T35" fmla="*/ 2 h 158"/>
                  <a:gd name="T36" fmla="*/ 1 w 130"/>
                  <a:gd name="T37" fmla="*/ 2 h 158"/>
                  <a:gd name="T38" fmla="*/ 0 w 130"/>
                  <a:gd name="T39" fmla="*/ 2 h 158"/>
                  <a:gd name="T40" fmla="*/ 0 w 130"/>
                  <a:gd name="T41" fmla="*/ 2 h 158"/>
                  <a:gd name="T42" fmla="*/ 1 w 130"/>
                  <a:gd name="T43" fmla="*/ 2 h 158"/>
                  <a:gd name="T44" fmla="*/ 1 w 130"/>
                  <a:gd name="T45" fmla="*/ 2 h 158"/>
                  <a:gd name="T46" fmla="*/ 1 w 130"/>
                  <a:gd name="T47" fmla="*/ 2 h 158"/>
                  <a:gd name="T48" fmla="*/ 1 w 130"/>
                  <a:gd name="T49" fmla="*/ 2 h 158"/>
                  <a:gd name="T50" fmla="*/ 1 w 130"/>
                  <a:gd name="T51" fmla="*/ 2 h 158"/>
                  <a:gd name="T52" fmla="*/ 1 w 130"/>
                  <a:gd name="T53" fmla="*/ 2 h 158"/>
                  <a:gd name="T54" fmla="*/ 1 w 130"/>
                  <a:gd name="T55" fmla="*/ 2 h 158"/>
                  <a:gd name="T56" fmla="*/ 1 w 130"/>
                  <a:gd name="T57" fmla="*/ 2 h 158"/>
                  <a:gd name="T58" fmla="*/ 1 w 130"/>
                  <a:gd name="T59" fmla="*/ 2 h 158"/>
                  <a:gd name="T60" fmla="*/ 1 w 130"/>
                  <a:gd name="T61" fmla="*/ 1 h 158"/>
                  <a:gd name="T62" fmla="*/ 1 w 130"/>
                  <a:gd name="T63" fmla="*/ 1 h 158"/>
                  <a:gd name="T64" fmla="*/ 2 w 130"/>
                  <a:gd name="T65" fmla="*/ 1 h 158"/>
                  <a:gd name="T66" fmla="*/ 2 w 130"/>
                  <a:gd name="T67" fmla="*/ 1 h 158"/>
                  <a:gd name="T68" fmla="*/ 2 w 130"/>
                  <a:gd name="T69" fmla="*/ 1 h 158"/>
                  <a:gd name="T70" fmla="*/ 2 w 130"/>
                  <a:gd name="T71" fmla="*/ 1 h 158"/>
                  <a:gd name="T72" fmla="*/ 2 w 130"/>
                  <a:gd name="T73" fmla="*/ 1 h 158"/>
                  <a:gd name="T74" fmla="*/ 2 w 130"/>
                  <a:gd name="T75" fmla="*/ 1 h 158"/>
                  <a:gd name="T76" fmla="*/ 1 w 130"/>
                  <a:gd name="T77" fmla="*/ 0 h 158"/>
                  <a:gd name="T78" fmla="*/ 1 w 130"/>
                  <a:gd name="T79" fmla="*/ 0 h 158"/>
                  <a:gd name="T80" fmla="*/ 1 w 130"/>
                  <a:gd name="T81" fmla="*/ 0 h 158"/>
                  <a:gd name="T82" fmla="*/ 1 w 130"/>
                  <a:gd name="T83" fmla="*/ 0 h 158"/>
                  <a:gd name="T84" fmla="*/ 1 w 130"/>
                  <a:gd name="T85" fmla="*/ 0 h 158"/>
                  <a:gd name="T86" fmla="*/ 1 w 130"/>
                  <a:gd name="T87" fmla="*/ 0 h 158"/>
                  <a:gd name="T88" fmla="*/ 1 w 130"/>
                  <a:gd name="T89" fmla="*/ 0 h 158"/>
                  <a:gd name="T90" fmla="*/ 1 w 130"/>
                  <a:gd name="T91" fmla="*/ 0 h 158"/>
                  <a:gd name="T92" fmla="*/ 1 w 130"/>
                  <a:gd name="T93" fmla="*/ 0 h 158"/>
                  <a:gd name="T94" fmla="*/ 1 w 130"/>
                  <a:gd name="T95" fmla="*/ 0 h 158"/>
                  <a:gd name="T96" fmla="*/ 1 w 130"/>
                  <a:gd name="T97" fmla="*/ 0 h 158"/>
                  <a:gd name="T98" fmla="*/ 0 w 130"/>
                  <a:gd name="T99" fmla="*/ 0 h 1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0"/>
                  <a:gd name="T151" fmla="*/ 0 h 158"/>
                  <a:gd name="T152" fmla="*/ 130 w 130"/>
                  <a:gd name="T153" fmla="*/ 158 h 1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0" h="158">
                    <a:moveTo>
                      <a:pt x="0" y="0"/>
                    </a:moveTo>
                    <a:lnTo>
                      <a:pt x="0" y="18"/>
                    </a:lnTo>
                    <a:lnTo>
                      <a:pt x="69" y="18"/>
                    </a:lnTo>
                    <a:lnTo>
                      <a:pt x="69" y="20"/>
                    </a:lnTo>
                    <a:lnTo>
                      <a:pt x="75" y="20"/>
                    </a:lnTo>
                    <a:lnTo>
                      <a:pt x="75" y="21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6" y="24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89" y="29"/>
                    </a:lnTo>
                    <a:lnTo>
                      <a:pt x="92" y="29"/>
                    </a:lnTo>
                    <a:lnTo>
                      <a:pt x="94" y="32"/>
                    </a:lnTo>
                    <a:lnTo>
                      <a:pt x="95" y="34"/>
                    </a:lnTo>
                    <a:lnTo>
                      <a:pt x="96" y="34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99" y="40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2" y="49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5" y="58"/>
                    </a:lnTo>
                    <a:lnTo>
                      <a:pt x="106" y="58"/>
                    </a:lnTo>
                    <a:lnTo>
                      <a:pt x="106" y="66"/>
                    </a:lnTo>
                    <a:lnTo>
                      <a:pt x="108" y="66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10"/>
                    </a:lnTo>
                    <a:lnTo>
                      <a:pt x="102" y="110"/>
                    </a:lnTo>
                    <a:lnTo>
                      <a:pt x="102" y="113"/>
                    </a:lnTo>
                    <a:lnTo>
                      <a:pt x="101" y="113"/>
                    </a:lnTo>
                    <a:lnTo>
                      <a:pt x="101" y="116"/>
                    </a:lnTo>
                    <a:lnTo>
                      <a:pt x="99" y="116"/>
                    </a:lnTo>
                    <a:lnTo>
                      <a:pt x="99" y="120"/>
                    </a:lnTo>
                    <a:lnTo>
                      <a:pt x="96" y="122"/>
                    </a:lnTo>
                    <a:lnTo>
                      <a:pt x="96" y="124"/>
                    </a:lnTo>
                    <a:lnTo>
                      <a:pt x="94" y="126"/>
                    </a:lnTo>
                    <a:lnTo>
                      <a:pt x="91" y="127"/>
                    </a:lnTo>
                    <a:lnTo>
                      <a:pt x="91" y="129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5" y="132"/>
                    </a:lnTo>
                    <a:lnTo>
                      <a:pt x="85" y="133"/>
                    </a:lnTo>
                    <a:lnTo>
                      <a:pt x="81" y="133"/>
                    </a:lnTo>
                    <a:lnTo>
                      <a:pt x="81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0" y="136"/>
                    </a:lnTo>
                    <a:lnTo>
                      <a:pt x="70" y="138"/>
                    </a:lnTo>
                    <a:lnTo>
                      <a:pt x="19" y="13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0" y="158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2" y="156"/>
                    </a:lnTo>
                    <a:lnTo>
                      <a:pt x="82" y="155"/>
                    </a:lnTo>
                    <a:lnTo>
                      <a:pt x="85" y="155"/>
                    </a:lnTo>
                    <a:lnTo>
                      <a:pt x="85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92" y="152"/>
                    </a:lnTo>
                    <a:lnTo>
                      <a:pt x="92" y="151"/>
                    </a:lnTo>
                    <a:lnTo>
                      <a:pt x="95" y="151"/>
                    </a:lnTo>
                    <a:lnTo>
                      <a:pt x="95" y="149"/>
                    </a:lnTo>
                    <a:lnTo>
                      <a:pt x="98" y="149"/>
                    </a:lnTo>
                    <a:lnTo>
                      <a:pt x="98" y="148"/>
                    </a:lnTo>
                    <a:lnTo>
                      <a:pt x="101" y="148"/>
                    </a:lnTo>
                    <a:lnTo>
                      <a:pt x="101" y="146"/>
                    </a:lnTo>
                    <a:lnTo>
                      <a:pt x="104" y="145"/>
                    </a:lnTo>
                    <a:lnTo>
                      <a:pt x="104" y="143"/>
                    </a:lnTo>
                    <a:lnTo>
                      <a:pt x="106" y="143"/>
                    </a:lnTo>
                    <a:lnTo>
                      <a:pt x="106" y="142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5" y="135"/>
                    </a:lnTo>
                    <a:lnTo>
                      <a:pt x="115" y="132"/>
                    </a:lnTo>
                    <a:lnTo>
                      <a:pt x="117" y="132"/>
                    </a:lnTo>
                    <a:lnTo>
                      <a:pt x="117" y="129"/>
                    </a:lnTo>
                    <a:lnTo>
                      <a:pt x="119" y="127"/>
                    </a:lnTo>
                    <a:lnTo>
                      <a:pt x="119" y="124"/>
                    </a:lnTo>
                    <a:lnTo>
                      <a:pt x="121" y="124"/>
                    </a:lnTo>
                    <a:lnTo>
                      <a:pt x="121" y="122"/>
                    </a:lnTo>
                    <a:lnTo>
                      <a:pt x="122" y="122"/>
                    </a:lnTo>
                    <a:lnTo>
                      <a:pt x="122" y="117"/>
                    </a:lnTo>
                    <a:lnTo>
                      <a:pt x="124" y="117"/>
                    </a:lnTo>
                    <a:lnTo>
                      <a:pt x="124" y="114"/>
                    </a:lnTo>
                    <a:lnTo>
                      <a:pt x="125" y="114"/>
                    </a:lnTo>
                    <a:lnTo>
                      <a:pt x="125" y="107"/>
                    </a:lnTo>
                    <a:lnTo>
                      <a:pt x="127" y="107"/>
                    </a:lnTo>
                    <a:lnTo>
                      <a:pt x="127" y="103"/>
                    </a:lnTo>
                    <a:lnTo>
                      <a:pt x="128" y="103"/>
                    </a:lnTo>
                    <a:lnTo>
                      <a:pt x="128" y="94"/>
                    </a:lnTo>
                    <a:lnTo>
                      <a:pt x="130" y="94"/>
                    </a:lnTo>
                    <a:lnTo>
                      <a:pt x="130" y="62"/>
                    </a:lnTo>
                    <a:lnTo>
                      <a:pt x="128" y="62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7" y="46"/>
                    </a:lnTo>
                    <a:lnTo>
                      <a:pt x="125" y="46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4" y="39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1" y="36"/>
                    </a:lnTo>
                    <a:lnTo>
                      <a:pt x="121" y="32"/>
                    </a:lnTo>
                    <a:lnTo>
                      <a:pt x="119" y="32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8" y="26"/>
                    </a:lnTo>
                    <a:lnTo>
                      <a:pt x="117" y="26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09" y="17"/>
                    </a:lnTo>
                    <a:lnTo>
                      <a:pt x="108" y="17"/>
                    </a:lnTo>
                    <a:lnTo>
                      <a:pt x="106" y="14"/>
                    </a:lnTo>
                    <a:lnTo>
                      <a:pt x="105" y="14"/>
                    </a:lnTo>
                    <a:lnTo>
                      <a:pt x="105" y="13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99" y="11"/>
                    </a:lnTo>
                    <a:lnTo>
                      <a:pt x="98" y="8"/>
                    </a:lnTo>
                    <a:lnTo>
                      <a:pt x="96" y="8"/>
                    </a:lnTo>
                    <a:lnTo>
                      <a:pt x="96" y="7"/>
                    </a:lnTo>
                    <a:lnTo>
                      <a:pt x="94" y="7"/>
                    </a:lnTo>
                    <a:lnTo>
                      <a:pt x="94" y="5"/>
                    </a:lnTo>
                    <a:lnTo>
                      <a:pt x="91" y="5"/>
                    </a:lnTo>
                    <a:lnTo>
                      <a:pt x="91" y="4"/>
                    </a:lnTo>
                    <a:lnTo>
                      <a:pt x="83" y="4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1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3" name="Freeform 584"/>
              <p:cNvSpPr>
                <a:spLocks/>
              </p:cNvSpPr>
              <p:nvPr/>
            </p:nvSpPr>
            <p:spPr bwMode="auto">
              <a:xfrm>
                <a:off x="3859" y="3569"/>
                <a:ext cx="43" cy="52"/>
              </a:xfrm>
              <a:custGeom>
                <a:avLst/>
                <a:gdLst>
                  <a:gd name="T0" fmla="*/ 0 w 130"/>
                  <a:gd name="T1" fmla="*/ 0 h 158"/>
                  <a:gd name="T2" fmla="*/ 0 w 130"/>
                  <a:gd name="T3" fmla="*/ 2 h 158"/>
                  <a:gd name="T4" fmla="*/ 1 w 130"/>
                  <a:gd name="T5" fmla="*/ 2 h 158"/>
                  <a:gd name="T6" fmla="*/ 1 w 130"/>
                  <a:gd name="T7" fmla="*/ 2 h 158"/>
                  <a:gd name="T8" fmla="*/ 1 w 130"/>
                  <a:gd name="T9" fmla="*/ 2 h 158"/>
                  <a:gd name="T10" fmla="*/ 1 w 130"/>
                  <a:gd name="T11" fmla="*/ 2 h 158"/>
                  <a:gd name="T12" fmla="*/ 1 w 130"/>
                  <a:gd name="T13" fmla="*/ 2 h 158"/>
                  <a:gd name="T14" fmla="*/ 1 w 130"/>
                  <a:gd name="T15" fmla="*/ 2 h 158"/>
                  <a:gd name="T16" fmla="*/ 1 w 130"/>
                  <a:gd name="T17" fmla="*/ 2 h 158"/>
                  <a:gd name="T18" fmla="*/ 1 w 130"/>
                  <a:gd name="T19" fmla="*/ 2 h 158"/>
                  <a:gd name="T20" fmla="*/ 1 w 130"/>
                  <a:gd name="T21" fmla="*/ 2 h 158"/>
                  <a:gd name="T22" fmla="*/ 1 w 130"/>
                  <a:gd name="T23" fmla="*/ 2 h 158"/>
                  <a:gd name="T24" fmla="*/ 1 w 130"/>
                  <a:gd name="T25" fmla="*/ 2 h 158"/>
                  <a:gd name="T26" fmla="*/ 1 w 130"/>
                  <a:gd name="T27" fmla="*/ 2 h 158"/>
                  <a:gd name="T28" fmla="*/ 1 w 130"/>
                  <a:gd name="T29" fmla="*/ 2 h 158"/>
                  <a:gd name="T30" fmla="*/ 1 w 130"/>
                  <a:gd name="T31" fmla="*/ 2 h 158"/>
                  <a:gd name="T32" fmla="*/ 1 w 130"/>
                  <a:gd name="T33" fmla="*/ 2 h 158"/>
                  <a:gd name="T34" fmla="*/ 1 w 130"/>
                  <a:gd name="T35" fmla="*/ 1 h 158"/>
                  <a:gd name="T36" fmla="*/ 1 w 130"/>
                  <a:gd name="T37" fmla="*/ 1 h 158"/>
                  <a:gd name="T38" fmla="*/ 1 w 130"/>
                  <a:gd name="T39" fmla="*/ 1 h 158"/>
                  <a:gd name="T40" fmla="*/ 2 w 130"/>
                  <a:gd name="T41" fmla="*/ 1 h 158"/>
                  <a:gd name="T42" fmla="*/ 2 w 130"/>
                  <a:gd name="T43" fmla="*/ 1 h 158"/>
                  <a:gd name="T44" fmla="*/ 2 w 130"/>
                  <a:gd name="T45" fmla="*/ 1 h 158"/>
                  <a:gd name="T46" fmla="*/ 2 w 130"/>
                  <a:gd name="T47" fmla="*/ 1 h 158"/>
                  <a:gd name="T48" fmla="*/ 2 w 130"/>
                  <a:gd name="T49" fmla="*/ 1 h 158"/>
                  <a:gd name="T50" fmla="*/ 2 w 130"/>
                  <a:gd name="T51" fmla="*/ 1 h 158"/>
                  <a:gd name="T52" fmla="*/ 2 w 130"/>
                  <a:gd name="T53" fmla="*/ 1 h 158"/>
                  <a:gd name="T54" fmla="*/ 2 w 130"/>
                  <a:gd name="T55" fmla="*/ 1 h 158"/>
                  <a:gd name="T56" fmla="*/ 2 w 130"/>
                  <a:gd name="T57" fmla="*/ 1 h 158"/>
                  <a:gd name="T58" fmla="*/ 2 w 130"/>
                  <a:gd name="T59" fmla="*/ 1 h 158"/>
                  <a:gd name="T60" fmla="*/ 2 w 130"/>
                  <a:gd name="T61" fmla="*/ 1 h 158"/>
                  <a:gd name="T62" fmla="*/ 2 w 130"/>
                  <a:gd name="T63" fmla="*/ 1 h 158"/>
                  <a:gd name="T64" fmla="*/ 2 w 130"/>
                  <a:gd name="T65" fmla="*/ 1 h 158"/>
                  <a:gd name="T66" fmla="*/ 2 w 130"/>
                  <a:gd name="T67" fmla="*/ 0 h 158"/>
                  <a:gd name="T68" fmla="*/ 1 w 130"/>
                  <a:gd name="T69" fmla="*/ 0 h 158"/>
                  <a:gd name="T70" fmla="*/ 1 w 130"/>
                  <a:gd name="T71" fmla="*/ 0 h 158"/>
                  <a:gd name="T72" fmla="*/ 1 w 130"/>
                  <a:gd name="T73" fmla="*/ 0 h 158"/>
                  <a:gd name="T74" fmla="*/ 1 w 130"/>
                  <a:gd name="T75" fmla="*/ 0 h 158"/>
                  <a:gd name="T76" fmla="*/ 1 w 130"/>
                  <a:gd name="T77" fmla="*/ 0 h 158"/>
                  <a:gd name="T78" fmla="*/ 1 w 130"/>
                  <a:gd name="T79" fmla="*/ 0 h 158"/>
                  <a:gd name="T80" fmla="*/ 1 w 130"/>
                  <a:gd name="T81" fmla="*/ 0 h 158"/>
                  <a:gd name="T82" fmla="*/ 1 w 130"/>
                  <a:gd name="T83" fmla="*/ 0 h 158"/>
                  <a:gd name="T84" fmla="*/ 1 w 130"/>
                  <a:gd name="T85" fmla="*/ 0 h 158"/>
                  <a:gd name="T86" fmla="*/ 1 w 130"/>
                  <a:gd name="T87" fmla="*/ 0 h 158"/>
                  <a:gd name="T88" fmla="*/ 1 w 130"/>
                  <a:gd name="T89" fmla="*/ 0 h 158"/>
                  <a:gd name="T90" fmla="*/ 1 w 130"/>
                  <a:gd name="T91" fmla="*/ 0 h 158"/>
                  <a:gd name="T92" fmla="*/ 1 w 130"/>
                  <a:gd name="T93" fmla="*/ 0 h 158"/>
                  <a:gd name="T94" fmla="*/ 1 w 130"/>
                  <a:gd name="T95" fmla="*/ 0 h 158"/>
                  <a:gd name="T96" fmla="*/ 1 w 130"/>
                  <a:gd name="T97" fmla="*/ 0 h 158"/>
                  <a:gd name="T98" fmla="*/ 1 w 130"/>
                  <a:gd name="T99" fmla="*/ 0 h 158"/>
                  <a:gd name="T100" fmla="*/ 0 w 130"/>
                  <a:gd name="T101" fmla="*/ 0 h 1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0"/>
                  <a:gd name="T154" fmla="*/ 0 h 158"/>
                  <a:gd name="T155" fmla="*/ 130 w 130"/>
                  <a:gd name="T156" fmla="*/ 158 h 15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0" h="158">
                    <a:moveTo>
                      <a:pt x="0" y="0"/>
                    </a:moveTo>
                    <a:lnTo>
                      <a:pt x="0" y="158"/>
                    </a:lnTo>
                    <a:lnTo>
                      <a:pt x="68" y="158"/>
                    </a:lnTo>
                    <a:lnTo>
                      <a:pt x="70" y="156"/>
                    </a:lnTo>
                    <a:lnTo>
                      <a:pt x="79" y="156"/>
                    </a:lnTo>
                    <a:lnTo>
                      <a:pt x="82" y="155"/>
                    </a:lnTo>
                    <a:lnTo>
                      <a:pt x="85" y="153"/>
                    </a:lnTo>
                    <a:lnTo>
                      <a:pt x="89" y="152"/>
                    </a:lnTo>
                    <a:lnTo>
                      <a:pt x="92" y="151"/>
                    </a:lnTo>
                    <a:lnTo>
                      <a:pt x="95" y="149"/>
                    </a:lnTo>
                    <a:lnTo>
                      <a:pt x="98" y="148"/>
                    </a:lnTo>
                    <a:lnTo>
                      <a:pt x="101" y="146"/>
                    </a:lnTo>
                    <a:lnTo>
                      <a:pt x="104" y="143"/>
                    </a:lnTo>
                    <a:lnTo>
                      <a:pt x="106" y="142"/>
                    </a:lnTo>
                    <a:lnTo>
                      <a:pt x="114" y="135"/>
                    </a:lnTo>
                    <a:lnTo>
                      <a:pt x="115" y="132"/>
                    </a:lnTo>
                    <a:lnTo>
                      <a:pt x="117" y="129"/>
                    </a:lnTo>
                    <a:lnTo>
                      <a:pt x="119" y="126"/>
                    </a:lnTo>
                    <a:lnTo>
                      <a:pt x="121" y="122"/>
                    </a:lnTo>
                    <a:lnTo>
                      <a:pt x="122" y="119"/>
                    </a:lnTo>
                    <a:lnTo>
                      <a:pt x="124" y="114"/>
                    </a:lnTo>
                    <a:lnTo>
                      <a:pt x="125" y="111"/>
                    </a:lnTo>
                    <a:lnTo>
                      <a:pt x="125" y="107"/>
                    </a:lnTo>
                    <a:lnTo>
                      <a:pt x="127" y="104"/>
                    </a:lnTo>
                    <a:lnTo>
                      <a:pt x="128" y="100"/>
                    </a:lnTo>
                    <a:lnTo>
                      <a:pt x="128" y="95"/>
                    </a:lnTo>
                    <a:lnTo>
                      <a:pt x="130" y="91"/>
                    </a:lnTo>
                    <a:lnTo>
                      <a:pt x="130" y="63"/>
                    </a:lnTo>
                    <a:lnTo>
                      <a:pt x="128" y="59"/>
                    </a:lnTo>
                    <a:lnTo>
                      <a:pt x="128" y="55"/>
                    </a:lnTo>
                    <a:lnTo>
                      <a:pt x="127" y="50"/>
                    </a:lnTo>
                    <a:lnTo>
                      <a:pt x="127" y="48"/>
                    </a:lnTo>
                    <a:lnTo>
                      <a:pt x="125" y="43"/>
                    </a:lnTo>
                    <a:lnTo>
                      <a:pt x="124" y="40"/>
                    </a:lnTo>
                    <a:lnTo>
                      <a:pt x="122" y="37"/>
                    </a:lnTo>
                    <a:lnTo>
                      <a:pt x="121" y="33"/>
                    </a:lnTo>
                    <a:lnTo>
                      <a:pt x="119" y="30"/>
                    </a:lnTo>
                    <a:lnTo>
                      <a:pt x="118" y="27"/>
                    </a:lnTo>
                    <a:lnTo>
                      <a:pt x="117" y="24"/>
                    </a:lnTo>
                    <a:lnTo>
                      <a:pt x="105" y="13"/>
                    </a:lnTo>
                    <a:lnTo>
                      <a:pt x="102" y="11"/>
                    </a:lnTo>
                    <a:lnTo>
                      <a:pt x="99" y="10"/>
                    </a:lnTo>
                    <a:lnTo>
                      <a:pt x="96" y="7"/>
                    </a:lnTo>
                    <a:lnTo>
                      <a:pt x="94" y="5"/>
                    </a:lnTo>
                    <a:lnTo>
                      <a:pt x="91" y="4"/>
                    </a:lnTo>
                    <a:lnTo>
                      <a:pt x="88" y="4"/>
                    </a:lnTo>
                    <a:lnTo>
                      <a:pt x="83" y="3"/>
                    </a:lnTo>
                    <a:lnTo>
                      <a:pt x="81" y="1"/>
                    </a:lnTo>
                    <a:lnTo>
                      <a:pt x="76" y="1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4" name="Freeform 585"/>
              <p:cNvSpPr>
                <a:spLocks/>
              </p:cNvSpPr>
              <p:nvPr/>
            </p:nvSpPr>
            <p:spPr bwMode="auto">
              <a:xfrm>
                <a:off x="3865" y="3574"/>
                <a:ext cx="30" cy="41"/>
              </a:xfrm>
              <a:custGeom>
                <a:avLst/>
                <a:gdLst>
                  <a:gd name="T0" fmla="*/ 0 w 89"/>
                  <a:gd name="T1" fmla="*/ 0 h 121"/>
                  <a:gd name="T2" fmla="*/ 1 w 89"/>
                  <a:gd name="T3" fmla="*/ 0 h 121"/>
                  <a:gd name="T4" fmla="*/ 1 w 89"/>
                  <a:gd name="T5" fmla="*/ 0 h 121"/>
                  <a:gd name="T6" fmla="*/ 1 w 89"/>
                  <a:gd name="T7" fmla="*/ 0 h 121"/>
                  <a:gd name="T8" fmla="*/ 1 w 89"/>
                  <a:gd name="T9" fmla="*/ 0 h 121"/>
                  <a:gd name="T10" fmla="*/ 1 w 89"/>
                  <a:gd name="T11" fmla="*/ 0 h 121"/>
                  <a:gd name="T12" fmla="*/ 1 w 89"/>
                  <a:gd name="T13" fmla="*/ 0 h 121"/>
                  <a:gd name="T14" fmla="*/ 1 w 89"/>
                  <a:gd name="T15" fmla="*/ 0 h 121"/>
                  <a:gd name="T16" fmla="*/ 1 w 89"/>
                  <a:gd name="T17" fmla="*/ 0 h 121"/>
                  <a:gd name="T18" fmla="*/ 1 w 89"/>
                  <a:gd name="T19" fmla="*/ 0 h 121"/>
                  <a:gd name="T20" fmla="*/ 1 w 89"/>
                  <a:gd name="T21" fmla="*/ 0 h 121"/>
                  <a:gd name="T22" fmla="*/ 1 w 89"/>
                  <a:gd name="T23" fmla="*/ 0 h 121"/>
                  <a:gd name="T24" fmla="*/ 1 w 89"/>
                  <a:gd name="T25" fmla="*/ 0 h 121"/>
                  <a:gd name="T26" fmla="*/ 1 w 89"/>
                  <a:gd name="T27" fmla="*/ 0 h 121"/>
                  <a:gd name="T28" fmla="*/ 1 w 89"/>
                  <a:gd name="T29" fmla="*/ 0 h 121"/>
                  <a:gd name="T30" fmla="*/ 1 w 89"/>
                  <a:gd name="T31" fmla="*/ 0 h 121"/>
                  <a:gd name="T32" fmla="*/ 1 w 89"/>
                  <a:gd name="T33" fmla="*/ 0 h 121"/>
                  <a:gd name="T34" fmla="*/ 1 w 89"/>
                  <a:gd name="T35" fmla="*/ 0 h 121"/>
                  <a:gd name="T36" fmla="*/ 1 w 89"/>
                  <a:gd name="T37" fmla="*/ 0 h 121"/>
                  <a:gd name="T38" fmla="*/ 1 w 89"/>
                  <a:gd name="T39" fmla="*/ 0 h 121"/>
                  <a:gd name="T40" fmla="*/ 1 w 89"/>
                  <a:gd name="T41" fmla="*/ 0 h 121"/>
                  <a:gd name="T42" fmla="*/ 1 w 89"/>
                  <a:gd name="T43" fmla="*/ 0 h 121"/>
                  <a:gd name="T44" fmla="*/ 1 w 89"/>
                  <a:gd name="T45" fmla="*/ 0 h 121"/>
                  <a:gd name="T46" fmla="*/ 1 w 89"/>
                  <a:gd name="T47" fmla="*/ 1 h 121"/>
                  <a:gd name="T48" fmla="*/ 1 w 89"/>
                  <a:gd name="T49" fmla="*/ 1 h 121"/>
                  <a:gd name="T50" fmla="*/ 1 w 89"/>
                  <a:gd name="T51" fmla="*/ 1 h 121"/>
                  <a:gd name="T52" fmla="*/ 1 w 89"/>
                  <a:gd name="T53" fmla="*/ 1 h 121"/>
                  <a:gd name="T54" fmla="*/ 1 w 89"/>
                  <a:gd name="T55" fmla="*/ 1 h 121"/>
                  <a:gd name="T56" fmla="*/ 1 w 89"/>
                  <a:gd name="T57" fmla="*/ 1 h 121"/>
                  <a:gd name="T58" fmla="*/ 1 w 89"/>
                  <a:gd name="T59" fmla="*/ 1 h 121"/>
                  <a:gd name="T60" fmla="*/ 1 w 89"/>
                  <a:gd name="T61" fmla="*/ 1 h 121"/>
                  <a:gd name="T62" fmla="*/ 1 w 89"/>
                  <a:gd name="T63" fmla="*/ 1 h 121"/>
                  <a:gd name="T64" fmla="*/ 1 w 89"/>
                  <a:gd name="T65" fmla="*/ 1 h 121"/>
                  <a:gd name="T66" fmla="*/ 1 w 89"/>
                  <a:gd name="T67" fmla="*/ 1 h 121"/>
                  <a:gd name="T68" fmla="*/ 1 w 89"/>
                  <a:gd name="T69" fmla="*/ 1 h 121"/>
                  <a:gd name="T70" fmla="*/ 1 w 89"/>
                  <a:gd name="T71" fmla="*/ 1 h 121"/>
                  <a:gd name="T72" fmla="*/ 1 w 89"/>
                  <a:gd name="T73" fmla="*/ 1 h 121"/>
                  <a:gd name="T74" fmla="*/ 1 w 89"/>
                  <a:gd name="T75" fmla="*/ 1 h 121"/>
                  <a:gd name="T76" fmla="*/ 1 w 89"/>
                  <a:gd name="T77" fmla="*/ 1 h 121"/>
                  <a:gd name="T78" fmla="*/ 1 w 89"/>
                  <a:gd name="T79" fmla="*/ 1 h 121"/>
                  <a:gd name="T80" fmla="*/ 1 w 89"/>
                  <a:gd name="T81" fmla="*/ 1 h 121"/>
                  <a:gd name="T82" fmla="*/ 1 w 89"/>
                  <a:gd name="T83" fmla="*/ 1 h 121"/>
                  <a:gd name="T84" fmla="*/ 1 w 89"/>
                  <a:gd name="T85" fmla="*/ 1 h 121"/>
                  <a:gd name="T86" fmla="*/ 1 w 89"/>
                  <a:gd name="T87" fmla="*/ 1 h 121"/>
                  <a:gd name="T88" fmla="*/ 1 w 89"/>
                  <a:gd name="T89" fmla="*/ 1 h 121"/>
                  <a:gd name="T90" fmla="*/ 1 w 89"/>
                  <a:gd name="T91" fmla="*/ 2 h 121"/>
                  <a:gd name="T92" fmla="*/ 1 w 89"/>
                  <a:gd name="T93" fmla="*/ 2 h 121"/>
                  <a:gd name="T94" fmla="*/ 1 w 89"/>
                  <a:gd name="T95" fmla="*/ 2 h 121"/>
                  <a:gd name="T96" fmla="*/ 1 w 89"/>
                  <a:gd name="T97" fmla="*/ 2 h 121"/>
                  <a:gd name="T98" fmla="*/ 0 w 89"/>
                  <a:gd name="T99" fmla="*/ 2 h 121"/>
                  <a:gd name="T100" fmla="*/ 0 w 89"/>
                  <a:gd name="T101" fmla="*/ 0 h 1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"/>
                  <a:gd name="T154" fmla="*/ 0 h 121"/>
                  <a:gd name="T155" fmla="*/ 89 w 89"/>
                  <a:gd name="T156" fmla="*/ 121 h 12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" h="121">
                    <a:moveTo>
                      <a:pt x="0" y="0"/>
                    </a:moveTo>
                    <a:lnTo>
                      <a:pt x="49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59" y="3"/>
                    </a:lnTo>
                    <a:lnTo>
                      <a:pt x="60" y="4"/>
                    </a:lnTo>
                    <a:lnTo>
                      <a:pt x="63" y="4"/>
                    </a:lnTo>
                    <a:lnTo>
                      <a:pt x="64" y="6"/>
                    </a:lnTo>
                    <a:lnTo>
                      <a:pt x="67" y="7"/>
                    </a:lnTo>
                    <a:lnTo>
                      <a:pt x="70" y="10"/>
                    </a:lnTo>
                    <a:lnTo>
                      <a:pt x="73" y="12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7" y="17"/>
                    </a:lnTo>
                    <a:lnTo>
                      <a:pt x="79" y="20"/>
                    </a:lnTo>
                    <a:lnTo>
                      <a:pt x="80" y="22"/>
                    </a:lnTo>
                    <a:lnTo>
                      <a:pt x="82" y="25"/>
                    </a:lnTo>
                    <a:lnTo>
                      <a:pt x="83" y="26"/>
                    </a:lnTo>
                    <a:lnTo>
                      <a:pt x="83" y="29"/>
                    </a:lnTo>
                    <a:lnTo>
                      <a:pt x="85" y="32"/>
                    </a:lnTo>
                    <a:lnTo>
                      <a:pt x="86" y="35"/>
                    </a:lnTo>
                    <a:lnTo>
                      <a:pt x="86" y="38"/>
                    </a:lnTo>
                    <a:lnTo>
                      <a:pt x="87" y="41"/>
                    </a:lnTo>
                    <a:lnTo>
                      <a:pt x="87" y="46"/>
                    </a:lnTo>
                    <a:lnTo>
                      <a:pt x="89" y="49"/>
                    </a:lnTo>
                    <a:lnTo>
                      <a:pt x="89" y="71"/>
                    </a:lnTo>
                    <a:lnTo>
                      <a:pt x="87" y="74"/>
                    </a:lnTo>
                    <a:lnTo>
                      <a:pt x="87" y="80"/>
                    </a:lnTo>
                    <a:lnTo>
                      <a:pt x="86" y="83"/>
                    </a:lnTo>
                    <a:lnTo>
                      <a:pt x="86" y="86"/>
                    </a:lnTo>
                    <a:lnTo>
                      <a:pt x="85" y="89"/>
                    </a:lnTo>
                    <a:lnTo>
                      <a:pt x="85" y="91"/>
                    </a:lnTo>
                    <a:lnTo>
                      <a:pt x="83" y="94"/>
                    </a:lnTo>
                    <a:lnTo>
                      <a:pt x="82" y="97"/>
                    </a:lnTo>
                    <a:lnTo>
                      <a:pt x="80" y="99"/>
                    </a:lnTo>
                    <a:lnTo>
                      <a:pt x="80" y="102"/>
                    </a:lnTo>
                    <a:lnTo>
                      <a:pt x="79" y="103"/>
                    </a:lnTo>
                    <a:lnTo>
                      <a:pt x="77" y="106"/>
                    </a:lnTo>
                    <a:lnTo>
                      <a:pt x="76" y="107"/>
                    </a:lnTo>
                    <a:lnTo>
                      <a:pt x="73" y="109"/>
                    </a:lnTo>
                    <a:lnTo>
                      <a:pt x="69" y="113"/>
                    </a:lnTo>
                    <a:lnTo>
                      <a:pt x="66" y="115"/>
                    </a:lnTo>
                    <a:lnTo>
                      <a:pt x="64" y="116"/>
                    </a:lnTo>
                    <a:lnTo>
                      <a:pt x="62" y="116"/>
                    </a:lnTo>
                    <a:lnTo>
                      <a:pt x="59" y="118"/>
                    </a:lnTo>
                    <a:lnTo>
                      <a:pt x="57" y="119"/>
                    </a:lnTo>
                    <a:lnTo>
                      <a:pt x="51" y="119"/>
                    </a:lnTo>
                    <a:lnTo>
                      <a:pt x="49" y="121"/>
                    </a:lnTo>
                    <a:lnTo>
                      <a:pt x="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5" name="Freeform 586"/>
              <p:cNvSpPr>
                <a:spLocks/>
              </p:cNvSpPr>
              <p:nvPr/>
            </p:nvSpPr>
            <p:spPr bwMode="auto">
              <a:xfrm>
                <a:off x="3911" y="3569"/>
                <a:ext cx="42" cy="53"/>
              </a:xfrm>
              <a:custGeom>
                <a:avLst/>
                <a:gdLst>
                  <a:gd name="T0" fmla="*/ 0 w 127"/>
                  <a:gd name="T1" fmla="*/ 1 h 161"/>
                  <a:gd name="T2" fmla="*/ 0 w 127"/>
                  <a:gd name="T3" fmla="*/ 1 h 161"/>
                  <a:gd name="T4" fmla="*/ 0 w 127"/>
                  <a:gd name="T5" fmla="*/ 1 h 161"/>
                  <a:gd name="T6" fmla="*/ 0 w 127"/>
                  <a:gd name="T7" fmla="*/ 2 h 161"/>
                  <a:gd name="T8" fmla="*/ 0 w 127"/>
                  <a:gd name="T9" fmla="*/ 2 h 161"/>
                  <a:gd name="T10" fmla="*/ 0 w 127"/>
                  <a:gd name="T11" fmla="*/ 2 h 161"/>
                  <a:gd name="T12" fmla="*/ 0 w 127"/>
                  <a:gd name="T13" fmla="*/ 2 h 161"/>
                  <a:gd name="T14" fmla="*/ 0 w 127"/>
                  <a:gd name="T15" fmla="*/ 2 h 161"/>
                  <a:gd name="T16" fmla="*/ 0 w 127"/>
                  <a:gd name="T17" fmla="*/ 2 h 161"/>
                  <a:gd name="T18" fmla="*/ 0 w 127"/>
                  <a:gd name="T19" fmla="*/ 2 h 161"/>
                  <a:gd name="T20" fmla="*/ 0 w 127"/>
                  <a:gd name="T21" fmla="*/ 2 h 161"/>
                  <a:gd name="T22" fmla="*/ 0 w 127"/>
                  <a:gd name="T23" fmla="*/ 2 h 161"/>
                  <a:gd name="T24" fmla="*/ 1 w 127"/>
                  <a:gd name="T25" fmla="*/ 2 h 161"/>
                  <a:gd name="T26" fmla="*/ 1 w 127"/>
                  <a:gd name="T27" fmla="*/ 2 h 161"/>
                  <a:gd name="T28" fmla="*/ 1 w 127"/>
                  <a:gd name="T29" fmla="*/ 2 h 161"/>
                  <a:gd name="T30" fmla="*/ 1 w 127"/>
                  <a:gd name="T31" fmla="*/ 2 h 161"/>
                  <a:gd name="T32" fmla="*/ 1 w 127"/>
                  <a:gd name="T33" fmla="*/ 2 h 161"/>
                  <a:gd name="T34" fmla="*/ 1 w 127"/>
                  <a:gd name="T35" fmla="*/ 2 h 161"/>
                  <a:gd name="T36" fmla="*/ 1 w 127"/>
                  <a:gd name="T37" fmla="*/ 2 h 161"/>
                  <a:gd name="T38" fmla="*/ 1 w 127"/>
                  <a:gd name="T39" fmla="*/ 2 h 161"/>
                  <a:gd name="T40" fmla="*/ 1 w 127"/>
                  <a:gd name="T41" fmla="*/ 2 h 161"/>
                  <a:gd name="T42" fmla="*/ 1 w 127"/>
                  <a:gd name="T43" fmla="*/ 2 h 161"/>
                  <a:gd name="T44" fmla="*/ 1 w 127"/>
                  <a:gd name="T45" fmla="*/ 1 h 161"/>
                  <a:gd name="T46" fmla="*/ 2 w 127"/>
                  <a:gd name="T47" fmla="*/ 1 h 161"/>
                  <a:gd name="T48" fmla="*/ 2 w 127"/>
                  <a:gd name="T49" fmla="*/ 1 h 161"/>
                  <a:gd name="T50" fmla="*/ 2 w 127"/>
                  <a:gd name="T51" fmla="*/ 0 h 161"/>
                  <a:gd name="T52" fmla="*/ 1 w 127"/>
                  <a:gd name="T53" fmla="*/ 1 h 161"/>
                  <a:gd name="T54" fmla="*/ 1 w 127"/>
                  <a:gd name="T55" fmla="*/ 1 h 161"/>
                  <a:gd name="T56" fmla="*/ 1 w 127"/>
                  <a:gd name="T57" fmla="*/ 1 h 161"/>
                  <a:gd name="T58" fmla="*/ 1 w 127"/>
                  <a:gd name="T59" fmla="*/ 1 h 161"/>
                  <a:gd name="T60" fmla="*/ 1 w 127"/>
                  <a:gd name="T61" fmla="*/ 2 h 161"/>
                  <a:gd name="T62" fmla="*/ 1 w 127"/>
                  <a:gd name="T63" fmla="*/ 2 h 161"/>
                  <a:gd name="T64" fmla="*/ 1 w 127"/>
                  <a:gd name="T65" fmla="*/ 2 h 161"/>
                  <a:gd name="T66" fmla="*/ 1 w 127"/>
                  <a:gd name="T67" fmla="*/ 2 h 161"/>
                  <a:gd name="T68" fmla="*/ 1 w 127"/>
                  <a:gd name="T69" fmla="*/ 2 h 161"/>
                  <a:gd name="T70" fmla="*/ 1 w 127"/>
                  <a:gd name="T71" fmla="*/ 2 h 161"/>
                  <a:gd name="T72" fmla="*/ 1 w 127"/>
                  <a:gd name="T73" fmla="*/ 2 h 161"/>
                  <a:gd name="T74" fmla="*/ 1 w 127"/>
                  <a:gd name="T75" fmla="*/ 2 h 161"/>
                  <a:gd name="T76" fmla="*/ 1 w 127"/>
                  <a:gd name="T77" fmla="*/ 2 h 161"/>
                  <a:gd name="T78" fmla="*/ 0 w 127"/>
                  <a:gd name="T79" fmla="*/ 2 h 161"/>
                  <a:gd name="T80" fmla="*/ 0 w 127"/>
                  <a:gd name="T81" fmla="*/ 2 h 161"/>
                  <a:gd name="T82" fmla="*/ 0 w 127"/>
                  <a:gd name="T83" fmla="*/ 2 h 161"/>
                  <a:gd name="T84" fmla="*/ 0 w 127"/>
                  <a:gd name="T85" fmla="*/ 1 h 161"/>
                  <a:gd name="T86" fmla="*/ 0 w 127"/>
                  <a:gd name="T87" fmla="*/ 1 h 161"/>
                  <a:gd name="T88" fmla="*/ 0 w 127"/>
                  <a:gd name="T89" fmla="*/ 1 h 161"/>
                  <a:gd name="T90" fmla="*/ 0 w 127"/>
                  <a:gd name="T91" fmla="*/ 1 h 161"/>
                  <a:gd name="T92" fmla="*/ 0 w 127"/>
                  <a:gd name="T93" fmla="*/ 0 h 16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7"/>
                  <a:gd name="T142" fmla="*/ 0 h 161"/>
                  <a:gd name="T143" fmla="*/ 127 w 127"/>
                  <a:gd name="T144" fmla="*/ 161 h 16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7" h="161">
                    <a:moveTo>
                      <a:pt x="0" y="0"/>
                    </a:moveTo>
                    <a:lnTo>
                      <a:pt x="0" y="110"/>
                    </a:lnTo>
                    <a:lnTo>
                      <a:pt x="1" y="113"/>
                    </a:lnTo>
                    <a:lnTo>
                      <a:pt x="1" y="120"/>
                    </a:lnTo>
                    <a:lnTo>
                      <a:pt x="3" y="123"/>
                    </a:lnTo>
                    <a:lnTo>
                      <a:pt x="4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7" y="135"/>
                    </a:lnTo>
                    <a:lnTo>
                      <a:pt x="9" y="138"/>
                    </a:lnTo>
                    <a:lnTo>
                      <a:pt x="10" y="139"/>
                    </a:lnTo>
                    <a:lnTo>
                      <a:pt x="11" y="142"/>
                    </a:lnTo>
                    <a:lnTo>
                      <a:pt x="13" y="143"/>
                    </a:lnTo>
                    <a:lnTo>
                      <a:pt x="14" y="146"/>
                    </a:lnTo>
                    <a:lnTo>
                      <a:pt x="17" y="148"/>
                    </a:lnTo>
                    <a:lnTo>
                      <a:pt x="19" y="149"/>
                    </a:lnTo>
                    <a:lnTo>
                      <a:pt x="22" y="151"/>
                    </a:lnTo>
                    <a:lnTo>
                      <a:pt x="23" y="152"/>
                    </a:lnTo>
                    <a:lnTo>
                      <a:pt x="26" y="153"/>
                    </a:lnTo>
                    <a:lnTo>
                      <a:pt x="29" y="155"/>
                    </a:lnTo>
                    <a:lnTo>
                      <a:pt x="32" y="156"/>
                    </a:lnTo>
                    <a:lnTo>
                      <a:pt x="35" y="158"/>
                    </a:lnTo>
                    <a:lnTo>
                      <a:pt x="37" y="158"/>
                    </a:lnTo>
                    <a:lnTo>
                      <a:pt x="40" y="159"/>
                    </a:lnTo>
                    <a:lnTo>
                      <a:pt x="46" y="159"/>
                    </a:lnTo>
                    <a:lnTo>
                      <a:pt x="49" y="161"/>
                    </a:lnTo>
                    <a:lnTo>
                      <a:pt x="72" y="161"/>
                    </a:lnTo>
                    <a:lnTo>
                      <a:pt x="75" y="159"/>
                    </a:lnTo>
                    <a:lnTo>
                      <a:pt x="79" y="159"/>
                    </a:lnTo>
                    <a:lnTo>
                      <a:pt x="82" y="158"/>
                    </a:lnTo>
                    <a:lnTo>
                      <a:pt x="85" y="158"/>
                    </a:lnTo>
                    <a:lnTo>
                      <a:pt x="88" y="156"/>
                    </a:lnTo>
                    <a:lnTo>
                      <a:pt x="92" y="155"/>
                    </a:lnTo>
                    <a:lnTo>
                      <a:pt x="95" y="155"/>
                    </a:lnTo>
                    <a:lnTo>
                      <a:pt x="96" y="153"/>
                    </a:lnTo>
                    <a:lnTo>
                      <a:pt x="99" y="152"/>
                    </a:lnTo>
                    <a:lnTo>
                      <a:pt x="102" y="151"/>
                    </a:lnTo>
                    <a:lnTo>
                      <a:pt x="105" y="149"/>
                    </a:lnTo>
                    <a:lnTo>
                      <a:pt x="107" y="146"/>
                    </a:lnTo>
                    <a:lnTo>
                      <a:pt x="109" y="145"/>
                    </a:lnTo>
                    <a:lnTo>
                      <a:pt x="115" y="139"/>
                    </a:lnTo>
                    <a:lnTo>
                      <a:pt x="117" y="136"/>
                    </a:lnTo>
                    <a:lnTo>
                      <a:pt x="118" y="133"/>
                    </a:lnTo>
                    <a:lnTo>
                      <a:pt x="120" y="130"/>
                    </a:lnTo>
                    <a:lnTo>
                      <a:pt x="121" y="127"/>
                    </a:lnTo>
                    <a:lnTo>
                      <a:pt x="122" y="126"/>
                    </a:lnTo>
                    <a:lnTo>
                      <a:pt x="124" y="122"/>
                    </a:lnTo>
                    <a:lnTo>
                      <a:pt x="124" y="119"/>
                    </a:lnTo>
                    <a:lnTo>
                      <a:pt x="125" y="116"/>
                    </a:lnTo>
                    <a:lnTo>
                      <a:pt x="125" y="113"/>
                    </a:lnTo>
                    <a:lnTo>
                      <a:pt x="127" y="11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104" y="108"/>
                    </a:lnTo>
                    <a:lnTo>
                      <a:pt x="102" y="111"/>
                    </a:lnTo>
                    <a:lnTo>
                      <a:pt x="102" y="116"/>
                    </a:lnTo>
                    <a:lnTo>
                      <a:pt x="101" y="117"/>
                    </a:lnTo>
                    <a:lnTo>
                      <a:pt x="101" y="120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96" y="126"/>
                    </a:lnTo>
                    <a:lnTo>
                      <a:pt x="95" y="129"/>
                    </a:lnTo>
                    <a:lnTo>
                      <a:pt x="95" y="130"/>
                    </a:lnTo>
                    <a:lnTo>
                      <a:pt x="94" y="132"/>
                    </a:lnTo>
                    <a:lnTo>
                      <a:pt x="92" y="132"/>
                    </a:lnTo>
                    <a:lnTo>
                      <a:pt x="88" y="136"/>
                    </a:lnTo>
                    <a:lnTo>
                      <a:pt x="86" y="136"/>
                    </a:lnTo>
                    <a:lnTo>
                      <a:pt x="84" y="138"/>
                    </a:lnTo>
                    <a:lnTo>
                      <a:pt x="82" y="139"/>
                    </a:lnTo>
                    <a:lnTo>
                      <a:pt x="81" y="139"/>
                    </a:lnTo>
                    <a:lnTo>
                      <a:pt x="79" y="140"/>
                    </a:lnTo>
                    <a:lnTo>
                      <a:pt x="75" y="140"/>
                    </a:lnTo>
                    <a:lnTo>
                      <a:pt x="72" y="142"/>
                    </a:lnTo>
                    <a:lnTo>
                      <a:pt x="53" y="142"/>
                    </a:lnTo>
                    <a:lnTo>
                      <a:pt x="50" y="140"/>
                    </a:lnTo>
                    <a:lnTo>
                      <a:pt x="46" y="140"/>
                    </a:lnTo>
                    <a:lnTo>
                      <a:pt x="45" y="139"/>
                    </a:lnTo>
                    <a:lnTo>
                      <a:pt x="43" y="139"/>
                    </a:lnTo>
                    <a:lnTo>
                      <a:pt x="40" y="138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3" y="132"/>
                    </a:lnTo>
                    <a:lnTo>
                      <a:pt x="32" y="132"/>
                    </a:lnTo>
                    <a:lnTo>
                      <a:pt x="29" y="129"/>
                    </a:lnTo>
                    <a:lnTo>
                      <a:pt x="29" y="126"/>
                    </a:lnTo>
                    <a:lnTo>
                      <a:pt x="26" y="123"/>
                    </a:lnTo>
                    <a:lnTo>
                      <a:pt x="26" y="122"/>
                    </a:lnTo>
                    <a:lnTo>
                      <a:pt x="24" y="120"/>
                    </a:lnTo>
                    <a:lnTo>
                      <a:pt x="24" y="117"/>
                    </a:lnTo>
                    <a:lnTo>
                      <a:pt x="23" y="116"/>
                    </a:lnTo>
                    <a:lnTo>
                      <a:pt x="23" y="111"/>
                    </a:lnTo>
                    <a:lnTo>
                      <a:pt x="22" y="108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6" name="Freeform 587"/>
              <p:cNvSpPr>
                <a:spLocks/>
              </p:cNvSpPr>
              <p:nvPr/>
            </p:nvSpPr>
            <p:spPr bwMode="auto">
              <a:xfrm>
                <a:off x="3959" y="3569"/>
                <a:ext cx="42" cy="52"/>
              </a:xfrm>
              <a:custGeom>
                <a:avLst/>
                <a:gdLst>
                  <a:gd name="T0" fmla="*/ 1 w 126"/>
                  <a:gd name="T1" fmla="*/ 0 h 158"/>
                  <a:gd name="T2" fmla="*/ 1 w 126"/>
                  <a:gd name="T3" fmla="*/ 0 h 158"/>
                  <a:gd name="T4" fmla="*/ 1 w 126"/>
                  <a:gd name="T5" fmla="*/ 0 h 158"/>
                  <a:gd name="T6" fmla="*/ 1 w 126"/>
                  <a:gd name="T7" fmla="*/ 0 h 158"/>
                  <a:gd name="T8" fmla="*/ 1 w 126"/>
                  <a:gd name="T9" fmla="*/ 0 h 158"/>
                  <a:gd name="T10" fmla="*/ 1 w 126"/>
                  <a:gd name="T11" fmla="*/ 1 h 158"/>
                  <a:gd name="T12" fmla="*/ 1 w 126"/>
                  <a:gd name="T13" fmla="*/ 1 h 158"/>
                  <a:gd name="T14" fmla="*/ 0 w 126"/>
                  <a:gd name="T15" fmla="*/ 1 h 158"/>
                  <a:gd name="T16" fmla="*/ 0 w 126"/>
                  <a:gd name="T17" fmla="*/ 1 h 158"/>
                  <a:gd name="T18" fmla="*/ 0 w 126"/>
                  <a:gd name="T19" fmla="*/ 1 h 158"/>
                  <a:gd name="T20" fmla="*/ 0 w 126"/>
                  <a:gd name="T21" fmla="*/ 1 h 158"/>
                  <a:gd name="T22" fmla="*/ 0 w 126"/>
                  <a:gd name="T23" fmla="*/ 1 h 158"/>
                  <a:gd name="T24" fmla="*/ 0 w 126"/>
                  <a:gd name="T25" fmla="*/ 1 h 158"/>
                  <a:gd name="T26" fmla="*/ 0 w 126"/>
                  <a:gd name="T27" fmla="*/ 1 h 158"/>
                  <a:gd name="T28" fmla="*/ 0 w 126"/>
                  <a:gd name="T29" fmla="*/ 1 h 158"/>
                  <a:gd name="T30" fmla="*/ 0 w 126"/>
                  <a:gd name="T31" fmla="*/ 1 h 158"/>
                  <a:gd name="T32" fmla="*/ 0 w 126"/>
                  <a:gd name="T33" fmla="*/ 1 h 158"/>
                  <a:gd name="T34" fmla="*/ 0 w 126"/>
                  <a:gd name="T35" fmla="*/ 2 h 158"/>
                  <a:gd name="T36" fmla="*/ 0 w 126"/>
                  <a:gd name="T37" fmla="*/ 2 h 158"/>
                  <a:gd name="T38" fmla="*/ 0 w 126"/>
                  <a:gd name="T39" fmla="*/ 2 h 158"/>
                  <a:gd name="T40" fmla="*/ 0 w 126"/>
                  <a:gd name="T41" fmla="*/ 2 h 158"/>
                  <a:gd name="T42" fmla="*/ 0 w 126"/>
                  <a:gd name="T43" fmla="*/ 2 h 158"/>
                  <a:gd name="T44" fmla="*/ 0 w 126"/>
                  <a:gd name="T45" fmla="*/ 2 h 158"/>
                  <a:gd name="T46" fmla="*/ 0 w 126"/>
                  <a:gd name="T47" fmla="*/ 2 h 158"/>
                  <a:gd name="T48" fmla="*/ 0 w 126"/>
                  <a:gd name="T49" fmla="*/ 2 h 158"/>
                  <a:gd name="T50" fmla="*/ 0 w 126"/>
                  <a:gd name="T51" fmla="*/ 2 h 158"/>
                  <a:gd name="T52" fmla="*/ 0 w 126"/>
                  <a:gd name="T53" fmla="*/ 1 h 158"/>
                  <a:gd name="T54" fmla="*/ 0 w 126"/>
                  <a:gd name="T55" fmla="*/ 1 h 158"/>
                  <a:gd name="T56" fmla="*/ 2 w 126"/>
                  <a:gd name="T57" fmla="*/ 1 h 158"/>
                  <a:gd name="T58" fmla="*/ 2 w 126"/>
                  <a:gd name="T59" fmla="*/ 1 h 158"/>
                  <a:gd name="T60" fmla="*/ 1 w 126"/>
                  <a:gd name="T61" fmla="*/ 1 h 158"/>
                  <a:gd name="T62" fmla="*/ 1 w 126"/>
                  <a:gd name="T63" fmla="*/ 1 h 158"/>
                  <a:gd name="T64" fmla="*/ 1 w 126"/>
                  <a:gd name="T65" fmla="*/ 1 h 158"/>
                  <a:gd name="T66" fmla="*/ 1 w 126"/>
                  <a:gd name="T67" fmla="*/ 1 h 158"/>
                  <a:gd name="T68" fmla="*/ 1 w 126"/>
                  <a:gd name="T69" fmla="*/ 1 h 158"/>
                  <a:gd name="T70" fmla="*/ 1 w 126"/>
                  <a:gd name="T71" fmla="*/ 1 h 158"/>
                  <a:gd name="T72" fmla="*/ 1 w 126"/>
                  <a:gd name="T73" fmla="*/ 1 h 158"/>
                  <a:gd name="T74" fmla="*/ 1 w 126"/>
                  <a:gd name="T75" fmla="*/ 0 h 158"/>
                  <a:gd name="T76" fmla="*/ 1 w 126"/>
                  <a:gd name="T77" fmla="*/ 0 h 158"/>
                  <a:gd name="T78" fmla="*/ 1 w 126"/>
                  <a:gd name="T79" fmla="*/ 0 h 158"/>
                  <a:gd name="T80" fmla="*/ 1 w 126"/>
                  <a:gd name="T81" fmla="*/ 0 h 158"/>
                  <a:gd name="T82" fmla="*/ 1 w 126"/>
                  <a:gd name="T83" fmla="*/ 0 h 158"/>
                  <a:gd name="T84" fmla="*/ 1 w 126"/>
                  <a:gd name="T85" fmla="*/ 1 h 158"/>
                  <a:gd name="T86" fmla="*/ 1 w 126"/>
                  <a:gd name="T87" fmla="*/ 1 h 158"/>
                  <a:gd name="T88" fmla="*/ 1 w 126"/>
                  <a:gd name="T89" fmla="*/ 1 h 158"/>
                  <a:gd name="T90" fmla="*/ 1 w 126"/>
                  <a:gd name="T91" fmla="*/ 1 h 158"/>
                  <a:gd name="T92" fmla="*/ 1 w 126"/>
                  <a:gd name="T93" fmla="*/ 1 h 158"/>
                  <a:gd name="T94" fmla="*/ 1 w 126"/>
                  <a:gd name="T95" fmla="*/ 1 h 158"/>
                  <a:gd name="T96" fmla="*/ 1 w 126"/>
                  <a:gd name="T97" fmla="*/ 1 h 158"/>
                  <a:gd name="T98" fmla="*/ 1 w 126"/>
                  <a:gd name="T99" fmla="*/ 1 h 158"/>
                  <a:gd name="T100" fmla="*/ 1 w 126"/>
                  <a:gd name="T101" fmla="*/ 1 h 158"/>
                  <a:gd name="T102" fmla="*/ 1 w 126"/>
                  <a:gd name="T103" fmla="*/ 1 h 158"/>
                  <a:gd name="T104" fmla="*/ 1 w 126"/>
                  <a:gd name="T105" fmla="*/ 1 h 158"/>
                  <a:gd name="T106" fmla="*/ 1 w 126"/>
                  <a:gd name="T107" fmla="*/ 1 h 158"/>
                  <a:gd name="T108" fmla="*/ 1 w 126"/>
                  <a:gd name="T109" fmla="*/ 1 h 158"/>
                  <a:gd name="T110" fmla="*/ 1 w 126"/>
                  <a:gd name="T111" fmla="*/ 1 h 158"/>
                  <a:gd name="T112" fmla="*/ 1 w 126"/>
                  <a:gd name="T113" fmla="*/ 0 h 158"/>
                  <a:gd name="T114" fmla="*/ 1 w 126"/>
                  <a:gd name="T115" fmla="*/ 0 h 158"/>
                  <a:gd name="T116" fmla="*/ 1 w 126"/>
                  <a:gd name="T117" fmla="*/ 0 h 158"/>
                  <a:gd name="T118" fmla="*/ 1 w 126"/>
                  <a:gd name="T119" fmla="*/ 0 h 158"/>
                  <a:gd name="T120" fmla="*/ 1 w 126"/>
                  <a:gd name="T121" fmla="*/ 0 h 158"/>
                  <a:gd name="T122" fmla="*/ 1 w 126"/>
                  <a:gd name="T123" fmla="*/ 0 h 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6"/>
                  <a:gd name="T187" fmla="*/ 0 h 158"/>
                  <a:gd name="T188" fmla="*/ 126 w 126"/>
                  <a:gd name="T189" fmla="*/ 158 h 1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6" h="158">
                    <a:moveTo>
                      <a:pt x="62" y="0"/>
                    </a:moveTo>
                    <a:lnTo>
                      <a:pt x="62" y="3"/>
                    </a:lnTo>
                    <a:lnTo>
                      <a:pt x="60" y="3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8"/>
                    </a:lnTo>
                    <a:lnTo>
                      <a:pt x="38" y="58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34" y="72"/>
                    </a:lnTo>
                    <a:lnTo>
                      <a:pt x="33" y="72"/>
                    </a:lnTo>
                    <a:lnTo>
                      <a:pt x="33" y="75"/>
                    </a:lnTo>
                    <a:lnTo>
                      <a:pt x="31" y="75"/>
                    </a:lnTo>
                    <a:lnTo>
                      <a:pt x="31" y="79"/>
                    </a:lnTo>
                    <a:lnTo>
                      <a:pt x="30" y="79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8" y="87"/>
                    </a:lnTo>
                    <a:lnTo>
                      <a:pt x="27" y="87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4"/>
                    </a:lnTo>
                    <a:lnTo>
                      <a:pt x="24" y="94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6"/>
                    </a:lnTo>
                    <a:lnTo>
                      <a:pt x="20" y="106"/>
                    </a:lnTo>
                    <a:lnTo>
                      <a:pt x="20" y="108"/>
                    </a:lnTo>
                    <a:lnTo>
                      <a:pt x="18" y="108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7" y="116"/>
                    </a:lnTo>
                    <a:lnTo>
                      <a:pt x="15" y="116"/>
                    </a:lnTo>
                    <a:lnTo>
                      <a:pt x="15" y="120"/>
                    </a:lnTo>
                    <a:lnTo>
                      <a:pt x="14" y="120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11" y="130"/>
                    </a:lnTo>
                    <a:lnTo>
                      <a:pt x="10" y="130"/>
                    </a:lnTo>
                    <a:lnTo>
                      <a:pt x="10" y="135"/>
                    </a:lnTo>
                    <a:lnTo>
                      <a:pt x="8" y="135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7" y="142"/>
                    </a:lnTo>
                    <a:lnTo>
                      <a:pt x="5" y="142"/>
                    </a:lnTo>
                    <a:lnTo>
                      <a:pt x="5" y="146"/>
                    </a:lnTo>
                    <a:lnTo>
                      <a:pt x="4" y="146"/>
                    </a:lnTo>
                    <a:lnTo>
                      <a:pt x="4" y="149"/>
                    </a:lnTo>
                    <a:lnTo>
                      <a:pt x="2" y="149"/>
                    </a:lnTo>
                    <a:lnTo>
                      <a:pt x="2" y="153"/>
                    </a:lnTo>
                    <a:lnTo>
                      <a:pt x="1" y="153"/>
                    </a:lnTo>
                    <a:lnTo>
                      <a:pt x="1" y="156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21" y="158"/>
                    </a:lnTo>
                    <a:lnTo>
                      <a:pt x="21" y="156"/>
                    </a:lnTo>
                    <a:lnTo>
                      <a:pt x="23" y="156"/>
                    </a:lnTo>
                    <a:lnTo>
                      <a:pt x="23" y="152"/>
                    </a:lnTo>
                    <a:lnTo>
                      <a:pt x="24" y="152"/>
                    </a:lnTo>
                    <a:lnTo>
                      <a:pt x="24" y="149"/>
                    </a:lnTo>
                    <a:lnTo>
                      <a:pt x="26" y="149"/>
                    </a:lnTo>
                    <a:lnTo>
                      <a:pt x="26" y="145"/>
                    </a:lnTo>
                    <a:lnTo>
                      <a:pt x="27" y="145"/>
                    </a:lnTo>
                    <a:lnTo>
                      <a:pt x="27" y="140"/>
                    </a:lnTo>
                    <a:lnTo>
                      <a:pt x="28" y="140"/>
                    </a:lnTo>
                    <a:lnTo>
                      <a:pt x="28" y="136"/>
                    </a:lnTo>
                    <a:lnTo>
                      <a:pt x="30" y="136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1" y="129"/>
                    </a:lnTo>
                    <a:lnTo>
                      <a:pt x="33" y="129"/>
                    </a:lnTo>
                    <a:lnTo>
                      <a:pt x="33" y="124"/>
                    </a:lnTo>
                    <a:lnTo>
                      <a:pt x="34" y="124"/>
                    </a:lnTo>
                    <a:lnTo>
                      <a:pt x="34" y="120"/>
                    </a:lnTo>
                    <a:lnTo>
                      <a:pt x="36" y="120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8" y="111"/>
                    </a:lnTo>
                    <a:lnTo>
                      <a:pt x="126" y="111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5" y="104"/>
                    </a:lnTo>
                    <a:lnTo>
                      <a:pt x="124" y="104"/>
                    </a:lnTo>
                    <a:lnTo>
                      <a:pt x="124" y="100"/>
                    </a:lnTo>
                    <a:lnTo>
                      <a:pt x="122" y="100"/>
                    </a:lnTo>
                    <a:lnTo>
                      <a:pt x="122" y="97"/>
                    </a:lnTo>
                    <a:lnTo>
                      <a:pt x="121" y="97"/>
                    </a:lnTo>
                    <a:lnTo>
                      <a:pt x="121" y="93"/>
                    </a:lnTo>
                    <a:lnTo>
                      <a:pt x="119" y="93"/>
                    </a:lnTo>
                    <a:lnTo>
                      <a:pt x="119" y="88"/>
                    </a:lnTo>
                    <a:lnTo>
                      <a:pt x="118" y="88"/>
                    </a:lnTo>
                    <a:lnTo>
                      <a:pt x="118" y="85"/>
                    </a:lnTo>
                    <a:lnTo>
                      <a:pt x="116" y="85"/>
                    </a:lnTo>
                    <a:lnTo>
                      <a:pt x="116" y="81"/>
                    </a:lnTo>
                    <a:lnTo>
                      <a:pt x="115" y="81"/>
                    </a:lnTo>
                    <a:lnTo>
                      <a:pt x="115" y="78"/>
                    </a:lnTo>
                    <a:lnTo>
                      <a:pt x="113" y="78"/>
                    </a:lnTo>
                    <a:lnTo>
                      <a:pt x="113" y="74"/>
                    </a:lnTo>
                    <a:lnTo>
                      <a:pt x="112" y="74"/>
                    </a:lnTo>
                    <a:lnTo>
                      <a:pt x="112" y="71"/>
                    </a:lnTo>
                    <a:lnTo>
                      <a:pt x="111" y="71"/>
                    </a:lnTo>
                    <a:lnTo>
                      <a:pt x="111" y="66"/>
                    </a:lnTo>
                    <a:lnTo>
                      <a:pt x="109" y="66"/>
                    </a:lnTo>
                    <a:lnTo>
                      <a:pt x="109" y="62"/>
                    </a:lnTo>
                    <a:lnTo>
                      <a:pt x="108" y="62"/>
                    </a:lnTo>
                    <a:lnTo>
                      <a:pt x="108" y="59"/>
                    </a:lnTo>
                    <a:lnTo>
                      <a:pt x="106" y="59"/>
                    </a:lnTo>
                    <a:lnTo>
                      <a:pt x="106" y="55"/>
                    </a:lnTo>
                    <a:lnTo>
                      <a:pt x="105" y="55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48"/>
                    </a:lnTo>
                    <a:lnTo>
                      <a:pt x="102" y="48"/>
                    </a:lnTo>
                    <a:lnTo>
                      <a:pt x="102" y="43"/>
                    </a:lnTo>
                    <a:lnTo>
                      <a:pt x="100" y="43"/>
                    </a:lnTo>
                    <a:lnTo>
                      <a:pt x="100" y="40"/>
                    </a:lnTo>
                    <a:lnTo>
                      <a:pt x="99" y="40"/>
                    </a:lnTo>
                    <a:lnTo>
                      <a:pt x="99" y="36"/>
                    </a:lnTo>
                    <a:lnTo>
                      <a:pt x="98" y="36"/>
                    </a:lnTo>
                    <a:lnTo>
                      <a:pt x="98" y="33"/>
                    </a:lnTo>
                    <a:lnTo>
                      <a:pt x="96" y="33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24"/>
                    </a:lnTo>
                    <a:lnTo>
                      <a:pt x="75" y="24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79" y="40"/>
                    </a:lnTo>
                    <a:lnTo>
                      <a:pt x="80" y="40"/>
                    </a:lnTo>
                    <a:lnTo>
                      <a:pt x="80" y="43"/>
                    </a:lnTo>
                    <a:lnTo>
                      <a:pt x="82" y="43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3" y="52"/>
                    </a:lnTo>
                    <a:lnTo>
                      <a:pt x="85" y="52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3"/>
                    </a:lnTo>
                    <a:lnTo>
                      <a:pt x="89" y="63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0" y="72"/>
                    </a:lnTo>
                    <a:lnTo>
                      <a:pt x="92" y="72"/>
                    </a:lnTo>
                    <a:lnTo>
                      <a:pt x="92" y="75"/>
                    </a:lnTo>
                    <a:lnTo>
                      <a:pt x="93" y="75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7"/>
                    </a:lnTo>
                    <a:lnTo>
                      <a:pt x="98" y="87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99" y="93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7" y="88"/>
                    </a:lnTo>
                    <a:lnTo>
                      <a:pt x="49" y="88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0" y="79"/>
                    </a:lnTo>
                    <a:lnTo>
                      <a:pt x="51" y="79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3" y="72"/>
                    </a:lnTo>
                    <a:lnTo>
                      <a:pt x="54" y="72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2"/>
                    </a:lnTo>
                    <a:lnTo>
                      <a:pt x="59" y="62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3" y="46"/>
                    </a:lnTo>
                    <a:lnTo>
                      <a:pt x="64" y="46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0" y="27"/>
                    </a:lnTo>
                    <a:lnTo>
                      <a:pt x="72" y="27"/>
                    </a:lnTo>
                    <a:lnTo>
                      <a:pt x="72" y="24"/>
                    </a:lnTo>
                    <a:lnTo>
                      <a:pt x="93" y="24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2" y="17"/>
                    </a:lnTo>
                    <a:lnTo>
                      <a:pt x="90" y="17"/>
                    </a:lnTo>
                    <a:lnTo>
                      <a:pt x="90" y="14"/>
                    </a:lnTo>
                    <a:lnTo>
                      <a:pt x="89" y="14"/>
                    </a:lnTo>
                    <a:lnTo>
                      <a:pt x="89" y="10"/>
                    </a:lnTo>
                    <a:lnTo>
                      <a:pt x="87" y="10"/>
                    </a:lnTo>
                    <a:lnTo>
                      <a:pt x="87" y="5"/>
                    </a:lnTo>
                    <a:lnTo>
                      <a:pt x="86" y="5"/>
                    </a:lnTo>
                    <a:lnTo>
                      <a:pt x="86" y="3"/>
                    </a:lnTo>
                    <a:lnTo>
                      <a:pt x="85" y="3"/>
                    </a:lnTo>
                    <a:lnTo>
                      <a:pt x="8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7" name="Freeform 588"/>
              <p:cNvSpPr>
                <a:spLocks/>
              </p:cNvSpPr>
              <p:nvPr/>
            </p:nvSpPr>
            <p:spPr bwMode="auto">
              <a:xfrm>
                <a:off x="3994" y="3606"/>
                <a:ext cx="13" cy="15"/>
              </a:xfrm>
              <a:custGeom>
                <a:avLst/>
                <a:gdLst>
                  <a:gd name="T0" fmla="*/ 0 w 39"/>
                  <a:gd name="T1" fmla="*/ 0 h 47"/>
                  <a:gd name="T2" fmla="*/ 0 w 39"/>
                  <a:gd name="T3" fmla="*/ 0 h 47"/>
                  <a:gd name="T4" fmla="*/ 0 w 39"/>
                  <a:gd name="T5" fmla="*/ 0 h 47"/>
                  <a:gd name="T6" fmla="*/ 0 w 39"/>
                  <a:gd name="T7" fmla="*/ 0 h 47"/>
                  <a:gd name="T8" fmla="*/ 0 w 39"/>
                  <a:gd name="T9" fmla="*/ 0 h 47"/>
                  <a:gd name="T10" fmla="*/ 0 w 39"/>
                  <a:gd name="T11" fmla="*/ 0 h 47"/>
                  <a:gd name="T12" fmla="*/ 0 w 39"/>
                  <a:gd name="T13" fmla="*/ 0 h 47"/>
                  <a:gd name="T14" fmla="*/ 0 w 39"/>
                  <a:gd name="T15" fmla="*/ 0 h 47"/>
                  <a:gd name="T16" fmla="*/ 0 w 39"/>
                  <a:gd name="T17" fmla="*/ 0 h 47"/>
                  <a:gd name="T18" fmla="*/ 0 w 39"/>
                  <a:gd name="T19" fmla="*/ 0 h 47"/>
                  <a:gd name="T20" fmla="*/ 0 w 39"/>
                  <a:gd name="T21" fmla="*/ 0 h 47"/>
                  <a:gd name="T22" fmla="*/ 0 w 39"/>
                  <a:gd name="T23" fmla="*/ 0 h 47"/>
                  <a:gd name="T24" fmla="*/ 0 w 39"/>
                  <a:gd name="T25" fmla="*/ 0 h 47"/>
                  <a:gd name="T26" fmla="*/ 0 w 39"/>
                  <a:gd name="T27" fmla="*/ 0 h 47"/>
                  <a:gd name="T28" fmla="*/ 0 w 39"/>
                  <a:gd name="T29" fmla="*/ 0 h 47"/>
                  <a:gd name="T30" fmla="*/ 0 w 39"/>
                  <a:gd name="T31" fmla="*/ 0 h 47"/>
                  <a:gd name="T32" fmla="*/ 0 w 39"/>
                  <a:gd name="T33" fmla="*/ 0 h 47"/>
                  <a:gd name="T34" fmla="*/ 0 w 39"/>
                  <a:gd name="T35" fmla="*/ 0 h 47"/>
                  <a:gd name="T36" fmla="*/ 0 w 39"/>
                  <a:gd name="T37" fmla="*/ 0 h 47"/>
                  <a:gd name="T38" fmla="*/ 0 w 39"/>
                  <a:gd name="T39" fmla="*/ 0 h 47"/>
                  <a:gd name="T40" fmla="*/ 0 w 39"/>
                  <a:gd name="T41" fmla="*/ 0 h 47"/>
                  <a:gd name="T42" fmla="*/ 0 w 39"/>
                  <a:gd name="T43" fmla="*/ 0 h 47"/>
                  <a:gd name="T44" fmla="*/ 0 w 39"/>
                  <a:gd name="T45" fmla="*/ 1 h 47"/>
                  <a:gd name="T46" fmla="*/ 0 w 39"/>
                  <a:gd name="T47" fmla="*/ 1 h 47"/>
                  <a:gd name="T48" fmla="*/ 0 w 39"/>
                  <a:gd name="T49" fmla="*/ 0 h 47"/>
                  <a:gd name="T50" fmla="*/ 0 w 39"/>
                  <a:gd name="T51" fmla="*/ 0 h 47"/>
                  <a:gd name="T52" fmla="*/ 0 w 39"/>
                  <a:gd name="T53" fmla="*/ 0 h 47"/>
                  <a:gd name="T54" fmla="*/ 0 w 39"/>
                  <a:gd name="T55" fmla="*/ 0 h 47"/>
                  <a:gd name="T56" fmla="*/ 0 w 39"/>
                  <a:gd name="T57" fmla="*/ 0 h 47"/>
                  <a:gd name="T58" fmla="*/ 0 w 39"/>
                  <a:gd name="T59" fmla="*/ 0 h 47"/>
                  <a:gd name="T60" fmla="*/ 0 w 39"/>
                  <a:gd name="T61" fmla="*/ 0 h 47"/>
                  <a:gd name="T62" fmla="*/ 0 w 39"/>
                  <a:gd name="T63" fmla="*/ 0 h 47"/>
                  <a:gd name="T64" fmla="*/ 0 w 39"/>
                  <a:gd name="T65" fmla="*/ 0 h 47"/>
                  <a:gd name="T66" fmla="*/ 0 w 39"/>
                  <a:gd name="T67" fmla="*/ 0 h 47"/>
                  <a:gd name="T68" fmla="*/ 0 w 39"/>
                  <a:gd name="T69" fmla="*/ 0 h 47"/>
                  <a:gd name="T70" fmla="*/ 0 w 39"/>
                  <a:gd name="T71" fmla="*/ 0 h 47"/>
                  <a:gd name="T72" fmla="*/ 0 w 39"/>
                  <a:gd name="T73" fmla="*/ 0 h 47"/>
                  <a:gd name="T74" fmla="*/ 0 w 39"/>
                  <a:gd name="T75" fmla="*/ 0 h 47"/>
                  <a:gd name="T76" fmla="*/ 0 w 39"/>
                  <a:gd name="T77" fmla="*/ 0 h 47"/>
                  <a:gd name="T78" fmla="*/ 0 w 39"/>
                  <a:gd name="T79" fmla="*/ 0 h 47"/>
                  <a:gd name="T80" fmla="*/ 0 w 39"/>
                  <a:gd name="T81" fmla="*/ 0 h 47"/>
                  <a:gd name="T82" fmla="*/ 0 w 39"/>
                  <a:gd name="T83" fmla="*/ 0 h 47"/>
                  <a:gd name="T84" fmla="*/ 0 w 39"/>
                  <a:gd name="T85" fmla="*/ 0 h 47"/>
                  <a:gd name="T86" fmla="*/ 0 w 39"/>
                  <a:gd name="T87" fmla="*/ 0 h 47"/>
                  <a:gd name="T88" fmla="*/ 0 w 39"/>
                  <a:gd name="T89" fmla="*/ 0 h 47"/>
                  <a:gd name="T90" fmla="*/ 0 w 39"/>
                  <a:gd name="T91" fmla="*/ 0 h 47"/>
                  <a:gd name="T92" fmla="*/ 0 w 39"/>
                  <a:gd name="T93" fmla="*/ 0 h 47"/>
                  <a:gd name="T94" fmla="*/ 0 w 39"/>
                  <a:gd name="T95" fmla="*/ 0 h 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"/>
                  <a:gd name="T145" fmla="*/ 0 h 47"/>
                  <a:gd name="T146" fmla="*/ 39 w 39"/>
                  <a:gd name="T147" fmla="*/ 47 h 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" h="47">
                    <a:moveTo>
                      <a:pt x="0" y="0"/>
                    </a:moveTo>
                    <a:lnTo>
                      <a:pt x="2" y="3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41"/>
                    </a:lnTo>
                    <a:lnTo>
                      <a:pt x="15" y="41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7"/>
                    </a:lnTo>
                    <a:lnTo>
                      <a:pt x="39" y="47"/>
                    </a:lnTo>
                    <a:lnTo>
                      <a:pt x="38" y="44"/>
                    </a:lnTo>
                    <a:lnTo>
                      <a:pt x="36" y="41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8" name="Freeform 589"/>
              <p:cNvSpPr>
                <a:spLocks/>
              </p:cNvSpPr>
              <p:nvPr/>
            </p:nvSpPr>
            <p:spPr bwMode="auto">
              <a:xfrm>
                <a:off x="3959" y="3569"/>
                <a:ext cx="48" cy="52"/>
              </a:xfrm>
              <a:custGeom>
                <a:avLst/>
                <a:gdLst>
                  <a:gd name="T0" fmla="*/ 1 w 145"/>
                  <a:gd name="T1" fmla="*/ 0 h 158"/>
                  <a:gd name="T2" fmla="*/ 0 w 145"/>
                  <a:gd name="T3" fmla="*/ 2 h 158"/>
                  <a:gd name="T4" fmla="*/ 0 w 145"/>
                  <a:gd name="T5" fmla="*/ 2 h 158"/>
                  <a:gd name="T6" fmla="*/ 0 w 145"/>
                  <a:gd name="T7" fmla="*/ 1 h 158"/>
                  <a:gd name="T8" fmla="*/ 1 w 145"/>
                  <a:gd name="T9" fmla="*/ 1 h 158"/>
                  <a:gd name="T10" fmla="*/ 1 w 145"/>
                  <a:gd name="T11" fmla="*/ 2 h 158"/>
                  <a:gd name="T12" fmla="*/ 2 w 145"/>
                  <a:gd name="T13" fmla="*/ 2 h 158"/>
                  <a:gd name="T14" fmla="*/ 1 w 145"/>
                  <a:gd name="T15" fmla="*/ 0 h 158"/>
                  <a:gd name="T16" fmla="*/ 1 w 145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5"/>
                  <a:gd name="T28" fmla="*/ 0 h 158"/>
                  <a:gd name="T29" fmla="*/ 145 w 145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5" h="158">
                    <a:moveTo>
                      <a:pt x="62" y="0"/>
                    </a:moveTo>
                    <a:lnTo>
                      <a:pt x="0" y="158"/>
                    </a:lnTo>
                    <a:lnTo>
                      <a:pt x="21" y="158"/>
                    </a:lnTo>
                    <a:lnTo>
                      <a:pt x="38" y="110"/>
                    </a:lnTo>
                    <a:lnTo>
                      <a:pt x="106" y="110"/>
                    </a:lnTo>
                    <a:lnTo>
                      <a:pt x="122" y="158"/>
                    </a:lnTo>
                    <a:lnTo>
                      <a:pt x="145" y="158"/>
                    </a:lnTo>
                    <a:lnTo>
                      <a:pt x="85" y="0"/>
                    </a:lnTo>
                    <a:lnTo>
                      <a:pt x="6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49" name="Freeform 590"/>
              <p:cNvSpPr>
                <a:spLocks/>
              </p:cNvSpPr>
              <p:nvPr/>
            </p:nvSpPr>
            <p:spPr bwMode="auto">
              <a:xfrm>
                <a:off x="3974" y="3576"/>
                <a:ext cx="18" cy="24"/>
              </a:xfrm>
              <a:custGeom>
                <a:avLst/>
                <a:gdLst>
                  <a:gd name="T0" fmla="*/ 0 w 53"/>
                  <a:gd name="T1" fmla="*/ 0 h 72"/>
                  <a:gd name="T2" fmla="*/ 1 w 53"/>
                  <a:gd name="T3" fmla="*/ 1 h 72"/>
                  <a:gd name="T4" fmla="*/ 0 w 53"/>
                  <a:gd name="T5" fmla="*/ 1 h 72"/>
                  <a:gd name="T6" fmla="*/ 0 w 53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72"/>
                  <a:gd name="T14" fmla="*/ 53 w 53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72">
                    <a:moveTo>
                      <a:pt x="27" y="0"/>
                    </a:moveTo>
                    <a:lnTo>
                      <a:pt x="53" y="72"/>
                    </a:lnTo>
                    <a:lnTo>
                      <a:pt x="0" y="72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0" name="Freeform 591"/>
              <p:cNvSpPr>
                <a:spLocks/>
              </p:cNvSpPr>
              <p:nvPr/>
            </p:nvSpPr>
            <p:spPr bwMode="auto">
              <a:xfrm>
                <a:off x="4013" y="3569"/>
                <a:ext cx="35" cy="52"/>
              </a:xfrm>
              <a:custGeom>
                <a:avLst/>
                <a:gdLst>
                  <a:gd name="T0" fmla="*/ 0 w 104"/>
                  <a:gd name="T1" fmla="*/ 0 h 158"/>
                  <a:gd name="T2" fmla="*/ 0 w 104"/>
                  <a:gd name="T3" fmla="*/ 2 h 158"/>
                  <a:gd name="T4" fmla="*/ 1 w 104"/>
                  <a:gd name="T5" fmla="*/ 2 h 158"/>
                  <a:gd name="T6" fmla="*/ 1 w 104"/>
                  <a:gd name="T7" fmla="*/ 2 h 158"/>
                  <a:gd name="T8" fmla="*/ 0 w 104"/>
                  <a:gd name="T9" fmla="*/ 2 h 158"/>
                  <a:gd name="T10" fmla="*/ 0 w 104"/>
                  <a:gd name="T11" fmla="*/ 0 h 158"/>
                  <a:gd name="T12" fmla="*/ 0 w 104"/>
                  <a:gd name="T13" fmla="*/ 0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"/>
                  <a:gd name="T22" fmla="*/ 0 h 158"/>
                  <a:gd name="T23" fmla="*/ 104 w 104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" h="158">
                    <a:moveTo>
                      <a:pt x="0" y="0"/>
                    </a:moveTo>
                    <a:lnTo>
                      <a:pt x="0" y="158"/>
                    </a:lnTo>
                    <a:lnTo>
                      <a:pt x="104" y="158"/>
                    </a:lnTo>
                    <a:lnTo>
                      <a:pt x="104" y="138"/>
                    </a:lnTo>
                    <a:lnTo>
                      <a:pt x="21" y="138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1" name="Freeform 592"/>
              <p:cNvSpPr>
                <a:spLocks/>
              </p:cNvSpPr>
              <p:nvPr/>
            </p:nvSpPr>
            <p:spPr bwMode="auto">
              <a:xfrm>
                <a:off x="3431" y="3662"/>
                <a:ext cx="36" cy="53"/>
              </a:xfrm>
              <a:custGeom>
                <a:avLst/>
                <a:gdLst>
                  <a:gd name="T0" fmla="*/ 0 w 110"/>
                  <a:gd name="T1" fmla="*/ 0 h 158"/>
                  <a:gd name="T2" fmla="*/ 0 w 110"/>
                  <a:gd name="T3" fmla="*/ 2 h 158"/>
                  <a:gd name="T4" fmla="*/ 0 w 110"/>
                  <a:gd name="T5" fmla="*/ 2 h 158"/>
                  <a:gd name="T6" fmla="*/ 0 w 110"/>
                  <a:gd name="T7" fmla="*/ 1 h 158"/>
                  <a:gd name="T8" fmla="*/ 1 w 110"/>
                  <a:gd name="T9" fmla="*/ 1 h 158"/>
                  <a:gd name="T10" fmla="*/ 1 w 110"/>
                  <a:gd name="T11" fmla="*/ 1 h 158"/>
                  <a:gd name="T12" fmla="*/ 0 w 110"/>
                  <a:gd name="T13" fmla="*/ 1 h 158"/>
                  <a:gd name="T14" fmla="*/ 0 w 110"/>
                  <a:gd name="T15" fmla="*/ 0 h 158"/>
                  <a:gd name="T16" fmla="*/ 1 w 110"/>
                  <a:gd name="T17" fmla="*/ 0 h 158"/>
                  <a:gd name="T18" fmla="*/ 1 w 110"/>
                  <a:gd name="T19" fmla="*/ 0 h 158"/>
                  <a:gd name="T20" fmla="*/ 0 w 110"/>
                  <a:gd name="T21" fmla="*/ 0 h 1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158"/>
                  <a:gd name="T35" fmla="*/ 110 w 110"/>
                  <a:gd name="T36" fmla="*/ 158 h 1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2" y="158"/>
                    </a:lnTo>
                    <a:lnTo>
                      <a:pt x="22" y="89"/>
                    </a:lnTo>
                    <a:lnTo>
                      <a:pt x="99" y="89"/>
                    </a:lnTo>
                    <a:lnTo>
                      <a:pt x="99" y="68"/>
                    </a:lnTo>
                    <a:lnTo>
                      <a:pt x="22" y="68"/>
                    </a:lnTo>
                    <a:lnTo>
                      <a:pt x="22" y="21"/>
                    </a:lnTo>
                    <a:lnTo>
                      <a:pt x="110" y="21"/>
                    </a:lnTo>
                    <a:lnTo>
                      <a:pt x="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2" name="Freeform 593"/>
              <p:cNvSpPr>
                <a:spLocks/>
              </p:cNvSpPr>
              <p:nvPr/>
            </p:nvSpPr>
            <p:spPr bwMode="auto">
              <a:xfrm>
                <a:off x="3472" y="3662"/>
                <a:ext cx="51" cy="55"/>
              </a:xfrm>
              <a:custGeom>
                <a:avLst/>
                <a:gdLst>
                  <a:gd name="T0" fmla="*/ 1 w 152"/>
                  <a:gd name="T1" fmla="*/ 0 h 164"/>
                  <a:gd name="T2" fmla="*/ 1 w 152"/>
                  <a:gd name="T3" fmla="*/ 0 h 164"/>
                  <a:gd name="T4" fmla="*/ 0 w 152"/>
                  <a:gd name="T5" fmla="*/ 0 h 164"/>
                  <a:gd name="T6" fmla="*/ 0 w 152"/>
                  <a:gd name="T7" fmla="*/ 0 h 164"/>
                  <a:gd name="T8" fmla="*/ 0 w 152"/>
                  <a:gd name="T9" fmla="*/ 0 h 164"/>
                  <a:gd name="T10" fmla="*/ 0 w 152"/>
                  <a:gd name="T11" fmla="*/ 0 h 164"/>
                  <a:gd name="T12" fmla="*/ 0 w 152"/>
                  <a:gd name="T13" fmla="*/ 1 h 164"/>
                  <a:gd name="T14" fmla="*/ 0 w 152"/>
                  <a:gd name="T15" fmla="*/ 1 h 164"/>
                  <a:gd name="T16" fmla="*/ 0 w 152"/>
                  <a:gd name="T17" fmla="*/ 1 h 164"/>
                  <a:gd name="T18" fmla="*/ 0 w 152"/>
                  <a:gd name="T19" fmla="*/ 1 h 164"/>
                  <a:gd name="T20" fmla="*/ 0 w 152"/>
                  <a:gd name="T21" fmla="*/ 1 h 164"/>
                  <a:gd name="T22" fmla="*/ 0 w 152"/>
                  <a:gd name="T23" fmla="*/ 2 h 164"/>
                  <a:gd name="T24" fmla="*/ 0 w 152"/>
                  <a:gd name="T25" fmla="*/ 2 h 164"/>
                  <a:gd name="T26" fmla="*/ 0 w 152"/>
                  <a:gd name="T27" fmla="*/ 2 h 164"/>
                  <a:gd name="T28" fmla="*/ 0 w 152"/>
                  <a:gd name="T29" fmla="*/ 2 h 164"/>
                  <a:gd name="T30" fmla="*/ 0 w 152"/>
                  <a:gd name="T31" fmla="*/ 2 h 164"/>
                  <a:gd name="T32" fmla="*/ 1 w 152"/>
                  <a:gd name="T33" fmla="*/ 2 h 164"/>
                  <a:gd name="T34" fmla="*/ 1 w 152"/>
                  <a:gd name="T35" fmla="*/ 2 h 164"/>
                  <a:gd name="T36" fmla="*/ 1 w 152"/>
                  <a:gd name="T37" fmla="*/ 2 h 164"/>
                  <a:gd name="T38" fmla="*/ 1 w 152"/>
                  <a:gd name="T39" fmla="*/ 2 h 164"/>
                  <a:gd name="T40" fmla="*/ 1 w 152"/>
                  <a:gd name="T41" fmla="*/ 2 h 164"/>
                  <a:gd name="T42" fmla="*/ 2 w 152"/>
                  <a:gd name="T43" fmla="*/ 2 h 164"/>
                  <a:gd name="T44" fmla="*/ 2 w 152"/>
                  <a:gd name="T45" fmla="*/ 2 h 164"/>
                  <a:gd name="T46" fmla="*/ 2 w 152"/>
                  <a:gd name="T47" fmla="*/ 2 h 164"/>
                  <a:gd name="T48" fmla="*/ 2 w 152"/>
                  <a:gd name="T49" fmla="*/ 2 h 164"/>
                  <a:gd name="T50" fmla="*/ 2 w 152"/>
                  <a:gd name="T51" fmla="*/ 1 h 164"/>
                  <a:gd name="T52" fmla="*/ 2 w 152"/>
                  <a:gd name="T53" fmla="*/ 1 h 164"/>
                  <a:gd name="T54" fmla="*/ 2 w 152"/>
                  <a:gd name="T55" fmla="*/ 1 h 164"/>
                  <a:gd name="T56" fmla="*/ 2 w 152"/>
                  <a:gd name="T57" fmla="*/ 1 h 164"/>
                  <a:gd name="T58" fmla="*/ 2 w 152"/>
                  <a:gd name="T59" fmla="*/ 1 h 164"/>
                  <a:gd name="T60" fmla="*/ 2 w 152"/>
                  <a:gd name="T61" fmla="*/ 0 h 164"/>
                  <a:gd name="T62" fmla="*/ 2 w 152"/>
                  <a:gd name="T63" fmla="*/ 0 h 164"/>
                  <a:gd name="T64" fmla="*/ 2 w 152"/>
                  <a:gd name="T65" fmla="*/ 0 h 164"/>
                  <a:gd name="T66" fmla="*/ 1 w 152"/>
                  <a:gd name="T67" fmla="*/ 0 h 164"/>
                  <a:gd name="T68" fmla="*/ 1 w 152"/>
                  <a:gd name="T69" fmla="*/ 0 h 164"/>
                  <a:gd name="T70" fmla="*/ 1 w 152"/>
                  <a:gd name="T71" fmla="*/ 0 h 164"/>
                  <a:gd name="T72" fmla="*/ 1 w 152"/>
                  <a:gd name="T73" fmla="*/ 0 h 164"/>
                  <a:gd name="T74" fmla="*/ 2 w 152"/>
                  <a:gd name="T75" fmla="*/ 1 h 164"/>
                  <a:gd name="T76" fmla="*/ 2 w 152"/>
                  <a:gd name="T77" fmla="*/ 1 h 164"/>
                  <a:gd name="T78" fmla="*/ 2 w 152"/>
                  <a:gd name="T79" fmla="*/ 1 h 164"/>
                  <a:gd name="T80" fmla="*/ 2 w 152"/>
                  <a:gd name="T81" fmla="*/ 1 h 164"/>
                  <a:gd name="T82" fmla="*/ 1 w 152"/>
                  <a:gd name="T83" fmla="*/ 2 h 164"/>
                  <a:gd name="T84" fmla="*/ 1 w 152"/>
                  <a:gd name="T85" fmla="*/ 2 h 164"/>
                  <a:gd name="T86" fmla="*/ 1 w 152"/>
                  <a:gd name="T87" fmla="*/ 2 h 164"/>
                  <a:gd name="T88" fmla="*/ 1 w 152"/>
                  <a:gd name="T89" fmla="*/ 2 h 164"/>
                  <a:gd name="T90" fmla="*/ 1 w 152"/>
                  <a:gd name="T91" fmla="*/ 2 h 164"/>
                  <a:gd name="T92" fmla="*/ 1 w 152"/>
                  <a:gd name="T93" fmla="*/ 2 h 164"/>
                  <a:gd name="T94" fmla="*/ 1 w 152"/>
                  <a:gd name="T95" fmla="*/ 2 h 164"/>
                  <a:gd name="T96" fmla="*/ 0 w 152"/>
                  <a:gd name="T97" fmla="*/ 2 h 164"/>
                  <a:gd name="T98" fmla="*/ 0 w 152"/>
                  <a:gd name="T99" fmla="*/ 1 h 164"/>
                  <a:gd name="T100" fmla="*/ 0 w 152"/>
                  <a:gd name="T101" fmla="*/ 1 h 164"/>
                  <a:gd name="T102" fmla="*/ 0 w 152"/>
                  <a:gd name="T103" fmla="*/ 1 h 164"/>
                  <a:gd name="T104" fmla="*/ 0 w 152"/>
                  <a:gd name="T105" fmla="*/ 1 h 164"/>
                  <a:gd name="T106" fmla="*/ 0 w 152"/>
                  <a:gd name="T107" fmla="*/ 1 h 164"/>
                  <a:gd name="T108" fmla="*/ 0 w 152"/>
                  <a:gd name="T109" fmla="*/ 0 h 164"/>
                  <a:gd name="T110" fmla="*/ 0 w 152"/>
                  <a:gd name="T111" fmla="*/ 0 h 164"/>
                  <a:gd name="T112" fmla="*/ 1 w 152"/>
                  <a:gd name="T113" fmla="*/ 0 h 164"/>
                  <a:gd name="T114" fmla="*/ 1 w 152"/>
                  <a:gd name="T115" fmla="*/ 0 h 164"/>
                  <a:gd name="T116" fmla="*/ 2 w 152"/>
                  <a:gd name="T117" fmla="*/ 0 h 164"/>
                  <a:gd name="T118" fmla="*/ 1 w 152"/>
                  <a:gd name="T119" fmla="*/ 0 h 164"/>
                  <a:gd name="T120" fmla="*/ 1 w 152"/>
                  <a:gd name="T121" fmla="*/ 0 h 164"/>
                  <a:gd name="T122" fmla="*/ 1 w 152"/>
                  <a:gd name="T123" fmla="*/ 0 h 164"/>
                  <a:gd name="T124" fmla="*/ 1 w 152"/>
                  <a:gd name="T125" fmla="*/ 0 h 1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"/>
                  <a:gd name="T190" fmla="*/ 0 h 164"/>
                  <a:gd name="T191" fmla="*/ 152 w 152"/>
                  <a:gd name="T192" fmla="*/ 164 h 1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" h="164">
                    <a:moveTo>
                      <a:pt x="67" y="0"/>
                    </a:moveTo>
                    <a:lnTo>
                      <a:pt x="67" y="1"/>
                    </a:lnTo>
                    <a:lnTo>
                      <a:pt x="55" y="1"/>
                    </a:lnTo>
                    <a:lnTo>
                      <a:pt x="55" y="3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41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19" y="23"/>
                    </a:lnTo>
                    <a:lnTo>
                      <a:pt x="16" y="24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5" y="30"/>
                    </a:lnTo>
                    <a:lnTo>
                      <a:pt x="12" y="32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13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6" y="116"/>
                    </a:lnTo>
                    <a:lnTo>
                      <a:pt x="6" y="120"/>
                    </a:lnTo>
                    <a:lnTo>
                      <a:pt x="8" y="120"/>
                    </a:lnTo>
                    <a:lnTo>
                      <a:pt x="8" y="123"/>
                    </a:lnTo>
                    <a:lnTo>
                      <a:pt x="9" y="123"/>
                    </a:lnTo>
                    <a:lnTo>
                      <a:pt x="9" y="127"/>
                    </a:lnTo>
                    <a:lnTo>
                      <a:pt x="10" y="127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2" y="135"/>
                    </a:lnTo>
                    <a:lnTo>
                      <a:pt x="13" y="135"/>
                    </a:lnTo>
                    <a:lnTo>
                      <a:pt x="15" y="138"/>
                    </a:lnTo>
                    <a:lnTo>
                      <a:pt x="16" y="138"/>
                    </a:lnTo>
                    <a:lnTo>
                      <a:pt x="16" y="141"/>
                    </a:lnTo>
                    <a:lnTo>
                      <a:pt x="18" y="141"/>
                    </a:lnTo>
                    <a:lnTo>
                      <a:pt x="19" y="143"/>
                    </a:lnTo>
                    <a:lnTo>
                      <a:pt x="21" y="143"/>
                    </a:lnTo>
                    <a:lnTo>
                      <a:pt x="21" y="145"/>
                    </a:lnTo>
                    <a:lnTo>
                      <a:pt x="23" y="145"/>
                    </a:lnTo>
                    <a:lnTo>
                      <a:pt x="25" y="148"/>
                    </a:lnTo>
                    <a:lnTo>
                      <a:pt x="26" y="148"/>
                    </a:lnTo>
                    <a:lnTo>
                      <a:pt x="28" y="151"/>
                    </a:lnTo>
                    <a:lnTo>
                      <a:pt x="29" y="151"/>
                    </a:lnTo>
                    <a:lnTo>
                      <a:pt x="31" y="154"/>
                    </a:lnTo>
                    <a:lnTo>
                      <a:pt x="35" y="154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6"/>
                    </a:lnTo>
                    <a:lnTo>
                      <a:pt x="41" y="156"/>
                    </a:lnTo>
                    <a:lnTo>
                      <a:pt x="41" y="158"/>
                    </a:lnTo>
                    <a:lnTo>
                      <a:pt x="44" y="158"/>
                    </a:lnTo>
                    <a:lnTo>
                      <a:pt x="44" y="159"/>
                    </a:lnTo>
                    <a:lnTo>
                      <a:pt x="48" y="159"/>
                    </a:lnTo>
                    <a:lnTo>
                      <a:pt x="48" y="161"/>
                    </a:lnTo>
                    <a:lnTo>
                      <a:pt x="51" y="161"/>
                    </a:lnTo>
                    <a:lnTo>
                      <a:pt x="51" y="162"/>
                    </a:lnTo>
                    <a:lnTo>
                      <a:pt x="55" y="162"/>
                    </a:lnTo>
                    <a:lnTo>
                      <a:pt x="55" y="164"/>
                    </a:lnTo>
                    <a:lnTo>
                      <a:pt x="95" y="164"/>
                    </a:lnTo>
                    <a:lnTo>
                      <a:pt x="95" y="162"/>
                    </a:lnTo>
                    <a:lnTo>
                      <a:pt x="100" y="162"/>
                    </a:lnTo>
                    <a:lnTo>
                      <a:pt x="100" y="161"/>
                    </a:lnTo>
                    <a:lnTo>
                      <a:pt x="103" y="161"/>
                    </a:lnTo>
                    <a:lnTo>
                      <a:pt x="103" y="159"/>
                    </a:lnTo>
                    <a:lnTo>
                      <a:pt x="107" y="159"/>
                    </a:lnTo>
                    <a:lnTo>
                      <a:pt x="107" y="158"/>
                    </a:lnTo>
                    <a:lnTo>
                      <a:pt x="110" y="158"/>
                    </a:lnTo>
                    <a:lnTo>
                      <a:pt x="110" y="156"/>
                    </a:lnTo>
                    <a:lnTo>
                      <a:pt x="113" y="156"/>
                    </a:lnTo>
                    <a:lnTo>
                      <a:pt x="113" y="155"/>
                    </a:lnTo>
                    <a:lnTo>
                      <a:pt x="117" y="155"/>
                    </a:lnTo>
                    <a:lnTo>
                      <a:pt x="117" y="154"/>
                    </a:lnTo>
                    <a:lnTo>
                      <a:pt x="120" y="154"/>
                    </a:lnTo>
                    <a:lnTo>
                      <a:pt x="120" y="152"/>
                    </a:lnTo>
                    <a:lnTo>
                      <a:pt x="123" y="151"/>
                    </a:lnTo>
                    <a:lnTo>
                      <a:pt x="123" y="149"/>
                    </a:lnTo>
                    <a:lnTo>
                      <a:pt x="126" y="149"/>
                    </a:lnTo>
                    <a:lnTo>
                      <a:pt x="126" y="148"/>
                    </a:lnTo>
                    <a:lnTo>
                      <a:pt x="129" y="146"/>
                    </a:lnTo>
                    <a:lnTo>
                      <a:pt x="129" y="145"/>
                    </a:lnTo>
                    <a:lnTo>
                      <a:pt x="131" y="145"/>
                    </a:lnTo>
                    <a:lnTo>
                      <a:pt x="131" y="143"/>
                    </a:lnTo>
                    <a:lnTo>
                      <a:pt x="133" y="143"/>
                    </a:lnTo>
                    <a:lnTo>
                      <a:pt x="133" y="141"/>
                    </a:lnTo>
                    <a:lnTo>
                      <a:pt x="136" y="139"/>
                    </a:lnTo>
                    <a:lnTo>
                      <a:pt x="136" y="138"/>
                    </a:lnTo>
                    <a:lnTo>
                      <a:pt x="137" y="138"/>
                    </a:lnTo>
                    <a:lnTo>
                      <a:pt x="137" y="135"/>
                    </a:lnTo>
                    <a:lnTo>
                      <a:pt x="140" y="133"/>
                    </a:lnTo>
                    <a:lnTo>
                      <a:pt x="140" y="130"/>
                    </a:lnTo>
                    <a:lnTo>
                      <a:pt x="142" y="130"/>
                    </a:lnTo>
                    <a:lnTo>
                      <a:pt x="142" y="127"/>
                    </a:lnTo>
                    <a:lnTo>
                      <a:pt x="143" y="127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4" y="120"/>
                    </a:lnTo>
                    <a:lnTo>
                      <a:pt x="146" y="120"/>
                    </a:lnTo>
                    <a:lnTo>
                      <a:pt x="146" y="116"/>
                    </a:lnTo>
                    <a:lnTo>
                      <a:pt x="147" y="116"/>
                    </a:lnTo>
                    <a:lnTo>
                      <a:pt x="147" y="113"/>
                    </a:lnTo>
                    <a:lnTo>
                      <a:pt x="149" y="113"/>
                    </a:lnTo>
                    <a:lnTo>
                      <a:pt x="149" y="109"/>
                    </a:lnTo>
                    <a:lnTo>
                      <a:pt x="150" y="109"/>
                    </a:lnTo>
                    <a:lnTo>
                      <a:pt x="150" y="96"/>
                    </a:lnTo>
                    <a:lnTo>
                      <a:pt x="152" y="96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58"/>
                    </a:lnTo>
                    <a:lnTo>
                      <a:pt x="149" y="58"/>
                    </a:lnTo>
                    <a:lnTo>
                      <a:pt x="149" y="53"/>
                    </a:lnTo>
                    <a:lnTo>
                      <a:pt x="147" y="53"/>
                    </a:lnTo>
                    <a:lnTo>
                      <a:pt x="147" y="49"/>
                    </a:lnTo>
                    <a:lnTo>
                      <a:pt x="146" y="49"/>
                    </a:lnTo>
                    <a:lnTo>
                      <a:pt x="146" y="45"/>
                    </a:lnTo>
                    <a:lnTo>
                      <a:pt x="144" y="45"/>
                    </a:lnTo>
                    <a:lnTo>
                      <a:pt x="144" y="42"/>
                    </a:lnTo>
                    <a:lnTo>
                      <a:pt x="143" y="42"/>
                    </a:lnTo>
                    <a:lnTo>
                      <a:pt x="143" y="37"/>
                    </a:lnTo>
                    <a:lnTo>
                      <a:pt x="142" y="37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39" y="32"/>
                    </a:lnTo>
                    <a:lnTo>
                      <a:pt x="137" y="32"/>
                    </a:lnTo>
                    <a:lnTo>
                      <a:pt x="137" y="29"/>
                    </a:lnTo>
                    <a:lnTo>
                      <a:pt x="136" y="29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3" y="23"/>
                    </a:lnTo>
                    <a:lnTo>
                      <a:pt x="131" y="23"/>
                    </a:lnTo>
                    <a:lnTo>
                      <a:pt x="130" y="20"/>
                    </a:lnTo>
                    <a:lnTo>
                      <a:pt x="129" y="20"/>
                    </a:lnTo>
                    <a:lnTo>
                      <a:pt x="127" y="17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91" y="19"/>
                    </a:lnTo>
                    <a:lnTo>
                      <a:pt x="91" y="20"/>
                    </a:lnTo>
                    <a:lnTo>
                      <a:pt x="97" y="20"/>
                    </a:lnTo>
                    <a:lnTo>
                      <a:pt x="97" y="22"/>
                    </a:lnTo>
                    <a:lnTo>
                      <a:pt x="100" y="22"/>
                    </a:lnTo>
                    <a:lnTo>
                      <a:pt x="101" y="24"/>
                    </a:lnTo>
                    <a:lnTo>
                      <a:pt x="104" y="24"/>
                    </a:lnTo>
                    <a:lnTo>
                      <a:pt x="106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10" y="29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3" y="35"/>
                    </a:lnTo>
                    <a:lnTo>
                      <a:pt x="114" y="37"/>
                    </a:lnTo>
                    <a:lnTo>
                      <a:pt x="116" y="37"/>
                    </a:lnTo>
                    <a:lnTo>
                      <a:pt x="116" y="40"/>
                    </a:lnTo>
                    <a:lnTo>
                      <a:pt x="117" y="40"/>
                    </a:lnTo>
                    <a:lnTo>
                      <a:pt x="117" y="43"/>
                    </a:lnTo>
                    <a:lnTo>
                      <a:pt x="119" y="43"/>
                    </a:lnTo>
                    <a:lnTo>
                      <a:pt x="119" y="46"/>
                    </a:lnTo>
                    <a:lnTo>
                      <a:pt x="120" y="46"/>
                    </a:lnTo>
                    <a:lnTo>
                      <a:pt x="121" y="49"/>
                    </a:lnTo>
                    <a:lnTo>
                      <a:pt x="123" y="52"/>
                    </a:lnTo>
                    <a:lnTo>
                      <a:pt x="123" y="58"/>
                    </a:lnTo>
                    <a:lnTo>
                      <a:pt x="124" y="58"/>
                    </a:lnTo>
                    <a:lnTo>
                      <a:pt x="124" y="61"/>
                    </a:lnTo>
                    <a:lnTo>
                      <a:pt x="126" y="61"/>
                    </a:lnTo>
                    <a:lnTo>
                      <a:pt x="126" y="71"/>
                    </a:lnTo>
                    <a:lnTo>
                      <a:pt x="127" y="71"/>
                    </a:lnTo>
                    <a:lnTo>
                      <a:pt x="127" y="96"/>
                    </a:lnTo>
                    <a:lnTo>
                      <a:pt x="126" y="96"/>
                    </a:lnTo>
                    <a:lnTo>
                      <a:pt x="126" y="104"/>
                    </a:lnTo>
                    <a:lnTo>
                      <a:pt x="124" y="104"/>
                    </a:lnTo>
                    <a:lnTo>
                      <a:pt x="124" y="107"/>
                    </a:lnTo>
                    <a:lnTo>
                      <a:pt x="123" y="107"/>
                    </a:lnTo>
                    <a:lnTo>
                      <a:pt x="123" y="113"/>
                    </a:lnTo>
                    <a:lnTo>
                      <a:pt x="121" y="113"/>
                    </a:lnTo>
                    <a:lnTo>
                      <a:pt x="121" y="116"/>
                    </a:lnTo>
                    <a:lnTo>
                      <a:pt x="120" y="116"/>
                    </a:lnTo>
                    <a:lnTo>
                      <a:pt x="120" y="119"/>
                    </a:lnTo>
                    <a:lnTo>
                      <a:pt x="117" y="120"/>
                    </a:lnTo>
                    <a:lnTo>
                      <a:pt x="117" y="123"/>
                    </a:lnTo>
                    <a:lnTo>
                      <a:pt x="116" y="123"/>
                    </a:lnTo>
                    <a:lnTo>
                      <a:pt x="116" y="126"/>
                    </a:lnTo>
                    <a:lnTo>
                      <a:pt x="113" y="127"/>
                    </a:lnTo>
                    <a:lnTo>
                      <a:pt x="113" y="130"/>
                    </a:lnTo>
                    <a:lnTo>
                      <a:pt x="110" y="132"/>
                    </a:lnTo>
                    <a:lnTo>
                      <a:pt x="110" y="133"/>
                    </a:lnTo>
                    <a:lnTo>
                      <a:pt x="107" y="133"/>
                    </a:lnTo>
                    <a:lnTo>
                      <a:pt x="107" y="135"/>
                    </a:lnTo>
                    <a:lnTo>
                      <a:pt x="106" y="135"/>
                    </a:lnTo>
                    <a:lnTo>
                      <a:pt x="106" y="138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98" y="141"/>
                    </a:lnTo>
                    <a:lnTo>
                      <a:pt x="95" y="142"/>
                    </a:lnTo>
                    <a:lnTo>
                      <a:pt x="91" y="142"/>
                    </a:lnTo>
                    <a:lnTo>
                      <a:pt x="91" y="143"/>
                    </a:lnTo>
                    <a:lnTo>
                      <a:pt x="87" y="143"/>
                    </a:lnTo>
                    <a:lnTo>
                      <a:pt x="87" y="145"/>
                    </a:lnTo>
                    <a:lnTo>
                      <a:pt x="64" y="145"/>
                    </a:lnTo>
                    <a:lnTo>
                      <a:pt x="64" y="143"/>
                    </a:lnTo>
                    <a:lnTo>
                      <a:pt x="58" y="143"/>
                    </a:lnTo>
                    <a:lnTo>
                      <a:pt x="58" y="142"/>
                    </a:lnTo>
                    <a:lnTo>
                      <a:pt x="54" y="142"/>
                    </a:lnTo>
                    <a:lnTo>
                      <a:pt x="54" y="141"/>
                    </a:lnTo>
                    <a:lnTo>
                      <a:pt x="51" y="141"/>
                    </a:lnTo>
                    <a:lnTo>
                      <a:pt x="51" y="139"/>
                    </a:lnTo>
                    <a:lnTo>
                      <a:pt x="48" y="139"/>
                    </a:lnTo>
                    <a:lnTo>
                      <a:pt x="48" y="138"/>
                    </a:lnTo>
                    <a:lnTo>
                      <a:pt x="44" y="138"/>
                    </a:lnTo>
                    <a:lnTo>
                      <a:pt x="44" y="135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39" y="133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6" y="127"/>
                    </a:lnTo>
                    <a:lnTo>
                      <a:pt x="35" y="127"/>
                    </a:lnTo>
                    <a:lnTo>
                      <a:pt x="33" y="125"/>
                    </a:lnTo>
                    <a:lnTo>
                      <a:pt x="32" y="122"/>
                    </a:lnTo>
                    <a:lnTo>
                      <a:pt x="31" y="119"/>
                    </a:lnTo>
                    <a:lnTo>
                      <a:pt x="29" y="119"/>
                    </a:lnTo>
                    <a:lnTo>
                      <a:pt x="29" y="116"/>
                    </a:lnTo>
                    <a:lnTo>
                      <a:pt x="28" y="116"/>
                    </a:lnTo>
                    <a:lnTo>
                      <a:pt x="28" y="113"/>
                    </a:lnTo>
                    <a:lnTo>
                      <a:pt x="26" y="113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3" y="96"/>
                    </a:lnTo>
                    <a:lnTo>
                      <a:pt x="22" y="96"/>
                    </a:lnTo>
                    <a:lnTo>
                      <a:pt x="22" y="71"/>
                    </a:lnTo>
                    <a:lnTo>
                      <a:pt x="23" y="7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5" y="58"/>
                    </a:lnTo>
                    <a:lnTo>
                      <a:pt x="26" y="58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8" y="48"/>
                    </a:lnTo>
                    <a:lnTo>
                      <a:pt x="31" y="46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2" y="40"/>
                    </a:lnTo>
                    <a:lnTo>
                      <a:pt x="33" y="40"/>
                    </a:lnTo>
                    <a:lnTo>
                      <a:pt x="33" y="37"/>
                    </a:lnTo>
                    <a:lnTo>
                      <a:pt x="36" y="36"/>
                    </a:lnTo>
                    <a:lnTo>
                      <a:pt x="36" y="33"/>
                    </a:lnTo>
                    <a:lnTo>
                      <a:pt x="39" y="3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5" y="26"/>
                    </a:lnTo>
                    <a:lnTo>
                      <a:pt x="48" y="24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58" y="19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126" y="17"/>
                    </a:lnTo>
                    <a:lnTo>
                      <a:pt x="126" y="16"/>
                    </a:lnTo>
                    <a:lnTo>
                      <a:pt x="123" y="16"/>
                    </a:lnTo>
                    <a:lnTo>
                      <a:pt x="121" y="13"/>
                    </a:lnTo>
                    <a:lnTo>
                      <a:pt x="120" y="13"/>
                    </a:lnTo>
                    <a:lnTo>
                      <a:pt x="120" y="11"/>
                    </a:lnTo>
                    <a:lnTo>
                      <a:pt x="117" y="11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13" y="8"/>
                    </a:lnTo>
                    <a:lnTo>
                      <a:pt x="110" y="8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103" y="4"/>
                    </a:lnTo>
                    <a:lnTo>
                      <a:pt x="100" y="4"/>
                    </a:lnTo>
                    <a:lnTo>
                      <a:pt x="100" y="3"/>
                    </a:lnTo>
                    <a:lnTo>
                      <a:pt x="95" y="3"/>
                    </a:lnTo>
                    <a:lnTo>
                      <a:pt x="95" y="1"/>
                    </a:lnTo>
                    <a:lnTo>
                      <a:pt x="84" y="1"/>
                    </a:lnTo>
                    <a:lnTo>
                      <a:pt x="84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3" name="Freeform 594"/>
              <p:cNvSpPr>
                <a:spLocks/>
              </p:cNvSpPr>
              <p:nvPr/>
            </p:nvSpPr>
            <p:spPr bwMode="auto">
              <a:xfrm>
                <a:off x="3480" y="3667"/>
                <a:ext cx="35" cy="43"/>
              </a:xfrm>
              <a:custGeom>
                <a:avLst/>
                <a:gdLst>
                  <a:gd name="T0" fmla="*/ 1 w 105"/>
                  <a:gd name="T1" fmla="*/ 0 h 129"/>
                  <a:gd name="T2" fmla="*/ 1 w 105"/>
                  <a:gd name="T3" fmla="*/ 0 h 129"/>
                  <a:gd name="T4" fmla="*/ 1 w 105"/>
                  <a:gd name="T5" fmla="*/ 0 h 129"/>
                  <a:gd name="T6" fmla="*/ 1 w 105"/>
                  <a:gd name="T7" fmla="*/ 0 h 129"/>
                  <a:gd name="T8" fmla="*/ 1 w 105"/>
                  <a:gd name="T9" fmla="*/ 0 h 129"/>
                  <a:gd name="T10" fmla="*/ 1 w 105"/>
                  <a:gd name="T11" fmla="*/ 0 h 129"/>
                  <a:gd name="T12" fmla="*/ 1 w 105"/>
                  <a:gd name="T13" fmla="*/ 0 h 129"/>
                  <a:gd name="T14" fmla="*/ 1 w 105"/>
                  <a:gd name="T15" fmla="*/ 0 h 129"/>
                  <a:gd name="T16" fmla="*/ 1 w 105"/>
                  <a:gd name="T17" fmla="*/ 0 h 129"/>
                  <a:gd name="T18" fmla="*/ 1 w 105"/>
                  <a:gd name="T19" fmla="*/ 0 h 129"/>
                  <a:gd name="T20" fmla="*/ 1 w 105"/>
                  <a:gd name="T21" fmla="*/ 0 h 129"/>
                  <a:gd name="T22" fmla="*/ 1 w 105"/>
                  <a:gd name="T23" fmla="*/ 1 h 129"/>
                  <a:gd name="T24" fmla="*/ 1 w 105"/>
                  <a:gd name="T25" fmla="*/ 1 h 129"/>
                  <a:gd name="T26" fmla="*/ 1 w 105"/>
                  <a:gd name="T27" fmla="*/ 1 h 129"/>
                  <a:gd name="T28" fmla="*/ 1 w 105"/>
                  <a:gd name="T29" fmla="*/ 1 h 129"/>
                  <a:gd name="T30" fmla="*/ 1 w 105"/>
                  <a:gd name="T31" fmla="*/ 1 h 129"/>
                  <a:gd name="T32" fmla="*/ 1 w 105"/>
                  <a:gd name="T33" fmla="*/ 1 h 129"/>
                  <a:gd name="T34" fmla="*/ 1 w 105"/>
                  <a:gd name="T35" fmla="*/ 1 h 129"/>
                  <a:gd name="T36" fmla="*/ 1 w 105"/>
                  <a:gd name="T37" fmla="*/ 1 h 129"/>
                  <a:gd name="T38" fmla="*/ 1 w 105"/>
                  <a:gd name="T39" fmla="*/ 1 h 129"/>
                  <a:gd name="T40" fmla="*/ 1 w 105"/>
                  <a:gd name="T41" fmla="*/ 1 h 129"/>
                  <a:gd name="T42" fmla="*/ 1 w 105"/>
                  <a:gd name="T43" fmla="*/ 2 h 129"/>
                  <a:gd name="T44" fmla="*/ 1 w 105"/>
                  <a:gd name="T45" fmla="*/ 2 h 129"/>
                  <a:gd name="T46" fmla="*/ 1 w 105"/>
                  <a:gd name="T47" fmla="*/ 2 h 129"/>
                  <a:gd name="T48" fmla="*/ 1 w 105"/>
                  <a:gd name="T49" fmla="*/ 2 h 129"/>
                  <a:gd name="T50" fmla="*/ 1 w 105"/>
                  <a:gd name="T51" fmla="*/ 2 h 129"/>
                  <a:gd name="T52" fmla="*/ 0 w 105"/>
                  <a:gd name="T53" fmla="*/ 2 h 129"/>
                  <a:gd name="T54" fmla="*/ 0 w 105"/>
                  <a:gd name="T55" fmla="*/ 2 h 129"/>
                  <a:gd name="T56" fmla="*/ 0 w 105"/>
                  <a:gd name="T57" fmla="*/ 2 h 129"/>
                  <a:gd name="T58" fmla="*/ 0 w 105"/>
                  <a:gd name="T59" fmla="*/ 2 h 129"/>
                  <a:gd name="T60" fmla="*/ 0 w 105"/>
                  <a:gd name="T61" fmla="*/ 1 h 129"/>
                  <a:gd name="T62" fmla="*/ 0 w 105"/>
                  <a:gd name="T63" fmla="*/ 1 h 129"/>
                  <a:gd name="T64" fmla="*/ 0 w 105"/>
                  <a:gd name="T65" fmla="*/ 1 h 129"/>
                  <a:gd name="T66" fmla="*/ 0 w 105"/>
                  <a:gd name="T67" fmla="*/ 1 h 129"/>
                  <a:gd name="T68" fmla="*/ 0 w 105"/>
                  <a:gd name="T69" fmla="*/ 1 h 129"/>
                  <a:gd name="T70" fmla="*/ 0 w 105"/>
                  <a:gd name="T71" fmla="*/ 1 h 129"/>
                  <a:gd name="T72" fmla="*/ 0 w 105"/>
                  <a:gd name="T73" fmla="*/ 1 h 129"/>
                  <a:gd name="T74" fmla="*/ 0 w 105"/>
                  <a:gd name="T75" fmla="*/ 1 h 129"/>
                  <a:gd name="T76" fmla="*/ 0 w 105"/>
                  <a:gd name="T77" fmla="*/ 1 h 129"/>
                  <a:gd name="T78" fmla="*/ 0 w 105"/>
                  <a:gd name="T79" fmla="*/ 1 h 129"/>
                  <a:gd name="T80" fmla="*/ 0 w 105"/>
                  <a:gd name="T81" fmla="*/ 0 h 129"/>
                  <a:gd name="T82" fmla="*/ 0 w 105"/>
                  <a:gd name="T83" fmla="*/ 0 h 129"/>
                  <a:gd name="T84" fmla="*/ 0 w 105"/>
                  <a:gd name="T85" fmla="*/ 0 h 129"/>
                  <a:gd name="T86" fmla="*/ 0 w 105"/>
                  <a:gd name="T87" fmla="*/ 0 h 129"/>
                  <a:gd name="T88" fmla="*/ 0 w 105"/>
                  <a:gd name="T89" fmla="*/ 0 h 129"/>
                  <a:gd name="T90" fmla="*/ 0 w 105"/>
                  <a:gd name="T91" fmla="*/ 0 h 129"/>
                  <a:gd name="T92" fmla="*/ 0 w 105"/>
                  <a:gd name="T93" fmla="*/ 0 h 129"/>
                  <a:gd name="T94" fmla="*/ 0 w 105"/>
                  <a:gd name="T95" fmla="*/ 0 h 129"/>
                  <a:gd name="T96" fmla="*/ 0 w 105"/>
                  <a:gd name="T97" fmla="*/ 0 h 129"/>
                  <a:gd name="T98" fmla="*/ 0 w 105"/>
                  <a:gd name="T99" fmla="*/ 0 h 129"/>
                  <a:gd name="T100" fmla="*/ 1 w 105"/>
                  <a:gd name="T101" fmla="*/ 0 h 1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129"/>
                  <a:gd name="T155" fmla="*/ 105 w 105"/>
                  <a:gd name="T156" fmla="*/ 129 h 1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129">
                    <a:moveTo>
                      <a:pt x="53" y="0"/>
                    </a:moveTo>
                    <a:lnTo>
                      <a:pt x="62" y="0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2" y="8"/>
                    </a:lnTo>
                    <a:lnTo>
                      <a:pt x="85" y="11"/>
                    </a:lnTo>
                    <a:lnTo>
                      <a:pt x="88" y="13"/>
                    </a:lnTo>
                    <a:lnTo>
                      <a:pt x="89" y="16"/>
                    </a:lnTo>
                    <a:lnTo>
                      <a:pt x="91" y="17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4"/>
                    </a:lnTo>
                    <a:lnTo>
                      <a:pt x="97" y="27"/>
                    </a:lnTo>
                    <a:lnTo>
                      <a:pt x="98" y="30"/>
                    </a:lnTo>
                    <a:lnTo>
                      <a:pt x="99" y="32"/>
                    </a:lnTo>
                    <a:lnTo>
                      <a:pt x="101" y="35"/>
                    </a:lnTo>
                    <a:lnTo>
                      <a:pt x="101" y="39"/>
                    </a:lnTo>
                    <a:lnTo>
                      <a:pt x="102" y="42"/>
                    </a:lnTo>
                    <a:lnTo>
                      <a:pt x="104" y="45"/>
                    </a:lnTo>
                    <a:lnTo>
                      <a:pt x="104" y="52"/>
                    </a:lnTo>
                    <a:lnTo>
                      <a:pt x="105" y="55"/>
                    </a:lnTo>
                    <a:lnTo>
                      <a:pt x="105" y="77"/>
                    </a:lnTo>
                    <a:lnTo>
                      <a:pt x="104" y="81"/>
                    </a:lnTo>
                    <a:lnTo>
                      <a:pt x="104" y="87"/>
                    </a:lnTo>
                    <a:lnTo>
                      <a:pt x="102" y="90"/>
                    </a:lnTo>
                    <a:lnTo>
                      <a:pt x="101" y="93"/>
                    </a:lnTo>
                    <a:lnTo>
                      <a:pt x="101" y="96"/>
                    </a:lnTo>
                    <a:lnTo>
                      <a:pt x="99" y="98"/>
                    </a:lnTo>
                    <a:lnTo>
                      <a:pt x="98" y="101"/>
                    </a:lnTo>
                    <a:lnTo>
                      <a:pt x="97" y="103"/>
                    </a:lnTo>
                    <a:lnTo>
                      <a:pt x="95" y="106"/>
                    </a:lnTo>
                    <a:lnTo>
                      <a:pt x="94" y="109"/>
                    </a:lnTo>
                    <a:lnTo>
                      <a:pt x="92" y="110"/>
                    </a:lnTo>
                    <a:lnTo>
                      <a:pt x="91" y="113"/>
                    </a:lnTo>
                    <a:lnTo>
                      <a:pt x="88" y="116"/>
                    </a:lnTo>
                    <a:lnTo>
                      <a:pt x="85" y="117"/>
                    </a:lnTo>
                    <a:lnTo>
                      <a:pt x="84" y="120"/>
                    </a:lnTo>
                    <a:lnTo>
                      <a:pt x="82" y="122"/>
                    </a:lnTo>
                    <a:lnTo>
                      <a:pt x="79" y="122"/>
                    </a:lnTo>
                    <a:lnTo>
                      <a:pt x="78" y="123"/>
                    </a:lnTo>
                    <a:lnTo>
                      <a:pt x="75" y="125"/>
                    </a:lnTo>
                    <a:lnTo>
                      <a:pt x="72" y="126"/>
                    </a:lnTo>
                    <a:lnTo>
                      <a:pt x="69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9"/>
                    </a:lnTo>
                    <a:lnTo>
                      <a:pt x="45" y="129"/>
                    </a:lnTo>
                    <a:lnTo>
                      <a:pt x="42" y="127"/>
                    </a:lnTo>
                    <a:lnTo>
                      <a:pt x="39" y="127"/>
                    </a:lnTo>
                    <a:lnTo>
                      <a:pt x="36" y="126"/>
                    </a:lnTo>
                    <a:lnTo>
                      <a:pt x="33" y="126"/>
                    </a:lnTo>
                    <a:lnTo>
                      <a:pt x="32" y="125"/>
                    </a:lnTo>
                    <a:lnTo>
                      <a:pt x="29" y="123"/>
                    </a:lnTo>
                    <a:lnTo>
                      <a:pt x="26" y="122"/>
                    </a:lnTo>
                    <a:lnTo>
                      <a:pt x="24" y="122"/>
                    </a:lnTo>
                    <a:lnTo>
                      <a:pt x="22" y="120"/>
                    </a:lnTo>
                    <a:lnTo>
                      <a:pt x="20" y="117"/>
                    </a:lnTo>
                    <a:lnTo>
                      <a:pt x="17" y="116"/>
                    </a:lnTo>
                    <a:lnTo>
                      <a:pt x="14" y="113"/>
                    </a:lnTo>
                    <a:lnTo>
                      <a:pt x="13" y="110"/>
                    </a:lnTo>
                    <a:lnTo>
                      <a:pt x="11" y="109"/>
                    </a:lnTo>
                    <a:lnTo>
                      <a:pt x="10" y="106"/>
                    </a:lnTo>
                    <a:lnTo>
                      <a:pt x="9" y="103"/>
                    </a:lnTo>
                    <a:lnTo>
                      <a:pt x="7" y="101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93"/>
                    </a:lnTo>
                    <a:lnTo>
                      <a:pt x="3" y="90"/>
                    </a:lnTo>
                    <a:lnTo>
                      <a:pt x="1" y="87"/>
                    </a:lnTo>
                    <a:lnTo>
                      <a:pt x="1" y="81"/>
                    </a:lnTo>
                    <a:lnTo>
                      <a:pt x="0" y="77"/>
                    </a:lnTo>
                    <a:lnTo>
                      <a:pt x="0" y="55"/>
                    </a:lnTo>
                    <a:lnTo>
                      <a:pt x="1" y="52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11" y="21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6" y="16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4" name="Freeform 595"/>
              <p:cNvSpPr>
                <a:spLocks/>
              </p:cNvSpPr>
              <p:nvPr/>
            </p:nvSpPr>
            <p:spPr bwMode="auto">
              <a:xfrm>
                <a:off x="3472" y="3662"/>
                <a:ext cx="51" cy="55"/>
              </a:xfrm>
              <a:custGeom>
                <a:avLst/>
                <a:gdLst>
                  <a:gd name="T0" fmla="*/ 1 w 152"/>
                  <a:gd name="T1" fmla="*/ 0 h 164"/>
                  <a:gd name="T2" fmla="*/ 1 w 152"/>
                  <a:gd name="T3" fmla="*/ 0 h 164"/>
                  <a:gd name="T4" fmla="*/ 1 w 152"/>
                  <a:gd name="T5" fmla="*/ 0 h 164"/>
                  <a:gd name="T6" fmla="*/ 1 w 152"/>
                  <a:gd name="T7" fmla="*/ 0 h 164"/>
                  <a:gd name="T8" fmla="*/ 0 w 152"/>
                  <a:gd name="T9" fmla="*/ 0 h 164"/>
                  <a:gd name="T10" fmla="*/ 0 w 152"/>
                  <a:gd name="T11" fmla="*/ 0 h 164"/>
                  <a:gd name="T12" fmla="*/ 0 w 152"/>
                  <a:gd name="T13" fmla="*/ 0 h 164"/>
                  <a:gd name="T14" fmla="*/ 0 w 152"/>
                  <a:gd name="T15" fmla="*/ 0 h 164"/>
                  <a:gd name="T16" fmla="*/ 0 w 152"/>
                  <a:gd name="T17" fmla="*/ 0 h 164"/>
                  <a:gd name="T18" fmla="*/ 0 w 152"/>
                  <a:gd name="T19" fmla="*/ 1 h 164"/>
                  <a:gd name="T20" fmla="*/ 0 w 152"/>
                  <a:gd name="T21" fmla="*/ 1 h 164"/>
                  <a:gd name="T22" fmla="*/ 0 w 152"/>
                  <a:gd name="T23" fmla="*/ 1 h 164"/>
                  <a:gd name="T24" fmla="*/ 0 w 152"/>
                  <a:gd name="T25" fmla="*/ 1 h 164"/>
                  <a:gd name="T26" fmla="*/ 0 w 152"/>
                  <a:gd name="T27" fmla="*/ 1 h 164"/>
                  <a:gd name="T28" fmla="*/ 0 w 152"/>
                  <a:gd name="T29" fmla="*/ 1 h 164"/>
                  <a:gd name="T30" fmla="*/ 0 w 152"/>
                  <a:gd name="T31" fmla="*/ 1 h 164"/>
                  <a:gd name="T32" fmla="*/ 0 w 152"/>
                  <a:gd name="T33" fmla="*/ 2 h 164"/>
                  <a:gd name="T34" fmla="*/ 0 w 152"/>
                  <a:gd name="T35" fmla="*/ 2 h 164"/>
                  <a:gd name="T36" fmla="*/ 0 w 152"/>
                  <a:gd name="T37" fmla="*/ 2 h 164"/>
                  <a:gd name="T38" fmla="*/ 0 w 152"/>
                  <a:gd name="T39" fmla="*/ 2 h 164"/>
                  <a:gd name="T40" fmla="*/ 0 w 152"/>
                  <a:gd name="T41" fmla="*/ 2 h 164"/>
                  <a:gd name="T42" fmla="*/ 1 w 152"/>
                  <a:gd name="T43" fmla="*/ 2 h 164"/>
                  <a:gd name="T44" fmla="*/ 1 w 152"/>
                  <a:gd name="T45" fmla="*/ 2 h 164"/>
                  <a:gd name="T46" fmla="*/ 1 w 152"/>
                  <a:gd name="T47" fmla="*/ 2 h 164"/>
                  <a:gd name="T48" fmla="*/ 1 w 152"/>
                  <a:gd name="T49" fmla="*/ 2 h 164"/>
                  <a:gd name="T50" fmla="*/ 1 w 152"/>
                  <a:gd name="T51" fmla="*/ 2 h 164"/>
                  <a:gd name="T52" fmla="*/ 1 w 152"/>
                  <a:gd name="T53" fmla="*/ 2 h 164"/>
                  <a:gd name="T54" fmla="*/ 1 w 152"/>
                  <a:gd name="T55" fmla="*/ 2 h 164"/>
                  <a:gd name="T56" fmla="*/ 1 w 152"/>
                  <a:gd name="T57" fmla="*/ 2 h 164"/>
                  <a:gd name="T58" fmla="*/ 1 w 152"/>
                  <a:gd name="T59" fmla="*/ 2 h 164"/>
                  <a:gd name="T60" fmla="*/ 2 w 152"/>
                  <a:gd name="T61" fmla="*/ 2 h 164"/>
                  <a:gd name="T62" fmla="*/ 2 w 152"/>
                  <a:gd name="T63" fmla="*/ 2 h 164"/>
                  <a:gd name="T64" fmla="*/ 2 w 152"/>
                  <a:gd name="T65" fmla="*/ 2 h 164"/>
                  <a:gd name="T66" fmla="*/ 2 w 152"/>
                  <a:gd name="T67" fmla="*/ 2 h 164"/>
                  <a:gd name="T68" fmla="*/ 2 w 152"/>
                  <a:gd name="T69" fmla="*/ 2 h 164"/>
                  <a:gd name="T70" fmla="*/ 2 w 152"/>
                  <a:gd name="T71" fmla="*/ 1 h 164"/>
                  <a:gd name="T72" fmla="*/ 2 w 152"/>
                  <a:gd name="T73" fmla="*/ 1 h 164"/>
                  <a:gd name="T74" fmla="*/ 2 w 152"/>
                  <a:gd name="T75" fmla="*/ 1 h 164"/>
                  <a:gd name="T76" fmla="*/ 2 w 152"/>
                  <a:gd name="T77" fmla="*/ 1 h 164"/>
                  <a:gd name="T78" fmla="*/ 2 w 152"/>
                  <a:gd name="T79" fmla="*/ 1 h 164"/>
                  <a:gd name="T80" fmla="*/ 2 w 152"/>
                  <a:gd name="T81" fmla="*/ 1 h 164"/>
                  <a:gd name="T82" fmla="*/ 2 w 152"/>
                  <a:gd name="T83" fmla="*/ 1 h 164"/>
                  <a:gd name="T84" fmla="*/ 2 w 152"/>
                  <a:gd name="T85" fmla="*/ 0 h 164"/>
                  <a:gd name="T86" fmla="*/ 2 w 152"/>
                  <a:gd name="T87" fmla="*/ 0 h 164"/>
                  <a:gd name="T88" fmla="*/ 2 w 152"/>
                  <a:gd name="T89" fmla="*/ 0 h 164"/>
                  <a:gd name="T90" fmla="*/ 1 w 152"/>
                  <a:gd name="T91" fmla="*/ 0 h 164"/>
                  <a:gd name="T92" fmla="*/ 1 w 152"/>
                  <a:gd name="T93" fmla="*/ 0 h 164"/>
                  <a:gd name="T94" fmla="*/ 1 w 152"/>
                  <a:gd name="T95" fmla="*/ 0 h 164"/>
                  <a:gd name="T96" fmla="*/ 1 w 152"/>
                  <a:gd name="T97" fmla="*/ 0 h 164"/>
                  <a:gd name="T98" fmla="*/ 1 w 152"/>
                  <a:gd name="T99" fmla="*/ 0 h 164"/>
                  <a:gd name="T100" fmla="*/ 1 w 152"/>
                  <a:gd name="T101" fmla="*/ 0 h 1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2"/>
                  <a:gd name="T154" fmla="*/ 0 h 164"/>
                  <a:gd name="T155" fmla="*/ 152 w 152"/>
                  <a:gd name="T156" fmla="*/ 164 h 1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2" h="164">
                    <a:moveTo>
                      <a:pt x="75" y="0"/>
                    </a:moveTo>
                    <a:lnTo>
                      <a:pt x="67" y="0"/>
                    </a:lnTo>
                    <a:lnTo>
                      <a:pt x="62" y="1"/>
                    </a:lnTo>
                    <a:lnTo>
                      <a:pt x="55" y="1"/>
                    </a:lnTo>
                    <a:lnTo>
                      <a:pt x="51" y="3"/>
                    </a:lnTo>
                    <a:lnTo>
                      <a:pt x="48" y="4"/>
                    </a:lnTo>
                    <a:lnTo>
                      <a:pt x="44" y="6"/>
                    </a:lnTo>
                    <a:lnTo>
                      <a:pt x="41" y="7"/>
                    </a:lnTo>
                    <a:lnTo>
                      <a:pt x="38" y="8"/>
                    </a:lnTo>
                    <a:lnTo>
                      <a:pt x="35" y="10"/>
                    </a:lnTo>
                    <a:lnTo>
                      <a:pt x="31" y="11"/>
                    </a:lnTo>
                    <a:lnTo>
                      <a:pt x="21" y="22"/>
                    </a:lnTo>
                    <a:lnTo>
                      <a:pt x="18" y="23"/>
                    </a:lnTo>
                    <a:lnTo>
                      <a:pt x="16" y="26"/>
                    </a:lnTo>
                    <a:lnTo>
                      <a:pt x="13" y="30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6"/>
                    </a:lnTo>
                    <a:lnTo>
                      <a:pt x="5" y="51"/>
                    </a:lnTo>
                    <a:lnTo>
                      <a:pt x="3" y="55"/>
                    </a:lnTo>
                    <a:lnTo>
                      <a:pt x="2" y="59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2" y="106"/>
                    </a:lnTo>
                    <a:lnTo>
                      <a:pt x="3" y="110"/>
                    </a:lnTo>
                    <a:lnTo>
                      <a:pt x="5" y="113"/>
                    </a:lnTo>
                    <a:lnTo>
                      <a:pt x="6" y="117"/>
                    </a:lnTo>
                    <a:lnTo>
                      <a:pt x="8" y="120"/>
                    </a:lnTo>
                    <a:lnTo>
                      <a:pt x="9" y="125"/>
                    </a:lnTo>
                    <a:lnTo>
                      <a:pt x="10" y="127"/>
                    </a:lnTo>
                    <a:lnTo>
                      <a:pt x="12" y="132"/>
                    </a:lnTo>
                    <a:lnTo>
                      <a:pt x="13" y="135"/>
                    </a:lnTo>
                    <a:lnTo>
                      <a:pt x="16" y="138"/>
                    </a:lnTo>
                    <a:lnTo>
                      <a:pt x="18" y="141"/>
                    </a:lnTo>
                    <a:lnTo>
                      <a:pt x="21" y="143"/>
                    </a:lnTo>
                    <a:lnTo>
                      <a:pt x="23" y="145"/>
                    </a:lnTo>
                    <a:lnTo>
                      <a:pt x="31" y="152"/>
                    </a:lnTo>
                    <a:lnTo>
                      <a:pt x="35" y="154"/>
                    </a:lnTo>
                    <a:lnTo>
                      <a:pt x="38" y="155"/>
                    </a:lnTo>
                    <a:lnTo>
                      <a:pt x="41" y="156"/>
                    </a:lnTo>
                    <a:lnTo>
                      <a:pt x="44" y="158"/>
                    </a:lnTo>
                    <a:lnTo>
                      <a:pt x="48" y="159"/>
                    </a:lnTo>
                    <a:lnTo>
                      <a:pt x="51" y="161"/>
                    </a:lnTo>
                    <a:lnTo>
                      <a:pt x="55" y="162"/>
                    </a:lnTo>
                    <a:lnTo>
                      <a:pt x="62" y="162"/>
                    </a:lnTo>
                    <a:lnTo>
                      <a:pt x="67" y="164"/>
                    </a:lnTo>
                    <a:lnTo>
                      <a:pt x="84" y="164"/>
                    </a:lnTo>
                    <a:lnTo>
                      <a:pt x="88" y="162"/>
                    </a:lnTo>
                    <a:lnTo>
                      <a:pt x="95" y="162"/>
                    </a:lnTo>
                    <a:lnTo>
                      <a:pt x="100" y="161"/>
                    </a:lnTo>
                    <a:lnTo>
                      <a:pt x="103" y="159"/>
                    </a:lnTo>
                    <a:lnTo>
                      <a:pt x="107" y="158"/>
                    </a:lnTo>
                    <a:lnTo>
                      <a:pt x="110" y="156"/>
                    </a:lnTo>
                    <a:lnTo>
                      <a:pt x="113" y="155"/>
                    </a:lnTo>
                    <a:lnTo>
                      <a:pt x="117" y="154"/>
                    </a:lnTo>
                    <a:lnTo>
                      <a:pt x="120" y="152"/>
                    </a:lnTo>
                    <a:lnTo>
                      <a:pt x="123" y="149"/>
                    </a:lnTo>
                    <a:lnTo>
                      <a:pt x="126" y="148"/>
                    </a:lnTo>
                    <a:lnTo>
                      <a:pt x="129" y="145"/>
                    </a:lnTo>
                    <a:lnTo>
                      <a:pt x="131" y="143"/>
                    </a:lnTo>
                    <a:lnTo>
                      <a:pt x="133" y="141"/>
                    </a:lnTo>
                    <a:lnTo>
                      <a:pt x="136" y="138"/>
                    </a:lnTo>
                    <a:lnTo>
                      <a:pt x="137" y="135"/>
                    </a:lnTo>
                    <a:lnTo>
                      <a:pt x="140" y="132"/>
                    </a:lnTo>
                    <a:lnTo>
                      <a:pt x="142" y="127"/>
                    </a:lnTo>
                    <a:lnTo>
                      <a:pt x="143" y="125"/>
                    </a:lnTo>
                    <a:lnTo>
                      <a:pt x="144" y="120"/>
                    </a:lnTo>
                    <a:lnTo>
                      <a:pt x="146" y="117"/>
                    </a:lnTo>
                    <a:lnTo>
                      <a:pt x="147" y="113"/>
                    </a:lnTo>
                    <a:lnTo>
                      <a:pt x="149" y="110"/>
                    </a:lnTo>
                    <a:lnTo>
                      <a:pt x="150" y="106"/>
                    </a:lnTo>
                    <a:lnTo>
                      <a:pt x="150" y="97"/>
                    </a:lnTo>
                    <a:lnTo>
                      <a:pt x="152" y="93"/>
                    </a:lnTo>
                    <a:lnTo>
                      <a:pt x="152" y="72"/>
                    </a:lnTo>
                    <a:lnTo>
                      <a:pt x="150" y="68"/>
                    </a:lnTo>
                    <a:lnTo>
                      <a:pt x="150" y="59"/>
                    </a:lnTo>
                    <a:lnTo>
                      <a:pt x="149" y="55"/>
                    </a:lnTo>
                    <a:lnTo>
                      <a:pt x="147" y="51"/>
                    </a:lnTo>
                    <a:lnTo>
                      <a:pt x="146" y="46"/>
                    </a:lnTo>
                    <a:lnTo>
                      <a:pt x="144" y="43"/>
                    </a:lnTo>
                    <a:lnTo>
                      <a:pt x="143" y="39"/>
                    </a:lnTo>
                    <a:lnTo>
                      <a:pt x="142" y="36"/>
                    </a:lnTo>
                    <a:lnTo>
                      <a:pt x="140" y="33"/>
                    </a:lnTo>
                    <a:lnTo>
                      <a:pt x="137" y="30"/>
                    </a:lnTo>
                    <a:lnTo>
                      <a:pt x="136" y="26"/>
                    </a:lnTo>
                    <a:lnTo>
                      <a:pt x="126" y="16"/>
                    </a:lnTo>
                    <a:lnTo>
                      <a:pt x="123" y="14"/>
                    </a:lnTo>
                    <a:lnTo>
                      <a:pt x="120" y="11"/>
                    </a:lnTo>
                    <a:lnTo>
                      <a:pt x="117" y="10"/>
                    </a:lnTo>
                    <a:lnTo>
                      <a:pt x="113" y="8"/>
                    </a:lnTo>
                    <a:lnTo>
                      <a:pt x="110" y="7"/>
                    </a:lnTo>
                    <a:lnTo>
                      <a:pt x="107" y="6"/>
                    </a:lnTo>
                    <a:lnTo>
                      <a:pt x="103" y="4"/>
                    </a:lnTo>
                    <a:lnTo>
                      <a:pt x="100" y="3"/>
                    </a:lnTo>
                    <a:lnTo>
                      <a:pt x="95" y="1"/>
                    </a:lnTo>
                    <a:lnTo>
                      <a:pt x="88" y="1"/>
                    </a:lnTo>
                    <a:lnTo>
                      <a:pt x="84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5" name="Freeform 596"/>
              <p:cNvSpPr>
                <a:spLocks/>
              </p:cNvSpPr>
              <p:nvPr/>
            </p:nvSpPr>
            <p:spPr bwMode="auto">
              <a:xfrm>
                <a:off x="3532" y="3662"/>
                <a:ext cx="44" cy="53"/>
              </a:xfrm>
              <a:custGeom>
                <a:avLst/>
                <a:gdLst>
                  <a:gd name="T0" fmla="*/ 0 w 132"/>
                  <a:gd name="T1" fmla="*/ 0 h 158"/>
                  <a:gd name="T2" fmla="*/ 1 w 132"/>
                  <a:gd name="T3" fmla="*/ 0 h 158"/>
                  <a:gd name="T4" fmla="*/ 1 w 132"/>
                  <a:gd name="T5" fmla="*/ 0 h 158"/>
                  <a:gd name="T6" fmla="*/ 1 w 132"/>
                  <a:gd name="T7" fmla="*/ 0 h 158"/>
                  <a:gd name="T8" fmla="*/ 1 w 132"/>
                  <a:gd name="T9" fmla="*/ 0 h 158"/>
                  <a:gd name="T10" fmla="*/ 1 w 132"/>
                  <a:gd name="T11" fmla="*/ 0 h 158"/>
                  <a:gd name="T12" fmla="*/ 1 w 132"/>
                  <a:gd name="T13" fmla="*/ 0 h 158"/>
                  <a:gd name="T14" fmla="*/ 1 w 132"/>
                  <a:gd name="T15" fmla="*/ 0 h 158"/>
                  <a:gd name="T16" fmla="*/ 1 w 132"/>
                  <a:gd name="T17" fmla="*/ 1 h 158"/>
                  <a:gd name="T18" fmla="*/ 1 w 132"/>
                  <a:gd name="T19" fmla="*/ 1 h 158"/>
                  <a:gd name="T20" fmla="*/ 1 w 132"/>
                  <a:gd name="T21" fmla="*/ 1 h 158"/>
                  <a:gd name="T22" fmla="*/ 1 w 132"/>
                  <a:gd name="T23" fmla="*/ 1 h 158"/>
                  <a:gd name="T24" fmla="*/ 1 w 132"/>
                  <a:gd name="T25" fmla="*/ 1 h 158"/>
                  <a:gd name="T26" fmla="*/ 1 w 132"/>
                  <a:gd name="T27" fmla="*/ 1 h 158"/>
                  <a:gd name="T28" fmla="*/ 1 w 132"/>
                  <a:gd name="T29" fmla="*/ 1 h 158"/>
                  <a:gd name="T30" fmla="*/ 1 w 132"/>
                  <a:gd name="T31" fmla="*/ 1 h 158"/>
                  <a:gd name="T32" fmla="*/ 0 w 132"/>
                  <a:gd name="T33" fmla="*/ 0 h 158"/>
                  <a:gd name="T34" fmla="*/ 0 w 132"/>
                  <a:gd name="T35" fmla="*/ 1 h 158"/>
                  <a:gd name="T36" fmla="*/ 1 w 132"/>
                  <a:gd name="T37" fmla="*/ 1 h 158"/>
                  <a:gd name="T38" fmla="*/ 1 w 132"/>
                  <a:gd name="T39" fmla="*/ 1 h 158"/>
                  <a:gd name="T40" fmla="*/ 1 w 132"/>
                  <a:gd name="T41" fmla="*/ 1 h 158"/>
                  <a:gd name="T42" fmla="*/ 1 w 132"/>
                  <a:gd name="T43" fmla="*/ 1 h 158"/>
                  <a:gd name="T44" fmla="*/ 1 w 132"/>
                  <a:gd name="T45" fmla="*/ 1 h 158"/>
                  <a:gd name="T46" fmla="*/ 1 w 132"/>
                  <a:gd name="T47" fmla="*/ 1 h 158"/>
                  <a:gd name="T48" fmla="*/ 1 w 132"/>
                  <a:gd name="T49" fmla="*/ 1 h 158"/>
                  <a:gd name="T50" fmla="*/ 1 w 132"/>
                  <a:gd name="T51" fmla="*/ 2 h 158"/>
                  <a:gd name="T52" fmla="*/ 1 w 132"/>
                  <a:gd name="T53" fmla="*/ 2 h 158"/>
                  <a:gd name="T54" fmla="*/ 2 w 132"/>
                  <a:gd name="T55" fmla="*/ 2 h 158"/>
                  <a:gd name="T56" fmla="*/ 2 w 132"/>
                  <a:gd name="T57" fmla="*/ 2 h 158"/>
                  <a:gd name="T58" fmla="*/ 2 w 132"/>
                  <a:gd name="T59" fmla="*/ 2 h 158"/>
                  <a:gd name="T60" fmla="*/ 2 w 132"/>
                  <a:gd name="T61" fmla="*/ 2 h 158"/>
                  <a:gd name="T62" fmla="*/ 2 w 132"/>
                  <a:gd name="T63" fmla="*/ 2 h 158"/>
                  <a:gd name="T64" fmla="*/ 2 w 132"/>
                  <a:gd name="T65" fmla="*/ 1 h 158"/>
                  <a:gd name="T66" fmla="*/ 2 w 132"/>
                  <a:gd name="T67" fmla="*/ 1 h 158"/>
                  <a:gd name="T68" fmla="*/ 1 w 132"/>
                  <a:gd name="T69" fmla="*/ 1 h 158"/>
                  <a:gd name="T70" fmla="*/ 1 w 132"/>
                  <a:gd name="T71" fmla="*/ 1 h 158"/>
                  <a:gd name="T72" fmla="*/ 1 w 132"/>
                  <a:gd name="T73" fmla="*/ 1 h 158"/>
                  <a:gd name="T74" fmla="*/ 1 w 132"/>
                  <a:gd name="T75" fmla="*/ 1 h 158"/>
                  <a:gd name="T76" fmla="*/ 1 w 132"/>
                  <a:gd name="T77" fmla="*/ 1 h 158"/>
                  <a:gd name="T78" fmla="*/ 1 w 132"/>
                  <a:gd name="T79" fmla="*/ 1 h 158"/>
                  <a:gd name="T80" fmla="*/ 1 w 132"/>
                  <a:gd name="T81" fmla="*/ 1 h 158"/>
                  <a:gd name="T82" fmla="*/ 1 w 132"/>
                  <a:gd name="T83" fmla="*/ 1 h 158"/>
                  <a:gd name="T84" fmla="*/ 1 w 132"/>
                  <a:gd name="T85" fmla="*/ 1 h 158"/>
                  <a:gd name="T86" fmla="*/ 1 w 132"/>
                  <a:gd name="T87" fmla="*/ 1 h 158"/>
                  <a:gd name="T88" fmla="*/ 1 w 132"/>
                  <a:gd name="T89" fmla="*/ 1 h 158"/>
                  <a:gd name="T90" fmla="*/ 1 w 132"/>
                  <a:gd name="T91" fmla="*/ 1 h 158"/>
                  <a:gd name="T92" fmla="*/ 2 w 132"/>
                  <a:gd name="T93" fmla="*/ 1 h 158"/>
                  <a:gd name="T94" fmla="*/ 2 w 132"/>
                  <a:gd name="T95" fmla="*/ 1 h 158"/>
                  <a:gd name="T96" fmla="*/ 2 w 132"/>
                  <a:gd name="T97" fmla="*/ 1 h 158"/>
                  <a:gd name="T98" fmla="*/ 2 w 132"/>
                  <a:gd name="T99" fmla="*/ 0 h 158"/>
                  <a:gd name="T100" fmla="*/ 2 w 132"/>
                  <a:gd name="T101" fmla="*/ 0 h 158"/>
                  <a:gd name="T102" fmla="*/ 2 w 132"/>
                  <a:gd name="T103" fmla="*/ 0 h 158"/>
                  <a:gd name="T104" fmla="*/ 2 w 132"/>
                  <a:gd name="T105" fmla="*/ 0 h 158"/>
                  <a:gd name="T106" fmla="*/ 1 w 132"/>
                  <a:gd name="T107" fmla="*/ 0 h 158"/>
                  <a:gd name="T108" fmla="*/ 1 w 132"/>
                  <a:gd name="T109" fmla="*/ 0 h 158"/>
                  <a:gd name="T110" fmla="*/ 1 w 132"/>
                  <a:gd name="T111" fmla="*/ 0 h 158"/>
                  <a:gd name="T112" fmla="*/ 1 w 132"/>
                  <a:gd name="T113" fmla="*/ 0 h 158"/>
                  <a:gd name="T114" fmla="*/ 1 w 132"/>
                  <a:gd name="T115" fmla="*/ 0 h 158"/>
                  <a:gd name="T116" fmla="*/ 1 w 132"/>
                  <a:gd name="T117" fmla="*/ 0 h 158"/>
                  <a:gd name="T118" fmla="*/ 1 w 132"/>
                  <a:gd name="T119" fmla="*/ 0 h 158"/>
                  <a:gd name="T120" fmla="*/ 1 w 132"/>
                  <a:gd name="T121" fmla="*/ 0 h 158"/>
                  <a:gd name="T122" fmla="*/ 1 w 132"/>
                  <a:gd name="T123" fmla="*/ 0 h 158"/>
                  <a:gd name="T124" fmla="*/ 1 w 132"/>
                  <a:gd name="T125" fmla="*/ 0 h 1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2"/>
                  <a:gd name="T190" fmla="*/ 0 h 158"/>
                  <a:gd name="T191" fmla="*/ 132 w 132"/>
                  <a:gd name="T192" fmla="*/ 158 h 1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2" h="158">
                    <a:moveTo>
                      <a:pt x="0" y="0"/>
                    </a:moveTo>
                    <a:lnTo>
                      <a:pt x="0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5" y="25"/>
                    </a:lnTo>
                    <a:lnTo>
                      <a:pt x="96" y="28"/>
                    </a:lnTo>
                    <a:lnTo>
                      <a:pt x="99" y="28"/>
                    </a:lnTo>
                    <a:lnTo>
                      <a:pt x="100" y="31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2" y="58"/>
                    </a:lnTo>
                    <a:lnTo>
                      <a:pt x="102" y="61"/>
                    </a:lnTo>
                    <a:lnTo>
                      <a:pt x="99" y="61"/>
                    </a:lnTo>
                    <a:lnTo>
                      <a:pt x="99" y="64"/>
                    </a:lnTo>
                    <a:lnTo>
                      <a:pt x="96" y="66"/>
                    </a:lnTo>
                    <a:lnTo>
                      <a:pt x="96" y="67"/>
                    </a:lnTo>
                    <a:lnTo>
                      <a:pt x="93" y="68"/>
                    </a:lnTo>
                    <a:lnTo>
                      <a:pt x="90" y="70"/>
                    </a:lnTo>
                    <a:lnTo>
                      <a:pt x="87" y="71"/>
                    </a:lnTo>
                    <a:lnTo>
                      <a:pt x="85" y="71"/>
                    </a:lnTo>
                    <a:lnTo>
                      <a:pt x="85" y="73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21" y="74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93"/>
                    </a:lnTo>
                    <a:lnTo>
                      <a:pt x="82" y="93"/>
                    </a:lnTo>
                    <a:lnTo>
                      <a:pt x="82" y="95"/>
                    </a:lnTo>
                    <a:lnTo>
                      <a:pt x="89" y="95"/>
                    </a:lnTo>
                    <a:lnTo>
                      <a:pt x="89" y="96"/>
                    </a:lnTo>
                    <a:lnTo>
                      <a:pt x="93" y="96"/>
                    </a:lnTo>
                    <a:lnTo>
                      <a:pt x="95" y="99"/>
                    </a:lnTo>
                    <a:lnTo>
                      <a:pt x="96" y="99"/>
                    </a:lnTo>
                    <a:lnTo>
                      <a:pt x="96" y="102"/>
                    </a:lnTo>
                    <a:lnTo>
                      <a:pt x="98" y="102"/>
                    </a:lnTo>
                    <a:lnTo>
                      <a:pt x="99" y="105"/>
                    </a:lnTo>
                    <a:lnTo>
                      <a:pt x="99" y="108"/>
                    </a:lnTo>
                    <a:lnTo>
                      <a:pt x="100" y="108"/>
                    </a:lnTo>
                    <a:lnTo>
                      <a:pt x="100" y="113"/>
                    </a:lnTo>
                    <a:lnTo>
                      <a:pt x="102" y="113"/>
                    </a:lnTo>
                    <a:lnTo>
                      <a:pt x="102" y="128"/>
                    </a:lnTo>
                    <a:lnTo>
                      <a:pt x="103" y="128"/>
                    </a:lnTo>
                    <a:lnTo>
                      <a:pt x="103" y="154"/>
                    </a:lnTo>
                    <a:lnTo>
                      <a:pt x="105" y="154"/>
                    </a:lnTo>
                    <a:lnTo>
                      <a:pt x="105" y="158"/>
                    </a:lnTo>
                    <a:lnTo>
                      <a:pt x="132" y="158"/>
                    </a:lnTo>
                    <a:lnTo>
                      <a:pt x="132" y="154"/>
                    </a:lnTo>
                    <a:lnTo>
                      <a:pt x="131" y="154"/>
                    </a:lnTo>
                    <a:lnTo>
                      <a:pt x="129" y="151"/>
                    </a:lnTo>
                    <a:lnTo>
                      <a:pt x="128" y="151"/>
                    </a:lnTo>
                    <a:lnTo>
                      <a:pt x="126" y="148"/>
                    </a:lnTo>
                    <a:lnTo>
                      <a:pt x="126" y="145"/>
                    </a:lnTo>
                    <a:lnTo>
                      <a:pt x="125" y="145"/>
                    </a:lnTo>
                    <a:lnTo>
                      <a:pt x="125" y="124"/>
                    </a:lnTo>
                    <a:lnTo>
                      <a:pt x="124" y="124"/>
                    </a:lnTo>
                    <a:lnTo>
                      <a:pt x="124" y="108"/>
                    </a:lnTo>
                    <a:lnTo>
                      <a:pt x="122" y="108"/>
                    </a:lnTo>
                    <a:lnTo>
                      <a:pt x="122" y="100"/>
                    </a:lnTo>
                    <a:lnTo>
                      <a:pt x="121" y="100"/>
                    </a:lnTo>
                    <a:lnTo>
                      <a:pt x="121" y="96"/>
                    </a:lnTo>
                    <a:lnTo>
                      <a:pt x="119" y="96"/>
                    </a:lnTo>
                    <a:lnTo>
                      <a:pt x="119" y="93"/>
                    </a:lnTo>
                    <a:lnTo>
                      <a:pt x="118" y="93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5" y="87"/>
                    </a:lnTo>
                    <a:lnTo>
                      <a:pt x="113" y="87"/>
                    </a:lnTo>
                    <a:lnTo>
                      <a:pt x="112" y="84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6" y="83"/>
                    </a:lnTo>
                    <a:lnTo>
                      <a:pt x="106" y="81"/>
                    </a:lnTo>
                    <a:lnTo>
                      <a:pt x="109" y="80"/>
                    </a:lnTo>
                    <a:lnTo>
                      <a:pt x="109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8" y="73"/>
                    </a:lnTo>
                    <a:lnTo>
                      <a:pt x="118" y="71"/>
                    </a:lnTo>
                    <a:lnTo>
                      <a:pt x="121" y="70"/>
                    </a:lnTo>
                    <a:lnTo>
                      <a:pt x="121" y="67"/>
                    </a:lnTo>
                    <a:lnTo>
                      <a:pt x="122" y="67"/>
                    </a:lnTo>
                    <a:lnTo>
                      <a:pt x="122" y="63"/>
                    </a:lnTo>
                    <a:lnTo>
                      <a:pt x="124" y="63"/>
                    </a:lnTo>
                    <a:lnTo>
                      <a:pt x="124" y="60"/>
                    </a:lnTo>
                    <a:lnTo>
                      <a:pt x="125" y="60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5" y="29"/>
                    </a:lnTo>
                    <a:lnTo>
                      <a:pt x="124" y="29"/>
                    </a:lnTo>
                    <a:lnTo>
                      <a:pt x="124" y="25"/>
                    </a:lnTo>
                    <a:lnTo>
                      <a:pt x="122" y="25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1" y="19"/>
                    </a:lnTo>
                    <a:lnTo>
                      <a:pt x="119" y="19"/>
                    </a:lnTo>
                    <a:lnTo>
                      <a:pt x="118" y="16"/>
                    </a:lnTo>
                    <a:lnTo>
                      <a:pt x="116" y="16"/>
                    </a:lnTo>
                    <a:lnTo>
                      <a:pt x="115" y="13"/>
                    </a:lnTo>
                    <a:lnTo>
                      <a:pt x="113" y="13"/>
                    </a:lnTo>
                    <a:lnTo>
                      <a:pt x="112" y="10"/>
                    </a:lnTo>
                    <a:lnTo>
                      <a:pt x="111" y="10"/>
                    </a:lnTo>
                    <a:lnTo>
                      <a:pt x="109" y="7"/>
                    </a:lnTo>
                    <a:lnTo>
                      <a:pt x="105" y="7"/>
                    </a:lnTo>
                    <a:lnTo>
                      <a:pt x="105" y="6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93" y="3"/>
                    </a:lnTo>
                    <a:lnTo>
                      <a:pt x="93" y="2"/>
                    </a:lnTo>
                    <a:lnTo>
                      <a:pt x="85" y="2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6" name="Rectangle 597"/>
              <p:cNvSpPr>
                <a:spLocks noChangeArrowheads="1"/>
              </p:cNvSpPr>
              <p:nvPr/>
            </p:nvSpPr>
            <p:spPr bwMode="auto">
              <a:xfrm>
                <a:off x="3532" y="3693"/>
                <a:ext cx="7" cy="2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7" name="Freeform 598"/>
              <p:cNvSpPr>
                <a:spLocks/>
              </p:cNvSpPr>
              <p:nvPr/>
            </p:nvSpPr>
            <p:spPr bwMode="auto">
              <a:xfrm>
                <a:off x="3532" y="3662"/>
                <a:ext cx="44" cy="53"/>
              </a:xfrm>
              <a:custGeom>
                <a:avLst/>
                <a:gdLst>
                  <a:gd name="T0" fmla="*/ 0 w 132"/>
                  <a:gd name="T1" fmla="*/ 2 h 158"/>
                  <a:gd name="T2" fmla="*/ 0 w 132"/>
                  <a:gd name="T3" fmla="*/ 1 h 158"/>
                  <a:gd name="T4" fmla="*/ 1 w 132"/>
                  <a:gd name="T5" fmla="*/ 1 h 158"/>
                  <a:gd name="T6" fmla="*/ 1 w 132"/>
                  <a:gd name="T7" fmla="*/ 1 h 158"/>
                  <a:gd name="T8" fmla="*/ 1 w 132"/>
                  <a:gd name="T9" fmla="*/ 1 h 158"/>
                  <a:gd name="T10" fmla="*/ 1 w 132"/>
                  <a:gd name="T11" fmla="*/ 1 h 158"/>
                  <a:gd name="T12" fmla="*/ 1 w 132"/>
                  <a:gd name="T13" fmla="*/ 1 h 158"/>
                  <a:gd name="T14" fmla="*/ 1 w 132"/>
                  <a:gd name="T15" fmla="*/ 1 h 158"/>
                  <a:gd name="T16" fmla="*/ 1 w 132"/>
                  <a:gd name="T17" fmla="*/ 1 h 158"/>
                  <a:gd name="T18" fmla="*/ 1 w 132"/>
                  <a:gd name="T19" fmla="*/ 2 h 158"/>
                  <a:gd name="T20" fmla="*/ 1 w 132"/>
                  <a:gd name="T21" fmla="*/ 2 h 158"/>
                  <a:gd name="T22" fmla="*/ 1 w 132"/>
                  <a:gd name="T23" fmla="*/ 2 h 158"/>
                  <a:gd name="T24" fmla="*/ 2 w 132"/>
                  <a:gd name="T25" fmla="*/ 2 h 158"/>
                  <a:gd name="T26" fmla="*/ 2 w 132"/>
                  <a:gd name="T27" fmla="*/ 2 h 158"/>
                  <a:gd name="T28" fmla="*/ 2 w 132"/>
                  <a:gd name="T29" fmla="*/ 2 h 158"/>
                  <a:gd name="T30" fmla="*/ 2 w 132"/>
                  <a:gd name="T31" fmla="*/ 2 h 158"/>
                  <a:gd name="T32" fmla="*/ 2 w 132"/>
                  <a:gd name="T33" fmla="*/ 2 h 158"/>
                  <a:gd name="T34" fmla="*/ 2 w 132"/>
                  <a:gd name="T35" fmla="*/ 2 h 158"/>
                  <a:gd name="T36" fmla="*/ 2 w 132"/>
                  <a:gd name="T37" fmla="*/ 1 h 158"/>
                  <a:gd name="T38" fmla="*/ 2 w 132"/>
                  <a:gd name="T39" fmla="*/ 1 h 158"/>
                  <a:gd name="T40" fmla="*/ 1 w 132"/>
                  <a:gd name="T41" fmla="*/ 1 h 158"/>
                  <a:gd name="T42" fmla="*/ 1 w 132"/>
                  <a:gd name="T43" fmla="*/ 1 h 158"/>
                  <a:gd name="T44" fmla="*/ 1 w 132"/>
                  <a:gd name="T45" fmla="*/ 1 h 158"/>
                  <a:gd name="T46" fmla="*/ 1 w 132"/>
                  <a:gd name="T47" fmla="*/ 1 h 158"/>
                  <a:gd name="T48" fmla="*/ 1 w 132"/>
                  <a:gd name="T49" fmla="*/ 1 h 158"/>
                  <a:gd name="T50" fmla="*/ 1 w 132"/>
                  <a:gd name="T51" fmla="*/ 1 h 158"/>
                  <a:gd name="T52" fmla="*/ 1 w 132"/>
                  <a:gd name="T53" fmla="*/ 1 h 158"/>
                  <a:gd name="T54" fmla="*/ 1 w 132"/>
                  <a:gd name="T55" fmla="*/ 1 h 158"/>
                  <a:gd name="T56" fmla="*/ 1 w 132"/>
                  <a:gd name="T57" fmla="*/ 1 h 158"/>
                  <a:gd name="T58" fmla="*/ 1 w 132"/>
                  <a:gd name="T59" fmla="*/ 1 h 158"/>
                  <a:gd name="T60" fmla="*/ 1 w 132"/>
                  <a:gd name="T61" fmla="*/ 1 h 158"/>
                  <a:gd name="T62" fmla="*/ 1 w 132"/>
                  <a:gd name="T63" fmla="*/ 1 h 158"/>
                  <a:gd name="T64" fmla="*/ 2 w 132"/>
                  <a:gd name="T65" fmla="*/ 1 h 158"/>
                  <a:gd name="T66" fmla="*/ 2 w 132"/>
                  <a:gd name="T67" fmla="*/ 1 h 158"/>
                  <a:gd name="T68" fmla="*/ 2 w 132"/>
                  <a:gd name="T69" fmla="*/ 1 h 158"/>
                  <a:gd name="T70" fmla="*/ 2 w 132"/>
                  <a:gd name="T71" fmla="*/ 0 h 158"/>
                  <a:gd name="T72" fmla="*/ 2 w 132"/>
                  <a:gd name="T73" fmla="*/ 0 h 158"/>
                  <a:gd name="T74" fmla="*/ 2 w 132"/>
                  <a:gd name="T75" fmla="*/ 0 h 158"/>
                  <a:gd name="T76" fmla="*/ 2 w 132"/>
                  <a:gd name="T77" fmla="*/ 0 h 158"/>
                  <a:gd name="T78" fmla="*/ 1 w 132"/>
                  <a:gd name="T79" fmla="*/ 0 h 158"/>
                  <a:gd name="T80" fmla="*/ 1 w 132"/>
                  <a:gd name="T81" fmla="*/ 0 h 158"/>
                  <a:gd name="T82" fmla="*/ 1 w 132"/>
                  <a:gd name="T83" fmla="*/ 0 h 158"/>
                  <a:gd name="T84" fmla="*/ 1 w 132"/>
                  <a:gd name="T85" fmla="*/ 0 h 158"/>
                  <a:gd name="T86" fmla="*/ 1 w 132"/>
                  <a:gd name="T87" fmla="*/ 0 h 158"/>
                  <a:gd name="T88" fmla="*/ 1 w 132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2"/>
                  <a:gd name="T136" fmla="*/ 0 h 158"/>
                  <a:gd name="T137" fmla="*/ 132 w 132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2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1" y="158"/>
                    </a:lnTo>
                    <a:lnTo>
                      <a:pt x="21" y="92"/>
                    </a:lnTo>
                    <a:lnTo>
                      <a:pt x="80" y="92"/>
                    </a:lnTo>
                    <a:lnTo>
                      <a:pt x="82" y="93"/>
                    </a:lnTo>
                    <a:lnTo>
                      <a:pt x="87" y="93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6" y="99"/>
                    </a:lnTo>
                    <a:lnTo>
                      <a:pt x="96" y="100"/>
                    </a:lnTo>
                    <a:lnTo>
                      <a:pt x="98" y="100"/>
                    </a:lnTo>
                    <a:lnTo>
                      <a:pt x="98" y="102"/>
                    </a:lnTo>
                    <a:lnTo>
                      <a:pt x="99" y="103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100" y="112"/>
                    </a:lnTo>
                    <a:lnTo>
                      <a:pt x="102" y="113"/>
                    </a:lnTo>
                    <a:lnTo>
                      <a:pt x="102" y="118"/>
                    </a:lnTo>
                    <a:lnTo>
                      <a:pt x="103" y="137"/>
                    </a:lnTo>
                    <a:lnTo>
                      <a:pt x="103" y="153"/>
                    </a:lnTo>
                    <a:lnTo>
                      <a:pt x="105" y="154"/>
                    </a:lnTo>
                    <a:lnTo>
                      <a:pt x="105" y="157"/>
                    </a:lnTo>
                    <a:lnTo>
                      <a:pt x="106" y="157"/>
                    </a:lnTo>
                    <a:lnTo>
                      <a:pt x="106" y="158"/>
                    </a:lnTo>
                    <a:lnTo>
                      <a:pt x="132" y="158"/>
                    </a:lnTo>
                    <a:lnTo>
                      <a:pt x="132" y="154"/>
                    </a:lnTo>
                    <a:lnTo>
                      <a:pt x="131" y="154"/>
                    </a:lnTo>
                    <a:lnTo>
                      <a:pt x="131" y="153"/>
                    </a:lnTo>
                    <a:lnTo>
                      <a:pt x="129" y="153"/>
                    </a:lnTo>
                    <a:lnTo>
                      <a:pt x="129" y="151"/>
                    </a:lnTo>
                    <a:lnTo>
                      <a:pt x="128" y="151"/>
                    </a:lnTo>
                    <a:lnTo>
                      <a:pt x="128" y="150"/>
                    </a:lnTo>
                    <a:lnTo>
                      <a:pt x="126" y="148"/>
                    </a:lnTo>
                    <a:lnTo>
                      <a:pt x="126" y="145"/>
                    </a:lnTo>
                    <a:lnTo>
                      <a:pt x="125" y="144"/>
                    </a:lnTo>
                    <a:lnTo>
                      <a:pt x="125" y="135"/>
                    </a:lnTo>
                    <a:lnTo>
                      <a:pt x="124" y="111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22" y="100"/>
                    </a:lnTo>
                    <a:lnTo>
                      <a:pt x="121" y="99"/>
                    </a:lnTo>
                    <a:lnTo>
                      <a:pt x="121" y="96"/>
                    </a:lnTo>
                    <a:lnTo>
                      <a:pt x="119" y="95"/>
                    </a:lnTo>
                    <a:lnTo>
                      <a:pt x="119" y="93"/>
                    </a:lnTo>
                    <a:lnTo>
                      <a:pt x="118" y="92"/>
                    </a:lnTo>
                    <a:lnTo>
                      <a:pt x="118" y="90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6" y="81"/>
                    </a:lnTo>
                    <a:lnTo>
                      <a:pt x="103" y="81"/>
                    </a:lnTo>
                    <a:lnTo>
                      <a:pt x="105" y="81"/>
                    </a:lnTo>
                    <a:lnTo>
                      <a:pt x="106" y="80"/>
                    </a:lnTo>
                    <a:lnTo>
                      <a:pt x="108" y="80"/>
                    </a:lnTo>
                    <a:lnTo>
                      <a:pt x="111" y="77"/>
                    </a:lnTo>
                    <a:lnTo>
                      <a:pt x="112" y="77"/>
                    </a:lnTo>
                    <a:lnTo>
                      <a:pt x="112" y="76"/>
                    </a:lnTo>
                    <a:lnTo>
                      <a:pt x="113" y="76"/>
                    </a:lnTo>
                    <a:lnTo>
                      <a:pt x="119" y="70"/>
                    </a:lnTo>
                    <a:lnTo>
                      <a:pt x="119" y="68"/>
                    </a:lnTo>
                    <a:lnTo>
                      <a:pt x="121" y="68"/>
                    </a:lnTo>
                    <a:lnTo>
                      <a:pt x="121" y="67"/>
                    </a:lnTo>
                    <a:lnTo>
                      <a:pt x="122" y="66"/>
                    </a:lnTo>
                    <a:lnTo>
                      <a:pt x="122" y="63"/>
                    </a:lnTo>
                    <a:lnTo>
                      <a:pt x="124" y="61"/>
                    </a:lnTo>
                    <a:lnTo>
                      <a:pt x="124" y="60"/>
                    </a:lnTo>
                    <a:lnTo>
                      <a:pt x="125" y="58"/>
                    </a:lnTo>
                    <a:lnTo>
                      <a:pt x="125" y="52"/>
                    </a:lnTo>
                    <a:lnTo>
                      <a:pt x="126" y="51"/>
                    </a:lnTo>
                    <a:lnTo>
                      <a:pt x="126" y="35"/>
                    </a:lnTo>
                    <a:lnTo>
                      <a:pt x="125" y="34"/>
                    </a:lnTo>
                    <a:lnTo>
                      <a:pt x="125" y="29"/>
                    </a:lnTo>
                    <a:lnTo>
                      <a:pt x="124" y="28"/>
                    </a:lnTo>
                    <a:lnTo>
                      <a:pt x="124" y="25"/>
                    </a:lnTo>
                    <a:lnTo>
                      <a:pt x="122" y="23"/>
                    </a:lnTo>
                    <a:lnTo>
                      <a:pt x="122" y="22"/>
                    </a:lnTo>
                    <a:lnTo>
                      <a:pt x="121" y="21"/>
                    </a:lnTo>
                    <a:lnTo>
                      <a:pt x="119" y="18"/>
                    </a:lnTo>
                    <a:lnTo>
                      <a:pt x="109" y="7"/>
                    </a:lnTo>
                    <a:lnTo>
                      <a:pt x="106" y="7"/>
                    </a:lnTo>
                    <a:lnTo>
                      <a:pt x="105" y="6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98" y="3"/>
                    </a:lnTo>
                    <a:lnTo>
                      <a:pt x="96" y="3"/>
                    </a:lnTo>
                    <a:lnTo>
                      <a:pt x="93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8" name="Freeform 599"/>
              <p:cNvSpPr>
                <a:spLocks/>
              </p:cNvSpPr>
              <p:nvPr/>
            </p:nvSpPr>
            <p:spPr bwMode="auto">
              <a:xfrm>
                <a:off x="3539" y="3669"/>
                <a:ext cx="28" cy="18"/>
              </a:xfrm>
              <a:custGeom>
                <a:avLst/>
                <a:gdLst>
                  <a:gd name="T0" fmla="*/ 0 w 84"/>
                  <a:gd name="T1" fmla="*/ 0 h 55"/>
                  <a:gd name="T2" fmla="*/ 1 w 84"/>
                  <a:gd name="T3" fmla="*/ 0 h 55"/>
                  <a:gd name="T4" fmla="*/ 1 w 84"/>
                  <a:gd name="T5" fmla="*/ 0 h 55"/>
                  <a:gd name="T6" fmla="*/ 1 w 84"/>
                  <a:gd name="T7" fmla="*/ 0 h 55"/>
                  <a:gd name="T8" fmla="*/ 1 w 84"/>
                  <a:gd name="T9" fmla="*/ 0 h 55"/>
                  <a:gd name="T10" fmla="*/ 1 w 84"/>
                  <a:gd name="T11" fmla="*/ 0 h 55"/>
                  <a:gd name="T12" fmla="*/ 1 w 84"/>
                  <a:gd name="T13" fmla="*/ 0 h 55"/>
                  <a:gd name="T14" fmla="*/ 1 w 84"/>
                  <a:gd name="T15" fmla="*/ 0 h 55"/>
                  <a:gd name="T16" fmla="*/ 1 w 84"/>
                  <a:gd name="T17" fmla="*/ 0 h 55"/>
                  <a:gd name="T18" fmla="*/ 1 w 84"/>
                  <a:gd name="T19" fmla="*/ 0 h 55"/>
                  <a:gd name="T20" fmla="*/ 1 w 84"/>
                  <a:gd name="T21" fmla="*/ 0 h 55"/>
                  <a:gd name="T22" fmla="*/ 1 w 84"/>
                  <a:gd name="T23" fmla="*/ 0 h 55"/>
                  <a:gd name="T24" fmla="*/ 1 w 84"/>
                  <a:gd name="T25" fmla="*/ 0 h 55"/>
                  <a:gd name="T26" fmla="*/ 1 w 84"/>
                  <a:gd name="T27" fmla="*/ 0 h 55"/>
                  <a:gd name="T28" fmla="*/ 1 w 84"/>
                  <a:gd name="T29" fmla="*/ 0 h 55"/>
                  <a:gd name="T30" fmla="*/ 1 w 84"/>
                  <a:gd name="T31" fmla="*/ 0 h 55"/>
                  <a:gd name="T32" fmla="*/ 1 w 84"/>
                  <a:gd name="T33" fmla="*/ 0 h 55"/>
                  <a:gd name="T34" fmla="*/ 1 w 84"/>
                  <a:gd name="T35" fmla="*/ 0 h 55"/>
                  <a:gd name="T36" fmla="*/ 1 w 84"/>
                  <a:gd name="T37" fmla="*/ 0 h 55"/>
                  <a:gd name="T38" fmla="*/ 1 w 84"/>
                  <a:gd name="T39" fmla="*/ 0 h 55"/>
                  <a:gd name="T40" fmla="*/ 1 w 84"/>
                  <a:gd name="T41" fmla="*/ 0 h 55"/>
                  <a:gd name="T42" fmla="*/ 1 w 84"/>
                  <a:gd name="T43" fmla="*/ 0 h 55"/>
                  <a:gd name="T44" fmla="*/ 1 w 84"/>
                  <a:gd name="T45" fmla="*/ 1 h 55"/>
                  <a:gd name="T46" fmla="*/ 1 w 84"/>
                  <a:gd name="T47" fmla="*/ 1 h 55"/>
                  <a:gd name="T48" fmla="*/ 1 w 84"/>
                  <a:gd name="T49" fmla="*/ 1 h 55"/>
                  <a:gd name="T50" fmla="*/ 1 w 84"/>
                  <a:gd name="T51" fmla="*/ 1 h 55"/>
                  <a:gd name="T52" fmla="*/ 1 w 84"/>
                  <a:gd name="T53" fmla="*/ 1 h 55"/>
                  <a:gd name="T54" fmla="*/ 1 w 84"/>
                  <a:gd name="T55" fmla="*/ 1 h 55"/>
                  <a:gd name="T56" fmla="*/ 1 w 84"/>
                  <a:gd name="T57" fmla="*/ 1 h 55"/>
                  <a:gd name="T58" fmla="*/ 1 w 84"/>
                  <a:gd name="T59" fmla="*/ 1 h 55"/>
                  <a:gd name="T60" fmla="*/ 1 w 84"/>
                  <a:gd name="T61" fmla="*/ 1 h 55"/>
                  <a:gd name="T62" fmla="*/ 1 w 84"/>
                  <a:gd name="T63" fmla="*/ 1 h 55"/>
                  <a:gd name="T64" fmla="*/ 1 w 84"/>
                  <a:gd name="T65" fmla="*/ 1 h 55"/>
                  <a:gd name="T66" fmla="*/ 1 w 84"/>
                  <a:gd name="T67" fmla="*/ 1 h 55"/>
                  <a:gd name="T68" fmla="*/ 0 w 84"/>
                  <a:gd name="T69" fmla="*/ 1 h 55"/>
                  <a:gd name="T70" fmla="*/ 0 w 84"/>
                  <a:gd name="T71" fmla="*/ 0 h 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"/>
                  <a:gd name="T109" fmla="*/ 0 h 55"/>
                  <a:gd name="T110" fmla="*/ 84 w 84"/>
                  <a:gd name="T111" fmla="*/ 55 h 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" h="55">
                    <a:moveTo>
                      <a:pt x="0" y="0"/>
                    </a:moveTo>
                    <a:lnTo>
                      <a:pt x="56" y="0"/>
                    </a:lnTo>
                    <a:lnTo>
                      <a:pt x="59" y="2"/>
                    </a:lnTo>
                    <a:lnTo>
                      <a:pt x="64" y="2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4" y="19"/>
                    </a:lnTo>
                    <a:lnTo>
                      <a:pt x="84" y="32"/>
                    </a:lnTo>
                    <a:lnTo>
                      <a:pt x="82" y="33"/>
                    </a:lnTo>
                    <a:lnTo>
                      <a:pt x="82" y="38"/>
                    </a:lnTo>
                    <a:lnTo>
                      <a:pt x="81" y="39"/>
                    </a:lnTo>
                    <a:lnTo>
                      <a:pt x="81" y="41"/>
                    </a:lnTo>
                    <a:lnTo>
                      <a:pt x="79" y="42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72" y="49"/>
                    </a:lnTo>
                    <a:lnTo>
                      <a:pt x="71" y="49"/>
                    </a:lnTo>
                    <a:lnTo>
                      <a:pt x="69" y="51"/>
                    </a:lnTo>
                    <a:lnTo>
                      <a:pt x="68" y="51"/>
                    </a:lnTo>
                    <a:lnTo>
                      <a:pt x="65" y="52"/>
                    </a:lnTo>
                    <a:lnTo>
                      <a:pt x="64" y="52"/>
                    </a:lnTo>
                    <a:lnTo>
                      <a:pt x="62" y="54"/>
                    </a:lnTo>
                    <a:lnTo>
                      <a:pt x="56" y="54"/>
                    </a:lnTo>
                    <a:lnTo>
                      <a:pt x="54" y="55"/>
                    </a:lnTo>
                    <a:lnTo>
                      <a:pt x="0" y="5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59" name="Freeform 600"/>
              <p:cNvSpPr>
                <a:spLocks/>
              </p:cNvSpPr>
              <p:nvPr/>
            </p:nvSpPr>
            <p:spPr bwMode="auto">
              <a:xfrm>
                <a:off x="3600" y="3662"/>
                <a:ext cx="43" cy="53"/>
              </a:xfrm>
              <a:custGeom>
                <a:avLst/>
                <a:gdLst>
                  <a:gd name="T0" fmla="*/ 0 w 131"/>
                  <a:gd name="T1" fmla="*/ 0 h 158"/>
                  <a:gd name="T2" fmla="*/ 0 w 131"/>
                  <a:gd name="T3" fmla="*/ 0 h 158"/>
                  <a:gd name="T4" fmla="*/ 1 w 131"/>
                  <a:gd name="T5" fmla="*/ 0 h 158"/>
                  <a:gd name="T6" fmla="*/ 1 w 131"/>
                  <a:gd name="T7" fmla="*/ 2 h 158"/>
                  <a:gd name="T8" fmla="*/ 1 w 131"/>
                  <a:gd name="T9" fmla="*/ 2 h 158"/>
                  <a:gd name="T10" fmla="*/ 1 w 131"/>
                  <a:gd name="T11" fmla="*/ 0 h 158"/>
                  <a:gd name="T12" fmla="*/ 2 w 131"/>
                  <a:gd name="T13" fmla="*/ 0 h 158"/>
                  <a:gd name="T14" fmla="*/ 2 w 131"/>
                  <a:gd name="T15" fmla="*/ 0 h 158"/>
                  <a:gd name="T16" fmla="*/ 0 w 131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1"/>
                  <a:gd name="T28" fmla="*/ 0 h 158"/>
                  <a:gd name="T29" fmla="*/ 131 w 131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1" h="158">
                    <a:moveTo>
                      <a:pt x="0" y="0"/>
                    </a:moveTo>
                    <a:lnTo>
                      <a:pt x="0" y="21"/>
                    </a:lnTo>
                    <a:lnTo>
                      <a:pt x="55" y="21"/>
                    </a:lnTo>
                    <a:lnTo>
                      <a:pt x="55" y="158"/>
                    </a:lnTo>
                    <a:lnTo>
                      <a:pt x="77" y="158"/>
                    </a:lnTo>
                    <a:lnTo>
                      <a:pt x="77" y="21"/>
                    </a:lnTo>
                    <a:lnTo>
                      <a:pt x="131" y="21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0" name="Freeform 601"/>
              <p:cNvSpPr>
                <a:spLocks/>
              </p:cNvSpPr>
              <p:nvPr/>
            </p:nvSpPr>
            <p:spPr bwMode="auto">
              <a:xfrm>
                <a:off x="3649" y="3662"/>
                <a:ext cx="42" cy="53"/>
              </a:xfrm>
              <a:custGeom>
                <a:avLst/>
                <a:gdLst>
                  <a:gd name="T0" fmla="*/ 0 w 125"/>
                  <a:gd name="T1" fmla="*/ 0 h 158"/>
                  <a:gd name="T2" fmla="*/ 0 w 125"/>
                  <a:gd name="T3" fmla="*/ 2 h 158"/>
                  <a:gd name="T4" fmla="*/ 0 w 125"/>
                  <a:gd name="T5" fmla="*/ 2 h 158"/>
                  <a:gd name="T6" fmla="*/ 0 w 125"/>
                  <a:gd name="T7" fmla="*/ 1 h 158"/>
                  <a:gd name="T8" fmla="*/ 1 w 125"/>
                  <a:gd name="T9" fmla="*/ 1 h 158"/>
                  <a:gd name="T10" fmla="*/ 1 w 125"/>
                  <a:gd name="T11" fmla="*/ 2 h 158"/>
                  <a:gd name="T12" fmla="*/ 2 w 125"/>
                  <a:gd name="T13" fmla="*/ 2 h 158"/>
                  <a:gd name="T14" fmla="*/ 2 w 125"/>
                  <a:gd name="T15" fmla="*/ 0 h 158"/>
                  <a:gd name="T16" fmla="*/ 1 w 125"/>
                  <a:gd name="T17" fmla="*/ 0 h 158"/>
                  <a:gd name="T18" fmla="*/ 1 w 125"/>
                  <a:gd name="T19" fmla="*/ 1 h 158"/>
                  <a:gd name="T20" fmla="*/ 0 w 125"/>
                  <a:gd name="T21" fmla="*/ 1 h 158"/>
                  <a:gd name="T22" fmla="*/ 0 w 125"/>
                  <a:gd name="T23" fmla="*/ 0 h 158"/>
                  <a:gd name="T24" fmla="*/ 0 w 125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158"/>
                  <a:gd name="T41" fmla="*/ 125 w 125"/>
                  <a:gd name="T42" fmla="*/ 158 h 1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1" y="158"/>
                    </a:lnTo>
                    <a:lnTo>
                      <a:pt x="21" y="84"/>
                    </a:lnTo>
                    <a:lnTo>
                      <a:pt x="103" y="84"/>
                    </a:lnTo>
                    <a:lnTo>
                      <a:pt x="103" y="158"/>
                    </a:lnTo>
                    <a:lnTo>
                      <a:pt x="125" y="158"/>
                    </a:lnTo>
                    <a:lnTo>
                      <a:pt x="125" y="0"/>
                    </a:lnTo>
                    <a:lnTo>
                      <a:pt x="103" y="0"/>
                    </a:lnTo>
                    <a:lnTo>
                      <a:pt x="103" y="66"/>
                    </a:lnTo>
                    <a:lnTo>
                      <a:pt x="21" y="66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1" name="Rectangle 602"/>
              <p:cNvSpPr>
                <a:spLocks noChangeArrowheads="1"/>
              </p:cNvSpPr>
              <p:nvPr/>
            </p:nvSpPr>
            <p:spPr bwMode="auto">
              <a:xfrm>
                <a:off x="3703" y="3662"/>
                <a:ext cx="8" cy="5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2" name="Freeform 603"/>
              <p:cNvSpPr>
                <a:spLocks/>
              </p:cNvSpPr>
              <p:nvPr/>
            </p:nvSpPr>
            <p:spPr bwMode="auto">
              <a:xfrm>
                <a:off x="3721" y="3662"/>
                <a:ext cx="42" cy="55"/>
              </a:xfrm>
              <a:custGeom>
                <a:avLst/>
                <a:gdLst>
                  <a:gd name="T0" fmla="*/ 1 w 126"/>
                  <a:gd name="T1" fmla="*/ 0 h 164"/>
                  <a:gd name="T2" fmla="*/ 1 w 126"/>
                  <a:gd name="T3" fmla="*/ 0 h 164"/>
                  <a:gd name="T4" fmla="*/ 1 w 126"/>
                  <a:gd name="T5" fmla="*/ 0 h 164"/>
                  <a:gd name="T6" fmla="*/ 1 w 126"/>
                  <a:gd name="T7" fmla="*/ 0 h 164"/>
                  <a:gd name="T8" fmla="*/ 1 w 126"/>
                  <a:gd name="T9" fmla="*/ 0 h 164"/>
                  <a:gd name="T10" fmla="*/ 0 w 126"/>
                  <a:gd name="T11" fmla="*/ 0 h 164"/>
                  <a:gd name="T12" fmla="*/ 0 w 126"/>
                  <a:gd name="T13" fmla="*/ 0 h 164"/>
                  <a:gd name="T14" fmla="*/ 0 w 126"/>
                  <a:gd name="T15" fmla="*/ 0 h 164"/>
                  <a:gd name="T16" fmla="*/ 0 w 126"/>
                  <a:gd name="T17" fmla="*/ 0 h 164"/>
                  <a:gd name="T18" fmla="*/ 0 w 126"/>
                  <a:gd name="T19" fmla="*/ 1 h 164"/>
                  <a:gd name="T20" fmla="*/ 0 w 126"/>
                  <a:gd name="T21" fmla="*/ 1 h 164"/>
                  <a:gd name="T22" fmla="*/ 0 w 126"/>
                  <a:gd name="T23" fmla="*/ 1 h 164"/>
                  <a:gd name="T24" fmla="*/ 0 w 126"/>
                  <a:gd name="T25" fmla="*/ 1 h 164"/>
                  <a:gd name="T26" fmla="*/ 1 w 126"/>
                  <a:gd name="T27" fmla="*/ 1 h 164"/>
                  <a:gd name="T28" fmla="*/ 1 w 126"/>
                  <a:gd name="T29" fmla="*/ 1 h 164"/>
                  <a:gd name="T30" fmla="*/ 1 w 126"/>
                  <a:gd name="T31" fmla="*/ 1 h 164"/>
                  <a:gd name="T32" fmla="*/ 1 w 126"/>
                  <a:gd name="T33" fmla="*/ 1 h 164"/>
                  <a:gd name="T34" fmla="*/ 1 w 126"/>
                  <a:gd name="T35" fmla="*/ 1 h 164"/>
                  <a:gd name="T36" fmla="*/ 1 w 126"/>
                  <a:gd name="T37" fmla="*/ 2 h 164"/>
                  <a:gd name="T38" fmla="*/ 1 w 126"/>
                  <a:gd name="T39" fmla="*/ 2 h 164"/>
                  <a:gd name="T40" fmla="*/ 1 w 126"/>
                  <a:gd name="T41" fmla="*/ 2 h 164"/>
                  <a:gd name="T42" fmla="*/ 1 w 126"/>
                  <a:gd name="T43" fmla="*/ 2 h 164"/>
                  <a:gd name="T44" fmla="*/ 1 w 126"/>
                  <a:gd name="T45" fmla="*/ 2 h 164"/>
                  <a:gd name="T46" fmla="*/ 0 w 126"/>
                  <a:gd name="T47" fmla="*/ 2 h 164"/>
                  <a:gd name="T48" fmla="*/ 0 w 126"/>
                  <a:gd name="T49" fmla="*/ 1 h 164"/>
                  <a:gd name="T50" fmla="*/ 0 w 126"/>
                  <a:gd name="T51" fmla="*/ 1 h 164"/>
                  <a:gd name="T52" fmla="*/ 0 w 126"/>
                  <a:gd name="T53" fmla="*/ 2 h 164"/>
                  <a:gd name="T54" fmla="*/ 0 w 126"/>
                  <a:gd name="T55" fmla="*/ 2 h 164"/>
                  <a:gd name="T56" fmla="*/ 0 w 126"/>
                  <a:gd name="T57" fmla="*/ 2 h 164"/>
                  <a:gd name="T58" fmla="*/ 0 w 126"/>
                  <a:gd name="T59" fmla="*/ 2 h 164"/>
                  <a:gd name="T60" fmla="*/ 1 w 126"/>
                  <a:gd name="T61" fmla="*/ 2 h 164"/>
                  <a:gd name="T62" fmla="*/ 1 w 126"/>
                  <a:gd name="T63" fmla="*/ 2 h 164"/>
                  <a:gd name="T64" fmla="*/ 1 w 126"/>
                  <a:gd name="T65" fmla="*/ 2 h 164"/>
                  <a:gd name="T66" fmla="*/ 1 w 126"/>
                  <a:gd name="T67" fmla="*/ 2 h 164"/>
                  <a:gd name="T68" fmla="*/ 1 w 126"/>
                  <a:gd name="T69" fmla="*/ 2 h 164"/>
                  <a:gd name="T70" fmla="*/ 2 w 126"/>
                  <a:gd name="T71" fmla="*/ 2 h 164"/>
                  <a:gd name="T72" fmla="*/ 2 w 126"/>
                  <a:gd name="T73" fmla="*/ 1 h 164"/>
                  <a:gd name="T74" fmla="*/ 1 w 126"/>
                  <a:gd name="T75" fmla="*/ 1 h 164"/>
                  <a:gd name="T76" fmla="*/ 1 w 126"/>
                  <a:gd name="T77" fmla="*/ 1 h 164"/>
                  <a:gd name="T78" fmla="*/ 1 w 126"/>
                  <a:gd name="T79" fmla="*/ 1 h 164"/>
                  <a:gd name="T80" fmla="*/ 1 w 126"/>
                  <a:gd name="T81" fmla="*/ 1 h 164"/>
                  <a:gd name="T82" fmla="*/ 1 w 126"/>
                  <a:gd name="T83" fmla="*/ 1 h 164"/>
                  <a:gd name="T84" fmla="*/ 1 w 126"/>
                  <a:gd name="T85" fmla="*/ 1 h 164"/>
                  <a:gd name="T86" fmla="*/ 0 w 126"/>
                  <a:gd name="T87" fmla="*/ 1 h 164"/>
                  <a:gd name="T88" fmla="*/ 0 w 126"/>
                  <a:gd name="T89" fmla="*/ 1 h 164"/>
                  <a:gd name="T90" fmla="*/ 0 w 126"/>
                  <a:gd name="T91" fmla="*/ 0 h 164"/>
                  <a:gd name="T92" fmla="*/ 0 w 126"/>
                  <a:gd name="T93" fmla="*/ 0 h 164"/>
                  <a:gd name="T94" fmla="*/ 1 w 126"/>
                  <a:gd name="T95" fmla="*/ 0 h 164"/>
                  <a:gd name="T96" fmla="*/ 1 w 126"/>
                  <a:gd name="T97" fmla="*/ 0 h 164"/>
                  <a:gd name="T98" fmla="*/ 1 w 126"/>
                  <a:gd name="T99" fmla="*/ 0 h 164"/>
                  <a:gd name="T100" fmla="*/ 1 w 126"/>
                  <a:gd name="T101" fmla="*/ 0 h 164"/>
                  <a:gd name="T102" fmla="*/ 1 w 126"/>
                  <a:gd name="T103" fmla="*/ 0 h 1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6"/>
                  <a:gd name="T157" fmla="*/ 0 h 164"/>
                  <a:gd name="T158" fmla="*/ 126 w 126"/>
                  <a:gd name="T159" fmla="*/ 164 h 1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6" h="164">
                    <a:moveTo>
                      <a:pt x="121" y="49"/>
                    </a:moveTo>
                    <a:lnTo>
                      <a:pt x="121" y="40"/>
                    </a:lnTo>
                    <a:lnTo>
                      <a:pt x="120" y="37"/>
                    </a:lnTo>
                    <a:lnTo>
                      <a:pt x="120" y="35"/>
                    </a:lnTo>
                    <a:lnTo>
                      <a:pt x="118" y="32"/>
                    </a:lnTo>
                    <a:lnTo>
                      <a:pt x="118" y="30"/>
                    </a:lnTo>
                    <a:lnTo>
                      <a:pt x="117" y="27"/>
                    </a:lnTo>
                    <a:lnTo>
                      <a:pt x="116" y="24"/>
                    </a:lnTo>
                    <a:lnTo>
                      <a:pt x="116" y="23"/>
                    </a:lnTo>
                    <a:lnTo>
                      <a:pt x="114" y="20"/>
                    </a:lnTo>
                    <a:lnTo>
                      <a:pt x="111" y="17"/>
                    </a:lnTo>
                    <a:lnTo>
                      <a:pt x="108" y="16"/>
                    </a:lnTo>
                    <a:lnTo>
                      <a:pt x="107" y="13"/>
                    </a:lnTo>
                    <a:lnTo>
                      <a:pt x="104" y="10"/>
                    </a:lnTo>
                    <a:lnTo>
                      <a:pt x="101" y="8"/>
                    </a:lnTo>
                    <a:lnTo>
                      <a:pt x="100" y="8"/>
                    </a:lnTo>
                    <a:lnTo>
                      <a:pt x="97" y="7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0" y="4"/>
                    </a:lnTo>
                    <a:lnTo>
                      <a:pt x="87" y="3"/>
                    </a:lnTo>
                    <a:lnTo>
                      <a:pt x="85" y="3"/>
                    </a:lnTo>
                    <a:lnTo>
                      <a:pt x="82" y="1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5" y="8"/>
                    </a:lnTo>
                    <a:lnTo>
                      <a:pt x="22" y="11"/>
                    </a:lnTo>
                    <a:lnTo>
                      <a:pt x="19" y="13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8" y="53"/>
                    </a:lnTo>
                    <a:lnTo>
                      <a:pt x="8" y="56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2" y="65"/>
                    </a:lnTo>
                    <a:lnTo>
                      <a:pt x="13" y="68"/>
                    </a:lnTo>
                    <a:lnTo>
                      <a:pt x="19" y="74"/>
                    </a:lnTo>
                    <a:lnTo>
                      <a:pt x="22" y="75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6" y="78"/>
                    </a:lnTo>
                    <a:lnTo>
                      <a:pt x="29" y="80"/>
                    </a:lnTo>
                    <a:lnTo>
                      <a:pt x="31" y="80"/>
                    </a:lnTo>
                    <a:lnTo>
                      <a:pt x="33" y="81"/>
                    </a:lnTo>
                    <a:lnTo>
                      <a:pt x="36" y="81"/>
                    </a:lnTo>
                    <a:lnTo>
                      <a:pt x="38" y="82"/>
                    </a:lnTo>
                    <a:lnTo>
                      <a:pt x="41" y="84"/>
                    </a:lnTo>
                    <a:lnTo>
                      <a:pt x="44" y="84"/>
                    </a:lnTo>
                    <a:lnTo>
                      <a:pt x="46" y="85"/>
                    </a:lnTo>
                    <a:lnTo>
                      <a:pt x="49" y="85"/>
                    </a:lnTo>
                    <a:lnTo>
                      <a:pt x="52" y="87"/>
                    </a:lnTo>
                    <a:lnTo>
                      <a:pt x="58" y="87"/>
                    </a:lnTo>
                    <a:lnTo>
                      <a:pt x="61" y="88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69" y="90"/>
                    </a:lnTo>
                    <a:lnTo>
                      <a:pt x="72" y="91"/>
                    </a:lnTo>
                    <a:lnTo>
                      <a:pt x="77" y="91"/>
                    </a:lnTo>
                    <a:lnTo>
                      <a:pt x="80" y="93"/>
                    </a:lnTo>
                    <a:lnTo>
                      <a:pt x="81" y="93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88" y="96"/>
                    </a:lnTo>
                    <a:lnTo>
                      <a:pt x="91" y="96"/>
                    </a:lnTo>
                    <a:lnTo>
                      <a:pt x="94" y="98"/>
                    </a:lnTo>
                    <a:lnTo>
                      <a:pt x="95" y="98"/>
                    </a:lnTo>
                    <a:lnTo>
                      <a:pt x="97" y="100"/>
                    </a:lnTo>
                    <a:lnTo>
                      <a:pt x="98" y="100"/>
                    </a:lnTo>
                    <a:lnTo>
                      <a:pt x="103" y="104"/>
                    </a:lnTo>
                    <a:lnTo>
                      <a:pt x="103" y="106"/>
                    </a:lnTo>
                    <a:lnTo>
                      <a:pt x="104" y="107"/>
                    </a:lnTo>
                    <a:lnTo>
                      <a:pt x="104" y="110"/>
                    </a:lnTo>
                    <a:lnTo>
                      <a:pt x="106" y="112"/>
                    </a:lnTo>
                    <a:lnTo>
                      <a:pt x="106" y="120"/>
                    </a:lnTo>
                    <a:lnTo>
                      <a:pt x="104" y="123"/>
                    </a:lnTo>
                    <a:lnTo>
                      <a:pt x="104" y="126"/>
                    </a:lnTo>
                    <a:lnTo>
                      <a:pt x="103" y="127"/>
                    </a:lnTo>
                    <a:lnTo>
                      <a:pt x="103" y="129"/>
                    </a:lnTo>
                    <a:lnTo>
                      <a:pt x="100" y="132"/>
                    </a:lnTo>
                    <a:lnTo>
                      <a:pt x="100" y="133"/>
                    </a:lnTo>
                    <a:lnTo>
                      <a:pt x="97" y="136"/>
                    </a:lnTo>
                    <a:lnTo>
                      <a:pt x="95" y="136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0" y="141"/>
                    </a:lnTo>
                    <a:lnTo>
                      <a:pt x="88" y="141"/>
                    </a:lnTo>
                    <a:lnTo>
                      <a:pt x="87" y="142"/>
                    </a:lnTo>
                    <a:lnTo>
                      <a:pt x="82" y="142"/>
                    </a:lnTo>
                    <a:lnTo>
                      <a:pt x="81" y="143"/>
                    </a:lnTo>
                    <a:lnTo>
                      <a:pt x="75" y="143"/>
                    </a:lnTo>
                    <a:lnTo>
                      <a:pt x="72" y="145"/>
                    </a:lnTo>
                    <a:lnTo>
                      <a:pt x="55" y="145"/>
                    </a:lnTo>
                    <a:lnTo>
                      <a:pt x="52" y="143"/>
                    </a:lnTo>
                    <a:lnTo>
                      <a:pt x="49" y="143"/>
                    </a:lnTo>
                    <a:lnTo>
                      <a:pt x="46" y="142"/>
                    </a:lnTo>
                    <a:lnTo>
                      <a:pt x="45" y="142"/>
                    </a:lnTo>
                    <a:lnTo>
                      <a:pt x="44" y="141"/>
                    </a:lnTo>
                    <a:lnTo>
                      <a:pt x="41" y="141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3" y="123"/>
                    </a:lnTo>
                    <a:lnTo>
                      <a:pt x="23" y="122"/>
                    </a:lnTo>
                    <a:lnTo>
                      <a:pt x="22" y="119"/>
                    </a:lnTo>
                    <a:lnTo>
                      <a:pt x="22" y="116"/>
                    </a:lnTo>
                    <a:lnTo>
                      <a:pt x="20" y="113"/>
                    </a:lnTo>
                    <a:lnTo>
                      <a:pt x="20" y="107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2" y="114"/>
                    </a:lnTo>
                    <a:lnTo>
                      <a:pt x="2" y="120"/>
                    </a:lnTo>
                    <a:lnTo>
                      <a:pt x="3" y="123"/>
                    </a:lnTo>
                    <a:lnTo>
                      <a:pt x="3" y="126"/>
                    </a:lnTo>
                    <a:lnTo>
                      <a:pt x="5" y="129"/>
                    </a:lnTo>
                    <a:lnTo>
                      <a:pt x="6" y="132"/>
                    </a:lnTo>
                    <a:lnTo>
                      <a:pt x="8" y="133"/>
                    </a:lnTo>
                    <a:lnTo>
                      <a:pt x="9" y="136"/>
                    </a:lnTo>
                    <a:lnTo>
                      <a:pt x="10" y="139"/>
                    </a:lnTo>
                    <a:lnTo>
                      <a:pt x="12" y="141"/>
                    </a:lnTo>
                    <a:lnTo>
                      <a:pt x="13" y="143"/>
                    </a:lnTo>
                    <a:lnTo>
                      <a:pt x="15" y="145"/>
                    </a:lnTo>
                    <a:lnTo>
                      <a:pt x="16" y="148"/>
                    </a:lnTo>
                    <a:lnTo>
                      <a:pt x="19" y="149"/>
                    </a:lnTo>
                    <a:lnTo>
                      <a:pt x="20" y="151"/>
                    </a:lnTo>
                    <a:lnTo>
                      <a:pt x="23" y="152"/>
                    </a:lnTo>
                    <a:lnTo>
                      <a:pt x="25" y="154"/>
                    </a:lnTo>
                    <a:lnTo>
                      <a:pt x="28" y="155"/>
                    </a:lnTo>
                    <a:lnTo>
                      <a:pt x="29" y="156"/>
                    </a:lnTo>
                    <a:lnTo>
                      <a:pt x="32" y="158"/>
                    </a:lnTo>
                    <a:lnTo>
                      <a:pt x="35" y="159"/>
                    </a:lnTo>
                    <a:lnTo>
                      <a:pt x="38" y="159"/>
                    </a:lnTo>
                    <a:lnTo>
                      <a:pt x="41" y="161"/>
                    </a:lnTo>
                    <a:lnTo>
                      <a:pt x="44" y="162"/>
                    </a:lnTo>
                    <a:lnTo>
                      <a:pt x="49" y="162"/>
                    </a:lnTo>
                    <a:lnTo>
                      <a:pt x="54" y="164"/>
                    </a:lnTo>
                    <a:lnTo>
                      <a:pt x="75" y="164"/>
                    </a:lnTo>
                    <a:lnTo>
                      <a:pt x="78" y="162"/>
                    </a:lnTo>
                    <a:lnTo>
                      <a:pt x="84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3" y="159"/>
                    </a:lnTo>
                    <a:lnTo>
                      <a:pt x="95" y="158"/>
                    </a:lnTo>
                    <a:lnTo>
                      <a:pt x="98" y="156"/>
                    </a:lnTo>
                    <a:lnTo>
                      <a:pt x="101" y="156"/>
                    </a:lnTo>
                    <a:lnTo>
                      <a:pt x="104" y="155"/>
                    </a:lnTo>
                    <a:lnTo>
                      <a:pt x="106" y="154"/>
                    </a:lnTo>
                    <a:lnTo>
                      <a:pt x="108" y="152"/>
                    </a:lnTo>
                    <a:lnTo>
                      <a:pt x="110" y="151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117" y="143"/>
                    </a:lnTo>
                    <a:lnTo>
                      <a:pt x="118" y="141"/>
                    </a:lnTo>
                    <a:lnTo>
                      <a:pt x="120" y="139"/>
                    </a:lnTo>
                    <a:lnTo>
                      <a:pt x="120" y="136"/>
                    </a:lnTo>
                    <a:lnTo>
                      <a:pt x="121" y="135"/>
                    </a:lnTo>
                    <a:lnTo>
                      <a:pt x="123" y="132"/>
                    </a:lnTo>
                    <a:lnTo>
                      <a:pt x="123" y="130"/>
                    </a:lnTo>
                    <a:lnTo>
                      <a:pt x="124" y="127"/>
                    </a:lnTo>
                    <a:lnTo>
                      <a:pt x="124" y="125"/>
                    </a:lnTo>
                    <a:lnTo>
                      <a:pt x="126" y="122"/>
                    </a:lnTo>
                    <a:lnTo>
                      <a:pt x="126" y="107"/>
                    </a:lnTo>
                    <a:lnTo>
                      <a:pt x="124" y="104"/>
                    </a:lnTo>
                    <a:lnTo>
                      <a:pt x="124" y="100"/>
                    </a:lnTo>
                    <a:lnTo>
                      <a:pt x="123" y="98"/>
                    </a:lnTo>
                    <a:lnTo>
                      <a:pt x="123" y="97"/>
                    </a:lnTo>
                    <a:lnTo>
                      <a:pt x="121" y="94"/>
                    </a:lnTo>
                    <a:lnTo>
                      <a:pt x="120" y="93"/>
                    </a:lnTo>
                    <a:lnTo>
                      <a:pt x="120" y="91"/>
                    </a:lnTo>
                    <a:lnTo>
                      <a:pt x="113" y="84"/>
                    </a:lnTo>
                    <a:lnTo>
                      <a:pt x="111" y="84"/>
                    </a:lnTo>
                    <a:lnTo>
                      <a:pt x="108" y="82"/>
                    </a:lnTo>
                    <a:lnTo>
                      <a:pt x="106" y="80"/>
                    </a:lnTo>
                    <a:lnTo>
                      <a:pt x="103" y="80"/>
                    </a:lnTo>
                    <a:lnTo>
                      <a:pt x="101" y="78"/>
                    </a:lnTo>
                    <a:lnTo>
                      <a:pt x="98" y="78"/>
                    </a:lnTo>
                    <a:lnTo>
                      <a:pt x="97" y="77"/>
                    </a:lnTo>
                    <a:lnTo>
                      <a:pt x="94" y="75"/>
                    </a:lnTo>
                    <a:lnTo>
                      <a:pt x="91" y="75"/>
                    </a:lnTo>
                    <a:lnTo>
                      <a:pt x="90" y="74"/>
                    </a:lnTo>
                    <a:lnTo>
                      <a:pt x="87" y="74"/>
                    </a:lnTo>
                    <a:lnTo>
                      <a:pt x="84" y="72"/>
                    </a:lnTo>
                    <a:lnTo>
                      <a:pt x="81" y="72"/>
                    </a:lnTo>
                    <a:lnTo>
                      <a:pt x="78" y="71"/>
                    </a:lnTo>
                    <a:lnTo>
                      <a:pt x="75" y="71"/>
                    </a:lnTo>
                    <a:lnTo>
                      <a:pt x="72" y="69"/>
                    </a:lnTo>
                    <a:lnTo>
                      <a:pt x="69" y="69"/>
                    </a:lnTo>
                    <a:lnTo>
                      <a:pt x="67" y="68"/>
                    </a:lnTo>
                    <a:lnTo>
                      <a:pt x="64" y="68"/>
                    </a:lnTo>
                    <a:lnTo>
                      <a:pt x="61" y="67"/>
                    </a:lnTo>
                    <a:lnTo>
                      <a:pt x="58" y="67"/>
                    </a:lnTo>
                    <a:lnTo>
                      <a:pt x="57" y="65"/>
                    </a:lnTo>
                    <a:lnTo>
                      <a:pt x="51" y="65"/>
                    </a:lnTo>
                    <a:lnTo>
                      <a:pt x="49" y="64"/>
                    </a:lnTo>
                    <a:lnTo>
                      <a:pt x="46" y="64"/>
                    </a:lnTo>
                    <a:lnTo>
                      <a:pt x="45" y="62"/>
                    </a:lnTo>
                    <a:lnTo>
                      <a:pt x="44" y="62"/>
                    </a:lnTo>
                    <a:lnTo>
                      <a:pt x="42" y="61"/>
                    </a:lnTo>
                    <a:lnTo>
                      <a:pt x="39" y="61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28" y="51"/>
                    </a:lnTo>
                    <a:lnTo>
                      <a:pt x="28" y="48"/>
                    </a:lnTo>
                    <a:lnTo>
                      <a:pt x="26" y="46"/>
                    </a:lnTo>
                    <a:lnTo>
                      <a:pt x="26" y="36"/>
                    </a:lnTo>
                    <a:lnTo>
                      <a:pt x="28" y="35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19"/>
                    </a:lnTo>
                    <a:lnTo>
                      <a:pt x="45" y="19"/>
                    </a:lnTo>
                    <a:lnTo>
                      <a:pt x="46" y="17"/>
                    </a:lnTo>
                    <a:lnTo>
                      <a:pt x="52" y="17"/>
                    </a:lnTo>
                    <a:lnTo>
                      <a:pt x="54" y="16"/>
                    </a:lnTo>
                    <a:lnTo>
                      <a:pt x="71" y="16"/>
                    </a:lnTo>
                    <a:lnTo>
                      <a:pt x="72" y="17"/>
                    </a:lnTo>
                    <a:lnTo>
                      <a:pt x="78" y="17"/>
                    </a:lnTo>
                    <a:lnTo>
                      <a:pt x="80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0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91" y="26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5" y="30"/>
                    </a:lnTo>
                    <a:lnTo>
                      <a:pt x="95" y="32"/>
                    </a:lnTo>
                    <a:lnTo>
                      <a:pt x="97" y="33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8" y="39"/>
                    </a:lnTo>
                    <a:lnTo>
                      <a:pt x="100" y="42"/>
                    </a:lnTo>
                    <a:lnTo>
                      <a:pt x="100" y="49"/>
                    </a:lnTo>
                    <a:lnTo>
                      <a:pt x="121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3" name="Freeform 604"/>
              <p:cNvSpPr>
                <a:spLocks/>
              </p:cNvSpPr>
              <p:nvPr/>
            </p:nvSpPr>
            <p:spPr bwMode="auto">
              <a:xfrm>
                <a:off x="3793" y="3662"/>
                <a:ext cx="40" cy="53"/>
              </a:xfrm>
              <a:custGeom>
                <a:avLst/>
                <a:gdLst>
                  <a:gd name="T0" fmla="*/ 0 w 120"/>
                  <a:gd name="T1" fmla="*/ 0 h 158"/>
                  <a:gd name="T2" fmla="*/ 1 w 120"/>
                  <a:gd name="T3" fmla="*/ 0 h 158"/>
                  <a:gd name="T4" fmla="*/ 1 w 120"/>
                  <a:gd name="T5" fmla="*/ 0 h 158"/>
                  <a:gd name="T6" fmla="*/ 1 w 120"/>
                  <a:gd name="T7" fmla="*/ 0 h 158"/>
                  <a:gd name="T8" fmla="*/ 1 w 120"/>
                  <a:gd name="T9" fmla="*/ 0 h 158"/>
                  <a:gd name="T10" fmla="*/ 1 w 120"/>
                  <a:gd name="T11" fmla="*/ 0 h 158"/>
                  <a:gd name="T12" fmla="*/ 1 w 120"/>
                  <a:gd name="T13" fmla="*/ 0 h 158"/>
                  <a:gd name="T14" fmla="*/ 1 w 120"/>
                  <a:gd name="T15" fmla="*/ 0 h 158"/>
                  <a:gd name="T16" fmla="*/ 1 w 120"/>
                  <a:gd name="T17" fmla="*/ 1 h 158"/>
                  <a:gd name="T18" fmla="*/ 1 w 120"/>
                  <a:gd name="T19" fmla="*/ 1 h 158"/>
                  <a:gd name="T20" fmla="*/ 1 w 120"/>
                  <a:gd name="T21" fmla="*/ 1 h 158"/>
                  <a:gd name="T22" fmla="*/ 1 w 120"/>
                  <a:gd name="T23" fmla="*/ 1 h 158"/>
                  <a:gd name="T24" fmla="*/ 1 w 120"/>
                  <a:gd name="T25" fmla="*/ 1 h 158"/>
                  <a:gd name="T26" fmla="*/ 1 w 120"/>
                  <a:gd name="T27" fmla="*/ 1 h 158"/>
                  <a:gd name="T28" fmla="*/ 1 w 120"/>
                  <a:gd name="T29" fmla="*/ 1 h 158"/>
                  <a:gd name="T30" fmla="*/ 1 w 120"/>
                  <a:gd name="T31" fmla="*/ 1 h 158"/>
                  <a:gd name="T32" fmla="*/ 0 w 120"/>
                  <a:gd name="T33" fmla="*/ 0 h 158"/>
                  <a:gd name="T34" fmla="*/ 0 w 120"/>
                  <a:gd name="T35" fmla="*/ 2 h 158"/>
                  <a:gd name="T36" fmla="*/ 0 w 120"/>
                  <a:gd name="T37" fmla="*/ 1 h 158"/>
                  <a:gd name="T38" fmla="*/ 1 w 120"/>
                  <a:gd name="T39" fmla="*/ 1 h 158"/>
                  <a:gd name="T40" fmla="*/ 1 w 120"/>
                  <a:gd name="T41" fmla="*/ 1 h 158"/>
                  <a:gd name="T42" fmla="*/ 1 w 120"/>
                  <a:gd name="T43" fmla="*/ 1 h 158"/>
                  <a:gd name="T44" fmla="*/ 1 w 120"/>
                  <a:gd name="T45" fmla="*/ 1 h 158"/>
                  <a:gd name="T46" fmla="*/ 1 w 120"/>
                  <a:gd name="T47" fmla="*/ 1 h 158"/>
                  <a:gd name="T48" fmla="*/ 1 w 120"/>
                  <a:gd name="T49" fmla="*/ 1 h 158"/>
                  <a:gd name="T50" fmla="*/ 1 w 120"/>
                  <a:gd name="T51" fmla="*/ 1 h 158"/>
                  <a:gd name="T52" fmla="*/ 1 w 120"/>
                  <a:gd name="T53" fmla="*/ 1 h 158"/>
                  <a:gd name="T54" fmla="*/ 1 w 120"/>
                  <a:gd name="T55" fmla="*/ 1 h 158"/>
                  <a:gd name="T56" fmla="*/ 1 w 120"/>
                  <a:gd name="T57" fmla="*/ 1 h 158"/>
                  <a:gd name="T58" fmla="*/ 1 w 120"/>
                  <a:gd name="T59" fmla="*/ 1 h 158"/>
                  <a:gd name="T60" fmla="*/ 1 w 120"/>
                  <a:gd name="T61" fmla="*/ 1 h 158"/>
                  <a:gd name="T62" fmla="*/ 1 w 120"/>
                  <a:gd name="T63" fmla="*/ 1 h 158"/>
                  <a:gd name="T64" fmla="*/ 1 w 120"/>
                  <a:gd name="T65" fmla="*/ 1 h 158"/>
                  <a:gd name="T66" fmla="*/ 1 w 120"/>
                  <a:gd name="T67" fmla="*/ 0 h 158"/>
                  <a:gd name="T68" fmla="*/ 1 w 120"/>
                  <a:gd name="T69" fmla="*/ 0 h 158"/>
                  <a:gd name="T70" fmla="*/ 1 w 120"/>
                  <a:gd name="T71" fmla="*/ 0 h 158"/>
                  <a:gd name="T72" fmla="*/ 1 w 120"/>
                  <a:gd name="T73" fmla="*/ 0 h 158"/>
                  <a:gd name="T74" fmla="*/ 1 w 120"/>
                  <a:gd name="T75" fmla="*/ 0 h 158"/>
                  <a:gd name="T76" fmla="*/ 1 w 120"/>
                  <a:gd name="T77" fmla="*/ 0 h 158"/>
                  <a:gd name="T78" fmla="*/ 1 w 120"/>
                  <a:gd name="T79" fmla="*/ 0 h 158"/>
                  <a:gd name="T80" fmla="*/ 1 w 120"/>
                  <a:gd name="T81" fmla="*/ 0 h 158"/>
                  <a:gd name="T82" fmla="*/ 1 w 120"/>
                  <a:gd name="T83" fmla="*/ 0 h 158"/>
                  <a:gd name="T84" fmla="*/ 1 w 120"/>
                  <a:gd name="T85" fmla="*/ 0 h 158"/>
                  <a:gd name="T86" fmla="*/ 1 w 120"/>
                  <a:gd name="T87" fmla="*/ 0 h 158"/>
                  <a:gd name="T88" fmla="*/ 1 w 120"/>
                  <a:gd name="T89" fmla="*/ 0 h 158"/>
                  <a:gd name="T90" fmla="*/ 1 w 120"/>
                  <a:gd name="T91" fmla="*/ 0 h 158"/>
                  <a:gd name="T92" fmla="*/ 1 w 120"/>
                  <a:gd name="T93" fmla="*/ 0 h 1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0"/>
                  <a:gd name="T142" fmla="*/ 0 h 158"/>
                  <a:gd name="T143" fmla="*/ 120 w 120"/>
                  <a:gd name="T144" fmla="*/ 158 h 1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0" h="158">
                    <a:moveTo>
                      <a:pt x="0" y="0"/>
                    </a:moveTo>
                    <a:lnTo>
                      <a:pt x="0" y="22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83" y="23"/>
                    </a:lnTo>
                    <a:lnTo>
                      <a:pt x="83" y="25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90" y="26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4" y="32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7" y="39"/>
                    </a:lnTo>
                    <a:lnTo>
                      <a:pt x="98" y="39"/>
                    </a:lnTo>
                    <a:lnTo>
                      <a:pt x="98" y="55"/>
                    </a:lnTo>
                    <a:lnTo>
                      <a:pt x="97" y="55"/>
                    </a:lnTo>
                    <a:lnTo>
                      <a:pt x="97" y="60"/>
                    </a:lnTo>
                    <a:lnTo>
                      <a:pt x="96" y="60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4" y="66"/>
                    </a:lnTo>
                    <a:lnTo>
                      <a:pt x="91" y="67"/>
                    </a:lnTo>
                    <a:lnTo>
                      <a:pt x="91" y="68"/>
                    </a:lnTo>
                    <a:lnTo>
                      <a:pt x="88" y="68"/>
                    </a:lnTo>
                    <a:lnTo>
                      <a:pt x="88" y="70"/>
                    </a:lnTo>
                    <a:lnTo>
                      <a:pt x="85" y="71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75" y="73"/>
                    </a:lnTo>
                    <a:lnTo>
                      <a:pt x="75" y="74"/>
                    </a:lnTo>
                    <a:lnTo>
                      <a:pt x="22" y="74"/>
                    </a:lnTo>
                    <a:lnTo>
                      <a:pt x="22" y="22"/>
                    </a:lnTo>
                    <a:lnTo>
                      <a:pt x="0" y="22"/>
                    </a:lnTo>
                    <a:lnTo>
                      <a:pt x="0" y="158"/>
                    </a:lnTo>
                    <a:lnTo>
                      <a:pt x="22" y="158"/>
                    </a:lnTo>
                    <a:lnTo>
                      <a:pt x="22" y="93"/>
                    </a:lnTo>
                    <a:lnTo>
                      <a:pt x="80" y="93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93" y="90"/>
                    </a:lnTo>
                    <a:lnTo>
                      <a:pt x="93" y="89"/>
                    </a:lnTo>
                    <a:lnTo>
                      <a:pt x="96" y="89"/>
                    </a:lnTo>
                    <a:lnTo>
                      <a:pt x="96" y="87"/>
                    </a:lnTo>
                    <a:lnTo>
                      <a:pt x="98" y="87"/>
                    </a:lnTo>
                    <a:lnTo>
                      <a:pt x="98" y="86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4" y="84"/>
                    </a:lnTo>
                    <a:lnTo>
                      <a:pt x="104" y="81"/>
                    </a:lnTo>
                    <a:lnTo>
                      <a:pt x="107" y="81"/>
                    </a:lnTo>
                    <a:lnTo>
                      <a:pt x="107" y="80"/>
                    </a:lnTo>
                    <a:lnTo>
                      <a:pt x="109" y="80"/>
                    </a:lnTo>
                    <a:lnTo>
                      <a:pt x="109" y="77"/>
                    </a:lnTo>
                    <a:lnTo>
                      <a:pt x="111" y="77"/>
                    </a:lnTo>
                    <a:lnTo>
                      <a:pt x="111" y="74"/>
                    </a:lnTo>
                    <a:lnTo>
                      <a:pt x="114" y="73"/>
                    </a:lnTo>
                    <a:lnTo>
                      <a:pt x="114" y="70"/>
                    </a:lnTo>
                    <a:lnTo>
                      <a:pt x="116" y="70"/>
                    </a:lnTo>
                    <a:lnTo>
                      <a:pt x="116" y="67"/>
                    </a:lnTo>
                    <a:lnTo>
                      <a:pt x="117" y="67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55"/>
                    </a:lnTo>
                    <a:lnTo>
                      <a:pt x="120" y="55"/>
                    </a:lnTo>
                    <a:lnTo>
                      <a:pt x="120" y="38"/>
                    </a:lnTo>
                    <a:lnTo>
                      <a:pt x="119" y="38"/>
                    </a:lnTo>
                    <a:lnTo>
                      <a:pt x="119" y="31"/>
                    </a:lnTo>
                    <a:lnTo>
                      <a:pt x="117" y="31"/>
                    </a:lnTo>
                    <a:lnTo>
                      <a:pt x="117" y="26"/>
                    </a:lnTo>
                    <a:lnTo>
                      <a:pt x="116" y="26"/>
                    </a:lnTo>
                    <a:lnTo>
                      <a:pt x="114" y="23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1" y="18"/>
                    </a:lnTo>
                    <a:lnTo>
                      <a:pt x="110" y="18"/>
                    </a:lnTo>
                    <a:lnTo>
                      <a:pt x="109" y="15"/>
                    </a:lnTo>
                    <a:lnTo>
                      <a:pt x="107" y="12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98" y="9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5" y="2"/>
                    </a:lnTo>
                    <a:lnTo>
                      <a:pt x="77" y="2"/>
                    </a:lnTo>
                    <a:lnTo>
                      <a:pt x="7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4" name="Freeform 605"/>
              <p:cNvSpPr>
                <a:spLocks/>
              </p:cNvSpPr>
              <p:nvPr/>
            </p:nvSpPr>
            <p:spPr bwMode="auto">
              <a:xfrm>
                <a:off x="3793" y="3662"/>
                <a:ext cx="40" cy="53"/>
              </a:xfrm>
              <a:custGeom>
                <a:avLst/>
                <a:gdLst>
                  <a:gd name="T0" fmla="*/ 0 w 120"/>
                  <a:gd name="T1" fmla="*/ 0 h 158"/>
                  <a:gd name="T2" fmla="*/ 0 w 120"/>
                  <a:gd name="T3" fmla="*/ 2 h 158"/>
                  <a:gd name="T4" fmla="*/ 0 w 120"/>
                  <a:gd name="T5" fmla="*/ 2 h 158"/>
                  <a:gd name="T6" fmla="*/ 0 w 120"/>
                  <a:gd name="T7" fmla="*/ 1 h 158"/>
                  <a:gd name="T8" fmla="*/ 1 w 120"/>
                  <a:gd name="T9" fmla="*/ 1 h 158"/>
                  <a:gd name="T10" fmla="*/ 1 w 120"/>
                  <a:gd name="T11" fmla="*/ 1 h 158"/>
                  <a:gd name="T12" fmla="*/ 1 w 120"/>
                  <a:gd name="T13" fmla="*/ 1 h 158"/>
                  <a:gd name="T14" fmla="*/ 1 w 120"/>
                  <a:gd name="T15" fmla="*/ 1 h 158"/>
                  <a:gd name="T16" fmla="*/ 1 w 120"/>
                  <a:gd name="T17" fmla="*/ 1 h 158"/>
                  <a:gd name="T18" fmla="*/ 1 w 120"/>
                  <a:gd name="T19" fmla="*/ 1 h 158"/>
                  <a:gd name="T20" fmla="*/ 1 w 120"/>
                  <a:gd name="T21" fmla="*/ 1 h 158"/>
                  <a:gd name="T22" fmla="*/ 1 w 120"/>
                  <a:gd name="T23" fmla="*/ 1 h 158"/>
                  <a:gd name="T24" fmla="*/ 1 w 120"/>
                  <a:gd name="T25" fmla="*/ 1 h 158"/>
                  <a:gd name="T26" fmla="*/ 1 w 120"/>
                  <a:gd name="T27" fmla="*/ 1 h 158"/>
                  <a:gd name="T28" fmla="*/ 1 w 120"/>
                  <a:gd name="T29" fmla="*/ 1 h 158"/>
                  <a:gd name="T30" fmla="*/ 1 w 120"/>
                  <a:gd name="T31" fmla="*/ 1 h 158"/>
                  <a:gd name="T32" fmla="*/ 1 w 120"/>
                  <a:gd name="T33" fmla="*/ 1 h 158"/>
                  <a:gd name="T34" fmla="*/ 1 w 120"/>
                  <a:gd name="T35" fmla="*/ 1 h 158"/>
                  <a:gd name="T36" fmla="*/ 1 w 120"/>
                  <a:gd name="T37" fmla="*/ 1 h 158"/>
                  <a:gd name="T38" fmla="*/ 1 w 120"/>
                  <a:gd name="T39" fmla="*/ 1 h 158"/>
                  <a:gd name="T40" fmla="*/ 1 w 120"/>
                  <a:gd name="T41" fmla="*/ 1 h 158"/>
                  <a:gd name="T42" fmla="*/ 1 w 120"/>
                  <a:gd name="T43" fmla="*/ 1 h 158"/>
                  <a:gd name="T44" fmla="*/ 1 w 120"/>
                  <a:gd name="T45" fmla="*/ 1 h 158"/>
                  <a:gd name="T46" fmla="*/ 1 w 120"/>
                  <a:gd name="T47" fmla="*/ 1 h 158"/>
                  <a:gd name="T48" fmla="*/ 1 w 120"/>
                  <a:gd name="T49" fmla="*/ 1 h 158"/>
                  <a:gd name="T50" fmla="*/ 1 w 120"/>
                  <a:gd name="T51" fmla="*/ 1 h 158"/>
                  <a:gd name="T52" fmla="*/ 1 w 120"/>
                  <a:gd name="T53" fmla="*/ 1 h 158"/>
                  <a:gd name="T54" fmla="*/ 1 w 120"/>
                  <a:gd name="T55" fmla="*/ 1 h 158"/>
                  <a:gd name="T56" fmla="*/ 1 w 120"/>
                  <a:gd name="T57" fmla="*/ 1 h 158"/>
                  <a:gd name="T58" fmla="*/ 1 w 120"/>
                  <a:gd name="T59" fmla="*/ 1 h 158"/>
                  <a:gd name="T60" fmla="*/ 1 w 120"/>
                  <a:gd name="T61" fmla="*/ 1 h 158"/>
                  <a:gd name="T62" fmla="*/ 1 w 120"/>
                  <a:gd name="T63" fmla="*/ 1 h 158"/>
                  <a:gd name="T64" fmla="*/ 1 w 120"/>
                  <a:gd name="T65" fmla="*/ 1 h 158"/>
                  <a:gd name="T66" fmla="*/ 1 w 120"/>
                  <a:gd name="T67" fmla="*/ 1 h 158"/>
                  <a:gd name="T68" fmla="*/ 1 w 120"/>
                  <a:gd name="T69" fmla="*/ 1 h 158"/>
                  <a:gd name="T70" fmla="*/ 1 w 120"/>
                  <a:gd name="T71" fmla="*/ 1 h 158"/>
                  <a:gd name="T72" fmla="*/ 1 w 120"/>
                  <a:gd name="T73" fmla="*/ 0 h 158"/>
                  <a:gd name="T74" fmla="*/ 1 w 120"/>
                  <a:gd name="T75" fmla="*/ 0 h 158"/>
                  <a:gd name="T76" fmla="*/ 1 w 120"/>
                  <a:gd name="T77" fmla="*/ 0 h 158"/>
                  <a:gd name="T78" fmla="*/ 1 w 120"/>
                  <a:gd name="T79" fmla="*/ 0 h 158"/>
                  <a:gd name="T80" fmla="*/ 1 w 120"/>
                  <a:gd name="T81" fmla="*/ 0 h 158"/>
                  <a:gd name="T82" fmla="*/ 1 w 120"/>
                  <a:gd name="T83" fmla="*/ 0 h 158"/>
                  <a:gd name="T84" fmla="*/ 1 w 120"/>
                  <a:gd name="T85" fmla="*/ 0 h 158"/>
                  <a:gd name="T86" fmla="*/ 1 w 120"/>
                  <a:gd name="T87" fmla="*/ 0 h 158"/>
                  <a:gd name="T88" fmla="*/ 1 w 120"/>
                  <a:gd name="T89" fmla="*/ 0 h 158"/>
                  <a:gd name="T90" fmla="*/ 1 w 120"/>
                  <a:gd name="T91" fmla="*/ 0 h 158"/>
                  <a:gd name="T92" fmla="*/ 1 w 120"/>
                  <a:gd name="T93" fmla="*/ 0 h 158"/>
                  <a:gd name="T94" fmla="*/ 1 w 120"/>
                  <a:gd name="T95" fmla="*/ 0 h 158"/>
                  <a:gd name="T96" fmla="*/ 1 w 120"/>
                  <a:gd name="T97" fmla="*/ 0 h 158"/>
                  <a:gd name="T98" fmla="*/ 1 w 120"/>
                  <a:gd name="T99" fmla="*/ 0 h 158"/>
                  <a:gd name="T100" fmla="*/ 1 w 120"/>
                  <a:gd name="T101" fmla="*/ 0 h 158"/>
                  <a:gd name="T102" fmla="*/ 1 w 120"/>
                  <a:gd name="T103" fmla="*/ 0 h 158"/>
                  <a:gd name="T104" fmla="*/ 1 w 120"/>
                  <a:gd name="T105" fmla="*/ 0 h 158"/>
                  <a:gd name="T106" fmla="*/ 1 w 120"/>
                  <a:gd name="T107" fmla="*/ 0 h 158"/>
                  <a:gd name="T108" fmla="*/ 1 w 120"/>
                  <a:gd name="T109" fmla="*/ 0 h 158"/>
                  <a:gd name="T110" fmla="*/ 1 w 120"/>
                  <a:gd name="T111" fmla="*/ 0 h 158"/>
                  <a:gd name="T112" fmla="*/ 1 w 120"/>
                  <a:gd name="T113" fmla="*/ 0 h 158"/>
                  <a:gd name="T114" fmla="*/ 0 w 120"/>
                  <a:gd name="T115" fmla="*/ 0 h 1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"/>
                  <a:gd name="T175" fmla="*/ 0 h 158"/>
                  <a:gd name="T176" fmla="*/ 120 w 120"/>
                  <a:gd name="T177" fmla="*/ 158 h 15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2" y="158"/>
                    </a:lnTo>
                    <a:lnTo>
                      <a:pt x="22" y="92"/>
                    </a:lnTo>
                    <a:lnTo>
                      <a:pt x="80" y="92"/>
                    </a:lnTo>
                    <a:lnTo>
                      <a:pt x="81" y="90"/>
                    </a:lnTo>
                    <a:lnTo>
                      <a:pt x="88" y="90"/>
                    </a:lnTo>
                    <a:lnTo>
                      <a:pt x="90" y="89"/>
                    </a:lnTo>
                    <a:lnTo>
                      <a:pt x="93" y="89"/>
                    </a:lnTo>
                    <a:lnTo>
                      <a:pt x="94" y="87"/>
                    </a:lnTo>
                    <a:lnTo>
                      <a:pt x="96" y="87"/>
                    </a:lnTo>
                    <a:lnTo>
                      <a:pt x="97" y="86"/>
                    </a:lnTo>
                    <a:lnTo>
                      <a:pt x="98" y="86"/>
                    </a:lnTo>
                    <a:lnTo>
                      <a:pt x="100" y="84"/>
                    </a:lnTo>
                    <a:lnTo>
                      <a:pt x="101" y="84"/>
                    </a:lnTo>
                    <a:lnTo>
                      <a:pt x="103" y="83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6" y="80"/>
                    </a:lnTo>
                    <a:lnTo>
                      <a:pt x="107" y="80"/>
                    </a:lnTo>
                    <a:lnTo>
                      <a:pt x="109" y="79"/>
                    </a:lnTo>
                    <a:lnTo>
                      <a:pt x="109" y="77"/>
                    </a:lnTo>
                    <a:lnTo>
                      <a:pt x="110" y="76"/>
                    </a:lnTo>
                    <a:lnTo>
                      <a:pt x="111" y="76"/>
                    </a:lnTo>
                    <a:lnTo>
                      <a:pt x="111" y="74"/>
                    </a:lnTo>
                    <a:lnTo>
                      <a:pt x="113" y="73"/>
                    </a:lnTo>
                    <a:lnTo>
                      <a:pt x="113" y="71"/>
                    </a:lnTo>
                    <a:lnTo>
                      <a:pt x="114" y="71"/>
                    </a:lnTo>
                    <a:lnTo>
                      <a:pt x="114" y="70"/>
                    </a:lnTo>
                    <a:lnTo>
                      <a:pt x="116" y="68"/>
                    </a:lnTo>
                    <a:lnTo>
                      <a:pt x="116" y="67"/>
                    </a:lnTo>
                    <a:lnTo>
                      <a:pt x="117" y="66"/>
                    </a:lnTo>
                    <a:lnTo>
                      <a:pt x="117" y="63"/>
                    </a:lnTo>
                    <a:lnTo>
                      <a:pt x="119" y="61"/>
                    </a:lnTo>
                    <a:lnTo>
                      <a:pt x="119" y="55"/>
                    </a:lnTo>
                    <a:lnTo>
                      <a:pt x="120" y="54"/>
                    </a:lnTo>
                    <a:lnTo>
                      <a:pt x="120" y="39"/>
                    </a:ln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29"/>
                    </a:lnTo>
                    <a:lnTo>
                      <a:pt x="117" y="28"/>
                    </a:lnTo>
                    <a:lnTo>
                      <a:pt x="116" y="25"/>
                    </a:lnTo>
                    <a:lnTo>
                      <a:pt x="114" y="23"/>
                    </a:lnTo>
                    <a:lnTo>
                      <a:pt x="114" y="21"/>
                    </a:lnTo>
                    <a:lnTo>
                      <a:pt x="109" y="15"/>
                    </a:lnTo>
                    <a:lnTo>
                      <a:pt x="107" y="12"/>
                    </a:lnTo>
                    <a:lnTo>
                      <a:pt x="104" y="10"/>
                    </a:lnTo>
                    <a:lnTo>
                      <a:pt x="103" y="10"/>
                    </a:lnTo>
                    <a:lnTo>
                      <a:pt x="101" y="9"/>
                    </a:lnTo>
                    <a:lnTo>
                      <a:pt x="98" y="7"/>
                    </a:lnTo>
                    <a:lnTo>
                      <a:pt x="96" y="5"/>
                    </a:lnTo>
                    <a:lnTo>
                      <a:pt x="93" y="5"/>
                    </a:lnTo>
                    <a:lnTo>
                      <a:pt x="90" y="3"/>
                    </a:lnTo>
                    <a:lnTo>
                      <a:pt x="88" y="3"/>
                    </a:lnTo>
                    <a:lnTo>
                      <a:pt x="85" y="2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5" name="Freeform 606"/>
              <p:cNvSpPr>
                <a:spLocks/>
              </p:cNvSpPr>
              <p:nvPr/>
            </p:nvSpPr>
            <p:spPr bwMode="auto">
              <a:xfrm>
                <a:off x="3800" y="3669"/>
                <a:ext cx="25" cy="18"/>
              </a:xfrm>
              <a:custGeom>
                <a:avLst/>
                <a:gdLst>
                  <a:gd name="T0" fmla="*/ 0 w 76"/>
                  <a:gd name="T1" fmla="*/ 0 h 53"/>
                  <a:gd name="T2" fmla="*/ 1 w 76"/>
                  <a:gd name="T3" fmla="*/ 0 h 53"/>
                  <a:gd name="T4" fmla="*/ 1 w 76"/>
                  <a:gd name="T5" fmla="*/ 0 h 53"/>
                  <a:gd name="T6" fmla="*/ 1 w 76"/>
                  <a:gd name="T7" fmla="*/ 0 h 53"/>
                  <a:gd name="T8" fmla="*/ 1 w 76"/>
                  <a:gd name="T9" fmla="*/ 0 h 53"/>
                  <a:gd name="T10" fmla="*/ 1 w 76"/>
                  <a:gd name="T11" fmla="*/ 0 h 53"/>
                  <a:gd name="T12" fmla="*/ 1 w 76"/>
                  <a:gd name="T13" fmla="*/ 0 h 53"/>
                  <a:gd name="T14" fmla="*/ 1 w 76"/>
                  <a:gd name="T15" fmla="*/ 0 h 53"/>
                  <a:gd name="T16" fmla="*/ 1 w 76"/>
                  <a:gd name="T17" fmla="*/ 0 h 53"/>
                  <a:gd name="T18" fmla="*/ 1 w 76"/>
                  <a:gd name="T19" fmla="*/ 0 h 53"/>
                  <a:gd name="T20" fmla="*/ 1 w 76"/>
                  <a:gd name="T21" fmla="*/ 0 h 53"/>
                  <a:gd name="T22" fmla="*/ 1 w 76"/>
                  <a:gd name="T23" fmla="*/ 0 h 53"/>
                  <a:gd name="T24" fmla="*/ 1 w 76"/>
                  <a:gd name="T25" fmla="*/ 0 h 53"/>
                  <a:gd name="T26" fmla="*/ 1 w 76"/>
                  <a:gd name="T27" fmla="*/ 0 h 53"/>
                  <a:gd name="T28" fmla="*/ 1 w 76"/>
                  <a:gd name="T29" fmla="*/ 0 h 53"/>
                  <a:gd name="T30" fmla="*/ 1 w 76"/>
                  <a:gd name="T31" fmla="*/ 0 h 53"/>
                  <a:gd name="T32" fmla="*/ 1 w 76"/>
                  <a:gd name="T33" fmla="*/ 0 h 53"/>
                  <a:gd name="T34" fmla="*/ 1 w 76"/>
                  <a:gd name="T35" fmla="*/ 0 h 53"/>
                  <a:gd name="T36" fmla="*/ 1 w 76"/>
                  <a:gd name="T37" fmla="*/ 0 h 53"/>
                  <a:gd name="T38" fmla="*/ 1 w 76"/>
                  <a:gd name="T39" fmla="*/ 0 h 53"/>
                  <a:gd name="T40" fmla="*/ 1 w 76"/>
                  <a:gd name="T41" fmla="*/ 0 h 53"/>
                  <a:gd name="T42" fmla="*/ 1 w 76"/>
                  <a:gd name="T43" fmla="*/ 0 h 53"/>
                  <a:gd name="T44" fmla="*/ 1 w 76"/>
                  <a:gd name="T45" fmla="*/ 1 h 53"/>
                  <a:gd name="T46" fmla="*/ 1 w 76"/>
                  <a:gd name="T47" fmla="*/ 1 h 53"/>
                  <a:gd name="T48" fmla="*/ 1 w 76"/>
                  <a:gd name="T49" fmla="*/ 1 h 53"/>
                  <a:gd name="T50" fmla="*/ 1 w 76"/>
                  <a:gd name="T51" fmla="*/ 1 h 53"/>
                  <a:gd name="T52" fmla="*/ 1 w 76"/>
                  <a:gd name="T53" fmla="*/ 1 h 53"/>
                  <a:gd name="T54" fmla="*/ 1 w 76"/>
                  <a:gd name="T55" fmla="*/ 1 h 53"/>
                  <a:gd name="T56" fmla="*/ 1 w 76"/>
                  <a:gd name="T57" fmla="*/ 1 h 53"/>
                  <a:gd name="T58" fmla="*/ 1 w 76"/>
                  <a:gd name="T59" fmla="*/ 1 h 53"/>
                  <a:gd name="T60" fmla="*/ 1 w 76"/>
                  <a:gd name="T61" fmla="*/ 1 h 53"/>
                  <a:gd name="T62" fmla="*/ 1 w 76"/>
                  <a:gd name="T63" fmla="*/ 1 h 53"/>
                  <a:gd name="T64" fmla="*/ 1 w 76"/>
                  <a:gd name="T65" fmla="*/ 1 h 53"/>
                  <a:gd name="T66" fmla="*/ 1 w 76"/>
                  <a:gd name="T67" fmla="*/ 1 h 53"/>
                  <a:gd name="T68" fmla="*/ 0 w 76"/>
                  <a:gd name="T69" fmla="*/ 1 h 53"/>
                  <a:gd name="T70" fmla="*/ 0 w 76"/>
                  <a:gd name="T71" fmla="*/ 0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53"/>
                  <a:gd name="T110" fmla="*/ 76 w 76"/>
                  <a:gd name="T111" fmla="*/ 53 h 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53">
                    <a:moveTo>
                      <a:pt x="0" y="0"/>
                    </a:moveTo>
                    <a:lnTo>
                      <a:pt x="53" y="0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2" y="10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4" y="13"/>
                    </a:lnTo>
                    <a:lnTo>
                      <a:pt x="75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6" y="33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4" y="39"/>
                    </a:lnTo>
                    <a:lnTo>
                      <a:pt x="74" y="40"/>
                    </a:lnTo>
                    <a:lnTo>
                      <a:pt x="72" y="42"/>
                    </a:lnTo>
                    <a:lnTo>
                      <a:pt x="72" y="43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3" y="52"/>
                    </a:lnTo>
                    <a:lnTo>
                      <a:pt x="52" y="53"/>
                    </a:lnTo>
                    <a:lnTo>
                      <a:pt x="0" y="5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66" name="Freeform 607"/>
              <p:cNvSpPr>
                <a:spLocks/>
              </p:cNvSpPr>
              <p:nvPr/>
            </p:nvSpPr>
            <p:spPr bwMode="auto">
              <a:xfrm>
                <a:off x="3839" y="3662"/>
                <a:ext cx="50" cy="55"/>
              </a:xfrm>
              <a:custGeom>
                <a:avLst/>
                <a:gdLst>
                  <a:gd name="T0" fmla="*/ 1 w 151"/>
                  <a:gd name="T1" fmla="*/ 0 h 164"/>
                  <a:gd name="T2" fmla="*/ 1 w 151"/>
                  <a:gd name="T3" fmla="*/ 0 h 164"/>
                  <a:gd name="T4" fmla="*/ 0 w 151"/>
                  <a:gd name="T5" fmla="*/ 0 h 164"/>
                  <a:gd name="T6" fmla="*/ 0 w 151"/>
                  <a:gd name="T7" fmla="*/ 0 h 164"/>
                  <a:gd name="T8" fmla="*/ 0 w 151"/>
                  <a:gd name="T9" fmla="*/ 0 h 164"/>
                  <a:gd name="T10" fmla="*/ 0 w 151"/>
                  <a:gd name="T11" fmla="*/ 0 h 164"/>
                  <a:gd name="T12" fmla="*/ 0 w 151"/>
                  <a:gd name="T13" fmla="*/ 1 h 164"/>
                  <a:gd name="T14" fmla="*/ 0 w 151"/>
                  <a:gd name="T15" fmla="*/ 1 h 164"/>
                  <a:gd name="T16" fmla="*/ 0 w 151"/>
                  <a:gd name="T17" fmla="*/ 1 h 164"/>
                  <a:gd name="T18" fmla="*/ 0 w 151"/>
                  <a:gd name="T19" fmla="*/ 1 h 164"/>
                  <a:gd name="T20" fmla="*/ 0 w 151"/>
                  <a:gd name="T21" fmla="*/ 1 h 164"/>
                  <a:gd name="T22" fmla="*/ 0 w 151"/>
                  <a:gd name="T23" fmla="*/ 2 h 164"/>
                  <a:gd name="T24" fmla="*/ 0 w 151"/>
                  <a:gd name="T25" fmla="*/ 2 h 164"/>
                  <a:gd name="T26" fmla="*/ 0 w 151"/>
                  <a:gd name="T27" fmla="*/ 2 h 164"/>
                  <a:gd name="T28" fmla="*/ 0 w 151"/>
                  <a:gd name="T29" fmla="*/ 2 h 164"/>
                  <a:gd name="T30" fmla="*/ 0 w 151"/>
                  <a:gd name="T31" fmla="*/ 2 h 164"/>
                  <a:gd name="T32" fmla="*/ 1 w 151"/>
                  <a:gd name="T33" fmla="*/ 2 h 164"/>
                  <a:gd name="T34" fmla="*/ 1 w 151"/>
                  <a:gd name="T35" fmla="*/ 2 h 164"/>
                  <a:gd name="T36" fmla="*/ 1 w 151"/>
                  <a:gd name="T37" fmla="*/ 2 h 164"/>
                  <a:gd name="T38" fmla="*/ 1 w 151"/>
                  <a:gd name="T39" fmla="*/ 2 h 164"/>
                  <a:gd name="T40" fmla="*/ 1 w 151"/>
                  <a:gd name="T41" fmla="*/ 2 h 164"/>
                  <a:gd name="T42" fmla="*/ 2 w 151"/>
                  <a:gd name="T43" fmla="*/ 2 h 164"/>
                  <a:gd name="T44" fmla="*/ 2 w 151"/>
                  <a:gd name="T45" fmla="*/ 2 h 164"/>
                  <a:gd name="T46" fmla="*/ 2 w 151"/>
                  <a:gd name="T47" fmla="*/ 2 h 164"/>
                  <a:gd name="T48" fmla="*/ 2 w 151"/>
                  <a:gd name="T49" fmla="*/ 2 h 164"/>
                  <a:gd name="T50" fmla="*/ 2 w 151"/>
                  <a:gd name="T51" fmla="*/ 1 h 164"/>
                  <a:gd name="T52" fmla="*/ 2 w 151"/>
                  <a:gd name="T53" fmla="*/ 1 h 164"/>
                  <a:gd name="T54" fmla="*/ 2 w 151"/>
                  <a:gd name="T55" fmla="*/ 1 h 164"/>
                  <a:gd name="T56" fmla="*/ 2 w 151"/>
                  <a:gd name="T57" fmla="*/ 1 h 164"/>
                  <a:gd name="T58" fmla="*/ 2 w 151"/>
                  <a:gd name="T59" fmla="*/ 1 h 164"/>
                  <a:gd name="T60" fmla="*/ 2 w 151"/>
                  <a:gd name="T61" fmla="*/ 0 h 164"/>
                  <a:gd name="T62" fmla="*/ 2 w 151"/>
                  <a:gd name="T63" fmla="*/ 0 h 164"/>
                  <a:gd name="T64" fmla="*/ 2 w 151"/>
                  <a:gd name="T65" fmla="*/ 0 h 164"/>
                  <a:gd name="T66" fmla="*/ 1 w 151"/>
                  <a:gd name="T67" fmla="*/ 0 h 164"/>
                  <a:gd name="T68" fmla="*/ 1 w 151"/>
                  <a:gd name="T69" fmla="*/ 0 h 164"/>
                  <a:gd name="T70" fmla="*/ 1 w 151"/>
                  <a:gd name="T71" fmla="*/ 0 h 164"/>
                  <a:gd name="T72" fmla="*/ 1 w 151"/>
                  <a:gd name="T73" fmla="*/ 0 h 164"/>
                  <a:gd name="T74" fmla="*/ 1 w 151"/>
                  <a:gd name="T75" fmla="*/ 1 h 164"/>
                  <a:gd name="T76" fmla="*/ 2 w 151"/>
                  <a:gd name="T77" fmla="*/ 1 h 164"/>
                  <a:gd name="T78" fmla="*/ 2 w 151"/>
                  <a:gd name="T79" fmla="*/ 1 h 164"/>
                  <a:gd name="T80" fmla="*/ 1 w 151"/>
                  <a:gd name="T81" fmla="*/ 1 h 164"/>
                  <a:gd name="T82" fmla="*/ 1 w 151"/>
                  <a:gd name="T83" fmla="*/ 2 h 164"/>
                  <a:gd name="T84" fmla="*/ 1 w 151"/>
                  <a:gd name="T85" fmla="*/ 2 h 164"/>
                  <a:gd name="T86" fmla="*/ 1 w 151"/>
                  <a:gd name="T87" fmla="*/ 2 h 164"/>
                  <a:gd name="T88" fmla="*/ 1 w 151"/>
                  <a:gd name="T89" fmla="*/ 2 h 164"/>
                  <a:gd name="T90" fmla="*/ 1 w 151"/>
                  <a:gd name="T91" fmla="*/ 2 h 164"/>
                  <a:gd name="T92" fmla="*/ 1 w 151"/>
                  <a:gd name="T93" fmla="*/ 2 h 164"/>
                  <a:gd name="T94" fmla="*/ 1 w 151"/>
                  <a:gd name="T95" fmla="*/ 2 h 164"/>
                  <a:gd name="T96" fmla="*/ 0 w 151"/>
                  <a:gd name="T97" fmla="*/ 2 h 164"/>
                  <a:gd name="T98" fmla="*/ 0 w 151"/>
                  <a:gd name="T99" fmla="*/ 1 h 164"/>
                  <a:gd name="T100" fmla="*/ 0 w 151"/>
                  <a:gd name="T101" fmla="*/ 1 h 164"/>
                  <a:gd name="T102" fmla="*/ 0 w 151"/>
                  <a:gd name="T103" fmla="*/ 1 h 164"/>
                  <a:gd name="T104" fmla="*/ 0 w 151"/>
                  <a:gd name="T105" fmla="*/ 1 h 164"/>
                  <a:gd name="T106" fmla="*/ 0 w 151"/>
                  <a:gd name="T107" fmla="*/ 1 h 164"/>
                  <a:gd name="T108" fmla="*/ 0 w 151"/>
                  <a:gd name="T109" fmla="*/ 0 h 164"/>
                  <a:gd name="T110" fmla="*/ 0 w 151"/>
                  <a:gd name="T111" fmla="*/ 0 h 164"/>
                  <a:gd name="T112" fmla="*/ 1 w 151"/>
                  <a:gd name="T113" fmla="*/ 0 h 164"/>
                  <a:gd name="T114" fmla="*/ 1 w 151"/>
                  <a:gd name="T115" fmla="*/ 0 h 164"/>
                  <a:gd name="T116" fmla="*/ 2 w 151"/>
                  <a:gd name="T117" fmla="*/ 0 h 164"/>
                  <a:gd name="T118" fmla="*/ 1 w 151"/>
                  <a:gd name="T119" fmla="*/ 0 h 164"/>
                  <a:gd name="T120" fmla="*/ 1 w 151"/>
                  <a:gd name="T121" fmla="*/ 0 h 164"/>
                  <a:gd name="T122" fmla="*/ 1 w 151"/>
                  <a:gd name="T123" fmla="*/ 0 h 164"/>
                  <a:gd name="T124" fmla="*/ 1 w 151"/>
                  <a:gd name="T125" fmla="*/ 0 h 1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1"/>
                  <a:gd name="T190" fmla="*/ 0 h 164"/>
                  <a:gd name="T191" fmla="*/ 151 w 151"/>
                  <a:gd name="T192" fmla="*/ 164 h 1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1" h="164">
                    <a:moveTo>
                      <a:pt x="66" y="0"/>
                    </a:moveTo>
                    <a:lnTo>
                      <a:pt x="66" y="1"/>
                    </a:lnTo>
                    <a:lnTo>
                      <a:pt x="55" y="1"/>
                    </a:lnTo>
                    <a:lnTo>
                      <a:pt x="55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30" y="13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24" y="19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19" y="23"/>
                    </a:lnTo>
                    <a:lnTo>
                      <a:pt x="16" y="24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9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3" y="58"/>
                    </a:lnTo>
                    <a:lnTo>
                      <a:pt x="1" y="58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3" y="113"/>
                    </a:lnTo>
                    <a:lnTo>
                      <a:pt x="4" y="113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8" y="127"/>
                    </a:lnTo>
                    <a:lnTo>
                      <a:pt x="10" y="127"/>
                    </a:lnTo>
                    <a:lnTo>
                      <a:pt x="10" y="130"/>
                    </a:lnTo>
                    <a:lnTo>
                      <a:pt x="11" y="130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4" y="138"/>
                    </a:lnTo>
                    <a:lnTo>
                      <a:pt x="16" y="138"/>
                    </a:lnTo>
                    <a:lnTo>
                      <a:pt x="16" y="141"/>
                    </a:lnTo>
                    <a:lnTo>
                      <a:pt x="17" y="141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5"/>
                    </a:lnTo>
                    <a:lnTo>
                      <a:pt x="23" y="145"/>
                    </a:lnTo>
                    <a:lnTo>
                      <a:pt x="24" y="148"/>
                    </a:lnTo>
                    <a:lnTo>
                      <a:pt x="26" y="148"/>
                    </a:lnTo>
                    <a:lnTo>
                      <a:pt x="27" y="151"/>
                    </a:lnTo>
                    <a:lnTo>
                      <a:pt x="29" y="151"/>
                    </a:lnTo>
                    <a:lnTo>
                      <a:pt x="30" y="154"/>
                    </a:lnTo>
                    <a:lnTo>
                      <a:pt x="34" y="154"/>
                    </a:lnTo>
                    <a:lnTo>
                      <a:pt x="34" y="155"/>
                    </a:lnTo>
                    <a:lnTo>
                      <a:pt x="37" y="155"/>
                    </a:lnTo>
                    <a:lnTo>
                      <a:pt x="37" y="156"/>
                    </a:lnTo>
                    <a:lnTo>
                      <a:pt x="40" y="156"/>
                    </a:lnTo>
                    <a:lnTo>
                      <a:pt x="40" y="158"/>
                    </a:lnTo>
                    <a:lnTo>
                      <a:pt x="43" y="158"/>
                    </a:lnTo>
                    <a:lnTo>
                      <a:pt x="43" y="159"/>
                    </a:lnTo>
                    <a:lnTo>
                      <a:pt x="47" y="159"/>
                    </a:lnTo>
                    <a:lnTo>
                      <a:pt x="47" y="161"/>
                    </a:lnTo>
                    <a:lnTo>
                      <a:pt x="50" y="161"/>
                    </a:lnTo>
                    <a:lnTo>
                      <a:pt x="50" y="162"/>
                    </a:lnTo>
                    <a:lnTo>
                      <a:pt x="55" y="162"/>
                    </a:lnTo>
                    <a:lnTo>
                      <a:pt x="55" y="164"/>
                    </a:lnTo>
                    <a:lnTo>
                      <a:pt x="95" y="164"/>
                    </a:lnTo>
                    <a:lnTo>
                      <a:pt x="95" y="162"/>
                    </a:lnTo>
                    <a:lnTo>
                      <a:pt x="99" y="162"/>
                    </a:lnTo>
                    <a:lnTo>
                      <a:pt x="99" y="161"/>
                    </a:lnTo>
                    <a:lnTo>
                      <a:pt x="102" y="161"/>
                    </a:lnTo>
                    <a:lnTo>
                      <a:pt x="102" y="159"/>
                    </a:lnTo>
                    <a:lnTo>
                      <a:pt x="106" y="159"/>
                    </a:lnTo>
                    <a:lnTo>
                      <a:pt x="106" y="158"/>
                    </a:lnTo>
                    <a:lnTo>
                      <a:pt x="109" y="158"/>
                    </a:lnTo>
                    <a:lnTo>
                      <a:pt x="109" y="156"/>
                    </a:lnTo>
                    <a:lnTo>
                      <a:pt x="112" y="156"/>
                    </a:lnTo>
                    <a:lnTo>
                      <a:pt x="112" y="155"/>
                    </a:lnTo>
                    <a:lnTo>
                      <a:pt x="117" y="155"/>
                    </a:lnTo>
                    <a:lnTo>
                      <a:pt x="117" y="154"/>
                    </a:lnTo>
                    <a:lnTo>
                      <a:pt x="119" y="154"/>
                    </a:lnTo>
                    <a:lnTo>
                      <a:pt x="119" y="152"/>
                    </a:lnTo>
                    <a:lnTo>
                      <a:pt x="122" y="151"/>
                    </a:lnTo>
                    <a:lnTo>
                      <a:pt x="122" y="149"/>
                    </a:lnTo>
                    <a:lnTo>
                      <a:pt x="125" y="149"/>
                    </a:lnTo>
                    <a:lnTo>
                      <a:pt x="125" y="148"/>
                    </a:lnTo>
                    <a:lnTo>
                      <a:pt x="128" y="146"/>
                    </a:lnTo>
                    <a:lnTo>
                      <a:pt x="128" y="145"/>
                    </a:lnTo>
                    <a:lnTo>
                      <a:pt x="131" y="145"/>
                    </a:lnTo>
                    <a:lnTo>
                      <a:pt x="131" y="143"/>
                    </a:lnTo>
                    <a:lnTo>
                      <a:pt x="132" y="143"/>
                    </a:lnTo>
                    <a:lnTo>
                      <a:pt x="132" y="141"/>
                    </a:lnTo>
                    <a:lnTo>
                      <a:pt x="135" y="139"/>
                    </a:lnTo>
                    <a:lnTo>
                      <a:pt x="135" y="138"/>
                    </a:lnTo>
                    <a:lnTo>
                      <a:pt x="137" y="138"/>
                    </a:lnTo>
                    <a:lnTo>
                      <a:pt x="137" y="135"/>
                    </a:lnTo>
                    <a:lnTo>
                      <a:pt x="140" y="133"/>
                    </a:lnTo>
                    <a:lnTo>
                      <a:pt x="140" y="130"/>
                    </a:lnTo>
                    <a:lnTo>
                      <a:pt x="141" y="130"/>
                    </a:lnTo>
                    <a:lnTo>
                      <a:pt x="141" y="127"/>
                    </a:lnTo>
                    <a:lnTo>
                      <a:pt x="142" y="127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0"/>
                    </a:lnTo>
                    <a:lnTo>
                      <a:pt x="145" y="120"/>
                    </a:lnTo>
                    <a:lnTo>
                      <a:pt x="145" y="116"/>
                    </a:lnTo>
                    <a:lnTo>
                      <a:pt x="147" y="116"/>
                    </a:lnTo>
                    <a:lnTo>
                      <a:pt x="147" y="113"/>
                    </a:lnTo>
                    <a:lnTo>
                      <a:pt x="148" y="113"/>
                    </a:lnTo>
                    <a:lnTo>
                      <a:pt x="148" y="109"/>
                    </a:lnTo>
                    <a:lnTo>
                      <a:pt x="150" y="109"/>
                    </a:lnTo>
                    <a:lnTo>
                      <a:pt x="150" y="96"/>
                    </a:lnTo>
                    <a:lnTo>
                      <a:pt x="151" y="96"/>
                    </a:lnTo>
                    <a:lnTo>
                      <a:pt x="151" y="71"/>
                    </a:lnTo>
                    <a:lnTo>
                      <a:pt x="150" y="71"/>
                    </a:lnTo>
                    <a:lnTo>
                      <a:pt x="150" y="58"/>
                    </a:lnTo>
                    <a:lnTo>
                      <a:pt x="148" y="58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49"/>
                    </a:lnTo>
                    <a:lnTo>
                      <a:pt x="145" y="49"/>
                    </a:lnTo>
                    <a:lnTo>
                      <a:pt x="145" y="45"/>
                    </a:lnTo>
                    <a:lnTo>
                      <a:pt x="144" y="45"/>
                    </a:lnTo>
                    <a:lnTo>
                      <a:pt x="144" y="42"/>
                    </a:lnTo>
                    <a:lnTo>
                      <a:pt x="142" y="42"/>
                    </a:lnTo>
                    <a:lnTo>
                      <a:pt x="142" y="37"/>
                    </a:lnTo>
                    <a:lnTo>
                      <a:pt x="141" y="37"/>
                    </a:lnTo>
                    <a:lnTo>
                      <a:pt x="141" y="35"/>
                    </a:lnTo>
                    <a:lnTo>
                      <a:pt x="140" y="35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7" y="29"/>
                    </a:lnTo>
                    <a:lnTo>
                      <a:pt x="135" y="29"/>
                    </a:lnTo>
                    <a:lnTo>
                      <a:pt x="135" y="26"/>
                    </a:lnTo>
                    <a:lnTo>
                      <a:pt x="134" y="26"/>
                    </a:lnTo>
                    <a:lnTo>
                      <a:pt x="132" y="23"/>
                    </a:lnTo>
                    <a:lnTo>
                      <a:pt x="131" y="23"/>
                    </a:lnTo>
                    <a:lnTo>
                      <a:pt x="129" y="20"/>
                    </a:lnTo>
                    <a:lnTo>
                      <a:pt x="128" y="20"/>
                    </a:lnTo>
                    <a:lnTo>
                      <a:pt x="127" y="17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91" y="19"/>
                    </a:lnTo>
                    <a:lnTo>
                      <a:pt x="91" y="20"/>
                    </a:lnTo>
                    <a:lnTo>
                      <a:pt x="96" y="20"/>
                    </a:lnTo>
                    <a:lnTo>
                      <a:pt x="96" y="22"/>
                    </a:lnTo>
                    <a:lnTo>
                      <a:pt x="99" y="22"/>
                    </a:lnTo>
                    <a:lnTo>
                      <a:pt x="101" y="24"/>
                    </a:lnTo>
                    <a:lnTo>
                      <a:pt x="104" y="24"/>
                    </a:lnTo>
                    <a:lnTo>
                      <a:pt x="105" y="27"/>
                    </a:lnTo>
                    <a:lnTo>
                      <a:pt x="106" y="27"/>
                    </a:lnTo>
                    <a:lnTo>
                      <a:pt x="106" y="29"/>
                    </a:lnTo>
                    <a:lnTo>
                      <a:pt x="109" y="29"/>
                    </a:lnTo>
                    <a:lnTo>
                      <a:pt x="109" y="32"/>
                    </a:lnTo>
                    <a:lnTo>
                      <a:pt x="111" y="32"/>
                    </a:lnTo>
                    <a:lnTo>
                      <a:pt x="112" y="35"/>
                    </a:lnTo>
                    <a:lnTo>
                      <a:pt x="114" y="37"/>
                    </a:lnTo>
                    <a:lnTo>
                      <a:pt x="115" y="37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6"/>
                    </a:lnTo>
                    <a:lnTo>
                      <a:pt x="119" y="46"/>
                    </a:lnTo>
                    <a:lnTo>
                      <a:pt x="121" y="49"/>
                    </a:lnTo>
                    <a:lnTo>
                      <a:pt x="122" y="52"/>
                    </a:lnTo>
                    <a:lnTo>
                      <a:pt x="122" y="58"/>
                    </a:lnTo>
                    <a:lnTo>
                      <a:pt x="124" y="58"/>
                    </a:lnTo>
                    <a:lnTo>
                      <a:pt x="124" y="61"/>
                    </a:lnTo>
                    <a:lnTo>
                      <a:pt x="125" y="61"/>
                    </a:lnTo>
                    <a:lnTo>
                      <a:pt x="125" y="71"/>
                    </a:lnTo>
                    <a:lnTo>
                      <a:pt x="127" y="71"/>
                    </a:lnTo>
                    <a:lnTo>
                      <a:pt x="127" y="96"/>
                    </a:lnTo>
                    <a:lnTo>
                      <a:pt x="125" y="96"/>
                    </a:lnTo>
                    <a:lnTo>
                      <a:pt x="125" y="104"/>
                    </a:lnTo>
                    <a:lnTo>
                      <a:pt x="124" y="104"/>
                    </a:lnTo>
                    <a:lnTo>
                      <a:pt x="124" y="107"/>
                    </a:lnTo>
                    <a:lnTo>
                      <a:pt x="122" y="107"/>
                    </a:lnTo>
                    <a:lnTo>
                      <a:pt x="122" y="113"/>
                    </a:lnTo>
                    <a:lnTo>
                      <a:pt x="121" y="113"/>
                    </a:lnTo>
                    <a:lnTo>
                      <a:pt x="121" y="116"/>
                    </a:lnTo>
                    <a:lnTo>
                      <a:pt x="119" y="116"/>
                    </a:lnTo>
                    <a:lnTo>
                      <a:pt x="119" y="119"/>
                    </a:lnTo>
                    <a:lnTo>
                      <a:pt x="117" y="120"/>
                    </a:lnTo>
                    <a:lnTo>
                      <a:pt x="117" y="123"/>
                    </a:lnTo>
                    <a:lnTo>
                      <a:pt x="115" y="123"/>
                    </a:lnTo>
                    <a:lnTo>
                      <a:pt x="115" y="126"/>
                    </a:lnTo>
                    <a:lnTo>
                      <a:pt x="112" y="127"/>
                    </a:lnTo>
                    <a:lnTo>
                      <a:pt x="112" y="130"/>
                    </a:lnTo>
                    <a:lnTo>
                      <a:pt x="109" y="132"/>
                    </a:lnTo>
                    <a:lnTo>
                      <a:pt x="109" y="133"/>
                    </a:lnTo>
                    <a:lnTo>
                      <a:pt x="106" y="133"/>
                    </a:lnTo>
                    <a:lnTo>
                      <a:pt x="106" y="135"/>
                    </a:lnTo>
                    <a:lnTo>
                      <a:pt x="105" y="135"/>
                    </a:lnTo>
                    <a:lnTo>
                      <a:pt x="105" y="138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98" y="141"/>
                    </a:lnTo>
                    <a:lnTo>
                      <a:pt x="95" y="142"/>
                    </a:lnTo>
                    <a:lnTo>
                      <a:pt x="91" y="142"/>
                    </a:lnTo>
                    <a:lnTo>
                      <a:pt x="91" y="143"/>
                    </a:lnTo>
                    <a:lnTo>
                      <a:pt x="86" y="143"/>
                    </a:lnTo>
                    <a:lnTo>
                      <a:pt x="86" y="145"/>
                    </a:lnTo>
                    <a:lnTo>
                      <a:pt x="63" y="145"/>
                    </a:lnTo>
                    <a:lnTo>
                      <a:pt x="63" y="143"/>
                    </a:lnTo>
                    <a:lnTo>
                      <a:pt x="57" y="143"/>
                    </a:lnTo>
                    <a:lnTo>
                      <a:pt x="57" y="142"/>
                    </a:lnTo>
                    <a:lnTo>
                      <a:pt x="53" y="142"/>
                    </a:lnTo>
                    <a:lnTo>
                      <a:pt x="53" y="141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47" y="139"/>
                    </a:lnTo>
                    <a:lnTo>
                      <a:pt x="47" y="138"/>
                    </a:lnTo>
                    <a:lnTo>
                      <a:pt x="43" y="138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39" y="133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3" y="125"/>
                    </a:lnTo>
                    <a:lnTo>
                      <a:pt x="31" y="122"/>
                    </a:lnTo>
                    <a:lnTo>
                      <a:pt x="30" y="119"/>
                    </a:lnTo>
                    <a:lnTo>
                      <a:pt x="29" y="119"/>
                    </a:lnTo>
                    <a:lnTo>
                      <a:pt x="29" y="116"/>
                    </a:lnTo>
                    <a:lnTo>
                      <a:pt x="27" y="116"/>
                    </a:lnTo>
                    <a:lnTo>
                      <a:pt x="27" y="113"/>
                    </a:lnTo>
                    <a:lnTo>
                      <a:pt x="26" y="113"/>
                    </a:lnTo>
                    <a:lnTo>
                      <a:pt x="26" y="107"/>
                    </a:lnTo>
                    <a:lnTo>
                      <a:pt x="24" y="107"/>
                    </a:lnTo>
                    <a:lnTo>
                      <a:pt x="24" y="104"/>
                    </a:lnTo>
                    <a:lnTo>
                      <a:pt x="23" y="104"/>
                    </a:lnTo>
                    <a:lnTo>
                      <a:pt x="23" y="96"/>
                    </a:lnTo>
                    <a:lnTo>
                      <a:pt x="21" y="96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3" y="61"/>
                    </a:lnTo>
                    <a:lnTo>
                      <a:pt x="24" y="61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6" y="51"/>
                    </a:lnTo>
                    <a:lnTo>
                      <a:pt x="27" y="51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1" y="40"/>
                    </a:lnTo>
                    <a:lnTo>
                      <a:pt x="33" y="40"/>
                    </a:lnTo>
                    <a:lnTo>
                      <a:pt x="33" y="37"/>
                    </a:lnTo>
                    <a:lnTo>
                      <a:pt x="36" y="36"/>
                    </a:lnTo>
                    <a:lnTo>
                      <a:pt x="36" y="33"/>
                    </a:lnTo>
                    <a:lnTo>
                      <a:pt x="39" y="3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4" y="26"/>
                    </a:lnTo>
                    <a:lnTo>
                      <a:pt x="47" y="24"/>
                    </a:lnTo>
                    <a:lnTo>
                      <a:pt x="47" y="23"/>
                    </a:lnTo>
                    <a:lnTo>
                      <a:pt x="50" y="23"/>
                    </a:lnTo>
                    <a:lnTo>
                      <a:pt x="50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7" y="20"/>
                    </a:lnTo>
                    <a:lnTo>
                      <a:pt x="57" y="19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125" y="17"/>
                    </a:lnTo>
                    <a:lnTo>
                      <a:pt x="125" y="16"/>
                    </a:lnTo>
                    <a:lnTo>
                      <a:pt x="122" y="16"/>
                    </a:lnTo>
                    <a:lnTo>
                      <a:pt x="121" y="13"/>
                    </a:lnTo>
                    <a:lnTo>
                      <a:pt x="119" y="13"/>
                    </a:lnTo>
                    <a:lnTo>
                      <a:pt x="119" y="11"/>
                    </a:lnTo>
                    <a:lnTo>
                      <a:pt x="117" y="11"/>
                    </a:lnTo>
                    <a:lnTo>
                      <a:pt x="117" y="10"/>
                    </a:lnTo>
                    <a:lnTo>
                      <a:pt x="112" y="10"/>
                    </a:lnTo>
                    <a:lnTo>
                      <a:pt x="112" y="8"/>
                    </a:lnTo>
                    <a:lnTo>
                      <a:pt x="109" y="8"/>
                    </a:lnTo>
                    <a:lnTo>
                      <a:pt x="109" y="7"/>
                    </a:lnTo>
                    <a:lnTo>
                      <a:pt x="106" y="7"/>
                    </a:lnTo>
                    <a:lnTo>
                      <a:pt x="106" y="6"/>
                    </a:lnTo>
                    <a:lnTo>
                      <a:pt x="102" y="6"/>
                    </a:lnTo>
                    <a:lnTo>
                      <a:pt x="102" y="4"/>
                    </a:lnTo>
                    <a:lnTo>
                      <a:pt x="99" y="4"/>
                    </a:lnTo>
                    <a:lnTo>
                      <a:pt x="99" y="3"/>
                    </a:lnTo>
                    <a:lnTo>
                      <a:pt x="95" y="3"/>
                    </a:lnTo>
                    <a:lnTo>
                      <a:pt x="95" y="1"/>
                    </a:lnTo>
                    <a:lnTo>
                      <a:pt x="83" y="1"/>
                    </a:lnTo>
                    <a:lnTo>
                      <a:pt x="83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08" name="Group 608"/>
            <p:cNvGrpSpPr>
              <a:grpSpLocks/>
            </p:cNvGrpSpPr>
            <p:nvPr/>
          </p:nvGrpSpPr>
          <p:grpSpPr bwMode="auto">
            <a:xfrm>
              <a:off x="2377" y="2306"/>
              <a:ext cx="1633" cy="1440"/>
              <a:chOff x="2377" y="2306"/>
              <a:chExt cx="1633" cy="1440"/>
            </a:xfrm>
          </p:grpSpPr>
          <p:sp>
            <p:nvSpPr>
              <p:cNvPr id="25667" name="Freeform 609"/>
              <p:cNvSpPr>
                <a:spLocks/>
              </p:cNvSpPr>
              <p:nvPr/>
            </p:nvSpPr>
            <p:spPr bwMode="auto">
              <a:xfrm>
                <a:off x="3846" y="3667"/>
                <a:ext cx="35" cy="43"/>
              </a:xfrm>
              <a:custGeom>
                <a:avLst/>
                <a:gdLst>
                  <a:gd name="T0" fmla="*/ 1 w 106"/>
                  <a:gd name="T1" fmla="*/ 0 h 129"/>
                  <a:gd name="T2" fmla="*/ 1 w 106"/>
                  <a:gd name="T3" fmla="*/ 0 h 129"/>
                  <a:gd name="T4" fmla="*/ 1 w 106"/>
                  <a:gd name="T5" fmla="*/ 0 h 129"/>
                  <a:gd name="T6" fmla="*/ 1 w 106"/>
                  <a:gd name="T7" fmla="*/ 0 h 129"/>
                  <a:gd name="T8" fmla="*/ 1 w 106"/>
                  <a:gd name="T9" fmla="*/ 0 h 129"/>
                  <a:gd name="T10" fmla="*/ 1 w 106"/>
                  <a:gd name="T11" fmla="*/ 0 h 129"/>
                  <a:gd name="T12" fmla="*/ 1 w 106"/>
                  <a:gd name="T13" fmla="*/ 0 h 129"/>
                  <a:gd name="T14" fmla="*/ 1 w 106"/>
                  <a:gd name="T15" fmla="*/ 0 h 129"/>
                  <a:gd name="T16" fmla="*/ 1 w 106"/>
                  <a:gd name="T17" fmla="*/ 0 h 129"/>
                  <a:gd name="T18" fmla="*/ 1 w 106"/>
                  <a:gd name="T19" fmla="*/ 0 h 129"/>
                  <a:gd name="T20" fmla="*/ 1 w 106"/>
                  <a:gd name="T21" fmla="*/ 0 h 129"/>
                  <a:gd name="T22" fmla="*/ 1 w 106"/>
                  <a:gd name="T23" fmla="*/ 1 h 129"/>
                  <a:gd name="T24" fmla="*/ 1 w 106"/>
                  <a:gd name="T25" fmla="*/ 1 h 129"/>
                  <a:gd name="T26" fmla="*/ 1 w 106"/>
                  <a:gd name="T27" fmla="*/ 1 h 129"/>
                  <a:gd name="T28" fmla="*/ 1 w 106"/>
                  <a:gd name="T29" fmla="*/ 1 h 129"/>
                  <a:gd name="T30" fmla="*/ 1 w 106"/>
                  <a:gd name="T31" fmla="*/ 1 h 129"/>
                  <a:gd name="T32" fmla="*/ 1 w 106"/>
                  <a:gd name="T33" fmla="*/ 1 h 129"/>
                  <a:gd name="T34" fmla="*/ 1 w 106"/>
                  <a:gd name="T35" fmla="*/ 1 h 129"/>
                  <a:gd name="T36" fmla="*/ 1 w 106"/>
                  <a:gd name="T37" fmla="*/ 1 h 129"/>
                  <a:gd name="T38" fmla="*/ 1 w 106"/>
                  <a:gd name="T39" fmla="*/ 1 h 129"/>
                  <a:gd name="T40" fmla="*/ 1 w 106"/>
                  <a:gd name="T41" fmla="*/ 1 h 129"/>
                  <a:gd name="T42" fmla="*/ 1 w 106"/>
                  <a:gd name="T43" fmla="*/ 2 h 129"/>
                  <a:gd name="T44" fmla="*/ 1 w 106"/>
                  <a:gd name="T45" fmla="*/ 2 h 129"/>
                  <a:gd name="T46" fmla="*/ 1 w 106"/>
                  <a:gd name="T47" fmla="*/ 2 h 129"/>
                  <a:gd name="T48" fmla="*/ 1 w 106"/>
                  <a:gd name="T49" fmla="*/ 2 h 129"/>
                  <a:gd name="T50" fmla="*/ 1 w 106"/>
                  <a:gd name="T51" fmla="*/ 2 h 129"/>
                  <a:gd name="T52" fmla="*/ 0 w 106"/>
                  <a:gd name="T53" fmla="*/ 2 h 129"/>
                  <a:gd name="T54" fmla="*/ 0 w 106"/>
                  <a:gd name="T55" fmla="*/ 2 h 129"/>
                  <a:gd name="T56" fmla="*/ 0 w 106"/>
                  <a:gd name="T57" fmla="*/ 2 h 129"/>
                  <a:gd name="T58" fmla="*/ 0 w 106"/>
                  <a:gd name="T59" fmla="*/ 2 h 129"/>
                  <a:gd name="T60" fmla="*/ 0 w 106"/>
                  <a:gd name="T61" fmla="*/ 1 h 129"/>
                  <a:gd name="T62" fmla="*/ 0 w 106"/>
                  <a:gd name="T63" fmla="*/ 1 h 129"/>
                  <a:gd name="T64" fmla="*/ 0 w 106"/>
                  <a:gd name="T65" fmla="*/ 1 h 129"/>
                  <a:gd name="T66" fmla="*/ 0 w 106"/>
                  <a:gd name="T67" fmla="*/ 1 h 129"/>
                  <a:gd name="T68" fmla="*/ 0 w 106"/>
                  <a:gd name="T69" fmla="*/ 1 h 129"/>
                  <a:gd name="T70" fmla="*/ 0 w 106"/>
                  <a:gd name="T71" fmla="*/ 1 h 129"/>
                  <a:gd name="T72" fmla="*/ 0 w 106"/>
                  <a:gd name="T73" fmla="*/ 1 h 129"/>
                  <a:gd name="T74" fmla="*/ 0 w 106"/>
                  <a:gd name="T75" fmla="*/ 1 h 129"/>
                  <a:gd name="T76" fmla="*/ 0 w 106"/>
                  <a:gd name="T77" fmla="*/ 1 h 129"/>
                  <a:gd name="T78" fmla="*/ 0 w 106"/>
                  <a:gd name="T79" fmla="*/ 1 h 129"/>
                  <a:gd name="T80" fmla="*/ 0 w 106"/>
                  <a:gd name="T81" fmla="*/ 0 h 129"/>
                  <a:gd name="T82" fmla="*/ 0 w 106"/>
                  <a:gd name="T83" fmla="*/ 0 h 129"/>
                  <a:gd name="T84" fmla="*/ 0 w 106"/>
                  <a:gd name="T85" fmla="*/ 0 h 129"/>
                  <a:gd name="T86" fmla="*/ 0 w 106"/>
                  <a:gd name="T87" fmla="*/ 0 h 129"/>
                  <a:gd name="T88" fmla="*/ 0 w 106"/>
                  <a:gd name="T89" fmla="*/ 0 h 129"/>
                  <a:gd name="T90" fmla="*/ 0 w 106"/>
                  <a:gd name="T91" fmla="*/ 0 h 129"/>
                  <a:gd name="T92" fmla="*/ 0 w 106"/>
                  <a:gd name="T93" fmla="*/ 0 h 129"/>
                  <a:gd name="T94" fmla="*/ 0 w 106"/>
                  <a:gd name="T95" fmla="*/ 0 h 129"/>
                  <a:gd name="T96" fmla="*/ 0 w 106"/>
                  <a:gd name="T97" fmla="*/ 0 h 129"/>
                  <a:gd name="T98" fmla="*/ 0 w 106"/>
                  <a:gd name="T99" fmla="*/ 0 h 129"/>
                  <a:gd name="T100" fmla="*/ 1 w 106"/>
                  <a:gd name="T101" fmla="*/ 0 h 1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6"/>
                  <a:gd name="T154" fmla="*/ 0 h 129"/>
                  <a:gd name="T155" fmla="*/ 106 w 106"/>
                  <a:gd name="T156" fmla="*/ 129 h 1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6" h="129">
                    <a:moveTo>
                      <a:pt x="54" y="0"/>
                    </a:moveTo>
                    <a:lnTo>
                      <a:pt x="62" y="0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3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83" y="8"/>
                    </a:lnTo>
                    <a:lnTo>
                      <a:pt x="85" y="11"/>
                    </a:lnTo>
                    <a:lnTo>
                      <a:pt x="88" y="13"/>
                    </a:lnTo>
                    <a:lnTo>
                      <a:pt x="90" y="16"/>
                    </a:lnTo>
                    <a:lnTo>
                      <a:pt x="91" y="17"/>
                    </a:lnTo>
                    <a:lnTo>
                      <a:pt x="93" y="20"/>
                    </a:lnTo>
                    <a:lnTo>
                      <a:pt x="94" y="21"/>
                    </a:lnTo>
                    <a:lnTo>
                      <a:pt x="96" y="24"/>
                    </a:lnTo>
                    <a:lnTo>
                      <a:pt x="97" y="27"/>
                    </a:lnTo>
                    <a:lnTo>
                      <a:pt x="98" y="30"/>
                    </a:lnTo>
                    <a:lnTo>
                      <a:pt x="100" y="32"/>
                    </a:lnTo>
                    <a:lnTo>
                      <a:pt x="101" y="35"/>
                    </a:lnTo>
                    <a:lnTo>
                      <a:pt x="101" y="39"/>
                    </a:lnTo>
                    <a:lnTo>
                      <a:pt x="103" y="42"/>
                    </a:lnTo>
                    <a:lnTo>
                      <a:pt x="104" y="45"/>
                    </a:lnTo>
                    <a:lnTo>
                      <a:pt x="104" y="52"/>
                    </a:lnTo>
                    <a:lnTo>
                      <a:pt x="106" y="55"/>
                    </a:lnTo>
                    <a:lnTo>
                      <a:pt x="106" y="77"/>
                    </a:lnTo>
                    <a:lnTo>
                      <a:pt x="104" y="81"/>
                    </a:lnTo>
                    <a:lnTo>
                      <a:pt x="104" y="87"/>
                    </a:lnTo>
                    <a:lnTo>
                      <a:pt x="103" y="90"/>
                    </a:lnTo>
                    <a:lnTo>
                      <a:pt x="101" y="93"/>
                    </a:lnTo>
                    <a:lnTo>
                      <a:pt x="101" y="96"/>
                    </a:lnTo>
                    <a:lnTo>
                      <a:pt x="100" y="98"/>
                    </a:lnTo>
                    <a:lnTo>
                      <a:pt x="98" y="101"/>
                    </a:lnTo>
                    <a:lnTo>
                      <a:pt x="97" y="103"/>
                    </a:lnTo>
                    <a:lnTo>
                      <a:pt x="96" y="106"/>
                    </a:lnTo>
                    <a:lnTo>
                      <a:pt x="94" y="109"/>
                    </a:lnTo>
                    <a:lnTo>
                      <a:pt x="93" y="110"/>
                    </a:lnTo>
                    <a:lnTo>
                      <a:pt x="91" y="113"/>
                    </a:lnTo>
                    <a:lnTo>
                      <a:pt x="88" y="116"/>
                    </a:lnTo>
                    <a:lnTo>
                      <a:pt x="85" y="117"/>
                    </a:lnTo>
                    <a:lnTo>
                      <a:pt x="84" y="120"/>
                    </a:lnTo>
                    <a:lnTo>
                      <a:pt x="83" y="122"/>
                    </a:lnTo>
                    <a:lnTo>
                      <a:pt x="80" y="122"/>
                    </a:lnTo>
                    <a:lnTo>
                      <a:pt x="78" y="123"/>
                    </a:lnTo>
                    <a:lnTo>
                      <a:pt x="75" y="125"/>
                    </a:lnTo>
                    <a:lnTo>
                      <a:pt x="72" y="126"/>
                    </a:lnTo>
                    <a:lnTo>
                      <a:pt x="70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9"/>
                    </a:lnTo>
                    <a:lnTo>
                      <a:pt x="45" y="129"/>
                    </a:lnTo>
                    <a:lnTo>
                      <a:pt x="42" y="127"/>
                    </a:lnTo>
                    <a:lnTo>
                      <a:pt x="39" y="127"/>
                    </a:lnTo>
                    <a:lnTo>
                      <a:pt x="36" y="126"/>
                    </a:lnTo>
                    <a:lnTo>
                      <a:pt x="34" y="126"/>
                    </a:lnTo>
                    <a:lnTo>
                      <a:pt x="32" y="125"/>
                    </a:lnTo>
                    <a:lnTo>
                      <a:pt x="29" y="123"/>
                    </a:lnTo>
                    <a:lnTo>
                      <a:pt x="26" y="122"/>
                    </a:lnTo>
                    <a:lnTo>
                      <a:pt x="25" y="122"/>
                    </a:lnTo>
                    <a:lnTo>
                      <a:pt x="22" y="120"/>
                    </a:lnTo>
                    <a:lnTo>
                      <a:pt x="21" y="117"/>
                    </a:lnTo>
                    <a:lnTo>
                      <a:pt x="18" y="116"/>
                    </a:lnTo>
                    <a:lnTo>
                      <a:pt x="15" y="113"/>
                    </a:lnTo>
                    <a:lnTo>
                      <a:pt x="13" y="110"/>
                    </a:lnTo>
                    <a:lnTo>
                      <a:pt x="12" y="109"/>
                    </a:lnTo>
                    <a:lnTo>
                      <a:pt x="10" y="106"/>
                    </a:lnTo>
                    <a:lnTo>
                      <a:pt x="9" y="103"/>
                    </a:lnTo>
                    <a:lnTo>
                      <a:pt x="8" y="101"/>
                    </a:lnTo>
                    <a:lnTo>
                      <a:pt x="6" y="98"/>
                    </a:lnTo>
                    <a:lnTo>
                      <a:pt x="5" y="96"/>
                    </a:lnTo>
                    <a:lnTo>
                      <a:pt x="5" y="93"/>
                    </a:lnTo>
                    <a:lnTo>
                      <a:pt x="3" y="90"/>
                    </a:lnTo>
                    <a:lnTo>
                      <a:pt x="2" y="87"/>
                    </a:lnTo>
                    <a:lnTo>
                      <a:pt x="2" y="81"/>
                    </a:lnTo>
                    <a:lnTo>
                      <a:pt x="0" y="77"/>
                    </a:lnTo>
                    <a:lnTo>
                      <a:pt x="0" y="55"/>
                    </a:lnTo>
                    <a:lnTo>
                      <a:pt x="2" y="52"/>
                    </a:lnTo>
                    <a:lnTo>
                      <a:pt x="2" y="45"/>
                    </a:lnTo>
                    <a:lnTo>
                      <a:pt x="3" y="42"/>
                    </a:lnTo>
                    <a:lnTo>
                      <a:pt x="5" y="39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30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8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8" name="Freeform 610"/>
              <p:cNvSpPr>
                <a:spLocks/>
              </p:cNvSpPr>
              <p:nvPr/>
            </p:nvSpPr>
            <p:spPr bwMode="auto">
              <a:xfrm>
                <a:off x="3839" y="3662"/>
                <a:ext cx="50" cy="55"/>
              </a:xfrm>
              <a:custGeom>
                <a:avLst/>
                <a:gdLst>
                  <a:gd name="T0" fmla="*/ 1 w 151"/>
                  <a:gd name="T1" fmla="*/ 0 h 164"/>
                  <a:gd name="T2" fmla="*/ 1 w 151"/>
                  <a:gd name="T3" fmla="*/ 0 h 164"/>
                  <a:gd name="T4" fmla="*/ 1 w 151"/>
                  <a:gd name="T5" fmla="*/ 0 h 164"/>
                  <a:gd name="T6" fmla="*/ 0 w 151"/>
                  <a:gd name="T7" fmla="*/ 0 h 164"/>
                  <a:gd name="T8" fmla="*/ 0 w 151"/>
                  <a:gd name="T9" fmla="*/ 0 h 164"/>
                  <a:gd name="T10" fmla="*/ 0 w 151"/>
                  <a:gd name="T11" fmla="*/ 0 h 164"/>
                  <a:gd name="T12" fmla="*/ 0 w 151"/>
                  <a:gd name="T13" fmla="*/ 0 h 164"/>
                  <a:gd name="T14" fmla="*/ 0 w 151"/>
                  <a:gd name="T15" fmla="*/ 0 h 164"/>
                  <a:gd name="T16" fmla="*/ 0 w 151"/>
                  <a:gd name="T17" fmla="*/ 0 h 164"/>
                  <a:gd name="T18" fmla="*/ 0 w 151"/>
                  <a:gd name="T19" fmla="*/ 1 h 164"/>
                  <a:gd name="T20" fmla="*/ 0 w 151"/>
                  <a:gd name="T21" fmla="*/ 1 h 164"/>
                  <a:gd name="T22" fmla="*/ 0 w 151"/>
                  <a:gd name="T23" fmla="*/ 1 h 164"/>
                  <a:gd name="T24" fmla="*/ 0 w 151"/>
                  <a:gd name="T25" fmla="*/ 1 h 164"/>
                  <a:gd name="T26" fmla="*/ 0 w 151"/>
                  <a:gd name="T27" fmla="*/ 1 h 164"/>
                  <a:gd name="T28" fmla="*/ 0 w 151"/>
                  <a:gd name="T29" fmla="*/ 1 h 164"/>
                  <a:gd name="T30" fmla="*/ 0 w 151"/>
                  <a:gd name="T31" fmla="*/ 1 h 164"/>
                  <a:gd name="T32" fmla="*/ 0 w 151"/>
                  <a:gd name="T33" fmla="*/ 2 h 164"/>
                  <a:gd name="T34" fmla="*/ 0 w 151"/>
                  <a:gd name="T35" fmla="*/ 2 h 164"/>
                  <a:gd name="T36" fmla="*/ 0 w 151"/>
                  <a:gd name="T37" fmla="*/ 2 h 164"/>
                  <a:gd name="T38" fmla="*/ 0 w 151"/>
                  <a:gd name="T39" fmla="*/ 2 h 164"/>
                  <a:gd name="T40" fmla="*/ 0 w 151"/>
                  <a:gd name="T41" fmla="*/ 2 h 164"/>
                  <a:gd name="T42" fmla="*/ 0 w 151"/>
                  <a:gd name="T43" fmla="*/ 2 h 164"/>
                  <a:gd name="T44" fmla="*/ 1 w 151"/>
                  <a:gd name="T45" fmla="*/ 2 h 164"/>
                  <a:gd name="T46" fmla="*/ 1 w 151"/>
                  <a:gd name="T47" fmla="*/ 2 h 164"/>
                  <a:gd name="T48" fmla="*/ 1 w 151"/>
                  <a:gd name="T49" fmla="*/ 2 h 164"/>
                  <a:gd name="T50" fmla="*/ 1 w 151"/>
                  <a:gd name="T51" fmla="*/ 2 h 164"/>
                  <a:gd name="T52" fmla="*/ 1 w 151"/>
                  <a:gd name="T53" fmla="*/ 2 h 164"/>
                  <a:gd name="T54" fmla="*/ 1 w 151"/>
                  <a:gd name="T55" fmla="*/ 2 h 164"/>
                  <a:gd name="T56" fmla="*/ 1 w 151"/>
                  <a:gd name="T57" fmla="*/ 2 h 164"/>
                  <a:gd name="T58" fmla="*/ 1 w 151"/>
                  <a:gd name="T59" fmla="*/ 2 h 164"/>
                  <a:gd name="T60" fmla="*/ 2 w 151"/>
                  <a:gd name="T61" fmla="*/ 2 h 164"/>
                  <a:gd name="T62" fmla="*/ 2 w 151"/>
                  <a:gd name="T63" fmla="*/ 2 h 164"/>
                  <a:gd name="T64" fmla="*/ 2 w 151"/>
                  <a:gd name="T65" fmla="*/ 2 h 164"/>
                  <a:gd name="T66" fmla="*/ 2 w 151"/>
                  <a:gd name="T67" fmla="*/ 2 h 164"/>
                  <a:gd name="T68" fmla="*/ 2 w 151"/>
                  <a:gd name="T69" fmla="*/ 2 h 164"/>
                  <a:gd name="T70" fmla="*/ 2 w 151"/>
                  <a:gd name="T71" fmla="*/ 1 h 164"/>
                  <a:gd name="T72" fmla="*/ 2 w 151"/>
                  <a:gd name="T73" fmla="*/ 1 h 164"/>
                  <a:gd name="T74" fmla="*/ 2 w 151"/>
                  <a:gd name="T75" fmla="*/ 1 h 164"/>
                  <a:gd name="T76" fmla="*/ 2 w 151"/>
                  <a:gd name="T77" fmla="*/ 1 h 164"/>
                  <a:gd name="T78" fmla="*/ 2 w 151"/>
                  <a:gd name="T79" fmla="*/ 1 h 164"/>
                  <a:gd name="T80" fmla="*/ 2 w 151"/>
                  <a:gd name="T81" fmla="*/ 1 h 164"/>
                  <a:gd name="T82" fmla="*/ 2 w 151"/>
                  <a:gd name="T83" fmla="*/ 1 h 164"/>
                  <a:gd name="T84" fmla="*/ 2 w 151"/>
                  <a:gd name="T85" fmla="*/ 0 h 164"/>
                  <a:gd name="T86" fmla="*/ 2 w 151"/>
                  <a:gd name="T87" fmla="*/ 0 h 164"/>
                  <a:gd name="T88" fmla="*/ 2 w 151"/>
                  <a:gd name="T89" fmla="*/ 0 h 164"/>
                  <a:gd name="T90" fmla="*/ 1 w 151"/>
                  <a:gd name="T91" fmla="*/ 0 h 164"/>
                  <a:gd name="T92" fmla="*/ 1 w 151"/>
                  <a:gd name="T93" fmla="*/ 0 h 164"/>
                  <a:gd name="T94" fmla="*/ 1 w 151"/>
                  <a:gd name="T95" fmla="*/ 0 h 164"/>
                  <a:gd name="T96" fmla="*/ 1 w 151"/>
                  <a:gd name="T97" fmla="*/ 0 h 164"/>
                  <a:gd name="T98" fmla="*/ 1 w 151"/>
                  <a:gd name="T99" fmla="*/ 0 h 164"/>
                  <a:gd name="T100" fmla="*/ 1 w 151"/>
                  <a:gd name="T101" fmla="*/ 0 h 1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1"/>
                  <a:gd name="T154" fmla="*/ 0 h 164"/>
                  <a:gd name="T155" fmla="*/ 151 w 151"/>
                  <a:gd name="T156" fmla="*/ 164 h 1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1" h="164">
                    <a:moveTo>
                      <a:pt x="75" y="0"/>
                    </a:moveTo>
                    <a:lnTo>
                      <a:pt x="66" y="0"/>
                    </a:lnTo>
                    <a:lnTo>
                      <a:pt x="62" y="1"/>
                    </a:lnTo>
                    <a:lnTo>
                      <a:pt x="55" y="1"/>
                    </a:lnTo>
                    <a:lnTo>
                      <a:pt x="50" y="3"/>
                    </a:lnTo>
                    <a:lnTo>
                      <a:pt x="47" y="4"/>
                    </a:lnTo>
                    <a:lnTo>
                      <a:pt x="43" y="6"/>
                    </a:lnTo>
                    <a:lnTo>
                      <a:pt x="40" y="7"/>
                    </a:lnTo>
                    <a:lnTo>
                      <a:pt x="37" y="8"/>
                    </a:lnTo>
                    <a:lnTo>
                      <a:pt x="34" y="10"/>
                    </a:lnTo>
                    <a:lnTo>
                      <a:pt x="30" y="11"/>
                    </a:lnTo>
                    <a:lnTo>
                      <a:pt x="20" y="22"/>
                    </a:lnTo>
                    <a:lnTo>
                      <a:pt x="17" y="23"/>
                    </a:lnTo>
                    <a:lnTo>
                      <a:pt x="16" y="26"/>
                    </a:lnTo>
                    <a:lnTo>
                      <a:pt x="13" y="30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4" y="51"/>
                    </a:lnTo>
                    <a:lnTo>
                      <a:pt x="3" y="55"/>
                    </a:lnTo>
                    <a:lnTo>
                      <a:pt x="1" y="59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6"/>
                    </a:lnTo>
                    <a:lnTo>
                      <a:pt x="3" y="110"/>
                    </a:lnTo>
                    <a:lnTo>
                      <a:pt x="4" y="113"/>
                    </a:lnTo>
                    <a:lnTo>
                      <a:pt x="6" y="117"/>
                    </a:lnTo>
                    <a:lnTo>
                      <a:pt x="7" y="120"/>
                    </a:lnTo>
                    <a:lnTo>
                      <a:pt x="8" y="125"/>
                    </a:lnTo>
                    <a:lnTo>
                      <a:pt x="10" y="127"/>
                    </a:lnTo>
                    <a:lnTo>
                      <a:pt x="11" y="132"/>
                    </a:lnTo>
                    <a:lnTo>
                      <a:pt x="13" y="135"/>
                    </a:lnTo>
                    <a:lnTo>
                      <a:pt x="16" y="138"/>
                    </a:lnTo>
                    <a:lnTo>
                      <a:pt x="17" y="141"/>
                    </a:lnTo>
                    <a:lnTo>
                      <a:pt x="20" y="143"/>
                    </a:lnTo>
                    <a:lnTo>
                      <a:pt x="23" y="145"/>
                    </a:lnTo>
                    <a:lnTo>
                      <a:pt x="30" y="152"/>
                    </a:lnTo>
                    <a:lnTo>
                      <a:pt x="34" y="154"/>
                    </a:lnTo>
                    <a:lnTo>
                      <a:pt x="37" y="155"/>
                    </a:lnTo>
                    <a:lnTo>
                      <a:pt x="40" y="156"/>
                    </a:lnTo>
                    <a:lnTo>
                      <a:pt x="43" y="158"/>
                    </a:lnTo>
                    <a:lnTo>
                      <a:pt x="47" y="159"/>
                    </a:lnTo>
                    <a:lnTo>
                      <a:pt x="50" y="161"/>
                    </a:lnTo>
                    <a:lnTo>
                      <a:pt x="55" y="162"/>
                    </a:lnTo>
                    <a:lnTo>
                      <a:pt x="62" y="162"/>
                    </a:lnTo>
                    <a:lnTo>
                      <a:pt x="66" y="164"/>
                    </a:lnTo>
                    <a:lnTo>
                      <a:pt x="83" y="164"/>
                    </a:lnTo>
                    <a:lnTo>
                      <a:pt x="88" y="162"/>
                    </a:lnTo>
                    <a:lnTo>
                      <a:pt x="95" y="162"/>
                    </a:lnTo>
                    <a:lnTo>
                      <a:pt x="99" y="161"/>
                    </a:lnTo>
                    <a:lnTo>
                      <a:pt x="102" y="159"/>
                    </a:lnTo>
                    <a:lnTo>
                      <a:pt x="106" y="158"/>
                    </a:lnTo>
                    <a:lnTo>
                      <a:pt x="109" y="156"/>
                    </a:lnTo>
                    <a:lnTo>
                      <a:pt x="112" y="155"/>
                    </a:lnTo>
                    <a:lnTo>
                      <a:pt x="117" y="154"/>
                    </a:lnTo>
                    <a:lnTo>
                      <a:pt x="119" y="152"/>
                    </a:lnTo>
                    <a:lnTo>
                      <a:pt x="122" y="149"/>
                    </a:lnTo>
                    <a:lnTo>
                      <a:pt x="125" y="148"/>
                    </a:lnTo>
                    <a:lnTo>
                      <a:pt x="128" y="145"/>
                    </a:lnTo>
                    <a:lnTo>
                      <a:pt x="131" y="143"/>
                    </a:lnTo>
                    <a:lnTo>
                      <a:pt x="132" y="141"/>
                    </a:lnTo>
                    <a:lnTo>
                      <a:pt x="135" y="138"/>
                    </a:lnTo>
                    <a:lnTo>
                      <a:pt x="137" y="135"/>
                    </a:lnTo>
                    <a:lnTo>
                      <a:pt x="140" y="132"/>
                    </a:lnTo>
                    <a:lnTo>
                      <a:pt x="141" y="127"/>
                    </a:lnTo>
                    <a:lnTo>
                      <a:pt x="142" y="125"/>
                    </a:lnTo>
                    <a:lnTo>
                      <a:pt x="144" y="120"/>
                    </a:lnTo>
                    <a:lnTo>
                      <a:pt x="145" y="117"/>
                    </a:lnTo>
                    <a:lnTo>
                      <a:pt x="147" y="113"/>
                    </a:lnTo>
                    <a:lnTo>
                      <a:pt x="148" y="110"/>
                    </a:lnTo>
                    <a:lnTo>
                      <a:pt x="150" y="106"/>
                    </a:lnTo>
                    <a:lnTo>
                      <a:pt x="150" y="97"/>
                    </a:lnTo>
                    <a:lnTo>
                      <a:pt x="151" y="93"/>
                    </a:lnTo>
                    <a:lnTo>
                      <a:pt x="151" y="72"/>
                    </a:lnTo>
                    <a:lnTo>
                      <a:pt x="150" y="68"/>
                    </a:lnTo>
                    <a:lnTo>
                      <a:pt x="150" y="59"/>
                    </a:lnTo>
                    <a:lnTo>
                      <a:pt x="148" y="55"/>
                    </a:lnTo>
                    <a:lnTo>
                      <a:pt x="147" y="51"/>
                    </a:lnTo>
                    <a:lnTo>
                      <a:pt x="145" y="46"/>
                    </a:lnTo>
                    <a:lnTo>
                      <a:pt x="144" y="43"/>
                    </a:lnTo>
                    <a:lnTo>
                      <a:pt x="142" y="39"/>
                    </a:lnTo>
                    <a:lnTo>
                      <a:pt x="141" y="36"/>
                    </a:lnTo>
                    <a:lnTo>
                      <a:pt x="140" y="33"/>
                    </a:lnTo>
                    <a:lnTo>
                      <a:pt x="137" y="30"/>
                    </a:lnTo>
                    <a:lnTo>
                      <a:pt x="135" y="26"/>
                    </a:lnTo>
                    <a:lnTo>
                      <a:pt x="125" y="16"/>
                    </a:lnTo>
                    <a:lnTo>
                      <a:pt x="122" y="14"/>
                    </a:lnTo>
                    <a:lnTo>
                      <a:pt x="119" y="11"/>
                    </a:lnTo>
                    <a:lnTo>
                      <a:pt x="117" y="10"/>
                    </a:lnTo>
                    <a:lnTo>
                      <a:pt x="112" y="8"/>
                    </a:lnTo>
                    <a:lnTo>
                      <a:pt x="109" y="7"/>
                    </a:lnTo>
                    <a:lnTo>
                      <a:pt x="106" y="6"/>
                    </a:lnTo>
                    <a:lnTo>
                      <a:pt x="102" y="4"/>
                    </a:lnTo>
                    <a:lnTo>
                      <a:pt x="99" y="3"/>
                    </a:lnTo>
                    <a:lnTo>
                      <a:pt x="95" y="1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69" name="Rectangle 611"/>
              <p:cNvSpPr>
                <a:spLocks noChangeArrowheads="1"/>
              </p:cNvSpPr>
              <p:nvPr/>
            </p:nvSpPr>
            <p:spPr bwMode="auto">
              <a:xfrm>
                <a:off x="3899" y="3662"/>
                <a:ext cx="7" cy="5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0" name="Freeform 612"/>
              <p:cNvSpPr>
                <a:spLocks/>
              </p:cNvSpPr>
              <p:nvPr/>
            </p:nvSpPr>
            <p:spPr bwMode="auto">
              <a:xfrm>
                <a:off x="3918" y="3662"/>
                <a:ext cx="41" cy="53"/>
              </a:xfrm>
              <a:custGeom>
                <a:avLst/>
                <a:gdLst>
                  <a:gd name="T0" fmla="*/ 0 w 123"/>
                  <a:gd name="T1" fmla="*/ 0 h 158"/>
                  <a:gd name="T2" fmla="*/ 0 w 123"/>
                  <a:gd name="T3" fmla="*/ 2 h 158"/>
                  <a:gd name="T4" fmla="*/ 0 w 123"/>
                  <a:gd name="T5" fmla="*/ 2 h 158"/>
                  <a:gd name="T6" fmla="*/ 0 w 123"/>
                  <a:gd name="T7" fmla="*/ 0 h 158"/>
                  <a:gd name="T8" fmla="*/ 0 w 123"/>
                  <a:gd name="T9" fmla="*/ 0 h 158"/>
                  <a:gd name="T10" fmla="*/ 0 w 123"/>
                  <a:gd name="T11" fmla="*/ 0 h 158"/>
                  <a:gd name="T12" fmla="*/ 0 w 123"/>
                  <a:gd name="T13" fmla="*/ 0 h 158"/>
                  <a:gd name="T14" fmla="*/ 0 w 123"/>
                  <a:gd name="T15" fmla="*/ 1 h 158"/>
                  <a:gd name="T16" fmla="*/ 0 w 123"/>
                  <a:gd name="T17" fmla="*/ 1 h 158"/>
                  <a:gd name="T18" fmla="*/ 0 w 123"/>
                  <a:gd name="T19" fmla="*/ 1 h 158"/>
                  <a:gd name="T20" fmla="*/ 1 w 123"/>
                  <a:gd name="T21" fmla="*/ 2 h 158"/>
                  <a:gd name="T22" fmla="*/ 2 w 123"/>
                  <a:gd name="T23" fmla="*/ 2 h 158"/>
                  <a:gd name="T24" fmla="*/ 2 w 123"/>
                  <a:gd name="T25" fmla="*/ 0 h 158"/>
                  <a:gd name="T26" fmla="*/ 1 w 123"/>
                  <a:gd name="T27" fmla="*/ 0 h 158"/>
                  <a:gd name="T28" fmla="*/ 1 w 123"/>
                  <a:gd name="T29" fmla="*/ 2 h 158"/>
                  <a:gd name="T30" fmla="*/ 1 w 123"/>
                  <a:gd name="T31" fmla="*/ 2 h 158"/>
                  <a:gd name="T32" fmla="*/ 1 w 123"/>
                  <a:gd name="T33" fmla="*/ 2 h 158"/>
                  <a:gd name="T34" fmla="*/ 1 w 123"/>
                  <a:gd name="T35" fmla="*/ 2 h 158"/>
                  <a:gd name="T36" fmla="*/ 1 w 123"/>
                  <a:gd name="T37" fmla="*/ 2 h 158"/>
                  <a:gd name="T38" fmla="*/ 1 w 123"/>
                  <a:gd name="T39" fmla="*/ 2 h 158"/>
                  <a:gd name="T40" fmla="*/ 1 w 123"/>
                  <a:gd name="T41" fmla="*/ 2 h 158"/>
                  <a:gd name="T42" fmla="*/ 1 w 123"/>
                  <a:gd name="T43" fmla="*/ 1 h 158"/>
                  <a:gd name="T44" fmla="*/ 1 w 123"/>
                  <a:gd name="T45" fmla="*/ 1 h 158"/>
                  <a:gd name="T46" fmla="*/ 1 w 123"/>
                  <a:gd name="T47" fmla="*/ 1 h 158"/>
                  <a:gd name="T48" fmla="*/ 1 w 123"/>
                  <a:gd name="T49" fmla="*/ 1 h 158"/>
                  <a:gd name="T50" fmla="*/ 1 w 123"/>
                  <a:gd name="T51" fmla="*/ 1 h 158"/>
                  <a:gd name="T52" fmla="*/ 0 w 123"/>
                  <a:gd name="T53" fmla="*/ 0 h 158"/>
                  <a:gd name="T54" fmla="*/ 0 w 123"/>
                  <a:gd name="T55" fmla="*/ 0 h 1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158"/>
                  <a:gd name="T86" fmla="*/ 123 w 123"/>
                  <a:gd name="T87" fmla="*/ 158 h 15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158">
                    <a:moveTo>
                      <a:pt x="0" y="0"/>
                    </a:moveTo>
                    <a:lnTo>
                      <a:pt x="0" y="158"/>
                    </a:lnTo>
                    <a:lnTo>
                      <a:pt x="21" y="158"/>
                    </a:lnTo>
                    <a:lnTo>
                      <a:pt x="21" y="29"/>
                    </a:lnTo>
                    <a:lnTo>
                      <a:pt x="21" y="35"/>
                    </a:lnTo>
                    <a:lnTo>
                      <a:pt x="23" y="36"/>
                    </a:lnTo>
                    <a:lnTo>
                      <a:pt x="23" y="38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7" y="42"/>
                    </a:lnTo>
                    <a:lnTo>
                      <a:pt x="102" y="158"/>
                    </a:lnTo>
                    <a:lnTo>
                      <a:pt x="123" y="158"/>
                    </a:lnTo>
                    <a:lnTo>
                      <a:pt x="123" y="0"/>
                    </a:lnTo>
                    <a:lnTo>
                      <a:pt x="105" y="0"/>
                    </a:lnTo>
                    <a:lnTo>
                      <a:pt x="105" y="129"/>
                    </a:lnTo>
                    <a:lnTo>
                      <a:pt x="105" y="128"/>
                    </a:lnTo>
                    <a:lnTo>
                      <a:pt x="103" y="128"/>
                    </a:lnTo>
                    <a:lnTo>
                      <a:pt x="103" y="126"/>
                    </a:lnTo>
                    <a:lnTo>
                      <a:pt x="102" y="125"/>
                    </a:lnTo>
                    <a:lnTo>
                      <a:pt x="102" y="122"/>
                    </a:lnTo>
                    <a:lnTo>
                      <a:pt x="100" y="121"/>
                    </a:lnTo>
                    <a:lnTo>
                      <a:pt x="100" y="119"/>
                    </a:lnTo>
                    <a:lnTo>
                      <a:pt x="99" y="118"/>
                    </a:lnTo>
                    <a:lnTo>
                      <a:pt x="99" y="116"/>
                    </a:lnTo>
                    <a:lnTo>
                      <a:pt x="98" y="116"/>
                    </a:lnTo>
                    <a:lnTo>
                      <a:pt x="98" y="115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1" name="Freeform 613"/>
              <p:cNvSpPr>
                <a:spLocks/>
              </p:cNvSpPr>
              <p:nvPr/>
            </p:nvSpPr>
            <p:spPr bwMode="auto">
              <a:xfrm>
                <a:off x="3966" y="3662"/>
                <a:ext cx="44" cy="53"/>
              </a:xfrm>
              <a:custGeom>
                <a:avLst/>
                <a:gdLst>
                  <a:gd name="T0" fmla="*/ 0 w 131"/>
                  <a:gd name="T1" fmla="*/ 0 h 158"/>
                  <a:gd name="T2" fmla="*/ 0 w 131"/>
                  <a:gd name="T3" fmla="*/ 0 h 158"/>
                  <a:gd name="T4" fmla="*/ 1 w 131"/>
                  <a:gd name="T5" fmla="*/ 0 h 158"/>
                  <a:gd name="T6" fmla="*/ 1 w 131"/>
                  <a:gd name="T7" fmla="*/ 2 h 158"/>
                  <a:gd name="T8" fmla="*/ 1 w 131"/>
                  <a:gd name="T9" fmla="*/ 2 h 158"/>
                  <a:gd name="T10" fmla="*/ 1 w 131"/>
                  <a:gd name="T11" fmla="*/ 0 h 158"/>
                  <a:gd name="T12" fmla="*/ 2 w 131"/>
                  <a:gd name="T13" fmla="*/ 0 h 158"/>
                  <a:gd name="T14" fmla="*/ 2 w 131"/>
                  <a:gd name="T15" fmla="*/ 0 h 158"/>
                  <a:gd name="T16" fmla="*/ 0 w 131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1"/>
                  <a:gd name="T28" fmla="*/ 0 h 158"/>
                  <a:gd name="T29" fmla="*/ 131 w 131"/>
                  <a:gd name="T30" fmla="*/ 158 h 1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1" h="158">
                    <a:moveTo>
                      <a:pt x="0" y="0"/>
                    </a:moveTo>
                    <a:lnTo>
                      <a:pt x="0" y="21"/>
                    </a:lnTo>
                    <a:lnTo>
                      <a:pt x="54" y="21"/>
                    </a:lnTo>
                    <a:lnTo>
                      <a:pt x="54" y="158"/>
                    </a:lnTo>
                    <a:lnTo>
                      <a:pt x="76" y="158"/>
                    </a:lnTo>
                    <a:lnTo>
                      <a:pt x="76" y="21"/>
                    </a:lnTo>
                    <a:lnTo>
                      <a:pt x="131" y="21"/>
                    </a:lnTo>
                    <a:lnTo>
                      <a:pt x="1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2" name="Freeform 614"/>
              <p:cNvSpPr>
                <a:spLocks/>
              </p:cNvSpPr>
              <p:nvPr/>
            </p:nvSpPr>
            <p:spPr bwMode="auto">
              <a:xfrm>
                <a:off x="2533" y="2507"/>
                <a:ext cx="989" cy="1239"/>
              </a:xfrm>
              <a:custGeom>
                <a:avLst/>
                <a:gdLst>
                  <a:gd name="T0" fmla="*/ 0 w 2968"/>
                  <a:gd name="T1" fmla="*/ 46 h 3718"/>
                  <a:gd name="T2" fmla="*/ 0 w 2968"/>
                  <a:gd name="T3" fmla="*/ 46 h 3718"/>
                  <a:gd name="T4" fmla="*/ 0 w 2968"/>
                  <a:gd name="T5" fmla="*/ 46 h 3718"/>
                  <a:gd name="T6" fmla="*/ 0 w 2968"/>
                  <a:gd name="T7" fmla="*/ 46 h 3718"/>
                  <a:gd name="T8" fmla="*/ 0 w 2968"/>
                  <a:gd name="T9" fmla="*/ 46 h 3718"/>
                  <a:gd name="T10" fmla="*/ 0 w 2968"/>
                  <a:gd name="T11" fmla="*/ 46 h 3718"/>
                  <a:gd name="T12" fmla="*/ 0 w 2968"/>
                  <a:gd name="T13" fmla="*/ 46 h 3718"/>
                  <a:gd name="T14" fmla="*/ 0 w 2968"/>
                  <a:gd name="T15" fmla="*/ 46 h 3718"/>
                  <a:gd name="T16" fmla="*/ 0 w 2968"/>
                  <a:gd name="T17" fmla="*/ 46 h 3718"/>
                  <a:gd name="T18" fmla="*/ 37 w 2968"/>
                  <a:gd name="T19" fmla="*/ 0 h 3718"/>
                  <a:gd name="T20" fmla="*/ 37 w 2968"/>
                  <a:gd name="T21" fmla="*/ 0 h 3718"/>
                  <a:gd name="T22" fmla="*/ 37 w 2968"/>
                  <a:gd name="T23" fmla="*/ 0 h 3718"/>
                  <a:gd name="T24" fmla="*/ 37 w 2968"/>
                  <a:gd name="T25" fmla="*/ 0 h 3718"/>
                  <a:gd name="T26" fmla="*/ 37 w 2968"/>
                  <a:gd name="T27" fmla="*/ 0 h 3718"/>
                  <a:gd name="T28" fmla="*/ 37 w 2968"/>
                  <a:gd name="T29" fmla="*/ 0 h 3718"/>
                  <a:gd name="T30" fmla="*/ 37 w 2968"/>
                  <a:gd name="T31" fmla="*/ 0 h 3718"/>
                  <a:gd name="T32" fmla="*/ 37 w 2968"/>
                  <a:gd name="T33" fmla="*/ 0 h 3718"/>
                  <a:gd name="T34" fmla="*/ 36 w 2968"/>
                  <a:gd name="T35" fmla="*/ 0 h 3718"/>
                  <a:gd name="T36" fmla="*/ 36 w 2968"/>
                  <a:gd name="T37" fmla="*/ 0 h 3718"/>
                  <a:gd name="T38" fmla="*/ 36 w 2968"/>
                  <a:gd name="T39" fmla="*/ 0 h 3718"/>
                  <a:gd name="T40" fmla="*/ 0 w 2968"/>
                  <a:gd name="T41" fmla="*/ 46 h 37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68"/>
                  <a:gd name="T64" fmla="*/ 0 h 3718"/>
                  <a:gd name="T65" fmla="*/ 2968 w 2968"/>
                  <a:gd name="T66" fmla="*/ 3718 h 37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68" h="3718">
                    <a:moveTo>
                      <a:pt x="1" y="3699"/>
                    </a:moveTo>
                    <a:lnTo>
                      <a:pt x="0" y="3701"/>
                    </a:lnTo>
                    <a:lnTo>
                      <a:pt x="0" y="3711"/>
                    </a:lnTo>
                    <a:lnTo>
                      <a:pt x="6" y="3717"/>
                    </a:lnTo>
                    <a:lnTo>
                      <a:pt x="9" y="3718"/>
                    </a:lnTo>
                    <a:lnTo>
                      <a:pt x="13" y="3718"/>
                    </a:lnTo>
                    <a:lnTo>
                      <a:pt x="16" y="3717"/>
                    </a:lnTo>
                    <a:lnTo>
                      <a:pt x="17" y="3715"/>
                    </a:lnTo>
                    <a:lnTo>
                      <a:pt x="20" y="3714"/>
                    </a:lnTo>
                    <a:lnTo>
                      <a:pt x="2965" y="19"/>
                    </a:lnTo>
                    <a:lnTo>
                      <a:pt x="2967" y="16"/>
                    </a:lnTo>
                    <a:lnTo>
                      <a:pt x="2968" y="13"/>
                    </a:lnTo>
                    <a:lnTo>
                      <a:pt x="2968" y="10"/>
                    </a:lnTo>
                    <a:lnTo>
                      <a:pt x="2967" y="7"/>
                    </a:lnTo>
                    <a:lnTo>
                      <a:pt x="2965" y="4"/>
                    </a:lnTo>
                    <a:lnTo>
                      <a:pt x="2964" y="1"/>
                    </a:lnTo>
                    <a:lnTo>
                      <a:pt x="2961" y="0"/>
                    </a:lnTo>
                    <a:lnTo>
                      <a:pt x="2952" y="0"/>
                    </a:lnTo>
                    <a:lnTo>
                      <a:pt x="2949" y="1"/>
                    </a:lnTo>
                    <a:lnTo>
                      <a:pt x="2947" y="4"/>
                    </a:lnTo>
                    <a:lnTo>
                      <a:pt x="1" y="36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3" name="Freeform 615"/>
              <p:cNvSpPr>
                <a:spLocks/>
              </p:cNvSpPr>
              <p:nvPr/>
            </p:nvSpPr>
            <p:spPr bwMode="auto">
              <a:xfrm>
                <a:off x="2533" y="3738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4" name="Freeform 616"/>
              <p:cNvSpPr>
                <a:spLocks/>
              </p:cNvSpPr>
              <p:nvPr/>
            </p:nvSpPr>
            <p:spPr bwMode="auto">
              <a:xfrm>
                <a:off x="2543" y="3726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5" name="Freeform 617"/>
              <p:cNvSpPr>
                <a:spLocks/>
              </p:cNvSpPr>
              <p:nvPr/>
            </p:nvSpPr>
            <p:spPr bwMode="auto">
              <a:xfrm>
                <a:off x="2552" y="3714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6" name="Freeform 618"/>
              <p:cNvSpPr>
                <a:spLocks/>
              </p:cNvSpPr>
              <p:nvPr/>
            </p:nvSpPr>
            <p:spPr bwMode="auto">
              <a:xfrm>
                <a:off x="2562" y="3702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7" name="Freeform 619"/>
              <p:cNvSpPr>
                <a:spLocks/>
              </p:cNvSpPr>
              <p:nvPr/>
            </p:nvSpPr>
            <p:spPr bwMode="auto">
              <a:xfrm>
                <a:off x="2571" y="369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8" name="Freeform 620"/>
              <p:cNvSpPr>
                <a:spLocks/>
              </p:cNvSpPr>
              <p:nvPr/>
            </p:nvSpPr>
            <p:spPr bwMode="auto">
              <a:xfrm>
                <a:off x="2581" y="3678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79" name="Freeform 621"/>
              <p:cNvSpPr>
                <a:spLocks/>
              </p:cNvSpPr>
              <p:nvPr/>
            </p:nvSpPr>
            <p:spPr bwMode="auto">
              <a:xfrm>
                <a:off x="2591" y="3666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0" name="Freeform 622"/>
              <p:cNvSpPr>
                <a:spLocks/>
              </p:cNvSpPr>
              <p:nvPr/>
            </p:nvSpPr>
            <p:spPr bwMode="auto">
              <a:xfrm>
                <a:off x="2600" y="3654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1" name="Freeform 623"/>
              <p:cNvSpPr>
                <a:spLocks/>
              </p:cNvSpPr>
              <p:nvPr/>
            </p:nvSpPr>
            <p:spPr bwMode="auto">
              <a:xfrm>
                <a:off x="2610" y="3642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2" name="Freeform 624"/>
              <p:cNvSpPr>
                <a:spLocks/>
              </p:cNvSpPr>
              <p:nvPr/>
            </p:nvSpPr>
            <p:spPr bwMode="auto">
              <a:xfrm>
                <a:off x="2619" y="3630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3" name="Freeform 625"/>
              <p:cNvSpPr>
                <a:spLocks/>
              </p:cNvSpPr>
              <p:nvPr/>
            </p:nvSpPr>
            <p:spPr bwMode="auto">
              <a:xfrm>
                <a:off x="2629" y="3617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4" name="Freeform 626"/>
              <p:cNvSpPr>
                <a:spLocks/>
              </p:cNvSpPr>
              <p:nvPr/>
            </p:nvSpPr>
            <p:spPr bwMode="auto">
              <a:xfrm>
                <a:off x="2639" y="3605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5" name="Freeform 627"/>
              <p:cNvSpPr>
                <a:spLocks/>
              </p:cNvSpPr>
              <p:nvPr/>
            </p:nvSpPr>
            <p:spPr bwMode="auto">
              <a:xfrm>
                <a:off x="2648" y="359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6" name="Freeform 628"/>
              <p:cNvSpPr>
                <a:spLocks/>
              </p:cNvSpPr>
              <p:nvPr/>
            </p:nvSpPr>
            <p:spPr bwMode="auto">
              <a:xfrm>
                <a:off x="2658" y="3581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7" name="Freeform 629"/>
              <p:cNvSpPr>
                <a:spLocks/>
              </p:cNvSpPr>
              <p:nvPr/>
            </p:nvSpPr>
            <p:spPr bwMode="auto">
              <a:xfrm>
                <a:off x="2667" y="3569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8" name="Freeform 630"/>
              <p:cNvSpPr>
                <a:spLocks/>
              </p:cNvSpPr>
              <p:nvPr/>
            </p:nvSpPr>
            <p:spPr bwMode="auto">
              <a:xfrm>
                <a:off x="2677" y="3557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89" name="Freeform 631"/>
              <p:cNvSpPr>
                <a:spLocks/>
              </p:cNvSpPr>
              <p:nvPr/>
            </p:nvSpPr>
            <p:spPr bwMode="auto">
              <a:xfrm>
                <a:off x="2687" y="3545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0" name="Freeform 632"/>
              <p:cNvSpPr>
                <a:spLocks/>
              </p:cNvSpPr>
              <p:nvPr/>
            </p:nvSpPr>
            <p:spPr bwMode="auto">
              <a:xfrm>
                <a:off x="2696" y="3533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1" name="Freeform 633"/>
              <p:cNvSpPr>
                <a:spLocks/>
              </p:cNvSpPr>
              <p:nvPr/>
            </p:nvSpPr>
            <p:spPr bwMode="auto">
              <a:xfrm>
                <a:off x="2706" y="3521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2" name="Freeform 634"/>
              <p:cNvSpPr>
                <a:spLocks/>
              </p:cNvSpPr>
              <p:nvPr/>
            </p:nvSpPr>
            <p:spPr bwMode="auto">
              <a:xfrm>
                <a:off x="2715" y="3509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3" name="Freeform 635"/>
              <p:cNvSpPr>
                <a:spLocks/>
              </p:cNvSpPr>
              <p:nvPr/>
            </p:nvSpPr>
            <p:spPr bwMode="auto">
              <a:xfrm>
                <a:off x="2725" y="3496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4" name="Freeform 636"/>
              <p:cNvSpPr>
                <a:spLocks/>
              </p:cNvSpPr>
              <p:nvPr/>
            </p:nvSpPr>
            <p:spPr bwMode="auto">
              <a:xfrm>
                <a:off x="2735" y="3484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5" name="Freeform 637"/>
              <p:cNvSpPr>
                <a:spLocks/>
              </p:cNvSpPr>
              <p:nvPr/>
            </p:nvSpPr>
            <p:spPr bwMode="auto">
              <a:xfrm>
                <a:off x="2744" y="347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6" name="Freeform 638"/>
              <p:cNvSpPr>
                <a:spLocks/>
              </p:cNvSpPr>
              <p:nvPr/>
            </p:nvSpPr>
            <p:spPr bwMode="auto">
              <a:xfrm>
                <a:off x="2754" y="346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7" name="Freeform 639"/>
              <p:cNvSpPr>
                <a:spLocks/>
              </p:cNvSpPr>
              <p:nvPr/>
            </p:nvSpPr>
            <p:spPr bwMode="auto">
              <a:xfrm>
                <a:off x="2764" y="3448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8" name="Freeform 640"/>
              <p:cNvSpPr>
                <a:spLocks/>
              </p:cNvSpPr>
              <p:nvPr/>
            </p:nvSpPr>
            <p:spPr bwMode="auto">
              <a:xfrm>
                <a:off x="2773" y="3436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99" name="Freeform 641"/>
              <p:cNvSpPr>
                <a:spLocks/>
              </p:cNvSpPr>
              <p:nvPr/>
            </p:nvSpPr>
            <p:spPr bwMode="auto">
              <a:xfrm>
                <a:off x="2783" y="3424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0" name="Freeform 642"/>
              <p:cNvSpPr>
                <a:spLocks/>
              </p:cNvSpPr>
              <p:nvPr/>
            </p:nvSpPr>
            <p:spPr bwMode="auto">
              <a:xfrm>
                <a:off x="2792" y="3412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1" name="Freeform 643"/>
              <p:cNvSpPr>
                <a:spLocks/>
              </p:cNvSpPr>
              <p:nvPr/>
            </p:nvSpPr>
            <p:spPr bwMode="auto">
              <a:xfrm>
                <a:off x="2802" y="3400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2" name="Freeform 644"/>
              <p:cNvSpPr>
                <a:spLocks/>
              </p:cNvSpPr>
              <p:nvPr/>
            </p:nvSpPr>
            <p:spPr bwMode="auto">
              <a:xfrm>
                <a:off x="2812" y="3388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3" name="Freeform 645"/>
              <p:cNvSpPr>
                <a:spLocks/>
              </p:cNvSpPr>
              <p:nvPr/>
            </p:nvSpPr>
            <p:spPr bwMode="auto">
              <a:xfrm>
                <a:off x="2821" y="3376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4" name="Freeform 646"/>
              <p:cNvSpPr>
                <a:spLocks/>
              </p:cNvSpPr>
              <p:nvPr/>
            </p:nvSpPr>
            <p:spPr bwMode="auto">
              <a:xfrm>
                <a:off x="2831" y="3363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5" name="Freeform 647"/>
              <p:cNvSpPr>
                <a:spLocks/>
              </p:cNvSpPr>
              <p:nvPr/>
            </p:nvSpPr>
            <p:spPr bwMode="auto">
              <a:xfrm>
                <a:off x="2840" y="335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6" name="Freeform 648"/>
              <p:cNvSpPr>
                <a:spLocks/>
              </p:cNvSpPr>
              <p:nvPr/>
            </p:nvSpPr>
            <p:spPr bwMode="auto">
              <a:xfrm>
                <a:off x="2850" y="3339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7" name="Freeform 649"/>
              <p:cNvSpPr>
                <a:spLocks/>
              </p:cNvSpPr>
              <p:nvPr/>
            </p:nvSpPr>
            <p:spPr bwMode="auto">
              <a:xfrm>
                <a:off x="2860" y="3327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8" name="Freeform 650"/>
              <p:cNvSpPr>
                <a:spLocks/>
              </p:cNvSpPr>
              <p:nvPr/>
            </p:nvSpPr>
            <p:spPr bwMode="auto">
              <a:xfrm>
                <a:off x="2869" y="3315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09" name="Freeform 651"/>
              <p:cNvSpPr>
                <a:spLocks/>
              </p:cNvSpPr>
              <p:nvPr/>
            </p:nvSpPr>
            <p:spPr bwMode="auto">
              <a:xfrm>
                <a:off x="2879" y="3303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0" name="Freeform 652"/>
              <p:cNvSpPr>
                <a:spLocks/>
              </p:cNvSpPr>
              <p:nvPr/>
            </p:nvSpPr>
            <p:spPr bwMode="auto">
              <a:xfrm>
                <a:off x="2888" y="329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1" name="Freeform 653"/>
              <p:cNvSpPr>
                <a:spLocks/>
              </p:cNvSpPr>
              <p:nvPr/>
            </p:nvSpPr>
            <p:spPr bwMode="auto">
              <a:xfrm>
                <a:off x="2898" y="3279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2" name="Freeform 654"/>
              <p:cNvSpPr>
                <a:spLocks/>
              </p:cNvSpPr>
              <p:nvPr/>
            </p:nvSpPr>
            <p:spPr bwMode="auto">
              <a:xfrm>
                <a:off x="2908" y="3267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3" name="Freeform 655"/>
              <p:cNvSpPr>
                <a:spLocks/>
              </p:cNvSpPr>
              <p:nvPr/>
            </p:nvSpPr>
            <p:spPr bwMode="auto">
              <a:xfrm>
                <a:off x="2917" y="3255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4" name="Freeform 656"/>
              <p:cNvSpPr>
                <a:spLocks/>
              </p:cNvSpPr>
              <p:nvPr/>
            </p:nvSpPr>
            <p:spPr bwMode="auto">
              <a:xfrm>
                <a:off x="2927" y="3242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w 24"/>
                  <a:gd name="T11" fmla="*/ 0 h 24"/>
                  <a:gd name="T12" fmla="*/ 0 w 24"/>
                  <a:gd name="T13" fmla="*/ 0 h 24"/>
                  <a:gd name="T14" fmla="*/ 0 w 24"/>
                  <a:gd name="T15" fmla="*/ 0 h 24"/>
                  <a:gd name="T16" fmla="*/ 0 w 24"/>
                  <a:gd name="T17" fmla="*/ 0 h 24"/>
                  <a:gd name="T18" fmla="*/ 0 w 24"/>
                  <a:gd name="T19" fmla="*/ 0 h 24"/>
                  <a:gd name="T20" fmla="*/ 0 w 24"/>
                  <a:gd name="T21" fmla="*/ 0 h 24"/>
                  <a:gd name="T22" fmla="*/ 0 w 24"/>
                  <a:gd name="T23" fmla="*/ 0 h 24"/>
                  <a:gd name="T24" fmla="*/ 0 w 24"/>
                  <a:gd name="T25" fmla="*/ 0 h 24"/>
                  <a:gd name="T26" fmla="*/ 0 w 24"/>
                  <a:gd name="T27" fmla="*/ 0 h 24"/>
                  <a:gd name="T28" fmla="*/ 0 w 24"/>
                  <a:gd name="T29" fmla="*/ 0 h 24"/>
                  <a:gd name="T30" fmla="*/ 0 w 24"/>
                  <a:gd name="T31" fmla="*/ 0 h 24"/>
                  <a:gd name="T32" fmla="*/ 0 w 24"/>
                  <a:gd name="T33" fmla="*/ 0 h 24"/>
                  <a:gd name="T34" fmla="*/ 0 w 24"/>
                  <a:gd name="T35" fmla="*/ 0 h 24"/>
                  <a:gd name="T36" fmla="*/ 0 w 24"/>
                  <a:gd name="T37" fmla="*/ 0 h 24"/>
                  <a:gd name="T38" fmla="*/ 0 w 24"/>
                  <a:gd name="T39" fmla="*/ 0 h 24"/>
                  <a:gd name="T40" fmla="*/ 0 w 24"/>
                  <a:gd name="T41" fmla="*/ 0 h 24"/>
                  <a:gd name="T42" fmla="*/ 0 w 24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5" name="Freeform 657"/>
              <p:cNvSpPr>
                <a:spLocks/>
              </p:cNvSpPr>
              <p:nvPr/>
            </p:nvSpPr>
            <p:spPr bwMode="auto">
              <a:xfrm>
                <a:off x="2936" y="323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6" name="Freeform 658"/>
              <p:cNvSpPr>
                <a:spLocks/>
              </p:cNvSpPr>
              <p:nvPr/>
            </p:nvSpPr>
            <p:spPr bwMode="auto">
              <a:xfrm>
                <a:off x="2946" y="3218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7" name="Freeform 659"/>
              <p:cNvSpPr>
                <a:spLocks/>
              </p:cNvSpPr>
              <p:nvPr/>
            </p:nvSpPr>
            <p:spPr bwMode="auto">
              <a:xfrm>
                <a:off x="2956" y="3206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8" name="Freeform 660"/>
              <p:cNvSpPr>
                <a:spLocks/>
              </p:cNvSpPr>
              <p:nvPr/>
            </p:nvSpPr>
            <p:spPr bwMode="auto">
              <a:xfrm>
                <a:off x="2965" y="3194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19" name="Freeform 661"/>
              <p:cNvSpPr>
                <a:spLocks/>
              </p:cNvSpPr>
              <p:nvPr/>
            </p:nvSpPr>
            <p:spPr bwMode="auto">
              <a:xfrm>
                <a:off x="2975" y="318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0" name="Freeform 662"/>
              <p:cNvSpPr>
                <a:spLocks/>
              </p:cNvSpPr>
              <p:nvPr/>
            </p:nvSpPr>
            <p:spPr bwMode="auto">
              <a:xfrm>
                <a:off x="2984" y="317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1" name="Freeform 663"/>
              <p:cNvSpPr>
                <a:spLocks/>
              </p:cNvSpPr>
              <p:nvPr/>
            </p:nvSpPr>
            <p:spPr bwMode="auto">
              <a:xfrm>
                <a:off x="2994" y="3158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2" name="Freeform 664"/>
              <p:cNvSpPr>
                <a:spLocks/>
              </p:cNvSpPr>
              <p:nvPr/>
            </p:nvSpPr>
            <p:spPr bwMode="auto">
              <a:xfrm>
                <a:off x="3004" y="3146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3" name="Freeform 665"/>
              <p:cNvSpPr>
                <a:spLocks/>
              </p:cNvSpPr>
              <p:nvPr/>
            </p:nvSpPr>
            <p:spPr bwMode="auto">
              <a:xfrm>
                <a:off x="3013" y="3134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4" name="Freeform 666"/>
              <p:cNvSpPr>
                <a:spLocks/>
              </p:cNvSpPr>
              <p:nvPr/>
            </p:nvSpPr>
            <p:spPr bwMode="auto">
              <a:xfrm>
                <a:off x="3023" y="3122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8" y="18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5" name="Freeform 667"/>
              <p:cNvSpPr>
                <a:spLocks/>
              </p:cNvSpPr>
              <p:nvPr/>
            </p:nvSpPr>
            <p:spPr bwMode="auto">
              <a:xfrm>
                <a:off x="3032" y="3109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w 24"/>
                  <a:gd name="T11" fmla="*/ 0 h 23"/>
                  <a:gd name="T12" fmla="*/ 0 w 24"/>
                  <a:gd name="T13" fmla="*/ 0 h 23"/>
                  <a:gd name="T14" fmla="*/ 0 w 24"/>
                  <a:gd name="T15" fmla="*/ 0 h 23"/>
                  <a:gd name="T16" fmla="*/ 0 w 24"/>
                  <a:gd name="T17" fmla="*/ 0 h 23"/>
                  <a:gd name="T18" fmla="*/ 0 w 24"/>
                  <a:gd name="T19" fmla="*/ 0 h 23"/>
                  <a:gd name="T20" fmla="*/ 0 w 24"/>
                  <a:gd name="T21" fmla="*/ 0 h 23"/>
                  <a:gd name="T22" fmla="*/ 0 w 24"/>
                  <a:gd name="T23" fmla="*/ 0 h 23"/>
                  <a:gd name="T24" fmla="*/ 0 w 24"/>
                  <a:gd name="T25" fmla="*/ 0 h 23"/>
                  <a:gd name="T26" fmla="*/ 0 w 24"/>
                  <a:gd name="T27" fmla="*/ 0 h 23"/>
                  <a:gd name="T28" fmla="*/ 0 w 24"/>
                  <a:gd name="T29" fmla="*/ 0 h 23"/>
                  <a:gd name="T30" fmla="*/ 0 w 24"/>
                  <a:gd name="T31" fmla="*/ 0 h 23"/>
                  <a:gd name="T32" fmla="*/ 0 w 24"/>
                  <a:gd name="T33" fmla="*/ 0 h 23"/>
                  <a:gd name="T34" fmla="*/ 0 w 24"/>
                  <a:gd name="T35" fmla="*/ 0 h 23"/>
                  <a:gd name="T36" fmla="*/ 0 w 24"/>
                  <a:gd name="T37" fmla="*/ 0 h 23"/>
                  <a:gd name="T38" fmla="*/ 0 w 24"/>
                  <a:gd name="T39" fmla="*/ 0 h 23"/>
                  <a:gd name="T40" fmla="*/ 0 w 24"/>
                  <a:gd name="T41" fmla="*/ 0 h 23"/>
                  <a:gd name="T42" fmla="*/ 0 w 24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3"/>
                  <a:gd name="T68" fmla="*/ 24 w 24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6" name="Freeform 668"/>
              <p:cNvSpPr>
                <a:spLocks/>
              </p:cNvSpPr>
              <p:nvPr/>
            </p:nvSpPr>
            <p:spPr bwMode="auto">
              <a:xfrm>
                <a:off x="3042" y="3097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7" name="Freeform 669"/>
              <p:cNvSpPr>
                <a:spLocks/>
              </p:cNvSpPr>
              <p:nvPr/>
            </p:nvSpPr>
            <p:spPr bwMode="auto">
              <a:xfrm>
                <a:off x="3052" y="3085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8" name="Freeform 670"/>
              <p:cNvSpPr>
                <a:spLocks/>
              </p:cNvSpPr>
              <p:nvPr/>
            </p:nvSpPr>
            <p:spPr bwMode="auto">
              <a:xfrm>
                <a:off x="3061" y="3073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29" name="Freeform 671"/>
              <p:cNvSpPr>
                <a:spLocks/>
              </p:cNvSpPr>
              <p:nvPr/>
            </p:nvSpPr>
            <p:spPr bwMode="auto">
              <a:xfrm>
                <a:off x="3071" y="306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0" name="Freeform 672"/>
              <p:cNvSpPr>
                <a:spLocks/>
              </p:cNvSpPr>
              <p:nvPr/>
            </p:nvSpPr>
            <p:spPr bwMode="auto">
              <a:xfrm>
                <a:off x="3081" y="3049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1" name="Freeform 673"/>
              <p:cNvSpPr>
                <a:spLocks/>
              </p:cNvSpPr>
              <p:nvPr/>
            </p:nvSpPr>
            <p:spPr bwMode="auto">
              <a:xfrm>
                <a:off x="3090" y="3037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2" name="Freeform 674"/>
              <p:cNvSpPr>
                <a:spLocks/>
              </p:cNvSpPr>
              <p:nvPr/>
            </p:nvSpPr>
            <p:spPr bwMode="auto">
              <a:xfrm>
                <a:off x="3100" y="3025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3" name="Freeform 675"/>
              <p:cNvSpPr>
                <a:spLocks/>
              </p:cNvSpPr>
              <p:nvPr/>
            </p:nvSpPr>
            <p:spPr bwMode="auto">
              <a:xfrm>
                <a:off x="3109" y="3013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4" name="Freeform 676"/>
              <p:cNvSpPr>
                <a:spLocks/>
              </p:cNvSpPr>
              <p:nvPr/>
            </p:nvSpPr>
            <p:spPr bwMode="auto">
              <a:xfrm>
                <a:off x="3119" y="3001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5" name="Freeform 677"/>
              <p:cNvSpPr>
                <a:spLocks/>
              </p:cNvSpPr>
              <p:nvPr/>
            </p:nvSpPr>
            <p:spPr bwMode="auto">
              <a:xfrm>
                <a:off x="3129" y="2988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6" name="Freeform 678"/>
              <p:cNvSpPr>
                <a:spLocks/>
              </p:cNvSpPr>
              <p:nvPr/>
            </p:nvSpPr>
            <p:spPr bwMode="auto">
              <a:xfrm>
                <a:off x="3138" y="2976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w 24"/>
                  <a:gd name="T11" fmla="*/ 0 h 23"/>
                  <a:gd name="T12" fmla="*/ 0 w 24"/>
                  <a:gd name="T13" fmla="*/ 0 h 23"/>
                  <a:gd name="T14" fmla="*/ 0 w 24"/>
                  <a:gd name="T15" fmla="*/ 0 h 23"/>
                  <a:gd name="T16" fmla="*/ 0 w 24"/>
                  <a:gd name="T17" fmla="*/ 0 h 23"/>
                  <a:gd name="T18" fmla="*/ 0 w 24"/>
                  <a:gd name="T19" fmla="*/ 0 h 23"/>
                  <a:gd name="T20" fmla="*/ 0 w 24"/>
                  <a:gd name="T21" fmla="*/ 0 h 23"/>
                  <a:gd name="T22" fmla="*/ 0 w 24"/>
                  <a:gd name="T23" fmla="*/ 0 h 23"/>
                  <a:gd name="T24" fmla="*/ 0 w 24"/>
                  <a:gd name="T25" fmla="*/ 0 h 23"/>
                  <a:gd name="T26" fmla="*/ 0 w 24"/>
                  <a:gd name="T27" fmla="*/ 0 h 23"/>
                  <a:gd name="T28" fmla="*/ 0 w 24"/>
                  <a:gd name="T29" fmla="*/ 0 h 23"/>
                  <a:gd name="T30" fmla="*/ 0 w 24"/>
                  <a:gd name="T31" fmla="*/ 0 h 23"/>
                  <a:gd name="T32" fmla="*/ 0 w 24"/>
                  <a:gd name="T33" fmla="*/ 0 h 23"/>
                  <a:gd name="T34" fmla="*/ 0 w 24"/>
                  <a:gd name="T35" fmla="*/ 0 h 23"/>
                  <a:gd name="T36" fmla="*/ 0 w 24"/>
                  <a:gd name="T37" fmla="*/ 0 h 23"/>
                  <a:gd name="T38" fmla="*/ 0 w 24"/>
                  <a:gd name="T39" fmla="*/ 0 h 23"/>
                  <a:gd name="T40" fmla="*/ 0 w 24"/>
                  <a:gd name="T41" fmla="*/ 0 h 23"/>
                  <a:gd name="T42" fmla="*/ 0 w 24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3"/>
                  <a:gd name="T68" fmla="*/ 24 w 24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7" name="Freeform 679"/>
              <p:cNvSpPr>
                <a:spLocks/>
              </p:cNvSpPr>
              <p:nvPr/>
            </p:nvSpPr>
            <p:spPr bwMode="auto">
              <a:xfrm>
                <a:off x="3148" y="2964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8" name="Freeform 680"/>
              <p:cNvSpPr>
                <a:spLocks/>
              </p:cNvSpPr>
              <p:nvPr/>
            </p:nvSpPr>
            <p:spPr bwMode="auto">
              <a:xfrm>
                <a:off x="3157" y="295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39" name="Freeform 681"/>
              <p:cNvSpPr>
                <a:spLocks/>
              </p:cNvSpPr>
              <p:nvPr/>
            </p:nvSpPr>
            <p:spPr bwMode="auto">
              <a:xfrm>
                <a:off x="3167" y="294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0" name="Freeform 682"/>
              <p:cNvSpPr>
                <a:spLocks/>
              </p:cNvSpPr>
              <p:nvPr/>
            </p:nvSpPr>
            <p:spPr bwMode="auto">
              <a:xfrm>
                <a:off x="3177" y="2928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1" name="Freeform 683"/>
              <p:cNvSpPr>
                <a:spLocks/>
              </p:cNvSpPr>
              <p:nvPr/>
            </p:nvSpPr>
            <p:spPr bwMode="auto">
              <a:xfrm>
                <a:off x="3186" y="2916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2" name="Freeform 684"/>
              <p:cNvSpPr>
                <a:spLocks/>
              </p:cNvSpPr>
              <p:nvPr/>
            </p:nvSpPr>
            <p:spPr bwMode="auto">
              <a:xfrm>
                <a:off x="3196" y="2904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3" name="Freeform 685"/>
              <p:cNvSpPr>
                <a:spLocks/>
              </p:cNvSpPr>
              <p:nvPr/>
            </p:nvSpPr>
            <p:spPr bwMode="auto">
              <a:xfrm>
                <a:off x="3205" y="2892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4" name="Freeform 686"/>
              <p:cNvSpPr>
                <a:spLocks/>
              </p:cNvSpPr>
              <p:nvPr/>
            </p:nvSpPr>
            <p:spPr bwMode="auto">
              <a:xfrm>
                <a:off x="3215" y="2880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5" name="Freeform 687"/>
              <p:cNvSpPr>
                <a:spLocks/>
              </p:cNvSpPr>
              <p:nvPr/>
            </p:nvSpPr>
            <p:spPr bwMode="auto">
              <a:xfrm>
                <a:off x="3225" y="2868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3" y="14"/>
                    </a:lnTo>
                    <a:lnTo>
                      <a:pt x="23" y="8"/>
                    </a:lnTo>
                    <a:lnTo>
                      <a:pt x="21" y="5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6" name="Freeform 688"/>
              <p:cNvSpPr>
                <a:spLocks/>
              </p:cNvSpPr>
              <p:nvPr/>
            </p:nvSpPr>
            <p:spPr bwMode="auto">
              <a:xfrm>
                <a:off x="3234" y="2855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7" name="Freeform 689"/>
              <p:cNvSpPr>
                <a:spLocks/>
              </p:cNvSpPr>
              <p:nvPr/>
            </p:nvSpPr>
            <p:spPr bwMode="auto">
              <a:xfrm>
                <a:off x="3244" y="2843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w 24"/>
                  <a:gd name="T11" fmla="*/ 0 h 23"/>
                  <a:gd name="T12" fmla="*/ 0 w 24"/>
                  <a:gd name="T13" fmla="*/ 0 h 23"/>
                  <a:gd name="T14" fmla="*/ 0 w 24"/>
                  <a:gd name="T15" fmla="*/ 0 h 23"/>
                  <a:gd name="T16" fmla="*/ 0 w 24"/>
                  <a:gd name="T17" fmla="*/ 0 h 23"/>
                  <a:gd name="T18" fmla="*/ 0 w 24"/>
                  <a:gd name="T19" fmla="*/ 0 h 23"/>
                  <a:gd name="T20" fmla="*/ 0 w 24"/>
                  <a:gd name="T21" fmla="*/ 0 h 23"/>
                  <a:gd name="T22" fmla="*/ 0 w 24"/>
                  <a:gd name="T23" fmla="*/ 0 h 23"/>
                  <a:gd name="T24" fmla="*/ 0 w 24"/>
                  <a:gd name="T25" fmla="*/ 0 h 23"/>
                  <a:gd name="T26" fmla="*/ 0 w 24"/>
                  <a:gd name="T27" fmla="*/ 0 h 23"/>
                  <a:gd name="T28" fmla="*/ 0 w 24"/>
                  <a:gd name="T29" fmla="*/ 0 h 23"/>
                  <a:gd name="T30" fmla="*/ 0 w 24"/>
                  <a:gd name="T31" fmla="*/ 0 h 23"/>
                  <a:gd name="T32" fmla="*/ 0 w 24"/>
                  <a:gd name="T33" fmla="*/ 0 h 23"/>
                  <a:gd name="T34" fmla="*/ 0 w 24"/>
                  <a:gd name="T35" fmla="*/ 0 h 23"/>
                  <a:gd name="T36" fmla="*/ 0 w 24"/>
                  <a:gd name="T37" fmla="*/ 0 h 23"/>
                  <a:gd name="T38" fmla="*/ 0 w 24"/>
                  <a:gd name="T39" fmla="*/ 0 h 23"/>
                  <a:gd name="T40" fmla="*/ 0 w 24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3"/>
                  <a:gd name="T65" fmla="*/ 24 w 24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1" y="20"/>
                    </a:lnTo>
                    <a:lnTo>
                      <a:pt x="22" y="17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8" name="Freeform 690"/>
              <p:cNvSpPr>
                <a:spLocks/>
              </p:cNvSpPr>
              <p:nvPr/>
            </p:nvSpPr>
            <p:spPr bwMode="auto">
              <a:xfrm>
                <a:off x="3253" y="283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49" name="Freeform 691"/>
              <p:cNvSpPr>
                <a:spLocks/>
              </p:cNvSpPr>
              <p:nvPr/>
            </p:nvSpPr>
            <p:spPr bwMode="auto">
              <a:xfrm>
                <a:off x="3264" y="2820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0" name="Freeform 692"/>
              <p:cNvSpPr>
                <a:spLocks/>
              </p:cNvSpPr>
              <p:nvPr/>
            </p:nvSpPr>
            <p:spPr bwMode="auto">
              <a:xfrm>
                <a:off x="3273" y="2808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1" name="Freeform 693"/>
              <p:cNvSpPr>
                <a:spLocks/>
              </p:cNvSpPr>
              <p:nvPr/>
            </p:nvSpPr>
            <p:spPr bwMode="auto">
              <a:xfrm>
                <a:off x="3283" y="2795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20" y="21"/>
                    </a:lnTo>
                    <a:lnTo>
                      <a:pt x="22" y="18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2" name="Freeform 694"/>
              <p:cNvSpPr>
                <a:spLocks/>
              </p:cNvSpPr>
              <p:nvPr/>
            </p:nvSpPr>
            <p:spPr bwMode="auto">
              <a:xfrm>
                <a:off x="3292" y="278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3" name="Freeform 695"/>
              <p:cNvSpPr>
                <a:spLocks/>
              </p:cNvSpPr>
              <p:nvPr/>
            </p:nvSpPr>
            <p:spPr bwMode="auto">
              <a:xfrm>
                <a:off x="3302" y="277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3" y="14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4" name="Freeform 696"/>
              <p:cNvSpPr>
                <a:spLocks/>
              </p:cNvSpPr>
              <p:nvPr/>
            </p:nvSpPr>
            <p:spPr bwMode="auto">
              <a:xfrm>
                <a:off x="3312" y="2759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5" name="Freeform 697"/>
              <p:cNvSpPr>
                <a:spLocks/>
              </p:cNvSpPr>
              <p:nvPr/>
            </p:nvSpPr>
            <p:spPr bwMode="auto">
              <a:xfrm>
                <a:off x="3321" y="2747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w 24"/>
                  <a:gd name="T11" fmla="*/ 0 h 23"/>
                  <a:gd name="T12" fmla="*/ 0 w 24"/>
                  <a:gd name="T13" fmla="*/ 0 h 23"/>
                  <a:gd name="T14" fmla="*/ 0 w 24"/>
                  <a:gd name="T15" fmla="*/ 0 h 23"/>
                  <a:gd name="T16" fmla="*/ 0 w 24"/>
                  <a:gd name="T17" fmla="*/ 0 h 23"/>
                  <a:gd name="T18" fmla="*/ 0 w 24"/>
                  <a:gd name="T19" fmla="*/ 0 h 23"/>
                  <a:gd name="T20" fmla="*/ 0 w 24"/>
                  <a:gd name="T21" fmla="*/ 0 h 23"/>
                  <a:gd name="T22" fmla="*/ 0 w 24"/>
                  <a:gd name="T23" fmla="*/ 0 h 23"/>
                  <a:gd name="T24" fmla="*/ 0 w 24"/>
                  <a:gd name="T25" fmla="*/ 0 h 23"/>
                  <a:gd name="T26" fmla="*/ 0 w 24"/>
                  <a:gd name="T27" fmla="*/ 0 h 23"/>
                  <a:gd name="T28" fmla="*/ 0 w 24"/>
                  <a:gd name="T29" fmla="*/ 0 h 23"/>
                  <a:gd name="T30" fmla="*/ 0 w 24"/>
                  <a:gd name="T31" fmla="*/ 0 h 23"/>
                  <a:gd name="T32" fmla="*/ 0 w 24"/>
                  <a:gd name="T33" fmla="*/ 0 h 23"/>
                  <a:gd name="T34" fmla="*/ 0 w 24"/>
                  <a:gd name="T35" fmla="*/ 0 h 23"/>
                  <a:gd name="T36" fmla="*/ 0 w 24"/>
                  <a:gd name="T37" fmla="*/ 0 h 23"/>
                  <a:gd name="T38" fmla="*/ 0 w 24"/>
                  <a:gd name="T39" fmla="*/ 0 h 23"/>
                  <a:gd name="T40" fmla="*/ 0 w 24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3"/>
                  <a:gd name="T65" fmla="*/ 24 w 24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3">
                    <a:moveTo>
                      <a:pt x="12" y="0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1" y="20"/>
                    </a:lnTo>
                    <a:lnTo>
                      <a:pt x="22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6" name="Freeform 698"/>
              <p:cNvSpPr>
                <a:spLocks/>
              </p:cNvSpPr>
              <p:nvPr/>
            </p:nvSpPr>
            <p:spPr bwMode="auto">
              <a:xfrm>
                <a:off x="3331" y="2735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7" name="Freeform 699"/>
              <p:cNvSpPr>
                <a:spLocks/>
              </p:cNvSpPr>
              <p:nvPr/>
            </p:nvSpPr>
            <p:spPr bwMode="auto">
              <a:xfrm>
                <a:off x="3341" y="272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8" name="Freeform 700"/>
              <p:cNvSpPr>
                <a:spLocks/>
              </p:cNvSpPr>
              <p:nvPr/>
            </p:nvSpPr>
            <p:spPr bwMode="auto">
              <a:xfrm>
                <a:off x="3350" y="271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59" name="Freeform 701"/>
              <p:cNvSpPr>
                <a:spLocks/>
              </p:cNvSpPr>
              <p:nvPr/>
            </p:nvSpPr>
            <p:spPr bwMode="auto">
              <a:xfrm>
                <a:off x="3360" y="2699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0" name="Freeform 702"/>
              <p:cNvSpPr>
                <a:spLocks/>
              </p:cNvSpPr>
              <p:nvPr/>
            </p:nvSpPr>
            <p:spPr bwMode="auto">
              <a:xfrm>
                <a:off x="3370" y="2687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1"/>
                    </a:lnTo>
                    <a:lnTo>
                      <a:pt x="22" y="18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1" name="Freeform 703"/>
              <p:cNvSpPr>
                <a:spLocks/>
              </p:cNvSpPr>
              <p:nvPr/>
            </p:nvSpPr>
            <p:spPr bwMode="auto">
              <a:xfrm>
                <a:off x="3379" y="2675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2" name="Freeform 704"/>
              <p:cNvSpPr>
                <a:spLocks/>
              </p:cNvSpPr>
              <p:nvPr/>
            </p:nvSpPr>
            <p:spPr bwMode="auto">
              <a:xfrm>
                <a:off x="3389" y="266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3" y="14"/>
                    </a:lnTo>
                    <a:lnTo>
                      <a:pt x="23" y="8"/>
                    </a:lnTo>
                    <a:lnTo>
                      <a:pt x="21" y="5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3" name="Freeform 705"/>
              <p:cNvSpPr>
                <a:spLocks/>
              </p:cNvSpPr>
              <p:nvPr/>
            </p:nvSpPr>
            <p:spPr bwMode="auto">
              <a:xfrm>
                <a:off x="3398" y="2651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w 24"/>
                  <a:gd name="T11" fmla="*/ 0 h 24"/>
                  <a:gd name="T12" fmla="*/ 0 w 24"/>
                  <a:gd name="T13" fmla="*/ 0 h 24"/>
                  <a:gd name="T14" fmla="*/ 0 w 24"/>
                  <a:gd name="T15" fmla="*/ 0 h 24"/>
                  <a:gd name="T16" fmla="*/ 0 w 24"/>
                  <a:gd name="T17" fmla="*/ 0 h 24"/>
                  <a:gd name="T18" fmla="*/ 0 w 24"/>
                  <a:gd name="T19" fmla="*/ 0 h 24"/>
                  <a:gd name="T20" fmla="*/ 0 w 24"/>
                  <a:gd name="T21" fmla="*/ 0 h 24"/>
                  <a:gd name="T22" fmla="*/ 0 w 24"/>
                  <a:gd name="T23" fmla="*/ 0 h 24"/>
                  <a:gd name="T24" fmla="*/ 0 w 24"/>
                  <a:gd name="T25" fmla="*/ 0 h 24"/>
                  <a:gd name="T26" fmla="*/ 0 w 24"/>
                  <a:gd name="T27" fmla="*/ 0 h 24"/>
                  <a:gd name="T28" fmla="*/ 0 w 24"/>
                  <a:gd name="T29" fmla="*/ 0 h 24"/>
                  <a:gd name="T30" fmla="*/ 0 w 24"/>
                  <a:gd name="T31" fmla="*/ 0 h 24"/>
                  <a:gd name="T32" fmla="*/ 0 w 24"/>
                  <a:gd name="T33" fmla="*/ 0 h 24"/>
                  <a:gd name="T34" fmla="*/ 0 w 24"/>
                  <a:gd name="T35" fmla="*/ 0 h 24"/>
                  <a:gd name="T36" fmla="*/ 0 w 24"/>
                  <a:gd name="T37" fmla="*/ 0 h 24"/>
                  <a:gd name="T38" fmla="*/ 0 w 24"/>
                  <a:gd name="T39" fmla="*/ 0 h 24"/>
                  <a:gd name="T40" fmla="*/ 0 w 24"/>
                  <a:gd name="T41" fmla="*/ 0 h 24"/>
                  <a:gd name="T42" fmla="*/ 0 w 24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24"/>
                  <a:gd name="T68" fmla="*/ 24 w 24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22"/>
                    </a:lnTo>
                    <a:lnTo>
                      <a:pt x="21" y="21"/>
                    </a:lnTo>
                    <a:lnTo>
                      <a:pt x="22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4" name="Freeform 706"/>
              <p:cNvSpPr>
                <a:spLocks/>
              </p:cNvSpPr>
              <p:nvPr/>
            </p:nvSpPr>
            <p:spPr bwMode="auto">
              <a:xfrm>
                <a:off x="3408" y="2639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5" name="Freeform 707"/>
              <p:cNvSpPr>
                <a:spLocks/>
              </p:cNvSpPr>
              <p:nvPr/>
            </p:nvSpPr>
            <p:spPr bwMode="auto">
              <a:xfrm>
                <a:off x="3418" y="2627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6" name="Freeform 708"/>
              <p:cNvSpPr>
                <a:spLocks/>
              </p:cNvSpPr>
              <p:nvPr/>
            </p:nvSpPr>
            <p:spPr bwMode="auto">
              <a:xfrm>
                <a:off x="3428" y="2615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7" name="Freeform 709"/>
              <p:cNvSpPr>
                <a:spLocks/>
              </p:cNvSpPr>
              <p:nvPr/>
            </p:nvSpPr>
            <p:spPr bwMode="auto">
              <a:xfrm>
                <a:off x="3437" y="260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8" name="Freeform 710"/>
              <p:cNvSpPr>
                <a:spLocks/>
              </p:cNvSpPr>
              <p:nvPr/>
            </p:nvSpPr>
            <p:spPr bwMode="auto">
              <a:xfrm>
                <a:off x="3447" y="2591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0" y="21"/>
                    </a:lnTo>
                    <a:lnTo>
                      <a:pt x="22" y="18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69" name="Freeform 711"/>
              <p:cNvSpPr>
                <a:spLocks/>
              </p:cNvSpPr>
              <p:nvPr/>
            </p:nvSpPr>
            <p:spPr bwMode="auto">
              <a:xfrm>
                <a:off x="3457" y="2579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0" name="Freeform 712"/>
              <p:cNvSpPr>
                <a:spLocks/>
              </p:cNvSpPr>
              <p:nvPr/>
            </p:nvSpPr>
            <p:spPr bwMode="auto">
              <a:xfrm>
                <a:off x="3466" y="2567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1" y="17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1" y="6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1" name="Freeform 713"/>
              <p:cNvSpPr>
                <a:spLocks/>
              </p:cNvSpPr>
              <p:nvPr/>
            </p:nvSpPr>
            <p:spPr bwMode="auto">
              <a:xfrm>
                <a:off x="3476" y="2555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1"/>
                    </a:lnTo>
                    <a:lnTo>
                      <a:pt x="21" y="20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1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2" name="Freeform 714"/>
              <p:cNvSpPr>
                <a:spLocks/>
              </p:cNvSpPr>
              <p:nvPr/>
            </p:nvSpPr>
            <p:spPr bwMode="auto">
              <a:xfrm>
                <a:off x="3485" y="254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0" y="21"/>
                    </a:lnTo>
                    <a:lnTo>
                      <a:pt x="22" y="18"/>
                    </a:lnTo>
                    <a:lnTo>
                      <a:pt x="23" y="15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3" name="Freeform 715"/>
              <p:cNvSpPr>
                <a:spLocks/>
              </p:cNvSpPr>
              <p:nvPr/>
            </p:nvSpPr>
            <p:spPr bwMode="auto">
              <a:xfrm>
                <a:off x="3495" y="253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7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4" name="Freeform 716"/>
              <p:cNvSpPr>
                <a:spLocks/>
              </p:cNvSpPr>
              <p:nvPr/>
            </p:nvSpPr>
            <p:spPr bwMode="auto">
              <a:xfrm>
                <a:off x="3505" y="2519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5" name="Freeform 717"/>
              <p:cNvSpPr>
                <a:spLocks/>
              </p:cNvSpPr>
              <p:nvPr/>
            </p:nvSpPr>
            <p:spPr bwMode="auto">
              <a:xfrm>
                <a:off x="3515" y="2507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6" name="Freeform 718"/>
              <p:cNvSpPr>
                <a:spLocks/>
              </p:cNvSpPr>
              <p:nvPr/>
            </p:nvSpPr>
            <p:spPr bwMode="auto">
              <a:xfrm>
                <a:off x="3475" y="2502"/>
                <a:ext cx="51" cy="54"/>
              </a:xfrm>
              <a:custGeom>
                <a:avLst/>
                <a:gdLst>
                  <a:gd name="T0" fmla="*/ 0 w 153"/>
                  <a:gd name="T1" fmla="*/ 1 h 161"/>
                  <a:gd name="T2" fmla="*/ 2 w 153"/>
                  <a:gd name="T3" fmla="*/ 0 h 161"/>
                  <a:gd name="T4" fmla="*/ 1 w 153"/>
                  <a:gd name="T5" fmla="*/ 2 h 161"/>
                  <a:gd name="T6" fmla="*/ 0 w 153"/>
                  <a:gd name="T7" fmla="*/ 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161"/>
                  <a:gd name="T14" fmla="*/ 153 w 153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161">
                    <a:moveTo>
                      <a:pt x="0" y="69"/>
                    </a:moveTo>
                    <a:lnTo>
                      <a:pt x="153" y="0"/>
                    </a:lnTo>
                    <a:lnTo>
                      <a:pt x="114" y="16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7" name="Freeform 719"/>
              <p:cNvSpPr>
                <a:spLocks/>
              </p:cNvSpPr>
              <p:nvPr/>
            </p:nvSpPr>
            <p:spPr bwMode="auto">
              <a:xfrm>
                <a:off x="3468" y="2495"/>
                <a:ext cx="64" cy="68"/>
              </a:xfrm>
              <a:custGeom>
                <a:avLst/>
                <a:gdLst>
                  <a:gd name="T0" fmla="*/ 0 w 192"/>
                  <a:gd name="T1" fmla="*/ 1 h 202"/>
                  <a:gd name="T2" fmla="*/ 0 w 192"/>
                  <a:gd name="T3" fmla="*/ 1 h 202"/>
                  <a:gd name="T4" fmla="*/ 2 w 192"/>
                  <a:gd name="T5" fmla="*/ 0 h 202"/>
                  <a:gd name="T6" fmla="*/ 2 w 192"/>
                  <a:gd name="T7" fmla="*/ 0 h 202"/>
                  <a:gd name="T8" fmla="*/ 2 w 192"/>
                  <a:gd name="T9" fmla="*/ 2 h 202"/>
                  <a:gd name="T10" fmla="*/ 2 w 192"/>
                  <a:gd name="T11" fmla="*/ 2 h 202"/>
                  <a:gd name="T12" fmla="*/ 0 w 192"/>
                  <a:gd name="T13" fmla="*/ 1 h 202"/>
                  <a:gd name="T14" fmla="*/ 0 w 192"/>
                  <a:gd name="T15" fmla="*/ 1 h 202"/>
                  <a:gd name="T16" fmla="*/ 2 w 192"/>
                  <a:gd name="T17" fmla="*/ 3 h 202"/>
                  <a:gd name="T18" fmla="*/ 2 w 192"/>
                  <a:gd name="T19" fmla="*/ 0 h 202"/>
                  <a:gd name="T20" fmla="*/ 0 w 192"/>
                  <a:gd name="T21" fmla="*/ 1 h 202"/>
                  <a:gd name="T22" fmla="*/ 0 w 192"/>
                  <a:gd name="T23" fmla="*/ 1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2"/>
                  <a:gd name="T38" fmla="*/ 192 w 192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2">
                    <a:moveTo>
                      <a:pt x="30" y="80"/>
                    </a:moveTo>
                    <a:lnTo>
                      <a:pt x="27" y="101"/>
                    </a:lnTo>
                    <a:lnTo>
                      <a:pt x="180" y="31"/>
                    </a:lnTo>
                    <a:lnTo>
                      <a:pt x="164" y="18"/>
                    </a:lnTo>
                    <a:lnTo>
                      <a:pt x="125" y="179"/>
                    </a:lnTo>
                    <a:lnTo>
                      <a:pt x="144" y="172"/>
                    </a:lnTo>
                    <a:lnTo>
                      <a:pt x="30" y="80"/>
                    </a:lnTo>
                    <a:lnTo>
                      <a:pt x="0" y="88"/>
                    </a:lnTo>
                    <a:lnTo>
                      <a:pt x="143" y="202"/>
                    </a:lnTo>
                    <a:lnTo>
                      <a:pt x="192" y="0"/>
                    </a:lnTo>
                    <a:lnTo>
                      <a:pt x="0" y="88"/>
                    </a:lnTo>
                    <a:lnTo>
                      <a:pt x="3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8" name="Freeform 720"/>
              <p:cNvSpPr>
                <a:spLocks/>
              </p:cNvSpPr>
              <p:nvPr/>
            </p:nvSpPr>
            <p:spPr bwMode="auto">
              <a:xfrm>
                <a:off x="2393" y="3118"/>
                <a:ext cx="1102" cy="54"/>
              </a:xfrm>
              <a:custGeom>
                <a:avLst/>
                <a:gdLst>
                  <a:gd name="T0" fmla="*/ 41 w 3307"/>
                  <a:gd name="T1" fmla="*/ 0 h 161"/>
                  <a:gd name="T2" fmla="*/ 41 w 3307"/>
                  <a:gd name="T3" fmla="*/ 0 h 161"/>
                  <a:gd name="T4" fmla="*/ 41 w 3307"/>
                  <a:gd name="T5" fmla="*/ 0 h 161"/>
                  <a:gd name="T6" fmla="*/ 41 w 3307"/>
                  <a:gd name="T7" fmla="*/ 0 h 161"/>
                  <a:gd name="T8" fmla="*/ 41 w 3307"/>
                  <a:gd name="T9" fmla="*/ 0 h 161"/>
                  <a:gd name="T10" fmla="*/ 41 w 3307"/>
                  <a:gd name="T11" fmla="*/ 0 h 161"/>
                  <a:gd name="T12" fmla="*/ 41 w 3307"/>
                  <a:gd name="T13" fmla="*/ 0 h 161"/>
                  <a:gd name="T14" fmla="*/ 41 w 3307"/>
                  <a:gd name="T15" fmla="*/ 0 h 161"/>
                  <a:gd name="T16" fmla="*/ 41 w 3307"/>
                  <a:gd name="T17" fmla="*/ 0 h 161"/>
                  <a:gd name="T18" fmla="*/ 41 w 3307"/>
                  <a:gd name="T19" fmla="*/ 0 h 161"/>
                  <a:gd name="T20" fmla="*/ 41 w 3307"/>
                  <a:gd name="T21" fmla="*/ 0 h 161"/>
                  <a:gd name="T22" fmla="*/ 41 w 3307"/>
                  <a:gd name="T23" fmla="*/ 0 h 161"/>
                  <a:gd name="T24" fmla="*/ 41 w 3307"/>
                  <a:gd name="T25" fmla="*/ 0 h 161"/>
                  <a:gd name="T26" fmla="*/ 0 w 3307"/>
                  <a:gd name="T27" fmla="*/ 2 h 161"/>
                  <a:gd name="T28" fmla="*/ 0 w 3307"/>
                  <a:gd name="T29" fmla="*/ 2 h 161"/>
                  <a:gd name="T30" fmla="*/ 0 w 3307"/>
                  <a:gd name="T31" fmla="*/ 2 h 161"/>
                  <a:gd name="T32" fmla="*/ 0 w 3307"/>
                  <a:gd name="T33" fmla="*/ 2 h 161"/>
                  <a:gd name="T34" fmla="*/ 0 w 3307"/>
                  <a:gd name="T35" fmla="*/ 2 h 161"/>
                  <a:gd name="T36" fmla="*/ 0 w 3307"/>
                  <a:gd name="T37" fmla="*/ 2 h 161"/>
                  <a:gd name="T38" fmla="*/ 0 w 3307"/>
                  <a:gd name="T39" fmla="*/ 2 h 161"/>
                  <a:gd name="T40" fmla="*/ 0 w 3307"/>
                  <a:gd name="T41" fmla="*/ 2 h 161"/>
                  <a:gd name="T42" fmla="*/ 0 w 3307"/>
                  <a:gd name="T43" fmla="*/ 2 h 161"/>
                  <a:gd name="T44" fmla="*/ 0 w 3307"/>
                  <a:gd name="T45" fmla="*/ 2 h 161"/>
                  <a:gd name="T46" fmla="*/ 0 w 3307"/>
                  <a:gd name="T47" fmla="*/ 2 h 161"/>
                  <a:gd name="T48" fmla="*/ 0 w 3307"/>
                  <a:gd name="T49" fmla="*/ 2 h 161"/>
                  <a:gd name="T50" fmla="*/ 41 w 3307"/>
                  <a:gd name="T51" fmla="*/ 0 h 1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07"/>
                  <a:gd name="T79" fmla="*/ 0 h 161"/>
                  <a:gd name="T80" fmla="*/ 3307 w 3307"/>
                  <a:gd name="T81" fmla="*/ 161 h 1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07" h="161">
                    <a:moveTo>
                      <a:pt x="3296" y="24"/>
                    </a:moveTo>
                    <a:lnTo>
                      <a:pt x="3298" y="22"/>
                    </a:lnTo>
                    <a:lnTo>
                      <a:pt x="3301" y="21"/>
                    </a:lnTo>
                    <a:lnTo>
                      <a:pt x="3304" y="19"/>
                    </a:lnTo>
                    <a:lnTo>
                      <a:pt x="3306" y="16"/>
                    </a:lnTo>
                    <a:lnTo>
                      <a:pt x="3306" y="13"/>
                    </a:lnTo>
                    <a:lnTo>
                      <a:pt x="3307" y="11"/>
                    </a:lnTo>
                    <a:lnTo>
                      <a:pt x="3306" y="8"/>
                    </a:lnTo>
                    <a:lnTo>
                      <a:pt x="3304" y="5"/>
                    </a:lnTo>
                    <a:lnTo>
                      <a:pt x="3303" y="3"/>
                    </a:lnTo>
                    <a:lnTo>
                      <a:pt x="3300" y="2"/>
                    </a:lnTo>
                    <a:lnTo>
                      <a:pt x="3297" y="0"/>
                    </a:lnTo>
                    <a:lnTo>
                      <a:pt x="3294" y="0"/>
                    </a:lnTo>
                    <a:lnTo>
                      <a:pt x="10" y="138"/>
                    </a:lnTo>
                    <a:lnTo>
                      <a:pt x="7" y="138"/>
                    </a:lnTo>
                    <a:lnTo>
                      <a:pt x="4" y="140"/>
                    </a:lnTo>
                    <a:lnTo>
                      <a:pt x="3" y="141"/>
                    </a:lnTo>
                    <a:lnTo>
                      <a:pt x="2" y="144"/>
                    </a:lnTo>
                    <a:lnTo>
                      <a:pt x="0" y="147"/>
                    </a:lnTo>
                    <a:lnTo>
                      <a:pt x="0" y="153"/>
                    </a:lnTo>
                    <a:lnTo>
                      <a:pt x="2" y="156"/>
                    </a:lnTo>
                    <a:lnTo>
                      <a:pt x="3" y="159"/>
                    </a:lnTo>
                    <a:lnTo>
                      <a:pt x="6" y="160"/>
                    </a:lnTo>
                    <a:lnTo>
                      <a:pt x="9" y="160"/>
                    </a:lnTo>
                    <a:lnTo>
                      <a:pt x="12" y="161"/>
                    </a:lnTo>
                    <a:lnTo>
                      <a:pt x="329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79" name="Freeform 721"/>
              <p:cNvSpPr>
                <a:spLocks/>
              </p:cNvSpPr>
              <p:nvPr/>
            </p:nvSpPr>
            <p:spPr bwMode="auto">
              <a:xfrm>
                <a:off x="3487" y="3118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0" name="Freeform 722"/>
              <p:cNvSpPr>
                <a:spLocks/>
              </p:cNvSpPr>
              <p:nvPr/>
            </p:nvSpPr>
            <p:spPr bwMode="auto">
              <a:xfrm>
                <a:off x="3472" y="3119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1" name="Freeform 723"/>
              <p:cNvSpPr>
                <a:spLocks/>
              </p:cNvSpPr>
              <p:nvPr/>
            </p:nvSpPr>
            <p:spPr bwMode="auto">
              <a:xfrm>
                <a:off x="3457" y="3119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2" name="Freeform 724"/>
              <p:cNvSpPr>
                <a:spLocks/>
              </p:cNvSpPr>
              <p:nvPr/>
            </p:nvSpPr>
            <p:spPr bwMode="auto">
              <a:xfrm>
                <a:off x="3441" y="3120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1"/>
                    </a:lnTo>
                    <a:lnTo>
                      <a:pt x="5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3" name="Freeform 725"/>
              <p:cNvSpPr>
                <a:spLocks/>
              </p:cNvSpPr>
              <p:nvPr/>
            </p:nvSpPr>
            <p:spPr bwMode="auto">
              <a:xfrm>
                <a:off x="3426" y="3121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5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4" name="Freeform 726"/>
              <p:cNvSpPr>
                <a:spLocks/>
              </p:cNvSpPr>
              <p:nvPr/>
            </p:nvSpPr>
            <p:spPr bwMode="auto">
              <a:xfrm>
                <a:off x="3410" y="3121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w 24"/>
                  <a:gd name="T11" fmla="*/ 0 h 23"/>
                  <a:gd name="T12" fmla="*/ 0 w 24"/>
                  <a:gd name="T13" fmla="*/ 0 h 23"/>
                  <a:gd name="T14" fmla="*/ 0 w 24"/>
                  <a:gd name="T15" fmla="*/ 0 h 23"/>
                  <a:gd name="T16" fmla="*/ 0 w 24"/>
                  <a:gd name="T17" fmla="*/ 0 h 23"/>
                  <a:gd name="T18" fmla="*/ 0 w 24"/>
                  <a:gd name="T19" fmla="*/ 0 h 23"/>
                  <a:gd name="T20" fmla="*/ 0 w 24"/>
                  <a:gd name="T21" fmla="*/ 0 h 23"/>
                  <a:gd name="T22" fmla="*/ 0 w 24"/>
                  <a:gd name="T23" fmla="*/ 0 h 23"/>
                  <a:gd name="T24" fmla="*/ 0 w 24"/>
                  <a:gd name="T25" fmla="*/ 0 h 23"/>
                  <a:gd name="T26" fmla="*/ 0 w 24"/>
                  <a:gd name="T27" fmla="*/ 0 h 23"/>
                  <a:gd name="T28" fmla="*/ 0 w 24"/>
                  <a:gd name="T29" fmla="*/ 0 h 23"/>
                  <a:gd name="T30" fmla="*/ 0 w 24"/>
                  <a:gd name="T31" fmla="*/ 0 h 23"/>
                  <a:gd name="T32" fmla="*/ 0 w 24"/>
                  <a:gd name="T33" fmla="*/ 0 h 23"/>
                  <a:gd name="T34" fmla="*/ 0 w 24"/>
                  <a:gd name="T35" fmla="*/ 0 h 23"/>
                  <a:gd name="T36" fmla="*/ 0 w 24"/>
                  <a:gd name="T37" fmla="*/ 0 h 23"/>
                  <a:gd name="T38" fmla="*/ 0 w 24"/>
                  <a:gd name="T39" fmla="*/ 0 h 23"/>
                  <a:gd name="T40" fmla="*/ 0 w 24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3"/>
                  <a:gd name="T65" fmla="*/ 24 w 24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5" name="Freeform 727"/>
              <p:cNvSpPr>
                <a:spLocks/>
              </p:cNvSpPr>
              <p:nvPr/>
            </p:nvSpPr>
            <p:spPr bwMode="auto">
              <a:xfrm>
                <a:off x="3395" y="3122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1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6" name="Freeform 728"/>
              <p:cNvSpPr>
                <a:spLocks/>
              </p:cNvSpPr>
              <p:nvPr/>
            </p:nvSpPr>
            <p:spPr bwMode="auto">
              <a:xfrm>
                <a:off x="3380" y="3122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7" name="Freeform 729"/>
              <p:cNvSpPr>
                <a:spLocks/>
              </p:cNvSpPr>
              <p:nvPr/>
            </p:nvSpPr>
            <p:spPr bwMode="auto">
              <a:xfrm>
                <a:off x="3364" y="312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8" name="Freeform 730"/>
              <p:cNvSpPr>
                <a:spLocks/>
              </p:cNvSpPr>
              <p:nvPr/>
            </p:nvSpPr>
            <p:spPr bwMode="auto">
              <a:xfrm>
                <a:off x="3349" y="3123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89" name="Freeform 731"/>
              <p:cNvSpPr>
                <a:spLocks/>
              </p:cNvSpPr>
              <p:nvPr/>
            </p:nvSpPr>
            <p:spPr bwMode="auto">
              <a:xfrm>
                <a:off x="3334" y="3124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0" name="Freeform 732"/>
              <p:cNvSpPr>
                <a:spLocks/>
              </p:cNvSpPr>
              <p:nvPr/>
            </p:nvSpPr>
            <p:spPr bwMode="auto">
              <a:xfrm>
                <a:off x="3318" y="3124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1" name="Freeform 733"/>
              <p:cNvSpPr>
                <a:spLocks/>
              </p:cNvSpPr>
              <p:nvPr/>
            </p:nvSpPr>
            <p:spPr bwMode="auto">
              <a:xfrm>
                <a:off x="3303" y="3125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2" name="Freeform 734"/>
              <p:cNvSpPr>
                <a:spLocks/>
              </p:cNvSpPr>
              <p:nvPr/>
            </p:nvSpPr>
            <p:spPr bwMode="auto">
              <a:xfrm>
                <a:off x="3288" y="3126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3" name="Freeform 735"/>
              <p:cNvSpPr>
                <a:spLocks/>
              </p:cNvSpPr>
              <p:nvPr/>
            </p:nvSpPr>
            <p:spPr bwMode="auto">
              <a:xfrm>
                <a:off x="3272" y="3126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w 24"/>
                  <a:gd name="T11" fmla="*/ 0 h 23"/>
                  <a:gd name="T12" fmla="*/ 0 w 24"/>
                  <a:gd name="T13" fmla="*/ 0 h 23"/>
                  <a:gd name="T14" fmla="*/ 0 w 24"/>
                  <a:gd name="T15" fmla="*/ 0 h 23"/>
                  <a:gd name="T16" fmla="*/ 0 w 24"/>
                  <a:gd name="T17" fmla="*/ 0 h 23"/>
                  <a:gd name="T18" fmla="*/ 0 w 24"/>
                  <a:gd name="T19" fmla="*/ 0 h 23"/>
                  <a:gd name="T20" fmla="*/ 0 w 24"/>
                  <a:gd name="T21" fmla="*/ 0 h 23"/>
                  <a:gd name="T22" fmla="*/ 0 w 24"/>
                  <a:gd name="T23" fmla="*/ 0 h 23"/>
                  <a:gd name="T24" fmla="*/ 0 w 24"/>
                  <a:gd name="T25" fmla="*/ 0 h 23"/>
                  <a:gd name="T26" fmla="*/ 0 w 24"/>
                  <a:gd name="T27" fmla="*/ 0 h 23"/>
                  <a:gd name="T28" fmla="*/ 0 w 24"/>
                  <a:gd name="T29" fmla="*/ 0 h 23"/>
                  <a:gd name="T30" fmla="*/ 0 w 24"/>
                  <a:gd name="T31" fmla="*/ 0 h 23"/>
                  <a:gd name="T32" fmla="*/ 0 w 24"/>
                  <a:gd name="T33" fmla="*/ 0 h 23"/>
                  <a:gd name="T34" fmla="*/ 0 w 24"/>
                  <a:gd name="T35" fmla="*/ 0 h 23"/>
                  <a:gd name="T36" fmla="*/ 0 w 24"/>
                  <a:gd name="T37" fmla="*/ 0 h 23"/>
                  <a:gd name="T38" fmla="*/ 0 w 24"/>
                  <a:gd name="T39" fmla="*/ 0 h 23"/>
                  <a:gd name="T40" fmla="*/ 0 w 24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3"/>
                  <a:gd name="T65" fmla="*/ 24 w 24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4" name="Freeform 736"/>
              <p:cNvSpPr>
                <a:spLocks/>
              </p:cNvSpPr>
              <p:nvPr/>
            </p:nvSpPr>
            <p:spPr bwMode="auto">
              <a:xfrm>
                <a:off x="3257" y="3127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1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5" name="Freeform 737"/>
              <p:cNvSpPr>
                <a:spLocks/>
              </p:cNvSpPr>
              <p:nvPr/>
            </p:nvSpPr>
            <p:spPr bwMode="auto">
              <a:xfrm>
                <a:off x="3241" y="3128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6" name="Freeform 738"/>
              <p:cNvSpPr>
                <a:spLocks/>
              </p:cNvSpPr>
              <p:nvPr/>
            </p:nvSpPr>
            <p:spPr bwMode="auto">
              <a:xfrm>
                <a:off x="3226" y="3128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7" name="Freeform 739"/>
              <p:cNvSpPr>
                <a:spLocks/>
              </p:cNvSpPr>
              <p:nvPr/>
            </p:nvSpPr>
            <p:spPr bwMode="auto">
              <a:xfrm>
                <a:off x="3211" y="3129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8" name="Freeform 740"/>
              <p:cNvSpPr>
                <a:spLocks/>
              </p:cNvSpPr>
              <p:nvPr/>
            </p:nvSpPr>
            <p:spPr bwMode="auto">
              <a:xfrm>
                <a:off x="3195" y="3129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99" name="Freeform 741"/>
              <p:cNvSpPr>
                <a:spLocks/>
              </p:cNvSpPr>
              <p:nvPr/>
            </p:nvSpPr>
            <p:spPr bwMode="auto">
              <a:xfrm>
                <a:off x="3180" y="313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0" name="Freeform 742"/>
              <p:cNvSpPr>
                <a:spLocks/>
              </p:cNvSpPr>
              <p:nvPr/>
            </p:nvSpPr>
            <p:spPr bwMode="auto">
              <a:xfrm>
                <a:off x="3165" y="3131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1" name="Freeform 743"/>
              <p:cNvSpPr>
                <a:spLocks/>
              </p:cNvSpPr>
              <p:nvPr/>
            </p:nvSpPr>
            <p:spPr bwMode="auto">
              <a:xfrm>
                <a:off x="3149" y="313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1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2" name="Freeform 744"/>
              <p:cNvSpPr>
                <a:spLocks/>
              </p:cNvSpPr>
              <p:nvPr/>
            </p:nvSpPr>
            <p:spPr bwMode="auto">
              <a:xfrm>
                <a:off x="3134" y="3132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w 24"/>
                  <a:gd name="T11" fmla="*/ 0 h 24"/>
                  <a:gd name="T12" fmla="*/ 0 w 24"/>
                  <a:gd name="T13" fmla="*/ 0 h 24"/>
                  <a:gd name="T14" fmla="*/ 0 w 24"/>
                  <a:gd name="T15" fmla="*/ 0 h 24"/>
                  <a:gd name="T16" fmla="*/ 0 w 24"/>
                  <a:gd name="T17" fmla="*/ 0 h 24"/>
                  <a:gd name="T18" fmla="*/ 0 w 24"/>
                  <a:gd name="T19" fmla="*/ 0 h 24"/>
                  <a:gd name="T20" fmla="*/ 0 w 24"/>
                  <a:gd name="T21" fmla="*/ 0 h 24"/>
                  <a:gd name="T22" fmla="*/ 0 w 24"/>
                  <a:gd name="T23" fmla="*/ 0 h 24"/>
                  <a:gd name="T24" fmla="*/ 0 w 24"/>
                  <a:gd name="T25" fmla="*/ 0 h 24"/>
                  <a:gd name="T26" fmla="*/ 0 w 24"/>
                  <a:gd name="T27" fmla="*/ 0 h 24"/>
                  <a:gd name="T28" fmla="*/ 0 w 24"/>
                  <a:gd name="T29" fmla="*/ 0 h 24"/>
                  <a:gd name="T30" fmla="*/ 0 w 24"/>
                  <a:gd name="T31" fmla="*/ 0 h 24"/>
                  <a:gd name="T32" fmla="*/ 0 w 24"/>
                  <a:gd name="T33" fmla="*/ 0 h 24"/>
                  <a:gd name="T34" fmla="*/ 0 w 24"/>
                  <a:gd name="T35" fmla="*/ 0 h 24"/>
                  <a:gd name="T36" fmla="*/ 0 w 24"/>
                  <a:gd name="T37" fmla="*/ 0 h 24"/>
                  <a:gd name="T38" fmla="*/ 0 w 24"/>
                  <a:gd name="T39" fmla="*/ 0 h 24"/>
                  <a:gd name="T40" fmla="*/ 0 w 24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24"/>
                  <a:gd name="T65" fmla="*/ 24 w 24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4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3" name="Freeform 745"/>
              <p:cNvSpPr>
                <a:spLocks/>
              </p:cNvSpPr>
              <p:nvPr/>
            </p:nvSpPr>
            <p:spPr bwMode="auto">
              <a:xfrm>
                <a:off x="3118" y="3133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4" name="Freeform 746"/>
              <p:cNvSpPr>
                <a:spLocks/>
              </p:cNvSpPr>
              <p:nvPr/>
            </p:nvSpPr>
            <p:spPr bwMode="auto">
              <a:xfrm>
                <a:off x="3103" y="3134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5" name="Freeform 747"/>
              <p:cNvSpPr>
                <a:spLocks/>
              </p:cNvSpPr>
              <p:nvPr/>
            </p:nvSpPr>
            <p:spPr bwMode="auto">
              <a:xfrm>
                <a:off x="3088" y="3134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6" name="Freeform 748"/>
              <p:cNvSpPr>
                <a:spLocks/>
              </p:cNvSpPr>
              <p:nvPr/>
            </p:nvSpPr>
            <p:spPr bwMode="auto">
              <a:xfrm>
                <a:off x="3072" y="3135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7" name="Freeform 749"/>
              <p:cNvSpPr>
                <a:spLocks/>
              </p:cNvSpPr>
              <p:nvPr/>
            </p:nvSpPr>
            <p:spPr bwMode="auto">
              <a:xfrm>
                <a:off x="3057" y="3136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1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8" name="Freeform 750"/>
              <p:cNvSpPr>
                <a:spLocks/>
              </p:cNvSpPr>
              <p:nvPr/>
            </p:nvSpPr>
            <p:spPr bwMode="auto">
              <a:xfrm>
                <a:off x="3042" y="3136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09" name="Freeform 751"/>
              <p:cNvSpPr>
                <a:spLocks/>
              </p:cNvSpPr>
              <p:nvPr/>
            </p:nvSpPr>
            <p:spPr bwMode="auto">
              <a:xfrm>
                <a:off x="3026" y="3137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1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0" name="Freeform 752"/>
              <p:cNvSpPr>
                <a:spLocks/>
              </p:cNvSpPr>
              <p:nvPr/>
            </p:nvSpPr>
            <p:spPr bwMode="auto">
              <a:xfrm>
                <a:off x="3011" y="3137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1" name="Freeform 753"/>
              <p:cNvSpPr>
                <a:spLocks/>
              </p:cNvSpPr>
              <p:nvPr/>
            </p:nvSpPr>
            <p:spPr bwMode="auto">
              <a:xfrm>
                <a:off x="2996" y="3138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2" name="Freeform 754"/>
              <p:cNvSpPr>
                <a:spLocks/>
              </p:cNvSpPr>
              <p:nvPr/>
            </p:nvSpPr>
            <p:spPr bwMode="auto">
              <a:xfrm>
                <a:off x="2980" y="3138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2" y="0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3" name="Freeform 755"/>
              <p:cNvSpPr>
                <a:spLocks/>
              </p:cNvSpPr>
              <p:nvPr/>
            </p:nvSpPr>
            <p:spPr bwMode="auto">
              <a:xfrm>
                <a:off x="2965" y="3139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4" name="Freeform 756"/>
              <p:cNvSpPr>
                <a:spLocks/>
              </p:cNvSpPr>
              <p:nvPr/>
            </p:nvSpPr>
            <p:spPr bwMode="auto">
              <a:xfrm>
                <a:off x="2949" y="314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5" name="Freeform 757"/>
              <p:cNvSpPr>
                <a:spLocks/>
              </p:cNvSpPr>
              <p:nvPr/>
            </p:nvSpPr>
            <p:spPr bwMode="auto">
              <a:xfrm>
                <a:off x="2934" y="314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7" y="21"/>
                    </a:lnTo>
                    <a:lnTo>
                      <a:pt x="19" y="18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6" name="Freeform 758"/>
              <p:cNvSpPr>
                <a:spLocks/>
              </p:cNvSpPr>
              <p:nvPr/>
            </p:nvSpPr>
            <p:spPr bwMode="auto">
              <a:xfrm>
                <a:off x="2919" y="3141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7" name="Freeform 759"/>
              <p:cNvSpPr>
                <a:spLocks/>
              </p:cNvSpPr>
              <p:nvPr/>
            </p:nvSpPr>
            <p:spPr bwMode="auto">
              <a:xfrm>
                <a:off x="2903" y="314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8" name="Freeform 760"/>
              <p:cNvSpPr>
                <a:spLocks/>
              </p:cNvSpPr>
              <p:nvPr/>
            </p:nvSpPr>
            <p:spPr bwMode="auto">
              <a:xfrm>
                <a:off x="2888" y="3143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19" name="Freeform 761"/>
              <p:cNvSpPr>
                <a:spLocks/>
              </p:cNvSpPr>
              <p:nvPr/>
            </p:nvSpPr>
            <p:spPr bwMode="auto">
              <a:xfrm>
                <a:off x="2873" y="3143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0" name="Freeform 762"/>
              <p:cNvSpPr>
                <a:spLocks/>
              </p:cNvSpPr>
              <p:nvPr/>
            </p:nvSpPr>
            <p:spPr bwMode="auto">
              <a:xfrm>
                <a:off x="2857" y="3144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1" y="0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8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1" name="Freeform 763"/>
              <p:cNvSpPr>
                <a:spLocks/>
              </p:cNvSpPr>
              <p:nvPr/>
            </p:nvSpPr>
            <p:spPr bwMode="auto">
              <a:xfrm>
                <a:off x="2842" y="3145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2" name="Freeform 764"/>
              <p:cNvSpPr>
                <a:spLocks/>
              </p:cNvSpPr>
              <p:nvPr/>
            </p:nvSpPr>
            <p:spPr bwMode="auto">
              <a:xfrm>
                <a:off x="2826" y="3145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1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3" name="Freeform 765"/>
              <p:cNvSpPr>
                <a:spLocks/>
              </p:cNvSpPr>
              <p:nvPr/>
            </p:nvSpPr>
            <p:spPr bwMode="auto">
              <a:xfrm>
                <a:off x="2811" y="3146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4" name="Freeform 766"/>
              <p:cNvSpPr>
                <a:spLocks/>
              </p:cNvSpPr>
              <p:nvPr/>
            </p:nvSpPr>
            <p:spPr bwMode="auto">
              <a:xfrm>
                <a:off x="2796" y="3147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5" name="Freeform 767"/>
              <p:cNvSpPr>
                <a:spLocks/>
              </p:cNvSpPr>
              <p:nvPr/>
            </p:nvSpPr>
            <p:spPr bwMode="auto">
              <a:xfrm>
                <a:off x="2780" y="3147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1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6" name="Freeform 768"/>
              <p:cNvSpPr>
                <a:spLocks/>
              </p:cNvSpPr>
              <p:nvPr/>
            </p:nvSpPr>
            <p:spPr bwMode="auto">
              <a:xfrm>
                <a:off x="2765" y="3148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w 2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4"/>
                  <a:gd name="T68" fmla="*/ 23 w 2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4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7" name="Freeform 769"/>
              <p:cNvSpPr>
                <a:spLocks/>
              </p:cNvSpPr>
              <p:nvPr/>
            </p:nvSpPr>
            <p:spPr bwMode="auto">
              <a:xfrm>
                <a:off x="2750" y="3149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8" name="Freeform 770"/>
              <p:cNvSpPr>
                <a:spLocks/>
              </p:cNvSpPr>
              <p:nvPr/>
            </p:nvSpPr>
            <p:spPr bwMode="auto">
              <a:xfrm>
                <a:off x="2734" y="3149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8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29" name="Freeform 771"/>
              <p:cNvSpPr>
                <a:spLocks/>
              </p:cNvSpPr>
              <p:nvPr/>
            </p:nvSpPr>
            <p:spPr bwMode="auto">
              <a:xfrm>
                <a:off x="2719" y="315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0" name="Freeform 772"/>
              <p:cNvSpPr>
                <a:spLocks/>
              </p:cNvSpPr>
              <p:nvPr/>
            </p:nvSpPr>
            <p:spPr bwMode="auto">
              <a:xfrm>
                <a:off x="2703" y="3151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1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1" name="Freeform 773"/>
              <p:cNvSpPr>
                <a:spLocks/>
              </p:cNvSpPr>
              <p:nvPr/>
            </p:nvSpPr>
            <p:spPr bwMode="auto">
              <a:xfrm>
                <a:off x="2688" y="315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2" name="Freeform 774"/>
              <p:cNvSpPr>
                <a:spLocks/>
              </p:cNvSpPr>
              <p:nvPr/>
            </p:nvSpPr>
            <p:spPr bwMode="auto">
              <a:xfrm>
                <a:off x="2673" y="3152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3" name="Freeform 775"/>
              <p:cNvSpPr>
                <a:spLocks/>
              </p:cNvSpPr>
              <p:nvPr/>
            </p:nvSpPr>
            <p:spPr bwMode="auto">
              <a:xfrm>
                <a:off x="2657" y="3152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4" name="Freeform 776"/>
              <p:cNvSpPr>
                <a:spLocks/>
              </p:cNvSpPr>
              <p:nvPr/>
            </p:nvSpPr>
            <p:spPr bwMode="auto">
              <a:xfrm>
                <a:off x="2642" y="315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5" name="Freeform 777"/>
              <p:cNvSpPr>
                <a:spLocks/>
              </p:cNvSpPr>
              <p:nvPr/>
            </p:nvSpPr>
            <p:spPr bwMode="auto">
              <a:xfrm>
                <a:off x="2627" y="3154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6" name="Freeform 778"/>
              <p:cNvSpPr>
                <a:spLocks/>
              </p:cNvSpPr>
              <p:nvPr/>
            </p:nvSpPr>
            <p:spPr bwMode="auto">
              <a:xfrm>
                <a:off x="2611" y="3154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7" name="Freeform 779"/>
              <p:cNvSpPr>
                <a:spLocks/>
              </p:cNvSpPr>
              <p:nvPr/>
            </p:nvSpPr>
            <p:spPr bwMode="auto">
              <a:xfrm>
                <a:off x="2596" y="3155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8" name="Freeform 780"/>
              <p:cNvSpPr>
                <a:spLocks/>
              </p:cNvSpPr>
              <p:nvPr/>
            </p:nvSpPr>
            <p:spPr bwMode="auto">
              <a:xfrm>
                <a:off x="2581" y="3156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39" name="Freeform 781"/>
              <p:cNvSpPr>
                <a:spLocks/>
              </p:cNvSpPr>
              <p:nvPr/>
            </p:nvSpPr>
            <p:spPr bwMode="auto">
              <a:xfrm>
                <a:off x="2565" y="3156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0" name="Freeform 782"/>
              <p:cNvSpPr>
                <a:spLocks/>
              </p:cNvSpPr>
              <p:nvPr/>
            </p:nvSpPr>
            <p:spPr bwMode="auto">
              <a:xfrm>
                <a:off x="2550" y="3157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1" name="Freeform 783"/>
              <p:cNvSpPr>
                <a:spLocks/>
              </p:cNvSpPr>
              <p:nvPr/>
            </p:nvSpPr>
            <p:spPr bwMode="auto">
              <a:xfrm>
                <a:off x="2534" y="3158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2" name="Freeform 784"/>
              <p:cNvSpPr>
                <a:spLocks/>
              </p:cNvSpPr>
              <p:nvPr/>
            </p:nvSpPr>
            <p:spPr bwMode="auto">
              <a:xfrm>
                <a:off x="2519" y="3158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3" name="Freeform 785"/>
              <p:cNvSpPr>
                <a:spLocks/>
              </p:cNvSpPr>
              <p:nvPr/>
            </p:nvSpPr>
            <p:spPr bwMode="auto">
              <a:xfrm>
                <a:off x="2504" y="3159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4" name="Freeform 786"/>
              <p:cNvSpPr>
                <a:spLocks/>
              </p:cNvSpPr>
              <p:nvPr/>
            </p:nvSpPr>
            <p:spPr bwMode="auto">
              <a:xfrm>
                <a:off x="2488" y="3160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5" name="Freeform 787"/>
              <p:cNvSpPr>
                <a:spLocks/>
              </p:cNvSpPr>
              <p:nvPr/>
            </p:nvSpPr>
            <p:spPr bwMode="auto">
              <a:xfrm>
                <a:off x="2473" y="3161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6" name="Freeform 788"/>
              <p:cNvSpPr>
                <a:spLocks/>
              </p:cNvSpPr>
              <p:nvPr/>
            </p:nvSpPr>
            <p:spPr bwMode="auto">
              <a:xfrm>
                <a:off x="2458" y="3161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7" name="Freeform 789"/>
              <p:cNvSpPr>
                <a:spLocks/>
              </p:cNvSpPr>
              <p:nvPr/>
            </p:nvSpPr>
            <p:spPr bwMode="auto">
              <a:xfrm>
                <a:off x="2442" y="3162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8" name="Freeform 790"/>
              <p:cNvSpPr>
                <a:spLocks/>
              </p:cNvSpPr>
              <p:nvPr/>
            </p:nvSpPr>
            <p:spPr bwMode="auto">
              <a:xfrm>
                <a:off x="2427" y="3163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w 23"/>
                  <a:gd name="T43" fmla="*/ 0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3"/>
                  <a:gd name="T68" fmla="*/ 23 w 23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3">
                    <a:moveTo>
                      <a:pt x="12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5" y="22"/>
                    </a:lnTo>
                    <a:lnTo>
                      <a:pt x="18" y="22"/>
                    </a:lnTo>
                    <a:lnTo>
                      <a:pt x="19" y="19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49" name="Freeform 791"/>
              <p:cNvSpPr>
                <a:spLocks/>
              </p:cNvSpPr>
              <p:nvPr/>
            </p:nvSpPr>
            <p:spPr bwMode="auto">
              <a:xfrm>
                <a:off x="2411" y="3163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w 23"/>
                  <a:gd name="T11" fmla="*/ 0 h 24"/>
                  <a:gd name="T12" fmla="*/ 0 w 23"/>
                  <a:gd name="T13" fmla="*/ 0 h 24"/>
                  <a:gd name="T14" fmla="*/ 0 w 23"/>
                  <a:gd name="T15" fmla="*/ 0 h 24"/>
                  <a:gd name="T16" fmla="*/ 0 w 23"/>
                  <a:gd name="T17" fmla="*/ 0 h 24"/>
                  <a:gd name="T18" fmla="*/ 0 w 23"/>
                  <a:gd name="T19" fmla="*/ 0 h 24"/>
                  <a:gd name="T20" fmla="*/ 0 w 23"/>
                  <a:gd name="T21" fmla="*/ 0 h 24"/>
                  <a:gd name="T22" fmla="*/ 0 w 23"/>
                  <a:gd name="T23" fmla="*/ 0 h 24"/>
                  <a:gd name="T24" fmla="*/ 0 w 23"/>
                  <a:gd name="T25" fmla="*/ 0 h 24"/>
                  <a:gd name="T26" fmla="*/ 0 w 23"/>
                  <a:gd name="T27" fmla="*/ 0 h 24"/>
                  <a:gd name="T28" fmla="*/ 0 w 23"/>
                  <a:gd name="T29" fmla="*/ 0 h 24"/>
                  <a:gd name="T30" fmla="*/ 0 w 23"/>
                  <a:gd name="T31" fmla="*/ 0 h 24"/>
                  <a:gd name="T32" fmla="*/ 0 w 23"/>
                  <a:gd name="T33" fmla="*/ 0 h 24"/>
                  <a:gd name="T34" fmla="*/ 0 w 23"/>
                  <a:gd name="T35" fmla="*/ 0 h 24"/>
                  <a:gd name="T36" fmla="*/ 0 w 23"/>
                  <a:gd name="T37" fmla="*/ 0 h 24"/>
                  <a:gd name="T38" fmla="*/ 0 w 23"/>
                  <a:gd name="T39" fmla="*/ 0 h 24"/>
                  <a:gd name="T40" fmla="*/ 0 w 23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4"/>
                  <a:gd name="T65" fmla="*/ 23 w 2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4">
                    <a:moveTo>
                      <a:pt x="12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6" y="22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22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0" name="Freeform 792"/>
              <p:cNvSpPr>
                <a:spLocks/>
              </p:cNvSpPr>
              <p:nvPr/>
            </p:nvSpPr>
            <p:spPr bwMode="auto">
              <a:xfrm>
                <a:off x="2396" y="3164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w 23"/>
                  <a:gd name="T11" fmla="*/ 0 h 23"/>
                  <a:gd name="T12" fmla="*/ 0 w 23"/>
                  <a:gd name="T13" fmla="*/ 0 h 23"/>
                  <a:gd name="T14" fmla="*/ 0 w 23"/>
                  <a:gd name="T15" fmla="*/ 0 h 23"/>
                  <a:gd name="T16" fmla="*/ 0 w 23"/>
                  <a:gd name="T17" fmla="*/ 0 h 23"/>
                  <a:gd name="T18" fmla="*/ 0 w 23"/>
                  <a:gd name="T19" fmla="*/ 0 h 23"/>
                  <a:gd name="T20" fmla="*/ 0 w 23"/>
                  <a:gd name="T21" fmla="*/ 0 h 23"/>
                  <a:gd name="T22" fmla="*/ 0 w 23"/>
                  <a:gd name="T23" fmla="*/ 0 h 23"/>
                  <a:gd name="T24" fmla="*/ 0 w 23"/>
                  <a:gd name="T25" fmla="*/ 0 h 23"/>
                  <a:gd name="T26" fmla="*/ 0 w 23"/>
                  <a:gd name="T27" fmla="*/ 0 h 23"/>
                  <a:gd name="T28" fmla="*/ 0 w 23"/>
                  <a:gd name="T29" fmla="*/ 0 h 23"/>
                  <a:gd name="T30" fmla="*/ 0 w 23"/>
                  <a:gd name="T31" fmla="*/ 0 h 23"/>
                  <a:gd name="T32" fmla="*/ 0 w 23"/>
                  <a:gd name="T33" fmla="*/ 0 h 23"/>
                  <a:gd name="T34" fmla="*/ 0 w 23"/>
                  <a:gd name="T35" fmla="*/ 0 h 23"/>
                  <a:gd name="T36" fmla="*/ 0 w 23"/>
                  <a:gd name="T37" fmla="*/ 0 h 23"/>
                  <a:gd name="T38" fmla="*/ 0 w 23"/>
                  <a:gd name="T39" fmla="*/ 0 h 23"/>
                  <a:gd name="T40" fmla="*/ 0 w 23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3"/>
                  <a:gd name="T65" fmla="*/ 23 w 23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3">
                    <a:moveTo>
                      <a:pt x="12" y="0"/>
                    </a:moveTo>
                    <a:lnTo>
                      <a:pt x="9" y="1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6" y="22"/>
                    </a:lnTo>
                    <a:lnTo>
                      <a:pt x="9" y="23"/>
                    </a:lnTo>
                    <a:lnTo>
                      <a:pt x="15" y="23"/>
                    </a:lnTo>
                    <a:lnTo>
                      <a:pt x="18" y="22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22" y="6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1" name="Freeform 793"/>
              <p:cNvSpPr>
                <a:spLocks/>
              </p:cNvSpPr>
              <p:nvPr/>
            </p:nvSpPr>
            <p:spPr bwMode="auto">
              <a:xfrm>
                <a:off x="2386" y="3141"/>
                <a:ext cx="50" cy="50"/>
              </a:xfrm>
              <a:custGeom>
                <a:avLst/>
                <a:gdLst>
                  <a:gd name="T0" fmla="*/ 2 w 151"/>
                  <a:gd name="T1" fmla="*/ 2 h 150"/>
                  <a:gd name="T2" fmla="*/ 0 w 151"/>
                  <a:gd name="T3" fmla="*/ 1 h 150"/>
                  <a:gd name="T4" fmla="*/ 2 w 151"/>
                  <a:gd name="T5" fmla="*/ 0 h 150"/>
                  <a:gd name="T6" fmla="*/ 2 w 151"/>
                  <a:gd name="T7" fmla="*/ 2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150"/>
                  <a:gd name="T14" fmla="*/ 151 w 151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150">
                    <a:moveTo>
                      <a:pt x="151" y="150"/>
                    </a:moveTo>
                    <a:lnTo>
                      <a:pt x="0" y="83"/>
                    </a:lnTo>
                    <a:lnTo>
                      <a:pt x="145" y="0"/>
                    </a:lnTo>
                    <a:lnTo>
                      <a:pt x="151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2" name="Freeform 794"/>
              <p:cNvSpPr>
                <a:spLocks/>
              </p:cNvSpPr>
              <p:nvPr/>
            </p:nvSpPr>
            <p:spPr bwMode="auto">
              <a:xfrm>
                <a:off x="2377" y="3135"/>
                <a:ext cx="63" cy="62"/>
              </a:xfrm>
              <a:custGeom>
                <a:avLst/>
                <a:gdLst>
                  <a:gd name="T0" fmla="*/ 2 w 189"/>
                  <a:gd name="T1" fmla="*/ 2 h 187"/>
                  <a:gd name="T2" fmla="*/ 2 w 189"/>
                  <a:gd name="T3" fmla="*/ 2 h 187"/>
                  <a:gd name="T4" fmla="*/ 0 w 189"/>
                  <a:gd name="T5" fmla="*/ 1 h 187"/>
                  <a:gd name="T6" fmla="*/ 0 w 189"/>
                  <a:gd name="T7" fmla="*/ 1 h 187"/>
                  <a:gd name="T8" fmla="*/ 2 w 189"/>
                  <a:gd name="T9" fmla="*/ 0 h 187"/>
                  <a:gd name="T10" fmla="*/ 2 w 189"/>
                  <a:gd name="T11" fmla="*/ 0 h 187"/>
                  <a:gd name="T12" fmla="*/ 2 w 189"/>
                  <a:gd name="T13" fmla="*/ 2 h 187"/>
                  <a:gd name="T14" fmla="*/ 2 w 189"/>
                  <a:gd name="T15" fmla="*/ 2 h 187"/>
                  <a:gd name="T16" fmla="*/ 2 w 189"/>
                  <a:gd name="T17" fmla="*/ 0 h 187"/>
                  <a:gd name="T18" fmla="*/ 0 w 189"/>
                  <a:gd name="T19" fmla="*/ 1 h 187"/>
                  <a:gd name="T20" fmla="*/ 2 w 189"/>
                  <a:gd name="T21" fmla="*/ 2 h 187"/>
                  <a:gd name="T22" fmla="*/ 2 w 189"/>
                  <a:gd name="T23" fmla="*/ 2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9"/>
                  <a:gd name="T37" fmla="*/ 0 h 187"/>
                  <a:gd name="T38" fmla="*/ 189 w 189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9" h="187">
                    <a:moveTo>
                      <a:pt x="166" y="170"/>
                    </a:moveTo>
                    <a:lnTo>
                      <a:pt x="182" y="158"/>
                    </a:lnTo>
                    <a:lnTo>
                      <a:pt x="30" y="91"/>
                    </a:lnTo>
                    <a:lnTo>
                      <a:pt x="32" y="113"/>
                    </a:lnTo>
                    <a:lnTo>
                      <a:pt x="177" y="30"/>
                    </a:lnTo>
                    <a:lnTo>
                      <a:pt x="160" y="20"/>
                    </a:lnTo>
                    <a:lnTo>
                      <a:pt x="166" y="170"/>
                    </a:lnTo>
                    <a:lnTo>
                      <a:pt x="189" y="187"/>
                    </a:lnTo>
                    <a:lnTo>
                      <a:pt x="182" y="0"/>
                    </a:lnTo>
                    <a:lnTo>
                      <a:pt x="0" y="104"/>
                    </a:lnTo>
                    <a:lnTo>
                      <a:pt x="189" y="187"/>
                    </a:lnTo>
                    <a:lnTo>
                      <a:pt x="166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3" name="Freeform 795"/>
              <p:cNvSpPr>
                <a:spLocks/>
              </p:cNvSpPr>
              <p:nvPr/>
            </p:nvSpPr>
            <p:spPr bwMode="auto">
              <a:xfrm>
                <a:off x="2382" y="3052"/>
                <a:ext cx="49" cy="66"/>
              </a:xfrm>
              <a:custGeom>
                <a:avLst/>
                <a:gdLst>
                  <a:gd name="T0" fmla="*/ 0 w 148"/>
                  <a:gd name="T1" fmla="*/ 0 h 197"/>
                  <a:gd name="T2" fmla="*/ 1 w 148"/>
                  <a:gd name="T3" fmla="*/ 0 h 197"/>
                  <a:gd name="T4" fmla="*/ 1 w 148"/>
                  <a:gd name="T5" fmla="*/ 0 h 197"/>
                  <a:gd name="T6" fmla="*/ 1 w 148"/>
                  <a:gd name="T7" fmla="*/ 0 h 197"/>
                  <a:gd name="T8" fmla="*/ 1 w 148"/>
                  <a:gd name="T9" fmla="*/ 0 h 197"/>
                  <a:gd name="T10" fmla="*/ 1 w 148"/>
                  <a:gd name="T11" fmla="*/ 0 h 197"/>
                  <a:gd name="T12" fmla="*/ 1 w 148"/>
                  <a:gd name="T13" fmla="*/ 0 h 197"/>
                  <a:gd name="T14" fmla="*/ 1 w 148"/>
                  <a:gd name="T15" fmla="*/ 1 h 197"/>
                  <a:gd name="T16" fmla="*/ 1 w 148"/>
                  <a:gd name="T17" fmla="*/ 1 h 197"/>
                  <a:gd name="T18" fmla="*/ 1 w 148"/>
                  <a:gd name="T19" fmla="*/ 1 h 197"/>
                  <a:gd name="T20" fmla="*/ 1 w 148"/>
                  <a:gd name="T21" fmla="*/ 1 h 197"/>
                  <a:gd name="T22" fmla="*/ 1 w 148"/>
                  <a:gd name="T23" fmla="*/ 1 h 197"/>
                  <a:gd name="T24" fmla="*/ 1 w 148"/>
                  <a:gd name="T25" fmla="*/ 1 h 197"/>
                  <a:gd name="T26" fmla="*/ 1 w 148"/>
                  <a:gd name="T27" fmla="*/ 1 h 197"/>
                  <a:gd name="T28" fmla="*/ 1 w 148"/>
                  <a:gd name="T29" fmla="*/ 1 h 197"/>
                  <a:gd name="T30" fmla="*/ 1 w 148"/>
                  <a:gd name="T31" fmla="*/ 1 h 197"/>
                  <a:gd name="T32" fmla="*/ 1 w 148"/>
                  <a:gd name="T33" fmla="*/ 1 h 197"/>
                  <a:gd name="T34" fmla="*/ 1 w 148"/>
                  <a:gd name="T35" fmla="*/ 1 h 197"/>
                  <a:gd name="T36" fmla="*/ 0 w 148"/>
                  <a:gd name="T37" fmla="*/ 1 h 197"/>
                  <a:gd name="T38" fmla="*/ 0 w 148"/>
                  <a:gd name="T39" fmla="*/ 0 h 197"/>
                  <a:gd name="T40" fmla="*/ 0 w 148"/>
                  <a:gd name="T41" fmla="*/ 2 h 197"/>
                  <a:gd name="T42" fmla="*/ 1 w 148"/>
                  <a:gd name="T43" fmla="*/ 1 h 197"/>
                  <a:gd name="T44" fmla="*/ 1 w 148"/>
                  <a:gd name="T45" fmla="*/ 1 h 197"/>
                  <a:gd name="T46" fmla="*/ 1 w 148"/>
                  <a:gd name="T47" fmla="*/ 1 h 197"/>
                  <a:gd name="T48" fmla="*/ 1 w 148"/>
                  <a:gd name="T49" fmla="*/ 1 h 197"/>
                  <a:gd name="T50" fmla="*/ 1 w 148"/>
                  <a:gd name="T51" fmla="*/ 1 h 197"/>
                  <a:gd name="T52" fmla="*/ 2 w 148"/>
                  <a:gd name="T53" fmla="*/ 1 h 197"/>
                  <a:gd name="T54" fmla="*/ 2 w 148"/>
                  <a:gd name="T55" fmla="*/ 1 h 197"/>
                  <a:gd name="T56" fmla="*/ 2 w 148"/>
                  <a:gd name="T57" fmla="*/ 1 h 197"/>
                  <a:gd name="T58" fmla="*/ 2 w 148"/>
                  <a:gd name="T59" fmla="*/ 1 h 197"/>
                  <a:gd name="T60" fmla="*/ 2 w 148"/>
                  <a:gd name="T61" fmla="*/ 1 h 197"/>
                  <a:gd name="T62" fmla="*/ 2 w 148"/>
                  <a:gd name="T63" fmla="*/ 1 h 197"/>
                  <a:gd name="T64" fmla="*/ 2 w 148"/>
                  <a:gd name="T65" fmla="*/ 1 h 197"/>
                  <a:gd name="T66" fmla="*/ 2 w 148"/>
                  <a:gd name="T67" fmla="*/ 1 h 197"/>
                  <a:gd name="T68" fmla="*/ 2 w 148"/>
                  <a:gd name="T69" fmla="*/ 1 h 197"/>
                  <a:gd name="T70" fmla="*/ 2 w 148"/>
                  <a:gd name="T71" fmla="*/ 1 h 197"/>
                  <a:gd name="T72" fmla="*/ 2 w 148"/>
                  <a:gd name="T73" fmla="*/ 1 h 197"/>
                  <a:gd name="T74" fmla="*/ 2 w 148"/>
                  <a:gd name="T75" fmla="*/ 1 h 197"/>
                  <a:gd name="T76" fmla="*/ 2 w 148"/>
                  <a:gd name="T77" fmla="*/ 0 h 197"/>
                  <a:gd name="T78" fmla="*/ 2 w 148"/>
                  <a:gd name="T79" fmla="*/ 0 h 197"/>
                  <a:gd name="T80" fmla="*/ 2 w 148"/>
                  <a:gd name="T81" fmla="*/ 0 h 197"/>
                  <a:gd name="T82" fmla="*/ 2 w 148"/>
                  <a:gd name="T83" fmla="*/ 0 h 197"/>
                  <a:gd name="T84" fmla="*/ 2 w 148"/>
                  <a:gd name="T85" fmla="*/ 0 h 197"/>
                  <a:gd name="T86" fmla="*/ 2 w 148"/>
                  <a:gd name="T87" fmla="*/ 0 h 197"/>
                  <a:gd name="T88" fmla="*/ 2 w 148"/>
                  <a:gd name="T89" fmla="*/ 0 h 197"/>
                  <a:gd name="T90" fmla="*/ 2 w 148"/>
                  <a:gd name="T91" fmla="*/ 0 h 197"/>
                  <a:gd name="T92" fmla="*/ 1 w 148"/>
                  <a:gd name="T93" fmla="*/ 0 h 197"/>
                  <a:gd name="T94" fmla="*/ 1 w 148"/>
                  <a:gd name="T95" fmla="*/ 0 h 197"/>
                  <a:gd name="T96" fmla="*/ 1 w 148"/>
                  <a:gd name="T97" fmla="*/ 0 h 197"/>
                  <a:gd name="T98" fmla="*/ 1 w 148"/>
                  <a:gd name="T99" fmla="*/ 0 h 197"/>
                  <a:gd name="T100" fmla="*/ 1 w 148"/>
                  <a:gd name="T101" fmla="*/ 0 h 197"/>
                  <a:gd name="T102" fmla="*/ 1 w 148"/>
                  <a:gd name="T103" fmla="*/ 0 h 197"/>
                  <a:gd name="T104" fmla="*/ 0 w 148"/>
                  <a:gd name="T105" fmla="*/ 0 h 1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8"/>
                  <a:gd name="T160" fmla="*/ 0 h 197"/>
                  <a:gd name="T161" fmla="*/ 148 w 148"/>
                  <a:gd name="T162" fmla="*/ 197 h 1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8" h="197">
                    <a:moveTo>
                      <a:pt x="0" y="0"/>
                    </a:moveTo>
                    <a:lnTo>
                      <a:pt x="0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105" y="29"/>
                    </a:lnTo>
                    <a:lnTo>
                      <a:pt x="105" y="30"/>
                    </a:lnTo>
                    <a:lnTo>
                      <a:pt x="108" y="30"/>
                    </a:lnTo>
                    <a:lnTo>
                      <a:pt x="109" y="33"/>
                    </a:lnTo>
                    <a:lnTo>
                      <a:pt x="112" y="33"/>
                    </a:lnTo>
                    <a:lnTo>
                      <a:pt x="114" y="36"/>
                    </a:lnTo>
                    <a:lnTo>
                      <a:pt x="115" y="36"/>
                    </a:lnTo>
                    <a:lnTo>
                      <a:pt x="117" y="39"/>
                    </a:lnTo>
                    <a:lnTo>
                      <a:pt x="118" y="42"/>
                    </a:lnTo>
                    <a:lnTo>
                      <a:pt x="118" y="45"/>
                    </a:lnTo>
                    <a:lnTo>
                      <a:pt x="120" y="45"/>
                    </a:lnTo>
                    <a:lnTo>
                      <a:pt x="120" y="51"/>
                    </a:lnTo>
                    <a:lnTo>
                      <a:pt x="121" y="51"/>
                    </a:lnTo>
                    <a:lnTo>
                      <a:pt x="121" y="65"/>
                    </a:lnTo>
                    <a:lnTo>
                      <a:pt x="120" y="65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8" y="75"/>
                    </a:lnTo>
                    <a:lnTo>
                      <a:pt x="117" y="75"/>
                    </a:lnTo>
                    <a:lnTo>
                      <a:pt x="117" y="78"/>
                    </a:lnTo>
                    <a:lnTo>
                      <a:pt x="114" y="80"/>
                    </a:lnTo>
                    <a:lnTo>
                      <a:pt x="114" y="83"/>
                    </a:lnTo>
                    <a:lnTo>
                      <a:pt x="111" y="83"/>
                    </a:lnTo>
                    <a:lnTo>
                      <a:pt x="111" y="84"/>
                    </a:lnTo>
                    <a:lnTo>
                      <a:pt x="108" y="86"/>
                    </a:lnTo>
                    <a:lnTo>
                      <a:pt x="105" y="87"/>
                    </a:lnTo>
                    <a:lnTo>
                      <a:pt x="102" y="89"/>
                    </a:lnTo>
                    <a:lnTo>
                      <a:pt x="99" y="89"/>
                    </a:lnTo>
                    <a:lnTo>
                      <a:pt x="99" y="90"/>
                    </a:lnTo>
                    <a:lnTo>
                      <a:pt x="91" y="90"/>
                    </a:lnTo>
                    <a:lnTo>
                      <a:pt x="91" y="91"/>
                    </a:lnTo>
                    <a:lnTo>
                      <a:pt x="27" y="91"/>
                    </a:lnTo>
                    <a:lnTo>
                      <a:pt x="27" y="26"/>
                    </a:lnTo>
                    <a:lnTo>
                      <a:pt x="0" y="26"/>
                    </a:lnTo>
                    <a:lnTo>
                      <a:pt x="0" y="197"/>
                    </a:lnTo>
                    <a:lnTo>
                      <a:pt x="27" y="197"/>
                    </a:lnTo>
                    <a:lnTo>
                      <a:pt x="27" y="115"/>
                    </a:lnTo>
                    <a:lnTo>
                      <a:pt x="99" y="115"/>
                    </a:lnTo>
                    <a:lnTo>
                      <a:pt x="99" y="113"/>
                    </a:lnTo>
                    <a:lnTo>
                      <a:pt x="109" y="113"/>
                    </a:lnTo>
                    <a:lnTo>
                      <a:pt x="109" y="112"/>
                    </a:lnTo>
                    <a:lnTo>
                      <a:pt x="115" y="112"/>
                    </a:lnTo>
                    <a:lnTo>
                      <a:pt x="115" y="110"/>
                    </a:lnTo>
                    <a:lnTo>
                      <a:pt x="118" y="110"/>
                    </a:lnTo>
                    <a:lnTo>
                      <a:pt x="118" y="109"/>
                    </a:lnTo>
                    <a:lnTo>
                      <a:pt x="121" y="109"/>
                    </a:lnTo>
                    <a:lnTo>
                      <a:pt x="121" y="107"/>
                    </a:lnTo>
                    <a:lnTo>
                      <a:pt x="124" y="106"/>
                    </a:lnTo>
                    <a:lnTo>
                      <a:pt x="127" y="104"/>
                    </a:lnTo>
                    <a:lnTo>
                      <a:pt x="130" y="103"/>
                    </a:lnTo>
                    <a:lnTo>
                      <a:pt x="130" y="102"/>
                    </a:lnTo>
                    <a:lnTo>
                      <a:pt x="133" y="100"/>
                    </a:lnTo>
                    <a:lnTo>
                      <a:pt x="133" y="97"/>
                    </a:lnTo>
                    <a:lnTo>
                      <a:pt x="135" y="97"/>
                    </a:lnTo>
                    <a:lnTo>
                      <a:pt x="135" y="96"/>
                    </a:lnTo>
                    <a:lnTo>
                      <a:pt x="138" y="94"/>
                    </a:lnTo>
                    <a:lnTo>
                      <a:pt x="138" y="91"/>
                    </a:lnTo>
                    <a:lnTo>
                      <a:pt x="141" y="90"/>
                    </a:lnTo>
                    <a:lnTo>
                      <a:pt x="141" y="87"/>
                    </a:lnTo>
                    <a:lnTo>
                      <a:pt x="143" y="87"/>
                    </a:lnTo>
                    <a:lnTo>
                      <a:pt x="143" y="83"/>
                    </a:lnTo>
                    <a:lnTo>
                      <a:pt x="144" y="83"/>
                    </a:lnTo>
                    <a:lnTo>
                      <a:pt x="144" y="80"/>
                    </a:lnTo>
                    <a:lnTo>
                      <a:pt x="146" y="80"/>
                    </a:lnTo>
                    <a:lnTo>
                      <a:pt x="146" y="77"/>
                    </a:lnTo>
                    <a:lnTo>
                      <a:pt x="147" y="77"/>
                    </a:lnTo>
                    <a:lnTo>
                      <a:pt x="147" y="68"/>
                    </a:lnTo>
                    <a:lnTo>
                      <a:pt x="148" y="68"/>
                    </a:lnTo>
                    <a:lnTo>
                      <a:pt x="148" y="45"/>
                    </a:lnTo>
                    <a:lnTo>
                      <a:pt x="147" y="45"/>
                    </a:lnTo>
                    <a:lnTo>
                      <a:pt x="147" y="39"/>
                    </a:lnTo>
                    <a:lnTo>
                      <a:pt x="146" y="39"/>
                    </a:lnTo>
                    <a:lnTo>
                      <a:pt x="146" y="33"/>
                    </a:lnTo>
                    <a:lnTo>
                      <a:pt x="144" y="33"/>
                    </a:lnTo>
                    <a:lnTo>
                      <a:pt x="143" y="30"/>
                    </a:lnTo>
                    <a:lnTo>
                      <a:pt x="143" y="26"/>
                    </a:lnTo>
                    <a:lnTo>
                      <a:pt x="141" y="26"/>
                    </a:lnTo>
                    <a:lnTo>
                      <a:pt x="140" y="23"/>
                    </a:lnTo>
                    <a:lnTo>
                      <a:pt x="138" y="20"/>
                    </a:lnTo>
                    <a:lnTo>
                      <a:pt x="135" y="20"/>
                    </a:lnTo>
                    <a:lnTo>
                      <a:pt x="135" y="17"/>
                    </a:lnTo>
                    <a:lnTo>
                      <a:pt x="134" y="17"/>
                    </a:lnTo>
                    <a:lnTo>
                      <a:pt x="133" y="15"/>
                    </a:lnTo>
                    <a:lnTo>
                      <a:pt x="130" y="15"/>
                    </a:lnTo>
                    <a:lnTo>
                      <a:pt x="128" y="12"/>
                    </a:lnTo>
                    <a:lnTo>
                      <a:pt x="125" y="12"/>
                    </a:lnTo>
                    <a:lnTo>
                      <a:pt x="124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18" y="7"/>
                    </a:lnTo>
                    <a:lnTo>
                      <a:pt x="118" y="6"/>
                    </a:lnTo>
                    <a:lnTo>
                      <a:pt x="115" y="6"/>
                    </a:lnTo>
                    <a:lnTo>
                      <a:pt x="115" y="4"/>
                    </a:lnTo>
                    <a:lnTo>
                      <a:pt x="109" y="4"/>
                    </a:lnTo>
                    <a:lnTo>
                      <a:pt x="109" y="3"/>
                    </a:lnTo>
                    <a:lnTo>
                      <a:pt x="107" y="3"/>
                    </a:lnTo>
                    <a:lnTo>
                      <a:pt x="107" y="1"/>
                    </a:lnTo>
                    <a:lnTo>
                      <a:pt x="97" y="1"/>
                    </a:lnTo>
                    <a:lnTo>
                      <a:pt x="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4" name="Freeform 796"/>
              <p:cNvSpPr>
                <a:spLocks/>
              </p:cNvSpPr>
              <p:nvPr/>
            </p:nvSpPr>
            <p:spPr bwMode="auto">
              <a:xfrm>
                <a:off x="2382" y="3052"/>
                <a:ext cx="49" cy="66"/>
              </a:xfrm>
              <a:custGeom>
                <a:avLst/>
                <a:gdLst>
                  <a:gd name="T0" fmla="*/ 0 w 148"/>
                  <a:gd name="T1" fmla="*/ 0 h 197"/>
                  <a:gd name="T2" fmla="*/ 0 w 148"/>
                  <a:gd name="T3" fmla="*/ 2 h 197"/>
                  <a:gd name="T4" fmla="*/ 0 w 148"/>
                  <a:gd name="T5" fmla="*/ 2 h 197"/>
                  <a:gd name="T6" fmla="*/ 0 w 148"/>
                  <a:gd name="T7" fmla="*/ 1 h 197"/>
                  <a:gd name="T8" fmla="*/ 1 w 148"/>
                  <a:gd name="T9" fmla="*/ 1 h 197"/>
                  <a:gd name="T10" fmla="*/ 1 w 148"/>
                  <a:gd name="T11" fmla="*/ 1 h 197"/>
                  <a:gd name="T12" fmla="*/ 1 w 148"/>
                  <a:gd name="T13" fmla="*/ 1 h 197"/>
                  <a:gd name="T14" fmla="*/ 1 w 148"/>
                  <a:gd name="T15" fmla="*/ 1 h 197"/>
                  <a:gd name="T16" fmla="*/ 1 w 148"/>
                  <a:gd name="T17" fmla="*/ 1 h 197"/>
                  <a:gd name="T18" fmla="*/ 1 w 148"/>
                  <a:gd name="T19" fmla="*/ 1 h 197"/>
                  <a:gd name="T20" fmla="*/ 1 w 148"/>
                  <a:gd name="T21" fmla="*/ 1 h 197"/>
                  <a:gd name="T22" fmla="*/ 1 w 148"/>
                  <a:gd name="T23" fmla="*/ 1 h 197"/>
                  <a:gd name="T24" fmla="*/ 1 w 148"/>
                  <a:gd name="T25" fmla="*/ 1 h 197"/>
                  <a:gd name="T26" fmla="*/ 2 w 148"/>
                  <a:gd name="T27" fmla="*/ 1 h 197"/>
                  <a:gd name="T28" fmla="*/ 2 w 148"/>
                  <a:gd name="T29" fmla="*/ 1 h 197"/>
                  <a:gd name="T30" fmla="*/ 2 w 148"/>
                  <a:gd name="T31" fmla="*/ 1 h 197"/>
                  <a:gd name="T32" fmla="*/ 2 w 148"/>
                  <a:gd name="T33" fmla="*/ 1 h 197"/>
                  <a:gd name="T34" fmla="*/ 2 w 148"/>
                  <a:gd name="T35" fmla="*/ 1 h 197"/>
                  <a:gd name="T36" fmla="*/ 2 w 148"/>
                  <a:gd name="T37" fmla="*/ 1 h 197"/>
                  <a:gd name="T38" fmla="*/ 2 w 148"/>
                  <a:gd name="T39" fmla="*/ 1 h 197"/>
                  <a:gd name="T40" fmla="*/ 2 w 148"/>
                  <a:gd name="T41" fmla="*/ 1 h 197"/>
                  <a:gd name="T42" fmla="*/ 2 w 148"/>
                  <a:gd name="T43" fmla="*/ 1 h 197"/>
                  <a:gd name="T44" fmla="*/ 2 w 148"/>
                  <a:gd name="T45" fmla="*/ 1 h 197"/>
                  <a:gd name="T46" fmla="*/ 2 w 148"/>
                  <a:gd name="T47" fmla="*/ 1 h 197"/>
                  <a:gd name="T48" fmla="*/ 2 w 148"/>
                  <a:gd name="T49" fmla="*/ 1 h 197"/>
                  <a:gd name="T50" fmla="*/ 2 w 148"/>
                  <a:gd name="T51" fmla="*/ 1 h 197"/>
                  <a:gd name="T52" fmla="*/ 2 w 148"/>
                  <a:gd name="T53" fmla="*/ 1 h 197"/>
                  <a:gd name="T54" fmla="*/ 2 w 148"/>
                  <a:gd name="T55" fmla="*/ 1 h 197"/>
                  <a:gd name="T56" fmla="*/ 2 w 148"/>
                  <a:gd name="T57" fmla="*/ 1 h 197"/>
                  <a:gd name="T58" fmla="*/ 2 w 148"/>
                  <a:gd name="T59" fmla="*/ 1 h 197"/>
                  <a:gd name="T60" fmla="*/ 2 w 148"/>
                  <a:gd name="T61" fmla="*/ 1 h 197"/>
                  <a:gd name="T62" fmla="*/ 2 w 148"/>
                  <a:gd name="T63" fmla="*/ 1 h 197"/>
                  <a:gd name="T64" fmla="*/ 2 w 148"/>
                  <a:gd name="T65" fmla="*/ 1 h 197"/>
                  <a:gd name="T66" fmla="*/ 2 w 148"/>
                  <a:gd name="T67" fmla="*/ 1 h 197"/>
                  <a:gd name="T68" fmla="*/ 2 w 148"/>
                  <a:gd name="T69" fmla="*/ 1 h 197"/>
                  <a:gd name="T70" fmla="*/ 2 w 148"/>
                  <a:gd name="T71" fmla="*/ 1 h 197"/>
                  <a:gd name="T72" fmla="*/ 2 w 148"/>
                  <a:gd name="T73" fmla="*/ 0 h 197"/>
                  <a:gd name="T74" fmla="*/ 2 w 148"/>
                  <a:gd name="T75" fmla="*/ 0 h 197"/>
                  <a:gd name="T76" fmla="*/ 2 w 148"/>
                  <a:gd name="T77" fmla="*/ 0 h 197"/>
                  <a:gd name="T78" fmla="*/ 2 w 148"/>
                  <a:gd name="T79" fmla="*/ 0 h 197"/>
                  <a:gd name="T80" fmla="*/ 2 w 148"/>
                  <a:gd name="T81" fmla="*/ 0 h 197"/>
                  <a:gd name="T82" fmla="*/ 2 w 148"/>
                  <a:gd name="T83" fmla="*/ 0 h 197"/>
                  <a:gd name="T84" fmla="*/ 2 w 148"/>
                  <a:gd name="T85" fmla="*/ 0 h 197"/>
                  <a:gd name="T86" fmla="*/ 2 w 148"/>
                  <a:gd name="T87" fmla="*/ 0 h 197"/>
                  <a:gd name="T88" fmla="*/ 2 w 148"/>
                  <a:gd name="T89" fmla="*/ 0 h 197"/>
                  <a:gd name="T90" fmla="*/ 2 w 148"/>
                  <a:gd name="T91" fmla="*/ 0 h 197"/>
                  <a:gd name="T92" fmla="*/ 2 w 148"/>
                  <a:gd name="T93" fmla="*/ 0 h 197"/>
                  <a:gd name="T94" fmla="*/ 2 w 148"/>
                  <a:gd name="T95" fmla="*/ 0 h 197"/>
                  <a:gd name="T96" fmla="*/ 2 w 148"/>
                  <a:gd name="T97" fmla="*/ 0 h 197"/>
                  <a:gd name="T98" fmla="*/ 2 w 148"/>
                  <a:gd name="T99" fmla="*/ 0 h 197"/>
                  <a:gd name="T100" fmla="*/ 2 w 148"/>
                  <a:gd name="T101" fmla="*/ 0 h 197"/>
                  <a:gd name="T102" fmla="*/ 1 w 148"/>
                  <a:gd name="T103" fmla="*/ 0 h 197"/>
                  <a:gd name="T104" fmla="*/ 1 w 148"/>
                  <a:gd name="T105" fmla="*/ 0 h 197"/>
                  <a:gd name="T106" fmla="*/ 1 w 148"/>
                  <a:gd name="T107" fmla="*/ 0 h 197"/>
                  <a:gd name="T108" fmla="*/ 1 w 148"/>
                  <a:gd name="T109" fmla="*/ 0 h 197"/>
                  <a:gd name="T110" fmla="*/ 1 w 148"/>
                  <a:gd name="T111" fmla="*/ 0 h 197"/>
                  <a:gd name="T112" fmla="*/ 1 w 148"/>
                  <a:gd name="T113" fmla="*/ 0 h 197"/>
                  <a:gd name="T114" fmla="*/ 1 w 148"/>
                  <a:gd name="T115" fmla="*/ 0 h 197"/>
                  <a:gd name="T116" fmla="*/ 1 w 148"/>
                  <a:gd name="T117" fmla="*/ 0 h 197"/>
                  <a:gd name="T118" fmla="*/ 0 w 148"/>
                  <a:gd name="T119" fmla="*/ 0 h 1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8"/>
                  <a:gd name="T181" fmla="*/ 0 h 197"/>
                  <a:gd name="T182" fmla="*/ 148 w 148"/>
                  <a:gd name="T183" fmla="*/ 197 h 19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8" h="197">
                    <a:moveTo>
                      <a:pt x="0" y="0"/>
                    </a:moveTo>
                    <a:lnTo>
                      <a:pt x="0" y="197"/>
                    </a:lnTo>
                    <a:lnTo>
                      <a:pt x="27" y="197"/>
                    </a:lnTo>
                    <a:lnTo>
                      <a:pt x="27" y="113"/>
                    </a:lnTo>
                    <a:lnTo>
                      <a:pt x="99" y="113"/>
                    </a:lnTo>
                    <a:lnTo>
                      <a:pt x="101" y="112"/>
                    </a:lnTo>
                    <a:lnTo>
                      <a:pt x="109" y="112"/>
                    </a:lnTo>
                    <a:lnTo>
                      <a:pt x="111" y="110"/>
                    </a:lnTo>
                    <a:lnTo>
                      <a:pt x="115" y="110"/>
                    </a:lnTo>
                    <a:lnTo>
                      <a:pt x="117" y="109"/>
                    </a:lnTo>
                    <a:lnTo>
                      <a:pt x="118" y="109"/>
                    </a:lnTo>
                    <a:lnTo>
                      <a:pt x="120" y="107"/>
                    </a:lnTo>
                    <a:lnTo>
                      <a:pt x="121" y="107"/>
                    </a:lnTo>
                    <a:lnTo>
                      <a:pt x="124" y="104"/>
                    </a:lnTo>
                    <a:lnTo>
                      <a:pt x="125" y="104"/>
                    </a:lnTo>
                    <a:lnTo>
                      <a:pt x="128" y="103"/>
                    </a:lnTo>
                    <a:lnTo>
                      <a:pt x="133" y="99"/>
                    </a:lnTo>
                    <a:lnTo>
                      <a:pt x="133" y="97"/>
                    </a:lnTo>
                    <a:lnTo>
                      <a:pt x="134" y="96"/>
                    </a:lnTo>
                    <a:lnTo>
                      <a:pt x="135" y="96"/>
                    </a:lnTo>
                    <a:lnTo>
                      <a:pt x="138" y="93"/>
                    </a:lnTo>
                    <a:lnTo>
                      <a:pt x="138" y="91"/>
                    </a:lnTo>
                    <a:lnTo>
                      <a:pt x="141" y="89"/>
                    </a:lnTo>
                    <a:lnTo>
                      <a:pt x="141" y="87"/>
                    </a:lnTo>
                    <a:lnTo>
                      <a:pt x="143" y="84"/>
                    </a:lnTo>
                    <a:lnTo>
                      <a:pt x="143" y="83"/>
                    </a:lnTo>
                    <a:lnTo>
                      <a:pt x="144" y="81"/>
                    </a:lnTo>
                    <a:lnTo>
                      <a:pt x="144" y="80"/>
                    </a:lnTo>
                    <a:lnTo>
                      <a:pt x="146" y="78"/>
                    </a:lnTo>
                    <a:lnTo>
                      <a:pt x="146" y="77"/>
                    </a:lnTo>
                    <a:lnTo>
                      <a:pt x="147" y="74"/>
                    </a:lnTo>
                    <a:lnTo>
                      <a:pt x="147" y="68"/>
                    </a:lnTo>
                    <a:lnTo>
                      <a:pt x="148" y="67"/>
                    </a:lnTo>
                    <a:lnTo>
                      <a:pt x="148" y="46"/>
                    </a:lnTo>
                    <a:lnTo>
                      <a:pt x="147" y="44"/>
                    </a:lnTo>
                    <a:lnTo>
                      <a:pt x="147" y="41"/>
                    </a:lnTo>
                    <a:lnTo>
                      <a:pt x="146" y="38"/>
                    </a:lnTo>
                    <a:lnTo>
                      <a:pt x="146" y="35"/>
                    </a:lnTo>
                    <a:lnTo>
                      <a:pt x="144" y="32"/>
                    </a:lnTo>
                    <a:lnTo>
                      <a:pt x="143" y="30"/>
                    </a:lnTo>
                    <a:lnTo>
                      <a:pt x="143" y="28"/>
                    </a:lnTo>
                    <a:lnTo>
                      <a:pt x="141" y="25"/>
                    </a:lnTo>
                    <a:lnTo>
                      <a:pt x="140" y="23"/>
                    </a:lnTo>
                    <a:lnTo>
                      <a:pt x="138" y="20"/>
                    </a:lnTo>
                    <a:lnTo>
                      <a:pt x="135" y="19"/>
                    </a:lnTo>
                    <a:lnTo>
                      <a:pt x="134" y="16"/>
                    </a:lnTo>
                    <a:lnTo>
                      <a:pt x="133" y="15"/>
                    </a:lnTo>
                    <a:lnTo>
                      <a:pt x="130" y="13"/>
                    </a:lnTo>
                    <a:lnTo>
                      <a:pt x="128" y="12"/>
                    </a:lnTo>
                    <a:lnTo>
                      <a:pt x="125" y="10"/>
                    </a:lnTo>
                    <a:lnTo>
                      <a:pt x="124" y="9"/>
                    </a:lnTo>
                    <a:lnTo>
                      <a:pt x="121" y="7"/>
                    </a:lnTo>
                    <a:lnTo>
                      <a:pt x="118" y="6"/>
                    </a:lnTo>
                    <a:lnTo>
                      <a:pt x="115" y="4"/>
                    </a:lnTo>
                    <a:lnTo>
                      <a:pt x="112" y="4"/>
                    </a:lnTo>
                    <a:lnTo>
                      <a:pt x="109" y="3"/>
                    </a:lnTo>
                    <a:lnTo>
                      <a:pt x="107" y="1"/>
                    </a:lnTo>
                    <a:lnTo>
                      <a:pt x="99" y="1"/>
                    </a:lnTo>
                    <a:lnTo>
                      <a:pt x="9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5" name="Freeform 797"/>
              <p:cNvSpPr>
                <a:spLocks/>
              </p:cNvSpPr>
              <p:nvPr/>
            </p:nvSpPr>
            <p:spPr bwMode="auto">
              <a:xfrm>
                <a:off x="2391" y="3061"/>
                <a:ext cx="31" cy="22"/>
              </a:xfrm>
              <a:custGeom>
                <a:avLst/>
                <a:gdLst>
                  <a:gd name="T0" fmla="*/ 0 w 94"/>
                  <a:gd name="T1" fmla="*/ 0 h 66"/>
                  <a:gd name="T2" fmla="*/ 1 w 94"/>
                  <a:gd name="T3" fmla="*/ 0 h 66"/>
                  <a:gd name="T4" fmla="*/ 1 w 94"/>
                  <a:gd name="T5" fmla="*/ 0 h 66"/>
                  <a:gd name="T6" fmla="*/ 1 w 94"/>
                  <a:gd name="T7" fmla="*/ 0 h 66"/>
                  <a:gd name="T8" fmla="*/ 1 w 94"/>
                  <a:gd name="T9" fmla="*/ 0 h 66"/>
                  <a:gd name="T10" fmla="*/ 1 w 94"/>
                  <a:gd name="T11" fmla="*/ 0 h 66"/>
                  <a:gd name="T12" fmla="*/ 1 w 94"/>
                  <a:gd name="T13" fmla="*/ 0 h 66"/>
                  <a:gd name="T14" fmla="*/ 1 w 94"/>
                  <a:gd name="T15" fmla="*/ 0 h 66"/>
                  <a:gd name="T16" fmla="*/ 1 w 94"/>
                  <a:gd name="T17" fmla="*/ 0 h 66"/>
                  <a:gd name="T18" fmla="*/ 1 w 94"/>
                  <a:gd name="T19" fmla="*/ 0 h 66"/>
                  <a:gd name="T20" fmla="*/ 1 w 94"/>
                  <a:gd name="T21" fmla="*/ 0 h 66"/>
                  <a:gd name="T22" fmla="*/ 1 w 94"/>
                  <a:gd name="T23" fmla="*/ 0 h 66"/>
                  <a:gd name="T24" fmla="*/ 1 w 94"/>
                  <a:gd name="T25" fmla="*/ 0 h 66"/>
                  <a:gd name="T26" fmla="*/ 1 w 94"/>
                  <a:gd name="T27" fmla="*/ 0 h 66"/>
                  <a:gd name="T28" fmla="*/ 1 w 94"/>
                  <a:gd name="T29" fmla="*/ 0 h 66"/>
                  <a:gd name="T30" fmla="*/ 1 w 94"/>
                  <a:gd name="T31" fmla="*/ 0 h 66"/>
                  <a:gd name="T32" fmla="*/ 1 w 94"/>
                  <a:gd name="T33" fmla="*/ 0 h 66"/>
                  <a:gd name="T34" fmla="*/ 1 w 94"/>
                  <a:gd name="T35" fmla="*/ 0 h 66"/>
                  <a:gd name="T36" fmla="*/ 1 w 94"/>
                  <a:gd name="T37" fmla="*/ 0 h 66"/>
                  <a:gd name="T38" fmla="*/ 1 w 94"/>
                  <a:gd name="T39" fmla="*/ 1 h 66"/>
                  <a:gd name="T40" fmla="*/ 1 w 94"/>
                  <a:gd name="T41" fmla="*/ 1 h 66"/>
                  <a:gd name="T42" fmla="*/ 1 w 94"/>
                  <a:gd name="T43" fmla="*/ 1 h 66"/>
                  <a:gd name="T44" fmla="*/ 1 w 94"/>
                  <a:gd name="T45" fmla="*/ 1 h 66"/>
                  <a:gd name="T46" fmla="*/ 1 w 94"/>
                  <a:gd name="T47" fmla="*/ 1 h 66"/>
                  <a:gd name="T48" fmla="*/ 1 w 94"/>
                  <a:gd name="T49" fmla="*/ 1 h 66"/>
                  <a:gd name="T50" fmla="*/ 1 w 94"/>
                  <a:gd name="T51" fmla="*/ 1 h 66"/>
                  <a:gd name="T52" fmla="*/ 1 w 94"/>
                  <a:gd name="T53" fmla="*/ 1 h 66"/>
                  <a:gd name="T54" fmla="*/ 1 w 94"/>
                  <a:gd name="T55" fmla="*/ 1 h 66"/>
                  <a:gd name="T56" fmla="*/ 1 w 94"/>
                  <a:gd name="T57" fmla="*/ 1 h 66"/>
                  <a:gd name="T58" fmla="*/ 1 w 94"/>
                  <a:gd name="T59" fmla="*/ 1 h 66"/>
                  <a:gd name="T60" fmla="*/ 1 w 94"/>
                  <a:gd name="T61" fmla="*/ 1 h 66"/>
                  <a:gd name="T62" fmla="*/ 1 w 94"/>
                  <a:gd name="T63" fmla="*/ 1 h 66"/>
                  <a:gd name="T64" fmla="*/ 1 w 94"/>
                  <a:gd name="T65" fmla="*/ 1 h 66"/>
                  <a:gd name="T66" fmla="*/ 1 w 94"/>
                  <a:gd name="T67" fmla="*/ 1 h 66"/>
                  <a:gd name="T68" fmla="*/ 1 w 94"/>
                  <a:gd name="T69" fmla="*/ 1 h 66"/>
                  <a:gd name="T70" fmla="*/ 1 w 94"/>
                  <a:gd name="T71" fmla="*/ 1 h 66"/>
                  <a:gd name="T72" fmla="*/ 1 w 94"/>
                  <a:gd name="T73" fmla="*/ 1 h 66"/>
                  <a:gd name="T74" fmla="*/ 0 w 94"/>
                  <a:gd name="T75" fmla="*/ 1 h 66"/>
                  <a:gd name="T76" fmla="*/ 0 w 94"/>
                  <a:gd name="T77" fmla="*/ 0 h 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4"/>
                  <a:gd name="T118" fmla="*/ 0 h 66"/>
                  <a:gd name="T119" fmla="*/ 94 w 94"/>
                  <a:gd name="T120" fmla="*/ 66 h 6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4" h="66">
                    <a:moveTo>
                      <a:pt x="0" y="0"/>
                    </a:moveTo>
                    <a:lnTo>
                      <a:pt x="64" y="0"/>
                    </a:lnTo>
                    <a:lnTo>
                      <a:pt x="65" y="1"/>
                    </a:lnTo>
                    <a:lnTo>
                      <a:pt x="71" y="1"/>
                    </a:lnTo>
                    <a:lnTo>
                      <a:pt x="74" y="3"/>
                    </a:lnTo>
                    <a:lnTo>
                      <a:pt x="77" y="3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90" y="13"/>
                    </a:lnTo>
                    <a:lnTo>
                      <a:pt x="90" y="14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3" y="20"/>
                    </a:lnTo>
                    <a:lnTo>
                      <a:pt x="93" y="23"/>
                    </a:lnTo>
                    <a:lnTo>
                      <a:pt x="94" y="26"/>
                    </a:lnTo>
                    <a:lnTo>
                      <a:pt x="94" y="39"/>
                    </a:lnTo>
                    <a:lnTo>
                      <a:pt x="93" y="40"/>
                    </a:lnTo>
                    <a:lnTo>
                      <a:pt x="93" y="45"/>
                    </a:lnTo>
                    <a:lnTo>
                      <a:pt x="91" y="48"/>
                    </a:lnTo>
                    <a:lnTo>
                      <a:pt x="91" y="49"/>
                    </a:lnTo>
                    <a:lnTo>
                      <a:pt x="90" y="50"/>
                    </a:lnTo>
                    <a:lnTo>
                      <a:pt x="90" y="52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5" y="58"/>
                    </a:lnTo>
                    <a:lnTo>
                      <a:pt x="84" y="58"/>
                    </a:lnTo>
                    <a:lnTo>
                      <a:pt x="81" y="61"/>
                    </a:lnTo>
                    <a:lnTo>
                      <a:pt x="80" y="61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4" y="64"/>
                    </a:lnTo>
                    <a:lnTo>
                      <a:pt x="72" y="64"/>
                    </a:lnTo>
                    <a:lnTo>
                      <a:pt x="71" y="65"/>
                    </a:lnTo>
                    <a:lnTo>
                      <a:pt x="64" y="65"/>
                    </a:lnTo>
                    <a:lnTo>
                      <a:pt x="62" y="66"/>
                    </a:lnTo>
                    <a:lnTo>
                      <a:pt x="0" y="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6" name="Freeform 798"/>
              <p:cNvSpPr>
                <a:spLocks/>
              </p:cNvSpPr>
              <p:nvPr/>
            </p:nvSpPr>
            <p:spPr bwMode="auto">
              <a:xfrm>
                <a:off x="2439" y="3051"/>
                <a:ext cx="58" cy="69"/>
              </a:xfrm>
              <a:custGeom>
                <a:avLst/>
                <a:gdLst>
                  <a:gd name="T0" fmla="*/ 2 w 174"/>
                  <a:gd name="T1" fmla="*/ 1 h 205"/>
                  <a:gd name="T2" fmla="*/ 2 w 174"/>
                  <a:gd name="T3" fmla="*/ 0 h 205"/>
                  <a:gd name="T4" fmla="*/ 2 w 174"/>
                  <a:gd name="T5" fmla="*/ 0 h 205"/>
                  <a:gd name="T6" fmla="*/ 2 w 174"/>
                  <a:gd name="T7" fmla="*/ 0 h 205"/>
                  <a:gd name="T8" fmla="*/ 2 w 174"/>
                  <a:gd name="T9" fmla="*/ 0 h 205"/>
                  <a:gd name="T10" fmla="*/ 1 w 174"/>
                  <a:gd name="T11" fmla="*/ 0 h 205"/>
                  <a:gd name="T12" fmla="*/ 1 w 174"/>
                  <a:gd name="T13" fmla="*/ 0 h 205"/>
                  <a:gd name="T14" fmla="*/ 1 w 174"/>
                  <a:gd name="T15" fmla="*/ 0 h 205"/>
                  <a:gd name="T16" fmla="*/ 1 w 174"/>
                  <a:gd name="T17" fmla="*/ 0 h 205"/>
                  <a:gd name="T18" fmla="*/ 0 w 174"/>
                  <a:gd name="T19" fmla="*/ 0 h 205"/>
                  <a:gd name="T20" fmla="*/ 0 w 174"/>
                  <a:gd name="T21" fmla="*/ 1 h 205"/>
                  <a:gd name="T22" fmla="*/ 0 w 174"/>
                  <a:gd name="T23" fmla="*/ 1 h 205"/>
                  <a:gd name="T24" fmla="*/ 0 w 174"/>
                  <a:gd name="T25" fmla="*/ 1 h 205"/>
                  <a:gd name="T26" fmla="*/ 0 w 174"/>
                  <a:gd name="T27" fmla="*/ 1 h 205"/>
                  <a:gd name="T28" fmla="*/ 0 w 174"/>
                  <a:gd name="T29" fmla="*/ 2 h 205"/>
                  <a:gd name="T30" fmla="*/ 0 w 174"/>
                  <a:gd name="T31" fmla="*/ 2 h 205"/>
                  <a:gd name="T32" fmla="*/ 0 w 174"/>
                  <a:gd name="T33" fmla="*/ 2 h 205"/>
                  <a:gd name="T34" fmla="*/ 0 w 174"/>
                  <a:gd name="T35" fmla="*/ 2 h 205"/>
                  <a:gd name="T36" fmla="*/ 1 w 174"/>
                  <a:gd name="T37" fmla="*/ 2 h 205"/>
                  <a:gd name="T38" fmla="*/ 1 w 174"/>
                  <a:gd name="T39" fmla="*/ 3 h 205"/>
                  <a:gd name="T40" fmla="*/ 1 w 174"/>
                  <a:gd name="T41" fmla="*/ 3 h 205"/>
                  <a:gd name="T42" fmla="*/ 2 w 174"/>
                  <a:gd name="T43" fmla="*/ 3 h 205"/>
                  <a:gd name="T44" fmla="*/ 2 w 174"/>
                  <a:gd name="T45" fmla="*/ 2 h 205"/>
                  <a:gd name="T46" fmla="*/ 2 w 174"/>
                  <a:gd name="T47" fmla="*/ 2 h 205"/>
                  <a:gd name="T48" fmla="*/ 2 w 174"/>
                  <a:gd name="T49" fmla="*/ 2 h 205"/>
                  <a:gd name="T50" fmla="*/ 2 w 174"/>
                  <a:gd name="T51" fmla="*/ 2 h 205"/>
                  <a:gd name="T52" fmla="*/ 2 w 174"/>
                  <a:gd name="T53" fmla="*/ 2 h 205"/>
                  <a:gd name="T54" fmla="*/ 2 w 174"/>
                  <a:gd name="T55" fmla="*/ 2 h 205"/>
                  <a:gd name="T56" fmla="*/ 2 w 174"/>
                  <a:gd name="T57" fmla="*/ 2 h 205"/>
                  <a:gd name="T58" fmla="*/ 2 w 174"/>
                  <a:gd name="T59" fmla="*/ 2 h 205"/>
                  <a:gd name="T60" fmla="*/ 2 w 174"/>
                  <a:gd name="T61" fmla="*/ 2 h 205"/>
                  <a:gd name="T62" fmla="*/ 2 w 174"/>
                  <a:gd name="T63" fmla="*/ 2 h 205"/>
                  <a:gd name="T64" fmla="*/ 1 w 174"/>
                  <a:gd name="T65" fmla="*/ 2 h 205"/>
                  <a:gd name="T66" fmla="*/ 1 w 174"/>
                  <a:gd name="T67" fmla="*/ 2 h 205"/>
                  <a:gd name="T68" fmla="*/ 1 w 174"/>
                  <a:gd name="T69" fmla="*/ 2 h 205"/>
                  <a:gd name="T70" fmla="*/ 1 w 174"/>
                  <a:gd name="T71" fmla="*/ 2 h 205"/>
                  <a:gd name="T72" fmla="*/ 1 w 174"/>
                  <a:gd name="T73" fmla="*/ 2 h 205"/>
                  <a:gd name="T74" fmla="*/ 0 w 174"/>
                  <a:gd name="T75" fmla="*/ 2 h 205"/>
                  <a:gd name="T76" fmla="*/ 0 w 174"/>
                  <a:gd name="T77" fmla="*/ 2 h 205"/>
                  <a:gd name="T78" fmla="*/ 0 w 174"/>
                  <a:gd name="T79" fmla="*/ 2 h 205"/>
                  <a:gd name="T80" fmla="*/ 0 w 174"/>
                  <a:gd name="T81" fmla="*/ 1 h 205"/>
                  <a:gd name="T82" fmla="*/ 0 w 174"/>
                  <a:gd name="T83" fmla="*/ 1 h 205"/>
                  <a:gd name="T84" fmla="*/ 0 w 174"/>
                  <a:gd name="T85" fmla="*/ 1 h 205"/>
                  <a:gd name="T86" fmla="*/ 1 w 174"/>
                  <a:gd name="T87" fmla="*/ 1 h 205"/>
                  <a:gd name="T88" fmla="*/ 1 w 174"/>
                  <a:gd name="T89" fmla="*/ 0 h 205"/>
                  <a:gd name="T90" fmla="*/ 1 w 174"/>
                  <a:gd name="T91" fmla="*/ 0 h 205"/>
                  <a:gd name="T92" fmla="*/ 1 w 174"/>
                  <a:gd name="T93" fmla="*/ 0 h 205"/>
                  <a:gd name="T94" fmla="*/ 1 w 174"/>
                  <a:gd name="T95" fmla="*/ 0 h 205"/>
                  <a:gd name="T96" fmla="*/ 1 w 174"/>
                  <a:gd name="T97" fmla="*/ 0 h 205"/>
                  <a:gd name="T98" fmla="*/ 2 w 174"/>
                  <a:gd name="T99" fmla="*/ 0 h 205"/>
                  <a:gd name="T100" fmla="*/ 2 w 174"/>
                  <a:gd name="T101" fmla="*/ 1 h 205"/>
                  <a:gd name="T102" fmla="*/ 2 w 174"/>
                  <a:gd name="T103" fmla="*/ 1 h 205"/>
                  <a:gd name="T104" fmla="*/ 2 w 174"/>
                  <a:gd name="T105" fmla="*/ 1 h 2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4"/>
                  <a:gd name="T160" fmla="*/ 0 h 205"/>
                  <a:gd name="T161" fmla="*/ 174 w 174"/>
                  <a:gd name="T162" fmla="*/ 205 h 2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4" h="205">
                    <a:moveTo>
                      <a:pt x="173" y="63"/>
                    </a:moveTo>
                    <a:lnTo>
                      <a:pt x="173" y="60"/>
                    </a:lnTo>
                    <a:lnTo>
                      <a:pt x="171" y="55"/>
                    </a:lnTo>
                    <a:lnTo>
                      <a:pt x="171" y="52"/>
                    </a:lnTo>
                    <a:lnTo>
                      <a:pt x="170" y="48"/>
                    </a:lnTo>
                    <a:lnTo>
                      <a:pt x="170" y="45"/>
                    </a:lnTo>
                    <a:lnTo>
                      <a:pt x="168" y="42"/>
                    </a:lnTo>
                    <a:lnTo>
                      <a:pt x="167" y="39"/>
                    </a:lnTo>
                    <a:lnTo>
                      <a:pt x="166" y="36"/>
                    </a:lnTo>
                    <a:lnTo>
                      <a:pt x="164" y="33"/>
                    </a:lnTo>
                    <a:lnTo>
                      <a:pt x="163" y="31"/>
                    </a:lnTo>
                    <a:lnTo>
                      <a:pt x="156" y="23"/>
                    </a:lnTo>
                    <a:lnTo>
                      <a:pt x="154" y="20"/>
                    </a:lnTo>
                    <a:lnTo>
                      <a:pt x="151" y="19"/>
                    </a:lnTo>
                    <a:lnTo>
                      <a:pt x="147" y="15"/>
                    </a:lnTo>
                    <a:lnTo>
                      <a:pt x="144" y="13"/>
                    </a:lnTo>
                    <a:lnTo>
                      <a:pt x="141" y="12"/>
                    </a:lnTo>
                    <a:lnTo>
                      <a:pt x="137" y="9"/>
                    </a:lnTo>
                    <a:lnTo>
                      <a:pt x="134" y="7"/>
                    </a:lnTo>
                    <a:lnTo>
                      <a:pt x="131" y="7"/>
                    </a:lnTo>
                    <a:lnTo>
                      <a:pt x="128" y="6"/>
                    </a:lnTo>
                    <a:lnTo>
                      <a:pt x="124" y="4"/>
                    </a:lnTo>
                    <a:lnTo>
                      <a:pt x="121" y="3"/>
                    </a:lnTo>
                    <a:lnTo>
                      <a:pt x="117" y="3"/>
                    </a:lnTo>
                    <a:lnTo>
                      <a:pt x="114" y="2"/>
                    </a:lnTo>
                    <a:lnTo>
                      <a:pt x="109" y="2"/>
                    </a:lnTo>
                    <a:lnTo>
                      <a:pt x="105" y="0"/>
                    </a:lnTo>
                    <a:lnTo>
                      <a:pt x="83" y="0"/>
                    </a:lnTo>
                    <a:lnTo>
                      <a:pt x="78" y="2"/>
                    </a:lnTo>
                    <a:lnTo>
                      <a:pt x="72" y="2"/>
                    </a:lnTo>
                    <a:lnTo>
                      <a:pt x="68" y="3"/>
                    </a:lnTo>
                    <a:lnTo>
                      <a:pt x="63" y="4"/>
                    </a:lnTo>
                    <a:lnTo>
                      <a:pt x="59" y="6"/>
                    </a:lnTo>
                    <a:lnTo>
                      <a:pt x="55" y="7"/>
                    </a:lnTo>
                    <a:lnTo>
                      <a:pt x="50" y="9"/>
                    </a:lnTo>
                    <a:lnTo>
                      <a:pt x="46" y="10"/>
                    </a:lnTo>
                    <a:lnTo>
                      <a:pt x="42" y="13"/>
                    </a:lnTo>
                    <a:lnTo>
                      <a:pt x="37" y="15"/>
                    </a:lnTo>
                    <a:lnTo>
                      <a:pt x="32" y="20"/>
                    </a:lnTo>
                    <a:lnTo>
                      <a:pt x="27" y="23"/>
                    </a:lnTo>
                    <a:lnTo>
                      <a:pt x="22" y="29"/>
                    </a:lnTo>
                    <a:lnTo>
                      <a:pt x="19" y="33"/>
                    </a:lnTo>
                    <a:lnTo>
                      <a:pt x="16" y="36"/>
                    </a:lnTo>
                    <a:lnTo>
                      <a:pt x="14" y="41"/>
                    </a:lnTo>
                    <a:lnTo>
                      <a:pt x="11" y="45"/>
                    </a:lnTo>
                    <a:lnTo>
                      <a:pt x="10" y="48"/>
                    </a:lnTo>
                    <a:lnTo>
                      <a:pt x="9" y="54"/>
                    </a:lnTo>
                    <a:lnTo>
                      <a:pt x="6" y="58"/>
                    </a:lnTo>
                    <a:lnTo>
                      <a:pt x="4" y="63"/>
                    </a:lnTo>
                    <a:lnTo>
                      <a:pt x="3" y="67"/>
                    </a:lnTo>
                    <a:lnTo>
                      <a:pt x="3" y="73"/>
                    </a:lnTo>
                    <a:lnTo>
                      <a:pt x="1" y="77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112"/>
                    </a:lnTo>
                    <a:lnTo>
                      <a:pt x="1" y="118"/>
                    </a:lnTo>
                    <a:lnTo>
                      <a:pt x="1" y="123"/>
                    </a:lnTo>
                    <a:lnTo>
                      <a:pt x="3" y="129"/>
                    </a:lnTo>
                    <a:lnTo>
                      <a:pt x="3" y="135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7" y="150"/>
                    </a:lnTo>
                    <a:lnTo>
                      <a:pt x="10" y="154"/>
                    </a:lnTo>
                    <a:lnTo>
                      <a:pt x="11" y="158"/>
                    </a:lnTo>
                    <a:lnTo>
                      <a:pt x="14" y="163"/>
                    </a:lnTo>
                    <a:lnTo>
                      <a:pt x="16" y="167"/>
                    </a:lnTo>
                    <a:lnTo>
                      <a:pt x="19" y="170"/>
                    </a:lnTo>
                    <a:lnTo>
                      <a:pt x="22" y="174"/>
                    </a:lnTo>
                    <a:lnTo>
                      <a:pt x="27" y="180"/>
                    </a:lnTo>
                    <a:lnTo>
                      <a:pt x="30" y="184"/>
                    </a:lnTo>
                    <a:lnTo>
                      <a:pt x="33" y="187"/>
                    </a:lnTo>
                    <a:lnTo>
                      <a:pt x="37" y="189"/>
                    </a:lnTo>
                    <a:lnTo>
                      <a:pt x="40" y="192"/>
                    </a:lnTo>
                    <a:lnTo>
                      <a:pt x="45" y="195"/>
                    </a:lnTo>
                    <a:lnTo>
                      <a:pt x="49" y="196"/>
                    </a:lnTo>
                    <a:lnTo>
                      <a:pt x="53" y="197"/>
                    </a:lnTo>
                    <a:lnTo>
                      <a:pt x="58" y="199"/>
                    </a:lnTo>
                    <a:lnTo>
                      <a:pt x="62" y="200"/>
                    </a:lnTo>
                    <a:lnTo>
                      <a:pt x="66" y="202"/>
                    </a:lnTo>
                    <a:lnTo>
                      <a:pt x="71" y="203"/>
                    </a:lnTo>
                    <a:lnTo>
                      <a:pt x="75" y="203"/>
                    </a:lnTo>
                    <a:lnTo>
                      <a:pt x="81" y="205"/>
                    </a:lnTo>
                    <a:lnTo>
                      <a:pt x="99" y="205"/>
                    </a:lnTo>
                    <a:lnTo>
                      <a:pt x="104" y="203"/>
                    </a:lnTo>
                    <a:lnTo>
                      <a:pt x="112" y="203"/>
                    </a:lnTo>
                    <a:lnTo>
                      <a:pt x="117" y="202"/>
                    </a:lnTo>
                    <a:lnTo>
                      <a:pt x="119" y="200"/>
                    </a:lnTo>
                    <a:lnTo>
                      <a:pt x="124" y="199"/>
                    </a:lnTo>
                    <a:lnTo>
                      <a:pt x="127" y="197"/>
                    </a:lnTo>
                    <a:lnTo>
                      <a:pt x="131" y="196"/>
                    </a:lnTo>
                    <a:lnTo>
                      <a:pt x="134" y="195"/>
                    </a:lnTo>
                    <a:lnTo>
                      <a:pt x="138" y="193"/>
                    </a:lnTo>
                    <a:lnTo>
                      <a:pt x="141" y="192"/>
                    </a:lnTo>
                    <a:lnTo>
                      <a:pt x="144" y="189"/>
                    </a:lnTo>
                    <a:lnTo>
                      <a:pt x="147" y="187"/>
                    </a:lnTo>
                    <a:lnTo>
                      <a:pt x="156" y="179"/>
                    </a:lnTo>
                    <a:lnTo>
                      <a:pt x="157" y="176"/>
                    </a:lnTo>
                    <a:lnTo>
                      <a:pt x="160" y="173"/>
                    </a:lnTo>
                    <a:lnTo>
                      <a:pt x="161" y="170"/>
                    </a:lnTo>
                    <a:lnTo>
                      <a:pt x="164" y="167"/>
                    </a:lnTo>
                    <a:lnTo>
                      <a:pt x="166" y="164"/>
                    </a:lnTo>
                    <a:lnTo>
                      <a:pt x="167" y="160"/>
                    </a:lnTo>
                    <a:lnTo>
                      <a:pt x="168" y="157"/>
                    </a:lnTo>
                    <a:lnTo>
                      <a:pt x="170" y="152"/>
                    </a:lnTo>
                    <a:lnTo>
                      <a:pt x="171" y="148"/>
                    </a:lnTo>
                    <a:lnTo>
                      <a:pt x="173" y="145"/>
                    </a:lnTo>
                    <a:lnTo>
                      <a:pt x="173" y="141"/>
                    </a:lnTo>
                    <a:lnTo>
                      <a:pt x="174" y="137"/>
                    </a:lnTo>
                    <a:lnTo>
                      <a:pt x="174" y="128"/>
                    </a:lnTo>
                    <a:lnTo>
                      <a:pt x="150" y="128"/>
                    </a:lnTo>
                    <a:lnTo>
                      <a:pt x="150" y="131"/>
                    </a:lnTo>
                    <a:lnTo>
                      <a:pt x="148" y="134"/>
                    </a:lnTo>
                    <a:lnTo>
                      <a:pt x="148" y="139"/>
                    </a:lnTo>
                    <a:lnTo>
                      <a:pt x="147" y="142"/>
                    </a:lnTo>
                    <a:lnTo>
                      <a:pt x="147" y="145"/>
                    </a:lnTo>
                    <a:lnTo>
                      <a:pt x="145" y="147"/>
                    </a:lnTo>
                    <a:lnTo>
                      <a:pt x="144" y="150"/>
                    </a:lnTo>
                    <a:lnTo>
                      <a:pt x="143" y="152"/>
                    </a:lnTo>
                    <a:lnTo>
                      <a:pt x="141" y="155"/>
                    </a:lnTo>
                    <a:lnTo>
                      <a:pt x="140" y="157"/>
                    </a:lnTo>
                    <a:lnTo>
                      <a:pt x="138" y="160"/>
                    </a:lnTo>
                    <a:lnTo>
                      <a:pt x="137" y="161"/>
                    </a:lnTo>
                    <a:lnTo>
                      <a:pt x="135" y="164"/>
                    </a:lnTo>
                    <a:lnTo>
                      <a:pt x="132" y="167"/>
                    </a:lnTo>
                    <a:lnTo>
                      <a:pt x="130" y="168"/>
                    </a:lnTo>
                    <a:lnTo>
                      <a:pt x="128" y="171"/>
                    </a:lnTo>
                    <a:lnTo>
                      <a:pt x="127" y="173"/>
                    </a:lnTo>
                    <a:lnTo>
                      <a:pt x="124" y="174"/>
                    </a:lnTo>
                    <a:lnTo>
                      <a:pt x="121" y="176"/>
                    </a:lnTo>
                    <a:lnTo>
                      <a:pt x="119" y="177"/>
                    </a:lnTo>
                    <a:lnTo>
                      <a:pt x="117" y="177"/>
                    </a:lnTo>
                    <a:lnTo>
                      <a:pt x="114" y="179"/>
                    </a:lnTo>
                    <a:lnTo>
                      <a:pt x="111" y="180"/>
                    </a:lnTo>
                    <a:lnTo>
                      <a:pt x="109" y="180"/>
                    </a:lnTo>
                    <a:lnTo>
                      <a:pt x="107" y="182"/>
                    </a:lnTo>
                    <a:lnTo>
                      <a:pt x="104" y="182"/>
                    </a:lnTo>
                    <a:lnTo>
                      <a:pt x="101" y="183"/>
                    </a:lnTo>
                    <a:lnTo>
                      <a:pt x="83" y="183"/>
                    </a:lnTo>
                    <a:lnTo>
                      <a:pt x="81" y="182"/>
                    </a:lnTo>
                    <a:lnTo>
                      <a:pt x="78" y="182"/>
                    </a:lnTo>
                    <a:lnTo>
                      <a:pt x="73" y="180"/>
                    </a:lnTo>
                    <a:lnTo>
                      <a:pt x="71" y="180"/>
                    </a:lnTo>
                    <a:lnTo>
                      <a:pt x="68" y="179"/>
                    </a:lnTo>
                    <a:lnTo>
                      <a:pt x="65" y="177"/>
                    </a:lnTo>
                    <a:lnTo>
                      <a:pt x="62" y="176"/>
                    </a:lnTo>
                    <a:lnTo>
                      <a:pt x="59" y="174"/>
                    </a:lnTo>
                    <a:lnTo>
                      <a:pt x="56" y="173"/>
                    </a:lnTo>
                    <a:lnTo>
                      <a:pt x="55" y="170"/>
                    </a:lnTo>
                    <a:lnTo>
                      <a:pt x="52" y="168"/>
                    </a:lnTo>
                    <a:lnTo>
                      <a:pt x="45" y="161"/>
                    </a:lnTo>
                    <a:lnTo>
                      <a:pt x="43" y="158"/>
                    </a:lnTo>
                    <a:lnTo>
                      <a:pt x="40" y="155"/>
                    </a:lnTo>
                    <a:lnTo>
                      <a:pt x="39" y="152"/>
                    </a:lnTo>
                    <a:lnTo>
                      <a:pt x="37" y="150"/>
                    </a:lnTo>
                    <a:lnTo>
                      <a:pt x="36" y="147"/>
                    </a:lnTo>
                    <a:lnTo>
                      <a:pt x="34" y="142"/>
                    </a:lnTo>
                    <a:lnTo>
                      <a:pt x="33" y="139"/>
                    </a:lnTo>
                    <a:lnTo>
                      <a:pt x="32" y="137"/>
                    </a:lnTo>
                    <a:lnTo>
                      <a:pt x="30" y="132"/>
                    </a:lnTo>
                    <a:lnTo>
                      <a:pt x="30" y="128"/>
                    </a:lnTo>
                    <a:lnTo>
                      <a:pt x="29" y="125"/>
                    </a:lnTo>
                    <a:lnTo>
                      <a:pt x="29" y="121"/>
                    </a:lnTo>
                    <a:lnTo>
                      <a:pt x="27" y="116"/>
                    </a:lnTo>
                    <a:lnTo>
                      <a:pt x="27" y="89"/>
                    </a:lnTo>
                    <a:lnTo>
                      <a:pt x="29" y="84"/>
                    </a:lnTo>
                    <a:lnTo>
                      <a:pt x="29" y="80"/>
                    </a:lnTo>
                    <a:lnTo>
                      <a:pt x="30" y="76"/>
                    </a:lnTo>
                    <a:lnTo>
                      <a:pt x="30" y="73"/>
                    </a:lnTo>
                    <a:lnTo>
                      <a:pt x="32" y="68"/>
                    </a:lnTo>
                    <a:lnTo>
                      <a:pt x="33" y="64"/>
                    </a:lnTo>
                    <a:lnTo>
                      <a:pt x="34" y="61"/>
                    </a:lnTo>
                    <a:lnTo>
                      <a:pt x="36" y="57"/>
                    </a:lnTo>
                    <a:lnTo>
                      <a:pt x="37" y="54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2" y="45"/>
                    </a:lnTo>
                    <a:lnTo>
                      <a:pt x="43" y="42"/>
                    </a:lnTo>
                    <a:lnTo>
                      <a:pt x="50" y="35"/>
                    </a:lnTo>
                    <a:lnTo>
                      <a:pt x="53" y="33"/>
                    </a:lnTo>
                    <a:lnTo>
                      <a:pt x="58" y="29"/>
                    </a:lnTo>
                    <a:lnTo>
                      <a:pt x="60" y="28"/>
                    </a:lnTo>
                    <a:lnTo>
                      <a:pt x="63" y="26"/>
                    </a:lnTo>
                    <a:lnTo>
                      <a:pt x="66" y="25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6" y="22"/>
                    </a:lnTo>
                    <a:lnTo>
                      <a:pt x="79" y="22"/>
                    </a:lnTo>
                    <a:lnTo>
                      <a:pt x="83" y="20"/>
                    </a:lnTo>
                    <a:lnTo>
                      <a:pt x="99" y="20"/>
                    </a:lnTo>
                    <a:lnTo>
                      <a:pt x="102" y="22"/>
                    </a:lnTo>
                    <a:lnTo>
                      <a:pt x="107" y="22"/>
                    </a:lnTo>
                    <a:lnTo>
                      <a:pt x="109" y="23"/>
                    </a:lnTo>
                    <a:lnTo>
                      <a:pt x="112" y="23"/>
                    </a:lnTo>
                    <a:lnTo>
                      <a:pt x="114" y="25"/>
                    </a:lnTo>
                    <a:lnTo>
                      <a:pt x="117" y="25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2" y="28"/>
                    </a:lnTo>
                    <a:lnTo>
                      <a:pt x="125" y="29"/>
                    </a:lnTo>
                    <a:lnTo>
                      <a:pt x="130" y="33"/>
                    </a:lnTo>
                    <a:lnTo>
                      <a:pt x="132" y="35"/>
                    </a:lnTo>
                    <a:lnTo>
                      <a:pt x="138" y="41"/>
                    </a:lnTo>
                    <a:lnTo>
                      <a:pt x="138" y="44"/>
                    </a:lnTo>
                    <a:lnTo>
                      <a:pt x="141" y="47"/>
                    </a:lnTo>
                    <a:lnTo>
                      <a:pt x="143" y="49"/>
                    </a:lnTo>
                    <a:lnTo>
                      <a:pt x="143" y="51"/>
                    </a:lnTo>
                    <a:lnTo>
                      <a:pt x="144" y="54"/>
                    </a:lnTo>
                    <a:lnTo>
                      <a:pt x="145" y="55"/>
                    </a:lnTo>
                    <a:lnTo>
                      <a:pt x="145" y="58"/>
                    </a:lnTo>
                    <a:lnTo>
                      <a:pt x="147" y="60"/>
                    </a:lnTo>
                    <a:lnTo>
                      <a:pt x="147" y="63"/>
                    </a:lnTo>
                    <a:lnTo>
                      <a:pt x="17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7" name="Freeform 799"/>
              <p:cNvSpPr>
                <a:spLocks/>
              </p:cNvSpPr>
              <p:nvPr/>
            </p:nvSpPr>
            <p:spPr bwMode="auto">
              <a:xfrm>
                <a:off x="2504" y="3054"/>
                <a:ext cx="44" cy="64"/>
              </a:xfrm>
              <a:custGeom>
                <a:avLst/>
                <a:gdLst>
                  <a:gd name="T0" fmla="*/ 1 w 132"/>
                  <a:gd name="T1" fmla="*/ 1 h 193"/>
                  <a:gd name="T2" fmla="*/ 0 w 132"/>
                  <a:gd name="T3" fmla="*/ 1 h 193"/>
                  <a:gd name="T4" fmla="*/ 0 w 132"/>
                  <a:gd name="T5" fmla="*/ 2 h 193"/>
                  <a:gd name="T6" fmla="*/ 0 w 132"/>
                  <a:gd name="T7" fmla="*/ 2 h 193"/>
                  <a:gd name="T8" fmla="*/ 0 w 132"/>
                  <a:gd name="T9" fmla="*/ 2 h 193"/>
                  <a:gd name="T10" fmla="*/ 0 w 132"/>
                  <a:gd name="T11" fmla="*/ 2 h 193"/>
                  <a:gd name="T12" fmla="*/ 0 w 132"/>
                  <a:gd name="T13" fmla="*/ 2 h 193"/>
                  <a:gd name="T14" fmla="*/ 2 w 132"/>
                  <a:gd name="T15" fmla="*/ 2 h 193"/>
                  <a:gd name="T16" fmla="*/ 0 w 132"/>
                  <a:gd name="T17" fmla="*/ 2 h 193"/>
                  <a:gd name="T18" fmla="*/ 0 w 132"/>
                  <a:gd name="T19" fmla="*/ 2 h 193"/>
                  <a:gd name="T20" fmla="*/ 1 w 132"/>
                  <a:gd name="T21" fmla="*/ 2 h 193"/>
                  <a:gd name="T22" fmla="*/ 1 w 132"/>
                  <a:gd name="T23" fmla="*/ 2 h 193"/>
                  <a:gd name="T24" fmla="*/ 1 w 132"/>
                  <a:gd name="T25" fmla="*/ 2 h 193"/>
                  <a:gd name="T26" fmla="*/ 1 w 132"/>
                  <a:gd name="T27" fmla="*/ 2 h 193"/>
                  <a:gd name="T28" fmla="*/ 1 w 132"/>
                  <a:gd name="T29" fmla="*/ 1 h 193"/>
                  <a:gd name="T30" fmla="*/ 1 w 132"/>
                  <a:gd name="T31" fmla="*/ 1 h 193"/>
                  <a:gd name="T32" fmla="*/ 1 w 132"/>
                  <a:gd name="T33" fmla="*/ 1 h 193"/>
                  <a:gd name="T34" fmla="*/ 2 w 132"/>
                  <a:gd name="T35" fmla="*/ 1 h 193"/>
                  <a:gd name="T36" fmla="*/ 2 w 132"/>
                  <a:gd name="T37" fmla="*/ 1 h 193"/>
                  <a:gd name="T38" fmla="*/ 2 w 132"/>
                  <a:gd name="T39" fmla="*/ 1 h 193"/>
                  <a:gd name="T40" fmla="*/ 2 w 132"/>
                  <a:gd name="T41" fmla="*/ 0 h 193"/>
                  <a:gd name="T42" fmla="*/ 2 w 132"/>
                  <a:gd name="T43" fmla="*/ 0 h 193"/>
                  <a:gd name="T44" fmla="*/ 1 w 132"/>
                  <a:gd name="T45" fmla="*/ 0 h 193"/>
                  <a:gd name="T46" fmla="*/ 1 w 132"/>
                  <a:gd name="T47" fmla="*/ 0 h 193"/>
                  <a:gd name="T48" fmla="*/ 1 w 132"/>
                  <a:gd name="T49" fmla="*/ 0 h 193"/>
                  <a:gd name="T50" fmla="*/ 1 w 132"/>
                  <a:gd name="T51" fmla="*/ 0 h 193"/>
                  <a:gd name="T52" fmla="*/ 1 w 132"/>
                  <a:gd name="T53" fmla="*/ 0 h 193"/>
                  <a:gd name="T54" fmla="*/ 1 w 132"/>
                  <a:gd name="T55" fmla="*/ 0 h 193"/>
                  <a:gd name="T56" fmla="*/ 0 w 132"/>
                  <a:gd name="T57" fmla="*/ 0 h 193"/>
                  <a:gd name="T58" fmla="*/ 0 w 132"/>
                  <a:gd name="T59" fmla="*/ 0 h 193"/>
                  <a:gd name="T60" fmla="*/ 0 w 132"/>
                  <a:gd name="T61" fmla="*/ 0 h 193"/>
                  <a:gd name="T62" fmla="*/ 0 w 132"/>
                  <a:gd name="T63" fmla="*/ 1 h 193"/>
                  <a:gd name="T64" fmla="*/ 0 w 132"/>
                  <a:gd name="T65" fmla="*/ 1 h 193"/>
                  <a:gd name="T66" fmla="*/ 0 w 132"/>
                  <a:gd name="T67" fmla="*/ 1 h 193"/>
                  <a:gd name="T68" fmla="*/ 0 w 132"/>
                  <a:gd name="T69" fmla="*/ 1 h 193"/>
                  <a:gd name="T70" fmla="*/ 1 w 132"/>
                  <a:gd name="T71" fmla="*/ 0 h 193"/>
                  <a:gd name="T72" fmla="*/ 1 w 132"/>
                  <a:gd name="T73" fmla="*/ 0 h 193"/>
                  <a:gd name="T74" fmla="*/ 1 w 132"/>
                  <a:gd name="T75" fmla="*/ 0 h 193"/>
                  <a:gd name="T76" fmla="*/ 1 w 132"/>
                  <a:gd name="T77" fmla="*/ 0 h 193"/>
                  <a:gd name="T78" fmla="*/ 1 w 132"/>
                  <a:gd name="T79" fmla="*/ 0 h 193"/>
                  <a:gd name="T80" fmla="*/ 1 w 132"/>
                  <a:gd name="T81" fmla="*/ 0 h 193"/>
                  <a:gd name="T82" fmla="*/ 1 w 132"/>
                  <a:gd name="T83" fmla="*/ 0 h 193"/>
                  <a:gd name="T84" fmla="*/ 1 w 132"/>
                  <a:gd name="T85" fmla="*/ 1 h 193"/>
                  <a:gd name="T86" fmla="*/ 1 w 132"/>
                  <a:gd name="T87" fmla="*/ 1 h 193"/>
                  <a:gd name="T88" fmla="*/ 1 w 132"/>
                  <a:gd name="T89" fmla="*/ 1 h 193"/>
                  <a:gd name="T90" fmla="*/ 1 w 132"/>
                  <a:gd name="T91" fmla="*/ 1 h 193"/>
                  <a:gd name="T92" fmla="*/ 1 w 132"/>
                  <a:gd name="T93" fmla="*/ 1 h 193"/>
                  <a:gd name="T94" fmla="*/ 1 w 132"/>
                  <a:gd name="T95" fmla="*/ 1 h 1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2"/>
                  <a:gd name="T145" fmla="*/ 0 h 193"/>
                  <a:gd name="T146" fmla="*/ 132 w 132"/>
                  <a:gd name="T147" fmla="*/ 193 h 1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2" h="193">
                    <a:moveTo>
                      <a:pt x="62" y="108"/>
                    </a:moveTo>
                    <a:lnTo>
                      <a:pt x="58" y="109"/>
                    </a:lnTo>
                    <a:lnTo>
                      <a:pt x="55" y="112"/>
                    </a:lnTo>
                    <a:lnTo>
                      <a:pt x="51" y="114"/>
                    </a:lnTo>
                    <a:lnTo>
                      <a:pt x="48" y="116"/>
                    </a:lnTo>
                    <a:lnTo>
                      <a:pt x="45" y="118"/>
                    </a:lnTo>
                    <a:lnTo>
                      <a:pt x="42" y="119"/>
                    </a:lnTo>
                    <a:lnTo>
                      <a:pt x="39" y="122"/>
                    </a:lnTo>
                    <a:lnTo>
                      <a:pt x="35" y="124"/>
                    </a:lnTo>
                    <a:lnTo>
                      <a:pt x="34" y="127"/>
                    </a:lnTo>
                    <a:lnTo>
                      <a:pt x="31" y="128"/>
                    </a:lnTo>
                    <a:lnTo>
                      <a:pt x="28" y="131"/>
                    </a:lnTo>
                    <a:lnTo>
                      <a:pt x="25" y="132"/>
                    </a:lnTo>
                    <a:lnTo>
                      <a:pt x="22" y="135"/>
                    </a:lnTo>
                    <a:lnTo>
                      <a:pt x="21" y="138"/>
                    </a:lnTo>
                    <a:lnTo>
                      <a:pt x="18" y="140"/>
                    </a:lnTo>
                    <a:lnTo>
                      <a:pt x="16" y="143"/>
                    </a:lnTo>
                    <a:lnTo>
                      <a:pt x="15" y="145"/>
                    </a:lnTo>
                    <a:lnTo>
                      <a:pt x="12" y="147"/>
                    </a:lnTo>
                    <a:lnTo>
                      <a:pt x="11" y="150"/>
                    </a:lnTo>
                    <a:lnTo>
                      <a:pt x="9" y="153"/>
                    </a:lnTo>
                    <a:lnTo>
                      <a:pt x="8" y="156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5" y="164"/>
                    </a:lnTo>
                    <a:lnTo>
                      <a:pt x="3" y="167"/>
                    </a:lnTo>
                    <a:lnTo>
                      <a:pt x="3" y="172"/>
                    </a:lnTo>
                    <a:lnTo>
                      <a:pt x="2" y="175"/>
                    </a:lnTo>
                    <a:lnTo>
                      <a:pt x="2" y="177"/>
                    </a:lnTo>
                    <a:lnTo>
                      <a:pt x="0" y="182"/>
                    </a:lnTo>
                    <a:lnTo>
                      <a:pt x="0" y="193"/>
                    </a:lnTo>
                    <a:lnTo>
                      <a:pt x="132" y="193"/>
                    </a:lnTo>
                    <a:lnTo>
                      <a:pt x="132" y="172"/>
                    </a:lnTo>
                    <a:lnTo>
                      <a:pt x="28" y="172"/>
                    </a:lnTo>
                    <a:lnTo>
                      <a:pt x="28" y="170"/>
                    </a:lnTo>
                    <a:lnTo>
                      <a:pt x="29" y="167"/>
                    </a:lnTo>
                    <a:lnTo>
                      <a:pt x="31" y="166"/>
                    </a:lnTo>
                    <a:lnTo>
                      <a:pt x="31" y="164"/>
                    </a:lnTo>
                    <a:lnTo>
                      <a:pt x="32" y="163"/>
                    </a:lnTo>
                    <a:lnTo>
                      <a:pt x="32" y="160"/>
                    </a:lnTo>
                    <a:lnTo>
                      <a:pt x="36" y="156"/>
                    </a:lnTo>
                    <a:lnTo>
                      <a:pt x="36" y="154"/>
                    </a:lnTo>
                    <a:lnTo>
                      <a:pt x="45" y="145"/>
                    </a:lnTo>
                    <a:lnTo>
                      <a:pt x="47" y="145"/>
                    </a:lnTo>
                    <a:lnTo>
                      <a:pt x="51" y="141"/>
                    </a:lnTo>
                    <a:lnTo>
                      <a:pt x="54" y="140"/>
                    </a:lnTo>
                    <a:lnTo>
                      <a:pt x="55" y="138"/>
                    </a:lnTo>
                    <a:lnTo>
                      <a:pt x="57" y="138"/>
                    </a:lnTo>
                    <a:lnTo>
                      <a:pt x="58" y="137"/>
                    </a:lnTo>
                    <a:lnTo>
                      <a:pt x="61" y="135"/>
                    </a:lnTo>
                    <a:lnTo>
                      <a:pt x="62" y="134"/>
                    </a:lnTo>
                    <a:lnTo>
                      <a:pt x="64" y="134"/>
                    </a:lnTo>
                    <a:lnTo>
                      <a:pt x="67" y="132"/>
                    </a:lnTo>
                    <a:lnTo>
                      <a:pt x="68" y="131"/>
                    </a:lnTo>
                    <a:lnTo>
                      <a:pt x="71" y="130"/>
                    </a:lnTo>
                    <a:lnTo>
                      <a:pt x="72" y="130"/>
                    </a:lnTo>
                    <a:lnTo>
                      <a:pt x="75" y="128"/>
                    </a:lnTo>
                    <a:lnTo>
                      <a:pt x="91" y="119"/>
                    </a:lnTo>
                    <a:lnTo>
                      <a:pt x="94" y="118"/>
                    </a:lnTo>
                    <a:lnTo>
                      <a:pt x="96" y="116"/>
                    </a:lnTo>
                    <a:lnTo>
                      <a:pt x="98" y="115"/>
                    </a:lnTo>
                    <a:lnTo>
                      <a:pt x="101" y="114"/>
                    </a:lnTo>
                    <a:lnTo>
                      <a:pt x="103" y="112"/>
                    </a:lnTo>
                    <a:lnTo>
                      <a:pt x="106" y="111"/>
                    </a:lnTo>
                    <a:lnTo>
                      <a:pt x="108" y="108"/>
                    </a:lnTo>
                    <a:lnTo>
                      <a:pt x="111" y="106"/>
                    </a:lnTo>
                    <a:lnTo>
                      <a:pt x="113" y="103"/>
                    </a:lnTo>
                    <a:lnTo>
                      <a:pt x="117" y="99"/>
                    </a:lnTo>
                    <a:lnTo>
                      <a:pt x="119" y="96"/>
                    </a:lnTo>
                    <a:lnTo>
                      <a:pt x="123" y="92"/>
                    </a:lnTo>
                    <a:lnTo>
                      <a:pt x="124" y="89"/>
                    </a:lnTo>
                    <a:lnTo>
                      <a:pt x="124" y="87"/>
                    </a:lnTo>
                    <a:lnTo>
                      <a:pt x="126" y="85"/>
                    </a:lnTo>
                    <a:lnTo>
                      <a:pt x="127" y="83"/>
                    </a:lnTo>
                    <a:lnTo>
                      <a:pt x="127" y="80"/>
                    </a:lnTo>
                    <a:lnTo>
                      <a:pt x="129" y="79"/>
                    </a:lnTo>
                    <a:lnTo>
                      <a:pt x="129" y="76"/>
                    </a:lnTo>
                    <a:lnTo>
                      <a:pt x="130" y="74"/>
                    </a:lnTo>
                    <a:lnTo>
                      <a:pt x="130" y="70"/>
                    </a:lnTo>
                    <a:lnTo>
                      <a:pt x="132" y="67"/>
                    </a:lnTo>
                    <a:lnTo>
                      <a:pt x="132" y="48"/>
                    </a:lnTo>
                    <a:lnTo>
                      <a:pt x="130" y="45"/>
                    </a:lnTo>
                    <a:lnTo>
                      <a:pt x="130" y="42"/>
                    </a:lnTo>
                    <a:lnTo>
                      <a:pt x="129" y="40"/>
                    </a:lnTo>
                    <a:lnTo>
                      <a:pt x="129" y="37"/>
                    </a:lnTo>
                    <a:lnTo>
                      <a:pt x="127" y="34"/>
                    </a:lnTo>
                    <a:lnTo>
                      <a:pt x="126" y="31"/>
                    </a:lnTo>
                    <a:lnTo>
                      <a:pt x="124" y="29"/>
                    </a:lnTo>
                    <a:lnTo>
                      <a:pt x="123" y="26"/>
                    </a:lnTo>
                    <a:lnTo>
                      <a:pt x="121" y="25"/>
                    </a:lnTo>
                    <a:lnTo>
                      <a:pt x="120" y="22"/>
                    </a:lnTo>
                    <a:lnTo>
                      <a:pt x="119" y="21"/>
                    </a:lnTo>
                    <a:lnTo>
                      <a:pt x="117" y="18"/>
                    </a:lnTo>
                    <a:lnTo>
                      <a:pt x="114" y="16"/>
                    </a:lnTo>
                    <a:lnTo>
                      <a:pt x="110" y="12"/>
                    </a:lnTo>
                    <a:lnTo>
                      <a:pt x="107" y="11"/>
                    </a:lnTo>
                    <a:lnTo>
                      <a:pt x="106" y="9"/>
                    </a:lnTo>
                    <a:lnTo>
                      <a:pt x="103" y="8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4" y="5"/>
                    </a:lnTo>
                    <a:lnTo>
                      <a:pt x="91" y="3"/>
                    </a:lnTo>
                    <a:lnTo>
                      <a:pt x="88" y="3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78" y="0"/>
                    </a:lnTo>
                    <a:lnTo>
                      <a:pt x="58" y="0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2" y="11"/>
                    </a:lnTo>
                    <a:lnTo>
                      <a:pt x="29" y="12"/>
                    </a:lnTo>
                    <a:lnTo>
                      <a:pt x="23" y="18"/>
                    </a:lnTo>
                    <a:lnTo>
                      <a:pt x="21" y="19"/>
                    </a:lnTo>
                    <a:lnTo>
                      <a:pt x="19" y="22"/>
                    </a:lnTo>
                    <a:lnTo>
                      <a:pt x="18" y="25"/>
                    </a:lnTo>
                    <a:lnTo>
                      <a:pt x="16" y="26"/>
                    </a:lnTo>
                    <a:lnTo>
                      <a:pt x="15" y="29"/>
                    </a:lnTo>
                    <a:lnTo>
                      <a:pt x="13" y="32"/>
                    </a:lnTo>
                    <a:lnTo>
                      <a:pt x="12" y="35"/>
                    </a:lnTo>
                    <a:lnTo>
                      <a:pt x="11" y="38"/>
                    </a:lnTo>
                    <a:lnTo>
                      <a:pt x="9" y="41"/>
                    </a:lnTo>
                    <a:lnTo>
                      <a:pt x="9" y="44"/>
                    </a:lnTo>
                    <a:lnTo>
                      <a:pt x="8" y="48"/>
                    </a:lnTo>
                    <a:lnTo>
                      <a:pt x="8" y="51"/>
                    </a:lnTo>
                    <a:lnTo>
                      <a:pt x="6" y="54"/>
                    </a:lnTo>
                    <a:lnTo>
                      <a:pt x="6" y="71"/>
                    </a:lnTo>
                    <a:lnTo>
                      <a:pt x="31" y="71"/>
                    </a:lnTo>
                    <a:lnTo>
                      <a:pt x="31" y="61"/>
                    </a:lnTo>
                    <a:lnTo>
                      <a:pt x="32" y="58"/>
                    </a:lnTo>
                    <a:lnTo>
                      <a:pt x="32" y="54"/>
                    </a:lnTo>
                    <a:lnTo>
                      <a:pt x="34" y="53"/>
                    </a:lnTo>
                    <a:lnTo>
                      <a:pt x="34" y="48"/>
                    </a:lnTo>
                    <a:lnTo>
                      <a:pt x="35" y="45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9" y="40"/>
                    </a:lnTo>
                    <a:lnTo>
                      <a:pt x="41" y="37"/>
                    </a:lnTo>
                    <a:lnTo>
                      <a:pt x="41" y="35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7" y="25"/>
                    </a:lnTo>
                    <a:lnTo>
                      <a:pt x="61" y="25"/>
                    </a:lnTo>
                    <a:lnTo>
                      <a:pt x="62" y="24"/>
                    </a:lnTo>
                    <a:lnTo>
                      <a:pt x="77" y="24"/>
                    </a:lnTo>
                    <a:lnTo>
                      <a:pt x="78" y="25"/>
                    </a:lnTo>
                    <a:lnTo>
                      <a:pt x="83" y="25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91" y="29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1" y="40"/>
                    </a:lnTo>
                    <a:lnTo>
                      <a:pt x="104" y="42"/>
                    </a:lnTo>
                    <a:lnTo>
                      <a:pt x="104" y="45"/>
                    </a:lnTo>
                    <a:lnTo>
                      <a:pt x="106" y="47"/>
                    </a:lnTo>
                    <a:lnTo>
                      <a:pt x="106" y="51"/>
                    </a:lnTo>
                    <a:lnTo>
                      <a:pt x="107" y="53"/>
                    </a:lnTo>
                    <a:lnTo>
                      <a:pt x="107" y="66"/>
                    </a:lnTo>
                    <a:lnTo>
                      <a:pt x="106" y="67"/>
                    </a:lnTo>
                    <a:lnTo>
                      <a:pt x="106" y="71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3" y="76"/>
                    </a:lnTo>
                    <a:lnTo>
                      <a:pt x="103" y="77"/>
                    </a:lnTo>
                    <a:lnTo>
                      <a:pt x="101" y="79"/>
                    </a:lnTo>
                    <a:lnTo>
                      <a:pt x="101" y="80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4" y="87"/>
                    </a:lnTo>
                    <a:lnTo>
                      <a:pt x="90" y="92"/>
                    </a:lnTo>
                    <a:lnTo>
                      <a:pt x="88" y="92"/>
                    </a:lnTo>
                    <a:lnTo>
                      <a:pt x="85" y="95"/>
                    </a:lnTo>
                    <a:lnTo>
                      <a:pt x="84" y="95"/>
                    </a:lnTo>
                    <a:lnTo>
                      <a:pt x="83" y="96"/>
                    </a:lnTo>
                    <a:lnTo>
                      <a:pt x="80" y="96"/>
                    </a:lnTo>
                    <a:lnTo>
                      <a:pt x="78" y="98"/>
                    </a:lnTo>
                    <a:lnTo>
                      <a:pt x="62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8" name="Freeform 800"/>
              <p:cNvSpPr>
                <a:spLocks/>
              </p:cNvSpPr>
              <p:nvPr/>
            </p:nvSpPr>
            <p:spPr bwMode="auto">
              <a:xfrm>
                <a:off x="3598" y="2419"/>
                <a:ext cx="50" cy="66"/>
              </a:xfrm>
              <a:custGeom>
                <a:avLst/>
                <a:gdLst>
                  <a:gd name="T0" fmla="*/ 0 w 150"/>
                  <a:gd name="T1" fmla="*/ 0 h 199"/>
                  <a:gd name="T2" fmla="*/ 1 w 150"/>
                  <a:gd name="T3" fmla="*/ 0 h 199"/>
                  <a:gd name="T4" fmla="*/ 1 w 150"/>
                  <a:gd name="T5" fmla="*/ 0 h 199"/>
                  <a:gd name="T6" fmla="*/ 1 w 150"/>
                  <a:gd name="T7" fmla="*/ 0 h 199"/>
                  <a:gd name="T8" fmla="*/ 1 w 150"/>
                  <a:gd name="T9" fmla="*/ 0 h 199"/>
                  <a:gd name="T10" fmla="*/ 1 w 150"/>
                  <a:gd name="T11" fmla="*/ 0 h 199"/>
                  <a:gd name="T12" fmla="*/ 1 w 150"/>
                  <a:gd name="T13" fmla="*/ 0 h 199"/>
                  <a:gd name="T14" fmla="*/ 1 w 150"/>
                  <a:gd name="T15" fmla="*/ 1 h 199"/>
                  <a:gd name="T16" fmla="*/ 1 w 150"/>
                  <a:gd name="T17" fmla="*/ 1 h 199"/>
                  <a:gd name="T18" fmla="*/ 2 w 150"/>
                  <a:gd name="T19" fmla="*/ 1 h 199"/>
                  <a:gd name="T20" fmla="*/ 1 w 150"/>
                  <a:gd name="T21" fmla="*/ 1 h 199"/>
                  <a:gd name="T22" fmla="*/ 1 w 150"/>
                  <a:gd name="T23" fmla="*/ 1 h 199"/>
                  <a:gd name="T24" fmla="*/ 1 w 150"/>
                  <a:gd name="T25" fmla="*/ 1 h 199"/>
                  <a:gd name="T26" fmla="*/ 1 w 150"/>
                  <a:gd name="T27" fmla="*/ 1 h 199"/>
                  <a:gd name="T28" fmla="*/ 1 w 150"/>
                  <a:gd name="T29" fmla="*/ 1 h 199"/>
                  <a:gd name="T30" fmla="*/ 1 w 150"/>
                  <a:gd name="T31" fmla="*/ 1 h 199"/>
                  <a:gd name="T32" fmla="*/ 1 w 150"/>
                  <a:gd name="T33" fmla="*/ 1 h 199"/>
                  <a:gd name="T34" fmla="*/ 1 w 150"/>
                  <a:gd name="T35" fmla="*/ 1 h 199"/>
                  <a:gd name="T36" fmla="*/ 1 w 150"/>
                  <a:gd name="T37" fmla="*/ 1 h 199"/>
                  <a:gd name="T38" fmla="*/ 0 w 150"/>
                  <a:gd name="T39" fmla="*/ 0 h 199"/>
                  <a:gd name="T40" fmla="*/ 0 w 150"/>
                  <a:gd name="T41" fmla="*/ 2 h 199"/>
                  <a:gd name="T42" fmla="*/ 0 w 150"/>
                  <a:gd name="T43" fmla="*/ 1 h 199"/>
                  <a:gd name="T44" fmla="*/ 1 w 150"/>
                  <a:gd name="T45" fmla="*/ 1 h 199"/>
                  <a:gd name="T46" fmla="*/ 1 w 150"/>
                  <a:gd name="T47" fmla="*/ 1 h 199"/>
                  <a:gd name="T48" fmla="*/ 1 w 150"/>
                  <a:gd name="T49" fmla="*/ 1 h 199"/>
                  <a:gd name="T50" fmla="*/ 1 w 150"/>
                  <a:gd name="T51" fmla="*/ 1 h 199"/>
                  <a:gd name="T52" fmla="*/ 1 w 150"/>
                  <a:gd name="T53" fmla="*/ 1 h 199"/>
                  <a:gd name="T54" fmla="*/ 2 w 150"/>
                  <a:gd name="T55" fmla="*/ 1 h 199"/>
                  <a:gd name="T56" fmla="*/ 2 w 150"/>
                  <a:gd name="T57" fmla="*/ 1 h 199"/>
                  <a:gd name="T58" fmla="*/ 2 w 150"/>
                  <a:gd name="T59" fmla="*/ 1 h 199"/>
                  <a:gd name="T60" fmla="*/ 2 w 150"/>
                  <a:gd name="T61" fmla="*/ 1 h 199"/>
                  <a:gd name="T62" fmla="*/ 2 w 150"/>
                  <a:gd name="T63" fmla="*/ 1 h 199"/>
                  <a:gd name="T64" fmla="*/ 2 w 150"/>
                  <a:gd name="T65" fmla="*/ 1 h 199"/>
                  <a:gd name="T66" fmla="*/ 2 w 150"/>
                  <a:gd name="T67" fmla="*/ 1 h 199"/>
                  <a:gd name="T68" fmla="*/ 2 w 150"/>
                  <a:gd name="T69" fmla="*/ 1 h 199"/>
                  <a:gd name="T70" fmla="*/ 2 w 150"/>
                  <a:gd name="T71" fmla="*/ 1 h 199"/>
                  <a:gd name="T72" fmla="*/ 2 w 150"/>
                  <a:gd name="T73" fmla="*/ 1 h 199"/>
                  <a:gd name="T74" fmla="*/ 2 w 150"/>
                  <a:gd name="T75" fmla="*/ 1 h 199"/>
                  <a:gd name="T76" fmla="*/ 2 w 150"/>
                  <a:gd name="T77" fmla="*/ 1 h 199"/>
                  <a:gd name="T78" fmla="*/ 2 w 150"/>
                  <a:gd name="T79" fmla="*/ 1 h 199"/>
                  <a:gd name="T80" fmla="*/ 2 w 150"/>
                  <a:gd name="T81" fmla="*/ 0 h 199"/>
                  <a:gd name="T82" fmla="*/ 2 w 150"/>
                  <a:gd name="T83" fmla="*/ 0 h 199"/>
                  <a:gd name="T84" fmla="*/ 2 w 150"/>
                  <a:gd name="T85" fmla="*/ 0 h 199"/>
                  <a:gd name="T86" fmla="*/ 2 w 150"/>
                  <a:gd name="T87" fmla="*/ 0 h 199"/>
                  <a:gd name="T88" fmla="*/ 2 w 150"/>
                  <a:gd name="T89" fmla="*/ 0 h 199"/>
                  <a:gd name="T90" fmla="*/ 2 w 150"/>
                  <a:gd name="T91" fmla="*/ 0 h 199"/>
                  <a:gd name="T92" fmla="*/ 2 w 150"/>
                  <a:gd name="T93" fmla="*/ 0 h 199"/>
                  <a:gd name="T94" fmla="*/ 2 w 150"/>
                  <a:gd name="T95" fmla="*/ 0 h 199"/>
                  <a:gd name="T96" fmla="*/ 2 w 150"/>
                  <a:gd name="T97" fmla="*/ 0 h 199"/>
                  <a:gd name="T98" fmla="*/ 1 w 150"/>
                  <a:gd name="T99" fmla="*/ 0 h 199"/>
                  <a:gd name="T100" fmla="*/ 1 w 150"/>
                  <a:gd name="T101" fmla="*/ 0 h 199"/>
                  <a:gd name="T102" fmla="*/ 1 w 150"/>
                  <a:gd name="T103" fmla="*/ 0 h 199"/>
                  <a:gd name="T104" fmla="*/ 1 w 150"/>
                  <a:gd name="T105" fmla="*/ 0 h 199"/>
                  <a:gd name="T106" fmla="*/ 1 w 150"/>
                  <a:gd name="T107" fmla="*/ 0 h 199"/>
                  <a:gd name="T108" fmla="*/ 1 w 150"/>
                  <a:gd name="T109" fmla="*/ 0 h 1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0"/>
                  <a:gd name="T166" fmla="*/ 0 h 199"/>
                  <a:gd name="T167" fmla="*/ 150 w 150"/>
                  <a:gd name="T168" fmla="*/ 199 h 1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0" h="199">
                    <a:moveTo>
                      <a:pt x="0" y="0"/>
                    </a:moveTo>
                    <a:lnTo>
                      <a:pt x="0" y="26"/>
                    </a:lnTo>
                    <a:lnTo>
                      <a:pt x="94" y="26"/>
                    </a:lnTo>
                    <a:lnTo>
                      <a:pt x="94" y="28"/>
                    </a:lnTo>
                    <a:lnTo>
                      <a:pt x="101" y="28"/>
                    </a:lnTo>
                    <a:lnTo>
                      <a:pt x="101" y="29"/>
                    </a:lnTo>
                    <a:lnTo>
                      <a:pt x="107" y="29"/>
                    </a:lnTo>
                    <a:lnTo>
                      <a:pt x="107" y="31"/>
                    </a:lnTo>
                    <a:lnTo>
                      <a:pt x="110" y="31"/>
                    </a:lnTo>
                    <a:lnTo>
                      <a:pt x="111" y="34"/>
                    </a:lnTo>
                    <a:lnTo>
                      <a:pt x="114" y="34"/>
                    </a:lnTo>
                    <a:lnTo>
                      <a:pt x="116" y="36"/>
                    </a:lnTo>
                    <a:lnTo>
                      <a:pt x="117" y="36"/>
                    </a:lnTo>
                    <a:lnTo>
                      <a:pt x="119" y="39"/>
                    </a:lnTo>
                    <a:lnTo>
                      <a:pt x="120" y="42"/>
                    </a:lnTo>
                    <a:lnTo>
                      <a:pt x="120" y="45"/>
                    </a:lnTo>
                    <a:lnTo>
                      <a:pt x="121" y="45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3" y="65"/>
                    </a:lnTo>
                    <a:lnTo>
                      <a:pt x="121" y="65"/>
                    </a:lnTo>
                    <a:lnTo>
                      <a:pt x="121" y="71"/>
                    </a:lnTo>
                    <a:lnTo>
                      <a:pt x="120" y="71"/>
                    </a:lnTo>
                    <a:lnTo>
                      <a:pt x="120" y="76"/>
                    </a:lnTo>
                    <a:lnTo>
                      <a:pt x="119" y="76"/>
                    </a:lnTo>
                    <a:lnTo>
                      <a:pt x="119" y="78"/>
                    </a:lnTo>
                    <a:lnTo>
                      <a:pt x="116" y="80"/>
                    </a:lnTo>
                    <a:lnTo>
                      <a:pt x="116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0" y="86"/>
                    </a:lnTo>
                    <a:lnTo>
                      <a:pt x="107" y="87"/>
                    </a:lnTo>
                    <a:lnTo>
                      <a:pt x="104" y="87"/>
                    </a:lnTo>
                    <a:lnTo>
                      <a:pt x="104" y="89"/>
                    </a:lnTo>
                    <a:lnTo>
                      <a:pt x="101" y="89"/>
                    </a:lnTo>
                    <a:lnTo>
                      <a:pt x="101" y="90"/>
                    </a:lnTo>
                    <a:lnTo>
                      <a:pt x="93" y="90"/>
                    </a:lnTo>
                    <a:lnTo>
                      <a:pt x="93" y="92"/>
                    </a:lnTo>
                    <a:lnTo>
                      <a:pt x="28" y="92"/>
                    </a:lnTo>
                    <a:lnTo>
                      <a:pt x="28" y="26"/>
                    </a:lnTo>
                    <a:lnTo>
                      <a:pt x="0" y="26"/>
                    </a:lnTo>
                    <a:lnTo>
                      <a:pt x="0" y="199"/>
                    </a:lnTo>
                    <a:lnTo>
                      <a:pt x="28" y="199"/>
                    </a:lnTo>
                    <a:lnTo>
                      <a:pt x="28" y="116"/>
                    </a:lnTo>
                    <a:lnTo>
                      <a:pt x="97" y="116"/>
                    </a:lnTo>
                    <a:lnTo>
                      <a:pt x="97" y="115"/>
                    </a:lnTo>
                    <a:lnTo>
                      <a:pt x="107" y="115"/>
                    </a:lnTo>
                    <a:lnTo>
                      <a:pt x="107" y="113"/>
                    </a:lnTo>
                    <a:lnTo>
                      <a:pt x="113" y="113"/>
                    </a:lnTo>
                    <a:lnTo>
                      <a:pt x="113" y="112"/>
                    </a:lnTo>
                    <a:lnTo>
                      <a:pt x="117" y="112"/>
                    </a:lnTo>
                    <a:lnTo>
                      <a:pt x="117" y="110"/>
                    </a:lnTo>
                    <a:lnTo>
                      <a:pt x="120" y="110"/>
                    </a:lnTo>
                    <a:lnTo>
                      <a:pt x="120" y="109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6" y="106"/>
                    </a:lnTo>
                    <a:lnTo>
                      <a:pt x="129" y="105"/>
                    </a:lnTo>
                    <a:lnTo>
                      <a:pt x="129" y="103"/>
                    </a:lnTo>
                    <a:lnTo>
                      <a:pt x="132" y="102"/>
                    </a:lnTo>
                    <a:lnTo>
                      <a:pt x="132" y="100"/>
                    </a:lnTo>
                    <a:lnTo>
                      <a:pt x="134" y="99"/>
                    </a:lnTo>
                    <a:lnTo>
                      <a:pt x="134" y="97"/>
                    </a:lnTo>
                    <a:lnTo>
                      <a:pt x="137" y="97"/>
                    </a:lnTo>
                    <a:lnTo>
                      <a:pt x="137" y="96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42" y="92"/>
                    </a:lnTo>
                    <a:lnTo>
                      <a:pt x="142" y="89"/>
                    </a:lnTo>
                    <a:lnTo>
                      <a:pt x="145" y="87"/>
                    </a:lnTo>
                    <a:lnTo>
                      <a:pt x="145" y="83"/>
                    </a:lnTo>
                    <a:lnTo>
                      <a:pt x="146" y="83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47" y="74"/>
                    </a:lnTo>
                    <a:lnTo>
                      <a:pt x="149" y="74"/>
                    </a:lnTo>
                    <a:lnTo>
                      <a:pt x="149" y="67"/>
                    </a:lnTo>
                    <a:lnTo>
                      <a:pt x="150" y="67"/>
                    </a:lnTo>
                    <a:lnTo>
                      <a:pt x="150" y="45"/>
                    </a:lnTo>
                    <a:lnTo>
                      <a:pt x="149" y="45"/>
                    </a:lnTo>
                    <a:lnTo>
                      <a:pt x="149" y="39"/>
                    </a:lnTo>
                    <a:lnTo>
                      <a:pt x="147" y="39"/>
                    </a:lnTo>
                    <a:lnTo>
                      <a:pt x="147" y="34"/>
                    </a:lnTo>
                    <a:lnTo>
                      <a:pt x="146" y="34"/>
                    </a:lnTo>
                    <a:lnTo>
                      <a:pt x="145" y="31"/>
                    </a:lnTo>
                    <a:lnTo>
                      <a:pt x="143" y="28"/>
                    </a:lnTo>
                    <a:lnTo>
                      <a:pt x="142" y="25"/>
                    </a:lnTo>
                    <a:lnTo>
                      <a:pt x="140" y="25"/>
                    </a:lnTo>
                    <a:lnTo>
                      <a:pt x="140" y="22"/>
                    </a:lnTo>
                    <a:lnTo>
                      <a:pt x="139" y="22"/>
                    </a:lnTo>
                    <a:lnTo>
                      <a:pt x="137" y="19"/>
                    </a:lnTo>
                    <a:lnTo>
                      <a:pt x="136" y="16"/>
                    </a:lnTo>
                    <a:lnTo>
                      <a:pt x="133" y="16"/>
                    </a:lnTo>
                    <a:lnTo>
                      <a:pt x="132" y="13"/>
                    </a:lnTo>
                    <a:lnTo>
                      <a:pt x="129" y="13"/>
                    </a:lnTo>
                    <a:lnTo>
                      <a:pt x="127" y="10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19" y="7"/>
                    </a:lnTo>
                    <a:lnTo>
                      <a:pt x="119" y="6"/>
                    </a:lnTo>
                    <a:lnTo>
                      <a:pt x="116" y="6"/>
                    </a:lnTo>
                    <a:lnTo>
                      <a:pt x="116" y="4"/>
                    </a:lnTo>
                    <a:lnTo>
                      <a:pt x="110" y="4"/>
                    </a:lnTo>
                    <a:lnTo>
                      <a:pt x="110" y="3"/>
                    </a:lnTo>
                    <a:lnTo>
                      <a:pt x="107" y="3"/>
                    </a:lnTo>
                    <a:lnTo>
                      <a:pt x="107" y="2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59" name="Freeform 801"/>
              <p:cNvSpPr>
                <a:spLocks/>
              </p:cNvSpPr>
              <p:nvPr/>
            </p:nvSpPr>
            <p:spPr bwMode="auto">
              <a:xfrm>
                <a:off x="3598" y="2419"/>
                <a:ext cx="50" cy="66"/>
              </a:xfrm>
              <a:custGeom>
                <a:avLst/>
                <a:gdLst>
                  <a:gd name="T0" fmla="*/ 0 w 150"/>
                  <a:gd name="T1" fmla="*/ 0 h 199"/>
                  <a:gd name="T2" fmla="*/ 0 w 150"/>
                  <a:gd name="T3" fmla="*/ 2 h 199"/>
                  <a:gd name="T4" fmla="*/ 0 w 150"/>
                  <a:gd name="T5" fmla="*/ 2 h 199"/>
                  <a:gd name="T6" fmla="*/ 0 w 150"/>
                  <a:gd name="T7" fmla="*/ 1 h 199"/>
                  <a:gd name="T8" fmla="*/ 1 w 150"/>
                  <a:gd name="T9" fmla="*/ 1 h 199"/>
                  <a:gd name="T10" fmla="*/ 1 w 150"/>
                  <a:gd name="T11" fmla="*/ 1 h 199"/>
                  <a:gd name="T12" fmla="*/ 1 w 150"/>
                  <a:gd name="T13" fmla="*/ 1 h 199"/>
                  <a:gd name="T14" fmla="*/ 1 w 150"/>
                  <a:gd name="T15" fmla="*/ 1 h 199"/>
                  <a:gd name="T16" fmla="*/ 1 w 150"/>
                  <a:gd name="T17" fmla="*/ 1 h 199"/>
                  <a:gd name="T18" fmla="*/ 1 w 150"/>
                  <a:gd name="T19" fmla="*/ 1 h 199"/>
                  <a:gd name="T20" fmla="*/ 1 w 150"/>
                  <a:gd name="T21" fmla="*/ 1 h 199"/>
                  <a:gd name="T22" fmla="*/ 1 w 150"/>
                  <a:gd name="T23" fmla="*/ 1 h 199"/>
                  <a:gd name="T24" fmla="*/ 1 w 150"/>
                  <a:gd name="T25" fmla="*/ 1 h 199"/>
                  <a:gd name="T26" fmla="*/ 1 w 150"/>
                  <a:gd name="T27" fmla="*/ 1 h 199"/>
                  <a:gd name="T28" fmla="*/ 2 w 150"/>
                  <a:gd name="T29" fmla="*/ 1 h 199"/>
                  <a:gd name="T30" fmla="*/ 2 w 150"/>
                  <a:gd name="T31" fmla="*/ 1 h 199"/>
                  <a:gd name="T32" fmla="*/ 2 w 150"/>
                  <a:gd name="T33" fmla="*/ 1 h 199"/>
                  <a:gd name="T34" fmla="*/ 2 w 150"/>
                  <a:gd name="T35" fmla="*/ 1 h 199"/>
                  <a:gd name="T36" fmla="*/ 2 w 150"/>
                  <a:gd name="T37" fmla="*/ 1 h 199"/>
                  <a:gd name="T38" fmla="*/ 2 w 150"/>
                  <a:gd name="T39" fmla="*/ 1 h 199"/>
                  <a:gd name="T40" fmla="*/ 2 w 150"/>
                  <a:gd name="T41" fmla="*/ 1 h 199"/>
                  <a:gd name="T42" fmla="*/ 2 w 150"/>
                  <a:gd name="T43" fmla="*/ 1 h 199"/>
                  <a:gd name="T44" fmla="*/ 2 w 150"/>
                  <a:gd name="T45" fmla="*/ 1 h 199"/>
                  <a:gd name="T46" fmla="*/ 2 w 150"/>
                  <a:gd name="T47" fmla="*/ 1 h 199"/>
                  <a:gd name="T48" fmla="*/ 2 w 150"/>
                  <a:gd name="T49" fmla="*/ 1 h 199"/>
                  <a:gd name="T50" fmla="*/ 2 w 150"/>
                  <a:gd name="T51" fmla="*/ 1 h 199"/>
                  <a:gd name="T52" fmla="*/ 2 w 150"/>
                  <a:gd name="T53" fmla="*/ 1 h 199"/>
                  <a:gd name="T54" fmla="*/ 2 w 150"/>
                  <a:gd name="T55" fmla="*/ 1 h 199"/>
                  <a:gd name="T56" fmla="*/ 2 w 150"/>
                  <a:gd name="T57" fmla="*/ 1 h 199"/>
                  <a:gd name="T58" fmla="*/ 2 w 150"/>
                  <a:gd name="T59" fmla="*/ 1 h 199"/>
                  <a:gd name="T60" fmla="*/ 2 w 150"/>
                  <a:gd name="T61" fmla="*/ 1 h 199"/>
                  <a:gd name="T62" fmla="*/ 2 w 150"/>
                  <a:gd name="T63" fmla="*/ 1 h 199"/>
                  <a:gd name="T64" fmla="*/ 2 w 150"/>
                  <a:gd name="T65" fmla="*/ 1 h 199"/>
                  <a:gd name="T66" fmla="*/ 2 w 150"/>
                  <a:gd name="T67" fmla="*/ 1 h 199"/>
                  <a:gd name="T68" fmla="*/ 2 w 150"/>
                  <a:gd name="T69" fmla="*/ 1 h 199"/>
                  <a:gd name="T70" fmla="*/ 2 w 150"/>
                  <a:gd name="T71" fmla="*/ 1 h 199"/>
                  <a:gd name="T72" fmla="*/ 2 w 150"/>
                  <a:gd name="T73" fmla="*/ 0 h 199"/>
                  <a:gd name="T74" fmla="*/ 2 w 150"/>
                  <a:gd name="T75" fmla="*/ 0 h 199"/>
                  <a:gd name="T76" fmla="*/ 2 w 150"/>
                  <a:gd name="T77" fmla="*/ 0 h 199"/>
                  <a:gd name="T78" fmla="*/ 2 w 150"/>
                  <a:gd name="T79" fmla="*/ 0 h 199"/>
                  <a:gd name="T80" fmla="*/ 2 w 150"/>
                  <a:gd name="T81" fmla="*/ 0 h 199"/>
                  <a:gd name="T82" fmla="*/ 2 w 150"/>
                  <a:gd name="T83" fmla="*/ 0 h 199"/>
                  <a:gd name="T84" fmla="*/ 2 w 150"/>
                  <a:gd name="T85" fmla="*/ 0 h 199"/>
                  <a:gd name="T86" fmla="*/ 2 w 150"/>
                  <a:gd name="T87" fmla="*/ 0 h 199"/>
                  <a:gd name="T88" fmla="*/ 2 w 150"/>
                  <a:gd name="T89" fmla="*/ 0 h 199"/>
                  <a:gd name="T90" fmla="*/ 2 w 150"/>
                  <a:gd name="T91" fmla="*/ 0 h 199"/>
                  <a:gd name="T92" fmla="*/ 2 w 150"/>
                  <a:gd name="T93" fmla="*/ 0 h 199"/>
                  <a:gd name="T94" fmla="*/ 2 w 150"/>
                  <a:gd name="T95" fmla="*/ 0 h 199"/>
                  <a:gd name="T96" fmla="*/ 2 w 150"/>
                  <a:gd name="T97" fmla="*/ 0 h 199"/>
                  <a:gd name="T98" fmla="*/ 2 w 150"/>
                  <a:gd name="T99" fmla="*/ 0 h 199"/>
                  <a:gd name="T100" fmla="*/ 2 w 150"/>
                  <a:gd name="T101" fmla="*/ 0 h 199"/>
                  <a:gd name="T102" fmla="*/ 1 w 150"/>
                  <a:gd name="T103" fmla="*/ 0 h 199"/>
                  <a:gd name="T104" fmla="*/ 1 w 150"/>
                  <a:gd name="T105" fmla="*/ 0 h 199"/>
                  <a:gd name="T106" fmla="*/ 1 w 150"/>
                  <a:gd name="T107" fmla="*/ 0 h 199"/>
                  <a:gd name="T108" fmla="*/ 1 w 150"/>
                  <a:gd name="T109" fmla="*/ 0 h 199"/>
                  <a:gd name="T110" fmla="*/ 1 w 150"/>
                  <a:gd name="T111" fmla="*/ 0 h 199"/>
                  <a:gd name="T112" fmla="*/ 1 w 150"/>
                  <a:gd name="T113" fmla="*/ 0 h 199"/>
                  <a:gd name="T114" fmla="*/ 1 w 150"/>
                  <a:gd name="T115" fmla="*/ 0 h 199"/>
                  <a:gd name="T116" fmla="*/ 1 w 150"/>
                  <a:gd name="T117" fmla="*/ 0 h 199"/>
                  <a:gd name="T118" fmla="*/ 0 w 150"/>
                  <a:gd name="T119" fmla="*/ 0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0"/>
                  <a:gd name="T181" fmla="*/ 0 h 199"/>
                  <a:gd name="T182" fmla="*/ 150 w 150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0" h="199">
                    <a:moveTo>
                      <a:pt x="0" y="0"/>
                    </a:moveTo>
                    <a:lnTo>
                      <a:pt x="0" y="199"/>
                    </a:lnTo>
                    <a:lnTo>
                      <a:pt x="28" y="199"/>
                    </a:lnTo>
                    <a:lnTo>
                      <a:pt x="28" y="115"/>
                    </a:lnTo>
                    <a:lnTo>
                      <a:pt x="97" y="115"/>
                    </a:lnTo>
                    <a:lnTo>
                      <a:pt x="98" y="113"/>
                    </a:lnTo>
                    <a:lnTo>
                      <a:pt x="107" y="113"/>
                    </a:lnTo>
                    <a:lnTo>
                      <a:pt x="109" y="112"/>
                    </a:lnTo>
                    <a:lnTo>
                      <a:pt x="113" y="112"/>
                    </a:lnTo>
                    <a:lnTo>
                      <a:pt x="114" y="110"/>
                    </a:lnTo>
                    <a:lnTo>
                      <a:pt x="117" y="110"/>
                    </a:lnTo>
                    <a:lnTo>
                      <a:pt x="119" y="109"/>
                    </a:lnTo>
                    <a:lnTo>
                      <a:pt x="120" y="109"/>
                    </a:lnTo>
                    <a:lnTo>
                      <a:pt x="121" y="108"/>
                    </a:lnTo>
                    <a:lnTo>
                      <a:pt x="123" y="108"/>
                    </a:lnTo>
                    <a:lnTo>
                      <a:pt x="126" y="105"/>
                    </a:lnTo>
                    <a:lnTo>
                      <a:pt x="127" y="105"/>
                    </a:lnTo>
                    <a:lnTo>
                      <a:pt x="136" y="96"/>
                    </a:lnTo>
                    <a:lnTo>
                      <a:pt x="137" y="96"/>
                    </a:lnTo>
                    <a:lnTo>
                      <a:pt x="139" y="94"/>
                    </a:lnTo>
                    <a:lnTo>
                      <a:pt x="139" y="93"/>
                    </a:lnTo>
                    <a:lnTo>
                      <a:pt x="142" y="90"/>
                    </a:lnTo>
                    <a:lnTo>
                      <a:pt x="142" y="89"/>
                    </a:lnTo>
                    <a:lnTo>
                      <a:pt x="143" y="87"/>
                    </a:lnTo>
                    <a:lnTo>
                      <a:pt x="145" y="84"/>
                    </a:lnTo>
                    <a:lnTo>
                      <a:pt x="145" y="83"/>
                    </a:lnTo>
                    <a:lnTo>
                      <a:pt x="146" y="81"/>
                    </a:lnTo>
                    <a:lnTo>
                      <a:pt x="146" y="80"/>
                    </a:lnTo>
                    <a:lnTo>
                      <a:pt x="147" y="78"/>
                    </a:lnTo>
                    <a:lnTo>
                      <a:pt x="147" y="74"/>
                    </a:lnTo>
                    <a:lnTo>
                      <a:pt x="149" y="73"/>
                    </a:lnTo>
                    <a:lnTo>
                      <a:pt x="149" y="67"/>
                    </a:lnTo>
                    <a:lnTo>
                      <a:pt x="150" y="65"/>
                    </a:lnTo>
                    <a:lnTo>
                      <a:pt x="150" y="47"/>
                    </a:lnTo>
                    <a:lnTo>
                      <a:pt x="149" y="44"/>
                    </a:lnTo>
                    <a:lnTo>
                      <a:pt x="149" y="41"/>
                    </a:lnTo>
                    <a:lnTo>
                      <a:pt x="147" y="38"/>
                    </a:lnTo>
                    <a:lnTo>
                      <a:pt x="147" y="35"/>
                    </a:lnTo>
                    <a:lnTo>
                      <a:pt x="146" y="32"/>
                    </a:lnTo>
                    <a:lnTo>
                      <a:pt x="145" y="31"/>
                    </a:lnTo>
                    <a:lnTo>
                      <a:pt x="143" y="28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39" y="20"/>
                    </a:lnTo>
                    <a:lnTo>
                      <a:pt x="137" y="19"/>
                    </a:lnTo>
                    <a:lnTo>
                      <a:pt x="136" y="16"/>
                    </a:lnTo>
                    <a:lnTo>
                      <a:pt x="133" y="15"/>
                    </a:lnTo>
                    <a:lnTo>
                      <a:pt x="132" y="13"/>
                    </a:lnTo>
                    <a:lnTo>
                      <a:pt x="129" y="12"/>
                    </a:lnTo>
                    <a:lnTo>
                      <a:pt x="127" y="10"/>
                    </a:lnTo>
                    <a:lnTo>
                      <a:pt x="124" y="9"/>
                    </a:lnTo>
                    <a:lnTo>
                      <a:pt x="121" y="7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3" y="4"/>
                    </a:lnTo>
                    <a:lnTo>
                      <a:pt x="110" y="3"/>
                    </a:lnTo>
                    <a:lnTo>
                      <a:pt x="107" y="2"/>
                    </a:lnTo>
                    <a:lnTo>
                      <a:pt x="100" y="2"/>
                    </a:lnTo>
                    <a:lnTo>
                      <a:pt x="97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0" name="Freeform 802"/>
              <p:cNvSpPr>
                <a:spLocks/>
              </p:cNvSpPr>
              <p:nvPr/>
            </p:nvSpPr>
            <p:spPr bwMode="auto">
              <a:xfrm>
                <a:off x="3607" y="2427"/>
                <a:ext cx="32" cy="23"/>
              </a:xfrm>
              <a:custGeom>
                <a:avLst/>
                <a:gdLst>
                  <a:gd name="T0" fmla="*/ 0 w 95"/>
                  <a:gd name="T1" fmla="*/ 0 h 67"/>
                  <a:gd name="T2" fmla="*/ 1 w 95"/>
                  <a:gd name="T3" fmla="*/ 0 h 67"/>
                  <a:gd name="T4" fmla="*/ 1 w 95"/>
                  <a:gd name="T5" fmla="*/ 0 h 67"/>
                  <a:gd name="T6" fmla="*/ 1 w 95"/>
                  <a:gd name="T7" fmla="*/ 0 h 67"/>
                  <a:gd name="T8" fmla="*/ 1 w 95"/>
                  <a:gd name="T9" fmla="*/ 0 h 67"/>
                  <a:gd name="T10" fmla="*/ 1 w 95"/>
                  <a:gd name="T11" fmla="*/ 0 h 67"/>
                  <a:gd name="T12" fmla="*/ 1 w 95"/>
                  <a:gd name="T13" fmla="*/ 0 h 67"/>
                  <a:gd name="T14" fmla="*/ 1 w 95"/>
                  <a:gd name="T15" fmla="*/ 0 h 67"/>
                  <a:gd name="T16" fmla="*/ 1 w 95"/>
                  <a:gd name="T17" fmla="*/ 0 h 67"/>
                  <a:gd name="T18" fmla="*/ 1 w 95"/>
                  <a:gd name="T19" fmla="*/ 0 h 67"/>
                  <a:gd name="T20" fmla="*/ 1 w 95"/>
                  <a:gd name="T21" fmla="*/ 0 h 67"/>
                  <a:gd name="T22" fmla="*/ 1 w 95"/>
                  <a:gd name="T23" fmla="*/ 0 h 67"/>
                  <a:gd name="T24" fmla="*/ 1 w 95"/>
                  <a:gd name="T25" fmla="*/ 0 h 67"/>
                  <a:gd name="T26" fmla="*/ 1 w 95"/>
                  <a:gd name="T27" fmla="*/ 0 h 67"/>
                  <a:gd name="T28" fmla="*/ 1 w 95"/>
                  <a:gd name="T29" fmla="*/ 0 h 67"/>
                  <a:gd name="T30" fmla="*/ 1 w 95"/>
                  <a:gd name="T31" fmla="*/ 0 h 67"/>
                  <a:gd name="T32" fmla="*/ 1 w 95"/>
                  <a:gd name="T33" fmla="*/ 0 h 67"/>
                  <a:gd name="T34" fmla="*/ 1 w 95"/>
                  <a:gd name="T35" fmla="*/ 0 h 67"/>
                  <a:gd name="T36" fmla="*/ 1 w 95"/>
                  <a:gd name="T37" fmla="*/ 1 h 67"/>
                  <a:gd name="T38" fmla="*/ 1 w 95"/>
                  <a:gd name="T39" fmla="*/ 1 h 67"/>
                  <a:gd name="T40" fmla="*/ 1 w 95"/>
                  <a:gd name="T41" fmla="*/ 1 h 67"/>
                  <a:gd name="T42" fmla="*/ 1 w 95"/>
                  <a:gd name="T43" fmla="*/ 1 h 67"/>
                  <a:gd name="T44" fmla="*/ 1 w 95"/>
                  <a:gd name="T45" fmla="*/ 1 h 67"/>
                  <a:gd name="T46" fmla="*/ 1 w 95"/>
                  <a:gd name="T47" fmla="*/ 1 h 67"/>
                  <a:gd name="T48" fmla="*/ 1 w 95"/>
                  <a:gd name="T49" fmla="*/ 1 h 67"/>
                  <a:gd name="T50" fmla="*/ 1 w 95"/>
                  <a:gd name="T51" fmla="*/ 1 h 67"/>
                  <a:gd name="T52" fmla="*/ 1 w 95"/>
                  <a:gd name="T53" fmla="*/ 1 h 67"/>
                  <a:gd name="T54" fmla="*/ 1 w 95"/>
                  <a:gd name="T55" fmla="*/ 1 h 67"/>
                  <a:gd name="T56" fmla="*/ 1 w 95"/>
                  <a:gd name="T57" fmla="*/ 1 h 67"/>
                  <a:gd name="T58" fmla="*/ 1 w 95"/>
                  <a:gd name="T59" fmla="*/ 1 h 67"/>
                  <a:gd name="T60" fmla="*/ 1 w 95"/>
                  <a:gd name="T61" fmla="*/ 1 h 67"/>
                  <a:gd name="T62" fmla="*/ 1 w 95"/>
                  <a:gd name="T63" fmla="*/ 1 h 67"/>
                  <a:gd name="T64" fmla="*/ 1 w 95"/>
                  <a:gd name="T65" fmla="*/ 1 h 67"/>
                  <a:gd name="T66" fmla="*/ 1 w 95"/>
                  <a:gd name="T67" fmla="*/ 1 h 67"/>
                  <a:gd name="T68" fmla="*/ 1 w 95"/>
                  <a:gd name="T69" fmla="*/ 1 h 67"/>
                  <a:gd name="T70" fmla="*/ 1 w 95"/>
                  <a:gd name="T71" fmla="*/ 1 h 67"/>
                  <a:gd name="T72" fmla="*/ 1 w 95"/>
                  <a:gd name="T73" fmla="*/ 1 h 67"/>
                  <a:gd name="T74" fmla="*/ 0 w 95"/>
                  <a:gd name="T75" fmla="*/ 1 h 67"/>
                  <a:gd name="T76" fmla="*/ 0 w 95"/>
                  <a:gd name="T77" fmla="*/ 0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5"/>
                  <a:gd name="T118" fmla="*/ 0 h 67"/>
                  <a:gd name="T119" fmla="*/ 95 w 95"/>
                  <a:gd name="T120" fmla="*/ 67 h 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5" h="67">
                    <a:moveTo>
                      <a:pt x="0" y="0"/>
                    </a:moveTo>
                    <a:lnTo>
                      <a:pt x="63" y="0"/>
                    </a:lnTo>
                    <a:lnTo>
                      <a:pt x="66" y="1"/>
                    </a:lnTo>
                    <a:lnTo>
                      <a:pt x="72" y="1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2" y="16"/>
                    </a:lnTo>
                    <a:lnTo>
                      <a:pt x="92" y="17"/>
                    </a:lnTo>
                    <a:lnTo>
                      <a:pt x="93" y="20"/>
                    </a:lnTo>
                    <a:lnTo>
                      <a:pt x="93" y="23"/>
                    </a:lnTo>
                    <a:lnTo>
                      <a:pt x="95" y="26"/>
                    </a:lnTo>
                    <a:lnTo>
                      <a:pt x="95" y="39"/>
                    </a:lnTo>
                    <a:lnTo>
                      <a:pt x="93" y="40"/>
                    </a:lnTo>
                    <a:lnTo>
                      <a:pt x="93" y="45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1" y="51"/>
                    </a:lnTo>
                    <a:lnTo>
                      <a:pt x="91" y="52"/>
                    </a:lnTo>
                    <a:lnTo>
                      <a:pt x="88" y="55"/>
                    </a:lnTo>
                    <a:lnTo>
                      <a:pt x="88" y="56"/>
                    </a:lnTo>
                    <a:lnTo>
                      <a:pt x="86" y="58"/>
                    </a:lnTo>
                    <a:lnTo>
                      <a:pt x="85" y="58"/>
                    </a:lnTo>
                    <a:lnTo>
                      <a:pt x="82" y="61"/>
                    </a:lnTo>
                    <a:lnTo>
                      <a:pt x="81" y="61"/>
                    </a:lnTo>
                    <a:lnTo>
                      <a:pt x="79" y="62"/>
                    </a:lnTo>
                    <a:lnTo>
                      <a:pt x="76" y="62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0" y="65"/>
                    </a:lnTo>
                    <a:lnTo>
                      <a:pt x="65" y="65"/>
                    </a:lnTo>
                    <a:lnTo>
                      <a:pt x="62" y="67"/>
                    </a:lnTo>
                    <a:lnTo>
                      <a:pt x="0" y="6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1" name="Freeform 803"/>
              <p:cNvSpPr>
                <a:spLocks/>
              </p:cNvSpPr>
              <p:nvPr/>
            </p:nvSpPr>
            <p:spPr bwMode="auto">
              <a:xfrm>
                <a:off x="3656" y="2419"/>
                <a:ext cx="58" cy="68"/>
              </a:xfrm>
              <a:custGeom>
                <a:avLst/>
                <a:gdLst>
                  <a:gd name="T0" fmla="*/ 2 w 174"/>
                  <a:gd name="T1" fmla="*/ 1 h 204"/>
                  <a:gd name="T2" fmla="*/ 2 w 174"/>
                  <a:gd name="T3" fmla="*/ 0 h 204"/>
                  <a:gd name="T4" fmla="*/ 2 w 174"/>
                  <a:gd name="T5" fmla="*/ 0 h 204"/>
                  <a:gd name="T6" fmla="*/ 2 w 174"/>
                  <a:gd name="T7" fmla="*/ 0 h 204"/>
                  <a:gd name="T8" fmla="*/ 2 w 174"/>
                  <a:gd name="T9" fmla="*/ 0 h 204"/>
                  <a:gd name="T10" fmla="*/ 1 w 174"/>
                  <a:gd name="T11" fmla="*/ 0 h 204"/>
                  <a:gd name="T12" fmla="*/ 1 w 174"/>
                  <a:gd name="T13" fmla="*/ 0 h 204"/>
                  <a:gd name="T14" fmla="*/ 1 w 174"/>
                  <a:gd name="T15" fmla="*/ 0 h 204"/>
                  <a:gd name="T16" fmla="*/ 1 w 174"/>
                  <a:gd name="T17" fmla="*/ 0 h 204"/>
                  <a:gd name="T18" fmla="*/ 0 w 174"/>
                  <a:gd name="T19" fmla="*/ 0 h 204"/>
                  <a:gd name="T20" fmla="*/ 0 w 174"/>
                  <a:gd name="T21" fmla="*/ 1 h 204"/>
                  <a:gd name="T22" fmla="*/ 0 w 174"/>
                  <a:gd name="T23" fmla="*/ 1 h 204"/>
                  <a:gd name="T24" fmla="*/ 0 w 174"/>
                  <a:gd name="T25" fmla="*/ 1 h 204"/>
                  <a:gd name="T26" fmla="*/ 0 w 174"/>
                  <a:gd name="T27" fmla="*/ 2 h 204"/>
                  <a:gd name="T28" fmla="*/ 0 w 174"/>
                  <a:gd name="T29" fmla="*/ 2 h 204"/>
                  <a:gd name="T30" fmla="*/ 0 w 174"/>
                  <a:gd name="T31" fmla="*/ 2 h 204"/>
                  <a:gd name="T32" fmla="*/ 0 w 174"/>
                  <a:gd name="T33" fmla="*/ 2 h 204"/>
                  <a:gd name="T34" fmla="*/ 1 w 174"/>
                  <a:gd name="T35" fmla="*/ 2 h 204"/>
                  <a:gd name="T36" fmla="*/ 1 w 174"/>
                  <a:gd name="T37" fmla="*/ 2 h 204"/>
                  <a:gd name="T38" fmla="*/ 1 w 174"/>
                  <a:gd name="T39" fmla="*/ 3 h 204"/>
                  <a:gd name="T40" fmla="*/ 1 w 174"/>
                  <a:gd name="T41" fmla="*/ 2 h 204"/>
                  <a:gd name="T42" fmla="*/ 2 w 174"/>
                  <a:gd name="T43" fmla="*/ 2 h 204"/>
                  <a:gd name="T44" fmla="*/ 2 w 174"/>
                  <a:gd name="T45" fmla="*/ 2 h 204"/>
                  <a:gd name="T46" fmla="*/ 2 w 174"/>
                  <a:gd name="T47" fmla="*/ 2 h 204"/>
                  <a:gd name="T48" fmla="*/ 2 w 174"/>
                  <a:gd name="T49" fmla="*/ 2 h 204"/>
                  <a:gd name="T50" fmla="*/ 2 w 174"/>
                  <a:gd name="T51" fmla="*/ 2 h 204"/>
                  <a:gd name="T52" fmla="*/ 2 w 174"/>
                  <a:gd name="T53" fmla="*/ 2 h 204"/>
                  <a:gd name="T54" fmla="*/ 2 w 174"/>
                  <a:gd name="T55" fmla="*/ 2 h 204"/>
                  <a:gd name="T56" fmla="*/ 2 w 174"/>
                  <a:gd name="T57" fmla="*/ 2 h 204"/>
                  <a:gd name="T58" fmla="*/ 2 w 174"/>
                  <a:gd name="T59" fmla="*/ 2 h 204"/>
                  <a:gd name="T60" fmla="*/ 2 w 174"/>
                  <a:gd name="T61" fmla="*/ 2 h 204"/>
                  <a:gd name="T62" fmla="*/ 1 w 174"/>
                  <a:gd name="T63" fmla="*/ 2 h 204"/>
                  <a:gd name="T64" fmla="*/ 1 w 174"/>
                  <a:gd name="T65" fmla="*/ 2 h 204"/>
                  <a:gd name="T66" fmla="*/ 1 w 174"/>
                  <a:gd name="T67" fmla="*/ 2 h 204"/>
                  <a:gd name="T68" fmla="*/ 1 w 174"/>
                  <a:gd name="T69" fmla="*/ 2 h 204"/>
                  <a:gd name="T70" fmla="*/ 1 w 174"/>
                  <a:gd name="T71" fmla="*/ 2 h 204"/>
                  <a:gd name="T72" fmla="*/ 1 w 174"/>
                  <a:gd name="T73" fmla="*/ 2 h 204"/>
                  <a:gd name="T74" fmla="*/ 0 w 174"/>
                  <a:gd name="T75" fmla="*/ 2 h 204"/>
                  <a:gd name="T76" fmla="*/ 0 w 174"/>
                  <a:gd name="T77" fmla="*/ 2 h 204"/>
                  <a:gd name="T78" fmla="*/ 0 w 174"/>
                  <a:gd name="T79" fmla="*/ 1 h 204"/>
                  <a:gd name="T80" fmla="*/ 0 w 174"/>
                  <a:gd name="T81" fmla="*/ 1 h 204"/>
                  <a:gd name="T82" fmla="*/ 0 w 174"/>
                  <a:gd name="T83" fmla="*/ 1 h 204"/>
                  <a:gd name="T84" fmla="*/ 0 w 174"/>
                  <a:gd name="T85" fmla="*/ 1 h 204"/>
                  <a:gd name="T86" fmla="*/ 1 w 174"/>
                  <a:gd name="T87" fmla="*/ 0 h 204"/>
                  <a:gd name="T88" fmla="*/ 1 w 174"/>
                  <a:gd name="T89" fmla="*/ 0 h 204"/>
                  <a:gd name="T90" fmla="*/ 1 w 174"/>
                  <a:gd name="T91" fmla="*/ 0 h 204"/>
                  <a:gd name="T92" fmla="*/ 1 w 174"/>
                  <a:gd name="T93" fmla="*/ 0 h 204"/>
                  <a:gd name="T94" fmla="*/ 1 w 174"/>
                  <a:gd name="T95" fmla="*/ 0 h 204"/>
                  <a:gd name="T96" fmla="*/ 2 w 174"/>
                  <a:gd name="T97" fmla="*/ 0 h 204"/>
                  <a:gd name="T98" fmla="*/ 2 w 174"/>
                  <a:gd name="T99" fmla="*/ 1 h 204"/>
                  <a:gd name="T100" fmla="*/ 2 w 174"/>
                  <a:gd name="T101" fmla="*/ 1 h 2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4"/>
                  <a:gd name="T154" fmla="*/ 0 h 204"/>
                  <a:gd name="T155" fmla="*/ 174 w 174"/>
                  <a:gd name="T156" fmla="*/ 204 h 2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4" h="204">
                    <a:moveTo>
                      <a:pt x="171" y="61"/>
                    </a:moveTo>
                    <a:lnTo>
                      <a:pt x="171" y="53"/>
                    </a:lnTo>
                    <a:lnTo>
                      <a:pt x="170" y="50"/>
                    </a:lnTo>
                    <a:lnTo>
                      <a:pt x="170" y="46"/>
                    </a:lnTo>
                    <a:lnTo>
                      <a:pt x="168" y="43"/>
                    </a:lnTo>
                    <a:lnTo>
                      <a:pt x="167" y="40"/>
                    </a:lnTo>
                    <a:lnTo>
                      <a:pt x="166" y="37"/>
                    </a:lnTo>
                    <a:lnTo>
                      <a:pt x="164" y="35"/>
                    </a:lnTo>
                    <a:lnTo>
                      <a:pt x="163" y="32"/>
                    </a:lnTo>
                    <a:lnTo>
                      <a:pt x="161" y="29"/>
                    </a:lnTo>
                    <a:lnTo>
                      <a:pt x="160" y="27"/>
                    </a:lnTo>
                    <a:lnTo>
                      <a:pt x="158" y="24"/>
                    </a:lnTo>
                    <a:lnTo>
                      <a:pt x="151" y="17"/>
                    </a:lnTo>
                    <a:lnTo>
                      <a:pt x="148" y="16"/>
                    </a:lnTo>
                    <a:lnTo>
                      <a:pt x="145" y="14"/>
                    </a:lnTo>
                    <a:lnTo>
                      <a:pt x="142" y="11"/>
                    </a:lnTo>
                    <a:lnTo>
                      <a:pt x="140" y="10"/>
                    </a:lnTo>
                    <a:lnTo>
                      <a:pt x="137" y="8"/>
                    </a:lnTo>
                    <a:lnTo>
                      <a:pt x="134" y="7"/>
                    </a:lnTo>
                    <a:lnTo>
                      <a:pt x="131" y="5"/>
                    </a:lnTo>
                    <a:lnTo>
                      <a:pt x="127" y="4"/>
                    </a:lnTo>
                    <a:lnTo>
                      <a:pt x="124" y="4"/>
                    </a:lnTo>
                    <a:lnTo>
                      <a:pt x="119" y="3"/>
                    </a:lnTo>
                    <a:lnTo>
                      <a:pt x="117" y="3"/>
                    </a:lnTo>
                    <a:lnTo>
                      <a:pt x="112" y="1"/>
                    </a:lnTo>
                    <a:lnTo>
                      <a:pt x="109" y="1"/>
                    </a:lnTo>
                    <a:lnTo>
                      <a:pt x="105" y="0"/>
                    </a:lnTo>
                    <a:lnTo>
                      <a:pt x="82" y="0"/>
                    </a:lnTo>
                    <a:lnTo>
                      <a:pt x="76" y="1"/>
                    </a:lnTo>
                    <a:lnTo>
                      <a:pt x="70" y="1"/>
                    </a:lnTo>
                    <a:lnTo>
                      <a:pt x="66" y="3"/>
                    </a:lnTo>
                    <a:lnTo>
                      <a:pt x="62" y="4"/>
                    </a:lnTo>
                    <a:lnTo>
                      <a:pt x="57" y="5"/>
                    </a:lnTo>
                    <a:lnTo>
                      <a:pt x="53" y="7"/>
                    </a:lnTo>
                    <a:lnTo>
                      <a:pt x="49" y="8"/>
                    </a:lnTo>
                    <a:lnTo>
                      <a:pt x="44" y="10"/>
                    </a:lnTo>
                    <a:lnTo>
                      <a:pt x="40" y="13"/>
                    </a:lnTo>
                    <a:lnTo>
                      <a:pt x="37" y="14"/>
                    </a:lnTo>
                    <a:lnTo>
                      <a:pt x="33" y="17"/>
                    </a:lnTo>
                    <a:lnTo>
                      <a:pt x="21" y="29"/>
                    </a:lnTo>
                    <a:lnTo>
                      <a:pt x="19" y="33"/>
                    </a:lnTo>
                    <a:lnTo>
                      <a:pt x="16" y="36"/>
                    </a:lnTo>
                    <a:lnTo>
                      <a:pt x="13" y="40"/>
                    </a:lnTo>
                    <a:lnTo>
                      <a:pt x="11" y="45"/>
                    </a:lnTo>
                    <a:lnTo>
                      <a:pt x="10" y="48"/>
                    </a:lnTo>
                    <a:lnTo>
                      <a:pt x="7" y="53"/>
                    </a:lnTo>
                    <a:lnTo>
                      <a:pt x="6" y="58"/>
                    </a:lnTo>
                    <a:lnTo>
                      <a:pt x="4" y="62"/>
                    </a:lnTo>
                    <a:lnTo>
                      <a:pt x="3" y="66"/>
                    </a:lnTo>
                    <a:lnTo>
                      <a:pt x="3" y="72"/>
                    </a:lnTo>
                    <a:lnTo>
                      <a:pt x="1" y="77"/>
                    </a:lnTo>
                    <a:lnTo>
                      <a:pt x="1" y="82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" y="117"/>
                    </a:lnTo>
                    <a:lnTo>
                      <a:pt x="1" y="123"/>
                    </a:lnTo>
                    <a:lnTo>
                      <a:pt x="3" y="129"/>
                    </a:lnTo>
                    <a:lnTo>
                      <a:pt x="3" y="133"/>
                    </a:lnTo>
                    <a:lnTo>
                      <a:pt x="4" y="139"/>
                    </a:lnTo>
                    <a:lnTo>
                      <a:pt x="6" y="143"/>
                    </a:lnTo>
                    <a:lnTo>
                      <a:pt x="7" y="148"/>
                    </a:lnTo>
                    <a:lnTo>
                      <a:pt x="10" y="154"/>
                    </a:lnTo>
                    <a:lnTo>
                      <a:pt x="11" y="158"/>
                    </a:lnTo>
                    <a:lnTo>
                      <a:pt x="13" y="162"/>
                    </a:lnTo>
                    <a:lnTo>
                      <a:pt x="16" y="165"/>
                    </a:lnTo>
                    <a:lnTo>
                      <a:pt x="19" y="169"/>
                    </a:lnTo>
                    <a:lnTo>
                      <a:pt x="21" y="172"/>
                    </a:lnTo>
                    <a:lnTo>
                      <a:pt x="23" y="177"/>
                    </a:lnTo>
                    <a:lnTo>
                      <a:pt x="27" y="180"/>
                    </a:lnTo>
                    <a:lnTo>
                      <a:pt x="36" y="188"/>
                    </a:lnTo>
                    <a:lnTo>
                      <a:pt x="40" y="191"/>
                    </a:lnTo>
                    <a:lnTo>
                      <a:pt x="44" y="193"/>
                    </a:lnTo>
                    <a:lnTo>
                      <a:pt x="47" y="196"/>
                    </a:lnTo>
                    <a:lnTo>
                      <a:pt x="52" y="197"/>
                    </a:lnTo>
                    <a:lnTo>
                      <a:pt x="56" y="199"/>
                    </a:lnTo>
                    <a:lnTo>
                      <a:pt x="60" y="200"/>
                    </a:lnTo>
                    <a:lnTo>
                      <a:pt x="66" y="201"/>
                    </a:lnTo>
                    <a:lnTo>
                      <a:pt x="70" y="203"/>
                    </a:lnTo>
                    <a:lnTo>
                      <a:pt x="75" y="203"/>
                    </a:lnTo>
                    <a:lnTo>
                      <a:pt x="80" y="204"/>
                    </a:lnTo>
                    <a:lnTo>
                      <a:pt x="99" y="204"/>
                    </a:lnTo>
                    <a:lnTo>
                      <a:pt x="104" y="203"/>
                    </a:lnTo>
                    <a:lnTo>
                      <a:pt x="112" y="203"/>
                    </a:lnTo>
                    <a:lnTo>
                      <a:pt x="115" y="201"/>
                    </a:lnTo>
                    <a:lnTo>
                      <a:pt x="119" y="200"/>
                    </a:lnTo>
                    <a:lnTo>
                      <a:pt x="124" y="199"/>
                    </a:lnTo>
                    <a:lnTo>
                      <a:pt x="127" y="197"/>
                    </a:lnTo>
                    <a:lnTo>
                      <a:pt x="131" y="196"/>
                    </a:lnTo>
                    <a:lnTo>
                      <a:pt x="134" y="194"/>
                    </a:lnTo>
                    <a:lnTo>
                      <a:pt x="137" y="193"/>
                    </a:lnTo>
                    <a:lnTo>
                      <a:pt x="141" y="191"/>
                    </a:lnTo>
                    <a:lnTo>
                      <a:pt x="144" y="188"/>
                    </a:lnTo>
                    <a:lnTo>
                      <a:pt x="147" y="187"/>
                    </a:lnTo>
                    <a:lnTo>
                      <a:pt x="150" y="184"/>
                    </a:lnTo>
                    <a:lnTo>
                      <a:pt x="151" y="181"/>
                    </a:lnTo>
                    <a:lnTo>
                      <a:pt x="157" y="175"/>
                    </a:lnTo>
                    <a:lnTo>
                      <a:pt x="158" y="172"/>
                    </a:lnTo>
                    <a:lnTo>
                      <a:pt x="161" y="169"/>
                    </a:lnTo>
                    <a:lnTo>
                      <a:pt x="163" y="167"/>
                    </a:lnTo>
                    <a:lnTo>
                      <a:pt x="166" y="164"/>
                    </a:lnTo>
                    <a:lnTo>
                      <a:pt x="167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1" y="148"/>
                    </a:lnTo>
                    <a:lnTo>
                      <a:pt x="171" y="145"/>
                    </a:lnTo>
                    <a:lnTo>
                      <a:pt x="173" y="140"/>
                    </a:lnTo>
                    <a:lnTo>
                      <a:pt x="173" y="136"/>
                    </a:lnTo>
                    <a:lnTo>
                      <a:pt x="174" y="132"/>
                    </a:lnTo>
                    <a:lnTo>
                      <a:pt x="174" y="127"/>
                    </a:lnTo>
                    <a:lnTo>
                      <a:pt x="150" y="127"/>
                    </a:lnTo>
                    <a:lnTo>
                      <a:pt x="150" y="130"/>
                    </a:lnTo>
                    <a:lnTo>
                      <a:pt x="148" y="133"/>
                    </a:lnTo>
                    <a:lnTo>
                      <a:pt x="148" y="139"/>
                    </a:lnTo>
                    <a:lnTo>
                      <a:pt x="147" y="142"/>
                    </a:lnTo>
                    <a:lnTo>
                      <a:pt x="145" y="145"/>
                    </a:lnTo>
                    <a:lnTo>
                      <a:pt x="145" y="146"/>
                    </a:lnTo>
                    <a:lnTo>
                      <a:pt x="144" y="149"/>
                    </a:lnTo>
                    <a:lnTo>
                      <a:pt x="142" y="152"/>
                    </a:lnTo>
                    <a:lnTo>
                      <a:pt x="141" y="154"/>
                    </a:lnTo>
                    <a:lnTo>
                      <a:pt x="140" y="156"/>
                    </a:lnTo>
                    <a:lnTo>
                      <a:pt x="138" y="158"/>
                    </a:lnTo>
                    <a:lnTo>
                      <a:pt x="137" y="161"/>
                    </a:lnTo>
                    <a:lnTo>
                      <a:pt x="128" y="169"/>
                    </a:lnTo>
                    <a:lnTo>
                      <a:pt x="125" y="171"/>
                    </a:lnTo>
                    <a:lnTo>
                      <a:pt x="124" y="172"/>
                    </a:lnTo>
                    <a:lnTo>
                      <a:pt x="121" y="174"/>
                    </a:lnTo>
                    <a:lnTo>
                      <a:pt x="118" y="175"/>
                    </a:lnTo>
                    <a:lnTo>
                      <a:pt x="117" y="177"/>
                    </a:lnTo>
                    <a:lnTo>
                      <a:pt x="114" y="177"/>
                    </a:lnTo>
                    <a:lnTo>
                      <a:pt x="111" y="178"/>
                    </a:lnTo>
                    <a:lnTo>
                      <a:pt x="108" y="178"/>
                    </a:lnTo>
                    <a:lnTo>
                      <a:pt x="105" y="180"/>
                    </a:lnTo>
                    <a:lnTo>
                      <a:pt x="102" y="180"/>
                    </a:lnTo>
                    <a:lnTo>
                      <a:pt x="99" y="181"/>
                    </a:lnTo>
                    <a:lnTo>
                      <a:pt x="83" y="181"/>
                    </a:lnTo>
                    <a:lnTo>
                      <a:pt x="80" y="180"/>
                    </a:lnTo>
                    <a:lnTo>
                      <a:pt x="76" y="180"/>
                    </a:lnTo>
                    <a:lnTo>
                      <a:pt x="73" y="178"/>
                    </a:lnTo>
                    <a:lnTo>
                      <a:pt x="70" y="178"/>
                    </a:lnTo>
                    <a:lnTo>
                      <a:pt x="68" y="177"/>
                    </a:lnTo>
                    <a:lnTo>
                      <a:pt x="65" y="175"/>
                    </a:lnTo>
                    <a:lnTo>
                      <a:pt x="62" y="174"/>
                    </a:lnTo>
                    <a:lnTo>
                      <a:pt x="59" y="172"/>
                    </a:lnTo>
                    <a:lnTo>
                      <a:pt x="56" y="171"/>
                    </a:lnTo>
                    <a:lnTo>
                      <a:pt x="49" y="164"/>
                    </a:lnTo>
                    <a:lnTo>
                      <a:pt x="46" y="162"/>
                    </a:lnTo>
                    <a:lnTo>
                      <a:pt x="44" y="159"/>
                    </a:lnTo>
                    <a:lnTo>
                      <a:pt x="42" y="156"/>
                    </a:lnTo>
                    <a:lnTo>
                      <a:pt x="40" y="154"/>
                    </a:lnTo>
                    <a:lnTo>
                      <a:pt x="39" y="151"/>
                    </a:lnTo>
                    <a:lnTo>
                      <a:pt x="37" y="148"/>
                    </a:lnTo>
                    <a:lnTo>
                      <a:pt x="36" y="145"/>
                    </a:lnTo>
                    <a:lnTo>
                      <a:pt x="34" y="140"/>
                    </a:lnTo>
                    <a:lnTo>
                      <a:pt x="33" y="138"/>
                    </a:lnTo>
                    <a:lnTo>
                      <a:pt x="31" y="135"/>
                    </a:lnTo>
                    <a:lnTo>
                      <a:pt x="30" y="130"/>
                    </a:lnTo>
                    <a:lnTo>
                      <a:pt x="30" y="126"/>
                    </a:lnTo>
                    <a:lnTo>
                      <a:pt x="29" y="123"/>
                    </a:lnTo>
                    <a:lnTo>
                      <a:pt x="29" y="119"/>
                    </a:lnTo>
                    <a:lnTo>
                      <a:pt x="27" y="114"/>
                    </a:lnTo>
                    <a:lnTo>
                      <a:pt x="27" y="87"/>
                    </a:lnTo>
                    <a:lnTo>
                      <a:pt x="29" y="82"/>
                    </a:lnTo>
                    <a:lnTo>
                      <a:pt x="29" y="78"/>
                    </a:lnTo>
                    <a:lnTo>
                      <a:pt x="30" y="74"/>
                    </a:lnTo>
                    <a:lnTo>
                      <a:pt x="30" y="71"/>
                    </a:lnTo>
                    <a:lnTo>
                      <a:pt x="31" y="66"/>
                    </a:lnTo>
                    <a:lnTo>
                      <a:pt x="33" y="64"/>
                    </a:lnTo>
                    <a:lnTo>
                      <a:pt x="33" y="59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7" y="49"/>
                    </a:lnTo>
                    <a:lnTo>
                      <a:pt x="40" y="46"/>
                    </a:lnTo>
                    <a:lnTo>
                      <a:pt x="42" y="43"/>
                    </a:lnTo>
                    <a:lnTo>
                      <a:pt x="43" y="40"/>
                    </a:lnTo>
                    <a:lnTo>
                      <a:pt x="46" y="39"/>
                    </a:lnTo>
                    <a:lnTo>
                      <a:pt x="47" y="36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7" y="29"/>
                    </a:lnTo>
                    <a:lnTo>
                      <a:pt x="60" y="27"/>
                    </a:lnTo>
                    <a:lnTo>
                      <a:pt x="63" y="26"/>
                    </a:lnTo>
                    <a:lnTo>
                      <a:pt x="66" y="24"/>
                    </a:lnTo>
                    <a:lnTo>
                      <a:pt x="69" y="23"/>
                    </a:lnTo>
                    <a:lnTo>
                      <a:pt x="72" y="21"/>
                    </a:lnTo>
                    <a:lnTo>
                      <a:pt x="79" y="21"/>
                    </a:lnTo>
                    <a:lnTo>
                      <a:pt x="83" y="20"/>
                    </a:lnTo>
                    <a:lnTo>
                      <a:pt x="99" y="20"/>
                    </a:lnTo>
                    <a:lnTo>
                      <a:pt x="102" y="21"/>
                    </a:lnTo>
                    <a:lnTo>
                      <a:pt x="106" y="21"/>
                    </a:lnTo>
                    <a:lnTo>
                      <a:pt x="109" y="23"/>
                    </a:lnTo>
                    <a:lnTo>
                      <a:pt x="114" y="23"/>
                    </a:lnTo>
                    <a:lnTo>
                      <a:pt x="117" y="24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4" y="29"/>
                    </a:lnTo>
                    <a:lnTo>
                      <a:pt x="127" y="30"/>
                    </a:lnTo>
                    <a:lnTo>
                      <a:pt x="140" y="43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42" y="49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5" y="56"/>
                    </a:lnTo>
                    <a:lnTo>
                      <a:pt x="147" y="58"/>
                    </a:lnTo>
                    <a:lnTo>
                      <a:pt x="147" y="61"/>
                    </a:lnTo>
                    <a:lnTo>
                      <a:pt x="171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2" name="Freeform 804"/>
              <p:cNvSpPr>
                <a:spLocks/>
              </p:cNvSpPr>
              <p:nvPr/>
            </p:nvSpPr>
            <p:spPr bwMode="auto">
              <a:xfrm>
                <a:off x="3727" y="2420"/>
                <a:ext cx="23" cy="65"/>
              </a:xfrm>
              <a:custGeom>
                <a:avLst/>
                <a:gdLst>
                  <a:gd name="T0" fmla="*/ 1 w 69"/>
                  <a:gd name="T1" fmla="*/ 1 h 195"/>
                  <a:gd name="T2" fmla="*/ 1 w 69"/>
                  <a:gd name="T3" fmla="*/ 2 h 195"/>
                  <a:gd name="T4" fmla="*/ 1 w 69"/>
                  <a:gd name="T5" fmla="*/ 2 h 195"/>
                  <a:gd name="T6" fmla="*/ 1 w 69"/>
                  <a:gd name="T7" fmla="*/ 0 h 195"/>
                  <a:gd name="T8" fmla="*/ 1 w 69"/>
                  <a:gd name="T9" fmla="*/ 0 h 195"/>
                  <a:gd name="T10" fmla="*/ 1 w 69"/>
                  <a:gd name="T11" fmla="*/ 0 h 195"/>
                  <a:gd name="T12" fmla="*/ 1 w 69"/>
                  <a:gd name="T13" fmla="*/ 0 h 195"/>
                  <a:gd name="T14" fmla="*/ 1 w 69"/>
                  <a:gd name="T15" fmla="*/ 0 h 195"/>
                  <a:gd name="T16" fmla="*/ 1 w 69"/>
                  <a:gd name="T17" fmla="*/ 0 h 195"/>
                  <a:gd name="T18" fmla="*/ 1 w 69"/>
                  <a:gd name="T19" fmla="*/ 0 h 195"/>
                  <a:gd name="T20" fmla="*/ 1 w 69"/>
                  <a:gd name="T21" fmla="*/ 0 h 195"/>
                  <a:gd name="T22" fmla="*/ 1 w 69"/>
                  <a:gd name="T23" fmla="*/ 0 h 195"/>
                  <a:gd name="T24" fmla="*/ 1 w 69"/>
                  <a:gd name="T25" fmla="*/ 0 h 195"/>
                  <a:gd name="T26" fmla="*/ 1 w 69"/>
                  <a:gd name="T27" fmla="*/ 0 h 195"/>
                  <a:gd name="T28" fmla="*/ 1 w 69"/>
                  <a:gd name="T29" fmla="*/ 0 h 195"/>
                  <a:gd name="T30" fmla="*/ 0 w 69"/>
                  <a:gd name="T31" fmla="*/ 0 h 195"/>
                  <a:gd name="T32" fmla="*/ 0 w 69"/>
                  <a:gd name="T33" fmla="*/ 0 h 195"/>
                  <a:gd name="T34" fmla="*/ 0 w 69"/>
                  <a:gd name="T35" fmla="*/ 0 h 195"/>
                  <a:gd name="T36" fmla="*/ 0 w 69"/>
                  <a:gd name="T37" fmla="*/ 0 h 195"/>
                  <a:gd name="T38" fmla="*/ 0 w 69"/>
                  <a:gd name="T39" fmla="*/ 0 h 195"/>
                  <a:gd name="T40" fmla="*/ 0 w 69"/>
                  <a:gd name="T41" fmla="*/ 0 h 195"/>
                  <a:gd name="T42" fmla="*/ 0 w 69"/>
                  <a:gd name="T43" fmla="*/ 0 h 195"/>
                  <a:gd name="T44" fmla="*/ 0 w 69"/>
                  <a:gd name="T45" fmla="*/ 0 h 195"/>
                  <a:gd name="T46" fmla="*/ 0 w 69"/>
                  <a:gd name="T47" fmla="*/ 0 h 195"/>
                  <a:gd name="T48" fmla="*/ 0 w 69"/>
                  <a:gd name="T49" fmla="*/ 0 h 195"/>
                  <a:gd name="T50" fmla="*/ 0 w 69"/>
                  <a:gd name="T51" fmla="*/ 0 h 195"/>
                  <a:gd name="T52" fmla="*/ 0 w 69"/>
                  <a:gd name="T53" fmla="*/ 0 h 195"/>
                  <a:gd name="T54" fmla="*/ 0 w 69"/>
                  <a:gd name="T55" fmla="*/ 1 h 195"/>
                  <a:gd name="T56" fmla="*/ 1 w 69"/>
                  <a:gd name="T57" fmla="*/ 1 h 19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9"/>
                  <a:gd name="T88" fmla="*/ 0 h 195"/>
                  <a:gd name="T89" fmla="*/ 69 w 69"/>
                  <a:gd name="T90" fmla="*/ 195 h 19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9" h="195">
                    <a:moveTo>
                      <a:pt x="45" y="59"/>
                    </a:moveTo>
                    <a:lnTo>
                      <a:pt x="45" y="195"/>
                    </a:lnTo>
                    <a:lnTo>
                      <a:pt x="69" y="195"/>
                    </a:lnTo>
                    <a:lnTo>
                      <a:pt x="69" y="0"/>
                    </a:lnTo>
                    <a:lnTo>
                      <a:pt x="49" y="0"/>
                    </a:lnTo>
                    <a:lnTo>
                      <a:pt x="49" y="5"/>
                    </a:lnTo>
                    <a:lnTo>
                      <a:pt x="48" y="8"/>
                    </a:lnTo>
                    <a:lnTo>
                      <a:pt x="48" y="12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3" y="22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3" y="32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7" y="35"/>
                    </a:lnTo>
                    <a:lnTo>
                      <a:pt x="25" y="37"/>
                    </a:lnTo>
                    <a:lnTo>
                      <a:pt x="20" y="37"/>
                    </a:lnTo>
                    <a:lnTo>
                      <a:pt x="19" y="38"/>
                    </a:lnTo>
                    <a:lnTo>
                      <a:pt x="14" y="38"/>
                    </a:lnTo>
                    <a:lnTo>
                      <a:pt x="12" y="40"/>
                    </a:lnTo>
                    <a:lnTo>
                      <a:pt x="0" y="40"/>
                    </a:lnTo>
                    <a:lnTo>
                      <a:pt x="0" y="59"/>
                    </a:lnTo>
                    <a:lnTo>
                      <a:pt x="45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3" name="Freeform 805"/>
              <p:cNvSpPr>
                <a:spLocks/>
              </p:cNvSpPr>
              <p:nvPr/>
            </p:nvSpPr>
            <p:spPr bwMode="auto">
              <a:xfrm>
                <a:off x="2763" y="3143"/>
                <a:ext cx="1179" cy="5"/>
              </a:xfrm>
              <a:custGeom>
                <a:avLst/>
                <a:gdLst>
                  <a:gd name="T0" fmla="*/ 0 w 3539"/>
                  <a:gd name="T1" fmla="*/ 0 h 15"/>
                  <a:gd name="T2" fmla="*/ 0 w 3539"/>
                  <a:gd name="T3" fmla="*/ 0 h 15"/>
                  <a:gd name="T4" fmla="*/ 0 w 3539"/>
                  <a:gd name="T5" fmla="*/ 0 h 15"/>
                  <a:gd name="T6" fmla="*/ 0 w 3539"/>
                  <a:gd name="T7" fmla="*/ 0 h 15"/>
                  <a:gd name="T8" fmla="*/ 0 w 3539"/>
                  <a:gd name="T9" fmla="*/ 0 h 15"/>
                  <a:gd name="T10" fmla="*/ 0 w 3539"/>
                  <a:gd name="T11" fmla="*/ 0 h 15"/>
                  <a:gd name="T12" fmla="*/ 0 w 3539"/>
                  <a:gd name="T13" fmla="*/ 0 h 15"/>
                  <a:gd name="T14" fmla="*/ 44 w 3539"/>
                  <a:gd name="T15" fmla="*/ 0 h 15"/>
                  <a:gd name="T16" fmla="*/ 44 w 3539"/>
                  <a:gd name="T17" fmla="*/ 0 h 15"/>
                  <a:gd name="T18" fmla="*/ 44 w 3539"/>
                  <a:gd name="T19" fmla="*/ 0 h 15"/>
                  <a:gd name="T20" fmla="*/ 44 w 3539"/>
                  <a:gd name="T21" fmla="*/ 0 h 15"/>
                  <a:gd name="T22" fmla="*/ 44 w 3539"/>
                  <a:gd name="T23" fmla="*/ 0 h 15"/>
                  <a:gd name="T24" fmla="*/ 44 w 3539"/>
                  <a:gd name="T25" fmla="*/ 0 h 15"/>
                  <a:gd name="T26" fmla="*/ 44 w 3539"/>
                  <a:gd name="T27" fmla="*/ 0 h 15"/>
                  <a:gd name="T28" fmla="*/ 44 w 3539"/>
                  <a:gd name="T29" fmla="*/ 0 h 15"/>
                  <a:gd name="T30" fmla="*/ 44 w 3539"/>
                  <a:gd name="T31" fmla="*/ 0 h 15"/>
                  <a:gd name="T32" fmla="*/ 44 w 3539"/>
                  <a:gd name="T33" fmla="*/ 0 h 15"/>
                  <a:gd name="T34" fmla="*/ 44 w 3539"/>
                  <a:gd name="T35" fmla="*/ 0 h 15"/>
                  <a:gd name="T36" fmla="*/ 44 w 3539"/>
                  <a:gd name="T37" fmla="*/ 0 h 15"/>
                  <a:gd name="T38" fmla="*/ 0 w 3539"/>
                  <a:gd name="T39" fmla="*/ 0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39"/>
                  <a:gd name="T61" fmla="*/ 0 h 15"/>
                  <a:gd name="T62" fmla="*/ 3539 w 3539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39" h="15">
                    <a:moveTo>
                      <a:pt x="5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3533" y="15"/>
                    </a:lnTo>
                    <a:lnTo>
                      <a:pt x="3534" y="13"/>
                    </a:lnTo>
                    <a:lnTo>
                      <a:pt x="3536" y="13"/>
                    </a:lnTo>
                    <a:lnTo>
                      <a:pt x="3536" y="12"/>
                    </a:lnTo>
                    <a:lnTo>
                      <a:pt x="3537" y="11"/>
                    </a:lnTo>
                    <a:lnTo>
                      <a:pt x="3537" y="9"/>
                    </a:lnTo>
                    <a:lnTo>
                      <a:pt x="3539" y="8"/>
                    </a:lnTo>
                    <a:lnTo>
                      <a:pt x="3537" y="5"/>
                    </a:lnTo>
                    <a:lnTo>
                      <a:pt x="3537" y="3"/>
                    </a:lnTo>
                    <a:lnTo>
                      <a:pt x="3536" y="2"/>
                    </a:lnTo>
                    <a:lnTo>
                      <a:pt x="3536" y="0"/>
                    </a:lnTo>
                    <a:lnTo>
                      <a:pt x="353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4" name="Freeform 806"/>
              <p:cNvSpPr>
                <a:spLocks/>
              </p:cNvSpPr>
              <p:nvPr/>
            </p:nvSpPr>
            <p:spPr bwMode="auto">
              <a:xfrm>
                <a:off x="3924" y="3130"/>
                <a:ext cx="21" cy="31"/>
              </a:xfrm>
              <a:custGeom>
                <a:avLst/>
                <a:gdLst>
                  <a:gd name="T0" fmla="*/ 0 w 63"/>
                  <a:gd name="T1" fmla="*/ 0 h 93"/>
                  <a:gd name="T2" fmla="*/ 1 w 63"/>
                  <a:gd name="T3" fmla="*/ 1 h 93"/>
                  <a:gd name="T4" fmla="*/ 0 w 63"/>
                  <a:gd name="T5" fmla="*/ 1 h 93"/>
                  <a:gd name="T6" fmla="*/ 0 w 63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93"/>
                  <a:gd name="T14" fmla="*/ 63 w 6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93">
                    <a:moveTo>
                      <a:pt x="0" y="0"/>
                    </a:moveTo>
                    <a:lnTo>
                      <a:pt x="63" y="47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5" name="Freeform 807"/>
              <p:cNvSpPr>
                <a:spLocks/>
              </p:cNvSpPr>
              <p:nvPr/>
            </p:nvSpPr>
            <p:spPr bwMode="auto">
              <a:xfrm>
                <a:off x="3922" y="3125"/>
                <a:ext cx="26" cy="40"/>
              </a:xfrm>
              <a:custGeom>
                <a:avLst/>
                <a:gdLst>
                  <a:gd name="T0" fmla="*/ 0 w 79"/>
                  <a:gd name="T1" fmla="*/ 0 h 118"/>
                  <a:gd name="T2" fmla="*/ 0 w 79"/>
                  <a:gd name="T3" fmla="*/ 0 h 118"/>
                  <a:gd name="T4" fmla="*/ 1 w 79"/>
                  <a:gd name="T5" fmla="*/ 1 h 118"/>
                  <a:gd name="T6" fmla="*/ 1 w 79"/>
                  <a:gd name="T7" fmla="*/ 1 h 118"/>
                  <a:gd name="T8" fmla="*/ 0 w 79"/>
                  <a:gd name="T9" fmla="*/ 1 h 118"/>
                  <a:gd name="T10" fmla="*/ 0 w 79"/>
                  <a:gd name="T11" fmla="*/ 1 h 118"/>
                  <a:gd name="T12" fmla="*/ 0 w 79"/>
                  <a:gd name="T13" fmla="*/ 0 h 118"/>
                  <a:gd name="T14" fmla="*/ 0 w 79"/>
                  <a:gd name="T15" fmla="*/ 0 h 118"/>
                  <a:gd name="T16" fmla="*/ 0 w 79"/>
                  <a:gd name="T17" fmla="*/ 2 h 118"/>
                  <a:gd name="T18" fmla="*/ 1 w 79"/>
                  <a:gd name="T19" fmla="*/ 1 h 118"/>
                  <a:gd name="T20" fmla="*/ 0 w 79"/>
                  <a:gd name="T21" fmla="*/ 0 h 118"/>
                  <a:gd name="T22" fmla="*/ 0 w 79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118"/>
                  <a:gd name="T38" fmla="*/ 79 w 79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118">
                    <a:moveTo>
                      <a:pt x="12" y="13"/>
                    </a:moveTo>
                    <a:lnTo>
                      <a:pt x="3" y="19"/>
                    </a:lnTo>
                    <a:lnTo>
                      <a:pt x="66" y="65"/>
                    </a:lnTo>
                    <a:lnTo>
                      <a:pt x="66" y="52"/>
                    </a:lnTo>
                    <a:lnTo>
                      <a:pt x="3" y="99"/>
                    </a:lnTo>
                    <a:lnTo>
                      <a:pt x="12" y="106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118"/>
                    </a:lnTo>
                    <a:lnTo>
                      <a:pt x="79" y="60"/>
                    </a:lnTo>
                    <a:lnTo>
                      <a:pt x="0" y="0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66" name="Freeform 808"/>
              <p:cNvSpPr>
                <a:spLocks/>
              </p:cNvSpPr>
              <p:nvPr/>
            </p:nvSpPr>
            <p:spPr bwMode="auto">
              <a:xfrm>
                <a:off x="2996" y="2306"/>
                <a:ext cx="5" cy="1069"/>
              </a:xfrm>
              <a:custGeom>
                <a:avLst/>
                <a:gdLst>
                  <a:gd name="T0" fmla="*/ 0 w 15"/>
                  <a:gd name="T1" fmla="*/ 40 h 3206"/>
                  <a:gd name="T2" fmla="*/ 0 w 15"/>
                  <a:gd name="T3" fmla="*/ 40 h 3206"/>
                  <a:gd name="T4" fmla="*/ 0 w 15"/>
                  <a:gd name="T5" fmla="*/ 40 h 3206"/>
                  <a:gd name="T6" fmla="*/ 0 w 15"/>
                  <a:gd name="T7" fmla="*/ 40 h 3206"/>
                  <a:gd name="T8" fmla="*/ 0 w 15"/>
                  <a:gd name="T9" fmla="*/ 40 h 3206"/>
                  <a:gd name="T10" fmla="*/ 0 w 15"/>
                  <a:gd name="T11" fmla="*/ 40 h 3206"/>
                  <a:gd name="T12" fmla="*/ 0 w 15"/>
                  <a:gd name="T13" fmla="*/ 40 h 3206"/>
                  <a:gd name="T14" fmla="*/ 0 w 15"/>
                  <a:gd name="T15" fmla="*/ 40 h 3206"/>
                  <a:gd name="T16" fmla="*/ 0 w 15"/>
                  <a:gd name="T17" fmla="*/ 40 h 3206"/>
                  <a:gd name="T18" fmla="*/ 0 w 15"/>
                  <a:gd name="T19" fmla="*/ 40 h 3206"/>
                  <a:gd name="T20" fmla="*/ 0 w 15"/>
                  <a:gd name="T21" fmla="*/ 40 h 3206"/>
                  <a:gd name="T22" fmla="*/ 0 w 15"/>
                  <a:gd name="T23" fmla="*/ 40 h 3206"/>
                  <a:gd name="T24" fmla="*/ 0 w 15"/>
                  <a:gd name="T25" fmla="*/ 0 h 3206"/>
                  <a:gd name="T26" fmla="*/ 0 w 15"/>
                  <a:gd name="T27" fmla="*/ 0 h 3206"/>
                  <a:gd name="T28" fmla="*/ 0 w 15"/>
                  <a:gd name="T29" fmla="*/ 0 h 3206"/>
                  <a:gd name="T30" fmla="*/ 0 w 15"/>
                  <a:gd name="T31" fmla="*/ 0 h 3206"/>
                  <a:gd name="T32" fmla="*/ 0 w 15"/>
                  <a:gd name="T33" fmla="*/ 0 h 3206"/>
                  <a:gd name="T34" fmla="*/ 0 w 15"/>
                  <a:gd name="T35" fmla="*/ 0 h 3206"/>
                  <a:gd name="T36" fmla="*/ 0 w 15"/>
                  <a:gd name="T37" fmla="*/ 0 h 3206"/>
                  <a:gd name="T38" fmla="*/ 0 w 15"/>
                  <a:gd name="T39" fmla="*/ 40 h 32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3206"/>
                  <a:gd name="T62" fmla="*/ 15 w 15"/>
                  <a:gd name="T63" fmla="*/ 3206 h 32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3206">
                    <a:moveTo>
                      <a:pt x="0" y="3200"/>
                    </a:moveTo>
                    <a:lnTo>
                      <a:pt x="0" y="3203"/>
                    </a:lnTo>
                    <a:lnTo>
                      <a:pt x="2" y="3203"/>
                    </a:lnTo>
                    <a:lnTo>
                      <a:pt x="3" y="3205"/>
                    </a:lnTo>
                    <a:lnTo>
                      <a:pt x="5" y="3205"/>
                    </a:lnTo>
                    <a:lnTo>
                      <a:pt x="8" y="3206"/>
                    </a:lnTo>
                    <a:lnTo>
                      <a:pt x="9" y="3205"/>
                    </a:lnTo>
                    <a:lnTo>
                      <a:pt x="10" y="3205"/>
                    </a:lnTo>
                    <a:lnTo>
                      <a:pt x="12" y="3203"/>
                    </a:lnTo>
                    <a:lnTo>
                      <a:pt x="13" y="3203"/>
                    </a:lnTo>
                    <a:lnTo>
                      <a:pt x="13" y="3202"/>
                    </a:lnTo>
                    <a:lnTo>
                      <a:pt x="15" y="3200"/>
                    </a:lnTo>
                    <a:lnTo>
                      <a:pt x="15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3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09" name="Freeform 809"/>
            <p:cNvSpPr>
              <a:spLocks/>
            </p:cNvSpPr>
            <p:nvPr/>
          </p:nvSpPr>
          <p:spPr bwMode="auto">
            <a:xfrm>
              <a:off x="2983" y="2303"/>
              <a:ext cx="31" cy="22"/>
            </a:xfrm>
            <a:custGeom>
              <a:avLst/>
              <a:gdLst>
                <a:gd name="T0" fmla="*/ 0 w 93"/>
                <a:gd name="T1" fmla="*/ 1 h 64"/>
                <a:gd name="T2" fmla="*/ 1 w 93"/>
                <a:gd name="T3" fmla="*/ 0 h 64"/>
                <a:gd name="T4" fmla="*/ 1 w 93"/>
                <a:gd name="T5" fmla="*/ 1 h 64"/>
                <a:gd name="T6" fmla="*/ 0 w 93"/>
                <a:gd name="T7" fmla="*/ 1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4"/>
                <a:gd name="T14" fmla="*/ 93 w 9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4">
                  <a:moveTo>
                    <a:pt x="0" y="64"/>
                  </a:moveTo>
                  <a:lnTo>
                    <a:pt x="47" y="0"/>
                  </a:lnTo>
                  <a:lnTo>
                    <a:pt x="9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Freeform 810"/>
            <p:cNvSpPr>
              <a:spLocks/>
            </p:cNvSpPr>
            <p:nvPr/>
          </p:nvSpPr>
          <p:spPr bwMode="auto">
            <a:xfrm>
              <a:off x="2979" y="2300"/>
              <a:ext cx="40" cy="27"/>
            </a:xfrm>
            <a:custGeom>
              <a:avLst/>
              <a:gdLst>
                <a:gd name="T0" fmla="*/ 0 w 118"/>
                <a:gd name="T1" fmla="*/ 1 h 82"/>
                <a:gd name="T2" fmla="*/ 0 w 118"/>
                <a:gd name="T3" fmla="*/ 1 h 82"/>
                <a:gd name="T4" fmla="*/ 1 w 118"/>
                <a:gd name="T5" fmla="*/ 0 h 82"/>
                <a:gd name="T6" fmla="*/ 1 w 118"/>
                <a:gd name="T7" fmla="*/ 0 h 82"/>
                <a:gd name="T8" fmla="*/ 1 w 118"/>
                <a:gd name="T9" fmla="*/ 1 h 82"/>
                <a:gd name="T10" fmla="*/ 1 w 118"/>
                <a:gd name="T11" fmla="*/ 1 h 82"/>
                <a:gd name="T12" fmla="*/ 0 w 118"/>
                <a:gd name="T13" fmla="*/ 1 h 82"/>
                <a:gd name="T14" fmla="*/ 0 w 118"/>
                <a:gd name="T15" fmla="*/ 1 h 82"/>
                <a:gd name="T16" fmla="*/ 2 w 118"/>
                <a:gd name="T17" fmla="*/ 1 h 82"/>
                <a:gd name="T18" fmla="*/ 1 w 118"/>
                <a:gd name="T19" fmla="*/ 0 h 82"/>
                <a:gd name="T20" fmla="*/ 0 w 118"/>
                <a:gd name="T21" fmla="*/ 1 h 82"/>
                <a:gd name="T22" fmla="*/ 0 w 118"/>
                <a:gd name="T23" fmla="*/ 1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82"/>
                <a:gd name="T38" fmla="*/ 118 w 118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82">
                  <a:moveTo>
                    <a:pt x="12" y="68"/>
                  </a:moveTo>
                  <a:lnTo>
                    <a:pt x="17" y="79"/>
                  </a:lnTo>
                  <a:lnTo>
                    <a:pt x="63" y="16"/>
                  </a:lnTo>
                  <a:lnTo>
                    <a:pt x="54" y="16"/>
                  </a:lnTo>
                  <a:lnTo>
                    <a:pt x="100" y="79"/>
                  </a:lnTo>
                  <a:lnTo>
                    <a:pt x="105" y="68"/>
                  </a:lnTo>
                  <a:lnTo>
                    <a:pt x="12" y="68"/>
                  </a:lnTo>
                  <a:lnTo>
                    <a:pt x="0" y="82"/>
                  </a:lnTo>
                  <a:lnTo>
                    <a:pt x="118" y="82"/>
                  </a:lnTo>
                  <a:lnTo>
                    <a:pt x="59" y="0"/>
                  </a:lnTo>
                  <a:lnTo>
                    <a:pt x="0" y="82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Freeform 811"/>
            <p:cNvSpPr>
              <a:spLocks/>
            </p:cNvSpPr>
            <p:nvPr/>
          </p:nvSpPr>
          <p:spPr bwMode="auto">
            <a:xfrm>
              <a:off x="2411" y="3046"/>
              <a:ext cx="746" cy="467"/>
            </a:xfrm>
            <a:custGeom>
              <a:avLst/>
              <a:gdLst>
                <a:gd name="T0" fmla="*/ 28 w 2239"/>
                <a:gd name="T1" fmla="*/ 0 h 1402"/>
                <a:gd name="T2" fmla="*/ 28 w 2239"/>
                <a:gd name="T3" fmla="*/ 0 h 1402"/>
                <a:gd name="T4" fmla="*/ 28 w 2239"/>
                <a:gd name="T5" fmla="*/ 0 h 1402"/>
                <a:gd name="T6" fmla="*/ 28 w 2239"/>
                <a:gd name="T7" fmla="*/ 0 h 1402"/>
                <a:gd name="T8" fmla="*/ 28 w 2239"/>
                <a:gd name="T9" fmla="*/ 0 h 1402"/>
                <a:gd name="T10" fmla="*/ 28 w 2239"/>
                <a:gd name="T11" fmla="*/ 0 h 1402"/>
                <a:gd name="T12" fmla="*/ 0 w 2239"/>
                <a:gd name="T13" fmla="*/ 17 h 1402"/>
                <a:gd name="T14" fmla="*/ 0 w 2239"/>
                <a:gd name="T15" fmla="*/ 17 h 1402"/>
                <a:gd name="T16" fmla="*/ 0 w 2239"/>
                <a:gd name="T17" fmla="*/ 17 h 1402"/>
                <a:gd name="T18" fmla="*/ 0 w 2239"/>
                <a:gd name="T19" fmla="*/ 17 h 1402"/>
                <a:gd name="T20" fmla="*/ 0 w 2239"/>
                <a:gd name="T21" fmla="*/ 17 h 1402"/>
                <a:gd name="T22" fmla="*/ 0 w 2239"/>
                <a:gd name="T23" fmla="*/ 17 h 1402"/>
                <a:gd name="T24" fmla="*/ 0 w 2239"/>
                <a:gd name="T25" fmla="*/ 17 h 1402"/>
                <a:gd name="T26" fmla="*/ 0 w 2239"/>
                <a:gd name="T27" fmla="*/ 17 h 1402"/>
                <a:gd name="T28" fmla="*/ 0 w 2239"/>
                <a:gd name="T29" fmla="*/ 17 h 1402"/>
                <a:gd name="T30" fmla="*/ 28 w 2239"/>
                <a:gd name="T31" fmla="*/ 0 h 14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39"/>
                <a:gd name="T49" fmla="*/ 0 h 1402"/>
                <a:gd name="T50" fmla="*/ 2239 w 2239"/>
                <a:gd name="T51" fmla="*/ 1402 h 14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39" h="1402">
                  <a:moveTo>
                    <a:pt x="2236" y="10"/>
                  </a:moveTo>
                  <a:lnTo>
                    <a:pt x="2239" y="7"/>
                  </a:lnTo>
                  <a:lnTo>
                    <a:pt x="2239" y="4"/>
                  </a:lnTo>
                  <a:lnTo>
                    <a:pt x="2236" y="1"/>
                  </a:lnTo>
                  <a:lnTo>
                    <a:pt x="2236" y="0"/>
                  </a:lnTo>
                  <a:lnTo>
                    <a:pt x="2230" y="0"/>
                  </a:lnTo>
                  <a:lnTo>
                    <a:pt x="3" y="1390"/>
                  </a:lnTo>
                  <a:lnTo>
                    <a:pt x="0" y="1393"/>
                  </a:lnTo>
                  <a:lnTo>
                    <a:pt x="0" y="1399"/>
                  </a:lnTo>
                  <a:lnTo>
                    <a:pt x="1" y="1400"/>
                  </a:lnTo>
                  <a:lnTo>
                    <a:pt x="3" y="1400"/>
                  </a:lnTo>
                  <a:lnTo>
                    <a:pt x="4" y="1402"/>
                  </a:lnTo>
                  <a:lnTo>
                    <a:pt x="6" y="1402"/>
                  </a:lnTo>
                  <a:lnTo>
                    <a:pt x="7" y="1400"/>
                  </a:lnTo>
                  <a:lnTo>
                    <a:pt x="9" y="1400"/>
                  </a:lnTo>
                  <a:lnTo>
                    <a:pt x="223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Freeform 812"/>
            <p:cNvSpPr>
              <a:spLocks/>
            </p:cNvSpPr>
            <p:nvPr/>
          </p:nvSpPr>
          <p:spPr bwMode="auto">
            <a:xfrm>
              <a:off x="2409" y="3493"/>
              <a:ext cx="24" cy="20"/>
            </a:xfrm>
            <a:custGeom>
              <a:avLst/>
              <a:gdLst>
                <a:gd name="T0" fmla="*/ 1 w 72"/>
                <a:gd name="T1" fmla="*/ 1 h 61"/>
                <a:gd name="T2" fmla="*/ 0 w 72"/>
                <a:gd name="T3" fmla="*/ 1 h 61"/>
                <a:gd name="T4" fmla="*/ 0 w 72"/>
                <a:gd name="T5" fmla="*/ 0 h 61"/>
                <a:gd name="T6" fmla="*/ 1 w 72"/>
                <a:gd name="T7" fmla="*/ 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61"/>
                <a:gd name="T14" fmla="*/ 72 w 7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61">
                  <a:moveTo>
                    <a:pt x="72" y="54"/>
                  </a:moveTo>
                  <a:lnTo>
                    <a:pt x="0" y="61"/>
                  </a:lnTo>
                  <a:lnTo>
                    <a:pt x="39" y="0"/>
                  </a:lnTo>
                  <a:lnTo>
                    <a:pt x="7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Freeform 813"/>
            <p:cNvSpPr>
              <a:spLocks/>
            </p:cNvSpPr>
            <p:nvPr/>
          </p:nvSpPr>
          <p:spPr bwMode="auto">
            <a:xfrm>
              <a:off x="2405" y="3489"/>
              <a:ext cx="30" cy="26"/>
            </a:xfrm>
            <a:custGeom>
              <a:avLst/>
              <a:gdLst>
                <a:gd name="T0" fmla="*/ 1 w 92"/>
                <a:gd name="T1" fmla="*/ 1 h 78"/>
                <a:gd name="T2" fmla="*/ 1 w 92"/>
                <a:gd name="T3" fmla="*/ 1 h 78"/>
                <a:gd name="T4" fmla="*/ 0 w 92"/>
                <a:gd name="T5" fmla="*/ 1 h 78"/>
                <a:gd name="T6" fmla="*/ 0 w 92"/>
                <a:gd name="T7" fmla="*/ 1 h 78"/>
                <a:gd name="T8" fmla="*/ 1 w 92"/>
                <a:gd name="T9" fmla="*/ 0 h 78"/>
                <a:gd name="T10" fmla="*/ 1 w 92"/>
                <a:gd name="T11" fmla="*/ 0 h 78"/>
                <a:gd name="T12" fmla="*/ 1 w 92"/>
                <a:gd name="T13" fmla="*/ 1 h 78"/>
                <a:gd name="T14" fmla="*/ 1 w 92"/>
                <a:gd name="T15" fmla="*/ 1 h 78"/>
                <a:gd name="T16" fmla="*/ 1 w 92"/>
                <a:gd name="T17" fmla="*/ 0 h 78"/>
                <a:gd name="T18" fmla="*/ 0 w 92"/>
                <a:gd name="T19" fmla="*/ 1 h 78"/>
                <a:gd name="T20" fmla="*/ 1 w 92"/>
                <a:gd name="T21" fmla="*/ 1 h 78"/>
                <a:gd name="T22" fmla="*/ 1 w 92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78"/>
                <a:gd name="T38" fmla="*/ 92 w 92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78">
                  <a:moveTo>
                    <a:pt x="78" y="68"/>
                  </a:moveTo>
                  <a:lnTo>
                    <a:pt x="82" y="59"/>
                  </a:lnTo>
                  <a:lnTo>
                    <a:pt x="10" y="66"/>
                  </a:lnTo>
                  <a:lnTo>
                    <a:pt x="16" y="75"/>
                  </a:lnTo>
                  <a:lnTo>
                    <a:pt x="55" y="14"/>
                  </a:lnTo>
                  <a:lnTo>
                    <a:pt x="45" y="14"/>
                  </a:lnTo>
                  <a:lnTo>
                    <a:pt x="78" y="68"/>
                  </a:lnTo>
                  <a:lnTo>
                    <a:pt x="92" y="69"/>
                  </a:lnTo>
                  <a:lnTo>
                    <a:pt x="49" y="0"/>
                  </a:lnTo>
                  <a:lnTo>
                    <a:pt x="0" y="78"/>
                  </a:lnTo>
                  <a:lnTo>
                    <a:pt x="92" y="69"/>
                  </a:lnTo>
                  <a:lnTo>
                    <a:pt x="7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Freeform 814"/>
            <p:cNvSpPr>
              <a:spLocks/>
            </p:cNvSpPr>
            <p:nvPr/>
          </p:nvSpPr>
          <p:spPr bwMode="auto">
            <a:xfrm>
              <a:off x="3970" y="3113"/>
              <a:ext cx="57" cy="60"/>
            </a:xfrm>
            <a:custGeom>
              <a:avLst/>
              <a:gdLst>
                <a:gd name="T0" fmla="*/ 0 w 172"/>
                <a:gd name="T1" fmla="*/ 0 h 180"/>
                <a:gd name="T2" fmla="*/ 1 w 172"/>
                <a:gd name="T3" fmla="*/ 1 h 180"/>
                <a:gd name="T4" fmla="*/ 0 w 172"/>
                <a:gd name="T5" fmla="*/ 2 h 180"/>
                <a:gd name="T6" fmla="*/ 0 w 172"/>
                <a:gd name="T7" fmla="*/ 2 h 180"/>
                <a:gd name="T8" fmla="*/ 1 w 172"/>
                <a:gd name="T9" fmla="*/ 1 h 180"/>
                <a:gd name="T10" fmla="*/ 2 w 172"/>
                <a:gd name="T11" fmla="*/ 2 h 180"/>
                <a:gd name="T12" fmla="*/ 2 w 172"/>
                <a:gd name="T13" fmla="*/ 2 h 180"/>
                <a:gd name="T14" fmla="*/ 1 w 172"/>
                <a:gd name="T15" fmla="*/ 1 h 180"/>
                <a:gd name="T16" fmla="*/ 2 w 172"/>
                <a:gd name="T17" fmla="*/ 0 h 180"/>
                <a:gd name="T18" fmla="*/ 2 w 172"/>
                <a:gd name="T19" fmla="*/ 0 h 180"/>
                <a:gd name="T20" fmla="*/ 1 w 172"/>
                <a:gd name="T21" fmla="*/ 1 h 180"/>
                <a:gd name="T22" fmla="*/ 0 w 172"/>
                <a:gd name="T23" fmla="*/ 0 h 180"/>
                <a:gd name="T24" fmla="*/ 0 w 172"/>
                <a:gd name="T25" fmla="*/ 0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180"/>
                <a:gd name="T41" fmla="*/ 172 w 172"/>
                <a:gd name="T42" fmla="*/ 180 h 1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180">
                  <a:moveTo>
                    <a:pt x="3" y="0"/>
                  </a:moveTo>
                  <a:lnTo>
                    <a:pt x="65" y="86"/>
                  </a:lnTo>
                  <a:lnTo>
                    <a:pt x="0" y="180"/>
                  </a:lnTo>
                  <a:lnTo>
                    <a:pt x="36" y="180"/>
                  </a:lnTo>
                  <a:lnTo>
                    <a:pt x="85" y="109"/>
                  </a:lnTo>
                  <a:lnTo>
                    <a:pt x="136" y="180"/>
                  </a:lnTo>
                  <a:lnTo>
                    <a:pt x="172" y="180"/>
                  </a:lnTo>
                  <a:lnTo>
                    <a:pt x="104" y="86"/>
                  </a:lnTo>
                  <a:lnTo>
                    <a:pt x="169" y="0"/>
                  </a:lnTo>
                  <a:lnTo>
                    <a:pt x="133" y="0"/>
                  </a:lnTo>
                  <a:lnTo>
                    <a:pt x="85" y="65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815"/>
            <p:cNvSpPr>
              <a:spLocks/>
            </p:cNvSpPr>
            <p:nvPr/>
          </p:nvSpPr>
          <p:spPr bwMode="auto">
            <a:xfrm>
              <a:off x="4030" y="3159"/>
              <a:ext cx="37" cy="54"/>
            </a:xfrm>
            <a:custGeom>
              <a:avLst/>
              <a:gdLst>
                <a:gd name="T0" fmla="*/ 1 w 111"/>
                <a:gd name="T1" fmla="*/ 1 h 162"/>
                <a:gd name="T2" fmla="*/ 0 w 111"/>
                <a:gd name="T3" fmla="*/ 1 h 162"/>
                <a:gd name="T4" fmla="*/ 0 w 111"/>
                <a:gd name="T5" fmla="*/ 1 h 162"/>
                <a:gd name="T6" fmla="*/ 0 w 111"/>
                <a:gd name="T7" fmla="*/ 1 h 162"/>
                <a:gd name="T8" fmla="*/ 0 w 111"/>
                <a:gd name="T9" fmla="*/ 2 h 162"/>
                <a:gd name="T10" fmla="*/ 0 w 111"/>
                <a:gd name="T11" fmla="*/ 2 h 162"/>
                <a:gd name="T12" fmla="*/ 0 w 111"/>
                <a:gd name="T13" fmla="*/ 2 h 162"/>
                <a:gd name="T14" fmla="*/ 0 w 111"/>
                <a:gd name="T15" fmla="*/ 2 h 162"/>
                <a:gd name="T16" fmla="*/ 0 w 111"/>
                <a:gd name="T17" fmla="*/ 2 h 162"/>
                <a:gd name="T18" fmla="*/ 0 w 111"/>
                <a:gd name="T19" fmla="*/ 2 h 162"/>
                <a:gd name="T20" fmla="*/ 0 w 111"/>
                <a:gd name="T21" fmla="*/ 2 h 162"/>
                <a:gd name="T22" fmla="*/ 0 w 111"/>
                <a:gd name="T23" fmla="*/ 2 h 162"/>
                <a:gd name="T24" fmla="*/ 0 w 111"/>
                <a:gd name="T25" fmla="*/ 2 h 162"/>
                <a:gd name="T26" fmla="*/ 0 w 111"/>
                <a:gd name="T27" fmla="*/ 2 h 162"/>
                <a:gd name="T28" fmla="*/ 1 w 111"/>
                <a:gd name="T29" fmla="*/ 1 h 162"/>
                <a:gd name="T30" fmla="*/ 1 w 111"/>
                <a:gd name="T31" fmla="*/ 1 h 162"/>
                <a:gd name="T32" fmla="*/ 1 w 111"/>
                <a:gd name="T33" fmla="*/ 1 h 162"/>
                <a:gd name="T34" fmla="*/ 1 w 111"/>
                <a:gd name="T35" fmla="*/ 1 h 162"/>
                <a:gd name="T36" fmla="*/ 1 w 111"/>
                <a:gd name="T37" fmla="*/ 1 h 162"/>
                <a:gd name="T38" fmla="*/ 1 w 111"/>
                <a:gd name="T39" fmla="*/ 1 h 162"/>
                <a:gd name="T40" fmla="*/ 1 w 111"/>
                <a:gd name="T41" fmla="*/ 1 h 162"/>
                <a:gd name="T42" fmla="*/ 1 w 111"/>
                <a:gd name="T43" fmla="*/ 1 h 162"/>
                <a:gd name="T44" fmla="*/ 1 w 111"/>
                <a:gd name="T45" fmla="*/ 1 h 162"/>
                <a:gd name="T46" fmla="*/ 1 w 111"/>
                <a:gd name="T47" fmla="*/ 1 h 162"/>
                <a:gd name="T48" fmla="*/ 1 w 111"/>
                <a:gd name="T49" fmla="*/ 0 h 162"/>
                <a:gd name="T50" fmla="*/ 1 w 111"/>
                <a:gd name="T51" fmla="*/ 0 h 162"/>
                <a:gd name="T52" fmla="*/ 1 w 111"/>
                <a:gd name="T53" fmla="*/ 0 h 162"/>
                <a:gd name="T54" fmla="*/ 1 w 111"/>
                <a:gd name="T55" fmla="*/ 0 h 162"/>
                <a:gd name="T56" fmla="*/ 1 w 111"/>
                <a:gd name="T57" fmla="*/ 0 h 162"/>
                <a:gd name="T58" fmla="*/ 1 w 111"/>
                <a:gd name="T59" fmla="*/ 0 h 162"/>
                <a:gd name="T60" fmla="*/ 1 w 111"/>
                <a:gd name="T61" fmla="*/ 0 h 162"/>
                <a:gd name="T62" fmla="*/ 1 w 111"/>
                <a:gd name="T63" fmla="*/ 0 h 162"/>
                <a:gd name="T64" fmla="*/ 1 w 111"/>
                <a:gd name="T65" fmla="*/ 0 h 162"/>
                <a:gd name="T66" fmla="*/ 0 w 111"/>
                <a:gd name="T67" fmla="*/ 0 h 162"/>
                <a:gd name="T68" fmla="*/ 0 w 111"/>
                <a:gd name="T69" fmla="*/ 0 h 162"/>
                <a:gd name="T70" fmla="*/ 0 w 111"/>
                <a:gd name="T71" fmla="*/ 0 h 162"/>
                <a:gd name="T72" fmla="*/ 0 w 111"/>
                <a:gd name="T73" fmla="*/ 0 h 162"/>
                <a:gd name="T74" fmla="*/ 0 w 111"/>
                <a:gd name="T75" fmla="*/ 0 h 162"/>
                <a:gd name="T76" fmla="*/ 0 w 111"/>
                <a:gd name="T77" fmla="*/ 1 h 162"/>
                <a:gd name="T78" fmla="*/ 0 w 111"/>
                <a:gd name="T79" fmla="*/ 1 h 162"/>
                <a:gd name="T80" fmla="*/ 0 w 111"/>
                <a:gd name="T81" fmla="*/ 1 h 162"/>
                <a:gd name="T82" fmla="*/ 0 w 111"/>
                <a:gd name="T83" fmla="*/ 0 h 162"/>
                <a:gd name="T84" fmla="*/ 0 w 111"/>
                <a:gd name="T85" fmla="*/ 0 h 162"/>
                <a:gd name="T86" fmla="*/ 1 w 111"/>
                <a:gd name="T87" fmla="*/ 0 h 162"/>
                <a:gd name="T88" fmla="*/ 1 w 111"/>
                <a:gd name="T89" fmla="*/ 0 h 162"/>
                <a:gd name="T90" fmla="*/ 1 w 111"/>
                <a:gd name="T91" fmla="*/ 0 h 162"/>
                <a:gd name="T92" fmla="*/ 1 w 111"/>
                <a:gd name="T93" fmla="*/ 0 h 162"/>
                <a:gd name="T94" fmla="*/ 1 w 111"/>
                <a:gd name="T95" fmla="*/ 0 h 162"/>
                <a:gd name="T96" fmla="*/ 1 w 111"/>
                <a:gd name="T97" fmla="*/ 0 h 162"/>
                <a:gd name="T98" fmla="*/ 1 w 111"/>
                <a:gd name="T99" fmla="*/ 0 h 162"/>
                <a:gd name="T100" fmla="*/ 1 w 111"/>
                <a:gd name="T101" fmla="*/ 0 h 162"/>
                <a:gd name="T102" fmla="*/ 1 w 111"/>
                <a:gd name="T103" fmla="*/ 1 h 162"/>
                <a:gd name="T104" fmla="*/ 1 w 111"/>
                <a:gd name="T105" fmla="*/ 1 h 162"/>
                <a:gd name="T106" fmla="*/ 1 w 111"/>
                <a:gd name="T107" fmla="*/ 1 h 162"/>
                <a:gd name="T108" fmla="*/ 1 w 111"/>
                <a:gd name="T109" fmla="*/ 1 h 162"/>
                <a:gd name="T110" fmla="*/ 1 w 111"/>
                <a:gd name="T111" fmla="*/ 1 h 162"/>
                <a:gd name="T112" fmla="*/ 1 w 111"/>
                <a:gd name="T113" fmla="*/ 1 h 162"/>
                <a:gd name="T114" fmla="*/ 1 w 111"/>
                <a:gd name="T115" fmla="*/ 1 h 162"/>
                <a:gd name="T116" fmla="*/ 1 w 111"/>
                <a:gd name="T117" fmla="*/ 1 h 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162"/>
                <a:gd name="T179" fmla="*/ 111 w 111"/>
                <a:gd name="T180" fmla="*/ 162 h 1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162">
                  <a:moveTo>
                    <a:pt x="52" y="90"/>
                  </a:moveTo>
                  <a:lnTo>
                    <a:pt x="49" y="91"/>
                  </a:lnTo>
                  <a:lnTo>
                    <a:pt x="46" y="93"/>
                  </a:lnTo>
                  <a:lnTo>
                    <a:pt x="44" y="96"/>
                  </a:lnTo>
                  <a:lnTo>
                    <a:pt x="41" y="97"/>
                  </a:lnTo>
                  <a:lnTo>
                    <a:pt x="38" y="98"/>
                  </a:lnTo>
                  <a:lnTo>
                    <a:pt x="35" y="100"/>
                  </a:lnTo>
                  <a:lnTo>
                    <a:pt x="32" y="103"/>
                  </a:lnTo>
                  <a:lnTo>
                    <a:pt x="29" y="104"/>
                  </a:lnTo>
                  <a:lnTo>
                    <a:pt x="28" y="106"/>
                  </a:lnTo>
                  <a:lnTo>
                    <a:pt x="25" y="107"/>
                  </a:lnTo>
                  <a:lnTo>
                    <a:pt x="23" y="110"/>
                  </a:lnTo>
                  <a:lnTo>
                    <a:pt x="20" y="112"/>
                  </a:lnTo>
                  <a:lnTo>
                    <a:pt x="13" y="119"/>
                  </a:lnTo>
                  <a:lnTo>
                    <a:pt x="12" y="122"/>
                  </a:lnTo>
                  <a:lnTo>
                    <a:pt x="10" y="123"/>
                  </a:lnTo>
                  <a:lnTo>
                    <a:pt x="9" y="126"/>
                  </a:lnTo>
                  <a:lnTo>
                    <a:pt x="7" y="129"/>
                  </a:lnTo>
                  <a:lnTo>
                    <a:pt x="6" y="130"/>
                  </a:lnTo>
                  <a:lnTo>
                    <a:pt x="6" y="133"/>
                  </a:lnTo>
                  <a:lnTo>
                    <a:pt x="5" y="136"/>
                  </a:lnTo>
                  <a:lnTo>
                    <a:pt x="3" y="138"/>
                  </a:lnTo>
                  <a:lnTo>
                    <a:pt x="3" y="141"/>
                  </a:lnTo>
                  <a:lnTo>
                    <a:pt x="2" y="143"/>
                  </a:lnTo>
                  <a:lnTo>
                    <a:pt x="2" y="149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111" y="162"/>
                  </a:lnTo>
                  <a:lnTo>
                    <a:pt x="111" y="143"/>
                  </a:lnTo>
                  <a:lnTo>
                    <a:pt x="23" y="143"/>
                  </a:lnTo>
                  <a:lnTo>
                    <a:pt x="23" y="142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6" y="138"/>
                  </a:lnTo>
                  <a:lnTo>
                    <a:pt x="26" y="136"/>
                  </a:lnTo>
                  <a:lnTo>
                    <a:pt x="28" y="135"/>
                  </a:lnTo>
                  <a:lnTo>
                    <a:pt x="28" y="133"/>
                  </a:lnTo>
                  <a:lnTo>
                    <a:pt x="31" y="130"/>
                  </a:lnTo>
                  <a:lnTo>
                    <a:pt x="31" y="129"/>
                  </a:lnTo>
                  <a:lnTo>
                    <a:pt x="32" y="127"/>
                  </a:lnTo>
                  <a:lnTo>
                    <a:pt x="33" y="127"/>
                  </a:lnTo>
                  <a:lnTo>
                    <a:pt x="33" y="126"/>
                  </a:lnTo>
                  <a:lnTo>
                    <a:pt x="36" y="123"/>
                  </a:lnTo>
                  <a:lnTo>
                    <a:pt x="38" y="123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49" y="114"/>
                  </a:lnTo>
                  <a:lnTo>
                    <a:pt x="51" y="114"/>
                  </a:lnTo>
                  <a:lnTo>
                    <a:pt x="54" y="112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2" y="109"/>
                  </a:lnTo>
                  <a:lnTo>
                    <a:pt x="64" y="107"/>
                  </a:lnTo>
                  <a:lnTo>
                    <a:pt x="77" y="100"/>
                  </a:lnTo>
                  <a:lnTo>
                    <a:pt x="78" y="98"/>
                  </a:lnTo>
                  <a:lnTo>
                    <a:pt x="81" y="97"/>
                  </a:lnTo>
                  <a:lnTo>
                    <a:pt x="82" y="97"/>
                  </a:lnTo>
                  <a:lnTo>
                    <a:pt x="85" y="96"/>
                  </a:lnTo>
                  <a:lnTo>
                    <a:pt x="91" y="90"/>
                  </a:lnTo>
                  <a:lnTo>
                    <a:pt x="94" y="88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5" y="74"/>
                  </a:lnTo>
                  <a:lnTo>
                    <a:pt x="107" y="71"/>
                  </a:lnTo>
                  <a:lnTo>
                    <a:pt x="107" y="69"/>
                  </a:lnTo>
                  <a:lnTo>
                    <a:pt x="108" y="68"/>
                  </a:lnTo>
                  <a:lnTo>
                    <a:pt x="108" y="67"/>
                  </a:lnTo>
                  <a:lnTo>
                    <a:pt x="110" y="64"/>
                  </a:lnTo>
                  <a:lnTo>
                    <a:pt x="110" y="58"/>
                  </a:lnTo>
                  <a:lnTo>
                    <a:pt x="111" y="56"/>
                  </a:lnTo>
                  <a:lnTo>
                    <a:pt x="111" y="40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08" y="33"/>
                  </a:lnTo>
                  <a:lnTo>
                    <a:pt x="108" y="30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5" y="23"/>
                  </a:lnTo>
                  <a:lnTo>
                    <a:pt x="103" y="20"/>
                  </a:lnTo>
                  <a:lnTo>
                    <a:pt x="101" y="17"/>
                  </a:lnTo>
                  <a:lnTo>
                    <a:pt x="97" y="13"/>
                  </a:lnTo>
                  <a:lnTo>
                    <a:pt x="94" y="11"/>
                  </a:lnTo>
                  <a:lnTo>
                    <a:pt x="91" y="8"/>
                  </a:lnTo>
                  <a:lnTo>
                    <a:pt x="88" y="7"/>
                  </a:lnTo>
                  <a:lnTo>
                    <a:pt x="87" y="6"/>
                  </a:lnTo>
                  <a:lnTo>
                    <a:pt x="84" y="6"/>
                  </a:lnTo>
                  <a:lnTo>
                    <a:pt x="82" y="4"/>
                  </a:lnTo>
                  <a:lnTo>
                    <a:pt x="80" y="3"/>
                  </a:lnTo>
                  <a:lnTo>
                    <a:pt x="77" y="3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1" y="1"/>
                  </a:lnTo>
                  <a:lnTo>
                    <a:pt x="38" y="3"/>
                  </a:lnTo>
                  <a:lnTo>
                    <a:pt x="36" y="4"/>
                  </a:lnTo>
                  <a:lnTo>
                    <a:pt x="33" y="4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6" y="8"/>
                  </a:lnTo>
                  <a:lnTo>
                    <a:pt x="25" y="10"/>
                  </a:lnTo>
                  <a:lnTo>
                    <a:pt x="22" y="11"/>
                  </a:lnTo>
                  <a:lnTo>
                    <a:pt x="18" y="16"/>
                  </a:lnTo>
                  <a:lnTo>
                    <a:pt x="16" y="19"/>
                  </a:lnTo>
                  <a:lnTo>
                    <a:pt x="13" y="22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7" y="35"/>
                  </a:lnTo>
                  <a:lnTo>
                    <a:pt x="6" y="37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9"/>
                  </a:lnTo>
                  <a:lnTo>
                    <a:pt x="25" y="59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6" y="43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65" y="19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1" y="22"/>
                  </a:lnTo>
                  <a:lnTo>
                    <a:pt x="74" y="22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4" y="30"/>
                  </a:lnTo>
                  <a:lnTo>
                    <a:pt x="84" y="32"/>
                  </a:lnTo>
                  <a:lnTo>
                    <a:pt x="85" y="33"/>
                  </a:lnTo>
                  <a:lnTo>
                    <a:pt x="87" y="33"/>
                  </a:lnTo>
                  <a:lnTo>
                    <a:pt x="87" y="36"/>
                  </a:lnTo>
                  <a:lnTo>
                    <a:pt x="88" y="37"/>
                  </a:lnTo>
                  <a:lnTo>
                    <a:pt x="88" y="40"/>
                  </a:lnTo>
                  <a:lnTo>
                    <a:pt x="90" y="42"/>
                  </a:lnTo>
                  <a:lnTo>
                    <a:pt x="90" y="55"/>
                  </a:lnTo>
                  <a:lnTo>
                    <a:pt x="88" y="56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85" y="65"/>
                  </a:lnTo>
                  <a:lnTo>
                    <a:pt x="85" y="67"/>
                  </a:lnTo>
                  <a:lnTo>
                    <a:pt x="84" y="67"/>
                  </a:lnTo>
                  <a:lnTo>
                    <a:pt x="84" y="68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0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7" y="77"/>
                  </a:lnTo>
                  <a:lnTo>
                    <a:pt x="75" y="77"/>
                  </a:lnTo>
                  <a:lnTo>
                    <a:pt x="74" y="78"/>
                  </a:lnTo>
                  <a:lnTo>
                    <a:pt x="72" y="78"/>
                  </a:lnTo>
                  <a:lnTo>
                    <a:pt x="69" y="81"/>
                  </a:lnTo>
                  <a:lnTo>
                    <a:pt x="68" y="81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52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816"/>
            <p:cNvSpPr>
              <a:spLocks/>
            </p:cNvSpPr>
            <p:nvPr/>
          </p:nvSpPr>
          <p:spPr bwMode="auto">
            <a:xfrm>
              <a:off x="2853" y="2256"/>
              <a:ext cx="57" cy="60"/>
            </a:xfrm>
            <a:custGeom>
              <a:avLst/>
              <a:gdLst>
                <a:gd name="T0" fmla="*/ 0 w 172"/>
                <a:gd name="T1" fmla="*/ 0 h 181"/>
                <a:gd name="T2" fmla="*/ 1 w 172"/>
                <a:gd name="T3" fmla="*/ 1 h 181"/>
                <a:gd name="T4" fmla="*/ 0 w 172"/>
                <a:gd name="T5" fmla="*/ 2 h 181"/>
                <a:gd name="T6" fmla="*/ 0 w 172"/>
                <a:gd name="T7" fmla="*/ 2 h 181"/>
                <a:gd name="T8" fmla="*/ 1 w 172"/>
                <a:gd name="T9" fmla="*/ 1 h 181"/>
                <a:gd name="T10" fmla="*/ 2 w 172"/>
                <a:gd name="T11" fmla="*/ 2 h 181"/>
                <a:gd name="T12" fmla="*/ 2 w 172"/>
                <a:gd name="T13" fmla="*/ 2 h 181"/>
                <a:gd name="T14" fmla="*/ 1 w 172"/>
                <a:gd name="T15" fmla="*/ 1 h 181"/>
                <a:gd name="T16" fmla="*/ 2 w 172"/>
                <a:gd name="T17" fmla="*/ 0 h 181"/>
                <a:gd name="T18" fmla="*/ 2 w 172"/>
                <a:gd name="T19" fmla="*/ 0 h 181"/>
                <a:gd name="T20" fmla="*/ 1 w 172"/>
                <a:gd name="T21" fmla="*/ 1 h 181"/>
                <a:gd name="T22" fmla="*/ 0 w 172"/>
                <a:gd name="T23" fmla="*/ 0 h 181"/>
                <a:gd name="T24" fmla="*/ 0 w 172"/>
                <a:gd name="T25" fmla="*/ 0 h 1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181"/>
                <a:gd name="T41" fmla="*/ 172 w 172"/>
                <a:gd name="T42" fmla="*/ 181 h 1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181">
                  <a:moveTo>
                    <a:pt x="2" y="0"/>
                  </a:moveTo>
                  <a:lnTo>
                    <a:pt x="64" y="87"/>
                  </a:lnTo>
                  <a:lnTo>
                    <a:pt x="0" y="181"/>
                  </a:lnTo>
                  <a:lnTo>
                    <a:pt x="37" y="181"/>
                  </a:lnTo>
                  <a:lnTo>
                    <a:pt x="85" y="108"/>
                  </a:lnTo>
                  <a:lnTo>
                    <a:pt x="135" y="181"/>
                  </a:lnTo>
                  <a:lnTo>
                    <a:pt x="172" y="181"/>
                  </a:lnTo>
                  <a:lnTo>
                    <a:pt x="105" y="87"/>
                  </a:lnTo>
                  <a:lnTo>
                    <a:pt x="170" y="0"/>
                  </a:lnTo>
                  <a:lnTo>
                    <a:pt x="132" y="0"/>
                  </a:lnTo>
                  <a:lnTo>
                    <a:pt x="85" y="66"/>
                  </a:lnTo>
                  <a:lnTo>
                    <a:pt x="4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817"/>
            <p:cNvSpPr>
              <a:spLocks/>
            </p:cNvSpPr>
            <p:nvPr/>
          </p:nvSpPr>
          <p:spPr bwMode="auto">
            <a:xfrm>
              <a:off x="2913" y="2301"/>
              <a:ext cx="37" cy="56"/>
            </a:xfrm>
            <a:custGeom>
              <a:avLst/>
              <a:gdLst>
                <a:gd name="T0" fmla="*/ 0 w 111"/>
                <a:gd name="T1" fmla="*/ 2 h 166"/>
                <a:gd name="T2" fmla="*/ 0 w 111"/>
                <a:gd name="T3" fmla="*/ 2 h 166"/>
                <a:gd name="T4" fmla="*/ 0 w 111"/>
                <a:gd name="T5" fmla="*/ 2 h 166"/>
                <a:gd name="T6" fmla="*/ 0 w 111"/>
                <a:gd name="T7" fmla="*/ 2 h 166"/>
                <a:gd name="T8" fmla="*/ 0 w 111"/>
                <a:gd name="T9" fmla="*/ 2 h 166"/>
                <a:gd name="T10" fmla="*/ 1 w 111"/>
                <a:gd name="T11" fmla="*/ 2 h 166"/>
                <a:gd name="T12" fmla="*/ 1 w 111"/>
                <a:gd name="T13" fmla="*/ 2 h 166"/>
                <a:gd name="T14" fmla="*/ 1 w 111"/>
                <a:gd name="T15" fmla="*/ 2 h 166"/>
                <a:gd name="T16" fmla="*/ 1 w 111"/>
                <a:gd name="T17" fmla="*/ 2 h 166"/>
                <a:gd name="T18" fmla="*/ 1 w 111"/>
                <a:gd name="T19" fmla="*/ 2 h 166"/>
                <a:gd name="T20" fmla="*/ 1 w 111"/>
                <a:gd name="T21" fmla="*/ 2 h 166"/>
                <a:gd name="T22" fmla="*/ 1 w 111"/>
                <a:gd name="T23" fmla="*/ 1 h 166"/>
                <a:gd name="T24" fmla="*/ 1 w 111"/>
                <a:gd name="T25" fmla="*/ 1 h 166"/>
                <a:gd name="T26" fmla="*/ 1 w 111"/>
                <a:gd name="T27" fmla="*/ 1 h 166"/>
                <a:gd name="T28" fmla="*/ 1 w 111"/>
                <a:gd name="T29" fmla="*/ 1 h 166"/>
                <a:gd name="T30" fmla="*/ 1 w 111"/>
                <a:gd name="T31" fmla="*/ 1 h 166"/>
                <a:gd name="T32" fmla="*/ 1 w 111"/>
                <a:gd name="T33" fmla="*/ 1 h 166"/>
                <a:gd name="T34" fmla="*/ 1 w 111"/>
                <a:gd name="T35" fmla="*/ 1 h 166"/>
                <a:gd name="T36" fmla="*/ 1 w 111"/>
                <a:gd name="T37" fmla="*/ 1 h 166"/>
                <a:gd name="T38" fmla="*/ 1 w 111"/>
                <a:gd name="T39" fmla="*/ 1 h 166"/>
                <a:gd name="T40" fmla="*/ 1 w 111"/>
                <a:gd name="T41" fmla="*/ 1 h 166"/>
                <a:gd name="T42" fmla="*/ 1 w 111"/>
                <a:gd name="T43" fmla="*/ 0 h 166"/>
                <a:gd name="T44" fmla="*/ 1 w 111"/>
                <a:gd name="T45" fmla="*/ 0 h 166"/>
                <a:gd name="T46" fmla="*/ 1 w 111"/>
                <a:gd name="T47" fmla="*/ 0 h 166"/>
                <a:gd name="T48" fmla="*/ 1 w 111"/>
                <a:gd name="T49" fmla="*/ 0 h 166"/>
                <a:gd name="T50" fmla="*/ 1 w 111"/>
                <a:gd name="T51" fmla="*/ 0 h 166"/>
                <a:gd name="T52" fmla="*/ 1 w 111"/>
                <a:gd name="T53" fmla="*/ 0 h 166"/>
                <a:gd name="T54" fmla="*/ 0 w 111"/>
                <a:gd name="T55" fmla="*/ 0 h 166"/>
                <a:gd name="T56" fmla="*/ 0 w 111"/>
                <a:gd name="T57" fmla="*/ 0 h 166"/>
                <a:gd name="T58" fmla="*/ 0 w 111"/>
                <a:gd name="T59" fmla="*/ 0 h 166"/>
                <a:gd name="T60" fmla="*/ 0 w 111"/>
                <a:gd name="T61" fmla="*/ 0 h 166"/>
                <a:gd name="T62" fmla="*/ 0 w 111"/>
                <a:gd name="T63" fmla="*/ 1 h 166"/>
                <a:gd name="T64" fmla="*/ 0 w 111"/>
                <a:gd name="T65" fmla="*/ 1 h 166"/>
                <a:gd name="T66" fmla="*/ 0 w 111"/>
                <a:gd name="T67" fmla="*/ 0 h 166"/>
                <a:gd name="T68" fmla="*/ 0 w 111"/>
                <a:gd name="T69" fmla="*/ 0 h 166"/>
                <a:gd name="T70" fmla="*/ 1 w 111"/>
                <a:gd name="T71" fmla="*/ 0 h 166"/>
                <a:gd name="T72" fmla="*/ 1 w 111"/>
                <a:gd name="T73" fmla="*/ 0 h 166"/>
                <a:gd name="T74" fmla="*/ 1 w 111"/>
                <a:gd name="T75" fmla="*/ 0 h 166"/>
                <a:gd name="T76" fmla="*/ 1 w 111"/>
                <a:gd name="T77" fmla="*/ 0 h 166"/>
                <a:gd name="T78" fmla="*/ 1 w 111"/>
                <a:gd name="T79" fmla="*/ 0 h 166"/>
                <a:gd name="T80" fmla="*/ 1 w 111"/>
                <a:gd name="T81" fmla="*/ 1 h 166"/>
                <a:gd name="T82" fmla="*/ 1 w 111"/>
                <a:gd name="T83" fmla="*/ 1 h 166"/>
                <a:gd name="T84" fmla="*/ 1 w 111"/>
                <a:gd name="T85" fmla="*/ 1 h 166"/>
                <a:gd name="T86" fmla="*/ 1 w 111"/>
                <a:gd name="T87" fmla="*/ 1 h 166"/>
                <a:gd name="T88" fmla="*/ 1 w 111"/>
                <a:gd name="T89" fmla="*/ 1 h 166"/>
                <a:gd name="T90" fmla="*/ 1 w 111"/>
                <a:gd name="T91" fmla="*/ 1 h 166"/>
                <a:gd name="T92" fmla="*/ 1 w 111"/>
                <a:gd name="T93" fmla="*/ 1 h 166"/>
                <a:gd name="T94" fmla="*/ 1 w 111"/>
                <a:gd name="T95" fmla="*/ 1 h 166"/>
                <a:gd name="T96" fmla="*/ 1 w 111"/>
                <a:gd name="T97" fmla="*/ 1 h 166"/>
                <a:gd name="T98" fmla="*/ 1 w 111"/>
                <a:gd name="T99" fmla="*/ 1 h 166"/>
                <a:gd name="T100" fmla="*/ 1 w 111"/>
                <a:gd name="T101" fmla="*/ 2 h 166"/>
                <a:gd name="T102" fmla="*/ 1 w 111"/>
                <a:gd name="T103" fmla="*/ 2 h 166"/>
                <a:gd name="T104" fmla="*/ 1 w 111"/>
                <a:gd name="T105" fmla="*/ 2 h 166"/>
                <a:gd name="T106" fmla="*/ 1 w 111"/>
                <a:gd name="T107" fmla="*/ 2 h 166"/>
                <a:gd name="T108" fmla="*/ 1 w 111"/>
                <a:gd name="T109" fmla="*/ 2 h 166"/>
                <a:gd name="T110" fmla="*/ 1 w 111"/>
                <a:gd name="T111" fmla="*/ 2 h 166"/>
                <a:gd name="T112" fmla="*/ 0 w 111"/>
                <a:gd name="T113" fmla="*/ 2 h 166"/>
                <a:gd name="T114" fmla="*/ 0 w 111"/>
                <a:gd name="T115" fmla="*/ 2 h 166"/>
                <a:gd name="T116" fmla="*/ 0 w 111"/>
                <a:gd name="T117" fmla="*/ 2 h 166"/>
                <a:gd name="T118" fmla="*/ 0 w 111"/>
                <a:gd name="T119" fmla="*/ 2 h 166"/>
                <a:gd name="T120" fmla="*/ 0 w 111"/>
                <a:gd name="T121" fmla="*/ 2 h 1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"/>
                <a:gd name="T184" fmla="*/ 0 h 166"/>
                <a:gd name="T185" fmla="*/ 111 w 111"/>
                <a:gd name="T186" fmla="*/ 166 h 1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" h="166">
                  <a:moveTo>
                    <a:pt x="20" y="114"/>
                  </a:moveTo>
                  <a:lnTo>
                    <a:pt x="0" y="114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2" y="130"/>
                  </a:lnTo>
                  <a:lnTo>
                    <a:pt x="3" y="133"/>
                  </a:lnTo>
                  <a:lnTo>
                    <a:pt x="4" y="135"/>
                  </a:lnTo>
                  <a:lnTo>
                    <a:pt x="4" y="138"/>
                  </a:lnTo>
                  <a:lnTo>
                    <a:pt x="6" y="140"/>
                  </a:lnTo>
                  <a:lnTo>
                    <a:pt x="7" y="143"/>
                  </a:lnTo>
                  <a:lnTo>
                    <a:pt x="10" y="146"/>
                  </a:lnTo>
                  <a:lnTo>
                    <a:pt x="12" y="148"/>
                  </a:lnTo>
                  <a:lnTo>
                    <a:pt x="16" y="153"/>
                  </a:lnTo>
                  <a:lnTo>
                    <a:pt x="19" y="154"/>
                  </a:lnTo>
                  <a:lnTo>
                    <a:pt x="22" y="157"/>
                  </a:lnTo>
                  <a:lnTo>
                    <a:pt x="25" y="159"/>
                  </a:lnTo>
                  <a:lnTo>
                    <a:pt x="27" y="160"/>
                  </a:lnTo>
                  <a:lnTo>
                    <a:pt x="29" y="162"/>
                  </a:lnTo>
                  <a:lnTo>
                    <a:pt x="32" y="162"/>
                  </a:lnTo>
                  <a:lnTo>
                    <a:pt x="35" y="163"/>
                  </a:lnTo>
                  <a:lnTo>
                    <a:pt x="38" y="164"/>
                  </a:lnTo>
                  <a:lnTo>
                    <a:pt x="42" y="164"/>
                  </a:lnTo>
                  <a:lnTo>
                    <a:pt x="46" y="166"/>
                  </a:lnTo>
                  <a:lnTo>
                    <a:pt x="65" y="166"/>
                  </a:lnTo>
                  <a:lnTo>
                    <a:pt x="68" y="164"/>
                  </a:lnTo>
                  <a:lnTo>
                    <a:pt x="74" y="164"/>
                  </a:lnTo>
                  <a:lnTo>
                    <a:pt x="75" y="163"/>
                  </a:lnTo>
                  <a:lnTo>
                    <a:pt x="78" y="163"/>
                  </a:lnTo>
                  <a:lnTo>
                    <a:pt x="81" y="162"/>
                  </a:lnTo>
                  <a:lnTo>
                    <a:pt x="84" y="160"/>
                  </a:lnTo>
                  <a:lnTo>
                    <a:pt x="85" y="160"/>
                  </a:lnTo>
                  <a:lnTo>
                    <a:pt x="88" y="159"/>
                  </a:lnTo>
                  <a:lnTo>
                    <a:pt x="89" y="157"/>
                  </a:lnTo>
                  <a:lnTo>
                    <a:pt x="92" y="156"/>
                  </a:lnTo>
                  <a:lnTo>
                    <a:pt x="94" y="154"/>
                  </a:lnTo>
                  <a:lnTo>
                    <a:pt x="97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4" y="144"/>
                  </a:lnTo>
                  <a:lnTo>
                    <a:pt x="105" y="141"/>
                  </a:lnTo>
                  <a:lnTo>
                    <a:pt x="107" y="140"/>
                  </a:lnTo>
                  <a:lnTo>
                    <a:pt x="107" y="137"/>
                  </a:lnTo>
                  <a:lnTo>
                    <a:pt x="108" y="135"/>
                  </a:lnTo>
                  <a:lnTo>
                    <a:pt x="108" y="133"/>
                  </a:lnTo>
                  <a:lnTo>
                    <a:pt x="110" y="130"/>
                  </a:lnTo>
                  <a:lnTo>
                    <a:pt x="110" y="127"/>
                  </a:lnTo>
                  <a:lnTo>
                    <a:pt x="111" y="125"/>
                  </a:lnTo>
                  <a:lnTo>
                    <a:pt x="111" y="108"/>
                  </a:lnTo>
                  <a:lnTo>
                    <a:pt x="110" y="106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8" y="98"/>
                  </a:lnTo>
                  <a:lnTo>
                    <a:pt x="107" y="96"/>
                  </a:lnTo>
                  <a:lnTo>
                    <a:pt x="107" y="93"/>
                  </a:lnTo>
                  <a:lnTo>
                    <a:pt x="105" y="93"/>
                  </a:lnTo>
                  <a:lnTo>
                    <a:pt x="105" y="92"/>
                  </a:lnTo>
                  <a:lnTo>
                    <a:pt x="102" y="89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95" y="82"/>
                  </a:lnTo>
                  <a:lnTo>
                    <a:pt x="94" y="82"/>
                  </a:lnTo>
                  <a:lnTo>
                    <a:pt x="92" y="80"/>
                  </a:lnTo>
                  <a:lnTo>
                    <a:pt x="91" y="80"/>
                  </a:lnTo>
                  <a:lnTo>
                    <a:pt x="89" y="79"/>
                  </a:lnTo>
                  <a:lnTo>
                    <a:pt x="88" y="79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7" y="77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0"/>
                  </a:lnTo>
                  <a:lnTo>
                    <a:pt x="97" y="70"/>
                  </a:lnTo>
                  <a:lnTo>
                    <a:pt x="97" y="69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2" y="60"/>
                  </a:lnTo>
                  <a:lnTo>
                    <a:pt x="104" y="58"/>
                  </a:lnTo>
                  <a:lnTo>
                    <a:pt x="104" y="53"/>
                  </a:lnTo>
                  <a:lnTo>
                    <a:pt x="105" y="53"/>
                  </a:lnTo>
                  <a:lnTo>
                    <a:pt x="105" y="38"/>
                  </a:lnTo>
                  <a:lnTo>
                    <a:pt x="104" y="35"/>
                  </a:lnTo>
                  <a:lnTo>
                    <a:pt x="104" y="31"/>
                  </a:lnTo>
                  <a:lnTo>
                    <a:pt x="102" y="29"/>
                  </a:lnTo>
                  <a:lnTo>
                    <a:pt x="102" y="27"/>
                  </a:lnTo>
                  <a:lnTo>
                    <a:pt x="101" y="25"/>
                  </a:lnTo>
                  <a:lnTo>
                    <a:pt x="100" y="22"/>
                  </a:lnTo>
                  <a:lnTo>
                    <a:pt x="100" y="21"/>
                  </a:lnTo>
                  <a:lnTo>
                    <a:pt x="95" y="16"/>
                  </a:lnTo>
                  <a:lnTo>
                    <a:pt x="94" y="13"/>
                  </a:lnTo>
                  <a:lnTo>
                    <a:pt x="91" y="11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5" y="8"/>
                  </a:lnTo>
                  <a:lnTo>
                    <a:pt x="82" y="6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6" y="3"/>
                  </a:lnTo>
                  <a:lnTo>
                    <a:pt x="74" y="3"/>
                  </a:lnTo>
                  <a:lnTo>
                    <a:pt x="71" y="2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3" y="1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6" y="37"/>
                  </a:lnTo>
                  <a:lnTo>
                    <a:pt x="6" y="41"/>
                  </a:lnTo>
                  <a:lnTo>
                    <a:pt x="4" y="44"/>
                  </a:lnTo>
                  <a:lnTo>
                    <a:pt x="4" y="54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26" y="45"/>
                  </a:lnTo>
                  <a:lnTo>
                    <a:pt x="26" y="41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30" y="34"/>
                  </a:lnTo>
                  <a:lnTo>
                    <a:pt x="30" y="32"/>
                  </a:lnTo>
                  <a:lnTo>
                    <a:pt x="36" y="27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6" y="22"/>
                  </a:lnTo>
                  <a:lnTo>
                    <a:pt x="48" y="21"/>
                  </a:lnTo>
                  <a:lnTo>
                    <a:pt x="64" y="21"/>
                  </a:lnTo>
                  <a:lnTo>
                    <a:pt x="65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71" y="24"/>
                  </a:lnTo>
                  <a:lnTo>
                    <a:pt x="72" y="25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8" y="29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2"/>
                  </a:lnTo>
                  <a:lnTo>
                    <a:pt x="81" y="34"/>
                  </a:lnTo>
                  <a:lnTo>
                    <a:pt x="82" y="35"/>
                  </a:lnTo>
                  <a:lnTo>
                    <a:pt x="82" y="40"/>
                  </a:lnTo>
                  <a:lnTo>
                    <a:pt x="84" y="41"/>
                  </a:lnTo>
                  <a:lnTo>
                    <a:pt x="84" y="53"/>
                  </a:lnTo>
                  <a:lnTo>
                    <a:pt x="82" y="54"/>
                  </a:lnTo>
                  <a:lnTo>
                    <a:pt x="82" y="58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78" y="64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2" y="69"/>
                  </a:lnTo>
                  <a:lnTo>
                    <a:pt x="69" y="69"/>
                  </a:lnTo>
                  <a:lnTo>
                    <a:pt x="68" y="70"/>
                  </a:lnTo>
                  <a:lnTo>
                    <a:pt x="64" y="70"/>
                  </a:lnTo>
                  <a:lnTo>
                    <a:pt x="62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3" y="70"/>
                  </a:lnTo>
                  <a:lnTo>
                    <a:pt x="43" y="89"/>
                  </a:lnTo>
                  <a:lnTo>
                    <a:pt x="65" y="89"/>
                  </a:lnTo>
                  <a:lnTo>
                    <a:pt x="66" y="90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75" y="92"/>
                  </a:lnTo>
                  <a:lnTo>
                    <a:pt x="76" y="93"/>
                  </a:lnTo>
                  <a:lnTo>
                    <a:pt x="78" y="93"/>
                  </a:lnTo>
                  <a:lnTo>
                    <a:pt x="78" y="95"/>
                  </a:lnTo>
                  <a:lnTo>
                    <a:pt x="79" y="95"/>
                  </a:lnTo>
                  <a:lnTo>
                    <a:pt x="81" y="96"/>
                  </a:lnTo>
                  <a:lnTo>
                    <a:pt x="82" y="96"/>
                  </a:lnTo>
                  <a:lnTo>
                    <a:pt x="82" y="98"/>
                  </a:lnTo>
                  <a:lnTo>
                    <a:pt x="84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2"/>
                  </a:lnTo>
                  <a:lnTo>
                    <a:pt x="87" y="103"/>
                  </a:lnTo>
                  <a:lnTo>
                    <a:pt x="88" y="105"/>
                  </a:lnTo>
                  <a:lnTo>
                    <a:pt x="88" y="108"/>
                  </a:lnTo>
                  <a:lnTo>
                    <a:pt x="89" y="109"/>
                  </a:lnTo>
                  <a:lnTo>
                    <a:pt x="89" y="124"/>
                  </a:lnTo>
                  <a:lnTo>
                    <a:pt x="88" y="125"/>
                  </a:lnTo>
                  <a:lnTo>
                    <a:pt x="88" y="128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4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82" y="137"/>
                  </a:lnTo>
                  <a:lnTo>
                    <a:pt x="81" y="138"/>
                  </a:lnTo>
                  <a:lnTo>
                    <a:pt x="79" y="138"/>
                  </a:lnTo>
                  <a:lnTo>
                    <a:pt x="78" y="140"/>
                  </a:lnTo>
                  <a:lnTo>
                    <a:pt x="78" y="141"/>
                  </a:lnTo>
                  <a:lnTo>
                    <a:pt x="76" y="141"/>
                  </a:lnTo>
                  <a:lnTo>
                    <a:pt x="75" y="143"/>
                  </a:lnTo>
                  <a:lnTo>
                    <a:pt x="74" y="143"/>
                  </a:lnTo>
                  <a:lnTo>
                    <a:pt x="72" y="144"/>
                  </a:lnTo>
                  <a:lnTo>
                    <a:pt x="71" y="144"/>
                  </a:lnTo>
                  <a:lnTo>
                    <a:pt x="69" y="146"/>
                  </a:lnTo>
                  <a:lnTo>
                    <a:pt x="64" y="146"/>
                  </a:lnTo>
                  <a:lnTo>
                    <a:pt x="62" y="147"/>
                  </a:lnTo>
                  <a:lnTo>
                    <a:pt x="48" y="147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9" y="144"/>
                  </a:lnTo>
                  <a:lnTo>
                    <a:pt x="38" y="143"/>
                  </a:lnTo>
                  <a:lnTo>
                    <a:pt x="36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32" y="140"/>
                  </a:lnTo>
                  <a:lnTo>
                    <a:pt x="32" y="138"/>
                  </a:lnTo>
                  <a:lnTo>
                    <a:pt x="30" y="138"/>
                  </a:lnTo>
                  <a:lnTo>
                    <a:pt x="27" y="135"/>
                  </a:lnTo>
                  <a:lnTo>
                    <a:pt x="27" y="134"/>
                  </a:lnTo>
                  <a:lnTo>
                    <a:pt x="26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3" y="130"/>
                  </a:lnTo>
                  <a:lnTo>
                    <a:pt x="23" y="127"/>
                  </a:lnTo>
                  <a:lnTo>
                    <a:pt x="22" y="125"/>
                  </a:lnTo>
                  <a:lnTo>
                    <a:pt x="22" y="122"/>
                  </a:lnTo>
                  <a:lnTo>
                    <a:pt x="20" y="121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818"/>
            <p:cNvSpPr>
              <a:spLocks/>
            </p:cNvSpPr>
            <p:nvPr/>
          </p:nvSpPr>
          <p:spPr bwMode="auto">
            <a:xfrm>
              <a:off x="2283" y="3478"/>
              <a:ext cx="57" cy="60"/>
            </a:xfrm>
            <a:custGeom>
              <a:avLst/>
              <a:gdLst>
                <a:gd name="T0" fmla="*/ 0 w 172"/>
                <a:gd name="T1" fmla="*/ 0 h 180"/>
                <a:gd name="T2" fmla="*/ 1 w 172"/>
                <a:gd name="T3" fmla="*/ 1 h 180"/>
                <a:gd name="T4" fmla="*/ 0 w 172"/>
                <a:gd name="T5" fmla="*/ 2 h 180"/>
                <a:gd name="T6" fmla="*/ 0 w 172"/>
                <a:gd name="T7" fmla="*/ 2 h 180"/>
                <a:gd name="T8" fmla="*/ 1 w 172"/>
                <a:gd name="T9" fmla="*/ 1 h 180"/>
                <a:gd name="T10" fmla="*/ 2 w 172"/>
                <a:gd name="T11" fmla="*/ 2 h 180"/>
                <a:gd name="T12" fmla="*/ 2 w 172"/>
                <a:gd name="T13" fmla="*/ 2 h 180"/>
                <a:gd name="T14" fmla="*/ 1 w 172"/>
                <a:gd name="T15" fmla="*/ 1 h 180"/>
                <a:gd name="T16" fmla="*/ 2 w 172"/>
                <a:gd name="T17" fmla="*/ 0 h 180"/>
                <a:gd name="T18" fmla="*/ 2 w 172"/>
                <a:gd name="T19" fmla="*/ 0 h 180"/>
                <a:gd name="T20" fmla="*/ 1 w 172"/>
                <a:gd name="T21" fmla="*/ 1 h 180"/>
                <a:gd name="T22" fmla="*/ 0 w 172"/>
                <a:gd name="T23" fmla="*/ 0 h 180"/>
                <a:gd name="T24" fmla="*/ 0 w 172"/>
                <a:gd name="T25" fmla="*/ 0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180"/>
                <a:gd name="T41" fmla="*/ 172 w 172"/>
                <a:gd name="T42" fmla="*/ 180 h 1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180">
                  <a:moveTo>
                    <a:pt x="3" y="0"/>
                  </a:moveTo>
                  <a:lnTo>
                    <a:pt x="65" y="86"/>
                  </a:lnTo>
                  <a:lnTo>
                    <a:pt x="0" y="180"/>
                  </a:lnTo>
                  <a:lnTo>
                    <a:pt x="36" y="180"/>
                  </a:lnTo>
                  <a:lnTo>
                    <a:pt x="85" y="109"/>
                  </a:lnTo>
                  <a:lnTo>
                    <a:pt x="136" y="180"/>
                  </a:lnTo>
                  <a:lnTo>
                    <a:pt x="172" y="180"/>
                  </a:lnTo>
                  <a:lnTo>
                    <a:pt x="104" y="86"/>
                  </a:lnTo>
                  <a:lnTo>
                    <a:pt x="169" y="0"/>
                  </a:lnTo>
                  <a:lnTo>
                    <a:pt x="133" y="0"/>
                  </a:lnTo>
                  <a:lnTo>
                    <a:pt x="85" y="66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819"/>
            <p:cNvSpPr>
              <a:spLocks/>
            </p:cNvSpPr>
            <p:nvPr/>
          </p:nvSpPr>
          <p:spPr bwMode="auto">
            <a:xfrm>
              <a:off x="2349" y="3524"/>
              <a:ext cx="19" cy="54"/>
            </a:xfrm>
            <a:custGeom>
              <a:avLst/>
              <a:gdLst>
                <a:gd name="T0" fmla="*/ 0 w 58"/>
                <a:gd name="T1" fmla="*/ 1 h 163"/>
                <a:gd name="T2" fmla="*/ 0 w 58"/>
                <a:gd name="T3" fmla="*/ 2 h 163"/>
                <a:gd name="T4" fmla="*/ 1 w 58"/>
                <a:gd name="T5" fmla="*/ 2 h 163"/>
                <a:gd name="T6" fmla="*/ 1 w 58"/>
                <a:gd name="T7" fmla="*/ 0 h 163"/>
                <a:gd name="T8" fmla="*/ 1 w 58"/>
                <a:gd name="T9" fmla="*/ 0 h 163"/>
                <a:gd name="T10" fmla="*/ 1 w 58"/>
                <a:gd name="T11" fmla="*/ 0 h 163"/>
                <a:gd name="T12" fmla="*/ 0 w 58"/>
                <a:gd name="T13" fmla="*/ 0 h 163"/>
                <a:gd name="T14" fmla="*/ 0 w 58"/>
                <a:gd name="T15" fmla="*/ 0 h 163"/>
                <a:gd name="T16" fmla="*/ 0 w 58"/>
                <a:gd name="T17" fmla="*/ 0 h 163"/>
                <a:gd name="T18" fmla="*/ 0 w 58"/>
                <a:gd name="T19" fmla="*/ 0 h 163"/>
                <a:gd name="T20" fmla="*/ 0 w 58"/>
                <a:gd name="T21" fmla="*/ 0 h 163"/>
                <a:gd name="T22" fmla="*/ 0 w 58"/>
                <a:gd name="T23" fmla="*/ 0 h 163"/>
                <a:gd name="T24" fmla="*/ 0 w 58"/>
                <a:gd name="T25" fmla="*/ 0 h 163"/>
                <a:gd name="T26" fmla="*/ 0 w 58"/>
                <a:gd name="T27" fmla="*/ 0 h 163"/>
                <a:gd name="T28" fmla="*/ 0 w 58"/>
                <a:gd name="T29" fmla="*/ 0 h 163"/>
                <a:gd name="T30" fmla="*/ 0 w 58"/>
                <a:gd name="T31" fmla="*/ 0 h 163"/>
                <a:gd name="T32" fmla="*/ 0 w 58"/>
                <a:gd name="T33" fmla="*/ 0 h 163"/>
                <a:gd name="T34" fmla="*/ 0 w 58"/>
                <a:gd name="T35" fmla="*/ 0 h 163"/>
                <a:gd name="T36" fmla="*/ 0 w 58"/>
                <a:gd name="T37" fmla="*/ 0 h 163"/>
                <a:gd name="T38" fmla="*/ 0 w 58"/>
                <a:gd name="T39" fmla="*/ 0 h 163"/>
                <a:gd name="T40" fmla="*/ 0 w 58"/>
                <a:gd name="T41" fmla="*/ 0 h 163"/>
                <a:gd name="T42" fmla="*/ 0 w 58"/>
                <a:gd name="T43" fmla="*/ 0 h 163"/>
                <a:gd name="T44" fmla="*/ 0 w 58"/>
                <a:gd name="T45" fmla="*/ 0 h 163"/>
                <a:gd name="T46" fmla="*/ 0 w 58"/>
                <a:gd name="T47" fmla="*/ 0 h 163"/>
                <a:gd name="T48" fmla="*/ 0 w 58"/>
                <a:gd name="T49" fmla="*/ 0 h 163"/>
                <a:gd name="T50" fmla="*/ 0 w 58"/>
                <a:gd name="T51" fmla="*/ 0 h 163"/>
                <a:gd name="T52" fmla="*/ 0 w 58"/>
                <a:gd name="T53" fmla="*/ 0 h 163"/>
                <a:gd name="T54" fmla="*/ 0 w 58"/>
                <a:gd name="T55" fmla="*/ 0 h 163"/>
                <a:gd name="T56" fmla="*/ 0 w 58"/>
                <a:gd name="T57" fmla="*/ 1 h 163"/>
                <a:gd name="T58" fmla="*/ 0 w 58"/>
                <a:gd name="T59" fmla="*/ 1 h 1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163"/>
                <a:gd name="T92" fmla="*/ 58 w 58"/>
                <a:gd name="T93" fmla="*/ 163 h 1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163">
                  <a:moveTo>
                    <a:pt x="37" y="48"/>
                  </a:moveTo>
                  <a:lnTo>
                    <a:pt x="37" y="163"/>
                  </a:lnTo>
                  <a:lnTo>
                    <a:pt x="58" y="163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9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820"/>
            <p:cNvSpPr>
              <a:spLocks/>
            </p:cNvSpPr>
            <p:nvPr/>
          </p:nvSpPr>
          <p:spPr bwMode="auto">
            <a:xfrm>
              <a:off x="3109" y="2750"/>
              <a:ext cx="59" cy="59"/>
            </a:xfrm>
            <a:custGeom>
              <a:avLst/>
              <a:gdLst>
                <a:gd name="T0" fmla="*/ 1 w 177"/>
                <a:gd name="T1" fmla="*/ 0 h 177"/>
                <a:gd name="T2" fmla="*/ 1 w 177"/>
                <a:gd name="T3" fmla="*/ 0 h 177"/>
                <a:gd name="T4" fmla="*/ 1 w 177"/>
                <a:gd name="T5" fmla="*/ 0 h 177"/>
                <a:gd name="T6" fmla="*/ 1 w 177"/>
                <a:gd name="T7" fmla="*/ 0 h 177"/>
                <a:gd name="T8" fmla="*/ 0 w 177"/>
                <a:gd name="T9" fmla="*/ 0 h 177"/>
                <a:gd name="T10" fmla="*/ 0 w 177"/>
                <a:gd name="T11" fmla="*/ 0 h 177"/>
                <a:gd name="T12" fmla="*/ 0 w 177"/>
                <a:gd name="T13" fmla="*/ 0 h 177"/>
                <a:gd name="T14" fmla="*/ 0 w 177"/>
                <a:gd name="T15" fmla="*/ 0 h 177"/>
                <a:gd name="T16" fmla="*/ 0 w 177"/>
                <a:gd name="T17" fmla="*/ 0 h 177"/>
                <a:gd name="T18" fmla="*/ 0 w 177"/>
                <a:gd name="T19" fmla="*/ 1 h 177"/>
                <a:gd name="T20" fmla="*/ 0 w 177"/>
                <a:gd name="T21" fmla="*/ 1 h 177"/>
                <a:gd name="T22" fmla="*/ 0 w 177"/>
                <a:gd name="T23" fmla="*/ 1 h 177"/>
                <a:gd name="T24" fmla="*/ 0 w 177"/>
                <a:gd name="T25" fmla="*/ 1 h 177"/>
                <a:gd name="T26" fmla="*/ 0 w 177"/>
                <a:gd name="T27" fmla="*/ 1 h 177"/>
                <a:gd name="T28" fmla="*/ 0 w 177"/>
                <a:gd name="T29" fmla="*/ 1 h 177"/>
                <a:gd name="T30" fmla="*/ 0 w 177"/>
                <a:gd name="T31" fmla="*/ 1 h 177"/>
                <a:gd name="T32" fmla="*/ 0 w 177"/>
                <a:gd name="T33" fmla="*/ 2 h 177"/>
                <a:gd name="T34" fmla="*/ 0 w 177"/>
                <a:gd name="T35" fmla="*/ 2 h 177"/>
                <a:gd name="T36" fmla="*/ 0 w 177"/>
                <a:gd name="T37" fmla="*/ 2 h 177"/>
                <a:gd name="T38" fmla="*/ 0 w 177"/>
                <a:gd name="T39" fmla="*/ 2 h 177"/>
                <a:gd name="T40" fmla="*/ 0 w 177"/>
                <a:gd name="T41" fmla="*/ 2 h 177"/>
                <a:gd name="T42" fmla="*/ 0 w 177"/>
                <a:gd name="T43" fmla="*/ 2 h 177"/>
                <a:gd name="T44" fmla="*/ 0 w 177"/>
                <a:gd name="T45" fmla="*/ 2 h 177"/>
                <a:gd name="T46" fmla="*/ 1 w 177"/>
                <a:gd name="T47" fmla="*/ 2 h 177"/>
                <a:gd name="T48" fmla="*/ 1 w 177"/>
                <a:gd name="T49" fmla="*/ 2 h 177"/>
                <a:gd name="T50" fmla="*/ 1 w 177"/>
                <a:gd name="T51" fmla="*/ 2 h 177"/>
                <a:gd name="T52" fmla="*/ 1 w 177"/>
                <a:gd name="T53" fmla="*/ 2 h 177"/>
                <a:gd name="T54" fmla="*/ 1 w 177"/>
                <a:gd name="T55" fmla="*/ 2 h 177"/>
                <a:gd name="T56" fmla="*/ 1 w 177"/>
                <a:gd name="T57" fmla="*/ 2 h 177"/>
                <a:gd name="T58" fmla="*/ 2 w 177"/>
                <a:gd name="T59" fmla="*/ 2 h 177"/>
                <a:gd name="T60" fmla="*/ 2 w 177"/>
                <a:gd name="T61" fmla="*/ 2 h 177"/>
                <a:gd name="T62" fmla="*/ 2 w 177"/>
                <a:gd name="T63" fmla="*/ 2 h 177"/>
                <a:gd name="T64" fmla="*/ 2 w 177"/>
                <a:gd name="T65" fmla="*/ 2 h 177"/>
                <a:gd name="T66" fmla="*/ 2 w 177"/>
                <a:gd name="T67" fmla="*/ 2 h 177"/>
                <a:gd name="T68" fmla="*/ 2 w 177"/>
                <a:gd name="T69" fmla="*/ 2 h 177"/>
                <a:gd name="T70" fmla="*/ 2 w 177"/>
                <a:gd name="T71" fmla="*/ 2 h 177"/>
                <a:gd name="T72" fmla="*/ 2 w 177"/>
                <a:gd name="T73" fmla="*/ 2 h 177"/>
                <a:gd name="T74" fmla="*/ 2 w 177"/>
                <a:gd name="T75" fmla="*/ 2 h 177"/>
                <a:gd name="T76" fmla="*/ 2 w 177"/>
                <a:gd name="T77" fmla="*/ 2 h 177"/>
                <a:gd name="T78" fmla="*/ 2 w 177"/>
                <a:gd name="T79" fmla="*/ 1 h 177"/>
                <a:gd name="T80" fmla="*/ 2 w 177"/>
                <a:gd name="T81" fmla="*/ 1 h 177"/>
                <a:gd name="T82" fmla="*/ 2 w 177"/>
                <a:gd name="T83" fmla="*/ 1 h 177"/>
                <a:gd name="T84" fmla="*/ 2 w 177"/>
                <a:gd name="T85" fmla="*/ 1 h 177"/>
                <a:gd name="T86" fmla="*/ 2 w 177"/>
                <a:gd name="T87" fmla="*/ 1 h 177"/>
                <a:gd name="T88" fmla="*/ 2 w 177"/>
                <a:gd name="T89" fmla="*/ 1 h 177"/>
                <a:gd name="T90" fmla="*/ 2 w 177"/>
                <a:gd name="T91" fmla="*/ 1 h 177"/>
                <a:gd name="T92" fmla="*/ 2 w 177"/>
                <a:gd name="T93" fmla="*/ 0 h 177"/>
                <a:gd name="T94" fmla="*/ 2 w 177"/>
                <a:gd name="T95" fmla="*/ 0 h 177"/>
                <a:gd name="T96" fmla="*/ 2 w 177"/>
                <a:gd name="T97" fmla="*/ 0 h 177"/>
                <a:gd name="T98" fmla="*/ 2 w 177"/>
                <a:gd name="T99" fmla="*/ 0 h 177"/>
                <a:gd name="T100" fmla="*/ 2 w 177"/>
                <a:gd name="T101" fmla="*/ 0 h 177"/>
                <a:gd name="T102" fmla="*/ 2 w 177"/>
                <a:gd name="T103" fmla="*/ 0 h 177"/>
                <a:gd name="T104" fmla="*/ 2 w 177"/>
                <a:gd name="T105" fmla="*/ 0 h 177"/>
                <a:gd name="T106" fmla="*/ 1 w 177"/>
                <a:gd name="T107" fmla="*/ 0 h 177"/>
                <a:gd name="T108" fmla="*/ 1 w 177"/>
                <a:gd name="T109" fmla="*/ 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"/>
                <a:gd name="T166" fmla="*/ 0 h 177"/>
                <a:gd name="T167" fmla="*/ 177 w 177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" h="177">
                  <a:moveTo>
                    <a:pt x="8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3" y="3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9"/>
                  </a:lnTo>
                  <a:lnTo>
                    <a:pt x="1" y="70"/>
                  </a:lnTo>
                  <a:lnTo>
                    <a:pt x="1" y="77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7" y="124"/>
                  </a:lnTo>
                  <a:lnTo>
                    <a:pt x="7" y="125"/>
                  </a:lnTo>
                  <a:lnTo>
                    <a:pt x="9" y="127"/>
                  </a:lnTo>
                  <a:lnTo>
                    <a:pt x="9" y="128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4" y="137"/>
                  </a:lnTo>
                  <a:lnTo>
                    <a:pt x="14" y="138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4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3" y="148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3"/>
                  </a:lnTo>
                  <a:lnTo>
                    <a:pt x="27" y="154"/>
                  </a:lnTo>
                  <a:lnTo>
                    <a:pt x="29" y="154"/>
                  </a:lnTo>
                  <a:lnTo>
                    <a:pt x="32" y="157"/>
                  </a:lnTo>
                  <a:lnTo>
                    <a:pt x="33" y="157"/>
                  </a:lnTo>
                  <a:lnTo>
                    <a:pt x="33" y="159"/>
                  </a:lnTo>
                  <a:lnTo>
                    <a:pt x="35" y="160"/>
                  </a:lnTo>
                  <a:lnTo>
                    <a:pt x="36" y="160"/>
                  </a:lnTo>
                  <a:lnTo>
                    <a:pt x="39" y="163"/>
                  </a:lnTo>
                  <a:lnTo>
                    <a:pt x="40" y="163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6" y="167"/>
                  </a:lnTo>
                  <a:lnTo>
                    <a:pt x="48" y="167"/>
                  </a:lnTo>
                  <a:lnTo>
                    <a:pt x="49" y="169"/>
                  </a:lnTo>
                  <a:lnTo>
                    <a:pt x="50" y="169"/>
                  </a:lnTo>
                  <a:lnTo>
                    <a:pt x="52" y="170"/>
                  </a:lnTo>
                  <a:lnTo>
                    <a:pt x="53" y="170"/>
                  </a:lnTo>
                  <a:lnTo>
                    <a:pt x="55" y="172"/>
                  </a:lnTo>
                  <a:lnTo>
                    <a:pt x="58" y="172"/>
                  </a:lnTo>
                  <a:lnTo>
                    <a:pt x="59" y="173"/>
                  </a:lnTo>
                  <a:lnTo>
                    <a:pt x="62" y="173"/>
                  </a:lnTo>
                  <a:lnTo>
                    <a:pt x="63" y="174"/>
                  </a:lnTo>
                  <a:lnTo>
                    <a:pt x="68" y="174"/>
                  </a:lnTo>
                  <a:lnTo>
                    <a:pt x="69" y="176"/>
                  </a:lnTo>
                  <a:lnTo>
                    <a:pt x="76" y="176"/>
                  </a:lnTo>
                  <a:lnTo>
                    <a:pt x="78" y="177"/>
                  </a:lnTo>
                  <a:lnTo>
                    <a:pt x="88" y="177"/>
                  </a:lnTo>
                  <a:lnTo>
                    <a:pt x="99" y="177"/>
                  </a:lnTo>
                  <a:lnTo>
                    <a:pt x="101" y="176"/>
                  </a:lnTo>
                  <a:lnTo>
                    <a:pt x="108" y="176"/>
                  </a:lnTo>
                  <a:lnTo>
                    <a:pt x="110" y="174"/>
                  </a:lnTo>
                  <a:lnTo>
                    <a:pt x="114" y="174"/>
                  </a:lnTo>
                  <a:lnTo>
                    <a:pt x="115" y="173"/>
                  </a:lnTo>
                  <a:lnTo>
                    <a:pt x="118" y="173"/>
                  </a:lnTo>
                  <a:lnTo>
                    <a:pt x="120" y="172"/>
                  </a:lnTo>
                  <a:lnTo>
                    <a:pt x="122" y="172"/>
                  </a:lnTo>
                  <a:lnTo>
                    <a:pt x="124" y="170"/>
                  </a:lnTo>
                  <a:lnTo>
                    <a:pt x="125" y="170"/>
                  </a:lnTo>
                  <a:lnTo>
                    <a:pt x="127" y="169"/>
                  </a:lnTo>
                  <a:lnTo>
                    <a:pt x="128" y="169"/>
                  </a:lnTo>
                  <a:lnTo>
                    <a:pt x="130" y="167"/>
                  </a:lnTo>
                  <a:lnTo>
                    <a:pt x="131" y="167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7" y="163"/>
                  </a:lnTo>
                  <a:lnTo>
                    <a:pt x="138" y="163"/>
                  </a:lnTo>
                  <a:lnTo>
                    <a:pt x="141" y="160"/>
                  </a:lnTo>
                  <a:lnTo>
                    <a:pt x="143" y="160"/>
                  </a:lnTo>
                  <a:lnTo>
                    <a:pt x="144" y="159"/>
                  </a:lnTo>
                  <a:lnTo>
                    <a:pt x="144" y="157"/>
                  </a:lnTo>
                  <a:lnTo>
                    <a:pt x="146" y="157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9" y="144"/>
                  </a:lnTo>
                  <a:lnTo>
                    <a:pt x="160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3" y="137"/>
                  </a:lnTo>
                  <a:lnTo>
                    <a:pt x="164" y="135"/>
                  </a:lnTo>
                  <a:lnTo>
                    <a:pt x="164" y="134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9" y="128"/>
                  </a:lnTo>
                  <a:lnTo>
                    <a:pt x="169" y="127"/>
                  </a:lnTo>
                  <a:lnTo>
                    <a:pt x="170" y="125"/>
                  </a:lnTo>
                  <a:lnTo>
                    <a:pt x="170" y="124"/>
                  </a:lnTo>
                  <a:lnTo>
                    <a:pt x="171" y="122"/>
                  </a:lnTo>
                  <a:lnTo>
                    <a:pt x="171" y="119"/>
                  </a:lnTo>
                  <a:lnTo>
                    <a:pt x="173" y="118"/>
                  </a:lnTo>
                  <a:lnTo>
                    <a:pt x="173" y="115"/>
                  </a:lnTo>
                  <a:lnTo>
                    <a:pt x="174" y="114"/>
                  </a:lnTo>
                  <a:lnTo>
                    <a:pt x="174" y="109"/>
                  </a:lnTo>
                  <a:lnTo>
                    <a:pt x="176" y="108"/>
                  </a:lnTo>
                  <a:lnTo>
                    <a:pt x="176" y="100"/>
                  </a:lnTo>
                  <a:lnTo>
                    <a:pt x="177" y="99"/>
                  </a:lnTo>
                  <a:lnTo>
                    <a:pt x="177" y="89"/>
                  </a:lnTo>
                  <a:lnTo>
                    <a:pt x="177" y="79"/>
                  </a:lnTo>
                  <a:lnTo>
                    <a:pt x="176" y="77"/>
                  </a:lnTo>
                  <a:lnTo>
                    <a:pt x="176" y="70"/>
                  </a:lnTo>
                  <a:lnTo>
                    <a:pt x="174" y="69"/>
                  </a:lnTo>
                  <a:lnTo>
                    <a:pt x="174" y="64"/>
                  </a:lnTo>
                  <a:lnTo>
                    <a:pt x="173" y="63"/>
                  </a:lnTo>
                  <a:lnTo>
                    <a:pt x="173" y="60"/>
                  </a:lnTo>
                  <a:lnTo>
                    <a:pt x="171" y="58"/>
                  </a:lnTo>
                  <a:lnTo>
                    <a:pt x="171" y="55"/>
                  </a:lnTo>
                  <a:lnTo>
                    <a:pt x="170" y="54"/>
                  </a:lnTo>
                  <a:lnTo>
                    <a:pt x="170" y="53"/>
                  </a:lnTo>
                  <a:lnTo>
                    <a:pt x="169" y="51"/>
                  </a:lnTo>
                  <a:lnTo>
                    <a:pt x="169" y="50"/>
                  </a:lnTo>
                  <a:lnTo>
                    <a:pt x="167" y="48"/>
                  </a:lnTo>
                  <a:lnTo>
                    <a:pt x="167" y="47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0" y="37"/>
                  </a:lnTo>
                  <a:lnTo>
                    <a:pt x="160" y="35"/>
                  </a:lnTo>
                  <a:lnTo>
                    <a:pt x="159" y="34"/>
                  </a:lnTo>
                  <a:lnTo>
                    <a:pt x="157" y="34"/>
                  </a:lnTo>
                  <a:lnTo>
                    <a:pt x="157" y="32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3" y="28"/>
                  </a:lnTo>
                  <a:lnTo>
                    <a:pt x="150" y="25"/>
                  </a:lnTo>
                  <a:lnTo>
                    <a:pt x="150" y="24"/>
                  </a:lnTo>
                  <a:lnTo>
                    <a:pt x="148" y="24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4" y="19"/>
                  </a:lnTo>
                  <a:lnTo>
                    <a:pt x="143" y="18"/>
                  </a:lnTo>
                  <a:lnTo>
                    <a:pt x="141" y="18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5" y="13"/>
                  </a:lnTo>
                  <a:lnTo>
                    <a:pt x="134" y="13"/>
                  </a:lnTo>
                  <a:lnTo>
                    <a:pt x="131" y="10"/>
                  </a:lnTo>
                  <a:lnTo>
                    <a:pt x="130" y="10"/>
                  </a:lnTo>
                  <a:lnTo>
                    <a:pt x="128" y="9"/>
                  </a:lnTo>
                  <a:lnTo>
                    <a:pt x="127" y="9"/>
                  </a:lnTo>
                  <a:lnTo>
                    <a:pt x="125" y="8"/>
                  </a:lnTo>
                  <a:lnTo>
                    <a:pt x="124" y="8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18" y="5"/>
                  </a:lnTo>
                  <a:lnTo>
                    <a:pt x="115" y="5"/>
                  </a:lnTo>
                  <a:lnTo>
                    <a:pt x="114" y="3"/>
                  </a:lnTo>
                  <a:lnTo>
                    <a:pt x="110" y="3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Freeform 821"/>
            <p:cNvSpPr>
              <a:spLocks/>
            </p:cNvSpPr>
            <p:nvPr/>
          </p:nvSpPr>
          <p:spPr bwMode="auto">
            <a:xfrm>
              <a:off x="3107" y="2749"/>
              <a:ext cx="63" cy="62"/>
            </a:xfrm>
            <a:custGeom>
              <a:avLst/>
              <a:gdLst>
                <a:gd name="T0" fmla="*/ 0 w 189"/>
                <a:gd name="T1" fmla="*/ 1 h 188"/>
                <a:gd name="T2" fmla="*/ 0 w 189"/>
                <a:gd name="T3" fmla="*/ 2 h 188"/>
                <a:gd name="T4" fmla="*/ 0 w 189"/>
                <a:gd name="T5" fmla="*/ 2 h 188"/>
                <a:gd name="T6" fmla="*/ 0 w 189"/>
                <a:gd name="T7" fmla="*/ 2 h 188"/>
                <a:gd name="T8" fmla="*/ 1 w 189"/>
                <a:gd name="T9" fmla="*/ 2 h 188"/>
                <a:gd name="T10" fmla="*/ 1 w 189"/>
                <a:gd name="T11" fmla="*/ 2 h 188"/>
                <a:gd name="T12" fmla="*/ 1 w 189"/>
                <a:gd name="T13" fmla="*/ 2 h 188"/>
                <a:gd name="T14" fmla="*/ 1 w 189"/>
                <a:gd name="T15" fmla="*/ 2 h 188"/>
                <a:gd name="T16" fmla="*/ 2 w 189"/>
                <a:gd name="T17" fmla="*/ 2 h 188"/>
                <a:gd name="T18" fmla="*/ 2 w 189"/>
                <a:gd name="T19" fmla="*/ 2 h 188"/>
                <a:gd name="T20" fmla="*/ 2 w 189"/>
                <a:gd name="T21" fmla="*/ 2 h 188"/>
                <a:gd name="T22" fmla="*/ 2 w 189"/>
                <a:gd name="T23" fmla="*/ 2 h 188"/>
                <a:gd name="T24" fmla="*/ 2 w 189"/>
                <a:gd name="T25" fmla="*/ 2 h 188"/>
                <a:gd name="T26" fmla="*/ 2 w 189"/>
                <a:gd name="T27" fmla="*/ 1 h 188"/>
                <a:gd name="T28" fmla="*/ 2 w 189"/>
                <a:gd name="T29" fmla="*/ 1 h 188"/>
                <a:gd name="T30" fmla="*/ 2 w 189"/>
                <a:gd name="T31" fmla="*/ 1 h 188"/>
                <a:gd name="T32" fmla="*/ 2 w 189"/>
                <a:gd name="T33" fmla="*/ 1 h 188"/>
                <a:gd name="T34" fmla="*/ 2 w 189"/>
                <a:gd name="T35" fmla="*/ 1 h 188"/>
                <a:gd name="T36" fmla="*/ 2 w 189"/>
                <a:gd name="T37" fmla="*/ 0 h 188"/>
                <a:gd name="T38" fmla="*/ 2 w 189"/>
                <a:gd name="T39" fmla="*/ 0 h 188"/>
                <a:gd name="T40" fmla="*/ 2 w 189"/>
                <a:gd name="T41" fmla="*/ 0 h 188"/>
                <a:gd name="T42" fmla="*/ 2 w 189"/>
                <a:gd name="T43" fmla="*/ 0 h 188"/>
                <a:gd name="T44" fmla="*/ 1 w 189"/>
                <a:gd name="T45" fmla="*/ 0 h 188"/>
                <a:gd name="T46" fmla="*/ 1 w 189"/>
                <a:gd name="T47" fmla="*/ 0 h 188"/>
                <a:gd name="T48" fmla="*/ 1 w 189"/>
                <a:gd name="T49" fmla="*/ 0 h 188"/>
                <a:gd name="T50" fmla="*/ 0 w 189"/>
                <a:gd name="T51" fmla="*/ 0 h 188"/>
                <a:gd name="T52" fmla="*/ 0 w 189"/>
                <a:gd name="T53" fmla="*/ 1 h 188"/>
                <a:gd name="T54" fmla="*/ 0 w 189"/>
                <a:gd name="T55" fmla="*/ 1 h 188"/>
                <a:gd name="T56" fmla="*/ 0 w 189"/>
                <a:gd name="T57" fmla="*/ 1 h 188"/>
                <a:gd name="T58" fmla="*/ 0 w 189"/>
                <a:gd name="T59" fmla="*/ 1 h 188"/>
                <a:gd name="T60" fmla="*/ 0 w 189"/>
                <a:gd name="T61" fmla="*/ 1 h 188"/>
                <a:gd name="T62" fmla="*/ 0 w 189"/>
                <a:gd name="T63" fmla="*/ 1 h 188"/>
                <a:gd name="T64" fmla="*/ 0 w 189"/>
                <a:gd name="T65" fmla="*/ 1 h 188"/>
                <a:gd name="T66" fmla="*/ 0 w 189"/>
                <a:gd name="T67" fmla="*/ 1 h 188"/>
                <a:gd name="T68" fmla="*/ 0 w 189"/>
                <a:gd name="T69" fmla="*/ 0 h 188"/>
                <a:gd name="T70" fmla="*/ 1 w 189"/>
                <a:gd name="T71" fmla="*/ 0 h 188"/>
                <a:gd name="T72" fmla="*/ 1 w 189"/>
                <a:gd name="T73" fmla="*/ 0 h 188"/>
                <a:gd name="T74" fmla="*/ 1 w 189"/>
                <a:gd name="T75" fmla="*/ 0 h 188"/>
                <a:gd name="T76" fmla="*/ 2 w 189"/>
                <a:gd name="T77" fmla="*/ 0 h 188"/>
                <a:gd name="T78" fmla="*/ 2 w 189"/>
                <a:gd name="T79" fmla="*/ 0 h 188"/>
                <a:gd name="T80" fmla="*/ 2 w 189"/>
                <a:gd name="T81" fmla="*/ 0 h 188"/>
                <a:gd name="T82" fmla="*/ 2 w 189"/>
                <a:gd name="T83" fmla="*/ 1 h 188"/>
                <a:gd name="T84" fmla="*/ 2 w 189"/>
                <a:gd name="T85" fmla="*/ 1 h 188"/>
                <a:gd name="T86" fmla="*/ 2 w 189"/>
                <a:gd name="T87" fmla="*/ 1 h 188"/>
                <a:gd name="T88" fmla="*/ 2 w 189"/>
                <a:gd name="T89" fmla="*/ 1 h 188"/>
                <a:gd name="T90" fmla="*/ 2 w 189"/>
                <a:gd name="T91" fmla="*/ 1 h 188"/>
                <a:gd name="T92" fmla="*/ 2 w 189"/>
                <a:gd name="T93" fmla="*/ 1 h 188"/>
                <a:gd name="T94" fmla="*/ 2 w 189"/>
                <a:gd name="T95" fmla="*/ 2 h 188"/>
                <a:gd name="T96" fmla="*/ 2 w 189"/>
                <a:gd name="T97" fmla="*/ 2 h 188"/>
                <a:gd name="T98" fmla="*/ 2 w 189"/>
                <a:gd name="T99" fmla="*/ 2 h 188"/>
                <a:gd name="T100" fmla="*/ 2 w 189"/>
                <a:gd name="T101" fmla="*/ 2 h 188"/>
                <a:gd name="T102" fmla="*/ 1 w 189"/>
                <a:gd name="T103" fmla="*/ 2 h 188"/>
                <a:gd name="T104" fmla="*/ 1 w 189"/>
                <a:gd name="T105" fmla="*/ 2 h 188"/>
                <a:gd name="T106" fmla="*/ 1 w 189"/>
                <a:gd name="T107" fmla="*/ 2 h 188"/>
                <a:gd name="T108" fmla="*/ 1 w 189"/>
                <a:gd name="T109" fmla="*/ 2 h 188"/>
                <a:gd name="T110" fmla="*/ 1 w 189"/>
                <a:gd name="T111" fmla="*/ 2 h 188"/>
                <a:gd name="T112" fmla="*/ 0 w 189"/>
                <a:gd name="T113" fmla="*/ 2 h 188"/>
                <a:gd name="T114" fmla="*/ 0 w 189"/>
                <a:gd name="T115" fmla="*/ 2 h 188"/>
                <a:gd name="T116" fmla="*/ 0 w 189"/>
                <a:gd name="T117" fmla="*/ 1 h 188"/>
                <a:gd name="T118" fmla="*/ 0 w 189"/>
                <a:gd name="T119" fmla="*/ 1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8"/>
                <a:gd name="T182" fmla="*/ 189 w 189"/>
                <a:gd name="T183" fmla="*/ 188 h 1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8">
                  <a:moveTo>
                    <a:pt x="0" y="94"/>
                  </a:moveTo>
                  <a:lnTo>
                    <a:pt x="0" y="103"/>
                  </a:lnTo>
                  <a:lnTo>
                    <a:pt x="2" y="111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6"/>
                  </a:lnTo>
                  <a:lnTo>
                    <a:pt x="7" y="130"/>
                  </a:lnTo>
                  <a:lnTo>
                    <a:pt x="9" y="133"/>
                  </a:lnTo>
                  <a:lnTo>
                    <a:pt x="12" y="137"/>
                  </a:lnTo>
                  <a:lnTo>
                    <a:pt x="16" y="146"/>
                  </a:lnTo>
                  <a:lnTo>
                    <a:pt x="19" y="149"/>
                  </a:lnTo>
                  <a:lnTo>
                    <a:pt x="25" y="156"/>
                  </a:lnTo>
                  <a:lnTo>
                    <a:pt x="35" y="166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62" y="182"/>
                  </a:lnTo>
                  <a:lnTo>
                    <a:pt x="67" y="184"/>
                  </a:lnTo>
                  <a:lnTo>
                    <a:pt x="75" y="185"/>
                  </a:lnTo>
                  <a:lnTo>
                    <a:pt x="81" y="187"/>
                  </a:lnTo>
                  <a:lnTo>
                    <a:pt x="90" y="187"/>
                  </a:lnTo>
                  <a:lnTo>
                    <a:pt x="94" y="188"/>
                  </a:lnTo>
                  <a:lnTo>
                    <a:pt x="95" y="188"/>
                  </a:lnTo>
                  <a:lnTo>
                    <a:pt x="108" y="187"/>
                  </a:lnTo>
                  <a:lnTo>
                    <a:pt x="113" y="185"/>
                  </a:lnTo>
                  <a:lnTo>
                    <a:pt x="118" y="184"/>
                  </a:lnTo>
                  <a:lnTo>
                    <a:pt x="123" y="184"/>
                  </a:lnTo>
                  <a:lnTo>
                    <a:pt x="127" y="182"/>
                  </a:lnTo>
                  <a:lnTo>
                    <a:pt x="131" y="179"/>
                  </a:lnTo>
                  <a:lnTo>
                    <a:pt x="134" y="178"/>
                  </a:lnTo>
                  <a:lnTo>
                    <a:pt x="139" y="177"/>
                  </a:lnTo>
                  <a:lnTo>
                    <a:pt x="143" y="174"/>
                  </a:lnTo>
                  <a:lnTo>
                    <a:pt x="150" y="168"/>
                  </a:lnTo>
                  <a:lnTo>
                    <a:pt x="154" y="165"/>
                  </a:lnTo>
                  <a:lnTo>
                    <a:pt x="166" y="153"/>
                  </a:lnTo>
                  <a:lnTo>
                    <a:pt x="169" y="149"/>
                  </a:lnTo>
                  <a:lnTo>
                    <a:pt x="175" y="142"/>
                  </a:lnTo>
                  <a:lnTo>
                    <a:pt x="177" y="137"/>
                  </a:lnTo>
                  <a:lnTo>
                    <a:pt x="179" y="133"/>
                  </a:lnTo>
                  <a:lnTo>
                    <a:pt x="180" y="130"/>
                  </a:lnTo>
                  <a:lnTo>
                    <a:pt x="183" y="126"/>
                  </a:lnTo>
                  <a:lnTo>
                    <a:pt x="185" y="121"/>
                  </a:lnTo>
                  <a:lnTo>
                    <a:pt x="185" y="117"/>
                  </a:lnTo>
                  <a:lnTo>
                    <a:pt x="186" y="111"/>
                  </a:lnTo>
                  <a:lnTo>
                    <a:pt x="188" y="107"/>
                  </a:lnTo>
                  <a:lnTo>
                    <a:pt x="189" y="94"/>
                  </a:lnTo>
                  <a:lnTo>
                    <a:pt x="189" y="92"/>
                  </a:lnTo>
                  <a:lnTo>
                    <a:pt x="188" y="88"/>
                  </a:lnTo>
                  <a:lnTo>
                    <a:pt x="188" y="79"/>
                  </a:lnTo>
                  <a:lnTo>
                    <a:pt x="186" y="75"/>
                  </a:lnTo>
                  <a:lnTo>
                    <a:pt x="185" y="71"/>
                  </a:lnTo>
                  <a:lnTo>
                    <a:pt x="185" y="65"/>
                  </a:lnTo>
                  <a:lnTo>
                    <a:pt x="183" y="60"/>
                  </a:lnTo>
                  <a:lnTo>
                    <a:pt x="179" y="53"/>
                  </a:lnTo>
                  <a:lnTo>
                    <a:pt x="177" y="49"/>
                  </a:lnTo>
                  <a:lnTo>
                    <a:pt x="175" y="45"/>
                  </a:lnTo>
                  <a:lnTo>
                    <a:pt x="172" y="42"/>
                  </a:lnTo>
                  <a:lnTo>
                    <a:pt x="169" y="37"/>
                  </a:lnTo>
                  <a:lnTo>
                    <a:pt x="166" y="34"/>
                  </a:lnTo>
                  <a:lnTo>
                    <a:pt x="160" y="27"/>
                  </a:lnTo>
                  <a:lnTo>
                    <a:pt x="154" y="21"/>
                  </a:lnTo>
                  <a:lnTo>
                    <a:pt x="150" y="18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4" y="8"/>
                  </a:lnTo>
                  <a:lnTo>
                    <a:pt x="131" y="7"/>
                  </a:lnTo>
                  <a:lnTo>
                    <a:pt x="127" y="5"/>
                  </a:lnTo>
                  <a:lnTo>
                    <a:pt x="123" y="4"/>
                  </a:lnTo>
                  <a:lnTo>
                    <a:pt x="118" y="2"/>
                  </a:lnTo>
                  <a:lnTo>
                    <a:pt x="113" y="1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4" y="8"/>
                  </a:lnTo>
                  <a:lnTo>
                    <a:pt x="49" y="11"/>
                  </a:lnTo>
                  <a:lnTo>
                    <a:pt x="42" y="15"/>
                  </a:lnTo>
                  <a:lnTo>
                    <a:pt x="35" y="20"/>
                  </a:lnTo>
                  <a:lnTo>
                    <a:pt x="28" y="27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7" y="58"/>
                  </a:lnTo>
                  <a:lnTo>
                    <a:pt x="5" y="65"/>
                  </a:lnTo>
                  <a:lnTo>
                    <a:pt x="3" y="71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5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5" y="69"/>
                  </a:lnTo>
                  <a:lnTo>
                    <a:pt x="18" y="62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0"/>
                  </a:lnTo>
                  <a:lnTo>
                    <a:pt x="25" y="47"/>
                  </a:lnTo>
                  <a:lnTo>
                    <a:pt x="28" y="45"/>
                  </a:lnTo>
                  <a:lnTo>
                    <a:pt x="36" y="34"/>
                  </a:lnTo>
                  <a:lnTo>
                    <a:pt x="39" y="33"/>
                  </a:lnTo>
                  <a:lnTo>
                    <a:pt x="48" y="24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8" y="13"/>
                  </a:lnTo>
                  <a:lnTo>
                    <a:pt x="82" y="11"/>
                  </a:lnTo>
                  <a:lnTo>
                    <a:pt x="103" y="11"/>
                  </a:lnTo>
                  <a:lnTo>
                    <a:pt x="111" y="13"/>
                  </a:lnTo>
                  <a:lnTo>
                    <a:pt x="116" y="13"/>
                  </a:lnTo>
                  <a:lnTo>
                    <a:pt x="118" y="14"/>
                  </a:lnTo>
                  <a:lnTo>
                    <a:pt x="123" y="15"/>
                  </a:lnTo>
                  <a:lnTo>
                    <a:pt x="127" y="17"/>
                  </a:lnTo>
                  <a:lnTo>
                    <a:pt x="130" y="18"/>
                  </a:lnTo>
                  <a:lnTo>
                    <a:pt x="133" y="21"/>
                  </a:lnTo>
                  <a:lnTo>
                    <a:pt x="140" y="24"/>
                  </a:lnTo>
                  <a:lnTo>
                    <a:pt x="143" y="27"/>
                  </a:lnTo>
                  <a:lnTo>
                    <a:pt x="147" y="30"/>
                  </a:lnTo>
                  <a:lnTo>
                    <a:pt x="152" y="34"/>
                  </a:lnTo>
                  <a:lnTo>
                    <a:pt x="157" y="42"/>
                  </a:lnTo>
                  <a:lnTo>
                    <a:pt x="163" y="47"/>
                  </a:lnTo>
                  <a:lnTo>
                    <a:pt x="165" y="50"/>
                  </a:lnTo>
                  <a:lnTo>
                    <a:pt x="167" y="55"/>
                  </a:lnTo>
                  <a:lnTo>
                    <a:pt x="169" y="58"/>
                  </a:lnTo>
                  <a:lnTo>
                    <a:pt x="172" y="65"/>
                  </a:lnTo>
                  <a:lnTo>
                    <a:pt x="173" y="69"/>
                  </a:lnTo>
                  <a:lnTo>
                    <a:pt x="175" y="74"/>
                  </a:lnTo>
                  <a:lnTo>
                    <a:pt x="175" y="76"/>
                  </a:lnTo>
                  <a:lnTo>
                    <a:pt x="176" y="81"/>
                  </a:lnTo>
                  <a:lnTo>
                    <a:pt x="176" y="90"/>
                  </a:lnTo>
                  <a:lnTo>
                    <a:pt x="177" y="94"/>
                  </a:lnTo>
                  <a:lnTo>
                    <a:pt x="177" y="92"/>
                  </a:lnTo>
                  <a:lnTo>
                    <a:pt x="176" y="105"/>
                  </a:lnTo>
                  <a:lnTo>
                    <a:pt x="175" y="110"/>
                  </a:lnTo>
                  <a:lnTo>
                    <a:pt x="175" y="114"/>
                  </a:lnTo>
                  <a:lnTo>
                    <a:pt x="173" y="117"/>
                  </a:lnTo>
                  <a:lnTo>
                    <a:pt x="172" y="121"/>
                  </a:lnTo>
                  <a:lnTo>
                    <a:pt x="170" y="124"/>
                  </a:lnTo>
                  <a:lnTo>
                    <a:pt x="169" y="129"/>
                  </a:lnTo>
                  <a:lnTo>
                    <a:pt x="167" y="133"/>
                  </a:lnTo>
                  <a:lnTo>
                    <a:pt x="165" y="136"/>
                  </a:lnTo>
                  <a:lnTo>
                    <a:pt x="160" y="142"/>
                  </a:lnTo>
                  <a:lnTo>
                    <a:pt x="157" y="146"/>
                  </a:lnTo>
                  <a:lnTo>
                    <a:pt x="144" y="159"/>
                  </a:lnTo>
                  <a:lnTo>
                    <a:pt x="137" y="164"/>
                  </a:lnTo>
                  <a:lnTo>
                    <a:pt x="134" y="166"/>
                  </a:lnTo>
                  <a:lnTo>
                    <a:pt x="130" y="168"/>
                  </a:lnTo>
                  <a:lnTo>
                    <a:pt x="126" y="169"/>
                  </a:lnTo>
                  <a:lnTo>
                    <a:pt x="123" y="171"/>
                  </a:lnTo>
                  <a:lnTo>
                    <a:pt x="118" y="172"/>
                  </a:lnTo>
                  <a:lnTo>
                    <a:pt x="116" y="174"/>
                  </a:lnTo>
                  <a:lnTo>
                    <a:pt x="111" y="174"/>
                  </a:lnTo>
                  <a:lnTo>
                    <a:pt x="107" y="175"/>
                  </a:lnTo>
                  <a:lnTo>
                    <a:pt x="94" y="177"/>
                  </a:lnTo>
                  <a:lnTo>
                    <a:pt x="95" y="177"/>
                  </a:lnTo>
                  <a:lnTo>
                    <a:pt x="91" y="175"/>
                  </a:lnTo>
                  <a:lnTo>
                    <a:pt x="82" y="175"/>
                  </a:lnTo>
                  <a:lnTo>
                    <a:pt x="78" y="174"/>
                  </a:lnTo>
                  <a:lnTo>
                    <a:pt x="69" y="172"/>
                  </a:lnTo>
                  <a:lnTo>
                    <a:pt x="67" y="171"/>
                  </a:lnTo>
                  <a:lnTo>
                    <a:pt x="55" y="166"/>
                  </a:lnTo>
                  <a:lnTo>
                    <a:pt x="52" y="164"/>
                  </a:lnTo>
                  <a:lnTo>
                    <a:pt x="42" y="156"/>
                  </a:lnTo>
                  <a:lnTo>
                    <a:pt x="39" y="153"/>
                  </a:lnTo>
                  <a:lnTo>
                    <a:pt x="33" y="149"/>
                  </a:lnTo>
                  <a:lnTo>
                    <a:pt x="28" y="142"/>
                  </a:lnTo>
                  <a:lnTo>
                    <a:pt x="25" y="139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8" y="126"/>
                  </a:lnTo>
                  <a:lnTo>
                    <a:pt x="16" y="121"/>
                  </a:lnTo>
                  <a:lnTo>
                    <a:pt x="15" y="117"/>
                  </a:lnTo>
                  <a:lnTo>
                    <a:pt x="13" y="114"/>
                  </a:lnTo>
                  <a:lnTo>
                    <a:pt x="13" y="110"/>
                  </a:lnTo>
                  <a:lnTo>
                    <a:pt x="12" y="101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Freeform 822"/>
            <p:cNvSpPr>
              <a:spLocks/>
            </p:cNvSpPr>
            <p:nvPr/>
          </p:nvSpPr>
          <p:spPr bwMode="auto">
            <a:xfrm>
              <a:off x="3236" y="2711"/>
              <a:ext cx="59" cy="59"/>
            </a:xfrm>
            <a:custGeom>
              <a:avLst/>
              <a:gdLst>
                <a:gd name="T0" fmla="*/ 1 w 179"/>
                <a:gd name="T1" fmla="*/ 0 h 177"/>
                <a:gd name="T2" fmla="*/ 1 w 179"/>
                <a:gd name="T3" fmla="*/ 0 h 177"/>
                <a:gd name="T4" fmla="*/ 1 w 179"/>
                <a:gd name="T5" fmla="*/ 0 h 177"/>
                <a:gd name="T6" fmla="*/ 1 w 179"/>
                <a:gd name="T7" fmla="*/ 0 h 177"/>
                <a:gd name="T8" fmla="*/ 1 w 179"/>
                <a:gd name="T9" fmla="*/ 0 h 177"/>
                <a:gd name="T10" fmla="*/ 0 w 179"/>
                <a:gd name="T11" fmla="*/ 0 h 177"/>
                <a:gd name="T12" fmla="*/ 0 w 179"/>
                <a:gd name="T13" fmla="*/ 0 h 177"/>
                <a:gd name="T14" fmla="*/ 0 w 179"/>
                <a:gd name="T15" fmla="*/ 0 h 177"/>
                <a:gd name="T16" fmla="*/ 0 w 179"/>
                <a:gd name="T17" fmla="*/ 0 h 177"/>
                <a:gd name="T18" fmla="*/ 0 w 179"/>
                <a:gd name="T19" fmla="*/ 1 h 177"/>
                <a:gd name="T20" fmla="*/ 0 w 179"/>
                <a:gd name="T21" fmla="*/ 1 h 177"/>
                <a:gd name="T22" fmla="*/ 0 w 179"/>
                <a:gd name="T23" fmla="*/ 1 h 177"/>
                <a:gd name="T24" fmla="*/ 0 w 179"/>
                <a:gd name="T25" fmla="*/ 1 h 177"/>
                <a:gd name="T26" fmla="*/ 0 w 179"/>
                <a:gd name="T27" fmla="*/ 1 h 177"/>
                <a:gd name="T28" fmla="*/ 0 w 179"/>
                <a:gd name="T29" fmla="*/ 1 h 177"/>
                <a:gd name="T30" fmla="*/ 0 w 179"/>
                <a:gd name="T31" fmla="*/ 1 h 177"/>
                <a:gd name="T32" fmla="*/ 0 w 179"/>
                <a:gd name="T33" fmla="*/ 2 h 177"/>
                <a:gd name="T34" fmla="*/ 0 w 179"/>
                <a:gd name="T35" fmla="*/ 2 h 177"/>
                <a:gd name="T36" fmla="*/ 0 w 179"/>
                <a:gd name="T37" fmla="*/ 2 h 177"/>
                <a:gd name="T38" fmla="*/ 0 w 179"/>
                <a:gd name="T39" fmla="*/ 2 h 177"/>
                <a:gd name="T40" fmla="*/ 0 w 179"/>
                <a:gd name="T41" fmla="*/ 2 h 177"/>
                <a:gd name="T42" fmla="*/ 0 w 179"/>
                <a:gd name="T43" fmla="*/ 2 h 177"/>
                <a:gd name="T44" fmla="*/ 1 w 179"/>
                <a:gd name="T45" fmla="*/ 2 h 177"/>
                <a:gd name="T46" fmla="*/ 1 w 179"/>
                <a:gd name="T47" fmla="*/ 2 h 177"/>
                <a:gd name="T48" fmla="*/ 1 w 179"/>
                <a:gd name="T49" fmla="*/ 2 h 177"/>
                <a:gd name="T50" fmla="*/ 1 w 179"/>
                <a:gd name="T51" fmla="*/ 2 h 177"/>
                <a:gd name="T52" fmla="*/ 1 w 179"/>
                <a:gd name="T53" fmla="*/ 2 h 177"/>
                <a:gd name="T54" fmla="*/ 1 w 179"/>
                <a:gd name="T55" fmla="*/ 2 h 177"/>
                <a:gd name="T56" fmla="*/ 1 w 179"/>
                <a:gd name="T57" fmla="*/ 2 h 177"/>
                <a:gd name="T58" fmla="*/ 1 w 179"/>
                <a:gd name="T59" fmla="*/ 2 h 177"/>
                <a:gd name="T60" fmla="*/ 2 w 179"/>
                <a:gd name="T61" fmla="*/ 2 h 177"/>
                <a:gd name="T62" fmla="*/ 2 w 179"/>
                <a:gd name="T63" fmla="*/ 2 h 177"/>
                <a:gd name="T64" fmla="*/ 2 w 179"/>
                <a:gd name="T65" fmla="*/ 2 h 177"/>
                <a:gd name="T66" fmla="*/ 2 w 179"/>
                <a:gd name="T67" fmla="*/ 2 h 177"/>
                <a:gd name="T68" fmla="*/ 2 w 179"/>
                <a:gd name="T69" fmla="*/ 2 h 177"/>
                <a:gd name="T70" fmla="*/ 2 w 179"/>
                <a:gd name="T71" fmla="*/ 2 h 177"/>
                <a:gd name="T72" fmla="*/ 2 w 179"/>
                <a:gd name="T73" fmla="*/ 2 h 177"/>
                <a:gd name="T74" fmla="*/ 2 w 179"/>
                <a:gd name="T75" fmla="*/ 2 h 177"/>
                <a:gd name="T76" fmla="*/ 2 w 179"/>
                <a:gd name="T77" fmla="*/ 2 h 177"/>
                <a:gd name="T78" fmla="*/ 2 w 179"/>
                <a:gd name="T79" fmla="*/ 1 h 177"/>
                <a:gd name="T80" fmla="*/ 2 w 179"/>
                <a:gd name="T81" fmla="*/ 1 h 177"/>
                <a:gd name="T82" fmla="*/ 2 w 179"/>
                <a:gd name="T83" fmla="*/ 1 h 177"/>
                <a:gd name="T84" fmla="*/ 2 w 179"/>
                <a:gd name="T85" fmla="*/ 1 h 177"/>
                <a:gd name="T86" fmla="*/ 2 w 179"/>
                <a:gd name="T87" fmla="*/ 1 h 177"/>
                <a:gd name="T88" fmla="*/ 2 w 179"/>
                <a:gd name="T89" fmla="*/ 1 h 177"/>
                <a:gd name="T90" fmla="*/ 2 w 179"/>
                <a:gd name="T91" fmla="*/ 0 h 177"/>
                <a:gd name="T92" fmla="*/ 2 w 179"/>
                <a:gd name="T93" fmla="*/ 0 h 177"/>
                <a:gd name="T94" fmla="*/ 2 w 179"/>
                <a:gd name="T95" fmla="*/ 0 h 177"/>
                <a:gd name="T96" fmla="*/ 2 w 179"/>
                <a:gd name="T97" fmla="*/ 0 h 177"/>
                <a:gd name="T98" fmla="*/ 2 w 179"/>
                <a:gd name="T99" fmla="*/ 0 h 177"/>
                <a:gd name="T100" fmla="*/ 2 w 179"/>
                <a:gd name="T101" fmla="*/ 0 h 177"/>
                <a:gd name="T102" fmla="*/ 2 w 179"/>
                <a:gd name="T103" fmla="*/ 0 h 177"/>
                <a:gd name="T104" fmla="*/ 1 w 179"/>
                <a:gd name="T105" fmla="*/ 0 h 177"/>
                <a:gd name="T106" fmla="*/ 1 w 179"/>
                <a:gd name="T107" fmla="*/ 0 h 177"/>
                <a:gd name="T108" fmla="*/ 1 w 179"/>
                <a:gd name="T109" fmla="*/ 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9"/>
                <a:gd name="T166" fmla="*/ 0 h 177"/>
                <a:gd name="T167" fmla="*/ 179 w 179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9" h="177">
                  <a:moveTo>
                    <a:pt x="89" y="0"/>
                  </a:moveTo>
                  <a:lnTo>
                    <a:pt x="78" y="0"/>
                  </a:lnTo>
                  <a:lnTo>
                    <a:pt x="76" y="1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10"/>
                  </a:lnTo>
                  <a:lnTo>
                    <a:pt x="48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30" y="23"/>
                  </a:lnTo>
                  <a:lnTo>
                    <a:pt x="29" y="23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6" y="37"/>
                  </a:lnTo>
                  <a:lnTo>
                    <a:pt x="16" y="39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4" y="62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1" y="69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1" y="100"/>
                  </a:lnTo>
                  <a:lnTo>
                    <a:pt x="1" y="107"/>
                  </a:lnTo>
                  <a:lnTo>
                    <a:pt x="3" y="109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4" y="117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7" y="125"/>
                  </a:lnTo>
                  <a:lnTo>
                    <a:pt x="9" y="126"/>
                  </a:lnTo>
                  <a:lnTo>
                    <a:pt x="9" y="127"/>
                  </a:lnTo>
                  <a:lnTo>
                    <a:pt x="10" y="129"/>
                  </a:lnTo>
                  <a:lnTo>
                    <a:pt x="10" y="130"/>
                  </a:lnTo>
                  <a:lnTo>
                    <a:pt x="13" y="133"/>
                  </a:lnTo>
                  <a:lnTo>
                    <a:pt x="13" y="135"/>
                  </a:lnTo>
                  <a:lnTo>
                    <a:pt x="16" y="138"/>
                  </a:lnTo>
                  <a:lnTo>
                    <a:pt x="16" y="139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2" y="145"/>
                  </a:lnTo>
                  <a:lnTo>
                    <a:pt x="22" y="146"/>
                  </a:lnTo>
                  <a:lnTo>
                    <a:pt x="29" y="154"/>
                  </a:lnTo>
                  <a:lnTo>
                    <a:pt x="30" y="154"/>
                  </a:lnTo>
                  <a:lnTo>
                    <a:pt x="30" y="155"/>
                  </a:lnTo>
                  <a:lnTo>
                    <a:pt x="32" y="157"/>
                  </a:lnTo>
                  <a:lnTo>
                    <a:pt x="33" y="157"/>
                  </a:lnTo>
                  <a:lnTo>
                    <a:pt x="36" y="159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9" y="162"/>
                  </a:lnTo>
                  <a:lnTo>
                    <a:pt x="40" y="162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8" y="167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2" y="168"/>
                  </a:lnTo>
                  <a:lnTo>
                    <a:pt x="53" y="170"/>
                  </a:lnTo>
                  <a:lnTo>
                    <a:pt x="55" y="170"/>
                  </a:lnTo>
                  <a:lnTo>
                    <a:pt x="56" y="171"/>
                  </a:lnTo>
                  <a:lnTo>
                    <a:pt x="59" y="171"/>
                  </a:lnTo>
                  <a:lnTo>
                    <a:pt x="60" y="172"/>
                  </a:lnTo>
                  <a:lnTo>
                    <a:pt x="63" y="172"/>
                  </a:lnTo>
                  <a:lnTo>
                    <a:pt x="65" y="174"/>
                  </a:lnTo>
                  <a:lnTo>
                    <a:pt x="69" y="174"/>
                  </a:lnTo>
                  <a:lnTo>
                    <a:pt x="71" y="175"/>
                  </a:lnTo>
                  <a:lnTo>
                    <a:pt x="76" y="175"/>
                  </a:lnTo>
                  <a:lnTo>
                    <a:pt x="78" y="177"/>
                  </a:lnTo>
                  <a:lnTo>
                    <a:pt x="89" y="177"/>
                  </a:lnTo>
                  <a:lnTo>
                    <a:pt x="101" y="177"/>
                  </a:lnTo>
                  <a:lnTo>
                    <a:pt x="102" y="175"/>
                  </a:lnTo>
                  <a:lnTo>
                    <a:pt x="108" y="175"/>
                  </a:lnTo>
                  <a:lnTo>
                    <a:pt x="109" y="174"/>
                  </a:lnTo>
                  <a:lnTo>
                    <a:pt x="114" y="174"/>
                  </a:lnTo>
                  <a:lnTo>
                    <a:pt x="115" y="172"/>
                  </a:lnTo>
                  <a:lnTo>
                    <a:pt x="118" y="172"/>
                  </a:lnTo>
                  <a:lnTo>
                    <a:pt x="120" y="171"/>
                  </a:lnTo>
                  <a:lnTo>
                    <a:pt x="122" y="171"/>
                  </a:lnTo>
                  <a:lnTo>
                    <a:pt x="124" y="170"/>
                  </a:lnTo>
                  <a:lnTo>
                    <a:pt x="125" y="170"/>
                  </a:lnTo>
                  <a:lnTo>
                    <a:pt x="127" y="168"/>
                  </a:lnTo>
                  <a:lnTo>
                    <a:pt x="128" y="168"/>
                  </a:lnTo>
                  <a:lnTo>
                    <a:pt x="130" y="167"/>
                  </a:lnTo>
                  <a:lnTo>
                    <a:pt x="131" y="167"/>
                  </a:lnTo>
                  <a:lnTo>
                    <a:pt x="133" y="165"/>
                  </a:lnTo>
                  <a:lnTo>
                    <a:pt x="134" y="165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8" y="162"/>
                  </a:lnTo>
                  <a:lnTo>
                    <a:pt x="140" y="162"/>
                  </a:lnTo>
                  <a:lnTo>
                    <a:pt x="141" y="161"/>
                  </a:lnTo>
                  <a:lnTo>
                    <a:pt x="141" y="159"/>
                  </a:lnTo>
                  <a:lnTo>
                    <a:pt x="143" y="159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8" y="155"/>
                  </a:lnTo>
                  <a:lnTo>
                    <a:pt x="148" y="154"/>
                  </a:lnTo>
                  <a:lnTo>
                    <a:pt x="150" y="154"/>
                  </a:lnTo>
                  <a:lnTo>
                    <a:pt x="157" y="146"/>
                  </a:lnTo>
                  <a:lnTo>
                    <a:pt x="157" y="145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1" y="142"/>
                  </a:lnTo>
                  <a:lnTo>
                    <a:pt x="161" y="141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6" y="135"/>
                  </a:lnTo>
                  <a:lnTo>
                    <a:pt x="166" y="133"/>
                  </a:lnTo>
                  <a:lnTo>
                    <a:pt x="169" y="130"/>
                  </a:lnTo>
                  <a:lnTo>
                    <a:pt x="169" y="129"/>
                  </a:lnTo>
                  <a:lnTo>
                    <a:pt x="170" y="127"/>
                  </a:lnTo>
                  <a:lnTo>
                    <a:pt x="170" y="126"/>
                  </a:lnTo>
                  <a:lnTo>
                    <a:pt x="171" y="125"/>
                  </a:lnTo>
                  <a:lnTo>
                    <a:pt x="171" y="122"/>
                  </a:lnTo>
                  <a:lnTo>
                    <a:pt x="173" y="120"/>
                  </a:lnTo>
                  <a:lnTo>
                    <a:pt x="173" y="119"/>
                  </a:lnTo>
                  <a:lnTo>
                    <a:pt x="174" y="117"/>
                  </a:lnTo>
                  <a:lnTo>
                    <a:pt x="174" y="114"/>
                  </a:lnTo>
                  <a:lnTo>
                    <a:pt x="176" y="113"/>
                  </a:lnTo>
                  <a:lnTo>
                    <a:pt x="176" y="109"/>
                  </a:lnTo>
                  <a:lnTo>
                    <a:pt x="177" y="107"/>
                  </a:lnTo>
                  <a:lnTo>
                    <a:pt x="177" y="100"/>
                  </a:lnTo>
                  <a:lnTo>
                    <a:pt x="179" y="98"/>
                  </a:lnTo>
                  <a:lnTo>
                    <a:pt x="179" y="88"/>
                  </a:lnTo>
                  <a:lnTo>
                    <a:pt x="179" y="78"/>
                  </a:lnTo>
                  <a:lnTo>
                    <a:pt x="177" y="77"/>
                  </a:lnTo>
                  <a:lnTo>
                    <a:pt x="177" y="69"/>
                  </a:lnTo>
                  <a:lnTo>
                    <a:pt x="176" y="68"/>
                  </a:lnTo>
                  <a:lnTo>
                    <a:pt x="176" y="64"/>
                  </a:lnTo>
                  <a:lnTo>
                    <a:pt x="174" y="62"/>
                  </a:lnTo>
                  <a:lnTo>
                    <a:pt x="174" y="59"/>
                  </a:lnTo>
                  <a:lnTo>
                    <a:pt x="173" y="58"/>
                  </a:lnTo>
                  <a:lnTo>
                    <a:pt x="173" y="56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0" y="51"/>
                  </a:lnTo>
                  <a:lnTo>
                    <a:pt x="170" y="49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66" y="43"/>
                  </a:lnTo>
                  <a:lnTo>
                    <a:pt x="166" y="42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1" y="36"/>
                  </a:lnTo>
                  <a:lnTo>
                    <a:pt x="161" y="35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7" y="32"/>
                  </a:lnTo>
                  <a:lnTo>
                    <a:pt x="157" y="30"/>
                  </a:lnTo>
                  <a:lnTo>
                    <a:pt x="150" y="23"/>
                  </a:lnTo>
                  <a:lnTo>
                    <a:pt x="148" y="23"/>
                  </a:lnTo>
                  <a:lnTo>
                    <a:pt x="148" y="22"/>
                  </a:lnTo>
                  <a:lnTo>
                    <a:pt x="147" y="20"/>
                  </a:lnTo>
                  <a:lnTo>
                    <a:pt x="146" y="20"/>
                  </a:lnTo>
                  <a:lnTo>
                    <a:pt x="143" y="17"/>
                  </a:lnTo>
                  <a:lnTo>
                    <a:pt x="141" y="17"/>
                  </a:lnTo>
                  <a:lnTo>
                    <a:pt x="141" y="16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4" y="11"/>
                  </a:lnTo>
                  <a:lnTo>
                    <a:pt x="133" y="11"/>
                  </a:lnTo>
                  <a:lnTo>
                    <a:pt x="131" y="10"/>
                  </a:lnTo>
                  <a:lnTo>
                    <a:pt x="130" y="10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4" y="3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Freeform 823"/>
            <p:cNvSpPr>
              <a:spLocks/>
            </p:cNvSpPr>
            <p:nvPr/>
          </p:nvSpPr>
          <p:spPr bwMode="auto">
            <a:xfrm>
              <a:off x="3234" y="2709"/>
              <a:ext cx="63" cy="63"/>
            </a:xfrm>
            <a:custGeom>
              <a:avLst/>
              <a:gdLst>
                <a:gd name="T0" fmla="*/ 0 w 190"/>
                <a:gd name="T1" fmla="*/ 1 h 189"/>
                <a:gd name="T2" fmla="*/ 0 w 190"/>
                <a:gd name="T3" fmla="*/ 2 h 189"/>
                <a:gd name="T4" fmla="*/ 0 w 190"/>
                <a:gd name="T5" fmla="*/ 2 h 189"/>
                <a:gd name="T6" fmla="*/ 0 w 190"/>
                <a:gd name="T7" fmla="*/ 2 h 189"/>
                <a:gd name="T8" fmla="*/ 1 w 190"/>
                <a:gd name="T9" fmla="*/ 2 h 189"/>
                <a:gd name="T10" fmla="*/ 1 w 190"/>
                <a:gd name="T11" fmla="*/ 2 h 189"/>
                <a:gd name="T12" fmla="*/ 1 w 190"/>
                <a:gd name="T13" fmla="*/ 2 h 189"/>
                <a:gd name="T14" fmla="*/ 1 w 190"/>
                <a:gd name="T15" fmla="*/ 2 h 189"/>
                <a:gd name="T16" fmla="*/ 2 w 190"/>
                <a:gd name="T17" fmla="*/ 2 h 189"/>
                <a:gd name="T18" fmla="*/ 2 w 190"/>
                <a:gd name="T19" fmla="*/ 2 h 189"/>
                <a:gd name="T20" fmla="*/ 2 w 190"/>
                <a:gd name="T21" fmla="*/ 2 h 189"/>
                <a:gd name="T22" fmla="*/ 2 w 190"/>
                <a:gd name="T23" fmla="*/ 2 h 189"/>
                <a:gd name="T24" fmla="*/ 2 w 190"/>
                <a:gd name="T25" fmla="*/ 2 h 189"/>
                <a:gd name="T26" fmla="*/ 2 w 190"/>
                <a:gd name="T27" fmla="*/ 1 h 189"/>
                <a:gd name="T28" fmla="*/ 2 w 190"/>
                <a:gd name="T29" fmla="*/ 1 h 189"/>
                <a:gd name="T30" fmla="*/ 2 w 190"/>
                <a:gd name="T31" fmla="*/ 1 h 189"/>
                <a:gd name="T32" fmla="*/ 2 w 190"/>
                <a:gd name="T33" fmla="*/ 1 h 189"/>
                <a:gd name="T34" fmla="*/ 2 w 190"/>
                <a:gd name="T35" fmla="*/ 1 h 189"/>
                <a:gd name="T36" fmla="*/ 2 w 190"/>
                <a:gd name="T37" fmla="*/ 0 h 189"/>
                <a:gd name="T38" fmla="*/ 2 w 190"/>
                <a:gd name="T39" fmla="*/ 0 h 189"/>
                <a:gd name="T40" fmla="*/ 2 w 190"/>
                <a:gd name="T41" fmla="*/ 0 h 189"/>
                <a:gd name="T42" fmla="*/ 2 w 190"/>
                <a:gd name="T43" fmla="*/ 0 h 189"/>
                <a:gd name="T44" fmla="*/ 1 w 190"/>
                <a:gd name="T45" fmla="*/ 0 h 189"/>
                <a:gd name="T46" fmla="*/ 1 w 190"/>
                <a:gd name="T47" fmla="*/ 0 h 189"/>
                <a:gd name="T48" fmla="*/ 1 w 190"/>
                <a:gd name="T49" fmla="*/ 0 h 189"/>
                <a:gd name="T50" fmla="*/ 0 w 190"/>
                <a:gd name="T51" fmla="*/ 0 h 189"/>
                <a:gd name="T52" fmla="*/ 0 w 190"/>
                <a:gd name="T53" fmla="*/ 1 h 189"/>
                <a:gd name="T54" fmla="*/ 0 w 190"/>
                <a:gd name="T55" fmla="*/ 1 h 189"/>
                <a:gd name="T56" fmla="*/ 0 w 190"/>
                <a:gd name="T57" fmla="*/ 1 h 189"/>
                <a:gd name="T58" fmla="*/ 0 w 190"/>
                <a:gd name="T59" fmla="*/ 1 h 189"/>
                <a:gd name="T60" fmla="*/ 0 w 190"/>
                <a:gd name="T61" fmla="*/ 1 h 189"/>
                <a:gd name="T62" fmla="*/ 0 w 190"/>
                <a:gd name="T63" fmla="*/ 1 h 189"/>
                <a:gd name="T64" fmla="*/ 0 w 190"/>
                <a:gd name="T65" fmla="*/ 1 h 189"/>
                <a:gd name="T66" fmla="*/ 0 w 190"/>
                <a:gd name="T67" fmla="*/ 0 h 189"/>
                <a:gd name="T68" fmla="*/ 1 w 190"/>
                <a:gd name="T69" fmla="*/ 0 h 189"/>
                <a:gd name="T70" fmla="*/ 1 w 190"/>
                <a:gd name="T71" fmla="*/ 0 h 189"/>
                <a:gd name="T72" fmla="*/ 1 w 190"/>
                <a:gd name="T73" fmla="*/ 0 h 189"/>
                <a:gd name="T74" fmla="*/ 2 w 190"/>
                <a:gd name="T75" fmla="*/ 0 h 189"/>
                <a:gd name="T76" fmla="*/ 2 w 190"/>
                <a:gd name="T77" fmla="*/ 0 h 189"/>
                <a:gd name="T78" fmla="*/ 2 w 190"/>
                <a:gd name="T79" fmla="*/ 0 h 189"/>
                <a:gd name="T80" fmla="*/ 2 w 190"/>
                <a:gd name="T81" fmla="*/ 1 h 189"/>
                <a:gd name="T82" fmla="*/ 2 w 190"/>
                <a:gd name="T83" fmla="*/ 1 h 189"/>
                <a:gd name="T84" fmla="*/ 2 w 190"/>
                <a:gd name="T85" fmla="*/ 1 h 189"/>
                <a:gd name="T86" fmla="*/ 2 w 190"/>
                <a:gd name="T87" fmla="*/ 1 h 189"/>
                <a:gd name="T88" fmla="*/ 2 w 190"/>
                <a:gd name="T89" fmla="*/ 1 h 189"/>
                <a:gd name="T90" fmla="*/ 2 w 190"/>
                <a:gd name="T91" fmla="*/ 2 h 189"/>
                <a:gd name="T92" fmla="*/ 2 w 190"/>
                <a:gd name="T93" fmla="*/ 2 h 189"/>
                <a:gd name="T94" fmla="*/ 2 w 190"/>
                <a:gd name="T95" fmla="*/ 2 h 189"/>
                <a:gd name="T96" fmla="*/ 2 w 190"/>
                <a:gd name="T97" fmla="*/ 2 h 189"/>
                <a:gd name="T98" fmla="*/ 2 w 190"/>
                <a:gd name="T99" fmla="*/ 2 h 189"/>
                <a:gd name="T100" fmla="*/ 1 w 190"/>
                <a:gd name="T101" fmla="*/ 2 h 189"/>
                <a:gd name="T102" fmla="*/ 1 w 190"/>
                <a:gd name="T103" fmla="*/ 2 h 189"/>
                <a:gd name="T104" fmla="*/ 1 w 190"/>
                <a:gd name="T105" fmla="*/ 2 h 189"/>
                <a:gd name="T106" fmla="*/ 1 w 190"/>
                <a:gd name="T107" fmla="*/ 2 h 189"/>
                <a:gd name="T108" fmla="*/ 0 w 190"/>
                <a:gd name="T109" fmla="*/ 2 h 189"/>
                <a:gd name="T110" fmla="*/ 0 w 190"/>
                <a:gd name="T111" fmla="*/ 2 h 189"/>
                <a:gd name="T112" fmla="*/ 0 w 190"/>
                <a:gd name="T113" fmla="*/ 2 h 189"/>
                <a:gd name="T114" fmla="*/ 0 w 190"/>
                <a:gd name="T115" fmla="*/ 1 h 189"/>
                <a:gd name="T116" fmla="*/ 0 w 190"/>
                <a:gd name="T117" fmla="*/ 1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"/>
                <a:gd name="T178" fmla="*/ 0 h 189"/>
                <a:gd name="T179" fmla="*/ 190 w 190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" h="189">
                  <a:moveTo>
                    <a:pt x="0" y="94"/>
                  </a:moveTo>
                  <a:lnTo>
                    <a:pt x="0" y="103"/>
                  </a:lnTo>
                  <a:lnTo>
                    <a:pt x="2" y="112"/>
                  </a:lnTo>
                  <a:lnTo>
                    <a:pt x="3" y="118"/>
                  </a:lnTo>
                  <a:lnTo>
                    <a:pt x="5" y="122"/>
                  </a:lnTo>
                  <a:lnTo>
                    <a:pt x="6" y="126"/>
                  </a:lnTo>
                  <a:lnTo>
                    <a:pt x="7" y="131"/>
                  </a:lnTo>
                  <a:lnTo>
                    <a:pt x="9" y="133"/>
                  </a:lnTo>
                  <a:lnTo>
                    <a:pt x="12" y="138"/>
                  </a:lnTo>
                  <a:lnTo>
                    <a:pt x="16" y="147"/>
                  </a:lnTo>
                  <a:lnTo>
                    <a:pt x="19" y="149"/>
                  </a:lnTo>
                  <a:lnTo>
                    <a:pt x="25" y="157"/>
                  </a:lnTo>
                  <a:lnTo>
                    <a:pt x="35" y="167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62" y="183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81" y="187"/>
                  </a:lnTo>
                  <a:lnTo>
                    <a:pt x="90" y="187"/>
                  </a:lnTo>
                  <a:lnTo>
                    <a:pt x="94" y="189"/>
                  </a:lnTo>
                  <a:lnTo>
                    <a:pt x="95" y="189"/>
                  </a:lnTo>
                  <a:lnTo>
                    <a:pt x="100" y="187"/>
                  </a:lnTo>
                  <a:lnTo>
                    <a:pt x="108" y="187"/>
                  </a:lnTo>
                  <a:lnTo>
                    <a:pt x="114" y="186"/>
                  </a:lnTo>
                  <a:lnTo>
                    <a:pt x="123" y="184"/>
                  </a:lnTo>
                  <a:lnTo>
                    <a:pt x="127" y="183"/>
                  </a:lnTo>
                  <a:lnTo>
                    <a:pt x="140" y="177"/>
                  </a:lnTo>
                  <a:lnTo>
                    <a:pt x="144" y="174"/>
                  </a:lnTo>
                  <a:lnTo>
                    <a:pt x="152" y="168"/>
                  </a:lnTo>
                  <a:lnTo>
                    <a:pt x="154" y="165"/>
                  </a:lnTo>
                  <a:lnTo>
                    <a:pt x="162" y="160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6" y="142"/>
                  </a:lnTo>
                  <a:lnTo>
                    <a:pt x="179" y="138"/>
                  </a:lnTo>
                  <a:lnTo>
                    <a:pt x="180" y="133"/>
                  </a:lnTo>
                  <a:lnTo>
                    <a:pt x="182" y="131"/>
                  </a:lnTo>
                  <a:lnTo>
                    <a:pt x="185" y="126"/>
                  </a:lnTo>
                  <a:lnTo>
                    <a:pt x="186" y="122"/>
                  </a:lnTo>
                  <a:lnTo>
                    <a:pt x="186" y="118"/>
                  </a:lnTo>
                  <a:lnTo>
                    <a:pt x="188" y="112"/>
                  </a:lnTo>
                  <a:lnTo>
                    <a:pt x="189" y="107"/>
                  </a:lnTo>
                  <a:lnTo>
                    <a:pt x="190" y="94"/>
                  </a:lnTo>
                  <a:lnTo>
                    <a:pt x="190" y="93"/>
                  </a:lnTo>
                  <a:lnTo>
                    <a:pt x="189" y="88"/>
                  </a:lnTo>
                  <a:lnTo>
                    <a:pt x="189" y="80"/>
                  </a:lnTo>
                  <a:lnTo>
                    <a:pt x="188" y="75"/>
                  </a:lnTo>
                  <a:lnTo>
                    <a:pt x="186" y="71"/>
                  </a:lnTo>
                  <a:lnTo>
                    <a:pt x="186" y="65"/>
                  </a:lnTo>
                  <a:lnTo>
                    <a:pt x="185" y="61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76" y="45"/>
                  </a:lnTo>
                  <a:lnTo>
                    <a:pt x="173" y="42"/>
                  </a:lnTo>
                  <a:lnTo>
                    <a:pt x="170" y="38"/>
                  </a:lnTo>
                  <a:lnTo>
                    <a:pt x="167" y="35"/>
                  </a:lnTo>
                  <a:lnTo>
                    <a:pt x="162" y="28"/>
                  </a:lnTo>
                  <a:lnTo>
                    <a:pt x="154" y="22"/>
                  </a:lnTo>
                  <a:lnTo>
                    <a:pt x="152" y="19"/>
                  </a:lnTo>
                  <a:lnTo>
                    <a:pt x="147" y="16"/>
                  </a:lnTo>
                  <a:lnTo>
                    <a:pt x="140" y="12"/>
                  </a:lnTo>
                  <a:lnTo>
                    <a:pt x="136" y="9"/>
                  </a:lnTo>
                  <a:lnTo>
                    <a:pt x="131" y="7"/>
                  </a:lnTo>
                  <a:lnTo>
                    <a:pt x="127" y="6"/>
                  </a:lnTo>
                  <a:lnTo>
                    <a:pt x="123" y="4"/>
                  </a:lnTo>
                  <a:lnTo>
                    <a:pt x="114" y="1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75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5" y="20"/>
                  </a:lnTo>
                  <a:lnTo>
                    <a:pt x="28" y="28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49"/>
                  </a:lnTo>
                  <a:lnTo>
                    <a:pt x="9" y="54"/>
                  </a:lnTo>
                  <a:lnTo>
                    <a:pt x="7" y="58"/>
                  </a:lnTo>
                  <a:lnTo>
                    <a:pt x="5" y="65"/>
                  </a:lnTo>
                  <a:lnTo>
                    <a:pt x="3" y="71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1"/>
                  </a:lnTo>
                  <a:lnTo>
                    <a:pt x="25" y="48"/>
                  </a:lnTo>
                  <a:lnTo>
                    <a:pt x="28" y="45"/>
                  </a:lnTo>
                  <a:lnTo>
                    <a:pt x="36" y="35"/>
                  </a:lnTo>
                  <a:lnTo>
                    <a:pt x="39" y="33"/>
                  </a:lnTo>
                  <a:lnTo>
                    <a:pt x="48" y="25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8" y="13"/>
                  </a:lnTo>
                  <a:lnTo>
                    <a:pt x="82" y="12"/>
                  </a:lnTo>
                  <a:lnTo>
                    <a:pt x="103" y="12"/>
                  </a:lnTo>
                  <a:lnTo>
                    <a:pt x="111" y="13"/>
                  </a:lnTo>
                  <a:lnTo>
                    <a:pt x="120" y="14"/>
                  </a:lnTo>
                  <a:lnTo>
                    <a:pt x="124" y="16"/>
                  </a:lnTo>
                  <a:lnTo>
                    <a:pt x="127" y="17"/>
                  </a:lnTo>
                  <a:lnTo>
                    <a:pt x="131" y="19"/>
                  </a:lnTo>
                  <a:lnTo>
                    <a:pt x="134" y="22"/>
                  </a:lnTo>
                  <a:lnTo>
                    <a:pt x="141" y="25"/>
                  </a:lnTo>
                  <a:lnTo>
                    <a:pt x="147" y="30"/>
                  </a:lnTo>
                  <a:lnTo>
                    <a:pt x="154" y="35"/>
                  </a:lnTo>
                  <a:lnTo>
                    <a:pt x="159" y="42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9" y="55"/>
                  </a:lnTo>
                  <a:lnTo>
                    <a:pt x="170" y="58"/>
                  </a:lnTo>
                  <a:lnTo>
                    <a:pt x="173" y="65"/>
                  </a:lnTo>
                  <a:lnTo>
                    <a:pt x="175" y="70"/>
                  </a:lnTo>
                  <a:lnTo>
                    <a:pt x="176" y="74"/>
                  </a:lnTo>
                  <a:lnTo>
                    <a:pt x="176" y="77"/>
                  </a:lnTo>
                  <a:lnTo>
                    <a:pt x="177" y="81"/>
                  </a:lnTo>
                  <a:lnTo>
                    <a:pt x="177" y="90"/>
                  </a:lnTo>
                  <a:lnTo>
                    <a:pt x="179" y="94"/>
                  </a:lnTo>
                  <a:lnTo>
                    <a:pt x="179" y="93"/>
                  </a:lnTo>
                  <a:lnTo>
                    <a:pt x="177" y="106"/>
                  </a:lnTo>
                  <a:lnTo>
                    <a:pt x="176" y="110"/>
                  </a:lnTo>
                  <a:lnTo>
                    <a:pt x="176" y="115"/>
                  </a:lnTo>
                  <a:lnTo>
                    <a:pt x="175" y="118"/>
                  </a:lnTo>
                  <a:lnTo>
                    <a:pt x="173" y="122"/>
                  </a:lnTo>
                  <a:lnTo>
                    <a:pt x="172" y="125"/>
                  </a:lnTo>
                  <a:lnTo>
                    <a:pt x="170" y="129"/>
                  </a:lnTo>
                  <a:lnTo>
                    <a:pt x="169" y="133"/>
                  </a:lnTo>
                  <a:lnTo>
                    <a:pt x="166" y="136"/>
                  </a:lnTo>
                  <a:lnTo>
                    <a:pt x="162" y="142"/>
                  </a:lnTo>
                  <a:lnTo>
                    <a:pt x="159" y="147"/>
                  </a:lnTo>
                  <a:lnTo>
                    <a:pt x="154" y="151"/>
                  </a:lnTo>
                  <a:lnTo>
                    <a:pt x="147" y="157"/>
                  </a:lnTo>
                  <a:lnTo>
                    <a:pt x="144" y="160"/>
                  </a:lnTo>
                  <a:lnTo>
                    <a:pt x="137" y="164"/>
                  </a:lnTo>
                  <a:lnTo>
                    <a:pt x="134" y="167"/>
                  </a:lnTo>
                  <a:lnTo>
                    <a:pt x="123" y="171"/>
                  </a:lnTo>
                  <a:lnTo>
                    <a:pt x="120" y="173"/>
                  </a:lnTo>
                  <a:lnTo>
                    <a:pt x="111" y="174"/>
                  </a:lnTo>
                  <a:lnTo>
                    <a:pt x="107" y="176"/>
                  </a:lnTo>
                  <a:lnTo>
                    <a:pt x="98" y="176"/>
                  </a:lnTo>
                  <a:lnTo>
                    <a:pt x="94" y="177"/>
                  </a:lnTo>
                  <a:lnTo>
                    <a:pt x="95" y="177"/>
                  </a:lnTo>
                  <a:lnTo>
                    <a:pt x="91" y="176"/>
                  </a:lnTo>
                  <a:lnTo>
                    <a:pt x="82" y="176"/>
                  </a:lnTo>
                  <a:lnTo>
                    <a:pt x="78" y="174"/>
                  </a:lnTo>
                  <a:lnTo>
                    <a:pt x="69" y="173"/>
                  </a:lnTo>
                  <a:lnTo>
                    <a:pt x="66" y="171"/>
                  </a:lnTo>
                  <a:lnTo>
                    <a:pt x="55" y="167"/>
                  </a:lnTo>
                  <a:lnTo>
                    <a:pt x="52" y="164"/>
                  </a:lnTo>
                  <a:lnTo>
                    <a:pt x="42" y="157"/>
                  </a:lnTo>
                  <a:lnTo>
                    <a:pt x="39" y="154"/>
                  </a:lnTo>
                  <a:lnTo>
                    <a:pt x="33" y="149"/>
                  </a:lnTo>
                  <a:lnTo>
                    <a:pt x="28" y="142"/>
                  </a:lnTo>
                  <a:lnTo>
                    <a:pt x="25" y="139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7" y="126"/>
                  </a:lnTo>
                  <a:lnTo>
                    <a:pt x="16" y="122"/>
                  </a:lnTo>
                  <a:lnTo>
                    <a:pt x="15" y="118"/>
                  </a:lnTo>
                  <a:lnTo>
                    <a:pt x="13" y="115"/>
                  </a:lnTo>
                  <a:lnTo>
                    <a:pt x="13" y="110"/>
                  </a:lnTo>
                  <a:lnTo>
                    <a:pt x="12" y="102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4" name="Freeform 824"/>
            <p:cNvSpPr>
              <a:spLocks/>
            </p:cNvSpPr>
            <p:nvPr/>
          </p:nvSpPr>
          <p:spPr bwMode="auto">
            <a:xfrm>
              <a:off x="3344" y="2909"/>
              <a:ext cx="59" cy="58"/>
            </a:xfrm>
            <a:custGeom>
              <a:avLst/>
              <a:gdLst>
                <a:gd name="T0" fmla="*/ 1 w 175"/>
                <a:gd name="T1" fmla="*/ 0 h 174"/>
                <a:gd name="T2" fmla="*/ 1 w 175"/>
                <a:gd name="T3" fmla="*/ 0 h 174"/>
                <a:gd name="T4" fmla="*/ 1 w 175"/>
                <a:gd name="T5" fmla="*/ 0 h 174"/>
                <a:gd name="T6" fmla="*/ 1 w 175"/>
                <a:gd name="T7" fmla="*/ 0 h 174"/>
                <a:gd name="T8" fmla="*/ 0 w 175"/>
                <a:gd name="T9" fmla="*/ 0 h 174"/>
                <a:gd name="T10" fmla="*/ 0 w 175"/>
                <a:gd name="T11" fmla="*/ 0 h 174"/>
                <a:gd name="T12" fmla="*/ 0 w 175"/>
                <a:gd name="T13" fmla="*/ 0 h 174"/>
                <a:gd name="T14" fmla="*/ 0 w 175"/>
                <a:gd name="T15" fmla="*/ 0 h 174"/>
                <a:gd name="T16" fmla="*/ 0 w 175"/>
                <a:gd name="T17" fmla="*/ 0 h 174"/>
                <a:gd name="T18" fmla="*/ 0 w 175"/>
                <a:gd name="T19" fmla="*/ 1 h 174"/>
                <a:gd name="T20" fmla="*/ 0 w 175"/>
                <a:gd name="T21" fmla="*/ 1 h 174"/>
                <a:gd name="T22" fmla="*/ 0 w 175"/>
                <a:gd name="T23" fmla="*/ 1 h 174"/>
                <a:gd name="T24" fmla="*/ 0 w 175"/>
                <a:gd name="T25" fmla="*/ 1 h 174"/>
                <a:gd name="T26" fmla="*/ 0 w 175"/>
                <a:gd name="T27" fmla="*/ 1 h 174"/>
                <a:gd name="T28" fmla="*/ 0 w 175"/>
                <a:gd name="T29" fmla="*/ 1 h 174"/>
                <a:gd name="T30" fmla="*/ 0 w 175"/>
                <a:gd name="T31" fmla="*/ 1 h 174"/>
                <a:gd name="T32" fmla="*/ 0 w 175"/>
                <a:gd name="T33" fmla="*/ 1 h 174"/>
                <a:gd name="T34" fmla="*/ 0 w 175"/>
                <a:gd name="T35" fmla="*/ 2 h 174"/>
                <a:gd name="T36" fmla="*/ 0 w 175"/>
                <a:gd name="T37" fmla="*/ 2 h 174"/>
                <a:gd name="T38" fmla="*/ 0 w 175"/>
                <a:gd name="T39" fmla="*/ 2 h 174"/>
                <a:gd name="T40" fmla="*/ 0 w 175"/>
                <a:gd name="T41" fmla="*/ 2 h 174"/>
                <a:gd name="T42" fmla="*/ 0 w 175"/>
                <a:gd name="T43" fmla="*/ 2 h 174"/>
                <a:gd name="T44" fmla="*/ 0 w 175"/>
                <a:gd name="T45" fmla="*/ 2 h 174"/>
                <a:gd name="T46" fmla="*/ 0 w 175"/>
                <a:gd name="T47" fmla="*/ 2 h 174"/>
                <a:gd name="T48" fmla="*/ 1 w 175"/>
                <a:gd name="T49" fmla="*/ 2 h 174"/>
                <a:gd name="T50" fmla="*/ 1 w 175"/>
                <a:gd name="T51" fmla="*/ 2 h 174"/>
                <a:gd name="T52" fmla="*/ 1 w 175"/>
                <a:gd name="T53" fmla="*/ 2 h 174"/>
                <a:gd name="T54" fmla="*/ 1 w 175"/>
                <a:gd name="T55" fmla="*/ 2 h 174"/>
                <a:gd name="T56" fmla="*/ 1 w 175"/>
                <a:gd name="T57" fmla="*/ 2 h 174"/>
                <a:gd name="T58" fmla="*/ 1 w 175"/>
                <a:gd name="T59" fmla="*/ 2 h 174"/>
                <a:gd name="T60" fmla="*/ 2 w 175"/>
                <a:gd name="T61" fmla="*/ 2 h 174"/>
                <a:gd name="T62" fmla="*/ 2 w 175"/>
                <a:gd name="T63" fmla="*/ 2 h 174"/>
                <a:gd name="T64" fmla="*/ 2 w 175"/>
                <a:gd name="T65" fmla="*/ 2 h 174"/>
                <a:gd name="T66" fmla="*/ 2 w 175"/>
                <a:gd name="T67" fmla="*/ 2 h 174"/>
                <a:gd name="T68" fmla="*/ 2 w 175"/>
                <a:gd name="T69" fmla="*/ 2 h 174"/>
                <a:gd name="T70" fmla="*/ 2 w 175"/>
                <a:gd name="T71" fmla="*/ 2 h 174"/>
                <a:gd name="T72" fmla="*/ 2 w 175"/>
                <a:gd name="T73" fmla="*/ 2 h 174"/>
                <a:gd name="T74" fmla="*/ 2 w 175"/>
                <a:gd name="T75" fmla="*/ 2 h 174"/>
                <a:gd name="T76" fmla="*/ 2 w 175"/>
                <a:gd name="T77" fmla="*/ 2 h 174"/>
                <a:gd name="T78" fmla="*/ 2 w 175"/>
                <a:gd name="T79" fmla="*/ 2 h 174"/>
                <a:gd name="T80" fmla="*/ 2 w 175"/>
                <a:gd name="T81" fmla="*/ 1 h 174"/>
                <a:gd name="T82" fmla="*/ 2 w 175"/>
                <a:gd name="T83" fmla="*/ 1 h 174"/>
                <a:gd name="T84" fmla="*/ 2 w 175"/>
                <a:gd name="T85" fmla="*/ 1 h 174"/>
                <a:gd name="T86" fmla="*/ 2 w 175"/>
                <a:gd name="T87" fmla="*/ 1 h 174"/>
                <a:gd name="T88" fmla="*/ 2 w 175"/>
                <a:gd name="T89" fmla="*/ 1 h 174"/>
                <a:gd name="T90" fmla="*/ 2 w 175"/>
                <a:gd name="T91" fmla="*/ 1 h 174"/>
                <a:gd name="T92" fmla="*/ 2 w 175"/>
                <a:gd name="T93" fmla="*/ 1 h 174"/>
                <a:gd name="T94" fmla="*/ 2 w 175"/>
                <a:gd name="T95" fmla="*/ 0 h 174"/>
                <a:gd name="T96" fmla="*/ 2 w 175"/>
                <a:gd name="T97" fmla="*/ 0 h 174"/>
                <a:gd name="T98" fmla="*/ 2 w 175"/>
                <a:gd name="T99" fmla="*/ 0 h 174"/>
                <a:gd name="T100" fmla="*/ 2 w 175"/>
                <a:gd name="T101" fmla="*/ 0 h 174"/>
                <a:gd name="T102" fmla="*/ 2 w 175"/>
                <a:gd name="T103" fmla="*/ 0 h 174"/>
                <a:gd name="T104" fmla="*/ 2 w 175"/>
                <a:gd name="T105" fmla="*/ 0 h 174"/>
                <a:gd name="T106" fmla="*/ 2 w 175"/>
                <a:gd name="T107" fmla="*/ 0 h 174"/>
                <a:gd name="T108" fmla="*/ 2 w 175"/>
                <a:gd name="T109" fmla="*/ 0 h 174"/>
                <a:gd name="T110" fmla="*/ 1 w 175"/>
                <a:gd name="T111" fmla="*/ 0 h 174"/>
                <a:gd name="T112" fmla="*/ 1 w 175"/>
                <a:gd name="T113" fmla="*/ 0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5"/>
                <a:gd name="T172" fmla="*/ 0 h 174"/>
                <a:gd name="T173" fmla="*/ 175 w 175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5" h="174">
                  <a:moveTo>
                    <a:pt x="88" y="0"/>
                  </a:moveTo>
                  <a:lnTo>
                    <a:pt x="77" y="0"/>
                  </a:lnTo>
                  <a:lnTo>
                    <a:pt x="76" y="1"/>
                  </a:lnTo>
                  <a:lnTo>
                    <a:pt x="69" y="1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3" y="7"/>
                  </a:lnTo>
                  <a:lnTo>
                    <a:pt x="51" y="7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4" y="58"/>
                  </a:lnTo>
                  <a:lnTo>
                    <a:pt x="4" y="61"/>
                  </a:lnTo>
                  <a:lnTo>
                    <a:pt x="3" y="62"/>
                  </a:lnTo>
                  <a:lnTo>
                    <a:pt x="3" y="68"/>
                  </a:lnTo>
                  <a:lnTo>
                    <a:pt x="1" y="70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4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4" y="113"/>
                  </a:lnTo>
                  <a:lnTo>
                    <a:pt x="4" y="116"/>
                  </a:lnTo>
                  <a:lnTo>
                    <a:pt x="5" y="117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7" y="122"/>
                  </a:lnTo>
                  <a:lnTo>
                    <a:pt x="8" y="123"/>
                  </a:lnTo>
                  <a:lnTo>
                    <a:pt x="8" y="125"/>
                  </a:lnTo>
                  <a:lnTo>
                    <a:pt x="10" y="126"/>
                  </a:lnTo>
                  <a:lnTo>
                    <a:pt x="10" y="128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13" y="132"/>
                  </a:lnTo>
                  <a:lnTo>
                    <a:pt x="13" y="133"/>
                  </a:lnTo>
                  <a:lnTo>
                    <a:pt x="14" y="135"/>
                  </a:lnTo>
                  <a:lnTo>
                    <a:pt x="14" y="136"/>
                  </a:lnTo>
                  <a:lnTo>
                    <a:pt x="15" y="136"/>
                  </a:lnTo>
                  <a:lnTo>
                    <a:pt x="17" y="138"/>
                  </a:lnTo>
                  <a:lnTo>
                    <a:pt x="17" y="139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1" y="144"/>
                  </a:lnTo>
                  <a:lnTo>
                    <a:pt x="23" y="145"/>
                  </a:lnTo>
                  <a:lnTo>
                    <a:pt x="23" y="147"/>
                  </a:lnTo>
                  <a:lnTo>
                    <a:pt x="24" y="148"/>
                  </a:lnTo>
                  <a:lnTo>
                    <a:pt x="26" y="148"/>
                  </a:lnTo>
                  <a:lnTo>
                    <a:pt x="27" y="149"/>
                  </a:lnTo>
                  <a:lnTo>
                    <a:pt x="27" y="151"/>
                  </a:lnTo>
                  <a:lnTo>
                    <a:pt x="28" y="152"/>
                  </a:lnTo>
                  <a:lnTo>
                    <a:pt x="30" y="152"/>
                  </a:lnTo>
                  <a:lnTo>
                    <a:pt x="36" y="158"/>
                  </a:lnTo>
                  <a:lnTo>
                    <a:pt x="37" y="158"/>
                  </a:lnTo>
                  <a:lnTo>
                    <a:pt x="39" y="160"/>
                  </a:lnTo>
                  <a:lnTo>
                    <a:pt x="40" y="160"/>
                  </a:lnTo>
                  <a:lnTo>
                    <a:pt x="41" y="161"/>
                  </a:lnTo>
                  <a:lnTo>
                    <a:pt x="43" y="161"/>
                  </a:lnTo>
                  <a:lnTo>
                    <a:pt x="46" y="164"/>
                  </a:lnTo>
                  <a:lnTo>
                    <a:pt x="47" y="164"/>
                  </a:lnTo>
                  <a:lnTo>
                    <a:pt x="49" y="165"/>
                  </a:lnTo>
                  <a:lnTo>
                    <a:pt x="50" y="165"/>
                  </a:lnTo>
                  <a:lnTo>
                    <a:pt x="51" y="167"/>
                  </a:lnTo>
                  <a:lnTo>
                    <a:pt x="53" y="167"/>
                  </a:lnTo>
                  <a:lnTo>
                    <a:pt x="54" y="168"/>
                  </a:lnTo>
                  <a:lnTo>
                    <a:pt x="57" y="168"/>
                  </a:lnTo>
                  <a:lnTo>
                    <a:pt x="59" y="170"/>
                  </a:lnTo>
                  <a:lnTo>
                    <a:pt x="62" y="170"/>
                  </a:lnTo>
                  <a:lnTo>
                    <a:pt x="63" y="171"/>
                  </a:lnTo>
                  <a:lnTo>
                    <a:pt x="67" y="171"/>
                  </a:lnTo>
                  <a:lnTo>
                    <a:pt x="69" y="173"/>
                  </a:lnTo>
                  <a:lnTo>
                    <a:pt x="76" y="173"/>
                  </a:lnTo>
                  <a:lnTo>
                    <a:pt x="77" y="174"/>
                  </a:lnTo>
                  <a:lnTo>
                    <a:pt x="88" y="174"/>
                  </a:lnTo>
                  <a:lnTo>
                    <a:pt x="98" y="174"/>
                  </a:lnTo>
                  <a:lnTo>
                    <a:pt x="99" y="173"/>
                  </a:lnTo>
                  <a:lnTo>
                    <a:pt x="106" y="173"/>
                  </a:lnTo>
                  <a:lnTo>
                    <a:pt x="108" y="171"/>
                  </a:lnTo>
                  <a:lnTo>
                    <a:pt x="112" y="171"/>
                  </a:lnTo>
                  <a:lnTo>
                    <a:pt x="113" y="170"/>
                  </a:lnTo>
                  <a:lnTo>
                    <a:pt x="116" y="170"/>
                  </a:lnTo>
                  <a:lnTo>
                    <a:pt x="118" y="168"/>
                  </a:lnTo>
                  <a:lnTo>
                    <a:pt x="121" y="168"/>
                  </a:lnTo>
                  <a:lnTo>
                    <a:pt x="122" y="167"/>
                  </a:lnTo>
                  <a:lnTo>
                    <a:pt x="124" y="167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4"/>
                  </a:lnTo>
                  <a:lnTo>
                    <a:pt x="129" y="164"/>
                  </a:lnTo>
                  <a:lnTo>
                    <a:pt x="132" y="161"/>
                  </a:lnTo>
                  <a:lnTo>
                    <a:pt x="134" y="161"/>
                  </a:lnTo>
                  <a:lnTo>
                    <a:pt x="135" y="160"/>
                  </a:lnTo>
                  <a:lnTo>
                    <a:pt x="137" y="160"/>
                  </a:lnTo>
                  <a:lnTo>
                    <a:pt x="138" y="158"/>
                  </a:lnTo>
                  <a:lnTo>
                    <a:pt x="139" y="158"/>
                  </a:lnTo>
                  <a:lnTo>
                    <a:pt x="145" y="152"/>
                  </a:lnTo>
                  <a:lnTo>
                    <a:pt x="147" y="152"/>
                  </a:lnTo>
                  <a:lnTo>
                    <a:pt x="148" y="151"/>
                  </a:lnTo>
                  <a:lnTo>
                    <a:pt x="148" y="149"/>
                  </a:lnTo>
                  <a:lnTo>
                    <a:pt x="149" y="148"/>
                  </a:lnTo>
                  <a:lnTo>
                    <a:pt x="151" y="148"/>
                  </a:lnTo>
                  <a:lnTo>
                    <a:pt x="152" y="147"/>
                  </a:lnTo>
                  <a:lnTo>
                    <a:pt x="152" y="145"/>
                  </a:lnTo>
                  <a:lnTo>
                    <a:pt x="154" y="144"/>
                  </a:lnTo>
                  <a:lnTo>
                    <a:pt x="155" y="144"/>
                  </a:lnTo>
                  <a:lnTo>
                    <a:pt x="155" y="142"/>
                  </a:lnTo>
                  <a:lnTo>
                    <a:pt x="158" y="139"/>
                  </a:lnTo>
                  <a:lnTo>
                    <a:pt x="158" y="138"/>
                  </a:lnTo>
                  <a:lnTo>
                    <a:pt x="160" y="136"/>
                  </a:lnTo>
                  <a:lnTo>
                    <a:pt x="161" y="136"/>
                  </a:lnTo>
                  <a:lnTo>
                    <a:pt x="161" y="135"/>
                  </a:lnTo>
                  <a:lnTo>
                    <a:pt x="162" y="133"/>
                  </a:lnTo>
                  <a:lnTo>
                    <a:pt x="162" y="132"/>
                  </a:lnTo>
                  <a:lnTo>
                    <a:pt x="164" y="131"/>
                  </a:lnTo>
                  <a:lnTo>
                    <a:pt x="164" y="129"/>
                  </a:lnTo>
                  <a:lnTo>
                    <a:pt x="165" y="128"/>
                  </a:lnTo>
                  <a:lnTo>
                    <a:pt x="165" y="126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8" y="122"/>
                  </a:lnTo>
                  <a:lnTo>
                    <a:pt x="168" y="120"/>
                  </a:lnTo>
                  <a:lnTo>
                    <a:pt x="170" y="119"/>
                  </a:lnTo>
                  <a:lnTo>
                    <a:pt x="170" y="117"/>
                  </a:lnTo>
                  <a:lnTo>
                    <a:pt x="171" y="116"/>
                  </a:lnTo>
                  <a:lnTo>
                    <a:pt x="171" y="113"/>
                  </a:lnTo>
                  <a:lnTo>
                    <a:pt x="173" y="112"/>
                  </a:lnTo>
                  <a:lnTo>
                    <a:pt x="173" y="106"/>
                  </a:lnTo>
                  <a:lnTo>
                    <a:pt x="174" y="104"/>
                  </a:lnTo>
                  <a:lnTo>
                    <a:pt x="174" y="99"/>
                  </a:lnTo>
                  <a:lnTo>
                    <a:pt x="175" y="97"/>
                  </a:lnTo>
                  <a:lnTo>
                    <a:pt x="175" y="87"/>
                  </a:lnTo>
                  <a:lnTo>
                    <a:pt x="175" y="77"/>
                  </a:lnTo>
                  <a:lnTo>
                    <a:pt x="174" y="75"/>
                  </a:lnTo>
                  <a:lnTo>
                    <a:pt x="174" y="70"/>
                  </a:lnTo>
                  <a:lnTo>
                    <a:pt x="173" y="68"/>
                  </a:lnTo>
                  <a:lnTo>
                    <a:pt x="173" y="62"/>
                  </a:lnTo>
                  <a:lnTo>
                    <a:pt x="171" y="61"/>
                  </a:lnTo>
                  <a:lnTo>
                    <a:pt x="171" y="58"/>
                  </a:lnTo>
                  <a:lnTo>
                    <a:pt x="170" y="57"/>
                  </a:lnTo>
                  <a:lnTo>
                    <a:pt x="170" y="55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7" y="51"/>
                  </a:lnTo>
                  <a:lnTo>
                    <a:pt x="167" y="49"/>
                  </a:lnTo>
                  <a:lnTo>
                    <a:pt x="165" y="48"/>
                  </a:lnTo>
                  <a:lnTo>
                    <a:pt x="165" y="46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2"/>
                  </a:lnTo>
                  <a:lnTo>
                    <a:pt x="162" y="41"/>
                  </a:lnTo>
                  <a:lnTo>
                    <a:pt x="161" y="39"/>
                  </a:lnTo>
                  <a:lnTo>
                    <a:pt x="161" y="38"/>
                  </a:lnTo>
                  <a:lnTo>
                    <a:pt x="160" y="38"/>
                  </a:lnTo>
                  <a:lnTo>
                    <a:pt x="158" y="36"/>
                  </a:lnTo>
                  <a:lnTo>
                    <a:pt x="158" y="35"/>
                  </a:lnTo>
                  <a:lnTo>
                    <a:pt x="155" y="32"/>
                  </a:lnTo>
                  <a:lnTo>
                    <a:pt x="155" y="30"/>
                  </a:lnTo>
                  <a:lnTo>
                    <a:pt x="154" y="30"/>
                  </a:lnTo>
                  <a:lnTo>
                    <a:pt x="152" y="29"/>
                  </a:lnTo>
                  <a:lnTo>
                    <a:pt x="152" y="28"/>
                  </a:lnTo>
                  <a:lnTo>
                    <a:pt x="151" y="26"/>
                  </a:lnTo>
                  <a:lnTo>
                    <a:pt x="149" y="26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7" y="22"/>
                  </a:lnTo>
                  <a:lnTo>
                    <a:pt x="145" y="22"/>
                  </a:lnTo>
                  <a:lnTo>
                    <a:pt x="139" y="16"/>
                  </a:lnTo>
                  <a:lnTo>
                    <a:pt x="138" y="16"/>
                  </a:lnTo>
                  <a:lnTo>
                    <a:pt x="137" y="14"/>
                  </a:lnTo>
                  <a:lnTo>
                    <a:pt x="135" y="14"/>
                  </a:lnTo>
                  <a:lnTo>
                    <a:pt x="134" y="13"/>
                  </a:lnTo>
                  <a:lnTo>
                    <a:pt x="132" y="13"/>
                  </a:lnTo>
                  <a:lnTo>
                    <a:pt x="129" y="10"/>
                  </a:lnTo>
                  <a:lnTo>
                    <a:pt x="128" y="10"/>
                  </a:lnTo>
                  <a:lnTo>
                    <a:pt x="126" y="9"/>
                  </a:lnTo>
                  <a:lnTo>
                    <a:pt x="125" y="9"/>
                  </a:lnTo>
                  <a:lnTo>
                    <a:pt x="124" y="7"/>
                  </a:lnTo>
                  <a:lnTo>
                    <a:pt x="122" y="7"/>
                  </a:lnTo>
                  <a:lnTo>
                    <a:pt x="121" y="6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3" y="4"/>
                  </a:lnTo>
                  <a:lnTo>
                    <a:pt x="112" y="3"/>
                  </a:lnTo>
                  <a:lnTo>
                    <a:pt x="108" y="3"/>
                  </a:lnTo>
                  <a:lnTo>
                    <a:pt x="106" y="1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Freeform 825"/>
            <p:cNvSpPr>
              <a:spLocks/>
            </p:cNvSpPr>
            <p:nvPr/>
          </p:nvSpPr>
          <p:spPr bwMode="auto">
            <a:xfrm>
              <a:off x="3342" y="2907"/>
              <a:ext cx="63" cy="62"/>
            </a:xfrm>
            <a:custGeom>
              <a:avLst/>
              <a:gdLst>
                <a:gd name="T0" fmla="*/ 0 w 187"/>
                <a:gd name="T1" fmla="*/ 1 h 186"/>
                <a:gd name="T2" fmla="*/ 0 w 187"/>
                <a:gd name="T3" fmla="*/ 2 h 186"/>
                <a:gd name="T4" fmla="*/ 0 w 187"/>
                <a:gd name="T5" fmla="*/ 2 h 186"/>
                <a:gd name="T6" fmla="*/ 1 w 187"/>
                <a:gd name="T7" fmla="*/ 2 h 186"/>
                <a:gd name="T8" fmla="*/ 1 w 187"/>
                <a:gd name="T9" fmla="*/ 2 h 186"/>
                <a:gd name="T10" fmla="*/ 1 w 187"/>
                <a:gd name="T11" fmla="*/ 2 h 186"/>
                <a:gd name="T12" fmla="*/ 1 w 187"/>
                <a:gd name="T13" fmla="*/ 2 h 186"/>
                <a:gd name="T14" fmla="*/ 2 w 187"/>
                <a:gd name="T15" fmla="*/ 2 h 186"/>
                <a:gd name="T16" fmla="*/ 2 w 187"/>
                <a:gd name="T17" fmla="*/ 2 h 186"/>
                <a:gd name="T18" fmla="*/ 2 w 187"/>
                <a:gd name="T19" fmla="*/ 2 h 186"/>
                <a:gd name="T20" fmla="*/ 2 w 187"/>
                <a:gd name="T21" fmla="*/ 2 h 186"/>
                <a:gd name="T22" fmla="*/ 2 w 187"/>
                <a:gd name="T23" fmla="*/ 1 h 186"/>
                <a:gd name="T24" fmla="*/ 2 w 187"/>
                <a:gd name="T25" fmla="*/ 1 h 186"/>
                <a:gd name="T26" fmla="*/ 2 w 187"/>
                <a:gd name="T27" fmla="*/ 1 h 186"/>
                <a:gd name="T28" fmla="*/ 2 w 187"/>
                <a:gd name="T29" fmla="*/ 1 h 186"/>
                <a:gd name="T30" fmla="*/ 2 w 187"/>
                <a:gd name="T31" fmla="*/ 0 h 186"/>
                <a:gd name="T32" fmla="*/ 2 w 187"/>
                <a:gd name="T33" fmla="*/ 0 h 186"/>
                <a:gd name="T34" fmla="*/ 1 w 187"/>
                <a:gd name="T35" fmla="*/ 0 h 186"/>
                <a:gd name="T36" fmla="*/ 1 w 187"/>
                <a:gd name="T37" fmla="*/ 0 h 186"/>
                <a:gd name="T38" fmla="*/ 1 w 187"/>
                <a:gd name="T39" fmla="*/ 0 h 186"/>
                <a:gd name="T40" fmla="*/ 0 w 187"/>
                <a:gd name="T41" fmla="*/ 0 h 186"/>
                <a:gd name="T42" fmla="*/ 0 w 187"/>
                <a:gd name="T43" fmla="*/ 1 h 186"/>
                <a:gd name="T44" fmla="*/ 0 w 187"/>
                <a:gd name="T45" fmla="*/ 1 h 186"/>
                <a:gd name="T46" fmla="*/ 0 w 187"/>
                <a:gd name="T47" fmla="*/ 1 h 186"/>
                <a:gd name="T48" fmla="*/ 0 w 187"/>
                <a:gd name="T49" fmla="*/ 1 h 186"/>
                <a:gd name="T50" fmla="*/ 0 w 187"/>
                <a:gd name="T51" fmla="*/ 1 h 186"/>
                <a:gd name="T52" fmla="*/ 0 w 187"/>
                <a:gd name="T53" fmla="*/ 0 h 186"/>
                <a:gd name="T54" fmla="*/ 1 w 187"/>
                <a:gd name="T55" fmla="*/ 0 h 186"/>
                <a:gd name="T56" fmla="*/ 1 w 187"/>
                <a:gd name="T57" fmla="*/ 0 h 186"/>
                <a:gd name="T58" fmla="*/ 1 w 187"/>
                <a:gd name="T59" fmla="*/ 0 h 186"/>
                <a:gd name="T60" fmla="*/ 2 w 187"/>
                <a:gd name="T61" fmla="*/ 0 h 186"/>
                <a:gd name="T62" fmla="*/ 2 w 187"/>
                <a:gd name="T63" fmla="*/ 0 h 186"/>
                <a:gd name="T64" fmla="*/ 2 w 187"/>
                <a:gd name="T65" fmla="*/ 1 h 186"/>
                <a:gd name="T66" fmla="*/ 2 w 187"/>
                <a:gd name="T67" fmla="*/ 1 h 186"/>
                <a:gd name="T68" fmla="*/ 2 w 187"/>
                <a:gd name="T69" fmla="*/ 1 h 186"/>
                <a:gd name="T70" fmla="*/ 2 w 187"/>
                <a:gd name="T71" fmla="*/ 1 h 186"/>
                <a:gd name="T72" fmla="*/ 2 w 187"/>
                <a:gd name="T73" fmla="*/ 1 h 186"/>
                <a:gd name="T74" fmla="*/ 2 w 187"/>
                <a:gd name="T75" fmla="*/ 2 h 186"/>
                <a:gd name="T76" fmla="*/ 2 w 187"/>
                <a:gd name="T77" fmla="*/ 2 h 186"/>
                <a:gd name="T78" fmla="*/ 2 w 187"/>
                <a:gd name="T79" fmla="*/ 2 h 186"/>
                <a:gd name="T80" fmla="*/ 1 w 187"/>
                <a:gd name="T81" fmla="*/ 2 h 186"/>
                <a:gd name="T82" fmla="*/ 1 w 187"/>
                <a:gd name="T83" fmla="*/ 2 h 186"/>
                <a:gd name="T84" fmla="*/ 1 w 187"/>
                <a:gd name="T85" fmla="*/ 2 h 186"/>
                <a:gd name="T86" fmla="*/ 1 w 187"/>
                <a:gd name="T87" fmla="*/ 2 h 186"/>
                <a:gd name="T88" fmla="*/ 1 w 187"/>
                <a:gd name="T89" fmla="*/ 2 h 186"/>
                <a:gd name="T90" fmla="*/ 0 w 187"/>
                <a:gd name="T91" fmla="*/ 2 h 186"/>
                <a:gd name="T92" fmla="*/ 0 w 187"/>
                <a:gd name="T93" fmla="*/ 1 h 186"/>
                <a:gd name="T94" fmla="*/ 0 w 187"/>
                <a:gd name="T95" fmla="*/ 1 h 1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7"/>
                <a:gd name="T145" fmla="*/ 0 h 186"/>
                <a:gd name="T146" fmla="*/ 187 w 187"/>
                <a:gd name="T147" fmla="*/ 186 h 1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7" h="186">
                  <a:moveTo>
                    <a:pt x="0" y="93"/>
                  </a:moveTo>
                  <a:lnTo>
                    <a:pt x="0" y="102"/>
                  </a:lnTo>
                  <a:lnTo>
                    <a:pt x="1" y="110"/>
                  </a:lnTo>
                  <a:lnTo>
                    <a:pt x="3" y="116"/>
                  </a:lnTo>
                  <a:lnTo>
                    <a:pt x="4" y="121"/>
                  </a:lnTo>
                  <a:lnTo>
                    <a:pt x="7" y="128"/>
                  </a:lnTo>
                  <a:lnTo>
                    <a:pt x="9" y="132"/>
                  </a:lnTo>
                  <a:lnTo>
                    <a:pt x="16" y="144"/>
                  </a:lnTo>
                  <a:lnTo>
                    <a:pt x="21" y="151"/>
                  </a:lnTo>
                  <a:lnTo>
                    <a:pt x="24" y="155"/>
                  </a:lnTo>
                  <a:lnTo>
                    <a:pt x="27" y="158"/>
                  </a:lnTo>
                  <a:lnTo>
                    <a:pt x="34" y="164"/>
                  </a:lnTo>
                  <a:lnTo>
                    <a:pt x="37" y="167"/>
                  </a:lnTo>
                  <a:lnTo>
                    <a:pt x="42" y="170"/>
                  </a:lnTo>
                  <a:lnTo>
                    <a:pt x="45" y="171"/>
                  </a:lnTo>
                  <a:lnTo>
                    <a:pt x="49" y="174"/>
                  </a:lnTo>
                  <a:lnTo>
                    <a:pt x="53" y="176"/>
                  </a:lnTo>
                  <a:lnTo>
                    <a:pt x="57" y="179"/>
                  </a:lnTo>
                  <a:lnTo>
                    <a:pt x="65" y="182"/>
                  </a:lnTo>
                  <a:lnTo>
                    <a:pt x="70" y="182"/>
                  </a:lnTo>
                  <a:lnTo>
                    <a:pt x="75" y="183"/>
                  </a:lnTo>
                  <a:lnTo>
                    <a:pt x="83" y="184"/>
                  </a:lnTo>
                  <a:lnTo>
                    <a:pt x="88" y="184"/>
                  </a:lnTo>
                  <a:lnTo>
                    <a:pt x="92" y="186"/>
                  </a:lnTo>
                  <a:lnTo>
                    <a:pt x="94" y="186"/>
                  </a:lnTo>
                  <a:lnTo>
                    <a:pt x="98" y="184"/>
                  </a:lnTo>
                  <a:lnTo>
                    <a:pt x="102" y="184"/>
                  </a:lnTo>
                  <a:lnTo>
                    <a:pt x="111" y="183"/>
                  </a:lnTo>
                  <a:lnTo>
                    <a:pt x="117" y="182"/>
                  </a:lnTo>
                  <a:lnTo>
                    <a:pt x="121" y="182"/>
                  </a:lnTo>
                  <a:lnTo>
                    <a:pt x="125" y="180"/>
                  </a:lnTo>
                  <a:lnTo>
                    <a:pt x="130" y="179"/>
                  </a:lnTo>
                  <a:lnTo>
                    <a:pt x="132" y="176"/>
                  </a:lnTo>
                  <a:lnTo>
                    <a:pt x="137" y="174"/>
                  </a:lnTo>
                  <a:lnTo>
                    <a:pt x="145" y="170"/>
                  </a:lnTo>
                  <a:lnTo>
                    <a:pt x="148" y="167"/>
                  </a:lnTo>
                  <a:lnTo>
                    <a:pt x="153" y="164"/>
                  </a:lnTo>
                  <a:lnTo>
                    <a:pt x="161" y="155"/>
                  </a:lnTo>
                  <a:lnTo>
                    <a:pt x="164" y="151"/>
                  </a:lnTo>
                  <a:lnTo>
                    <a:pt x="170" y="145"/>
                  </a:lnTo>
                  <a:lnTo>
                    <a:pt x="173" y="141"/>
                  </a:lnTo>
                  <a:lnTo>
                    <a:pt x="176" y="137"/>
                  </a:lnTo>
                  <a:lnTo>
                    <a:pt x="177" y="132"/>
                  </a:lnTo>
                  <a:lnTo>
                    <a:pt x="181" y="125"/>
                  </a:lnTo>
                  <a:lnTo>
                    <a:pt x="183" y="121"/>
                  </a:lnTo>
                  <a:lnTo>
                    <a:pt x="183" y="116"/>
                  </a:lnTo>
                  <a:lnTo>
                    <a:pt x="184" y="110"/>
                  </a:lnTo>
                  <a:lnTo>
                    <a:pt x="186" y="106"/>
                  </a:lnTo>
                  <a:lnTo>
                    <a:pt x="187" y="93"/>
                  </a:lnTo>
                  <a:lnTo>
                    <a:pt x="187" y="92"/>
                  </a:lnTo>
                  <a:lnTo>
                    <a:pt x="186" y="87"/>
                  </a:lnTo>
                  <a:lnTo>
                    <a:pt x="186" y="78"/>
                  </a:lnTo>
                  <a:lnTo>
                    <a:pt x="184" y="74"/>
                  </a:lnTo>
                  <a:lnTo>
                    <a:pt x="183" y="70"/>
                  </a:lnTo>
                  <a:lnTo>
                    <a:pt x="183" y="65"/>
                  </a:lnTo>
                  <a:lnTo>
                    <a:pt x="181" y="60"/>
                  </a:lnTo>
                  <a:lnTo>
                    <a:pt x="179" y="57"/>
                  </a:lnTo>
                  <a:lnTo>
                    <a:pt x="177" y="52"/>
                  </a:lnTo>
                  <a:lnTo>
                    <a:pt x="176" y="48"/>
                  </a:lnTo>
                  <a:lnTo>
                    <a:pt x="173" y="44"/>
                  </a:lnTo>
                  <a:lnTo>
                    <a:pt x="167" y="36"/>
                  </a:lnTo>
                  <a:lnTo>
                    <a:pt x="161" y="31"/>
                  </a:lnTo>
                  <a:lnTo>
                    <a:pt x="158" y="26"/>
                  </a:lnTo>
                  <a:lnTo>
                    <a:pt x="155" y="23"/>
                  </a:lnTo>
                  <a:lnTo>
                    <a:pt x="148" y="18"/>
                  </a:lnTo>
                  <a:lnTo>
                    <a:pt x="145" y="16"/>
                  </a:lnTo>
                  <a:lnTo>
                    <a:pt x="137" y="10"/>
                  </a:lnTo>
                  <a:lnTo>
                    <a:pt x="132" y="9"/>
                  </a:lnTo>
                  <a:lnTo>
                    <a:pt x="130" y="7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7" y="3"/>
                  </a:lnTo>
                  <a:lnTo>
                    <a:pt x="102" y="0"/>
                  </a:lnTo>
                  <a:lnTo>
                    <a:pt x="83" y="0"/>
                  </a:lnTo>
                  <a:lnTo>
                    <a:pt x="75" y="2"/>
                  </a:lnTo>
                  <a:lnTo>
                    <a:pt x="70" y="2"/>
                  </a:lnTo>
                  <a:lnTo>
                    <a:pt x="65" y="4"/>
                  </a:lnTo>
                  <a:lnTo>
                    <a:pt x="62" y="4"/>
                  </a:lnTo>
                  <a:lnTo>
                    <a:pt x="53" y="9"/>
                  </a:lnTo>
                  <a:lnTo>
                    <a:pt x="49" y="10"/>
                  </a:lnTo>
                  <a:lnTo>
                    <a:pt x="45" y="13"/>
                  </a:lnTo>
                  <a:lnTo>
                    <a:pt x="42" y="16"/>
                  </a:lnTo>
                  <a:lnTo>
                    <a:pt x="37" y="18"/>
                  </a:lnTo>
                  <a:lnTo>
                    <a:pt x="30" y="23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19" y="36"/>
                  </a:lnTo>
                  <a:lnTo>
                    <a:pt x="16" y="41"/>
                  </a:lnTo>
                  <a:lnTo>
                    <a:pt x="9" y="52"/>
                  </a:lnTo>
                  <a:lnTo>
                    <a:pt x="7" y="57"/>
                  </a:lnTo>
                  <a:lnTo>
                    <a:pt x="6" y="61"/>
                  </a:lnTo>
                  <a:lnTo>
                    <a:pt x="4" y="65"/>
                  </a:lnTo>
                  <a:lnTo>
                    <a:pt x="3" y="70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1" y="80"/>
                  </a:lnTo>
                  <a:lnTo>
                    <a:pt x="13" y="76"/>
                  </a:lnTo>
                  <a:lnTo>
                    <a:pt x="13" y="73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7" y="61"/>
                  </a:lnTo>
                  <a:lnTo>
                    <a:pt x="19" y="57"/>
                  </a:lnTo>
                  <a:lnTo>
                    <a:pt x="24" y="47"/>
                  </a:lnTo>
                  <a:lnTo>
                    <a:pt x="33" y="38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47" y="25"/>
                  </a:lnTo>
                  <a:lnTo>
                    <a:pt x="50" y="23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65" y="16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6" y="13"/>
                  </a:lnTo>
                  <a:lnTo>
                    <a:pt x="85" y="12"/>
                  </a:lnTo>
                  <a:lnTo>
                    <a:pt x="101" y="12"/>
                  </a:lnTo>
                  <a:lnTo>
                    <a:pt x="114" y="13"/>
                  </a:lnTo>
                  <a:lnTo>
                    <a:pt x="117" y="15"/>
                  </a:lnTo>
                  <a:lnTo>
                    <a:pt x="121" y="16"/>
                  </a:lnTo>
                  <a:lnTo>
                    <a:pt x="124" y="18"/>
                  </a:lnTo>
                  <a:lnTo>
                    <a:pt x="128" y="19"/>
                  </a:lnTo>
                  <a:lnTo>
                    <a:pt x="132" y="20"/>
                  </a:lnTo>
                  <a:lnTo>
                    <a:pt x="138" y="25"/>
                  </a:lnTo>
                  <a:lnTo>
                    <a:pt x="141" y="28"/>
                  </a:lnTo>
                  <a:lnTo>
                    <a:pt x="148" y="32"/>
                  </a:lnTo>
                  <a:lnTo>
                    <a:pt x="150" y="35"/>
                  </a:lnTo>
                  <a:lnTo>
                    <a:pt x="158" y="44"/>
                  </a:lnTo>
                  <a:lnTo>
                    <a:pt x="163" y="51"/>
                  </a:lnTo>
                  <a:lnTo>
                    <a:pt x="166" y="54"/>
                  </a:lnTo>
                  <a:lnTo>
                    <a:pt x="167" y="57"/>
                  </a:lnTo>
                  <a:lnTo>
                    <a:pt x="168" y="61"/>
                  </a:lnTo>
                  <a:lnTo>
                    <a:pt x="170" y="64"/>
                  </a:lnTo>
                  <a:lnTo>
                    <a:pt x="171" y="68"/>
                  </a:lnTo>
                  <a:lnTo>
                    <a:pt x="173" y="73"/>
                  </a:lnTo>
                  <a:lnTo>
                    <a:pt x="173" y="76"/>
                  </a:lnTo>
                  <a:lnTo>
                    <a:pt x="174" y="80"/>
                  </a:lnTo>
                  <a:lnTo>
                    <a:pt x="174" y="89"/>
                  </a:lnTo>
                  <a:lnTo>
                    <a:pt x="176" y="93"/>
                  </a:lnTo>
                  <a:lnTo>
                    <a:pt x="176" y="92"/>
                  </a:lnTo>
                  <a:lnTo>
                    <a:pt x="174" y="105"/>
                  </a:lnTo>
                  <a:lnTo>
                    <a:pt x="173" y="109"/>
                  </a:lnTo>
                  <a:lnTo>
                    <a:pt x="173" y="113"/>
                  </a:lnTo>
                  <a:lnTo>
                    <a:pt x="171" y="116"/>
                  </a:lnTo>
                  <a:lnTo>
                    <a:pt x="170" y="121"/>
                  </a:lnTo>
                  <a:lnTo>
                    <a:pt x="167" y="128"/>
                  </a:lnTo>
                  <a:lnTo>
                    <a:pt x="166" y="131"/>
                  </a:lnTo>
                  <a:lnTo>
                    <a:pt x="163" y="134"/>
                  </a:lnTo>
                  <a:lnTo>
                    <a:pt x="161" y="138"/>
                  </a:lnTo>
                  <a:lnTo>
                    <a:pt x="153" y="147"/>
                  </a:lnTo>
                  <a:lnTo>
                    <a:pt x="148" y="153"/>
                  </a:lnTo>
                  <a:lnTo>
                    <a:pt x="145" y="155"/>
                  </a:lnTo>
                  <a:lnTo>
                    <a:pt x="143" y="157"/>
                  </a:lnTo>
                  <a:lnTo>
                    <a:pt x="138" y="160"/>
                  </a:lnTo>
                  <a:lnTo>
                    <a:pt x="132" y="164"/>
                  </a:lnTo>
                  <a:lnTo>
                    <a:pt x="128" y="166"/>
                  </a:lnTo>
                  <a:lnTo>
                    <a:pt x="125" y="167"/>
                  </a:lnTo>
                  <a:lnTo>
                    <a:pt x="121" y="168"/>
                  </a:lnTo>
                  <a:lnTo>
                    <a:pt x="117" y="170"/>
                  </a:lnTo>
                  <a:lnTo>
                    <a:pt x="114" y="171"/>
                  </a:lnTo>
                  <a:lnTo>
                    <a:pt x="109" y="171"/>
                  </a:lnTo>
                  <a:lnTo>
                    <a:pt x="101" y="173"/>
                  </a:lnTo>
                  <a:lnTo>
                    <a:pt x="96" y="173"/>
                  </a:lnTo>
                  <a:lnTo>
                    <a:pt x="92" y="174"/>
                  </a:lnTo>
                  <a:lnTo>
                    <a:pt x="94" y="174"/>
                  </a:lnTo>
                  <a:lnTo>
                    <a:pt x="89" y="173"/>
                  </a:lnTo>
                  <a:lnTo>
                    <a:pt x="85" y="173"/>
                  </a:lnTo>
                  <a:lnTo>
                    <a:pt x="76" y="171"/>
                  </a:lnTo>
                  <a:lnTo>
                    <a:pt x="73" y="171"/>
                  </a:lnTo>
                  <a:lnTo>
                    <a:pt x="69" y="170"/>
                  </a:lnTo>
                  <a:lnTo>
                    <a:pt x="62" y="167"/>
                  </a:lnTo>
                  <a:lnTo>
                    <a:pt x="57" y="166"/>
                  </a:lnTo>
                  <a:lnTo>
                    <a:pt x="55" y="164"/>
                  </a:lnTo>
                  <a:lnTo>
                    <a:pt x="50" y="161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5"/>
                  </a:lnTo>
                  <a:lnTo>
                    <a:pt x="34" y="150"/>
                  </a:lnTo>
                  <a:lnTo>
                    <a:pt x="33" y="147"/>
                  </a:lnTo>
                  <a:lnTo>
                    <a:pt x="24" y="138"/>
                  </a:lnTo>
                  <a:lnTo>
                    <a:pt x="19" y="128"/>
                  </a:lnTo>
                  <a:lnTo>
                    <a:pt x="17" y="123"/>
                  </a:lnTo>
                  <a:lnTo>
                    <a:pt x="14" y="116"/>
                  </a:lnTo>
                  <a:lnTo>
                    <a:pt x="13" y="113"/>
                  </a:lnTo>
                  <a:lnTo>
                    <a:pt x="13" y="109"/>
                  </a:lnTo>
                  <a:lnTo>
                    <a:pt x="11" y="100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Freeform 826"/>
            <p:cNvSpPr>
              <a:spLocks/>
            </p:cNvSpPr>
            <p:nvPr/>
          </p:nvSpPr>
          <p:spPr bwMode="auto">
            <a:xfrm>
              <a:off x="3119" y="3105"/>
              <a:ext cx="59" cy="60"/>
            </a:xfrm>
            <a:custGeom>
              <a:avLst/>
              <a:gdLst>
                <a:gd name="T0" fmla="*/ 1 w 177"/>
                <a:gd name="T1" fmla="*/ 0 h 180"/>
                <a:gd name="T2" fmla="*/ 1 w 177"/>
                <a:gd name="T3" fmla="*/ 0 h 180"/>
                <a:gd name="T4" fmla="*/ 1 w 177"/>
                <a:gd name="T5" fmla="*/ 0 h 180"/>
                <a:gd name="T6" fmla="*/ 1 w 177"/>
                <a:gd name="T7" fmla="*/ 0 h 180"/>
                <a:gd name="T8" fmla="*/ 0 w 177"/>
                <a:gd name="T9" fmla="*/ 0 h 180"/>
                <a:gd name="T10" fmla="*/ 0 w 177"/>
                <a:gd name="T11" fmla="*/ 0 h 180"/>
                <a:gd name="T12" fmla="*/ 0 w 177"/>
                <a:gd name="T13" fmla="*/ 0 h 180"/>
                <a:gd name="T14" fmla="*/ 0 w 177"/>
                <a:gd name="T15" fmla="*/ 0 h 180"/>
                <a:gd name="T16" fmla="*/ 0 w 177"/>
                <a:gd name="T17" fmla="*/ 0 h 180"/>
                <a:gd name="T18" fmla="*/ 0 w 177"/>
                <a:gd name="T19" fmla="*/ 1 h 180"/>
                <a:gd name="T20" fmla="*/ 0 w 177"/>
                <a:gd name="T21" fmla="*/ 1 h 180"/>
                <a:gd name="T22" fmla="*/ 0 w 177"/>
                <a:gd name="T23" fmla="*/ 1 h 180"/>
                <a:gd name="T24" fmla="*/ 0 w 177"/>
                <a:gd name="T25" fmla="*/ 1 h 180"/>
                <a:gd name="T26" fmla="*/ 0 w 177"/>
                <a:gd name="T27" fmla="*/ 1 h 180"/>
                <a:gd name="T28" fmla="*/ 0 w 177"/>
                <a:gd name="T29" fmla="*/ 1 h 180"/>
                <a:gd name="T30" fmla="*/ 0 w 177"/>
                <a:gd name="T31" fmla="*/ 1 h 180"/>
                <a:gd name="T32" fmla="*/ 0 w 177"/>
                <a:gd name="T33" fmla="*/ 2 h 180"/>
                <a:gd name="T34" fmla="*/ 0 w 177"/>
                <a:gd name="T35" fmla="*/ 2 h 180"/>
                <a:gd name="T36" fmla="*/ 0 w 177"/>
                <a:gd name="T37" fmla="*/ 2 h 180"/>
                <a:gd name="T38" fmla="*/ 0 w 177"/>
                <a:gd name="T39" fmla="*/ 2 h 180"/>
                <a:gd name="T40" fmla="*/ 0 w 177"/>
                <a:gd name="T41" fmla="*/ 2 h 180"/>
                <a:gd name="T42" fmla="*/ 0 w 177"/>
                <a:gd name="T43" fmla="*/ 2 h 180"/>
                <a:gd name="T44" fmla="*/ 0 w 177"/>
                <a:gd name="T45" fmla="*/ 2 h 180"/>
                <a:gd name="T46" fmla="*/ 1 w 177"/>
                <a:gd name="T47" fmla="*/ 2 h 180"/>
                <a:gd name="T48" fmla="*/ 1 w 177"/>
                <a:gd name="T49" fmla="*/ 2 h 180"/>
                <a:gd name="T50" fmla="*/ 1 w 177"/>
                <a:gd name="T51" fmla="*/ 2 h 180"/>
                <a:gd name="T52" fmla="*/ 1 w 177"/>
                <a:gd name="T53" fmla="*/ 2 h 180"/>
                <a:gd name="T54" fmla="*/ 1 w 177"/>
                <a:gd name="T55" fmla="*/ 2 h 180"/>
                <a:gd name="T56" fmla="*/ 1 w 177"/>
                <a:gd name="T57" fmla="*/ 2 h 180"/>
                <a:gd name="T58" fmla="*/ 1 w 177"/>
                <a:gd name="T59" fmla="*/ 2 h 180"/>
                <a:gd name="T60" fmla="*/ 2 w 177"/>
                <a:gd name="T61" fmla="*/ 2 h 180"/>
                <a:gd name="T62" fmla="*/ 2 w 177"/>
                <a:gd name="T63" fmla="*/ 2 h 180"/>
                <a:gd name="T64" fmla="*/ 2 w 177"/>
                <a:gd name="T65" fmla="*/ 2 h 180"/>
                <a:gd name="T66" fmla="*/ 2 w 177"/>
                <a:gd name="T67" fmla="*/ 2 h 180"/>
                <a:gd name="T68" fmla="*/ 2 w 177"/>
                <a:gd name="T69" fmla="*/ 2 h 180"/>
                <a:gd name="T70" fmla="*/ 2 w 177"/>
                <a:gd name="T71" fmla="*/ 2 h 180"/>
                <a:gd name="T72" fmla="*/ 2 w 177"/>
                <a:gd name="T73" fmla="*/ 2 h 180"/>
                <a:gd name="T74" fmla="*/ 2 w 177"/>
                <a:gd name="T75" fmla="*/ 2 h 180"/>
                <a:gd name="T76" fmla="*/ 2 w 177"/>
                <a:gd name="T77" fmla="*/ 2 h 180"/>
                <a:gd name="T78" fmla="*/ 2 w 177"/>
                <a:gd name="T79" fmla="*/ 1 h 180"/>
                <a:gd name="T80" fmla="*/ 2 w 177"/>
                <a:gd name="T81" fmla="*/ 1 h 180"/>
                <a:gd name="T82" fmla="*/ 2 w 177"/>
                <a:gd name="T83" fmla="*/ 1 h 180"/>
                <a:gd name="T84" fmla="*/ 2 w 177"/>
                <a:gd name="T85" fmla="*/ 1 h 180"/>
                <a:gd name="T86" fmla="*/ 2 w 177"/>
                <a:gd name="T87" fmla="*/ 1 h 180"/>
                <a:gd name="T88" fmla="*/ 2 w 177"/>
                <a:gd name="T89" fmla="*/ 1 h 180"/>
                <a:gd name="T90" fmla="*/ 2 w 177"/>
                <a:gd name="T91" fmla="*/ 1 h 180"/>
                <a:gd name="T92" fmla="*/ 2 w 177"/>
                <a:gd name="T93" fmla="*/ 0 h 180"/>
                <a:gd name="T94" fmla="*/ 2 w 177"/>
                <a:gd name="T95" fmla="*/ 0 h 180"/>
                <a:gd name="T96" fmla="*/ 2 w 177"/>
                <a:gd name="T97" fmla="*/ 0 h 180"/>
                <a:gd name="T98" fmla="*/ 2 w 177"/>
                <a:gd name="T99" fmla="*/ 0 h 180"/>
                <a:gd name="T100" fmla="*/ 2 w 177"/>
                <a:gd name="T101" fmla="*/ 0 h 180"/>
                <a:gd name="T102" fmla="*/ 2 w 177"/>
                <a:gd name="T103" fmla="*/ 0 h 180"/>
                <a:gd name="T104" fmla="*/ 1 w 177"/>
                <a:gd name="T105" fmla="*/ 0 h 180"/>
                <a:gd name="T106" fmla="*/ 1 w 177"/>
                <a:gd name="T107" fmla="*/ 0 h 180"/>
                <a:gd name="T108" fmla="*/ 1 w 177"/>
                <a:gd name="T109" fmla="*/ 0 h 1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"/>
                <a:gd name="T166" fmla="*/ 0 h 180"/>
                <a:gd name="T167" fmla="*/ 177 w 177"/>
                <a:gd name="T168" fmla="*/ 180 h 1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" h="180">
                  <a:moveTo>
                    <a:pt x="88" y="0"/>
                  </a:moveTo>
                  <a:lnTo>
                    <a:pt x="78" y="0"/>
                  </a:lnTo>
                  <a:lnTo>
                    <a:pt x="76" y="1"/>
                  </a:lnTo>
                  <a:lnTo>
                    <a:pt x="69" y="1"/>
                  </a:lnTo>
                  <a:lnTo>
                    <a:pt x="68" y="3"/>
                  </a:lnTo>
                  <a:lnTo>
                    <a:pt x="63" y="3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7" y="6"/>
                  </a:lnTo>
                  <a:lnTo>
                    <a:pt x="56" y="6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8" y="51"/>
                  </a:lnTo>
                  <a:lnTo>
                    <a:pt x="8" y="52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3" y="65"/>
                  </a:lnTo>
                  <a:lnTo>
                    <a:pt x="3" y="69"/>
                  </a:lnTo>
                  <a:lnTo>
                    <a:pt x="1" y="71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1" y="109"/>
                  </a:lnTo>
                  <a:lnTo>
                    <a:pt x="3" y="110"/>
                  </a:lnTo>
                  <a:lnTo>
                    <a:pt x="3" y="114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6" y="120"/>
                  </a:lnTo>
                  <a:lnTo>
                    <a:pt x="6" y="123"/>
                  </a:lnTo>
                  <a:lnTo>
                    <a:pt x="7" y="125"/>
                  </a:lnTo>
                  <a:lnTo>
                    <a:pt x="7" y="126"/>
                  </a:lnTo>
                  <a:lnTo>
                    <a:pt x="8" y="127"/>
                  </a:lnTo>
                  <a:lnTo>
                    <a:pt x="8" y="129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1" y="133"/>
                  </a:lnTo>
                  <a:lnTo>
                    <a:pt x="11" y="135"/>
                  </a:lnTo>
                  <a:lnTo>
                    <a:pt x="13" y="136"/>
                  </a:lnTo>
                  <a:lnTo>
                    <a:pt x="13" y="138"/>
                  </a:lnTo>
                  <a:lnTo>
                    <a:pt x="14" y="139"/>
                  </a:lnTo>
                  <a:lnTo>
                    <a:pt x="14" y="141"/>
                  </a:lnTo>
                  <a:lnTo>
                    <a:pt x="16" y="142"/>
                  </a:lnTo>
                  <a:lnTo>
                    <a:pt x="17" y="142"/>
                  </a:lnTo>
                  <a:lnTo>
                    <a:pt x="17" y="143"/>
                  </a:lnTo>
                  <a:lnTo>
                    <a:pt x="20" y="146"/>
                  </a:lnTo>
                  <a:lnTo>
                    <a:pt x="20" y="148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51"/>
                  </a:lnTo>
                  <a:lnTo>
                    <a:pt x="30" y="158"/>
                  </a:lnTo>
                  <a:lnTo>
                    <a:pt x="32" y="158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4" y="162"/>
                  </a:lnTo>
                  <a:lnTo>
                    <a:pt x="36" y="162"/>
                  </a:lnTo>
                  <a:lnTo>
                    <a:pt x="37" y="164"/>
                  </a:lnTo>
                  <a:lnTo>
                    <a:pt x="39" y="164"/>
                  </a:lnTo>
                  <a:lnTo>
                    <a:pt x="42" y="167"/>
                  </a:lnTo>
                  <a:lnTo>
                    <a:pt x="43" y="167"/>
                  </a:lnTo>
                  <a:lnTo>
                    <a:pt x="46" y="170"/>
                  </a:lnTo>
                  <a:lnTo>
                    <a:pt x="47" y="170"/>
                  </a:lnTo>
                  <a:lnTo>
                    <a:pt x="49" y="171"/>
                  </a:lnTo>
                  <a:lnTo>
                    <a:pt x="50" y="171"/>
                  </a:lnTo>
                  <a:lnTo>
                    <a:pt x="52" y="172"/>
                  </a:lnTo>
                  <a:lnTo>
                    <a:pt x="55" y="172"/>
                  </a:lnTo>
                  <a:lnTo>
                    <a:pt x="56" y="174"/>
                  </a:lnTo>
                  <a:lnTo>
                    <a:pt x="57" y="174"/>
                  </a:lnTo>
                  <a:lnTo>
                    <a:pt x="59" y="175"/>
                  </a:lnTo>
                  <a:lnTo>
                    <a:pt x="62" y="175"/>
                  </a:lnTo>
                  <a:lnTo>
                    <a:pt x="63" y="177"/>
                  </a:lnTo>
                  <a:lnTo>
                    <a:pt x="68" y="177"/>
                  </a:lnTo>
                  <a:lnTo>
                    <a:pt x="69" y="178"/>
                  </a:lnTo>
                  <a:lnTo>
                    <a:pt x="76" y="178"/>
                  </a:lnTo>
                  <a:lnTo>
                    <a:pt x="78" y="180"/>
                  </a:lnTo>
                  <a:lnTo>
                    <a:pt x="88" y="180"/>
                  </a:lnTo>
                  <a:lnTo>
                    <a:pt x="99" y="180"/>
                  </a:lnTo>
                  <a:lnTo>
                    <a:pt x="101" y="178"/>
                  </a:lnTo>
                  <a:lnTo>
                    <a:pt x="108" y="178"/>
                  </a:lnTo>
                  <a:lnTo>
                    <a:pt x="109" y="177"/>
                  </a:lnTo>
                  <a:lnTo>
                    <a:pt x="114" y="177"/>
                  </a:lnTo>
                  <a:lnTo>
                    <a:pt x="115" y="175"/>
                  </a:lnTo>
                  <a:lnTo>
                    <a:pt x="118" y="175"/>
                  </a:lnTo>
                  <a:lnTo>
                    <a:pt x="119" y="174"/>
                  </a:lnTo>
                  <a:lnTo>
                    <a:pt x="121" y="174"/>
                  </a:lnTo>
                  <a:lnTo>
                    <a:pt x="122" y="172"/>
                  </a:lnTo>
                  <a:lnTo>
                    <a:pt x="125" y="172"/>
                  </a:lnTo>
                  <a:lnTo>
                    <a:pt x="127" y="171"/>
                  </a:lnTo>
                  <a:lnTo>
                    <a:pt x="128" y="171"/>
                  </a:lnTo>
                  <a:lnTo>
                    <a:pt x="130" y="170"/>
                  </a:lnTo>
                  <a:lnTo>
                    <a:pt x="131" y="170"/>
                  </a:lnTo>
                  <a:lnTo>
                    <a:pt x="134" y="167"/>
                  </a:lnTo>
                  <a:lnTo>
                    <a:pt x="135" y="167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41" y="162"/>
                  </a:lnTo>
                  <a:lnTo>
                    <a:pt x="142" y="162"/>
                  </a:lnTo>
                  <a:lnTo>
                    <a:pt x="144" y="161"/>
                  </a:lnTo>
                  <a:lnTo>
                    <a:pt x="144" y="159"/>
                  </a:lnTo>
                  <a:lnTo>
                    <a:pt x="145" y="158"/>
                  </a:lnTo>
                  <a:lnTo>
                    <a:pt x="147" y="158"/>
                  </a:lnTo>
                  <a:lnTo>
                    <a:pt x="154" y="151"/>
                  </a:lnTo>
                  <a:lnTo>
                    <a:pt x="154" y="149"/>
                  </a:lnTo>
                  <a:lnTo>
                    <a:pt x="155" y="149"/>
                  </a:lnTo>
                  <a:lnTo>
                    <a:pt x="157" y="148"/>
                  </a:lnTo>
                  <a:lnTo>
                    <a:pt x="157" y="146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3" y="141"/>
                  </a:lnTo>
                  <a:lnTo>
                    <a:pt x="163" y="139"/>
                  </a:lnTo>
                  <a:lnTo>
                    <a:pt x="164" y="138"/>
                  </a:lnTo>
                  <a:lnTo>
                    <a:pt x="164" y="136"/>
                  </a:lnTo>
                  <a:lnTo>
                    <a:pt x="166" y="135"/>
                  </a:lnTo>
                  <a:lnTo>
                    <a:pt x="166" y="133"/>
                  </a:lnTo>
                  <a:lnTo>
                    <a:pt x="167" y="132"/>
                  </a:lnTo>
                  <a:lnTo>
                    <a:pt x="167" y="130"/>
                  </a:lnTo>
                  <a:lnTo>
                    <a:pt x="168" y="129"/>
                  </a:lnTo>
                  <a:lnTo>
                    <a:pt x="168" y="127"/>
                  </a:lnTo>
                  <a:lnTo>
                    <a:pt x="170" y="126"/>
                  </a:lnTo>
                  <a:lnTo>
                    <a:pt x="170" y="125"/>
                  </a:lnTo>
                  <a:lnTo>
                    <a:pt x="171" y="123"/>
                  </a:lnTo>
                  <a:lnTo>
                    <a:pt x="171" y="120"/>
                  </a:lnTo>
                  <a:lnTo>
                    <a:pt x="173" y="119"/>
                  </a:lnTo>
                  <a:lnTo>
                    <a:pt x="173" y="116"/>
                  </a:lnTo>
                  <a:lnTo>
                    <a:pt x="174" y="114"/>
                  </a:lnTo>
                  <a:lnTo>
                    <a:pt x="174" y="110"/>
                  </a:lnTo>
                  <a:lnTo>
                    <a:pt x="176" y="109"/>
                  </a:lnTo>
                  <a:lnTo>
                    <a:pt x="176" y="103"/>
                  </a:lnTo>
                  <a:lnTo>
                    <a:pt x="177" y="101"/>
                  </a:lnTo>
                  <a:lnTo>
                    <a:pt x="177" y="90"/>
                  </a:lnTo>
                  <a:lnTo>
                    <a:pt x="177" y="78"/>
                  </a:lnTo>
                  <a:lnTo>
                    <a:pt x="176" y="77"/>
                  </a:lnTo>
                  <a:lnTo>
                    <a:pt x="176" y="71"/>
                  </a:lnTo>
                  <a:lnTo>
                    <a:pt x="174" y="69"/>
                  </a:lnTo>
                  <a:lnTo>
                    <a:pt x="174" y="65"/>
                  </a:lnTo>
                  <a:lnTo>
                    <a:pt x="173" y="64"/>
                  </a:lnTo>
                  <a:lnTo>
                    <a:pt x="173" y="61"/>
                  </a:lnTo>
                  <a:lnTo>
                    <a:pt x="171" y="59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3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67" y="49"/>
                  </a:lnTo>
                  <a:lnTo>
                    <a:pt x="167" y="48"/>
                  </a:lnTo>
                  <a:lnTo>
                    <a:pt x="166" y="46"/>
                  </a:lnTo>
                  <a:lnTo>
                    <a:pt x="166" y="45"/>
                  </a:lnTo>
                  <a:lnTo>
                    <a:pt x="164" y="43"/>
                  </a:lnTo>
                  <a:lnTo>
                    <a:pt x="164" y="42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1" y="37"/>
                  </a:lnTo>
                  <a:lnTo>
                    <a:pt x="160" y="37"/>
                  </a:lnTo>
                  <a:lnTo>
                    <a:pt x="160" y="36"/>
                  </a:lnTo>
                  <a:lnTo>
                    <a:pt x="157" y="33"/>
                  </a:lnTo>
                  <a:lnTo>
                    <a:pt x="157" y="32"/>
                  </a:lnTo>
                  <a:lnTo>
                    <a:pt x="155" y="30"/>
                  </a:lnTo>
                  <a:lnTo>
                    <a:pt x="154" y="30"/>
                  </a:lnTo>
                  <a:lnTo>
                    <a:pt x="154" y="29"/>
                  </a:lnTo>
                  <a:lnTo>
                    <a:pt x="147" y="22"/>
                  </a:lnTo>
                  <a:lnTo>
                    <a:pt x="145" y="22"/>
                  </a:lnTo>
                  <a:lnTo>
                    <a:pt x="144" y="20"/>
                  </a:lnTo>
                  <a:lnTo>
                    <a:pt x="144" y="19"/>
                  </a:lnTo>
                  <a:lnTo>
                    <a:pt x="142" y="17"/>
                  </a:lnTo>
                  <a:lnTo>
                    <a:pt x="141" y="17"/>
                  </a:lnTo>
                  <a:lnTo>
                    <a:pt x="140" y="16"/>
                  </a:lnTo>
                  <a:lnTo>
                    <a:pt x="138" y="16"/>
                  </a:lnTo>
                  <a:lnTo>
                    <a:pt x="135" y="13"/>
                  </a:lnTo>
                  <a:lnTo>
                    <a:pt x="134" y="13"/>
                  </a:lnTo>
                  <a:lnTo>
                    <a:pt x="131" y="10"/>
                  </a:lnTo>
                  <a:lnTo>
                    <a:pt x="130" y="10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5" y="7"/>
                  </a:lnTo>
                  <a:lnTo>
                    <a:pt x="122" y="7"/>
                  </a:lnTo>
                  <a:lnTo>
                    <a:pt x="121" y="6"/>
                  </a:lnTo>
                  <a:lnTo>
                    <a:pt x="119" y="6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4" y="3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1" y="1"/>
                  </a:lnTo>
                  <a:lnTo>
                    <a:pt x="9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Freeform 827"/>
            <p:cNvSpPr>
              <a:spLocks/>
            </p:cNvSpPr>
            <p:nvPr/>
          </p:nvSpPr>
          <p:spPr bwMode="auto">
            <a:xfrm>
              <a:off x="3117" y="3103"/>
              <a:ext cx="63" cy="64"/>
            </a:xfrm>
            <a:custGeom>
              <a:avLst/>
              <a:gdLst>
                <a:gd name="T0" fmla="*/ 0 w 189"/>
                <a:gd name="T1" fmla="*/ 1 h 192"/>
                <a:gd name="T2" fmla="*/ 0 w 189"/>
                <a:gd name="T3" fmla="*/ 2 h 192"/>
                <a:gd name="T4" fmla="*/ 0 w 189"/>
                <a:gd name="T5" fmla="*/ 2 h 192"/>
                <a:gd name="T6" fmla="*/ 0 w 189"/>
                <a:gd name="T7" fmla="*/ 2 h 192"/>
                <a:gd name="T8" fmla="*/ 1 w 189"/>
                <a:gd name="T9" fmla="*/ 2 h 192"/>
                <a:gd name="T10" fmla="*/ 1 w 189"/>
                <a:gd name="T11" fmla="*/ 2 h 192"/>
                <a:gd name="T12" fmla="*/ 1 w 189"/>
                <a:gd name="T13" fmla="*/ 2 h 192"/>
                <a:gd name="T14" fmla="*/ 1 w 189"/>
                <a:gd name="T15" fmla="*/ 2 h 192"/>
                <a:gd name="T16" fmla="*/ 2 w 189"/>
                <a:gd name="T17" fmla="*/ 2 h 192"/>
                <a:gd name="T18" fmla="*/ 2 w 189"/>
                <a:gd name="T19" fmla="*/ 2 h 192"/>
                <a:gd name="T20" fmla="*/ 2 w 189"/>
                <a:gd name="T21" fmla="*/ 2 h 192"/>
                <a:gd name="T22" fmla="*/ 2 w 189"/>
                <a:gd name="T23" fmla="*/ 2 h 192"/>
                <a:gd name="T24" fmla="*/ 2 w 189"/>
                <a:gd name="T25" fmla="*/ 2 h 192"/>
                <a:gd name="T26" fmla="*/ 2 w 189"/>
                <a:gd name="T27" fmla="*/ 1 h 192"/>
                <a:gd name="T28" fmla="*/ 2 w 189"/>
                <a:gd name="T29" fmla="*/ 1 h 192"/>
                <a:gd name="T30" fmla="*/ 2 w 189"/>
                <a:gd name="T31" fmla="*/ 1 h 192"/>
                <a:gd name="T32" fmla="*/ 2 w 189"/>
                <a:gd name="T33" fmla="*/ 1 h 192"/>
                <a:gd name="T34" fmla="*/ 2 w 189"/>
                <a:gd name="T35" fmla="*/ 0 h 192"/>
                <a:gd name="T36" fmla="*/ 2 w 189"/>
                <a:gd name="T37" fmla="*/ 0 h 192"/>
                <a:gd name="T38" fmla="*/ 2 w 189"/>
                <a:gd name="T39" fmla="*/ 0 h 192"/>
                <a:gd name="T40" fmla="*/ 1 w 189"/>
                <a:gd name="T41" fmla="*/ 0 h 192"/>
                <a:gd name="T42" fmla="*/ 1 w 189"/>
                <a:gd name="T43" fmla="*/ 0 h 192"/>
                <a:gd name="T44" fmla="*/ 1 w 189"/>
                <a:gd name="T45" fmla="*/ 0 h 192"/>
                <a:gd name="T46" fmla="*/ 0 w 189"/>
                <a:gd name="T47" fmla="*/ 0 h 192"/>
                <a:gd name="T48" fmla="*/ 0 w 189"/>
                <a:gd name="T49" fmla="*/ 0 h 192"/>
                <a:gd name="T50" fmla="*/ 0 w 189"/>
                <a:gd name="T51" fmla="*/ 1 h 192"/>
                <a:gd name="T52" fmla="*/ 0 w 189"/>
                <a:gd name="T53" fmla="*/ 1 h 192"/>
                <a:gd name="T54" fmla="*/ 0 w 189"/>
                <a:gd name="T55" fmla="*/ 1 h 192"/>
                <a:gd name="T56" fmla="*/ 0 w 189"/>
                <a:gd name="T57" fmla="*/ 1 h 192"/>
                <a:gd name="T58" fmla="*/ 0 w 189"/>
                <a:gd name="T59" fmla="*/ 1 h 192"/>
                <a:gd name="T60" fmla="*/ 0 w 189"/>
                <a:gd name="T61" fmla="*/ 1 h 192"/>
                <a:gd name="T62" fmla="*/ 1 w 189"/>
                <a:gd name="T63" fmla="*/ 0 h 192"/>
                <a:gd name="T64" fmla="*/ 1 w 189"/>
                <a:gd name="T65" fmla="*/ 0 h 192"/>
                <a:gd name="T66" fmla="*/ 1 w 189"/>
                <a:gd name="T67" fmla="*/ 0 h 192"/>
                <a:gd name="T68" fmla="*/ 1 w 189"/>
                <a:gd name="T69" fmla="*/ 0 h 192"/>
                <a:gd name="T70" fmla="*/ 2 w 189"/>
                <a:gd name="T71" fmla="*/ 0 h 192"/>
                <a:gd name="T72" fmla="*/ 2 w 189"/>
                <a:gd name="T73" fmla="*/ 0 h 192"/>
                <a:gd name="T74" fmla="*/ 2 w 189"/>
                <a:gd name="T75" fmla="*/ 1 h 192"/>
                <a:gd name="T76" fmla="*/ 2 w 189"/>
                <a:gd name="T77" fmla="*/ 1 h 192"/>
                <a:gd name="T78" fmla="*/ 2 w 189"/>
                <a:gd name="T79" fmla="*/ 1 h 192"/>
                <a:gd name="T80" fmla="*/ 2 w 189"/>
                <a:gd name="T81" fmla="*/ 1 h 192"/>
                <a:gd name="T82" fmla="*/ 2 w 189"/>
                <a:gd name="T83" fmla="*/ 1 h 192"/>
                <a:gd name="T84" fmla="*/ 2 w 189"/>
                <a:gd name="T85" fmla="*/ 2 h 192"/>
                <a:gd name="T86" fmla="*/ 2 w 189"/>
                <a:gd name="T87" fmla="*/ 2 h 192"/>
                <a:gd name="T88" fmla="*/ 2 w 189"/>
                <a:gd name="T89" fmla="*/ 2 h 192"/>
                <a:gd name="T90" fmla="*/ 2 w 189"/>
                <a:gd name="T91" fmla="*/ 2 h 192"/>
                <a:gd name="T92" fmla="*/ 1 w 189"/>
                <a:gd name="T93" fmla="*/ 2 h 192"/>
                <a:gd name="T94" fmla="*/ 1 w 189"/>
                <a:gd name="T95" fmla="*/ 2 h 192"/>
                <a:gd name="T96" fmla="*/ 1 w 189"/>
                <a:gd name="T97" fmla="*/ 2 h 192"/>
                <a:gd name="T98" fmla="*/ 1 w 189"/>
                <a:gd name="T99" fmla="*/ 2 h 192"/>
                <a:gd name="T100" fmla="*/ 1 w 189"/>
                <a:gd name="T101" fmla="*/ 2 h 192"/>
                <a:gd name="T102" fmla="*/ 0 w 189"/>
                <a:gd name="T103" fmla="*/ 2 h 192"/>
                <a:gd name="T104" fmla="*/ 0 w 189"/>
                <a:gd name="T105" fmla="*/ 2 h 192"/>
                <a:gd name="T106" fmla="*/ 0 w 189"/>
                <a:gd name="T107" fmla="*/ 1 h 192"/>
                <a:gd name="T108" fmla="*/ 0 w 189"/>
                <a:gd name="T109" fmla="*/ 1 h 1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9"/>
                <a:gd name="T166" fmla="*/ 0 h 192"/>
                <a:gd name="T167" fmla="*/ 189 w 189"/>
                <a:gd name="T168" fmla="*/ 192 h 1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9" h="192">
                  <a:moveTo>
                    <a:pt x="0" y="96"/>
                  </a:moveTo>
                  <a:lnTo>
                    <a:pt x="0" y="104"/>
                  </a:lnTo>
                  <a:lnTo>
                    <a:pt x="2" y="115"/>
                  </a:lnTo>
                  <a:lnTo>
                    <a:pt x="4" y="123"/>
                  </a:lnTo>
                  <a:lnTo>
                    <a:pt x="6" y="128"/>
                  </a:lnTo>
                  <a:lnTo>
                    <a:pt x="7" y="132"/>
                  </a:lnTo>
                  <a:lnTo>
                    <a:pt x="9" y="136"/>
                  </a:lnTo>
                  <a:lnTo>
                    <a:pt x="12" y="141"/>
                  </a:lnTo>
                  <a:lnTo>
                    <a:pt x="16" y="148"/>
                  </a:lnTo>
                  <a:lnTo>
                    <a:pt x="19" y="152"/>
                  </a:lnTo>
                  <a:lnTo>
                    <a:pt x="27" y="162"/>
                  </a:lnTo>
                  <a:lnTo>
                    <a:pt x="35" y="170"/>
                  </a:lnTo>
                  <a:lnTo>
                    <a:pt x="45" y="177"/>
                  </a:lnTo>
                  <a:lnTo>
                    <a:pt x="49" y="180"/>
                  </a:lnTo>
                  <a:lnTo>
                    <a:pt x="62" y="186"/>
                  </a:lnTo>
                  <a:lnTo>
                    <a:pt x="66" y="187"/>
                  </a:lnTo>
                  <a:lnTo>
                    <a:pt x="75" y="189"/>
                  </a:lnTo>
                  <a:lnTo>
                    <a:pt x="81" y="190"/>
                  </a:lnTo>
                  <a:lnTo>
                    <a:pt x="89" y="190"/>
                  </a:lnTo>
                  <a:lnTo>
                    <a:pt x="94" y="192"/>
                  </a:lnTo>
                  <a:lnTo>
                    <a:pt x="95" y="192"/>
                  </a:lnTo>
                  <a:lnTo>
                    <a:pt x="108" y="190"/>
                  </a:lnTo>
                  <a:lnTo>
                    <a:pt x="112" y="189"/>
                  </a:lnTo>
                  <a:lnTo>
                    <a:pt x="118" y="187"/>
                  </a:lnTo>
                  <a:lnTo>
                    <a:pt x="123" y="187"/>
                  </a:lnTo>
                  <a:lnTo>
                    <a:pt x="127" y="186"/>
                  </a:lnTo>
                  <a:lnTo>
                    <a:pt x="131" y="183"/>
                  </a:lnTo>
                  <a:lnTo>
                    <a:pt x="134" y="181"/>
                  </a:lnTo>
                  <a:lnTo>
                    <a:pt x="138" y="180"/>
                  </a:lnTo>
                  <a:lnTo>
                    <a:pt x="143" y="177"/>
                  </a:lnTo>
                  <a:lnTo>
                    <a:pt x="150" y="171"/>
                  </a:lnTo>
                  <a:lnTo>
                    <a:pt x="154" y="168"/>
                  </a:lnTo>
                  <a:lnTo>
                    <a:pt x="160" y="162"/>
                  </a:lnTo>
                  <a:lnTo>
                    <a:pt x="166" y="155"/>
                  </a:lnTo>
                  <a:lnTo>
                    <a:pt x="169" y="152"/>
                  </a:lnTo>
                  <a:lnTo>
                    <a:pt x="174" y="145"/>
                  </a:lnTo>
                  <a:lnTo>
                    <a:pt x="177" y="141"/>
                  </a:lnTo>
                  <a:lnTo>
                    <a:pt x="183" y="128"/>
                  </a:lnTo>
                  <a:lnTo>
                    <a:pt x="184" y="123"/>
                  </a:lnTo>
                  <a:lnTo>
                    <a:pt x="186" y="115"/>
                  </a:lnTo>
                  <a:lnTo>
                    <a:pt x="187" y="109"/>
                  </a:lnTo>
                  <a:lnTo>
                    <a:pt x="187" y="100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7" y="90"/>
                  </a:lnTo>
                  <a:lnTo>
                    <a:pt x="187" y="81"/>
                  </a:lnTo>
                  <a:lnTo>
                    <a:pt x="186" y="75"/>
                  </a:lnTo>
                  <a:lnTo>
                    <a:pt x="184" y="67"/>
                  </a:lnTo>
                  <a:lnTo>
                    <a:pt x="183" y="62"/>
                  </a:lnTo>
                  <a:lnTo>
                    <a:pt x="177" y="49"/>
                  </a:lnTo>
                  <a:lnTo>
                    <a:pt x="174" y="45"/>
                  </a:lnTo>
                  <a:lnTo>
                    <a:pt x="167" y="35"/>
                  </a:lnTo>
                  <a:lnTo>
                    <a:pt x="157" y="25"/>
                  </a:lnTo>
                  <a:lnTo>
                    <a:pt x="150" y="19"/>
                  </a:lnTo>
                  <a:lnTo>
                    <a:pt x="147" y="16"/>
                  </a:lnTo>
                  <a:lnTo>
                    <a:pt x="138" y="12"/>
                  </a:lnTo>
                  <a:lnTo>
                    <a:pt x="134" y="9"/>
                  </a:lnTo>
                  <a:lnTo>
                    <a:pt x="131" y="7"/>
                  </a:lnTo>
                  <a:lnTo>
                    <a:pt x="127" y="6"/>
                  </a:lnTo>
                  <a:lnTo>
                    <a:pt x="123" y="4"/>
                  </a:lnTo>
                  <a:lnTo>
                    <a:pt x="118" y="3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75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53" y="9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30" y="25"/>
                  </a:lnTo>
                  <a:lnTo>
                    <a:pt x="25" y="30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2" y="49"/>
                  </a:lnTo>
                  <a:lnTo>
                    <a:pt x="9" y="54"/>
                  </a:lnTo>
                  <a:lnTo>
                    <a:pt x="7" y="58"/>
                  </a:lnTo>
                  <a:lnTo>
                    <a:pt x="4" y="67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2" y="83"/>
                  </a:lnTo>
                  <a:lnTo>
                    <a:pt x="13" y="78"/>
                  </a:lnTo>
                  <a:lnTo>
                    <a:pt x="14" y="70"/>
                  </a:lnTo>
                  <a:lnTo>
                    <a:pt x="17" y="62"/>
                  </a:lnTo>
                  <a:lnTo>
                    <a:pt x="19" y="59"/>
                  </a:lnTo>
                  <a:lnTo>
                    <a:pt x="22" y="55"/>
                  </a:lnTo>
                  <a:lnTo>
                    <a:pt x="25" y="48"/>
                  </a:lnTo>
                  <a:lnTo>
                    <a:pt x="48" y="25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8" y="13"/>
                  </a:lnTo>
                  <a:lnTo>
                    <a:pt x="82" y="12"/>
                  </a:lnTo>
                  <a:lnTo>
                    <a:pt x="102" y="12"/>
                  </a:lnTo>
                  <a:lnTo>
                    <a:pt x="111" y="13"/>
                  </a:lnTo>
                  <a:lnTo>
                    <a:pt x="115" y="13"/>
                  </a:lnTo>
                  <a:lnTo>
                    <a:pt x="118" y="14"/>
                  </a:lnTo>
                  <a:lnTo>
                    <a:pt x="123" y="16"/>
                  </a:lnTo>
                  <a:lnTo>
                    <a:pt x="127" y="17"/>
                  </a:lnTo>
                  <a:lnTo>
                    <a:pt x="130" y="19"/>
                  </a:lnTo>
                  <a:lnTo>
                    <a:pt x="133" y="22"/>
                  </a:lnTo>
                  <a:lnTo>
                    <a:pt x="140" y="25"/>
                  </a:lnTo>
                  <a:lnTo>
                    <a:pt x="143" y="28"/>
                  </a:lnTo>
                  <a:lnTo>
                    <a:pt x="150" y="33"/>
                  </a:lnTo>
                  <a:lnTo>
                    <a:pt x="154" y="39"/>
                  </a:lnTo>
                  <a:lnTo>
                    <a:pt x="157" y="42"/>
                  </a:lnTo>
                  <a:lnTo>
                    <a:pt x="164" y="52"/>
                  </a:lnTo>
                  <a:lnTo>
                    <a:pt x="167" y="55"/>
                  </a:lnTo>
                  <a:lnTo>
                    <a:pt x="172" y="67"/>
                  </a:lnTo>
                  <a:lnTo>
                    <a:pt x="173" y="70"/>
                  </a:lnTo>
                  <a:lnTo>
                    <a:pt x="174" y="78"/>
                  </a:lnTo>
                  <a:lnTo>
                    <a:pt x="176" y="83"/>
                  </a:lnTo>
                  <a:lnTo>
                    <a:pt x="176" y="91"/>
                  </a:lnTo>
                  <a:lnTo>
                    <a:pt x="177" y="96"/>
                  </a:lnTo>
                  <a:lnTo>
                    <a:pt x="177" y="94"/>
                  </a:lnTo>
                  <a:lnTo>
                    <a:pt x="176" y="99"/>
                  </a:lnTo>
                  <a:lnTo>
                    <a:pt x="176" y="107"/>
                  </a:lnTo>
                  <a:lnTo>
                    <a:pt x="174" y="112"/>
                  </a:lnTo>
                  <a:lnTo>
                    <a:pt x="173" y="120"/>
                  </a:lnTo>
                  <a:lnTo>
                    <a:pt x="172" y="123"/>
                  </a:lnTo>
                  <a:lnTo>
                    <a:pt x="167" y="135"/>
                  </a:lnTo>
                  <a:lnTo>
                    <a:pt x="164" y="138"/>
                  </a:lnTo>
                  <a:lnTo>
                    <a:pt x="160" y="145"/>
                  </a:lnTo>
                  <a:lnTo>
                    <a:pt x="157" y="148"/>
                  </a:lnTo>
                  <a:lnTo>
                    <a:pt x="151" y="155"/>
                  </a:lnTo>
                  <a:lnTo>
                    <a:pt x="144" y="162"/>
                  </a:lnTo>
                  <a:lnTo>
                    <a:pt x="137" y="167"/>
                  </a:lnTo>
                  <a:lnTo>
                    <a:pt x="134" y="170"/>
                  </a:lnTo>
                  <a:lnTo>
                    <a:pt x="130" y="171"/>
                  </a:lnTo>
                  <a:lnTo>
                    <a:pt x="125" y="173"/>
                  </a:lnTo>
                  <a:lnTo>
                    <a:pt x="123" y="174"/>
                  </a:lnTo>
                  <a:lnTo>
                    <a:pt x="118" y="176"/>
                  </a:lnTo>
                  <a:lnTo>
                    <a:pt x="115" y="177"/>
                  </a:lnTo>
                  <a:lnTo>
                    <a:pt x="111" y="177"/>
                  </a:lnTo>
                  <a:lnTo>
                    <a:pt x="107" y="178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1" y="178"/>
                  </a:lnTo>
                  <a:lnTo>
                    <a:pt x="82" y="178"/>
                  </a:lnTo>
                  <a:lnTo>
                    <a:pt x="78" y="177"/>
                  </a:lnTo>
                  <a:lnTo>
                    <a:pt x="69" y="176"/>
                  </a:lnTo>
                  <a:lnTo>
                    <a:pt x="66" y="174"/>
                  </a:lnTo>
                  <a:lnTo>
                    <a:pt x="55" y="170"/>
                  </a:lnTo>
                  <a:lnTo>
                    <a:pt x="52" y="167"/>
                  </a:lnTo>
                  <a:lnTo>
                    <a:pt x="42" y="160"/>
                  </a:lnTo>
                  <a:lnTo>
                    <a:pt x="39" y="157"/>
                  </a:lnTo>
                  <a:lnTo>
                    <a:pt x="36" y="155"/>
                  </a:lnTo>
                  <a:lnTo>
                    <a:pt x="27" y="145"/>
                  </a:lnTo>
                  <a:lnTo>
                    <a:pt x="25" y="142"/>
                  </a:lnTo>
                  <a:lnTo>
                    <a:pt x="22" y="135"/>
                  </a:lnTo>
                  <a:lnTo>
                    <a:pt x="19" y="132"/>
                  </a:lnTo>
                  <a:lnTo>
                    <a:pt x="17" y="128"/>
                  </a:lnTo>
                  <a:lnTo>
                    <a:pt x="16" y="125"/>
                  </a:lnTo>
                  <a:lnTo>
                    <a:pt x="14" y="120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2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Freeform 828"/>
            <p:cNvSpPr>
              <a:spLocks/>
            </p:cNvSpPr>
            <p:nvPr/>
          </p:nvSpPr>
          <p:spPr bwMode="auto">
            <a:xfrm>
              <a:off x="2472" y="3371"/>
              <a:ext cx="59" cy="59"/>
            </a:xfrm>
            <a:custGeom>
              <a:avLst/>
              <a:gdLst>
                <a:gd name="T0" fmla="*/ 1 w 176"/>
                <a:gd name="T1" fmla="*/ 0 h 178"/>
                <a:gd name="T2" fmla="*/ 1 w 176"/>
                <a:gd name="T3" fmla="*/ 0 h 178"/>
                <a:gd name="T4" fmla="*/ 1 w 176"/>
                <a:gd name="T5" fmla="*/ 0 h 178"/>
                <a:gd name="T6" fmla="*/ 1 w 176"/>
                <a:gd name="T7" fmla="*/ 0 h 178"/>
                <a:gd name="T8" fmla="*/ 0 w 176"/>
                <a:gd name="T9" fmla="*/ 0 h 178"/>
                <a:gd name="T10" fmla="*/ 0 w 176"/>
                <a:gd name="T11" fmla="*/ 0 h 178"/>
                <a:gd name="T12" fmla="*/ 0 w 176"/>
                <a:gd name="T13" fmla="*/ 0 h 178"/>
                <a:gd name="T14" fmla="*/ 0 w 176"/>
                <a:gd name="T15" fmla="*/ 0 h 178"/>
                <a:gd name="T16" fmla="*/ 0 w 176"/>
                <a:gd name="T17" fmla="*/ 0 h 178"/>
                <a:gd name="T18" fmla="*/ 0 w 176"/>
                <a:gd name="T19" fmla="*/ 1 h 178"/>
                <a:gd name="T20" fmla="*/ 0 w 176"/>
                <a:gd name="T21" fmla="*/ 1 h 178"/>
                <a:gd name="T22" fmla="*/ 0 w 176"/>
                <a:gd name="T23" fmla="*/ 1 h 178"/>
                <a:gd name="T24" fmla="*/ 0 w 176"/>
                <a:gd name="T25" fmla="*/ 1 h 178"/>
                <a:gd name="T26" fmla="*/ 0 w 176"/>
                <a:gd name="T27" fmla="*/ 1 h 178"/>
                <a:gd name="T28" fmla="*/ 0 w 176"/>
                <a:gd name="T29" fmla="*/ 1 h 178"/>
                <a:gd name="T30" fmla="*/ 0 w 176"/>
                <a:gd name="T31" fmla="*/ 1 h 178"/>
                <a:gd name="T32" fmla="*/ 0 w 176"/>
                <a:gd name="T33" fmla="*/ 2 h 178"/>
                <a:gd name="T34" fmla="*/ 0 w 176"/>
                <a:gd name="T35" fmla="*/ 2 h 178"/>
                <a:gd name="T36" fmla="*/ 0 w 176"/>
                <a:gd name="T37" fmla="*/ 2 h 178"/>
                <a:gd name="T38" fmla="*/ 0 w 176"/>
                <a:gd name="T39" fmla="*/ 2 h 178"/>
                <a:gd name="T40" fmla="*/ 0 w 176"/>
                <a:gd name="T41" fmla="*/ 2 h 178"/>
                <a:gd name="T42" fmla="*/ 0 w 176"/>
                <a:gd name="T43" fmla="*/ 2 h 178"/>
                <a:gd name="T44" fmla="*/ 0 w 176"/>
                <a:gd name="T45" fmla="*/ 2 h 178"/>
                <a:gd name="T46" fmla="*/ 1 w 176"/>
                <a:gd name="T47" fmla="*/ 2 h 178"/>
                <a:gd name="T48" fmla="*/ 1 w 176"/>
                <a:gd name="T49" fmla="*/ 2 h 178"/>
                <a:gd name="T50" fmla="*/ 1 w 176"/>
                <a:gd name="T51" fmla="*/ 2 h 178"/>
                <a:gd name="T52" fmla="*/ 1 w 176"/>
                <a:gd name="T53" fmla="*/ 2 h 178"/>
                <a:gd name="T54" fmla="*/ 1 w 176"/>
                <a:gd name="T55" fmla="*/ 2 h 178"/>
                <a:gd name="T56" fmla="*/ 1 w 176"/>
                <a:gd name="T57" fmla="*/ 2 h 178"/>
                <a:gd name="T58" fmla="*/ 2 w 176"/>
                <a:gd name="T59" fmla="*/ 2 h 178"/>
                <a:gd name="T60" fmla="*/ 2 w 176"/>
                <a:gd name="T61" fmla="*/ 2 h 178"/>
                <a:gd name="T62" fmla="*/ 2 w 176"/>
                <a:gd name="T63" fmla="*/ 2 h 178"/>
                <a:gd name="T64" fmla="*/ 2 w 176"/>
                <a:gd name="T65" fmla="*/ 2 h 178"/>
                <a:gd name="T66" fmla="*/ 2 w 176"/>
                <a:gd name="T67" fmla="*/ 2 h 178"/>
                <a:gd name="T68" fmla="*/ 2 w 176"/>
                <a:gd name="T69" fmla="*/ 2 h 178"/>
                <a:gd name="T70" fmla="*/ 2 w 176"/>
                <a:gd name="T71" fmla="*/ 2 h 178"/>
                <a:gd name="T72" fmla="*/ 2 w 176"/>
                <a:gd name="T73" fmla="*/ 2 h 178"/>
                <a:gd name="T74" fmla="*/ 2 w 176"/>
                <a:gd name="T75" fmla="*/ 2 h 178"/>
                <a:gd name="T76" fmla="*/ 2 w 176"/>
                <a:gd name="T77" fmla="*/ 2 h 178"/>
                <a:gd name="T78" fmla="*/ 2 w 176"/>
                <a:gd name="T79" fmla="*/ 1 h 178"/>
                <a:gd name="T80" fmla="*/ 2 w 176"/>
                <a:gd name="T81" fmla="*/ 1 h 178"/>
                <a:gd name="T82" fmla="*/ 2 w 176"/>
                <a:gd name="T83" fmla="*/ 1 h 178"/>
                <a:gd name="T84" fmla="*/ 2 w 176"/>
                <a:gd name="T85" fmla="*/ 1 h 178"/>
                <a:gd name="T86" fmla="*/ 2 w 176"/>
                <a:gd name="T87" fmla="*/ 1 h 178"/>
                <a:gd name="T88" fmla="*/ 2 w 176"/>
                <a:gd name="T89" fmla="*/ 1 h 178"/>
                <a:gd name="T90" fmla="*/ 2 w 176"/>
                <a:gd name="T91" fmla="*/ 1 h 178"/>
                <a:gd name="T92" fmla="*/ 2 w 176"/>
                <a:gd name="T93" fmla="*/ 0 h 178"/>
                <a:gd name="T94" fmla="*/ 2 w 176"/>
                <a:gd name="T95" fmla="*/ 0 h 178"/>
                <a:gd name="T96" fmla="*/ 2 w 176"/>
                <a:gd name="T97" fmla="*/ 0 h 178"/>
                <a:gd name="T98" fmla="*/ 2 w 176"/>
                <a:gd name="T99" fmla="*/ 0 h 178"/>
                <a:gd name="T100" fmla="*/ 2 w 176"/>
                <a:gd name="T101" fmla="*/ 0 h 178"/>
                <a:gd name="T102" fmla="*/ 2 w 176"/>
                <a:gd name="T103" fmla="*/ 0 h 178"/>
                <a:gd name="T104" fmla="*/ 2 w 176"/>
                <a:gd name="T105" fmla="*/ 0 h 178"/>
                <a:gd name="T106" fmla="*/ 1 w 176"/>
                <a:gd name="T107" fmla="*/ 0 h 178"/>
                <a:gd name="T108" fmla="*/ 1 w 176"/>
                <a:gd name="T109" fmla="*/ 0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78"/>
                <a:gd name="T167" fmla="*/ 176 w 17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78">
                  <a:moveTo>
                    <a:pt x="8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3" y="3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9"/>
                  </a:lnTo>
                  <a:lnTo>
                    <a:pt x="1" y="70"/>
                  </a:lnTo>
                  <a:lnTo>
                    <a:pt x="1" y="77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7" y="124"/>
                  </a:lnTo>
                  <a:lnTo>
                    <a:pt x="7" y="125"/>
                  </a:lnTo>
                  <a:lnTo>
                    <a:pt x="9" y="127"/>
                  </a:lnTo>
                  <a:lnTo>
                    <a:pt x="9" y="128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4" y="137"/>
                  </a:lnTo>
                  <a:lnTo>
                    <a:pt x="14" y="138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4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3" y="149"/>
                  </a:lnTo>
                  <a:lnTo>
                    <a:pt x="23" y="150"/>
                  </a:lnTo>
                  <a:lnTo>
                    <a:pt x="24" y="150"/>
                  </a:lnTo>
                  <a:lnTo>
                    <a:pt x="27" y="153"/>
                  </a:lnTo>
                  <a:lnTo>
                    <a:pt x="27" y="154"/>
                  </a:lnTo>
                  <a:lnTo>
                    <a:pt x="29" y="154"/>
                  </a:lnTo>
                  <a:lnTo>
                    <a:pt x="32" y="157"/>
                  </a:lnTo>
                  <a:lnTo>
                    <a:pt x="33" y="157"/>
                  </a:lnTo>
                  <a:lnTo>
                    <a:pt x="33" y="159"/>
                  </a:lnTo>
                  <a:lnTo>
                    <a:pt x="34" y="160"/>
                  </a:lnTo>
                  <a:lnTo>
                    <a:pt x="36" y="160"/>
                  </a:lnTo>
                  <a:lnTo>
                    <a:pt x="39" y="163"/>
                  </a:lnTo>
                  <a:lnTo>
                    <a:pt x="40" y="163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6" y="167"/>
                  </a:lnTo>
                  <a:lnTo>
                    <a:pt x="47" y="167"/>
                  </a:lnTo>
                  <a:lnTo>
                    <a:pt x="49" y="169"/>
                  </a:lnTo>
                  <a:lnTo>
                    <a:pt x="50" y="169"/>
                  </a:lnTo>
                  <a:lnTo>
                    <a:pt x="52" y="170"/>
                  </a:lnTo>
                  <a:lnTo>
                    <a:pt x="53" y="170"/>
                  </a:lnTo>
                  <a:lnTo>
                    <a:pt x="55" y="172"/>
                  </a:lnTo>
                  <a:lnTo>
                    <a:pt x="58" y="172"/>
                  </a:lnTo>
                  <a:lnTo>
                    <a:pt x="59" y="173"/>
                  </a:lnTo>
                  <a:lnTo>
                    <a:pt x="62" y="173"/>
                  </a:lnTo>
                  <a:lnTo>
                    <a:pt x="63" y="175"/>
                  </a:lnTo>
                  <a:lnTo>
                    <a:pt x="68" y="175"/>
                  </a:lnTo>
                  <a:lnTo>
                    <a:pt x="69" y="176"/>
                  </a:lnTo>
                  <a:lnTo>
                    <a:pt x="76" y="176"/>
                  </a:lnTo>
                  <a:lnTo>
                    <a:pt x="78" y="178"/>
                  </a:lnTo>
                  <a:lnTo>
                    <a:pt x="88" y="178"/>
                  </a:lnTo>
                  <a:lnTo>
                    <a:pt x="98" y="178"/>
                  </a:lnTo>
                  <a:lnTo>
                    <a:pt x="99" y="176"/>
                  </a:lnTo>
                  <a:lnTo>
                    <a:pt x="107" y="176"/>
                  </a:lnTo>
                  <a:lnTo>
                    <a:pt x="108" y="175"/>
                  </a:lnTo>
                  <a:lnTo>
                    <a:pt x="112" y="175"/>
                  </a:lnTo>
                  <a:lnTo>
                    <a:pt x="114" y="173"/>
                  </a:lnTo>
                  <a:lnTo>
                    <a:pt x="117" y="173"/>
                  </a:ln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4" y="170"/>
                  </a:lnTo>
                  <a:lnTo>
                    <a:pt x="125" y="169"/>
                  </a:lnTo>
                  <a:lnTo>
                    <a:pt x="127" y="169"/>
                  </a:lnTo>
                  <a:lnTo>
                    <a:pt x="128" y="167"/>
                  </a:lnTo>
                  <a:lnTo>
                    <a:pt x="130" y="167"/>
                  </a:lnTo>
                  <a:lnTo>
                    <a:pt x="132" y="164"/>
                  </a:lnTo>
                  <a:lnTo>
                    <a:pt x="134" y="164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40" y="160"/>
                  </a:lnTo>
                  <a:lnTo>
                    <a:pt x="141" y="160"/>
                  </a:lnTo>
                  <a:lnTo>
                    <a:pt x="143" y="159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7" y="154"/>
                  </a:lnTo>
                  <a:lnTo>
                    <a:pt x="148" y="154"/>
                  </a:lnTo>
                  <a:lnTo>
                    <a:pt x="148" y="153"/>
                  </a:lnTo>
                  <a:lnTo>
                    <a:pt x="151" y="150"/>
                  </a:lnTo>
                  <a:lnTo>
                    <a:pt x="153" y="150"/>
                  </a:lnTo>
                  <a:lnTo>
                    <a:pt x="153" y="149"/>
                  </a:lnTo>
                  <a:lnTo>
                    <a:pt x="156" y="146"/>
                  </a:lnTo>
                  <a:lnTo>
                    <a:pt x="156" y="144"/>
                  </a:lnTo>
                  <a:lnTo>
                    <a:pt x="157" y="144"/>
                  </a:lnTo>
                  <a:lnTo>
                    <a:pt x="158" y="143"/>
                  </a:lnTo>
                  <a:lnTo>
                    <a:pt x="158" y="141"/>
                  </a:lnTo>
                  <a:lnTo>
                    <a:pt x="161" y="138"/>
                  </a:lnTo>
                  <a:lnTo>
                    <a:pt x="161" y="137"/>
                  </a:lnTo>
                  <a:lnTo>
                    <a:pt x="163" y="135"/>
                  </a:lnTo>
                  <a:lnTo>
                    <a:pt x="163" y="134"/>
                  </a:lnTo>
                  <a:lnTo>
                    <a:pt x="166" y="131"/>
                  </a:lnTo>
                  <a:lnTo>
                    <a:pt x="166" y="130"/>
                  </a:lnTo>
                  <a:lnTo>
                    <a:pt x="167" y="128"/>
                  </a:lnTo>
                  <a:lnTo>
                    <a:pt x="167" y="127"/>
                  </a:lnTo>
                  <a:lnTo>
                    <a:pt x="168" y="125"/>
                  </a:lnTo>
                  <a:lnTo>
                    <a:pt x="168" y="124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1" y="118"/>
                  </a:lnTo>
                  <a:lnTo>
                    <a:pt x="171" y="115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4" y="108"/>
                  </a:lnTo>
                  <a:lnTo>
                    <a:pt x="174" y="101"/>
                  </a:lnTo>
                  <a:lnTo>
                    <a:pt x="176" y="99"/>
                  </a:lnTo>
                  <a:lnTo>
                    <a:pt x="176" y="89"/>
                  </a:lnTo>
                  <a:lnTo>
                    <a:pt x="176" y="79"/>
                  </a:lnTo>
                  <a:lnTo>
                    <a:pt x="174" y="77"/>
                  </a:lnTo>
                  <a:lnTo>
                    <a:pt x="174" y="70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70" y="59"/>
                  </a:lnTo>
                  <a:lnTo>
                    <a:pt x="170" y="56"/>
                  </a:lnTo>
                  <a:lnTo>
                    <a:pt x="168" y="54"/>
                  </a:lnTo>
                  <a:lnTo>
                    <a:pt x="168" y="53"/>
                  </a:lnTo>
                  <a:lnTo>
                    <a:pt x="167" y="51"/>
                  </a:lnTo>
                  <a:lnTo>
                    <a:pt x="167" y="50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3" y="44"/>
                  </a:lnTo>
                  <a:lnTo>
                    <a:pt x="163" y="43"/>
                  </a:lnTo>
                  <a:lnTo>
                    <a:pt x="161" y="41"/>
                  </a:lnTo>
                  <a:lnTo>
                    <a:pt x="161" y="40"/>
                  </a:lnTo>
                  <a:lnTo>
                    <a:pt x="158" y="37"/>
                  </a:lnTo>
                  <a:lnTo>
                    <a:pt x="158" y="35"/>
                  </a:lnTo>
                  <a:lnTo>
                    <a:pt x="157" y="34"/>
                  </a:lnTo>
                  <a:lnTo>
                    <a:pt x="156" y="34"/>
                  </a:lnTo>
                  <a:lnTo>
                    <a:pt x="156" y="32"/>
                  </a:lnTo>
                  <a:lnTo>
                    <a:pt x="153" y="29"/>
                  </a:lnTo>
                  <a:lnTo>
                    <a:pt x="153" y="28"/>
                  </a:lnTo>
                  <a:lnTo>
                    <a:pt x="151" y="28"/>
                  </a:lnTo>
                  <a:lnTo>
                    <a:pt x="148" y="25"/>
                  </a:lnTo>
                  <a:lnTo>
                    <a:pt x="148" y="24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3" y="21"/>
                  </a:lnTo>
                  <a:lnTo>
                    <a:pt x="143" y="19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7" y="9"/>
                  </a:lnTo>
                  <a:lnTo>
                    <a:pt x="125" y="9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21" y="6"/>
                  </a:lnTo>
                  <a:lnTo>
                    <a:pt x="118" y="6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2" y="3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99" y="2"/>
                  </a:lnTo>
                  <a:lnTo>
                    <a:pt x="9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Freeform 829"/>
            <p:cNvSpPr>
              <a:spLocks/>
            </p:cNvSpPr>
            <p:nvPr/>
          </p:nvSpPr>
          <p:spPr bwMode="auto">
            <a:xfrm>
              <a:off x="2470" y="3369"/>
              <a:ext cx="62" cy="63"/>
            </a:xfrm>
            <a:custGeom>
              <a:avLst/>
              <a:gdLst>
                <a:gd name="T0" fmla="*/ 0 w 187"/>
                <a:gd name="T1" fmla="*/ 1 h 188"/>
                <a:gd name="T2" fmla="*/ 0 w 187"/>
                <a:gd name="T3" fmla="*/ 2 h 188"/>
                <a:gd name="T4" fmla="*/ 0 w 187"/>
                <a:gd name="T5" fmla="*/ 2 h 188"/>
                <a:gd name="T6" fmla="*/ 1 w 187"/>
                <a:gd name="T7" fmla="*/ 2 h 188"/>
                <a:gd name="T8" fmla="*/ 1 w 187"/>
                <a:gd name="T9" fmla="*/ 2 h 188"/>
                <a:gd name="T10" fmla="*/ 1 w 187"/>
                <a:gd name="T11" fmla="*/ 2 h 188"/>
                <a:gd name="T12" fmla="*/ 1 w 187"/>
                <a:gd name="T13" fmla="*/ 2 h 188"/>
                <a:gd name="T14" fmla="*/ 2 w 187"/>
                <a:gd name="T15" fmla="*/ 2 h 188"/>
                <a:gd name="T16" fmla="*/ 2 w 187"/>
                <a:gd name="T17" fmla="*/ 2 h 188"/>
                <a:gd name="T18" fmla="*/ 2 w 187"/>
                <a:gd name="T19" fmla="*/ 2 h 188"/>
                <a:gd name="T20" fmla="*/ 2 w 187"/>
                <a:gd name="T21" fmla="*/ 2 h 188"/>
                <a:gd name="T22" fmla="*/ 2 w 187"/>
                <a:gd name="T23" fmla="*/ 1 h 188"/>
                <a:gd name="T24" fmla="*/ 2 w 187"/>
                <a:gd name="T25" fmla="*/ 1 h 188"/>
                <a:gd name="T26" fmla="*/ 2 w 187"/>
                <a:gd name="T27" fmla="*/ 1 h 188"/>
                <a:gd name="T28" fmla="*/ 2 w 187"/>
                <a:gd name="T29" fmla="*/ 1 h 188"/>
                <a:gd name="T30" fmla="*/ 2 w 187"/>
                <a:gd name="T31" fmla="*/ 0 h 188"/>
                <a:gd name="T32" fmla="*/ 2 w 187"/>
                <a:gd name="T33" fmla="*/ 0 h 188"/>
                <a:gd name="T34" fmla="*/ 1 w 187"/>
                <a:gd name="T35" fmla="*/ 0 h 188"/>
                <a:gd name="T36" fmla="*/ 1 w 187"/>
                <a:gd name="T37" fmla="*/ 0 h 188"/>
                <a:gd name="T38" fmla="*/ 1 w 187"/>
                <a:gd name="T39" fmla="*/ 0 h 188"/>
                <a:gd name="T40" fmla="*/ 0 w 187"/>
                <a:gd name="T41" fmla="*/ 0 h 188"/>
                <a:gd name="T42" fmla="*/ 0 w 187"/>
                <a:gd name="T43" fmla="*/ 0 h 188"/>
                <a:gd name="T44" fmla="*/ 0 w 187"/>
                <a:gd name="T45" fmla="*/ 1 h 188"/>
                <a:gd name="T46" fmla="*/ 0 w 187"/>
                <a:gd name="T47" fmla="*/ 1 h 188"/>
                <a:gd name="T48" fmla="*/ 0 w 187"/>
                <a:gd name="T49" fmla="*/ 1 h 188"/>
                <a:gd name="T50" fmla="*/ 0 w 187"/>
                <a:gd name="T51" fmla="*/ 1 h 188"/>
                <a:gd name="T52" fmla="*/ 0 w 187"/>
                <a:gd name="T53" fmla="*/ 1 h 188"/>
                <a:gd name="T54" fmla="*/ 0 w 187"/>
                <a:gd name="T55" fmla="*/ 0 h 188"/>
                <a:gd name="T56" fmla="*/ 1 w 187"/>
                <a:gd name="T57" fmla="*/ 0 h 188"/>
                <a:gd name="T58" fmla="*/ 1 w 187"/>
                <a:gd name="T59" fmla="*/ 0 h 188"/>
                <a:gd name="T60" fmla="*/ 1 w 187"/>
                <a:gd name="T61" fmla="*/ 0 h 188"/>
                <a:gd name="T62" fmla="*/ 2 w 187"/>
                <a:gd name="T63" fmla="*/ 0 h 188"/>
                <a:gd name="T64" fmla="*/ 2 w 187"/>
                <a:gd name="T65" fmla="*/ 0 h 188"/>
                <a:gd name="T66" fmla="*/ 2 w 187"/>
                <a:gd name="T67" fmla="*/ 1 h 188"/>
                <a:gd name="T68" fmla="*/ 2 w 187"/>
                <a:gd name="T69" fmla="*/ 1 h 188"/>
                <a:gd name="T70" fmla="*/ 2 w 187"/>
                <a:gd name="T71" fmla="*/ 1 h 188"/>
                <a:gd name="T72" fmla="*/ 2 w 187"/>
                <a:gd name="T73" fmla="*/ 1 h 188"/>
                <a:gd name="T74" fmla="*/ 2 w 187"/>
                <a:gd name="T75" fmla="*/ 2 h 188"/>
                <a:gd name="T76" fmla="*/ 2 w 187"/>
                <a:gd name="T77" fmla="*/ 2 h 188"/>
                <a:gd name="T78" fmla="*/ 2 w 187"/>
                <a:gd name="T79" fmla="*/ 2 h 188"/>
                <a:gd name="T80" fmla="*/ 1 w 187"/>
                <a:gd name="T81" fmla="*/ 2 h 188"/>
                <a:gd name="T82" fmla="*/ 1 w 187"/>
                <a:gd name="T83" fmla="*/ 2 h 188"/>
                <a:gd name="T84" fmla="*/ 1 w 187"/>
                <a:gd name="T85" fmla="*/ 2 h 188"/>
                <a:gd name="T86" fmla="*/ 1 w 187"/>
                <a:gd name="T87" fmla="*/ 2 h 188"/>
                <a:gd name="T88" fmla="*/ 1 w 187"/>
                <a:gd name="T89" fmla="*/ 2 h 188"/>
                <a:gd name="T90" fmla="*/ 0 w 187"/>
                <a:gd name="T91" fmla="*/ 2 h 188"/>
                <a:gd name="T92" fmla="*/ 0 w 187"/>
                <a:gd name="T93" fmla="*/ 2 h 188"/>
                <a:gd name="T94" fmla="*/ 0 w 187"/>
                <a:gd name="T95" fmla="*/ 1 h 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7"/>
                <a:gd name="T145" fmla="*/ 0 h 188"/>
                <a:gd name="T146" fmla="*/ 187 w 187"/>
                <a:gd name="T147" fmla="*/ 188 h 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7" h="188">
                  <a:moveTo>
                    <a:pt x="0" y="94"/>
                  </a:moveTo>
                  <a:lnTo>
                    <a:pt x="0" y="103"/>
                  </a:lnTo>
                  <a:lnTo>
                    <a:pt x="2" y="111"/>
                  </a:lnTo>
                  <a:lnTo>
                    <a:pt x="3" y="117"/>
                  </a:lnTo>
                  <a:lnTo>
                    <a:pt x="4" y="122"/>
                  </a:lnTo>
                  <a:lnTo>
                    <a:pt x="6" y="126"/>
                  </a:lnTo>
                  <a:lnTo>
                    <a:pt x="7" y="130"/>
                  </a:lnTo>
                  <a:lnTo>
                    <a:pt x="9" y="133"/>
                  </a:lnTo>
                  <a:lnTo>
                    <a:pt x="12" y="138"/>
                  </a:lnTo>
                  <a:lnTo>
                    <a:pt x="16" y="146"/>
                  </a:lnTo>
                  <a:lnTo>
                    <a:pt x="19" y="149"/>
                  </a:lnTo>
                  <a:lnTo>
                    <a:pt x="22" y="154"/>
                  </a:lnTo>
                  <a:lnTo>
                    <a:pt x="27" y="159"/>
                  </a:lnTo>
                  <a:lnTo>
                    <a:pt x="35" y="165"/>
                  </a:lnTo>
                  <a:lnTo>
                    <a:pt x="40" y="171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53" y="178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71" y="184"/>
                  </a:lnTo>
                  <a:lnTo>
                    <a:pt x="75" y="185"/>
                  </a:lnTo>
                  <a:lnTo>
                    <a:pt x="79" y="187"/>
                  </a:lnTo>
                  <a:lnTo>
                    <a:pt x="88" y="187"/>
                  </a:lnTo>
                  <a:lnTo>
                    <a:pt x="92" y="188"/>
                  </a:lnTo>
                  <a:lnTo>
                    <a:pt x="94" y="188"/>
                  </a:lnTo>
                  <a:lnTo>
                    <a:pt x="107" y="187"/>
                  </a:lnTo>
                  <a:lnTo>
                    <a:pt x="111" y="185"/>
                  </a:lnTo>
                  <a:lnTo>
                    <a:pt x="117" y="184"/>
                  </a:lnTo>
                  <a:lnTo>
                    <a:pt x="121" y="184"/>
                  </a:lnTo>
                  <a:lnTo>
                    <a:pt x="125" y="183"/>
                  </a:lnTo>
                  <a:lnTo>
                    <a:pt x="130" y="180"/>
                  </a:lnTo>
                  <a:lnTo>
                    <a:pt x="133" y="178"/>
                  </a:lnTo>
                  <a:lnTo>
                    <a:pt x="137" y="177"/>
                  </a:lnTo>
                  <a:lnTo>
                    <a:pt x="141" y="174"/>
                  </a:lnTo>
                  <a:lnTo>
                    <a:pt x="149" y="168"/>
                  </a:lnTo>
                  <a:lnTo>
                    <a:pt x="153" y="165"/>
                  </a:lnTo>
                  <a:lnTo>
                    <a:pt x="164" y="154"/>
                  </a:lnTo>
                  <a:lnTo>
                    <a:pt x="167" y="149"/>
                  </a:lnTo>
                  <a:lnTo>
                    <a:pt x="173" y="142"/>
                  </a:lnTo>
                  <a:lnTo>
                    <a:pt x="176" y="138"/>
                  </a:lnTo>
                  <a:lnTo>
                    <a:pt x="177" y="133"/>
                  </a:lnTo>
                  <a:lnTo>
                    <a:pt x="179" y="130"/>
                  </a:lnTo>
                  <a:lnTo>
                    <a:pt x="182" y="126"/>
                  </a:lnTo>
                  <a:lnTo>
                    <a:pt x="183" y="122"/>
                  </a:lnTo>
                  <a:lnTo>
                    <a:pt x="183" y="117"/>
                  </a:lnTo>
                  <a:lnTo>
                    <a:pt x="185" y="111"/>
                  </a:lnTo>
                  <a:lnTo>
                    <a:pt x="186" y="107"/>
                  </a:lnTo>
                  <a:lnTo>
                    <a:pt x="187" y="94"/>
                  </a:lnTo>
                  <a:lnTo>
                    <a:pt x="187" y="93"/>
                  </a:lnTo>
                  <a:lnTo>
                    <a:pt x="186" y="88"/>
                  </a:lnTo>
                  <a:lnTo>
                    <a:pt x="186" y="79"/>
                  </a:lnTo>
                  <a:lnTo>
                    <a:pt x="185" y="75"/>
                  </a:lnTo>
                  <a:lnTo>
                    <a:pt x="183" y="71"/>
                  </a:lnTo>
                  <a:lnTo>
                    <a:pt x="183" y="65"/>
                  </a:lnTo>
                  <a:lnTo>
                    <a:pt x="182" y="61"/>
                  </a:lnTo>
                  <a:lnTo>
                    <a:pt x="177" y="53"/>
                  </a:lnTo>
                  <a:lnTo>
                    <a:pt x="176" y="49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7" y="37"/>
                  </a:lnTo>
                  <a:lnTo>
                    <a:pt x="164" y="34"/>
                  </a:lnTo>
                  <a:lnTo>
                    <a:pt x="159" y="27"/>
                  </a:lnTo>
                  <a:lnTo>
                    <a:pt x="153" y="21"/>
                  </a:lnTo>
                  <a:lnTo>
                    <a:pt x="149" y="19"/>
                  </a:lnTo>
                  <a:lnTo>
                    <a:pt x="146" y="16"/>
                  </a:lnTo>
                  <a:lnTo>
                    <a:pt x="137" y="11"/>
                  </a:lnTo>
                  <a:lnTo>
                    <a:pt x="133" y="8"/>
                  </a:lnTo>
                  <a:lnTo>
                    <a:pt x="130" y="7"/>
                  </a:lnTo>
                  <a:lnTo>
                    <a:pt x="125" y="5"/>
                  </a:lnTo>
                  <a:lnTo>
                    <a:pt x="121" y="4"/>
                  </a:lnTo>
                  <a:lnTo>
                    <a:pt x="117" y="3"/>
                  </a:lnTo>
                  <a:lnTo>
                    <a:pt x="111" y="1"/>
                  </a:lnTo>
                  <a:lnTo>
                    <a:pt x="102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71" y="3"/>
                  </a:lnTo>
                  <a:lnTo>
                    <a:pt x="65" y="4"/>
                  </a:lnTo>
                  <a:lnTo>
                    <a:pt x="58" y="7"/>
                  </a:lnTo>
                  <a:lnTo>
                    <a:pt x="53" y="8"/>
                  </a:lnTo>
                  <a:lnTo>
                    <a:pt x="49" y="11"/>
                  </a:lnTo>
                  <a:lnTo>
                    <a:pt x="45" y="13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27" y="27"/>
                  </a:lnTo>
                  <a:lnTo>
                    <a:pt x="22" y="34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7" y="58"/>
                  </a:lnTo>
                  <a:lnTo>
                    <a:pt x="4" y="65"/>
                  </a:lnTo>
                  <a:lnTo>
                    <a:pt x="3" y="71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5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69"/>
                  </a:lnTo>
                  <a:lnTo>
                    <a:pt x="17" y="62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30" y="42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8" y="19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4" y="13"/>
                  </a:lnTo>
                  <a:lnTo>
                    <a:pt x="76" y="13"/>
                  </a:lnTo>
                  <a:lnTo>
                    <a:pt x="85" y="11"/>
                  </a:lnTo>
                  <a:lnTo>
                    <a:pt x="101" y="11"/>
                  </a:lnTo>
                  <a:lnTo>
                    <a:pt x="110" y="13"/>
                  </a:lnTo>
                  <a:lnTo>
                    <a:pt x="114" y="13"/>
                  </a:lnTo>
                  <a:lnTo>
                    <a:pt x="117" y="14"/>
                  </a:lnTo>
                  <a:lnTo>
                    <a:pt x="121" y="16"/>
                  </a:lnTo>
                  <a:lnTo>
                    <a:pt x="125" y="17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8" y="24"/>
                  </a:lnTo>
                  <a:lnTo>
                    <a:pt x="141" y="27"/>
                  </a:lnTo>
                  <a:lnTo>
                    <a:pt x="146" y="30"/>
                  </a:lnTo>
                  <a:lnTo>
                    <a:pt x="150" y="34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3" y="50"/>
                  </a:lnTo>
                  <a:lnTo>
                    <a:pt x="166" y="55"/>
                  </a:lnTo>
                  <a:lnTo>
                    <a:pt x="167" y="58"/>
                  </a:lnTo>
                  <a:lnTo>
                    <a:pt x="170" y="65"/>
                  </a:lnTo>
                  <a:lnTo>
                    <a:pt x="172" y="69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4" y="81"/>
                  </a:lnTo>
                  <a:lnTo>
                    <a:pt x="174" y="90"/>
                  </a:lnTo>
                  <a:lnTo>
                    <a:pt x="176" y="94"/>
                  </a:lnTo>
                  <a:lnTo>
                    <a:pt x="176" y="93"/>
                  </a:lnTo>
                  <a:lnTo>
                    <a:pt x="174" y="106"/>
                  </a:lnTo>
                  <a:lnTo>
                    <a:pt x="173" y="110"/>
                  </a:lnTo>
                  <a:lnTo>
                    <a:pt x="173" y="114"/>
                  </a:lnTo>
                  <a:lnTo>
                    <a:pt x="172" y="117"/>
                  </a:lnTo>
                  <a:lnTo>
                    <a:pt x="170" y="122"/>
                  </a:lnTo>
                  <a:lnTo>
                    <a:pt x="169" y="124"/>
                  </a:lnTo>
                  <a:lnTo>
                    <a:pt x="167" y="129"/>
                  </a:lnTo>
                  <a:lnTo>
                    <a:pt x="166" y="133"/>
                  </a:lnTo>
                  <a:lnTo>
                    <a:pt x="163" y="136"/>
                  </a:lnTo>
                  <a:lnTo>
                    <a:pt x="159" y="142"/>
                  </a:lnTo>
                  <a:lnTo>
                    <a:pt x="156" y="146"/>
                  </a:lnTo>
                  <a:lnTo>
                    <a:pt x="143" y="159"/>
                  </a:lnTo>
                  <a:lnTo>
                    <a:pt x="136" y="164"/>
                  </a:lnTo>
                  <a:lnTo>
                    <a:pt x="133" y="167"/>
                  </a:lnTo>
                  <a:lnTo>
                    <a:pt x="128" y="168"/>
                  </a:lnTo>
                  <a:lnTo>
                    <a:pt x="124" y="169"/>
                  </a:lnTo>
                  <a:lnTo>
                    <a:pt x="121" y="171"/>
                  </a:lnTo>
                  <a:lnTo>
                    <a:pt x="117" y="172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5" y="175"/>
                  </a:lnTo>
                  <a:lnTo>
                    <a:pt x="92" y="177"/>
                  </a:lnTo>
                  <a:lnTo>
                    <a:pt x="94" y="177"/>
                  </a:lnTo>
                  <a:lnTo>
                    <a:pt x="89" y="175"/>
                  </a:lnTo>
                  <a:lnTo>
                    <a:pt x="81" y="175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69" y="172"/>
                  </a:lnTo>
                  <a:lnTo>
                    <a:pt x="65" y="171"/>
                  </a:lnTo>
                  <a:lnTo>
                    <a:pt x="58" y="168"/>
                  </a:lnTo>
                  <a:lnTo>
                    <a:pt x="55" y="167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2" y="156"/>
                  </a:lnTo>
                  <a:lnTo>
                    <a:pt x="35" y="151"/>
                  </a:lnTo>
                  <a:lnTo>
                    <a:pt x="27" y="143"/>
                  </a:lnTo>
                  <a:lnTo>
                    <a:pt x="25" y="139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7" y="126"/>
                  </a:lnTo>
                  <a:lnTo>
                    <a:pt x="16" y="122"/>
                  </a:lnTo>
                  <a:lnTo>
                    <a:pt x="15" y="117"/>
                  </a:lnTo>
                  <a:lnTo>
                    <a:pt x="13" y="114"/>
                  </a:lnTo>
                  <a:lnTo>
                    <a:pt x="13" y="110"/>
                  </a:lnTo>
                  <a:lnTo>
                    <a:pt x="12" y="101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Freeform 830"/>
            <p:cNvSpPr>
              <a:spLocks/>
            </p:cNvSpPr>
            <p:nvPr/>
          </p:nvSpPr>
          <p:spPr bwMode="auto">
            <a:xfrm>
              <a:off x="2964" y="3144"/>
              <a:ext cx="58" cy="60"/>
            </a:xfrm>
            <a:custGeom>
              <a:avLst/>
              <a:gdLst>
                <a:gd name="T0" fmla="*/ 1 w 175"/>
                <a:gd name="T1" fmla="*/ 0 h 178"/>
                <a:gd name="T2" fmla="*/ 1 w 175"/>
                <a:gd name="T3" fmla="*/ 0 h 178"/>
                <a:gd name="T4" fmla="*/ 1 w 175"/>
                <a:gd name="T5" fmla="*/ 0 h 178"/>
                <a:gd name="T6" fmla="*/ 1 w 175"/>
                <a:gd name="T7" fmla="*/ 0 h 178"/>
                <a:gd name="T8" fmla="*/ 1 w 175"/>
                <a:gd name="T9" fmla="*/ 0 h 178"/>
                <a:gd name="T10" fmla="*/ 0 w 175"/>
                <a:gd name="T11" fmla="*/ 0 h 178"/>
                <a:gd name="T12" fmla="*/ 0 w 175"/>
                <a:gd name="T13" fmla="*/ 0 h 178"/>
                <a:gd name="T14" fmla="*/ 0 w 175"/>
                <a:gd name="T15" fmla="*/ 0 h 178"/>
                <a:gd name="T16" fmla="*/ 0 w 175"/>
                <a:gd name="T17" fmla="*/ 0 h 178"/>
                <a:gd name="T18" fmla="*/ 0 w 175"/>
                <a:gd name="T19" fmla="*/ 0 h 178"/>
                <a:gd name="T20" fmla="*/ 0 w 175"/>
                <a:gd name="T21" fmla="*/ 1 h 178"/>
                <a:gd name="T22" fmla="*/ 0 w 175"/>
                <a:gd name="T23" fmla="*/ 1 h 178"/>
                <a:gd name="T24" fmla="*/ 0 w 175"/>
                <a:gd name="T25" fmla="*/ 1 h 178"/>
                <a:gd name="T26" fmla="*/ 0 w 175"/>
                <a:gd name="T27" fmla="*/ 1 h 178"/>
                <a:gd name="T28" fmla="*/ 0 w 175"/>
                <a:gd name="T29" fmla="*/ 1 h 178"/>
                <a:gd name="T30" fmla="*/ 0 w 175"/>
                <a:gd name="T31" fmla="*/ 1 h 178"/>
                <a:gd name="T32" fmla="*/ 0 w 175"/>
                <a:gd name="T33" fmla="*/ 2 h 178"/>
                <a:gd name="T34" fmla="*/ 0 w 175"/>
                <a:gd name="T35" fmla="*/ 2 h 178"/>
                <a:gd name="T36" fmla="*/ 0 w 175"/>
                <a:gd name="T37" fmla="*/ 2 h 178"/>
                <a:gd name="T38" fmla="*/ 0 w 175"/>
                <a:gd name="T39" fmla="*/ 2 h 178"/>
                <a:gd name="T40" fmla="*/ 0 w 175"/>
                <a:gd name="T41" fmla="*/ 2 h 178"/>
                <a:gd name="T42" fmla="*/ 0 w 175"/>
                <a:gd name="T43" fmla="*/ 2 h 178"/>
                <a:gd name="T44" fmla="*/ 0 w 175"/>
                <a:gd name="T45" fmla="*/ 2 h 178"/>
                <a:gd name="T46" fmla="*/ 1 w 175"/>
                <a:gd name="T47" fmla="*/ 2 h 178"/>
                <a:gd name="T48" fmla="*/ 1 w 175"/>
                <a:gd name="T49" fmla="*/ 2 h 178"/>
                <a:gd name="T50" fmla="*/ 1 w 175"/>
                <a:gd name="T51" fmla="*/ 2 h 178"/>
                <a:gd name="T52" fmla="*/ 1 w 175"/>
                <a:gd name="T53" fmla="*/ 2 h 178"/>
                <a:gd name="T54" fmla="*/ 1 w 175"/>
                <a:gd name="T55" fmla="*/ 2 h 178"/>
                <a:gd name="T56" fmla="*/ 1 w 175"/>
                <a:gd name="T57" fmla="*/ 2 h 178"/>
                <a:gd name="T58" fmla="*/ 1 w 175"/>
                <a:gd name="T59" fmla="*/ 2 h 178"/>
                <a:gd name="T60" fmla="*/ 1 w 175"/>
                <a:gd name="T61" fmla="*/ 2 h 178"/>
                <a:gd name="T62" fmla="*/ 2 w 175"/>
                <a:gd name="T63" fmla="*/ 2 h 178"/>
                <a:gd name="T64" fmla="*/ 2 w 175"/>
                <a:gd name="T65" fmla="*/ 2 h 178"/>
                <a:gd name="T66" fmla="*/ 2 w 175"/>
                <a:gd name="T67" fmla="*/ 2 h 178"/>
                <a:gd name="T68" fmla="*/ 2 w 175"/>
                <a:gd name="T69" fmla="*/ 2 h 178"/>
                <a:gd name="T70" fmla="*/ 2 w 175"/>
                <a:gd name="T71" fmla="*/ 2 h 178"/>
                <a:gd name="T72" fmla="*/ 2 w 175"/>
                <a:gd name="T73" fmla="*/ 2 h 178"/>
                <a:gd name="T74" fmla="*/ 2 w 175"/>
                <a:gd name="T75" fmla="*/ 2 h 178"/>
                <a:gd name="T76" fmla="*/ 2 w 175"/>
                <a:gd name="T77" fmla="*/ 2 h 178"/>
                <a:gd name="T78" fmla="*/ 2 w 175"/>
                <a:gd name="T79" fmla="*/ 2 h 178"/>
                <a:gd name="T80" fmla="*/ 2 w 175"/>
                <a:gd name="T81" fmla="*/ 1 h 178"/>
                <a:gd name="T82" fmla="*/ 2 w 175"/>
                <a:gd name="T83" fmla="*/ 1 h 178"/>
                <a:gd name="T84" fmla="*/ 2 w 175"/>
                <a:gd name="T85" fmla="*/ 1 h 178"/>
                <a:gd name="T86" fmla="*/ 2 w 175"/>
                <a:gd name="T87" fmla="*/ 1 h 178"/>
                <a:gd name="T88" fmla="*/ 2 w 175"/>
                <a:gd name="T89" fmla="*/ 1 h 178"/>
                <a:gd name="T90" fmla="*/ 2 w 175"/>
                <a:gd name="T91" fmla="*/ 1 h 178"/>
                <a:gd name="T92" fmla="*/ 2 w 175"/>
                <a:gd name="T93" fmla="*/ 1 h 178"/>
                <a:gd name="T94" fmla="*/ 2 w 175"/>
                <a:gd name="T95" fmla="*/ 0 h 178"/>
                <a:gd name="T96" fmla="*/ 2 w 175"/>
                <a:gd name="T97" fmla="*/ 0 h 178"/>
                <a:gd name="T98" fmla="*/ 2 w 175"/>
                <a:gd name="T99" fmla="*/ 0 h 178"/>
                <a:gd name="T100" fmla="*/ 2 w 175"/>
                <a:gd name="T101" fmla="*/ 0 h 178"/>
                <a:gd name="T102" fmla="*/ 2 w 175"/>
                <a:gd name="T103" fmla="*/ 0 h 178"/>
                <a:gd name="T104" fmla="*/ 2 w 175"/>
                <a:gd name="T105" fmla="*/ 0 h 178"/>
                <a:gd name="T106" fmla="*/ 2 w 175"/>
                <a:gd name="T107" fmla="*/ 0 h 178"/>
                <a:gd name="T108" fmla="*/ 1 w 175"/>
                <a:gd name="T109" fmla="*/ 0 h 178"/>
                <a:gd name="T110" fmla="*/ 1 w 175"/>
                <a:gd name="T111" fmla="*/ 0 h 178"/>
                <a:gd name="T112" fmla="*/ 1 w 175"/>
                <a:gd name="T113" fmla="*/ 0 h 1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5"/>
                <a:gd name="T172" fmla="*/ 0 h 178"/>
                <a:gd name="T173" fmla="*/ 175 w 175"/>
                <a:gd name="T174" fmla="*/ 178 h 1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5" h="178">
                  <a:moveTo>
                    <a:pt x="87" y="0"/>
                  </a:moveTo>
                  <a:lnTo>
                    <a:pt x="77" y="0"/>
                  </a:lnTo>
                  <a:lnTo>
                    <a:pt x="75" y="1"/>
                  </a:lnTo>
                  <a:lnTo>
                    <a:pt x="70" y="1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69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2" y="109"/>
                  </a:lnTo>
                  <a:lnTo>
                    <a:pt x="3" y="110"/>
                  </a:lnTo>
                  <a:lnTo>
                    <a:pt x="3" y="114"/>
                  </a:lnTo>
                  <a:lnTo>
                    <a:pt x="5" y="116"/>
                  </a:lnTo>
                  <a:lnTo>
                    <a:pt x="5" y="119"/>
                  </a:lnTo>
                  <a:lnTo>
                    <a:pt x="6" y="120"/>
                  </a:lnTo>
                  <a:lnTo>
                    <a:pt x="6" y="123"/>
                  </a:lnTo>
                  <a:lnTo>
                    <a:pt x="8" y="125"/>
                  </a:lnTo>
                  <a:lnTo>
                    <a:pt x="8" y="126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5" y="138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2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3" y="151"/>
                  </a:lnTo>
                  <a:lnTo>
                    <a:pt x="25" y="151"/>
                  </a:lnTo>
                  <a:lnTo>
                    <a:pt x="26" y="152"/>
                  </a:lnTo>
                  <a:lnTo>
                    <a:pt x="26" y="154"/>
                  </a:lnTo>
                  <a:lnTo>
                    <a:pt x="28" y="155"/>
                  </a:lnTo>
                  <a:lnTo>
                    <a:pt x="29" y="155"/>
                  </a:lnTo>
                  <a:lnTo>
                    <a:pt x="31" y="157"/>
                  </a:lnTo>
                  <a:lnTo>
                    <a:pt x="31" y="158"/>
                  </a:lnTo>
                  <a:lnTo>
                    <a:pt x="32" y="158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4"/>
                  </a:lnTo>
                  <a:lnTo>
                    <a:pt x="39" y="164"/>
                  </a:lnTo>
                  <a:lnTo>
                    <a:pt x="41" y="165"/>
                  </a:lnTo>
                  <a:lnTo>
                    <a:pt x="42" y="165"/>
                  </a:lnTo>
                  <a:lnTo>
                    <a:pt x="44" y="167"/>
                  </a:lnTo>
                  <a:lnTo>
                    <a:pt x="45" y="167"/>
                  </a:lnTo>
                  <a:lnTo>
                    <a:pt x="47" y="168"/>
                  </a:lnTo>
                  <a:lnTo>
                    <a:pt x="48" y="168"/>
                  </a:lnTo>
                  <a:lnTo>
                    <a:pt x="49" y="170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5" y="172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1" y="174"/>
                  </a:lnTo>
                  <a:lnTo>
                    <a:pt x="62" y="175"/>
                  </a:lnTo>
                  <a:lnTo>
                    <a:pt x="68" y="175"/>
                  </a:lnTo>
                  <a:lnTo>
                    <a:pt x="70" y="177"/>
                  </a:lnTo>
                  <a:lnTo>
                    <a:pt x="75" y="177"/>
                  </a:lnTo>
                  <a:lnTo>
                    <a:pt x="77" y="178"/>
                  </a:lnTo>
                  <a:lnTo>
                    <a:pt x="87" y="178"/>
                  </a:lnTo>
                  <a:lnTo>
                    <a:pt x="98" y="178"/>
                  </a:lnTo>
                  <a:lnTo>
                    <a:pt x="100" y="177"/>
                  </a:lnTo>
                  <a:lnTo>
                    <a:pt x="106" y="177"/>
                  </a:lnTo>
                  <a:lnTo>
                    <a:pt x="107" y="175"/>
                  </a:lnTo>
                  <a:lnTo>
                    <a:pt x="113" y="175"/>
                  </a:lnTo>
                  <a:lnTo>
                    <a:pt x="114" y="174"/>
                  </a:lnTo>
                  <a:lnTo>
                    <a:pt x="117" y="174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1" y="171"/>
                  </a:lnTo>
                  <a:lnTo>
                    <a:pt x="123" y="171"/>
                  </a:lnTo>
                  <a:lnTo>
                    <a:pt x="124" y="170"/>
                  </a:lnTo>
                  <a:lnTo>
                    <a:pt x="126" y="170"/>
                  </a:lnTo>
                  <a:lnTo>
                    <a:pt x="127" y="168"/>
                  </a:lnTo>
                  <a:lnTo>
                    <a:pt x="129" y="168"/>
                  </a:lnTo>
                  <a:lnTo>
                    <a:pt x="130" y="167"/>
                  </a:lnTo>
                  <a:lnTo>
                    <a:pt x="132" y="167"/>
                  </a:lnTo>
                  <a:lnTo>
                    <a:pt x="133" y="165"/>
                  </a:lnTo>
                  <a:lnTo>
                    <a:pt x="134" y="165"/>
                  </a:lnTo>
                  <a:lnTo>
                    <a:pt x="136" y="164"/>
                  </a:lnTo>
                  <a:lnTo>
                    <a:pt x="137" y="164"/>
                  </a:lnTo>
                  <a:lnTo>
                    <a:pt x="137" y="162"/>
                  </a:lnTo>
                  <a:lnTo>
                    <a:pt x="139" y="161"/>
                  </a:lnTo>
                  <a:lnTo>
                    <a:pt x="140" y="161"/>
                  </a:lnTo>
                  <a:lnTo>
                    <a:pt x="143" y="158"/>
                  </a:lnTo>
                  <a:lnTo>
                    <a:pt x="144" y="158"/>
                  </a:lnTo>
                  <a:lnTo>
                    <a:pt x="144" y="157"/>
                  </a:lnTo>
                  <a:lnTo>
                    <a:pt x="146" y="155"/>
                  </a:lnTo>
                  <a:lnTo>
                    <a:pt x="147" y="155"/>
                  </a:lnTo>
                  <a:lnTo>
                    <a:pt x="149" y="154"/>
                  </a:lnTo>
                  <a:lnTo>
                    <a:pt x="149" y="152"/>
                  </a:lnTo>
                  <a:lnTo>
                    <a:pt x="150" y="151"/>
                  </a:lnTo>
                  <a:lnTo>
                    <a:pt x="152" y="151"/>
                  </a:lnTo>
                  <a:lnTo>
                    <a:pt x="153" y="149"/>
                  </a:lnTo>
                  <a:lnTo>
                    <a:pt x="153" y="148"/>
                  </a:lnTo>
                  <a:lnTo>
                    <a:pt x="159" y="142"/>
                  </a:lnTo>
                  <a:lnTo>
                    <a:pt x="159" y="141"/>
                  </a:lnTo>
                  <a:lnTo>
                    <a:pt x="160" y="139"/>
                  </a:lnTo>
                  <a:lnTo>
                    <a:pt x="160" y="138"/>
                  </a:lnTo>
                  <a:lnTo>
                    <a:pt x="162" y="136"/>
                  </a:lnTo>
                  <a:lnTo>
                    <a:pt x="162" y="135"/>
                  </a:lnTo>
                  <a:lnTo>
                    <a:pt x="165" y="132"/>
                  </a:lnTo>
                  <a:lnTo>
                    <a:pt x="165" y="130"/>
                  </a:lnTo>
                  <a:lnTo>
                    <a:pt x="166" y="129"/>
                  </a:lnTo>
                  <a:lnTo>
                    <a:pt x="166" y="127"/>
                  </a:lnTo>
                  <a:lnTo>
                    <a:pt x="168" y="126"/>
                  </a:lnTo>
                  <a:lnTo>
                    <a:pt x="168" y="125"/>
                  </a:lnTo>
                  <a:lnTo>
                    <a:pt x="169" y="123"/>
                  </a:lnTo>
                  <a:lnTo>
                    <a:pt x="169" y="120"/>
                  </a:lnTo>
                  <a:lnTo>
                    <a:pt x="170" y="119"/>
                  </a:lnTo>
                  <a:lnTo>
                    <a:pt x="170" y="116"/>
                  </a:lnTo>
                  <a:lnTo>
                    <a:pt x="172" y="114"/>
                  </a:lnTo>
                  <a:lnTo>
                    <a:pt x="172" y="110"/>
                  </a:lnTo>
                  <a:lnTo>
                    <a:pt x="173" y="109"/>
                  </a:lnTo>
                  <a:lnTo>
                    <a:pt x="173" y="101"/>
                  </a:lnTo>
                  <a:lnTo>
                    <a:pt x="175" y="100"/>
                  </a:lnTo>
                  <a:lnTo>
                    <a:pt x="175" y="90"/>
                  </a:lnTo>
                  <a:lnTo>
                    <a:pt x="175" y="78"/>
                  </a:lnTo>
                  <a:lnTo>
                    <a:pt x="173" y="77"/>
                  </a:lnTo>
                  <a:lnTo>
                    <a:pt x="173" y="69"/>
                  </a:lnTo>
                  <a:lnTo>
                    <a:pt x="172" y="68"/>
                  </a:lnTo>
                  <a:lnTo>
                    <a:pt x="172" y="64"/>
                  </a:lnTo>
                  <a:lnTo>
                    <a:pt x="170" y="62"/>
                  </a:lnTo>
                  <a:lnTo>
                    <a:pt x="170" y="59"/>
                  </a:lnTo>
                  <a:lnTo>
                    <a:pt x="169" y="58"/>
                  </a:lnTo>
                  <a:lnTo>
                    <a:pt x="169" y="55"/>
                  </a:lnTo>
                  <a:lnTo>
                    <a:pt x="168" y="53"/>
                  </a:lnTo>
                  <a:lnTo>
                    <a:pt x="168" y="52"/>
                  </a:lnTo>
                  <a:lnTo>
                    <a:pt x="166" y="51"/>
                  </a:lnTo>
                  <a:lnTo>
                    <a:pt x="166" y="49"/>
                  </a:lnTo>
                  <a:lnTo>
                    <a:pt x="165" y="48"/>
                  </a:lnTo>
                  <a:lnTo>
                    <a:pt x="165" y="46"/>
                  </a:lnTo>
                  <a:lnTo>
                    <a:pt x="162" y="43"/>
                  </a:lnTo>
                  <a:lnTo>
                    <a:pt x="162" y="42"/>
                  </a:lnTo>
                  <a:lnTo>
                    <a:pt x="160" y="40"/>
                  </a:lnTo>
                  <a:lnTo>
                    <a:pt x="160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3" y="30"/>
                  </a:lnTo>
                  <a:lnTo>
                    <a:pt x="153" y="29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3"/>
                  </a:lnTo>
                  <a:lnTo>
                    <a:pt x="146" y="23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3" y="20"/>
                  </a:lnTo>
                  <a:lnTo>
                    <a:pt x="140" y="17"/>
                  </a:lnTo>
                  <a:lnTo>
                    <a:pt x="139" y="17"/>
                  </a:lnTo>
                  <a:lnTo>
                    <a:pt x="137" y="16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0" y="6"/>
                  </a:lnTo>
                  <a:lnTo>
                    <a:pt x="119" y="6"/>
                  </a:lnTo>
                  <a:lnTo>
                    <a:pt x="117" y="4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07" y="3"/>
                  </a:lnTo>
                  <a:lnTo>
                    <a:pt x="106" y="1"/>
                  </a:lnTo>
                  <a:lnTo>
                    <a:pt x="100" y="1"/>
                  </a:lnTo>
                  <a:lnTo>
                    <a:pt x="9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Freeform 831"/>
            <p:cNvSpPr>
              <a:spLocks/>
            </p:cNvSpPr>
            <p:nvPr/>
          </p:nvSpPr>
          <p:spPr bwMode="auto">
            <a:xfrm>
              <a:off x="2962" y="3142"/>
              <a:ext cx="62" cy="64"/>
            </a:xfrm>
            <a:custGeom>
              <a:avLst/>
              <a:gdLst>
                <a:gd name="T0" fmla="*/ 0 w 186"/>
                <a:gd name="T1" fmla="*/ 1 h 190"/>
                <a:gd name="T2" fmla="*/ 0 w 186"/>
                <a:gd name="T3" fmla="*/ 2 h 190"/>
                <a:gd name="T4" fmla="*/ 0 w 186"/>
                <a:gd name="T5" fmla="*/ 2 h 190"/>
                <a:gd name="T6" fmla="*/ 0 w 186"/>
                <a:gd name="T7" fmla="*/ 2 h 190"/>
                <a:gd name="T8" fmla="*/ 0 w 186"/>
                <a:gd name="T9" fmla="*/ 2 h 190"/>
                <a:gd name="T10" fmla="*/ 1 w 186"/>
                <a:gd name="T11" fmla="*/ 2 h 190"/>
                <a:gd name="T12" fmla="*/ 1 w 186"/>
                <a:gd name="T13" fmla="*/ 2 h 190"/>
                <a:gd name="T14" fmla="*/ 1 w 186"/>
                <a:gd name="T15" fmla="*/ 2 h 190"/>
                <a:gd name="T16" fmla="*/ 1 w 186"/>
                <a:gd name="T17" fmla="*/ 2 h 190"/>
                <a:gd name="T18" fmla="*/ 1 w 186"/>
                <a:gd name="T19" fmla="*/ 2 h 190"/>
                <a:gd name="T20" fmla="*/ 2 w 186"/>
                <a:gd name="T21" fmla="*/ 2 h 190"/>
                <a:gd name="T22" fmla="*/ 2 w 186"/>
                <a:gd name="T23" fmla="*/ 2 h 190"/>
                <a:gd name="T24" fmla="*/ 2 w 186"/>
                <a:gd name="T25" fmla="*/ 2 h 190"/>
                <a:gd name="T26" fmla="*/ 2 w 186"/>
                <a:gd name="T27" fmla="*/ 2 h 190"/>
                <a:gd name="T28" fmla="*/ 2 w 186"/>
                <a:gd name="T29" fmla="*/ 2 h 190"/>
                <a:gd name="T30" fmla="*/ 2 w 186"/>
                <a:gd name="T31" fmla="*/ 1 h 190"/>
                <a:gd name="T32" fmla="*/ 2 w 186"/>
                <a:gd name="T33" fmla="*/ 1 h 190"/>
                <a:gd name="T34" fmla="*/ 2 w 186"/>
                <a:gd name="T35" fmla="*/ 1 h 190"/>
                <a:gd name="T36" fmla="*/ 2 w 186"/>
                <a:gd name="T37" fmla="*/ 1 h 190"/>
                <a:gd name="T38" fmla="*/ 2 w 186"/>
                <a:gd name="T39" fmla="*/ 0 h 190"/>
                <a:gd name="T40" fmla="*/ 2 w 186"/>
                <a:gd name="T41" fmla="*/ 0 h 190"/>
                <a:gd name="T42" fmla="*/ 2 w 186"/>
                <a:gd name="T43" fmla="*/ 0 h 190"/>
                <a:gd name="T44" fmla="*/ 1 w 186"/>
                <a:gd name="T45" fmla="*/ 0 h 190"/>
                <a:gd name="T46" fmla="*/ 1 w 186"/>
                <a:gd name="T47" fmla="*/ 0 h 190"/>
                <a:gd name="T48" fmla="*/ 1 w 186"/>
                <a:gd name="T49" fmla="*/ 0 h 190"/>
                <a:gd name="T50" fmla="*/ 1 w 186"/>
                <a:gd name="T51" fmla="*/ 0 h 190"/>
                <a:gd name="T52" fmla="*/ 0 w 186"/>
                <a:gd name="T53" fmla="*/ 0 h 190"/>
                <a:gd name="T54" fmla="*/ 0 w 186"/>
                <a:gd name="T55" fmla="*/ 1 h 190"/>
                <a:gd name="T56" fmla="*/ 0 w 186"/>
                <a:gd name="T57" fmla="*/ 1 h 190"/>
                <a:gd name="T58" fmla="*/ 0 w 186"/>
                <a:gd name="T59" fmla="*/ 1 h 190"/>
                <a:gd name="T60" fmla="*/ 0 w 186"/>
                <a:gd name="T61" fmla="*/ 1 h 190"/>
                <a:gd name="T62" fmla="*/ 0 w 186"/>
                <a:gd name="T63" fmla="*/ 1 h 190"/>
                <a:gd name="T64" fmla="*/ 0 w 186"/>
                <a:gd name="T65" fmla="*/ 1 h 190"/>
                <a:gd name="T66" fmla="*/ 0 w 186"/>
                <a:gd name="T67" fmla="*/ 0 h 190"/>
                <a:gd name="T68" fmla="*/ 1 w 186"/>
                <a:gd name="T69" fmla="*/ 0 h 190"/>
                <a:gd name="T70" fmla="*/ 1 w 186"/>
                <a:gd name="T71" fmla="*/ 0 h 190"/>
                <a:gd name="T72" fmla="*/ 1 w 186"/>
                <a:gd name="T73" fmla="*/ 0 h 190"/>
                <a:gd name="T74" fmla="*/ 1 w 186"/>
                <a:gd name="T75" fmla="*/ 0 h 190"/>
                <a:gd name="T76" fmla="*/ 2 w 186"/>
                <a:gd name="T77" fmla="*/ 0 h 190"/>
                <a:gd name="T78" fmla="*/ 2 w 186"/>
                <a:gd name="T79" fmla="*/ 0 h 190"/>
                <a:gd name="T80" fmla="*/ 2 w 186"/>
                <a:gd name="T81" fmla="*/ 1 h 190"/>
                <a:gd name="T82" fmla="*/ 2 w 186"/>
                <a:gd name="T83" fmla="*/ 1 h 190"/>
                <a:gd name="T84" fmla="*/ 2 w 186"/>
                <a:gd name="T85" fmla="*/ 1 h 190"/>
                <a:gd name="T86" fmla="*/ 2 w 186"/>
                <a:gd name="T87" fmla="*/ 1 h 190"/>
                <a:gd name="T88" fmla="*/ 2 w 186"/>
                <a:gd name="T89" fmla="*/ 1 h 190"/>
                <a:gd name="T90" fmla="*/ 2 w 186"/>
                <a:gd name="T91" fmla="*/ 2 h 190"/>
                <a:gd name="T92" fmla="*/ 2 w 186"/>
                <a:gd name="T93" fmla="*/ 2 h 190"/>
                <a:gd name="T94" fmla="*/ 2 w 186"/>
                <a:gd name="T95" fmla="*/ 2 h 190"/>
                <a:gd name="T96" fmla="*/ 2 w 186"/>
                <a:gd name="T97" fmla="*/ 2 h 190"/>
                <a:gd name="T98" fmla="*/ 2 w 186"/>
                <a:gd name="T99" fmla="*/ 2 h 190"/>
                <a:gd name="T100" fmla="*/ 1 w 186"/>
                <a:gd name="T101" fmla="*/ 2 h 190"/>
                <a:gd name="T102" fmla="*/ 1 w 186"/>
                <a:gd name="T103" fmla="*/ 2 h 190"/>
                <a:gd name="T104" fmla="*/ 1 w 186"/>
                <a:gd name="T105" fmla="*/ 2 h 190"/>
                <a:gd name="T106" fmla="*/ 1 w 186"/>
                <a:gd name="T107" fmla="*/ 2 h 190"/>
                <a:gd name="T108" fmla="*/ 1 w 186"/>
                <a:gd name="T109" fmla="*/ 2 h 190"/>
                <a:gd name="T110" fmla="*/ 1 w 186"/>
                <a:gd name="T111" fmla="*/ 2 h 190"/>
                <a:gd name="T112" fmla="*/ 0 w 186"/>
                <a:gd name="T113" fmla="*/ 2 h 190"/>
                <a:gd name="T114" fmla="*/ 0 w 186"/>
                <a:gd name="T115" fmla="*/ 2 h 190"/>
                <a:gd name="T116" fmla="*/ 0 w 186"/>
                <a:gd name="T117" fmla="*/ 1 h 190"/>
                <a:gd name="T118" fmla="*/ 0 w 186"/>
                <a:gd name="T119" fmla="*/ 1 h 1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"/>
                <a:gd name="T181" fmla="*/ 0 h 190"/>
                <a:gd name="T182" fmla="*/ 186 w 186"/>
                <a:gd name="T183" fmla="*/ 190 h 1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" h="190">
                  <a:moveTo>
                    <a:pt x="0" y="96"/>
                  </a:moveTo>
                  <a:lnTo>
                    <a:pt x="0" y="104"/>
                  </a:lnTo>
                  <a:lnTo>
                    <a:pt x="1" y="113"/>
                  </a:lnTo>
                  <a:lnTo>
                    <a:pt x="3" y="119"/>
                  </a:lnTo>
                  <a:lnTo>
                    <a:pt x="4" y="123"/>
                  </a:lnTo>
                  <a:lnTo>
                    <a:pt x="5" y="128"/>
                  </a:lnTo>
                  <a:lnTo>
                    <a:pt x="7" y="132"/>
                  </a:lnTo>
                  <a:lnTo>
                    <a:pt x="8" y="135"/>
                  </a:lnTo>
                  <a:lnTo>
                    <a:pt x="11" y="139"/>
                  </a:lnTo>
                  <a:lnTo>
                    <a:pt x="15" y="148"/>
                  </a:lnTo>
                  <a:lnTo>
                    <a:pt x="18" y="151"/>
                  </a:lnTo>
                  <a:lnTo>
                    <a:pt x="21" y="155"/>
                  </a:lnTo>
                  <a:lnTo>
                    <a:pt x="27" y="161"/>
                  </a:lnTo>
                  <a:lnTo>
                    <a:pt x="34" y="167"/>
                  </a:lnTo>
                  <a:lnTo>
                    <a:pt x="40" y="173"/>
                  </a:lnTo>
                  <a:lnTo>
                    <a:pt x="44" y="176"/>
                  </a:lnTo>
                  <a:lnTo>
                    <a:pt x="49" y="178"/>
                  </a:lnTo>
                  <a:lnTo>
                    <a:pt x="53" y="180"/>
                  </a:lnTo>
                  <a:lnTo>
                    <a:pt x="60" y="184"/>
                  </a:lnTo>
                  <a:lnTo>
                    <a:pt x="64" y="186"/>
                  </a:lnTo>
                  <a:lnTo>
                    <a:pt x="70" y="186"/>
                  </a:lnTo>
                  <a:lnTo>
                    <a:pt x="75" y="187"/>
                  </a:lnTo>
                  <a:lnTo>
                    <a:pt x="79" y="189"/>
                  </a:lnTo>
                  <a:lnTo>
                    <a:pt x="88" y="189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102" y="189"/>
                  </a:lnTo>
                  <a:lnTo>
                    <a:pt x="106" y="189"/>
                  </a:lnTo>
                  <a:lnTo>
                    <a:pt x="111" y="187"/>
                  </a:lnTo>
                  <a:lnTo>
                    <a:pt x="119" y="186"/>
                  </a:lnTo>
                  <a:lnTo>
                    <a:pt x="124" y="184"/>
                  </a:lnTo>
                  <a:lnTo>
                    <a:pt x="132" y="180"/>
                  </a:lnTo>
                  <a:lnTo>
                    <a:pt x="137" y="178"/>
                  </a:lnTo>
                  <a:lnTo>
                    <a:pt x="139" y="176"/>
                  </a:lnTo>
                  <a:lnTo>
                    <a:pt x="144" y="173"/>
                  </a:lnTo>
                  <a:lnTo>
                    <a:pt x="147" y="170"/>
                  </a:lnTo>
                  <a:lnTo>
                    <a:pt x="151" y="167"/>
                  </a:lnTo>
                  <a:lnTo>
                    <a:pt x="157" y="161"/>
                  </a:lnTo>
                  <a:lnTo>
                    <a:pt x="161" y="158"/>
                  </a:lnTo>
                  <a:lnTo>
                    <a:pt x="162" y="155"/>
                  </a:lnTo>
                  <a:lnTo>
                    <a:pt x="167" y="151"/>
                  </a:lnTo>
                  <a:lnTo>
                    <a:pt x="168" y="148"/>
                  </a:lnTo>
                  <a:lnTo>
                    <a:pt x="174" y="139"/>
                  </a:lnTo>
                  <a:lnTo>
                    <a:pt x="175" y="135"/>
                  </a:lnTo>
                  <a:lnTo>
                    <a:pt x="177" y="132"/>
                  </a:lnTo>
                  <a:lnTo>
                    <a:pt x="180" y="128"/>
                  </a:lnTo>
                  <a:lnTo>
                    <a:pt x="181" y="123"/>
                  </a:lnTo>
                  <a:lnTo>
                    <a:pt x="181" y="119"/>
                  </a:lnTo>
                  <a:lnTo>
                    <a:pt x="183" y="113"/>
                  </a:lnTo>
                  <a:lnTo>
                    <a:pt x="184" y="109"/>
                  </a:lnTo>
                  <a:lnTo>
                    <a:pt x="186" y="96"/>
                  </a:lnTo>
                  <a:lnTo>
                    <a:pt x="186" y="94"/>
                  </a:lnTo>
                  <a:lnTo>
                    <a:pt x="184" y="90"/>
                  </a:lnTo>
                  <a:lnTo>
                    <a:pt x="184" y="81"/>
                  </a:lnTo>
                  <a:lnTo>
                    <a:pt x="183" y="75"/>
                  </a:lnTo>
                  <a:lnTo>
                    <a:pt x="181" y="67"/>
                  </a:lnTo>
                  <a:lnTo>
                    <a:pt x="180" y="62"/>
                  </a:lnTo>
                  <a:lnTo>
                    <a:pt x="174" y="49"/>
                  </a:lnTo>
                  <a:lnTo>
                    <a:pt x="168" y="42"/>
                  </a:lnTo>
                  <a:lnTo>
                    <a:pt x="167" y="38"/>
                  </a:lnTo>
                  <a:lnTo>
                    <a:pt x="164" y="35"/>
                  </a:lnTo>
                  <a:lnTo>
                    <a:pt x="161" y="30"/>
                  </a:lnTo>
                  <a:lnTo>
                    <a:pt x="157" y="28"/>
                  </a:lnTo>
                  <a:lnTo>
                    <a:pt x="151" y="22"/>
                  </a:lnTo>
                  <a:lnTo>
                    <a:pt x="147" y="19"/>
                  </a:lnTo>
                  <a:lnTo>
                    <a:pt x="144" y="16"/>
                  </a:lnTo>
                  <a:lnTo>
                    <a:pt x="132" y="9"/>
                  </a:lnTo>
                  <a:lnTo>
                    <a:pt x="128" y="7"/>
                  </a:lnTo>
                  <a:lnTo>
                    <a:pt x="119" y="4"/>
                  </a:lnTo>
                  <a:lnTo>
                    <a:pt x="111" y="1"/>
                  </a:lnTo>
                  <a:lnTo>
                    <a:pt x="106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3"/>
                  </a:lnTo>
                  <a:lnTo>
                    <a:pt x="64" y="4"/>
                  </a:lnTo>
                  <a:lnTo>
                    <a:pt x="57" y="7"/>
                  </a:lnTo>
                  <a:lnTo>
                    <a:pt x="53" y="9"/>
                  </a:lnTo>
                  <a:lnTo>
                    <a:pt x="49" y="12"/>
                  </a:lnTo>
                  <a:lnTo>
                    <a:pt x="44" y="13"/>
                  </a:lnTo>
                  <a:lnTo>
                    <a:pt x="41" y="16"/>
                  </a:lnTo>
                  <a:lnTo>
                    <a:pt x="37" y="19"/>
                  </a:lnTo>
                  <a:lnTo>
                    <a:pt x="27" y="28"/>
                  </a:lnTo>
                  <a:lnTo>
                    <a:pt x="20" y="35"/>
                  </a:lnTo>
                  <a:lnTo>
                    <a:pt x="15" y="42"/>
                  </a:lnTo>
                  <a:lnTo>
                    <a:pt x="11" y="49"/>
                  </a:lnTo>
                  <a:lnTo>
                    <a:pt x="8" y="54"/>
                  </a:lnTo>
                  <a:lnTo>
                    <a:pt x="7" y="58"/>
                  </a:lnTo>
                  <a:lnTo>
                    <a:pt x="4" y="67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1" y="96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4" y="70"/>
                  </a:lnTo>
                  <a:lnTo>
                    <a:pt x="17" y="62"/>
                  </a:lnTo>
                  <a:lnTo>
                    <a:pt x="18" y="59"/>
                  </a:lnTo>
                  <a:lnTo>
                    <a:pt x="21" y="55"/>
                  </a:lnTo>
                  <a:lnTo>
                    <a:pt x="24" y="48"/>
                  </a:lnTo>
                  <a:lnTo>
                    <a:pt x="33" y="39"/>
                  </a:lnTo>
                  <a:lnTo>
                    <a:pt x="34" y="36"/>
                  </a:lnTo>
                  <a:lnTo>
                    <a:pt x="44" y="28"/>
                  </a:lnTo>
                  <a:lnTo>
                    <a:pt x="47" y="25"/>
                  </a:lnTo>
                  <a:lnTo>
                    <a:pt x="50" y="23"/>
                  </a:lnTo>
                  <a:lnTo>
                    <a:pt x="54" y="22"/>
                  </a:lnTo>
                  <a:lnTo>
                    <a:pt x="57" y="19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3" y="13"/>
                  </a:lnTo>
                  <a:lnTo>
                    <a:pt x="76" y="13"/>
                  </a:lnTo>
                  <a:lnTo>
                    <a:pt x="85" y="12"/>
                  </a:lnTo>
                  <a:lnTo>
                    <a:pt x="105" y="12"/>
                  </a:lnTo>
                  <a:lnTo>
                    <a:pt x="109" y="13"/>
                  </a:lnTo>
                  <a:lnTo>
                    <a:pt x="116" y="14"/>
                  </a:lnTo>
                  <a:lnTo>
                    <a:pt x="124" y="17"/>
                  </a:lnTo>
                  <a:lnTo>
                    <a:pt x="126" y="19"/>
                  </a:lnTo>
                  <a:lnTo>
                    <a:pt x="137" y="25"/>
                  </a:lnTo>
                  <a:lnTo>
                    <a:pt x="139" y="28"/>
                  </a:lnTo>
                  <a:lnTo>
                    <a:pt x="144" y="30"/>
                  </a:lnTo>
                  <a:lnTo>
                    <a:pt x="152" y="39"/>
                  </a:lnTo>
                  <a:lnTo>
                    <a:pt x="154" y="42"/>
                  </a:lnTo>
                  <a:lnTo>
                    <a:pt x="160" y="48"/>
                  </a:lnTo>
                  <a:lnTo>
                    <a:pt x="164" y="55"/>
                  </a:lnTo>
                  <a:lnTo>
                    <a:pt x="168" y="67"/>
                  </a:lnTo>
                  <a:lnTo>
                    <a:pt x="170" y="70"/>
                  </a:lnTo>
                  <a:lnTo>
                    <a:pt x="171" y="78"/>
                  </a:lnTo>
                  <a:lnTo>
                    <a:pt x="173" y="83"/>
                  </a:lnTo>
                  <a:lnTo>
                    <a:pt x="173" y="91"/>
                  </a:lnTo>
                  <a:lnTo>
                    <a:pt x="174" y="96"/>
                  </a:lnTo>
                  <a:lnTo>
                    <a:pt x="174" y="94"/>
                  </a:lnTo>
                  <a:lnTo>
                    <a:pt x="173" y="107"/>
                  </a:lnTo>
                  <a:lnTo>
                    <a:pt x="171" y="112"/>
                  </a:lnTo>
                  <a:lnTo>
                    <a:pt x="171" y="116"/>
                  </a:lnTo>
                  <a:lnTo>
                    <a:pt x="170" y="119"/>
                  </a:lnTo>
                  <a:lnTo>
                    <a:pt x="168" y="123"/>
                  </a:lnTo>
                  <a:lnTo>
                    <a:pt x="167" y="126"/>
                  </a:lnTo>
                  <a:lnTo>
                    <a:pt x="165" y="131"/>
                  </a:lnTo>
                  <a:lnTo>
                    <a:pt x="164" y="135"/>
                  </a:lnTo>
                  <a:lnTo>
                    <a:pt x="160" y="141"/>
                  </a:lnTo>
                  <a:lnTo>
                    <a:pt x="157" y="144"/>
                  </a:lnTo>
                  <a:lnTo>
                    <a:pt x="154" y="148"/>
                  </a:lnTo>
                  <a:lnTo>
                    <a:pt x="152" y="151"/>
                  </a:lnTo>
                  <a:lnTo>
                    <a:pt x="149" y="152"/>
                  </a:lnTo>
                  <a:lnTo>
                    <a:pt x="141" y="161"/>
                  </a:lnTo>
                  <a:lnTo>
                    <a:pt x="137" y="164"/>
                  </a:lnTo>
                  <a:lnTo>
                    <a:pt x="134" y="165"/>
                  </a:lnTo>
                  <a:lnTo>
                    <a:pt x="131" y="168"/>
                  </a:lnTo>
                  <a:lnTo>
                    <a:pt x="126" y="170"/>
                  </a:lnTo>
                  <a:lnTo>
                    <a:pt x="119" y="173"/>
                  </a:lnTo>
                  <a:lnTo>
                    <a:pt x="116" y="174"/>
                  </a:lnTo>
                  <a:lnTo>
                    <a:pt x="109" y="176"/>
                  </a:lnTo>
                  <a:lnTo>
                    <a:pt x="105" y="177"/>
                  </a:lnTo>
                  <a:lnTo>
                    <a:pt x="101" y="177"/>
                  </a:lnTo>
                  <a:lnTo>
                    <a:pt x="92" y="178"/>
                  </a:lnTo>
                  <a:lnTo>
                    <a:pt x="93" y="178"/>
                  </a:lnTo>
                  <a:lnTo>
                    <a:pt x="89" y="177"/>
                  </a:lnTo>
                  <a:lnTo>
                    <a:pt x="80" y="177"/>
                  </a:lnTo>
                  <a:lnTo>
                    <a:pt x="76" y="176"/>
                  </a:lnTo>
                  <a:lnTo>
                    <a:pt x="73" y="176"/>
                  </a:lnTo>
                  <a:lnTo>
                    <a:pt x="69" y="174"/>
                  </a:lnTo>
                  <a:lnTo>
                    <a:pt x="64" y="173"/>
                  </a:lnTo>
                  <a:lnTo>
                    <a:pt x="57" y="170"/>
                  </a:lnTo>
                  <a:lnTo>
                    <a:pt x="54" y="168"/>
                  </a:lnTo>
                  <a:lnTo>
                    <a:pt x="50" y="165"/>
                  </a:lnTo>
                  <a:lnTo>
                    <a:pt x="47" y="164"/>
                  </a:lnTo>
                  <a:lnTo>
                    <a:pt x="41" y="158"/>
                  </a:lnTo>
                  <a:lnTo>
                    <a:pt x="34" y="152"/>
                  </a:lnTo>
                  <a:lnTo>
                    <a:pt x="27" y="145"/>
                  </a:lnTo>
                  <a:lnTo>
                    <a:pt x="24" y="141"/>
                  </a:lnTo>
                  <a:lnTo>
                    <a:pt x="21" y="133"/>
                  </a:lnTo>
                  <a:lnTo>
                    <a:pt x="18" y="131"/>
                  </a:lnTo>
                  <a:lnTo>
                    <a:pt x="17" y="128"/>
                  </a:lnTo>
                  <a:lnTo>
                    <a:pt x="15" y="123"/>
                  </a:lnTo>
                  <a:lnTo>
                    <a:pt x="14" y="119"/>
                  </a:lnTo>
                  <a:lnTo>
                    <a:pt x="13" y="116"/>
                  </a:lnTo>
                  <a:lnTo>
                    <a:pt x="13" y="112"/>
                  </a:lnTo>
                  <a:lnTo>
                    <a:pt x="11" y="103"/>
                  </a:lnTo>
                  <a:lnTo>
                    <a:pt x="11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Freeform 832"/>
            <p:cNvSpPr>
              <a:spLocks/>
            </p:cNvSpPr>
            <p:nvPr/>
          </p:nvSpPr>
          <p:spPr bwMode="auto">
            <a:xfrm>
              <a:off x="2726" y="3302"/>
              <a:ext cx="58" cy="59"/>
            </a:xfrm>
            <a:custGeom>
              <a:avLst/>
              <a:gdLst>
                <a:gd name="T0" fmla="*/ 1 w 174"/>
                <a:gd name="T1" fmla="*/ 0 h 177"/>
                <a:gd name="T2" fmla="*/ 1 w 174"/>
                <a:gd name="T3" fmla="*/ 0 h 177"/>
                <a:gd name="T4" fmla="*/ 1 w 174"/>
                <a:gd name="T5" fmla="*/ 0 h 177"/>
                <a:gd name="T6" fmla="*/ 1 w 174"/>
                <a:gd name="T7" fmla="*/ 0 h 177"/>
                <a:gd name="T8" fmla="*/ 0 w 174"/>
                <a:gd name="T9" fmla="*/ 0 h 177"/>
                <a:gd name="T10" fmla="*/ 0 w 174"/>
                <a:gd name="T11" fmla="*/ 0 h 177"/>
                <a:gd name="T12" fmla="*/ 0 w 174"/>
                <a:gd name="T13" fmla="*/ 0 h 177"/>
                <a:gd name="T14" fmla="*/ 0 w 174"/>
                <a:gd name="T15" fmla="*/ 0 h 177"/>
                <a:gd name="T16" fmla="*/ 0 w 174"/>
                <a:gd name="T17" fmla="*/ 0 h 177"/>
                <a:gd name="T18" fmla="*/ 0 w 174"/>
                <a:gd name="T19" fmla="*/ 1 h 177"/>
                <a:gd name="T20" fmla="*/ 0 w 174"/>
                <a:gd name="T21" fmla="*/ 1 h 177"/>
                <a:gd name="T22" fmla="*/ 0 w 174"/>
                <a:gd name="T23" fmla="*/ 1 h 177"/>
                <a:gd name="T24" fmla="*/ 0 w 174"/>
                <a:gd name="T25" fmla="*/ 1 h 177"/>
                <a:gd name="T26" fmla="*/ 0 w 174"/>
                <a:gd name="T27" fmla="*/ 1 h 177"/>
                <a:gd name="T28" fmla="*/ 0 w 174"/>
                <a:gd name="T29" fmla="*/ 1 h 177"/>
                <a:gd name="T30" fmla="*/ 0 w 174"/>
                <a:gd name="T31" fmla="*/ 1 h 177"/>
                <a:gd name="T32" fmla="*/ 0 w 174"/>
                <a:gd name="T33" fmla="*/ 2 h 177"/>
                <a:gd name="T34" fmla="*/ 0 w 174"/>
                <a:gd name="T35" fmla="*/ 2 h 177"/>
                <a:gd name="T36" fmla="*/ 0 w 174"/>
                <a:gd name="T37" fmla="*/ 2 h 177"/>
                <a:gd name="T38" fmla="*/ 0 w 174"/>
                <a:gd name="T39" fmla="*/ 2 h 177"/>
                <a:gd name="T40" fmla="*/ 0 w 174"/>
                <a:gd name="T41" fmla="*/ 2 h 177"/>
                <a:gd name="T42" fmla="*/ 0 w 174"/>
                <a:gd name="T43" fmla="*/ 2 h 177"/>
                <a:gd name="T44" fmla="*/ 0 w 174"/>
                <a:gd name="T45" fmla="*/ 2 h 177"/>
                <a:gd name="T46" fmla="*/ 0 w 174"/>
                <a:gd name="T47" fmla="*/ 2 h 177"/>
                <a:gd name="T48" fmla="*/ 1 w 174"/>
                <a:gd name="T49" fmla="*/ 2 h 177"/>
                <a:gd name="T50" fmla="*/ 1 w 174"/>
                <a:gd name="T51" fmla="*/ 2 h 177"/>
                <a:gd name="T52" fmla="*/ 1 w 174"/>
                <a:gd name="T53" fmla="*/ 2 h 177"/>
                <a:gd name="T54" fmla="*/ 1 w 174"/>
                <a:gd name="T55" fmla="*/ 2 h 177"/>
                <a:gd name="T56" fmla="*/ 1 w 174"/>
                <a:gd name="T57" fmla="*/ 2 h 177"/>
                <a:gd name="T58" fmla="*/ 1 w 174"/>
                <a:gd name="T59" fmla="*/ 2 h 177"/>
                <a:gd name="T60" fmla="*/ 1 w 174"/>
                <a:gd name="T61" fmla="*/ 2 h 177"/>
                <a:gd name="T62" fmla="*/ 2 w 174"/>
                <a:gd name="T63" fmla="*/ 2 h 177"/>
                <a:gd name="T64" fmla="*/ 2 w 174"/>
                <a:gd name="T65" fmla="*/ 2 h 177"/>
                <a:gd name="T66" fmla="*/ 2 w 174"/>
                <a:gd name="T67" fmla="*/ 2 h 177"/>
                <a:gd name="T68" fmla="*/ 2 w 174"/>
                <a:gd name="T69" fmla="*/ 2 h 177"/>
                <a:gd name="T70" fmla="*/ 2 w 174"/>
                <a:gd name="T71" fmla="*/ 2 h 177"/>
                <a:gd name="T72" fmla="*/ 2 w 174"/>
                <a:gd name="T73" fmla="*/ 2 h 177"/>
                <a:gd name="T74" fmla="*/ 2 w 174"/>
                <a:gd name="T75" fmla="*/ 2 h 177"/>
                <a:gd name="T76" fmla="*/ 2 w 174"/>
                <a:gd name="T77" fmla="*/ 2 h 177"/>
                <a:gd name="T78" fmla="*/ 2 w 174"/>
                <a:gd name="T79" fmla="*/ 2 h 177"/>
                <a:gd name="T80" fmla="*/ 2 w 174"/>
                <a:gd name="T81" fmla="*/ 1 h 177"/>
                <a:gd name="T82" fmla="*/ 2 w 174"/>
                <a:gd name="T83" fmla="*/ 1 h 177"/>
                <a:gd name="T84" fmla="*/ 2 w 174"/>
                <a:gd name="T85" fmla="*/ 1 h 177"/>
                <a:gd name="T86" fmla="*/ 2 w 174"/>
                <a:gd name="T87" fmla="*/ 1 h 177"/>
                <a:gd name="T88" fmla="*/ 2 w 174"/>
                <a:gd name="T89" fmla="*/ 1 h 177"/>
                <a:gd name="T90" fmla="*/ 2 w 174"/>
                <a:gd name="T91" fmla="*/ 1 h 177"/>
                <a:gd name="T92" fmla="*/ 2 w 174"/>
                <a:gd name="T93" fmla="*/ 1 h 177"/>
                <a:gd name="T94" fmla="*/ 2 w 174"/>
                <a:gd name="T95" fmla="*/ 0 h 177"/>
                <a:gd name="T96" fmla="*/ 2 w 174"/>
                <a:gd name="T97" fmla="*/ 0 h 177"/>
                <a:gd name="T98" fmla="*/ 2 w 174"/>
                <a:gd name="T99" fmla="*/ 0 h 177"/>
                <a:gd name="T100" fmla="*/ 2 w 174"/>
                <a:gd name="T101" fmla="*/ 0 h 177"/>
                <a:gd name="T102" fmla="*/ 2 w 174"/>
                <a:gd name="T103" fmla="*/ 0 h 177"/>
                <a:gd name="T104" fmla="*/ 2 w 174"/>
                <a:gd name="T105" fmla="*/ 0 h 177"/>
                <a:gd name="T106" fmla="*/ 2 w 174"/>
                <a:gd name="T107" fmla="*/ 0 h 177"/>
                <a:gd name="T108" fmla="*/ 1 w 174"/>
                <a:gd name="T109" fmla="*/ 0 h 177"/>
                <a:gd name="T110" fmla="*/ 1 w 174"/>
                <a:gd name="T111" fmla="*/ 0 h 177"/>
                <a:gd name="T112" fmla="*/ 1 w 174"/>
                <a:gd name="T113" fmla="*/ 0 h 1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"/>
                <a:gd name="T172" fmla="*/ 0 h 177"/>
                <a:gd name="T173" fmla="*/ 174 w 174"/>
                <a:gd name="T174" fmla="*/ 177 h 1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" h="177">
                  <a:moveTo>
                    <a:pt x="87" y="0"/>
                  </a:moveTo>
                  <a:lnTo>
                    <a:pt x="77" y="0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4" y="62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2" y="100"/>
                  </a:lnTo>
                  <a:lnTo>
                    <a:pt x="2" y="107"/>
                  </a:lnTo>
                  <a:lnTo>
                    <a:pt x="3" y="109"/>
                  </a:lnTo>
                  <a:lnTo>
                    <a:pt x="3" y="113"/>
                  </a:lnTo>
                  <a:lnTo>
                    <a:pt x="4" y="115"/>
                  </a:lnTo>
                  <a:lnTo>
                    <a:pt x="4" y="117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7" y="123"/>
                  </a:lnTo>
                  <a:lnTo>
                    <a:pt x="7" y="125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3" y="133"/>
                  </a:lnTo>
                  <a:lnTo>
                    <a:pt x="13" y="135"/>
                  </a:lnTo>
                  <a:lnTo>
                    <a:pt x="15" y="136"/>
                  </a:lnTo>
                  <a:lnTo>
                    <a:pt x="15" y="138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22" y="147"/>
                  </a:lnTo>
                  <a:lnTo>
                    <a:pt x="22" y="148"/>
                  </a:lnTo>
                  <a:lnTo>
                    <a:pt x="23" y="149"/>
                  </a:lnTo>
                  <a:lnTo>
                    <a:pt x="25" y="149"/>
                  </a:lnTo>
                  <a:lnTo>
                    <a:pt x="26" y="151"/>
                  </a:lnTo>
                  <a:lnTo>
                    <a:pt x="26" y="152"/>
                  </a:lnTo>
                  <a:lnTo>
                    <a:pt x="28" y="154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6" y="160"/>
                  </a:lnTo>
                  <a:lnTo>
                    <a:pt x="38" y="161"/>
                  </a:lnTo>
                  <a:lnTo>
                    <a:pt x="38" y="162"/>
                  </a:lnTo>
                  <a:lnTo>
                    <a:pt x="39" y="162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3" y="165"/>
                  </a:lnTo>
                  <a:lnTo>
                    <a:pt x="45" y="165"/>
                  </a:lnTo>
                  <a:lnTo>
                    <a:pt x="46" y="167"/>
                  </a:lnTo>
                  <a:lnTo>
                    <a:pt x="48" y="167"/>
                  </a:lnTo>
                  <a:lnTo>
                    <a:pt x="49" y="168"/>
                  </a:lnTo>
                  <a:lnTo>
                    <a:pt x="51" y="168"/>
                  </a:lnTo>
                  <a:lnTo>
                    <a:pt x="52" y="170"/>
                  </a:lnTo>
                  <a:lnTo>
                    <a:pt x="53" y="170"/>
                  </a:lnTo>
                  <a:lnTo>
                    <a:pt x="55" y="171"/>
                  </a:lnTo>
                  <a:lnTo>
                    <a:pt x="56" y="171"/>
                  </a:lnTo>
                  <a:lnTo>
                    <a:pt x="58" y="173"/>
                  </a:lnTo>
                  <a:lnTo>
                    <a:pt x="61" y="173"/>
                  </a:lnTo>
                  <a:lnTo>
                    <a:pt x="62" y="174"/>
                  </a:lnTo>
                  <a:lnTo>
                    <a:pt x="68" y="174"/>
                  </a:lnTo>
                  <a:lnTo>
                    <a:pt x="69" y="176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87" y="177"/>
                  </a:lnTo>
                  <a:lnTo>
                    <a:pt x="98" y="177"/>
                  </a:lnTo>
                  <a:lnTo>
                    <a:pt x="100" y="176"/>
                  </a:lnTo>
                  <a:lnTo>
                    <a:pt x="105" y="176"/>
                  </a:lnTo>
                  <a:lnTo>
                    <a:pt x="107" y="174"/>
                  </a:lnTo>
                  <a:lnTo>
                    <a:pt x="113" y="174"/>
                  </a:lnTo>
                  <a:lnTo>
                    <a:pt x="114" y="173"/>
                  </a:lnTo>
                  <a:lnTo>
                    <a:pt x="117" y="173"/>
                  </a:lnTo>
                  <a:lnTo>
                    <a:pt x="118" y="171"/>
                  </a:lnTo>
                  <a:lnTo>
                    <a:pt x="120" y="171"/>
                  </a:lnTo>
                  <a:lnTo>
                    <a:pt x="121" y="170"/>
                  </a:lnTo>
                  <a:lnTo>
                    <a:pt x="123" y="170"/>
                  </a:lnTo>
                  <a:lnTo>
                    <a:pt x="124" y="168"/>
                  </a:lnTo>
                  <a:lnTo>
                    <a:pt x="125" y="168"/>
                  </a:lnTo>
                  <a:lnTo>
                    <a:pt x="127" y="167"/>
                  </a:lnTo>
                  <a:lnTo>
                    <a:pt x="128" y="167"/>
                  </a:lnTo>
                  <a:lnTo>
                    <a:pt x="130" y="165"/>
                  </a:lnTo>
                  <a:lnTo>
                    <a:pt x="131" y="165"/>
                  </a:lnTo>
                  <a:lnTo>
                    <a:pt x="133" y="164"/>
                  </a:lnTo>
                  <a:lnTo>
                    <a:pt x="134" y="164"/>
                  </a:lnTo>
                  <a:lnTo>
                    <a:pt x="136" y="162"/>
                  </a:lnTo>
                  <a:lnTo>
                    <a:pt x="137" y="162"/>
                  </a:lnTo>
                  <a:lnTo>
                    <a:pt x="137" y="161"/>
                  </a:lnTo>
                  <a:lnTo>
                    <a:pt x="138" y="160"/>
                  </a:lnTo>
                  <a:lnTo>
                    <a:pt x="140" y="160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0" y="149"/>
                  </a:lnTo>
                  <a:lnTo>
                    <a:pt x="151" y="149"/>
                  </a:lnTo>
                  <a:lnTo>
                    <a:pt x="153" y="148"/>
                  </a:lnTo>
                  <a:lnTo>
                    <a:pt x="153" y="147"/>
                  </a:lnTo>
                  <a:lnTo>
                    <a:pt x="159" y="141"/>
                  </a:lnTo>
                  <a:lnTo>
                    <a:pt x="159" y="139"/>
                  </a:lnTo>
                  <a:lnTo>
                    <a:pt x="160" y="138"/>
                  </a:lnTo>
                  <a:lnTo>
                    <a:pt x="160" y="136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4" y="131"/>
                  </a:lnTo>
                  <a:lnTo>
                    <a:pt x="164" y="129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9" y="122"/>
                  </a:lnTo>
                  <a:lnTo>
                    <a:pt x="169" y="119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2" y="113"/>
                  </a:lnTo>
                  <a:lnTo>
                    <a:pt x="172" y="109"/>
                  </a:lnTo>
                  <a:lnTo>
                    <a:pt x="173" y="107"/>
                  </a:lnTo>
                  <a:lnTo>
                    <a:pt x="173" y="100"/>
                  </a:lnTo>
                  <a:lnTo>
                    <a:pt x="174" y="99"/>
                  </a:lnTo>
                  <a:lnTo>
                    <a:pt x="174" y="88"/>
                  </a:lnTo>
                  <a:lnTo>
                    <a:pt x="174" y="78"/>
                  </a:lnTo>
                  <a:lnTo>
                    <a:pt x="173" y="77"/>
                  </a:lnTo>
                  <a:lnTo>
                    <a:pt x="173" y="70"/>
                  </a:lnTo>
                  <a:lnTo>
                    <a:pt x="172" y="68"/>
                  </a:lnTo>
                  <a:lnTo>
                    <a:pt x="172" y="64"/>
                  </a:lnTo>
                  <a:lnTo>
                    <a:pt x="170" y="62"/>
                  </a:lnTo>
                  <a:lnTo>
                    <a:pt x="170" y="59"/>
                  </a:lnTo>
                  <a:lnTo>
                    <a:pt x="169" y="58"/>
                  </a:lnTo>
                  <a:lnTo>
                    <a:pt x="169" y="55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66" y="51"/>
                  </a:lnTo>
                  <a:lnTo>
                    <a:pt x="166" y="49"/>
                  </a:lnTo>
                  <a:lnTo>
                    <a:pt x="164" y="48"/>
                  </a:lnTo>
                  <a:lnTo>
                    <a:pt x="164" y="46"/>
                  </a:lnTo>
                  <a:lnTo>
                    <a:pt x="162" y="43"/>
                  </a:lnTo>
                  <a:lnTo>
                    <a:pt x="162" y="42"/>
                  </a:lnTo>
                  <a:lnTo>
                    <a:pt x="160" y="41"/>
                  </a:lnTo>
                  <a:lnTo>
                    <a:pt x="160" y="39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3" y="30"/>
                  </a:lnTo>
                  <a:lnTo>
                    <a:pt x="153" y="29"/>
                  </a:lnTo>
                  <a:lnTo>
                    <a:pt x="151" y="27"/>
                  </a:lnTo>
                  <a:lnTo>
                    <a:pt x="150" y="27"/>
                  </a:lnTo>
                  <a:lnTo>
                    <a:pt x="149" y="26"/>
                  </a:lnTo>
                  <a:lnTo>
                    <a:pt x="149" y="25"/>
                  </a:lnTo>
                  <a:lnTo>
                    <a:pt x="147" y="23"/>
                  </a:lnTo>
                  <a:lnTo>
                    <a:pt x="146" y="23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3" y="20"/>
                  </a:lnTo>
                  <a:lnTo>
                    <a:pt x="140" y="17"/>
                  </a:lnTo>
                  <a:lnTo>
                    <a:pt x="138" y="17"/>
                  </a:lnTo>
                  <a:lnTo>
                    <a:pt x="137" y="16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1" y="12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5" y="9"/>
                  </a:lnTo>
                  <a:lnTo>
                    <a:pt x="124" y="9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07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3" name="Freeform 833"/>
            <p:cNvSpPr>
              <a:spLocks/>
            </p:cNvSpPr>
            <p:nvPr/>
          </p:nvSpPr>
          <p:spPr bwMode="auto">
            <a:xfrm>
              <a:off x="2724" y="3300"/>
              <a:ext cx="62" cy="63"/>
            </a:xfrm>
            <a:custGeom>
              <a:avLst/>
              <a:gdLst>
                <a:gd name="T0" fmla="*/ 0 w 186"/>
                <a:gd name="T1" fmla="*/ 1 h 189"/>
                <a:gd name="T2" fmla="*/ 0 w 186"/>
                <a:gd name="T3" fmla="*/ 2 h 189"/>
                <a:gd name="T4" fmla="*/ 0 w 186"/>
                <a:gd name="T5" fmla="*/ 2 h 189"/>
                <a:gd name="T6" fmla="*/ 1 w 186"/>
                <a:gd name="T7" fmla="*/ 2 h 189"/>
                <a:gd name="T8" fmla="*/ 1 w 186"/>
                <a:gd name="T9" fmla="*/ 2 h 189"/>
                <a:gd name="T10" fmla="*/ 1 w 186"/>
                <a:gd name="T11" fmla="*/ 2 h 189"/>
                <a:gd name="T12" fmla="*/ 1 w 186"/>
                <a:gd name="T13" fmla="*/ 2 h 189"/>
                <a:gd name="T14" fmla="*/ 2 w 186"/>
                <a:gd name="T15" fmla="*/ 2 h 189"/>
                <a:gd name="T16" fmla="*/ 2 w 186"/>
                <a:gd name="T17" fmla="*/ 2 h 189"/>
                <a:gd name="T18" fmla="*/ 2 w 186"/>
                <a:gd name="T19" fmla="*/ 2 h 189"/>
                <a:gd name="T20" fmla="*/ 2 w 186"/>
                <a:gd name="T21" fmla="*/ 2 h 189"/>
                <a:gd name="T22" fmla="*/ 2 w 186"/>
                <a:gd name="T23" fmla="*/ 1 h 189"/>
                <a:gd name="T24" fmla="*/ 2 w 186"/>
                <a:gd name="T25" fmla="*/ 1 h 189"/>
                <a:gd name="T26" fmla="*/ 2 w 186"/>
                <a:gd name="T27" fmla="*/ 1 h 189"/>
                <a:gd name="T28" fmla="*/ 2 w 186"/>
                <a:gd name="T29" fmla="*/ 1 h 189"/>
                <a:gd name="T30" fmla="*/ 2 w 186"/>
                <a:gd name="T31" fmla="*/ 0 h 189"/>
                <a:gd name="T32" fmla="*/ 2 w 186"/>
                <a:gd name="T33" fmla="*/ 0 h 189"/>
                <a:gd name="T34" fmla="*/ 1 w 186"/>
                <a:gd name="T35" fmla="*/ 0 h 189"/>
                <a:gd name="T36" fmla="*/ 1 w 186"/>
                <a:gd name="T37" fmla="*/ 0 h 189"/>
                <a:gd name="T38" fmla="*/ 1 w 186"/>
                <a:gd name="T39" fmla="*/ 0 h 189"/>
                <a:gd name="T40" fmla="*/ 0 w 186"/>
                <a:gd name="T41" fmla="*/ 0 h 189"/>
                <a:gd name="T42" fmla="*/ 0 w 186"/>
                <a:gd name="T43" fmla="*/ 0 h 189"/>
                <a:gd name="T44" fmla="*/ 0 w 186"/>
                <a:gd name="T45" fmla="*/ 1 h 189"/>
                <a:gd name="T46" fmla="*/ 0 w 186"/>
                <a:gd name="T47" fmla="*/ 1 h 189"/>
                <a:gd name="T48" fmla="*/ 0 w 186"/>
                <a:gd name="T49" fmla="*/ 1 h 189"/>
                <a:gd name="T50" fmla="*/ 0 w 186"/>
                <a:gd name="T51" fmla="*/ 1 h 189"/>
                <a:gd name="T52" fmla="*/ 0 w 186"/>
                <a:gd name="T53" fmla="*/ 1 h 189"/>
                <a:gd name="T54" fmla="*/ 0 w 186"/>
                <a:gd name="T55" fmla="*/ 0 h 189"/>
                <a:gd name="T56" fmla="*/ 1 w 186"/>
                <a:gd name="T57" fmla="*/ 0 h 189"/>
                <a:gd name="T58" fmla="*/ 1 w 186"/>
                <a:gd name="T59" fmla="*/ 0 h 189"/>
                <a:gd name="T60" fmla="*/ 1 w 186"/>
                <a:gd name="T61" fmla="*/ 0 h 189"/>
                <a:gd name="T62" fmla="*/ 2 w 186"/>
                <a:gd name="T63" fmla="*/ 0 h 189"/>
                <a:gd name="T64" fmla="*/ 2 w 186"/>
                <a:gd name="T65" fmla="*/ 0 h 189"/>
                <a:gd name="T66" fmla="*/ 2 w 186"/>
                <a:gd name="T67" fmla="*/ 1 h 189"/>
                <a:gd name="T68" fmla="*/ 2 w 186"/>
                <a:gd name="T69" fmla="*/ 1 h 189"/>
                <a:gd name="T70" fmla="*/ 2 w 186"/>
                <a:gd name="T71" fmla="*/ 1 h 189"/>
                <a:gd name="T72" fmla="*/ 2 w 186"/>
                <a:gd name="T73" fmla="*/ 1 h 189"/>
                <a:gd name="T74" fmla="*/ 2 w 186"/>
                <a:gd name="T75" fmla="*/ 2 h 189"/>
                <a:gd name="T76" fmla="*/ 2 w 186"/>
                <a:gd name="T77" fmla="*/ 2 h 189"/>
                <a:gd name="T78" fmla="*/ 2 w 186"/>
                <a:gd name="T79" fmla="*/ 2 h 189"/>
                <a:gd name="T80" fmla="*/ 2 w 186"/>
                <a:gd name="T81" fmla="*/ 2 h 189"/>
                <a:gd name="T82" fmla="*/ 1 w 186"/>
                <a:gd name="T83" fmla="*/ 2 h 189"/>
                <a:gd name="T84" fmla="*/ 1 w 186"/>
                <a:gd name="T85" fmla="*/ 2 h 189"/>
                <a:gd name="T86" fmla="*/ 1 w 186"/>
                <a:gd name="T87" fmla="*/ 2 h 189"/>
                <a:gd name="T88" fmla="*/ 1 w 186"/>
                <a:gd name="T89" fmla="*/ 2 h 189"/>
                <a:gd name="T90" fmla="*/ 0 w 186"/>
                <a:gd name="T91" fmla="*/ 2 h 189"/>
                <a:gd name="T92" fmla="*/ 0 w 186"/>
                <a:gd name="T93" fmla="*/ 2 h 189"/>
                <a:gd name="T94" fmla="*/ 0 w 186"/>
                <a:gd name="T95" fmla="*/ 1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9"/>
                <a:gd name="T146" fmla="*/ 186 w 186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9">
                  <a:moveTo>
                    <a:pt x="0" y="94"/>
                  </a:moveTo>
                  <a:lnTo>
                    <a:pt x="0" y="103"/>
                  </a:lnTo>
                  <a:lnTo>
                    <a:pt x="2" y="112"/>
                  </a:lnTo>
                  <a:lnTo>
                    <a:pt x="3" y="118"/>
                  </a:lnTo>
                  <a:lnTo>
                    <a:pt x="5" y="122"/>
                  </a:lnTo>
                  <a:lnTo>
                    <a:pt x="6" y="126"/>
                  </a:lnTo>
                  <a:lnTo>
                    <a:pt x="8" y="131"/>
                  </a:lnTo>
                  <a:lnTo>
                    <a:pt x="9" y="134"/>
                  </a:lnTo>
                  <a:lnTo>
                    <a:pt x="12" y="138"/>
                  </a:lnTo>
                  <a:lnTo>
                    <a:pt x="16" y="147"/>
                  </a:lnTo>
                  <a:lnTo>
                    <a:pt x="19" y="150"/>
                  </a:lnTo>
                  <a:lnTo>
                    <a:pt x="22" y="154"/>
                  </a:lnTo>
                  <a:lnTo>
                    <a:pt x="28" y="160"/>
                  </a:lnTo>
                  <a:lnTo>
                    <a:pt x="35" y="166"/>
                  </a:lnTo>
                  <a:lnTo>
                    <a:pt x="41" y="171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54" y="179"/>
                  </a:lnTo>
                  <a:lnTo>
                    <a:pt x="61" y="183"/>
                  </a:lnTo>
                  <a:lnTo>
                    <a:pt x="65" y="184"/>
                  </a:lnTo>
                  <a:lnTo>
                    <a:pt x="71" y="184"/>
                  </a:lnTo>
                  <a:lnTo>
                    <a:pt x="75" y="186"/>
                  </a:lnTo>
                  <a:lnTo>
                    <a:pt x="80" y="187"/>
                  </a:lnTo>
                  <a:lnTo>
                    <a:pt x="88" y="187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103" y="187"/>
                  </a:lnTo>
                  <a:lnTo>
                    <a:pt x="107" y="187"/>
                  </a:lnTo>
                  <a:lnTo>
                    <a:pt x="111" y="186"/>
                  </a:lnTo>
                  <a:lnTo>
                    <a:pt x="120" y="184"/>
                  </a:lnTo>
                  <a:lnTo>
                    <a:pt x="124" y="183"/>
                  </a:lnTo>
                  <a:lnTo>
                    <a:pt x="133" y="179"/>
                  </a:lnTo>
                  <a:lnTo>
                    <a:pt x="137" y="177"/>
                  </a:lnTo>
                  <a:lnTo>
                    <a:pt x="140" y="174"/>
                  </a:lnTo>
                  <a:lnTo>
                    <a:pt x="144" y="171"/>
                  </a:lnTo>
                  <a:lnTo>
                    <a:pt x="147" y="168"/>
                  </a:lnTo>
                  <a:lnTo>
                    <a:pt x="152" y="166"/>
                  </a:lnTo>
                  <a:lnTo>
                    <a:pt x="157" y="160"/>
                  </a:lnTo>
                  <a:lnTo>
                    <a:pt x="162" y="157"/>
                  </a:lnTo>
                  <a:lnTo>
                    <a:pt x="163" y="154"/>
                  </a:lnTo>
                  <a:lnTo>
                    <a:pt x="168" y="150"/>
                  </a:lnTo>
                  <a:lnTo>
                    <a:pt x="169" y="147"/>
                  </a:lnTo>
                  <a:lnTo>
                    <a:pt x="175" y="138"/>
                  </a:lnTo>
                  <a:lnTo>
                    <a:pt x="176" y="134"/>
                  </a:lnTo>
                  <a:lnTo>
                    <a:pt x="178" y="131"/>
                  </a:lnTo>
                  <a:lnTo>
                    <a:pt x="180" y="126"/>
                  </a:lnTo>
                  <a:lnTo>
                    <a:pt x="182" y="122"/>
                  </a:lnTo>
                  <a:lnTo>
                    <a:pt x="182" y="118"/>
                  </a:lnTo>
                  <a:lnTo>
                    <a:pt x="183" y="112"/>
                  </a:lnTo>
                  <a:lnTo>
                    <a:pt x="185" y="108"/>
                  </a:lnTo>
                  <a:lnTo>
                    <a:pt x="186" y="94"/>
                  </a:lnTo>
                  <a:lnTo>
                    <a:pt x="186" y="93"/>
                  </a:lnTo>
                  <a:lnTo>
                    <a:pt x="185" y="89"/>
                  </a:lnTo>
                  <a:lnTo>
                    <a:pt x="185" y="80"/>
                  </a:lnTo>
                  <a:lnTo>
                    <a:pt x="183" y="76"/>
                  </a:lnTo>
                  <a:lnTo>
                    <a:pt x="182" y="71"/>
                  </a:lnTo>
                  <a:lnTo>
                    <a:pt x="182" y="65"/>
                  </a:lnTo>
                  <a:lnTo>
                    <a:pt x="180" y="61"/>
                  </a:lnTo>
                  <a:lnTo>
                    <a:pt x="176" y="54"/>
                  </a:lnTo>
                  <a:lnTo>
                    <a:pt x="175" y="49"/>
                  </a:lnTo>
                  <a:lnTo>
                    <a:pt x="172" y="45"/>
                  </a:lnTo>
                  <a:lnTo>
                    <a:pt x="169" y="42"/>
                  </a:lnTo>
                  <a:lnTo>
                    <a:pt x="168" y="38"/>
                  </a:lnTo>
                  <a:lnTo>
                    <a:pt x="163" y="35"/>
                  </a:lnTo>
                  <a:lnTo>
                    <a:pt x="162" y="31"/>
                  </a:lnTo>
                  <a:lnTo>
                    <a:pt x="157" y="28"/>
                  </a:lnTo>
                  <a:lnTo>
                    <a:pt x="152" y="22"/>
                  </a:lnTo>
                  <a:lnTo>
                    <a:pt x="147" y="19"/>
                  </a:lnTo>
                  <a:lnTo>
                    <a:pt x="144" y="16"/>
                  </a:lnTo>
                  <a:lnTo>
                    <a:pt x="133" y="9"/>
                  </a:lnTo>
                  <a:lnTo>
                    <a:pt x="129" y="7"/>
                  </a:lnTo>
                  <a:lnTo>
                    <a:pt x="120" y="4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71" y="3"/>
                  </a:lnTo>
                  <a:lnTo>
                    <a:pt x="65" y="4"/>
                  </a:lnTo>
                  <a:lnTo>
                    <a:pt x="58" y="7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5" y="13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49"/>
                  </a:lnTo>
                  <a:lnTo>
                    <a:pt x="9" y="54"/>
                  </a:lnTo>
                  <a:lnTo>
                    <a:pt x="8" y="58"/>
                  </a:lnTo>
                  <a:lnTo>
                    <a:pt x="5" y="65"/>
                  </a:lnTo>
                  <a:lnTo>
                    <a:pt x="3" y="71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8" y="63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1"/>
                  </a:lnTo>
                  <a:lnTo>
                    <a:pt x="25" y="48"/>
                  </a:lnTo>
                  <a:lnTo>
                    <a:pt x="31" y="42"/>
                  </a:lnTo>
                  <a:lnTo>
                    <a:pt x="35" y="35"/>
                  </a:lnTo>
                  <a:lnTo>
                    <a:pt x="42" y="31"/>
                  </a:lnTo>
                  <a:lnTo>
                    <a:pt x="48" y="25"/>
                  </a:lnTo>
                  <a:lnTo>
                    <a:pt x="51" y="23"/>
                  </a:lnTo>
                  <a:lnTo>
                    <a:pt x="55" y="22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70" y="15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85" y="12"/>
                  </a:lnTo>
                  <a:lnTo>
                    <a:pt x="106" y="12"/>
                  </a:lnTo>
                  <a:lnTo>
                    <a:pt x="110" y="13"/>
                  </a:lnTo>
                  <a:lnTo>
                    <a:pt x="117" y="15"/>
                  </a:lnTo>
                  <a:lnTo>
                    <a:pt x="124" y="18"/>
                  </a:lnTo>
                  <a:lnTo>
                    <a:pt x="127" y="19"/>
                  </a:lnTo>
                  <a:lnTo>
                    <a:pt x="137" y="25"/>
                  </a:lnTo>
                  <a:lnTo>
                    <a:pt x="140" y="28"/>
                  </a:lnTo>
                  <a:lnTo>
                    <a:pt x="144" y="31"/>
                  </a:lnTo>
                  <a:lnTo>
                    <a:pt x="147" y="33"/>
                  </a:lnTo>
                  <a:lnTo>
                    <a:pt x="150" y="35"/>
                  </a:lnTo>
                  <a:lnTo>
                    <a:pt x="153" y="38"/>
                  </a:lnTo>
                  <a:lnTo>
                    <a:pt x="155" y="42"/>
                  </a:lnTo>
                  <a:lnTo>
                    <a:pt x="160" y="48"/>
                  </a:lnTo>
                  <a:lnTo>
                    <a:pt x="162" y="51"/>
                  </a:lnTo>
                  <a:lnTo>
                    <a:pt x="165" y="55"/>
                  </a:lnTo>
                  <a:lnTo>
                    <a:pt x="166" y="58"/>
                  </a:lnTo>
                  <a:lnTo>
                    <a:pt x="169" y="65"/>
                  </a:lnTo>
                  <a:lnTo>
                    <a:pt x="170" y="70"/>
                  </a:lnTo>
                  <a:lnTo>
                    <a:pt x="172" y="74"/>
                  </a:lnTo>
                  <a:lnTo>
                    <a:pt x="172" y="77"/>
                  </a:lnTo>
                  <a:lnTo>
                    <a:pt x="173" y="81"/>
                  </a:lnTo>
                  <a:lnTo>
                    <a:pt x="173" y="90"/>
                  </a:lnTo>
                  <a:lnTo>
                    <a:pt x="175" y="94"/>
                  </a:lnTo>
                  <a:lnTo>
                    <a:pt x="175" y="93"/>
                  </a:lnTo>
                  <a:lnTo>
                    <a:pt x="173" y="106"/>
                  </a:lnTo>
                  <a:lnTo>
                    <a:pt x="172" y="110"/>
                  </a:lnTo>
                  <a:lnTo>
                    <a:pt x="172" y="115"/>
                  </a:lnTo>
                  <a:lnTo>
                    <a:pt x="170" y="118"/>
                  </a:lnTo>
                  <a:lnTo>
                    <a:pt x="169" y="122"/>
                  </a:lnTo>
                  <a:lnTo>
                    <a:pt x="168" y="125"/>
                  </a:lnTo>
                  <a:lnTo>
                    <a:pt x="166" y="129"/>
                  </a:lnTo>
                  <a:lnTo>
                    <a:pt x="165" y="134"/>
                  </a:lnTo>
                  <a:lnTo>
                    <a:pt x="160" y="139"/>
                  </a:lnTo>
                  <a:lnTo>
                    <a:pt x="157" y="142"/>
                  </a:lnTo>
                  <a:lnTo>
                    <a:pt x="155" y="147"/>
                  </a:lnTo>
                  <a:lnTo>
                    <a:pt x="153" y="150"/>
                  </a:lnTo>
                  <a:lnTo>
                    <a:pt x="150" y="151"/>
                  </a:lnTo>
                  <a:lnTo>
                    <a:pt x="142" y="160"/>
                  </a:lnTo>
                  <a:lnTo>
                    <a:pt x="137" y="163"/>
                  </a:lnTo>
                  <a:lnTo>
                    <a:pt x="134" y="164"/>
                  </a:lnTo>
                  <a:lnTo>
                    <a:pt x="131" y="167"/>
                  </a:lnTo>
                  <a:lnTo>
                    <a:pt x="127" y="168"/>
                  </a:lnTo>
                  <a:lnTo>
                    <a:pt x="120" y="171"/>
                  </a:lnTo>
                  <a:lnTo>
                    <a:pt x="117" y="173"/>
                  </a:lnTo>
                  <a:lnTo>
                    <a:pt x="110" y="174"/>
                  </a:lnTo>
                  <a:lnTo>
                    <a:pt x="106" y="176"/>
                  </a:lnTo>
                  <a:lnTo>
                    <a:pt x="101" y="176"/>
                  </a:lnTo>
                  <a:lnTo>
                    <a:pt x="93" y="177"/>
                  </a:lnTo>
                  <a:lnTo>
                    <a:pt x="94" y="177"/>
                  </a:lnTo>
                  <a:lnTo>
                    <a:pt x="90" y="176"/>
                  </a:lnTo>
                  <a:lnTo>
                    <a:pt x="81" y="176"/>
                  </a:lnTo>
                  <a:lnTo>
                    <a:pt x="77" y="174"/>
                  </a:lnTo>
                  <a:lnTo>
                    <a:pt x="74" y="174"/>
                  </a:lnTo>
                  <a:lnTo>
                    <a:pt x="70" y="173"/>
                  </a:lnTo>
                  <a:lnTo>
                    <a:pt x="65" y="171"/>
                  </a:lnTo>
                  <a:lnTo>
                    <a:pt x="58" y="168"/>
                  </a:lnTo>
                  <a:lnTo>
                    <a:pt x="55" y="167"/>
                  </a:lnTo>
                  <a:lnTo>
                    <a:pt x="51" y="164"/>
                  </a:lnTo>
                  <a:lnTo>
                    <a:pt x="48" y="163"/>
                  </a:lnTo>
                  <a:lnTo>
                    <a:pt x="42" y="157"/>
                  </a:lnTo>
                  <a:lnTo>
                    <a:pt x="35" y="151"/>
                  </a:lnTo>
                  <a:lnTo>
                    <a:pt x="28" y="144"/>
                  </a:lnTo>
                  <a:lnTo>
                    <a:pt x="25" y="139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8" y="126"/>
                  </a:lnTo>
                  <a:lnTo>
                    <a:pt x="16" y="122"/>
                  </a:lnTo>
                  <a:lnTo>
                    <a:pt x="15" y="118"/>
                  </a:lnTo>
                  <a:lnTo>
                    <a:pt x="13" y="115"/>
                  </a:lnTo>
                  <a:lnTo>
                    <a:pt x="13" y="110"/>
                  </a:lnTo>
                  <a:lnTo>
                    <a:pt x="12" y="102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4" name="Freeform 834"/>
            <p:cNvSpPr>
              <a:spLocks/>
            </p:cNvSpPr>
            <p:nvPr/>
          </p:nvSpPr>
          <p:spPr bwMode="auto">
            <a:xfrm>
              <a:off x="2647" y="3183"/>
              <a:ext cx="58" cy="59"/>
            </a:xfrm>
            <a:custGeom>
              <a:avLst/>
              <a:gdLst>
                <a:gd name="T0" fmla="*/ 1 w 174"/>
                <a:gd name="T1" fmla="*/ 0 h 177"/>
                <a:gd name="T2" fmla="*/ 1 w 174"/>
                <a:gd name="T3" fmla="*/ 0 h 177"/>
                <a:gd name="T4" fmla="*/ 1 w 174"/>
                <a:gd name="T5" fmla="*/ 0 h 177"/>
                <a:gd name="T6" fmla="*/ 1 w 174"/>
                <a:gd name="T7" fmla="*/ 0 h 177"/>
                <a:gd name="T8" fmla="*/ 0 w 174"/>
                <a:gd name="T9" fmla="*/ 0 h 177"/>
                <a:gd name="T10" fmla="*/ 0 w 174"/>
                <a:gd name="T11" fmla="*/ 0 h 177"/>
                <a:gd name="T12" fmla="*/ 0 w 174"/>
                <a:gd name="T13" fmla="*/ 0 h 177"/>
                <a:gd name="T14" fmla="*/ 0 w 174"/>
                <a:gd name="T15" fmla="*/ 0 h 177"/>
                <a:gd name="T16" fmla="*/ 0 w 174"/>
                <a:gd name="T17" fmla="*/ 0 h 177"/>
                <a:gd name="T18" fmla="*/ 0 w 174"/>
                <a:gd name="T19" fmla="*/ 1 h 177"/>
                <a:gd name="T20" fmla="*/ 0 w 174"/>
                <a:gd name="T21" fmla="*/ 1 h 177"/>
                <a:gd name="T22" fmla="*/ 0 w 174"/>
                <a:gd name="T23" fmla="*/ 1 h 177"/>
                <a:gd name="T24" fmla="*/ 0 w 174"/>
                <a:gd name="T25" fmla="*/ 1 h 177"/>
                <a:gd name="T26" fmla="*/ 0 w 174"/>
                <a:gd name="T27" fmla="*/ 1 h 177"/>
                <a:gd name="T28" fmla="*/ 0 w 174"/>
                <a:gd name="T29" fmla="*/ 1 h 177"/>
                <a:gd name="T30" fmla="*/ 0 w 174"/>
                <a:gd name="T31" fmla="*/ 1 h 177"/>
                <a:gd name="T32" fmla="*/ 0 w 174"/>
                <a:gd name="T33" fmla="*/ 2 h 177"/>
                <a:gd name="T34" fmla="*/ 0 w 174"/>
                <a:gd name="T35" fmla="*/ 2 h 177"/>
                <a:gd name="T36" fmla="*/ 0 w 174"/>
                <a:gd name="T37" fmla="*/ 2 h 177"/>
                <a:gd name="T38" fmla="*/ 0 w 174"/>
                <a:gd name="T39" fmla="*/ 2 h 177"/>
                <a:gd name="T40" fmla="*/ 0 w 174"/>
                <a:gd name="T41" fmla="*/ 2 h 177"/>
                <a:gd name="T42" fmla="*/ 0 w 174"/>
                <a:gd name="T43" fmla="*/ 2 h 177"/>
                <a:gd name="T44" fmla="*/ 0 w 174"/>
                <a:gd name="T45" fmla="*/ 2 h 177"/>
                <a:gd name="T46" fmla="*/ 0 w 174"/>
                <a:gd name="T47" fmla="*/ 2 h 177"/>
                <a:gd name="T48" fmla="*/ 1 w 174"/>
                <a:gd name="T49" fmla="*/ 2 h 177"/>
                <a:gd name="T50" fmla="*/ 1 w 174"/>
                <a:gd name="T51" fmla="*/ 2 h 177"/>
                <a:gd name="T52" fmla="*/ 1 w 174"/>
                <a:gd name="T53" fmla="*/ 2 h 177"/>
                <a:gd name="T54" fmla="*/ 1 w 174"/>
                <a:gd name="T55" fmla="*/ 2 h 177"/>
                <a:gd name="T56" fmla="*/ 1 w 174"/>
                <a:gd name="T57" fmla="*/ 2 h 177"/>
                <a:gd name="T58" fmla="*/ 1 w 174"/>
                <a:gd name="T59" fmla="*/ 2 h 177"/>
                <a:gd name="T60" fmla="*/ 1 w 174"/>
                <a:gd name="T61" fmla="*/ 2 h 177"/>
                <a:gd name="T62" fmla="*/ 2 w 174"/>
                <a:gd name="T63" fmla="*/ 2 h 177"/>
                <a:gd name="T64" fmla="*/ 2 w 174"/>
                <a:gd name="T65" fmla="*/ 2 h 177"/>
                <a:gd name="T66" fmla="*/ 2 w 174"/>
                <a:gd name="T67" fmla="*/ 2 h 177"/>
                <a:gd name="T68" fmla="*/ 2 w 174"/>
                <a:gd name="T69" fmla="*/ 2 h 177"/>
                <a:gd name="T70" fmla="*/ 2 w 174"/>
                <a:gd name="T71" fmla="*/ 2 h 177"/>
                <a:gd name="T72" fmla="*/ 2 w 174"/>
                <a:gd name="T73" fmla="*/ 2 h 177"/>
                <a:gd name="T74" fmla="*/ 2 w 174"/>
                <a:gd name="T75" fmla="*/ 2 h 177"/>
                <a:gd name="T76" fmla="*/ 2 w 174"/>
                <a:gd name="T77" fmla="*/ 2 h 177"/>
                <a:gd name="T78" fmla="*/ 2 w 174"/>
                <a:gd name="T79" fmla="*/ 2 h 177"/>
                <a:gd name="T80" fmla="*/ 2 w 174"/>
                <a:gd name="T81" fmla="*/ 1 h 177"/>
                <a:gd name="T82" fmla="*/ 2 w 174"/>
                <a:gd name="T83" fmla="*/ 1 h 177"/>
                <a:gd name="T84" fmla="*/ 2 w 174"/>
                <a:gd name="T85" fmla="*/ 1 h 177"/>
                <a:gd name="T86" fmla="*/ 2 w 174"/>
                <a:gd name="T87" fmla="*/ 1 h 177"/>
                <a:gd name="T88" fmla="*/ 2 w 174"/>
                <a:gd name="T89" fmla="*/ 1 h 177"/>
                <a:gd name="T90" fmla="*/ 2 w 174"/>
                <a:gd name="T91" fmla="*/ 1 h 177"/>
                <a:gd name="T92" fmla="*/ 2 w 174"/>
                <a:gd name="T93" fmla="*/ 1 h 177"/>
                <a:gd name="T94" fmla="*/ 2 w 174"/>
                <a:gd name="T95" fmla="*/ 0 h 177"/>
                <a:gd name="T96" fmla="*/ 2 w 174"/>
                <a:gd name="T97" fmla="*/ 0 h 177"/>
                <a:gd name="T98" fmla="*/ 2 w 174"/>
                <a:gd name="T99" fmla="*/ 0 h 177"/>
                <a:gd name="T100" fmla="*/ 2 w 174"/>
                <a:gd name="T101" fmla="*/ 0 h 177"/>
                <a:gd name="T102" fmla="*/ 2 w 174"/>
                <a:gd name="T103" fmla="*/ 0 h 177"/>
                <a:gd name="T104" fmla="*/ 2 w 174"/>
                <a:gd name="T105" fmla="*/ 0 h 177"/>
                <a:gd name="T106" fmla="*/ 2 w 174"/>
                <a:gd name="T107" fmla="*/ 0 h 177"/>
                <a:gd name="T108" fmla="*/ 1 w 174"/>
                <a:gd name="T109" fmla="*/ 0 h 177"/>
                <a:gd name="T110" fmla="*/ 1 w 174"/>
                <a:gd name="T111" fmla="*/ 0 h 177"/>
                <a:gd name="T112" fmla="*/ 1 w 174"/>
                <a:gd name="T113" fmla="*/ 0 h 1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"/>
                <a:gd name="T172" fmla="*/ 0 h 177"/>
                <a:gd name="T173" fmla="*/ 174 w 174"/>
                <a:gd name="T174" fmla="*/ 177 h 1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" h="177">
                  <a:moveTo>
                    <a:pt x="86" y="0"/>
                  </a:moveTo>
                  <a:lnTo>
                    <a:pt x="76" y="0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9"/>
                  </a:lnTo>
                  <a:lnTo>
                    <a:pt x="1" y="70"/>
                  </a:lnTo>
                  <a:lnTo>
                    <a:pt x="1" y="77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1" y="100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7" y="124"/>
                  </a:lnTo>
                  <a:lnTo>
                    <a:pt x="7" y="125"/>
                  </a:lnTo>
                  <a:lnTo>
                    <a:pt x="8" y="127"/>
                  </a:lnTo>
                  <a:lnTo>
                    <a:pt x="8" y="128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4" y="137"/>
                  </a:lnTo>
                  <a:lnTo>
                    <a:pt x="14" y="138"/>
                  </a:lnTo>
                  <a:lnTo>
                    <a:pt x="16" y="140"/>
                  </a:lnTo>
                  <a:lnTo>
                    <a:pt x="16" y="141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3" y="150"/>
                  </a:lnTo>
                  <a:lnTo>
                    <a:pt x="24" y="150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7" y="154"/>
                  </a:lnTo>
                  <a:lnTo>
                    <a:pt x="29" y="154"/>
                  </a:lnTo>
                  <a:lnTo>
                    <a:pt x="30" y="156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4" y="160"/>
                  </a:lnTo>
                  <a:lnTo>
                    <a:pt x="36" y="160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9" y="163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6" y="167"/>
                  </a:lnTo>
                  <a:lnTo>
                    <a:pt x="47" y="167"/>
                  </a:lnTo>
                  <a:lnTo>
                    <a:pt x="49" y="169"/>
                  </a:lnTo>
                  <a:lnTo>
                    <a:pt x="50" y="169"/>
                  </a:lnTo>
                  <a:lnTo>
                    <a:pt x="52" y="170"/>
                  </a:lnTo>
                  <a:lnTo>
                    <a:pt x="53" y="170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7" y="173"/>
                  </a:lnTo>
                  <a:lnTo>
                    <a:pt x="60" y="173"/>
                  </a:lnTo>
                  <a:lnTo>
                    <a:pt x="62" y="174"/>
                  </a:lnTo>
                  <a:lnTo>
                    <a:pt x="68" y="174"/>
                  </a:lnTo>
                  <a:lnTo>
                    <a:pt x="69" y="176"/>
                  </a:lnTo>
                  <a:lnTo>
                    <a:pt x="75" y="176"/>
                  </a:lnTo>
                  <a:lnTo>
                    <a:pt x="76" y="177"/>
                  </a:lnTo>
                  <a:lnTo>
                    <a:pt x="86" y="177"/>
                  </a:lnTo>
                  <a:lnTo>
                    <a:pt x="98" y="177"/>
                  </a:lnTo>
                  <a:lnTo>
                    <a:pt x="99" y="176"/>
                  </a:lnTo>
                  <a:lnTo>
                    <a:pt x="105" y="176"/>
                  </a:lnTo>
                  <a:lnTo>
                    <a:pt x="106" y="174"/>
                  </a:lnTo>
                  <a:lnTo>
                    <a:pt x="112" y="174"/>
                  </a:lnTo>
                  <a:lnTo>
                    <a:pt x="114" y="173"/>
                  </a:lnTo>
                  <a:lnTo>
                    <a:pt x="117" y="173"/>
                  </a:lnTo>
                  <a:lnTo>
                    <a:pt x="118" y="172"/>
                  </a:lnTo>
                  <a:lnTo>
                    <a:pt x="119" y="172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4" y="169"/>
                  </a:lnTo>
                  <a:lnTo>
                    <a:pt x="125" y="169"/>
                  </a:lnTo>
                  <a:lnTo>
                    <a:pt x="127" y="167"/>
                  </a:lnTo>
                  <a:lnTo>
                    <a:pt x="128" y="167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2" y="164"/>
                  </a:lnTo>
                  <a:lnTo>
                    <a:pt x="134" y="164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1"/>
                  </a:lnTo>
                  <a:lnTo>
                    <a:pt x="138" y="160"/>
                  </a:lnTo>
                  <a:lnTo>
                    <a:pt x="140" y="160"/>
                  </a:lnTo>
                  <a:lnTo>
                    <a:pt x="142" y="157"/>
                  </a:lnTo>
                  <a:lnTo>
                    <a:pt x="144" y="157"/>
                  </a:lnTo>
                  <a:lnTo>
                    <a:pt x="144" y="156"/>
                  </a:lnTo>
                  <a:lnTo>
                    <a:pt x="145" y="154"/>
                  </a:lnTo>
                  <a:lnTo>
                    <a:pt x="147" y="154"/>
                  </a:lnTo>
                  <a:lnTo>
                    <a:pt x="148" y="153"/>
                  </a:lnTo>
                  <a:lnTo>
                    <a:pt x="148" y="151"/>
                  </a:lnTo>
                  <a:lnTo>
                    <a:pt x="150" y="150"/>
                  </a:lnTo>
                  <a:lnTo>
                    <a:pt x="151" y="150"/>
                  </a:lnTo>
                  <a:lnTo>
                    <a:pt x="153" y="148"/>
                  </a:lnTo>
                  <a:lnTo>
                    <a:pt x="153" y="147"/>
                  </a:lnTo>
                  <a:lnTo>
                    <a:pt x="158" y="141"/>
                  </a:lnTo>
                  <a:lnTo>
                    <a:pt x="158" y="140"/>
                  </a:lnTo>
                  <a:lnTo>
                    <a:pt x="160" y="138"/>
                  </a:lnTo>
                  <a:lnTo>
                    <a:pt x="160" y="137"/>
                  </a:lnTo>
                  <a:lnTo>
                    <a:pt x="161" y="135"/>
                  </a:lnTo>
                  <a:lnTo>
                    <a:pt x="161" y="134"/>
                  </a:lnTo>
                  <a:lnTo>
                    <a:pt x="164" y="131"/>
                  </a:lnTo>
                  <a:lnTo>
                    <a:pt x="164" y="129"/>
                  </a:lnTo>
                  <a:lnTo>
                    <a:pt x="166" y="128"/>
                  </a:lnTo>
                  <a:lnTo>
                    <a:pt x="166" y="127"/>
                  </a:lnTo>
                  <a:lnTo>
                    <a:pt x="167" y="125"/>
                  </a:lnTo>
                  <a:lnTo>
                    <a:pt x="167" y="124"/>
                  </a:lnTo>
                  <a:lnTo>
                    <a:pt x="168" y="122"/>
                  </a:lnTo>
                  <a:lnTo>
                    <a:pt x="168" y="119"/>
                  </a:lnTo>
                  <a:lnTo>
                    <a:pt x="170" y="118"/>
                  </a:lnTo>
                  <a:lnTo>
                    <a:pt x="170" y="115"/>
                  </a:lnTo>
                  <a:lnTo>
                    <a:pt x="171" y="114"/>
                  </a:lnTo>
                  <a:lnTo>
                    <a:pt x="171" y="109"/>
                  </a:lnTo>
                  <a:lnTo>
                    <a:pt x="173" y="108"/>
                  </a:lnTo>
                  <a:lnTo>
                    <a:pt x="173" y="100"/>
                  </a:lnTo>
                  <a:lnTo>
                    <a:pt x="174" y="99"/>
                  </a:lnTo>
                  <a:lnTo>
                    <a:pt x="174" y="89"/>
                  </a:lnTo>
                  <a:lnTo>
                    <a:pt x="174" y="79"/>
                  </a:lnTo>
                  <a:lnTo>
                    <a:pt x="173" y="77"/>
                  </a:lnTo>
                  <a:lnTo>
                    <a:pt x="173" y="70"/>
                  </a:lnTo>
                  <a:lnTo>
                    <a:pt x="171" y="69"/>
                  </a:lnTo>
                  <a:lnTo>
                    <a:pt x="171" y="64"/>
                  </a:lnTo>
                  <a:lnTo>
                    <a:pt x="170" y="63"/>
                  </a:lnTo>
                  <a:lnTo>
                    <a:pt x="170" y="60"/>
                  </a:lnTo>
                  <a:lnTo>
                    <a:pt x="168" y="58"/>
                  </a:lnTo>
                  <a:lnTo>
                    <a:pt x="168" y="55"/>
                  </a:lnTo>
                  <a:lnTo>
                    <a:pt x="167" y="54"/>
                  </a:lnTo>
                  <a:lnTo>
                    <a:pt x="167" y="53"/>
                  </a:lnTo>
                  <a:lnTo>
                    <a:pt x="166" y="51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4" y="47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0" y="41"/>
                  </a:lnTo>
                  <a:lnTo>
                    <a:pt x="160" y="40"/>
                  </a:lnTo>
                  <a:lnTo>
                    <a:pt x="158" y="38"/>
                  </a:lnTo>
                  <a:lnTo>
                    <a:pt x="158" y="37"/>
                  </a:lnTo>
                  <a:lnTo>
                    <a:pt x="153" y="31"/>
                  </a:lnTo>
                  <a:lnTo>
                    <a:pt x="153" y="29"/>
                  </a:lnTo>
                  <a:lnTo>
                    <a:pt x="151" y="28"/>
                  </a:lnTo>
                  <a:lnTo>
                    <a:pt x="150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7" y="24"/>
                  </a:lnTo>
                  <a:lnTo>
                    <a:pt x="145" y="24"/>
                  </a:lnTo>
                  <a:lnTo>
                    <a:pt x="144" y="22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8"/>
                  </a:lnTo>
                  <a:lnTo>
                    <a:pt x="138" y="18"/>
                  </a:lnTo>
                  <a:lnTo>
                    <a:pt x="137" y="16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4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5" y="9"/>
                  </a:lnTo>
                  <a:lnTo>
                    <a:pt x="124" y="9"/>
                  </a:lnTo>
                  <a:lnTo>
                    <a:pt x="122" y="8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18" y="6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2" y="3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99" y="2"/>
                  </a:lnTo>
                  <a:lnTo>
                    <a:pt x="9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5" name="Freeform 835"/>
            <p:cNvSpPr>
              <a:spLocks/>
            </p:cNvSpPr>
            <p:nvPr/>
          </p:nvSpPr>
          <p:spPr bwMode="auto">
            <a:xfrm>
              <a:off x="2645" y="3182"/>
              <a:ext cx="62" cy="62"/>
            </a:xfrm>
            <a:custGeom>
              <a:avLst/>
              <a:gdLst>
                <a:gd name="T0" fmla="*/ 0 w 186"/>
                <a:gd name="T1" fmla="*/ 1 h 188"/>
                <a:gd name="T2" fmla="*/ 0 w 186"/>
                <a:gd name="T3" fmla="*/ 2 h 188"/>
                <a:gd name="T4" fmla="*/ 0 w 186"/>
                <a:gd name="T5" fmla="*/ 2 h 188"/>
                <a:gd name="T6" fmla="*/ 1 w 186"/>
                <a:gd name="T7" fmla="*/ 2 h 188"/>
                <a:gd name="T8" fmla="*/ 1 w 186"/>
                <a:gd name="T9" fmla="*/ 2 h 188"/>
                <a:gd name="T10" fmla="*/ 1 w 186"/>
                <a:gd name="T11" fmla="*/ 2 h 188"/>
                <a:gd name="T12" fmla="*/ 1 w 186"/>
                <a:gd name="T13" fmla="*/ 2 h 188"/>
                <a:gd name="T14" fmla="*/ 2 w 186"/>
                <a:gd name="T15" fmla="*/ 2 h 188"/>
                <a:gd name="T16" fmla="*/ 2 w 186"/>
                <a:gd name="T17" fmla="*/ 2 h 188"/>
                <a:gd name="T18" fmla="*/ 2 w 186"/>
                <a:gd name="T19" fmla="*/ 2 h 188"/>
                <a:gd name="T20" fmla="*/ 2 w 186"/>
                <a:gd name="T21" fmla="*/ 2 h 188"/>
                <a:gd name="T22" fmla="*/ 2 w 186"/>
                <a:gd name="T23" fmla="*/ 1 h 188"/>
                <a:gd name="T24" fmla="*/ 2 w 186"/>
                <a:gd name="T25" fmla="*/ 1 h 188"/>
                <a:gd name="T26" fmla="*/ 2 w 186"/>
                <a:gd name="T27" fmla="*/ 1 h 188"/>
                <a:gd name="T28" fmla="*/ 2 w 186"/>
                <a:gd name="T29" fmla="*/ 1 h 188"/>
                <a:gd name="T30" fmla="*/ 2 w 186"/>
                <a:gd name="T31" fmla="*/ 0 h 188"/>
                <a:gd name="T32" fmla="*/ 2 w 186"/>
                <a:gd name="T33" fmla="*/ 0 h 188"/>
                <a:gd name="T34" fmla="*/ 1 w 186"/>
                <a:gd name="T35" fmla="*/ 0 h 188"/>
                <a:gd name="T36" fmla="*/ 1 w 186"/>
                <a:gd name="T37" fmla="*/ 0 h 188"/>
                <a:gd name="T38" fmla="*/ 1 w 186"/>
                <a:gd name="T39" fmla="*/ 0 h 188"/>
                <a:gd name="T40" fmla="*/ 0 w 186"/>
                <a:gd name="T41" fmla="*/ 0 h 188"/>
                <a:gd name="T42" fmla="*/ 0 w 186"/>
                <a:gd name="T43" fmla="*/ 0 h 188"/>
                <a:gd name="T44" fmla="*/ 0 w 186"/>
                <a:gd name="T45" fmla="*/ 1 h 188"/>
                <a:gd name="T46" fmla="*/ 0 w 186"/>
                <a:gd name="T47" fmla="*/ 1 h 188"/>
                <a:gd name="T48" fmla="*/ 0 w 186"/>
                <a:gd name="T49" fmla="*/ 1 h 188"/>
                <a:gd name="T50" fmla="*/ 0 w 186"/>
                <a:gd name="T51" fmla="*/ 1 h 188"/>
                <a:gd name="T52" fmla="*/ 0 w 186"/>
                <a:gd name="T53" fmla="*/ 1 h 188"/>
                <a:gd name="T54" fmla="*/ 0 w 186"/>
                <a:gd name="T55" fmla="*/ 0 h 188"/>
                <a:gd name="T56" fmla="*/ 1 w 186"/>
                <a:gd name="T57" fmla="*/ 0 h 188"/>
                <a:gd name="T58" fmla="*/ 1 w 186"/>
                <a:gd name="T59" fmla="*/ 0 h 188"/>
                <a:gd name="T60" fmla="*/ 1 w 186"/>
                <a:gd name="T61" fmla="*/ 0 h 188"/>
                <a:gd name="T62" fmla="*/ 2 w 186"/>
                <a:gd name="T63" fmla="*/ 0 h 188"/>
                <a:gd name="T64" fmla="*/ 2 w 186"/>
                <a:gd name="T65" fmla="*/ 0 h 188"/>
                <a:gd name="T66" fmla="*/ 2 w 186"/>
                <a:gd name="T67" fmla="*/ 1 h 188"/>
                <a:gd name="T68" fmla="*/ 2 w 186"/>
                <a:gd name="T69" fmla="*/ 1 h 188"/>
                <a:gd name="T70" fmla="*/ 2 w 186"/>
                <a:gd name="T71" fmla="*/ 1 h 188"/>
                <a:gd name="T72" fmla="*/ 2 w 186"/>
                <a:gd name="T73" fmla="*/ 1 h 188"/>
                <a:gd name="T74" fmla="*/ 2 w 186"/>
                <a:gd name="T75" fmla="*/ 2 h 188"/>
                <a:gd name="T76" fmla="*/ 2 w 186"/>
                <a:gd name="T77" fmla="*/ 2 h 188"/>
                <a:gd name="T78" fmla="*/ 2 w 186"/>
                <a:gd name="T79" fmla="*/ 2 h 188"/>
                <a:gd name="T80" fmla="*/ 2 w 186"/>
                <a:gd name="T81" fmla="*/ 2 h 188"/>
                <a:gd name="T82" fmla="*/ 1 w 186"/>
                <a:gd name="T83" fmla="*/ 2 h 188"/>
                <a:gd name="T84" fmla="*/ 1 w 186"/>
                <a:gd name="T85" fmla="*/ 2 h 188"/>
                <a:gd name="T86" fmla="*/ 1 w 186"/>
                <a:gd name="T87" fmla="*/ 2 h 188"/>
                <a:gd name="T88" fmla="*/ 1 w 186"/>
                <a:gd name="T89" fmla="*/ 2 h 188"/>
                <a:gd name="T90" fmla="*/ 0 w 186"/>
                <a:gd name="T91" fmla="*/ 2 h 188"/>
                <a:gd name="T92" fmla="*/ 0 w 186"/>
                <a:gd name="T93" fmla="*/ 2 h 188"/>
                <a:gd name="T94" fmla="*/ 0 w 186"/>
                <a:gd name="T95" fmla="*/ 1 h 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8"/>
                <a:gd name="T146" fmla="*/ 186 w 186"/>
                <a:gd name="T147" fmla="*/ 188 h 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8">
                  <a:moveTo>
                    <a:pt x="0" y="94"/>
                  </a:moveTo>
                  <a:lnTo>
                    <a:pt x="0" y="103"/>
                  </a:lnTo>
                  <a:lnTo>
                    <a:pt x="1" y="111"/>
                  </a:lnTo>
                  <a:lnTo>
                    <a:pt x="3" y="117"/>
                  </a:lnTo>
                  <a:lnTo>
                    <a:pt x="4" y="121"/>
                  </a:lnTo>
                  <a:lnTo>
                    <a:pt x="6" y="126"/>
                  </a:lnTo>
                  <a:lnTo>
                    <a:pt x="7" y="130"/>
                  </a:lnTo>
                  <a:lnTo>
                    <a:pt x="9" y="133"/>
                  </a:lnTo>
                  <a:lnTo>
                    <a:pt x="12" y="137"/>
                  </a:lnTo>
                  <a:lnTo>
                    <a:pt x="16" y="146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27" y="159"/>
                  </a:lnTo>
                  <a:lnTo>
                    <a:pt x="35" y="165"/>
                  </a:lnTo>
                  <a:lnTo>
                    <a:pt x="40" y="171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53" y="178"/>
                  </a:lnTo>
                  <a:lnTo>
                    <a:pt x="61" y="182"/>
                  </a:lnTo>
                  <a:lnTo>
                    <a:pt x="65" y="184"/>
                  </a:lnTo>
                  <a:lnTo>
                    <a:pt x="71" y="184"/>
                  </a:lnTo>
                  <a:lnTo>
                    <a:pt x="75" y="185"/>
                  </a:lnTo>
                  <a:lnTo>
                    <a:pt x="79" y="187"/>
                  </a:lnTo>
                  <a:lnTo>
                    <a:pt x="88" y="187"/>
                  </a:lnTo>
                  <a:lnTo>
                    <a:pt x="92" y="188"/>
                  </a:lnTo>
                  <a:lnTo>
                    <a:pt x="94" y="188"/>
                  </a:lnTo>
                  <a:lnTo>
                    <a:pt x="102" y="187"/>
                  </a:lnTo>
                  <a:lnTo>
                    <a:pt x="107" y="187"/>
                  </a:lnTo>
                  <a:lnTo>
                    <a:pt x="111" y="185"/>
                  </a:lnTo>
                  <a:lnTo>
                    <a:pt x="120" y="184"/>
                  </a:lnTo>
                  <a:lnTo>
                    <a:pt x="124" y="182"/>
                  </a:lnTo>
                  <a:lnTo>
                    <a:pt x="133" y="178"/>
                  </a:lnTo>
                  <a:lnTo>
                    <a:pt x="137" y="177"/>
                  </a:lnTo>
                  <a:lnTo>
                    <a:pt x="140" y="174"/>
                  </a:lnTo>
                  <a:lnTo>
                    <a:pt x="144" y="171"/>
                  </a:lnTo>
                  <a:lnTo>
                    <a:pt x="147" y="168"/>
                  </a:lnTo>
                  <a:lnTo>
                    <a:pt x="151" y="165"/>
                  </a:lnTo>
                  <a:lnTo>
                    <a:pt x="157" y="159"/>
                  </a:lnTo>
                  <a:lnTo>
                    <a:pt x="161" y="156"/>
                  </a:lnTo>
                  <a:lnTo>
                    <a:pt x="163" y="153"/>
                  </a:lnTo>
                  <a:lnTo>
                    <a:pt x="167" y="149"/>
                  </a:lnTo>
                  <a:lnTo>
                    <a:pt x="169" y="146"/>
                  </a:lnTo>
                  <a:lnTo>
                    <a:pt x="174" y="137"/>
                  </a:lnTo>
                  <a:lnTo>
                    <a:pt x="176" y="133"/>
                  </a:lnTo>
                  <a:lnTo>
                    <a:pt x="177" y="130"/>
                  </a:lnTo>
                  <a:lnTo>
                    <a:pt x="180" y="126"/>
                  </a:lnTo>
                  <a:lnTo>
                    <a:pt x="182" y="121"/>
                  </a:lnTo>
                  <a:lnTo>
                    <a:pt x="182" y="117"/>
                  </a:lnTo>
                  <a:lnTo>
                    <a:pt x="183" y="111"/>
                  </a:lnTo>
                  <a:lnTo>
                    <a:pt x="184" y="107"/>
                  </a:lnTo>
                  <a:lnTo>
                    <a:pt x="186" y="94"/>
                  </a:lnTo>
                  <a:lnTo>
                    <a:pt x="186" y="92"/>
                  </a:lnTo>
                  <a:lnTo>
                    <a:pt x="184" y="88"/>
                  </a:lnTo>
                  <a:lnTo>
                    <a:pt x="184" y="79"/>
                  </a:lnTo>
                  <a:lnTo>
                    <a:pt x="183" y="75"/>
                  </a:lnTo>
                  <a:lnTo>
                    <a:pt x="182" y="71"/>
                  </a:lnTo>
                  <a:lnTo>
                    <a:pt x="182" y="65"/>
                  </a:lnTo>
                  <a:lnTo>
                    <a:pt x="180" y="60"/>
                  </a:lnTo>
                  <a:lnTo>
                    <a:pt x="176" y="53"/>
                  </a:lnTo>
                  <a:lnTo>
                    <a:pt x="174" y="49"/>
                  </a:lnTo>
                  <a:lnTo>
                    <a:pt x="172" y="45"/>
                  </a:lnTo>
                  <a:lnTo>
                    <a:pt x="169" y="42"/>
                  </a:lnTo>
                  <a:lnTo>
                    <a:pt x="167" y="37"/>
                  </a:lnTo>
                  <a:lnTo>
                    <a:pt x="163" y="34"/>
                  </a:lnTo>
                  <a:lnTo>
                    <a:pt x="161" y="30"/>
                  </a:lnTo>
                  <a:lnTo>
                    <a:pt x="157" y="27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4" y="15"/>
                  </a:lnTo>
                  <a:lnTo>
                    <a:pt x="133" y="8"/>
                  </a:lnTo>
                  <a:lnTo>
                    <a:pt x="128" y="7"/>
                  </a:lnTo>
                  <a:lnTo>
                    <a:pt x="120" y="4"/>
                  </a:lnTo>
                  <a:lnTo>
                    <a:pt x="111" y="1"/>
                  </a:lnTo>
                  <a:lnTo>
                    <a:pt x="107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5" y="4"/>
                  </a:lnTo>
                  <a:lnTo>
                    <a:pt x="58" y="7"/>
                  </a:lnTo>
                  <a:lnTo>
                    <a:pt x="53" y="8"/>
                  </a:lnTo>
                  <a:lnTo>
                    <a:pt x="49" y="11"/>
                  </a:lnTo>
                  <a:lnTo>
                    <a:pt x="45" y="13"/>
                  </a:lnTo>
                  <a:lnTo>
                    <a:pt x="42" y="15"/>
                  </a:lnTo>
                  <a:lnTo>
                    <a:pt x="38" y="18"/>
                  </a:lnTo>
                  <a:lnTo>
                    <a:pt x="35" y="21"/>
                  </a:lnTo>
                  <a:lnTo>
                    <a:pt x="27" y="27"/>
                  </a:lnTo>
                  <a:lnTo>
                    <a:pt x="22" y="34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7" y="58"/>
                  </a:lnTo>
                  <a:lnTo>
                    <a:pt x="4" y="65"/>
                  </a:lnTo>
                  <a:lnTo>
                    <a:pt x="3" y="71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5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4" y="69"/>
                  </a:lnTo>
                  <a:lnTo>
                    <a:pt x="17" y="62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0"/>
                  </a:lnTo>
                  <a:lnTo>
                    <a:pt x="25" y="47"/>
                  </a:lnTo>
                  <a:lnTo>
                    <a:pt x="30" y="42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5" y="21"/>
                  </a:lnTo>
                  <a:lnTo>
                    <a:pt x="58" y="18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4" y="13"/>
                  </a:lnTo>
                  <a:lnTo>
                    <a:pt x="76" y="13"/>
                  </a:lnTo>
                  <a:lnTo>
                    <a:pt x="85" y="11"/>
                  </a:lnTo>
                  <a:lnTo>
                    <a:pt x="105" y="11"/>
                  </a:lnTo>
                  <a:lnTo>
                    <a:pt x="110" y="13"/>
                  </a:lnTo>
                  <a:lnTo>
                    <a:pt x="117" y="14"/>
                  </a:lnTo>
                  <a:lnTo>
                    <a:pt x="124" y="17"/>
                  </a:lnTo>
                  <a:lnTo>
                    <a:pt x="127" y="18"/>
                  </a:lnTo>
                  <a:lnTo>
                    <a:pt x="137" y="24"/>
                  </a:lnTo>
                  <a:lnTo>
                    <a:pt x="140" y="27"/>
                  </a:lnTo>
                  <a:lnTo>
                    <a:pt x="144" y="30"/>
                  </a:lnTo>
                  <a:lnTo>
                    <a:pt x="147" y="33"/>
                  </a:lnTo>
                  <a:lnTo>
                    <a:pt x="150" y="34"/>
                  </a:lnTo>
                  <a:lnTo>
                    <a:pt x="153" y="37"/>
                  </a:lnTo>
                  <a:lnTo>
                    <a:pt x="154" y="42"/>
                  </a:lnTo>
                  <a:lnTo>
                    <a:pt x="160" y="47"/>
                  </a:lnTo>
                  <a:lnTo>
                    <a:pt x="161" y="50"/>
                  </a:lnTo>
                  <a:lnTo>
                    <a:pt x="164" y="55"/>
                  </a:lnTo>
                  <a:lnTo>
                    <a:pt x="166" y="58"/>
                  </a:lnTo>
                  <a:lnTo>
                    <a:pt x="169" y="65"/>
                  </a:lnTo>
                  <a:lnTo>
                    <a:pt x="170" y="69"/>
                  </a:lnTo>
                  <a:lnTo>
                    <a:pt x="172" y="74"/>
                  </a:lnTo>
                  <a:lnTo>
                    <a:pt x="172" y="76"/>
                  </a:lnTo>
                  <a:lnTo>
                    <a:pt x="173" y="81"/>
                  </a:lnTo>
                  <a:lnTo>
                    <a:pt x="173" y="90"/>
                  </a:lnTo>
                  <a:lnTo>
                    <a:pt x="174" y="94"/>
                  </a:lnTo>
                  <a:lnTo>
                    <a:pt x="174" y="92"/>
                  </a:lnTo>
                  <a:lnTo>
                    <a:pt x="173" y="105"/>
                  </a:lnTo>
                  <a:lnTo>
                    <a:pt x="172" y="110"/>
                  </a:lnTo>
                  <a:lnTo>
                    <a:pt x="172" y="114"/>
                  </a:lnTo>
                  <a:lnTo>
                    <a:pt x="170" y="117"/>
                  </a:lnTo>
                  <a:lnTo>
                    <a:pt x="169" y="121"/>
                  </a:lnTo>
                  <a:lnTo>
                    <a:pt x="167" y="124"/>
                  </a:lnTo>
                  <a:lnTo>
                    <a:pt x="166" y="129"/>
                  </a:lnTo>
                  <a:lnTo>
                    <a:pt x="164" y="133"/>
                  </a:lnTo>
                  <a:lnTo>
                    <a:pt x="160" y="139"/>
                  </a:lnTo>
                  <a:lnTo>
                    <a:pt x="157" y="142"/>
                  </a:lnTo>
                  <a:lnTo>
                    <a:pt x="154" y="146"/>
                  </a:lnTo>
                  <a:lnTo>
                    <a:pt x="153" y="149"/>
                  </a:lnTo>
                  <a:lnTo>
                    <a:pt x="150" y="150"/>
                  </a:lnTo>
                  <a:lnTo>
                    <a:pt x="141" y="159"/>
                  </a:lnTo>
                  <a:lnTo>
                    <a:pt x="137" y="162"/>
                  </a:lnTo>
                  <a:lnTo>
                    <a:pt x="134" y="164"/>
                  </a:lnTo>
                  <a:lnTo>
                    <a:pt x="131" y="166"/>
                  </a:lnTo>
                  <a:lnTo>
                    <a:pt x="127" y="168"/>
                  </a:lnTo>
                  <a:lnTo>
                    <a:pt x="120" y="171"/>
                  </a:lnTo>
                  <a:lnTo>
                    <a:pt x="117" y="172"/>
                  </a:lnTo>
                  <a:lnTo>
                    <a:pt x="110" y="174"/>
                  </a:lnTo>
                  <a:lnTo>
                    <a:pt x="105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94" y="177"/>
                  </a:lnTo>
                  <a:lnTo>
                    <a:pt x="89" y="175"/>
                  </a:lnTo>
                  <a:lnTo>
                    <a:pt x="81" y="175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69" y="172"/>
                  </a:lnTo>
                  <a:lnTo>
                    <a:pt x="65" y="171"/>
                  </a:lnTo>
                  <a:lnTo>
                    <a:pt x="58" y="168"/>
                  </a:lnTo>
                  <a:lnTo>
                    <a:pt x="55" y="166"/>
                  </a:lnTo>
                  <a:lnTo>
                    <a:pt x="50" y="164"/>
                  </a:lnTo>
                  <a:lnTo>
                    <a:pt x="48" y="162"/>
                  </a:lnTo>
                  <a:lnTo>
                    <a:pt x="42" y="156"/>
                  </a:lnTo>
                  <a:lnTo>
                    <a:pt x="35" y="150"/>
                  </a:lnTo>
                  <a:lnTo>
                    <a:pt x="27" y="143"/>
                  </a:lnTo>
                  <a:lnTo>
                    <a:pt x="25" y="139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7" y="126"/>
                  </a:lnTo>
                  <a:lnTo>
                    <a:pt x="16" y="121"/>
                  </a:lnTo>
                  <a:lnTo>
                    <a:pt x="14" y="117"/>
                  </a:lnTo>
                  <a:lnTo>
                    <a:pt x="13" y="114"/>
                  </a:lnTo>
                  <a:lnTo>
                    <a:pt x="13" y="110"/>
                  </a:lnTo>
                  <a:lnTo>
                    <a:pt x="12" y="101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6" name="Freeform 836"/>
            <p:cNvSpPr>
              <a:spLocks/>
            </p:cNvSpPr>
            <p:nvPr/>
          </p:nvSpPr>
          <p:spPr bwMode="auto">
            <a:xfrm>
              <a:off x="2618" y="3440"/>
              <a:ext cx="59" cy="58"/>
            </a:xfrm>
            <a:custGeom>
              <a:avLst/>
              <a:gdLst>
                <a:gd name="T0" fmla="*/ 1 w 177"/>
                <a:gd name="T1" fmla="*/ 0 h 174"/>
                <a:gd name="T2" fmla="*/ 1 w 177"/>
                <a:gd name="T3" fmla="*/ 0 h 174"/>
                <a:gd name="T4" fmla="*/ 1 w 177"/>
                <a:gd name="T5" fmla="*/ 0 h 174"/>
                <a:gd name="T6" fmla="*/ 1 w 177"/>
                <a:gd name="T7" fmla="*/ 0 h 174"/>
                <a:gd name="T8" fmla="*/ 0 w 177"/>
                <a:gd name="T9" fmla="*/ 0 h 174"/>
                <a:gd name="T10" fmla="*/ 0 w 177"/>
                <a:gd name="T11" fmla="*/ 0 h 174"/>
                <a:gd name="T12" fmla="*/ 0 w 177"/>
                <a:gd name="T13" fmla="*/ 0 h 174"/>
                <a:gd name="T14" fmla="*/ 0 w 177"/>
                <a:gd name="T15" fmla="*/ 0 h 174"/>
                <a:gd name="T16" fmla="*/ 0 w 177"/>
                <a:gd name="T17" fmla="*/ 0 h 174"/>
                <a:gd name="T18" fmla="*/ 0 w 177"/>
                <a:gd name="T19" fmla="*/ 1 h 174"/>
                <a:gd name="T20" fmla="*/ 0 w 177"/>
                <a:gd name="T21" fmla="*/ 1 h 174"/>
                <a:gd name="T22" fmla="*/ 0 w 177"/>
                <a:gd name="T23" fmla="*/ 1 h 174"/>
                <a:gd name="T24" fmla="*/ 0 w 177"/>
                <a:gd name="T25" fmla="*/ 1 h 174"/>
                <a:gd name="T26" fmla="*/ 0 w 177"/>
                <a:gd name="T27" fmla="*/ 1 h 174"/>
                <a:gd name="T28" fmla="*/ 0 w 177"/>
                <a:gd name="T29" fmla="*/ 1 h 174"/>
                <a:gd name="T30" fmla="*/ 0 w 177"/>
                <a:gd name="T31" fmla="*/ 1 h 174"/>
                <a:gd name="T32" fmla="*/ 0 w 177"/>
                <a:gd name="T33" fmla="*/ 1 h 174"/>
                <a:gd name="T34" fmla="*/ 0 w 177"/>
                <a:gd name="T35" fmla="*/ 2 h 174"/>
                <a:gd name="T36" fmla="*/ 0 w 177"/>
                <a:gd name="T37" fmla="*/ 2 h 174"/>
                <a:gd name="T38" fmla="*/ 0 w 177"/>
                <a:gd name="T39" fmla="*/ 2 h 174"/>
                <a:gd name="T40" fmla="*/ 0 w 177"/>
                <a:gd name="T41" fmla="*/ 2 h 174"/>
                <a:gd name="T42" fmla="*/ 0 w 177"/>
                <a:gd name="T43" fmla="*/ 2 h 174"/>
                <a:gd name="T44" fmla="*/ 0 w 177"/>
                <a:gd name="T45" fmla="*/ 2 h 174"/>
                <a:gd name="T46" fmla="*/ 0 w 177"/>
                <a:gd name="T47" fmla="*/ 2 h 174"/>
                <a:gd name="T48" fmla="*/ 1 w 177"/>
                <a:gd name="T49" fmla="*/ 2 h 174"/>
                <a:gd name="T50" fmla="*/ 1 w 177"/>
                <a:gd name="T51" fmla="*/ 2 h 174"/>
                <a:gd name="T52" fmla="*/ 1 w 177"/>
                <a:gd name="T53" fmla="*/ 2 h 174"/>
                <a:gd name="T54" fmla="*/ 1 w 177"/>
                <a:gd name="T55" fmla="*/ 2 h 174"/>
                <a:gd name="T56" fmla="*/ 1 w 177"/>
                <a:gd name="T57" fmla="*/ 2 h 174"/>
                <a:gd name="T58" fmla="*/ 1 w 177"/>
                <a:gd name="T59" fmla="*/ 2 h 174"/>
                <a:gd name="T60" fmla="*/ 2 w 177"/>
                <a:gd name="T61" fmla="*/ 2 h 174"/>
                <a:gd name="T62" fmla="*/ 2 w 177"/>
                <a:gd name="T63" fmla="*/ 2 h 174"/>
                <a:gd name="T64" fmla="*/ 2 w 177"/>
                <a:gd name="T65" fmla="*/ 2 h 174"/>
                <a:gd name="T66" fmla="*/ 2 w 177"/>
                <a:gd name="T67" fmla="*/ 2 h 174"/>
                <a:gd name="T68" fmla="*/ 2 w 177"/>
                <a:gd name="T69" fmla="*/ 2 h 174"/>
                <a:gd name="T70" fmla="*/ 2 w 177"/>
                <a:gd name="T71" fmla="*/ 2 h 174"/>
                <a:gd name="T72" fmla="*/ 2 w 177"/>
                <a:gd name="T73" fmla="*/ 2 h 174"/>
                <a:gd name="T74" fmla="*/ 2 w 177"/>
                <a:gd name="T75" fmla="*/ 2 h 174"/>
                <a:gd name="T76" fmla="*/ 2 w 177"/>
                <a:gd name="T77" fmla="*/ 2 h 174"/>
                <a:gd name="T78" fmla="*/ 2 w 177"/>
                <a:gd name="T79" fmla="*/ 2 h 174"/>
                <a:gd name="T80" fmla="*/ 2 w 177"/>
                <a:gd name="T81" fmla="*/ 1 h 174"/>
                <a:gd name="T82" fmla="*/ 2 w 177"/>
                <a:gd name="T83" fmla="*/ 1 h 174"/>
                <a:gd name="T84" fmla="*/ 2 w 177"/>
                <a:gd name="T85" fmla="*/ 1 h 174"/>
                <a:gd name="T86" fmla="*/ 2 w 177"/>
                <a:gd name="T87" fmla="*/ 1 h 174"/>
                <a:gd name="T88" fmla="*/ 2 w 177"/>
                <a:gd name="T89" fmla="*/ 1 h 174"/>
                <a:gd name="T90" fmla="*/ 2 w 177"/>
                <a:gd name="T91" fmla="*/ 1 h 174"/>
                <a:gd name="T92" fmla="*/ 2 w 177"/>
                <a:gd name="T93" fmla="*/ 1 h 174"/>
                <a:gd name="T94" fmla="*/ 2 w 177"/>
                <a:gd name="T95" fmla="*/ 0 h 174"/>
                <a:gd name="T96" fmla="*/ 2 w 177"/>
                <a:gd name="T97" fmla="*/ 0 h 174"/>
                <a:gd name="T98" fmla="*/ 2 w 177"/>
                <a:gd name="T99" fmla="*/ 0 h 174"/>
                <a:gd name="T100" fmla="*/ 2 w 177"/>
                <a:gd name="T101" fmla="*/ 0 h 174"/>
                <a:gd name="T102" fmla="*/ 2 w 177"/>
                <a:gd name="T103" fmla="*/ 0 h 174"/>
                <a:gd name="T104" fmla="*/ 2 w 177"/>
                <a:gd name="T105" fmla="*/ 0 h 174"/>
                <a:gd name="T106" fmla="*/ 2 w 177"/>
                <a:gd name="T107" fmla="*/ 0 h 174"/>
                <a:gd name="T108" fmla="*/ 2 w 177"/>
                <a:gd name="T109" fmla="*/ 0 h 174"/>
                <a:gd name="T110" fmla="*/ 1 w 177"/>
                <a:gd name="T111" fmla="*/ 0 h 174"/>
                <a:gd name="T112" fmla="*/ 1 w 177"/>
                <a:gd name="T113" fmla="*/ 0 h 1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174"/>
                <a:gd name="T173" fmla="*/ 177 w 177"/>
                <a:gd name="T174" fmla="*/ 174 h 1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174">
                  <a:moveTo>
                    <a:pt x="88" y="0"/>
                  </a:moveTo>
                  <a:lnTo>
                    <a:pt x="78" y="0"/>
                  </a:lnTo>
                  <a:lnTo>
                    <a:pt x="76" y="1"/>
                  </a:lnTo>
                  <a:lnTo>
                    <a:pt x="69" y="1"/>
                  </a:lnTo>
                  <a:lnTo>
                    <a:pt x="68" y="3"/>
                  </a:lnTo>
                  <a:lnTo>
                    <a:pt x="63" y="3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4" y="58"/>
                  </a:lnTo>
                  <a:lnTo>
                    <a:pt x="4" y="61"/>
                  </a:lnTo>
                  <a:lnTo>
                    <a:pt x="3" y="62"/>
                  </a:lnTo>
                  <a:lnTo>
                    <a:pt x="3" y="68"/>
                  </a:lnTo>
                  <a:lnTo>
                    <a:pt x="1" y="70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1" y="105"/>
                  </a:lnTo>
                  <a:lnTo>
                    <a:pt x="3" y="106"/>
                  </a:lnTo>
                  <a:lnTo>
                    <a:pt x="3" y="112"/>
                  </a:lnTo>
                  <a:lnTo>
                    <a:pt x="4" y="113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6" y="119"/>
                  </a:lnTo>
                  <a:lnTo>
                    <a:pt x="7" y="120"/>
                  </a:lnTo>
                  <a:lnTo>
                    <a:pt x="7" y="122"/>
                  </a:lnTo>
                  <a:lnTo>
                    <a:pt x="9" y="123"/>
                  </a:lnTo>
                  <a:lnTo>
                    <a:pt x="9" y="125"/>
                  </a:lnTo>
                  <a:lnTo>
                    <a:pt x="10" y="126"/>
                  </a:lnTo>
                  <a:lnTo>
                    <a:pt x="10" y="128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13" y="132"/>
                  </a:lnTo>
                  <a:lnTo>
                    <a:pt x="13" y="134"/>
                  </a:lnTo>
                  <a:lnTo>
                    <a:pt x="14" y="135"/>
                  </a:lnTo>
                  <a:lnTo>
                    <a:pt x="14" y="136"/>
                  </a:lnTo>
                  <a:lnTo>
                    <a:pt x="16" y="136"/>
                  </a:lnTo>
                  <a:lnTo>
                    <a:pt x="17" y="138"/>
                  </a:lnTo>
                  <a:lnTo>
                    <a:pt x="17" y="139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4"/>
                  </a:lnTo>
                  <a:lnTo>
                    <a:pt x="23" y="145"/>
                  </a:lnTo>
                  <a:lnTo>
                    <a:pt x="23" y="147"/>
                  </a:lnTo>
                  <a:lnTo>
                    <a:pt x="24" y="148"/>
                  </a:lnTo>
                  <a:lnTo>
                    <a:pt x="26" y="148"/>
                  </a:lnTo>
                  <a:lnTo>
                    <a:pt x="27" y="150"/>
                  </a:lnTo>
                  <a:lnTo>
                    <a:pt x="27" y="151"/>
                  </a:lnTo>
                  <a:lnTo>
                    <a:pt x="29" y="152"/>
                  </a:lnTo>
                  <a:lnTo>
                    <a:pt x="30" y="152"/>
                  </a:lnTo>
                  <a:lnTo>
                    <a:pt x="36" y="158"/>
                  </a:lnTo>
                  <a:lnTo>
                    <a:pt x="37" y="158"/>
                  </a:lnTo>
                  <a:lnTo>
                    <a:pt x="39" y="160"/>
                  </a:lnTo>
                  <a:lnTo>
                    <a:pt x="40" y="160"/>
                  </a:lnTo>
                  <a:lnTo>
                    <a:pt x="42" y="161"/>
                  </a:lnTo>
                  <a:lnTo>
                    <a:pt x="43" y="161"/>
                  </a:lnTo>
                  <a:lnTo>
                    <a:pt x="46" y="164"/>
                  </a:lnTo>
                  <a:lnTo>
                    <a:pt x="47" y="164"/>
                  </a:lnTo>
                  <a:lnTo>
                    <a:pt x="49" y="165"/>
                  </a:lnTo>
                  <a:lnTo>
                    <a:pt x="50" y="165"/>
                  </a:lnTo>
                  <a:lnTo>
                    <a:pt x="52" y="167"/>
                  </a:lnTo>
                  <a:lnTo>
                    <a:pt x="53" y="167"/>
                  </a:lnTo>
                  <a:lnTo>
                    <a:pt x="55" y="168"/>
                  </a:lnTo>
                  <a:lnTo>
                    <a:pt x="58" y="168"/>
                  </a:lnTo>
                  <a:lnTo>
                    <a:pt x="59" y="170"/>
                  </a:lnTo>
                  <a:lnTo>
                    <a:pt x="62" y="170"/>
                  </a:lnTo>
                  <a:lnTo>
                    <a:pt x="63" y="171"/>
                  </a:lnTo>
                  <a:lnTo>
                    <a:pt x="68" y="171"/>
                  </a:lnTo>
                  <a:lnTo>
                    <a:pt x="69" y="173"/>
                  </a:lnTo>
                  <a:lnTo>
                    <a:pt x="76" y="173"/>
                  </a:lnTo>
                  <a:lnTo>
                    <a:pt x="78" y="174"/>
                  </a:lnTo>
                  <a:lnTo>
                    <a:pt x="88" y="174"/>
                  </a:lnTo>
                  <a:lnTo>
                    <a:pt x="99" y="174"/>
                  </a:lnTo>
                  <a:lnTo>
                    <a:pt x="101" y="173"/>
                  </a:lnTo>
                  <a:lnTo>
                    <a:pt x="108" y="173"/>
                  </a:lnTo>
                  <a:lnTo>
                    <a:pt x="109" y="171"/>
                  </a:lnTo>
                  <a:lnTo>
                    <a:pt x="114" y="171"/>
                  </a:lnTo>
                  <a:lnTo>
                    <a:pt x="115" y="170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2" y="168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7" y="165"/>
                  </a:lnTo>
                  <a:lnTo>
                    <a:pt x="128" y="165"/>
                  </a:lnTo>
                  <a:lnTo>
                    <a:pt x="130" y="164"/>
                  </a:lnTo>
                  <a:lnTo>
                    <a:pt x="131" y="164"/>
                  </a:lnTo>
                  <a:lnTo>
                    <a:pt x="134" y="161"/>
                  </a:lnTo>
                  <a:lnTo>
                    <a:pt x="135" y="161"/>
                  </a:lnTo>
                  <a:lnTo>
                    <a:pt x="137" y="160"/>
                  </a:lnTo>
                  <a:lnTo>
                    <a:pt x="138" y="160"/>
                  </a:lnTo>
                  <a:lnTo>
                    <a:pt x="140" y="158"/>
                  </a:lnTo>
                  <a:lnTo>
                    <a:pt x="141" y="158"/>
                  </a:lnTo>
                  <a:lnTo>
                    <a:pt x="147" y="152"/>
                  </a:lnTo>
                  <a:lnTo>
                    <a:pt x="148" y="152"/>
                  </a:lnTo>
                  <a:lnTo>
                    <a:pt x="150" y="151"/>
                  </a:lnTo>
                  <a:lnTo>
                    <a:pt x="150" y="150"/>
                  </a:lnTo>
                  <a:lnTo>
                    <a:pt x="151" y="148"/>
                  </a:lnTo>
                  <a:lnTo>
                    <a:pt x="153" y="148"/>
                  </a:lnTo>
                  <a:lnTo>
                    <a:pt x="154" y="147"/>
                  </a:lnTo>
                  <a:lnTo>
                    <a:pt x="154" y="145"/>
                  </a:lnTo>
                  <a:lnTo>
                    <a:pt x="156" y="144"/>
                  </a:lnTo>
                  <a:lnTo>
                    <a:pt x="157" y="144"/>
                  </a:lnTo>
                  <a:lnTo>
                    <a:pt x="157" y="142"/>
                  </a:lnTo>
                  <a:lnTo>
                    <a:pt x="160" y="139"/>
                  </a:lnTo>
                  <a:lnTo>
                    <a:pt x="160" y="138"/>
                  </a:lnTo>
                  <a:lnTo>
                    <a:pt x="161" y="136"/>
                  </a:lnTo>
                  <a:lnTo>
                    <a:pt x="163" y="136"/>
                  </a:lnTo>
                  <a:lnTo>
                    <a:pt x="163" y="135"/>
                  </a:lnTo>
                  <a:lnTo>
                    <a:pt x="164" y="134"/>
                  </a:lnTo>
                  <a:lnTo>
                    <a:pt x="164" y="132"/>
                  </a:lnTo>
                  <a:lnTo>
                    <a:pt x="166" y="131"/>
                  </a:lnTo>
                  <a:lnTo>
                    <a:pt x="166" y="129"/>
                  </a:lnTo>
                  <a:lnTo>
                    <a:pt x="167" y="128"/>
                  </a:lnTo>
                  <a:lnTo>
                    <a:pt x="167" y="126"/>
                  </a:lnTo>
                  <a:lnTo>
                    <a:pt x="169" y="125"/>
                  </a:lnTo>
                  <a:lnTo>
                    <a:pt x="169" y="123"/>
                  </a:lnTo>
                  <a:lnTo>
                    <a:pt x="170" y="122"/>
                  </a:lnTo>
                  <a:lnTo>
                    <a:pt x="170" y="120"/>
                  </a:lnTo>
                  <a:lnTo>
                    <a:pt x="171" y="119"/>
                  </a:lnTo>
                  <a:lnTo>
                    <a:pt x="171" y="118"/>
                  </a:lnTo>
                  <a:lnTo>
                    <a:pt x="173" y="116"/>
                  </a:lnTo>
                  <a:lnTo>
                    <a:pt x="173" y="113"/>
                  </a:lnTo>
                  <a:lnTo>
                    <a:pt x="174" y="112"/>
                  </a:lnTo>
                  <a:lnTo>
                    <a:pt x="174" y="106"/>
                  </a:lnTo>
                  <a:lnTo>
                    <a:pt x="176" y="105"/>
                  </a:lnTo>
                  <a:lnTo>
                    <a:pt x="176" y="99"/>
                  </a:lnTo>
                  <a:lnTo>
                    <a:pt x="177" y="97"/>
                  </a:lnTo>
                  <a:lnTo>
                    <a:pt x="177" y="87"/>
                  </a:lnTo>
                  <a:lnTo>
                    <a:pt x="177" y="77"/>
                  </a:lnTo>
                  <a:lnTo>
                    <a:pt x="176" y="75"/>
                  </a:lnTo>
                  <a:lnTo>
                    <a:pt x="176" y="70"/>
                  </a:lnTo>
                  <a:lnTo>
                    <a:pt x="174" y="68"/>
                  </a:lnTo>
                  <a:lnTo>
                    <a:pt x="174" y="62"/>
                  </a:lnTo>
                  <a:lnTo>
                    <a:pt x="173" y="61"/>
                  </a:lnTo>
                  <a:lnTo>
                    <a:pt x="173" y="58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0" y="54"/>
                  </a:lnTo>
                  <a:lnTo>
                    <a:pt x="170" y="52"/>
                  </a:lnTo>
                  <a:lnTo>
                    <a:pt x="169" y="51"/>
                  </a:lnTo>
                  <a:lnTo>
                    <a:pt x="169" y="49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6" y="45"/>
                  </a:lnTo>
                  <a:lnTo>
                    <a:pt x="166" y="44"/>
                  </a:lnTo>
                  <a:lnTo>
                    <a:pt x="164" y="42"/>
                  </a:lnTo>
                  <a:lnTo>
                    <a:pt x="164" y="41"/>
                  </a:lnTo>
                  <a:lnTo>
                    <a:pt x="163" y="39"/>
                  </a:lnTo>
                  <a:lnTo>
                    <a:pt x="163" y="38"/>
                  </a:lnTo>
                  <a:lnTo>
                    <a:pt x="161" y="38"/>
                  </a:lnTo>
                  <a:lnTo>
                    <a:pt x="160" y="36"/>
                  </a:lnTo>
                  <a:lnTo>
                    <a:pt x="160" y="35"/>
                  </a:lnTo>
                  <a:lnTo>
                    <a:pt x="157" y="32"/>
                  </a:lnTo>
                  <a:lnTo>
                    <a:pt x="157" y="30"/>
                  </a:lnTo>
                  <a:lnTo>
                    <a:pt x="156" y="30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3" y="26"/>
                  </a:lnTo>
                  <a:lnTo>
                    <a:pt x="151" y="26"/>
                  </a:lnTo>
                  <a:lnTo>
                    <a:pt x="150" y="25"/>
                  </a:lnTo>
                  <a:lnTo>
                    <a:pt x="150" y="23"/>
                  </a:lnTo>
                  <a:lnTo>
                    <a:pt x="148" y="22"/>
                  </a:lnTo>
                  <a:lnTo>
                    <a:pt x="147" y="22"/>
                  </a:lnTo>
                  <a:lnTo>
                    <a:pt x="141" y="16"/>
                  </a:lnTo>
                  <a:lnTo>
                    <a:pt x="140" y="16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5" y="13"/>
                  </a:lnTo>
                  <a:lnTo>
                    <a:pt x="134" y="13"/>
                  </a:lnTo>
                  <a:lnTo>
                    <a:pt x="131" y="10"/>
                  </a:lnTo>
                  <a:lnTo>
                    <a:pt x="130" y="10"/>
                  </a:lnTo>
                  <a:lnTo>
                    <a:pt x="128" y="9"/>
                  </a:lnTo>
                  <a:lnTo>
                    <a:pt x="127" y="9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2" y="6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4" y="3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1" y="1"/>
                  </a:lnTo>
                  <a:lnTo>
                    <a:pt x="9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7" name="Freeform 837"/>
            <p:cNvSpPr>
              <a:spLocks/>
            </p:cNvSpPr>
            <p:nvPr/>
          </p:nvSpPr>
          <p:spPr bwMode="auto">
            <a:xfrm>
              <a:off x="2616" y="3438"/>
              <a:ext cx="63" cy="62"/>
            </a:xfrm>
            <a:custGeom>
              <a:avLst/>
              <a:gdLst>
                <a:gd name="T0" fmla="*/ 0 w 189"/>
                <a:gd name="T1" fmla="*/ 1 h 186"/>
                <a:gd name="T2" fmla="*/ 0 w 189"/>
                <a:gd name="T3" fmla="*/ 2 h 186"/>
                <a:gd name="T4" fmla="*/ 0 w 189"/>
                <a:gd name="T5" fmla="*/ 2 h 186"/>
                <a:gd name="T6" fmla="*/ 0 w 189"/>
                <a:gd name="T7" fmla="*/ 2 h 186"/>
                <a:gd name="T8" fmla="*/ 1 w 189"/>
                <a:gd name="T9" fmla="*/ 2 h 186"/>
                <a:gd name="T10" fmla="*/ 1 w 189"/>
                <a:gd name="T11" fmla="*/ 2 h 186"/>
                <a:gd name="T12" fmla="*/ 1 w 189"/>
                <a:gd name="T13" fmla="*/ 2 h 186"/>
                <a:gd name="T14" fmla="*/ 1 w 189"/>
                <a:gd name="T15" fmla="*/ 2 h 186"/>
                <a:gd name="T16" fmla="*/ 2 w 189"/>
                <a:gd name="T17" fmla="*/ 2 h 186"/>
                <a:gd name="T18" fmla="*/ 2 w 189"/>
                <a:gd name="T19" fmla="*/ 2 h 186"/>
                <a:gd name="T20" fmla="*/ 2 w 189"/>
                <a:gd name="T21" fmla="*/ 2 h 186"/>
                <a:gd name="T22" fmla="*/ 2 w 189"/>
                <a:gd name="T23" fmla="*/ 2 h 186"/>
                <a:gd name="T24" fmla="*/ 2 w 189"/>
                <a:gd name="T25" fmla="*/ 2 h 186"/>
                <a:gd name="T26" fmla="*/ 2 w 189"/>
                <a:gd name="T27" fmla="*/ 1 h 186"/>
                <a:gd name="T28" fmla="*/ 2 w 189"/>
                <a:gd name="T29" fmla="*/ 1 h 186"/>
                <a:gd name="T30" fmla="*/ 2 w 189"/>
                <a:gd name="T31" fmla="*/ 1 h 186"/>
                <a:gd name="T32" fmla="*/ 2 w 189"/>
                <a:gd name="T33" fmla="*/ 1 h 186"/>
                <a:gd name="T34" fmla="*/ 2 w 189"/>
                <a:gd name="T35" fmla="*/ 1 h 186"/>
                <a:gd name="T36" fmla="*/ 2 w 189"/>
                <a:gd name="T37" fmla="*/ 0 h 186"/>
                <a:gd name="T38" fmla="*/ 2 w 189"/>
                <a:gd name="T39" fmla="*/ 0 h 186"/>
                <a:gd name="T40" fmla="*/ 2 w 189"/>
                <a:gd name="T41" fmla="*/ 0 h 186"/>
                <a:gd name="T42" fmla="*/ 2 w 189"/>
                <a:gd name="T43" fmla="*/ 0 h 186"/>
                <a:gd name="T44" fmla="*/ 1 w 189"/>
                <a:gd name="T45" fmla="*/ 0 h 186"/>
                <a:gd name="T46" fmla="*/ 1 w 189"/>
                <a:gd name="T47" fmla="*/ 0 h 186"/>
                <a:gd name="T48" fmla="*/ 1 w 189"/>
                <a:gd name="T49" fmla="*/ 0 h 186"/>
                <a:gd name="T50" fmla="*/ 0 w 189"/>
                <a:gd name="T51" fmla="*/ 0 h 186"/>
                <a:gd name="T52" fmla="*/ 0 w 189"/>
                <a:gd name="T53" fmla="*/ 1 h 186"/>
                <a:gd name="T54" fmla="*/ 0 w 189"/>
                <a:gd name="T55" fmla="*/ 1 h 186"/>
                <a:gd name="T56" fmla="*/ 0 w 189"/>
                <a:gd name="T57" fmla="*/ 1 h 186"/>
                <a:gd name="T58" fmla="*/ 0 w 189"/>
                <a:gd name="T59" fmla="*/ 1 h 186"/>
                <a:gd name="T60" fmla="*/ 0 w 189"/>
                <a:gd name="T61" fmla="*/ 1 h 186"/>
                <a:gd name="T62" fmla="*/ 0 w 189"/>
                <a:gd name="T63" fmla="*/ 1 h 186"/>
                <a:gd name="T64" fmla="*/ 0 w 189"/>
                <a:gd name="T65" fmla="*/ 1 h 186"/>
                <a:gd name="T66" fmla="*/ 1 w 189"/>
                <a:gd name="T67" fmla="*/ 0 h 186"/>
                <a:gd name="T68" fmla="*/ 1 w 189"/>
                <a:gd name="T69" fmla="*/ 0 h 186"/>
                <a:gd name="T70" fmla="*/ 1 w 189"/>
                <a:gd name="T71" fmla="*/ 0 h 186"/>
                <a:gd name="T72" fmla="*/ 2 w 189"/>
                <a:gd name="T73" fmla="*/ 0 h 186"/>
                <a:gd name="T74" fmla="*/ 2 w 189"/>
                <a:gd name="T75" fmla="*/ 0 h 186"/>
                <a:gd name="T76" fmla="*/ 2 w 189"/>
                <a:gd name="T77" fmla="*/ 0 h 186"/>
                <a:gd name="T78" fmla="*/ 2 w 189"/>
                <a:gd name="T79" fmla="*/ 1 h 186"/>
                <a:gd name="T80" fmla="*/ 2 w 189"/>
                <a:gd name="T81" fmla="*/ 1 h 186"/>
                <a:gd name="T82" fmla="*/ 2 w 189"/>
                <a:gd name="T83" fmla="*/ 1 h 186"/>
                <a:gd name="T84" fmla="*/ 2 w 189"/>
                <a:gd name="T85" fmla="*/ 1 h 186"/>
                <a:gd name="T86" fmla="*/ 2 w 189"/>
                <a:gd name="T87" fmla="*/ 1 h 186"/>
                <a:gd name="T88" fmla="*/ 2 w 189"/>
                <a:gd name="T89" fmla="*/ 1 h 186"/>
                <a:gd name="T90" fmla="*/ 2 w 189"/>
                <a:gd name="T91" fmla="*/ 2 h 186"/>
                <a:gd name="T92" fmla="*/ 2 w 189"/>
                <a:gd name="T93" fmla="*/ 2 h 186"/>
                <a:gd name="T94" fmla="*/ 2 w 189"/>
                <a:gd name="T95" fmla="*/ 2 h 186"/>
                <a:gd name="T96" fmla="*/ 2 w 189"/>
                <a:gd name="T97" fmla="*/ 2 h 186"/>
                <a:gd name="T98" fmla="*/ 1 w 189"/>
                <a:gd name="T99" fmla="*/ 2 h 186"/>
                <a:gd name="T100" fmla="*/ 1 w 189"/>
                <a:gd name="T101" fmla="*/ 2 h 186"/>
                <a:gd name="T102" fmla="*/ 1 w 189"/>
                <a:gd name="T103" fmla="*/ 2 h 186"/>
                <a:gd name="T104" fmla="*/ 1 w 189"/>
                <a:gd name="T105" fmla="*/ 2 h 186"/>
                <a:gd name="T106" fmla="*/ 1 w 189"/>
                <a:gd name="T107" fmla="*/ 2 h 186"/>
                <a:gd name="T108" fmla="*/ 0 w 189"/>
                <a:gd name="T109" fmla="*/ 2 h 186"/>
                <a:gd name="T110" fmla="*/ 0 w 189"/>
                <a:gd name="T111" fmla="*/ 1 h 186"/>
                <a:gd name="T112" fmla="*/ 0 w 189"/>
                <a:gd name="T113" fmla="*/ 1 h 1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186"/>
                <a:gd name="T173" fmla="*/ 189 w 189"/>
                <a:gd name="T174" fmla="*/ 186 h 1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186">
                  <a:moveTo>
                    <a:pt x="0" y="93"/>
                  </a:moveTo>
                  <a:lnTo>
                    <a:pt x="0" y="102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4" y="121"/>
                  </a:lnTo>
                  <a:lnTo>
                    <a:pt x="7" y="128"/>
                  </a:lnTo>
                  <a:lnTo>
                    <a:pt x="9" y="132"/>
                  </a:lnTo>
                  <a:lnTo>
                    <a:pt x="16" y="144"/>
                  </a:lnTo>
                  <a:lnTo>
                    <a:pt x="19" y="148"/>
                  </a:lnTo>
                  <a:lnTo>
                    <a:pt x="25" y="156"/>
                  </a:lnTo>
                  <a:lnTo>
                    <a:pt x="30" y="161"/>
                  </a:lnTo>
                  <a:lnTo>
                    <a:pt x="35" y="164"/>
                  </a:lnTo>
                  <a:lnTo>
                    <a:pt x="42" y="170"/>
                  </a:lnTo>
                  <a:lnTo>
                    <a:pt x="49" y="174"/>
                  </a:lnTo>
                  <a:lnTo>
                    <a:pt x="58" y="179"/>
                  </a:lnTo>
                  <a:lnTo>
                    <a:pt x="66" y="182"/>
                  </a:lnTo>
                  <a:lnTo>
                    <a:pt x="75" y="183"/>
                  </a:lnTo>
                  <a:lnTo>
                    <a:pt x="79" y="185"/>
                  </a:lnTo>
                  <a:lnTo>
                    <a:pt x="89" y="185"/>
                  </a:lnTo>
                  <a:lnTo>
                    <a:pt x="94" y="186"/>
                  </a:lnTo>
                  <a:lnTo>
                    <a:pt x="95" y="186"/>
                  </a:lnTo>
                  <a:lnTo>
                    <a:pt x="100" y="185"/>
                  </a:lnTo>
                  <a:lnTo>
                    <a:pt x="104" y="185"/>
                  </a:lnTo>
                  <a:lnTo>
                    <a:pt x="113" y="183"/>
                  </a:lnTo>
                  <a:lnTo>
                    <a:pt x="118" y="182"/>
                  </a:lnTo>
                  <a:lnTo>
                    <a:pt x="123" y="182"/>
                  </a:lnTo>
                  <a:lnTo>
                    <a:pt x="127" y="180"/>
                  </a:lnTo>
                  <a:lnTo>
                    <a:pt x="131" y="179"/>
                  </a:lnTo>
                  <a:lnTo>
                    <a:pt x="134" y="176"/>
                  </a:lnTo>
                  <a:lnTo>
                    <a:pt x="138" y="174"/>
                  </a:lnTo>
                  <a:lnTo>
                    <a:pt x="147" y="170"/>
                  </a:lnTo>
                  <a:lnTo>
                    <a:pt x="150" y="167"/>
                  </a:lnTo>
                  <a:lnTo>
                    <a:pt x="154" y="164"/>
                  </a:lnTo>
                  <a:lnTo>
                    <a:pt x="163" y="156"/>
                  </a:lnTo>
                  <a:lnTo>
                    <a:pt x="166" y="151"/>
                  </a:lnTo>
                  <a:lnTo>
                    <a:pt x="172" y="145"/>
                  </a:lnTo>
                  <a:lnTo>
                    <a:pt x="175" y="141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3" y="125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6" y="111"/>
                  </a:lnTo>
                  <a:lnTo>
                    <a:pt x="187" y="106"/>
                  </a:lnTo>
                  <a:lnTo>
                    <a:pt x="189" y="93"/>
                  </a:lnTo>
                  <a:lnTo>
                    <a:pt x="189" y="92"/>
                  </a:lnTo>
                  <a:lnTo>
                    <a:pt x="187" y="87"/>
                  </a:lnTo>
                  <a:lnTo>
                    <a:pt x="187" y="79"/>
                  </a:lnTo>
                  <a:lnTo>
                    <a:pt x="186" y="74"/>
                  </a:lnTo>
                  <a:lnTo>
                    <a:pt x="185" y="70"/>
                  </a:lnTo>
                  <a:lnTo>
                    <a:pt x="185" y="66"/>
                  </a:lnTo>
                  <a:lnTo>
                    <a:pt x="183" y="60"/>
                  </a:lnTo>
                  <a:lnTo>
                    <a:pt x="180" y="57"/>
                  </a:lnTo>
                  <a:lnTo>
                    <a:pt x="179" y="52"/>
                  </a:lnTo>
                  <a:lnTo>
                    <a:pt x="177" y="48"/>
                  </a:lnTo>
                  <a:lnTo>
                    <a:pt x="175" y="44"/>
                  </a:lnTo>
                  <a:lnTo>
                    <a:pt x="169" y="36"/>
                  </a:lnTo>
                  <a:lnTo>
                    <a:pt x="163" y="31"/>
                  </a:lnTo>
                  <a:lnTo>
                    <a:pt x="160" y="26"/>
                  </a:lnTo>
                  <a:lnTo>
                    <a:pt x="157" y="23"/>
                  </a:lnTo>
                  <a:lnTo>
                    <a:pt x="150" y="18"/>
                  </a:lnTo>
                  <a:lnTo>
                    <a:pt x="147" y="16"/>
                  </a:lnTo>
                  <a:lnTo>
                    <a:pt x="138" y="10"/>
                  </a:lnTo>
                  <a:lnTo>
                    <a:pt x="134" y="9"/>
                  </a:lnTo>
                  <a:lnTo>
                    <a:pt x="131" y="7"/>
                  </a:lnTo>
                  <a:lnTo>
                    <a:pt x="127" y="5"/>
                  </a:lnTo>
                  <a:lnTo>
                    <a:pt x="123" y="5"/>
                  </a:lnTo>
                  <a:lnTo>
                    <a:pt x="118" y="3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49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19" y="36"/>
                  </a:lnTo>
                  <a:lnTo>
                    <a:pt x="16" y="41"/>
                  </a:lnTo>
                  <a:lnTo>
                    <a:pt x="9" y="52"/>
                  </a:lnTo>
                  <a:lnTo>
                    <a:pt x="7" y="57"/>
                  </a:lnTo>
                  <a:lnTo>
                    <a:pt x="6" y="61"/>
                  </a:lnTo>
                  <a:lnTo>
                    <a:pt x="4" y="66"/>
                  </a:lnTo>
                  <a:lnTo>
                    <a:pt x="3" y="70"/>
                  </a:lnTo>
                  <a:lnTo>
                    <a:pt x="2" y="74"/>
                  </a:lnTo>
                  <a:lnTo>
                    <a:pt x="0" y="79"/>
                  </a:lnTo>
                  <a:lnTo>
                    <a:pt x="0" y="93"/>
                  </a:lnTo>
                  <a:lnTo>
                    <a:pt x="12" y="93"/>
                  </a:lnTo>
                  <a:lnTo>
                    <a:pt x="12" y="80"/>
                  </a:lnTo>
                  <a:lnTo>
                    <a:pt x="13" y="76"/>
                  </a:lnTo>
                  <a:lnTo>
                    <a:pt x="13" y="73"/>
                  </a:lnTo>
                  <a:lnTo>
                    <a:pt x="15" y="68"/>
                  </a:lnTo>
                  <a:lnTo>
                    <a:pt x="16" y="64"/>
                  </a:lnTo>
                  <a:lnTo>
                    <a:pt x="17" y="61"/>
                  </a:lnTo>
                  <a:lnTo>
                    <a:pt x="19" y="57"/>
                  </a:lnTo>
                  <a:lnTo>
                    <a:pt x="25" y="47"/>
                  </a:lnTo>
                  <a:lnTo>
                    <a:pt x="41" y="31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6" y="16"/>
                  </a:lnTo>
                  <a:lnTo>
                    <a:pt x="69" y="15"/>
                  </a:lnTo>
                  <a:lnTo>
                    <a:pt x="74" y="13"/>
                  </a:lnTo>
                  <a:lnTo>
                    <a:pt x="82" y="12"/>
                  </a:lnTo>
                  <a:lnTo>
                    <a:pt x="102" y="12"/>
                  </a:lnTo>
                  <a:lnTo>
                    <a:pt x="115" y="13"/>
                  </a:lnTo>
                  <a:lnTo>
                    <a:pt x="118" y="15"/>
                  </a:lnTo>
                  <a:lnTo>
                    <a:pt x="123" y="16"/>
                  </a:lnTo>
                  <a:lnTo>
                    <a:pt x="126" y="18"/>
                  </a:lnTo>
                  <a:lnTo>
                    <a:pt x="130" y="19"/>
                  </a:lnTo>
                  <a:lnTo>
                    <a:pt x="134" y="21"/>
                  </a:lnTo>
                  <a:lnTo>
                    <a:pt x="140" y="25"/>
                  </a:lnTo>
                  <a:lnTo>
                    <a:pt x="143" y="28"/>
                  </a:lnTo>
                  <a:lnTo>
                    <a:pt x="150" y="32"/>
                  </a:lnTo>
                  <a:lnTo>
                    <a:pt x="151" y="35"/>
                  </a:lnTo>
                  <a:lnTo>
                    <a:pt x="160" y="44"/>
                  </a:lnTo>
                  <a:lnTo>
                    <a:pt x="164" y="51"/>
                  </a:lnTo>
                  <a:lnTo>
                    <a:pt x="167" y="54"/>
                  </a:lnTo>
                  <a:lnTo>
                    <a:pt x="169" y="57"/>
                  </a:lnTo>
                  <a:lnTo>
                    <a:pt x="170" y="61"/>
                  </a:lnTo>
                  <a:lnTo>
                    <a:pt x="172" y="64"/>
                  </a:lnTo>
                  <a:lnTo>
                    <a:pt x="173" y="68"/>
                  </a:lnTo>
                  <a:lnTo>
                    <a:pt x="175" y="73"/>
                  </a:lnTo>
                  <a:lnTo>
                    <a:pt x="175" y="76"/>
                  </a:lnTo>
                  <a:lnTo>
                    <a:pt x="176" y="80"/>
                  </a:lnTo>
                  <a:lnTo>
                    <a:pt x="176" y="89"/>
                  </a:lnTo>
                  <a:lnTo>
                    <a:pt x="177" y="93"/>
                  </a:lnTo>
                  <a:lnTo>
                    <a:pt x="177" y="92"/>
                  </a:lnTo>
                  <a:lnTo>
                    <a:pt x="176" y="105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3" y="116"/>
                  </a:lnTo>
                  <a:lnTo>
                    <a:pt x="172" y="121"/>
                  </a:lnTo>
                  <a:lnTo>
                    <a:pt x="169" y="128"/>
                  </a:lnTo>
                  <a:lnTo>
                    <a:pt x="167" y="131"/>
                  </a:lnTo>
                  <a:lnTo>
                    <a:pt x="164" y="134"/>
                  </a:lnTo>
                  <a:lnTo>
                    <a:pt x="163" y="138"/>
                  </a:lnTo>
                  <a:lnTo>
                    <a:pt x="154" y="147"/>
                  </a:lnTo>
                  <a:lnTo>
                    <a:pt x="150" y="153"/>
                  </a:lnTo>
                  <a:lnTo>
                    <a:pt x="147" y="156"/>
                  </a:lnTo>
                  <a:lnTo>
                    <a:pt x="144" y="157"/>
                  </a:lnTo>
                  <a:lnTo>
                    <a:pt x="140" y="160"/>
                  </a:lnTo>
                  <a:lnTo>
                    <a:pt x="134" y="164"/>
                  </a:lnTo>
                  <a:lnTo>
                    <a:pt x="130" y="166"/>
                  </a:lnTo>
                  <a:lnTo>
                    <a:pt x="127" y="167"/>
                  </a:lnTo>
                  <a:lnTo>
                    <a:pt x="123" y="169"/>
                  </a:lnTo>
                  <a:lnTo>
                    <a:pt x="118" y="170"/>
                  </a:lnTo>
                  <a:lnTo>
                    <a:pt x="115" y="171"/>
                  </a:lnTo>
                  <a:lnTo>
                    <a:pt x="111" y="171"/>
                  </a:lnTo>
                  <a:lnTo>
                    <a:pt x="102" y="173"/>
                  </a:lnTo>
                  <a:lnTo>
                    <a:pt x="98" y="173"/>
                  </a:lnTo>
                  <a:lnTo>
                    <a:pt x="94" y="174"/>
                  </a:lnTo>
                  <a:lnTo>
                    <a:pt x="95" y="174"/>
                  </a:lnTo>
                  <a:lnTo>
                    <a:pt x="91" y="173"/>
                  </a:lnTo>
                  <a:lnTo>
                    <a:pt x="82" y="173"/>
                  </a:lnTo>
                  <a:lnTo>
                    <a:pt x="78" y="171"/>
                  </a:lnTo>
                  <a:lnTo>
                    <a:pt x="69" y="170"/>
                  </a:lnTo>
                  <a:lnTo>
                    <a:pt x="62" y="167"/>
                  </a:lnTo>
                  <a:lnTo>
                    <a:pt x="55" y="164"/>
                  </a:lnTo>
                  <a:lnTo>
                    <a:pt x="48" y="160"/>
                  </a:lnTo>
                  <a:lnTo>
                    <a:pt x="42" y="156"/>
                  </a:lnTo>
                  <a:lnTo>
                    <a:pt x="25" y="138"/>
                  </a:lnTo>
                  <a:lnTo>
                    <a:pt x="19" y="128"/>
                  </a:lnTo>
                  <a:lnTo>
                    <a:pt x="17" y="124"/>
                  </a:lnTo>
                  <a:lnTo>
                    <a:pt x="15" y="116"/>
                  </a:lnTo>
                  <a:lnTo>
                    <a:pt x="13" y="113"/>
                  </a:lnTo>
                  <a:lnTo>
                    <a:pt x="13" y="109"/>
                  </a:lnTo>
                  <a:lnTo>
                    <a:pt x="12" y="100"/>
                  </a:lnTo>
                  <a:lnTo>
                    <a:pt x="12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8" name="Freeform 838"/>
            <p:cNvSpPr>
              <a:spLocks/>
            </p:cNvSpPr>
            <p:nvPr/>
          </p:nvSpPr>
          <p:spPr bwMode="auto">
            <a:xfrm>
              <a:off x="2803" y="2976"/>
              <a:ext cx="59" cy="60"/>
            </a:xfrm>
            <a:custGeom>
              <a:avLst/>
              <a:gdLst>
                <a:gd name="T0" fmla="*/ 1 w 177"/>
                <a:gd name="T1" fmla="*/ 0 h 179"/>
                <a:gd name="T2" fmla="*/ 1 w 177"/>
                <a:gd name="T3" fmla="*/ 0 h 179"/>
                <a:gd name="T4" fmla="*/ 1 w 177"/>
                <a:gd name="T5" fmla="*/ 0 h 179"/>
                <a:gd name="T6" fmla="*/ 1 w 177"/>
                <a:gd name="T7" fmla="*/ 0 h 179"/>
                <a:gd name="T8" fmla="*/ 0 w 177"/>
                <a:gd name="T9" fmla="*/ 0 h 179"/>
                <a:gd name="T10" fmla="*/ 0 w 177"/>
                <a:gd name="T11" fmla="*/ 0 h 179"/>
                <a:gd name="T12" fmla="*/ 0 w 177"/>
                <a:gd name="T13" fmla="*/ 0 h 179"/>
                <a:gd name="T14" fmla="*/ 0 w 177"/>
                <a:gd name="T15" fmla="*/ 0 h 179"/>
                <a:gd name="T16" fmla="*/ 0 w 177"/>
                <a:gd name="T17" fmla="*/ 0 h 179"/>
                <a:gd name="T18" fmla="*/ 0 w 177"/>
                <a:gd name="T19" fmla="*/ 1 h 179"/>
                <a:gd name="T20" fmla="*/ 0 w 177"/>
                <a:gd name="T21" fmla="*/ 1 h 179"/>
                <a:gd name="T22" fmla="*/ 0 w 177"/>
                <a:gd name="T23" fmla="*/ 1 h 179"/>
                <a:gd name="T24" fmla="*/ 0 w 177"/>
                <a:gd name="T25" fmla="*/ 1 h 179"/>
                <a:gd name="T26" fmla="*/ 0 w 177"/>
                <a:gd name="T27" fmla="*/ 1 h 179"/>
                <a:gd name="T28" fmla="*/ 0 w 177"/>
                <a:gd name="T29" fmla="*/ 1 h 179"/>
                <a:gd name="T30" fmla="*/ 0 w 177"/>
                <a:gd name="T31" fmla="*/ 2 h 179"/>
                <a:gd name="T32" fmla="*/ 0 w 177"/>
                <a:gd name="T33" fmla="*/ 2 h 179"/>
                <a:gd name="T34" fmla="*/ 0 w 177"/>
                <a:gd name="T35" fmla="*/ 2 h 179"/>
                <a:gd name="T36" fmla="*/ 0 w 177"/>
                <a:gd name="T37" fmla="*/ 2 h 179"/>
                <a:gd name="T38" fmla="*/ 0 w 177"/>
                <a:gd name="T39" fmla="*/ 2 h 179"/>
                <a:gd name="T40" fmla="*/ 0 w 177"/>
                <a:gd name="T41" fmla="*/ 2 h 179"/>
                <a:gd name="T42" fmla="*/ 0 w 177"/>
                <a:gd name="T43" fmla="*/ 2 h 179"/>
                <a:gd name="T44" fmla="*/ 0 w 177"/>
                <a:gd name="T45" fmla="*/ 2 h 179"/>
                <a:gd name="T46" fmla="*/ 1 w 177"/>
                <a:gd name="T47" fmla="*/ 2 h 179"/>
                <a:gd name="T48" fmla="*/ 1 w 177"/>
                <a:gd name="T49" fmla="*/ 2 h 179"/>
                <a:gd name="T50" fmla="*/ 1 w 177"/>
                <a:gd name="T51" fmla="*/ 2 h 179"/>
                <a:gd name="T52" fmla="*/ 1 w 177"/>
                <a:gd name="T53" fmla="*/ 2 h 179"/>
                <a:gd name="T54" fmla="*/ 1 w 177"/>
                <a:gd name="T55" fmla="*/ 2 h 179"/>
                <a:gd name="T56" fmla="*/ 1 w 177"/>
                <a:gd name="T57" fmla="*/ 2 h 179"/>
                <a:gd name="T58" fmla="*/ 2 w 177"/>
                <a:gd name="T59" fmla="*/ 2 h 179"/>
                <a:gd name="T60" fmla="*/ 2 w 177"/>
                <a:gd name="T61" fmla="*/ 2 h 179"/>
                <a:gd name="T62" fmla="*/ 2 w 177"/>
                <a:gd name="T63" fmla="*/ 2 h 179"/>
                <a:gd name="T64" fmla="*/ 2 w 177"/>
                <a:gd name="T65" fmla="*/ 2 h 179"/>
                <a:gd name="T66" fmla="*/ 2 w 177"/>
                <a:gd name="T67" fmla="*/ 2 h 179"/>
                <a:gd name="T68" fmla="*/ 2 w 177"/>
                <a:gd name="T69" fmla="*/ 2 h 179"/>
                <a:gd name="T70" fmla="*/ 2 w 177"/>
                <a:gd name="T71" fmla="*/ 2 h 179"/>
                <a:gd name="T72" fmla="*/ 2 w 177"/>
                <a:gd name="T73" fmla="*/ 2 h 179"/>
                <a:gd name="T74" fmla="*/ 2 w 177"/>
                <a:gd name="T75" fmla="*/ 2 h 179"/>
                <a:gd name="T76" fmla="*/ 2 w 177"/>
                <a:gd name="T77" fmla="*/ 2 h 179"/>
                <a:gd name="T78" fmla="*/ 2 w 177"/>
                <a:gd name="T79" fmla="*/ 1 h 179"/>
                <a:gd name="T80" fmla="*/ 2 w 177"/>
                <a:gd name="T81" fmla="*/ 1 h 179"/>
                <a:gd name="T82" fmla="*/ 2 w 177"/>
                <a:gd name="T83" fmla="*/ 1 h 179"/>
                <a:gd name="T84" fmla="*/ 2 w 177"/>
                <a:gd name="T85" fmla="*/ 1 h 179"/>
                <a:gd name="T86" fmla="*/ 2 w 177"/>
                <a:gd name="T87" fmla="*/ 1 h 179"/>
                <a:gd name="T88" fmla="*/ 2 w 177"/>
                <a:gd name="T89" fmla="*/ 1 h 179"/>
                <a:gd name="T90" fmla="*/ 2 w 177"/>
                <a:gd name="T91" fmla="*/ 1 h 179"/>
                <a:gd name="T92" fmla="*/ 2 w 177"/>
                <a:gd name="T93" fmla="*/ 0 h 179"/>
                <a:gd name="T94" fmla="*/ 2 w 177"/>
                <a:gd name="T95" fmla="*/ 0 h 179"/>
                <a:gd name="T96" fmla="*/ 2 w 177"/>
                <a:gd name="T97" fmla="*/ 0 h 179"/>
                <a:gd name="T98" fmla="*/ 2 w 177"/>
                <a:gd name="T99" fmla="*/ 0 h 179"/>
                <a:gd name="T100" fmla="*/ 2 w 177"/>
                <a:gd name="T101" fmla="*/ 0 h 179"/>
                <a:gd name="T102" fmla="*/ 2 w 177"/>
                <a:gd name="T103" fmla="*/ 0 h 179"/>
                <a:gd name="T104" fmla="*/ 2 w 177"/>
                <a:gd name="T105" fmla="*/ 0 h 179"/>
                <a:gd name="T106" fmla="*/ 1 w 177"/>
                <a:gd name="T107" fmla="*/ 0 h 179"/>
                <a:gd name="T108" fmla="*/ 1 w 177"/>
                <a:gd name="T109" fmla="*/ 0 h 1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"/>
                <a:gd name="T166" fmla="*/ 0 h 179"/>
                <a:gd name="T167" fmla="*/ 177 w 177"/>
                <a:gd name="T168" fmla="*/ 179 h 1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" h="179">
                  <a:moveTo>
                    <a:pt x="8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7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2" y="109"/>
                  </a:lnTo>
                  <a:lnTo>
                    <a:pt x="3" y="110"/>
                  </a:lnTo>
                  <a:lnTo>
                    <a:pt x="3" y="115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7" y="125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10" y="131"/>
                  </a:lnTo>
                  <a:lnTo>
                    <a:pt x="10" y="132"/>
                  </a:lnTo>
                  <a:lnTo>
                    <a:pt x="13" y="135"/>
                  </a:lnTo>
                  <a:lnTo>
                    <a:pt x="13" y="137"/>
                  </a:lnTo>
                  <a:lnTo>
                    <a:pt x="15" y="138"/>
                  </a:lnTo>
                  <a:lnTo>
                    <a:pt x="15" y="139"/>
                  </a:lnTo>
                  <a:lnTo>
                    <a:pt x="17" y="142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20" y="145"/>
                  </a:lnTo>
                  <a:lnTo>
                    <a:pt x="20" y="147"/>
                  </a:lnTo>
                  <a:lnTo>
                    <a:pt x="23" y="150"/>
                  </a:lnTo>
                  <a:lnTo>
                    <a:pt x="23" y="151"/>
                  </a:lnTo>
                  <a:lnTo>
                    <a:pt x="25" y="151"/>
                  </a:lnTo>
                  <a:lnTo>
                    <a:pt x="28" y="154"/>
                  </a:lnTo>
                  <a:lnTo>
                    <a:pt x="28" y="155"/>
                  </a:lnTo>
                  <a:lnTo>
                    <a:pt x="29" y="155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9" y="164"/>
                  </a:lnTo>
                  <a:lnTo>
                    <a:pt x="40" y="164"/>
                  </a:lnTo>
                  <a:lnTo>
                    <a:pt x="42" y="166"/>
                  </a:lnTo>
                  <a:lnTo>
                    <a:pt x="43" y="166"/>
                  </a:lnTo>
                  <a:lnTo>
                    <a:pt x="46" y="168"/>
                  </a:lnTo>
                  <a:lnTo>
                    <a:pt x="48" y="168"/>
                  </a:lnTo>
                  <a:lnTo>
                    <a:pt x="49" y="170"/>
                  </a:lnTo>
                  <a:lnTo>
                    <a:pt x="51" y="170"/>
                  </a:lnTo>
                  <a:lnTo>
                    <a:pt x="52" y="171"/>
                  </a:lnTo>
                  <a:lnTo>
                    <a:pt x="53" y="171"/>
                  </a:lnTo>
                  <a:lnTo>
                    <a:pt x="55" y="173"/>
                  </a:lnTo>
                  <a:lnTo>
                    <a:pt x="58" y="173"/>
                  </a:lnTo>
                  <a:lnTo>
                    <a:pt x="59" y="174"/>
                  </a:lnTo>
                  <a:lnTo>
                    <a:pt x="62" y="174"/>
                  </a:lnTo>
                  <a:lnTo>
                    <a:pt x="64" y="176"/>
                  </a:lnTo>
                  <a:lnTo>
                    <a:pt x="68" y="176"/>
                  </a:lnTo>
                  <a:lnTo>
                    <a:pt x="69" y="177"/>
                  </a:lnTo>
                  <a:lnTo>
                    <a:pt x="76" y="177"/>
                  </a:lnTo>
                  <a:lnTo>
                    <a:pt x="78" y="179"/>
                  </a:lnTo>
                  <a:lnTo>
                    <a:pt x="88" y="179"/>
                  </a:lnTo>
                  <a:lnTo>
                    <a:pt x="100" y="179"/>
                  </a:lnTo>
                  <a:lnTo>
                    <a:pt x="101" y="177"/>
                  </a:lnTo>
                  <a:lnTo>
                    <a:pt x="108" y="177"/>
                  </a:lnTo>
                  <a:lnTo>
                    <a:pt x="110" y="176"/>
                  </a:lnTo>
                  <a:lnTo>
                    <a:pt x="114" y="176"/>
                  </a:lnTo>
                  <a:lnTo>
                    <a:pt x="115" y="174"/>
                  </a:lnTo>
                  <a:lnTo>
                    <a:pt x="118" y="174"/>
                  </a:lnTo>
                  <a:lnTo>
                    <a:pt x="120" y="173"/>
                  </a:lnTo>
                  <a:lnTo>
                    <a:pt x="123" y="173"/>
                  </a:lnTo>
                  <a:lnTo>
                    <a:pt x="124" y="171"/>
                  </a:lnTo>
                  <a:lnTo>
                    <a:pt x="125" y="171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30" y="168"/>
                  </a:lnTo>
                  <a:lnTo>
                    <a:pt x="131" y="168"/>
                  </a:lnTo>
                  <a:lnTo>
                    <a:pt x="134" y="166"/>
                  </a:lnTo>
                  <a:lnTo>
                    <a:pt x="136" y="166"/>
                  </a:lnTo>
                  <a:lnTo>
                    <a:pt x="137" y="164"/>
                  </a:lnTo>
                  <a:lnTo>
                    <a:pt x="138" y="164"/>
                  </a:lnTo>
                  <a:lnTo>
                    <a:pt x="141" y="161"/>
                  </a:lnTo>
                  <a:lnTo>
                    <a:pt x="143" y="161"/>
                  </a:lnTo>
                  <a:lnTo>
                    <a:pt x="144" y="160"/>
                  </a:lnTo>
                  <a:lnTo>
                    <a:pt x="144" y="158"/>
                  </a:lnTo>
                  <a:lnTo>
                    <a:pt x="146" y="158"/>
                  </a:lnTo>
                  <a:lnTo>
                    <a:pt x="149" y="155"/>
                  </a:lnTo>
                  <a:lnTo>
                    <a:pt x="150" y="155"/>
                  </a:lnTo>
                  <a:lnTo>
                    <a:pt x="150" y="154"/>
                  </a:lnTo>
                  <a:lnTo>
                    <a:pt x="153" y="151"/>
                  </a:lnTo>
                  <a:lnTo>
                    <a:pt x="154" y="151"/>
                  </a:lnTo>
                  <a:lnTo>
                    <a:pt x="154" y="150"/>
                  </a:lnTo>
                  <a:lnTo>
                    <a:pt x="157" y="147"/>
                  </a:lnTo>
                  <a:lnTo>
                    <a:pt x="157" y="145"/>
                  </a:lnTo>
                  <a:lnTo>
                    <a:pt x="159" y="145"/>
                  </a:lnTo>
                  <a:lnTo>
                    <a:pt x="160" y="144"/>
                  </a:lnTo>
                  <a:lnTo>
                    <a:pt x="160" y="142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4" y="137"/>
                  </a:lnTo>
                  <a:lnTo>
                    <a:pt x="164" y="135"/>
                  </a:lnTo>
                  <a:lnTo>
                    <a:pt x="167" y="132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70" y="126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2" y="121"/>
                  </a:lnTo>
                  <a:lnTo>
                    <a:pt x="173" y="119"/>
                  </a:lnTo>
                  <a:lnTo>
                    <a:pt x="173" y="116"/>
                  </a:lnTo>
                  <a:lnTo>
                    <a:pt x="174" y="115"/>
                  </a:lnTo>
                  <a:lnTo>
                    <a:pt x="174" y="110"/>
                  </a:lnTo>
                  <a:lnTo>
                    <a:pt x="176" y="109"/>
                  </a:lnTo>
                  <a:lnTo>
                    <a:pt x="176" y="102"/>
                  </a:lnTo>
                  <a:lnTo>
                    <a:pt x="177" y="100"/>
                  </a:lnTo>
                  <a:lnTo>
                    <a:pt x="177" y="90"/>
                  </a:lnTo>
                  <a:lnTo>
                    <a:pt x="177" y="79"/>
                  </a:lnTo>
                  <a:lnTo>
                    <a:pt x="176" y="77"/>
                  </a:lnTo>
                  <a:lnTo>
                    <a:pt x="176" y="70"/>
                  </a:lnTo>
                  <a:lnTo>
                    <a:pt x="174" y="68"/>
                  </a:lnTo>
                  <a:lnTo>
                    <a:pt x="174" y="64"/>
                  </a:lnTo>
                  <a:lnTo>
                    <a:pt x="173" y="63"/>
                  </a:lnTo>
                  <a:lnTo>
                    <a:pt x="173" y="60"/>
                  </a:lnTo>
                  <a:lnTo>
                    <a:pt x="172" y="58"/>
                  </a:lnTo>
                  <a:lnTo>
                    <a:pt x="172" y="55"/>
                  </a:lnTo>
                  <a:lnTo>
                    <a:pt x="170" y="54"/>
                  </a:lnTo>
                  <a:lnTo>
                    <a:pt x="170" y="52"/>
                  </a:lnTo>
                  <a:lnTo>
                    <a:pt x="169" y="51"/>
                  </a:lnTo>
                  <a:lnTo>
                    <a:pt x="169" y="49"/>
                  </a:lnTo>
                  <a:lnTo>
                    <a:pt x="167" y="48"/>
                  </a:lnTo>
                  <a:lnTo>
                    <a:pt x="167" y="47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3" y="41"/>
                  </a:lnTo>
                  <a:lnTo>
                    <a:pt x="163" y="39"/>
                  </a:lnTo>
                  <a:lnTo>
                    <a:pt x="160" y="36"/>
                  </a:lnTo>
                  <a:lnTo>
                    <a:pt x="160" y="35"/>
                  </a:lnTo>
                  <a:lnTo>
                    <a:pt x="159" y="34"/>
                  </a:lnTo>
                  <a:lnTo>
                    <a:pt x="157" y="34"/>
                  </a:lnTo>
                  <a:lnTo>
                    <a:pt x="157" y="32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3" y="28"/>
                  </a:lnTo>
                  <a:lnTo>
                    <a:pt x="150" y="25"/>
                  </a:lnTo>
                  <a:lnTo>
                    <a:pt x="150" y="23"/>
                  </a:lnTo>
                  <a:lnTo>
                    <a:pt x="149" y="23"/>
                  </a:lnTo>
                  <a:lnTo>
                    <a:pt x="146" y="20"/>
                  </a:lnTo>
                  <a:lnTo>
                    <a:pt x="144" y="20"/>
                  </a:lnTo>
                  <a:lnTo>
                    <a:pt x="144" y="19"/>
                  </a:lnTo>
                  <a:lnTo>
                    <a:pt x="143" y="18"/>
                  </a:lnTo>
                  <a:lnTo>
                    <a:pt x="141" y="18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6" y="13"/>
                  </a:lnTo>
                  <a:lnTo>
                    <a:pt x="134" y="13"/>
                  </a:lnTo>
                  <a:lnTo>
                    <a:pt x="131" y="10"/>
                  </a:lnTo>
                  <a:lnTo>
                    <a:pt x="130" y="10"/>
                  </a:lnTo>
                  <a:lnTo>
                    <a:pt x="128" y="9"/>
                  </a:lnTo>
                  <a:lnTo>
                    <a:pt x="127" y="9"/>
                  </a:lnTo>
                  <a:lnTo>
                    <a:pt x="125" y="7"/>
                  </a:lnTo>
                  <a:lnTo>
                    <a:pt x="124" y="7"/>
                  </a:lnTo>
                  <a:lnTo>
                    <a:pt x="123" y="6"/>
                  </a:lnTo>
                  <a:lnTo>
                    <a:pt x="120" y="6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4" y="3"/>
                  </a:lnTo>
                  <a:lnTo>
                    <a:pt x="110" y="3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10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9" name="Freeform 839"/>
            <p:cNvSpPr>
              <a:spLocks/>
            </p:cNvSpPr>
            <p:nvPr/>
          </p:nvSpPr>
          <p:spPr bwMode="auto">
            <a:xfrm>
              <a:off x="2801" y="2974"/>
              <a:ext cx="63" cy="64"/>
            </a:xfrm>
            <a:custGeom>
              <a:avLst/>
              <a:gdLst>
                <a:gd name="T0" fmla="*/ 0 w 189"/>
                <a:gd name="T1" fmla="*/ 1 h 190"/>
                <a:gd name="T2" fmla="*/ 0 w 189"/>
                <a:gd name="T3" fmla="*/ 2 h 190"/>
                <a:gd name="T4" fmla="*/ 0 w 189"/>
                <a:gd name="T5" fmla="*/ 2 h 190"/>
                <a:gd name="T6" fmla="*/ 0 w 189"/>
                <a:gd name="T7" fmla="*/ 2 h 190"/>
                <a:gd name="T8" fmla="*/ 1 w 189"/>
                <a:gd name="T9" fmla="*/ 2 h 190"/>
                <a:gd name="T10" fmla="*/ 1 w 189"/>
                <a:gd name="T11" fmla="*/ 2 h 190"/>
                <a:gd name="T12" fmla="*/ 1 w 189"/>
                <a:gd name="T13" fmla="*/ 2 h 190"/>
                <a:gd name="T14" fmla="*/ 1 w 189"/>
                <a:gd name="T15" fmla="*/ 2 h 190"/>
                <a:gd name="T16" fmla="*/ 2 w 189"/>
                <a:gd name="T17" fmla="*/ 2 h 190"/>
                <a:gd name="T18" fmla="*/ 2 w 189"/>
                <a:gd name="T19" fmla="*/ 2 h 190"/>
                <a:gd name="T20" fmla="*/ 2 w 189"/>
                <a:gd name="T21" fmla="*/ 2 h 190"/>
                <a:gd name="T22" fmla="*/ 2 w 189"/>
                <a:gd name="T23" fmla="*/ 2 h 190"/>
                <a:gd name="T24" fmla="*/ 2 w 189"/>
                <a:gd name="T25" fmla="*/ 2 h 190"/>
                <a:gd name="T26" fmla="*/ 2 w 189"/>
                <a:gd name="T27" fmla="*/ 1 h 190"/>
                <a:gd name="T28" fmla="*/ 2 w 189"/>
                <a:gd name="T29" fmla="*/ 1 h 190"/>
                <a:gd name="T30" fmla="*/ 2 w 189"/>
                <a:gd name="T31" fmla="*/ 1 h 190"/>
                <a:gd name="T32" fmla="*/ 2 w 189"/>
                <a:gd name="T33" fmla="*/ 1 h 190"/>
                <a:gd name="T34" fmla="*/ 2 w 189"/>
                <a:gd name="T35" fmla="*/ 0 h 190"/>
                <a:gd name="T36" fmla="*/ 2 w 189"/>
                <a:gd name="T37" fmla="*/ 0 h 190"/>
                <a:gd name="T38" fmla="*/ 2 w 189"/>
                <a:gd name="T39" fmla="*/ 0 h 190"/>
                <a:gd name="T40" fmla="*/ 1 w 189"/>
                <a:gd name="T41" fmla="*/ 0 h 190"/>
                <a:gd name="T42" fmla="*/ 1 w 189"/>
                <a:gd name="T43" fmla="*/ 0 h 190"/>
                <a:gd name="T44" fmla="*/ 1 w 189"/>
                <a:gd name="T45" fmla="*/ 0 h 190"/>
                <a:gd name="T46" fmla="*/ 1 w 189"/>
                <a:gd name="T47" fmla="*/ 0 h 190"/>
                <a:gd name="T48" fmla="*/ 0 w 189"/>
                <a:gd name="T49" fmla="*/ 0 h 190"/>
                <a:gd name="T50" fmla="*/ 0 w 189"/>
                <a:gd name="T51" fmla="*/ 0 h 190"/>
                <a:gd name="T52" fmla="*/ 0 w 189"/>
                <a:gd name="T53" fmla="*/ 1 h 190"/>
                <a:gd name="T54" fmla="*/ 0 w 189"/>
                <a:gd name="T55" fmla="*/ 1 h 190"/>
                <a:gd name="T56" fmla="*/ 0 w 189"/>
                <a:gd name="T57" fmla="*/ 1 h 190"/>
                <a:gd name="T58" fmla="*/ 0 w 189"/>
                <a:gd name="T59" fmla="*/ 1 h 190"/>
                <a:gd name="T60" fmla="*/ 0 w 189"/>
                <a:gd name="T61" fmla="*/ 1 h 190"/>
                <a:gd name="T62" fmla="*/ 0 w 189"/>
                <a:gd name="T63" fmla="*/ 1 h 190"/>
                <a:gd name="T64" fmla="*/ 1 w 189"/>
                <a:gd name="T65" fmla="*/ 0 h 190"/>
                <a:gd name="T66" fmla="*/ 1 w 189"/>
                <a:gd name="T67" fmla="*/ 0 h 190"/>
                <a:gd name="T68" fmla="*/ 1 w 189"/>
                <a:gd name="T69" fmla="*/ 0 h 190"/>
                <a:gd name="T70" fmla="*/ 2 w 189"/>
                <a:gd name="T71" fmla="*/ 0 h 190"/>
                <a:gd name="T72" fmla="*/ 2 w 189"/>
                <a:gd name="T73" fmla="*/ 0 h 190"/>
                <a:gd name="T74" fmla="*/ 2 w 189"/>
                <a:gd name="T75" fmla="*/ 0 h 190"/>
                <a:gd name="T76" fmla="*/ 2 w 189"/>
                <a:gd name="T77" fmla="*/ 1 h 190"/>
                <a:gd name="T78" fmla="*/ 2 w 189"/>
                <a:gd name="T79" fmla="*/ 1 h 190"/>
                <a:gd name="T80" fmla="*/ 2 w 189"/>
                <a:gd name="T81" fmla="*/ 1 h 190"/>
                <a:gd name="T82" fmla="*/ 2 w 189"/>
                <a:gd name="T83" fmla="*/ 1 h 190"/>
                <a:gd name="T84" fmla="*/ 2 w 189"/>
                <a:gd name="T85" fmla="*/ 1 h 190"/>
                <a:gd name="T86" fmla="*/ 2 w 189"/>
                <a:gd name="T87" fmla="*/ 2 h 190"/>
                <a:gd name="T88" fmla="*/ 2 w 189"/>
                <a:gd name="T89" fmla="*/ 2 h 190"/>
                <a:gd name="T90" fmla="*/ 2 w 189"/>
                <a:gd name="T91" fmla="*/ 2 h 190"/>
                <a:gd name="T92" fmla="*/ 2 w 189"/>
                <a:gd name="T93" fmla="*/ 2 h 190"/>
                <a:gd name="T94" fmla="*/ 1 w 189"/>
                <a:gd name="T95" fmla="*/ 2 h 190"/>
                <a:gd name="T96" fmla="*/ 1 w 189"/>
                <a:gd name="T97" fmla="*/ 2 h 190"/>
                <a:gd name="T98" fmla="*/ 1 w 189"/>
                <a:gd name="T99" fmla="*/ 2 h 190"/>
                <a:gd name="T100" fmla="*/ 1 w 189"/>
                <a:gd name="T101" fmla="*/ 2 h 190"/>
                <a:gd name="T102" fmla="*/ 1 w 189"/>
                <a:gd name="T103" fmla="*/ 2 h 190"/>
                <a:gd name="T104" fmla="*/ 0 w 189"/>
                <a:gd name="T105" fmla="*/ 2 h 190"/>
                <a:gd name="T106" fmla="*/ 0 w 189"/>
                <a:gd name="T107" fmla="*/ 2 h 190"/>
                <a:gd name="T108" fmla="*/ 0 w 189"/>
                <a:gd name="T109" fmla="*/ 1 h 190"/>
                <a:gd name="T110" fmla="*/ 0 w 189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9"/>
                <a:gd name="T169" fmla="*/ 0 h 190"/>
                <a:gd name="T170" fmla="*/ 189 w 189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9" h="190">
                  <a:moveTo>
                    <a:pt x="0" y="96"/>
                  </a:moveTo>
                  <a:lnTo>
                    <a:pt x="0" y="105"/>
                  </a:lnTo>
                  <a:lnTo>
                    <a:pt x="2" y="114"/>
                  </a:lnTo>
                  <a:lnTo>
                    <a:pt x="3" y="119"/>
                  </a:lnTo>
                  <a:lnTo>
                    <a:pt x="5" y="124"/>
                  </a:lnTo>
                  <a:lnTo>
                    <a:pt x="6" y="128"/>
                  </a:lnTo>
                  <a:lnTo>
                    <a:pt x="8" y="132"/>
                  </a:lnTo>
                  <a:lnTo>
                    <a:pt x="9" y="135"/>
                  </a:lnTo>
                  <a:lnTo>
                    <a:pt x="12" y="140"/>
                  </a:lnTo>
                  <a:lnTo>
                    <a:pt x="16" y="148"/>
                  </a:lnTo>
                  <a:lnTo>
                    <a:pt x="19" y="151"/>
                  </a:lnTo>
                  <a:lnTo>
                    <a:pt x="25" y="159"/>
                  </a:lnTo>
                  <a:lnTo>
                    <a:pt x="35" y="169"/>
                  </a:lnTo>
                  <a:lnTo>
                    <a:pt x="45" y="176"/>
                  </a:lnTo>
                  <a:lnTo>
                    <a:pt x="49" y="179"/>
                  </a:lnTo>
                  <a:lnTo>
                    <a:pt x="62" y="185"/>
                  </a:lnTo>
                  <a:lnTo>
                    <a:pt x="67" y="186"/>
                  </a:lnTo>
                  <a:lnTo>
                    <a:pt x="75" y="188"/>
                  </a:lnTo>
                  <a:lnTo>
                    <a:pt x="81" y="189"/>
                  </a:lnTo>
                  <a:lnTo>
                    <a:pt x="90" y="189"/>
                  </a:lnTo>
                  <a:lnTo>
                    <a:pt x="94" y="190"/>
                  </a:lnTo>
                  <a:lnTo>
                    <a:pt x="95" y="190"/>
                  </a:lnTo>
                  <a:lnTo>
                    <a:pt x="108" y="189"/>
                  </a:lnTo>
                  <a:lnTo>
                    <a:pt x="113" y="188"/>
                  </a:lnTo>
                  <a:lnTo>
                    <a:pt x="119" y="186"/>
                  </a:lnTo>
                  <a:lnTo>
                    <a:pt x="123" y="186"/>
                  </a:lnTo>
                  <a:lnTo>
                    <a:pt x="127" y="185"/>
                  </a:lnTo>
                  <a:lnTo>
                    <a:pt x="131" y="182"/>
                  </a:lnTo>
                  <a:lnTo>
                    <a:pt x="134" y="180"/>
                  </a:lnTo>
                  <a:lnTo>
                    <a:pt x="139" y="179"/>
                  </a:lnTo>
                  <a:lnTo>
                    <a:pt x="143" y="176"/>
                  </a:lnTo>
                  <a:lnTo>
                    <a:pt x="150" y="170"/>
                  </a:lnTo>
                  <a:lnTo>
                    <a:pt x="155" y="167"/>
                  </a:lnTo>
                  <a:lnTo>
                    <a:pt x="166" y="156"/>
                  </a:lnTo>
                  <a:lnTo>
                    <a:pt x="169" y="151"/>
                  </a:lnTo>
                  <a:lnTo>
                    <a:pt x="175" y="144"/>
                  </a:lnTo>
                  <a:lnTo>
                    <a:pt x="178" y="140"/>
                  </a:lnTo>
                  <a:lnTo>
                    <a:pt x="179" y="135"/>
                  </a:lnTo>
                  <a:lnTo>
                    <a:pt x="180" y="132"/>
                  </a:lnTo>
                  <a:lnTo>
                    <a:pt x="183" y="128"/>
                  </a:lnTo>
                  <a:lnTo>
                    <a:pt x="185" y="124"/>
                  </a:lnTo>
                  <a:lnTo>
                    <a:pt x="185" y="119"/>
                  </a:lnTo>
                  <a:lnTo>
                    <a:pt x="186" y="114"/>
                  </a:lnTo>
                  <a:lnTo>
                    <a:pt x="188" y="109"/>
                  </a:lnTo>
                  <a:lnTo>
                    <a:pt x="189" y="96"/>
                  </a:lnTo>
                  <a:lnTo>
                    <a:pt x="189" y="95"/>
                  </a:lnTo>
                  <a:lnTo>
                    <a:pt x="188" y="90"/>
                  </a:lnTo>
                  <a:lnTo>
                    <a:pt x="188" y="82"/>
                  </a:lnTo>
                  <a:lnTo>
                    <a:pt x="186" y="76"/>
                  </a:lnTo>
                  <a:lnTo>
                    <a:pt x="185" y="67"/>
                  </a:lnTo>
                  <a:lnTo>
                    <a:pt x="183" y="63"/>
                  </a:lnTo>
                  <a:lnTo>
                    <a:pt x="178" y="50"/>
                  </a:lnTo>
                  <a:lnTo>
                    <a:pt x="175" y="45"/>
                  </a:lnTo>
                  <a:lnTo>
                    <a:pt x="168" y="35"/>
                  </a:lnTo>
                  <a:lnTo>
                    <a:pt x="157" y="25"/>
                  </a:lnTo>
                  <a:lnTo>
                    <a:pt x="150" y="19"/>
                  </a:lnTo>
                  <a:lnTo>
                    <a:pt x="147" y="16"/>
                  </a:lnTo>
                  <a:lnTo>
                    <a:pt x="139" y="12"/>
                  </a:lnTo>
                  <a:lnTo>
                    <a:pt x="134" y="9"/>
                  </a:lnTo>
                  <a:lnTo>
                    <a:pt x="131" y="8"/>
                  </a:lnTo>
                  <a:lnTo>
                    <a:pt x="127" y="6"/>
                  </a:lnTo>
                  <a:lnTo>
                    <a:pt x="123" y="5"/>
                  </a:lnTo>
                  <a:lnTo>
                    <a:pt x="119" y="3"/>
                  </a:lnTo>
                  <a:lnTo>
                    <a:pt x="113" y="2"/>
                  </a:lnTo>
                  <a:lnTo>
                    <a:pt x="104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67" y="5"/>
                  </a:lnTo>
                  <a:lnTo>
                    <a:pt x="58" y="8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31" y="25"/>
                  </a:lnTo>
                  <a:lnTo>
                    <a:pt x="25" y="31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2" y="50"/>
                  </a:lnTo>
                  <a:lnTo>
                    <a:pt x="9" y="54"/>
                  </a:lnTo>
                  <a:lnTo>
                    <a:pt x="8" y="58"/>
                  </a:lnTo>
                  <a:lnTo>
                    <a:pt x="5" y="67"/>
                  </a:lnTo>
                  <a:lnTo>
                    <a:pt x="2" y="76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2" y="83"/>
                  </a:lnTo>
                  <a:lnTo>
                    <a:pt x="13" y="79"/>
                  </a:lnTo>
                  <a:lnTo>
                    <a:pt x="15" y="70"/>
                  </a:lnTo>
                  <a:lnTo>
                    <a:pt x="18" y="63"/>
                  </a:lnTo>
                  <a:lnTo>
                    <a:pt x="19" y="60"/>
                  </a:lnTo>
                  <a:lnTo>
                    <a:pt x="22" y="55"/>
                  </a:lnTo>
                  <a:lnTo>
                    <a:pt x="25" y="48"/>
                  </a:lnTo>
                  <a:lnTo>
                    <a:pt x="48" y="25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2" y="18"/>
                  </a:lnTo>
                  <a:lnTo>
                    <a:pt x="70" y="15"/>
                  </a:lnTo>
                  <a:lnTo>
                    <a:pt x="78" y="13"/>
                  </a:lnTo>
                  <a:lnTo>
                    <a:pt x="82" y="12"/>
                  </a:lnTo>
                  <a:lnTo>
                    <a:pt x="103" y="12"/>
                  </a:lnTo>
                  <a:lnTo>
                    <a:pt x="111" y="13"/>
                  </a:lnTo>
                  <a:lnTo>
                    <a:pt x="116" y="13"/>
                  </a:lnTo>
                  <a:lnTo>
                    <a:pt x="119" y="15"/>
                  </a:lnTo>
                  <a:lnTo>
                    <a:pt x="123" y="16"/>
                  </a:lnTo>
                  <a:lnTo>
                    <a:pt x="127" y="18"/>
                  </a:lnTo>
                  <a:lnTo>
                    <a:pt x="130" y="19"/>
                  </a:lnTo>
                  <a:lnTo>
                    <a:pt x="133" y="22"/>
                  </a:lnTo>
                  <a:lnTo>
                    <a:pt x="140" y="25"/>
                  </a:lnTo>
                  <a:lnTo>
                    <a:pt x="143" y="28"/>
                  </a:lnTo>
                  <a:lnTo>
                    <a:pt x="150" y="34"/>
                  </a:lnTo>
                  <a:lnTo>
                    <a:pt x="155" y="40"/>
                  </a:lnTo>
                  <a:lnTo>
                    <a:pt x="157" y="42"/>
                  </a:lnTo>
                  <a:lnTo>
                    <a:pt x="165" y="53"/>
                  </a:lnTo>
                  <a:lnTo>
                    <a:pt x="168" y="55"/>
                  </a:lnTo>
                  <a:lnTo>
                    <a:pt x="172" y="67"/>
                  </a:lnTo>
                  <a:lnTo>
                    <a:pt x="173" y="70"/>
                  </a:lnTo>
                  <a:lnTo>
                    <a:pt x="175" y="79"/>
                  </a:lnTo>
                  <a:lnTo>
                    <a:pt x="176" y="83"/>
                  </a:lnTo>
                  <a:lnTo>
                    <a:pt x="176" y="92"/>
                  </a:lnTo>
                  <a:lnTo>
                    <a:pt x="178" y="96"/>
                  </a:lnTo>
                  <a:lnTo>
                    <a:pt x="178" y="95"/>
                  </a:lnTo>
                  <a:lnTo>
                    <a:pt x="176" y="108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3" y="119"/>
                  </a:lnTo>
                  <a:lnTo>
                    <a:pt x="172" y="124"/>
                  </a:lnTo>
                  <a:lnTo>
                    <a:pt x="170" y="127"/>
                  </a:lnTo>
                  <a:lnTo>
                    <a:pt x="169" y="131"/>
                  </a:lnTo>
                  <a:lnTo>
                    <a:pt x="168" y="135"/>
                  </a:lnTo>
                  <a:lnTo>
                    <a:pt x="165" y="138"/>
                  </a:lnTo>
                  <a:lnTo>
                    <a:pt x="160" y="144"/>
                  </a:lnTo>
                  <a:lnTo>
                    <a:pt x="157" y="148"/>
                  </a:lnTo>
                  <a:lnTo>
                    <a:pt x="144" y="161"/>
                  </a:lnTo>
                  <a:lnTo>
                    <a:pt x="137" y="166"/>
                  </a:lnTo>
                  <a:lnTo>
                    <a:pt x="134" y="169"/>
                  </a:lnTo>
                  <a:lnTo>
                    <a:pt x="130" y="170"/>
                  </a:lnTo>
                  <a:lnTo>
                    <a:pt x="126" y="172"/>
                  </a:lnTo>
                  <a:lnTo>
                    <a:pt x="123" y="173"/>
                  </a:lnTo>
                  <a:lnTo>
                    <a:pt x="119" y="174"/>
                  </a:lnTo>
                  <a:lnTo>
                    <a:pt x="116" y="176"/>
                  </a:lnTo>
                  <a:lnTo>
                    <a:pt x="111" y="176"/>
                  </a:lnTo>
                  <a:lnTo>
                    <a:pt x="107" y="177"/>
                  </a:lnTo>
                  <a:lnTo>
                    <a:pt x="94" y="179"/>
                  </a:lnTo>
                  <a:lnTo>
                    <a:pt x="95" y="179"/>
                  </a:lnTo>
                  <a:lnTo>
                    <a:pt x="91" y="177"/>
                  </a:lnTo>
                  <a:lnTo>
                    <a:pt x="82" y="177"/>
                  </a:lnTo>
                  <a:lnTo>
                    <a:pt x="78" y="176"/>
                  </a:lnTo>
                  <a:lnTo>
                    <a:pt x="70" y="174"/>
                  </a:lnTo>
                  <a:lnTo>
                    <a:pt x="67" y="173"/>
                  </a:lnTo>
                  <a:lnTo>
                    <a:pt x="55" y="169"/>
                  </a:lnTo>
                  <a:lnTo>
                    <a:pt x="52" y="166"/>
                  </a:lnTo>
                  <a:lnTo>
                    <a:pt x="42" y="159"/>
                  </a:lnTo>
                  <a:lnTo>
                    <a:pt x="39" y="156"/>
                  </a:lnTo>
                  <a:lnTo>
                    <a:pt x="34" y="151"/>
                  </a:lnTo>
                  <a:lnTo>
                    <a:pt x="28" y="144"/>
                  </a:lnTo>
                  <a:lnTo>
                    <a:pt x="25" y="141"/>
                  </a:lnTo>
                  <a:lnTo>
                    <a:pt x="22" y="134"/>
                  </a:lnTo>
                  <a:lnTo>
                    <a:pt x="19" y="131"/>
                  </a:lnTo>
                  <a:lnTo>
                    <a:pt x="18" y="128"/>
                  </a:lnTo>
                  <a:lnTo>
                    <a:pt x="16" y="124"/>
                  </a:lnTo>
                  <a:lnTo>
                    <a:pt x="15" y="119"/>
                  </a:lnTo>
                  <a:lnTo>
                    <a:pt x="13" y="116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2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0" name="Freeform 840"/>
            <p:cNvSpPr>
              <a:spLocks/>
            </p:cNvSpPr>
            <p:nvPr/>
          </p:nvSpPr>
          <p:spPr bwMode="auto">
            <a:xfrm>
              <a:off x="2923" y="2928"/>
              <a:ext cx="59" cy="59"/>
            </a:xfrm>
            <a:custGeom>
              <a:avLst/>
              <a:gdLst>
                <a:gd name="T0" fmla="*/ 1 w 176"/>
                <a:gd name="T1" fmla="*/ 0 h 178"/>
                <a:gd name="T2" fmla="*/ 1 w 176"/>
                <a:gd name="T3" fmla="*/ 0 h 178"/>
                <a:gd name="T4" fmla="*/ 1 w 176"/>
                <a:gd name="T5" fmla="*/ 0 h 178"/>
                <a:gd name="T6" fmla="*/ 1 w 176"/>
                <a:gd name="T7" fmla="*/ 0 h 178"/>
                <a:gd name="T8" fmla="*/ 0 w 176"/>
                <a:gd name="T9" fmla="*/ 0 h 178"/>
                <a:gd name="T10" fmla="*/ 0 w 176"/>
                <a:gd name="T11" fmla="*/ 0 h 178"/>
                <a:gd name="T12" fmla="*/ 0 w 176"/>
                <a:gd name="T13" fmla="*/ 0 h 178"/>
                <a:gd name="T14" fmla="*/ 0 w 176"/>
                <a:gd name="T15" fmla="*/ 0 h 178"/>
                <a:gd name="T16" fmla="*/ 0 w 176"/>
                <a:gd name="T17" fmla="*/ 0 h 178"/>
                <a:gd name="T18" fmla="*/ 0 w 176"/>
                <a:gd name="T19" fmla="*/ 1 h 178"/>
                <a:gd name="T20" fmla="*/ 0 w 176"/>
                <a:gd name="T21" fmla="*/ 1 h 178"/>
                <a:gd name="T22" fmla="*/ 0 w 176"/>
                <a:gd name="T23" fmla="*/ 1 h 178"/>
                <a:gd name="T24" fmla="*/ 0 w 176"/>
                <a:gd name="T25" fmla="*/ 1 h 178"/>
                <a:gd name="T26" fmla="*/ 0 w 176"/>
                <a:gd name="T27" fmla="*/ 1 h 178"/>
                <a:gd name="T28" fmla="*/ 0 w 176"/>
                <a:gd name="T29" fmla="*/ 1 h 178"/>
                <a:gd name="T30" fmla="*/ 0 w 176"/>
                <a:gd name="T31" fmla="*/ 1 h 178"/>
                <a:gd name="T32" fmla="*/ 0 w 176"/>
                <a:gd name="T33" fmla="*/ 2 h 178"/>
                <a:gd name="T34" fmla="*/ 0 w 176"/>
                <a:gd name="T35" fmla="*/ 2 h 178"/>
                <a:gd name="T36" fmla="*/ 0 w 176"/>
                <a:gd name="T37" fmla="*/ 2 h 178"/>
                <a:gd name="T38" fmla="*/ 0 w 176"/>
                <a:gd name="T39" fmla="*/ 2 h 178"/>
                <a:gd name="T40" fmla="*/ 0 w 176"/>
                <a:gd name="T41" fmla="*/ 2 h 178"/>
                <a:gd name="T42" fmla="*/ 0 w 176"/>
                <a:gd name="T43" fmla="*/ 2 h 178"/>
                <a:gd name="T44" fmla="*/ 0 w 176"/>
                <a:gd name="T45" fmla="*/ 2 h 178"/>
                <a:gd name="T46" fmla="*/ 1 w 176"/>
                <a:gd name="T47" fmla="*/ 2 h 178"/>
                <a:gd name="T48" fmla="*/ 1 w 176"/>
                <a:gd name="T49" fmla="*/ 2 h 178"/>
                <a:gd name="T50" fmla="*/ 1 w 176"/>
                <a:gd name="T51" fmla="*/ 2 h 178"/>
                <a:gd name="T52" fmla="*/ 1 w 176"/>
                <a:gd name="T53" fmla="*/ 2 h 178"/>
                <a:gd name="T54" fmla="*/ 1 w 176"/>
                <a:gd name="T55" fmla="*/ 2 h 178"/>
                <a:gd name="T56" fmla="*/ 1 w 176"/>
                <a:gd name="T57" fmla="*/ 2 h 178"/>
                <a:gd name="T58" fmla="*/ 2 w 176"/>
                <a:gd name="T59" fmla="*/ 2 h 178"/>
                <a:gd name="T60" fmla="*/ 2 w 176"/>
                <a:gd name="T61" fmla="*/ 2 h 178"/>
                <a:gd name="T62" fmla="*/ 2 w 176"/>
                <a:gd name="T63" fmla="*/ 2 h 178"/>
                <a:gd name="T64" fmla="*/ 2 w 176"/>
                <a:gd name="T65" fmla="*/ 2 h 178"/>
                <a:gd name="T66" fmla="*/ 2 w 176"/>
                <a:gd name="T67" fmla="*/ 2 h 178"/>
                <a:gd name="T68" fmla="*/ 2 w 176"/>
                <a:gd name="T69" fmla="*/ 2 h 178"/>
                <a:gd name="T70" fmla="*/ 2 w 176"/>
                <a:gd name="T71" fmla="*/ 2 h 178"/>
                <a:gd name="T72" fmla="*/ 2 w 176"/>
                <a:gd name="T73" fmla="*/ 2 h 178"/>
                <a:gd name="T74" fmla="*/ 2 w 176"/>
                <a:gd name="T75" fmla="*/ 2 h 178"/>
                <a:gd name="T76" fmla="*/ 2 w 176"/>
                <a:gd name="T77" fmla="*/ 2 h 178"/>
                <a:gd name="T78" fmla="*/ 2 w 176"/>
                <a:gd name="T79" fmla="*/ 1 h 178"/>
                <a:gd name="T80" fmla="*/ 2 w 176"/>
                <a:gd name="T81" fmla="*/ 1 h 178"/>
                <a:gd name="T82" fmla="*/ 2 w 176"/>
                <a:gd name="T83" fmla="*/ 1 h 178"/>
                <a:gd name="T84" fmla="*/ 2 w 176"/>
                <a:gd name="T85" fmla="*/ 1 h 178"/>
                <a:gd name="T86" fmla="*/ 2 w 176"/>
                <a:gd name="T87" fmla="*/ 1 h 178"/>
                <a:gd name="T88" fmla="*/ 2 w 176"/>
                <a:gd name="T89" fmla="*/ 1 h 178"/>
                <a:gd name="T90" fmla="*/ 2 w 176"/>
                <a:gd name="T91" fmla="*/ 0 h 178"/>
                <a:gd name="T92" fmla="*/ 2 w 176"/>
                <a:gd name="T93" fmla="*/ 0 h 178"/>
                <a:gd name="T94" fmla="*/ 2 w 176"/>
                <a:gd name="T95" fmla="*/ 0 h 178"/>
                <a:gd name="T96" fmla="*/ 2 w 176"/>
                <a:gd name="T97" fmla="*/ 0 h 178"/>
                <a:gd name="T98" fmla="*/ 2 w 176"/>
                <a:gd name="T99" fmla="*/ 0 h 178"/>
                <a:gd name="T100" fmla="*/ 2 w 176"/>
                <a:gd name="T101" fmla="*/ 0 h 178"/>
                <a:gd name="T102" fmla="*/ 2 w 176"/>
                <a:gd name="T103" fmla="*/ 0 h 178"/>
                <a:gd name="T104" fmla="*/ 2 w 176"/>
                <a:gd name="T105" fmla="*/ 0 h 178"/>
                <a:gd name="T106" fmla="*/ 1 w 176"/>
                <a:gd name="T107" fmla="*/ 0 h 178"/>
                <a:gd name="T108" fmla="*/ 1 w 176"/>
                <a:gd name="T109" fmla="*/ 0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78"/>
                <a:gd name="T167" fmla="*/ 176 w 17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78">
                  <a:moveTo>
                    <a:pt x="88" y="0"/>
                  </a:moveTo>
                  <a:lnTo>
                    <a:pt x="78" y="0"/>
                  </a:lnTo>
                  <a:lnTo>
                    <a:pt x="77" y="1"/>
                  </a:lnTo>
                  <a:lnTo>
                    <a:pt x="70" y="1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3" y="63"/>
                  </a:lnTo>
                  <a:lnTo>
                    <a:pt x="3" y="68"/>
                  </a:lnTo>
                  <a:lnTo>
                    <a:pt x="2" y="69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2" y="108"/>
                  </a:lnTo>
                  <a:lnTo>
                    <a:pt x="3" y="110"/>
                  </a:lnTo>
                  <a:lnTo>
                    <a:pt x="3" y="114"/>
                  </a:lnTo>
                  <a:lnTo>
                    <a:pt x="5" y="116"/>
                  </a:lnTo>
                  <a:lnTo>
                    <a:pt x="5" y="119"/>
                  </a:lnTo>
                  <a:lnTo>
                    <a:pt x="6" y="120"/>
                  </a:lnTo>
                  <a:lnTo>
                    <a:pt x="6" y="123"/>
                  </a:lnTo>
                  <a:lnTo>
                    <a:pt x="8" y="124"/>
                  </a:lnTo>
                  <a:lnTo>
                    <a:pt x="8" y="126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8" y="142"/>
                  </a:lnTo>
                  <a:lnTo>
                    <a:pt x="18" y="143"/>
                  </a:lnTo>
                  <a:lnTo>
                    <a:pt x="19" y="145"/>
                  </a:lnTo>
                  <a:lnTo>
                    <a:pt x="21" y="145"/>
                  </a:lnTo>
                  <a:lnTo>
                    <a:pt x="21" y="146"/>
                  </a:lnTo>
                  <a:lnTo>
                    <a:pt x="23" y="149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8" y="153"/>
                  </a:lnTo>
                  <a:lnTo>
                    <a:pt x="28" y="155"/>
                  </a:lnTo>
                  <a:lnTo>
                    <a:pt x="29" y="155"/>
                  </a:lnTo>
                  <a:lnTo>
                    <a:pt x="32" y="158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2" y="165"/>
                  </a:lnTo>
                  <a:lnTo>
                    <a:pt x="44" y="165"/>
                  </a:lnTo>
                  <a:lnTo>
                    <a:pt x="46" y="168"/>
                  </a:lnTo>
                  <a:lnTo>
                    <a:pt x="48" y="168"/>
                  </a:lnTo>
                  <a:lnTo>
                    <a:pt x="49" y="169"/>
                  </a:lnTo>
                  <a:lnTo>
                    <a:pt x="51" y="169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5" y="172"/>
                  </a:lnTo>
                  <a:lnTo>
                    <a:pt x="58" y="172"/>
                  </a:lnTo>
                  <a:lnTo>
                    <a:pt x="59" y="174"/>
                  </a:lnTo>
                  <a:lnTo>
                    <a:pt x="62" y="174"/>
                  </a:lnTo>
                  <a:lnTo>
                    <a:pt x="64" y="175"/>
                  </a:lnTo>
                  <a:lnTo>
                    <a:pt x="68" y="175"/>
                  </a:lnTo>
                  <a:lnTo>
                    <a:pt x="70" y="177"/>
                  </a:lnTo>
                  <a:lnTo>
                    <a:pt x="77" y="177"/>
                  </a:lnTo>
                  <a:lnTo>
                    <a:pt x="78" y="178"/>
                  </a:lnTo>
                  <a:lnTo>
                    <a:pt x="88" y="178"/>
                  </a:lnTo>
                  <a:lnTo>
                    <a:pt x="98" y="178"/>
                  </a:lnTo>
                  <a:lnTo>
                    <a:pt x="100" y="177"/>
                  </a:lnTo>
                  <a:lnTo>
                    <a:pt x="107" y="177"/>
                  </a:lnTo>
                  <a:lnTo>
                    <a:pt x="108" y="175"/>
                  </a:lnTo>
                  <a:lnTo>
                    <a:pt x="113" y="175"/>
                  </a:lnTo>
                  <a:lnTo>
                    <a:pt x="114" y="174"/>
                  </a:lnTo>
                  <a:lnTo>
                    <a:pt x="117" y="174"/>
                  </a:lnTo>
                  <a:lnTo>
                    <a:pt x="119" y="172"/>
                  </a:lnTo>
                  <a:lnTo>
                    <a:pt x="121" y="172"/>
                  </a:lnTo>
                  <a:lnTo>
                    <a:pt x="123" y="171"/>
                  </a:lnTo>
                  <a:lnTo>
                    <a:pt x="124" y="171"/>
                  </a:lnTo>
                  <a:lnTo>
                    <a:pt x="126" y="169"/>
                  </a:lnTo>
                  <a:lnTo>
                    <a:pt x="127" y="169"/>
                  </a:lnTo>
                  <a:lnTo>
                    <a:pt x="129" y="168"/>
                  </a:lnTo>
                  <a:lnTo>
                    <a:pt x="130" y="168"/>
                  </a:lnTo>
                  <a:lnTo>
                    <a:pt x="133" y="165"/>
                  </a:lnTo>
                  <a:lnTo>
                    <a:pt x="134" y="165"/>
                  </a:lnTo>
                  <a:lnTo>
                    <a:pt x="136" y="164"/>
                  </a:lnTo>
                  <a:lnTo>
                    <a:pt x="137" y="164"/>
                  </a:lnTo>
                  <a:lnTo>
                    <a:pt x="140" y="161"/>
                  </a:lnTo>
                  <a:lnTo>
                    <a:pt x="142" y="161"/>
                  </a:lnTo>
                  <a:lnTo>
                    <a:pt x="143" y="159"/>
                  </a:lnTo>
                  <a:lnTo>
                    <a:pt x="143" y="158"/>
                  </a:lnTo>
                  <a:lnTo>
                    <a:pt x="144" y="158"/>
                  </a:lnTo>
                  <a:lnTo>
                    <a:pt x="147" y="155"/>
                  </a:lnTo>
                  <a:lnTo>
                    <a:pt x="149" y="155"/>
                  </a:lnTo>
                  <a:lnTo>
                    <a:pt x="149" y="153"/>
                  </a:lnTo>
                  <a:lnTo>
                    <a:pt x="152" y="150"/>
                  </a:lnTo>
                  <a:lnTo>
                    <a:pt x="153" y="150"/>
                  </a:lnTo>
                  <a:lnTo>
                    <a:pt x="153" y="149"/>
                  </a:lnTo>
                  <a:lnTo>
                    <a:pt x="156" y="146"/>
                  </a:lnTo>
                  <a:lnTo>
                    <a:pt x="156" y="145"/>
                  </a:lnTo>
                  <a:lnTo>
                    <a:pt x="157" y="145"/>
                  </a:lnTo>
                  <a:lnTo>
                    <a:pt x="159" y="143"/>
                  </a:lnTo>
                  <a:lnTo>
                    <a:pt x="159" y="142"/>
                  </a:lnTo>
                  <a:lnTo>
                    <a:pt x="162" y="139"/>
                  </a:lnTo>
                  <a:lnTo>
                    <a:pt x="162" y="137"/>
                  </a:lnTo>
                  <a:lnTo>
                    <a:pt x="163" y="136"/>
                  </a:lnTo>
                  <a:lnTo>
                    <a:pt x="163" y="135"/>
                  </a:lnTo>
                  <a:lnTo>
                    <a:pt x="166" y="132"/>
                  </a:lnTo>
                  <a:lnTo>
                    <a:pt x="166" y="130"/>
                  </a:lnTo>
                  <a:lnTo>
                    <a:pt x="168" y="129"/>
                  </a:lnTo>
                  <a:lnTo>
                    <a:pt x="168" y="127"/>
                  </a:lnTo>
                  <a:lnTo>
                    <a:pt x="169" y="126"/>
                  </a:lnTo>
                  <a:lnTo>
                    <a:pt x="169" y="124"/>
                  </a:lnTo>
                  <a:lnTo>
                    <a:pt x="170" y="123"/>
                  </a:lnTo>
                  <a:lnTo>
                    <a:pt x="170" y="120"/>
                  </a:lnTo>
                  <a:lnTo>
                    <a:pt x="172" y="119"/>
                  </a:lnTo>
                  <a:lnTo>
                    <a:pt x="172" y="116"/>
                  </a:lnTo>
                  <a:lnTo>
                    <a:pt x="173" y="114"/>
                  </a:lnTo>
                  <a:lnTo>
                    <a:pt x="173" y="110"/>
                  </a:lnTo>
                  <a:lnTo>
                    <a:pt x="175" y="108"/>
                  </a:lnTo>
                  <a:lnTo>
                    <a:pt x="175" y="101"/>
                  </a:lnTo>
                  <a:lnTo>
                    <a:pt x="176" y="100"/>
                  </a:lnTo>
                  <a:lnTo>
                    <a:pt x="176" y="90"/>
                  </a:lnTo>
                  <a:lnTo>
                    <a:pt x="176" y="78"/>
                  </a:lnTo>
                  <a:lnTo>
                    <a:pt x="175" y="76"/>
                  </a:lnTo>
                  <a:lnTo>
                    <a:pt x="175" y="69"/>
                  </a:lnTo>
                  <a:lnTo>
                    <a:pt x="173" y="68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2" y="59"/>
                  </a:lnTo>
                  <a:lnTo>
                    <a:pt x="170" y="58"/>
                  </a:lnTo>
                  <a:lnTo>
                    <a:pt x="170" y="55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8" y="50"/>
                  </a:lnTo>
                  <a:lnTo>
                    <a:pt x="168" y="49"/>
                  </a:lnTo>
                  <a:lnTo>
                    <a:pt x="166" y="47"/>
                  </a:lnTo>
                  <a:lnTo>
                    <a:pt x="166" y="46"/>
                  </a:lnTo>
                  <a:lnTo>
                    <a:pt x="163" y="43"/>
                  </a:lnTo>
                  <a:lnTo>
                    <a:pt x="163" y="42"/>
                  </a:lnTo>
                  <a:lnTo>
                    <a:pt x="162" y="40"/>
                  </a:lnTo>
                  <a:lnTo>
                    <a:pt x="162" y="39"/>
                  </a:lnTo>
                  <a:lnTo>
                    <a:pt x="159" y="36"/>
                  </a:lnTo>
                  <a:lnTo>
                    <a:pt x="159" y="34"/>
                  </a:lnTo>
                  <a:lnTo>
                    <a:pt x="157" y="33"/>
                  </a:lnTo>
                  <a:lnTo>
                    <a:pt x="156" y="33"/>
                  </a:lnTo>
                  <a:lnTo>
                    <a:pt x="156" y="31"/>
                  </a:lnTo>
                  <a:lnTo>
                    <a:pt x="153" y="29"/>
                  </a:lnTo>
                  <a:lnTo>
                    <a:pt x="153" y="27"/>
                  </a:lnTo>
                  <a:lnTo>
                    <a:pt x="152" y="27"/>
                  </a:lnTo>
                  <a:lnTo>
                    <a:pt x="149" y="24"/>
                  </a:lnTo>
                  <a:lnTo>
                    <a:pt x="149" y="23"/>
                  </a:lnTo>
                  <a:lnTo>
                    <a:pt x="147" y="23"/>
                  </a:lnTo>
                  <a:lnTo>
                    <a:pt x="144" y="20"/>
                  </a:lnTo>
                  <a:lnTo>
                    <a:pt x="143" y="20"/>
                  </a:lnTo>
                  <a:lnTo>
                    <a:pt x="143" y="18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0" y="10"/>
                  </a:lnTo>
                  <a:lnTo>
                    <a:pt x="129" y="10"/>
                  </a:lnTo>
                  <a:lnTo>
                    <a:pt x="127" y="8"/>
                  </a:lnTo>
                  <a:lnTo>
                    <a:pt x="126" y="8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19" y="5"/>
                  </a:lnTo>
                  <a:lnTo>
                    <a:pt x="117" y="4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0" y="1"/>
                  </a:lnTo>
                  <a:lnTo>
                    <a:pt x="9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1" name="Freeform 841"/>
            <p:cNvSpPr>
              <a:spLocks/>
            </p:cNvSpPr>
            <p:nvPr/>
          </p:nvSpPr>
          <p:spPr bwMode="auto">
            <a:xfrm>
              <a:off x="2922" y="2926"/>
              <a:ext cx="62" cy="63"/>
            </a:xfrm>
            <a:custGeom>
              <a:avLst/>
              <a:gdLst>
                <a:gd name="T0" fmla="*/ 0 w 187"/>
                <a:gd name="T1" fmla="*/ 1 h 190"/>
                <a:gd name="T2" fmla="*/ 0 w 187"/>
                <a:gd name="T3" fmla="*/ 2 h 190"/>
                <a:gd name="T4" fmla="*/ 0 w 187"/>
                <a:gd name="T5" fmla="*/ 2 h 190"/>
                <a:gd name="T6" fmla="*/ 0 w 187"/>
                <a:gd name="T7" fmla="*/ 2 h 190"/>
                <a:gd name="T8" fmla="*/ 0 w 187"/>
                <a:gd name="T9" fmla="*/ 2 h 190"/>
                <a:gd name="T10" fmla="*/ 1 w 187"/>
                <a:gd name="T11" fmla="*/ 2 h 190"/>
                <a:gd name="T12" fmla="*/ 1 w 187"/>
                <a:gd name="T13" fmla="*/ 2 h 190"/>
                <a:gd name="T14" fmla="*/ 1 w 187"/>
                <a:gd name="T15" fmla="*/ 2 h 190"/>
                <a:gd name="T16" fmla="*/ 1 w 187"/>
                <a:gd name="T17" fmla="*/ 2 h 190"/>
                <a:gd name="T18" fmla="*/ 1 w 187"/>
                <a:gd name="T19" fmla="*/ 2 h 190"/>
                <a:gd name="T20" fmla="*/ 2 w 187"/>
                <a:gd name="T21" fmla="*/ 2 h 190"/>
                <a:gd name="T22" fmla="*/ 2 w 187"/>
                <a:gd name="T23" fmla="*/ 2 h 190"/>
                <a:gd name="T24" fmla="*/ 2 w 187"/>
                <a:gd name="T25" fmla="*/ 2 h 190"/>
                <a:gd name="T26" fmla="*/ 2 w 187"/>
                <a:gd name="T27" fmla="*/ 2 h 190"/>
                <a:gd name="T28" fmla="*/ 2 w 187"/>
                <a:gd name="T29" fmla="*/ 2 h 190"/>
                <a:gd name="T30" fmla="*/ 2 w 187"/>
                <a:gd name="T31" fmla="*/ 1 h 190"/>
                <a:gd name="T32" fmla="*/ 2 w 187"/>
                <a:gd name="T33" fmla="*/ 1 h 190"/>
                <a:gd name="T34" fmla="*/ 2 w 187"/>
                <a:gd name="T35" fmla="*/ 1 h 190"/>
                <a:gd name="T36" fmla="*/ 2 w 187"/>
                <a:gd name="T37" fmla="*/ 1 h 190"/>
                <a:gd name="T38" fmla="*/ 2 w 187"/>
                <a:gd name="T39" fmla="*/ 0 h 190"/>
                <a:gd name="T40" fmla="*/ 2 w 187"/>
                <a:gd name="T41" fmla="*/ 0 h 190"/>
                <a:gd name="T42" fmla="*/ 1 w 187"/>
                <a:gd name="T43" fmla="*/ 0 h 190"/>
                <a:gd name="T44" fmla="*/ 1 w 187"/>
                <a:gd name="T45" fmla="*/ 0 h 190"/>
                <a:gd name="T46" fmla="*/ 1 w 187"/>
                <a:gd name="T47" fmla="*/ 0 h 190"/>
                <a:gd name="T48" fmla="*/ 1 w 187"/>
                <a:gd name="T49" fmla="*/ 0 h 190"/>
                <a:gd name="T50" fmla="*/ 1 w 187"/>
                <a:gd name="T51" fmla="*/ 0 h 190"/>
                <a:gd name="T52" fmla="*/ 0 w 187"/>
                <a:gd name="T53" fmla="*/ 0 h 190"/>
                <a:gd name="T54" fmla="*/ 0 w 187"/>
                <a:gd name="T55" fmla="*/ 1 h 190"/>
                <a:gd name="T56" fmla="*/ 0 w 187"/>
                <a:gd name="T57" fmla="*/ 1 h 190"/>
                <a:gd name="T58" fmla="*/ 0 w 187"/>
                <a:gd name="T59" fmla="*/ 1 h 190"/>
                <a:gd name="T60" fmla="*/ 0 w 187"/>
                <a:gd name="T61" fmla="*/ 1 h 190"/>
                <a:gd name="T62" fmla="*/ 0 w 187"/>
                <a:gd name="T63" fmla="*/ 1 h 190"/>
                <a:gd name="T64" fmla="*/ 0 w 187"/>
                <a:gd name="T65" fmla="*/ 1 h 190"/>
                <a:gd name="T66" fmla="*/ 1 w 187"/>
                <a:gd name="T67" fmla="*/ 0 h 190"/>
                <a:gd name="T68" fmla="*/ 1 w 187"/>
                <a:gd name="T69" fmla="*/ 0 h 190"/>
                <a:gd name="T70" fmla="*/ 1 w 187"/>
                <a:gd name="T71" fmla="*/ 0 h 190"/>
                <a:gd name="T72" fmla="*/ 1 w 187"/>
                <a:gd name="T73" fmla="*/ 0 h 190"/>
                <a:gd name="T74" fmla="*/ 1 w 187"/>
                <a:gd name="T75" fmla="*/ 0 h 190"/>
                <a:gd name="T76" fmla="*/ 2 w 187"/>
                <a:gd name="T77" fmla="*/ 0 h 190"/>
                <a:gd name="T78" fmla="*/ 2 w 187"/>
                <a:gd name="T79" fmla="*/ 0 h 190"/>
                <a:gd name="T80" fmla="*/ 2 w 187"/>
                <a:gd name="T81" fmla="*/ 0 h 190"/>
                <a:gd name="T82" fmla="*/ 2 w 187"/>
                <a:gd name="T83" fmla="*/ 1 h 190"/>
                <a:gd name="T84" fmla="*/ 2 w 187"/>
                <a:gd name="T85" fmla="*/ 1 h 190"/>
                <a:gd name="T86" fmla="*/ 2 w 187"/>
                <a:gd name="T87" fmla="*/ 1 h 190"/>
                <a:gd name="T88" fmla="*/ 2 w 187"/>
                <a:gd name="T89" fmla="*/ 1 h 190"/>
                <a:gd name="T90" fmla="*/ 2 w 187"/>
                <a:gd name="T91" fmla="*/ 2 h 190"/>
                <a:gd name="T92" fmla="*/ 2 w 187"/>
                <a:gd name="T93" fmla="*/ 2 h 190"/>
                <a:gd name="T94" fmla="*/ 2 w 187"/>
                <a:gd name="T95" fmla="*/ 2 h 190"/>
                <a:gd name="T96" fmla="*/ 2 w 187"/>
                <a:gd name="T97" fmla="*/ 2 h 190"/>
                <a:gd name="T98" fmla="*/ 1 w 187"/>
                <a:gd name="T99" fmla="*/ 2 h 190"/>
                <a:gd name="T100" fmla="*/ 1 w 187"/>
                <a:gd name="T101" fmla="*/ 2 h 190"/>
                <a:gd name="T102" fmla="*/ 1 w 187"/>
                <a:gd name="T103" fmla="*/ 2 h 190"/>
                <a:gd name="T104" fmla="*/ 1 w 187"/>
                <a:gd name="T105" fmla="*/ 2 h 190"/>
                <a:gd name="T106" fmla="*/ 1 w 187"/>
                <a:gd name="T107" fmla="*/ 2 h 190"/>
                <a:gd name="T108" fmla="*/ 1 w 187"/>
                <a:gd name="T109" fmla="*/ 2 h 190"/>
                <a:gd name="T110" fmla="*/ 0 w 187"/>
                <a:gd name="T111" fmla="*/ 2 h 190"/>
                <a:gd name="T112" fmla="*/ 0 w 187"/>
                <a:gd name="T113" fmla="*/ 2 h 190"/>
                <a:gd name="T114" fmla="*/ 0 w 187"/>
                <a:gd name="T115" fmla="*/ 2 h 190"/>
                <a:gd name="T116" fmla="*/ 0 w 187"/>
                <a:gd name="T117" fmla="*/ 1 h 190"/>
                <a:gd name="T118" fmla="*/ 0 w 187"/>
                <a:gd name="T119" fmla="*/ 1 h 1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7"/>
                <a:gd name="T181" fmla="*/ 0 h 190"/>
                <a:gd name="T182" fmla="*/ 187 w 187"/>
                <a:gd name="T183" fmla="*/ 190 h 1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7" h="190">
                  <a:moveTo>
                    <a:pt x="0" y="96"/>
                  </a:moveTo>
                  <a:lnTo>
                    <a:pt x="0" y="104"/>
                  </a:lnTo>
                  <a:lnTo>
                    <a:pt x="1" y="113"/>
                  </a:lnTo>
                  <a:lnTo>
                    <a:pt x="2" y="119"/>
                  </a:lnTo>
                  <a:lnTo>
                    <a:pt x="4" y="123"/>
                  </a:lnTo>
                  <a:lnTo>
                    <a:pt x="5" y="127"/>
                  </a:lnTo>
                  <a:lnTo>
                    <a:pt x="7" y="132"/>
                  </a:lnTo>
                  <a:lnTo>
                    <a:pt x="8" y="135"/>
                  </a:lnTo>
                  <a:lnTo>
                    <a:pt x="11" y="139"/>
                  </a:lnTo>
                  <a:lnTo>
                    <a:pt x="15" y="148"/>
                  </a:lnTo>
                  <a:lnTo>
                    <a:pt x="18" y="151"/>
                  </a:lnTo>
                  <a:lnTo>
                    <a:pt x="21" y="155"/>
                  </a:lnTo>
                  <a:lnTo>
                    <a:pt x="27" y="161"/>
                  </a:lnTo>
                  <a:lnTo>
                    <a:pt x="34" y="167"/>
                  </a:lnTo>
                  <a:lnTo>
                    <a:pt x="40" y="172"/>
                  </a:lnTo>
                  <a:lnTo>
                    <a:pt x="44" y="175"/>
                  </a:lnTo>
                  <a:lnTo>
                    <a:pt x="49" y="178"/>
                  </a:lnTo>
                  <a:lnTo>
                    <a:pt x="53" y="180"/>
                  </a:lnTo>
                  <a:lnTo>
                    <a:pt x="60" y="184"/>
                  </a:lnTo>
                  <a:lnTo>
                    <a:pt x="64" y="186"/>
                  </a:lnTo>
                  <a:lnTo>
                    <a:pt x="70" y="186"/>
                  </a:lnTo>
                  <a:lnTo>
                    <a:pt x="75" y="187"/>
                  </a:lnTo>
                  <a:lnTo>
                    <a:pt x="79" y="188"/>
                  </a:lnTo>
                  <a:lnTo>
                    <a:pt x="87" y="188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106" y="188"/>
                  </a:lnTo>
                  <a:lnTo>
                    <a:pt x="111" y="187"/>
                  </a:lnTo>
                  <a:lnTo>
                    <a:pt x="116" y="186"/>
                  </a:lnTo>
                  <a:lnTo>
                    <a:pt x="121" y="186"/>
                  </a:lnTo>
                  <a:lnTo>
                    <a:pt x="125" y="184"/>
                  </a:lnTo>
                  <a:lnTo>
                    <a:pt x="129" y="181"/>
                  </a:lnTo>
                  <a:lnTo>
                    <a:pt x="132" y="180"/>
                  </a:lnTo>
                  <a:lnTo>
                    <a:pt x="136" y="178"/>
                  </a:lnTo>
                  <a:lnTo>
                    <a:pt x="141" y="175"/>
                  </a:lnTo>
                  <a:lnTo>
                    <a:pt x="148" y="170"/>
                  </a:lnTo>
                  <a:lnTo>
                    <a:pt x="152" y="167"/>
                  </a:lnTo>
                  <a:lnTo>
                    <a:pt x="164" y="155"/>
                  </a:lnTo>
                  <a:lnTo>
                    <a:pt x="167" y="151"/>
                  </a:lnTo>
                  <a:lnTo>
                    <a:pt x="173" y="143"/>
                  </a:lnTo>
                  <a:lnTo>
                    <a:pt x="175" y="139"/>
                  </a:lnTo>
                  <a:lnTo>
                    <a:pt x="177" y="135"/>
                  </a:lnTo>
                  <a:lnTo>
                    <a:pt x="178" y="132"/>
                  </a:lnTo>
                  <a:lnTo>
                    <a:pt x="181" y="127"/>
                  </a:lnTo>
                  <a:lnTo>
                    <a:pt x="183" y="123"/>
                  </a:lnTo>
                  <a:lnTo>
                    <a:pt x="183" y="119"/>
                  </a:lnTo>
                  <a:lnTo>
                    <a:pt x="184" y="113"/>
                  </a:lnTo>
                  <a:lnTo>
                    <a:pt x="185" y="109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5" y="90"/>
                  </a:lnTo>
                  <a:lnTo>
                    <a:pt x="185" y="81"/>
                  </a:lnTo>
                  <a:lnTo>
                    <a:pt x="184" y="75"/>
                  </a:lnTo>
                  <a:lnTo>
                    <a:pt x="183" y="66"/>
                  </a:lnTo>
                  <a:lnTo>
                    <a:pt x="181" y="62"/>
                  </a:lnTo>
                  <a:lnTo>
                    <a:pt x="175" y="49"/>
                  </a:lnTo>
                  <a:lnTo>
                    <a:pt x="173" y="45"/>
                  </a:lnTo>
                  <a:lnTo>
                    <a:pt x="165" y="35"/>
                  </a:lnTo>
                  <a:lnTo>
                    <a:pt x="155" y="24"/>
                  </a:lnTo>
                  <a:lnTo>
                    <a:pt x="148" y="19"/>
                  </a:lnTo>
                  <a:lnTo>
                    <a:pt x="145" y="16"/>
                  </a:lnTo>
                  <a:lnTo>
                    <a:pt x="136" y="11"/>
                  </a:lnTo>
                  <a:lnTo>
                    <a:pt x="132" y="8"/>
                  </a:lnTo>
                  <a:lnTo>
                    <a:pt x="129" y="7"/>
                  </a:lnTo>
                  <a:lnTo>
                    <a:pt x="125" y="6"/>
                  </a:lnTo>
                  <a:lnTo>
                    <a:pt x="121" y="4"/>
                  </a:lnTo>
                  <a:lnTo>
                    <a:pt x="116" y="3"/>
                  </a:lnTo>
                  <a:lnTo>
                    <a:pt x="111" y="1"/>
                  </a:lnTo>
                  <a:lnTo>
                    <a:pt x="102" y="0"/>
                  </a:lnTo>
                  <a:lnTo>
                    <a:pt x="83" y="0"/>
                  </a:lnTo>
                  <a:lnTo>
                    <a:pt x="75" y="1"/>
                  </a:lnTo>
                  <a:lnTo>
                    <a:pt x="70" y="3"/>
                  </a:lnTo>
                  <a:lnTo>
                    <a:pt x="64" y="4"/>
                  </a:lnTo>
                  <a:lnTo>
                    <a:pt x="57" y="7"/>
                  </a:lnTo>
                  <a:lnTo>
                    <a:pt x="53" y="8"/>
                  </a:lnTo>
                  <a:lnTo>
                    <a:pt x="49" y="11"/>
                  </a:lnTo>
                  <a:lnTo>
                    <a:pt x="44" y="13"/>
                  </a:lnTo>
                  <a:lnTo>
                    <a:pt x="41" y="16"/>
                  </a:lnTo>
                  <a:lnTo>
                    <a:pt x="37" y="19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5" y="42"/>
                  </a:lnTo>
                  <a:lnTo>
                    <a:pt x="11" y="49"/>
                  </a:lnTo>
                  <a:lnTo>
                    <a:pt x="8" y="53"/>
                  </a:lnTo>
                  <a:lnTo>
                    <a:pt x="7" y="58"/>
                  </a:lnTo>
                  <a:lnTo>
                    <a:pt x="4" y="66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1" y="96"/>
                  </a:lnTo>
                  <a:lnTo>
                    <a:pt x="11" y="82"/>
                  </a:lnTo>
                  <a:lnTo>
                    <a:pt x="13" y="78"/>
                  </a:lnTo>
                  <a:lnTo>
                    <a:pt x="14" y="69"/>
                  </a:lnTo>
                  <a:lnTo>
                    <a:pt x="17" y="62"/>
                  </a:lnTo>
                  <a:lnTo>
                    <a:pt x="18" y="59"/>
                  </a:lnTo>
                  <a:lnTo>
                    <a:pt x="21" y="55"/>
                  </a:lnTo>
                  <a:lnTo>
                    <a:pt x="24" y="48"/>
                  </a:lnTo>
                  <a:lnTo>
                    <a:pt x="33" y="39"/>
                  </a:lnTo>
                  <a:lnTo>
                    <a:pt x="34" y="36"/>
                  </a:lnTo>
                  <a:lnTo>
                    <a:pt x="44" y="27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54" y="21"/>
                  </a:lnTo>
                  <a:lnTo>
                    <a:pt x="57" y="19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3" y="13"/>
                  </a:lnTo>
                  <a:lnTo>
                    <a:pt x="76" y="13"/>
                  </a:lnTo>
                  <a:lnTo>
                    <a:pt x="85" y="11"/>
                  </a:lnTo>
                  <a:lnTo>
                    <a:pt x="100" y="11"/>
                  </a:lnTo>
                  <a:lnTo>
                    <a:pt x="109" y="13"/>
                  </a:lnTo>
                  <a:lnTo>
                    <a:pt x="113" y="13"/>
                  </a:lnTo>
                  <a:lnTo>
                    <a:pt x="116" y="14"/>
                  </a:lnTo>
                  <a:lnTo>
                    <a:pt x="121" y="16"/>
                  </a:lnTo>
                  <a:lnTo>
                    <a:pt x="125" y="17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8" y="24"/>
                  </a:lnTo>
                  <a:lnTo>
                    <a:pt x="141" y="27"/>
                  </a:lnTo>
                  <a:lnTo>
                    <a:pt x="148" y="33"/>
                  </a:lnTo>
                  <a:lnTo>
                    <a:pt x="152" y="39"/>
                  </a:lnTo>
                  <a:lnTo>
                    <a:pt x="155" y="42"/>
                  </a:lnTo>
                  <a:lnTo>
                    <a:pt x="162" y="52"/>
                  </a:lnTo>
                  <a:lnTo>
                    <a:pt x="165" y="55"/>
                  </a:lnTo>
                  <a:lnTo>
                    <a:pt x="170" y="66"/>
                  </a:lnTo>
                  <a:lnTo>
                    <a:pt x="171" y="69"/>
                  </a:lnTo>
                  <a:lnTo>
                    <a:pt x="173" y="78"/>
                  </a:lnTo>
                  <a:lnTo>
                    <a:pt x="174" y="82"/>
                  </a:lnTo>
                  <a:lnTo>
                    <a:pt x="174" y="91"/>
                  </a:lnTo>
                  <a:lnTo>
                    <a:pt x="175" y="96"/>
                  </a:lnTo>
                  <a:lnTo>
                    <a:pt x="175" y="94"/>
                  </a:lnTo>
                  <a:lnTo>
                    <a:pt x="174" y="107"/>
                  </a:lnTo>
                  <a:lnTo>
                    <a:pt x="173" y="111"/>
                  </a:lnTo>
                  <a:lnTo>
                    <a:pt x="173" y="116"/>
                  </a:lnTo>
                  <a:lnTo>
                    <a:pt x="171" y="119"/>
                  </a:lnTo>
                  <a:lnTo>
                    <a:pt x="170" y="123"/>
                  </a:lnTo>
                  <a:lnTo>
                    <a:pt x="168" y="126"/>
                  </a:lnTo>
                  <a:lnTo>
                    <a:pt x="167" y="130"/>
                  </a:lnTo>
                  <a:lnTo>
                    <a:pt x="165" y="135"/>
                  </a:lnTo>
                  <a:lnTo>
                    <a:pt x="162" y="138"/>
                  </a:lnTo>
                  <a:lnTo>
                    <a:pt x="158" y="143"/>
                  </a:lnTo>
                  <a:lnTo>
                    <a:pt x="155" y="148"/>
                  </a:lnTo>
                  <a:lnTo>
                    <a:pt x="142" y="161"/>
                  </a:lnTo>
                  <a:lnTo>
                    <a:pt x="135" y="165"/>
                  </a:lnTo>
                  <a:lnTo>
                    <a:pt x="132" y="168"/>
                  </a:lnTo>
                  <a:lnTo>
                    <a:pt x="128" y="170"/>
                  </a:lnTo>
                  <a:lnTo>
                    <a:pt x="124" y="171"/>
                  </a:lnTo>
                  <a:lnTo>
                    <a:pt x="121" y="172"/>
                  </a:lnTo>
                  <a:lnTo>
                    <a:pt x="116" y="174"/>
                  </a:lnTo>
                  <a:lnTo>
                    <a:pt x="113" y="175"/>
                  </a:lnTo>
                  <a:lnTo>
                    <a:pt x="109" y="175"/>
                  </a:lnTo>
                  <a:lnTo>
                    <a:pt x="105" y="177"/>
                  </a:lnTo>
                  <a:lnTo>
                    <a:pt x="92" y="178"/>
                  </a:lnTo>
                  <a:lnTo>
                    <a:pt x="93" y="178"/>
                  </a:lnTo>
                  <a:lnTo>
                    <a:pt x="89" y="177"/>
                  </a:lnTo>
                  <a:lnTo>
                    <a:pt x="80" y="177"/>
                  </a:lnTo>
                  <a:lnTo>
                    <a:pt x="76" y="175"/>
                  </a:lnTo>
                  <a:lnTo>
                    <a:pt x="73" y="175"/>
                  </a:lnTo>
                  <a:lnTo>
                    <a:pt x="69" y="174"/>
                  </a:lnTo>
                  <a:lnTo>
                    <a:pt x="64" y="172"/>
                  </a:lnTo>
                  <a:lnTo>
                    <a:pt x="57" y="170"/>
                  </a:lnTo>
                  <a:lnTo>
                    <a:pt x="54" y="168"/>
                  </a:lnTo>
                  <a:lnTo>
                    <a:pt x="50" y="165"/>
                  </a:lnTo>
                  <a:lnTo>
                    <a:pt x="47" y="164"/>
                  </a:lnTo>
                  <a:lnTo>
                    <a:pt x="41" y="158"/>
                  </a:lnTo>
                  <a:lnTo>
                    <a:pt x="34" y="152"/>
                  </a:lnTo>
                  <a:lnTo>
                    <a:pt x="27" y="145"/>
                  </a:lnTo>
                  <a:lnTo>
                    <a:pt x="24" y="141"/>
                  </a:lnTo>
                  <a:lnTo>
                    <a:pt x="21" y="133"/>
                  </a:lnTo>
                  <a:lnTo>
                    <a:pt x="18" y="130"/>
                  </a:lnTo>
                  <a:lnTo>
                    <a:pt x="17" y="127"/>
                  </a:lnTo>
                  <a:lnTo>
                    <a:pt x="15" y="123"/>
                  </a:lnTo>
                  <a:lnTo>
                    <a:pt x="14" y="119"/>
                  </a:lnTo>
                  <a:lnTo>
                    <a:pt x="13" y="116"/>
                  </a:lnTo>
                  <a:lnTo>
                    <a:pt x="13" y="111"/>
                  </a:lnTo>
                  <a:lnTo>
                    <a:pt x="11" y="103"/>
                  </a:lnTo>
                  <a:lnTo>
                    <a:pt x="11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2" name="Freeform 842"/>
            <p:cNvSpPr>
              <a:spLocks/>
            </p:cNvSpPr>
            <p:nvPr/>
          </p:nvSpPr>
          <p:spPr bwMode="auto">
            <a:xfrm>
              <a:off x="3002" y="2690"/>
              <a:ext cx="58" cy="60"/>
            </a:xfrm>
            <a:custGeom>
              <a:avLst/>
              <a:gdLst>
                <a:gd name="T0" fmla="*/ 1 w 176"/>
                <a:gd name="T1" fmla="*/ 0 h 181"/>
                <a:gd name="T2" fmla="*/ 1 w 176"/>
                <a:gd name="T3" fmla="*/ 0 h 181"/>
                <a:gd name="T4" fmla="*/ 1 w 176"/>
                <a:gd name="T5" fmla="*/ 0 h 181"/>
                <a:gd name="T6" fmla="*/ 1 w 176"/>
                <a:gd name="T7" fmla="*/ 0 h 181"/>
                <a:gd name="T8" fmla="*/ 0 w 176"/>
                <a:gd name="T9" fmla="*/ 0 h 181"/>
                <a:gd name="T10" fmla="*/ 0 w 176"/>
                <a:gd name="T11" fmla="*/ 0 h 181"/>
                <a:gd name="T12" fmla="*/ 0 w 176"/>
                <a:gd name="T13" fmla="*/ 0 h 181"/>
                <a:gd name="T14" fmla="*/ 0 w 176"/>
                <a:gd name="T15" fmla="*/ 0 h 181"/>
                <a:gd name="T16" fmla="*/ 0 w 176"/>
                <a:gd name="T17" fmla="*/ 1 h 181"/>
                <a:gd name="T18" fmla="*/ 0 w 176"/>
                <a:gd name="T19" fmla="*/ 1 h 181"/>
                <a:gd name="T20" fmla="*/ 0 w 176"/>
                <a:gd name="T21" fmla="*/ 1 h 181"/>
                <a:gd name="T22" fmla="*/ 0 w 176"/>
                <a:gd name="T23" fmla="*/ 1 h 181"/>
                <a:gd name="T24" fmla="*/ 0 w 176"/>
                <a:gd name="T25" fmla="*/ 1 h 181"/>
                <a:gd name="T26" fmla="*/ 0 w 176"/>
                <a:gd name="T27" fmla="*/ 1 h 181"/>
                <a:gd name="T28" fmla="*/ 0 w 176"/>
                <a:gd name="T29" fmla="*/ 1 h 181"/>
                <a:gd name="T30" fmla="*/ 0 w 176"/>
                <a:gd name="T31" fmla="*/ 1 h 181"/>
                <a:gd name="T32" fmla="*/ 0 w 176"/>
                <a:gd name="T33" fmla="*/ 2 h 181"/>
                <a:gd name="T34" fmla="*/ 0 w 176"/>
                <a:gd name="T35" fmla="*/ 2 h 181"/>
                <a:gd name="T36" fmla="*/ 0 w 176"/>
                <a:gd name="T37" fmla="*/ 2 h 181"/>
                <a:gd name="T38" fmla="*/ 0 w 176"/>
                <a:gd name="T39" fmla="*/ 2 h 181"/>
                <a:gd name="T40" fmla="*/ 0 w 176"/>
                <a:gd name="T41" fmla="*/ 2 h 181"/>
                <a:gd name="T42" fmla="*/ 0 w 176"/>
                <a:gd name="T43" fmla="*/ 2 h 181"/>
                <a:gd name="T44" fmla="*/ 0 w 176"/>
                <a:gd name="T45" fmla="*/ 2 h 181"/>
                <a:gd name="T46" fmla="*/ 1 w 176"/>
                <a:gd name="T47" fmla="*/ 2 h 181"/>
                <a:gd name="T48" fmla="*/ 1 w 176"/>
                <a:gd name="T49" fmla="*/ 2 h 181"/>
                <a:gd name="T50" fmla="*/ 1 w 176"/>
                <a:gd name="T51" fmla="*/ 2 h 181"/>
                <a:gd name="T52" fmla="*/ 1 w 176"/>
                <a:gd name="T53" fmla="*/ 2 h 181"/>
                <a:gd name="T54" fmla="*/ 1 w 176"/>
                <a:gd name="T55" fmla="*/ 2 h 181"/>
                <a:gd name="T56" fmla="*/ 1 w 176"/>
                <a:gd name="T57" fmla="*/ 2 h 181"/>
                <a:gd name="T58" fmla="*/ 1 w 176"/>
                <a:gd name="T59" fmla="*/ 2 h 181"/>
                <a:gd name="T60" fmla="*/ 2 w 176"/>
                <a:gd name="T61" fmla="*/ 2 h 181"/>
                <a:gd name="T62" fmla="*/ 2 w 176"/>
                <a:gd name="T63" fmla="*/ 2 h 181"/>
                <a:gd name="T64" fmla="*/ 2 w 176"/>
                <a:gd name="T65" fmla="*/ 2 h 181"/>
                <a:gd name="T66" fmla="*/ 2 w 176"/>
                <a:gd name="T67" fmla="*/ 2 h 181"/>
                <a:gd name="T68" fmla="*/ 2 w 176"/>
                <a:gd name="T69" fmla="*/ 2 h 181"/>
                <a:gd name="T70" fmla="*/ 2 w 176"/>
                <a:gd name="T71" fmla="*/ 2 h 181"/>
                <a:gd name="T72" fmla="*/ 2 w 176"/>
                <a:gd name="T73" fmla="*/ 2 h 181"/>
                <a:gd name="T74" fmla="*/ 2 w 176"/>
                <a:gd name="T75" fmla="*/ 2 h 181"/>
                <a:gd name="T76" fmla="*/ 2 w 176"/>
                <a:gd name="T77" fmla="*/ 2 h 181"/>
                <a:gd name="T78" fmla="*/ 2 w 176"/>
                <a:gd name="T79" fmla="*/ 1 h 181"/>
                <a:gd name="T80" fmla="*/ 2 w 176"/>
                <a:gd name="T81" fmla="*/ 1 h 181"/>
                <a:gd name="T82" fmla="*/ 2 w 176"/>
                <a:gd name="T83" fmla="*/ 1 h 181"/>
                <a:gd name="T84" fmla="*/ 2 w 176"/>
                <a:gd name="T85" fmla="*/ 1 h 181"/>
                <a:gd name="T86" fmla="*/ 2 w 176"/>
                <a:gd name="T87" fmla="*/ 1 h 181"/>
                <a:gd name="T88" fmla="*/ 2 w 176"/>
                <a:gd name="T89" fmla="*/ 1 h 181"/>
                <a:gd name="T90" fmla="*/ 2 w 176"/>
                <a:gd name="T91" fmla="*/ 1 h 181"/>
                <a:gd name="T92" fmla="*/ 2 w 176"/>
                <a:gd name="T93" fmla="*/ 0 h 181"/>
                <a:gd name="T94" fmla="*/ 2 w 176"/>
                <a:gd name="T95" fmla="*/ 0 h 181"/>
                <a:gd name="T96" fmla="*/ 2 w 176"/>
                <a:gd name="T97" fmla="*/ 0 h 181"/>
                <a:gd name="T98" fmla="*/ 2 w 176"/>
                <a:gd name="T99" fmla="*/ 0 h 181"/>
                <a:gd name="T100" fmla="*/ 2 w 176"/>
                <a:gd name="T101" fmla="*/ 0 h 181"/>
                <a:gd name="T102" fmla="*/ 2 w 176"/>
                <a:gd name="T103" fmla="*/ 0 h 181"/>
                <a:gd name="T104" fmla="*/ 1 w 176"/>
                <a:gd name="T105" fmla="*/ 0 h 181"/>
                <a:gd name="T106" fmla="*/ 1 w 176"/>
                <a:gd name="T107" fmla="*/ 0 h 181"/>
                <a:gd name="T108" fmla="*/ 1 w 176"/>
                <a:gd name="T109" fmla="*/ 0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81"/>
                <a:gd name="T167" fmla="*/ 176 w 176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81">
                  <a:moveTo>
                    <a:pt x="88" y="0"/>
                  </a:moveTo>
                  <a:lnTo>
                    <a:pt x="78" y="0"/>
                  </a:lnTo>
                  <a:lnTo>
                    <a:pt x="77" y="1"/>
                  </a:lnTo>
                  <a:lnTo>
                    <a:pt x="69" y="1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8" y="6"/>
                  </a:lnTo>
                  <a:lnTo>
                    <a:pt x="56" y="6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5" y="61"/>
                  </a:lnTo>
                  <a:lnTo>
                    <a:pt x="5" y="64"/>
                  </a:lnTo>
                  <a:lnTo>
                    <a:pt x="3" y="65"/>
                  </a:lnTo>
                  <a:lnTo>
                    <a:pt x="3" y="70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0" y="103"/>
                  </a:lnTo>
                  <a:lnTo>
                    <a:pt x="2" y="104"/>
                  </a:lnTo>
                  <a:lnTo>
                    <a:pt x="2" y="110"/>
                  </a:lnTo>
                  <a:lnTo>
                    <a:pt x="3" y="112"/>
                  </a:lnTo>
                  <a:lnTo>
                    <a:pt x="3" y="116"/>
                  </a:lnTo>
                  <a:lnTo>
                    <a:pt x="5" y="117"/>
                  </a:lnTo>
                  <a:lnTo>
                    <a:pt x="5" y="120"/>
                  </a:lnTo>
                  <a:lnTo>
                    <a:pt x="6" y="122"/>
                  </a:lnTo>
                  <a:lnTo>
                    <a:pt x="6" y="125"/>
                  </a:lnTo>
                  <a:lnTo>
                    <a:pt x="7" y="126"/>
                  </a:lnTo>
                  <a:lnTo>
                    <a:pt x="7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10" y="132"/>
                  </a:lnTo>
                  <a:lnTo>
                    <a:pt x="10" y="133"/>
                  </a:lnTo>
                  <a:lnTo>
                    <a:pt x="12" y="135"/>
                  </a:lnTo>
                  <a:lnTo>
                    <a:pt x="12" y="136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5" y="141"/>
                  </a:lnTo>
                  <a:lnTo>
                    <a:pt x="15" y="142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20" y="148"/>
                  </a:lnTo>
                  <a:lnTo>
                    <a:pt x="20" y="149"/>
                  </a:lnTo>
                  <a:lnTo>
                    <a:pt x="22" y="151"/>
                  </a:lnTo>
                  <a:lnTo>
                    <a:pt x="23" y="151"/>
                  </a:lnTo>
                  <a:lnTo>
                    <a:pt x="23" y="152"/>
                  </a:lnTo>
                  <a:lnTo>
                    <a:pt x="30" y="160"/>
                  </a:lnTo>
                  <a:lnTo>
                    <a:pt x="32" y="160"/>
                  </a:lnTo>
                  <a:lnTo>
                    <a:pt x="33" y="161"/>
                  </a:lnTo>
                  <a:lnTo>
                    <a:pt x="33" y="162"/>
                  </a:lnTo>
                  <a:lnTo>
                    <a:pt x="35" y="164"/>
                  </a:lnTo>
                  <a:lnTo>
                    <a:pt x="36" y="164"/>
                  </a:lnTo>
                  <a:lnTo>
                    <a:pt x="38" y="165"/>
                  </a:lnTo>
                  <a:lnTo>
                    <a:pt x="39" y="165"/>
                  </a:lnTo>
                  <a:lnTo>
                    <a:pt x="42" y="168"/>
                  </a:lnTo>
                  <a:lnTo>
                    <a:pt x="43" y="168"/>
                  </a:lnTo>
                  <a:lnTo>
                    <a:pt x="46" y="171"/>
                  </a:lnTo>
                  <a:lnTo>
                    <a:pt x="48" y="171"/>
                  </a:lnTo>
                  <a:lnTo>
                    <a:pt x="49" y="173"/>
                  </a:lnTo>
                  <a:lnTo>
                    <a:pt x="51" y="173"/>
                  </a:lnTo>
                  <a:lnTo>
                    <a:pt x="52" y="174"/>
                  </a:lnTo>
                  <a:lnTo>
                    <a:pt x="55" y="174"/>
                  </a:lnTo>
                  <a:lnTo>
                    <a:pt x="56" y="176"/>
                  </a:lnTo>
                  <a:lnTo>
                    <a:pt x="58" y="176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4" y="178"/>
                  </a:lnTo>
                  <a:lnTo>
                    <a:pt x="68" y="178"/>
                  </a:lnTo>
                  <a:lnTo>
                    <a:pt x="69" y="180"/>
                  </a:lnTo>
                  <a:lnTo>
                    <a:pt x="77" y="180"/>
                  </a:lnTo>
                  <a:lnTo>
                    <a:pt x="78" y="181"/>
                  </a:lnTo>
                  <a:lnTo>
                    <a:pt x="88" y="181"/>
                  </a:lnTo>
                  <a:lnTo>
                    <a:pt x="98" y="181"/>
                  </a:lnTo>
                  <a:lnTo>
                    <a:pt x="100" y="180"/>
                  </a:lnTo>
                  <a:lnTo>
                    <a:pt x="107" y="180"/>
                  </a:lnTo>
                  <a:lnTo>
                    <a:pt x="108" y="178"/>
                  </a:lnTo>
                  <a:lnTo>
                    <a:pt x="113" y="178"/>
                  </a:lnTo>
                  <a:lnTo>
                    <a:pt x="114" y="177"/>
                  </a:lnTo>
                  <a:lnTo>
                    <a:pt x="117" y="177"/>
                  </a:lnTo>
                  <a:lnTo>
                    <a:pt x="118" y="176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4" y="174"/>
                  </a:lnTo>
                  <a:lnTo>
                    <a:pt x="126" y="173"/>
                  </a:lnTo>
                  <a:lnTo>
                    <a:pt x="127" y="173"/>
                  </a:lnTo>
                  <a:lnTo>
                    <a:pt x="128" y="171"/>
                  </a:lnTo>
                  <a:lnTo>
                    <a:pt x="130" y="171"/>
                  </a:lnTo>
                  <a:lnTo>
                    <a:pt x="133" y="168"/>
                  </a:lnTo>
                  <a:lnTo>
                    <a:pt x="134" y="168"/>
                  </a:lnTo>
                  <a:lnTo>
                    <a:pt x="137" y="165"/>
                  </a:lnTo>
                  <a:lnTo>
                    <a:pt x="139" y="165"/>
                  </a:lnTo>
                  <a:lnTo>
                    <a:pt x="140" y="164"/>
                  </a:lnTo>
                  <a:lnTo>
                    <a:pt x="141" y="164"/>
                  </a:lnTo>
                  <a:lnTo>
                    <a:pt x="143" y="162"/>
                  </a:lnTo>
                  <a:lnTo>
                    <a:pt x="143" y="161"/>
                  </a:lnTo>
                  <a:lnTo>
                    <a:pt x="144" y="160"/>
                  </a:lnTo>
                  <a:lnTo>
                    <a:pt x="146" y="160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4" y="151"/>
                  </a:lnTo>
                  <a:lnTo>
                    <a:pt x="156" y="149"/>
                  </a:lnTo>
                  <a:lnTo>
                    <a:pt x="156" y="148"/>
                  </a:lnTo>
                  <a:lnTo>
                    <a:pt x="159" y="145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2" y="142"/>
                  </a:lnTo>
                  <a:lnTo>
                    <a:pt x="162" y="141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6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6" y="132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9" y="128"/>
                  </a:lnTo>
                  <a:lnTo>
                    <a:pt x="169" y="126"/>
                  </a:lnTo>
                  <a:lnTo>
                    <a:pt x="170" y="125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17"/>
                  </a:lnTo>
                  <a:lnTo>
                    <a:pt x="173" y="116"/>
                  </a:lnTo>
                  <a:lnTo>
                    <a:pt x="173" y="112"/>
                  </a:lnTo>
                  <a:lnTo>
                    <a:pt x="175" y="110"/>
                  </a:lnTo>
                  <a:lnTo>
                    <a:pt x="175" y="104"/>
                  </a:lnTo>
                  <a:lnTo>
                    <a:pt x="176" y="103"/>
                  </a:lnTo>
                  <a:lnTo>
                    <a:pt x="176" y="91"/>
                  </a:lnTo>
                  <a:lnTo>
                    <a:pt x="176" y="78"/>
                  </a:lnTo>
                  <a:lnTo>
                    <a:pt x="175" y="77"/>
                  </a:lnTo>
                  <a:lnTo>
                    <a:pt x="175" y="71"/>
                  </a:lnTo>
                  <a:lnTo>
                    <a:pt x="173" y="70"/>
                  </a:lnTo>
                  <a:lnTo>
                    <a:pt x="173" y="65"/>
                  </a:lnTo>
                  <a:lnTo>
                    <a:pt x="172" y="64"/>
                  </a:lnTo>
                  <a:lnTo>
                    <a:pt x="172" y="61"/>
                  </a:lnTo>
                  <a:lnTo>
                    <a:pt x="170" y="59"/>
                  </a:lnTo>
                  <a:lnTo>
                    <a:pt x="170" y="57"/>
                  </a:lnTo>
                  <a:lnTo>
                    <a:pt x="169" y="55"/>
                  </a:lnTo>
                  <a:lnTo>
                    <a:pt x="169" y="54"/>
                  </a:lnTo>
                  <a:lnTo>
                    <a:pt x="167" y="52"/>
                  </a:lnTo>
                  <a:lnTo>
                    <a:pt x="167" y="51"/>
                  </a:lnTo>
                  <a:lnTo>
                    <a:pt x="166" y="49"/>
                  </a:lnTo>
                  <a:lnTo>
                    <a:pt x="166" y="48"/>
                  </a:lnTo>
                  <a:lnTo>
                    <a:pt x="165" y="46"/>
                  </a:lnTo>
                  <a:lnTo>
                    <a:pt x="165" y="45"/>
                  </a:lnTo>
                  <a:lnTo>
                    <a:pt x="163" y="43"/>
                  </a:lnTo>
                  <a:lnTo>
                    <a:pt x="163" y="42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0" y="38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2"/>
                  </a:lnTo>
                  <a:lnTo>
                    <a:pt x="154" y="30"/>
                  </a:lnTo>
                  <a:lnTo>
                    <a:pt x="153" y="30"/>
                  </a:lnTo>
                  <a:lnTo>
                    <a:pt x="153" y="29"/>
                  </a:lnTo>
                  <a:lnTo>
                    <a:pt x="146" y="22"/>
                  </a:lnTo>
                  <a:lnTo>
                    <a:pt x="144" y="22"/>
                  </a:lnTo>
                  <a:lnTo>
                    <a:pt x="143" y="20"/>
                  </a:lnTo>
                  <a:lnTo>
                    <a:pt x="143" y="19"/>
                  </a:lnTo>
                  <a:lnTo>
                    <a:pt x="141" y="17"/>
                  </a:lnTo>
                  <a:lnTo>
                    <a:pt x="140" y="17"/>
                  </a:lnTo>
                  <a:lnTo>
                    <a:pt x="139" y="16"/>
                  </a:lnTo>
                  <a:lnTo>
                    <a:pt x="137" y="16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1" y="7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08" y="3"/>
                  </a:lnTo>
                  <a:lnTo>
                    <a:pt x="107" y="1"/>
                  </a:lnTo>
                  <a:lnTo>
                    <a:pt x="100" y="1"/>
                  </a:lnTo>
                  <a:lnTo>
                    <a:pt x="9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3" name="Freeform 843"/>
            <p:cNvSpPr>
              <a:spLocks/>
            </p:cNvSpPr>
            <p:nvPr/>
          </p:nvSpPr>
          <p:spPr bwMode="auto">
            <a:xfrm>
              <a:off x="3000" y="2688"/>
              <a:ext cx="62" cy="64"/>
            </a:xfrm>
            <a:custGeom>
              <a:avLst/>
              <a:gdLst>
                <a:gd name="T0" fmla="*/ 0 w 188"/>
                <a:gd name="T1" fmla="*/ 1 h 193"/>
                <a:gd name="T2" fmla="*/ 0 w 188"/>
                <a:gd name="T3" fmla="*/ 2 h 193"/>
                <a:gd name="T4" fmla="*/ 0 w 188"/>
                <a:gd name="T5" fmla="*/ 2 h 193"/>
                <a:gd name="T6" fmla="*/ 0 w 188"/>
                <a:gd name="T7" fmla="*/ 2 h 193"/>
                <a:gd name="T8" fmla="*/ 1 w 188"/>
                <a:gd name="T9" fmla="*/ 2 h 193"/>
                <a:gd name="T10" fmla="*/ 1 w 188"/>
                <a:gd name="T11" fmla="*/ 2 h 193"/>
                <a:gd name="T12" fmla="*/ 1 w 188"/>
                <a:gd name="T13" fmla="*/ 2 h 193"/>
                <a:gd name="T14" fmla="*/ 1 w 188"/>
                <a:gd name="T15" fmla="*/ 2 h 193"/>
                <a:gd name="T16" fmla="*/ 1 w 188"/>
                <a:gd name="T17" fmla="*/ 2 h 193"/>
                <a:gd name="T18" fmla="*/ 2 w 188"/>
                <a:gd name="T19" fmla="*/ 2 h 193"/>
                <a:gd name="T20" fmla="*/ 2 w 188"/>
                <a:gd name="T21" fmla="*/ 2 h 193"/>
                <a:gd name="T22" fmla="*/ 2 w 188"/>
                <a:gd name="T23" fmla="*/ 2 h 193"/>
                <a:gd name="T24" fmla="*/ 2 w 188"/>
                <a:gd name="T25" fmla="*/ 2 h 193"/>
                <a:gd name="T26" fmla="*/ 2 w 188"/>
                <a:gd name="T27" fmla="*/ 2 h 193"/>
                <a:gd name="T28" fmla="*/ 2 w 188"/>
                <a:gd name="T29" fmla="*/ 1 h 193"/>
                <a:gd name="T30" fmla="*/ 2 w 188"/>
                <a:gd name="T31" fmla="*/ 1 h 193"/>
                <a:gd name="T32" fmla="*/ 2 w 188"/>
                <a:gd name="T33" fmla="*/ 1 h 193"/>
                <a:gd name="T34" fmla="*/ 2 w 188"/>
                <a:gd name="T35" fmla="*/ 1 h 193"/>
                <a:gd name="T36" fmla="*/ 2 w 188"/>
                <a:gd name="T37" fmla="*/ 1 h 193"/>
                <a:gd name="T38" fmla="*/ 2 w 188"/>
                <a:gd name="T39" fmla="*/ 0 h 193"/>
                <a:gd name="T40" fmla="*/ 2 w 188"/>
                <a:gd name="T41" fmla="*/ 0 h 193"/>
                <a:gd name="T42" fmla="*/ 2 w 188"/>
                <a:gd name="T43" fmla="*/ 0 h 193"/>
                <a:gd name="T44" fmla="*/ 1 w 188"/>
                <a:gd name="T45" fmla="*/ 0 h 193"/>
                <a:gd name="T46" fmla="*/ 1 w 188"/>
                <a:gd name="T47" fmla="*/ 0 h 193"/>
                <a:gd name="T48" fmla="*/ 1 w 188"/>
                <a:gd name="T49" fmla="*/ 0 h 193"/>
                <a:gd name="T50" fmla="*/ 1 w 188"/>
                <a:gd name="T51" fmla="*/ 0 h 193"/>
                <a:gd name="T52" fmla="*/ 0 w 188"/>
                <a:gd name="T53" fmla="*/ 0 h 193"/>
                <a:gd name="T54" fmla="*/ 0 w 188"/>
                <a:gd name="T55" fmla="*/ 0 h 193"/>
                <a:gd name="T56" fmla="*/ 0 w 188"/>
                <a:gd name="T57" fmla="*/ 1 h 193"/>
                <a:gd name="T58" fmla="*/ 0 w 188"/>
                <a:gd name="T59" fmla="*/ 1 h 193"/>
                <a:gd name="T60" fmla="*/ 0 w 188"/>
                <a:gd name="T61" fmla="*/ 1 h 193"/>
                <a:gd name="T62" fmla="*/ 0 w 188"/>
                <a:gd name="T63" fmla="*/ 1 h 193"/>
                <a:gd name="T64" fmla="*/ 0 w 188"/>
                <a:gd name="T65" fmla="*/ 1 h 193"/>
                <a:gd name="T66" fmla="*/ 0 w 188"/>
                <a:gd name="T67" fmla="*/ 1 h 193"/>
                <a:gd name="T68" fmla="*/ 0 w 188"/>
                <a:gd name="T69" fmla="*/ 1 h 193"/>
                <a:gd name="T70" fmla="*/ 0 w 188"/>
                <a:gd name="T71" fmla="*/ 0 h 193"/>
                <a:gd name="T72" fmla="*/ 1 w 188"/>
                <a:gd name="T73" fmla="*/ 0 h 193"/>
                <a:gd name="T74" fmla="*/ 1 w 188"/>
                <a:gd name="T75" fmla="*/ 0 h 193"/>
                <a:gd name="T76" fmla="*/ 1 w 188"/>
                <a:gd name="T77" fmla="*/ 0 h 193"/>
                <a:gd name="T78" fmla="*/ 1 w 188"/>
                <a:gd name="T79" fmla="*/ 0 h 193"/>
                <a:gd name="T80" fmla="*/ 1 w 188"/>
                <a:gd name="T81" fmla="*/ 0 h 193"/>
                <a:gd name="T82" fmla="*/ 2 w 188"/>
                <a:gd name="T83" fmla="*/ 0 h 193"/>
                <a:gd name="T84" fmla="*/ 2 w 188"/>
                <a:gd name="T85" fmla="*/ 0 h 193"/>
                <a:gd name="T86" fmla="*/ 2 w 188"/>
                <a:gd name="T87" fmla="*/ 0 h 193"/>
                <a:gd name="T88" fmla="*/ 2 w 188"/>
                <a:gd name="T89" fmla="*/ 1 h 193"/>
                <a:gd name="T90" fmla="*/ 2 w 188"/>
                <a:gd name="T91" fmla="*/ 1 h 193"/>
                <a:gd name="T92" fmla="*/ 2 w 188"/>
                <a:gd name="T93" fmla="*/ 1 h 193"/>
                <a:gd name="T94" fmla="*/ 2 w 188"/>
                <a:gd name="T95" fmla="*/ 1 h 193"/>
                <a:gd name="T96" fmla="*/ 2 w 188"/>
                <a:gd name="T97" fmla="*/ 1 h 193"/>
                <a:gd name="T98" fmla="*/ 2 w 188"/>
                <a:gd name="T99" fmla="*/ 2 h 193"/>
                <a:gd name="T100" fmla="*/ 2 w 188"/>
                <a:gd name="T101" fmla="*/ 2 h 193"/>
                <a:gd name="T102" fmla="*/ 2 w 188"/>
                <a:gd name="T103" fmla="*/ 2 h 193"/>
                <a:gd name="T104" fmla="*/ 1 w 188"/>
                <a:gd name="T105" fmla="*/ 2 h 193"/>
                <a:gd name="T106" fmla="*/ 1 w 188"/>
                <a:gd name="T107" fmla="*/ 2 h 193"/>
                <a:gd name="T108" fmla="*/ 1 w 188"/>
                <a:gd name="T109" fmla="*/ 2 h 193"/>
                <a:gd name="T110" fmla="*/ 1 w 188"/>
                <a:gd name="T111" fmla="*/ 2 h 193"/>
                <a:gd name="T112" fmla="*/ 1 w 188"/>
                <a:gd name="T113" fmla="*/ 2 h 193"/>
                <a:gd name="T114" fmla="*/ 1 w 188"/>
                <a:gd name="T115" fmla="*/ 2 h 193"/>
                <a:gd name="T116" fmla="*/ 0 w 188"/>
                <a:gd name="T117" fmla="*/ 2 h 193"/>
                <a:gd name="T118" fmla="*/ 0 w 188"/>
                <a:gd name="T119" fmla="*/ 2 h 193"/>
                <a:gd name="T120" fmla="*/ 0 w 188"/>
                <a:gd name="T121" fmla="*/ 2 h 193"/>
                <a:gd name="T122" fmla="*/ 0 w 188"/>
                <a:gd name="T123" fmla="*/ 1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"/>
                <a:gd name="T187" fmla="*/ 0 h 193"/>
                <a:gd name="T188" fmla="*/ 188 w 188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" h="193">
                  <a:moveTo>
                    <a:pt x="0" y="97"/>
                  </a:moveTo>
                  <a:lnTo>
                    <a:pt x="0" y="106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6" y="129"/>
                  </a:lnTo>
                  <a:lnTo>
                    <a:pt x="8" y="134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6" y="150"/>
                  </a:lnTo>
                  <a:lnTo>
                    <a:pt x="19" y="154"/>
                  </a:lnTo>
                  <a:lnTo>
                    <a:pt x="22" y="157"/>
                  </a:lnTo>
                  <a:lnTo>
                    <a:pt x="28" y="164"/>
                  </a:lnTo>
                  <a:lnTo>
                    <a:pt x="35" y="170"/>
                  </a:lnTo>
                  <a:lnTo>
                    <a:pt x="41" y="176"/>
                  </a:lnTo>
                  <a:lnTo>
                    <a:pt x="45" y="179"/>
                  </a:lnTo>
                  <a:lnTo>
                    <a:pt x="49" y="182"/>
                  </a:lnTo>
                  <a:lnTo>
                    <a:pt x="54" y="183"/>
                  </a:lnTo>
                  <a:lnTo>
                    <a:pt x="61" y="187"/>
                  </a:lnTo>
                  <a:lnTo>
                    <a:pt x="65" y="189"/>
                  </a:lnTo>
                  <a:lnTo>
                    <a:pt x="71" y="189"/>
                  </a:lnTo>
                  <a:lnTo>
                    <a:pt x="75" y="190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3" y="193"/>
                  </a:lnTo>
                  <a:lnTo>
                    <a:pt x="94" y="193"/>
                  </a:lnTo>
                  <a:lnTo>
                    <a:pt x="107" y="192"/>
                  </a:lnTo>
                  <a:lnTo>
                    <a:pt x="111" y="190"/>
                  </a:lnTo>
                  <a:lnTo>
                    <a:pt x="117" y="189"/>
                  </a:lnTo>
                  <a:lnTo>
                    <a:pt x="122" y="189"/>
                  </a:lnTo>
                  <a:lnTo>
                    <a:pt x="126" y="187"/>
                  </a:lnTo>
                  <a:lnTo>
                    <a:pt x="130" y="184"/>
                  </a:lnTo>
                  <a:lnTo>
                    <a:pt x="133" y="183"/>
                  </a:lnTo>
                  <a:lnTo>
                    <a:pt x="137" y="182"/>
                  </a:lnTo>
                  <a:lnTo>
                    <a:pt x="142" y="179"/>
                  </a:lnTo>
                  <a:lnTo>
                    <a:pt x="149" y="173"/>
                  </a:lnTo>
                  <a:lnTo>
                    <a:pt x="153" y="170"/>
                  </a:lnTo>
                  <a:lnTo>
                    <a:pt x="159" y="164"/>
                  </a:lnTo>
                  <a:lnTo>
                    <a:pt x="165" y="157"/>
                  </a:lnTo>
                  <a:lnTo>
                    <a:pt x="168" y="154"/>
                  </a:lnTo>
                  <a:lnTo>
                    <a:pt x="173" y="147"/>
                  </a:lnTo>
                  <a:lnTo>
                    <a:pt x="176" y="142"/>
                  </a:lnTo>
                  <a:lnTo>
                    <a:pt x="182" y="129"/>
                  </a:lnTo>
                  <a:lnTo>
                    <a:pt x="183" y="125"/>
                  </a:lnTo>
                  <a:lnTo>
                    <a:pt x="185" y="116"/>
                  </a:lnTo>
                  <a:lnTo>
                    <a:pt x="186" y="110"/>
                  </a:lnTo>
                  <a:lnTo>
                    <a:pt x="186" y="102"/>
                  </a:lnTo>
                  <a:lnTo>
                    <a:pt x="188" y="97"/>
                  </a:lnTo>
                  <a:lnTo>
                    <a:pt x="188" y="96"/>
                  </a:lnTo>
                  <a:lnTo>
                    <a:pt x="186" y="81"/>
                  </a:lnTo>
                  <a:lnTo>
                    <a:pt x="185" y="77"/>
                  </a:lnTo>
                  <a:lnTo>
                    <a:pt x="185" y="73"/>
                  </a:lnTo>
                  <a:lnTo>
                    <a:pt x="183" y="68"/>
                  </a:lnTo>
                  <a:lnTo>
                    <a:pt x="182" y="63"/>
                  </a:lnTo>
                  <a:lnTo>
                    <a:pt x="179" y="58"/>
                  </a:lnTo>
                  <a:lnTo>
                    <a:pt x="176" y="51"/>
                  </a:lnTo>
                  <a:lnTo>
                    <a:pt x="173" y="47"/>
                  </a:lnTo>
                  <a:lnTo>
                    <a:pt x="171" y="42"/>
                  </a:lnTo>
                  <a:lnTo>
                    <a:pt x="168" y="39"/>
                  </a:lnTo>
                  <a:lnTo>
                    <a:pt x="166" y="35"/>
                  </a:lnTo>
                  <a:lnTo>
                    <a:pt x="153" y="22"/>
                  </a:lnTo>
                  <a:lnTo>
                    <a:pt x="149" y="19"/>
                  </a:lnTo>
                  <a:lnTo>
                    <a:pt x="142" y="13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30" y="7"/>
                  </a:lnTo>
                  <a:lnTo>
                    <a:pt x="126" y="6"/>
                  </a:lnTo>
                  <a:lnTo>
                    <a:pt x="122" y="4"/>
                  </a:lnTo>
                  <a:lnTo>
                    <a:pt x="117" y="3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71" y="3"/>
                  </a:lnTo>
                  <a:lnTo>
                    <a:pt x="65" y="4"/>
                  </a:lnTo>
                  <a:lnTo>
                    <a:pt x="58" y="7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5" y="13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3" y="47"/>
                  </a:lnTo>
                  <a:lnTo>
                    <a:pt x="12" y="49"/>
                  </a:lnTo>
                  <a:lnTo>
                    <a:pt x="9" y="54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3" y="73"/>
                  </a:lnTo>
                  <a:lnTo>
                    <a:pt x="2" y="77"/>
                  </a:lnTo>
                  <a:lnTo>
                    <a:pt x="0" y="81"/>
                  </a:lnTo>
                  <a:lnTo>
                    <a:pt x="0" y="97"/>
                  </a:lnTo>
                  <a:lnTo>
                    <a:pt x="12" y="97"/>
                  </a:lnTo>
                  <a:lnTo>
                    <a:pt x="12" y="84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5" y="71"/>
                  </a:lnTo>
                  <a:lnTo>
                    <a:pt x="18" y="63"/>
                  </a:lnTo>
                  <a:lnTo>
                    <a:pt x="19" y="60"/>
                  </a:lnTo>
                  <a:lnTo>
                    <a:pt x="22" y="55"/>
                  </a:lnTo>
                  <a:lnTo>
                    <a:pt x="24" y="52"/>
                  </a:lnTo>
                  <a:lnTo>
                    <a:pt x="25" y="48"/>
                  </a:lnTo>
                  <a:lnTo>
                    <a:pt x="31" y="42"/>
                  </a:lnTo>
                  <a:lnTo>
                    <a:pt x="35" y="36"/>
                  </a:lnTo>
                  <a:lnTo>
                    <a:pt x="42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5" y="22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70" y="15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85" y="12"/>
                  </a:lnTo>
                  <a:lnTo>
                    <a:pt x="101" y="12"/>
                  </a:lnTo>
                  <a:lnTo>
                    <a:pt x="110" y="13"/>
                  </a:lnTo>
                  <a:lnTo>
                    <a:pt x="114" y="13"/>
                  </a:lnTo>
                  <a:lnTo>
                    <a:pt x="117" y="15"/>
                  </a:lnTo>
                  <a:lnTo>
                    <a:pt x="122" y="16"/>
                  </a:lnTo>
                  <a:lnTo>
                    <a:pt x="126" y="18"/>
                  </a:lnTo>
                  <a:lnTo>
                    <a:pt x="129" y="19"/>
                  </a:lnTo>
                  <a:lnTo>
                    <a:pt x="132" y="22"/>
                  </a:lnTo>
                  <a:lnTo>
                    <a:pt x="136" y="23"/>
                  </a:lnTo>
                  <a:lnTo>
                    <a:pt x="142" y="28"/>
                  </a:lnTo>
                  <a:lnTo>
                    <a:pt x="146" y="31"/>
                  </a:lnTo>
                  <a:lnTo>
                    <a:pt x="149" y="33"/>
                  </a:lnTo>
                  <a:lnTo>
                    <a:pt x="150" y="36"/>
                  </a:lnTo>
                  <a:lnTo>
                    <a:pt x="162" y="48"/>
                  </a:lnTo>
                  <a:lnTo>
                    <a:pt x="163" y="52"/>
                  </a:lnTo>
                  <a:lnTo>
                    <a:pt x="166" y="55"/>
                  </a:lnTo>
                  <a:lnTo>
                    <a:pt x="169" y="63"/>
                  </a:lnTo>
                  <a:lnTo>
                    <a:pt x="171" y="67"/>
                  </a:lnTo>
                  <a:lnTo>
                    <a:pt x="172" y="71"/>
                  </a:lnTo>
                  <a:lnTo>
                    <a:pt x="173" y="76"/>
                  </a:lnTo>
                  <a:lnTo>
                    <a:pt x="173" y="80"/>
                  </a:lnTo>
                  <a:lnTo>
                    <a:pt x="175" y="83"/>
                  </a:lnTo>
                  <a:lnTo>
                    <a:pt x="176" y="97"/>
                  </a:lnTo>
                  <a:lnTo>
                    <a:pt x="176" y="96"/>
                  </a:lnTo>
                  <a:lnTo>
                    <a:pt x="175" y="100"/>
                  </a:lnTo>
                  <a:lnTo>
                    <a:pt x="175" y="109"/>
                  </a:lnTo>
                  <a:lnTo>
                    <a:pt x="173" y="113"/>
                  </a:lnTo>
                  <a:lnTo>
                    <a:pt x="172" y="122"/>
                  </a:lnTo>
                  <a:lnTo>
                    <a:pt x="171" y="125"/>
                  </a:lnTo>
                  <a:lnTo>
                    <a:pt x="166" y="137"/>
                  </a:lnTo>
                  <a:lnTo>
                    <a:pt x="163" y="139"/>
                  </a:lnTo>
                  <a:lnTo>
                    <a:pt x="159" y="147"/>
                  </a:lnTo>
                  <a:lnTo>
                    <a:pt x="156" y="150"/>
                  </a:lnTo>
                  <a:lnTo>
                    <a:pt x="150" y="157"/>
                  </a:lnTo>
                  <a:lnTo>
                    <a:pt x="143" y="164"/>
                  </a:lnTo>
                  <a:lnTo>
                    <a:pt x="136" y="168"/>
                  </a:lnTo>
                  <a:lnTo>
                    <a:pt x="133" y="171"/>
                  </a:lnTo>
                  <a:lnTo>
                    <a:pt x="129" y="173"/>
                  </a:lnTo>
                  <a:lnTo>
                    <a:pt x="124" y="174"/>
                  </a:lnTo>
                  <a:lnTo>
                    <a:pt x="122" y="176"/>
                  </a:lnTo>
                  <a:lnTo>
                    <a:pt x="117" y="177"/>
                  </a:lnTo>
                  <a:lnTo>
                    <a:pt x="114" y="179"/>
                  </a:lnTo>
                  <a:lnTo>
                    <a:pt x="110" y="179"/>
                  </a:lnTo>
                  <a:lnTo>
                    <a:pt x="106" y="180"/>
                  </a:lnTo>
                  <a:lnTo>
                    <a:pt x="93" y="182"/>
                  </a:lnTo>
                  <a:lnTo>
                    <a:pt x="94" y="182"/>
                  </a:lnTo>
                  <a:lnTo>
                    <a:pt x="90" y="180"/>
                  </a:lnTo>
                  <a:lnTo>
                    <a:pt x="81" y="180"/>
                  </a:lnTo>
                  <a:lnTo>
                    <a:pt x="77" y="179"/>
                  </a:lnTo>
                  <a:lnTo>
                    <a:pt x="74" y="179"/>
                  </a:lnTo>
                  <a:lnTo>
                    <a:pt x="70" y="177"/>
                  </a:lnTo>
                  <a:lnTo>
                    <a:pt x="65" y="176"/>
                  </a:lnTo>
                  <a:lnTo>
                    <a:pt x="58" y="173"/>
                  </a:lnTo>
                  <a:lnTo>
                    <a:pt x="55" y="171"/>
                  </a:lnTo>
                  <a:lnTo>
                    <a:pt x="51" y="168"/>
                  </a:lnTo>
                  <a:lnTo>
                    <a:pt x="48" y="167"/>
                  </a:lnTo>
                  <a:lnTo>
                    <a:pt x="42" y="161"/>
                  </a:lnTo>
                  <a:lnTo>
                    <a:pt x="35" y="157"/>
                  </a:lnTo>
                  <a:lnTo>
                    <a:pt x="31" y="150"/>
                  </a:lnTo>
                  <a:lnTo>
                    <a:pt x="25" y="144"/>
                  </a:lnTo>
                  <a:lnTo>
                    <a:pt x="22" y="137"/>
                  </a:lnTo>
                  <a:lnTo>
                    <a:pt x="19" y="134"/>
                  </a:lnTo>
                  <a:lnTo>
                    <a:pt x="18" y="129"/>
                  </a:lnTo>
                  <a:lnTo>
                    <a:pt x="16" y="126"/>
                  </a:lnTo>
                  <a:lnTo>
                    <a:pt x="15" y="122"/>
                  </a:lnTo>
                  <a:lnTo>
                    <a:pt x="13" y="113"/>
                  </a:lnTo>
                  <a:lnTo>
                    <a:pt x="12" y="105"/>
                  </a:lnTo>
                  <a:lnTo>
                    <a:pt x="12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4" name="Freeform 844"/>
            <p:cNvSpPr>
              <a:spLocks/>
            </p:cNvSpPr>
            <p:nvPr/>
          </p:nvSpPr>
          <p:spPr bwMode="auto">
            <a:xfrm>
              <a:off x="3178" y="3174"/>
              <a:ext cx="58" cy="59"/>
            </a:xfrm>
            <a:custGeom>
              <a:avLst/>
              <a:gdLst>
                <a:gd name="T0" fmla="*/ 1 w 173"/>
                <a:gd name="T1" fmla="*/ 0 h 175"/>
                <a:gd name="T2" fmla="*/ 1 w 173"/>
                <a:gd name="T3" fmla="*/ 0 h 175"/>
                <a:gd name="T4" fmla="*/ 1 w 173"/>
                <a:gd name="T5" fmla="*/ 0 h 175"/>
                <a:gd name="T6" fmla="*/ 1 w 173"/>
                <a:gd name="T7" fmla="*/ 0 h 175"/>
                <a:gd name="T8" fmla="*/ 0 w 173"/>
                <a:gd name="T9" fmla="*/ 0 h 175"/>
                <a:gd name="T10" fmla="*/ 0 w 173"/>
                <a:gd name="T11" fmla="*/ 0 h 175"/>
                <a:gd name="T12" fmla="*/ 0 w 173"/>
                <a:gd name="T13" fmla="*/ 0 h 175"/>
                <a:gd name="T14" fmla="*/ 0 w 173"/>
                <a:gd name="T15" fmla="*/ 0 h 175"/>
                <a:gd name="T16" fmla="*/ 0 w 173"/>
                <a:gd name="T17" fmla="*/ 0 h 175"/>
                <a:gd name="T18" fmla="*/ 0 w 173"/>
                <a:gd name="T19" fmla="*/ 0 h 175"/>
                <a:gd name="T20" fmla="*/ 0 w 173"/>
                <a:gd name="T21" fmla="*/ 1 h 175"/>
                <a:gd name="T22" fmla="*/ 0 w 173"/>
                <a:gd name="T23" fmla="*/ 1 h 175"/>
                <a:gd name="T24" fmla="*/ 0 w 173"/>
                <a:gd name="T25" fmla="*/ 1 h 175"/>
                <a:gd name="T26" fmla="*/ 0 w 173"/>
                <a:gd name="T27" fmla="*/ 1 h 175"/>
                <a:gd name="T28" fmla="*/ 0 w 173"/>
                <a:gd name="T29" fmla="*/ 1 h 175"/>
                <a:gd name="T30" fmla="*/ 0 w 173"/>
                <a:gd name="T31" fmla="*/ 1 h 175"/>
                <a:gd name="T32" fmla="*/ 0 w 173"/>
                <a:gd name="T33" fmla="*/ 1 h 175"/>
                <a:gd name="T34" fmla="*/ 0 w 173"/>
                <a:gd name="T35" fmla="*/ 2 h 175"/>
                <a:gd name="T36" fmla="*/ 0 w 173"/>
                <a:gd name="T37" fmla="*/ 2 h 175"/>
                <a:gd name="T38" fmla="*/ 0 w 173"/>
                <a:gd name="T39" fmla="*/ 2 h 175"/>
                <a:gd name="T40" fmla="*/ 0 w 173"/>
                <a:gd name="T41" fmla="*/ 2 h 175"/>
                <a:gd name="T42" fmla="*/ 0 w 173"/>
                <a:gd name="T43" fmla="*/ 2 h 175"/>
                <a:gd name="T44" fmla="*/ 0 w 173"/>
                <a:gd name="T45" fmla="*/ 2 h 175"/>
                <a:gd name="T46" fmla="*/ 0 w 173"/>
                <a:gd name="T47" fmla="*/ 2 h 175"/>
                <a:gd name="T48" fmla="*/ 0 w 173"/>
                <a:gd name="T49" fmla="*/ 2 h 175"/>
                <a:gd name="T50" fmla="*/ 1 w 173"/>
                <a:gd name="T51" fmla="*/ 2 h 175"/>
                <a:gd name="T52" fmla="*/ 1 w 173"/>
                <a:gd name="T53" fmla="*/ 2 h 175"/>
                <a:gd name="T54" fmla="*/ 1 w 173"/>
                <a:gd name="T55" fmla="*/ 2 h 175"/>
                <a:gd name="T56" fmla="*/ 1 w 173"/>
                <a:gd name="T57" fmla="*/ 2 h 175"/>
                <a:gd name="T58" fmla="*/ 1 w 173"/>
                <a:gd name="T59" fmla="*/ 2 h 175"/>
                <a:gd name="T60" fmla="*/ 1 w 173"/>
                <a:gd name="T61" fmla="*/ 2 h 175"/>
                <a:gd name="T62" fmla="*/ 1 w 173"/>
                <a:gd name="T63" fmla="*/ 2 h 175"/>
                <a:gd name="T64" fmla="*/ 2 w 173"/>
                <a:gd name="T65" fmla="*/ 2 h 175"/>
                <a:gd name="T66" fmla="*/ 2 w 173"/>
                <a:gd name="T67" fmla="*/ 2 h 175"/>
                <a:gd name="T68" fmla="*/ 2 w 173"/>
                <a:gd name="T69" fmla="*/ 2 h 175"/>
                <a:gd name="T70" fmla="*/ 2 w 173"/>
                <a:gd name="T71" fmla="*/ 2 h 175"/>
                <a:gd name="T72" fmla="*/ 2 w 173"/>
                <a:gd name="T73" fmla="*/ 2 h 175"/>
                <a:gd name="T74" fmla="*/ 2 w 173"/>
                <a:gd name="T75" fmla="*/ 2 h 175"/>
                <a:gd name="T76" fmla="*/ 2 w 173"/>
                <a:gd name="T77" fmla="*/ 2 h 175"/>
                <a:gd name="T78" fmla="*/ 2 w 173"/>
                <a:gd name="T79" fmla="*/ 2 h 175"/>
                <a:gd name="T80" fmla="*/ 2 w 173"/>
                <a:gd name="T81" fmla="*/ 2 h 175"/>
                <a:gd name="T82" fmla="*/ 2 w 173"/>
                <a:gd name="T83" fmla="*/ 2 h 175"/>
                <a:gd name="T84" fmla="*/ 2 w 173"/>
                <a:gd name="T85" fmla="*/ 1 h 175"/>
                <a:gd name="T86" fmla="*/ 2 w 173"/>
                <a:gd name="T87" fmla="*/ 1 h 175"/>
                <a:gd name="T88" fmla="*/ 2 w 173"/>
                <a:gd name="T89" fmla="*/ 1 h 175"/>
                <a:gd name="T90" fmla="*/ 2 w 173"/>
                <a:gd name="T91" fmla="*/ 1 h 175"/>
                <a:gd name="T92" fmla="*/ 2 w 173"/>
                <a:gd name="T93" fmla="*/ 1 h 175"/>
                <a:gd name="T94" fmla="*/ 2 w 173"/>
                <a:gd name="T95" fmla="*/ 1 h 175"/>
                <a:gd name="T96" fmla="*/ 2 w 173"/>
                <a:gd name="T97" fmla="*/ 1 h 175"/>
                <a:gd name="T98" fmla="*/ 2 w 173"/>
                <a:gd name="T99" fmla="*/ 0 h 175"/>
                <a:gd name="T100" fmla="*/ 2 w 173"/>
                <a:gd name="T101" fmla="*/ 0 h 175"/>
                <a:gd name="T102" fmla="*/ 2 w 173"/>
                <a:gd name="T103" fmla="*/ 0 h 175"/>
                <a:gd name="T104" fmla="*/ 2 w 173"/>
                <a:gd name="T105" fmla="*/ 0 h 175"/>
                <a:gd name="T106" fmla="*/ 2 w 173"/>
                <a:gd name="T107" fmla="*/ 0 h 175"/>
                <a:gd name="T108" fmla="*/ 2 w 173"/>
                <a:gd name="T109" fmla="*/ 0 h 175"/>
                <a:gd name="T110" fmla="*/ 2 w 173"/>
                <a:gd name="T111" fmla="*/ 0 h 175"/>
                <a:gd name="T112" fmla="*/ 2 w 173"/>
                <a:gd name="T113" fmla="*/ 0 h 175"/>
                <a:gd name="T114" fmla="*/ 1 w 173"/>
                <a:gd name="T115" fmla="*/ 0 h 175"/>
                <a:gd name="T116" fmla="*/ 1 w 173"/>
                <a:gd name="T117" fmla="*/ 0 h 175"/>
                <a:gd name="T118" fmla="*/ 1 w 173"/>
                <a:gd name="T119" fmla="*/ 0 h 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"/>
                <a:gd name="T181" fmla="*/ 0 h 175"/>
                <a:gd name="T182" fmla="*/ 173 w 173"/>
                <a:gd name="T183" fmla="*/ 175 h 1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" h="175">
                  <a:moveTo>
                    <a:pt x="87" y="0"/>
                  </a:moveTo>
                  <a:lnTo>
                    <a:pt x="76" y="0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4" y="61"/>
                  </a:lnTo>
                  <a:lnTo>
                    <a:pt x="3" y="62"/>
                  </a:lnTo>
                  <a:lnTo>
                    <a:pt x="3" y="68"/>
                  </a:lnTo>
                  <a:lnTo>
                    <a:pt x="1" y="69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1" y="100"/>
                  </a:lnTo>
                  <a:lnTo>
                    <a:pt x="1" y="106"/>
                  </a:lnTo>
                  <a:lnTo>
                    <a:pt x="3" y="107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4" y="117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7" y="123"/>
                  </a:lnTo>
                  <a:lnTo>
                    <a:pt x="9" y="125"/>
                  </a:lnTo>
                  <a:lnTo>
                    <a:pt x="9" y="126"/>
                  </a:lnTo>
                  <a:lnTo>
                    <a:pt x="10" y="127"/>
                  </a:lnTo>
                  <a:lnTo>
                    <a:pt x="10" y="129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3" y="133"/>
                  </a:lnTo>
                  <a:lnTo>
                    <a:pt x="13" y="135"/>
                  </a:lnTo>
                  <a:lnTo>
                    <a:pt x="14" y="136"/>
                  </a:lnTo>
                  <a:lnTo>
                    <a:pt x="14" y="138"/>
                  </a:lnTo>
                  <a:lnTo>
                    <a:pt x="16" y="138"/>
                  </a:lnTo>
                  <a:lnTo>
                    <a:pt x="16" y="139"/>
                  </a:lnTo>
                  <a:lnTo>
                    <a:pt x="19" y="142"/>
                  </a:lnTo>
                  <a:lnTo>
                    <a:pt x="19" y="143"/>
                  </a:lnTo>
                  <a:lnTo>
                    <a:pt x="20" y="145"/>
                  </a:lnTo>
                  <a:lnTo>
                    <a:pt x="22" y="145"/>
                  </a:lnTo>
                  <a:lnTo>
                    <a:pt x="22" y="146"/>
                  </a:lnTo>
                  <a:lnTo>
                    <a:pt x="25" y="149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9" y="154"/>
                  </a:lnTo>
                  <a:lnTo>
                    <a:pt x="30" y="154"/>
                  </a:lnTo>
                  <a:lnTo>
                    <a:pt x="30" y="155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9" y="161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43" y="164"/>
                  </a:lnTo>
                  <a:lnTo>
                    <a:pt x="45" y="164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8"/>
                  </a:lnTo>
                  <a:lnTo>
                    <a:pt x="53" y="168"/>
                  </a:lnTo>
                  <a:lnTo>
                    <a:pt x="55" y="170"/>
                  </a:lnTo>
                  <a:lnTo>
                    <a:pt x="56" y="170"/>
                  </a:lnTo>
                  <a:lnTo>
                    <a:pt x="58" y="171"/>
                  </a:lnTo>
                  <a:lnTo>
                    <a:pt x="61" y="171"/>
                  </a:lnTo>
                  <a:lnTo>
                    <a:pt x="62" y="172"/>
                  </a:lnTo>
                  <a:lnTo>
                    <a:pt x="68" y="172"/>
                  </a:lnTo>
                  <a:lnTo>
                    <a:pt x="69" y="174"/>
                  </a:lnTo>
                  <a:lnTo>
                    <a:pt x="75" y="174"/>
                  </a:lnTo>
                  <a:lnTo>
                    <a:pt x="76" y="175"/>
                  </a:lnTo>
                  <a:lnTo>
                    <a:pt x="87" y="175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104" y="174"/>
                  </a:lnTo>
                  <a:lnTo>
                    <a:pt x="105" y="172"/>
                  </a:lnTo>
                  <a:lnTo>
                    <a:pt x="111" y="172"/>
                  </a:lnTo>
                  <a:lnTo>
                    <a:pt x="112" y="171"/>
                  </a:lnTo>
                  <a:lnTo>
                    <a:pt x="115" y="171"/>
                  </a:lnTo>
                  <a:lnTo>
                    <a:pt x="117" y="170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1" y="168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5" y="165"/>
                  </a:lnTo>
                  <a:lnTo>
                    <a:pt x="127" y="165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1" y="162"/>
                  </a:lnTo>
                  <a:lnTo>
                    <a:pt x="133" y="162"/>
                  </a:lnTo>
                  <a:lnTo>
                    <a:pt x="134" y="161"/>
                  </a:lnTo>
                  <a:lnTo>
                    <a:pt x="136" y="161"/>
                  </a:lnTo>
                  <a:lnTo>
                    <a:pt x="136" y="159"/>
                  </a:lnTo>
                  <a:lnTo>
                    <a:pt x="137" y="159"/>
                  </a:lnTo>
                  <a:lnTo>
                    <a:pt x="140" y="156"/>
                  </a:lnTo>
                  <a:lnTo>
                    <a:pt x="141" y="156"/>
                  </a:lnTo>
                  <a:lnTo>
                    <a:pt x="143" y="155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7" y="151"/>
                  </a:lnTo>
                  <a:lnTo>
                    <a:pt x="147" y="149"/>
                  </a:lnTo>
                  <a:lnTo>
                    <a:pt x="148" y="149"/>
                  </a:lnTo>
                  <a:lnTo>
                    <a:pt x="151" y="146"/>
                  </a:lnTo>
                  <a:lnTo>
                    <a:pt x="151" y="145"/>
                  </a:lnTo>
                  <a:lnTo>
                    <a:pt x="153" y="145"/>
                  </a:lnTo>
                  <a:lnTo>
                    <a:pt x="154" y="143"/>
                  </a:lnTo>
                  <a:lnTo>
                    <a:pt x="154" y="142"/>
                  </a:lnTo>
                  <a:lnTo>
                    <a:pt x="157" y="139"/>
                  </a:lnTo>
                  <a:lnTo>
                    <a:pt x="157" y="138"/>
                  </a:lnTo>
                  <a:lnTo>
                    <a:pt x="159" y="138"/>
                  </a:lnTo>
                  <a:lnTo>
                    <a:pt x="159" y="136"/>
                  </a:lnTo>
                  <a:lnTo>
                    <a:pt x="160" y="135"/>
                  </a:lnTo>
                  <a:lnTo>
                    <a:pt x="160" y="133"/>
                  </a:lnTo>
                  <a:lnTo>
                    <a:pt x="161" y="132"/>
                  </a:lnTo>
                  <a:lnTo>
                    <a:pt x="161" y="130"/>
                  </a:lnTo>
                  <a:lnTo>
                    <a:pt x="163" y="129"/>
                  </a:lnTo>
                  <a:lnTo>
                    <a:pt x="163" y="127"/>
                  </a:lnTo>
                  <a:lnTo>
                    <a:pt x="164" y="126"/>
                  </a:lnTo>
                  <a:lnTo>
                    <a:pt x="164" y="125"/>
                  </a:lnTo>
                  <a:lnTo>
                    <a:pt x="166" y="123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7" y="119"/>
                  </a:lnTo>
                  <a:lnTo>
                    <a:pt x="169" y="117"/>
                  </a:lnTo>
                  <a:lnTo>
                    <a:pt x="169" y="114"/>
                  </a:lnTo>
                  <a:lnTo>
                    <a:pt x="170" y="113"/>
                  </a:lnTo>
                  <a:lnTo>
                    <a:pt x="170" y="107"/>
                  </a:lnTo>
                  <a:lnTo>
                    <a:pt x="172" y="106"/>
                  </a:lnTo>
                  <a:lnTo>
                    <a:pt x="172" y="100"/>
                  </a:lnTo>
                  <a:lnTo>
                    <a:pt x="173" y="98"/>
                  </a:lnTo>
                  <a:lnTo>
                    <a:pt x="173" y="88"/>
                  </a:lnTo>
                  <a:lnTo>
                    <a:pt x="173" y="77"/>
                  </a:lnTo>
                  <a:lnTo>
                    <a:pt x="172" y="75"/>
                  </a:lnTo>
                  <a:lnTo>
                    <a:pt x="172" y="69"/>
                  </a:lnTo>
                  <a:lnTo>
                    <a:pt x="170" y="68"/>
                  </a:lnTo>
                  <a:lnTo>
                    <a:pt x="170" y="62"/>
                  </a:lnTo>
                  <a:lnTo>
                    <a:pt x="169" y="61"/>
                  </a:lnTo>
                  <a:lnTo>
                    <a:pt x="169" y="58"/>
                  </a:lnTo>
                  <a:lnTo>
                    <a:pt x="167" y="56"/>
                  </a:lnTo>
                  <a:lnTo>
                    <a:pt x="167" y="55"/>
                  </a:lnTo>
                  <a:lnTo>
                    <a:pt x="166" y="53"/>
                  </a:lnTo>
                  <a:lnTo>
                    <a:pt x="166" y="52"/>
                  </a:lnTo>
                  <a:lnTo>
                    <a:pt x="164" y="51"/>
                  </a:lnTo>
                  <a:lnTo>
                    <a:pt x="164" y="49"/>
                  </a:lnTo>
                  <a:lnTo>
                    <a:pt x="163" y="48"/>
                  </a:lnTo>
                  <a:lnTo>
                    <a:pt x="163" y="46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0" y="42"/>
                  </a:lnTo>
                  <a:lnTo>
                    <a:pt x="160" y="40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7" y="37"/>
                  </a:lnTo>
                  <a:lnTo>
                    <a:pt x="157" y="36"/>
                  </a:lnTo>
                  <a:lnTo>
                    <a:pt x="154" y="33"/>
                  </a:lnTo>
                  <a:lnTo>
                    <a:pt x="154" y="32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29"/>
                  </a:lnTo>
                  <a:lnTo>
                    <a:pt x="148" y="26"/>
                  </a:lnTo>
                  <a:lnTo>
                    <a:pt x="147" y="26"/>
                  </a:lnTo>
                  <a:lnTo>
                    <a:pt x="147" y="24"/>
                  </a:lnTo>
                  <a:lnTo>
                    <a:pt x="144" y="22"/>
                  </a:lnTo>
                  <a:lnTo>
                    <a:pt x="143" y="22"/>
                  </a:lnTo>
                  <a:lnTo>
                    <a:pt x="143" y="20"/>
                  </a:lnTo>
                  <a:lnTo>
                    <a:pt x="141" y="19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6" y="16"/>
                  </a:lnTo>
                  <a:lnTo>
                    <a:pt x="136" y="14"/>
                  </a:lnTo>
                  <a:lnTo>
                    <a:pt x="134" y="14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5" y="10"/>
                  </a:lnTo>
                  <a:lnTo>
                    <a:pt x="124" y="8"/>
                  </a:lnTo>
                  <a:lnTo>
                    <a:pt x="123" y="8"/>
                  </a:lnTo>
                  <a:lnTo>
                    <a:pt x="121" y="7"/>
                  </a:lnTo>
                  <a:lnTo>
                    <a:pt x="120" y="7"/>
                  </a:lnTo>
                  <a:lnTo>
                    <a:pt x="118" y="6"/>
                  </a:lnTo>
                  <a:lnTo>
                    <a:pt x="117" y="6"/>
                  </a:lnTo>
                  <a:lnTo>
                    <a:pt x="115" y="4"/>
                  </a:lnTo>
                  <a:lnTo>
                    <a:pt x="112" y="4"/>
                  </a:lnTo>
                  <a:lnTo>
                    <a:pt x="111" y="3"/>
                  </a:lnTo>
                  <a:lnTo>
                    <a:pt x="105" y="3"/>
                  </a:lnTo>
                  <a:lnTo>
                    <a:pt x="104" y="1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5" name="Freeform 845"/>
            <p:cNvSpPr>
              <a:spLocks/>
            </p:cNvSpPr>
            <p:nvPr/>
          </p:nvSpPr>
          <p:spPr bwMode="auto">
            <a:xfrm>
              <a:off x="3176" y="3172"/>
              <a:ext cx="62" cy="63"/>
            </a:xfrm>
            <a:custGeom>
              <a:avLst/>
              <a:gdLst>
                <a:gd name="T0" fmla="*/ 0 w 185"/>
                <a:gd name="T1" fmla="*/ 1 h 187"/>
                <a:gd name="T2" fmla="*/ 0 w 185"/>
                <a:gd name="T3" fmla="*/ 2 h 187"/>
                <a:gd name="T4" fmla="*/ 0 w 185"/>
                <a:gd name="T5" fmla="*/ 2 h 187"/>
                <a:gd name="T6" fmla="*/ 0 w 185"/>
                <a:gd name="T7" fmla="*/ 2 h 187"/>
                <a:gd name="T8" fmla="*/ 1 w 185"/>
                <a:gd name="T9" fmla="*/ 2 h 187"/>
                <a:gd name="T10" fmla="*/ 1 w 185"/>
                <a:gd name="T11" fmla="*/ 2 h 187"/>
                <a:gd name="T12" fmla="*/ 1 w 185"/>
                <a:gd name="T13" fmla="*/ 2 h 187"/>
                <a:gd name="T14" fmla="*/ 1 w 185"/>
                <a:gd name="T15" fmla="*/ 2 h 187"/>
                <a:gd name="T16" fmla="*/ 1 w 185"/>
                <a:gd name="T17" fmla="*/ 2 h 187"/>
                <a:gd name="T18" fmla="*/ 1 w 185"/>
                <a:gd name="T19" fmla="*/ 2 h 187"/>
                <a:gd name="T20" fmla="*/ 2 w 185"/>
                <a:gd name="T21" fmla="*/ 2 h 187"/>
                <a:gd name="T22" fmla="*/ 2 w 185"/>
                <a:gd name="T23" fmla="*/ 2 h 187"/>
                <a:gd name="T24" fmla="*/ 2 w 185"/>
                <a:gd name="T25" fmla="*/ 2 h 187"/>
                <a:gd name="T26" fmla="*/ 2 w 185"/>
                <a:gd name="T27" fmla="*/ 2 h 187"/>
                <a:gd name="T28" fmla="*/ 2 w 185"/>
                <a:gd name="T29" fmla="*/ 1 h 187"/>
                <a:gd name="T30" fmla="*/ 2 w 185"/>
                <a:gd name="T31" fmla="*/ 1 h 187"/>
                <a:gd name="T32" fmla="*/ 2 w 185"/>
                <a:gd name="T33" fmla="*/ 1 h 187"/>
                <a:gd name="T34" fmla="*/ 2 w 185"/>
                <a:gd name="T35" fmla="*/ 1 h 187"/>
                <a:gd name="T36" fmla="*/ 2 w 185"/>
                <a:gd name="T37" fmla="*/ 1 h 187"/>
                <a:gd name="T38" fmla="*/ 2 w 185"/>
                <a:gd name="T39" fmla="*/ 1 h 187"/>
                <a:gd name="T40" fmla="*/ 2 w 185"/>
                <a:gd name="T41" fmla="*/ 0 h 187"/>
                <a:gd name="T42" fmla="*/ 2 w 185"/>
                <a:gd name="T43" fmla="*/ 0 h 187"/>
                <a:gd name="T44" fmla="*/ 1 w 185"/>
                <a:gd name="T45" fmla="*/ 0 h 187"/>
                <a:gd name="T46" fmla="*/ 1 w 185"/>
                <a:gd name="T47" fmla="*/ 0 h 187"/>
                <a:gd name="T48" fmla="*/ 1 w 185"/>
                <a:gd name="T49" fmla="*/ 0 h 187"/>
                <a:gd name="T50" fmla="*/ 1 w 185"/>
                <a:gd name="T51" fmla="*/ 0 h 187"/>
                <a:gd name="T52" fmla="*/ 0 w 185"/>
                <a:gd name="T53" fmla="*/ 0 h 187"/>
                <a:gd name="T54" fmla="*/ 0 w 185"/>
                <a:gd name="T55" fmla="*/ 0 h 187"/>
                <a:gd name="T56" fmla="*/ 0 w 185"/>
                <a:gd name="T57" fmla="*/ 1 h 187"/>
                <a:gd name="T58" fmla="*/ 0 w 185"/>
                <a:gd name="T59" fmla="*/ 1 h 187"/>
                <a:gd name="T60" fmla="*/ 0 w 185"/>
                <a:gd name="T61" fmla="*/ 1 h 187"/>
                <a:gd name="T62" fmla="*/ 0 w 185"/>
                <a:gd name="T63" fmla="*/ 1 h 187"/>
                <a:gd name="T64" fmla="*/ 0 w 185"/>
                <a:gd name="T65" fmla="*/ 1 h 187"/>
                <a:gd name="T66" fmla="*/ 0 w 185"/>
                <a:gd name="T67" fmla="*/ 1 h 187"/>
                <a:gd name="T68" fmla="*/ 0 w 185"/>
                <a:gd name="T69" fmla="*/ 1 h 187"/>
                <a:gd name="T70" fmla="*/ 0 w 185"/>
                <a:gd name="T71" fmla="*/ 1 h 187"/>
                <a:gd name="T72" fmla="*/ 0 w 185"/>
                <a:gd name="T73" fmla="*/ 0 h 187"/>
                <a:gd name="T74" fmla="*/ 1 w 185"/>
                <a:gd name="T75" fmla="*/ 0 h 187"/>
                <a:gd name="T76" fmla="*/ 1 w 185"/>
                <a:gd name="T77" fmla="*/ 0 h 187"/>
                <a:gd name="T78" fmla="*/ 1 w 185"/>
                <a:gd name="T79" fmla="*/ 0 h 187"/>
                <a:gd name="T80" fmla="*/ 1 w 185"/>
                <a:gd name="T81" fmla="*/ 0 h 187"/>
                <a:gd name="T82" fmla="*/ 2 w 185"/>
                <a:gd name="T83" fmla="*/ 0 h 187"/>
                <a:gd name="T84" fmla="*/ 2 w 185"/>
                <a:gd name="T85" fmla="*/ 1 h 187"/>
                <a:gd name="T86" fmla="*/ 2 w 185"/>
                <a:gd name="T87" fmla="*/ 1 h 187"/>
                <a:gd name="T88" fmla="*/ 2 w 185"/>
                <a:gd name="T89" fmla="*/ 1 h 187"/>
                <a:gd name="T90" fmla="*/ 2 w 185"/>
                <a:gd name="T91" fmla="*/ 1 h 187"/>
                <a:gd name="T92" fmla="*/ 2 w 185"/>
                <a:gd name="T93" fmla="*/ 1 h 187"/>
                <a:gd name="T94" fmla="*/ 2 w 185"/>
                <a:gd name="T95" fmla="*/ 1 h 187"/>
                <a:gd name="T96" fmla="*/ 2 w 185"/>
                <a:gd name="T97" fmla="*/ 2 h 187"/>
                <a:gd name="T98" fmla="*/ 2 w 185"/>
                <a:gd name="T99" fmla="*/ 2 h 187"/>
                <a:gd name="T100" fmla="*/ 2 w 185"/>
                <a:gd name="T101" fmla="*/ 2 h 187"/>
                <a:gd name="T102" fmla="*/ 2 w 185"/>
                <a:gd name="T103" fmla="*/ 2 h 187"/>
                <a:gd name="T104" fmla="*/ 1 w 185"/>
                <a:gd name="T105" fmla="*/ 2 h 187"/>
                <a:gd name="T106" fmla="*/ 1 w 185"/>
                <a:gd name="T107" fmla="*/ 2 h 187"/>
                <a:gd name="T108" fmla="*/ 1 w 185"/>
                <a:gd name="T109" fmla="*/ 2 h 187"/>
                <a:gd name="T110" fmla="*/ 1 w 185"/>
                <a:gd name="T111" fmla="*/ 2 h 187"/>
                <a:gd name="T112" fmla="*/ 1 w 185"/>
                <a:gd name="T113" fmla="*/ 2 h 187"/>
                <a:gd name="T114" fmla="*/ 1 w 185"/>
                <a:gd name="T115" fmla="*/ 2 h 187"/>
                <a:gd name="T116" fmla="*/ 0 w 185"/>
                <a:gd name="T117" fmla="*/ 2 h 187"/>
                <a:gd name="T118" fmla="*/ 0 w 185"/>
                <a:gd name="T119" fmla="*/ 2 h 187"/>
                <a:gd name="T120" fmla="*/ 0 w 185"/>
                <a:gd name="T121" fmla="*/ 1 h 187"/>
                <a:gd name="T122" fmla="*/ 0 w 185"/>
                <a:gd name="T123" fmla="*/ 1 h 187"/>
                <a:gd name="T124" fmla="*/ 0 w 185"/>
                <a:gd name="T125" fmla="*/ 1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"/>
                <a:gd name="T190" fmla="*/ 0 h 187"/>
                <a:gd name="T191" fmla="*/ 185 w 185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" h="187">
                  <a:moveTo>
                    <a:pt x="0" y="94"/>
                  </a:moveTo>
                  <a:lnTo>
                    <a:pt x="0" y="107"/>
                  </a:lnTo>
                  <a:lnTo>
                    <a:pt x="2" y="112"/>
                  </a:lnTo>
                  <a:lnTo>
                    <a:pt x="3" y="116"/>
                  </a:lnTo>
                  <a:lnTo>
                    <a:pt x="5" y="120"/>
                  </a:lnTo>
                  <a:lnTo>
                    <a:pt x="5" y="125"/>
                  </a:lnTo>
                  <a:lnTo>
                    <a:pt x="9" y="133"/>
                  </a:lnTo>
                  <a:lnTo>
                    <a:pt x="10" y="138"/>
                  </a:lnTo>
                  <a:lnTo>
                    <a:pt x="16" y="145"/>
                  </a:lnTo>
                  <a:lnTo>
                    <a:pt x="18" y="148"/>
                  </a:lnTo>
                  <a:lnTo>
                    <a:pt x="20" y="152"/>
                  </a:lnTo>
                  <a:lnTo>
                    <a:pt x="31" y="162"/>
                  </a:lnTo>
                  <a:lnTo>
                    <a:pt x="33" y="164"/>
                  </a:lnTo>
                  <a:lnTo>
                    <a:pt x="36" y="168"/>
                  </a:lnTo>
                  <a:lnTo>
                    <a:pt x="41" y="170"/>
                  </a:lnTo>
                  <a:lnTo>
                    <a:pt x="48" y="176"/>
                  </a:lnTo>
                  <a:lnTo>
                    <a:pt x="52" y="177"/>
                  </a:lnTo>
                  <a:lnTo>
                    <a:pt x="56" y="178"/>
                  </a:lnTo>
                  <a:lnTo>
                    <a:pt x="59" y="181"/>
                  </a:lnTo>
                  <a:lnTo>
                    <a:pt x="65" y="183"/>
                  </a:lnTo>
                  <a:lnTo>
                    <a:pt x="69" y="183"/>
                  </a:lnTo>
                  <a:lnTo>
                    <a:pt x="74" y="184"/>
                  </a:lnTo>
                  <a:lnTo>
                    <a:pt x="78" y="186"/>
                  </a:lnTo>
                  <a:lnTo>
                    <a:pt x="87" y="186"/>
                  </a:lnTo>
                  <a:lnTo>
                    <a:pt x="91" y="187"/>
                  </a:lnTo>
                  <a:lnTo>
                    <a:pt x="93" y="187"/>
                  </a:lnTo>
                  <a:lnTo>
                    <a:pt x="105" y="186"/>
                  </a:lnTo>
                  <a:lnTo>
                    <a:pt x="110" y="184"/>
                  </a:lnTo>
                  <a:lnTo>
                    <a:pt x="116" y="183"/>
                  </a:lnTo>
                  <a:lnTo>
                    <a:pt x="120" y="183"/>
                  </a:lnTo>
                  <a:lnTo>
                    <a:pt x="124" y="181"/>
                  </a:lnTo>
                  <a:lnTo>
                    <a:pt x="131" y="177"/>
                  </a:lnTo>
                  <a:lnTo>
                    <a:pt x="136" y="176"/>
                  </a:lnTo>
                  <a:lnTo>
                    <a:pt x="143" y="170"/>
                  </a:lnTo>
                  <a:lnTo>
                    <a:pt x="147" y="167"/>
                  </a:lnTo>
                  <a:lnTo>
                    <a:pt x="150" y="164"/>
                  </a:lnTo>
                  <a:lnTo>
                    <a:pt x="154" y="162"/>
                  </a:lnTo>
                  <a:lnTo>
                    <a:pt x="157" y="158"/>
                  </a:lnTo>
                  <a:lnTo>
                    <a:pt x="163" y="152"/>
                  </a:lnTo>
                  <a:lnTo>
                    <a:pt x="166" y="148"/>
                  </a:lnTo>
                  <a:lnTo>
                    <a:pt x="169" y="145"/>
                  </a:lnTo>
                  <a:lnTo>
                    <a:pt x="173" y="138"/>
                  </a:lnTo>
                  <a:lnTo>
                    <a:pt x="175" y="133"/>
                  </a:lnTo>
                  <a:lnTo>
                    <a:pt x="178" y="129"/>
                  </a:lnTo>
                  <a:lnTo>
                    <a:pt x="180" y="120"/>
                  </a:lnTo>
                  <a:lnTo>
                    <a:pt x="182" y="112"/>
                  </a:lnTo>
                  <a:lnTo>
                    <a:pt x="183" y="107"/>
                  </a:lnTo>
                  <a:lnTo>
                    <a:pt x="183" y="99"/>
                  </a:lnTo>
                  <a:lnTo>
                    <a:pt x="185" y="94"/>
                  </a:lnTo>
                  <a:lnTo>
                    <a:pt x="185" y="93"/>
                  </a:lnTo>
                  <a:lnTo>
                    <a:pt x="183" y="88"/>
                  </a:lnTo>
                  <a:lnTo>
                    <a:pt x="183" y="84"/>
                  </a:lnTo>
                  <a:lnTo>
                    <a:pt x="182" y="75"/>
                  </a:lnTo>
                  <a:lnTo>
                    <a:pt x="180" y="71"/>
                  </a:lnTo>
                  <a:lnTo>
                    <a:pt x="180" y="65"/>
                  </a:lnTo>
                  <a:lnTo>
                    <a:pt x="178" y="58"/>
                  </a:lnTo>
                  <a:lnTo>
                    <a:pt x="175" y="54"/>
                  </a:lnTo>
                  <a:lnTo>
                    <a:pt x="173" y="49"/>
                  </a:lnTo>
                  <a:lnTo>
                    <a:pt x="170" y="45"/>
                  </a:lnTo>
                  <a:lnTo>
                    <a:pt x="169" y="42"/>
                  </a:lnTo>
                  <a:lnTo>
                    <a:pt x="166" y="38"/>
                  </a:lnTo>
                  <a:lnTo>
                    <a:pt x="163" y="35"/>
                  </a:lnTo>
                  <a:lnTo>
                    <a:pt x="157" y="28"/>
                  </a:lnTo>
                  <a:lnTo>
                    <a:pt x="154" y="25"/>
                  </a:lnTo>
                  <a:lnTo>
                    <a:pt x="150" y="22"/>
                  </a:lnTo>
                  <a:lnTo>
                    <a:pt x="143" y="16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74" y="1"/>
                  </a:lnTo>
                  <a:lnTo>
                    <a:pt x="69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6" y="7"/>
                  </a:lnTo>
                  <a:lnTo>
                    <a:pt x="52" y="9"/>
                  </a:lnTo>
                  <a:lnTo>
                    <a:pt x="41" y="16"/>
                  </a:lnTo>
                  <a:lnTo>
                    <a:pt x="36" y="19"/>
                  </a:lnTo>
                  <a:lnTo>
                    <a:pt x="31" y="25"/>
                  </a:lnTo>
                  <a:lnTo>
                    <a:pt x="26" y="28"/>
                  </a:lnTo>
                  <a:lnTo>
                    <a:pt x="23" y="30"/>
                  </a:lnTo>
                  <a:lnTo>
                    <a:pt x="18" y="38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0" y="49"/>
                  </a:lnTo>
                  <a:lnTo>
                    <a:pt x="9" y="54"/>
                  </a:lnTo>
                  <a:lnTo>
                    <a:pt x="5" y="62"/>
                  </a:lnTo>
                  <a:lnTo>
                    <a:pt x="5" y="65"/>
                  </a:lnTo>
                  <a:lnTo>
                    <a:pt x="3" y="71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6" y="65"/>
                  </a:lnTo>
                  <a:lnTo>
                    <a:pt x="19" y="58"/>
                  </a:lnTo>
                  <a:lnTo>
                    <a:pt x="20" y="55"/>
                  </a:lnTo>
                  <a:lnTo>
                    <a:pt x="23" y="51"/>
                  </a:lnTo>
                  <a:lnTo>
                    <a:pt x="25" y="48"/>
                  </a:lnTo>
                  <a:lnTo>
                    <a:pt x="28" y="45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3"/>
                  </a:lnTo>
                  <a:lnTo>
                    <a:pt x="46" y="25"/>
                  </a:lnTo>
                  <a:lnTo>
                    <a:pt x="56" y="19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3"/>
                  </a:lnTo>
                  <a:lnTo>
                    <a:pt x="75" y="13"/>
                  </a:lnTo>
                  <a:lnTo>
                    <a:pt x="80" y="12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3" y="13"/>
                  </a:lnTo>
                  <a:lnTo>
                    <a:pt x="116" y="14"/>
                  </a:lnTo>
                  <a:lnTo>
                    <a:pt x="123" y="17"/>
                  </a:lnTo>
                  <a:lnTo>
                    <a:pt x="127" y="19"/>
                  </a:lnTo>
                  <a:lnTo>
                    <a:pt x="137" y="25"/>
                  </a:lnTo>
                  <a:lnTo>
                    <a:pt x="146" y="33"/>
                  </a:lnTo>
                  <a:lnTo>
                    <a:pt x="149" y="35"/>
                  </a:lnTo>
                  <a:lnTo>
                    <a:pt x="154" y="42"/>
                  </a:lnTo>
                  <a:lnTo>
                    <a:pt x="156" y="45"/>
                  </a:lnTo>
                  <a:lnTo>
                    <a:pt x="159" y="48"/>
                  </a:lnTo>
                  <a:lnTo>
                    <a:pt x="160" y="51"/>
                  </a:lnTo>
                  <a:lnTo>
                    <a:pt x="163" y="55"/>
                  </a:lnTo>
                  <a:lnTo>
                    <a:pt x="165" y="58"/>
                  </a:lnTo>
                  <a:lnTo>
                    <a:pt x="166" y="62"/>
                  </a:lnTo>
                  <a:lnTo>
                    <a:pt x="169" y="70"/>
                  </a:lnTo>
                  <a:lnTo>
                    <a:pt x="170" y="74"/>
                  </a:lnTo>
                  <a:lnTo>
                    <a:pt x="170" y="77"/>
                  </a:lnTo>
                  <a:lnTo>
                    <a:pt x="172" y="86"/>
                  </a:lnTo>
                  <a:lnTo>
                    <a:pt x="172" y="90"/>
                  </a:lnTo>
                  <a:lnTo>
                    <a:pt x="173" y="94"/>
                  </a:lnTo>
                  <a:lnTo>
                    <a:pt x="173" y="93"/>
                  </a:lnTo>
                  <a:lnTo>
                    <a:pt x="172" y="97"/>
                  </a:lnTo>
                  <a:lnTo>
                    <a:pt x="172" y="106"/>
                  </a:lnTo>
                  <a:lnTo>
                    <a:pt x="170" y="110"/>
                  </a:lnTo>
                  <a:lnTo>
                    <a:pt x="169" y="118"/>
                  </a:lnTo>
                  <a:lnTo>
                    <a:pt x="166" y="125"/>
                  </a:lnTo>
                  <a:lnTo>
                    <a:pt x="165" y="128"/>
                  </a:lnTo>
                  <a:lnTo>
                    <a:pt x="163" y="132"/>
                  </a:lnTo>
                  <a:lnTo>
                    <a:pt x="159" y="138"/>
                  </a:lnTo>
                  <a:lnTo>
                    <a:pt x="156" y="141"/>
                  </a:lnTo>
                  <a:lnTo>
                    <a:pt x="154" y="145"/>
                  </a:lnTo>
                  <a:lnTo>
                    <a:pt x="146" y="154"/>
                  </a:lnTo>
                  <a:lnTo>
                    <a:pt x="143" y="155"/>
                  </a:lnTo>
                  <a:lnTo>
                    <a:pt x="137" y="161"/>
                  </a:lnTo>
                  <a:lnTo>
                    <a:pt x="130" y="165"/>
                  </a:lnTo>
                  <a:lnTo>
                    <a:pt x="127" y="167"/>
                  </a:lnTo>
                  <a:lnTo>
                    <a:pt x="120" y="170"/>
                  </a:lnTo>
                  <a:lnTo>
                    <a:pt x="116" y="171"/>
                  </a:lnTo>
                  <a:lnTo>
                    <a:pt x="113" y="173"/>
                  </a:lnTo>
                  <a:lnTo>
                    <a:pt x="108" y="173"/>
                  </a:lnTo>
                  <a:lnTo>
                    <a:pt x="104" y="174"/>
                  </a:lnTo>
                  <a:lnTo>
                    <a:pt x="91" y="176"/>
                  </a:lnTo>
                  <a:lnTo>
                    <a:pt x="93" y="176"/>
                  </a:lnTo>
                  <a:lnTo>
                    <a:pt x="88" y="174"/>
                  </a:lnTo>
                  <a:lnTo>
                    <a:pt x="80" y="174"/>
                  </a:lnTo>
                  <a:lnTo>
                    <a:pt x="75" y="173"/>
                  </a:lnTo>
                  <a:lnTo>
                    <a:pt x="72" y="173"/>
                  </a:lnTo>
                  <a:lnTo>
                    <a:pt x="68" y="171"/>
                  </a:lnTo>
                  <a:lnTo>
                    <a:pt x="64" y="170"/>
                  </a:lnTo>
                  <a:lnTo>
                    <a:pt x="61" y="168"/>
                  </a:lnTo>
                  <a:lnTo>
                    <a:pt x="56" y="167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41" y="155"/>
                  </a:lnTo>
                  <a:lnTo>
                    <a:pt x="38" y="154"/>
                  </a:lnTo>
                  <a:lnTo>
                    <a:pt x="32" y="148"/>
                  </a:lnTo>
                  <a:lnTo>
                    <a:pt x="31" y="145"/>
                  </a:lnTo>
                  <a:lnTo>
                    <a:pt x="28" y="142"/>
                  </a:lnTo>
                  <a:lnTo>
                    <a:pt x="25" y="138"/>
                  </a:lnTo>
                  <a:lnTo>
                    <a:pt x="20" y="132"/>
                  </a:lnTo>
                  <a:lnTo>
                    <a:pt x="19" y="128"/>
                  </a:lnTo>
                  <a:lnTo>
                    <a:pt x="16" y="120"/>
                  </a:lnTo>
                  <a:lnTo>
                    <a:pt x="15" y="118"/>
                  </a:lnTo>
                  <a:lnTo>
                    <a:pt x="13" y="113"/>
                  </a:lnTo>
                  <a:lnTo>
                    <a:pt x="13" y="110"/>
                  </a:lnTo>
                  <a:lnTo>
                    <a:pt x="12" y="106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6" name="Freeform 846"/>
            <p:cNvSpPr>
              <a:spLocks/>
            </p:cNvSpPr>
            <p:nvPr/>
          </p:nvSpPr>
          <p:spPr bwMode="auto">
            <a:xfrm>
              <a:off x="3315" y="3006"/>
              <a:ext cx="58" cy="60"/>
            </a:xfrm>
            <a:custGeom>
              <a:avLst/>
              <a:gdLst>
                <a:gd name="T0" fmla="*/ 1 w 172"/>
                <a:gd name="T1" fmla="*/ 0 h 179"/>
                <a:gd name="T2" fmla="*/ 1 w 172"/>
                <a:gd name="T3" fmla="*/ 0 h 179"/>
                <a:gd name="T4" fmla="*/ 1 w 172"/>
                <a:gd name="T5" fmla="*/ 0 h 179"/>
                <a:gd name="T6" fmla="*/ 1 w 172"/>
                <a:gd name="T7" fmla="*/ 0 h 179"/>
                <a:gd name="T8" fmla="*/ 0 w 172"/>
                <a:gd name="T9" fmla="*/ 0 h 179"/>
                <a:gd name="T10" fmla="*/ 0 w 172"/>
                <a:gd name="T11" fmla="*/ 0 h 179"/>
                <a:gd name="T12" fmla="*/ 0 w 172"/>
                <a:gd name="T13" fmla="*/ 0 h 179"/>
                <a:gd name="T14" fmla="*/ 0 w 172"/>
                <a:gd name="T15" fmla="*/ 0 h 179"/>
                <a:gd name="T16" fmla="*/ 0 w 172"/>
                <a:gd name="T17" fmla="*/ 0 h 179"/>
                <a:gd name="T18" fmla="*/ 0 w 172"/>
                <a:gd name="T19" fmla="*/ 1 h 179"/>
                <a:gd name="T20" fmla="*/ 0 w 172"/>
                <a:gd name="T21" fmla="*/ 1 h 179"/>
                <a:gd name="T22" fmla="*/ 0 w 172"/>
                <a:gd name="T23" fmla="*/ 1 h 179"/>
                <a:gd name="T24" fmla="*/ 0 w 172"/>
                <a:gd name="T25" fmla="*/ 1 h 179"/>
                <a:gd name="T26" fmla="*/ 0 w 172"/>
                <a:gd name="T27" fmla="*/ 1 h 179"/>
                <a:gd name="T28" fmla="*/ 0 w 172"/>
                <a:gd name="T29" fmla="*/ 1 h 179"/>
                <a:gd name="T30" fmla="*/ 0 w 172"/>
                <a:gd name="T31" fmla="*/ 2 h 179"/>
                <a:gd name="T32" fmla="*/ 0 w 172"/>
                <a:gd name="T33" fmla="*/ 2 h 179"/>
                <a:gd name="T34" fmla="*/ 0 w 172"/>
                <a:gd name="T35" fmla="*/ 2 h 179"/>
                <a:gd name="T36" fmla="*/ 0 w 172"/>
                <a:gd name="T37" fmla="*/ 2 h 179"/>
                <a:gd name="T38" fmla="*/ 0 w 172"/>
                <a:gd name="T39" fmla="*/ 2 h 179"/>
                <a:gd name="T40" fmla="*/ 0 w 172"/>
                <a:gd name="T41" fmla="*/ 2 h 179"/>
                <a:gd name="T42" fmla="*/ 0 w 172"/>
                <a:gd name="T43" fmla="*/ 2 h 179"/>
                <a:gd name="T44" fmla="*/ 1 w 172"/>
                <a:gd name="T45" fmla="*/ 2 h 179"/>
                <a:gd name="T46" fmla="*/ 1 w 172"/>
                <a:gd name="T47" fmla="*/ 2 h 179"/>
                <a:gd name="T48" fmla="*/ 1 w 172"/>
                <a:gd name="T49" fmla="*/ 2 h 179"/>
                <a:gd name="T50" fmla="*/ 1 w 172"/>
                <a:gd name="T51" fmla="*/ 2 h 179"/>
                <a:gd name="T52" fmla="*/ 1 w 172"/>
                <a:gd name="T53" fmla="*/ 2 h 179"/>
                <a:gd name="T54" fmla="*/ 1 w 172"/>
                <a:gd name="T55" fmla="*/ 2 h 179"/>
                <a:gd name="T56" fmla="*/ 1 w 172"/>
                <a:gd name="T57" fmla="*/ 2 h 179"/>
                <a:gd name="T58" fmla="*/ 2 w 172"/>
                <a:gd name="T59" fmla="*/ 2 h 179"/>
                <a:gd name="T60" fmla="*/ 2 w 172"/>
                <a:gd name="T61" fmla="*/ 2 h 179"/>
                <a:gd name="T62" fmla="*/ 2 w 172"/>
                <a:gd name="T63" fmla="*/ 2 h 179"/>
                <a:gd name="T64" fmla="*/ 2 w 172"/>
                <a:gd name="T65" fmla="*/ 2 h 179"/>
                <a:gd name="T66" fmla="*/ 2 w 172"/>
                <a:gd name="T67" fmla="*/ 2 h 179"/>
                <a:gd name="T68" fmla="*/ 2 w 172"/>
                <a:gd name="T69" fmla="*/ 2 h 179"/>
                <a:gd name="T70" fmla="*/ 2 w 172"/>
                <a:gd name="T71" fmla="*/ 2 h 179"/>
                <a:gd name="T72" fmla="*/ 2 w 172"/>
                <a:gd name="T73" fmla="*/ 2 h 179"/>
                <a:gd name="T74" fmla="*/ 2 w 172"/>
                <a:gd name="T75" fmla="*/ 2 h 179"/>
                <a:gd name="T76" fmla="*/ 2 w 172"/>
                <a:gd name="T77" fmla="*/ 1 h 179"/>
                <a:gd name="T78" fmla="*/ 2 w 172"/>
                <a:gd name="T79" fmla="*/ 1 h 179"/>
                <a:gd name="T80" fmla="*/ 2 w 172"/>
                <a:gd name="T81" fmla="*/ 1 h 179"/>
                <a:gd name="T82" fmla="*/ 2 w 172"/>
                <a:gd name="T83" fmla="*/ 1 h 179"/>
                <a:gd name="T84" fmla="*/ 2 w 172"/>
                <a:gd name="T85" fmla="*/ 1 h 179"/>
                <a:gd name="T86" fmla="*/ 2 w 172"/>
                <a:gd name="T87" fmla="*/ 1 h 179"/>
                <a:gd name="T88" fmla="*/ 2 w 172"/>
                <a:gd name="T89" fmla="*/ 1 h 179"/>
                <a:gd name="T90" fmla="*/ 2 w 172"/>
                <a:gd name="T91" fmla="*/ 0 h 179"/>
                <a:gd name="T92" fmla="*/ 2 w 172"/>
                <a:gd name="T93" fmla="*/ 0 h 179"/>
                <a:gd name="T94" fmla="*/ 2 w 172"/>
                <a:gd name="T95" fmla="*/ 0 h 179"/>
                <a:gd name="T96" fmla="*/ 2 w 172"/>
                <a:gd name="T97" fmla="*/ 0 h 179"/>
                <a:gd name="T98" fmla="*/ 2 w 172"/>
                <a:gd name="T99" fmla="*/ 0 h 179"/>
                <a:gd name="T100" fmla="*/ 2 w 172"/>
                <a:gd name="T101" fmla="*/ 0 h 179"/>
                <a:gd name="T102" fmla="*/ 1 w 172"/>
                <a:gd name="T103" fmla="*/ 0 h 179"/>
                <a:gd name="T104" fmla="*/ 1 w 172"/>
                <a:gd name="T105" fmla="*/ 0 h 179"/>
                <a:gd name="T106" fmla="*/ 1 w 172"/>
                <a:gd name="T107" fmla="*/ 0 h 1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179"/>
                <a:gd name="T164" fmla="*/ 172 w 172"/>
                <a:gd name="T165" fmla="*/ 179 h 1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179">
                  <a:moveTo>
                    <a:pt x="85" y="0"/>
                  </a:moveTo>
                  <a:lnTo>
                    <a:pt x="75" y="0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6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2" y="109"/>
                  </a:lnTo>
                  <a:lnTo>
                    <a:pt x="3" y="110"/>
                  </a:lnTo>
                  <a:lnTo>
                    <a:pt x="3" y="115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7" y="125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9" y="131"/>
                  </a:lnTo>
                  <a:lnTo>
                    <a:pt x="10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2" y="135"/>
                  </a:lnTo>
                  <a:lnTo>
                    <a:pt x="15" y="138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2"/>
                  </a:lnTo>
                  <a:lnTo>
                    <a:pt x="20" y="147"/>
                  </a:lnTo>
                  <a:lnTo>
                    <a:pt x="20" y="148"/>
                  </a:lnTo>
                  <a:lnTo>
                    <a:pt x="23" y="151"/>
                  </a:lnTo>
                  <a:lnTo>
                    <a:pt x="25" y="151"/>
                  </a:lnTo>
                  <a:lnTo>
                    <a:pt x="25" y="153"/>
                  </a:lnTo>
                  <a:lnTo>
                    <a:pt x="28" y="155"/>
                  </a:lnTo>
                  <a:lnTo>
                    <a:pt x="29" y="155"/>
                  </a:lnTo>
                  <a:lnTo>
                    <a:pt x="29" y="157"/>
                  </a:lnTo>
                  <a:lnTo>
                    <a:pt x="30" y="158"/>
                  </a:lnTo>
                  <a:lnTo>
                    <a:pt x="32" y="158"/>
                  </a:lnTo>
                  <a:lnTo>
                    <a:pt x="33" y="160"/>
                  </a:lnTo>
                  <a:lnTo>
                    <a:pt x="33" y="161"/>
                  </a:lnTo>
                  <a:lnTo>
                    <a:pt x="35" y="161"/>
                  </a:lnTo>
                  <a:lnTo>
                    <a:pt x="38" y="164"/>
                  </a:lnTo>
                  <a:lnTo>
                    <a:pt x="39" y="164"/>
                  </a:lnTo>
                  <a:lnTo>
                    <a:pt x="41" y="166"/>
                  </a:lnTo>
                  <a:lnTo>
                    <a:pt x="42" y="166"/>
                  </a:lnTo>
                  <a:lnTo>
                    <a:pt x="45" y="168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49" y="170"/>
                  </a:lnTo>
                  <a:lnTo>
                    <a:pt x="51" y="171"/>
                  </a:lnTo>
                  <a:lnTo>
                    <a:pt x="52" y="171"/>
                  </a:lnTo>
                  <a:lnTo>
                    <a:pt x="53" y="173"/>
                  </a:lnTo>
                  <a:lnTo>
                    <a:pt x="56" y="173"/>
                  </a:lnTo>
                  <a:lnTo>
                    <a:pt x="58" y="174"/>
                  </a:lnTo>
                  <a:lnTo>
                    <a:pt x="61" y="174"/>
                  </a:lnTo>
                  <a:lnTo>
                    <a:pt x="62" y="176"/>
                  </a:lnTo>
                  <a:lnTo>
                    <a:pt x="66" y="176"/>
                  </a:lnTo>
                  <a:lnTo>
                    <a:pt x="68" y="177"/>
                  </a:lnTo>
                  <a:lnTo>
                    <a:pt x="74" y="177"/>
                  </a:lnTo>
                  <a:lnTo>
                    <a:pt x="75" y="179"/>
                  </a:lnTo>
                  <a:lnTo>
                    <a:pt x="85" y="179"/>
                  </a:lnTo>
                  <a:lnTo>
                    <a:pt x="97" y="179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05" y="176"/>
                  </a:lnTo>
                  <a:lnTo>
                    <a:pt x="110" y="176"/>
                  </a:lnTo>
                  <a:lnTo>
                    <a:pt x="111" y="174"/>
                  </a:lnTo>
                  <a:lnTo>
                    <a:pt x="114" y="174"/>
                  </a:lnTo>
                  <a:lnTo>
                    <a:pt x="115" y="173"/>
                  </a:lnTo>
                  <a:lnTo>
                    <a:pt x="118" y="173"/>
                  </a:lnTo>
                  <a:lnTo>
                    <a:pt x="120" y="171"/>
                  </a:lnTo>
                  <a:lnTo>
                    <a:pt x="121" y="171"/>
                  </a:lnTo>
                  <a:lnTo>
                    <a:pt x="123" y="170"/>
                  </a:lnTo>
                  <a:lnTo>
                    <a:pt x="124" y="170"/>
                  </a:lnTo>
                  <a:lnTo>
                    <a:pt x="126" y="168"/>
                  </a:lnTo>
                  <a:lnTo>
                    <a:pt x="127" y="168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3" y="164"/>
                  </a:lnTo>
                  <a:lnTo>
                    <a:pt x="134" y="164"/>
                  </a:lnTo>
                  <a:lnTo>
                    <a:pt x="137" y="161"/>
                  </a:lnTo>
                  <a:lnTo>
                    <a:pt x="138" y="161"/>
                  </a:lnTo>
                  <a:lnTo>
                    <a:pt x="138" y="160"/>
                  </a:lnTo>
                  <a:lnTo>
                    <a:pt x="140" y="158"/>
                  </a:lnTo>
                  <a:lnTo>
                    <a:pt x="141" y="158"/>
                  </a:lnTo>
                  <a:lnTo>
                    <a:pt x="143" y="157"/>
                  </a:lnTo>
                  <a:lnTo>
                    <a:pt x="143" y="155"/>
                  </a:lnTo>
                  <a:lnTo>
                    <a:pt x="144" y="155"/>
                  </a:lnTo>
                  <a:lnTo>
                    <a:pt x="147" y="153"/>
                  </a:lnTo>
                  <a:lnTo>
                    <a:pt x="147" y="151"/>
                  </a:lnTo>
                  <a:lnTo>
                    <a:pt x="149" y="151"/>
                  </a:lnTo>
                  <a:lnTo>
                    <a:pt x="151" y="148"/>
                  </a:lnTo>
                  <a:lnTo>
                    <a:pt x="151" y="147"/>
                  </a:lnTo>
                  <a:lnTo>
                    <a:pt x="156" y="142"/>
                  </a:lnTo>
                  <a:lnTo>
                    <a:pt x="156" y="141"/>
                  </a:lnTo>
                  <a:lnTo>
                    <a:pt x="157" y="139"/>
                  </a:lnTo>
                  <a:lnTo>
                    <a:pt x="157" y="138"/>
                  </a:lnTo>
                  <a:lnTo>
                    <a:pt x="160" y="135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2" y="132"/>
                  </a:lnTo>
                  <a:lnTo>
                    <a:pt x="163" y="131"/>
                  </a:lnTo>
                  <a:lnTo>
                    <a:pt x="163" y="128"/>
                  </a:lnTo>
                  <a:lnTo>
                    <a:pt x="164" y="126"/>
                  </a:lnTo>
                  <a:lnTo>
                    <a:pt x="164" y="125"/>
                  </a:lnTo>
                  <a:lnTo>
                    <a:pt x="166" y="123"/>
                  </a:lnTo>
                  <a:lnTo>
                    <a:pt x="166" y="121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69" y="115"/>
                  </a:lnTo>
                  <a:lnTo>
                    <a:pt x="169" y="110"/>
                  </a:lnTo>
                  <a:lnTo>
                    <a:pt x="170" y="109"/>
                  </a:lnTo>
                  <a:lnTo>
                    <a:pt x="170" y="102"/>
                  </a:lnTo>
                  <a:lnTo>
                    <a:pt x="172" y="100"/>
                  </a:lnTo>
                  <a:lnTo>
                    <a:pt x="172" y="90"/>
                  </a:lnTo>
                  <a:lnTo>
                    <a:pt x="172" y="78"/>
                  </a:lnTo>
                  <a:lnTo>
                    <a:pt x="170" y="77"/>
                  </a:lnTo>
                  <a:lnTo>
                    <a:pt x="170" y="70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7" y="63"/>
                  </a:lnTo>
                  <a:lnTo>
                    <a:pt x="167" y="60"/>
                  </a:lnTo>
                  <a:lnTo>
                    <a:pt x="166" y="58"/>
                  </a:lnTo>
                  <a:lnTo>
                    <a:pt x="166" y="55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3" y="51"/>
                  </a:lnTo>
                  <a:lnTo>
                    <a:pt x="163" y="48"/>
                  </a:lnTo>
                  <a:lnTo>
                    <a:pt x="162" y="47"/>
                  </a:lnTo>
                  <a:lnTo>
                    <a:pt x="162" y="45"/>
                  </a:lnTo>
                  <a:lnTo>
                    <a:pt x="160" y="45"/>
                  </a:lnTo>
                  <a:lnTo>
                    <a:pt x="160" y="44"/>
                  </a:lnTo>
                  <a:lnTo>
                    <a:pt x="157" y="41"/>
                  </a:lnTo>
                  <a:lnTo>
                    <a:pt x="157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1" y="32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7" y="28"/>
                  </a:lnTo>
                  <a:lnTo>
                    <a:pt x="147" y="26"/>
                  </a:lnTo>
                  <a:lnTo>
                    <a:pt x="144" y="23"/>
                  </a:lnTo>
                  <a:lnTo>
                    <a:pt x="143" y="23"/>
                  </a:lnTo>
                  <a:lnTo>
                    <a:pt x="143" y="22"/>
                  </a:lnTo>
                  <a:lnTo>
                    <a:pt x="141" y="20"/>
                  </a:lnTo>
                  <a:lnTo>
                    <a:pt x="140" y="20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7" y="18"/>
                  </a:lnTo>
                  <a:lnTo>
                    <a:pt x="134" y="15"/>
                  </a:lnTo>
                  <a:lnTo>
                    <a:pt x="133" y="15"/>
                  </a:lnTo>
                  <a:lnTo>
                    <a:pt x="131" y="13"/>
                  </a:lnTo>
                  <a:lnTo>
                    <a:pt x="130" y="13"/>
                  </a:lnTo>
                  <a:lnTo>
                    <a:pt x="127" y="10"/>
                  </a:lnTo>
                  <a:lnTo>
                    <a:pt x="126" y="10"/>
                  </a:lnTo>
                  <a:lnTo>
                    <a:pt x="124" y="9"/>
                  </a:lnTo>
                  <a:lnTo>
                    <a:pt x="123" y="9"/>
                  </a:lnTo>
                  <a:lnTo>
                    <a:pt x="121" y="7"/>
                  </a:lnTo>
                  <a:lnTo>
                    <a:pt x="120" y="7"/>
                  </a:lnTo>
                  <a:lnTo>
                    <a:pt x="118" y="6"/>
                  </a:lnTo>
                  <a:lnTo>
                    <a:pt x="115" y="6"/>
                  </a:lnTo>
                  <a:lnTo>
                    <a:pt x="114" y="4"/>
                  </a:lnTo>
                  <a:lnTo>
                    <a:pt x="111" y="4"/>
                  </a:lnTo>
                  <a:lnTo>
                    <a:pt x="110" y="3"/>
                  </a:lnTo>
                  <a:lnTo>
                    <a:pt x="105" y="3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7" name="Freeform 847"/>
            <p:cNvSpPr>
              <a:spLocks/>
            </p:cNvSpPr>
            <p:nvPr/>
          </p:nvSpPr>
          <p:spPr bwMode="auto">
            <a:xfrm>
              <a:off x="3313" y="3004"/>
              <a:ext cx="61" cy="64"/>
            </a:xfrm>
            <a:custGeom>
              <a:avLst/>
              <a:gdLst>
                <a:gd name="T0" fmla="*/ 0 w 183"/>
                <a:gd name="T1" fmla="*/ 1 h 190"/>
                <a:gd name="T2" fmla="*/ 0 w 183"/>
                <a:gd name="T3" fmla="*/ 2 h 190"/>
                <a:gd name="T4" fmla="*/ 0 w 183"/>
                <a:gd name="T5" fmla="*/ 2 h 190"/>
                <a:gd name="T6" fmla="*/ 0 w 183"/>
                <a:gd name="T7" fmla="*/ 2 h 190"/>
                <a:gd name="T8" fmla="*/ 1 w 183"/>
                <a:gd name="T9" fmla="*/ 2 h 190"/>
                <a:gd name="T10" fmla="*/ 1 w 183"/>
                <a:gd name="T11" fmla="*/ 2 h 190"/>
                <a:gd name="T12" fmla="*/ 1 w 183"/>
                <a:gd name="T13" fmla="*/ 2 h 190"/>
                <a:gd name="T14" fmla="*/ 1 w 183"/>
                <a:gd name="T15" fmla="*/ 2 h 190"/>
                <a:gd name="T16" fmla="*/ 1 w 183"/>
                <a:gd name="T17" fmla="*/ 2 h 190"/>
                <a:gd name="T18" fmla="*/ 1 w 183"/>
                <a:gd name="T19" fmla="*/ 2 h 190"/>
                <a:gd name="T20" fmla="*/ 2 w 183"/>
                <a:gd name="T21" fmla="*/ 2 h 190"/>
                <a:gd name="T22" fmla="*/ 2 w 183"/>
                <a:gd name="T23" fmla="*/ 2 h 190"/>
                <a:gd name="T24" fmla="*/ 2 w 183"/>
                <a:gd name="T25" fmla="*/ 2 h 190"/>
                <a:gd name="T26" fmla="*/ 2 w 183"/>
                <a:gd name="T27" fmla="*/ 2 h 190"/>
                <a:gd name="T28" fmla="*/ 2 w 183"/>
                <a:gd name="T29" fmla="*/ 2 h 190"/>
                <a:gd name="T30" fmla="*/ 2 w 183"/>
                <a:gd name="T31" fmla="*/ 1 h 190"/>
                <a:gd name="T32" fmla="*/ 2 w 183"/>
                <a:gd name="T33" fmla="*/ 1 h 190"/>
                <a:gd name="T34" fmla="*/ 2 w 183"/>
                <a:gd name="T35" fmla="*/ 1 h 190"/>
                <a:gd name="T36" fmla="*/ 2 w 183"/>
                <a:gd name="T37" fmla="*/ 1 h 190"/>
                <a:gd name="T38" fmla="*/ 2 w 183"/>
                <a:gd name="T39" fmla="*/ 0 h 190"/>
                <a:gd name="T40" fmla="*/ 2 w 183"/>
                <a:gd name="T41" fmla="*/ 0 h 190"/>
                <a:gd name="T42" fmla="*/ 1 w 183"/>
                <a:gd name="T43" fmla="*/ 0 h 190"/>
                <a:gd name="T44" fmla="*/ 1 w 183"/>
                <a:gd name="T45" fmla="*/ 0 h 190"/>
                <a:gd name="T46" fmla="*/ 1 w 183"/>
                <a:gd name="T47" fmla="*/ 0 h 190"/>
                <a:gd name="T48" fmla="*/ 1 w 183"/>
                <a:gd name="T49" fmla="*/ 0 h 190"/>
                <a:gd name="T50" fmla="*/ 0 w 183"/>
                <a:gd name="T51" fmla="*/ 0 h 190"/>
                <a:gd name="T52" fmla="*/ 0 w 183"/>
                <a:gd name="T53" fmla="*/ 0 h 190"/>
                <a:gd name="T54" fmla="*/ 0 w 183"/>
                <a:gd name="T55" fmla="*/ 1 h 190"/>
                <a:gd name="T56" fmla="*/ 0 w 183"/>
                <a:gd name="T57" fmla="*/ 1 h 190"/>
                <a:gd name="T58" fmla="*/ 0 w 183"/>
                <a:gd name="T59" fmla="*/ 1 h 190"/>
                <a:gd name="T60" fmla="*/ 0 w 183"/>
                <a:gd name="T61" fmla="*/ 1 h 190"/>
                <a:gd name="T62" fmla="*/ 0 w 183"/>
                <a:gd name="T63" fmla="*/ 1 h 190"/>
                <a:gd name="T64" fmla="*/ 0 w 183"/>
                <a:gd name="T65" fmla="*/ 0 h 190"/>
                <a:gd name="T66" fmla="*/ 1 w 183"/>
                <a:gd name="T67" fmla="*/ 0 h 190"/>
                <a:gd name="T68" fmla="*/ 1 w 183"/>
                <a:gd name="T69" fmla="*/ 0 h 190"/>
                <a:gd name="T70" fmla="*/ 1 w 183"/>
                <a:gd name="T71" fmla="*/ 0 h 190"/>
                <a:gd name="T72" fmla="*/ 2 w 183"/>
                <a:gd name="T73" fmla="*/ 0 h 190"/>
                <a:gd name="T74" fmla="*/ 2 w 183"/>
                <a:gd name="T75" fmla="*/ 0 h 190"/>
                <a:gd name="T76" fmla="*/ 2 w 183"/>
                <a:gd name="T77" fmla="*/ 1 h 190"/>
                <a:gd name="T78" fmla="*/ 2 w 183"/>
                <a:gd name="T79" fmla="*/ 1 h 190"/>
                <a:gd name="T80" fmla="*/ 2 w 183"/>
                <a:gd name="T81" fmla="*/ 1 h 190"/>
                <a:gd name="T82" fmla="*/ 2 w 183"/>
                <a:gd name="T83" fmla="*/ 1 h 190"/>
                <a:gd name="T84" fmla="*/ 2 w 183"/>
                <a:gd name="T85" fmla="*/ 1 h 190"/>
                <a:gd name="T86" fmla="*/ 2 w 183"/>
                <a:gd name="T87" fmla="*/ 2 h 190"/>
                <a:gd name="T88" fmla="*/ 2 w 183"/>
                <a:gd name="T89" fmla="*/ 2 h 190"/>
                <a:gd name="T90" fmla="*/ 2 w 183"/>
                <a:gd name="T91" fmla="*/ 2 h 190"/>
                <a:gd name="T92" fmla="*/ 2 w 183"/>
                <a:gd name="T93" fmla="*/ 2 h 190"/>
                <a:gd name="T94" fmla="*/ 1 w 183"/>
                <a:gd name="T95" fmla="*/ 2 h 190"/>
                <a:gd name="T96" fmla="*/ 1 w 183"/>
                <a:gd name="T97" fmla="*/ 2 h 190"/>
                <a:gd name="T98" fmla="*/ 1 w 183"/>
                <a:gd name="T99" fmla="*/ 2 h 190"/>
                <a:gd name="T100" fmla="*/ 1 w 183"/>
                <a:gd name="T101" fmla="*/ 2 h 190"/>
                <a:gd name="T102" fmla="*/ 1 w 183"/>
                <a:gd name="T103" fmla="*/ 2 h 190"/>
                <a:gd name="T104" fmla="*/ 1 w 183"/>
                <a:gd name="T105" fmla="*/ 2 h 190"/>
                <a:gd name="T106" fmla="*/ 0 w 183"/>
                <a:gd name="T107" fmla="*/ 2 h 190"/>
                <a:gd name="T108" fmla="*/ 0 w 183"/>
                <a:gd name="T109" fmla="*/ 2 h 190"/>
                <a:gd name="T110" fmla="*/ 0 w 183"/>
                <a:gd name="T111" fmla="*/ 1 h 190"/>
                <a:gd name="T112" fmla="*/ 0 w 183"/>
                <a:gd name="T113" fmla="*/ 1 h 1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190"/>
                <a:gd name="T173" fmla="*/ 183 w 183"/>
                <a:gd name="T174" fmla="*/ 190 h 1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190">
                  <a:moveTo>
                    <a:pt x="0" y="96"/>
                  </a:moveTo>
                  <a:lnTo>
                    <a:pt x="0" y="105"/>
                  </a:lnTo>
                  <a:lnTo>
                    <a:pt x="3" y="119"/>
                  </a:lnTo>
                  <a:lnTo>
                    <a:pt x="5" y="124"/>
                  </a:lnTo>
                  <a:lnTo>
                    <a:pt x="5" y="128"/>
                  </a:lnTo>
                  <a:lnTo>
                    <a:pt x="8" y="132"/>
                  </a:lnTo>
                  <a:lnTo>
                    <a:pt x="9" y="135"/>
                  </a:lnTo>
                  <a:lnTo>
                    <a:pt x="10" y="140"/>
                  </a:lnTo>
                  <a:lnTo>
                    <a:pt x="16" y="148"/>
                  </a:lnTo>
                  <a:lnTo>
                    <a:pt x="18" y="151"/>
                  </a:lnTo>
                  <a:lnTo>
                    <a:pt x="23" y="159"/>
                  </a:lnTo>
                  <a:lnTo>
                    <a:pt x="26" y="161"/>
                  </a:lnTo>
                  <a:lnTo>
                    <a:pt x="31" y="164"/>
                  </a:lnTo>
                  <a:lnTo>
                    <a:pt x="36" y="170"/>
                  </a:lnTo>
                  <a:lnTo>
                    <a:pt x="44" y="176"/>
                  </a:lnTo>
                  <a:lnTo>
                    <a:pt x="48" y="179"/>
                  </a:lnTo>
                  <a:lnTo>
                    <a:pt x="52" y="180"/>
                  </a:lnTo>
                  <a:lnTo>
                    <a:pt x="57" y="182"/>
                  </a:lnTo>
                  <a:lnTo>
                    <a:pt x="59" y="185"/>
                  </a:lnTo>
                  <a:lnTo>
                    <a:pt x="65" y="186"/>
                  </a:lnTo>
                  <a:lnTo>
                    <a:pt x="70" y="186"/>
                  </a:lnTo>
                  <a:lnTo>
                    <a:pt x="74" y="188"/>
                  </a:lnTo>
                  <a:lnTo>
                    <a:pt x="78" y="189"/>
                  </a:lnTo>
                  <a:lnTo>
                    <a:pt x="87" y="189"/>
                  </a:lnTo>
                  <a:lnTo>
                    <a:pt x="91" y="190"/>
                  </a:lnTo>
                  <a:lnTo>
                    <a:pt x="93" y="190"/>
                  </a:lnTo>
                  <a:lnTo>
                    <a:pt x="97" y="189"/>
                  </a:lnTo>
                  <a:lnTo>
                    <a:pt x="106" y="189"/>
                  </a:lnTo>
                  <a:lnTo>
                    <a:pt x="110" y="188"/>
                  </a:lnTo>
                  <a:lnTo>
                    <a:pt x="119" y="186"/>
                  </a:lnTo>
                  <a:lnTo>
                    <a:pt x="123" y="185"/>
                  </a:lnTo>
                  <a:lnTo>
                    <a:pt x="127" y="182"/>
                  </a:lnTo>
                  <a:lnTo>
                    <a:pt x="134" y="179"/>
                  </a:lnTo>
                  <a:lnTo>
                    <a:pt x="139" y="176"/>
                  </a:lnTo>
                  <a:lnTo>
                    <a:pt x="143" y="173"/>
                  </a:lnTo>
                  <a:lnTo>
                    <a:pt x="149" y="167"/>
                  </a:lnTo>
                  <a:lnTo>
                    <a:pt x="153" y="164"/>
                  </a:lnTo>
                  <a:lnTo>
                    <a:pt x="159" y="159"/>
                  </a:lnTo>
                  <a:lnTo>
                    <a:pt x="165" y="151"/>
                  </a:lnTo>
                  <a:lnTo>
                    <a:pt x="168" y="148"/>
                  </a:lnTo>
                  <a:lnTo>
                    <a:pt x="172" y="140"/>
                  </a:lnTo>
                  <a:lnTo>
                    <a:pt x="173" y="135"/>
                  </a:lnTo>
                  <a:lnTo>
                    <a:pt x="176" y="132"/>
                  </a:lnTo>
                  <a:lnTo>
                    <a:pt x="178" y="128"/>
                  </a:lnTo>
                  <a:lnTo>
                    <a:pt x="179" y="124"/>
                  </a:lnTo>
                  <a:lnTo>
                    <a:pt x="179" y="119"/>
                  </a:lnTo>
                  <a:lnTo>
                    <a:pt x="181" y="114"/>
                  </a:lnTo>
                  <a:lnTo>
                    <a:pt x="182" y="105"/>
                  </a:lnTo>
                  <a:lnTo>
                    <a:pt x="182" y="100"/>
                  </a:lnTo>
                  <a:lnTo>
                    <a:pt x="183" y="96"/>
                  </a:lnTo>
                  <a:lnTo>
                    <a:pt x="183" y="95"/>
                  </a:lnTo>
                  <a:lnTo>
                    <a:pt x="182" y="90"/>
                  </a:lnTo>
                  <a:lnTo>
                    <a:pt x="182" y="80"/>
                  </a:lnTo>
                  <a:lnTo>
                    <a:pt x="181" y="76"/>
                  </a:lnTo>
                  <a:lnTo>
                    <a:pt x="179" y="67"/>
                  </a:lnTo>
                  <a:lnTo>
                    <a:pt x="176" y="58"/>
                  </a:lnTo>
                  <a:lnTo>
                    <a:pt x="172" y="50"/>
                  </a:lnTo>
                  <a:lnTo>
                    <a:pt x="168" y="42"/>
                  </a:lnTo>
                  <a:lnTo>
                    <a:pt x="162" y="35"/>
                  </a:lnTo>
                  <a:lnTo>
                    <a:pt x="159" y="31"/>
                  </a:lnTo>
                  <a:lnTo>
                    <a:pt x="153" y="25"/>
                  </a:lnTo>
                  <a:lnTo>
                    <a:pt x="146" y="19"/>
                  </a:lnTo>
                  <a:lnTo>
                    <a:pt x="143" y="16"/>
                  </a:lnTo>
                  <a:lnTo>
                    <a:pt x="132" y="9"/>
                  </a:lnTo>
                  <a:lnTo>
                    <a:pt x="127" y="8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61" y="6"/>
                  </a:lnTo>
                  <a:lnTo>
                    <a:pt x="57" y="8"/>
                  </a:lnTo>
                  <a:lnTo>
                    <a:pt x="52" y="9"/>
                  </a:lnTo>
                  <a:lnTo>
                    <a:pt x="41" y="16"/>
                  </a:lnTo>
                  <a:lnTo>
                    <a:pt x="36" y="19"/>
                  </a:lnTo>
                  <a:lnTo>
                    <a:pt x="31" y="25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21" y="35"/>
                  </a:lnTo>
                  <a:lnTo>
                    <a:pt x="16" y="42"/>
                  </a:lnTo>
                  <a:lnTo>
                    <a:pt x="10" y="50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2" y="71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2" y="83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6" y="67"/>
                  </a:lnTo>
                  <a:lnTo>
                    <a:pt x="21" y="55"/>
                  </a:lnTo>
                  <a:lnTo>
                    <a:pt x="25" y="48"/>
                  </a:lnTo>
                  <a:lnTo>
                    <a:pt x="31" y="42"/>
                  </a:lnTo>
                  <a:lnTo>
                    <a:pt x="32" y="39"/>
                  </a:lnTo>
                  <a:lnTo>
                    <a:pt x="47" y="25"/>
                  </a:lnTo>
                  <a:lnTo>
                    <a:pt x="57" y="19"/>
                  </a:lnTo>
                  <a:lnTo>
                    <a:pt x="61" y="18"/>
                  </a:lnTo>
                  <a:lnTo>
                    <a:pt x="64" y="16"/>
                  </a:lnTo>
                  <a:lnTo>
                    <a:pt x="68" y="15"/>
                  </a:lnTo>
                  <a:lnTo>
                    <a:pt x="72" y="13"/>
                  </a:lnTo>
                  <a:lnTo>
                    <a:pt x="75" y="13"/>
                  </a:lnTo>
                  <a:lnTo>
                    <a:pt x="80" y="12"/>
                  </a:lnTo>
                  <a:lnTo>
                    <a:pt x="100" y="12"/>
                  </a:lnTo>
                  <a:lnTo>
                    <a:pt x="108" y="13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9"/>
                  </a:lnTo>
                  <a:lnTo>
                    <a:pt x="136" y="25"/>
                  </a:lnTo>
                  <a:lnTo>
                    <a:pt x="150" y="39"/>
                  </a:lnTo>
                  <a:lnTo>
                    <a:pt x="153" y="41"/>
                  </a:lnTo>
                  <a:lnTo>
                    <a:pt x="157" y="48"/>
                  </a:lnTo>
                  <a:lnTo>
                    <a:pt x="162" y="55"/>
                  </a:lnTo>
                  <a:lnTo>
                    <a:pt x="165" y="63"/>
                  </a:lnTo>
                  <a:lnTo>
                    <a:pt x="168" y="70"/>
                  </a:lnTo>
                  <a:lnTo>
                    <a:pt x="169" y="79"/>
                  </a:lnTo>
                  <a:lnTo>
                    <a:pt x="170" y="83"/>
                  </a:lnTo>
                  <a:lnTo>
                    <a:pt x="170" y="92"/>
                  </a:lnTo>
                  <a:lnTo>
                    <a:pt x="172" y="96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3"/>
                  </a:lnTo>
                  <a:lnTo>
                    <a:pt x="169" y="112"/>
                  </a:lnTo>
                  <a:lnTo>
                    <a:pt x="169" y="116"/>
                  </a:lnTo>
                  <a:lnTo>
                    <a:pt x="168" y="119"/>
                  </a:lnTo>
                  <a:lnTo>
                    <a:pt x="166" y="124"/>
                  </a:lnTo>
                  <a:lnTo>
                    <a:pt x="165" y="128"/>
                  </a:lnTo>
                  <a:lnTo>
                    <a:pt x="163" y="131"/>
                  </a:lnTo>
                  <a:lnTo>
                    <a:pt x="162" y="135"/>
                  </a:lnTo>
                  <a:lnTo>
                    <a:pt x="157" y="141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44" y="156"/>
                  </a:lnTo>
                  <a:lnTo>
                    <a:pt x="136" y="164"/>
                  </a:lnTo>
                  <a:lnTo>
                    <a:pt x="133" y="166"/>
                  </a:lnTo>
                  <a:lnTo>
                    <a:pt x="129" y="169"/>
                  </a:lnTo>
                  <a:lnTo>
                    <a:pt x="123" y="172"/>
                  </a:lnTo>
                  <a:lnTo>
                    <a:pt x="119" y="173"/>
                  </a:lnTo>
                  <a:lnTo>
                    <a:pt x="116" y="174"/>
                  </a:lnTo>
                  <a:lnTo>
                    <a:pt x="108" y="176"/>
                  </a:lnTo>
                  <a:lnTo>
                    <a:pt x="104" y="177"/>
                  </a:lnTo>
                  <a:lnTo>
                    <a:pt x="96" y="177"/>
                  </a:lnTo>
                  <a:lnTo>
                    <a:pt x="91" y="179"/>
                  </a:lnTo>
                  <a:lnTo>
                    <a:pt x="93" y="179"/>
                  </a:lnTo>
                  <a:lnTo>
                    <a:pt x="88" y="177"/>
                  </a:lnTo>
                  <a:lnTo>
                    <a:pt x="80" y="177"/>
                  </a:lnTo>
                  <a:lnTo>
                    <a:pt x="75" y="176"/>
                  </a:lnTo>
                  <a:lnTo>
                    <a:pt x="72" y="176"/>
                  </a:lnTo>
                  <a:lnTo>
                    <a:pt x="68" y="174"/>
                  </a:lnTo>
                  <a:lnTo>
                    <a:pt x="64" y="173"/>
                  </a:lnTo>
                  <a:lnTo>
                    <a:pt x="61" y="172"/>
                  </a:lnTo>
                  <a:lnTo>
                    <a:pt x="57" y="170"/>
                  </a:lnTo>
                  <a:lnTo>
                    <a:pt x="54" y="169"/>
                  </a:lnTo>
                  <a:lnTo>
                    <a:pt x="51" y="166"/>
                  </a:lnTo>
                  <a:lnTo>
                    <a:pt x="44" y="161"/>
                  </a:lnTo>
                  <a:lnTo>
                    <a:pt x="35" y="153"/>
                  </a:lnTo>
                  <a:lnTo>
                    <a:pt x="32" y="151"/>
                  </a:lnTo>
                  <a:lnTo>
                    <a:pt x="28" y="145"/>
                  </a:lnTo>
                  <a:lnTo>
                    <a:pt x="25" y="141"/>
                  </a:lnTo>
                  <a:lnTo>
                    <a:pt x="21" y="135"/>
                  </a:lnTo>
                  <a:lnTo>
                    <a:pt x="19" y="131"/>
                  </a:lnTo>
                  <a:lnTo>
                    <a:pt x="18" y="127"/>
                  </a:lnTo>
                  <a:lnTo>
                    <a:pt x="16" y="124"/>
                  </a:lnTo>
                  <a:lnTo>
                    <a:pt x="15" y="119"/>
                  </a:lnTo>
                  <a:lnTo>
                    <a:pt x="13" y="116"/>
                  </a:lnTo>
                  <a:lnTo>
                    <a:pt x="12" y="103"/>
                  </a:lnTo>
                  <a:lnTo>
                    <a:pt x="12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8" name="Freeform 848"/>
            <p:cNvSpPr>
              <a:spLocks/>
            </p:cNvSpPr>
            <p:nvPr/>
          </p:nvSpPr>
          <p:spPr bwMode="auto">
            <a:xfrm>
              <a:off x="3013" y="2947"/>
              <a:ext cx="57" cy="59"/>
            </a:xfrm>
            <a:custGeom>
              <a:avLst/>
              <a:gdLst>
                <a:gd name="T0" fmla="*/ 1 w 173"/>
                <a:gd name="T1" fmla="*/ 0 h 177"/>
                <a:gd name="T2" fmla="*/ 1 w 173"/>
                <a:gd name="T3" fmla="*/ 0 h 177"/>
                <a:gd name="T4" fmla="*/ 1 w 173"/>
                <a:gd name="T5" fmla="*/ 0 h 177"/>
                <a:gd name="T6" fmla="*/ 1 w 173"/>
                <a:gd name="T7" fmla="*/ 0 h 177"/>
                <a:gd name="T8" fmla="*/ 1 w 173"/>
                <a:gd name="T9" fmla="*/ 0 h 177"/>
                <a:gd name="T10" fmla="*/ 0 w 173"/>
                <a:gd name="T11" fmla="*/ 0 h 177"/>
                <a:gd name="T12" fmla="*/ 0 w 173"/>
                <a:gd name="T13" fmla="*/ 0 h 177"/>
                <a:gd name="T14" fmla="*/ 0 w 173"/>
                <a:gd name="T15" fmla="*/ 0 h 177"/>
                <a:gd name="T16" fmla="*/ 0 w 173"/>
                <a:gd name="T17" fmla="*/ 0 h 177"/>
                <a:gd name="T18" fmla="*/ 0 w 173"/>
                <a:gd name="T19" fmla="*/ 1 h 177"/>
                <a:gd name="T20" fmla="*/ 0 w 173"/>
                <a:gd name="T21" fmla="*/ 1 h 177"/>
                <a:gd name="T22" fmla="*/ 0 w 173"/>
                <a:gd name="T23" fmla="*/ 1 h 177"/>
                <a:gd name="T24" fmla="*/ 0 w 173"/>
                <a:gd name="T25" fmla="*/ 1 h 177"/>
                <a:gd name="T26" fmla="*/ 0 w 173"/>
                <a:gd name="T27" fmla="*/ 1 h 177"/>
                <a:gd name="T28" fmla="*/ 0 w 173"/>
                <a:gd name="T29" fmla="*/ 1 h 177"/>
                <a:gd name="T30" fmla="*/ 0 w 173"/>
                <a:gd name="T31" fmla="*/ 1 h 177"/>
                <a:gd name="T32" fmla="*/ 0 w 173"/>
                <a:gd name="T33" fmla="*/ 2 h 177"/>
                <a:gd name="T34" fmla="*/ 0 w 173"/>
                <a:gd name="T35" fmla="*/ 2 h 177"/>
                <a:gd name="T36" fmla="*/ 0 w 173"/>
                <a:gd name="T37" fmla="*/ 2 h 177"/>
                <a:gd name="T38" fmla="*/ 0 w 173"/>
                <a:gd name="T39" fmla="*/ 2 h 177"/>
                <a:gd name="T40" fmla="*/ 0 w 173"/>
                <a:gd name="T41" fmla="*/ 2 h 177"/>
                <a:gd name="T42" fmla="*/ 0 w 173"/>
                <a:gd name="T43" fmla="*/ 2 h 177"/>
                <a:gd name="T44" fmla="*/ 0 w 173"/>
                <a:gd name="T45" fmla="*/ 2 h 177"/>
                <a:gd name="T46" fmla="*/ 1 w 173"/>
                <a:gd name="T47" fmla="*/ 2 h 177"/>
                <a:gd name="T48" fmla="*/ 1 w 173"/>
                <a:gd name="T49" fmla="*/ 2 h 177"/>
                <a:gd name="T50" fmla="*/ 1 w 173"/>
                <a:gd name="T51" fmla="*/ 2 h 177"/>
                <a:gd name="T52" fmla="*/ 1 w 173"/>
                <a:gd name="T53" fmla="*/ 2 h 177"/>
                <a:gd name="T54" fmla="*/ 1 w 173"/>
                <a:gd name="T55" fmla="*/ 2 h 177"/>
                <a:gd name="T56" fmla="*/ 1 w 173"/>
                <a:gd name="T57" fmla="*/ 2 h 177"/>
                <a:gd name="T58" fmla="*/ 1 w 173"/>
                <a:gd name="T59" fmla="*/ 2 h 177"/>
                <a:gd name="T60" fmla="*/ 1 w 173"/>
                <a:gd name="T61" fmla="*/ 2 h 177"/>
                <a:gd name="T62" fmla="*/ 2 w 173"/>
                <a:gd name="T63" fmla="*/ 2 h 177"/>
                <a:gd name="T64" fmla="*/ 2 w 173"/>
                <a:gd name="T65" fmla="*/ 2 h 177"/>
                <a:gd name="T66" fmla="*/ 2 w 173"/>
                <a:gd name="T67" fmla="*/ 2 h 177"/>
                <a:gd name="T68" fmla="*/ 2 w 173"/>
                <a:gd name="T69" fmla="*/ 2 h 177"/>
                <a:gd name="T70" fmla="*/ 2 w 173"/>
                <a:gd name="T71" fmla="*/ 2 h 177"/>
                <a:gd name="T72" fmla="*/ 2 w 173"/>
                <a:gd name="T73" fmla="*/ 2 h 177"/>
                <a:gd name="T74" fmla="*/ 2 w 173"/>
                <a:gd name="T75" fmla="*/ 2 h 177"/>
                <a:gd name="T76" fmla="*/ 2 w 173"/>
                <a:gd name="T77" fmla="*/ 2 h 177"/>
                <a:gd name="T78" fmla="*/ 2 w 173"/>
                <a:gd name="T79" fmla="*/ 2 h 177"/>
                <a:gd name="T80" fmla="*/ 2 w 173"/>
                <a:gd name="T81" fmla="*/ 1 h 177"/>
                <a:gd name="T82" fmla="*/ 2 w 173"/>
                <a:gd name="T83" fmla="*/ 1 h 177"/>
                <a:gd name="T84" fmla="*/ 2 w 173"/>
                <a:gd name="T85" fmla="*/ 1 h 177"/>
                <a:gd name="T86" fmla="*/ 2 w 173"/>
                <a:gd name="T87" fmla="*/ 1 h 177"/>
                <a:gd name="T88" fmla="*/ 2 w 173"/>
                <a:gd name="T89" fmla="*/ 1 h 177"/>
                <a:gd name="T90" fmla="*/ 2 w 173"/>
                <a:gd name="T91" fmla="*/ 1 h 177"/>
                <a:gd name="T92" fmla="*/ 2 w 173"/>
                <a:gd name="T93" fmla="*/ 1 h 177"/>
                <a:gd name="T94" fmla="*/ 2 w 173"/>
                <a:gd name="T95" fmla="*/ 0 h 177"/>
                <a:gd name="T96" fmla="*/ 2 w 173"/>
                <a:gd name="T97" fmla="*/ 0 h 177"/>
                <a:gd name="T98" fmla="*/ 2 w 173"/>
                <a:gd name="T99" fmla="*/ 0 h 177"/>
                <a:gd name="T100" fmla="*/ 2 w 173"/>
                <a:gd name="T101" fmla="*/ 0 h 177"/>
                <a:gd name="T102" fmla="*/ 2 w 173"/>
                <a:gd name="T103" fmla="*/ 0 h 177"/>
                <a:gd name="T104" fmla="*/ 2 w 173"/>
                <a:gd name="T105" fmla="*/ 0 h 177"/>
                <a:gd name="T106" fmla="*/ 2 w 173"/>
                <a:gd name="T107" fmla="*/ 0 h 177"/>
                <a:gd name="T108" fmla="*/ 1 w 173"/>
                <a:gd name="T109" fmla="*/ 0 h 177"/>
                <a:gd name="T110" fmla="*/ 1 w 173"/>
                <a:gd name="T111" fmla="*/ 0 h 177"/>
                <a:gd name="T112" fmla="*/ 1 w 173"/>
                <a:gd name="T113" fmla="*/ 0 h 1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3"/>
                <a:gd name="T172" fmla="*/ 0 h 177"/>
                <a:gd name="T173" fmla="*/ 173 w 173"/>
                <a:gd name="T174" fmla="*/ 177 h 1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3" h="177">
                  <a:moveTo>
                    <a:pt x="87" y="0"/>
                  </a:moveTo>
                  <a:lnTo>
                    <a:pt x="77" y="0"/>
                  </a:lnTo>
                  <a:lnTo>
                    <a:pt x="75" y="1"/>
                  </a:lnTo>
                  <a:lnTo>
                    <a:pt x="70" y="1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1" y="22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2" y="100"/>
                  </a:lnTo>
                  <a:lnTo>
                    <a:pt x="2" y="107"/>
                  </a:lnTo>
                  <a:lnTo>
                    <a:pt x="3" y="109"/>
                  </a:lnTo>
                  <a:lnTo>
                    <a:pt x="3" y="113"/>
                  </a:lnTo>
                  <a:lnTo>
                    <a:pt x="5" y="115"/>
                  </a:lnTo>
                  <a:lnTo>
                    <a:pt x="5" y="118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8" y="123"/>
                  </a:lnTo>
                  <a:lnTo>
                    <a:pt x="8" y="125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5" y="136"/>
                  </a:lnTo>
                  <a:lnTo>
                    <a:pt x="15" y="138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22" y="147"/>
                  </a:lnTo>
                  <a:lnTo>
                    <a:pt x="22" y="148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6" y="151"/>
                  </a:lnTo>
                  <a:lnTo>
                    <a:pt x="26" y="152"/>
                  </a:lnTo>
                  <a:lnTo>
                    <a:pt x="28" y="154"/>
                  </a:lnTo>
                  <a:lnTo>
                    <a:pt x="29" y="154"/>
                  </a:lnTo>
                  <a:lnTo>
                    <a:pt x="31" y="155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6" y="160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9" y="163"/>
                  </a:lnTo>
                  <a:lnTo>
                    <a:pt x="41" y="164"/>
                  </a:lnTo>
                  <a:lnTo>
                    <a:pt x="42" y="164"/>
                  </a:lnTo>
                  <a:lnTo>
                    <a:pt x="44" y="166"/>
                  </a:lnTo>
                  <a:lnTo>
                    <a:pt x="45" y="166"/>
                  </a:lnTo>
                  <a:lnTo>
                    <a:pt x="46" y="167"/>
                  </a:lnTo>
                  <a:lnTo>
                    <a:pt x="48" y="167"/>
                  </a:lnTo>
                  <a:lnTo>
                    <a:pt x="49" y="168"/>
                  </a:lnTo>
                  <a:lnTo>
                    <a:pt x="51" y="168"/>
                  </a:lnTo>
                  <a:lnTo>
                    <a:pt x="52" y="170"/>
                  </a:lnTo>
                  <a:lnTo>
                    <a:pt x="54" y="170"/>
                  </a:lnTo>
                  <a:lnTo>
                    <a:pt x="55" y="171"/>
                  </a:lnTo>
                  <a:lnTo>
                    <a:pt x="57" y="171"/>
                  </a:lnTo>
                  <a:lnTo>
                    <a:pt x="58" y="173"/>
                  </a:lnTo>
                  <a:lnTo>
                    <a:pt x="61" y="173"/>
                  </a:lnTo>
                  <a:lnTo>
                    <a:pt x="62" y="174"/>
                  </a:lnTo>
                  <a:lnTo>
                    <a:pt x="68" y="174"/>
                  </a:lnTo>
                  <a:lnTo>
                    <a:pt x="70" y="176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87" y="177"/>
                  </a:lnTo>
                  <a:lnTo>
                    <a:pt x="97" y="177"/>
                  </a:lnTo>
                  <a:lnTo>
                    <a:pt x="98" y="176"/>
                  </a:lnTo>
                  <a:lnTo>
                    <a:pt x="104" y="176"/>
                  </a:lnTo>
                  <a:lnTo>
                    <a:pt x="106" y="174"/>
                  </a:lnTo>
                  <a:lnTo>
                    <a:pt x="111" y="174"/>
                  </a:lnTo>
                  <a:lnTo>
                    <a:pt x="113" y="173"/>
                  </a:lnTo>
                  <a:lnTo>
                    <a:pt x="116" y="173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20" y="170"/>
                  </a:lnTo>
                  <a:lnTo>
                    <a:pt x="121" y="170"/>
                  </a:lnTo>
                  <a:lnTo>
                    <a:pt x="123" y="168"/>
                  </a:lnTo>
                  <a:lnTo>
                    <a:pt x="124" y="168"/>
                  </a:lnTo>
                  <a:lnTo>
                    <a:pt x="126" y="167"/>
                  </a:lnTo>
                  <a:lnTo>
                    <a:pt x="127" y="167"/>
                  </a:lnTo>
                  <a:lnTo>
                    <a:pt x="129" y="166"/>
                  </a:lnTo>
                  <a:lnTo>
                    <a:pt x="130" y="166"/>
                  </a:lnTo>
                  <a:lnTo>
                    <a:pt x="132" y="164"/>
                  </a:lnTo>
                  <a:lnTo>
                    <a:pt x="133" y="164"/>
                  </a:lnTo>
                  <a:lnTo>
                    <a:pt x="134" y="163"/>
                  </a:lnTo>
                  <a:lnTo>
                    <a:pt x="136" y="163"/>
                  </a:lnTo>
                  <a:lnTo>
                    <a:pt x="136" y="161"/>
                  </a:lnTo>
                  <a:lnTo>
                    <a:pt x="137" y="160"/>
                  </a:lnTo>
                  <a:lnTo>
                    <a:pt x="139" y="160"/>
                  </a:lnTo>
                  <a:lnTo>
                    <a:pt x="142" y="157"/>
                  </a:lnTo>
                  <a:lnTo>
                    <a:pt x="143" y="157"/>
                  </a:lnTo>
                  <a:lnTo>
                    <a:pt x="143" y="155"/>
                  </a:lnTo>
                  <a:lnTo>
                    <a:pt x="144" y="154"/>
                  </a:lnTo>
                  <a:lnTo>
                    <a:pt x="146" y="154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2" y="148"/>
                  </a:lnTo>
                  <a:lnTo>
                    <a:pt x="152" y="147"/>
                  </a:lnTo>
                  <a:lnTo>
                    <a:pt x="157" y="141"/>
                  </a:lnTo>
                  <a:lnTo>
                    <a:pt x="157" y="139"/>
                  </a:lnTo>
                  <a:lnTo>
                    <a:pt x="159" y="138"/>
                  </a:lnTo>
                  <a:lnTo>
                    <a:pt x="159" y="136"/>
                  </a:lnTo>
                  <a:lnTo>
                    <a:pt x="160" y="135"/>
                  </a:lnTo>
                  <a:lnTo>
                    <a:pt x="160" y="134"/>
                  </a:lnTo>
                  <a:lnTo>
                    <a:pt x="163" y="131"/>
                  </a:lnTo>
                  <a:lnTo>
                    <a:pt x="163" y="129"/>
                  </a:lnTo>
                  <a:lnTo>
                    <a:pt x="165" y="128"/>
                  </a:lnTo>
                  <a:lnTo>
                    <a:pt x="165" y="126"/>
                  </a:lnTo>
                  <a:lnTo>
                    <a:pt x="166" y="125"/>
                  </a:lnTo>
                  <a:lnTo>
                    <a:pt x="166" y="123"/>
                  </a:lnTo>
                  <a:lnTo>
                    <a:pt x="168" y="122"/>
                  </a:lnTo>
                  <a:lnTo>
                    <a:pt x="168" y="119"/>
                  </a:lnTo>
                  <a:lnTo>
                    <a:pt x="169" y="118"/>
                  </a:lnTo>
                  <a:lnTo>
                    <a:pt x="169" y="115"/>
                  </a:lnTo>
                  <a:lnTo>
                    <a:pt x="170" y="113"/>
                  </a:lnTo>
                  <a:lnTo>
                    <a:pt x="170" y="109"/>
                  </a:lnTo>
                  <a:lnTo>
                    <a:pt x="172" y="107"/>
                  </a:lnTo>
                  <a:lnTo>
                    <a:pt x="172" y="100"/>
                  </a:lnTo>
                  <a:lnTo>
                    <a:pt x="173" y="99"/>
                  </a:lnTo>
                  <a:lnTo>
                    <a:pt x="173" y="89"/>
                  </a:lnTo>
                  <a:lnTo>
                    <a:pt x="173" y="78"/>
                  </a:lnTo>
                  <a:lnTo>
                    <a:pt x="172" y="77"/>
                  </a:lnTo>
                  <a:lnTo>
                    <a:pt x="172" y="70"/>
                  </a:lnTo>
                  <a:lnTo>
                    <a:pt x="170" y="68"/>
                  </a:lnTo>
                  <a:lnTo>
                    <a:pt x="170" y="64"/>
                  </a:lnTo>
                  <a:lnTo>
                    <a:pt x="169" y="62"/>
                  </a:lnTo>
                  <a:lnTo>
                    <a:pt x="169" y="60"/>
                  </a:lnTo>
                  <a:lnTo>
                    <a:pt x="168" y="58"/>
                  </a:lnTo>
                  <a:lnTo>
                    <a:pt x="168" y="55"/>
                  </a:lnTo>
                  <a:lnTo>
                    <a:pt x="166" y="54"/>
                  </a:lnTo>
                  <a:lnTo>
                    <a:pt x="166" y="52"/>
                  </a:lnTo>
                  <a:lnTo>
                    <a:pt x="165" y="51"/>
                  </a:lnTo>
                  <a:lnTo>
                    <a:pt x="165" y="49"/>
                  </a:lnTo>
                  <a:lnTo>
                    <a:pt x="163" y="48"/>
                  </a:lnTo>
                  <a:lnTo>
                    <a:pt x="163" y="46"/>
                  </a:lnTo>
                  <a:lnTo>
                    <a:pt x="160" y="44"/>
                  </a:lnTo>
                  <a:lnTo>
                    <a:pt x="160" y="42"/>
                  </a:lnTo>
                  <a:lnTo>
                    <a:pt x="159" y="41"/>
                  </a:lnTo>
                  <a:lnTo>
                    <a:pt x="159" y="39"/>
                  </a:lnTo>
                  <a:lnTo>
                    <a:pt x="157" y="38"/>
                  </a:lnTo>
                  <a:lnTo>
                    <a:pt x="157" y="36"/>
                  </a:lnTo>
                  <a:lnTo>
                    <a:pt x="152" y="31"/>
                  </a:lnTo>
                  <a:lnTo>
                    <a:pt x="152" y="29"/>
                  </a:lnTo>
                  <a:lnTo>
                    <a:pt x="150" y="28"/>
                  </a:lnTo>
                  <a:lnTo>
                    <a:pt x="149" y="28"/>
                  </a:lnTo>
                  <a:lnTo>
                    <a:pt x="147" y="26"/>
                  </a:lnTo>
                  <a:lnTo>
                    <a:pt x="147" y="25"/>
                  </a:lnTo>
                  <a:lnTo>
                    <a:pt x="146" y="23"/>
                  </a:lnTo>
                  <a:lnTo>
                    <a:pt x="144" y="23"/>
                  </a:lnTo>
                  <a:lnTo>
                    <a:pt x="143" y="22"/>
                  </a:lnTo>
                  <a:lnTo>
                    <a:pt x="143" y="20"/>
                  </a:lnTo>
                  <a:lnTo>
                    <a:pt x="142" y="20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6" y="16"/>
                  </a:lnTo>
                  <a:lnTo>
                    <a:pt x="136" y="15"/>
                  </a:lnTo>
                  <a:lnTo>
                    <a:pt x="134" y="15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0" y="12"/>
                  </a:lnTo>
                  <a:lnTo>
                    <a:pt x="129" y="12"/>
                  </a:lnTo>
                  <a:lnTo>
                    <a:pt x="127" y="10"/>
                  </a:lnTo>
                  <a:lnTo>
                    <a:pt x="126" y="10"/>
                  </a:lnTo>
                  <a:lnTo>
                    <a:pt x="124" y="9"/>
                  </a:lnTo>
                  <a:lnTo>
                    <a:pt x="123" y="9"/>
                  </a:lnTo>
                  <a:lnTo>
                    <a:pt x="121" y="7"/>
                  </a:lnTo>
                  <a:lnTo>
                    <a:pt x="120" y="7"/>
                  </a:lnTo>
                  <a:lnTo>
                    <a:pt x="119" y="6"/>
                  </a:lnTo>
                  <a:lnTo>
                    <a:pt x="117" y="6"/>
                  </a:lnTo>
                  <a:lnTo>
                    <a:pt x="116" y="4"/>
                  </a:lnTo>
                  <a:lnTo>
                    <a:pt x="113" y="4"/>
                  </a:lnTo>
                  <a:lnTo>
                    <a:pt x="111" y="3"/>
                  </a:lnTo>
                  <a:lnTo>
                    <a:pt x="106" y="3"/>
                  </a:lnTo>
                  <a:lnTo>
                    <a:pt x="104" y="1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49" name="Freeform 849"/>
            <p:cNvSpPr>
              <a:spLocks/>
            </p:cNvSpPr>
            <p:nvPr/>
          </p:nvSpPr>
          <p:spPr bwMode="auto">
            <a:xfrm>
              <a:off x="3011" y="2945"/>
              <a:ext cx="61" cy="63"/>
            </a:xfrm>
            <a:custGeom>
              <a:avLst/>
              <a:gdLst>
                <a:gd name="T0" fmla="*/ 0 w 184"/>
                <a:gd name="T1" fmla="*/ 2 h 189"/>
                <a:gd name="T2" fmla="*/ 0 w 184"/>
                <a:gd name="T3" fmla="*/ 2 h 189"/>
                <a:gd name="T4" fmla="*/ 0 w 184"/>
                <a:gd name="T5" fmla="*/ 2 h 189"/>
                <a:gd name="T6" fmla="*/ 1 w 184"/>
                <a:gd name="T7" fmla="*/ 2 h 189"/>
                <a:gd name="T8" fmla="*/ 1 w 184"/>
                <a:gd name="T9" fmla="*/ 2 h 189"/>
                <a:gd name="T10" fmla="*/ 1 w 184"/>
                <a:gd name="T11" fmla="*/ 2 h 189"/>
                <a:gd name="T12" fmla="*/ 1 w 184"/>
                <a:gd name="T13" fmla="*/ 2 h 189"/>
                <a:gd name="T14" fmla="*/ 2 w 184"/>
                <a:gd name="T15" fmla="*/ 2 h 189"/>
                <a:gd name="T16" fmla="*/ 2 w 184"/>
                <a:gd name="T17" fmla="*/ 2 h 189"/>
                <a:gd name="T18" fmla="*/ 2 w 184"/>
                <a:gd name="T19" fmla="*/ 2 h 189"/>
                <a:gd name="T20" fmla="*/ 2 w 184"/>
                <a:gd name="T21" fmla="*/ 2 h 189"/>
                <a:gd name="T22" fmla="*/ 2 w 184"/>
                <a:gd name="T23" fmla="*/ 1 h 189"/>
                <a:gd name="T24" fmla="*/ 2 w 184"/>
                <a:gd name="T25" fmla="*/ 1 h 189"/>
                <a:gd name="T26" fmla="*/ 2 w 184"/>
                <a:gd name="T27" fmla="*/ 1 h 189"/>
                <a:gd name="T28" fmla="*/ 2 w 184"/>
                <a:gd name="T29" fmla="*/ 1 h 189"/>
                <a:gd name="T30" fmla="*/ 2 w 184"/>
                <a:gd name="T31" fmla="*/ 0 h 189"/>
                <a:gd name="T32" fmla="*/ 2 w 184"/>
                <a:gd name="T33" fmla="*/ 0 h 189"/>
                <a:gd name="T34" fmla="*/ 1 w 184"/>
                <a:gd name="T35" fmla="*/ 0 h 189"/>
                <a:gd name="T36" fmla="*/ 1 w 184"/>
                <a:gd name="T37" fmla="*/ 0 h 189"/>
                <a:gd name="T38" fmla="*/ 1 w 184"/>
                <a:gd name="T39" fmla="*/ 0 h 189"/>
                <a:gd name="T40" fmla="*/ 0 w 184"/>
                <a:gd name="T41" fmla="*/ 0 h 189"/>
                <a:gd name="T42" fmla="*/ 0 w 184"/>
                <a:gd name="T43" fmla="*/ 1 h 189"/>
                <a:gd name="T44" fmla="*/ 0 w 184"/>
                <a:gd name="T45" fmla="*/ 1 h 189"/>
                <a:gd name="T46" fmla="*/ 0 w 184"/>
                <a:gd name="T47" fmla="*/ 1 h 189"/>
                <a:gd name="T48" fmla="*/ 0 w 184"/>
                <a:gd name="T49" fmla="*/ 1 h 189"/>
                <a:gd name="T50" fmla="*/ 0 w 184"/>
                <a:gd name="T51" fmla="*/ 1 h 189"/>
                <a:gd name="T52" fmla="*/ 0 w 184"/>
                <a:gd name="T53" fmla="*/ 1 h 189"/>
                <a:gd name="T54" fmla="*/ 0 w 184"/>
                <a:gd name="T55" fmla="*/ 0 h 189"/>
                <a:gd name="T56" fmla="*/ 1 w 184"/>
                <a:gd name="T57" fmla="*/ 0 h 189"/>
                <a:gd name="T58" fmla="*/ 1 w 184"/>
                <a:gd name="T59" fmla="*/ 0 h 189"/>
                <a:gd name="T60" fmla="*/ 1 w 184"/>
                <a:gd name="T61" fmla="*/ 0 h 189"/>
                <a:gd name="T62" fmla="*/ 2 w 184"/>
                <a:gd name="T63" fmla="*/ 0 h 189"/>
                <a:gd name="T64" fmla="*/ 2 w 184"/>
                <a:gd name="T65" fmla="*/ 1 h 189"/>
                <a:gd name="T66" fmla="*/ 2 w 184"/>
                <a:gd name="T67" fmla="*/ 1 h 189"/>
                <a:gd name="T68" fmla="*/ 2 w 184"/>
                <a:gd name="T69" fmla="*/ 1 h 189"/>
                <a:gd name="T70" fmla="*/ 2 w 184"/>
                <a:gd name="T71" fmla="*/ 1 h 189"/>
                <a:gd name="T72" fmla="*/ 2 w 184"/>
                <a:gd name="T73" fmla="*/ 1 h 189"/>
                <a:gd name="T74" fmla="*/ 2 w 184"/>
                <a:gd name="T75" fmla="*/ 2 h 189"/>
                <a:gd name="T76" fmla="*/ 2 w 184"/>
                <a:gd name="T77" fmla="*/ 2 h 189"/>
                <a:gd name="T78" fmla="*/ 2 w 184"/>
                <a:gd name="T79" fmla="*/ 2 h 189"/>
                <a:gd name="T80" fmla="*/ 1 w 184"/>
                <a:gd name="T81" fmla="*/ 2 h 189"/>
                <a:gd name="T82" fmla="*/ 1 w 184"/>
                <a:gd name="T83" fmla="*/ 2 h 189"/>
                <a:gd name="T84" fmla="*/ 1 w 184"/>
                <a:gd name="T85" fmla="*/ 2 h 189"/>
                <a:gd name="T86" fmla="*/ 1 w 184"/>
                <a:gd name="T87" fmla="*/ 2 h 189"/>
                <a:gd name="T88" fmla="*/ 0 w 184"/>
                <a:gd name="T89" fmla="*/ 2 h 189"/>
                <a:gd name="T90" fmla="*/ 0 w 184"/>
                <a:gd name="T91" fmla="*/ 2 h 189"/>
                <a:gd name="T92" fmla="*/ 0 w 184"/>
                <a:gd name="T93" fmla="*/ 1 h 189"/>
                <a:gd name="T94" fmla="*/ 0 w 184"/>
                <a:gd name="T95" fmla="*/ 1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4"/>
                <a:gd name="T145" fmla="*/ 0 h 189"/>
                <a:gd name="T146" fmla="*/ 184 w 184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4" h="189">
                  <a:moveTo>
                    <a:pt x="0" y="95"/>
                  </a:moveTo>
                  <a:lnTo>
                    <a:pt x="0" y="103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7"/>
                  </a:lnTo>
                  <a:lnTo>
                    <a:pt x="7" y="131"/>
                  </a:lnTo>
                  <a:lnTo>
                    <a:pt x="8" y="134"/>
                  </a:lnTo>
                  <a:lnTo>
                    <a:pt x="10" y="138"/>
                  </a:lnTo>
                  <a:lnTo>
                    <a:pt x="15" y="147"/>
                  </a:lnTo>
                  <a:lnTo>
                    <a:pt x="17" y="150"/>
                  </a:lnTo>
                  <a:lnTo>
                    <a:pt x="23" y="157"/>
                  </a:lnTo>
                  <a:lnTo>
                    <a:pt x="26" y="160"/>
                  </a:lnTo>
                  <a:lnTo>
                    <a:pt x="30" y="163"/>
                  </a:lnTo>
                  <a:lnTo>
                    <a:pt x="36" y="169"/>
                  </a:lnTo>
                  <a:lnTo>
                    <a:pt x="43" y="174"/>
                  </a:lnTo>
                  <a:lnTo>
                    <a:pt x="47" y="177"/>
                  </a:lnTo>
                  <a:lnTo>
                    <a:pt x="51" y="179"/>
                  </a:lnTo>
                  <a:lnTo>
                    <a:pt x="56" y="180"/>
                  </a:lnTo>
                  <a:lnTo>
                    <a:pt x="59" y="183"/>
                  </a:lnTo>
                  <a:lnTo>
                    <a:pt x="64" y="185"/>
                  </a:lnTo>
                  <a:lnTo>
                    <a:pt x="69" y="185"/>
                  </a:lnTo>
                  <a:lnTo>
                    <a:pt x="73" y="186"/>
                  </a:lnTo>
                  <a:lnTo>
                    <a:pt x="77" y="187"/>
                  </a:lnTo>
                  <a:lnTo>
                    <a:pt x="86" y="187"/>
                  </a:lnTo>
                  <a:lnTo>
                    <a:pt x="90" y="189"/>
                  </a:lnTo>
                  <a:lnTo>
                    <a:pt x="92" y="189"/>
                  </a:lnTo>
                  <a:lnTo>
                    <a:pt x="105" y="187"/>
                  </a:lnTo>
                  <a:lnTo>
                    <a:pt x="109" y="186"/>
                  </a:lnTo>
                  <a:lnTo>
                    <a:pt x="115" y="185"/>
                  </a:lnTo>
                  <a:lnTo>
                    <a:pt x="119" y="185"/>
                  </a:lnTo>
                  <a:lnTo>
                    <a:pt x="124" y="183"/>
                  </a:lnTo>
                  <a:lnTo>
                    <a:pt x="131" y="179"/>
                  </a:lnTo>
                  <a:lnTo>
                    <a:pt x="135" y="177"/>
                  </a:lnTo>
                  <a:lnTo>
                    <a:pt x="139" y="174"/>
                  </a:lnTo>
                  <a:lnTo>
                    <a:pt x="142" y="172"/>
                  </a:lnTo>
                  <a:lnTo>
                    <a:pt x="149" y="166"/>
                  </a:lnTo>
                  <a:lnTo>
                    <a:pt x="154" y="163"/>
                  </a:lnTo>
                  <a:lnTo>
                    <a:pt x="162" y="154"/>
                  </a:lnTo>
                  <a:lnTo>
                    <a:pt x="165" y="150"/>
                  </a:lnTo>
                  <a:lnTo>
                    <a:pt x="168" y="147"/>
                  </a:lnTo>
                  <a:lnTo>
                    <a:pt x="173" y="138"/>
                  </a:lnTo>
                  <a:lnTo>
                    <a:pt x="174" y="134"/>
                  </a:lnTo>
                  <a:lnTo>
                    <a:pt x="177" y="131"/>
                  </a:lnTo>
                  <a:lnTo>
                    <a:pt x="178" y="127"/>
                  </a:lnTo>
                  <a:lnTo>
                    <a:pt x="180" y="122"/>
                  </a:lnTo>
                  <a:lnTo>
                    <a:pt x="180" y="118"/>
                  </a:lnTo>
                  <a:lnTo>
                    <a:pt x="181" y="112"/>
                  </a:lnTo>
                  <a:lnTo>
                    <a:pt x="183" y="103"/>
                  </a:lnTo>
                  <a:lnTo>
                    <a:pt x="183" y="99"/>
                  </a:lnTo>
                  <a:lnTo>
                    <a:pt x="184" y="95"/>
                  </a:lnTo>
                  <a:lnTo>
                    <a:pt x="184" y="93"/>
                  </a:lnTo>
                  <a:lnTo>
                    <a:pt x="183" y="89"/>
                  </a:lnTo>
                  <a:lnTo>
                    <a:pt x="183" y="84"/>
                  </a:lnTo>
                  <a:lnTo>
                    <a:pt x="181" y="76"/>
                  </a:lnTo>
                  <a:lnTo>
                    <a:pt x="180" y="71"/>
                  </a:lnTo>
                  <a:lnTo>
                    <a:pt x="180" y="66"/>
                  </a:lnTo>
                  <a:lnTo>
                    <a:pt x="177" y="58"/>
                  </a:lnTo>
                  <a:lnTo>
                    <a:pt x="174" y="54"/>
                  </a:lnTo>
                  <a:lnTo>
                    <a:pt x="173" y="50"/>
                  </a:lnTo>
                  <a:lnTo>
                    <a:pt x="170" y="45"/>
                  </a:lnTo>
                  <a:lnTo>
                    <a:pt x="168" y="42"/>
                  </a:lnTo>
                  <a:lnTo>
                    <a:pt x="165" y="38"/>
                  </a:lnTo>
                  <a:lnTo>
                    <a:pt x="162" y="35"/>
                  </a:lnTo>
                  <a:lnTo>
                    <a:pt x="157" y="28"/>
                  </a:lnTo>
                  <a:lnTo>
                    <a:pt x="154" y="25"/>
                  </a:lnTo>
                  <a:lnTo>
                    <a:pt x="149" y="22"/>
                  </a:lnTo>
                  <a:lnTo>
                    <a:pt x="142" y="16"/>
                  </a:lnTo>
                  <a:lnTo>
                    <a:pt x="131" y="9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69" y="3"/>
                  </a:lnTo>
                  <a:lnTo>
                    <a:pt x="64" y="5"/>
                  </a:lnTo>
                  <a:lnTo>
                    <a:pt x="60" y="6"/>
                  </a:lnTo>
                  <a:lnTo>
                    <a:pt x="56" y="7"/>
                  </a:lnTo>
                  <a:lnTo>
                    <a:pt x="51" y="9"/>
                  </a:lnTo>
                  <a:lnTo>
                    <a:pt x="40" y="16"/>
                  </a:lnTo>
                  <a:lnTo>
                    <a:pt x="36" y="19"/>
                  </a:lnTo>
                  <a:lnTo>
                    <a:pt x="30" y="25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3" y="45"/>
                  </a:lnTo>
                  <a:lnTo>
                    <a:pt x="10" y="50"/>
                  </a:lnTo>
                  <a:lnTo>
                    <a:pt x="8" y="54"/>
                  </a:lnTo>
                  <a:lnTo>
                    <a:pt x="4" y="63"/>
                  </a:lnTo>
                  <a:lnTo>
                    <a:pt x="4" y="66"/>
                  </a:lnTo>
                  <a:lnTo>
                    <a:pt x="2" y="71"/>
                  </a:lnTo>
                  <a:lnTo>
                    <a:pt x="1" y="76"/>
                  </a:lnTo>
                  <a:lnTo>
                    <a:pt x="0" y="84"/>
                  </a:lnTo>
                  <a:lnTo>
                    <a:pt x="0" y="95"/>
                  </a:lnTo>
                  <a:lnTo>
                    <a:pt x="11" y="95"/>
                  </a:lnTo>
                  <a:lnTo>
                    <a:pt x="11" y="86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4" y="70"/>
                  </a:lnTo>
                  <a:lnTo>
                    <a:pt x="15" y="66"/>
                  </a:lnTo>
                  <a:lnTo>
                    <a:pt x="18" y="58"/>
                  </a:lnTo>
                  <a:lnTo>
                    <a:pt x="20" y="55"/>
                  </a:lnTo>
                  <a:lnTo>
                    <a:pt x="23" y="51"/>
                  </a:lnTo>
                  <a:lnTo>
                    <a:pt x="24" y="48"/>
                  </a:lnTo>
                  <a:lnTo>
                    <a:pt x="27" y="45"/>
                  </a:lnTo>
                  <a:lnTo>
                    <a:pt x="31" y="38"/>
                  </a:lnTo>
                  <a:lnTo>
                    <a:pt x="34" y="35"/>
                  </a:lnTo>
                  <a:lnTo>
                    <a:pt x="37" y="34"/>
                  </a:lnTo>
                  <a:lnTo>
                    <a:pt x="46" y="25"/>
                  </a:lnTo>
                  <a:lnTo>
                    <a:pt x="56" y="19"/>
                  </a:lnTo>
                  <a:lnTo>
                    <a:pt x="60" y="18"/>
                  </a:lnTo>
                  <a:lnTo>
                    <a:pt x="63" y="16"/>
                  </a:lnTo>
                  <a:lnTo>
                    <a:pt x="67" y="15"/>
                  </a:lnTo>
                  <a:lnTo>
                    <a:pt x="72" y="13"/>
                  </a:lnTo>
                  <a:lnTo>
                    <a:pt x="75" y="13"/>
                  </a:lnTo>
                  <a:lnTo>
                    <a:pt x="79" y="12"/>
                  </a:lnTo>
                  <a:lnTo>
                    <a:pt x="99" y="12"/>
                  </a:lnTo>
                  <a:lnTo>
                    <a:pt x="108" y="13"/>
                  </a:lnTo>
                  <a:lnTo>
                    <a:pt x="112" y="13"/>
                  </a:lnTo>
                  <a:lnTo>
                    <a:pt x="115" y="15"/>
                  </a:lnTo>
                  <a:lnTo>
                    <a:pt x="122" y="18"/>
                  </a:lnTo>
                  <a:lnTo>
                    <a:pt x="126" y="19"/>
                  </a:lnTo>
                  <a:lnTo>
                    <a:pt x="137" y="25"/>
                  </a:lnTo>
                  <a:lnTo>
                    <a:pt x="145" y="34"/>
                  </a:lnTo>
                  <a:lnTo>
                    <a:pt x="148" y="35"/>
                  </a:lnTo>
                  <a:lnTo>
                    <a:pt x="154" y="42"/>
                  </a:lnTo>
                  <a:lnTo>
                    <a:pt x="155" y="45"/>
                  </a:lnTo>
                  <a:lnTo>
                    <a:pt x="158" y="48"/>
                  </a:lnTo>
                  <a:lnTo>
                    <a:pt x="160" y="51"/>
                  </a:lnTo>
                  <a:lnTo>
                    <a:pt x="162" y="55"/>
                  </a:lnTo>
                  <a:lnTo>
                    <a:pt x="164" y="58"/>
                  </a:lnTo>
                  <a:lnTo>
                    <a:pt x="165" y="63"/>
                  </a:lnTo>
                  <a:lnTo>
                    <a:pt x="168" y="70"/>
                  </a:lnTo>
                  <a:lnTo>
                    <a:pt x="170" y="74"/>
                  </a:lnTo>
                  <a:lnTo>
                    <a:pt x="170" y="77"/>
                  </a:lnTo>
                  <a:lnTo>
                    <a:pt x="171" y="86"/>
                  </a:lnTo>
                  <a:lnTo>
                    <a:pt x="171" y="90"/>
                  </a:lnTo>
                  <a:lnTo>
                    <a:pt x="173" y="95"/>
                  </a:lnTo>
                  <a:lnTo>
                    <a:pt x="173" y="93"/>
                  </a:lnTo>
                  <a:lnTo>
                    <a:pt x="171" y="97"/>
                  </a:lnTo>
                  <a:lnTo>
                    <a:pt x="171" y="102"/>
                  </a:lnTo>
                  <a:lnTo>
                    <a:pt x="170" y="111"/>
                  </a:lnTo>
                  <a:lnTo>
                    <a:pt x="170" y="115"/>
                  </a:lnTo>
                  <a:lnTo>
                    <a:pt x="168" y="118"/>
                  </a:lnTo>
                  <a:lnTo>
                    <a:pt x="167" y="122"/>
                  </a:lnTo>
                  <a:lnTo>
                    <a:pt x="165" y="127"/>
                  </a:lnTo>
                  <a:lnTo>
                    <a:pt x="164" y="129"/>
                  </a:lnTo>
                  <a:lnTo>
                    <a:pt x="162" y="134"/>
                  </a:lnTo>
                  <a:lnTo>
                    <a:pt x="158" y="140"/>
                  </a:lnTo>
                  <a:lnTo>
                    <a:pt x="155" y="142"/>
                  </a:lnTo>
                  <a:lnTo>
                    <a:pt x="154" y="147"/>
                  </a:lnTo>
                  <a:lnTo>
                    <a:pt x="151" y="150"/>
                  </a:lnTo>
                  <a:lnTo>
                    <a:pt x="145" y="154"/>
                  </a:lnTo>
                  <a:lnTo>
                    <a:pt x="137" y="163"/>
                  </a:lnTo>
                  <a:lnTo>
                    <a:pt x="132" y="164"/>
                  </a:lnTo>
                  <a:lnTo>
                    <a:pt x="129" y="167"/>
                  </a:lnTo>
                  <a:lnTo>
                    <a:pt x="126" y="169"/>
                  </a:lnTo>
                  <a:lnTo>
                    <a:pt x="119" y="172"/>
                  </a:lnTo>
                  <a:lnTo>
                    <a:pt x="115" y="173"/>
                  </a:lnTo>
                  <a:lnTo>
                    <a:pt x="112" y="174"/>
                  </a:lnTo>
                  <a:lnTo>
                    <a:pt x="108" y="174"/>
                  </a:lnTo>
                  <a:lnTo>
                    <a:pt x="103" y="176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88" y="176"/>
                  </a:lnTo>
                  <a:lnTo>
                    <a:pt x="79" y="176"/>
                  </a:lnTo>
                  <a:lnTo>
                    <a:pt x="75" y="174"/>
                  </a:lnTo>
                  <a:lnTo>
                    <a:pt x="72" y="174"/>
                  </a:lnTo>
                  <a:lnTo>
                    <a:pt x="67" y="173"/>
                  </a:lnTo>
                  <a:lnTo>
                    <a:pt x="63" y="172"/>
                  </a:lnTo>
                  <a:lnTo>
                    <a:pt x="60" y="170"/>
                  </a:lnTo>
                  <a:lnTo>
                    <a:pt x="56" y="169"/>
                  </a:lnTo>
                  <a:lnTo>
                    <a:pt x="53" y="167"/>
                  </a:lnTo>
                  <a:lnTo>
                    <a:pt x="50" y="164"/>
                  </a:lnTo>
                  <a:lnTo>
                    <a:pt x="43" y="160"/>
                  </a:lnTo>
                  <a:lnTo>
                    <a:pt x="34" y="151"/>
                  </a:lnTo>
                  <a:lnTo>
                    <a:pt x="31" y="150"/>
                  </a:lnTo>
                  <a:lnTo>
                    <a:pt x="27" y="144"/>
                  </a:lnTo>
                  <a:lnTo>
                    <a:pt x="24" y="140"/>
                  </a:lnTo>
                  <a:lnTo>
                    <a:pt x="20" y="134"/>
                  </a:lnTo>
                  <a:lnTo>
                    <a:pt x="18" y="129"/>
                  </a:lnTo>
                  <a:lnTo>
                    <a:pt x="17" y="125"/>
                  </a:lnTo>
                  <a:lnTo>
                    <a:pt x="15" y="122"/>
                  </a:lnTo>
                  <a:lnTo>
                    <a:pt x="14" y="118"/>
                  </a:lnTo>
                  <a:lnTo>
                    <a:pt x="13" y="115"/>
                  </a:lnTo>
                  <a:lnTo>
                    <a:pt x="11" y="102"/>
                  </a:lnTo>
                  <a:lnTo>
                    <a:pt x="11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0" name="Freeform 850"/>
            <p:cNvSpPr>
              <a:spLocks/>
            </p:cNvSpPr>
            <p:nvPr/>
          </p:nvSpPr>
          <p:spPr bwMode="auto">
            <a:xfrm>
              <a:off x="3364" y="2643"/>
              <a:ext cx="58" cy="58"/>
            </a:xfrm>
            <a:custGeom>
              <a:avLst/>
              <a:gdLst>
                <a:gd name="T0" fmla="*/ 1 w 173"/>
                <a:gd name="T1" fmla="*/ 0 h 175"/>
                <a:gd name="T2" fmla="*/ 1 w 173"/>
                <a:gd name="T3" fmla="*/ 0 h 175"/>
                <a:gd name="T4" fmla="*/ 1 w 173"/>
                <a:gd name="T5" fmla="*/ 0 h 175"/>
                <a:gd name="T6" fmla="*/ 1 w 173"/>
                <a:gd name="T7" fmla="*/ 0 h 175"/>
                <a:gd name="T8" fmla="*/ 0 w 173"/>
                <a:gd name="T9" fmla="*/ 0 h 175"/>
                <a:gd name="T10" fmla="*/ 0 w 173"/>
                <a:gd name="T11" fmla="*/ 0 h 175"/>
                <a:gd name="T12" fmla="*/ 0 w 173"/>
                <a:gd name="T13" fmla="*/ 0 h 175"/>
                <a:gd name="T14" fmla="*/ 0 w 173"/>
                <a:gd name="T15" fmla="*/ 0 h 175"/>
                <a:gd name="T16" fmla="*/ 0 w 173"/>
                <a:gd name="T17" fmla="*/ 0 h 175"/>
                <a:gd name="T18" fmla="*/ 0 w 173"/>
                <a:gd name="T19" fmla="*/ 0 h 175"/>
                <a:gd name="T20" fmla="*/ 0 w 173"/>
                <a:gd name="T21" fmla="*/ 1 h 175"/>
                <a:gd name="T22" fmla="*/ 0 w 173"/>
                <a:gd name="T23" fmla="*/ 1 h 175"/>
                <a:gd name="T24" fmla="*/ 0 w 173"/>
                <a:gd name="T25" fmla="*/ 1 h 175"/>
                <a:gd name="T26" fmla="*/ 0 w 173"/>
                <a:gd name="T27" fmla="*/ 1 h 175"/>
                <a:gd name="T28" fmla="*/ 0 w 173"/>
                <a:gd name="T29" fmla="*/ 1 h 175"/>
                <a:gd name="T30" fmla="*/ 0 w 173"/>
                <a:gd name="T31" fmla="*/ 1 h 175"/>
                <a:gd name="T32" fmla="*/ 0 w 173"/>
                <a:gd name="T33" fmla="*/ 1 h 175"/>
                <a:gd name="T34" fmla="*/ 0 w 173"/>
                <a:gd name="T35" fmla="*/ 2 h 175"/>
                <a:gd name="T36" fmla="*/ 0 w 173"/>
                <a:gd name="T37" fmla="*/ 2 h 175"/>
                <a:gd name="T38" fmla="*/ 0 w 173"/>
                <a:gd name="T39" fmla="*/ 2 h 175"/>
                <a:gd name="T40" fmla="*/ 0 w 173"/>
                <a:gd name="T41" fmla="*/ 2 h 175"/>
                <a:gd name="T42" fmla="*/ 0 w 173"/>
                <a:gd name="T43" fmla="*/ 2 h 175"/>
                <a:gd name="T44" fmla="*/ 0 w 173"/>
                <a:gd name="T45" fmla="*/ 2 h 175"/>
                <a:gd name="T46" fmla="*/ 0 w 173"/>
                <a:gd name="T47" fmla="*/ 2 h 175"/>
                <a:gd name="T48" fmla="*/ 0 w 173"/>
                <a:gd name="T49" fmla="*/ 2 h 175"/>
                <a:gd name="T50" fmla="*/ 1 w 173"/>
                <a:gd name="T51" fmla="*/ 2 h 175"/>
                <a:gd name="T52" fmla="*/ 1 w 173"/>
                <a:gd name="T53" fmla="*/ 2 h 175"/>
                <a:gd name="T54" fmla="*/ 1 w 173"/>
                <a:gd name="T55" fmla="*/ 2 h 175"/>
                <a:gd name="T56" fmla="*/ 1 w 173"/>
                <a:gd name="T57" fmla="*/ 2 h 175"/>
                <a:gd name="T58" fmla="*/ 1 w 173"/>
                <a:gd name="T59" fmla="*/ 2 h 175"/>
                <a:gd name="T60" fmla="*/ 1 w 173"/>
                <a:gd name="T61" fmla="*/ 2 h 175"/>
                <a:gd name="T62" fmla="*/ 1 w 173"/>
                <a:gd name="T63" fmla="*/ 2 h 175"/>
                <a:gd name="T64" fmla="*/ 2 w 173"/>
                <a:gd name="T65" fmla="*/ 2 h 175"/>
                <a:gd name="T66" fmla="*/ 2 w 173"/>
                <a:gd name="T67" fmla="*/ 2 h 175"/>
                <a:gd name="T68" fmla="*/ 2 w 173"/>
                <a:gd name="T69" fmla="*/ 2 h 175"/>
                <a:gd name="T70" fmla="*/ 2 w 173"/>
                <a:gd name="T71" fmla="*/ 2 h 175"/>
                <a:gd name="T72" fmla="*/ 2 w 173"/>
                <a:gd name="T73" fmla="*/ 2 h 175"/>
                <a:gd name="T74" fmla="*/ 2 w 173"/>
                <a:gd name="T75" fmla="*/ 2 h 175"/>
                <a:gd name="T76" fmla="*/ 2 w 173"/>
                <a:gd name="T77" fmla="*/ 2 h 175"/>
                <a:gd name="T78" fmla="*/ 2 w 173"/>
                <a:gd name="T79" fmla="*/ 2 h 175"/>
                <a:gd name="T80" fmla="*/ 2 w 173"/>
                <a:gd name="T81" fmla="*/ 2 h 175"/>
                <a:gd name="T82" fmla="*/ 2 w 173"/>
                <a:gd name="T83" fmla="*/ 2 h 175"/>
                <a:gd name="T84" fmla="*/ 2 w 173"/>
                <a:gd name="T85" fmla="*/ 1 h 175"/>
                <a:gd name="T86" fmla="*/ 2 w 173"/>
                <a:gd name="T87" fmla="*/ 1 h 175"/>
                <a:gd name="T88" fmla="*/ 2 w 173"/>
                <a:gd name="T89" fmla="*/ 1 h 175"/>
                <a:gd name="T90" fmla="*/ 2 w 173"/>
                <a:gd name="T91" fmla="*/ 1 h 175"/>
                <a:gd name="T92" fmla="*/ 2 w 173"/>
                <a:gd name="T93" fmla="*/ 1 h 175"/>
                <a:gd name="T94" fmla="*/ 2 w 173"/>
                <a:gd name="T95" fmla="*/ 1 h 175"/>
                <a:gd name="T96" fmla="*/ 2 w 173"/>
                <a:gd name="T97" fmla="*/ 1 h 175"/>
                <a:gd name="T98" fmla="*/ 2 w 173"/>
                <a:gd name="T99" fmla="*/ 0 h 175"/>
                <a:gd name="T100" fmla="*/ 2 w 173"/>
                <a:gd name="T101" fmla="*/ 0 h 175"/>
                <a:gd name="T102" fmla="*/ 2 w 173"/>
                <a:gd name="T103" fmla="*/ 0 h 175"/>
                <a:gd name="T104" fmla="*/ 2 w 173"/>
                <a:gd name="T105" fmla="*/ 0 h 175"/>
                <a:gd name="T106" fmla="*/ 2 w 173"/>
                <a:gd name="T107" fmla="*/ 0 h 175"/>
                <a:gd name="T108" fmla="*/ 2 w 173"/>
                <a:gd name="T109" fmla="*/ 0 h 175"/>
                <a:gd name="T110" fmla="*/ 2 w 173"/>
                <a:gd name="T111" fmla="*/ 0 h 175"/>
                <a:gd name="T112" fmla="*/ 2 w 173"/>
                <a:gd name="T113" fmla="*/ 0 h 175"/>
                <a:gd name="T114" fmla="*/ 1 w 173"/>
                <a:gd name="T115" fmla="*/ 0 h 175"/>
                <a:gd name="T116" fmla="*/ 1 w 173"/>
                <a:gd name="T117" fmla="*/ 0 h 175"/>
                <a:gd name="T118" fmla="*/ 1 w 173"/>
                <a:gd name="T119" fmla="*/ 0 h 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"/>
                <a:gd name="T181" fmla="*/ 0 h 175"/>
                <a:gd name="T182" fmla="*/ 173 w 173"/>
                <a:gd name="T183" fmla="*/ 175 h 1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" h="175">
                  <a:moveTo>
                    <a:pt x="87" y="0"/>
                  </a:moveTo>
                  <a:lnTo>
                    <a:pt x="77" y="0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0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4" y="58"/>
                  </a:lnTo>
                  <a:lnTo>
                    <a:pt x="4" y="61"/>
                  </a:lnTo>
                  <a:lnTo>
                    <a:pt x="3" y="62"/>
                  </a:lnTo>
                  <a:lnTo>
                    <a:pt x="3" y="68"/>
                  </a:lnTo>
                  <a:lnTo>
                    <a:pt x="2" y="69"/>
                  </a:lnTo>
                  <a:lnTo>
                    <a:pt x="2" y="75"/>
                  </a:lnTo>
                  <a:lnTo>
                    <a:pt x="0" y="77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2" y="106"/>
                  </a:lnTo>
                  <a:lnTo>
                    <a:pt x="3" y="107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4" y="117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7" y="122"/>
                  </a:lnTo>
                  <a:lnTo>
                    <a:pt x="7" y="123"/>
                  </a:lnTo>
                  <a:lnTo>
                    <a:pt x="9" y="124"/>
                  </a:lnTo>
                  <a:lnTo>
                    <a:pt x="9" y="126"/>
                  </a:lnTo>
                  <a:lnTo>
                    <a:pt x="10" y="127"/>
                  </a:lnTo>
                  <a:lnTo>
                    <a:pt x="10" y="129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3" y="133"/>
                  </a:lnTo>
                  <a:lnTo>
                    <a:pt x="13" y="135"/>
                  </a:lnTo>
                  <a:lnTo>
                    <a:pt x="15" y="136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9"/>
                  </a:lnTo>
                  <a:lnTo>
                    <a:pt x="19" y="142"/>
                  </a:lnTo>
                  <a:lnTo>
                    <a:pt x="19" y="143"/>
                  </a:lnTo>
                  <a:lnTo>
                    <a:pt x="20" y="145"/>
                  </a:lnTo>
                  <a:lnTo>
                    <a:pt x="22" y="145"/>
                  </a:lnTo>
                  <a:lnTo>
                    <a:pt x="22" y="146"/>
                  </a:lnTo>
                  <a:lnTo>
                    <a:pt x="25" y="149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9" y="154"/>
                  </a:lnTo>
                  <a:lnTo>
                    <a:pt x="30" y="154"/>
                  </a:lnTo>
                  <a:lnTo>
                    <a:pt x="30" y="155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9" y="161"/>
                  </a:lnTo>
                  <a:lnTo>
                    <a:pt x="40" y="162"/>
                  </a:lnTo>
                  <a:lnTo>
                    <a:pt x="42" y="162"/>
                  </a:lnTo>
                  <a:lnTo>
                    <a:pt x="43" y="164"/>
                  </a:lnTo>
                  <a:lnTo>
                    <a:pt x="45" y="164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51" y="167"/>
                  </a:lnTo>
                  <a:lnTo>
                    <a:pt x="52" y="168"/>
                  </a:lnTo>
                  <a:lnTo>
                    <a:pt x="53" y="168"/>
                  </a:lnTo>
                  <a:lnTo>
                    <a:pt x="55" y="169"/>
                  </a:lnTo>
                  <a:lnTo>
                    <a:pt x="56" y="169"/>
                  </a:lnTo>
                  <a:lnTo>
                    <a:pt x="58" y="171"/>
                  </a:lnTo>
                  <a:lnTo>
                    <a:pt x="61" y="171"/>
                  </a:lnTo>
                  <a:lnTo>
                    <a:pt x="62" y="172"/>
                  </a:lnTo>
                  <a:lnTo>
                    <a:pt x="68" y="172"/>
                  </a:lnTo>
                  <a:lnTo>
                    <a:pt x="69" y="174"/>
                  </a:lnTo>
                  <a:lnTo>
                    <a:pt x="75" y="174"/>
                  </a:lnTo>
                  <a:lnTo>
                    <a:pt x="77" y="175"/>
                  </a:lnTo>
                  <a:lnTo>
                    <a:pt x="87" y="175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104" y="174"/>
                  </a:lnTo>
                  <a:lnTo>
                    <a:pt x="105" y="172"/>
                  </a:lnTo>
                  <a:lnTo>
                    <a:pt x="111" y="172"/>
                  </a:lnTo>
                  <a:lnTo>
                    <a:pt x="113" y="171"/>
                  </a:lnTo>
                  <a:lnTo>
                    <a:pt x="115" y="171"/>
                  </a:lnTo>
                  <a:lnTo>
                    <a:pt x="117" y="169"/>
                  </a:lnTo>
                  <a:lnTo>
                    <a:pt x="118" y="169"/>
                  </a:lnTo>
                  <a:lnTo>
                    <a:pt x="120" y="168"/>
                  </a:lnTo>
                  <a:lnTo>
                    <a:pt x="121" y="168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6" y="165"/>
                  </a:lnTo>
                  <a:lnTo>
                    <a:pt x="127" y="165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1" y="162"/>
                  </a:lnTo>
                  <a:lnTo>
                    <a:pt x="133" y="162"/>
                  </a:lnTo>
                  <a:lnTo>
                    <a:pt x="134" y="161"/>
                  </a:lnTo>
                  <a:lnTo>
                    <a:pt x="136" y="161"/>
                  </a:lnTo>
                  <a:lnTo>
                    <a:pt x="136" y="159"/>
                  </a:lnTo>
                  <a:lnTo>
                    <a:pt x="137" y="159"/>
                  </a:lnTo>
                  <a:lnTo>
                    <a:pt x="140" y="156"/>
                  </a:lnTo>
                  <a:lnTo>
                    <a:pt x="141" y="156"/>
                  </a:lnTo>
                  <a:lnTo>
                    <a:pt x="143" y="155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7" y="151"/>
                  </a:lnTo>
                  <a:lnTo>
                    <a:pt x="147" y="149"/>
                  </a:lnTo>
                  <a:lnTo>
                    <a:pt x="149" y="149"/>
                  </a:lnTo>
                  <a:lnTo>
                    <a:pt x="151" y="146"/>
                  </a:lnTo>
                  <a:lnTo>
                    <a:pt x="151" y="145"/>
                  </a:lnTo>
                  <a:lnTo>
                    <a:pt x="153" y="145"/>
                  </a:lnTo>
                  <a:lnTo>
                    <a:pt x="154" y="143"/>
                  </a:lnTo>
                  <a:lnTo>
                    <a:pt x="154" y="142"/>
                  </a:lnTo>
                  <a:lnTo>
                    <a:pt x="157" y="139"/>
                  </a:lnTo>
                  <a:lnTo>
                    <a:pt x="157" y="138"/>
                  </a:lnTo>
                  <a:lnTo>
                    <a:pt x="159" y="138"/>
                  </a:lnTo>
                  <a:lnTo>
                    <a:pt x="159" y="136"/>
                  </a:lnTo>
                  <a:lnTo>
                    <a:pt x="160" y="135"/>
                  </a:lnTo>
                  <a:lnTo>
                    <a:pt x="160" y="133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63" y="129"/>
                  </a:lnTo>
                  <a:lnTo>
                    <a:pt x="163" y="127"/>
                  </a:lnTo>
                  <a:lnTo>
                    <a:pt x="164" y="126"/>
                  </a:lnTo>
                  <a:lnTo>
                    <a:pt x="164" y="124"/>
                  </a:lnTo>
                  <a:lnTo>
                    <a:pt x="166" y="123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7" y="119"/>
                  </a:lnTo>
                  <a:lnTo>
                    <a:pt x="169" y="117"/>
                  </a:lnTo>
                  <a:lnTo>
                    <a:pt x="169" y="114"/>
                  </a:lnTo>
                  <a:lnTo>
                    <a:pt x="170" y="113"/>
                  </a:lnTo>
                  <a:lnTo>
                    <a:pt x="170" y="107"/>
                  </a:lnTo>
                  <a:lnTo>
                    <a:pt x="172" y="106"/>
                  </a:lnTo>
                  <a:lnTo>
                    <a:pt x="172" y="100"/>
                  </a:lnTo>
                  <a:lnTo>
                    <a:pt x="173" y="98"/>
                  </a:lnTo>
                  <a:lnTo>
                    <a:pt x="173" y="88"/>
                  </a:lnTo>
                  <a:lnTo>
                    <a:pt x="173" y="77"/>
                  </a:lnTo>
                  <a:lnTo>
                    <a:pt x="172" y="75"/>
                  </a:lnTo>
                  <a:lnTo>
                    <a:pt x="172" y="69"/>
                  </a:lnTo>
                  <a:lnTo>
                    <a:pt x="170" y="68"/>
                  </a:lnTo>
                  <a:lnTo>
                    <a:pt x="170" y="62"/>
                  </a:lnTo>
                  <a:lnTo>
                    <a:pt x="169" y="61"/>
                  </a:lnTo>
                  <a:lnTo>
                    <a:pt x="169" y="58"/>
                  </a:lnTo>
                  <a:lnTo>
                    <a:pt x="167" y="56"/>
                  </a:lnTo>
                  <a:lnTo>
                    <a:pt x="167" y="55"/>
                  </a:lnTo>
                  <a:lnTo>
                    <a:pt x="166" y="53"/>
                  </a:lnTo>
                  <a:lnTo>
                    <a:pt x="166" y="52"/>
                  </a:lnTo>
                  <a:lnTo>
                    <a:pt x="164" y="50"/>
                  </a:lnTo>
                  <a:lnTo>
                    <a:pt x="164" y="49"/>
                  </a:lnTo>
                  <a:lnTo>
                    <a:pt x="163" y="48"/>
                  </a:lnTo>
                  <a:lnTo>
                    <a:pt x="163" y="46"/>
                  </a:lnTo>
                  <a:lnTo>
                    <a:pt x="162" y="45"/>
                  </a:lnTo>
                  <a:lnTo>
                    <a:pt x="162" y="43"/>
                  </a:lnTo>
                  <a:lnTo>
                    <a:pt x="160" y="42"/>
                  </a:lnTo>
                  <a:lnTo>
                    <a:pt x="160" y="40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7" y="37"/>
                  </a:lnTo>
                  <a:lnTo>
                    <a:pt x="157" y="36"/>
                  </a:lnTo>
                  <a:lnTo>
                    <a:pt x="154" y="33"/>
                  </a:lnTo>
                  <a:lnTo>
                    <a:pt x="154" y="32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29"/>
                  </a:lnTo>
                  <a:lnTo>
                    <a:pt x="149" y="26"/>
                  </a:lnTo>
                  <a:lnTo>
                    <a:pt x="147" y="26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3" y="21"/>
                  </a:lnTo>
                  <a:lnTo>
                    <a:pt x="143" y="20"/>
                  </a:lnTo>
                  <a:lnTo>
                    <a:pt x="141" y="19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6" y="16"/>
                  </a:lnTo>
                  <a:lnTo>
                    <a:pt x="136" y="14"/>
                  </a:lnTo>
                  <a:lnTo>
                    <a:pt x="134" y="14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7" y="10"/>
                  </a:lnTo>
                  <a:lnTo>
                    <a:pt x="126" y="10"/>
                  </a:lnTo>
                  <a:lnTo>
                    <a:pt x="124" y="8"/>
                  </a:lnTo>
                  <a:lnTo>
                    <a:pt x="123" y="8"/>
                  </a:lnTo>
                  <a:lnTo>
                    <a:pt x="121" y="7"/>
                  </a:lnTo>
                  <a:lnTo>
                    <a:pt x="120" y="7"/>
                  </a:lnTo>
                  <a:lnTo>
                    <a:pt x="118" y="5"/>
                  </a:lnTo>
                  <a:lnTo>
                    <a:pt x="117" y="5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3"/>
                  </a:lnTo>
                  <a:lnTo>
                    <a:pt x="105" y="3"/>
                  </a:lnTo>
                  <a:lnTo>
                    <a:pt x="104" y="1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1" name="Freeform 851"/>
            <p:cNvSpPr>
              <a:spLocks/>
            </p:cNvSpPr>
            <p:nvPr/>
          </p:nvSpPr>
          <p:spPr bwMode="auto">
            <a:xfrm>
              <a:off x="3362" y="2641"/>
              <a:ext cx="62" cy="62"/>
            </a:xfrm>
            <a:custGeom>
              <a:avLst/>
              <a:gdLst>
                <a:gd name="T0" fmla="*/ 0 w 185"/>
                <a:gd name="T1" fmla="*/ 1 h 187"/>
                <a:gd name="T2" fmla="*/ 0 w 185"/>
                <a:gd name="T3" fmla="*/ 2 h 187"/>
                <a:gd name="T4" fmla="*/ 0 w 185"/>
                <a:gd name="T5" fmla="*/ 2 h 187"/>
                <a:gd name="T6" fmla="*/ 0 w 185"/>
                <a:gd name="T7" fmla="*/ 2 h 187"/>
                <a:gd name="T8" fmla="*/ 1 w 185"/>
                <a:gd name="T9" fmla="*/ 2 h 187"/>
                <a:gd name="T10" fmla="*/ 1 w 185"/>
                <a:gd name="T11" fmla="*/ 2 h 187"/>
                <a:gd name="T12" fmla="*/ 1 w 185"/>
                <a:gd name="T13" fmla="*/ 2 h 187"/>
                <a:gd name="T14" fmla="*/ 1 w 185"/>
                <a:gd name="T15" fmla="*/ 2 h 187"/>
                <a:gd name="T16" fmla="*/ 1 w 185"/>
                <a:gd name="T17" fmla="*/ 2 h 187"/>
                <a:gd name="T18" fmla="*/ 1 w 185"/>
                <a:gd name="T19" fmla="*/ 2 h 187"/>
                <a:gd name="T20" fmla="*/ 2 w 185"/>
                <a:gd name="T21" fmla="*/ 2 h 187"/>
                <a:gd name="T22" fmla="*/ 2 w 185"/>
                <a:gd name="T23" fmla="*/ 2 h 187"/>
                <a:gd name="T24" fmla="*/ 2 w 185"/>
                <a:gd name="T25" fmla="*/ 2 h 187"/>
                <a:gd name="T26" fmla="*/ 2 w 185"/>
                <a:gd name="T27" fmla="*/ 2 h 187"/>
                <a:gd name="T28" fmla="*/ 2 w 185"/>
                <a:gd name="T29" fmla="*/ 1 h 187"/>
                <a:gd name="T30" fmla="*/ 2 w 185"/>
                <a:gd name="T31" fmla="*/ 1 h 187"/>
                <a:gd name="T32" fmla="*/ 2 w 185"/>
                <a:gd name="T33" fmla="*/ 1 h 187"/>
                <a:gd name="T34" fmla="*/ 2 w 185"/>
                <a:gd name="T35" fmla="*/ 1 h 187"/>
                <a:gd name="T36" fmla="*/ 2 w 185"/>
                <a:gd name="T37" fmla="*/ 1 h 187"/>
                <a:gd name="T38" fmla="*/ 2 w 185"/>
                <a:gd name="T39" fmla="*/ 1 h 187"/>
                <a:gd name="T40" fmla="*/ 2 w 185"/>
                <a:gd name="T41" fmla="*/ 0 h 187"/>
                <a:gd name="T42" fmla="*/ 2 w 185"/>
                <a:gd name="T43" fmla="*/ 0 h 187"/>
                <a:gd name="T44" fmla="*/ 1 w 185"/>
                <a:gd name="T45" fmla="*/ 0 h 187"/>
                <a:gd name="T46" fmla="*/ 1 w 185"/>
                <a:gd name="T47" fmla="*/ 0 h 187"/>
                <a:gd name="T48" fmla="*/ 1 w 185"/>
                <a:gd name="T49" fmla="*/ 0 h 187"/>
                <a:gd name="T50" fmla="*/ 1 w 185"/>
                <a:gd name="T51" fmla="*/ 0 h 187"/>
                <a:gd name="T52" fmla="*/ 0 w 185"/>
                <a:gd name="T53" fmla="*/ 0 h 187"/>
                <a:gd name="T54" fmla="*/ 0 w 185"/>
                <a:gd name="T55" fmla="*/ 0 h 187"/>
                <a:gd name="T56" fmla="*/ 0 w 185"/>
                <a:gd name="T57" fmla="*/ 1 h 187"/>
                <a:gd name="T58" fmla="*/ 0 w 185"/>
                <a:gd name="T59" fmla="*/ 1 h 187"/>
                <a:gd name="T60" fmla="*/ 0 w 185"/>
                <a:gd name="T61" fmla="*/ 1 h 187"/>
                <a:gd name="T62" fmla="*/ 0 w 185"/>
                <a:gd name="T63" fmla="*/ 1 h 187"/>
                <a:gd name="T64" fmla="*/ 0 w 185"/>
                <a:gd name="T65" fmla="*/ 1 h 187"/>
                <a:gd name="T66" fmla="*/ 0 w 185"/>
                <a:gd name="T67" fmla="*/ 1 h 187"/>
                <a:gd name="T68" fmla="*/ 0 w 185"/>
                <a:gd name="T69" fmla="*/ 1 h 187"/>
                <a:gd name="T70" fmla="*/ 0 w 185"/>
                <a:gd name="T71" fmla="*/ 1 h 187"/>
                <a:gd name="T72" fmla="*/ 0 w 185"/>
                <a:gd name="T73" fmla="*/ 0 h 187"/>
                <a:gd name="T74" fmla="*/ 1 w 185"/>
                <a:gd name="T75" fmla="*/ 0 h 187"/>
                <a:gd name="T76" fmla="*/ 1 w 185"/>
                <a:gd name="T77" fmla="*/ 0 h 187"/>
                <a:gd name="T78" fmla="*/ 1 w 185"/>
                <a:gd name="T79" fmla="*/ 0 h 187"/>
                <a:gd name="T80" fmla="*/ 1 w 185"/>
                <a:gd name="T81" fmla="*/ 0 h 187"/>
                <a:gd name="T82" fmla="*/ 2 w 185"/>
                <a:gd name="T83" fmla="*/ 0 h 187"/>
                <a:gd name="T84" fmla="*/ 2 w 185"/>
                <a:gd name="T85" fmla="*/ 1 h 187"/>
                <a:gd name="T86" fmla="*/ 2 w 185"/>
                <a:gd name="T87" fmla="*/ 1 h 187"/>
                <a:gd name="T88" fmla="*/ 2 w 185"/>
                <a:gd name="T89" fmla="*/ 1 h 187"/>
                <a:gd name="T90" fmla="*/ 2 w 185"/>
                <a:gd name="T91" fmla="*/ 1 h 187"/>
                <a:gd name="T92" fmla="*/ 2 w 185"/>
                <a:gd name="T93" fmla="*/ 1 h 187"/>
                <a:gd name="T94" fmla="*/ 2 w 185"/>
                <a:gd name="T95" fmla="*/ 1 h 187"/>
                <a:gd name="T96" fmla="*/ 2 w 185"/>
                <a:gd name="T97" fmla="*/ 2 h 187"/>
                <a:gd name="T98" fmla="*/ 2 w 185"/>
                <a:gd name="T99" fmla="*/ 2 h 187"/>
                <a:gd name="T100" fmla="*/ 2 w 185"/>
                <a:gd name="T101" fmla="*/ 2 h 187"/>
                <a:gd name="T102" fmla="*/ 2 w 185"/>
                <a:gd name="T103" fmla="*/ 2 h 187"/>
                <a:gd name="T104" fmla="*/ 1 w 185"/>
                <a:gd name="T105" fmla="*/ 2 h 187"/>
                <a:gd name="T106" fmla="*/ 1 w 185"/>
                <a:gd name="T107" fmla="*/ 2 h 187"/>
                <a:gd name="T108" fmla="*/ 1 w 185"/>
                <a:gd name="T109" fmla="*/ 2 h 187"/>
                <a:gd name="T110" fmla="*/ 1 w 185"/>
                <a:gd name="T111" fmla="*/ 2 h 187"/>
                <a:gd name="T112" fmla="*/ 1 w 185"/>
                <a:gd name="T113" fmla="*/ 2 h 187"/>
                <a:gd name="T114" fmla="*/ 1 w 185"/>
                <a:gd name="T115" fmla="*/ 2 h 187"/>
                <a:gd name="T116" fmla="*/ 0 w 185"/>
                <a:gd name="T117" fmla="*/ 2 h 187"/>
                <a:gd name="T118" fmla="*/ 0 w 185"/>
                <a:gd name="T119" fmla="*/ 2 h 187"/>
                <a:gd name="T120" fmla="*/ 0 w 185"/>
                <a:gd name="T121" fmla="*/ 1 h 187"/>
                <a:gd name="T122" fmla="*/ 0 w 185"/>
                <a:gd name="T123" fmla="*/ 1 h 187"/>
                <a:gd name="T124" fmla="*/ 0 w 185"/>
                <a:gd name="T125" fmla="*/ 1 h 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"/>
                <a:gd name="T190" fmla="*/ 0 h 187"/>
                <a:gd name="T191" fmla="*/ 185 w 185"/>
                <a:gd name="T192" fmla="*/ 187 h 1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" h="187">
                  <a:moveTo>
                    <a:pt x="0" y="94"/>
                  </a:moveTo>
                  <a:lnTo>
                    <a:pt x="0" y="107"/>
                  </a:lnTo>
                  <a:lnTo>
                    <a:pt x="2" y="112"/>
                  </a:lnTo>
                  <a:lnTo>
                    <a:pt x="3" y="116"/>
                  </a:lnTo>
                  <a:lnTo>
                    <a:pt x="5" y="120"/>
                  </a:lnTo>
                  <a:lnTo>
                    <a:pt x="5" y="125"/>
                  </a:lnTo>
                  <a:lnTo>
                    <a:pt x="9" y="133"/>
                  </a:lnTo>
                  <a:lnTo>
                    <a:pt x="10" y="138"/>
                  </a:lnTo>
                  <a:lnTo>
                    <a:pt x="16" y="145"/>
                  </a:lnTo>
                  <a:lnTo>
                    <a:pt x="18" y="148"/>
                  </a:lnTo>
                  <a:lnTo>
                    <a:pt x="21" y="152"/>
                  </a:lnTo>
                  <a:lnTo>
                    <a:pt x="31" y="162"/>
                  </a:lnTo>
                  <a:lnTo>
                    <a:pt x="34" y="164"/>
                  </a:lnTo>
                  <a:lnTo>
                    <a:pt x="36" y="168"/>
                  </a:lnTo>
                  <a:lnTo>
                    <a:pt x="41" y="170"/>
                  </a:lnTo>
                  <a:lnTo>
                    <a:pt x="48" y="175"/>
                  </a:lnTo>
                  <a:lnTo>
                    <a:pt x="52" y="177"/>
                  </a:lnTo>
                  <a:lnTo>
                    <a:pt x="57" y="178"/>
                  </a:lnTo>
                  <a:lnTo>
                    <a:pt x="59" y="181"/>
                  </a:lnTo>
                  <a:lnTo>
                    <a:pt x="65" y="183"/>
                  </a:lnTo>
                  <a:lnTo>
                    <a:pt x="70" y="183"/>
                  </a:lnTo>
                  <a:lnTo>
                    <a:pt x="74" y="184"/>
                  </a:lnTo>
                  <a:lnTo>
                    <a:pt x="78" y="186"/>
                  </a:lnTo>
                  <a:lnTo>
                    <a:pt x="87" y="186"/>
                  </a:lnTo>
                  <a:lnTo>
                    <a:pt x="91" y="187"/>
                  </a:lnTo>
                  <a:lnTo>
                    <a:pt x="93" y="187"/>
                  </a:lnTo>
                  <a:lnTo>
                    <a:pt x="106" y="186"/>
                  </a:lnTo>
                  <a:lnTo>
                    <a:pt x="110" y="184"/>
                  </a:lnTo>
                  <a:lnTo>
                    <a:pt x="116" y="183"/>
                  </a:lnTo>
                  <a:lnTo>
                    <a:pt x="120" y="183"/>
                  </a:lnTo>
                  <a:lnTo>
                    <a:pt x="124" y="181"/>
                  </a:lnTo>
                  <a:lnTo>
                    <a:pt x="132" y="177"/>
                  </a:lnTo>
                  <a:lnTo>
                    <a:pt x="136" y="175"/>
                  </a:lnTo>
                  <a:lnTo>
                    <a:pt x="143" y="170"/>
                  </a:lnTo>
                  <a:lnTo>
                    <a:pt x="147" y="167"/>
                  </a:lnTo>
                  <a:lnTo>
                    <a:pt x="150" y="164"/>
                  </a:lnTo>
                  <a:lnTo>
                    <a:pt x="155" y="162"/>
                  </a:lnTo>
                  <a:lnTo>
                    <a:pt x="157" y="158"/>
                  </a:lnTo>
                  <a:lnTo>
                    <a:pt x="163" y="152"/>
                  </a:lnTo>
                  <a:lnTo>
                    <a:pt x="166" y="148"/>
                  </a:lnTo>
                  <a:lnTo>
                    <a:pt x="169" y="145"/>
                  </a:lnTo>
                  <a:lnTo>
                    <a:pt x="173" y="138"/>
                  </a:lnTo>
                  <a:lnTo>
                    <a:pt x="175" y="133"/>
                  </a:lnTo>
                  <a:lnTo>
                    <a:pt x="178" y="129"/>
                  </a:lnTo>
                  <a:lnTo>
                    <a:pt x="180" y="120"/>
                  </a:lnTo>
                  <a:lnTo>
                    <a:pt x="182" y="112"/>
                  </a:lnTo>
                  <a:lnTo>
                    <a:pt x="183" y="107"/>
                  </a:lnTo>
                  <a:lnTo>
                    <a:pt x="183" y="99"/>
                  </a:lnTo>
                  <a:lnTo>
                    <a:pt x="185" y="94"/>
                  </a:lnTo>
                  <a:lnTo>
                    <a:pt x="185" y="93"/>
                  </a:lnTo>
                  <a:lnTo>
                    <a:pt x="183" y="88"/>
                  </a:lnTo>
                  <a:lnTo>
                    <a:pt x="183" y="84"/>
                  </a:lnTo>
                  <a:lnTo>
                    <a:pt x="182" y="75"/>
                  </a:lnTo>
                  <a:lnTo>
                    <a:pt x="180" y="71"/>
                  </a:lnTo>
                  <a:lnTo>
                    <a:pt x="180" y="65"/>
                  </a:lnTo>
                  <a:lnTo>
                    <a:pt x="178" y="58"/>
                  </a:lnTo>
                  <a:lnTo>
                    <a:pt x="175" y="54"/>
                  </a:lnTo>
                  <a:lnTo>
                    <a:pt x="173" y="49"/>
                  </a:lnTo>
                  <a:lnTo>
                    <a:pt x="170" y="45"/>
                  </a:lnTo>
                  <a:lnTo>
                    <a:pt x="169" y="42"/>
                  </a:lnTo>
                  <a:lnTo>
                    <a:pt x="166" y="38"/>
                  </a:lnTo>
                  <a:lnTo>
                    <a:pt x="163" y="35"/>
                  </a:lnTo>
                  <a:lnTo>
                    <a:pt x="157" y="27"/>
                  </a:lnTo>
                  <a:lnTo>
                    <a:pt x="155" y="25"/>
                  </a:lnTo>
                  <a:lnTo>
                    <a:pt x="150" y="22"/>
                  </a:lnTo>
                  <a:lnTo>
                    <a:pt x="143" y="16"/>
                  </a:lnTo>
                  <a:lnTo>
                    <a:pt x="132" y="9"/>
                  </a:lnTo>
                  <a:lnTo>
                    <a:pt x="127" y="7"/>
                  </a:lnTo>
                  <a:lnTo>
                    <a:pt x="120" y="4"/>
                  </a:lnTo>
                  <a:lnTo>
                    <a:pt x="116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74" y="1"/>
                  </a:lnTo>
                  <a:lnTo>
                    <a:pt x="70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7" y="7"/>
                  </a:lnTo>
                  <a:lnTo>
                    <a:pt x="52" y="9"/>
                  </a:lnTo>
                  <a:lnTo>
                    <a:pt x="41" y="16"/>
                  </a:lnTo>
                  <a:lnTo>
                    <a:pt x="36" y="19"/>
                  </a:lnTo>
                  <a:lnTo>
                    <a:pt x="31" y="25"/>
                  </a:lnTo>
                  <a:lnTo>
                    <a:pt x="26" y="27"/>
                  </a:lnTo>
                  <a:lnTo>
                    <a:pt x="23" y="30"/>
                  </a:lnTo>
                  <a:lnTo>
                    <a:pt x="18" y="38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0" y="49"/>
                  </a:lnTo>
                  <a:lnTo>
                    <a:pt x="9" y="54"/>
                  </a:lnTo>
                  <a:lnTo>
                    <a:pt x="5" y="62"/>
                  </a:lnTo>
                  <a:lnTo>
                    <a:pt x="5" y="65"/>
                  </a:lnTo>
                  <a:lnTo>
                    <a:pt x="3" y="71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5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6" y="65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23" y="51"/>
                  </a:lnTo>
                  <a:lnTo>
                    <a:pt x="25" y="48"/>
                  </a:lnTo>
                  <a:lnTo>
                    <a:pt x="28" y="45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8" y="33"/>
                  </a:lnTo>
                  <a:lnTo>
                    <a:pt x="46" y="25"/>
                  </a:lnTo>
                  <a:lnTo>
                    <a:pt x="57" y="19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3"/>
                  </a:lnTo>
                  <a:lnTo>
                    <a:pt x="75" y="13"/>
                  </a:lnTo>
                  <a:lnTo>
                    <a:pt x="80" y="11"/>
                  </a:lnTo>
                  <a:lnTo>
                    <a:pt x="100" y="11"/>
                  </a:lnTo>
                  <a:lnTo>
                    <a:pt x="108" y="13"/>
                  </a:lnTo>
                  <a:lnTo>
                    <a:pt x="113" y="13"/>
                  </a:lnTo>
                  <a:lnTo>
                    <a:pt x="116" y="14"/>
                  </a:lnTo>
                  <a:lnTo>
                    <a:pt x="123" y="17"/>
                  </a:lnTo>
                  <a:lnTo>
                    <a:pt x="127" y="19"/>
                  </a:lnTo>
                  <a:lnTo>
                    <a:pt x="137" y="25"/>
                  </a:lnTo>
                  <a:lnTo>
                    <a:pt x="146" y="33"/>
                  </a:lnTo>
                  <a:lnTo>
                    <a:pt x="149" y="35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9" y="48"/>
                  </a:lnTo>
                  <a:lnTo>
                    <a:pt x="160" y="51"/>
                  </a:lnTo>
                  <a:lnTo>
                    <a:pt x="163" y="55"/>
                  </a:lnTo>
                  <a:lnTo>
                    <a:pt x="165" y="58"/>
                  </a:lnTo>
                  <a:lnTo>
                    <a:pt x="166" y="62"/>
                  </a:lnTo>
                  <a:lnTo>
                    <a:pt x="169" y="70"/>
                  </a:lnTo>
                  <a:lnTo>
                    <a:pt x="170" y="74"/>
                  </a:lnTo>
                  <a:lnTo>
                    <a:pt x="170" y="77"/>
                  </a:lnTo>
                  <a:lnTo>
                    <a:pt x="172" y="85"/>
                  </a:lnTo>
                  <a:lnTo>
                    <a:pt x="172" y="90"/>
                  </a:lnTo>
                  <a:lnTo>
                    <a:pt x="173" y="94"/>
                  </a:lnTo>
                  <a:lnTo>
                    <a:pt x="173" y="93"/>
                  </a:lnTo>
                  <a:lnTo>
                    <a:pt x="172" y="97"/>
                  </a:lnTo>
                  <a:lnTo>
                    <a:pt x="172" y="106"/>
                  </a:lnTo>
                  <a:lnTo>
                    <a:pt x="170" y="110"/>
                  </a:lnTo>
                  <a:lnTo>
                    <a:pt x="169" y="117"/>
                  </a:lnTo>
                  <a:lnTo>
                    <a:pt x="166" y="125"/>
                  </a:lnTo>
                  <a:lnTo>
                    <a:pt x="165" y="128"/>
                  </a:lnTo>
                  <a:lnTo>
                    <a:pt x="163" y="132"/>
                  </a:lnTo>
                  <a:lnTo>
                    <a:pt x="159" y="138"/>
                  </a:lnTo>
                  <a:lnTo>
                    <a:pt x="156" y="141"/>
                  </a:lnTo>
                  <a:lnTo>
                    <a:pt x="155" y="145"/>
                  </a:lnTo>
                  <a:lnTo>
                    <a:pt x="146" y="154"/>
                  </a:lnTo>
                  <a:lnTo>
                    <a:pt x="143" y="155"/>
                  </a:lnTo>
                  <a:lnTo>
                    <a:pt x="137" y="161"/>
                  </a:lnTo>
                  <a:lnTo>
                    <a:pt x="130" y="165"/>
                  </a:lnTo>
                  <a:lnTo>
                    <a:pt x="127" y="167"/>
                  </a:lnTo>
                  <a:lnTo>
                    <a:pt x="120" y="170"/>
                  </a:lnTo>
                  <a:lnTo>
                    <a:pt x="116" y="171"/>
                  </a:lnTo>
                  <a:lnTo>
                    <a:pt x="113" y="173"/>
                  </a:lnTo>
                  <a:lnTo>
                    <a:pt x="108" y="173"/>
                  </a:lnTo>
                  <a:lnTo>
                    <a:pt x="104" y="174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88" y="174"/>
                  </a:lnTo>
                  <a:lnTo>
                    <a:pt x="80" y="174"/>
                  </a:lnTo>
                  <a:lnTo>
                    <a:pt x="75" y="173"/>
                  </a:lnTo>
                  <a:lnTo>
                    <a:pt x="72" y="173"/>
                  </a:lnTo>
                  <a:lnTo>
                    <a:pt x="68" y="171"/>
                  </a:lnTo>
                  <a:lnTo>
                    <a:pt x="64" y="170"/>
                  </a:lnTo>
                  <a:lnTo>
                    <a:pt x="61" y="168"/>
                  </a:lnTo>
                  <a:lnTo>
                    <a:pt x="57" y="167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41" y="155"/>
                  </a:lnTo>
                  <a:lnTo>
                    <a:pt x="38" y="154"/>
                  </a:lnTo>
                  <a:lnTo>
                    <a:pt x="32" y="148"/>
                  </a:lnTo>
                  <a:lnTo>
                    <a:pt x="31" y="145"/>
                  </a:lnTo>
                  <a:lnTo>
                    <a:pt x="28" y="142"/>
                  </a:lnTo>
                  <a:lnTo>
                    <a:pt x="25" y="138"/>
                  </a:lnTo>
                  <a:lnTo>
                    <a:pt x="21" y="132"/>
                  </a:lnTo>
                  <a:lnTo>
                    <a:pt x="19" y="128"/>
                  </a:lnTo>
                  <a:lnTo>
                    <a:pt x="16" y="120"/>
                  </a:lnTo>
                  <a:lnTo>
                    <a:pt x="15" y="117"/>
                  </a:lnTo>
                  <a:lnTo>
                    <a:pt x="13" y="113"/>
                  </a:lnTo>
                  <a:lnTo>
                    <a:pt x="13" y="110"/>
                  </a:lnTo>
                  <a:lnTo>
                    <a:pt x="12" y="106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2" name="Freeform 852"/>
            <p:cNvSpPr>
              <a:spLocks/>
            </p:cNvSpPr>
            <p:nvPr/>
          </p:nvSpPr>
          <p:spPr bwMode="auto">
            <a:xfrm>
              <a:off x="2403" y="3539"/>
              <a:ext cx="59" cy="59"/>
            </a:xfrm>
            <a:custGeom>
              <a:avLst/>
              <a:gdLst>
                <a:gd name="T0" fmla="*/ 1 w 178"/>
                <a:gd name="T1" fmla="*/ 0 h 178"/>
                <a:gd name="T2" fmla="*/ 1 w 178"/>
                <a:gd name="T3" fmla="*/ 0 h 178"/>
                <a:gd name="T4" fmla="*/ 1 w 178"/>
                <a:gd name="T5" fmla="*/ 0 h 178"/>
                <a:gd name="T6" fmla="*/ 1 w 178"/>
                <a:gd name="T7" fmla="*/ 0 h 178"/>
                <a:gd name="T8" fmla="*/ 0 w 178"/>
                <a:gd name="T9" fmla="*/ 0 h 178"/>
                <a:gd name="T10" fmla="*/ 0 w 178"/>
                <a:gd name="T11" fmla="*/ 0 h 178"/>
                <a:gd name="T12" fmla="*/ 0 w 178"/>
                <a:gd name="T13" fmla="*/ 0 h 178"/>
                <a:gd name="T14" fmla="*/ 0 w 178"/>
                <a:gd name="T15" fmla="*/ 0 h 178"/>
                <a:gd name="T16" fmla="*/ 0 w 178"/>
                <a:gd name="T17" fmla="*/ 0 h 178"/>
                <a:gd name="T18" fmla="*/ 0 w 178"/>
                <a:gd name="T19" fmla="*/ 1 h 178"/>
                <a:gd name="T20" fmla="*/ 0 w 178"/>
                <a:gd name="T21" fmla="*/ 1 h 178"/>
                <a:gd name="T22" fmla="*/ 0 w 178"/>
                <a:gd name="T23" fmla="*/ 1 h 178"/>
                <a:gd name="T24" fmla="*/ 0 w 178"/>
                <a:gd name="T25" fmla="*/ 1 h 178"/>
                <a:gd name="T26" fmla="*/ 0 w 178"/>
                <a:gd name="T27" fmla="*/ 1 h 178"/>
                <a:gd name="T28" fmla="*/ 0 w 178"/>
                <a:gd name="T29" fmla="*/ 1 h 178"/>
                <a:gd name="T30" fmla="*/ 0 w 178"/>
                <a:gd name="T31" fmla="*/ 1 h 178"/>
                <a:gd name="T32" fmla="*/ 0 w 178"/>
                <a:gd name="T33" fmla="*/ 2 h 178"/>
                <a:gd name="T34" fmla="*/ 0 w 178"/>
                <a:gd name="T35" fmla="*/ 2 h 178"/>
                <a:gd name="T36" fmla="*/ 0 w 178"/>
                <a:gd name="T37" fmla="*/ 2 h 178"/>
                <a:gd name="T38" fmla="*/ 0 w 178"/>
                <a:gd name="T39" fmla="*/ 2 h 178"/>
                <a:gd name="T40" fmla="*/ 0 w 178"/>
                <a:gd name="T41" fmla="*/ 2 h 178"/>
                <a:gd name="T42" fmla="*/ 0 w 178"/>
                <a:gd name="T43" fmla="*/ 2 h 178"/>
                <a:gd name="T44" fmla="*/ 0 w 178"/>
                <a:gd name="T45" fmla="*/ 2 h 178"/>
                <a:gd name="T46" fmla="*/ 1 w 178"/>
                <a:gd name="T47" fmla="*/ 2 h 178"/>
                <a:gd name="T48" fmla="*/ 1 w 178"/>
                <a:gd name="T49" fmla="*/ 2 h 178"/>
                <a:gd name="T50" fmla="*/ 1 w 178"/>
                <a:gd name="T51" fmla="*/ 2 h 178"/>
                <a:gd name="T52" fmla="*/ 1 w 178"/>
                <a:gd name="T53" fmla="*/ 2 h 178"/>
                <a:gd name="T54" fmla="*/ 1 w 178"/>
                <a:gd name="T55" fmla="*/ 2 h 178"/>
                <a:gd name="T56" fmla="*/ 1 w 178"/>
                <a:gd name="T57" fmla="*/ 2 h 178"/>
                <a:gd name="T58" fmla="*/ 2 w 178"/>
                <a:gd name="T59" fmla="*/ 2 h 178"/>
                <a:gd name="T60" fmla="*/ 2 w 178"/>
                <a:gd name="T61" fmla="*/ 2 h 178"/>
                <a:gd name="T62" fmla="*/ 2 w 178"/>
                <a:gd name="T63" fmla="*/ 2 h 178"/>
                <a:gd name="T64" fmla="*/ 2 w 178"/>
                <a:gd name="T65" fmla="*/ 2 h 178"/>
                <a:gd name="T66" fmla="*/ 2 w 178"/>
                <a:gd name="T67" fmla="*/ 2 h 178"/>
                <a:gd name="T68" fmla="*/ 2 w 178"/>
                <a:gd name="T69" fmla="*/ 2 h 178"/>
                <a:gd name="T70" fmla="*/ 2 w 178"/>
                <a:gd name="T71" fmla="*/ 2 h 178"/>
                <a:gd name="T72" fmla="*/ 2 w 178"/>
                <a:gd name="T73" fmla="*/ 2 h 178"/>
                <a:gd name="T74" fmla="*/ 2 w 178"/>
                <a:gd name="T75" fmla="*/ 2 h 178"/>
                <a:gd name="T76" fmla="*/ 2 w 178"/>
                <a:gd name="T77" fmla="*/ 2 h 178"/>
                <a:gd name="T78" fmla="*/ 2 w 178"/>
                <a:gd name="T79" fmla="*/ 1 h 178"/>
                <a:gd name="T80" fmla="*/ 2 w 178"/>
                <a:gd name="T81" fmla="*/ 1 h 178"/>
                <a:gd name="T82" fmla="*/ 2 w 178"/>
                <a:gd name="T83" fmla="*/ 1 h 178"/>
                <a:gd name="T84" fmla="*/ 2 w 178"/>
                <a:gd name="T85" fmla="*/ 1 h 178"/>
                <a:gd name="T86" fmla="*/ 2 w 178"/>
                <a:gd name="T87" fmla="*/ 1 h 178"/>
                <a:gd name="T88" fmla="*/ 2 w 178"/>
                <a:gd name="T89" fmla="*/ 1 h 178"/>
                <a:gd name="T90" fmla="*/ 2 w 178"/>
                <a:gd name="T91" fmla="*/ 0 h 178"/>
                <a:gd name="T92" fmla="*/ 2 w 178"/>
                <a:gd name="T93" fmla="*/ 0 h 178"/>
                <a:gd name="T94" fmla="*/ 2 w 178"/>
                <a:gd name="T95" fmla="*/ 0 h 178"/>
                <a:gd name="T96" fmla="*/ 2 w 178"/>
                <a:gd name="T97" fmla="*/ 0 h 178"/>
                <a:gd name="T98" fmla="*/ 2 w 178"/>
                <a:gd name="T99" fmla="*/ 0 h 178"/>
                <a:gd name="T100" fmla="*/ 2 w 178"/>
                <a:gd name="T101" fmla="*/ 0 h 178"/>
                <a:gd name="T102" fmla="*/ 2 w 178"/>
                <a:gd name="T103" fmla="*/ 0 h 178"/>
                <a:gd name="T104" fmla="*/ 2 w 178"/>
                <a:gd name="T105" fmla="*/ 0 h 178"/>
                <a:gd name="T106" fmla="*/ 1 w 178"/>
                <a:gd name="T107" fmla="*/ 0 h 178"/>
                <a:gd name="T108" fmla="*/ 1 w 178"/>
                <a:gd name="T109" fmla="*/ 0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8"/>
                <a:gd name="T166" fmla="*/ 0 h 178"/>
                <a:gd name="T167" fmla="*/ 178 w 178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8" h="178">
                  <a:moveTo>
                    <a:pt x="88" y="0"/>
                  </a:moveTo>
                  <a:lnTo>
                    <a:pt x="78" y="0"/>
                  </a:lnTo>
                  <a:lnTo>
                    <a:pt x="77" y="1"/>
                  </a:lnTo>
                  <a:lnTo>
                    <a:pt x="70" y="1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69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2" y="101"/>
                  </a:lnTo>
                  <a:lnTo>
                    <a:pt x="2" y="108"/>
                  </a:lnTo>
                  <a:lnTo>
                    <a:pt x="3" y="110"/>
                  </a:lnTo>
                  <a:lnTo>
                    <a:pt x="3" y="114"/>
                  </a:lnTo>
                  <a:lnTo>
                    <a:pt x="5" y="116"/>
                  </a:lnTo>
                  <a:lnTo>
                    <a:pt x="5" y="119"/>
                  </a:lnTo>
                  <a:lnTo>
                    <a:pt x="6" y="120"/>
                  </a:lnTo>
                  <a:lnTo>
                    <a:pt x="6" y="123"/>
                  </a:lnTo>
                  <a:lnTo>
                    <a:pt x="8" y="124"/>
                  </a:lnTo>
                  <a:lnTo>
                    <a:pt x="8" y="126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5" y="138"/>
                  </a:lnTo>
                  <a:lnTo>
                    <a:pt x="15" y="139"/>
                  </a:lnTo>
                  <a:lnTo>
                    <a:pt x="18" y="142"/>
                  </a:lnTo>
                  <a:lnTo>
                    <a:pt x="18" y="143"/>
                  </a:lnTo>
                  <a:lnTo>
                    <a:pt x="19" y="145"/>
                  </a:lnTo>
                  <a:lnTo>
                    <a:pt x="21" y="145"/>
                  </a:lnTo>
                  <a:lnTo>
                    <a:pt x="21" y="146"/>
                  </a:lnTo>
                  <a:lnTo>
                    <a:pt x="23" y="149"/>
                  </a:lnTo>
                  <a:lnTo>
                    <a:pt x="23" y="151"/>
                  </a:lnTo>
                  <a:lnTo>
                    <a:pt x="25" y="151"/>
                  </a:lnTo>
                  <a:lnTo>
                    <a:pt x="28" y="153"/>
                  </a:lnTo>
                  <a:lnTo>
                    <a:pt x="28" y="155"/>
                  </a:lnTo>
                  <a:lnTo>
                    <a:pt x="29" y="155"/>
                  </a:lnTo>
                  <a:lnTo>
                    <a:pt x="32" y="158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9" y="164"/>
                  </a:lnTo>
                  <a:lnTo>
                    <a:pt x="41" y="164"/>
                  </a:lnTo>
                  <a:lnTo>
                    <a:pt x="42" y="165"/>
                  </a:lnTo>
                  <a:lnTo>
                    <a:pt x="44" y="165"/>
                  </a:lnTo>
                  <a:lnTo>
                    <a:pt x="46" y="168"/>
                  </a:lnTo>
                  <a:lnTo>
                    <a:pt x="48" y="168"/>
                  </a:lnTo>
                  <a:lnTo>
                    <a:pt x="49" y="169"/>
                  </a:lnTo>
                  <a:lnTo>
                    <a:pt x="51" y="169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5" y="172"/>
                  </a:lnTo>
                  <a:lnTo>
                    <a:pt x="58" y="172"/>
                  </a:lnTo>
                  <a:lnTo>
                    <a:pt x="59" y="174"/>
                  </a:lnTo>
                  <a:lnTo>
                    <a:pt x="62" y="174"/>
                  </a:lnTo>
                  <a:lnTo>
                    <a:pt x="64" y="175"/>
                  </a:lnTo>
                  <a:lnTo>
                    <a:pt x="68" y="175"/>
                  </a:lnTo>
                  <a:lnTo>
                    <a:pt x="70" y="177"/>
                  </a:lnTo>
                  <a:lnTo>
                    <a:pt x="77" y="177"/>
                  </a:lnTo>
                  <a:lnTo>
                    <a:pt x="78" y="178"/>
                  </a:lnTo>
                  <a:lnTo>
                    <a:pt x="88" y="178"/>
                  </a:lnTo>
                  <a:lnTo>
                    <a:pt x="100" y="178"/>
                  </a:lnTo>
                  <a:lnTo>
                    <a:pt x="101" y="177"/>
                  </a:lnTo>
                  <a:lnTo>
                    <a:pt x="108" y="177"/>
                  </a:lnTo>
                  <a:lnTo>
                    <a:pt x="110" y="175"/>
                  </a:lnTo>
                  <a:lnTo>
                    <a:pt x="114" y="175"/>
                  </a:lnTo>
                  <a:lnTo>
                    <a:pt x="116" y="174"/>
                  </a:lnTo>
                  <a:lnTo>
                    <a:pt x="119" y="174"/>
                  </a:lnTo>
                  <a:lnTo>
                    <a:pt x="120" y="172"/>
                  </a:lnTo>
                  <a:lnTo>
                    <a:pt x="123" y="172"/>
                  </a:lnTo>
                  <a:lnTo>
                    <a:pt x="124" y="171"/>
                  </a:lnTo>
                  <a:lnTo>
                    <a:pt x="126" y="171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4" y="165"/>
                  </a:lnTo>
                  <a:lnTo>
                    <a:pt x="136" y="165"/>
                  </a:lnTo>
                  <a:lnTo>
                    <a:pt x="137" y="164"/>
                  </a:lnTo>
                  <a:lnTo>
                    <a:pt x="139" y="164"/>
                  </a:lnTo>
                  <a:lnTo>
                    <a:pt x="142" y="161"/>
                  </a:lnTo>
                  <a:lnTo>
                    <a:pt x="143" y="161"/>
                  </a:lnTo>
                  <a:lnTo>
                    <a:pt x="144" y="159"/>
                  </a:lnTo>
                  <a:lnTo>
                    <a:pt x="144" y="158"/>
                  </a:lnTo>
                  <a:lnTo>
                    <a:pt x="146" y="158"/>
                  </a:lnTo>
                  <a:lnTo>
                    <a:pt x="149" y="155"/>
                  </a:lnTo>
                  <a:lnTo>
                    <a:pt x="150" y="155"/>
                  </a:lnTo>
                  <a:lnTo>
                    <a:pt x="150" y="153"/>
                  </a:lnTo>
                  <a:lnTo>
                    <a:pt x="153" y="151"/>
                  </a:lnTo>
                  <a:lnTo>
                    <a:pt x="155" y="151"/>
                  </a:lnTo>
                  <a:lnTo>
                    <a:pt x="155" y="149"/>
                  </a:lnTo>
                  <a:lnTo>
                    <a:pt x="157" y="146"/>
                  </a:lnTo>
                  <a:lnTo>
                    <a:pt x="157" y="145"/>
                  </a:lnTo>
                  <a:lnTo>
                    <a:pt x="159" y="145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6"/>
                  </a:lnTo>
                  <a:lnTo>
                    <a:pt x="165" y="135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70" y="126"/>
                  </a:lnTo>
                  <a:lnTo>
                    <a:pt x="170" y="124"/>
                  </a:lnTo>
                  <a:lnTo>
                    <a:pt x="172" y="123"/>
                  </a:lnTo>
                  <a:lnTo>
                    <a:pt x="172" y="120"/>
                  </a:lnTo>
                  <a:lnTo>
                    <a:pt x="173" y="119"/>
                  </a:lnTo>
                  <a:lnTo>
                    <a:pt x="173" y="116"/>
                  </a:lnTo>
                  <a:lnTo>
                    <a:pt x="175" y="114"/>
                  </a:lnTo>
                  <a:lnTo>
                    <a:pt x="175" y="110"/>
                  </a:lnTo>
                  <a:lnTo>
                    <a:pt x="176" y="108"/>
                  </a:lnTo>
                  <a:lnTo>
                    <a:pt x="176" y="101"/>
                  </a:lnTo>
                  <a:lnTo>
                    <a:pt x="178" y="100"/>
                  </a:lnTo>
                  <a:lnTo>
                    <a:pt x="178" y="90"/>
                  </a:lnTo>
                  <a:lnTo>
                    <a:pt x="178" y="78"/>
                  </a:lnTo>
                  <a:lnTo>
                    <a:pt x="176" y="77"/>
                  </a:lnTo>
                  <a:lnTo>
                    <a:pt x="176" y="69"/>
                  </a:lnTo>
                  <a:lnTo>
                    <a:pt x="175" y="68"/>
                  </a:lnTo>
                  <a:lnTo>
                    <a:pt x="175" y="64"/>
                  </a:lnTo>
                  <a:lnTo>
                    <a:pt x="173" y="62"/>
                  </a:lnTo>
                  <a:lnTo>
                    <a:pt x="173" y="59"/>
                  </a:lnTo>
                  <a:lnTo>
                    <a:pt x="172" y="58"/>
                  </a:lnTo>
                  <a:lnTo>
                    <a:pt x="172" y="55"/>
                  </a:lnTo>
                  <a:lnTo>
                    <a:pt x="170" y="53"/>
                  </a:lnTo>
                  <a:lnTo>
                    <a:pt x="170" y="52"/>
                  </a:lnTo>
                  <a:lnTo>
                    <a:pt x="169" y="50"/>
                  </a:lnTo>
                  <a:lnTo>
                    <a:pt x="169" y="49"/>
                  </a:lnTo>
                  <a:lnTo>
                    <a:pt x="168" y="48"/>
                  </a:lnTo>
                  <a:lnTo>
                    <a:pt x="168" y="46"/>
                  </a:lnTo>
                  <a:lnTo>
                    <a:pt x="165" y="43"/>
                  </a:lnTo>
                  <a:lnTo>
                    <a:pt x="165" y="42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2"/>
                  </a:lnTo>
                  <a:lnTo>
                    <a:pt x="155" y="29"/>
                  </a:lnTo>
                  <a:lnTo>
                    <a:pt x="155" y="27"/>
                  </a:lnTo>
                  <a:lnTo>
                    <a:pt x="153" y="27"/>
                  </a:lnTo>
                  <a:lnTo>
                    <a:pt x="150" y="24"/>
                  </a:lnTo>
                  <a:lnTo>
                    <a:pt x="150" y="23"/>
                  </a:lnTo>
                  <a:lnTo>
                    <a:pt x="149" y="23"/>
                  </a:lnTo>
                  <a:lnTo>
                    <a:pt x="146" y="20"/>
                  </a:lnTo>
                  <a:lnTo>
                    <a:pt x="144" y="20"/>
                  </a:lnTo>
                  <a:lnTo>
                    <a:pt x="144" y="19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39" y="14"/>
                  </a:lnTo>
                  <a:lnTo>
                    <a:pt x="137" y="14"/>
                  </a:lnTo>
                  <a:lnTo>
                    <a:pt x="136" y="13"/>
                  </a:lnTo>
                  <a:lnTo>
                    <a:pt x="134" y="13"/>
                  </a:lnTo>
                  <a:lnTo>
                    <a:pt x="132" y="10"/>
                  </a:lnTo>
                  <a:lnTo>
                    <a:pt x="130" y="10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6" y="7"/>
                  </a:lnTo>
                  <a:lnTo>
                    <a:pt x="124" y="7"/>
                  </a:lnTo>
                  <a:lnTo>
                    <a:pt x="123" y="5"/>
                  </a:lnTo>
                  <a:lnTo>
                    <a:pt x="120" y="5"/>
                  </a:lnTo>
                  <a:lnTo>
                    <a:pt x="119" y="4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0" y="3"/>
                  </a:lnTo>
                  <a:lnTo>
                    <a:pt x="108" y="1"/>
                  </a:lnTo>
                  <a:lnTo>
                    <a:pt x="101" y="1"/>
                  </a:lnTo>
                  <a:lnTo>
                    <a:pt x="10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3" name="Freeform 853"/>
            <p:cNvSpPr>
              <a:spLocks/>
            </p:cNvSpPr>
            <p:nvPr/>
          </p:nvSpPr>
          <p:spPr bwMode="auto">
            <a:xfrm>
              <a:off x="2401" y="3537"/>
              <a:ext cx="63" cy="63"/>
            </a:xfrm>
            <a:custGeom>
              <a:avLst/>
              <a:gdLst>
                <a:gd name="T0" fmla="*/ 0 w 188"/>
                <a:gd name="T1" fmla="*/ 1 h 190"/>
                <a:gd name="T2" fmla="*/ 0 w 188"/>
                <a:gd name="T3" fmla="*/ 2 h 190"/>
                <a:gd name="T4" fmla="*/ 0 w 188"/>
                <a:gd name="T5" fmla="*/ 2 h 190"/>
                <a:gd name="T6" fmla="*/ 0 w 188"/>
                <a:gd name="T7" fmla="*/ 2 h 190"/>
                <a:gd name="T8" fmla="*/ 1 w 188"/>
                <a:gd name="T9" fmla="*/ 2 h 190"/>
                <a:gd name="T10" fmla="*/ 1 w 188"/>
                <a:gd name="T11" fmla="*/ 2 h 190"/>
                <a:gd name="T12" fmla="*/ 1 w 188"/>
                <a:gd name="T13" fmla="*/ 2 h 190"/>
                <a:gd name="T14" fmla="*/ 1 w 188"/>
                <a:gd name="T15" fmla="*/ 2 h 190"/>
                <a:gd name="T16" fmla="*/ 2 w 188"/>
                <a:gd name="T17" fmla="*/ 2 h 190"/>
                <a:gd name="T18" fmla="*/ 2 w 188"/>
                <a:gd name="T19" fmla="*/ 2 h 190"/>
                <a:gd name="T20" fmla="*/ 2 w 188"/>
                <a:gd name="T21" fmla="*/ 2 h 190"/>
                <a:gd name="T22" fmla="*/ 2 w 188"/>
                <a:gd name="T23" fmla="*/ 2 h 190"/>
                <a:gd name="T24" fmla="*/ 2 w 188"/>
                <a:gd name="T25" fmla="*/ 2 h 190"/>
                <a:gd name="T26" fmla="*/ 2 w 188"/>
                <a:gd name="T27" fmla="*/ 1 h 190"/>
                <a:gd name="T28" fmla="*/ 2 w 188"/>
                <a:gd name="T29" fmla="*/ 1 h 190"/>
                <a:gd name="T30" fmla="*/ 2 w 188"/>
                <a:gd name="T31" fmla="*/ 1 h 190"/>
                <a:gd name="T32" fmla="*/ 2 w 188"/>
                <a:gd name="T33" fmla="*/ 1 h 190"/>
                <a:gd name="T34" fmla="*/ 2 w 188"/>
                <a:gd name="T35" fmla="*/ 0 h 190"/>
                <a:gd name="T36" fmla="*/ 2 w 188"/>
                <a:gd name="T37" fmla="*/ 0 h 190"/>
                <a:gd name="T38" fmla="*/ 2 w 188"/>
                <a:gd name="T39" fmla="*/ 0 h 190"/>
                <a:gd name="T40" fmla="*/ 1 w 188"/>
                <a:gd name="T41" fmla="*/ 0 h 190"/>
                <a:gd name="T42" fmla="*/ 1 w 188"/>
                <a:gd name="T43" fmla="*/ 0 h 190"/>
                <a:gd name="T44" fmla="*/ 1 w 188"/>
                <a:gd name="T45" fmla="*/ 0 h 190"/>
                <a:gd name="T46" fmla="*/ 1 w 188"/>
                <a:gd name="T47" fmla="*/ 0 h 190"/>
                <a:gd name="T48" fmla="*/ 0 w 188"/>
                <a:gd name="T49" fmla="*/ 0 h 190"/>
                <a:gd name="T50" fmla="*/ 0 w 188"/>
                <a:gd name="T51" fmla="*/ 0 h 190"/>
                <a:gd name="T52" fmla="*/ 0 w 188"/>
                <a:gd name="T53" fmla="*/ 1 h 190"/>
                <a:gd name="T54" fmla="*/ 0 w 188"/>
                <a:gd name="T55" fmla="*/ 1 h 190"/>
                <a:gd name="T56" fmla="*/ 0 w 188"/>
                <a:gd name="T57" fmla="*/ 1 h 190"/>
                <a:gd name="T58" fmla="*/ 0 w 188"/>
                <a:gd name="T59" fmla="*/ 1 h 190"/>
                <a:gd name="T60" fmla="*/ 0 w 188"/>
                <a:gd name="T61" fmla="*/ 1 h 190"/>
                <a:gd name="T62" fmla="*/ 0 w 188"/>
                <a:gd name="T63" fmla="*/ 1 h 190"/>
                <a:gd name="T64" fmla="*/ 1 w 188"/>
                <a:gd name="T65" fmla="*/ 0 h 190"/>
                <a:gd name="T66" fmla="*/ 1 w 188"/>
                <a:gd name="T67" fmla="*/ 0 h 190"/>
                <a:gd name="T68" fmla="*/ 1 w 188"/>
                <a:gd name="T69" fmla="*/ 0 h 190"/>
                <a:gd name="T70" fmla="*/ 2 w 188"/>
                <a:gd name="T71" fmla="*/ 0 h 190"/>
                <a:gd name="T72" fmla="*/ 2 w 188"/>
                <a:gd name="T73" fmla="*/ 0 h 190"/>
                <a:gd name="T74" fmla="*/ 2 w 188"/>
                <a:gd name="T75" fmla="*/ 0 h 190"/>
                <a:gd name="T76" fmla="*/ 2 w 188"/>
                <a:gd name="T77" fmla="*/ 1 h 190"/>
                <a:gd name="T78" fmla="*/ 2 w 188"/>
                <a:gd name="T79" fmla="*/ 1 h 190"/>
                <a:gd name="T80" fmla="*/ 2 w 188"/>
                <a:gd name="T81" fmla="*/ 1 h 190"/>
                <a:gd name="T82" fmla="*/ 2 w 188"/>
                <a:gd name="T83" fmla="*/ 1 h 190"/>
                <a:gd name="T84" fmla="*/ 2 w 188"/>
                <a:gd name="T85" fmla="*/ 1 h 190"/>
                <a:gd name="T86" fmla="*/ 2 w 188"/>
                <a:gd name="T87" fmla="*/ 2 h 190"/>
                <a:gd name="T88" fmla="*/ 2 w 188"/>
                <a:gd name="T89" fmla="*/ 2 h 190"/>
                <a:gd name="T90" fmla="*/ 2 w 188"/>
                <a:gd name="T91" fmla="*/ 2 h 190"/>
                <a:gd name="T92" fmla="*/ 2 w 188"/>
                <a:gd name="T93" fmla="*/ 2 h 190"/>
                <a:gd name="T94" fmla="*/ 1 w 188"/>
                <a:gd name="T95" fmla="*/ 2 h 190"/>
                <a:gd name="T96" fmla="*/ 1 w 188"/>
                <a:gd name="T97" fmla="*/ 2 h 190"/>
                <a:gd name="T98" fmla="*/ 1 w 188"/>
                <a:gd name="T99" fmla="*/ 2 h 190"/>
                <a:gd name="T100" fmla="*/ 1 w 188"/>
                <a:gd name="T101" fmla="*/ 2 h 190"/>
                <a:gd name="T102" fmla="*/ 1 w 188"/>
                <a:gd name="T103" fmla="*/ 2 h 190"/>
                <a:gd name="T104" fmla="*/ 0 w 188"/>
                <a:gd name="T105" fmla="*/ 2 h 190"/>
                <a:gd name="T106" fmla="*/ 0 w 188"/>
                <a:gd name="T107" fmla="*/ 2 h 190"/>
                <a:gd name="T108" fmla="*/ 0 w 188"/>
                <a:gd name="T109" fmla="*/ 1 h 190"/>
                <a:gd name="T110" fmla="*/ 0 w 188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8"/>
                <a:gd name="T169" fmla="*/ 0 h 190"/>
                <a:gd name="T170" fmla="*/ 188 w 188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8" h="190">
                  <a:moveTo>
                    <a:pt x="0" y="96"/>
                  </a:moveTo>
                  <a:lnTo>
                    <a:pt x="0" y="104"/>
                  </a:lnTo>
                  <a:lnTo>
                    <a:pt x="1" y="113"/>
                  </a:lnTo>
                  <a:lnTo>
                    <a:pt x="3" y="119"/>
                  </a:lnTo>
                  <a:lnTo>
                    <a:pt x="4" y="123"/>
                  </a:lnTo>
                  <a:lnTo>
                    <a:pt x="5" y="128"/>
                  </a:lnTo>
                  <a:lnTo>
                    <a:pt x="7" y="132"/>
                  </a:lnTo>
                  <a:lnTo>
                    <a:pt x="8" y="135"/>
                  </a:lnTo>
                  <a:lnTo>
                    <a:pt x="11" y="139"/>
                  </a:lnTo>
                  <a:lnTo>
                    <a:pt x="15" y="148"/>
                  </a:lnTo>
                  <a:lnTo>
                    <a:pt x="18" y="151"/>
                  </a:lnTo>
                  <a:lnTo>
                    <a:pt x="24" y="158"/>
                  </a:lnTo>
                  <a:lnTo>
                    <a:pt x="34" y="168"/>
                  </a:lnTo>
                  <a:lnTo>
                    <a:pt x="44" y="175"/>
                  </a:lnTo>
                  <a:lnTo>
                    <a:pt x="49" y="178"/>
                  </a:lnTo>
                  <a:lnTo>
                    <a:pt x="62" y="184"/>
                  </a:lnTo>
                  <a:lnTo>
                    <a:pt x="66" y="186"/>
                  </a:lnTo>
                  <a:lnTo>
                    <a:pt x="75" y="187"/>
                  </a:lnTo>
                  <a:lnTo>
                    <a:pt x="80" y="189"/>
                  </a:lnTo>
                  <a:lnTo>
                    <a:pt x="89" y="189"/>
                  </a:lnTo>
                  <a:lnTo>
                    <a:pt x="93" y="190"/>
                  </a:lnTo>
                  <a:lnTo>
                    <a:pt x="95" y="190"/>
                  </a:lnTo>
                  <a:lnTo>
                    <a:pt x="108" y="189"/>
                  </a:lnTo>
                  <a:lnTo>
                    <a:pt x="112" y="187"/>
                  </a:lnTo>
                  <a:lnTo>
                    <a:pt x="118" y="186"/>
                  </a:lnTo>
                  <a:lnTo>
                    <a:pt x="122" y="186"/>
                  </a:lnTo>
                  <a:lnTo>
                    <a:pt x="126" y="184"/>
                  </a:lnTo>
                  <a:lnTo>
                    <a:pt x="131" y="181"/>
                  </a:lnTo>
                  <a:lnTo>
                    <a:pt x="134" y="180"/>
                  </a:lnTo>
                  <a:lnTo>
                    <a:pt x="138" y="178"/>
                  </a:lnTo>
                  <a:lnTo>
                    <a:pt x="142" y="175"/>
                  </a:lnTo>
                  <a:lnTo>
                    <a:pt x="149" y="170"/>
                  </a:lnTo>
                  <a:lnTo>
                    <a:pt x="154" y="167"/>
                  </a:lnTo>
                  <a:lnTo>
                    <a:pt x="165" y="155"/>
                  </a:lnTo>
                  <a:lnTo>
                    <a:pt x="168" y="151"/>
                  </a:lnTo>
                  <a:lnTo>
                    <a:pt x="174" y="144"/>
                  </a:lnTo>
                  <a:lnTo>
                    <a:pt x="177" y="139"/>
                  </a:lnTo>
                  <a:lnTo>
                    <a:pt x="178" y="135"/>
                  </a:lnTo>
                  <a:lnTo>
                    <a:pt x="180" y="132"/>
                  </a:lnTo>
                  <a:lnTo>
                    <a:pt x="183" y="128"/>
                  </a:lnTo>
                  <a:lnTo>
                    <a:pt x="184" y="123"/>
                  </a:lnTo>
                  <a:lnTo>
                    <a:pt x="184" y="119"/>
                  </a:lnTo>
                  <a:lnTo>
                    <a:pt x="186" y="113"/>
                  </a:lnTo>
                  <a:lnTo>
                    <a:pt x="187" y="109"/>
                  </a:lnTo>
                  <a:lnTo>
                    <a:pt x="188" y="96"/>
                  </a:lnTo>
                  <a:lnTo>
                    <a:pt x="188" y="94"/>
                  </a:lnTo>
                  <a:lnTo>
                    <a:pt x="187" y="90"/>
                  </a:lnTo>
                  <a:lnTo>
                    <a:pt x="187" y="81"/>
                  </a:lnTo>
                  <a:lnTo>
                    <a:pt x="186" y="75"/>
                  </a:lnTo>
                  <a:lnTo>
                    <a:pt x="184" y="67"/>
                  </a:lnTo>
                  <a:lnTo>
                    <a:pt x="183" y="62"/>
                  </a:lnTo>
                  <a:lnTo>
                    <a:pt x="177" y="49"/>
                  </a:lnTo>
                  <a:lnTo>
                    <a:pt x="174" y="45"/>
                  </a:lnTo>
                  <a:lnTo>
                    <a:pt x="167" y="35"/>
                  </a:lnTo>
                  <a:lnTo>
                    <a:pt x="157" y="25"/>
                  </a:lnTo>
                  <a:lnTo>
                    <a:pt x="149" y="19"/>
                  </a:lnTo>
                  <a:lnTo>
                    <a:pt x="147" y="16"/>
                  </a:lnTo>
                  <a:lnTo>
                    <a:pt x="138" y="11"/>
                  </a:lnTo>
                  <a:lnTo>
                    <a:pt x="134" y="9"/>
                  </a:lnTo>
                  <a:lnTo>
                    <a:pt x="131" y="7"/>
                  </a:lnTo>
                  <a:lnTo>
                    <a:pt x="126" y="6"/>
                  </a:lnTo>
                  <a:lnTo>
                    <a:pt x="122" y="4"/>
                  </a:lnTo>
                  <a:lnTo>
                    <a:pt x="118" y="3"/>
                  </a:lnTo>
                  <a:lnTo>
                    <a:pt x="112" y="1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75" y="1"/>
                  </a:lnTo>
                  <a:lnTo>
                    <a:pt x="66" y="4"/>
                  </a:lnTo>
                  <a:lnTo>
                    <a:pt x="57" y="7"/>
                  </a:lnTo>
                  <a:lnTo>
                    <a:pt x="53" y="9"/>
                  </a:lnTo>
                  <a:lnTo>
                    <a:pt x="49" y="11"/>
                  </a:lnTo>
                  <a:lnTo>
                    <a:pt x="41" y="16"/>
                  </a:lnTo>
                  <a:lnTo>
                    <a:pt x="37" y="19"/>
                  </a:lnTo>
                  <a:lnTo>
                    <a:pt x="34" y="22"/>
                  </a:lnTo>
                  <a:lnTo>
                    <a:pt x="30" y="25"/>
                  </a:lnTo>
                  <a:lnTo>
                    <a:pt x="24" y="30"/>
                  </a:lnTo>
                  <a:lnTo>
                    <a:pt x="21" y="35"/>
                  </a:lnTo>
                  <a:lnTo>
                    <a:pt x="18" y="38"/>
                  </a:lnTo>
                  <a:lnTo>
                    <a:pt x="15" y="42"/>
                  </a:lnTo>
                  <a:lnTo>
                    <a:pt x="11" y="49"/>
                  </a:lnTo>
                  <a:lnTo>
                    <a:pt x="8" y="54"/>
                  </a:lnTo>
                  <a:lnTo>
                    <a:pt x="7" y="58"/>
                  </a:lnTo>
                  <a:lnTo>
                    <a:pt x="4" y="67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1" y="96"/>
                  </a:lnTo>
                  <a:lnTo>
                    <a:pt x="11" y="83"/>
                  </a:lnTo>
                  <a:lnTo>
                    <a:pt x="13" y="78"/>
                  </a:lnTo>
                  <a:lnTo>
                    <a:pt x="14" y="70"/>
                  </a:lnTo>
                  <a:lnTo>
                    <a:pt x="17" y="62"/>
                  </a:lnTo>
                  <a:lnTo>
                    <a:pt x="18" y="59"/>
                  </a:lnTo>
                  <a:lnTo>
                    <a:pt x="21" y="55"/>
                  </a:lnTo>
                  <a:lnTo>
                    <a:pt x="24" y="48"/>
                  </a:lnTo>
                  <a:lnTo>
                    <a:pt x="47" y="25"/>
                  </a:lnTo>
                  <a:lnTo>
                    <a:pt x="54" y="22"/>
                  </a:lnTo>
                  <a:lnTo>
                    <a:pt x="59" y="19"/>
                  </a:lnTo>
                  <a:lnTo>
                    <a:pt x="62" y="17"/>
                  </a:lnTo>
                  <a:lnTo>
                    <a:pt x="69" y="14"/>
                  </a:lnTo>
                  <a:lnTo>
                    <a:pt x="77" y="13"/>
                  </a:lnTo>
                  <a:lnTo>
                    <a:pt x="82" y="11"/>
                  </a:lnTo>
                  <a:lnTo>
                    <a:pt x="102" y="11"/>
                  </a:lnTo>
                  <a:lnTo>
                    <a:pt x="111" y="13"/>
                  </a:lnTo>
                  <a:lnTo>
                    <a:pt x="115" y="13"/>
                  </a:lnTo>
                  <a:lnTo>
                    <a:pt x="118" y="14"/>
                  </a:lnTo>
                  <a:lnTo>
                    <a:pt x="122" y="16"/>
                  </a:lnTo>
                  <a:lnTo>
                    <a:pt x="126" y="17"/>
                  </a:lnTo>
                  <a:lnTo>
                    <a:pt x="129" y="19"/>
                  </a:lnTo>
                  <a:lnTo>
                    <a:pt x="132" y="22"/>
                  </a:lnTo>
                  <a:lnTo>
                    <a:pt x="139" y="25"/>
                  </a:lnTo>
                  <a:lnTo>
                    <a:pt x="142" y="27"/>
                  </a:lnTo>
                  <a:lnTo>
                    <a:pt x="149" y="33"/>
                  </a:lnTo>
                  <a:lnTo>
                    <a:pt x="154" y="39"/>
                  </a:lnTo>
                  <a:lnTo>
                    <a:pt x="157" y="42"/>
                  </a:lnTo>
                  <a:lnTo>
                    <a:pt x="164" y="52"/>
                  </a:lnTo>
                  <a:lnTo>
                    <a:pt x="167" y="55"/>
                  </a:lnTo>
                  <a:lnTo>
                    <a:pt x="171" y="67"/>
                  </a:lnTo>
                  <a:lnTo>
                    <a:pt x="173" y="70"/>
                  </a:lnTo>
                  <a:lnTo>
                    <a:pt x="174" y="78"/>
                  </a:lnTo>
                  <a:lnTo>
                    <a:pt x="175" y="83"/>
                  </a:lnTo>
                  <a:lnTo>
                    <a:pt x="175" y="91"/>
                  </a:lnTo>
                  <a:lnTo>
                    <a:pt x="177" y="96"/>
                  </a:lnTo>
                  <a:lnTo>
                    <a:pt x="177" y="94"/>
                  </a:lnTo>
                  <a:lnTo>
                    <a:pt x="175" y="107"/>
                  </a:lnTo>
                  <a:lnTo>
                    <a:pt x="174" y="112"/>
                  </a:lnTo>
                  <a:lnTo>
                    <a:pt x="174" y="116"/>
                  </a:lnTo>
                  <a:lnTo>
                    <a:pt x="173" y="119"/>
                  </a:lnTo>
                  <a:lnTo>
                    <a:pt x="171" y="123"/>
                  </a:lnTo>
                  <a:lnTo>
                    <a:pt x="170" y="126"/>
                  </a:lnTo>
                  <a:lnTo>
                    <a:pt x="168" y="130"/>
                  </a:lnTo>
                  <a:lnTo>
                    <a:pt x="167" y="135"/>
                  </a:lnTo>
                  <a:lnTo>
                    <a:pt x="164" y="138"/>
                  </a:lnTo>
                  <a:lnTo>
                    <a:pt x="160" y="144"/>
                  </a:lnTo>
                  <a:lnTo>
                    <a:pt x="157" y="148"/>
                  </a:lnTo>
                  <a:lnTo>
                    <a:pt x="144" y="161"/>
                  </a:lnTo>
                  <a:lnTo>
                    <a:pt x="137" y="165"/>
                  </a:lnTo>
                  <a:lnTo>
                    <a:pt x="134" y="168"/>
                  </a:lnTo>
                  <a:lnTo>
                    <a:pt x="129" y="170"/>
                  </a:lnTo>
                  <a:lnTo>
                    <a:pt x="125" y="171"/>
                  </a:lnTo>
                  <a:lnTo>
                    <a:pt x="122" y="173"/>
                  </a:lnTo>
                  <a:lnTo>
                    <a:pt x="118" y="174"/>
                  </a:lnTo>
                  <a:lnTo>
                    <a:pt x="115" y="175"/>
                  </a:lnTo>
                  <a:lnTo>
                    <a:pt x="111" y="175"/>
                  </a:lnTo>
                  <a:lnTo>
                    <a:pt x="106" y="177"/>
                  </a:lnTo>
                  <a:lnTo>
                    <a:pt x="93" y="178"/>
                  </a:lnTo>
                  <a:lnTo>
                    <a:pt x="95" y="178"/>
                  </a:lnTo>
                  <a:lnTo>
                    <a:pt x="90" y="177"/>
                  </a:lnTo>
                  <a:lnTo>
                    <a:pt x="82" y="177"/>
                  </a:lnTo>
                  <a:lnTo>
                    <a:pt x="77" y="175"/>
                  </a:lnTo>
                  <a:lnTo>
                    <a:pt x="69" y="174"/>
                  </a:lnTo>
                  <a:lnTo>
                    <a:pt x="66" y="173"/>
                  </a:lnTo>
                  <a:lnTo>
                    <a:pt x="54" y="168"/>
                  </a:lnTo>
                  <a:lnTo>
                    <a:pt x="51" y="165"/>
                  </a:lnTo>
                  <a:lnTo>
                    <a:pt x="41" y="158"/>
                  </a:lnTo>
                  <a:lnTo>
                    <a:pt x="39" y="155"/>
                  </a:lnTo>
                  <a:lnTo>
                    <a:pt x="33" y="151"/>
                  </a:lnTo>
                  <a:lnTo>
                    <a:pt x="27" y="144"/>
                  </a:lnTo>
                  <a:lnTo>
                    <a:pt x="24" y="141"/>
                  </a:lnTo>
                  <a:lnTo>
                    <a:pt x="21" y="133"/>
                  </a:lnTo>
                  <a:lnTo>
                    <a:pt x="18" y="130"/>
                  </a:lnTo>
                  <a:lnTo>
                    <a:pt x="17" y="128"/>
                  </a:lnTo>
                  <a:lnTo>
                    <a:pt x="15" y="123"/>
                  </a:lnTo>
                  <a:lnTo>
                    <a:pt x="14" y="119"/>
                  </a:lnTo>
                  <a:lnTo>
                    <a:pt x="13" y="116"/>
                  </a:lnTo>
                  <a:lnTo>
                    <a:pt x="13" y="112"/>
                  </a:lnTo>
                  <a:lnTo>
                    <a:pt x="11" y="103"/>
                  </a:lnTo>
                  <a:lnTo>
                    <a:pt x="11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4" name="Freeform 854"/>
            <p:cNvSpPr>
              <a:spLocks/>
            </p:cNvSpPr>
            <p:nvPr/>
          </p:nvSpPr>
          <p:spPr bwMode="auto">
            <a:xfrm>
              <a:off x="2942" y="3405"/>
              <a:ext cx="58" cy="59"/>
            </a:xfrm>
            <a:custGeom>
              <a:avLst/>
              <a:gdLst>
                <a:gd name="T0" fmla="*/ 1 w 176"/>
                <a:gd name="T1" fmla="*/ 0 h 177"/>
                <a:gd name="T2" fmla="*/ 1 w 176"/>
                <a:gd name="T3" fmla="*/ 0 h 177"/>
                <a:gd name="T4" fmla="*/ 1 w 176"/>
                <a:gd name="T5" fmla="*/ 0 h 177"/>
                <a:gd name="T6" fmla="*/ 1 w 176"/>
                <a:gd name="T7" fmla="*/ 0 h 177"/>
                <a:gd name="T8" fmla="*/ 0 w 176"/>
                <a:gd name="T9" fmla="*/ 0 h 177"/>
                <a:gd name="T10" fmla="*/ 0 w 176"/>
                <a:gd name="T11" fmla="*/ 0 h 177"/>
                <a:gd name="T12" fmla="*/ 0 w 176"/>
                <a:gd name="T13" fmla="*/ 0 h 177"/>
                <a:gd name="T14" fmla="*/ 0 w 176"/>
                <a:gd name="T15" fmla="*/ 0 h 177"/>
                <a:gd name="T16" fmla="*/ 0 w 176"/>
                <a:gd name="T17" fmla="*/ 0 h 177"/>
                <a:gd name="T18" fmla="*/ 0 w 176"/>
                <a:gd name="T19" fmla="*/ 1 h 177"/>
                <a:gd name="T20" fmla="*/ 0 w 176"/>
                <a:gd name="T21" fmla="*/ 1 h 177"/>
                <a:gd name="T22" fmla="*/ 0 w 176"/>
                <a:gd name="T23" fmla="*/ 1 h 177"/>
                <a:gd name="T24" fmla="*/ 0 w 176"/>
                <a:gd name="T25" fmla="*/ 1 h 177"/>
                <a:gd name="T26" fmla="*/ 0 w 176"/>
                <a:gd name="T27" fmla="*/ 1 h 177"/>
                <a:gd name="T28" fmla="*/ 0 w 176"/>
                <a:gd name="T29" fmla="*/ 1 h 177"/>
                <a:gd name="T30" fmla="*/ 0 w 176"/>
                <a:gd name="T31" fmla="*/ 1 h 177"/>
                <a:gd name="T32" fmla="*/ 0 w 176"/>
                <a:gd name="T33" fmla="*/ 2 h 177"/>
                <a:gd name="T34" fmla="*/ 0 w 176"/>
                <a:gd name="T35" fmla="*/ 2 h 177"/>
                <a:gd name="T36" fmla="*/ 0 w 176"/>
                <a:gd name="T37" fmla="*/ 2 h 177"/>
                <a:gd name="T38" fmla="*/ 0 w 176"/>
                <a:gd name="T39" fmla="*/ 2 h 177"/>
                <a:gd name="T40" fmla="*/ 0 w 176"/>
                <a:gd name="T41" fmla="*/ 2 h 177"/>
                <a:gd name="T42" fmla="*/ 0 w 176"/>
                <a:gd name="T43" fmla="*/ 2 h 177"/>
                <a:gd name="T44" fmla="*/ 0 w 176"/>
                <a:gd name="T45" fmla="*/ 2 h 177"/>
                <a:gd name="T46" fmla="*/ 1 w 176"/>
                <a:gd name="T47" fmla="*/ 2 h 177"/>
                <a:gd name="T48" fmla="*/ 1 w 176"/>
                <a:gd name="T49" fmla="*/ 2 h 177"/>
                <a:gd name="T50" fmla="*/ 1 w 176"/>
                <a:gd name="T51" fmla="*/ 2 h 177"/>
                <a:gd name="T52" fmla="*/ 1 w 176"/>
                <a:gd name="T53" fmla="*/ 2 h 177"/>
                <a:gd name="T54" fmla="*/ 1 w 176"/>
                <a:gd name="T55" fmla="*/ 2 h 177"/>
                <a:gd name="T56" fmla="*/ 1 w 176"/>
                <a:gd name="T57" fmla="*/ 2 h 177"/>
                <a:gd name="T58" fmla="*/ 1 w 176"/>
                <a:gd name="T59" fmla="*/ 2 h 177"/>
                <a:gd name="T60" fmla="*/ 2 w 176"/>
                <a:gd name="T61" fmla="*/ 2 h 177"/>
                <a:gd name="T62" fmla="*/ 2 w 176"/>
                <a:gd name="T63" fmla="*/ 2 h 177"/>
                <a:gd name="T64" fmla="*/ 2 w 176"/>
                <a:gd name="T65" fmla="*/ 2 h 177"/>
                <a:gd name="T66" fmla="*/ 2 w 176"/>
                <a:gd name="T67" fmla="*/ 2 h 177"/>
                <a:gd name="T68" fmla="*/ 2 w 176"/>
                <a:gd name="T69" fmla="*/ 2 h 177"/>
                <a:gd name="T70" fmla="*/ 2 w 176"/>
                <a:gd name="T71" fmla="*/ 2 h 177"/>
                <a:gd name="T72" fmla="*/ 2 w 176"/>
                <a:gd name="T73" fmla="*/ 2 h 177"/>
                <a:gd name="T74" fmla="*/ 2 w 176"/>
                <a:gd name="T75" fmla="*/ 2 h 177"/>
                <a:gd name="T76" fmla="*/ 2 w 176"/>
                <a:gd name="T77" fmla="*/ 2 h 177"/>
                <a:gd name="T78" fmla="*/ 2 w 176"/>
                <a:gd name="T79" fmla="*/ 1 h 177"/>
                <a:gd name="T80" fmla="*/ 2 w 176"/>
                <a:gd name="T81" fmla="*/ 1 h 177"/>
                <a:gd name="T82" fmla="*/ 2 w 176"/>
                <a:gd name="T83" fmla="*/ 1 h 177"/>
                <a:gd name="T84" fmla="*/ 2 w 176"/>
                <a:gd name="T85" fmla="*/ 1 h 177"/>
                <a:gd name="T86" fmla="*/ 2 w 176"/>
                <a:gd name="T87" fmla="*/ 1 h 177"/>
                <a:gd name="T88" fmla="*/ 2 w 176"/>
                <a:gd name="T89" fmla="*/ 1 h 177"/>
                <a:gd name="T90" fmla="*/ 2 w 176"/>
                <a:gd name="T91" fmla="*/ 1 h 177"/>
                <a:gd name="T92" fmla="*/ 2 w 176"/>
                <a:gd name="T93" fmla="*/ 0 h 177"/>
                <a:gd name="T94" fmla="*/ 2 w 176"/>
                <a:gd name="T95" fmla="*/ 0 h 177"/>
                <a:gd name="T96" fmla="*/ 2 w 176"/>
                <a:gd name="T97" fmla="*/ 0 h 177"/>
                <a:gd name="T98" fmla="*/ 2 w 176"/>
                <a:gd name="T99" fmla="*/ 0 h 177"/>
                <a:gd name="T100" fmla="*/ 2 w 176"/>
                <a:gd name="T101" fmla="*/ 0 h 177"/>
                <a:gd name="T102" fmla="*/ 2 w 176"/>
                <a:gd name="T103" fmla="*/ 0 h 177"/>
                <a:gd name="T104" fmla="*/ 1 w 176"/>
                <a:gd name="T105" fmla="*/ 0 h 177"/>
                <a:gd name="T106" fmla="*/ 1 w 176"/>
                <a:gd name="T107" fmla="*/ 0 h 177"/>
                <a:gd name="T108" fmla="*/ 1 w 176"/>
                <a:gd name="T109" fmla="*/ 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77"/>
                <a:gd name="T167" fmla="*/ 176 w 176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77">
                  <a:moveTo>
                    <a:pt x="8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2" y="4"/>
                  </a:lnTo>
                  <a:lnTo>
                    <a:pt x="59" y="4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2" y="100"/>
                  </a:lnTo>
                  <a:lnTo>
                    <a:pt x="2" y="107"/>
                  </a:lnTo>
                  <a:lnTo>
                    <a:pt x="3" y="109"/>
                  </a:lnTo>
                  <a:lnTo>
                    <a:pt x="3" y="113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7" y="123"/>
                  </a:lnTo>
                  <a:lnTo>
                    <a:pt x="7" y="125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5" y="136"/>
                  </a:lnTo>
                  <a:lnTo>
                    <a:pt x="15" y="138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9" y="144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3" y="148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7" y="154"/>
                  </a:lnTo>
                  <a:lnTo>
                    <a:pt x="29" y="154"/>
                  </a:lnTo>
                  <a:lnTo>
                    <a:pt x="32" y="157"/>
                  </a:lnTo>
                  <a:lnTo>
                    <a:pt x="33" y="157"/>
                  </a:lnTo>
                  <a:lnTo>
                    <a:pt x="33" y="158"/>
                  </a:lnTo>
                  <a:lnTo>
                    <a:pt x="35" y="160"/>
                  </a:lnTo>
                  <a:lnTo>
                    <a:pt x="36" y="160"/>
                  </a:lnTo>
                  <a:lnTo>
                    <a:pt x="39" y="163"/>
                  </a:lnTo>
                  <a:lnTo>
                    <a:pt x="40" y="163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6" y="167"/>
                  </a:lnTo>
                  <a:lnTo>
                    <a:pt x="48" y="167"/>
                  </a:lnTo>
                  <a:lnTo>
                    <a:pt x="49" y="168"/>
                  </a:lnTo>
                  <a:lnTo>
                    <a:pt x="51" y="168"/>
                  </a:lnTo>
                  <a:lnTo>
                    <a:pt x="52" y="170"/>
                  </a:lnTo>
                  <a:lnTo>
                    <a:pt x="53" y="170"/>
                  </a:lnTo>
                  <a:lnTo>
                    <a:pt x="55" y="171"/>
                  </a:lnTo>
                  <a:lnTo>
                    <a:pt x="58" y="171"/>
                  </a:lnTo>
                  <a:lnTo>
                    <a:pt x="59" y="173"/>
                  </a:lnTo>
                  <a:lnTo>
                    <a:pt x="62" y="173"/>
                  </a:lnTo>
                  <a:lnTo>
                    <a:pt x="64" y="174"/>
                  </a:lnTo>
                  <a:lnTo>
                    <a:pt x="68" y="174"/>
                  </a:lnTo>
                  <a:lnTo>
                    <a:pt x="69" y="176"/>
                  </a:lnTo>
                  <a:lnTo>
                    <a:pt x="76" y="176"/>
                  </a:lnTo>
                  <a:lnTo>
                    <a:pt x="78" y="177"/>
                  </a:lnTo>
                  <a:lnTo>
                    <a:pt x="88" y="177"/>
                  </a:lnTo>
                  <a:lnTo>
                    <a:pt x="98" y="177"/>
                  </a:lnTo>
                  <a:lnTo>
                    <a:pt x="100" y="176"/>
                  </a:lnTo>
                  <a:lnTo>
                    <a:pt x="107" y="176"/>
                  </a:lnTo>
                  <a:lnTo>
                    <a:pt x="108" y="174"/>
                  </a:lnTo>
                  <a:lnTo>
                    <a:pt x="113" y="174"/>
                  </a:lnTo>
                  <a:lnTo>
                    <a:pt x="114" y="173"/>
                  </a:lnTo>
                  <a:lnTo>
                    <a:pt x="117" y="173"/>
                  </a:lnTo>
                  <a:lnTo>
                    <a:pt x="118" y="171"/>
                  </a:lnTo>
                  <a:lnTo>
                    <a:pt x="121" y="171"/>
                  </a:lnTo>
                  <a:lnTo>
                    <a:pt x="123" y="170"/>
                  </a:lnTo>
                  <a:lnTo>
                    <a:pt x="124" y="170"/>
                  </a:lnTo>
                  <a:lnTo>
                    <a:pt x="125" y="168"/>
                  </a:lnTo>
                  <a:lnTo>
                    <a:pt x="127" y="168"/>
                  </a:lnTo>
                  <a:lnTo>
                    <a:pt x="128" y="167"/>
                  </a:lnTo>
                  <a:lnTo>
                    <a:pt x="130" y="167"/>
                  </a:lnTo>
                  <a:lnTo>
                    <a:pt x="133" y="164"/>
                  </a:lnTo>
                  <a:lnTo>
                    <a:pt x="134" y="164"/>
                  </a:lnTo>
                  <a:lnTo>
                    <a:pt x="136" y="163"/>
                  </a:lnTo>
                  <a:lnTo>
                    <a:pt x="137" y="163"/>
                  </a:lnTo>
                  <a:lnTo>
                    <a:pt x="140" y="160"/>
                  </a:lnTo>
                  <a:lnTo>
                    <a:pt x="141" y="160"/>
                  </a:lnTo>
                  <a:lnTo>
                    <a:pt x="143" y="158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7" y="154"/>
                  </a:lnTo>
                  <a:lnTo>
                    <a:pt x="149" y="154"/>
                  </a:lnTo>
                  <a:lnTo>
                    <a:pt x="149" y="152"/>
                  </a:lnTo>
                  <a:lnTo>
                    <a:pt x="151" y="150"/>
                  </a:lnTo>
                  <a:lnTo>
                    <a:pt x="153" y="150"/>
                  </a:lnTo>
                  <a:lnTo>
                    <a:pt x="153" y="148"/>
                  </a:lnTo>
                  <a:lnTo>
                    <a:pt x="156" y="145"/>
                  </a:lnTo>
                  <a:lnTo>
                    <a:pt x="156" y="144"/>
                  </a:lnTo>
                  <a:lnTo>
                    <a:pt x="157" y="144"/>
                  </a:lnTo>
                  <a:lnTo>
                    <a:pt x="159" y="142"/>
                  </a:lnTo>
                  <a:lnTo>
                    <a:pt x="159" y="141"/>
                  </a:lnTo>
                  <a:lnTo>
                    <a:pt x="162" y="138"/>
                  </a:lnTo>
                  <a:lnTo>
                    <a:pt x="162" y="136"/>
                  </a:lnTo>
                  <a:lnTo>
                    <a:pt x="163" y="135"/>
                  </a:lnTo>
                  <a:lnTo>
                    <a:pt x="163" y="134"/>
                  </a:lnTo>
                  <a:lnTo>
                    <a:pt x="166" y="131"/>
                  </a:lnTo>
                  <a:lnTo>
                    <a:pt x="166" y="129"/>
                  </a:lnTo>
                  <a:lnTo>
                    <a:pt x="167" y="128"/>
                  </a:lnTo>
                  <a:lnTo>
                    <a:pt x="167" y="126"/>
                  </a:lnTo>
                  <a:lnTo>
                    <a:pt x="169" y="125"/>
                  </a:lnTo>
                  <a:lnTo>
                    <a:pt x="169" y="123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5"/>
                  </a:lnTo>
                  <a:lnTo>
                    <a:pt x="173" y="113"/>
                  </a:lnTo>
                  <a:lnTo>
                    <a:pt x="173" y="109"/>
                  </a:lnTo>
                  <a:lnTo>
                    <a:pt x="174" y="107"/>
                  </a:lnTo>
                  <a:lnTo>
                    <a:pt x="174" y="100"/>
                  </a:lnTo>
                  <a:lnTo>
                    <a:pt x="176" y="99"/>
                  </a:lnTo>
                  <a:lnTo>
                    <a:pt x="176" y="89"/>
                  </a:lnTo>
                  <a:lnTo>
                    <a:pt x="176" y="78"/>
                  </a:lnTo>
                  <a:lnTo>
                    <a:pt x="174" y="77"/>
                  </a:lnTo>
                  <a:lnTo>
                    <a:pt x="174" y="70"/>
                  </a:lnTo>
                  <a:lnTo>
                    <a:pt x="173" y="68"/>
                  </a:lnTo>
                  <a:lnTo>
                    <a:pt x="173" y="64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5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67" y="51"/>
                  </a:lnTo>
                  <a:lnTo>
                    <a:pt x="167" y="49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59" y="36"/>
                  </a:lnTo>
                  <a:lnTo>
                    <a:pt x="159" y="35"/>
                  </a:lnTo>
                  <a:lnTo>
                    <a:pt x="157" y="33"/>
                  </a:lnTo>
                  <a:lnTo>
                    <a:pt x="156" y="33"/>
                  </a:lnTo>
                  <a:lnTo>
                    <a:pt x="156" y="32"/>
                  </a:lnTo>
                  <a:lnTo>
                    <a:pt x="153" y="29"/>
                  </a:lnTo>
                  <a:lnTo>
                    <a:pt x="153" y="28"/>
                  </a:lnTo>
                  <a:lnTo>
                    <a:pt x="151" y="28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47" y="23"/>
                  </a:lnTo>
                  <a:lnTo>
                    <a:pt x="144" y="20"/>
                  </a:lnTo>
                  <a:lnTo>
                    <a:pt x="143" y="20"/>
                  </a:lnTo>
                  <a:lnTo>
                    <a:pt x="143" y="19"/>
                  </a:lnTo>
                  <a:lnTo>
                    <a:pt x="141" y="17"/>
                  </a:lnTo>
                  <a:lnTo>
                    <a:pt x="140" y="17"/>
                  </a:lnTo>
                  <a:lnTo>
                    <a:pt x="137" y="15"/>
                  </a:lnTo>
                  <a:lnTo>
                    <a:pt x="136" y="15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5" y="9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1" y="6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5" name="Freeform 855"/>
            <p:cNvSpPr>
              <a:spLocks/>
            </p:cNvSpPr>
            <p:nvPr/>
          </p:nvSpPr>
          <p:spPr bwMode="auto">
            <a:xfrm>
              <a:off x="2940" y="3403"/>
              <a:ext cx="62" cy="63"/>
            </a:xfrm>
            <a:custGeom>
              <a:avLst/>
              <a:gdLst>
                <a:gd name="T0" fmla="*/ 0 w 188"/>
                <a:gd name="T1" fmla="*/ 1 h 189"/>
                <a:gd name="T2" fmla="*/ 0 w 188"/>
                <a:gd name="T3" fmla="*/ 2 h 189"/>
                <a:gd name="T4" fmla="*/ 0 w 188"/>
                <a:gd name="T5" fmla="*/ 2 h 189"/>
                <a:gd name="T6" fmla="*/ 1 w 188"/>
                <a:gd name="T7" fmla="*/ 2 h 189"/>
                <a:gd name="T8" fmla="*/ 1 w 188"/>
                <a:gd name="T9" fmla="*/ 2 h 189"/>
                <a:gd name="T10" fmla="*/ 1 w 188"/>
                <a:gd name="T11" fmla="*/ 2 h 189"/>
                <a:gd name="T12" fmla="*/ 1 w 188"/>
                <a:gd name="T13" fmla="*/ 2 h 189"/>
                <a:gd name="T14" fmla="*/ 2 w 188"/>
                <a:gd name="T15" fmla="*/ 2 h 189"/>
                <a:gd name="T16" fmla="*/ 2 w 188"/>
                <a:gd name="T17" fmla="*/ 2 h 189"/>
                <a:gd name="T18" fmla="*/ 2 w 188"/>
                <a:gd name="T19" fmla="*/ 2 h 189"/>
                <a:gd name="T20" fmla="*/ 2 w 188"/>
                <a:gd name="T21" fmla="*/ 2 h 189"/>
                <a:gd name="T22" fmla="*/ 2 w 188"/>
                <a:gd name="T23" fmla="*/ 1 h 189"/>
                <a:gd name="T24" fmla="*/ 2 w 188"/>
                <a:gd name="T25" fmla="*/ 1 h 189"/>
                <a:gd name="T26" fmla="*/ 2 w 188"/>
                <a:gd name="T27" fmla="*/ 1 h 189"/>
                <a:gd name="T28" fmla="*/ 2 w 188"/>
                <a:gd name="T29" fmla="*/ 1 h 189"/>
                <a:gd name="T30" fmla="*/ 2 w 188"/>
                <a:gd name="T31" fmla="*/ 0 h 189"/>
                <a:gd name="T32" fmla="*/ 2 w 188"/>
                <a:gd name="T33" fmla="*/ 0 h 189"/>
                <a:gd name="T34" fmla="*/ 1 w 188"/>
                <a:gd name="T35" fmla="*/ 0 h 189"/>
                <a:gd name="T36" fmla="*/ 1 w 188"/>
                <a:gd name="T37" fmla="*/ 0 h 189"/>
                <a:gd name="T38" fmla="*/ 1 w 188"/>
                <a:gd name="T39" fmla="*/ 0 h 189"/>
                <a:gd name="T40" fmla="*/ 0 w 188"/>
                <a:gd name="T41" fmla="*/ 0 h 189"/>
                <a:gd name="T42" fmla="*/ 0 w 188"/>
                <a:gd name="T43" fmla="*/ 0 h 189"/>
                <a:gd name="T44" fmla="*/ 0 w 188"/>
                <a:gd name="T45" fmla="*/ 1 h 189"/>
                <a:gd name="T46" fmla="*/ 0 w 188"/>
                <a:gd name="T47" fmla="*/ 1 h 189"/>
                <a:gd name="T48" fmla="*/ 0 w 188"/>
                <a:gd name="T49" fmla="*/ 1 h 189"/>
                <a:gd name="T50" fmla="*/ 0 w 188"/>
                <a:gd name="T51" fmla="*/ 1 h 189"/>
                <a:gd name="T52" fmla="*/ 0 w 188"/>
                <a:gd name="T53" fmla="*/ 1 h 189"/>
                <a:gd name="T54" fmla="*/ 0 w 188"/>
                <a:gd name="T55" fmla="*/ 0 h 189"/>
                <a:gd name="T56" fmla="*/ 1 w 188"/>
                <a:gd name="T57" fmla="*/ 0 h 189"/>
                <a:gd name="T58" fmla="*/ 1 w 188"/>
                <a:gd name="T59" fmla="*/ 0 h 189"/>
                <a:gd name="T60" fmla="*/ 1 w 188"/>
                <a:gd name="T61" fmla="*/ 0 h 189"/>
                <a:gd name="T62" fmla="*/ 2 w 188"/>
                <a:gd name="T63" fmla="*/ 0 h 189"/>
                <a:gd name="T64" fmla="*/ 2 w 188"/>
                <a:gd name="T65" fmla="*/ 0 h 189"/>
                <a:gd name="T66" fmla="*/ 2 w 188"/>
                <a:gd name="T67" fmla="*/ 1 h 189"/>
                <a:gd name="T68" fmla="*/ 2 w 188"/>
                <a:gd name="T69" fmla="*/ 1 h 189"/>
                <a:gd name="T70" fmla="*/ 2 w 188"/>
                <a:gd name="T71" fmla="*/ 1 h 189"/>
                <a:gd name="T72" fmla="*/ 2 w 188"/>
                <a:gd name="T73" fmla="*/ 1 h 189"/>
                <a:gd name="T74" fmla="*/ 2 w 188"/>
                <a:gd name="T75" fmla="*/ 2 h 189"/>
                <a:gd name="T76" fmla="*/ 2 w 188"/>
                <a:gd name="T77" fmla="*/ 2 h 189"/>
                <a:gd name="T78" fmla="*/ 2 w 188"/>
                <a:gd name="T79" fmla="*/ 2 h 189"/>
                <a:gd name="T80" fmla="*/ 1 w 188"/>
                <a:gd name="T81" fmla="*/ 2 h 189"/>
                <a:gd name="T82" fmla="*/ 1 w 188"/>
                <a:gd name="T83" fmla="*/ 2 h 189"/>
                <a:gd name="T84" fmla="*/ 1 w 188"/>
                <a:gd name="T85" fmla="*/ 2 h 189"/>
                <a:gd name="T86" fmla="*/ 1 w 188"/>
                <a:gd name="T87" fmla="*/ 2 h 189"/>
                <a:gd name="T88" fmla="*/ 1 w 188"/>
                <a:gd name="T89" fmla="*/ 2 h 189"/>
                <a:gd name="T90" fmla="*/ 0 w 188"/>
                <a:gd name="T91" fmla="*/ 2 h 189"/>
                <a:gd name="T92" fmla="*/ 0 w 188"/>
                <a:gd name="T93" fmla="*/ 2 h 189"/>
                <a:gd name="T94" fmla="*/ 0 w 188"/>
                <a:gd name="T95" fmla="*/ 1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8"/>
                <a:gd name="T145" fmla="*/ 0 h 189"/>
                <a:gd name="T146" fmla="*/ 188 w 188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8" h="189">
                  <a:moveTo>
                    <a:pt x="0" y="95"/>
                  </a:moveTo>
                  <a:lnTo>
                    <a:pt x="0" y="103"/>
                  </a:lnTo>
                  <a:lnTo>
                    <a:pt x="2" y="112"/>
                  </a:lnTo>
                  <a:lnTo>
                    <a:pt x="3" y="118"/>
                  </a:lnTo>
                  <a:lnTo>
                    <a:pt x="5" y="122"/>
                  </a:lnTo>
                  <a:lnTo>
                    <a:pt x="6" y="127"/>
                  </a:lnTo>
                  <a:lnTo>
                    <a:pt x="8" y="131"/>
                  </a:lnTo>
                  <a:lnTo>
                    <a:pt x="9" y="134"/>
                  </a:lnTo>
                  <a:lnTo>
                    <a:pt x="12" y="138"/>
                  </a:lnTo>
                  <a:lnTo>
                    <a:pt x="16" y="147"/>
                  </a:lnTo>
                  <a:lnTo>
                    <a:pt x="19" y="150"/>
                  </a:lnTo>
                  <a:lnTo>
                    <a:pt x="22" y="154"/>
                  </a:lnTo>
                  <a:lnTo>
                    <a:pt x="28" y="160"/>
                  </a:lnTo>
                  <a:lnTo>
                    <a:pt x="35" y="166"/>
                  </a:lnTo>
                  <a:lnTo>
                    <a:pt x="41" y="172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54" y="179"/>
                  </a:lnTo>
                  <a:lnTo>
                    <a:pt x="61" y="183"/>
                  </a:lnTo>
                  <a:lnTo>
                    <a:pt x="65" y="185"/>
                  </a:lnTo>
                  <a:lnTo>
                    <a:pt x="71" y="185"/>
                  </a:lnTo>
                  <a:lnTo>
                    <a:pt x="75" y="186"/>
                  </a:lnTo>
                  <a:lnTo>
                    <a:pt x="80" y="187"/>
                  </a:lnTo>
                  <a:lnTo>
                    <a:pt x="88" y="187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107" y="187"/>
                  </a:lnTo>
                  <a:lnTo>
                    <a:pt x="111" y="186"/>
                  </a:lnTo>
                  <a:lnTo>
                    <a:pt x="117" y="185"/>
                  </a:lnTo>
                  <a:lnTo>
                    <a:pt x="121" y="185"/>
                  </a:lnTo>
                  <a:lnTo>
                    <a:pt x="126" y="183"/>
                  </a:lnTo>
                  <a:lnTo>
                    <a:pt x="130" y="180"/>
                  </a:lnTo>
                  <a:lnTo>
                    <a:pt x="133" y="179"/>
                  </a:lnTo>
                  <a:lnTo>
                    <a:pt x="137" y="177"/>
                  </a:lnTo>
                  <a:lnTo>
                    <a:pt x="142" y="174"/>
                  </a:lnTo>
                  <a:lnTo>
                    <a:pt x="149" y="169"/>
                  </a:lnTo>
                  <a:lnTo>
                    <a:pt x="153" y="166"/>
                  </a:lnTo>
                  <a:lnTo>
                    <a:pt x="165" y="154"/>
                  </a:lnTo>
                  <a:lnTo>
                    <a:pt x="168" y="150"/>
                  </a:lnTo>
                  <a:lnTo>
                    <a:pt x="173" y="142"/>
                  </a:lnTo>
                  <a:lnTo>
                    <a:pt x="176" y="138"/>
                  </a:lnTo>
                  <a:lnTo>
                    <a:pt x="178" y="134"/>
                  </a:lnTo>
                  <a:lnTo>
                    <a:pt x="179" y="131"/>
                  </a:lnTo>
                  <a:lnTo>
                    <a:pt x="182" y="127"/>
                  </a:lnTo>
                  <a:lnTo>
                    <a:pt x="183" y="122"/>
                  </a:lnTo>
                  <a:lnTo>
                    <a:pt x="183" y="118"/>
                  </a:lnTo>
                  <a:lnTo>
                    <a:pt x="185" y="112"/>
                  </a:lnTo>
                  <a:lnTo>
                    <a:pt x="186" y="108"/>
                  </a:lnTo>
                  <a:lnTo>
                    <a:pt x="188" y="95"/>
                  </a:lnTo>
                  <a:lnTo>
                    <a:pt x="188" y="93"/>
                  </a:lnTo>
                  <a:lnTo>
                    <a:pt x="186" y="89"/>
                  </a:lnTo>
                  <a:lnTo>
                    <a:pt x="186" y="80"/>
                  </a:lnTo>
                  <a:lnTo>
                    <a:pt x="185" y="76"/>
                  </a:lnTo>
                  <a:lnTo>
                    <a:pt x="183" y="71"/>
                  </a:lnTo>
                  <a:lnTo>
                    <a:pt x="183" y="66"/>
                  </a:lnTo>
                  <a:lnTo>
                    <a:pt x="182" y="61"/>
                  </a:lnTo>
                  <a:lnTo>
                    <a:pt x="178" y="54"/>
                  </a:lnTo>
                  <a:lnTo>
                    <a:pt x="176" y="50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8" y="38"/>
                  </a:lnTo>
                  <a:lnTo>
                    <a:pt x="165" y="35"/>
                  </a:lnTo>
                  <a:lnTo>
                    <a:pt x="159" y="28"/>
                  </a:lnTo>
                  <a:lnTo>
                    <a:pt x="153" y="22"/>
                  </a:lnTo>
                  <a:lnTo>
                    <a:pt x="149" y="19"/>
                  </a:lnTo>
                  <a:lnTo>
                    <a:pt x="146" y="16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30" y="8"/>
                  </a:lnTo>
                  <a:lnTo>
                    <a:pt x="126" y="6"/>
                  </a:lnTo>
                  <a:lnTo>
                    <a:pt x="121" y="5"/>
                  </a:lnTo>
                  <a:lnTo>
                    <a:pt x="117" y="3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71" y="3"/>
                  </a:lnTo>
                  <a:lnTo>
                    <a:pt x="65" y="5"/>
                  </a:lnTo>
                  <a:lnTo>
                    <a:pt x="58" y="8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5" y="13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50"/>
                  </a:lnTo>
                  <a:lnTo>
                    <a:pt x="9" y="54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1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86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8" y="63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1"/>
                  </a:lnTo>
                  <a:lnTo>
                    <a:pt x="25" y="48"/>
                  </a:lnTo>
                  <a:lnTo>
                    <a:pt x="31" y="42"/>
                  </a:lnTo>
                  <a:lnTo>
                    <a:pt x="35" y="35"/>
                  </a:lnTo>
                  <a:lnTo>
                    <a:pt x="42" y="31"/>
                  </a:lnTo>
                  <a:lnTo>
                    <a:pt x="48" y="25"/>
                  </a:lnTo>
                  <a:lnTo>
                    <a:pt x="51" y="23"/>
                  </a:lnTo>
                  <a:lnTo>
                    <a:pt x="55" y="22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70" y="15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85" y="12"/>
                  </a:lnTo>
                  <a:lnTo>
                    <a:pt x="101" y="12"/>
                  </a:lnTo>
                  <a:lnTo>
                    <a:pt x="110" y="13"/>
                  </a:lnTo>
                  <a:lnTo>
                    <a:pt x="114" y="13"/>
                  </a:lnTo>
                  <a:lnTo>
                    <a:pt x="117" y="15"/>
                  </a:lnTo>
                  <a:lnTo>
                    <a:pt x="121" y="16"/>
                  </a:lnTo>
                  <a:lnTo>
                    <a:pt x="126" y="18"/>
                  </a:lnTo>
                  <a:lnTo>
                    <a:pt x="129" y="19"/>
                  </a:lnTo>
                  <a:lnTo>
                    <a:pt x="131" y="22"/>
                  </a:lnTo>
                  <a:lnTo>
                    <a:pt x="139" y="25"/>
                  </a:lnTo>
                  <a:lnTo>
                    <a:pt x="142" y="28"/>
                  </a:lnTo>
                  <a:lnTo>
                    <a:pt x="146" y="31"/>
                  </a:lnTo>
                  <a:lnTo>
                    <a:pt x="150" y="35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3" y="51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70" y="66"/>
                  </a:lnTo>
                  <a:lnTo>
                    <a:pt x="172" y="70"/>
                  </a:lnTo>
                  <a:lnTo>
                    <a:pt x="173" y="74"/>
                  </a:lnTo>
                  <a:lnTo>
                    <a:pt x="173" y="77"/>
                  </a:lnTo>
                  <a:lnTo>
                    <a:pt x="175" y="82"/>
                  </a:lnTo>
                  <a:lnTo>
                    <a:pt x="175" y="90"/>
                  </a:lnTo>
                  <a:lnTo>
                    <a:pt x="176" y="95"/>
                  </a:lnTo>
                  <a:lnTo>
                    <a:pt x="176" y="93"/>
                  </a:lnTo>
                  <a:lnTo>
                    <a:pt x="175" y="106"/>
                  </a:lnTo>
                  <a:lnTo>
                    <a:pt x="173" y="111"/>
                  </a:lnTo>
                  <a:lnTo>
                    <a:pt x="173" y="115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9" y="125"/>
                  </a:lnTo>
                  <a:lnTo>
                    <a:pt x="168" y="129"/>
                  </a:lnTo>
                  <a:lnTo>
                    <a:pt x="166" y="134"/>
                  </a:lnTo>
                  <a:lnTo>
                    <a:pt x="163" y="137"/>
                  </a:lnTo>
                  <a:lnTo>
                    <a:pt x="159" y="142"/>
                  </a:lnTo>
                  <a:lnTo>
                    <a:pt x="156" y="147"/>
                  </a:lnTo>
                  <a:lnTo>
                    <a:pt x="143" y="160"/>
                  </a:lnTo>
                  <a:lnTo>
                    <a:pt x="136" y="164"/>
                  </a:lnTo>
                  <a:lnTo>
                    <a:pt x="133" y="167"/>
                  </a:lnTo>
                  <a:lnTo>
                    <a:pt x="129" y="169"/>
                  </a:lnTo>
                  <a:lnTo>
                    <a:pt x="124" y="170"/>
                  </a:lnTo>
                  <a:lnTo>
                    <a:pt x="121" y="172"/>
                  </a:lnTo>
                  <a:lnTo>
                    <a:pt x="117" y="173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6"/>
                  </a:lnTo>
                  <a:lnTo>
                    <a:pt x="93" y="177"/>
                  </a:lnTo>
                  <a:lnTo>
                    <a:pt x="94" y="177"/>
                  </a:lnTo>
                  <a:lnTo>
                    <a:pt x="90" y="176"/>
                  </a:lnTo>
                  <a:lnTo>
                    <a:pt x="81" y="176"/>
                  </a:lnTo>
                  <a:lnTo>
                    <a:pt x="77" y="174"/>
                  </a:lnTo>
                  <a:lnTo>
                    <a:pt x="74" y="174"/>
                  </a:lnTo>
                  <a:lnTo>
                    <a:pt x="70" y="173"/>
                  </a:lnTo>
                  <a:lnTo>
                    <a:pt x="65" y="172"/>
                  </a:lnTo>
                  <a:lnTo>
                    <a:pt x="58" y="169"/>
                  </a:lnTo>
                  <a:lnTo>
                    <a:pt x="55" y="167"/>
                  </a:lnTo>
                  <a:lnTo>
                    <a:pt x="51" y="164"/>
                  </a:lnTo>
                  <a:lnTo>
                    <a:pt x="48" y="163"/>
                  </a:lnTo>
                  <a:lnTo>
                    <a:pt x="42" y="157"/>
                  </a:lnTo>
                  <a:lnTo>
                    <a:pt x="35" y="151"/>
                  </a:lnTo>
                  <a:lnTo>
                    <a:pt x="28" y="144"/>
                  </a:lnTo>
                  <a:lnTo>
                    <a:pt x="25" y="140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8" y="127"/>
                  </a:lnTo>
                  <a:lnTo>
                    <a:pt x="16" y="122"/>
                  </a:lnTo>
                  <a:lnTo>
                    <a:pt x="15" y="118"/>
                  </a:lnTo>
                  <a:lnTo>
                    <a:pt x="13" y="115"/>
                  </a:lnTo>
                  <a:lnTo>
                    <a:pt x="13" y="111"/>
                  </a:lnTo>
                  <a:lnTo>
                    <a:pt x="12" y="102"/>
                  </a:lnTo>
                  <a:lnTo>
                    <a:pt x="12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6" name="Freeform 856"/>
            <p:cNvSpPr>
              <a:spLocks/>
            </p:cNvSpPr>
            <p:nvPr/>
          </p:nvSpPr>
          <p:spPr bwMode="auto">
            <a:xfrm>
              <a:off x="2540" y="3548"/>
              <a:ext cx="59" cy="60"/>
            </a:xfrm>
            <a:custGeom>
              <a:avLst/>
              <a:gdLst>
                <a:gd name="T0" fmla="*/ 1 w 176"/>
                <a:gd name="T1" fmla="*/ 0 h 180"/>
                <a:gd name="T2" fmla="*/ 1 w 176"/>
                <a:gd name="T3" fmla="*/ 0 h 180"/>
                <a:gd name="T4" fmla="*/ 1 w 176"/>
                <a:gd name="T5" fmla="*/ 0 h 180"/>
                <a:gd name="T6" fmla="*/ 1 w 176"/>
                <a:gd name="T7" fmla="*/ 0 h 180"/>
                <a:gd name="T8" fmla="*/ 0 w 176"/>
                <a:gd name="T9" fmla="*/ 0 h 180"/>
                <a:gd name="T10" fmla="*/ 0 w 176"/>
                <a:gd name="T11" fmla="*/ 0 h 180"/>
                <a:gd name="T12" fmla="*/ 0 w 176"/>
                <a:gd name="T13" fmla="*/ 0 h 180"/>
                <a:gd name="T14" fmla="*/ 0 w 176"/>
                <a:gd name="T15" fmla="*/ 0 h 180"/>
                <a:gd name="T16" fmla="*/ 0 w 176"/>
                <a:gd name="T17" fmla="*/ 1 h 180"/>
                <a:gd name="T18" fmla="*/ 0 w 176"/>
                <a:gd name="T19" fmla="*/ 1 h 180"/>
                <a:gd name="T20" fmla="*/ 0 w 176"/>
                <a:gd name="T21" fmla="*/ 1 h 180"/>
                <a:gd name="T22" fmla="*/ 0 w 176"/>
                <a:gd name="T23" fmla="*/ 1 h 180"/>
                <a:gd name="T24" fmla="*/ 0 w 176"/>
                <a:gd name="T25" fmla="*/ 1 h 180"/>
                <a:gd name="T26" fmla="*/ 0 w 176"/>
                <a:gd name="T27" fmla="*/ 1 h 180"/>
                <a:gd name="T28" fmla="*/ 0 w 176"/>
                <a:gd name="T29" fmla="*/ 1 h 180"/>
                <a:gd name="T30" fmla="*/ 0 w 176"/>
                <a:gd name="T31" fmla="*/ 1 h 180"/>
                <a:gd name="T32" fmla="*/ 0 w 176"/>
                <a:gd name="T33" fmla="*/ 2 h 180"/>
                <a:gd name="T34" fmla="*/ 0 w 176"/>
                <a:gd name="T35" fmla="*/ 2 h 180"/>
                <a:gd name="T36" fmla="*/ 0 w 176"/>
                <a:gd name="T37" fmla="*/ 2 h 180"/>
                <a:gd name="T38" fmla="*/ 0 w 176"/>
                <a:gd name="T39" fmla="*/ 2 h 180"/>
                <a:gd name="T40" fmla="*/ 0 w 176"/>
                <a:gd name="T41" fmla="*/ 2 h 180"/>
                <a:gd name="T42" fmla="*/ 0 w 176"/>
                <a:gd name="T43" fmla="*/ 2 h 180"/>
                <a:gd name="T44" fmla="*/ 0 w 176"/>
                <a:gd name="T45" fmla="*/ 2 h 180"/>
                <a:gd name="T46" fmla="*/ 1 w 176"/>
                <a:gd name="T47" fmla="*/ 2 h 180"/>
                <a:gd name="T48" fmla="*/ 1 w 176"/>
                <a:gd name="T49" fmla="*/ 2 h 180"/>
                <a:gd name="T50" fmla="*/ 1 w 176"/>
                <a:gd name="T51" fmla="*/ 2 h 180"/>
                <a:gd name="T52" fmla="*/ 1 w 176"/>
                <a:gd name="T53" fmla="*/ 2 h 180"/>
                <a:gd name="T54" fmla="*/ 1 w 176"/>
                <a:gd name="T55" fmla="*/ 2 h 180"/>
                <a:gd name="T56" fmla="*/ 1 w 176"/>
                <a:gd name="T57" fmla="*/ 2 h 180"/>
                <a:gd name="T58" fmla="*/ 1 w 176"/>
                <a:gd name="T59" fmla="*/ 2 h 180"/>
                <a:gd name="T60" fmla="*/ 2 w 176"/>
                <a:gd name="T61" fmla="*/ 2 h 180"/>
                <a:gd name="T62" fmla="*/ 2 w 176"/>
                <a:gd name="T63" fmla="*/ 2 h 180"/>
                <a:gd name="T64" fmla="*/ 2 w 176"/>
                <a:gd name="T65" fmla="*/ 2 h 180"/>
                <a:gd name="T66" fmla="*/ 2 w 176"/>
                <a:gd name="T67" fmla="*/ 2 h 180"/>
                <a:gd name="T68" fmla="*/ 2 w 176"/>
                <a:gd name="T69" fmla="*/ 2 h 180"/>
                <a:gd name="T70" fmla="*/ 2 w 176"/>
                <a:gd name="T71" fmla="*/ 2 h 180"/>
                <a:gd name="T72" fmla="*/ 2 w 176"/>
                <a:gd name="T73" fmla="*/ 2 h 180"/>
                <a:gd name="T74" fmla="*/ 2 w 176"/>
                <a:gd name="T75" fmla="*/ 2 h 180"/>
                <a:gd name="T76" fmla="*/ 2 w 176"/>
                <a:gd name="T77" fmla="*/ 2 h 180"/>
                <a:gd name="T78" fmla="*/ 2 w 176"/>
                <a:gd name="T79" fmla="*/ 1 h 180"/>
                <a:gd name="T80" fmla="*/ 2 w 176"/>
                <a:gd name="T81" fmla="*/ 1 h 180"/>
                <a:gd name="T82" fmla="*/ 2 w 176"/>
                <a:gd name="T83" fmla="*/ 1 h 180"/>
                <a:gd name="T84" fmla="*/ 2 w 176"/>
                <a:gd name="T85" fmla="*/ 1 h 180"/>
                <a:gd name="T86" fmla="*/ 2 w 176"/>
                <a:gd name="T87" fmla="*/ 1 h 180"/>
                <a:gd name="T88" fmla="*/ 2 w 176"/>
                <a:gd name="T89" fmla="*/ 1 h 180"/>
                <a:gd name="T90" fmla="*/ 2 w 176"/>
                <a:gd name="T91" fmla="*/ 1 h 180"/>
                <a:gd name="T92" fmla="*/ 2 w 176"/>
                <a:gd name="T93" fmla="*/ 0 h 180"/>
                <a:gd name="T94" fmla="*/ 2 w 176"/>
                <a:gd name="T95" fmla="*/ 0 h 180"/>
                <a:gd name="T96" fmla="*/ 2 w 176"/>
                <a:gd name="T97" fmla="*/ 0 h 180"/>
                <a:gd name="T98" fmla="*/ 2 w 176"/>
                <a:gd name="T99" fmla="*/ 0 h 180"/>
                <a:gd name="T100" fmla="*/ 2 w 176"/>
                <a:gd name="T101" fmla="*/ 0 h 180"/>
                <a:gd name="T102" fmla="*/ 2 w 176"/>
                <a:gd name="T103" fmla="*/ 0 h 180"/>
                <a:gd name="T104" fmla="*/ 1 w 176"/>
                <a:gd name="T105" fmla="*/ 0 h 180"/>
                <a:gd name="T106" fmla="*/ 1 w 176"/>
                <a:gd name="T107" fmla="*/ 0 h 180"/>
                <a:gd name="T108" fmla="*/ 1 w 176"/>
                <a:gd name="T109" fmla="*/ 0 h 1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80"/>
                <a:gd name="T167" fmla="*/ 176 w 176"/>
                <a:gd name="T168" fmla="*/ 180 h 1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80">
                  <a:moveTo>
                    <a:pt x="88" y="0"/>
                  </a:moveTo>
                  <a:lnTo>
                    <a:pt x="78" y="0"/>
                  </a:lnTo>
                  <a:lnTo>
                    <a:pt x="77" y="2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2"/>
                  </a:lnTo>
                  <a:lnTo>
                    <a:pt x="21" y="34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6" y="57"/>
                  </a:lnTo>
                  <a:lnTo>
                    <a:pt x="6" y="60"/>
                  </a:lnTo>
                  <a:lnTo>
                    <a:pt x="5" y="61"/>
                  </a:lnTo>
                  <a:lnTo>
                    <a:pt x="5" y="64"/>
                  </a:lnTo>
                  <a:lnTo>
                    <a:pt x="3" y="66"/>
                  </a:lnTo>
                  <a:lnTo>
                    <a:pt x="3" y="70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2" y="109"/>
                  </a:lnTo>
                  <a:lnTo>
                    <a:pt x="3" y="111"/>
                  </a:lnTo>
                  <a:lnTo>
                    <a:pt x="3" y="115"/>
                  </a:lnTo>
                  <a:lnTo>
                    <a:pt x="5" y="116"/>
                  </a:lnTo>
                  <a:lnTo>
                    <a:pt x="5" y="119"/>
                  </a:lnTo>
                  <a:lnTo>
                    <a:pt x="6" y="121"/>
                  </a:lnTo>
                  <a:lnTo>
                    <a:pt x="6" y="124"/>
                  </a:lnTo>
                  <a:lnTo>
                    <a:pt x="8" y="125"/>
                  </a:lnTo>
                  <a:lnTo>
                    <a:pt x="8" y="126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11" y="131"/>
                  </a:lnTo>
                  <a:lnTo>
                    <a:pt x="11" y="132"/>
                  </a:lnTo>
                  <a:lnTo>
                    <a:pt x="12" y="134"/>
                  </a:lnTo>
                  <a:lnTo>
                    <a:pt x="12" y="135"/>
                  </a:lnTo>
                  <a:lnTo>
                    <a:pt x="13" y="137"/>
                  </a:lnTo>
                  <a:lnTo>
                    <a:pt x="13" y="138"/>
                  </a:lnTo>
                  <a:lnTo>
                    <a:pt x="15" y="140"/>
                  </a:lnTo>
                  <a:lnTo>
                    <a:pt x="15" y="141"/>
                  </a:lnTo>
                  <a:lnTo>
                    <a:pt x="16" y="142"/>
                  </a:lnTo>
                  <a:lnTo>
                    <a:pt x="18" y="142"/>
                  </a:lnTo>
                  <a:lnTo>
                    <a:pt x="18" y="144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4" y="151"/>
                  </a:lnTo>
                  <a:lnTo>
                    <a:pt x="31" y="158"/>
                  </a:lnTo>
                  <a:lnTo>
                    <a:pt x="32" y="158"/>
                  </a:lnTo>
                  <a:lnTo>
                    <a:pt x="34" y="160"/>
                  </a:lnTo>
                  <a:lnTo>
                    <a:pt x="34" y="161"/>
                  </a:lnTo>
                  <a:lnTo>
                    <a:pt x="35" y="163"/>
                  </a:lnTo>
                  <a:lnTo>
                    <a:pt x="37" y="163"/>
                  </a:lnTo>
                  <a:lnTo>
                    <a:pt x="38" y="164"/>
                  </a:lnTo>
                  <a:lnTo>
                    <a:pt x="39" y="164"/>
                  </a:lnTo>
                  <a:lnTo>
                    <a:pt x="42" y="167"/>
                  </a:lnTo>
                  <a:lnTo>
                    <a:pt x="44" y="167"/>
                  </a:lnTo>
                  <a:lnTo>
                    <a:pt x="47" y="170"/>
                  </a:lnTo>
                  <a:lnTo>
                    <a:pt x="48" y="170"/>
                  </a:lnTo>
                  <a:lnTo>
                    <a:pt x="49" y="171"/>
                  </a:lnTo>
                  <a:lnTo>
                    <a:pt x="51" y="171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0" y="176"/>
                  </a:lnTo>
                  <a:lnTo>
                    <a:pt x="62" y="176"/>
                  </a:lnTo>
                  <a:lnTo>
                    <a:pt x="64" y="177"/>
                  </a:lnTo>
                  <a:lnTo>
                    <a:pt x="68" y="177"/>
                  </a:lnTo>
                  <a:lnTo>
                    <a:pt x="70" y="179"/>
                  </a:lnTo>
                  <a:lnTo>
                    <a:pt x="77" y="179"/>
                  </a:lnTo>
                  <a:lnTo>
                    <a:pt x="78" y="180"/>
                  </a:lnTo>
                  <a:lnTo>
                    <a:pt x="88" y="180"/>
                  </a:lnTo>
                  <a:lnTo>
                    <a:pt x="98" y="180"/>
                  </a:lnTo>
                  <a:lnTo>
                    <a:pt x="100" y="179"/>
                  </a:lnTo>
                  <a:lnTo>
                    <a:pt x="107" y="179"/>
                  </a:lnTo>
                  <a:lnTo>
                    <a:pt x="109" y="177"/>
                  </a:lnTo>
                  <a:lnTo>
                    <a:pt x="113" y="177"/>
                  </a:lnTo>
                  <a:lnTo>
                    <a:pt x="114" y="176"/>
                  </a:lnTo>
                  <a:lnTo>
                    <a:pt x="117" y="176"/>
                  </a:lnTo>
                  <a:lnTo>
                    <a:pt x="119" y="174"/>
                  </a:lnTo>
                  <a:lnTo>
                    <a:pt x="120" y="174"/>
                  </a:lnTo>
                  <a:lnTo>
                    <a:pt x="122" y="173"/>
                  </a:lnTo>
                  <a:lnTo>
                    <a:pt x="124" y="173"/>
                  </a:lnTo>
                  <a:lnTo>
                    <a:pt x="126" y="171"/>
                  </a:lnTo>
                  <a:lnTo>
                    <a:pt x="127" y="171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33" y="167"/>
                  </a:lnTo>
                  <a:lnTo>
                    <a:pt x="134" y="167"/>
                  </a:lnTo>
                  <a:lnTo>
                    <a:pt x="137" y="164"/>
                  </a:lnTo>
                  <a:lnTo>
                    <a:pt x="139" y="164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3" y="161"/>
                  </a:lnTo>
                  <a:lnTo>
                    <a:pt x="143" y="160"/>
                  </a:lnTo>
                  <a:lnTo>
                    <a:pt x="145" y="158"/>
                  </a:lnTo>
                  <a:lnTo>
                    <a:pt x="146" y="158"/>
                  </a:lnTo>
                  <a:lnTo>
                    <a:pt x="153" y="151"/>
                  </a:lnTo>
                  <a:lnTo>
                    <a:pt x="153" y="150"/>
                  </a:lnTo>
                  <a:lnTo>
                    <a:pt x="155" y="150"/>
                  </a:lnTo>
                  <a:lnTo>
                    <a:pt x="156" y="148"/>
                  </a:lnTo>
                  <a:lnTo>
                    <a:pt x="156" y="147"/>
                  </a:lnTo>
                  <a:lnTo>
                    <a:pt x="159" y="144"/>
                  </a:lnTo>
                  <a:lnTo>
                    <a:pt x="159" y="142"/>
                  </a:lnTo>
                  <a:lnTo>
                    <a:pt x="160" y="142"/>
                  </a:lnTo>
                  <a:lnTo>
                    <a:pt x="162" y="141"/>
                  </a:lnTo>
                  <a:lnTo>
                    <a:pt x="162" y="140"/>
                  </a:lnTo>
                  <a:lnTo>
                    <a:pt x="163" y="138"/>
                  </a:lnTo>
                  <a:lnTo>
                    <a:pt x="163" y="137"/>
                  </a:lnTo>
                  <a:lnTo>
                    <a:pt x="165" y="135"/>
                  </a:lnTo>
                  <a:lnTo>
                    <a:pt x="165" y="134"/>
                  </a:lnTo>
                  <a:lnTo>
                    <a:pt x="166" y="132"/>
                  </a:lnTo>
                  <a:lnTo>
                    <a:pt x="166" y="131"/>
                  </a:lnTo>
                  <a:lnTo>
                    <a:pt x="168" y="129"/>
                  </a:lnTo>
                  <a:lnTo>
                    <a:pt x="168" y="128"/>
                  </a:lnTo>
                  <a:lnTo>
                    <a:pt x="169" y="126"/>
                  </a:lnTo>
                  <a:lnTo>
                    <a:pt x="169" y="125"/>
                  </a:lnTo>
                  <a:lnTo>
                    <a:pt x="171" y="124"/>
                  </a:lnTo>
                  <a:lnTo>
                    <a:pt x="171" y="121"/>
                  </a:lnTo>
                  <a:lnTo>
                    <a:pt x="172" y="119"/>
                  </a:lnTo>
                  <a:lnTo>
                    <a:pt x="172" y="116"/>
                  </a:lnTo>
                  <a:lnTo>
                    <a:pt x="173" y="115"/>
                  </a:lnTo>
                  <a:lnTo>
                    <a:pt x="173" y="111"/>
                  </a:lnTo>
                  <a:lnTo>
                    <a:pt x="175" y="109"/>
                  </a:lnTo>
                  <a:lnTo>
                    <a:pt x="175" y="103"/>
                  </a:lnTo>
                  <a:lnTo>
                    <a:pt x="176" y="102"/>
                  </a:lnTo>
                  <a:lnTo>
                    <a:pt x="176" y="90"/>
                  </a:lnTo>
                  <a:lnTo>
                    <a:pt x="176" y="79"/>
                  </a:lnTo>
                  <a:lnTo>
                    <a:pt x="175" y="77"/>
                  </a:lnTo>
                  <a:lnTo>
                    <a:pt x="175" y="71"/>
                  </a:lnTo>
                  <a:lnTo>
                    <a:pt x="173" y="70"/>
                  </a:lnTo>
                  <a:lnTo>
                    <a:pt x="173" y="66"/>
                  </a:lnTo>
                  <a:lnTo>
                    <a:pt x="172" y="64"/>
                  </a:lnTo>
                  <a:lnTo>
                    <a:pt x="172" y="61"/>
                  </a:lnTo>
                  <a:lnTo>
                    <a:pt x="171" y="60"/>
                  </a:lnTo>
                  <a:lnTo>
                    <a:pt x="171" y="57"/>
                  </a:lnTo>
                  <a:lnTo>
                    <a:pt x="169" y="55"/>
                  </a:lnTo>
                  <a:lnTo>
                    <a:pt x="169" y="54"/>
                  </a:lnTo>
                  <a:lnTo>
                    <a:pt x="168" y="52"/>
                  </a:lnTo>
                  <a:lnTo>
                    <a:pt x="168" y="51"/>
                  </a:lnTo>
                  <a:lnTo>
                    <a:pt x="166" y="50"/>
                  </a:lnTo>
                  <a:lnTo>
                    <a:pt x="166" y="48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0" y="38"/>
                  </a:lnTo>
                  <a:lnTo>
                    <a:pt x="159" y="38"/>
                  </a:lnTo>
                  <a:lnTo>
                    <a:pt x="159" y="37"/>
                  </a:lnTo>
                  <a:lnTo>
                    <a:pt x="156" y="34"/>
                  </a:lnTo>
                  <a:lnTo>
                    <a:pt x="156" y="32"/>
                  </a:lnTo>
                  <a:lnTo>
                    <a:pt x="155" y="31"/>
                  </a:lnTo>
                  <a:lnTo>
                    <a:pt x="153" y="31"/>
                  </a:lnTo>
                  <a:lnTo>
                    <a:pt x="153" y="29"/>
                  </a:lnTo>
                  <a:lnTo>
                    <a:pt x="146" y="22"/>
                  </a:lnTo>
                  <a:lnTo>
                    <a:pt x="145" y="22"/>
                  </a:lnTo>
                  <a:lnTo>
                    <a:pt x="143" y="21"/>
                  </a:lnTo>
                  <a:lnTo>
                    <a:pt x="143" y="19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39" y="16"/>
                  </a:lnTo>
                  <a:lnTo>
                    <a:pt x="137" y="16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0" y="10"/>
                  </a:lnTo>
                  <a:lnTo>
                    <a:pt x="129" y="10"/>
                  </a:lnTo>
                  <a:lnTo>
                    <a:pt x="127" y="9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2" y="7"/>
                  </a:lnTo>
                  <a:lnTo>
                    <a:pt x="120" y="6"/>
                  </a:lnTo>
                  <a:lnTo>
                    <a:pt x="119" y="6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3" y="3"/>
                  </a:lnTo>
                  <a:lnTo>
                    <a:pt x="109" y="3"/>
                  </a:lnTo>
                  <a:lnTo>
                    <a:pt x="107" y="2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7" name="Freeform 857"/>
            <p:cNvSpPr>
              <a:spLocks/>
            </p:cNvSpPr>
            <p:nvPr/>
          </p:nvSpPr>
          <p:spPr bwMode="auto">
            <a:xfrm>
              <a:off x="2538" y="3546"/>
              <a:ext cx="63" cy="64"/>
            </a:xfrm>
            <a:custGeom>
              <a:avLst/>
              <a:gdLst>
                <a:gd name="T0" fmla="*/ 0 w 187"/>
                <a:gd name="T1" fmla="*/ 1 h 192"/>
                <a:gd name="T2" fmla="*/ 0 w 187"/>
                <a:gd name="T3" fmla="*/ 2 h 192"/>
                <a:gd name="T4" fmla="*/ 0 w 187"/>
                <a:gd name="T5" fmla="*/ 2 h 192"/>
                <a:gd name="T6" fmla="*/ 0 w 187"/>
                <a:gd name="T7" fmla="*/ 2 h 192"/>
                <a:gd name="T8" fmla="*/ 1 w 187"/>
                <a:gd name="T9" fmla="*/ 2 h 192"/>
                <a:gd name="T10" fmla="*/ 1 w 187"/>
                <a:gd name="T11" fmla="*/ 2 h 192"/>
                <a:gd name="T12" fmla="*/ 1 w 187"/>
                <a:gd name="T13" fmla="*/ 2 h 192"/>
                <a:gd name="T14" fmla="*/ 1 w 187"/>
                <a:gd name="T15" fmla="*/ 2 h 192"/>
                <a:gd name="T16" fmla="*/ 1 w 187"/>
                <a:gd name="T17" fmla="*/ 2 h 192"/>
                <a:gd name="T18" fmla="*/ 2 w 187"/>
                <a:gd name="T19" fmla="*/ 2 h 192"/>
                <a:gd name="T20" fmla="*/ 2 w 187"/>
                <a:gd name="T21" fmla="*/ 2 h 192"/>
                <a:gd name="T22" fmla="*/ 2 w 187"/>
                <a:gd name="T23" fmla="*/ 2 h 192"/>
                <a:gd name="T24" fmla="*/ 2 w 187"/>
                <a:gd name="T25" fmla="*/ 2 h 192"/>
                <a:gd name="T26" fmla="*/ 2 w 187"/>
                <a:gd name="T27" fmla="*/ 2 h 192"/>
                <a:gd name="T28" fmla="*/ 2 w 187"/>
                <a:gd name="T29" fmla="*/ 1 h 192"/>
                <a:gd name="T30" fmla="*/ 2 w 187"/>
                <a:gd name="T31" fmla="*/ 1 h 192"/>
                <a:gd name="T32" fmla="*/ 2 w 187"/>
                <a:gd name="T33" fmla="*/ 1 h 192"/>
                <a:gd name="T34" fmla="*/ 2 w 187"/>
                <a:gd name="T35" fmla="*/ 1 h 192"/>
                <a:gd name="T36" fmla="*/ 2 w 187"/>
                <a:gd name="T37" fmla="*/ 0 h 192"/>
                <a:gd name="T38" fmla="*/ 2 w 187"/>
                <a:gd name="T39" fmla="*/ 0 h 192"/>
                <a:gd name="T40" fmla="*/ 2 w 187"/>
                <a:gd name="T41" fmla="*/ 0 h 192"/>
                <a:gd name="T42" fmla="*/ 1 w 187"/>
                <a:gd name="T43" fmla="*/ 0 h 192"/>
                <a:gd name="T44" fmla="*/ 1 w 187"/>
                <a:gd name="T45" fmla="*/ 0 h 192"/>
                <a:gd name="T46" fmla="*/ 1 w 187"/>
                <a:gd name="T47" fmla="*/ 0 h 192"/>
                <a:gd name="T48" fmla="*/ 1 w 187"/>
                <a:gd name="T49" fmla="*/ 0 h 192"/>
                <a:gd name="T50" fmla="*/ 0 w 187"/>
                <a:gd name="T51" fmla="*/ 0 h 192"/>
                <a:gd name="T52" fmla="*/ 0 w 187"/>
                <a:gd name="T53" fmla="*/ 1 h 192"/>
                <a:gd name="T54" fmla="*/ 0 w 187"/>
                <a:gd name="T55" fmla="*/ 1 h 192"/>
                <a:gd name="T56" fmla="*/ 0 w 187"/>
                <a:gd name="T57" fmla="*/ 1 h 192"/>
                <a:gd name="T58" fmla="*/ 0 w 187"/>
                <a:gd name="T59" fmla="*/ 1 h 192"/>
                <a:gd name="T60" fmla="*/ 0 w 187"/>
                <a:gd name="T61" fmla="*/ 1 h 192"/>
                <a:gd name="T62" fmla="*/ 0 w 187"/>
                <a:gd name="T63" fmla="*/ 1 h 192"/>
                <a:gd name="T64" fmla="*/ 0 w 187"/>
                <a:gd name="T65" fmla="*/ 0 h 192"/>
                <a:gd name="T66" fmla="*/ 1 w 187"/>
                <a:gd name="T67" fmla="*/ 0 h 192"/>
                <a:gd name="T68" fmla="*/ 1 w 187"/>
                <a:gd name="T69" fmla="*/ 0 h 192"/>
                <a:gd name="T70" fmla="*/ 1 w 187"/>
                <a:gd name="T71" fmla="*/ 0 h 192"/>
                <a:gd name="T72" fmla="*/ 1 w 187"/>
                <a:gd name="T73" fmla="*/ 0 h 192"/>
                <a:gd name="T74" fmla="*/ 2 w 187"/>
                <a:gd name="T75" fmla="*/ 0 h 192"/>
                <a:gd name="T76" fmla="*/ 2 w 187"/>
                <a:gd name="T77" fmla="*/ 0 h 192"/>
                <a:gd name="T78" fmla="*/ 2 w 187"/>
                <a:gd name="T79" fmla="*/ 0 h 192"/>
                <a:gd name="T80" fmla="*/ 2 w 187"/>
                <a:gd name="T81" fmla="*/ 1 h 192"/>
                <a:gd name="T82" fmla="*/ 2 w 187"/>
                <a:gd name="T83" fmla="*/ 1 h 192"/>
                <a:gd name="T84" fmla="*/ 2 w 187"/>
                <a:gd name="T85" fmla="*/ 1 h 192"/>
                <a:gd name="T86" fmla="*/ 2 w 187"/>
                <a:gd name="T87" fmla="*/ 1 h 192"/>
                <a:gd name="T88" fmla="*/ 2 w 187"/>
                <a:gd name="T89" fmla="*/ 1 h 192"/>
                <a:gd name="T90" fmla="*/ 2 w 187"/>
                <a:gd name="T91" fmla="*/ 2 h 192"/>
                <a:gd name="T92" fmla="*/ 2 w 187"/>
                <a:gd name="T93" fmla="*/ 2 h 192"/>
                <a:gd name="T94" fmla="*/ 2 w 187"/>
                <a:gd name="T95" fmla="*/ 2 h 192"/>
                <a:gd name="T96" fmla="*/ 2 w 187"/>
                <a:gd name="T97" fmla="*/ 2 h 192"/>
                <a:gd name="T98" fmla="*/ 1 w 187"/>
                <a:gd name="T99" fmla="*/ 2 h 192"/>
                <a:gd name="T100" fmla="*/ 1 w 187"/>
                <a:gd name="T101" fmla="*/ 2 h 192"/>
                <a:gd name="T102" fmla="*/ 1 w 187"/>
                <a:gd name="T103" fmla="*/ 2 h 192"/>
                <a:gd name="T104" fmla="*/ 1 w 187"/>
                <a:gd name="T105" fmla="*/ 2 h 192"/>
                <a:gd name="T106" fmla="*/ 1 w 187"/>
                <a:gd name="T107" fmla="*/ 2 h 192"/>
                <a:gd name="T108" fmla="*/ 0 w 187"/>
                <a:gd name="T109" fmla="*/ 2 h 192"/>
                <a:gd name="T110" fmla="*/ 0 w 187"/>
                <a:gd name="T111" fmla="*/ 2 h 192"/>
                <a:gd name="T112" fmla="*/ 0 w 187"/>
                <a:gd name="T113" fmla="*/ 2 h 192"/>
                <a:gd name="T114" fmla="*/ 0 w 187"/>
                <a:gd name="T115" fmla="*/ 1 h 1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7"/>
                <a:gd name="T175" fmla="*/ 0 h 192"/>
                <a:gd name="T176" fmla="*/ 187 w 187"/>
                <a:gd name="T177" fmla="*/ 192 h 1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7" h="192">
                  <a:moveTo>
                    <a:pt x="0" y="96"/>
                  </a:moveTo>
                  <a:lnTo>
                    <a:pt x="0" y="105"/>
                  </a:lnTo>
                  <a:lnTo>
                    <a:pt x="1" y="115"/>
                  </a:lnTo>
                  <a:lnTo>
                    <a:pt x="4" y="124"/>
                  </a:lnTo>
                  <a:lnTo>
                    <a:pt x="5" y="128"/>
                  </a:lnTo>
                  <a:lnTo>
                    <a:pt x="7" y="132"/>
                  </a:lnTo>
                  <a:lnTo>
                    <a:pt x="8" y="137"/>
                  </a:lnTo>
                  <a:lnTo>
                    <a:pt x="11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1" y="156"/>
                  </a:lnTo>
                  <a:lnTo>
                    <a:pt x="27" y="163"/>
                  </a:lnTo>
                  <a:lnTo>
                    <a:pt x="34" y="169"/>
                  </a:lnTo>
                  <a:lnTo>
                    <a:pt x="40" y="175"/>
                  </a:lnTo>
                  <a:lnTo>
                    <a:pt x="44" y="177"/>
                  </a:lnTo>
                  <a:lnTo>
                    <a:pt x="49" y="180"/>
                  </a:lnTo>
                  <a:lnTo>
                    <a:pt x="53" y="182"/>
                  </a:lnTo>
                  <a:lnTo>
                    <a:pt x="60" y="186"/>
                  </a:lnTo>
                  <a:lnTo>
                    <a:pt x="65" y="188"/>
                  </a:lnTo>
                  <a:lnTo>
                    <a:pt x="70" y="188"/>
                  </a:lnTo>
                  <a:lnTo>
                    <a:pt x="75" y="189"/>
                  </a:lnTo>
                  <a:lnTo>
                    <a:pt x="79" y="191"/>
                  </a:lnTo>
                  <a:lnTo>
                    <a:pt x="88" y="191"/>
                  </a:lnTo>
                  <a:lnTo>
                    <a:pt x="92" y="192"/>
                  </a:lnTo>
                  <a:lnTo>
                    <a:pt x="93" y="192"/>
                  </a:lnTo>
                  <a:lnTo>
                    <a:pt x="106" y="191"/>
                  </a:lnTo>
                  <a:lnTo>
                    <a:pt x="111" y="189"/>
                  </a:lnTo>
                  <a:lnTo>
                    <a:pt x="116" y="188"/>
                  </a:lnTo>
                  <a:lnTo>
                    <a:pt x="121" y="188"/>
                  </a:lnTo>
                  <a:lnTo>
                    <a:pt x="125" y="186"/>
                  </a:lnTo>
                  <a:lnTo>
                    <a:pt x="129" y="183"/>
                  </a:lnTo>
                  <a:lnTo>
                    <a:pt x="132" y="182"/>
                  </a:lnTo>
                  <a:lnTo>
                    <a:pt x="137" y="180"/>
                  </a:lnTo>
                  <a:lnTo>
                    <a:pt x="141" y="177"/>
                  </a:lnTo>
                  <a:lnTo>
                    <a:pt x="148" y="172"/>
                  </a:lnTo>
                  <a:lnTo>
                    <a:pt x="152" y="169"/>
                  </a:lnTo>
                  <a:lnTo>
                    <a:pt x="158" y="163"/>
                  </a:lnTo>
                  <a:lnTo>
                    <a:pt x="164" y="156"/>
                  </a:lnTo>
                  <a:lnTo>
                    <a:pt x="167" y="153"/>
                  </a:lnTo>
                  <a:lnTo>
                    <a:pt x="173" y="146"/>
                  </a:lnTo>
                  <a:lnTo>
                    <a:pt x="176" y="141"/>
                  </a:lnTo>
                  <a:lnTo>
                    <a:pt x="181" y="128"/>
                  </a:lnTo>
                  <a:lnTo>
                    <a:pt x="183" y="124"/>
                  </a:lnTo>
                  <a:lnTo>
                    <a:pt x="184" y="115"/>
                  </a:lnTo>
                  <a:lnTo>
                    <a:pt x="186" y="109"/>
                  </a:lnTo>
                  <a:lnTo>
                    <a:pt x="186" y="101"/>
                  </a:lnTo>
                  <a:lnTo>
                    <a:pt x="187" y="96"/>
                  </a:lnTo>
                  <a:lnTo>
                    <a:pt x="187" y="95"/>
                  </a:lnTo>
                  <a:lnTo>
                    <a:pt x="186" y="90"/>
                  </a:lnTo>
                  <a:lnTo>
                    <a:pt x="186" y="82"/>
                  </a:lnTo>
                  <a:lnTo>
                    <a:pt x="184" y="76"/>
                  </a:lnTo>
                  <a:lnTo>
                    <a:pt x="183" y="67"/>
                  </a:lnTo>
                  <a:lnTo>
                    <a:pt x="181" y="63"/>
                  </a:lnTo>
                  <a:lnTo>
                    <a:pt x="176" y="50"/>
                  </a:lnTo>
                  <a:lnTo>
                    <a:pt x="173" y="45"/>
                  </a:lnTo>
                  <a:lnTo>
                    <a:pt x="165" y="35"/>
                  </a:lnTo>
                  <a:lnTo>
                    <a:pt x="155" y="25"/>
                  </a:lnTo>
                  <a:lnTo>
                    <a:pt x="148" y="19"/>
                  </a:lnTo>
                  <a:lnTo>
                    <a:pt x="145" y="16"/>
                  </a:lnTo>
                  <a:lnTo>
                    <a:pt x="137" y="12"/>
                  </a:lnTo>
                  <a:lnTo>
                    <a:pt x="132" y="9"/>
                  </a:lnTo>
                  <a:lnTo>
                    <a:pt x="129" y="8"/>
                  </a:lnTo>
                  <a:lnTo>
                    <a:pt x="125" y="6"/>
                  </a:lnTo>
                  <a:lnTo>
                    <a:pt x="121" y="5"/>
                  </a:lnTo>
                  <a:lnTo>
                    <a:pt x="116" y="3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83" y="0"/>
                  </a:lnTo>
                  <a:lnTo>
                    <a:pt x="75" y="2"/>
                  </a:lnTo>
                  <a:lnTo>
                    <a:pt x="70" y="3"/>
                  </a:lnTo>
                  <a:lnTo>
                    <a:pt x="65" y="5"/>
                  </a:lnTo>
                  <a:lnTo>
                    <a:pt x="57" y="8"/>
                  </a:lnTo>
                  <a:lnTo>
                    <a:pt x="53" y="9"/>
                  </a:lnTo>
                  <a:lnTo>
                    <a:pt x="49" y="12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37" y="19"/>
                  </a:lnTo>
                  <a:lnTo>
                    <a:pt x="27" y="28"/>
                  </a:lnTo>
                  <a:lnTo>
                    <a:pt x="20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8" y="54"/>
                  </a:lnTo>
                  <a:lnTo>
                    <a:pt x="7" y="58"/>
                  </a:lnTo>
                  <a:lnTo>
                    <a:pt x="4" y="67"/>
                  </a:lnTo>
                  <a:lnTo>
                    <a:pt x="1" y="76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1" y="96"/>
                  </a:lnTo>
                  <a:lnTo>
                    <a:pt x="11" y="83"/>
                  </a:lnTo>
                  <a:lnTo>
                    <a:pt x="13" y="79"/>
                  </a:lnTo>
                  <a:lnTo>
                    <a:pt x="14" y="70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21" y="56"/>
                  </a:lnTo>
                  <a:lnTo>
                    <a:pt x="24" y="48"/>
                  </a:lnTo>
                  <a:lnTo>
                    <a:pt x="33" y="40"/>
                  </a:lnTo>
                  <a:lnTo>
                    <a:pt x="34" y="37"/>
                  </a:lnTo>
                  <a:lnTo>
                    <a:pt x="44" y="28"/>
                  </a:lnTo>
                  <a:lnTo>
                    <a:pt x="47" y="25"/>
                  </a:lnTo>
                  <a:lnTo>
                    <a:pt x="50" y="24"/>
                  </a:lnTo>
                  <a:lnTo>
                    <a:pt x="54" y="22"/>
                  </a:lnTo>
                  <a:lnTo>
                    <a:pt x="57" y="19"/>
                  </a:lnTo>
                  <a:lnTo>
                    <a:pt x="62" y="18"/>
                  </a:lnTo>
                  <a:lnTo>
                    <a:pt x="69" y="15"/>
                  </a:lnTo>
                  <a:lnTo>
                    <a:pt x="73" y="13"/>
                  </a:lnTo>
                  <a:lnTo>
                    <a:pt x="76" y="13"/>
                  </a:lnTo>
                  <a:lnTo>
                    <a:pt x="85" y="12"/>
                  </a:lnTo>
                  <a:lnTo>
                    <a:pt x="101" y="12"/>
                  </a:lnTo>
                  <a:lnTo>
                    <a:pt x="109" y="13"/>
                  </a:lnTo>
                  <a:lnTo>
                    <a:pt x="114" y="13"/>
                  </a:lnTo>
                  <a:lnTo>
                    <a:pt x="116" y="15"/>
                  </a:lnTo>
                  <a:lnTo>
                    <a:pt x="121" y="16"/>
                  </a:lnTo>
                  <a:lnTo>
                    <a:pt x="125" y="18"/>
                  </a:lnTo>
                  <a:lnTo>
                    <a:pt x="128" y="19"/>
                  </a:lnTo>
                  <a:lnTo>
                    <a:pt x="131" y="22"/>
                  </a:lnTo>
                  <a:lnTo>
                    <a:pt x="138" y="25"/>
                  </a:lnTo>
                  <a:lnTo>
                    <a:pt x="141" y="28"/>
                  </a:lnTo>
                  <a:lnTo>
                    <a:pt x="148" y="34"/>
                  </a:lnTo>
                  <a:lnTo>
                    <a:pt x="152" y="40"/>
                  </a:lnTo>
                  <a:lnTo>
                    <a:pt x="155" y="43"/>
                  </a:lnTo>
                  <a:lnTo>
                    <a:pt x="163" y="53"/>
                  </a:lnTo>
                  <a:lnTo>
                    <a:pt x="165" y="56"/>
                  </a:lnTo>
                  <a:lnTo>
                    <a:pt x="170" y="67"/>
                  </a:lnTo>
                  <a:lnTo>
                    <a:pt x="171" y="70"/>
                  </a:lnTo>
                  <a:lnTo>
                    <a:pt x="173" y="79"/>
                  </a:lnTo>
                  <a:lnTo>
                    <a:pt x="174" y="83"/>
                  </a:lnTo>
                  <a:lnTo>
                    <a:pt x="174" y="92"/>
                  </a:lnTo>
                  <a:lnTo>
                    <a:pt x="176" y="96"/>
                  </a:lnTo>
                  <a:lnTo>
                    <a:pt x="176" y="95"/>
                  </a:lnTo>
                  <a:lnTo>
                    <a:pt x="174" y="99"/>
                  </a:lnTo>
                  <a:lnTo>
                    <a:pt x="174" y="108"/>
                  </a:lnTo>
                  <a:lnTo>
                    <a:pt x="173" y="112"/>
                  </a:lnTo>
                  <a:lnTo>
                    <a:pt x="171" y="121"/>
                  </a:lnTo>
                  <a:lnTo>
                    <a:pt x="170" y="124"/>
                  </a:lnTo>
                  <a:lnTo>
                    <a:pt x="165" y="135"/>
                  </a:lnTo>
                  <a:lnTo>
                    <a:pt x="163" y="138"/>
                  </a:lnTo>
                  <a:lnTo>
                    <a:pt x="158" y="146"/>
                  </a:lnTo>
                  <a:lnTo>
                    <a:pt x="155" y="148"/>
                  </a:lnTo>
                  <a:lnTo>
                    <a:pt x="150" y="156"/>
                  </a:lnTo>
                  <a:lnTo>
                    <a:pt x="142" y="163"/>
                  </a:lnTo>
                  <a:lnTo>
                    <a:pt x="135" y="167"/>
                  </a:lnTo>
                  <a:lnTo>
                    <a:pt x="132" y="170"/>
                  </a:lnTo>
                  <a:lnTo>
                    <a:pt x="128" y="172"/>
                  </a:lnTo>
                  <a:lnTo>
                    <a:pt x="124" y="173"/>
                  </a:lnTo>
                  <a:lnTo>
                    <a:pt x="121" y="175"/>
                  </a:lnTo>
                  <a:lnTo>
                    <a:pt x="116" y="176"/>
                  </a:lnTo>
                  <a:lnTo>
                    <a:pt x="114" y="177"/>
                  </a:lnTo>
                  <a:lnTo>
                    <a:pt x="109" y="177"/>
                  </a:lnTo>
                  <a:lnTo>
                    <a:pt x="105" y="179"/>
                  </a:lnTo>
                  <a:lnTo>
                    <a:pt x="92" y="180"/>
                  </a:lnTo>
                  <a:lnTo>
                    <a:pt x="93" y="180"/>
                  </a:lnTo>
                  <a:lnTo>
                    <a:pt x="89" y="179"/>
                  </a:lnTo>
                  <a:lnTo>
                    <a:pt x="80" y="179"/>
                  </a:lnTo>
                  <a:lnTo>
                    <a:pt x="76" y="177"/>
                  </a:lnTo>
                  <a:lnTo>
                    <a:pt x="73" y="177"/>
                  </a:lnTo>
                  <a:lnTo>
                    <a:pt x="69" y="176"/>
                  </a:lnTo>
                  <a:lnTo>
                    <a:pt x="65" y="175"/>
                  </a:lnTo>
                  <a:lnTo>
                    <a:pt x="57" y="172"/>
                  </a:lnTo>
                  <a:lnTo>
                    <a:pt x="54" y="170"/>
                  </a:lnTo>
                  <a:lnTo>
                    <a:pt x="50" y="167"/>
                  </a:lnTo>
                  <a:lnTo>
                    <a:pt x="47" y="166"/>
                  </a:lnTo>
                  <a:lnTo>
                    <a:pt x="42" y="160"/>
                  </a:lnTo>
                  <a:lnTo>
                    <a:pt x="34" y="156"/>
                  </a:lnTo>
                  <a:lnTo>
                    <a:pt x="30" y="148"/>
                  </a:lnTo>
                  <a:lnTo>
                    <a:pt x="24" y="143"/>
                  </a:lnTo>
                  <a:lnTo>
                    <a:pt x="21" y="135"/>
                  </a:lnTo>
                  <a:lnTo>
                    <a:pt x="18" y="132"/>
                  </a:lnTo>
                  <a:lnTo>
                    <a:pt x="17" y="128"/>
                  </a:lnTo>
                  <a:lnTo>
                    <a:pt x="16" y="125"/>
                  </a:lnTo>
                  <a:lnTo>
                    <a:pt x="14" y="121"/>
                  </a:lnTo>
                  <a:lnTo>
                    <a:pt x="13" y="112"/>
                  </a:lnTo>
                  <a:lnTo>
                    <a:pt x="11" y="103"/>
                  </a:lnTo>
                  <a:lnTo>
                    <a:pt x="11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8" name="Freeform 858"/>
            <p:cNvSpPr>
              <a:spLocks/>
            </p:cNvSpPr>
            <p:nvPr/>
          </p:nvSpPr>
          <p:spPr bwMode="auto">
            <a:xfrm>
              <a:off x="2710" y="3509"/>
              <a:ext cx="58" cy="59"/>
            </a:xfrm>
            <a:custGeom>
              <a:avLst/>
              <a:gdLst>
                <a:gd name="T0" fmla="*/ 1 w 174"/>
                <a:gd name="T1" fmla="*/ 0 h 177"/>
                <a:gd name="T2" fmla="*/ 1 w 174"/>
                <a:gd name="T3" fmla="*/ 0 h 177"/>
                <a:gd name="T4" fmla="*/ 1 w 174"/>
                <a:gd name="T5" fmla="*/ 0 h 177"/>
                <a:gd name="T6" fmla="*/ 1 w 174"/>
                <a:gd name="T7" fmla="*/ 0 h 177"/>
                <a:gd name="T8" fmla="*/ 0 w 174"/>
                <a:gd name="T9" fmla="*/ 0 h 177"/>
                <a:gd name="T10" fmla="*/ 0 w 174"/>
                <a:gd name="T11" fmla="*/ 0 h 177"/>
                <a:gd name="T12" fmla="*/ 0 w 174"/>
                <a:gd name="T13" fmla="*/ 0 h 177"/>
                <a:gd name="T14" fmla="*/ 0 w 174"/>
                <a:gd name="T15" fmla="*/ 0 h 177"/>
                <a:gd name="T16" fmla="*/ 0 w 174"/>
                <a:gd name="T17" fmla="*/ 0 h 177"/>
                <a:gd name="T18" fmla="*/ 0 w 174"/>
                <a:gd name="T19" fmla="*/ 1 h 177"/>
                <a:gd name="T20" fmla="*/ 0 w 174"/>
                <a:gd name="T21" fmla="*/ 1 h 177"/>
                <a:gd name="T22" fmla="*/ 0 w 174"/>
                <a:gd name="T23" fmla="*/ 1 h 177"/>
                <a:gd name="T24" fmla="*/ 0 w 174"/>
                <a:gd name="T25" fmla="*/ 1 h 177"/>
                <a:gd name="T26" fmla="*/ 0 w 174"/>
                <a:gd name="T27" fmla="*/ 1 h 177"/>
                <a:gd name="T28" fmla="*/ 0 w 174"/>
                <a:gd name="T29" fmla="*/ 1 h 177"/>
                <a:gd name="T30" fmla="*/ 0 w 174"/>
                <a:gd name="T31" fmla="*/ 1 h 177"/>
                <a:gd name="T32" fmla="*/ 0 w 174"/>
                <a:gd name="T33" fmla="*/ 2 h 177"/>
                <a:gd name="T34" fmla="*/ 0 w 174"/>
                <a:gd name="T35" fmla="*/ 2 h 177"/>
                <a:gd name="T36" fmla="*/ 0 w 174"/>
                <a:gd name="T37" fmla="*/ 2 h 177"/>
                <a:gd name="T38" fmla="*/ 0 w 174"/>
                <a:gd name="T39" fmla="*/ 2 h 177"/>
                <a:gd name="T40" fmla="*/ 0 w 174"/>
                <a:gd name="T41" fmla="*/ 2 h 177"/>
                <a:gd name="T42" fmla="*/ 0 w 174"/>
                <a:gd name="T43" fmla="*/ 2 h 177"/>
                <a:gd name="T44" fmla="*/ 0 w 174"/>
                <a:gd name="T45" fmla="*/ 2 h 177"/>
                <a:gd name="T46" fmla="*/ 0 w 174"/>
                <a:gd name="T47" fmla="*/ 2 h 177"/>
                <a:gd name="T48" fmla="*/ 1 w 174"/>
                <a:gd name="T49" fmla="*/ 2 h 177"/>
                <a:gd name="T50" fmla="*/ 1 w 174"/>
                <a:gd name="T51" fmla="*/ 2 h 177"/>
                <a:gd name="T52" fmla="*/ 1 w 174"/>
                <a:gd name="T53" fmla="*/ 2 h 177"/>
                <a:gd name="T54" fmla="*/ 1 w 174"/>
                <a:gd name="T55" fmla="*/ 2 h 177"/>
                <a:gd name="T56" fmla="*/ 1 w 174"/>
                <a:gd name="T57" fmla="*/ 2 h 177"/>
                <a:gd name="T58" fmla="*/ 1 w 174"/>
                <a:gd name="T59" fmla="*/ 2 h 177"/>
                <a:gd name="T60" fmla="*/ 1 w 174"/>
                <a:gd name="T61" fmla="*/ 2 h 177"/>
                <a:gd name="T62" fmla="*/ 2 w 174"/>
                <a:gd name="T63" fmla="*/ 2 h 177"/>
                <a:gd name="T64" fmla="*/ 2 w 174"/>
                <a:gd name="T65" fmla="*/ 2 h 177"/>
                <a:gd name="T66" fmla="*/ 2 w 174"/>
                <a:gd name="T67" fmla="*/ 2 h 177"/>
                <a:gd name="T68" fmla="*/ 2 w 174"/>
                <a:gd name="T69" fmla="*/ 2 h 177"/>
                <a:gd name="T70" fmla="*/ 2 w 174"/>
                <a:gd name="T71" fmla="*/ 2 h 177"/>
                <a:gd name="T72" fmla="*/ 2 w 174"/>
                <a:gd name="T73" fmla="*/ 2 h 177"/>
                <a:gd name="T74" fmla="*/ 2 w 174"/>
                <a:gd name="T75" fmla="*/ 2 h 177"/>
                <a:gd name="T76" fmla="*/ 2 w 174"/>
                <a:gd name="T77" fmla="*/ 2 h 177"/>
                <a:gd name="T78" fmla="*/ 2 w 174"/>
                <a:gd name="T79" fmla="*/ 2 h 177"/>
                <a:gd name="T80" fmla="*/ 2 w 174"/>
                <a:gd name="T81" fmla="*/ 1 h 177"/>
                <a:gd name="T82" fmla="*/ 2 w 174"/>
                <a:gd name="T83" fmla="*/ 1 h 177"/>
                <a:gd name="T84" fmla="*/ 2 w 174"/>
                <a:gd name="T85" fmla="*/ 1 h 177"/>
                <a:gd name="T86" fmla="*/ 2 w 174"/>
                <a:gd name="T87" fmla="*/ 1 h 177"/>
                <a:gd name="T88" fmla="*/ 2 w 174"/>
                <a:gd name="T89" fmla="*/ 1 h 177"/>
                <a:gd name="T90" fmla="*/ 2 w 174"/>
                <a:gd name="T91" fmla="*/ 1 h 177"/>
                <a:gd name="T92" fmla="*/ 2 w 174"/>
                <a:gd name="T93" fmla="*/ 1 h 177"/>
                <a:gd name="T94" fmla="*/ 2 w 174"/>
                <a:gd name="T95" fmla="*/ 0 h 177"/>
                <a:gd name="T96" fmla="*/ 2 w 174"/>
                <a:gd name="T97" fmla="*/ 0 h 177"/>
                <a:gd name="T98" fmla="*/ 2 w 174"/>
                <a:gd name="T99" fmla="*/ 0 h 177"/>
                <a:gd name="T100" fmla="*/ 2 w 174"/>
                <a:gd name="T101" fmla="*/ 0 h 177"/>
                <a:gd name="T102" fmla="*/ 2 w 174"/>
                <a:gd name="T103" fmla="*/ 0 h 177"/>
                <a:gd name="T104" fmla="*/ 2 w 174"/>
                <a:gd name="T105" fmla="*/ 0 h 177"/>
                <a:gd name="T106" fmla="*/ 2 w 174"/>
                <a:gd name="T107" fmla="*/ 0 h 177"/>
                <a:gd name="T108" fmla="*/ 1 w 174"/>
                <a:gd name="T109" fmla="*/ 0 h 177"/>
                <a:gd name="T110" fmla="*/ 1 w 174"/>
                <a:gd name="T111" fmla="*/ 0 h 177"/>
                <a:gd name="T112" fmla="*/ 1 w 174"/>
                <a:gd name="T113" fmla="*/ 0 h 1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4"/>
                <a:gd name="T172" fmla="*/ 0 h 177"/>
                <a:gd name="T173" fmla="*/ 174 w 174"/>
                <a:gd name="T174" fmla="*/ 177 h 1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4" h="177">
                  <a:moveTo>
                    <a:pt x="87" y="0"/>
                  </a:moveTo>
                  <a:lnTo>
                    <a:pt x="77" y="0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3" y="7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2" y="100"/>
                  </a:lnTo>
                  <a:lnTo>
                    <a:pt x="2" y="108"/>
                  </a:lnTo>
                  <a:lnTo>
                    <a:pt x="3" y="109"/>
                  </a:lnTo>
                  <a:lnTo>
                    <a:pt x="3" y="113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7" y="123"/>
                  </a:lnTo>
                  <a:lnTo>
                    <a:pt x="7" y="125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5" y="137"/>
                  </a:lnTo>
                  <a:lnTo>
                    <a:pt x="15" y="138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22" y="147"/>
                  </a:lnTo>
                  <a:lnTo>
                    <a:pt x="22" y="148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8" y="154"/>
                  </a:lnTo>
                  <a:lnTo>
                    <a:pt x="29" y="154"/>
                  </a:lnTo>
                  <a:lnTo>
                    <a:pt x="30" y="155"/>
                  </a:lnTo>
                  <a:lnTo>
                    <a:pt x="30" y="157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6" y="160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9" y="163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46" y="167"/>
                  </a:lnTo>
                  <a:lnTo>
                    <a:pt x="48" y="167"/>
                  </a:lnTo>
                  <a:lnTo>
                    <a:pt x="49" y="168"/>
                  </a:lnTo>
                  <a:lnTo>
                    <a:pt x="51" y="168"/>
                  </a:lnTo>
                  <a:lnTo>
                    <a:pt x="52" y="170"/>
                  </a:lnTo>
                  <a:lnTo>
                    <a:pt x="53" y="170"/>
                  </a:lnTo>
                  <a:lnTo>
                    <a:pt x="55" y="171"/>
                  </a:lnTo>
                  <a:lnTo>
                    <a:pt x="56" y="171"/>
                  </a:lnTo>
                  <a:lnTo>
                    <a:pt x="58" y="173"/>
                  </a:lnTo>
                  <a:lnTo>
                    <a:pt x="61" y="173"/>
                  </a:lnTo>
                  <a:lnTo>
                    <a:pt x="62" y="174"/>
                  </a:lnTo>
                  <a:lnTo>
                    <a:pt x="68" y="174"/>
                  </a:lnTo>
                  <a:lnTo>
                    <a:pt x="69" y="176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87" y="177"/>
                  </a:lnTo>
                  <a:lnTo>
                    <a:pt x="98" y="177"/>
                  </a:lnTo>
                  <a:lnTo>
                    <a:pt x="100" y="176"/>
                  </a:lnTo>
                  <a:lnTo>
                    <a:pt x="105" y="176"/>
                  </a:lnTo>
                  <a:lnTo>
                    <a:pt x="107" y="174"/>
                  </a:lnTo>
                  <a:lnTo>
                    <a:pt x="113" y="174"/>
                  </a:lnTo>
                  <a:lnTo>
                    <a:pt x="114" y="173"/>
                  </a:lnTo>
                  <a:lnTo>
                    <a:pt x="117" y="173"/>
                  </a:lnTo>
                  <a:lnTo>
                    <a:pt x="118" y="171"/>
                  </a:lnTo>
                  <a:lnTo>
                    <a:pt x="120" y="171"/>
                  </a:lnTo>
                  <a:lnTo>
                    <a:pt x="121" y="170"/>
                  </a:lnTo>
                  <a:lnTo>
                    <a:pt x="123" y="170"/>
                  </a:lnTo>
                  <a:lnTo>
                    <a:pt x="124" y="168"/>
                  </a:lnTo>
                  <a:lnTo>
                    <a:pt x="126" y="168"/>
                  </a:lnTo>
                  <a:lnTo>
                    <a:pt x="127" y="167"/>
                  </a:lnTo>
                  <a:lnTo>
                    <a:pt x="128" y="167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3" y="164"/>
                  </a:lnTo>
                  <a:lnTo>
                    <a:pt x="134" y="164"/>
                  </a:lnTo>
                  <a:lnTo>
                    <a:pt x="136" y="163"/>
                  </a:lnTo>
                  <a:lnTo>
                    <a:pt x="137" y="163"/>
                  </a:lnTo>
                  <a:lnTo>
                    <a:pt x="137" y="161"/>
                  </a:lnTo>
                  <a:lnTo>
                    <a:pt x="138" y="160"/>
                  </a:lnTo>
                  <a:lnTo>
                    <a:pt x="140" y="160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9" y="153"/>
                  </a:lnTo>
                  <a:lnTo>
                    <a:pt x="149" y="151"/>
                  </a:lnTo>
                  <a:lnTo>
                    <a:pt x="150" y="150"/>
                  </a:lnTo>
                  <a:lnTo>
                    <a:pt x="151" y="150"/>
                  </a:lnTo>
                  <a:lnTo>
                    <a:pt x="153" y="148"/>
                  </a:lnTo>
                  <a:lnTo>
                    <a:pt x="153" y="147"/>
                  </a:lnTo>
                  <a:lnTo>
                    <a:pt x="159" y="141"/>
                  </a:lnTo>
                  <a:lnTo>
                    <a:pt x="159" y="139"/>
                  </a:lnTo>
                  <a:lnTo>
                    <a:pt x="160" y="138"/>
                  </a:lnTo>
                  <a:lnTo>
                    <a:pt x="160" y="137"/>
                  </a:lnTo>
                  <a:lnTo>
                    <a:pt x="162" y="135"/>
                  </a:lnTo>
                  <a:lnTo>
                    <a:pt x="162" y="134"/>
                  </a:lnTo>
                  <a:lnTo>
                    <a:pt x="164" y="131"/>
                  </a:lnTo>
                  <a:lnTo>
                    <a:pt x="164" y="129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9" y="122"/>
                  </a:lnTo>
                  <a:lnTo>
                    <a:pt x="169" y="119"/>
                  </a:lnTo>
                  <a:lnTo>
                    <a:pt x="170" y="118"/>
                  </a:lnTo>
                  <a:lnTo>
                    <a:pt x="170" y="115"/>
                  </a:lnTo>
                  <a:lnTo>
                    <a:pt x="172" y="113"/>
                  </a:lnTo>
                  <a:lnTo>
                    <a:pt x="172" y="109"/>
                  </a:lnTo>
                  <a:lnTo>
                    <a:pt x="173" y="108"/>
                  </a:lnTo>
                  <a:lnTo>
                    <a:pt x="173" y="100"/>
                  </a:lnTo>
                  <a:lnTo>
                    <a:pt x="174" y="99"/>
                  </a:lnTo>
                  <a:lnTo>
                    <a:pt x="174" y="89"/>
                  </a:lnTo>
                  <a:lnTo>
                    <a:pt x="174" y="78"/>
                  </a:lnTo>
                  <a:lnTo>
                    <a:pt x="173" y="77"/>
                  </a:lnTo>
                  <a:lnTo>
                    <a:pt x="173" y="70"/>
                  </a:lnTo>
                  <a:lnTo>
                    <a:pt x="172" y="68"/>
                  </a:lnTo>
                  <a:lnTo>
                    <a:pt x="172" y="64"/>
                  </a:lnTo>
                  <a:lnTo>
                    <a:pt x="170" y="63"/>
                  </a:lnTo>
                  <a:lnTo>
                    <a:pt x="170" y="60"/>
                  </a:lnTo>
                  <a:lnTo>
                    <a:pt x="169" y="58"/>
                  </a:lnTo>
                  <a:lnTo>
                    <a:pt x="169" y="55"/>
                  </a:lnTo>
                  <a:lnTo>
                    <a:pt x="167" y="54"/>
                  </a:lnTo>
                  <a:lnTo>
                    <a:pt x="167" y="52"/>
                  </a:lnTo>
                  <a:lnTo>
                    <a:pt x="166" y="51"/>
                  </a:lnTo>
                  <a:lnTo>
                    <a:pt x="166" y="49"/>
                  </a:lnTo>
                  <a:lnTo>
                    <a:pt x="164" y="48"/>
                  </a:lnTo>
                  <a:lnTo>
                    <a:pt x="164" y="47"/>
                  </a:lnTo>
                  <a:lnTo>
                    <a:pt x="162" y="44"/>
                  </a:lnTo>
                  <a:lnTo>
                    <a:pt x="162" y="42"/>
                  </a:lnTo>
                  <a:lnTo>
                    <a:pt x="160" y="41"/>
                  </a:lnTo>
                  <a:lnTo>
                    <a:pt x="160" y="39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3" y="31"/>
                  </a:lnTo>
                  <a:lnTo>
                    <a:pt x="153" y="29"/>
                  </a:lnTo>
                  <a:lnTo>
                    <a:pt x="151" y="28"/>
                  </a:lnTo>
                  <a:lnTo>
                    <a:pt x="150" y="28"/>
                  </a:lnTo>
                  <a:lnTo>
                    <a:pt x="149" y="26"/>
                  </a:lnTo>
                  <a:lnTo>
                    <a:pt x="149" y="25"/>
                  </a:lnTo>
                  <a:lnTo>
                    <a:pt x="147" y="23"/>
                  </a:lnTo>
                  <a:lnTo>
                    <a:pt x="146" y="23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3" y="20"/>
                  </a:lnTo>
                  <a:lnTo>
                    <a:pt x="140" y="18"/>
                  </a:lnTo>
                  <a:lnTo>
                    <a:pt x="138" y="18"/>
                  </a:lnTo>
                  <a:lnTo>
                    <a:pt x="137" y="16"/>
                  </a:lnTo>
                  <a:lnTo>
                    <a:pt x="137" y="15"/>
                  </a:lnTo>
                  <a:lnTo>
                    <a:pt x="136" y="15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1" y="12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7" y="10"/>
                  </a:lnTo>
                  <a:lnTo>
                    <a:pt x="126" y="9"/>
                  </a:lnTo>
                  <a:lnTo>
                    <a:pt x="124" y="9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07" y="3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59" name="Freeform 859"/>
            <p:cNvSpPr>
              <a:spLocks/>
            </p:cNvSpPr>
            <p:nvPr/>
          </p:nvSpPr>
          <p:spPr bwMode="auto">
            <a:xfrm>
              <a:off x="2708" y="3507"/>
              <a:ext cx="62" cy="63"/>
            </a:xfrm>
            <a:custGeom>
              <a:avLst/>
              <a:gdLst>
                <a:gd name="T0" fmla="*/ 0 w 186"/>
                <a:gd name="T1" fmla="*/ 1 h 189"/>
                <a:gd name="T2" fmla="*/ 0 w 186"/>
                <a:gd name="T3" fmla="*/ 2 h 189"/>
                <a:gd name="T4" fmla="*/ 0 w 186"/>
                <a:gd name="T5" fmla="*/ 2 h 189"/>
                <a:gd name="T6" fmla="*/ 1 w 186"/>
                <a:gd name="T7" fmla="*/ 2 h 189"/>
                <a:gd name="T8" fmla="*/ 1 w 186"/>
                <a:gd name="T9" fmla="*/ 2 h 189"/>
                <a:gd name="T10" fmla="*/ 1 w 186"/>
                <a:gd name="T11" fmla="*/ 2 h 189"/>
                <a:gd name="T12" fmla="*/ 1 w 186"/>
                <a:gd name="T13" fmla="*/ 2 h 189"/>
                <a:gd name="T14" fmla="*/ 2 w 186"/>
                <a:gd name="T15" fmla="*/ 2 h 189"/>
                <a:gd name="T16" fmla="*/ 2 w 186"/>
                <a:gd name="T17" fmla="*/ 2 h 189"/>
                <a:gd name="T18" fmla="*/ 2 w 186"/>
                <a:gd name="T19" fmla="*/ 2 h 189"/>
                <a:gd name="T20" fmla="*/ 2 w 186"/>
                <a:gd name="T21" fmla="*/ 2 h 189"/>
                <a:gd name="T22" fmla="*/ 2 w 186"/>
                <a:gd name="T23" fmla="*/ 1 h 189"/>
                <a:gd name="T24" fmla="*/ 2 w 186"/>
                <a:gd name="T25" fmla="*/ 1 h 189"/>
                <a:gd name="T26" fmla="*/ 2 w 186"/>
                <a:gd name="T27" fmla="*/ 1 h 189"/>
                <a:gd name="T28" fmla="*/ 2 w 186"/>
                <a:gd name="T29" fmla="*/ 1 h 189"/>
                <a:gd name="T30" fmla="*/ 2 w 186"/>
                <a:gd name="T31" fmla="*/ 0 h 189"/>
                <a:gd name="T32" fmla="*/ 2 w 186"/>
                <a:gd name="T33" fmla="*/ 0 h 189"/>
                <a:gd name="T34" fmla="*/ 1 w 186"/>
                <a:gd name="T35" fmla="*/ 0 h 189"/>
                <a:gd name="T36" fmla="*/ 1 w 186"/>
                <a:gd name="T37" fmla="*/ 0 h 189"/>
                <a:gd name="T38" fmla="*/ 1 w 186"/>
                <a:gd name="T39" fmla="*/ 0 h 189"/>
                <a:gd name="T40" fmla="*/ 0 w 186"/>
                <a:gd name="T41" fmla="*/ 0 h 189"/>
                <a:gd name="T42" fmla="*/ 0 w 186"/>
                <a:gd name="T43" fmla="*/ 0 h 189"/>
                <a:gd name="T44" fmla="*/ 0 w 186"/>
                <a:gd name="T45" fmla="*/ 1 h 189"/>
                <a:gd name="T46" fmla="*/ 0 w 186"/>
                <a:gd name="T47" fmla="*/ 1 h 189"/>
                <a:gd name="T48" fmla="*/ 0 w 186"/>
                <a:gd name="T49" fmla="*/ 1 h 189"/>
                <a:gd name="T50" fmla="*/ 0 w 186"/>
                <a:gd name="T51" fmla="*/ 1 h 189"/>
                <a:gd name="T52" fmla="*/ 0 w 186"/>
                <a:gd name="T53" fmla="*/ 1 h 189"/>
                <a:gd name="T54" fmla="*/ 0 w 186"/>
                <a:gd name="T55" fmla="*/ 0 h 189"/>
                <a:gd name="T56" fmla="*/ 1 w 186"/>
                <a:gd name="T57" fmla="*/ 0 h 189"/>
                <a:gd name="T58" fmla="*/ 1 w 186"/>
                <a:gd name="T59" fmla="*/ 0 h 189"/>
                <a:gd name="T60" fmla="*/ 1 w 186"/>
                <a:gd name="T61" fmla="*/ 0 h 189"/>
                <a:gd name="T62" fmla="*/ 2 w 186"/>
                <a:gd name="T63" fmla="*/ 0 h 189"/>
                <a:gd name="T64" fmla="*/ 2 w 186"/>
                <a:gd name="T65" fmla="*/ 0 h 189"/>
                <a:gd name="T66" fmla="*/ 2 w 186"/>
                <a:gd name="T67" fmla="*/ 1 h 189"/>
                <a:gd name="T68" fmla="*/ 2 w 186"/>
                <a:gd name="T69" fmla="*/ 1 h 189"/>
                <a:gd name="T70" fmla="*/ 2 w 186"/>
                <a:gd name="T71" fmla="*/ 1 h 189"/>
                <a:gd name="T72" fmla="*/ 2 w 186"/>
                <a:gd name="T73" fmla="*/ 1 h 189"/>
                <a:gd name="T74" fmla="*/ 2 w 186"/>
                <a:gd name="T75" fmla="*/ 2 h 189"/>
                <a:gd name="T76" fmla="*/ 2 w 186"/>
                <a:gd name="T77" fmla="*/ 2 h 189"/>
                <a:gd name="T78" fmla="*/ 2 w 186"/>
                <a:gd name="T79" fmla="*/ 2 h 189"/>
                <a:gd name="T80" fmla="*/ 2 w 186"/>
                <a:gd name="T81" fmla="*/ 2 h 189"/>
                <a:gd name="T82" fmla="*/ 1 w 186"/>
                <a:gd name="T83" fmla="*/ 2 h 189"/>
                <a:gd name="T84" fmla="*/ 1 w 186"/>
                <a:gd name="T85" fmla="*/ 2 h 189"/>
                <a:gd name="T86" fmla="*/ 1 w 186"/>
                <a:gd name="T87" fmla="*/ 2 h 189"/>
                <a:gd name="T88" fmla="*/ 1 w 186"/>
                <a:gd name="T89" fmla="*/ 2 h 189"/>
                <a:gd name="T90" fmla="*/ 0 w 186"/>
                <a:gd name="T91" fmla="*/ 2 h 189"/>
                <a:gd name="T92" fmla="*/ 0 w 186"/>
                <a:gd name="T93" fmla="*/ 2 h 189"/>
                <a:gd name="T94" fmla="*/ 0 w 186"/>
                <a:gd name="T95" fmla="*/ 1 h 18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89"/>
                <a:gd name="T146" fmla="*/ 186 w 186"/>
                <a:gd name="T147" fmla="*/ 189 h 18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89">
                  <a:moveTo>
                    <a:pt x="0" y="95"/>
                  </a:moveTo>
                  <a:lnTo>
                    <a:pt x="0" y="103"/>
                  </a:lnTo>
                  <a:lnTo>
                    <a:pt x="2" y="112"/>
                  </a:lnTo>
                  <a:lnTo>
                    <a:pt x="3" y="118"/>
                  </a:lnTo>
                  <a:lnTo>
                    <a:pt x="5" y="122"/>
                  </a:lnTo>
                  <a:lnTo>
                    <a:pt x="6" y="127"/>
                  </a:lnTo>
                  <a:lnTo>
                    <a:pt x="8" y="131"/>
                  </a:lnTo>
                  <a:lnTo>
                    <a:pt x="9" y="134"/>
                  </a:lnTo>
                  <a:lnTo>
                    <a:pt x="12" y="138"/>
                  </a:lnTo>
                  <a:lnTo>
                    <a:pt x="16" y="147"/>
                  </a:lnTo>
                  <a:lnTo>
                    <a:pt x="19" y="150"/>
                  </a:lnTo>
                  <a:lnTo>
                    <a:pt x="22" y="154"/>
                  </a:lnTo>
                  <a:lnTo>
                    <a:pt x="28" y="160"/>
                  </a:lnTo>
                  <a:lnTo>
                    <a:pt x="35" y="166"/>
                  </a:lnTo>
                  <a:lnTo>
                    <a:pt x="41" y="172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54" y="179"/>
                  </a:lnTo>
                  <a:lnTo>
                    <a:pt x="61" y="183"/>
                  </a:lnTo>
                  <a:lnTo>
                    <a:pt x="65" y="185"/>
                  </a:lnTo>
                  <a:lnTo>
                    <a:pt x="71" y="185"/>
                  </a:lnTo>
                  <a:lnTo>
                    <a:pt x="75" y="186"/>
                  </a:lnTo>
                  <a:lnTo>
                    <a:pt x="80" y="188"/>
                  </a:lnTo>
                  <a:lnTo>
                    <a:pt x="88" y="188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103" y="188"/>
                  </a:lnTo>
                  <a:lnTo>
                    <a:pt x="107" y="188"/>
                  </a:lnTo>
                  <a:lnTo>
                    <a:pt x="111" y="186"/>
                  </a:lnTo>
                  <a:lnTo>
                    <a:pt x="120" y="185"/>
                  </a:lnTo>
                  <a:lnTo>
                    <a:pt x="124" y="183"/>
                  </a:lnTo>
                  <a:lnTo>
                    <a:pt x="133" y="179"/>
                  </a:lnTo>
                  <a:lnTo>
                    <a:pt x="137" y="177"/>
                  </a:lnTo>
                  <a:lnTo>
                    <a:pt x="140" y="174"/>
                  </a:lnTo>
                  <a:lnTo>
                    <a:pt x="144" y="172"/>
                  </a:lnTo>
                  <a:lnTo>
                    <a:pt x="147" y="169"/>
                  </a:lnTo>
                  <a:lnTo>
                    <a:pt x="152" y="166"/>
                  </a:lnTo>
                  <a:lnTo>
                    <a:pt x="157" y="160"/>
                  </a:lnTo>
                  <a:lnTo>
                    <a:pt x="162" y="157"/>
                  </a:lnTo>
                  <a:lnTo>
                    <a:pt x="163" y="154"/>
                  </a:lnTo>
                  <a:lnTo>
                    <a:pt x="168" y="150"/>
                  </a:lnTo>
                  <a:lnTo>
                    <a:pt x="169" y="147"/>
                  </a:lnTo>
                  <a:lnTo>
                    <a:pt x="175" y="138"/>
                  </a:lnTo>
                  <a:lnTo>
                    <a:pt x="176" y="134"/>
                  </a:lnTo>
                  <a:lnTo>
                    <a:pt x="178" y="131"/>
                  </a:lnTo>
                  <a:lnTo>
                    <a:pt x="180" y="127"/>
                  </a:lnTo>
                  <a:lnTo>
                    <a:pt x="182" y="122"/>
                  </a:lnTo>
                  <a:lnTo>
                    <a:pt x="182" y="118"/>
                  </a:lnTo>
                  <a:lnTo>
                    <a:pt x="183" y="112"/>
                  </a:lnTo>
                  <a:lnTo>
                    <a:pt x="185" y="108"/>
                  </a:lnTo>
                  <a:lnTo>
                    <a:pt x="186" y="95"/>
                  </a:lnTo>
                  <a:lnTo>
                    <a:pt x="186" y="93"/>
                  </a:lnTo>
                  <a:lnTo>
                    <a:pt x="185" y="89"/>
                  </a:lnTo>
                  <a:lnTo>
                    <a:pt x="185" y="80"/>
                  </a:lnTo>
                  <a:lnTo>
                    <a:pt x="183" y="76"/>
                  </a:lnTo>
                  <a:lnTo>
                    <a:pt x="182" y="71"/>
                  </a:lnTo>
                  <a:lnTo>
                    <a:pt x="182" y="66"/>
                  </a:lnTo>
                  <a:lnTo>
                    <a:pt x="180" y="61"/>
                  </a:lnTo>
                  <a:lnTo>
                    <a:pt x="176" y="54"/>
                  </a:lnTo>
                  <a:lnTo>
                    <a:pt x="175" y="50"/>
                  </a:lnTo>
                  <a:lnTo>
                    <a:pt x="172" y="45"/>
                  </a:lnTo>
                  <a:lnTo>
                    <a:pt x="169" y="42"/>
                  </a:lnTo>
                  <a:lnTo>
                    <a:pt x="168" y="38"/>
                  </a:lnTo>
                  <a:lnTo>
                    <a:pt x="163" y="35"/>
                  </a:lnTo>
                  <a:lnTo>
                    <a:pt x="162" y="31"/>
                  </a:lnTo>
                  <a:lnTo>
                    <a:pt x="157" y="28"/>
                  </a:lnTo>
                  <a:lnTo>
                    <a:pt x="152" y="22"/>
                  </a:lnTo>
                  <a:lnTo>
                    <a:pt x="147" y="19"/>
                  </a:lnTo>
                  <a:lnTo>
                    <a:pt x="144" y="16"/>
                  </a:lnTo>
                  <a:lnTo>
                    <a:pt x="133" y="9"/>
                  </a:lnTo>
                  <a:lnTo>
                    <a:pt x="129" y="8"/>
                  </a:lnTo>
                  <a:lnTo>
                    <a:pt x="120" y="5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71" y="3"/>
                  </a:lnTo>
                  <a:lnTo>
                    <a:pt x="65" y="5"/>
                  </a:lnTo>
                  <a:lnTo>
                    <a:pt x="58" y="8"/>
                  </a:lnTo>
                  <a:lnTo>
                    <a:pt x="54" y="9"/>
                  </a:lnTo>
                  <a:lnTo>
                    <a:pt x="49" y="12"/>
                  </a:lnTo>
                  <a:lnTo>
                    <a:pt x="45" y="13"/>
                  </a:lnTo>
                  <a:lnTo>
                    <a:pt x="42" y="16"/>
                  </a:lnTo>
                  <a:lnTo>
                    <a:pt x="38" y="19"/>
                  </a:lnTo>
                  <a:lnTo>
                    <a:pt x="35" y="22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50"/>
                  </a:lnTo>
                  <a:lnTo>
                    <a:pt x="9" y="54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1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95"/>
                  </a:lnTo>
                  <a:lnTo>
                    <a:pt x="12" y="95"/>
                  </a:lnTo>
                  <a:lnTo>
                    <a:pt x="12" y="86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15" y="70"/>
                  </a:lnTo>
                  <a:lnTo>
                    <a:pt x="18" y="63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1"/>
                  </a:lnTo>
                  <a:lnTo>
                    <a:pt x="25" y="48"/>
                  </a:lnTo>
                  <a:lnTo>
                    <a:pt x="31" y="42"/>
                  </a:lnTo>
                  <a:lnTo>
                    <a:pt x="35" y="35"/>
                  </a:lnTo>
                  <a:lnTo>
                    <a:pt x="42" y="31"/>
                  </a:lnTo>
                  <a:lnTo>
                    <a:pt x="48" y="25"/>
                  </a:lnTo>
                  <a:lnTo>
                    <a:pt x="51" y="24"/>
                  </a:lnTo>
                  <a:lnTo>
                    <a:pt x="55" y="22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70" y="15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85" y="12"/>
                  </a:lnTo>
                  <a:lnTo>
                    <a:pt x="106" y="12"/>
                  </a:lnTo>
                  <a:lnTo>
                    <a:pt x="110" y="13"/>
                  </a:lnTo>
                  <a:lnTo>
                    <a:pt x="117" y="15"/>
                  </a:lnTo>
                  <a:lnTo>
                    <a:pt x="124" y="18"/>
                  </a:lnTo>
                  <a:lnTo>
                    <a:pt x="127" y="19"/>
                  </a:lnTo>
                  <a:lnTo>
                    <a:pt x="137" y="25"/>
                  </a:lnTo>
                  <a:lnTo>
                    <a:pt x="140" y="28"/>
                  </a:lnTo>
                  <a:lnTo>
                    <a:pt x="144" y="31"/>
                  </a:lnTo>
                  <a:lnTo>
                    <a:pt x="147" y="34"/>
                  </a:lnTo>
                  <a:lnTo>
                    <a:pt x="150" y="35"/>
                  </a:lnTo>
                  <a:lnTo>
                    <a:pt x="153" y="38"/>
                  </a:lnTo>
                  <a:lnTo>
                    <a:pt x="155" y="42"/>
                  </a:lnTo>
                  <a:lnTo>
                    <a:pt x="160" y="48"/>
                  </a:lnTo>
                  <a:lnTo>
                    <a:pt x="162" y="51"/>
                  </a:lnTo>
                  <a:lnTo>
                    <a:pt x="165" y="55"/>
                  </a:lnTo>
                  <a:lnTo>
                    <a:pt x="166" y="58"/>
                  </a:lnTo>
                  <a:lnTo>
                    <a:pt x="169" y="66"/>
                  </a:lnTo>
                  <a:lnTo>
                    <a:pt x="170" y="70"/>
                  </a:lnTo>
                  <a:lnTo>
                    <a:pt x="172" y="74"/>
                  </a:lnTo>
                  <a:lnTo>
                    <a:pt x="172" y="77"/>
                  </a:lnTo>
                  <a:lnTo>
                    <a:pt x="173" y="82"/>
                  </a:lnTo>
                  <a:lnTo>
                    <a:pt x="173" y="90"/>
                  </a:lnTo>
                  <a:lnTo>
                    <a:pt x="175" y="95"/>
                  </a:lnTo>
                  <a:lnTo>
                    <a:pt x="175" y="93"/>
                  </a:lnTo>
                  <a:lnTo>
                    <a:pt x="173" y="106"/>
                  </a:lnTo>
                  <a:lnTo>
                    <a:pt x="172" y="111"/>
                  </a:lnTo>
                  <a:lnTo>
                    <a:pt x="172" y="115"/>
                  </a:lnTo>
                  <a:lnTo>
                    <a:pt x="170" y="118"/>
                  </a:lnTo>
                  <a:lnTo>
                    <a:pt x="169" y="122"/>
                  </a:lnTo>
                  <a:lnTo>
                    <a:pt x="168" y="125"/>
                  </a:lnTo>
                  <a:lnTo>
                    <a:pt x="166" y="129"/>
                  </a:lnTo>
                  <a:lnTo>
                    <a:pt x="165" y="134"/>
                  </a:lnTo>
                  <a:lnTo>
                    <a:pt x="160" y="140"/>
                  </a:lnTo>
                  <a:lnTo>
                    <a:pt x="157" y="143"/>
                  </a:lnTo>
                  <a:lnTo>
                    <a:pt x="155" y="147"/>
                  </a:lnTo>
                  <a:lnTo>
                    <a:pt x="153" y="150"/>
                  </a:lnTo>
                  <a:lnTo>
                    <a:pt x="150" y="151"/>
                  </a:lnTo>
                  <a:lnTo>
                    <a:pt x="142" y="160"/>
                  </a:lnTo>
                  <a:lnTo>
                    <a:pt x="137" y="163"/>
                  </a:lnTo>
                  <a:lnTo>
                    <a:pt x="134" y="164"/>
                  </a:lnTo>
                  <a:lnTo>
                    <a:pt x="132" y="167"/>
                  </a:lnTo>
                  <a:lnTo>
                    <a:pt x="127" y="169"/>
                  </a:lnTo>
                  <a:lnTo>
                    <a:pt x="120" y="172"/>
                  </a:lnTo>
                  <a:lnTo>
                    <a:pt x="117" y="173"/>
                  </a:lnTo>
                  <a:lnTo>
                    <a:pt x="110" y="174"/>
                  </a:lnTo>
                  <a:lnTo>
                    <a:pt x="106" y="176"/>
                  </a:lnTo>
                  <a:lnTo>
                    <a:pt x="101" y="176"/>
                  </a:lnTo>
                  <a:lnTo>
                    <a:pt x="93" y="177"/>
                  </a:lnTo>
                  <a:lnTo>
                    <a:pt x="94" y="177"/>
                  </a:lnTo>
                  <a:lnTo>
                    <a:pt x="90" y="176"/>
                  </a:lnTo>
                  <a:lnTo>
                    <a:pt x="81" y="176"/>
                  </a:lnTo>
                  <a:lnTo>
                    <a:pt x="77" y="174"/>
                  </a:lnTo>
                  <a:lnTo>
                    <a:pt x="74" y="174"/>
                  </a:lnTo>
                  <a:lnTo>
                    <a:pt x="70" y="173"/>
                  </a:lnTo>
                  <a:lnTo>
                    <a:pt x="65" y="172"/>
                  </a:lnTo>
                  <a:lnTo>
                    <a:pt x="58" y="169"/>
                  </a:lnTo>
                  <a:lnTo>
                    <a:pt x="55" y="167"/>
                  </a:lnTo>
                  <a:lnTo>
                    <a:pt x="51" y="164"/>
                  </a:lnTo>
                  <a:lnTo>
                    <a:pt x="48" y="163"/>
                  </a:lnTo>
                  <a:lnTo>
                    <a:pt x="42" y="157"/>
                  </a:lnTo>
                  <a:lnTo>
                    <a:pt x="35" y="151"/>
                  </a:lnTo>
                  <a:lnTo>
                    <a:pt x="28" y="144"/>
                  </a:lnTo>
                  <a:lnTo>
                    <a:pt x="25" y="140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8" y="127"/>
                  </a:lnTo>
                  <a:lnTo>
                    <a:pt x="16" y="122"/>
                  </a:lnTo>
                  <a:lnTo>
                    <a:pt x="15" y="118"/>
                  </a:lnTo>
                  <a:lnTo>
                    <a:pt x="13" y="115"/>
                  </a:lnTo>
                  <a:lnTo>
                    <a:pt x="13" y="111"/>
                  </a:lnTo>
                  <a:lnTo>
                    <a:pt x="12" y="102"/>
                  </a:lnTo>
                  <a:lnTo>
                    <a:pt x="12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0" name="Freeform 860"/>
            <p:cNvSpPr>
              <a:spLocks/>
            </p:cNvSpPr>
            <p:nvPr/>
          </p:nvSpPr>
          <p:spPr bwMode="auto">
            <a:xfrm>
              <a:off x="2978" y="3114"/>
              <a:ext cx="58" cy="59"/>
            </a:xfrm>
            <a:custGeom>
              <a:avLst/>
              <a:gdLst>
                <a:gd name="T0" fmla="*/ 1 w 176"/>
                <a:gd name="T1" fmla="*/ 0 h 177"/>
                <a:gd name="T2" fmla="*/ 1 w 176"/>
                <a:gd name="T3" fmla="*/ 0 h 177"/>
                <a:gd name="T4" fmla="*/ 1 w 176"/>
                <a:gd name="T5" fmla="*/ 0 h 177"/>
                <a:gd name="T6" fmla="*/ 1 w 176"/>
                <a:gd name="T7" fmla="*/ 0 h 177"/>
                <a:gd name="T8" fmla="*/ 0 w 176"/>
                <a:gd name="T9" fmla="*/ 0 h 177"/>
                <a:gd name="T10" fmla="*/ 0 w 176"/>
                <a:gd name="T11" fmla="*/ 0 h 177"/>
                <a:gd name="T12" fmla="*/ 0 w 176"/>
                <a:gd name="T13" fmla="*/ 0 h 177"/>
                <a:gd name="T14" fmla="*/ 0 w 176"/>
                <a:gd name="T15" fmla="*/ 0 h 177"/>
                <a:gd name="T16" fmla="*/ 0 w 176"/>
                <a:gd name="T17" fmla="*/ 0 h 177"/>
                <a:gd name="T18" fmla="*/ 0 w 176"/>
                <a:gd name="T19" fmla="*/ 1 h 177"/>
                <a:gd name="T20" fmla="*/ 0 w 176"/>
                <a:gd name="T21" fmla="*/ 1 h 177"/>
                <a:gd name="T22" fmla="*/ 0 w 176"/>
                <a:gd name="T23" fmla="*/ 1 h 177"/>
                <a:gd name="T24" fmla="*/ 0 w 176"/>
                <a:gd name="T25" fmla="*/ 1 h 177"/>
                <a:gd name="T26" fmla="*/ 0 w 176"/>
                <a:gd name="T27" fmla="*/ 1 h 177"/>
                <a:gd name="T28" fmla="*/ 0 w 176"/>
                <a:gd name="T29" fmla="*/ 1 h 177"/>
                <a:gd name="T30" fmla="*/ 0 w 176"/>
                <a:gd name="T31" fmla="*/ 1 h 177"/>
                <a:gd name="T32" fmla="*/ 0 w 176"/>
                <a:gd name="T33" fmla="*/ 2 h 177"/>
                <a:gd name="T34" fmla="*/ 0 w 176"/>
                <a:gd name="T35" fmla="*/ 2 h 177"/>
                <a:gd name="T36" fmla="*/ 0 w 176"/>
                <a:gd name="T37" fmla="*/ 2 h 177"/>
                <a:gd name="T38" fmla="*/ 0 w 176"/>
                <a:gd name="T39" fmla="*/ 2 h 177"/>
                <a:gd name="T40" fmla="*/ 0 w 176"/>
                <a:gd name="T41" fmla="*/ 2 h 177"/>
                <a:gd name="T42" fmla="*/ 0 w 176"/>
                <a:gd name="T43" fmla="*/ 2 h 177"/>
                <a:gd name="T44" fmla="*/ 0 w 176"/>
                <a:gd name="T45" fmla="*/ 2 h 177"/>
                <a:gd name="T46" fmla="*/ 1 w 176"/>
                <a:gd name="T47" fmla="*/ 2 h 177"/>
                <a:gd name="T48" fmla="*/ 1 w 176"/>
                <a:gd name="T49" fmla="*/ 2 h 177"/>
                <a:gd name="T50" fmla="*/ 1 w 176"/>
                <a:gd name="T51" fmla="*/ 2 h 177"/>
                <a:gd name="T52" fmla="*/ 1 w 176"/>
                <a:gd name="T53" fmla="*/ 2 h 177"/>
                <a:gd name="T54" fmla="*/ 1 w 176"/>
                <a:gd name="T55" fmla="*/ 2 h 177"/>
                <a:gd name="T56" fmla="*/ 1 w 176"/>
                <a:gd name="T57" fmla="*/ 2 h 177"/>
                <a:gd name="T58" fmla="*/ 1 w 176"/>
                <a:gd name="T59" fmla="*/ 2 h 177"/>
                <a:gd name="T60" fmla="*/ 2 w 176"/>
                <a:gd name="T61" fmla="*/ 2 h 177"/>
                <a:gd name="T62" fmla="*/ 2 w 176"/>
                <a:gd name="T63" fmla="*/ 2 h 177"/>
                <a:gd name="T64" fmla="*/ 2 w 176"/>
                <a:gd name="T65" fmla="*/ 2 h 177"/>
                <a:gd name="T66" fmla="*/ 2 w 176"/>
                <a:gd name="T67" fmla="*/ 2 h 177"/>
                <a:gd name="T68" fmla="*/ 2 w 176"/>
                <a:gd name="T69" fmla="*/ 2 h 177"/>
                <a:gd name="T70" fmla="*/ 2 w 176"/>
                <a:gd name="T71" fmla="*/ 2 h 177"/>
                <a:gd name="T72" fmla="*/ 2 w 176"/>
                <a:gd name="T73" fmla="*/ 2 h 177"/>
                <a:gd name="T74" fmla="*/ 2 w 176"/>
                <a:gd name="T75" fmla="*/ 2 h 177"/>
                <a:gd name="T76" fmla="*/ 2 w 176"/>
                <a:gd name="T77" fmla="*/ 2 h 177"/>
                <a:gd name="T78" fmla="*/ 2 w 176"/>
                <a:gd name="T79" fmla="*/ 1 h 177"/>
                <a:gd name="T80" fmla="*/ 2 w 176"/>
                <a:gd name="T81" fmla="*/ 1 h 177"/>
                <a:gd name="T82" fmla="*/ 2 w 176"/>
                <a:gd name="T83" fmla="*/ 1 h 177"/>
                <a:gd name="T84" fmla="*/ 2 w 176"/>
                <a:gd name="T85" fmla="*/ 1 h 177"/>
                <a:gd name="T86" fmla="*/ 2 w 176"/>
                <a:gd name="T87" fmla="*/ 1 h 177"/>
                <a:gd name="T88" fmla="*/ 2 w 176"/>
                <a:gd name="T89" fmla="*/ 1 h 177"/>
                <a:gd name="T90" fmla="*/ 2 w 176"/>
                <a:gd name="T91" fmla="*/ 1 h 177"/>
                <a:gd name="T92" fmla="*/ 2 w 176"/>
                <a:gd name="T93" fmla="*/ 0 h 177"/>
                <a:gd name="T94" fmla="*/ 2 w 176"/>
                <a:gd name="T95" fmla="*/ 0 h 177"/>
                <a:gd name="T96" fmla="*/ 2 w 176"/>
                <a:gd name="T97" fmla="*/ 0 h 177"/>
                <a:gd name="T98" fmla="*/ 2 w 176"/>
                <a:gd name="T99" fmla="*/ 0 h 177"/>
                <a:gd name="T100" fmla="*/ 2 w 176"/>
                <a:gd name="T101" fmla="*/ 0 h 177"/>
                <a:gd name="T102" fmla="*/ 2 w 176"/>
                <a:gd name="T103" fmla="*/ 0 h 177"/>
                <a:gd name="T104" fmla="*/ 1 w 176"/>
                <a:gd name="T105" fmla="*/ 0 h 177"/>
                <a:gd name="T106" fmla="*/ 1 w 176"/>
                <a:gd name="T107" fmla="*/ 0 h 177"/>
                <a:gd name="T108" fmla="*/ 1 w 176"/>
                <a:gd name="T109" fmla="*/ 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6"/>
                <a:gd name="T166" fmla="*/ 0 h 177"/>
                <a:gd name="T167" fmla="*/ 176 w 176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6" h="177">
                  <a:moveTo>
                    <a:pt x="88" y="0"/>
                  </a:moveTo>
                  <a:lnTo>
                    <a:pt x="78" y="0"/>
                  </a:lnTo>
                  <a:lnTo>
                    <a:pt x="77" y="2"/>
                  </a:lnTo>
                  <a:lnTo>
                    <a:pt x="69" y="2"/>
                  </a:lnTo>
                  <a:lnTo>
                    <a:pt x="68" y="3"/>
                  </a:lnTo>
                  <a:lnTo>
                    <a:pt x="64" y="3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5" y="40"/>
                  </a:lnTo>
                  <a:lnTo>
                    <a:pt x="15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5" y="60"/>
                  </a:lnTo>
                  <a:lnTo>
                    <a:pt x="5" y="63"/>
                  </a:lnTo>
                  <a:lnTo>
                    <a:pt x="3" y="64"/>
                  </a:lnTo>
                  <a:lnTo>
                    <a:pt x="3" y="69"/>
                  </a:lnTo>
                  <a:lnTo>
                    <a:pt x="2" y="70"/>
                  </a:lnTo>
                  <a:lnTo>
                    <a:pt x="2" y="77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2" y="100"/>
                  </a:lnTo>
                  <a:lnTo>
                    <a:pt x="2" y="108"/>
                  </a:lnTo>
                  <a:lnTo>
                    <a:pt x="3" y="109"/>
                  </a:lnTo>
                  <a:lnTo>
                    <a:pt x="3" y="114"/>
                  </a:lnTo>
                  <a:lnTo>
                    <a:pt x="5" y="115"/>
                  </a:lnTo>
                  <a:lnTo>
                    <a:pt x="5" y="118"/>
                  </a:lnTo>
                  <a:lnTo>
                    <a:pt x="6" y="119"/>
                  </a:lnTo>
                  <a:lnTo>
                    <a:pt x="6" y="122"/>
                  </a:lnTo>
                  <a:lnTo>
                    <a:pt x="7" y="124"/>
                  </a:lnTo>
                  <a:lnTo>
                    <a:pt x="7" y="125"/>
                  </a:lnTo>
                  <a:lnTo>
                    <a:pt x="9" y="127"/>
                  </a:lnTo>
                  <a:lnTo>
                    <a:pt x="9" y="128"/>
                  </a:lnTo>
                  <a:lnTo>
                    <a:pt x="10" y="129"/>
                  </a:lnTo>
                  <a:lnTo>
                    <a:pt x="10" y="131"/>
                  </a:lnTo>
                  <a:lnTo>
                    <a:pt x="13" y="134"/>
                  </a:lnTo>
                  <a:lnTo>
                    <a:pt x="13" y="135"/>
                  </a:lnTo>
                  <a:lnTo>
                    <a:pt x="15" y="137"/>
                  </a:lnTo>
                  <a:lnTo>
                    <a:pt x="15" y="138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4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3" y="148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8" y="153"/>
                  </a:lnTo>
                  <a:lnTo>
                    <a:pt x="28" y="154"/>
                  </a:lnTo>
                  <a:lnTo>
                    <a:pt x="29" y="154"/>
                  </a:lnTo>
                  <a:lnTo>
                    <a:pt x="32" y="157"/>
                  </a:lnTo>
                  <a:lnTo>
                    <a:pt x="33" y="157"/>
                  </a:lnTo>
                  <a:lnTo>
                    <a:pt x="33" y="159"/>
                  </a:lnTo>
                  <a:lnTo>
                    <a:pt x="35" y="160"/>
                  </a:lnTo>
                  <a:lnTo>
                    <a:pt x="36" y="160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6" y="167"/>
                  </a:lnTo>
                  <a:lnTo>
                    <a:pt x="48" y="167"/>
                  </a:lnTo>
                  <a:lnTo>
                    <a:pt x="49" y="169"/>
                  </a:lnTo>
                  <a:lnTo>
                    <a:pt x="51" y="169"/>
                  </a:lnTo>
                  <a:lnTo>
                    <a:pt x="52" y="170"/>
                  </a:lnTo>
                  <a:lnTo>
                    <a:pt x="54" y="170"/>
                  </a:lnTo>
                  <a:lnTo>
                    <a:pt x="55" y="172"/>
                  </a:lnTo>
                  <a:lnTo>
                    <a:pt x="58" y="172"/>
                  </a:lnTo>
                  <a:lnTo>
                    <a:pt x="59" y="173"/>
                  </a:lnTo>
                  <a:lnTo>
                    <a:pt x="62" y="173"/>
                  </a:lnTo>
                  <a:lnTo>
                    <a:pt x="64" y="174"/>
                  </a:lnTo>
                  <a:lnTo>
                    <a:pt x="68" y="174"/>
                  </a:lnTo>
                  <a:lnTo>
                    <a:pt x="69" y="176"/>
                  </a:lnTo>
                  <a:lnTo>
                    <a:pt x="77" y="176"/>
                  </a:lnTo>
                  <a:lnTo>
                    <a:pt x="78" y="177"/>
                  </a:lnTo>
                  <a:lnTo>
                    <a:pt x="88" y="177"/>
                  </a:lnTo>
                  <a:lnTo>
                    <a:pt x="98" y="177"/>
                  </a:lnTo>
                  <a:lnTo>
                    <a:pt x="100" y="176"/>
                  </a:lnTo>
                  <a:lnTo>
                    <a:pt x="107" y="176"/>
                  </a:lnTo>
                  <a:lnTo>
                    <a:pt x="108" y="174"/>
                  </a:lnTo>
                  <a:lnTo>
                    <a:pt x="113" y="174"/>
                  </a:lnTo>
                  <a:lnTo>
                    <a:pt x="114" y="173"/>
                  </a:lnTo>
                  <a:lnTo>
                    <a:pt x="117" y="173"/>
                  </a:lnTo>
                  <a:lnTo>
                    <a:pt x="118" y="172"/>
                  </a:lnTo>
                  <a:lnTo>
                    <a:pt x="121" y="172"/>
                  </a:lnTo>
                  <a:lnTo>
                    <a:pt x="123" y="170"/>
                  </a:lnTo>
                  <a:lnTo>
                    <a:pt x="124" y="170"/>
                  </a:lnTo>
                  <a:lnTo>
                    <a:pt x="126" y="169"/>
                  </a:lnTo>
                  <a:lnTo>
                    <a:pt x="127" y="169"/>
                  </a:lnTo>
                  <a:lnTo>
                    <a:pt x="128" y="167"/>
                  </a:lnTo>
                  <a:lnTo>
                    <a:pt x="130" y="167"/>
                  </a:lnTo>
                  <a:lnTo>
                    <a:pt x="133" y="164"/>
                  </a:lnTo>
                  <a:lnTo>
                    <a:pt x="134" y="164"/>
                  </a:lnTo>
                  <a:lnTo>
                    <a:pt x="136" y="163"/>
                  </a:lnTo>
                  <a:lnTo>
                    <a:pt x="137" y="163"/>
                  </a:lnTo>
                  <a:lnTo>
                    <a:pt x="140" y="160"/>
                  </a:lnTo>
                  <a:lnTo>
                    <a:pt x="141" y="160"/>
                  </a:lnTo>
                  <a:lnTo>
                    <a:pt x="143" y="159"/>
                  </a:lnTo>
                  <a:lnTo>
                    <a:pt x="143" y="157"/>
                  </a:lnTo>
                  <a:lnTo>
                    <a:pt x="144" y="157"/>
                  </a:lnTo>
                  <a:lnTo>
                    <a:pt x="147" y="154"/>
                  </a:lnTo>
                  <a:lnTo>
                    <a:pt x="149" y="154"/>
                  </a:lnTo>
                  <a:lnTo>
                    <a:pt x="149" y="153"/>
                  </a:lnTo>
                  <a:lnTo>
                    <a:pt x="151" y="150"/>
                  </a:lnTo>
                  <a:lnTo>
                    <a:pt x="153" y="150"/>
                  </a:lnTo>
                  <a:lnTo>
                    <a:pt x="153" y="148"/>
                  </a:lnTo>
                  <a:lnTo>
                    <a:pt x="156" y="145"/>
                  </a:lnTo>
                  <a:lnTo>
                    <a:pt x="156" y="144"/>
                  </a:lnTo>
                  <a:lnTo>
                    <a:pt x="157" y="144"/>
                  </a:lnTo>
                  <a:lnTo>
                    <a:pt x="159" y="143"/>
                  </a:lnTo>
                  <a:lnTo>
                    <a:pt x="159" y="141"/>
                  </a:lnTo>
                  <a:lnTo>
                    <a:pt x="162" y="138"/>
                  </a:lnTo>
                  <a:lnTo>
                    <a:pt x="162" y="137"/>
                  </a:lnTo>
                  <a:lnTo>
                    <a:pt x="163" y="135"/>
                  </a:lnTo>
                  <a:lnTo>
                    <a:pt x="163" y="134"/>
                  </a:lnTo>
                  <a:lnTo>
                    <a:pt x="166" y="131"/>
                  </a:lnTo>
                  <a:lnTo>
                    <a:pt x="166" y="129"/>
                  </a:lnTo>
                  <a:lnTo>
                    <a:pt x="167" y="128"/>
                  </a:lnTo>
                  <a:lnTo>
                    <a:pt x="167" y="127"/>
                  </a:lnTo>
                  <a:lnTo>
                    <a:pt x="169" y="125"/>
                  </a:lnTo>
                  <a:lnTo>
                    <a:pt x="169" y="124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5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5" y="108"/>
                  </a:lnTo>
                  <a:lnTo>
                    <a:pt x="175" y="100"/>
                  </a:lnTo>
                  <a:lnTo>
                    <a:pt x="176" y="99"/>
                  </a:lnTo>
                  <a:lnTo>
                    <a:pt x="176" y="89"/>
                  </a:lnTo>
                  <a:lnTo>
                    <a:pt x="176" y="79"/>
                  </a:lnTo>
                  <a:lnTo>
                    <a:pt x="175" y="77"/>
                  </a:lnTo>
                  <a:lnTo>
                    <a:pt x="175" y="70"/>
                  </a:lnTo>
                  <a:lnTo>
                    <a:pt x="173" y="69"/>
                  </a:lnTo>
                  <a:lnTo>
                    <a:pt x="173" y="64"/>
                  </a:lnTo>
                  <a:lnTo>
                    <a:pt x="172" y="63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5"/>
                  </a:lnTo>
                  <a:lnTo>
                    <a:pt x="169" y="54"/>
                  </a:lnTo>
                  <a:lnTo>
                    <a:pt x="169" y="53"/>
                  </a:lnTo>
                  <a:lnTo>
                    <a:pt x="167" y="51"/>
                  </a:lnTo>
                  <a:lnTo>
                    <a:pt x="167" y="50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2" y="41"/>
                  </a:lnTo>
                  <a:lnTo>
                    <a:pt x="162" y="40"/>
                  </a:lnTo>
                  <a:lnTo>
                    <a:pt x="159" y="37"/>
                  </a:lnTo>
                  <a:lnTo>
                    <a:pt x="159" y="35"/>
                  </a:lnTo>
                  <a:lnTo>
                    <a:pt x="157" y="34"/>
                  </a:lnTo>
                  <a:lnTo>
                    <a:pt x="156" y="34"/>
                  </a:lnTo>
                  <a:lnTo>
                    <a:pt x="156" y="32"/>
                  </a:lnTo>
                  <a:lnTo>
                    <a:pt x="153" y="29"/>
                  </a:lnTo>
                  <a:lnTo>
                    <a:pt x="153" y="28"/>
                  </a:lnTo>
                  <a:lnTo>
                    <a:pt x="151" y="28"/>
                  </a:lnTo>
                  <a:lnTo>
                    <a:pt x="149" y="25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3" y="21"/>
                  </a:lnTo>
                  <a:lnTo>
                    <a:pt x="143" y="19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7" y="15"/>
                  </a:lnTo>
                  <a:lnTo>
                    <a:pt x="136" y="15"/>
                  </a:lnTo>
                  <a:lnTo>
                    <a:pt x="134" y="13"/>
                  </a:lnTo>
                  <a:lnTo>
                    <a:pt x="133" y="13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6" y="9"/>
                  </a:lnTo>
                  <a:lnTo>
                    <a:pt x="124" y="8"/>
                  </a:lnTo>
                  <a:lnTo>
                    <a:pt x="123" y="8"/>
                  </a:lnTo>
                  <a:lnTo>
                    <a:pt x="121" y="6"/>
                  </a:lnTo>
                  <a:lnTo>
                    <a:pt x="118" y="6"/>
                  </a:lnTo>
                  <a:lnTo>
                    <a:pt x="117" y="5"/>
                  </a:lnTo>
                  <a:lnTo>
                    <a:pt x="114" y="5"/>
                  </a:lnTo>
                  <a:lnTo>
                    <a:pt x="113" y="3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0" y="2"/>
                  </a:lnTo>
                  <a:lnTo>
                    <a:pt x="9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1" name="Freeform 861"/>
            <p:cNvSpPr>
              <a:spLocks/>
            </p:cNvSpPr>
            <p:nvPr/>
          </p:nvSpPr>
          <p:spPr bwMode="auto">
            <a:xfrm>
              <a:off x="2976" y="3112"/>
              <a:ext cx="62" cy="63"/>
            </a:xfrm>
            <a:custGeom>
              <a:avLst/>
              <a:gdLst>
                <a:gd name="T0" fmla="*/ 0 w 188"/>
                <a:gd name="T1" fmla="*/ 1 h 188"/>
                <a:gd name="T2" fmla="*/ 0 w 188"/>
                <a:gd name="T3" fmla="*/ 2 h 188"/>
                <a:gd name="T4" fmla="*/ 0 w 188"/>
                <a:gd name="T5" fmla="*/ 2 h 188"/>
                <a:gd name="T6" fmla="*/ 1 w 188"/>
                <a:gd name="T7" fmla="*/ 2 h 188"/>
                <a:gd name="T8" fmla="*/ 1 w 188"/>
                <a:gd name="T9" fmla="*/ 2 h 188"/>
                <a:gd name="T10" fmla="*/ 1 w 188"/>
                <a:gd name="T11" fmla="*/ 2 h 188"/>
                <a:gd name="T12" fmla="*/ 1 w 188"/>
                <a:gd name="T13" fmla="*/ 2 h 188"/>
                <a:gd name="T14" fmla="*/ 2 w 188"/>
                <a:gd name="T15" fmla="*/ 2 h 188"/>
                <a:gd name="T16" fmla="*/ 2 w 188"/>
                <a:gd name="T17" fmla="*/ 2 h 188"/>
                <a:gd name="T18" fmla="*/ 2 w 188"/>
                <a:gd name="T19" fmla="*/ 2 h 188"/>
                <a:gd name="T20" fmla="*/ 2 w 188"/>
                <a:gd name="T21" fmla="*/ 2 h 188"/>
                <a:gd name="T22" fmla="*/ 2 w 188"/>
                <a:gd name="T23" fmla="*/ 1 h 188"/>
                <a:gd name="T24" fmla="*/ 2 w 188"/>
                <a:gd name="T25" fmla="*/ 1 h 188"/>
                <a:gd name="T26" fmla="*/ 2 w 188"/>
                <a:gd name="T27" fmla="*/ 1 h 188"/>
                <a:gd name="T28" fmla="*/ 2 w 188"/>
                <a:gd name="T29" fmla="*/ 1 h 188"/>
                <a:gd name="T30" fmla="*/ 2 w 188"/>
                <a:gd name="T31" fmla="*/ 0 h 188"/>
                <a:gd name="T32" fmla="*/ 2 w 188"/>
                <a:gd name="T33" fmla="*/ 0 h 188"/>
                <a:gd name="T34" fmla="*/ 1 w 188"/>
                <a:gd name="T35" fmla="*/ 0 h 188"/>
                <a:gd name="T36" fmla="*/ 1 w 188"/>
                <a:gd name="T37" fmla="*/ 0 h 188"/>
                <a:gd name="T38" fmla="*/ 1 w 188"/>
                <a:gd name="T39" fmla="*/ 0 h 188"/>
                <a:gd name="T40" fmla="*/ 0 w 188"/>
                <a:gd name="T41" fmla="*/ 0 h 188"/>
                <a:gd name="T42" fmla="*/ 0 w 188"/>
                <a:gd name="T43" fmla="*/ 0 h 188"/>
                <a:gd name="T44" fmla="*/ 0 w 188"/>
                <a:gd name="T45" fmla="*/ 1 h 188"/>
                <a:gd name="T46" fmla="*/ 0 w 188"/>
                <a:gd name="T47" fmla="*/ 1 h 188"/>
                <a:gd name="T48" fmla="*/ 0 w 188"/>
                <a:gd name="T49" fmla="*/ 1 h 188"/>
                <a:gd name="T50" fmla="*/ 0 w 188"/>
                <a:gd name="T51" fmla="*/ 1 h 188"/>
                <a:gd name="T52" fmla="*/ 0 w 188"/>
                <a:gd name="T53" fmla="*/ 1 h 188"/>
                <a:gd name="T54" fmla="*/ 0 w 188"/>
                <a:gd name="T55" fmla="*/ 0 h 188"/>
                <a:gd name="T56" fmla="*/ 1 w 188"/>
                <a:gd name="T57" fmla="*/ 0 h 188"/>
                <a:gd name="T58" fmla="*/ 1 w 188"/>
                <a:gd name="T59" fmla="*/ 0 h 188"/>
                <a:gd name="T60" fmla="*/ 1 w 188"/>
                <a:gd name="T61" fmla="*/ 0 h 188"/>
                <a:gd name="T62" fmla="*/ 2 w 188"/>
                <a:gd name="T63" fmla="*/ 0 h 188"/>
                <a:gd name="T64" fmla="*/ 2 w 188"/>
                <a:gd name="T65" fmla="*/ 0 h 188"/>
                <a:gd name="T66" fmla="*/ 2 w 188"/>
                <a:gd name="T67" fmla="*/ 1 h 188"/>
                <a:gd name="T68" fmla="*/ 2 w 188"/>
                <a:gd name="T69" fmla="*/ 1 h 188"/>
                <a:gd name="T70" fmla="*/ 2 w 188"/>
                <a:gd name="T71" fmla="*/ 1 h 188"/>
                <a:gd name="T72" fmla="*/ 2 w 188"/>
                <a:gd name="T73" fmla="*/ 1 h 188"/>
                <a:gd name="T74" fmla="*/ 2 w 188"/>
                <a:gd name="T75" fmla="*/ 2 h 188"/>
                <a:gd name="T76" fmla="*/ 2 w 188"/>
                <a:gd name="T77" fmla="*/ 2 h 188"/>
                <a:gd name="T78" fmla="*/ 2 w 188"/>
                <a:gd name="T79" fmla="*/ 2 h 188"/>
                <a:gd name="T80" fmla="*/ 1 w 188"/>
                <a:gd name="T81" fmla="*/ 2 h 188"/>
                <a:gd name="T82" fmla="*/ 1 w 188"/>
                <a:gd name="T83" fmla="*/ 2 h 188"/>
                <a:gd name="T84" fmla="*/ 1 w 188"/>
                <a:gd name="T85" fmla="*/ 2 h 188"/>
                <a:gd name="T86" fmla="*/ 1 w 188"/>
                <a:gd name="T87" fmla="*/ 2 h 188"/>
                <a:gd name="T88" fmla="*/ 1 w 188"/>
                <a:gd name="T89" fmla="*/ 2 h 188"/>
                <a:gd name="T90" fmla="*/ 0 w 188"/>
                <a:gd name="T91" fmla="*/ 2 h 188"/>
                <a:gd name="T92" fmla="*/ 0 w 188"/>
                <a:gd name="T93" fmla="*/ 2 h 188"/>
                <a:gd name="T94" fmla="*/ 0 w 188"/>
                <a:gd name="T95" fmla="*/ 1 h 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8"/>
                <a:gd name="T145" fmla="*/ 0 h 188"/>
                <a:gd name="T146" fmla="*/ 188 w 188"/>
                <a:gd name="T147" fmla="*/ 188 h 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8" h="188">
                  <a:moveTo>
                    <a:pt x="0" y="94"/>
                  </a:moveTo>
                  <a:lnTo>
                    <a:pt x="0" y="103"/>
                  </a:lnTo>
                  <a:lnTo>
                    <a:pt x="2" y="111"/>
                  </a:lnTo>
                  <a:lnTo>
                    <a:pt x="3" y="117"/>
                  </a:lnTo>
                  <a:lnTo>
                    <a:pt x="5" y="121"/>
                  </a:lnTo>
                  <a:lnTo>
                    <a:pt x="6" y="126"/>
                  </a:lnTo>
                  <a:lnTo>
                    <a:pt x="8" y="130"/>
                  </a:lnTo>
                  <a:lnTo>
                    <a:pt x="9" y="133"/>
                  </a:lnTo>
                  <a:lnTo>
                    <a:pt x="12" y="137"/>
                  </a:lnTo>
                  <a:lnTo>
                    <a:pt x="16" y="146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5" y="165"/>
                  </a:lnTo>
                  <a:lnTo>
                    <a:pt x="41" y="171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54" y="178"/>
                  </a:lnTo>
                  <a:lnTo>
                    <a:pt x="61" y="182"/>
                  </a:lnTo>
                  <a:lnTo>
                    <a:pt x="65" y="184"/>
                  </a:lnTo>
                  <a:lnTo>
                    <a:pt x="71" y="184"/>
                  </a:lnTo>
                  <a:lnTo>
                    <a:pt x="75" y="185"/>
                  </a:lnTo>
                  <a:lnTo>
                    <a:pt x="80" y="187"/>
                  </a:lnTo>
                  <a:lnTo>
                    <a:pt x="88" y="187"/>
                  </a:lnTo>
                  <a:lnTo>
                    <a:pt x="93" y="188"/>
                  </a:lnTo>
                  <a:lnTo>
                    <a:pt x="94" y="188"/>
                  </a:lnTo>
                  <a:lnTo>
                    <a:pt x="107" y="187"/>
                  </a:lnTo>
                  <a:lnTo>
                    <a:pt x="111" y="185"/>
                  </a:lnTo>
                  <a:lnTo>
                    <a:pt x="117" y="184"/>
                  </a:lnTo>
                  <a:lnTo>
                    <a:pt x="121" y="184"/>
                  </a:lnTo>
                  <a:lnTo>
                    <a:pt x="126" y="182"/>
                  </a:lnTo>
                  <a:lnTo>
                    <a:pt x="130" y="179"/>
                  </a:lnTo>
                  <a:lnTo>
                    <a:pt x="133" y="178"/>
                  </a:lnTo>
                  <a:lnTo>
                    <a:pt x="137" y="177"/>
                  </a:lnTo>
                  <a:lnTo>
                    <a:pt x="142" y="174"/>
                  </a:lnTo>
                  <a:lnTo>
                    <a:pt x="149" y="168"/>
                  </a:lnTo>
                  <a:lnTo>
                    <a:pt x="153" y="165"/>
                  </a:lnTo>
                  <a:lnTo>
                    <a:pt x="165" y="153"/>
                  </a:lnTo>
                  <a:lnTo>
                    <a:pt x="168" y="149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8" y="133"/>
                  </a:lnTo>
                  <a:lnTo>
                    <a:pt x="179" y="130"/>
                  </a:lnTo>
                  <a:lnTo>
                    <a:pt x="182" y="126"/>
                  </a:lnTo>
                  <a:lnTo>
                    <a:pt x="183" y="121"/>
                  </a:lnTo>
                  <a:lnTo>
                    <a:pt x="183" y="117"/>
                  </a:lnTo>
                  <a:lnTo>
                    <a:pt x="185" y="111"/>
                  </a:lnTo>
                  <a:lnTo>
                    <a:pt x="186" y="107"/>
                  </a:lnTo>
                  <a:lnTo>
                    <a:pt x="188" y="94"/>
                  </a:lnTo>
                  <a:lnTo>
                    <a:pt x="188" y="92"/>
                  </a:lnTo>
                  <a:lnTo>
                    <a:pt x="186" y="88"/>
                  </a:lnTo>
                  <a:lnTo>
                    <a:pt x="186" y="79"/>
                  </a:lnTo>
                  <a:lnTo>
                    <a:pt x="185" y="75"/>
                  </a:lnTo>
                  <a:lnTo>
                    <a:pt x="183" y="71"/>
                  </a:lnTo>
                  <a:lnTo>
                    <a:pt x="183" y="65"/>
                  </a:lnTo>
                  <a:lnTo>
                    <a:pt x="182" y="60"/>
                  </a:lnTo>
                  <a:lnTo>
                    <a:pt x="178" y="53"/>
                  </a:lnTo>
                  <a:lnTo>
                    <a:pt x="176" y="49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8" y="37"/>
                  </a:lnTo>
                  <a:lnTo>
                    <a:pt x="165" y="34"/>
                  </a:lnTo>
                  <a:lnTo>
                    <a:pt x="159" y="27"/>
                  </a:lnTo>
                  <a:lnTo>
                    <a:pt x="153" y="21"/>
                  </a:lnTo>
                  <a:lnTo>
                    <a:pt x="149" y="18"/>
                  </a:lnTo>
                  <a:lnTo>
                    <a:pt x="146" y="15"/>
                  </a:lnTo>
                  <a:lnTo>
                    <a:pt x="137" y="11"/>
                  </a:lnTo>
                  <a:lnTo>
                    <a:pt x="133" y="8"/>
                  </a:lnTo>
                  <a:lnTo>
                    <a:pt x="130" y="7"/>
                  </a:lnTo>
                  <a:lnTo>
                    <a:pt x="126" y="5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1" y="1"/>
                  </a:lnTo>
                  <a:lnTo>
                    <a:pt x="10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5" y="4"/>
                  </a:lnTo>
                  <a:lnTo>
                    <a:pt x="58" y="7"/>
                  </a:lnTo>
                  <a:lnTo>
                    <a:pt x="54" y="8"/>
                  </a:lnTo>
                  <a:lnTo>
                    <a:pt x="49" y="11"/>
                  </a:lnTo>
                  <a:lnTo>
                    <a:pt x="45" y="13"/>
                  </a:lnTo>
                  <a:lnTo>
                    <a:pt x="42" y="15"/>
                  </a:lnTo>
                  <a:lnTo>
                    <a:pt x="38" y="18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9" y="37"/>
                  </a:lnTo>
                  <a:lnTo>
                    <a:pt x="16" y="42"/>
                  </a:lnTo>
                  <a:lnTo>
                    <a:pt x="13" y="45"/>
                  </a:lnTo>
                  <a:lnTo>
                    <a:pt x="12" y="49"/>
                  </a:lnTo>
                  <a:lnTo>
                    <a:pt x="9" y="53"/>
                  </a:lnTo>
                  <a:lnTo>
                    <a:pt x="8" y="58"/>
                  </a:lnTo>
                  <a:lnTo>
                    <a:pt x="5" y="65"/>
                  </a:lnTo>
                  <a:lnTo>
                    <a:pt x="3" y="71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12" y="85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5" y="69"/>
                  </a:lnTo>
                  <a:lnTo>
                    <a:pt x="18" y="62"/>
                  </a:lnTo>
                  <a:lnTo>
                    <a:pt x="19" y="58"/>
                  </a:lnTo>
                  <a:lnTo>
                    <a:pt x="22" y="55"/>
                  </a:lnTo>
                  <a:lnTo>
                    <a:pt x="23" y="50"/>
                  </a:lnTo>
                  <a:lnTo>
                    <a:pt x="25" y="47"/>
                  </a:lnTo>
                  <a:lnTo>
                    <a:pt x="31" y="42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4"/>
                  </a:lnTo>
                  <a:lnTo>
                    <a:pt x="51" y="23"/>
                  </a:lnTo>
                  <a:lnTo>
                    <a:pt x="55" y="21"/>
                  </a:lnTo>
                  <a:lnTo>
                    <a:pt x="58" y="18"/>
                  </a:lnTo>
                  <a:lnTo>
                    <a:pt x="62" y="17"/>
                  </a:lnTo>
                  <a:lnTo>
                    <a:pt x="70" y="14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85" y="11"/>
                  </a:lnTo>
                  <a:lnTo>
                    <a:pt x="101" y="11"/>
                  </a:lnTo>
                  <a:lnTo>
                    <a:pt x="110" y="13"/>
                  </a:lnTo>
                  <a:lnTo>
                    <a:pt x="114" y="13"/>
                  </a:lnTo>
                  <a:lnTo>
                    <a:pt x="117" y="14"/>
                  </a:lnTo>
                  <a:lnTo>
                    <a:pt x="121" y="15"/>
                  </a:lnTo>
                  <a:lnTo>
                    <a:pt x="126" y="17"/>
                  </a:lnTo>
                  <a:lnTo>
                    <a:pt x="129" y="18"/>
                  </a:lnTo>
                  <a:lnTo>
                    <a:pt x="132" y="21"/>
                  </a:lnTo>
                  <a:lnTo>
                    <a:pt x="139" y="24"/>
                  </a:lnTo>
                  <a:lnTo>
                    <a:pt x="142" y="27"/>
                  </a:lnTo>
                  <a:lnTo>
                    <a:pt x="146" y="30"/>
                  </a:lnTo>
                  <a:lnTo>
                    <a:pt x="150" y="34"/>
                  </a:lnTo>
                  <a:lnTo>
                    <a:pt x="156" y="42"/>
                  </a:lnTo>
                  <a:lnTo>
                    <a:pt x="162" y="47"/>
                  </a:lnTo>
                  <a:lnTo>
                    <a:pt x="163" y="50"/>
                  </a:lnTo>
                  <a:lnTo>
                    <a:pt x="166" y="55"/>
                  </a:lnTo>
                  <a:lnTo>
                    <a:pt x="168" y="58"/>
                  </a:lnTo>
                  <a:lnTo>
                    <a:pt x="170" y="65"/>
                  </a:lnTo>
                  <a:lnTo>
                    <a:pt x="172" y="69"/>
                  </a:lnTo>
                  <a:lnTo>
                    <a:pt x="173" y="74"/>
                  </a:lnTo>
                  <a:lnTo>
                    <a:pt x="173" y="76"/>
                  </a:lnTo>
                  <a:lnTo>
                    <a:pt x="175" y="81"/>
                  </a:lnTo>
                  <a:lnTo>
                    <a:pt x="175" y="90"/>
                  </a:lnTo>
                  <a:lnTo>
                    <a:pt x="176" y="94"/>
                  </a:lnTo>
                  <a:lnTo>
                    <a:pt x="176" y="92"/>
                  </a:lnTo>
                  <a:lnTo>
                    <a:pt x="175" y="105"/>
                  </a:lnTo>
                  <a:lnTo>
                    <a:pt x="173" y="110"/>
                  </a:lnTo>
                  <a:lnTo>
                    <a:pt x="173" y="114"/>
                  </a:lnTo>
                  <a:lnTo>
                    <a:pt x="172" y="117"/>
                  </a:lnTo>
                  <a:lnTo>
                    <a:pt x="170" y="121"/>
                  </a:lnTo>
                  <a:lnTo>
                    <a:pt x="169" y="124"/>
                  </a:lnTo>
                  <a:lnTo>
                    <a:pt x="168" y="129"/>
                  </a:lnTo>
                  <a:lnTo>
                    <a:pt x="166" y="133"/>
                  </a:lnTo>
                  <a:lnTo>
                    <a:pt x="163" y="136"/>
                  </a:lnTo>
                  <a:lnTo>
                    <a:pt x="159" y="142"/>
                  </a:lnTo>
                  <a:lnTo>
                    <a:pt x="156" y="146"/>
                  </a:lnTo>
                  <a:lnTo>
                    <a:pt x="143" y="159"/>
                  </a:lnTo>
                  <a:lnTo>
                    <a:pt x="136" y="164"/>
                  </a:lnTo>
                  <a:lnTo>
                    <a:pt x="133" y="166"/>
                  </a:lnTo>
                  <a:lnTo>
                    <a:pt x="129" y="168"/>
                  </a:lnTo>
                  <a:lnTo>
                    <a:pt x="124" y="169"/>
                  </a:lnTo>
                  <a:lnTo>
                    <a:pt x="121" y="171"/>
                  </a:lnTo>
                  <a:lnTo>
                    <a:pt x="117" y="172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5"/>
                  </a:lnTo>
                  <a:lnTo>
                    <a:pt x="93" y="177"/>
                  </a:lnTo>
                  <a:lnTo>
                    <a:pt x="94" y="177"/>
                  </a:lnTo>
                  <a:lnTo>
                    <a:pt x="90" y="175"/>
                  </a:lnTo>
                  <a:lnTo>
                    <a:pt x="81" y="175"/>
                  </a:lnTo>
                  <a:lnTo>
                    <a:pt x="77" y="174"/>
                  </a:lnTo>
                  <a:lnTo>
                    <a:pt x="74" y="174"/>
                  </a:lnTo>
                  <a:lnTo>
                    <a:pt x="70" y="172"/>
                  </a:lnTo>
                  <a:lnTo>
                    <a:pt x="65" y="171"/>
                  </a:lnTo>
                  <a:lnTo>
                    <a:pt x="58" y="168"/>
                  </a:lnTo>
                  <a:lnTo>
                    <a:pt x="55" y="166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2" y="156"/>
                  </a:lnTo>
                  <a:lnTo>
                    <a:pt x="35" y="150"/>
                  </a:lnTo>
                  <a:lnTo>
                    <a:pt x="28" y="143"/>
                  </a:lnTo>
                  <a:lnTo>
                    <a:pt x="25" y="139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8" y="126"/>
                  </a:lnTo>
                  <a:lnTo>
                    <a:pt x="16" y="121"/>
                  </a:lnTo>
                  <a:lnTo>
                    <a:pt x="15" y="117"/>
                  </a:lnTo>
                  <a:lnTo>
                    <a:pt x="13" y="114"/>
                  </a:lnTo>
                  <a:lnTo>
                    <a:pt x="13" y="110"/>
                  </a:lnTo>
                  <a:lnTo>
                    <a:pt x="12" y="101"/>
                  </a:lnTo>
                  <a:lnTo>
                    <a:pt x="1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2" name="Line 862"/>
            <p:cNvSpPr>
              <a:spLocks noChangeShapeType="1"/>
            </p:cNvSpPr>
            <p:nvPr/>
          </p:nvSpPr>
          <p:spPr bwMode="auto">
            <a:xfrm>
              <a:off x="2972" y="3472"/>
              <a:ext cx="1" cy="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3" name="Freeform 863"/>
            <p:cNvSpPr>
              <a:spLocks/>
            </p:cNvSpPr>
            <p:nvPr/>
          </p:nvSpPr>
          <p:spPr bwMode="auto">
            <a:xfrm>
              <a:off x="2942" y="3548"/>
              <a:ext cx="58" cy="43"/>
            </a:xfrm>
            <a:custGeom>
              <a:avLst/>
              <a:gdLst>
                <a:gd name="T0" fmla="*/ 1 w 176"/>
                <a:gd name="T1" fmla="*/ 0 h 131"/>
                <a:gd name="T2" fmla="*/ 1 w 176"/>
                <a:gd name="T3" fmla="*/ 0 h 131"/>
                <a:gd name="T4" fmla="*/ 1 w 176"/>
                <a:gd name="T5" fmla="*/ 0 h 131"/>
                <a:gd name="T6" fmla="*/ 0 w 176"/>
                <a:gd name="T7" fmla="*/ 0 h 131"/>
                <a:gd name="T8" fmla="*/ 0 w 176"/>
                <a:gd name="T9" fmla="*/ 0 h 131"/>
                <a:gd name="T10" fmla="*/ 0 w 176"/>
                <a:gd name="T11" fmla="*/ 0 h 131"/>
                <a:gd name="T12" fmla="*/ 0 w 176"/>
                <a:gd name="T13" fmla="*/ 0 h 131"/>
                <a:gd name="T14" fmla="*/ 0 w 176"/>
                <a:gd name="T15" fmla="*/ 0 h 131"/>
                <a:gd name="T16" fmla="*/ 0 w 176"/>
                <a:gd name="T17" fmla="*/ 0 h 131"/>
                <a:gd name="T18" fmla="*/ 0 w 176"/>
                <a:gd name="T19" fmla="*/ 0 h 131"/>
                <a:gd name="T20" fmla="*/ 0 w 176"/>
                <a:gd name="T21" fmla="*/ 1 h 131"/>
                <a:gd name="T22" fmla="*/ 0 w 176"/>
                <a:gd name="T23" fmla="*/ 1 h 131"/>
                <a:gd name="T24" fmla="*/ 0 w 176"/>
                <a:gd name="T25" fmla="*/ 1 h 131"/>
                <a:gd name="T26" fmla="*/ 0 w 176"/>
                <a:gd name="T27" fmla="*/ 1 h 131"/>
                <a:gd name="T28" fmla="*/ 0 w 176"/>
                <a:gd name="T29" fmla="*/ 1 h 131"/>
                <a:gd name="T30" fmla="*/ 0 w 176"/>
                <a:gd name="T31" fmla="*/ 1 h 131"/>
                <a:gd name="T32" fmla="*/ 0 w 176"/>
                <a:gd name="T33" fmla="*/ 1 h 131"/>
                <a:gd name="T34" fmla="*/ 0 w 176"/>
                <a:gd name="T35" fmla="*/ 1 h 131"/>
                <a:gd name="T36" fmla="*/ 0 w 176"/>
                <a:gd name="T37" fmla="*/ 1 h 131"/>
                <a:gd name="T38" fmla="*/ 0 w 176"/>
                <a:gd name="T39" fmla="*/ 1 h 131"/>
                <a:gd name="T40" fmla="*/ 0 w 176"/>
                <a:gd name="T41" fmla="*/ 1 h 131"/>
                <a:gd name="T42" fmla="*/ 0 w 176"/>
                <a:gd name="T43" fmla="*/ 1 h 131"/>
                <a:gd name="T44" fmla="*/ 1 w 176"/>
                <a:gd name="T45" fmla="*/ 1 h 131"/>
                <a:gd name="T46" fmla="*/ 1 w 176"/>
                <a:gd name="T47" fmla="*/ 1 h 131"/>
                <a:gd name="T48" fmla="*/ 1 w 176"/>
                <a:gd name="T49" fmla="*/ 2 h 131"/>
                <a:gd name="T50" fmla="*/ 1 w 176"/>
                <a:gd name="T51" fmla="*/ 2 h 131"/>
                <a:gd name="T52" fmla="*/ 1 w 176"/>
                <a:gd name="T53" fmla="*/ 2 h 131"/>
                <a:gd name="T54" fmla="*/ 2 w 176"/>
                <a:gd name="T55" fmla="*/ 1 h 131"/>
                <a:gd name="T56" fmla="*/ 2 w 176"/>
                <a:gd name="T57" fmla="*/ 1 h 131"/>
                <a:gd name="T58" fmla="*/ 2 w 176"/>
                <a:gd name="T59" fmla="*/ 1 h 131"/>
                <a:gd name="T60" fmla="*/ 2 w 176"/>
                <a:gd name="T61" fmla="*/ 1 h 131"/>
                <a:gd name="T62" fmla="*/ 2 w 176"/>
                <a:gd name="T63" fmla="*/ 1 h 131"/>
                <a:gd name="T64" fmla="*/ 2 w 176"/>
                <a:gd name="T65" fmla="*/ 1 h 131"/>
                <a:gd name="T66" fmla="*/ 2 w 176"/>
                <a:gd name="T67" fmla="*/ 1 h 131"/>
                <a:gd name="T68" fmla="*/ 2 w 176"/>
                <a:gd name="T69" fmla="*/ 1 h 131"/>
                <a:gd name="T70" fmla="*/ 2 w 176"/>
                <a:gd name="T71" fmla="*/ 1 h 131"/>
                <a:gd name="T72" fmla="*/ 2 w 176"/>
                <a:gd name="T73" fmla="*/ 1 h 131"/>
                <a:gd name="T74" fmla="*/ 2 w 176"/>
                <a:gd name="T75" fmla="*/ 1 h 131"/>
                <a:gd name="T76" fmla="*/ 2 w 176"/>
                <a:gd name="T77" fmla="*/ 1 h 131"/>
                <a:gd name="T78" fmla="*/ 2 w 176"/>
                <a:gd name="T79" fmla="*/ 1 h 131"/>
                <a:gd name="T80" fmla="*/ 2 w 176"/>
                <a:gd name="T81" fmla="*/ 0 h 131"/>
                <a:gd name="T82" fmla="*/ 2 w 176"/>
                <a:gd name="T83" fmla="*/ 0 h 131"/>
                <a:gd name="T84" fmla="*/ 2 w 176"/>
                <a:gd name="T85" fmla="*/ 0 h 131"/>
                <a:gd name="T86" fmla="*/ 2 w 176"/>
                <a:gd name="T87" fmla="*/ 0 h 131"/>
                <a:gd name="T88" fmla="*/ 2 w 176"/>
                <a:gd name="T89" fmla="*/ 0 h 131"/>
                <a:gd name="T90" fmla="*/ 2 w 176"/>
                <a:gd name="T91" fmla="*/ 0 h 131"/>
                <a:gd name="T92" fmla="*/ 2 w 176"/>
                <a:gd name="T93" fmla="*/ 0 h 131"/>
                <a:gd name="T94" fmla="*/ 2 w 176"/>
                <a:gd name="T95" fmla="*/ 0 h 131"/>
                <a:gd name="T96" fmla="*/ 2 w 176"/>
                <a:gd name="T97" fmla="*/ 0 h 131"/>
                <a:gd name="T98" fmla="*/ 1 w 176"/>
                <a:gd name="T99" fmla="*/ 0 h 131"/>
                <a:gd name="T100" fmla="*/ 1 w 176"/>
                <a:gd name="T101" fmla="*/ 0 h 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6"/>
                <a:gd name="T154" fmla="*/ 0 h 131"/>
                <a:gd name="T155" fmla="*/ 176 w 176"/>
                <a:gd name="T156" fmla="*/ 131 h 1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6" h="131">
                  <a:moveTo>
                    <a:pt x="88" y="0"/>
                  </a:moveTo>
                  <a:lnTo>
                    <a:pt x="76" y="0"/>
                  </a:lnTo>
                  <a:lnTo>
                    <a:pt x="74" y="2"/>
                  </a:lnTo>
                  <a:lnTo>
                    <a:pt x="66" y="2"/>
                  </a:lnTo>
                  <a:lnTo>
                    <a:pt x="65" y="3"/>
                  </a:lnTo>
                  <a:lnTo>
                    <a:pt x="59" y="3"/>
                  </a:lnTo>
                  <a:lnTo>
                    <a:pt x="58" y="5"/>
                  </a:lnTo>
                  <a:lnTo>
                    <a:pt x="55" y="5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9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0" y="35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7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2" y="57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2" y="74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4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6" y="90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10" y="95"/>
                  </a:lnTo>
                  <a:lnTo>
                    <a:pt x="10" y="96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6" y="103"/>
                  </a:lnTo>
                  <a:lnTo>
                    <a:pt x="17" y="103"/>
                  </a:lnTo>
                  <a:lnTo>
                    <a:pt x="17" y="105"/>
                  </a:lnTo>
                  <a:lnTo>
                    <a:pt x="19" y="10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2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6" y="112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9" y="113"/>
                  </a:lnTo>
                  <a:lnTo>
                    <a:pt x="30" y="115"/>
                  </a:lnTo>
                  <a:lnTo>
                    <a:pt x="32" y="115"/>
                  </a:lnTo>
                  <a:lnTo>
                    <a:pt x="35" y="118"/>
                  </a:lnTo>
                  <a:lnTo>
                    <a:pt x="36" y="118"/>
                  </a:lnTo>
                  <a:lnTo>
                    <a:pt x="38" y="119"/>
                  </a:lnTo>
                  <a:lnTo>
                    <a:pt x="39" y="119"/>
                  </a:lnTo>
                  <a:lnTo>
                    <a:pt x="40" y="121"/>
                  </a:lnTo>
                  <a:lnTo>
                    <a:pt x="42" y="121"/>
                  </a:lnTo>
                  <a:lnTo>
                    <a:pt x="43" y="122"/>
                  </a:lnTo>
                  <a:lnTo>
                    <a:pt x="45" y="122"/>
                  </a:lnTo>
                  <a:lnTo>
                    <a:pt x="46" y="124"/>
                  </a:lnTo>
                  <a:lnTo>
                    <a:pt x="49" y="124"/>
                  </a:lnTo>
                  <a:lnTo>
                    <a:pt x="51" y="125"/>
                  </a:lnTo>
                  <a:lnTo>
                    <a:pt x="53" y="125"/>
                  </a:lnTo>
                  <a:lnTo>
                    <a:pt x="55" y="126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5" y="128"/>
                  </a:lnTo>
                  <a:lnTo>
                    <a:pt x="66" y="129"/>
                  </a:lnTo>
                  <a:lnTo>
                    <a:pt x="74" y="129"/>
                  </a:lnTo>
                  <a:lnTo>
                    <a:pt x="76" y="131"/>
                  </a:lnTo>
                  <a:lnTo>
                    <a:pt x="88" y="131"/>
                  </a:lnTo>
                  <a:lnTo>
                    <a:pt x="100" y="131"/>
                  </a:lnTo>
                  <a:lnTo>
                    <a:pt x="102" y="129"/>
                  </a:lnTo>
                  <a:lnTo>
                    <a:pt x="110" y="129"/>
                  </a:lnTo>
                  <a:lnTo>
                    <a:pt x="111" y="128"/>
                  </a:lnTo>
                  <a:lnTo>
                    <a:pt x="117" y="128"/>
                  </a:lnTo>
                  <a:lnTo>
                    <a:pt x="118" y="126"/>
                  </a:lnTo>
                  <a:lnTo>
                    <a:pt x="121" y="126"/>
                  </a:lnTo>
                  <a:lnTo>
                    <a:pt x="123" y="125"/>
                  </a:lnTo>
                  <a:lnTo>
                    <a:pt x="125" y="125"/>
                  </a:lnTo>
                  <a:lnTo>
                    <a:pt x="127" y="124"/>
                  </a:lnTo>
                  <a:lnTo>
                    <a:pt x="130" y="124"/>
                  </a:lnTo>
                  <a:lnTo>
                    <a:pt x="131" y="122"/>
                  </a:lnTo>
                  <a:lnTo>
                    <a:pt x="133" y="122"/>
                  </a:lnTo>
                  <a:lnTo>
                    <a:pt x="134" y="121"/>
                  </a:lnTo>
                  <a:lnTo>
                    <a:pt x="136" y="121"/>
                  </a:lnTo>
                  <a:lnTo>
                    <a:pt x="137" y="119"/>
                  </a:lnTo>
                  <a:lnTo>
                    <a:pt x="138" y="119"/>
                  </a:lnTo>
                  <a:lnTo>
                    <a:pt x="140" y="118"/>
                  </a:lnTo>
                  <a:lnTo>
                    <a:pt x="141" y="118"/>
                  </a:lnTo>
                  <a:lnTo>
                    <a:pt x="144" y="115"/>
                  </a:lnTo>
                  <a:lnTo>
                    <a:pt x="146" y="115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2"/>
                  </a:lnTo>
                  <a:lnTo>
                    <a:pt x="150" y="112"/>
                  </a:lnTo>
                  <a:lnTo>
                    <a:pt x="151" y="111"/>
                  </a:lnTo>
                  <a:lnTo>
                    <a:pt x="153" y="111"/>
                  </a:lnTo>
                  <a:lnTo>
                    <a:pt x="153" y="109"/>
                  </a:lnTo>
                  <a:lnTo>
                    <a:pt x="154" y="109"/>
                  </a:lnTo>
                  <a:lnTo>
                    <a:pt x="156" y="108"/>
                  </a:lnTo>
                  <a:lnTo>
                    <a:pt x="156" y="106"/>
                  </a:lnTo>
                  <a:lnTo>
                    <a:pt x="157" y="106"/>
                  </a:lnTo>
                  <a:lnTo>
                    <a:pt x="159" y="105"/>
                  </a:lnTo>
                  <a:lnTo>
                    <a:pt x="159" y="103"/>
                  </a:lnTo>
                  <a:lnTo>
                    <a:pt x="160" y="103"/>
                  </a:lnTo>
                  <a:lnTo>
                    <a:pt x="163" y="100"/>
                  </a:lnTo>
                  <a:lnTo>
                    <a:pt x="163" y="99"/>
                  </a:lnTo>
                  <a:lnTo>
                    <a:pt x="166" y="96"/>
                  </a:lnTo>
                  <a:lnTo>
                    <a:pt x="166" y="95"/>
                  </a:lnTo>
                  <a:lnTo>
                    <a:pt x="167" y="95"/>
                  </a:lnTo>
                  <a:lnTo>
                    <a:pt x="167" y="93"/>
                  </a:lnTo>
                  <a:lnTo>
                    <a:pt x="170" y="90"/>
                  </a:lnTo>
                  <a:lnTo>
                    <a:pt x="170" y="87"/>
                  </a:lnTo>
                  <a:lnTo>
                    <a:pt x="172" y="87"/>
                  </a:lnTo>
                  <a:lnTo>
                    <a:pt x="172" y="84"/>
                  </a:lnTo>
                  <a:lnTo>
                    <a:pt x="173" y="83"/>
                  </a:lnTo>
                  <a:lnTo>
                    <a:pt x="173" y="80"/>
                  </a:lnTo>
                  <a:lnTo>
                    <a:pt x="174" y="79"/>
                  </a:lnTo>
                  <a:lnTo>
                    <a:pt x="174" y="74"/>
                  </a:lnTo>
                  <a:lnTo>
                    <a:pt x="176" y="73"/>
                  </a:lnTo>
                  <a:lnTo>
                    <a:pt x="176" y="66"/>
                  </a:lnTo>
                  <a:lnTo>
                    <a:pt x="176" y="58"/>
                  </a:lnTo>
                  <a:lnTo>
                    <a:pt x="174" y="57"/>
                  </a:lnTo>
                  <a:lnTo>
                    <a:pt x="174" y="52"/>
                  </a:lnTo>
                  <a:lnTo>
                    <a:pt x="173" y="51"/>
                  </a:lnTo>
                  <a:lnTo>
                    <a:pt x="173" y="48"/>
                  </a:lnTo>
                  <a:lnTo>
                    <a:pt x="172" y="47"/>
                  </a:lnTo>
                  <a:lnTo>
                    <a:pt x="172" y="44"/>
                  </a:lnTo>
                  <a:lnTo>
                    <a:pt x="170" y="44"/>
                  </a:lnTo>
                  <a:lnTo>
                    <a:pt x="170" y="41"/>
                  </a:lnTo>
                  <a:lnTo>
                    <a:pt x="167" y="38"/>
                  </a:lnTo>
                  <a:lnTo>
                    <a:pt x="167" y="37"/>
                  </a:lnTo>
                  <a:lnTo>
                    <a:pt x="166" y="37"/>
                  </a:lnTo>
                  <a:lnTo>
                    <a:pt x="166" y="35"/>
                  </a:lnTo>
                  <a:lnTo>
                    <a:pt x="163" y="32"/>
                  </a:lnTo>
                  <a:lnTo>
                    <a:pt x="163" y="31"/>
                  </a:lnTo>
                  <a:lnTo>
                    <a:pt x="160" y="28"/>
                  </a:lnTo>
                  <a:lnTo>
                    <a:pt x="159" y="28"/>
                  </a:lnTo>
                  <a:lnTo>
                    <a:pt x="159" y="26"/>
                  </a:lnTo>
                  <a:lnTo>
                    <a:pt x="157" y="25"/>
                  </a:lnTo>
                  <a:lnTo>
                    <a:pt x="156" y="25"/>
                  </a:lnTo>
                  <a:lnTo>
                    <a:pt x="156" y="23"/>
                  </a:lnTo>
                  <a:lnTo>
                    <a:pt x="154" y="22"/>
                  </a:lnTo>
                  <a:lnTo>
                    <a:pt x="153" y="22"/>
                  </a:lnTo>
                  <a:lnTo>
                    <a:pt x="153" y="21"/>
                  </a:lnTo>
                  <a:lnTo>
                    <a:pt x="151" y="21"/>
                  </a:lnTo>
                  <a:lnTo>
                    <a:pt x="150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47" y="18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1" y="13"/>
                  </a:lnTo>
                  <a:lnTo>
                    <a:pt x="140" y="13"/>
                  </a:lnTo>
                  <a:lnTo>
                    <a:pt x="138" y="12"/>
                  </a:lnTo>
                  <a:lnTo>
                    <a:pt x="137" y="12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0" y="7"/>
                  </a:lnTo>
                  <a:lnTo>
                    <a:pt x="127" y="7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21" y="5"/>
                  </a:lnTo>
                  <a:lnTo>
                    <a:pt x="118" y="5"/>
                  </a:lnTo>
                  <a:lnTo>
                    <a:pt x="117" y="3"/>
                  </a:lnTo>
                  <a:lnTo>
                    <a:pt x="111" y="3"/>
                  </a:lnTo>
                  <a:lnTo>
                    <a:pt x="110" y="2"/>
                  </a:lnTo>
                  <a:lnTo>
                    <a:pt x="102" y="2"/>
                  </a:lnTo>
                  <a:lnTo>
                    <a:pt x="100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4" name="Freeform 864"/>
            <p:cNvSpPr>
              <a:spLocks/>
            </p:cNvSpPr>
            <p:nvPr/>
          </p:nvSpPr>
          <p:spPr bwMode="auto">
            <a:xfrm>
              <a:off x="2940" y="3546"/>
              <a:ext cx="62" cy="47"/>
            </a:xfrm>
            <a:custGeom>
              <a:avLst/>
              <a:gdLst>
                <a:gd name="T0" fmla="*/ 0 w 188"/>
                <a:gd name="T1" fmla="*/ 1 h 139"/>
                <a:gd name="T2" fmla="*/ 0 w 188"/>
                <a:gd name="T3" fmla="*/ 1 h 139"/>
                <a:gd name="T4" fmla="*/ 0 w 188"/>
                <a:gd name="T5" fmla="*/ 1 h 139"/>
                <a:gd name="T6" fmla="*/ 0 w 188"/>
                <a:gd name="T7" fmla="*/ 2 h 139"/>
                <a:gd name="T8" fmla="*/ 1 w 188"/>
                <a:gd name="T9" fmla="*/ 2 h 139"/>
                <a:gd name="T10" fmla="*/ 1 w 188"/>
                <a:gd name="T11" fmla="*/ 2 h 139"/>
                <a:gd name="T12" fmla="*/ 1 w 188"/>
                <a:gd name="T13" fmla="*/ 2 h 139"/>
                <a:gd name="T14" fmla="*/ 2 w 188"/>
                <a:gd name="T15" fmla="*/ 2 h 139"/>
                <a:gd name="T16" fmla="*/ 2 w 188"/>
                <a:gd name="T17" fmla="*/ 2 h 139"/>
                <a:gd name="T18" fmla="*/ 2 w 188"/>
                <a:gd name="T19" fmla="*/ 1 h 139"/>
                <a:gd name="T20" fmla="*/ 2 w 188"/>
                <a:gd name="T21" fmla="*/ 1 h 139"/>
                <a:gd name="T22" fmla="*/ 2 w 188"/>
                <a:gd name="T23" fmla="*/ 1 h 139"/>
                <a:gd name="T24" fmla="*/ 2 w 188"/>
                <a:gd name="T25" fmla="*/ 1 h 139"/>
                <a:gd name="T26" fmla="*/ 2 w 188"/>
                <a:gd name="T27" fmla="*/ 1 h 139"/>
                <a:gd name="T28" fmla="*/ 2 w 188"/>
                <a:gd name="T29" fmla="*/ 1 h 139"/>
                <a:gd name="T30" fmla="*/ 2 w 188"/>
                <a:gd name="T31" fmla="*/ 0 h 139"/>
                <a:gd name="T32" fmla="*/ 2 w 188"/>
                <a:gd name="T33" fmla="*/ 0 h 139"/>
                <a:gd name="T34" fmla="*/ 2 w 188"/>
                <a:gd name="T35" fmla="*/ 0 h 139"/>
                <a:gd name="T36" fmla="*/ 1 w 188"/>
                <a:gd name="T37" fmla="*/ 0 h 139"/>
                <a:gd name="T38" fmla="*/ 1 w 188"/>
                <a:gd name="T39" fmla="*/ 0 h 139"/>
                <a:gd name="T40" fmla="*/ 1 w 188"/>
                <a:gd name="T41" fmla="*/ 0 h 139"/>
                <a:gd name="T42" fmla="*/ 1 w 188"/>
                <a:gd name="T43" fmla="*/ 0 h 139"/>
                <a:gd name="T44" fmla="*/ 0 w 188"/>
                <a:gd name="T45" fmla="*/ 0 h 139"/>
                <a:gd name="T46" fmla="*/ 0 w 188"/>
                <a:gd name="T47" fmla="*/ 0 h 139"/>
                <a:gd name="T48" fmla="*/ 0 w 188"/>
                <a:gd name="T49" fmla="*/ 1 h 139"/>
                <a:gd name="T50" fmla="*/ 0 w 188"/>
                <a:gd name="T51" fmla="*/ 1 h 139"/>
                <a:gd name="T52" fmla="*/ 0 w 188"/>
                <a:gd name="T53" fmla="*/ 1 h 139"/>
                <a:gd name="T54" fmla="*/ 0 w 188"/>
                <a:gd name="T55" fmla="*/ 1 h 139"/>
                <a:gd name="T56" fmla="*/ 0 w 188"/>
                <a:gd name="T57" fmla="*/ 1 h 139"/>
                <a:gd name="T58" fmla="*/ 0 w 188"/>
                <a:gd name="T59" fmla="*/ 0 h 139"/>
                <a:gd name="T60" fmla="*/ 1 w 188"/>
                <a:gd name="T61" fmla="*/ 0 h 139"/>
                <a:gd name="T62" fmla="*/ 1 w 188"/>
                <a:gd name="T63" fmla="*/ 0 h 139"/>
                <a:gd name="T64" fmla="*/ 1 w 188"/>
                <a:gd name="T65" fmla="*/ 0 h 139"/>
                <a:gd name="T66" fmla="*/ 1 w 188"/>
                <a:gd name="T67" fmla="*/ 0 h 139"/>
                <a:gd name="T68" fmla="*/ 1 w 188"/>
                <a:gd name="T69" fmla="*/ 0 h 139"/>
                <a:gd name="T70" fmla="*/ 2 w 188"/>
                <a:gd name="T71" fmla="*/ 0 h 139"/>
                <a:gd name="T72" fmla="*/ 2 w 188"/>
                <a:gd name="T73" fmla="*/ 0 h 139"/>
                <a:gd name="T74" fmla="*/ 2 w 188"/>
                <a:gd name="T75" fmla="*/ 1 h 139"/>
                <a:gd name="T76" fmla="*/ 2 w 188"/>
                <a:gd name="T77" fmla="*/ 1 h 139"/>
                <a:gd name="T78" fmla="*/ 2 w 188"/>
                <a:gd name="T79" fmla="*/ 1 h 139"/>
                <a:gd name="T80" fmla="*/ 2 w 188"/>
                <a:gd name="T81" fmla="*/ 1 h 139"/>
                <a:gd name="T82" fmla="*/ 2 w 188"/>
                <a:gd name="T83" fmla="*/ 1 h 139"/>
                <a:gd name="T84" fmla="*/ 2 w 188"/>
                <a:gd name="T85" fmla="*/ 2 h 139"/>
                <a:gd name="T86" fmla="*/ 2 w 188"/>
                <a:gd name="T87" fmla="*/ 2 h 139"/>
                <a:gd name="T88" fmla="*/ 1 w 188"/>
                <a:gd name="T89" fmla="*/ 2 h 139"/>
                <a:gd name="T90" fmla="*/ 1 w 188"/>
                <a:gd name="T91" fmla="*/ 2 h 139"/>
                <a:gd name="T92" fmla="*/ 1 w 188"/>
                <a:gd name="T93" fmla="*/ 2 h 139"/>
                <a:gd name="T94" fmla="*/ 1 w 188"/>
                <a:gd name="T95" fmla="*/ 2 h 139"/>
                <a:gd name="T96" fmla="*/ 1 w 188"/>
                <a:gd name="T97" fmla="*/ 1 h 139"/>
                <a:gd name="T98" fmla="*/ 0 w 188"/>
                <a:gd name="T99" fmla="*/ 1 h 139"/>
                <a:gd name="T100" fmla="*/ 0 w 188"/>
                <a:gd name="T101" fmla="*/ 1 h 139"/>
                <a:gd name="T102" fmla="*/ 0 w 188"/>
                <a:gd name="T103" fmla="*/ 1 h 139"/>
                <a:gd name="T104" fmla="*/ 0 w 188"/>
                <a:gd name="T105" fmla="*/ 1 h 1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8"/>
                <a:gd name="T160" fmla="*/ 0 h 139"/>
                <a:gd name="T161" fmla="*/ 188 w 188"/>
                <a:gd name="T162" fmla="*/ 139 h 1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8" h="139">
                  <a:moveTo>
                    <a:pt x="0" y="70"/>
                  </a:move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5" y="90"/>
                  </a:lnTo>
                  <a:lnTo>
                    <a:pt x="6" y="93"/>
                  </a:lnTo>
                  <a:lnTo>
                    <a:pt x="8" y="96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9" y="110"/>
                  </a:lnTo>
                  <a:lnTo>
                    <a:pt x="19" y="112"/>
                  </a:lnTo>
                  <a:lnTo>
                    <a:pt x="22" y="113"/>
                  </a:lnTo>
                  <a:lnTo>
                    <a:pt x="25" y="116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33" y="123"/>
                  </a:lnTo>
                  <a:lnTo>
                    <a:pt x="35" y="123"/>
                  </a:lnTo>
                  <a:lnTo>
                    <a:pt x="38" y="125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5" y="129"/>
                  </a:lnTo>
                  <a:lnTo>
                    <a:pt x="49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7" y="133"/>
                  </a:lnTo>
                  <a:lnTo>
                    <a:pt x="58" y="133"/>
                  </a:lnTo>
                  <a:lnTo>
                    <a:pt x="65" y="135"/>
                  </a:lnTo>
                  <a:lnTo>
                    <a:pt x="67" y="136"/>
                  </a:lnTo>
                  <a:lnTo>
                    <a:pt x="71" y="136"/>
                  </a:lnTo>
                  <a:lnTo>
                    <a:pt x="74" y="138"/>
                  </a:lnTo>
                  <a:lnTo>
                    <a:pt x="80" y="138"/>
                  </a:lnTo>
                  <a:lnTo>
                    <a:pt x="88" y="139"/>
                  </a:lnTo>
                  <a:lnTo>
                    <a:pt x="98" y="139"/>
                  </a:lnTo>
                  <a:lnTo>
                    <a:pt x="107" y="138"/>
                  </a:lnTo>
                  <a:lnTo>
                    <a:pt x="116" y="136"/>
                  </a:lnTo>
                  <a:lnTo>
                    <a:pt x="120" y="136"/>
                  </a:lnTo>
                  <a:lnTo>
                    <a:pt x="121" y="135"/>
                  </a:lnTo>
                  <a:lnTo>
                    <a:pt x="126" y="135"/>
                  </a:lnTo>
                  <a:lnTo>
                    <a:pt x="129" y="133"/>
                  </a:lnTo>
                  <a:lnTo>
                    <a:pt x="130" y="133"/>
                  </a:lnTo>
                  <a:lnTo>
                    <a:pt x="134" y="132"/>
                  </a:lnTo>
                  <a:lnTo>
                    <a:pt x="133" y="132"/>
                  </a:lnTo>
                  <a:lnTo>
                    <a:pt x="137" y="130"/>
                  </a:lnTo>
                  <a:lnTo>
                    <a:pt x="142" y="129"/>
                  </a:lnTo>
                  <a:lnTo>
                    <a:pt x="149" y="125"/>
                  </a:lnTo>
                  <a:lnTo>
                    <a:pt x="153" y="123"/>
                  </a:lnTo>
                  <a:lnTo>
                    <a:pt x="156" y="120"/>
                  </a:lnTo>
                  <a:lnTo>
                    <a:pt x="162" y="116"/>
                  </a:lnTo>
                  <a:lnTo>
                    <a:pt x="165" y="113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70" y="109"/>
                  </a:lnTo>
                  <a:lnTo>
                    <a:pt x="173" y="106"/>
                  </a:lnTo>
                  <a:lnTo>
                    <a:pt x="173" y="104"/>
                  </a:lnTo>
                  <a:lnTo>
                    <a:pt x="176" y="101"/>
                  </a:lnTo>
                  <a:lnTo>
                    <a:pt x="180" y="93"/>
                  </a:lnTo>
                  <a:lnTo>
                    <a:pt x="182" y="93"/>
                  </a:lnTo>
                  <a:lnTo>
                    <a:pt x="183" y="90"/>
                  </a:lnTo>
                  <a:lnTo>
                    <a:pt x="183" y="87"/>
                  </a:lnTo>
                  <a:lnTo>
                    <a:pt x="185" y="87"/>
                  </a:lnTo>
                  <a:lnTo>
                    <a:pt x="185" y="83"/>
                  </a:lnTo>
                  <a:lnTo>
                    <a:pt x="186" y="80"/>
                  </a:lnTo>
                  <a:lnTo>
                    <a:pt x="188" y="70"/>
                  </a:lnTo>
                  <a:lnTo>
                    <a:pt x="188" y="68"/>
                  </a:lnTo>
                  <a:lnTo>
                    <a:pt x="186" y="59"/>
                  </a:lnTo>
                  <a:lnTo>
                    <a:pt x="186" y="58"/>
                  </a:lnTo>
                  <a:lnTo>
                    <a:pt x="185" y="55"/>
                  </a:lnTo>
                  <a:lnTo>
                    <a:pt x="183" y="52"/>
                  </a:lnTo>
                  <a:lnTo>
                    <a:pt x="185" y="52"/>
                  </a:lnTo>
                  <a:lnTo>
                    <a:pt x="183" y="49"/>
                  </a:lnTo>
                  <a:lnTo>
                    <a:pt x="183" y="48"/>
                  </a:lnTo>
                  <a:lnTo>
                    <a:pt x="182" y="45"/>
                  </a:lnTo>
                  <a:lnTo>
                    <a:pt x="180" y="45"/>
                  </a:lnTo>
                  <a:lnTo>
                    <a:pt x="176" y="36"/>
                  </a:lnTo>
                  <a:lnTo>
                    <a:pt x="175" y="36"/>
                  </a:lnTo>
                  <a:lnTo>
                    <a:pt x="173" y="33"/>
                  </a:lnTo>
                  <a:lnTo>
                    <a:pt x="165" y="25"/>
                  </a:lnTo>
                  <a:lnTo>
                    <a:pt x="162" y="23"/>
                  </a:lnTo>
                  <a:lnTo>
                    <a:pt x="156" y="19"/>
                  </a:lnTo>
                  <a:lnTo>
                    <a:pt x="156" y="17"/>
                  </a:lnTo>
                  <a:lnTo>
                    <a:pt x="153" y="16"/>
                  </a:lnTo>
                  <a:lnTo>
                    <a:pt x="149" y="13"/>
                  </a:lnTo>
                  <a:lnTo>
                    <a:pt x="149" y="14"/>
                  </a:lnTo>
                  <a:lnTo>
                    <a:pt x="146" y="11"/>
                  </a:lnTo>
                  <a:lnTo>
                    <a:pt x="144" y="11"/>
                  </a:lnTo>
                  <a:lnTo>
                    <a:pt x="142" y="10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3" y="6"/>
                  </a:lnTo>
                  <a:lnTo>
                    <a:pt x="134" y="6"/>
                  </a:lnTo>
                  <a:lnTo>
                    <a:pt x="130" y="4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20" y="3"/>
                  </a:lnTo>
                  <a:lnTo>
                    <a:pt x="117" y="1"/>
                  </a:lnTo>
                  <a:lnTo>
                    <a:pt x="116" y="1"/>
                  </a:lnTo>
                  <a:lnTo>
                    <a:pt x="107" y="0"/>
                  </a:lnTo>
                  <a:lnTo>
                    <a:pt x="80" y="0"/>
                  </a:lnTo>
                  <a:lnTo>
                    <a:pt x="75" y="1"/>
                  </a:lnTo>
                  <a:lnTo>
                    <a:pt x="71" y="1"/>
                  </a:lnTo>
                  <a:lnTo>
                    <a:pt x="67" y="3"/>
                  </a:lnTo>
                  <a:lnTo>
                    <a:pt x="65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49" y="7"/>
                  </a:lnTo>
                  <a:lnTo>
                    <a:pt x="49" y="9"/>
                  </a:lnTo>
                  <a:lnTo>
                    <a:pt x="45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5" y="16"/>
                  </a:lnTo>
                  <a:lnTo>
                    <a:pt x="33" y="16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5"/>
                  </a:lnTo>
                  <a:lnTo>
                    <a:pt x="16" y="30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8" y="42"/>
                  </a:lnTo>
                  <a:lnTo>
                    <a:pt x="5" y="48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2" y="55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2" y="70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5" y="51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9" y="43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31" y="30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8" y="19"/>
                  </a:lnTo>
                  <a:lnTo>
                    <a:pt x="51" y="17"/>
                  </a:lnTo>
                  <a:lnTo>
                    <a:pt x="55" y="16"/>
                  </a:lnTo>
                  <a:lnTo>
                    <a:pt x="58" y="14"/>
                  </a:lnTo>
                  <a:lnTo>
                    <a:pt x="62" y="13"/>
                  </a:lnTo>
                  <a:lnTo>
                    <a:pt x="61" y="13"/>
                  </a:lnTo>
                  <a:lnTo>
                    <a:pt x="70" y="10"/>
                  </a:lnTo>
                  <a:lnTo>
                    <a:pt x="68" y="11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98" y="9"/>
                  </a:lnTo>
                  <a:lnTo>
                    <a:pt x="97" y="9"/>
                  </a:lnTo>
                  <a:lnTo>
                    <a:pt x="106" y="9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7" y="10"/>
                  </a:lnTo>
                  <a:lnTo>
                    <a:pt x="121" y="11"/>
                  </a:lnTo>
                  <a:lnTo>
                    <a:pt x="126" y="13"/>
                  </a:lnTo>
                  <a:lnTo>
                    <a:pt x="124" y="13"/>
                  </a:lnTo>
                  <a:lnTo>
                    <a:pt x="129" y="14"/>
                  </a:lnTo>
                  <a:lnTo>
                    <a:pt x="133" y="16"/>
                  </a:lnTo>
                  <a:lnTo>
                    <a:pt x="131" y="16"/>
                  </a:lnTo>
                  <a:lnTo>
                    <a:pt x="136" y="17"/>
                  </a:lnTo>
                  <a:lnTo>
                    <a:pt x="139" y="19"/>
                  </a:lnTo>
                  <a:lnTo>
                    <a:pt x="142" y="20"/>
                  </a:lnTo>
                  <a:lnTo>
                    <a:pt x="146" y="23"/>
                  </a:lnTo>
                  <a:lnTo>
                    <a:pt x="144" y="22"/>
                  </a:lnTo>
                  <a:lnTo>
                    <a:pt x="149" y="25"/>
                  </a:lnTo>
                  <a:lnTo>
                    <a:pt x="155" y="29"/>
                  </a:lnTo>
                  <a:lnTo>
                    <a:pt x="153" y="29"/>
                  </a:lnTo>
                  <a:lnTo>
                    <a:pt x="156" y="30"/>
                  </a:lnTo>
                  <a:lnTo>
                    <a:pt x="166" y="41"/>
                  </a:lnTo>
                  <a:lnTo>
                    <a:pt x="170" y="49"/>
                  </a:lnTo>
                  <a:lnTo>
                    <a:pt x="170" y="48"/>
                  </a:lnTo>
                  <a:lnTo>
                    <a:pt x="172" y="51"/>
                  </a:lnTo>
                  <a:lnTo>
                    <a:pt x="173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5" y="59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5" y="78"/>
                  </a:lnTo>
                  <a:lnTo>
                    <a:pt x="173" y="81"/>
                  </a:lnTo>
                  <a:lnTo>
                    <a:pt x="173" y="84"/>
                  </a:lnTo>
                  <a:lnTo>
                    <a:pt x="172" y="87"/>
                  </a:lnTo>
                  <a:lnTo>
                    <a:pt x="170" y="90"/>
                  </a:lnTo>
                  <a:lnTo>
                    <a:pt x="166" y="99"/>
                  </a:lnTo>
                  <a:lnTo>
                    <a:pt x="163" y="100"/>
                  </a:lnTo>
                  <a:lnTo>
                    <a:pt x="162" y="103"/>
                  </a:lnTo>
                  <a:lnTo>
                    <a:pt x="159" y="106"/>
                  </a:lnTo>
                  <a:lnTo>
                    <a:pt x="156" y="107"/>
                  </a:lnTo>
                  <a:lnTo>
                    <a:pt x="153" y="110"/>
                  </a:lnTo>
                  <a:lnTo>
                    <a:pt x="155" y="110"/>
                  </a:lnTo>
                  <a:lnTo>
                    <a:pt x="149" y="115"/>
                  </a:lnTo>
                  <a:lnTo>
                    <a:pt x="144" y="116"/>
                  </a:lnTo>
                  <a:lnTo>
                    <a:pt x="146" y="116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1" y="122"/>
                  </a:lnTo>
                  <a:lnTo>
                    <a:pt x="133" y="122"/>
                  </a:lnTo>
                  <a:lnTo>
                    <a:pt x="129" y="123"/>
                  </a:lnTo>
                  <a:lnTo>
                    <a:pt x="124" y="125"/>
                  </a:lnTo>
                  <a:lnTo>
                    <a:pt x="126" y="125"/>
                  </a:lnTo>
                  <a:lnTo>
                    <a:pt x="121" y="126"/>
                  </a:lnTo>
                  <a:lnTo>
                    <a:pt x="117" y="128"/>
                  </a:lnTo>
                  <a:lnTo>
                    <a:pt x="114" y="128"/>
                  </a:lnTo>
                  <a:lnTo>
                    <a:pt x="106" y="129"/>
                  </a:lnTo>
                  <a:lnTo>
                    <a:pt x="97" y="130"/>
                  </a:lnTo>
                  <a:lnTo>
                    <a:pt x="98" y="130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81" y="129"/>
                  </a:lnTo>
                  <a:lnTo>
                    <a:pt x="77" y="129"/>
                  </a:lnTo>
                  <a:lnTo>
                    <a:pt x="74" y="128"/>
                  </a:lnTo>
                  <a:lnTo>
                    <a:pt x="68" y="128"/>
                  </a:lnTo>
                  <a:lnTo>
                    <a:pt x="70" y="128"/>
                  </a:lnTo>
                  <a:lnTo>
                    <a:pt x="61" y="125"/>
                  </a:lnTo>
                  <a:lnTo>
                    <a:pt x="62" y="125"/>
                  </a:lnTo>
                  <a:lnTo>
                    <a:pt x="58" y="123"/>
                  </a:lnTo>
                  <a:lnTo>
                    <a:pt x="55" y="122"/>
                  </a:lnTo>
                  <a:lnTo>
                    <a:pt x="51" y="120"/>
                  </a:lnTo>
                  <a:lnTo>
                    <a:pt x="52" y="122"/>
                  </a:lnTo>
                  <a:lnTo>
                    <a:pt x="48" y="119"/>
                  </a:lnTo>
                  <a:lnTo>
                    <a:pt x="45" y="117"/>
                  </a:lnTo>
                  <a:lnTo>
                    <a:pt x="42" y="116"/>
                  </a:lnTo>
                  <a:lnTo>
                    <a:pt x="35" y="112"/>
                  </a:lnTo>
                  <a:lnTo>
                    <a:pt x="32" y="110"/>
                  </a:lnTo>
                  <a:lnTo>
                    <a:pt x="33" y="110"/>
                  </a:lnTo>
                  <a:lnTo>
                    <a:pt x="31" y="107"/>
                  </a:lnTo>
                  <a:lnTo>
                    <a:pt x="28" y="106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3" y="100"/>
                  </a:lnTo>
                  <a:lnTo>
                    <a:pt x="21" y="99"/>
                  </a:lnTo>
                  <a:lnTo>
                    <a:pt x="22" y="99"/>
                  </a:lnTo>
                  <a:lnTo>
                    <a:pt x="19" y="96"/>
                  </a:lnTo>
                  <a:lnTo>
                    <a:pt x="18" y="93"/>
                  </a:lnTo>
                  <a:lnTo>
                    <a:pt x="16" y="90"/>
                  </a:lnTo>
                  <a:lnTo>
                    <a:pt x="15" y="87"/>
                  </a:lnTo>
                  <a:lnTo>
                    <a:pt x="13" y="84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2" y="75"/>
                  </a:lnTo>
                  <a:lnTo>
                    <a:pt x="12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5" name="Line 865"/>
            <p:cNvSpPr>
              <a:spLocks noChangeShapeType="1"/>
            </p:cNvSpPr>
            <p:nvPr/>
          </p:nvSpPr>
          <p:spPr bwMode="auto">
            <a:xfrm flipV="1">
              <a:off x="2972" y="3126"/>
              <a:ext cx="36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66" name="Line 866"/>
            <p:cNvSpPr>
              <a:spLocks noChangeShapeType="1"/>
            </p:cNvSpPr>
            <p:nvPr/>
          </p:nvSpPr>
          <p:spPr bwMode="auto">
            <a:xfrm flipH="1">
              <a:off x="2647" y="3581"/>
              <a:ext cx="289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56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04800"/>
            <a:ext cx="937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200">
              <a:solidFill>
                <a:srgbClr val="0000CC"/>
              </a:solidFill>
              <a:latin typeface="Times New Roman" pitchFamily="-111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57150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400" b="0"/>
              <a:t>Critical distance is derived from the distribution of residuals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27125" y="5133975"/>
            <a:ext cx="232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000" b="0">
                <a:latin typeface="Times New Roman" pitchFamily="-111" charset="0"/>
              </a:rPr>
              <a:t>No moderate outliers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648325" y="5133975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000" b="0">
                <a:latin typeface="Times New Roman" pitchFamily="-111" charset="0"/>
              </a:rPr>
              <a:t>Some moderate outliers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4191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90600"/>
            <a:ext cx="4191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ea typeface="ＭＳ Ｐゴシック" pitchFamily="-111" charset="-128"/>
              </a:rPr>
              <a:t> Moderate Outliers - detection tool DModX</a:t>
            </a:r>
          </a:p>
        </p:txBody>
      </p:sp>
    </p:spTree>
    <p:extLst>
      <p:ext uri="{BB962C8B-B14F-4D97-AF65-F5344CB8AC3E}">
        <p14:creationId xmlns:p14="http://schemas.microsoft.com/office/powerpoint/2010/main" val="22875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19100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03388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latin typeface="Times New Roman" pitchFamily="-111" charset="0"/>
              </a:rPr>
              <a:t>Score Plot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48640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latin typeface="Times New Roman" pitchFamily="-111" charset="0"/>
              </a:rPr>
              <a:t>Loading Plot</a:t>
            </a:r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1905000" y="2286000"/>
            <a:ext cx="1219200" cy="2971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>
            <a:off x="6553200" y="2209800"/>
            <a:ext cx="1219200" cy="2971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7657" name="Group 20"/>
          <p:cNvGrpSpPr>
            <a:grpSpLocks/>
          </p:cNvGrpSpPr>
          <p:nvPr/>
        </p:nvGrpSpPr>
        <p:grpSpPr bwMode="auto">
          <a:xfrm>
            <a:off x="5715000" y="2362200"/>
            <a:ext cx="1828800" cy="2514600"/>
            <a:chOff x="3600" y="1488"/>
            <a:chExt cx="1152" cy="1584"/>
          </a:xfrm>
        </p:grpSpPr>
        <p:sp>
          <p:nvSpPr>
            <p:cNvPr id="27663" name="Line 12"/>
            <p:cNvSpPr>
              <a:spLocks noChangeShapeType="1"/>
            </p:cNvSpPr>
            <p:nvPr/>
          </p:nvSpPr>
          <p:spPr bwMode="auto">
            <a:xfrm flipV="1">
              <a:off x="3600" y="1488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 flipV="1">
              <a:off x="4416" y="292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086600" y="1066800"/>
            <a:ext cx="1873250" cy="2438400"/>
            <a:chOff x="4464" y="672"/>
            <a:chExt cx="1180" cy="1536"/>
          </a:xfrm>
        </p:grpSpPr>
        <p:sp>
          <p:nvSpPr>
            <p:cNvPr id="27659" name="Line 16"/>
            <p:cNvSpPr>
              <a:spLocks noChangeShapeType="1"/>
            </p:cNvSpPr>
            <p:nvPr/>
          </p:nvSpPr>
          <p:spPr bwMode="auto">
            <a:xfrm flipH="1">
              <a:off x="4464" y="2016"/>
              <a:ext cx="672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flipH="1">
              <a:off x="5232" y="1248"/>
              <a:ext cx="288" cy="6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Text Box 18"/>
            <p:cNvSpPr txBox="1">
              <a:spLocks noChangeArrowheads="1"/>
            </p:cNvSpPr>
            <p:nvPr/>
          </p:nvSpPr>
          <p:spPr bwMode="auto">
            <a:xfrm>
              <a:off x="4512" y="672"/>
              <a:ext cx="1132" cy="601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>
                  <a:latin typeface="Times New Roman" pitchFamily="-111" charset="0"/>
                </a:rPr>
                <a:t>No influence</a:t>
              </a:r>
            </a:p>
            <a:p>
              <a:pPr algn="ctr"/>
              <a:r>
                <a:rPr lang="en-GB" sz="1800">
                  <a:latin typeface="Times New Roman" pitchFamily="-111" charset="0"/>
                </a:rPr>
                <a:t>on the variation</a:t>
              </a:r>
            </a:p>
            <a:p>
              <a:pPr algn="ctr"/>
              <a:r>
                <a:rPr lang="en-GB" sz="1800">
                  <a:latin typeface="Times New Roman" pitchFamily="-111" charset="0"/>
                </a:rPr>
                <a:t>in that direction</a:t>
              </a:r>
              <a:endParaRPr lang="en-US" sz="1800">
                <a:latin typeface="Times New Roman" pitchFamily="-111" charset="0"/>
              </a:endParaRPr>
            </a:p>
          </p:txBody>
        </p:sp>
        <p:sp>
          <p:nvSpPr>
            <p:cNvPr id="27662" name="Oval 19"/>
            <p:cNvSpPr>
              <a:spLocks noChangeArrowheads="1"/>
            </p:cNvSpPr>
            <p:nvPr/>
          </p:nvSpPr>
          <p:spPr bwMode="auto">
            <a:xfrm>
              <a:off x="5100" y="1920"/>
              <a:ext cx="288" cy="19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Rectangle 47"/>
          <p:cNvSpPr txBox="1">
            <a:spLocks noChangeArrowheads="1"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ea typeface="ＭＳ Ｐゴシック" pitchFamily="-111" charset="-128"/>
              </a:rPr>
              <a:t>Example - </a:t>
            </a:r>
            <a:r>
              <a:rPr lang="en-GB" dirty="0" err="1" smtClean="0">
                <a:ea typeface="ＭＳ Ｐゴシック" pitchFamily="-111" charset="-128"/>
              </a:rPr>
              <a:t>Metabonomic</a:t>
            </a:r>
            <a:r>
              <a:rPr lang="en-GB" dirty="0" smtClean="0">
                <a:ea typeface="ＭＳ Ｐゴシック" pitchFamily="-111" charset="-128"/>
              </a:rPr>
              <a:t> Toxicology</a:t>
            </a:r>
          </a:p>
        </p:txBody>
      </p:sp>
    </p:spTree>
    <p:extLst>
      <p:ext uri="{BB962C8B-B14F-4D97-AF65-F5344CB8AC3E}">
        <p14:creationId xmlns:p14="http://schemas.microsoft.com/office/powerpoint/2010/main" val="22493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5" grpId="0" animBg="1"/>
      <p:bldP spid="2908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PCA - Summary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-111" charset="-128"/>
              </a:rPr>
              <a:t>PCA models directions of greatest variation in data</a:t>
            </a:r>
          </a:p>
          <a:p>
            <a:pPr eaLnBrk="1" hangingPunct="1"/>
            <a:r>
              <a:rPr lang="en-GB" sz="2800" dirty="0" smtClean="0">
                <a:ea typeface="ＭＳ Ｐゴシック" pitchFamily="-111" charset="-128"/>
              </a:rPr>
              <a:t>PCA performs </a:t>
            </a:r>
            <a:r>
              <a:rPr lang="en-GB" sz="2800" i="1" dirty="0" smtClean="0">
                <a:ea typeface="ＭＳ Ｐゴシック" pitchFamily="-111" charset="-128"/>
              </a:rPr>
              <a:t>dimension reduction</a:t>
            </a:r>
          </a:p>
          <a:p>
            <a:pPr eaLnBrk="1" hangingPunct="1"/>
            <a:r>
              <a:rPr lang="en-GB" sz="2800" i="1" dirty="0" smtClean="0">
                <a:ea typeface="ＭＳ Ｐゴシック" pitchFamily="-111" charset="-128"/>
              </a:rPr>
              <a:t>Scores</a:t>
            </a:r>
            <a:r>
              <a:rPr lang="en-GB" sz="2800" dirty="0" smtClean="0">
                <a:ea typeface="ＭＳ Ｐゴシック" pitchFamily="-111" charset="-128"/>
              </a:rPr>
              <a:t> describe variation between objects. Strong outliers visible.</a:t>
            </a:r>
          </a:p>
          <a:p>
            <a:pPr eaLnBrk="1" hangingPunct="1"/>
            <a:r>
              <a:rPr lang="en-GB" sz="2800" i="1" dirty="0" smtClean="0">
                <a:ea typeface="ＭＳ Ｐゴシック" pitchFamily="-111" charset="-128"/>
              </a:rPr>
              <a:t>Loadings</a:t>
            </a:r>
            <a:r>
              <a:rPr lang="en-GB" sz="2800" dirty="0" smtClean="0">
                <a:ea typeface="ＭＳ Ｐゴシック" pitchFamily="-111" charset="-128"/>
              </a:rPr>
              <a:t> describe importance of variables.</a:t>
            </a:r>
          </a:p>
          <a:p>
            <a:pPr eaLnBrk="1" hangingPunct="1"/>
            <a:r>
              <a:rPr lang="en-GB" sz="2800" i="1" dirty="0" smtClean="0">
                <a:ea typeface="ＭＳ Ｐゴシック" pitchFamily="-111" charset="-128"/>
              </a:rPr>
              <a:t>Residuals </a:t>
            </a:r>
            <a:r>
              <a:rPr lang="en-GB" sz="2800" dirty="0" smtClean="0">
                <a:ea typeface="ＭＳ Ｐゴシック" pitchFamily="-111" charset="-128"/>
              </a:rPr>
              <a:t>describe </a:t>
            </a:r>
            <a:r>
              <a:rPr lang="en-GB" sz="2800" dirty="0" err="1" smtClean="0">
                <a:ea typeface="ＭＳ Ｐゴシック" pitchFamily="-111" charset="-128"/>
              </a:rPr>
              <a:t>unmodelled</a:t>
            </a:r>
            <a:r>
              <a:rPr lang="en-GB" sz="2800" dirty="0" smtClean="0">
                <a:ea typeface="ＭＳ Ｐゴシック" pitchFamily="-111" charset="-128"/>
              </a:rPr>
              <a:t> variation. Moderate outliers visible.</a:t>
            </a:r>
          </a:p>
        </p:txBody>
      </p:sp>
    </p:spTree>
    <p:extLst>
      <p:ext uri="{BB962C8B-B14F-4D97-AF65-F5344CB8AC3E}">
        <p14:creationId xmlns:p14="http://schemas.microsoft.com/office/powerpoint/2010/main" val="1933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Plan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Data analysis in metabolic profiling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Aims, issues &amp; characteristics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Principal Components Analysis (PCA)</a:t>
            </a:r>
          </a:p>
          <a:p>
            <a:pPr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-111" charset="-128"/>
              </a:rPr>
              <a:t>Model validation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Partial Least Squares (PLS) regression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PLS-Discriminant Analysis</a:t>
            </a:r>
          </a:p>
          <a:p>
            <a:pPr eaLnBrk="1" hangingPunct="1"/>
            <a:r>
              <a:rPr lang="en-GB" dirty="0">
                <a:ea typeface="ＭＳ Ｐゴシック" pitchFamily="-111" charset="-128"/>
              </a:rPr>
              <a:t>Orthogonal </a:t>
            </a:r>
            <a:r>
              <a:rPr lang="en-GB" dirty="0" smtClean="0">
                <a:ea typeface="ＭＳ Ｐゴシック" pitchFamily="-111" charset="-128"/>
              </a:rPr>
              <a:t>PLS</a:t>
            </a:r>
          </a:p>
          <a:p>
            <a:pPr eaLnBrk="1" hangingPunct="1">
              <a:buFontTx/>
              <a:buNone/>
            </a:pPr>
            <a:endParaRPr lang="en-GB" dirty="0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2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Model validation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Can we trust conclusions based on the model?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Statistical 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Biological validation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Statistical 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Goodness of fit to data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Goodness of </a:t>
            </a:r>
            <a:r>
              <a:rPr lang="en-GB" sz="2400" i="1" smtClean="0">
                <a:ea typeface="ＭＳ Ｐゴシック" pitchFamily="-111" charset="-128"/>
              </a:rPr>
              <a:t>prediction</a:t>
            </a:r>
            <a:r>
              <a:rPr lang="en-GB" sz="2400" smtClean="0">
                <a:ea typeface="ＭＳ Ｐゴシック" pitchFamily="-111" charset="-128"/>
              </a:rPr>
              <a:t> for new data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Errors on model parameters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Often ignored, but a vital stage of modelling process</a:t>
            </a:r>
          </a:p>
        </p:txBody>
      </p:sp>
    </p:spTree>
    <p:extLst>
      <p:ext uri="{BB962C8B-B14F-4D97-AF65-F5344CB8AC3E}">
        <p14:creationId xmlns:p14="http://schemas.microsoft.com/office/powerpoint/2010/main" val="34653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Plan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Data analysis in metabolic profiling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Aims, issues &amp; characteristics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Principal Components Analysis (PCA)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Model validation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Partial Least Squares (PLS) regression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PLS-Discriminant Analysis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Orthogonal PLS</a:t>
            </a:r>
          </a:p>
          <a:p>
            <a:pPr eaLnBrk="1" hangingPunct="1"/>
            <a:endParaRPr lang="en-GB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</a:pPr>
            <a:endParaRPr lang="en-GB" dirty="0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3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Model validation (2) - train/test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410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i="1" smtClean="0">
                <a:ea typeface="ＭＳ Ｐゴシック" pitchFamily="-111" charset="-128"/>
              </a:rPr>
              <a:t>Split</a:t>
            </a:r>
            <a:r>
              <a:rPr lang="en-GB" sz="2800" smtClean="0">
                <a:ea typeface="ＭＳ Ｐゴシック" pitchFamily="-111" charset="-128"/>
              </a:rPr>
              <a:t>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Training set - build the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Test set - validate the model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Typically require &gt;1/3 data in test set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i="1" smtClean="0">
                <a:ea typeface="ＭＳ Ｐゴシック" pitchFamily="-111" charset="-128"/>
              </a:rPr>
              <a:t>All </a:t>
            </a:r>
            <a:r>
              <a:rPr lang="en-GB" sz="2800" smtClean="0">
                <a:ea typeface="ＭＳ Ｐゴシック" pitchFamily="-111" charset="-128"/>
              </a:rPr>
              <a:t>model parameters optimised on training set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E.g. no. components, variables selected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Goodness of fit statistic on test data indicates predictive quality of the model</a:t>
            </a:r>
          </a:p>
          <a:p>
            <a:pPr eaLnBrk="1" hangingPunct="1">
              <a:lnSpc>
                <a:spcPct val="90000"/>
              </a:lnSpc>
            </a:pPr>
            <a:endParaRPr lang="en-GB" sz="2800" i="1" smtClean="0">
              <a:ea typeface="ＭＳ Ｐゴシック" pitchFamily="-111" charset="-128"/>
            </a:endParaRPr>
          </a:p>
        </p:txBody>
      </p:sp>
      <p:graphicFrame>
        <p:nvGraphicFramePr>
          <p:cNvPr id="370733" name="Group 45"/>
          <p:cNvGraphicFramePr>
            <a:graphicFrameLocks noGrp="1"/>
          </p:cNvGraphicFramePr>
          <p:nvPr/>
        </p:nvGraphicFramePr>
        <p:xfrm>
          <a:off x="6096000" y="2057400"/>
          <a:ext cx="547688" cy="3009585"/>
        </p:xfrm>
        <a:graphic>
          <a:graphicData uri="http://schemas.openxmlformats.org/drawingml/2006/table">
            <a:tbl>
              <a:tblPr/>
              <a:tblGrid>
                <a:gridCol w="547688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809" name="Group 121"/>
          <p:cNvGraphicFramePr>
            <a:graphicFrameLocks noGrp="1"/>
          </p:cNvGraphicFramePr>
          <p:nvPr/>
        </p:nvGraphicFramePr>
        <p:xfrm>
          <a:off x="7042150" y="1163638"/>
          <a:ext cx="381000" cy="67056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1776" name="Text Box 54"/>
          <p:cNvSpPr txBox="1">
            <a:spLocks noChangeArrowheads="1"/>
          </p:cNvSpPr>
          <p:nvPr/>
        </p:nvSpPr>
        <p:spPr bwMode="auto">
          <a:xfrm>
            <a:off x="7437438" y="110648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cs typeface="Arial" charset="0"/>
              </a:rPr>
              <a:t>Training set</a:t>
            </a:r>
          </a:p>
        </p:txBody>
      </p:sp>
      <p:sp>
        <p:nvSpPr>
          <p:cNvPr id="31777" name="Text Box 55"/>
          <p:cNvSpPr txBox="1">
            <a:spLocks noChangeArrowheads="1"/>
          </p:cNvSpPr>
          <p:nvPr/>
        </p:nvSpPr>
        <p:spPr bwMode="auto">
          <a:xfrm>
            <a:off x="7467600" y="1447800"/>
            <a:ext cx="996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cs typeface="Arial" charset="0"/>
              </a:rPr>
              <a:t>Test set</a:t>
            </a:r>
          </a:p>
        </p:txBody>
      </p:sp>
      <p:graphicFrame>
        <p:nvGraphicFramePr>
          <p:cNvPr id="370778" name="Group 90"/>
          <p:cNvGraphicFramePr>
            <a:graphicFrameLocks noGrp="1"/>
          </p:cNvGraphicFramePr>
          <p:nvPr/>
        </p:nvGraphicFramePr>
        <p:xfrm>
          <a:off x="7162800" y="2057400"/>
          <a:ext cx="547688" cy="1491933"/>
        </p:xfrm>
        <a:graphic>
          <a:graphicData uri="http://schemas.openxmlformats.org/drawingml/2006/table">
            <a:tbl>
              <a:tblPr/>
              <a:tblGrid>
                <a:gridCol w="547688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799" name="Group 111"/>
          <p:cNvGraphicFramePr>
            <a:graphicFrameLocks noGrp="1"/>
          </p:cNvGraphicFramePr>
          <p:nvPr/>
        </p:nvGraphicFramePr>
        <p:xfrm>
          <a:off x="8077200" y="3581400"/>
          <a:ext cx="547688" cy="1517652"/>
        </p:xfrm>
        <a:graphic>
          <a:graphicData uri="http://schemas.openxmlformats.org/drawingml/2006/table">
            <a:tbl>
              <a:tblPr/>
              <a:tblGrid>
                <a:gridCol w="547688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70801" name="Text Box 113"/>
          <p:cNvSpPr txBox="1">
            <a:spLocks noChangeArrowheads="1"/>
          </p:cNvSpPr>
          <p:nvPr/>
        </p:nvSpPr>
        <p:spPr bwMode="auto">
          <a:xfrm>
            <a:off x="5334000" y="5943600"/>
            <a:ext cx="1390650" cy="379413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cs typeface="Arial" charset="0"/>
              </a:rPr>
              <a:t>Build model</a:t>
            </a:r>
          </a:p>
        </p:txBody>
      </p:sp>
      <p:cxnSp>
        <p:nvCxnSpPr>
          <p:cNvPr id="370802" name="AutoShape 114"/>
          <p:cNvCxnSpPr>
            <a:cxnSpLocks noChangeShapeType="1"/>
            <a:endCxn id="370801" idx="0"/>
          </p:cNvCxnSpPr>
          <p:nvPr/>
        </p:nvCxnSpPr>
        <p:spPr bwMode="auto">
          <a:xfrm rot="5400000">
            <a:off x="5535613" y="4041775"/>
            <a:ext cx="2395537" cy="1408113"/>
          </a:xfrm>
          <a:prstGeom prst="curvedConnector3">
            <a:avLst>
              <a:gd name="adj1" fmla="val 70773"/>
            </a:avLst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</p:cxnSp>
      <p:sp>
        <p:nvSpPr>
          <p:cNvPr id="370804" name="Text Box 116"/>
          <p:cNvSpPr txBox="1">
            <a:spLocks noChangeArrowheads="1"/>
          </p:cNvSpPr>
          <p:nvPr/>
        </p:nvSpPr>
        <p:spPr bwMode="auto">
          <a:xfrm>
            <a:off x="7315200" y="5943600"/>
            <a:ext cx="1704975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>
                <a:cs typeface="Arial" charset="0"/>
              </a:rPr>
              <a:t>Predict test set</a:t>
            </a:r>
          </a:p>
        </p:txBody>
      </p:sp>
      <p:cxnSp>
        <p:nvCxnSpPr>
          <p:cNvPr id="370805" name="AutoShape 117"/>
          <p:cNvCxnSpPr>
            <a:cxnSpLocks noChangeShapeType="1"/>
            <a:endCxn id="370804" idx="0"/>
          </p:cNvCxnSpPr>
          <p:nvPr/>
        </p:nvCxnSpPr>
        <p:spPr bwMode="auto">
          <a:xfrm rot="5400000">
            <a:off x="7837488" y="5429250"/>
            <a:ext cx="844550" cy="1841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stealth" w="lg" len="med"/>
          </a:ln>
        </p:spPr>
      </p:cxnSp>
      <p:sp>
        <p:nvSpPr>
          <p:cNvPr id="370806" name="AutoShape 118"/>
          <p:cNvSpPr>
            <a:spLocks noChangeArrowheads="1"/>
          </p:cNvSpPr>
          <p:nvPr/>
        </p:nvSpPr>
        <p:spPr bwMode="auto">
          <a:xfrm>
            <a:off x="6781800" y="5943600"/>
            <a:ext cx="503238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6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801" grpId="0" animBg="1"/>
      <p:bldP spid="370804" grpId="0" animBg="1"/>
      <p:bldP spid="3708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Model validation (3) - Cross-validation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0386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General principle: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smtClean="0">
                <a:ea typeface="ＭＳ Ｐゴシック" pitchFamily="-111" charset="-128"/>
              </a:rPr>
              <a:t>Remove some data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smtClean="0">
                <a:ea typeface="ＭＳ Ｐゴシック" pitchFamily="-111" charset="-128"/>
              </a:rPr>
              <a:t>Build model on remaining data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smtClean="0">
                <a:ea typeface="ＭＳ Ｐゴシック" pitchFamily="-111" charset="-128"/>
              </a:rPr>
              <a:t>Predict removed data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smtClean="0">
                <a:ea typeface="ＭＳ Ｐゴシック" pitchFamily="-111" charset="-128"/>
              </a:rPr>
              <a:t>Repeat until all samples removed once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Compute predictions &amp; residuals (e</a:t>
            </a:r>
            <a:r>
              <a:rPr lang="en-GB" sz="2400" baseline="-25000" smtClean="0">
                <a:ea typeface="ＭＳ Ｐゴシック" pitchFamily="-111" charset="-128"/>
              </a:rPr>
              <a:t>ik</a:t>
            </a:r>
            <a:r>
              <a:rPr lang="en-GB" sz="2400" smtClean="0">
                <a:ea typeface="ＭＳ Ｐゴシック" pitchFamily="-111" charset="-128"/>
              </a:rPr>
              <a:t>) for each sample when left out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Calculate PRESS and  Q</a:t>
            </a:r>
            <a:r>
              <a:rPr lang="en-GB" sz="2400" baseline="30000" smtClean="0">
                <a:ea typeface="ＭＳ Ｐゴシック" pitchFamily="-111" charset="-128"/>
              </a:rPr>
              <a:t>2</a:t>
            </a:r>
            <a:r>
              <a:rPr lang="en-GB" sz="2400" smtClean="0">
                <a:ea typeface="ＭＳ Ｐゴシック" pitchFamily="-111" charset="-128"/>
              </a:rPr>
              <a:t> from all residuals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Can do this for X or Y</a:t>
            </a:r>
          </a:p>
        </p:txBody>
      </p:sp>
      <p:graphicFrame>
        <p:nvGraphicFramePr>
          <p:cNvPr id="177156" name="Group 4"/>
          <p:cNvGraphicFramePr>
            <a:graphicFrameLocks noGrp="1"/>
          </p:cNvGraphicFramePr>
          <p:nvPr/>
        </p:nvGraphicFramePr>
        <p:xfrm>
          <a:off x="4716463" y="1989138"/>
          <a:ext cx="1641475" cy="3009585"/>
        </p:xfrm>
        <a:graphic>
          <a:graphicData uri="http://schemas.openxmlformats.org/drawingml/2006/table">
            <a:tbl>
              <a:tblPr/>
              <a:tblGrid>
                <a:gridCol w="547687"/>
                <a:gridCol w="546100"/>
                <a:gridCol w="54768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32810" name="Text Box 42"/>
          <p:cNvSpPr txBox="1">
            <a:spLocks noChangeArrowheads="1"/>
          </p:cNvSpPr>
          <p:nvPr/>
        </p:nvSpPr>
        <p:spPr bwMode="auto">
          <a:xfrm rot="10800000">
            <a:off x="4211638" y="3078163"/>
            <a:ext cx="4587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GB" sz="1800" b="0">
                <a:cs typeface="Arial" charset="0"/>
              </a:rPr>
              <a:t>Samples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5056188" y="143192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cs typeface="Arial" charset="0"/>
              </a:rPr>
              <a:t>Rounds</a:t>
            </a:r>
          </a:p>
        </p:txBody>
      </p:sp>
      <p:graphicFrame>
        <p:nvGraphicFramePr>
          <p:cNvPr id="177196" name="Group 44"/>
          <p:cNvGraphicFramePr>
            <a:graphicFrameLocks noGrp="1"/>
          </p:cNvGraphicFramePr>
          <p:nvPr>
            <p:ph sz="half" idx="2"/>
          </p:nvPr>
        </p:nvGraphicFramePr>
        <p:xfrm>
          <a:off x="6732588" y="1412875"/>
          <a:ext cx="514350" cy="820738"/>
        </p:xfrm>
        <a:graphic>
          <a:graphicData uri="http://schemas.openxmlformats.org/drawingml/2006/table">
            <a:tbl>
              <a:tblPr/>
              <a:tblGrid>
                <a:gridCol w="5143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7432675" y="1431925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cs typeface="Arial" charset="0"/>
              </a:rPr>
              <a:t>Training set</a:t>
            </a:r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7462838" y="1773238"/>
            <a:ext cx="9969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cs typeface="Arial" charset="0"/>
              </a:rPr>
              <a:t>Test set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292725" y="1989138"/>
            <a:ext cx="503238" cy="2592387"/>
            <a:chOff x="3334" y="1253"/>
            <a:chExt cx="317" cy="1633"/>
          </a:xfrm>
        </p:grpSpPr>
        <p:sp>
          <p:nvSpPr>
            <p:cNvPr id="32863" name="Rectangle 55"/>
            <p:cNvSpPr>
              <a:spLocks noChangeArrowheads="1"/>
            </p:cNvSpPr>
            <p:nvPr/>
          </p:nvSpPr>
          <p:spPr bwMode="auto">
            <a:xfrm>
              <a:off x="3334" y="1253"/>
              <a:ext cx="317" cy="2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800" b="0">
                <a:cs typeface="Arial" charset="0"/>
              </a:endParaRPr>
            </a:p>
          </p:txBody>
        </p:sp>
        <p:sp>
          <p:nvSpPr>
            <p:cNvPr id="32864" name="Rectangle 56"/>
            <p:cNvSpPr>
              <a:spLocks noChangeArrowheads="1"/>
            </p:cNvSpPr>
            <p:nvPr/>
          </p:nvSpPr>
          <p:spPr bwMode="auto">
            <a:xfrm>
              <a:off x="3334" y="1706"/>
              <a:ext cx="317" cy="49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800" b="0">
                <a:cs typeface="Arial" charset="0"/>
              </a:endParaRPr>
            </a:p>
          </p:txBody>
        </p:sp>
        <p:sp>
          <p:nvSpPr>
            <p:cNvPr id="32865" name="Rectangle 57"/>
            <p:cNvSpPr>
              <a:spLocks noChangeArrowheads="1"/>
            </p:cNvSpPr>
            <p:nvPr/>
          </p:nvSpPr>
          <p:spPr bwMode="auto">
            <a:xfrm>
              <a:off x="3334" y="2432"/>
              <a:ext cx="317" cy="4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7092950" y="2781300"/>
            <a:ext cx="514350" cy="2049463"/>
            <a:chOff x="4468" y="1752"/>
            <a:chExt cx="324" cy="1291"/>
          </a:xfrm>
        </p:grpSpPr>
        <p:sp>
          <p:nvSpPr>
            <p:cNvPr id="32850" name="Rectangle 59"/>
            <p:cNvSpPr>
              <a:spLocks noChangeArrowheads="1"/>
            </p:cNvSpPr>
            <p:nvPr/>
          </p:nvSpPr>
          <p:spPr bwMode="auto">
            <a:xfrm>
              <a:off x="4468" y="2527"/>
              <a:ext cx="324" cy="25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6</a:t>
              </a:r>
            </a:p>
          </p:txBody>
        </p:sp>
        <p:sp>
          <p:nvSpPr>
            <p:cNvPr id="32851" name="Rectangle 60"/>
            <p:cNvSpPr>
              <a:spLocks noChangeArrowheads="1"/>
            </p:cNvSpPr>
            <p:nvPr/>
          </p:nvSpPr>
          <p:spPr bwMode="auto">
            <a:xfrm>
              <a:off x="4468" y="2269"/>
              <a:ext cx="324" cy="25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4</a:t>
              </a:r>
            </a:p>
          </p:txBody>
        </p:sp>
        <p:sp>
          <p:nvSpPr>
            <p:cNvPr id="32852" name="Rectangle 61"/>
            <p:cNvSpPr>
              <a:spLocks noChangeArrowheads="1"/>
            </p:cNvSpPr>
            <p:nvPr/>
          </p:nvSpPr>
          <p:spPr bwMode="auto">
            <a:xfrm>
              <a:off x="4468" y="2011"/>
              <a:ext cx="324" cy="25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3</a:t>
              </a:r>
            </a:p>
          </p:txBody>
        </p:sp>
        <p:sp>
          <p:nvSpPr>
            <p:cNvPr id="32853" name="Rectangle 62"/>
            <p:cNvSpPr>
              <a:spLocks noChangeArrowheads="1"/>
            </p:cNvSpPr>
            <p:nvPr/>
          </p:nvSpPr>
          <p:spPr bwMode="auto">
            <a:xfrm>
              <a:off x="4468" y="2785"/>
              <a:ext cx="324" cy="25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7</a:t>
              </a:r>
            </a:p>
          </p:txBody>
        </p:sp>
        <p:sp>
          <p:nvSpPr>
            <p:cNvPr id="32854" name="Rectangle 63"/>
            <p:cNvSpPr>
              <a:spLocks noChangeArrowheads="1"/>
            </p:cNvSpPr>
            <p:nvPr/>
          </p:nvSpPr>
          <p:spPr bwMode="auto">
            <a:xfrm>
              <a:off x="4468" y="1752"/>
              <a:ext cx="324" cy="25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1</a:t>
              </a:r>
            </a:p>
          </p:txBody>
        </p:sp>
        <p:sp>
          <p:nvSpPr>
            <p:cNvPr id="32855" name="Line 64"/>
            <p:cNvSpPr>
              <a:spLocks noChangeShapeType="1"/>
            </p:cNvSpPr>
            <p:nvPr/>
          </p:nvSpPr>
          <p:spPr bwMode="auto">
            <a:xfrm>
              <a:off x="4468" y="1752"/>
              <a:ext cx="324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6" name="Line 65"/>
            <p:cNvSpPr>
              <a:spLocks noChangeShapeType="1"/>
            </p:cNvSpPr>
            <p:nvPr/>
          </p:nvSpPr>
          <p:spPr bwMode="auto">
            <a:xfrm>
              <a:off x="4468" y="2011"/>
              <a:ext cx="3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7" name="Line 66"/>
            <p:cNvSpPr>
              <a:spLocks noChangeShapeType="1"/>
            </p:cNvSpPr>
            <p:nvPr/>
          </p:nvSpPr>
          <p:spPr bwMode="auto">
            <a:xfrm>
              <a:off x="4468" y="3043"/>
              <a:ext cx="324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8" name="Line 67"/>
            <p:cNvSpPr>
              <a:spLocks noChangeShapeType="1"/>
            </p:cNvSpPr>
            <p:nvPr/>
          </p:nvSpPr>
          <p:spPr bwMode="auto">
            <a:xfrm>
              <a:off x="4468" y="1752"/>
              <a:ext cx="0" cy="1291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59" name="Line 68"/>
            <p:cNvSpPr>
              <a:spLocks noChangeShapeType="1"/>
            </p:cNvSpPr>
            <p:nvPr/>
          </p:nvSpPr>
          <p:spPr bwMode="auto">
            <a:xfrm>
              <a:off x="4792" y="1752"/>
              <a:ext cx="0" cy="1291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0" name="Line 69"/>
            <p:cNvSpPr>
              <a:spLocks noChangeShapeType="1"/>
            </p:cNvSpPr>
            <p:nvPr/>
          </p:nvSpPr>
          <p:spPr bwMode="auto">
            <a:xfrm>
              <a:off x="4468" y="2269"/>
              <a:ext cx="3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1" name="Line 70"/>
            <p:cNvSpPr>
              <a:spLocks noChangeShapeType="1"/>
            </p:cNvSpPr>
            <p:nvPr/>
          </p:nvSpPr>
          <p:spPr bwMode="auto">
            <a:xfrm>
              <a:off x="4468" y="2527"/>
              <a:ext cx="3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62" name="Line 71"/>
            <p:cNvSpPr>
              <a:spLocks noChangeShapeType="1"/>
            </p:cNvSpPr>
            <p:nvPr/>
          </p:nvSpPr>
          <p:spPr bwMode="auto">
            <a:xfrm>
              <a:off x="4468" y="2785"/>
              <a:ext cx="32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177224" name="AutoShape 72"/>
          <p:cNvCxnSpPr>
            <a:cxnSpLocks noChangeShapeType="1"/>
            <a:stCxn id="32863" idx="0"/>
            <a:endCxn id="32854" idx="0"/>
          </p:cNvCxnSpPr>
          <p:nvPr/>
        </p:nvCxnSpPr>
        <p:spPr bwMode="auto">
          <a:xfrm rot="5400000" flipV="1">
            <a:off x="6037263" y="1468438"/>
            <a:ext cx="820737" cy="1804987"/>
          </a:xfrm>
          <a:prstGeom prst="curvedConnector3">
            <a:avLst>
              <a:gd name="adj1" fmla="val -24370"/>
            </a:avLst>
          </a:prstGeom>
          <a:noFill/>
          <a:ln w="38100">
            <a:solidFill>
              <a:srgbClr val="FF0000"/>
            </a:solidFill>
            <a:round/>
            <a:headEnd/>
            <a:tailEnd type="stealth" w="lg" len="med"/>
          </a:ln>
        </p:spPr>
      </p:cxn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5056188" y="4830763"/>
            <a:ext cx="2293937" cy="1262062"/>
            <a:chOff x="3185" y="3043"/>
            <a:chExt cx="1445" cy="795"/>
          </a:xfrm>
        </p:grpSpPr>
        <p:sp>
          <p:nvSpPr>
            <p:cNvPr id="32848" name="Text Box 74"/>
            <p:cNvSpPr txBox="1">
              <a:spLocks noChangeArrowheads="1"/>
            </p:cNvSpPr>
            <p:nvPr/>
          </p:nvSpPr>
          <p:spPr bwMode="auto">
            <a:xfrm>
              <a:off x="3185" y="3599"/>
              <a:ext cx="876" cy="239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0">
                  <a:cs typeface="Arial" charset="0"/>
                </a:rPr>
                <a:t>Build model</a:t>
              </a:r>
            </a:p>
          </p:txBody>
        </p:sp>
        <p:cxnSp>
          <p:nvCxnSpPr>
            <p:cNvPr id="32849" name="AutoShape 75"/>
            <p:cNvCxnSpPr>
              <a:cxnSpLocks noChangeShapeType="1"/>
              <a:stCxn id="32853" idx="2"/>
              <a:endCxn id="32848" idx="0"/>
            </p:cNvCxnSpPr>
            <p:nvPr/>
          </p:nvCxnSpPr>
          <p:spPr bwMode="auto">
            <a:xfrm rot="5400000">
              <a:off x="3849" y="2817"/>
              <a:ext cx="556" cy="100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</p:spPr>
        </p:cxn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7956550" y="2781300"/>
            <a:ext cx="514350" cy="1230313"/>
            <a:chOff x="5012" y="1752"/>
            <a:chExt cx="324" cy="775"/>
          </a:xfrm>
        </p:grpSpPr>
        <p:sp>
          <p:nvSpPr>
            <p:cNvPr id="32839" name="Rectangle 77"/>
            <p:cNvSpPr>
              <a:spLocks noChangeArrowheads="1"/>
            </p:cNvSpPr>
            <p:nvPr/>
          </p:nvSpPr>
          <p:spPr bwMode="auto">
            <a:xfrm>
              <a:off x="5012" y="2269"/>
              <a:ext cx="324" cy="25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8</a:t>
              </a:r>
            </a:p>
          </p:txBody>
        </p:sp>
        <p:sp>
          <p:nvSpPr>
            <p:cNvPr id="32840" name="Rectangle 78"/>
            <p:cNvSpPr>
              <a:spLocks noChangeArrowheads="1"/>
            </p:cNvSpPr>
            <p:nvPr/>
          </p:nvSpPr>
          <p:spPr bwMode="auto">
            <a:xfrm>
              <a:off x="5012" y="2011"/>
              <a:ext cx="324" cy="25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5</a:t>
              </a:r>
            </a:p>
          </p:txBody>
        </p:sp>
        <p:sp>
          <p:nvSpPr>
            <p:cNvPr id="32841" name="Rectangle 79"/>
            <p:cNvSpPr>
              <a:spLocks noChangeArrowheads="1"/>
            </p:cNvSpPr>
            <p:nvPr/>
          </p:nvSpPr>
          <p:spPr bwMode="auto">
            <a:xfrm>
              <a:off x="5012" y="1752"/>
              <a:ext cx="324" cy="25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/>
                <a:t>2</a:t>
              </a:r>
            </a:p>
          </p:txBody>
        </p:sp>
        <p:sp>
          <p:nvSpPr>
            <p:cNvPr id="32842" name="Line 80"/>
            <p:cNvSpPr>
              <a:spLocks noChangeShapeType="1"/>
            </p:cNvSpPr>
            <p:nvPr/>
          </p:nvSpPr>
          <p:spPr bwMode="auto">
            <a:xfrm>
              <a:off x="5012" y="1752"/>
              <a:ext cx="324" cy="0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3" name="Line 81"/>
            <p:cNvSpPr>
              <a:spLocks noChangeShapeType="1"/>
            </p:cNvSpPr>
            <p:nvPr/>
          </p:nvSpPr>
          <p:spPr bwMode="auto">
            <a:xfrm>
              <a:off x="5012" y="2011"/>
              <a:ext cx="324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4" name="Line 82"/>
            <p:cNvSpPr>
              <a:spLocks noChangeShapeType="1"/>
            </p:cNvSpPr>
            <p:nvPr/>
          </p:nvSpPr>
          <p:spPr bwMode="auto">
            <a:xfrm>
              <a:off x="5012" y="2527"/>
              <a:ext cx="324" cy="0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5" name="Line 83"/>
            <p:cNvSpPr>
              <a:spLocks noChangeShapeType="1"/>
            </p:cNvSpPr>
            <p:nvPr/>
          </p:nvSpPr>
          <p:spPr bwMode="auto">
            <a:xfrm>
              <a:off x="5012" y="1752"/>
              <a:ext cx="0" cy="775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6" name="Line 84"/>
            <p:cNvSpPr>
              <a:spLocks noChangeShapeType="1"/>
            </p:cNvSpPr>
            <p:nvPr/>
          </p:nvSpPr>
          <p:spPr bwMode="auto">
            <a:xfrm>
              <a:off x="5336" y="1752"/>
              <a:ext cx="0" cy="775"/>
            </a:xfrm>
            <a:prstGeom prst="line">
              <a:avLst/>
            </a:prstGeom>
            <a:noFill/>
            <a:ln w="28575" cap="sq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847" name="Line 85"/>
            <p:cNvSpPr>
              <a:spLocks noChangeShapeType="1"/>
            </p:cNvSpPr>
            <p:nvPr/>
          </p:nvSpPr>
          <p:spPr bwMode="auto">
            <a:xfrm>
              <a:off x="5012" y="2269"/>
              <a:ext cx="324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177238" name="AutoShape 86"/>
          <p:cNvCxnSpPr>
            <a:cxnSpLocks noChangeShapeType="1"/>
            <a:stCxn id="32836" idx="0"/>
            <a:endCxn id="32841" idx="0"/>
          </p:cNvCxnSpPr>
          <p:nvPr/>
        </p:nvCxnSpPr>
        <p:spPr bwMode="auto">
          <a:xfrm rot="5400000" flipV="1">
            <a:off x="6649244" y="1216819"/>
            <a:ext cx="460375" cy="2668587"/>
          </a:xfrm>
          <a:prstGeom prst="curvedConnector3">
            <a:avLst>
              <a:gd name="adj1" fmla="val -43449"/>
            </a:avLst>
          </a:prstGeom>
          <a:noFill/>
          <a:ln w="38100">
            <a:solidFill>
              <a:srgbClr val="00FF00"/>
            </a:solidFill>
            <a:round/>
            <a:headEnd/>
            <a:tailEnd type="stealth" w="lg" len="med"/>
          </a:ln>
        </p:spPr>
      </p:cxn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5292725" y="2349500"/>
            <a:ext cx="503238" cy="2663825"/>
            <a:chOff x="3334" y="1480"/>
            <a:chExt cx="317" cy="1678"/>
          </a:xfrm>
        </p:grpSpPr>
        <p:sp>
          <p:nvSpPr>
            <p:cNvPr id="32836" name="Rectangle 88"/>
            <p:cNvSpPr>
              <a:spLocks noChangeArrowheads="1"/>
            </p:cNvSpPr>
            <p:nvPr/>
          </p:nvSpPr>
          <p:spPr bwMode="auto">
            <a:xfrm>
              <a:off x="3334" y="1480"/>
              <a:ext cx="317" cy="227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800" b="0">
                <a:cs typeface="Arial" charset="0"/>
              </a:endParaRPr>
            </a:p>
          </p:txBody>
        </p:sp>
        <p:sp>
          <p:nvSpPr>
            <p:cNvPr id="32837" name="Rectangle 89"/>
            <p:cNvSpPr>
              <a:spLocks noChangeArrowheads="1"/>
            </p:cNvSpPr>
            <p:nvPr/>
          </p:nvSpPr>
          <p:spPr bwMode="auto">
            <a:xfrm>
              <a:off x="3334" y="2205"/>
              <a:ext cx="317" cy="227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800" b="0">
                <a:cs typeface="Arial" charset="0"/>
              </a:endParaRPr>
            </a:p>
          </p:txBody>
        </p:sp>
        <p:sp>
          <p:nvSpPr>
            <p:cNvPr id="32838" name="Rectangle 90"/>
            <p:cNvSpPr>
              <a:spLocks noChangeArrowheads="1"/>
            </p:cNvSpPr>
            <p:nvPr/>
          </p:nvSpPr>
          <p:spPr bwMode="auto">
            <a:xfrm>
              <a:off x="3334" y="2886"/>
              <a:ext cx="317" cy="272"/>
            </a:xfrm>
            <a:prstGeom prst="rect">
              <a:avLst/>
            </a:prstGeom>
            <a:noFill/>
            <a:ln w="571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6589713" y="4011613"/>
            <a:ext cx="2351087" cy="2081212"/>
            <a:chOff x="4151" y="2527"/>
            <a:chExt cx="1481" cy="1311"/>
          </a:xfrm>
        </p:grpSpPr>
        <p:sp>
          <p:nvSpPr>
            <p:cNvPr id="32833" name="Text Box 92"/>
            <p:cNvSpPr txBox="1">
              <a:spLocks noChangeArrowheads="1"/>
            </p:cNvSpPr>
            <p:nvPr/>
          </p:nvSpPr>
          <p:spPr bwMode="auto">
            <a:xfrm>
              <a:off x="4558" y="3601"/>
              <a:ext cx="1074" cy="2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b="0">
                  <a:cs typeface="Arial" charset="0"/>
                </a:rPr>
                <a:t>Predict test set</a:t>
              </a:r>
            </a:p>
          </p:txBody>
        </p:sp>
        <p:cxnSp>
          <p:nvCxnSpPr>
            <p:cNvPr id="32834" name="AutoShape 93"/>
            <p:cNvCxnSpPr>
              <a:cxnSpLocks noChangeShapeType="1"/>
              <a:stCxn id="32839" idx="2"/>
              <a:endCxn id="32833" idx="0"/>
            </p:cNvCxnSpPr>
            <p:nvPr/>
          </p:nvCxnSpPr>
          <p:spPr bwMode="auto">
            <a:xfrm rot="5400000">
              <a:off x="4598" y="3024"/>
              <a:ext cx="1074" cy="7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</p:spPr>
        </p:cxnSp>
        <p:sp>
          <p:nvSpPr>
            <p:cNvPr id="32835" name="AutoShape 94"/>
            <p:cNvSpPr>
              <a:spLocks noChangeArrowheads="1"/>
            </p:cNvSpPr>
            <p:nvPr/>
          </p:nvSpPr>
          <p:spPr bwMode="auto">
            <a:xfrm>
              <a:off x="4151" y="3566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rgbClr val="99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830" name="Text Box 95"/>
          <p:cNvSpPr txBox="1">
            <a:spLocks noChangeArrowheads="1"/>
          </p:cNvSpPr>
          <p:nvPr/>
        </p:nvSpPr>
        <p:spPr bwMode="auto">
          <a:xfrm>
            <a:off x="3419475" y="602138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0">
                <a:cs typeface="Arial" charset="0"/>
              </a:rPr>
              <a:t>‘3-fold’ cross validatoin</a:t>
            </a:r>
          </a:p>
        </p:txBody>
      </p:sp>
      <p:sp>
        <p:nvSpPr>
          <p:cNvPr id="32831" name="Line 96"/>
          <p:cNvSpPr>
            <a:spLocks noChangeShapeType="1"/>
          </p:cNvSpPr>
          <p:nvPr/>
        </p:nvSpPr>
        <p:spPr bwMode="auto">
          <a:xfrm flipV="1">
            <a:off x="4427538" y="5084763"/>
            <a:ext cx="360362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832" name="Freeform 97"/>
          <p:cNvSpPr>
            <a:spLocks/>
          </p:cNvSpPr>
          <p:nvPr/>
        </p:nvSpPr>
        <p:spPr bwMode="auto">
          <a:xfrm>
            <a:off x="250825" y="2205038"/>
            <a:ext cx="360363" cy="1152525"/>
          </a:xfrm>
          <a:custGeom>
            <a:avLst/>
            <a:gdLst>
              <a:gd name="T0" fmla="*/ 2147483647 w 227"/>
              <a:gd name="T1" fmla="*/ 2147483647 h 726"/>
              <a:gd name="T2" fmla="*/ 0 w 227"/>
              <a:gd name="T3" fmla="*/ 2147483647 h 726"/>
              <a:gd name="T4" fmla="*/ 2147483647 w 227"/>
              <a:gd name="T5" fmla="*/ 0 h 726"/>
              <a:gd name="T6" fmla="*/ 0 60000 65536"/>
              <a:gd name="T7" fmla="*/ 0 60000 65536"/>
              <a:gd name="T8" fmla="*/ 0 60000 65536"/>
              <a:gd name="T9" fmla="*/ 0 w 227"/>
              <a:gd name="T10" fmla="*/ 0 h 726"/>
              <a:gd name="T11" fmla="*/ 227 w 227"/>
              <a:gd name="T12" fmla="*/ 726 h 7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726">
                <a:moveTo>
                  <a:pt x="227" y="726"/>
                </a:moveTo>
                <a:cubicBezTo>
                  <a:pt x="113" y="582"/>
                  <a:pt x="0" y="438"/>
                  <a:pt x="0" y="317"/>
                </a:cubicBezTo>
                <a:cubicBezTo>
                  <a:pt x="0" y="196"/>
                  <a:pt x="113" y="98"/>
                  <a:pt x="22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Cross-validation - R</a:t>
            </a:r>
            <a:r>
              <a:rPr lang="en-GB" baseline="30000" smtClean="0">
                <a:ea typeface="ＭＳ Ｐゴシック" pitchFamily="-111" charset="-128"/>
              </a:rPr>
              <a:t>2</a:t>
            </a:r>
            <a:r>
              <a:rPr lang="en-GB" smtClean="0">
                <a:ea typeface="ＭＳ Ｐゴシック" pitchFamily="-111" charset="-128"/>
              </a:rPr>
              <a:t> and Q</a:t>
            </a:r>
            <a:r>
              <a:rPr lang="en-GB" baseline="30000" smtClean="0">
                <a:ea typeface="ＭＳ Ｐゴシック" pitchFamily="-111" charset="-128"/>
              </a:rPr>
              <a:t>2</a:t>
            </a:r>
            <a:endParaRPr lang="en-GB" smtClean="0">
              <a:ea typeface="ＭＳ Ｐゴシック" pitchFamily="-111" charset="-128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00213"/>
            <a:ext cx="3810000" cy="44196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R</a:t>
            </a:r>
            <a:r>
              <a:rPr lang="en-GB" baseline="30000" smtClean="0">
                <a:ea typeface="ＭＳ Ｐゴシック" pitchFamily="-111" charset="-128"/>
              </a:rPr>
              <a:t>2</a:t>
            </a:r>
            <a:r>
              <a:rPr lang="en-GB" smtClean="0">
                <a:ea typeface="ＭＳ Ｐゴシック" pitchFamily="-111" charset="-128"/>
              </a:rPr>
              <a:t> &amp; Q</a:t>
            </a:r>
            <a:r>
              <a:rPr lang="en-GB" baseline="30000" smtClean="0">
                <a:ea typeface="ＭＳ Ｐゴシック" pitchFamily="-111" charset="-128"/>
              </a:rPr>
              <a:t>2</a:t>
            </a:r>
            <a:r>
              <a:rPr lang="en-GB" smtClean="0">
                <a:ea typeface="ＭＳ Ｐゴシック" pitchFamily="-111" charset="-128"/>
              </a:rPr>
              <a:t> plot from SIMCA-P software</a:t>
            </a:r>
          </a:p>
          <a:p>
            <a:pPr eaLnBrk="1" hangingPunct="1"/>
            <a:r>
              <a:rPr lang="en-GB" smtClean="0">
                <a:ea typeface="ＭＳ Ｐゴシック" pitchFamily="-111" charset="-128"/>
              </a:rPr>
              <a:t>R</a:t>
            </a:r>
            <a:r>
              <a:rPr lang="en-GB" baseline="30000" smtClean="0">
                <a:ea typeface="ＭＳ Ｐゴシック" pitchFamily="-111" charset="-128"/>
              </a:rPr>
              <a:t>2 </a:t>
            </a:r>
            <a:r>
              <a:rPr lang="en-GB" smtClean="0">
                <a:ea typeface="ＭＳ Ｐゴシック" pitchFamily="-111" charset="-128"/>
              </a:rPr>
              <a:t>rises with each component</a:t>
            </a:r>
          </a:p>
          <a:p>
            <a:pPr eaLnBrk="1" hangingPunct="1"/>
            <a:r>
              <a:rPr lang="en-GB" smtClean="0">
                <a:ea typeface="ＭＳ Ｐゴシック" pitchFamily="-111" charset="-128"/>
              </a:rPr>
              <a:t>Q</a:t>
            </a:r>
            <a:r>
              <a:rPr lang="en-GB" baseline="30000" smtClean="0">
                <a:ea typeface="ＭＳ Ｐゴシック" pitchFamily="-111" charset="-128"/>
              </a:rPr>
              <a:t>2 </a:t>
            </a:r>
            <a:r>
              <a:rPr lang="en-GB" smtClean="0">
                <a:ea typeface="ＭＳ Ｐゴシック" pitchFamily="-111" charset="-128"/>
              </a:rPr>
              <a:t>rises, then falls</a:t>
            </a:r>
          </a:p>
          <a:p>
            <a:pPr eaLnBrk="1" hangingPunct="1"/>
            <a:r>
              <a:rPr lang="en-GB" b="1" smtClean="0">
                <a:ea typeface="ＭＳ Ｐゴシック" pitchFamily="-111" charset="-128"/>
              </a:rPr>
              <a:t>Q: </a:t>
            </a:r>
            <a:r>
              <a:rPr lang="en-GB" smtClean="0">
                <a:ea typeface="ＭＳ Ｐゴシック" pitchFamily="-111" charset="-128"/>
              </a:rPr>
              <a:t>How many components do you think are appropriate here?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42560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971550" y="5445125"/>
            <a:ext cx="3044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Number of components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3779838" y="2001838"/>
            <a:ext cx="6477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800"/>
              <a:t>R</a:t>
            </a:r>
            <a:r>
              <a:rPr lang="en-GB" sz="1800" baseline="30000"/>
              <a:t>2</a:t>
            </a:r>
            <a:endParaRPr lang="en-GB" sz="1800"/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3779838" y="2217738"/>
            <a:ext cx="6477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800"/>
              <a:t>Q</a:t>
            </a:r>
            <a:r>
              <a:rPr lang="en-GB" sz="1800" baseline="30000"/>
              <a:t>2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875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Model validation - summary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ea typeface="ＭＳ Ｐゴシック" pitchFamily="-111" charset="-128"/>
              </a:rPr>
              <a:t>A </a:t>
            </a:r>
            <a:r>
              <a:rPr lang="en-GB" sz="2800" i="1" dirty="0" smtClean="0">
                <a:ea typeface="ＭＳ Ｐゴシック" pitchFamily="-111" charset="-128"/>
              </a:rPr>
              <a:t>statistically valid</a:t>
            </a:r>
            <a:r>
              <a:rPr lang="en-GB" sz="2800" dirty="0" smtClean="0">
                <a:ea typeface="ＭＳ Ｐゴシック" pitchFamily="-111" charset="-128"/>
              </a:rPr>
              <a:t> model:</a:t>
            </a:r>
          </a:p>
          <a:p>
            <a:pPr lvl="1" eaLnBrk="1" hangingPunct="1"/>
            <a:r>
              <a:rPr lang="en-GB" sz="2400" dirty="0" smtClean="0">
                <a:ea typeface="ＭＳ Ｐゴシック" pitchFamily="-111" charset="-128"/>
              </a:rPr>
              <a:t>Has good fit to the data</a:t>
            </a:r>
          </a:p>
          <a:p>
            <a:pPr lvl="1" eaLnBrk="1" hangingPunct="1"/>
            <a:r>
              <a:rPr lang="en-GB" sz="2400" dirty="0" smtClean="0">
                <a:ea typeface="ＭＳ Ｐゴシック" pitchFamily="-111" charset="-128"/>
              </a:rPr>
              <a:t>Is </a:t>
            </a:r>
            <a:r>
              <a:rPr lang="en-GB" sz="2400" i="1" dirty="0" smtClean="0">
                <a:ea typeface="ＭＳ Ｐゴシック" pitchFamily="-111" charset="-128"/>
              </a:rPr>
              <a:t>predictive</a:t>
            </a:r>
            <a:r>
              <a:rPr lang="en-GB" sz="2400" dirty="0" smtClean="0">
                <a:ea typeface="ＭＳ Ｐゴシック" pitchFamily="-111" charset="-128"/>
              </a:rPr>
              <a:t> of new data</a:t>
            </a:r>
          </a:p>
          <a:p>
            <a:pPr eaLnBrk="1" hangingPunct="1"/>
            <a:r>
              <a:rPr lang="en-GB" sz="2800" dirty="0" smtClean="0">
                <a:ea typeface="ＭＳ Ｐゴシック" pitchFamily="-111" charset="-128"/>
              </a:rPr>
              <a:t>Two widely accepted methods:</a:t>
            </a:r>
          </a:p>
          <a:p>
            <a:pPr lvl="1" eaLnBrk="1" hangingPunct="1"/>
            <a:r>
              <a:rPr lang="en-GB" sz="2400" dirty="0" smtClean="0">
                <a:ea typeface="ＭＳ Ｐゴシック" pitchFamily="-111" charset="-128"/>
              </a:rPr>
              <a:t>Train / test</a:t>
            </a:r>
          </a:p>
          <a:p>
            <a:pPr lvl="1" eaLnBrk="1" hangingPunct="1"/>
            <a:r>
              <a:rPr lang="en-GB" sz="2400" dirty="0" smtClean="0">
                <a:ea typeface="ＭＳ Ｐゴシック" pitchFamily="-111" charset="-128"/>
              </a:rPr>
              <a:t>Cross-validation</a:t>
            </a:r>
          </a:p>
          <a:p>
            <a:pPr eaLnBrk="1" hangingPunct="1"/>
            <a:r>
              <a:rPr lang="en-GB" sz="2800" dirty="0" smtClean="0">
                <a:ea typeface="ＭＳ Ｐゴシック" pitchFamily="-111" charset="-128"/>
              </a:rPr>
              <a:t>R</a:t>
            </a:r>
            <a:r>
              <a:rPr lang="en-GB" sz="2800" baseline="30000" dirty="0" smtClean="0">
                <a:ea typeface="ＭＳ Ｐゴシック" pitchFamily="-111" charset="-128"/>
              </a:rPr>
              <a:t>2</a:t>
            </a:r>
            <a:r>
              <a:rPr lang="en-GB" sz="2800" dirty="0" smtClean="0">
                <a:ea typeface="ＭＳ Ｐゴシック" pitchFamily="-111" charset="-128"/>
              </a:rPr>
              <a:t> = variance explained (all data)</a:t>
            </a:r>
          </a:p>
          <a:p>
            <a:pPr eaLnBrk="1" hangingPunct="1"/>
            <a:r>
              <a:rPr lang="en-GB" sz="2800" dirty="0" smtClean="0">
                <a:ea typeface="ＭＳ Ｐゴシック" pitchFamily="-111" charset="-128"/>
              </a:rPr>
              <a:t>Q</a:t>
            </a:r>
            <a:r>
              <a:rPr lang="en-GB" sz="2800" baseline="30000" dirty="0" smtClean="0">
                <a:ea typeface="ＭＳ Ｐゴシック" pitchFamily="-111" charset="-128"/>
              </a:rPr>
              <a:t>2</a:t>
            </a:r>
            <a:r>
              <a:rPr lang="en-GB" sz="2800" dirty="0" smtClean="0">
                <a:ea typeface="ＭＳ Ｐゴシック" pitchFamily="-111" charset="-128"/>
              </a:rPr>
              <a:t> = variance predicted (on a test set, usually by cross-validation)</a:t>
            </a:r>
          </a:p>
        </p:txBody>
      </p:sp>
    </p:spTree>
    <p:extLst>
      <p:ext uri="{BB962C8B-B14F-4D97-AF65-F5344CB8AC3E}">
        <p14:creationId xmlns:p14="http://schemas.microsoft.com/office/powerpoint/2010/main" val="33606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Plan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Data analysis in metabolic profiling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Aims, issues &amp; characteristics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Principal Components Analysis (PCA)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Model validation</a:t>
            </a:r>
          </a:p>
          <a:p>
            <a:pPr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-111" charset="-128"/>
              </a:rPr>
              <a:t>Partial Least Squares (PLS) regression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-111" charset="-128"/>
              </a:rPr>
              <a:t>PLS-Discriminant Analysis</a:t>
            </a:r>
          </a:p>
          <a:p>
            <a:pPr eaLnBrk="1" hangingPunct="1"/>
            <a:r>
              <a:rPr lang="en-GB" dirty="0">
                <a:ea typeface="ＭＳ Ｐゴシック" pitchFamily="-111" charset="-128"/>
              </a:rPr>
              <a:t>Orthogonal </a:t>
            </a:r>
            <a:r>
              <a:rPr lang="en-GB" dirty="0" smtClean="0">
                <a:ea typeface="ＭＳ Ｐゴシック" pitchFamily="-111" charset="-128"/>
              </a:rPr>
              <a:t>PLS</a:t>
            </a:r>
          </a:p>
          <a:p>
            <a:pPr eaLnBrk="1" hangingPunct="1">
              <a:buFontTx/>
              <a:buNone/>
            </a:pPr>
            <a:endParaRPr lang="en-GB" dirty="0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75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Supervised methods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i="1" smtClean="0">
                <a:ea typeface="ＭＳ Ｐゴシック" pitchFamily="-111" charset="-128"/>
              </a:rPr>
              <a:t>Unsupervised</a:t>
            </a:r>
            <a:r>
              <a:rPr lang="en-GB" sz="2800" smtClean="0">
                <a:ea typeface="ＭＳ Ｐゴシック" pitchFamily="-111" charset="-128"/>
              </a:rPr>
              <a:t> = algorithm does not know true answer/output (e.g. class) </a:t>
            </a:r>
            <a:r>
              <a:rPr lang="en-US" sz="2800" smtClean="0">
                <a:ea typeface="ＭＳ Ｐゴシック" pitchFamily="-111" charset="-128"/>
              </a:rPr>
              <a:t>–</a:t>
            </a:r>
            <a:r>
              <a:rPr lang="en-GB" sz="2800" smtClean="0">
                <a:ea typeface="ＭＳ Ｐゴシック" pitchFamily="-111" charset="-128"/>
              </a:rPr>
              <a:t> e.g. PCA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i="1" smtClean="0">
                <a:ea typeface="ＭＳ Ｐゴシック" pitchFamily="-111" charset="-128"/>
              </a:rPr>
              <a:t>Supervised</a:t>
            </a:r>
            <a:r>
              <a:rPr lang="en-GB" sz="2800" smtClean="0">
                <a:ea typeface="ＭＳ Ｐゴシック" pitchFamily="-111" charset="-128"/>
              </a:rPr>
              <a:t> = algorithm does know true answer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Attempt to find rule which predicts output (e.g. class) for given input (e.g. metabolic profile)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Two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Classification: output is class label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Regression: output is continuous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Often denote input data as X and output as Y</a:t>
            </a:r>
            <a:endParaRPr lang="en-GB" sz="2800" i="1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8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Partial Least Squares (PLS)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963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Regression technique - relates X to 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Projection technique (linear like PCA)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Often considered the ‘regression extension of PCA’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One of </a:t>
            </a:r>
            <a:r>
              <a:rPr lang="en-GB" sz="2800" i="1" smtClean="0">
                <a:ea typeface="ＭＳ Ｐゴシック" pitchFamily="-111" charset="-128"/>
              </a:rPr>
              <a:t>many</a:t>
            </a:r>
            <a:r>
              <a:rPr lang="en-GB" sz="2800" smtClean="0">
                <a:ea typeface="ＭＳ Ｐゴシック" pitchFamily="-111" charset="-128"/>
              </a:rPr>
              <a:t> multivariate regression 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OLS, PCR, RR, RRR…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Good when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More variables than samples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Many highly correlated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More than one Y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Missing data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Common conditions in metabonomics!</a:t>
            </a:r>
          </a:p>
        </p:txBody>
      </p:sp>
    </p:spTree>
    <p:extLst>
      <p:ext uri="{BB962C8B-B14F-4D97-AF65-F5344CB8AC3E}">
        <p14:creationId xmlns:p14="http://schemas.microsoft.com/office/powerpoint/2010/main" val="6547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64"/>
          <p:cNvGrpSpPr>
            <a:grpSpLocks/>
          </p:cNvGrpSpPr>
          <p:nvPr/>
        </p:nvGrpSpPr>
        <p:grpSpPr bwMode="auto">
          <a:xfrm>
            <a:off x="1287463" y="2201863"/>
            <a:ext cx="2171700" cy="2497137"/>
            <a:chOff x="3407" y="570"/>
            <a:chExt cx="1472" cy="1695"/>
          </a:xfrm>
        </p:grpSpPr>
        <p:grpSp>
          <p:nvGrpSpPr>
            <p:cNvPr id="38971" name="Group 65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38975" name="Line 66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976" name="Line 67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977" name="Line 68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8972" name="Text Box 69"/>
            <p:cNvSpPr txBox="1">
              <a:spLocks noChangeArrowheads="1"/>
            </p:cNvSpPr>
            <p:nvPr/>
          </p:nvSpPr>
          <p:spPr bwMode="auto">
            <a:xfrm>
              <a:off x="4707" y="2058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x1</a:t>
              </a:r>
            </a:p>
          </p:txBody>
        </p:sp>
        <p:sp>
          <p:nvSpPr>
            <p:cNvPr id="38973" name="Text Box 70"/>
            <p:cNvSpPr txBox="1">
              <a:spLocks noChangeArrowheads="1"/>
            </p:cNvSpPr>
            <p:nvPr/>
          </p:nvSpPr>
          <p:spPr bwMode="auto">
            <a:xfrm>
              <a:off x="4658" y="1481"/>
              <a:ext cx="173" cy="2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x2</a:t>
              </a:r>
            </a:p>
          </p:txBody>
        </p:sp>
        <p:sp>
          <p:nvSpPr>
            <p:cNvPr id="38974" name="Text Box 71"/>
            <p:cNvSpPr txBox="1">
              <a:spLocks noChangeArrowheads="1"/>
            </p:cNvSpPr>
            <p:nvPr/>
          </p:nvSpPr>
          <p:spPr bwMode="auto">
            <a:xfrm>
              <a:off x="3407" y="570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x3</a:t>
              </a:r>
            </a:p>
          </p:txBody>
        </p:sp>
      </p:grp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- Step by step (1)</a:t>
            </a:r>
          </a:p>
        </p:txBody>
      </p:sp>
      <p:grpSp>
        <p:nvGrpSpPr>
          <p:cNvPr id="38916" name="Group 31"/>
          <p:cNvGrpSpPr>
            <a:grpSpLocks/>
          </p:cNvGrpSpPr>
          <p:nvPr/>
        </p:nvGrpSpPr>
        <p:grpSpPr bwMode="auto">
          <a:xfrm>
            <a:off x="6334125" y="2181225"/>
            <a:ext cx="2106613" cy="2427288"/>
            <a:chOff x="3406" y="563"/>
            <a:chExt cx="1478" cy="1704"/>
          </a:xfrm>
        </p:grpSpPr>
        <p:grpSp>
          <p:nvGrpSpPr>
            <p:cNvPr id="38964" name="Group 32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38968" name="Line 33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969" name="Line 34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970" name="Line 35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8965" name="Text Box 36"/>
            <p:cNvSpPr txBox="1">
              <a:spLocks noChangeArrowheads="1"/>
            </p:cNvSpPr>
            <p:nvPr/>
          </p:nvSpPr>
          <p:spPr bwMode="auto">
            <a:xfrm>
              <a:off x="4706" y="205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y1</a:t>
              </a:r>
            </a:p>
          </p:txBody>
        </p:sp>
        <p:sp>
          <p:nvSpPr>
            <p:cNvPr id="38966" name="Text Box 37"/>
            <p:cNvSpPr txBox="1">
              <a:spLocks noChangeArrowheads="1"/>
            </p:cNvSpPr>
            <p:nvPr/>
          </p:nvSpPr>
          <p:spPr bwMode="auto">
            <a:xfrm>
              <a:off x="4657" y="1477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y2</a:t>
              </a:r>
            </a:p>
          </p:txBody>
        </p:sp>
        <p:sp>
          <p:nvSpPr>
            <p:cNvPr id="38967" name="Text Box 38"/>
            <p:cNvSpPr txBox="1">
              <a:spLocks noChangeArrowheads="1"/>
            </p:cNvSpPr>
            <p:nvPr/>
          </p:nvSpPr>
          <p:spPr bwMode="auto">
            <a:xfrm>
              <a:off x="3406" y="56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y3</a:t>
              </a:r>
            </a:p>
          </p:txBody>
        </p:sp>
      </p:grpSp>
      <p:grpSp>
        <p:nvGrpSpPr>
          <p:cNvPr id="38917" name="Group 39"/>
          <p:cNvGrpSpPr>
            <a:grpSpLocks/>
          </p:cNvGrpSpPr>
          <p:nvPr/>
        </p:nvGrpSpPr>
        <p:grpSpPr bwMode="auto">
          <a:xfrm rot="-1318951">
            <a:off x="5791200" y="3276600"/>
            <a:ext cx="1449388" cy="1449388"/>
            <a:chOff x="3696" y="1056"/>
            <a:chExt cx="768" cy="768"/>
          </a:xfrm>
        </p:grpSpPr>
        <p:sp>
          <p:nvSpPr>
            <p:cNvPr id="220200" name="Oval 40"/>
            <p:cNvSpPr>
              <a:spLocks noChangeArrowheads="1"/>
            </p:cNvSpPr>
            <p:nvPr/>
          </p:nvSpPr>
          <p:spPr bwMode="auto">
            <a:xfrm>
              <a:off x="3983" y="148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1" name="Oval 41"/>
            <p:cNvSpPr>
              <a:spLocks noChangeArrowheads="1"/>
            </p:cNvSpPr>
            <p:nvPr/>
          </p:nvSpPr>
          <p:spPr bwMode="auto">
            <a:xfrm>
              <a:off x="3935" y="129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2" name="Oval 42"/>
            <p:cNvSpPr>
              <a:spLocks noChangeArrowheads="1"/>
            </p:cNvSpPr>
            <p:nvPr/>
          </p:nvSpPr>
          <p:spPr bwMode="auto">
            <a:xfrm>
              <a:off x="3886" y="1387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3" name="Oval 43"/>
            <p:cNvSpPr>
              <a:spLocks noChangeArrowheads="1"/>
            </p:cNvSpPr>
            <p:nvPr/>
          </p:nvSpPr>
          <p:spPr bwMode="auto">
            <a:xfrm>
              <a:off x="4030" y="1389"/>
              <a:ext cx="50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4" name="Oval 44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5" name="Oval 45"/>
            <p:cNvSpPr>
              <a:spLocks noChangeArrowheads="1"/>
            </p:cNvSpPr>
            <p:nvPr/>
          </p:nvSpPr>
          <p:spPr bwMode="auto">
            <a:xfrm>
              <a:off x="4128" y="138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6" name="Oval 46"/>
            <p:cNvSpPr>
              <a:spLocks noChangeArrowheads="1"/>
            </p:cNvSpPr>
            <p:nvPr/>
          </p:nvSpPr>
          <p:spPr bwMode="auto">
            <a:xfrm>
              <a:off x="4129" y="114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7" name="Oval 47"/>
            <p:cNvSpPr>
              <a:spLocks noChangeArrowheads="1"/>
            </p:cNvSpPr>
            <p:nvPr/>
          </p:nvSpPr>
          <p:spPr bwMode="auto">
            <a:xfrm>
              <a:off x="4272" y="129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8" name="Oval 48"/>
            <p:cNvSpPr>
              <a:spLocks noChangeArrowheads="1"/>
            </p:cNvSpPr>
            <p:nvPr/>
          </p:nvSpPr>
          <p:spPr bwMode="auto">
            <a:xfrm>
              <a:off x="4415" y="105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09" name="Oval 49"/>
            <p:cNvSpPr>
              <a:spLocks noChangeArrowheads="1"/>
            </p:cNvSpPr>
            <p:nvPr/>
          </p:nvSpPr>
          <p:spPr bwMode="auto">
            <a:xfrm>
              <a:off x="4271" y="109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0" name="Oval 50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1" name="Oval 51"/>
            <p:cNvSpPr>
              <a:spLocks noChangeArrowheads="1"/>
            </p:cNvSpPr>
            <p:nvPr/>
          </p:nvSpPr>
          <p:spPr bwMode="auto">
            <a:xfrm>
              <a:off x="3982" y="167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2" name="Oval 52"/>
            <p:cNvSpPr>
              <a:spLocks noChangeArrowheads="1"/>
            </p:cNvSpPr>
            <p:nvPr/>
          </p:nvSpPr>
          <p:spPr bwMode="auto">
            <a:xfrm>
              <a:off x="4081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3" name="Oval 53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4" name="Oval 54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5" name="Oval 55"/>
            <p:cNvSpPr>
              <a:spLocks noChangeArrowheads="1"/>
            </p:cNvSpPr>
            <p:nvPr/>
          </p:nvSpPr>
          <p:spPr bwMode="auto">
            <a:xfrm>
              <a:off x="4030" y="1536"/>
              <a:ext cx="50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6" name="Oval 56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7" name="Oval 57"/>
            <p:cNvSpPr>
              <a:spLocks noChangeArrowheads="1"/>
            </p:cNvSpPr>
            <p:nvPr/>
          </p:nvSpPr>
          <p:spPr bwMode="auto">
            <a:xfrm>
              <a:off x="3792" y="177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8" name="Oval 58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19" name="Oval 59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220" name="Oval 60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918" name="Text Box 105"/>
          <p:cNvSpPr txBox="1">
            <a:spLocks noChangeArrowheads="1"/>
          </p:cNvSpPr>
          <p:nvPr/>
        </p:nvSpPr>
        <p:spPr bwMode="auto">
          <a:xfrm>
            <a:off x="1619250" y="1520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X</a:t>
            </a:r>
          </a:p>
        </p:txBody>
      </p:sp>
      <p:sp>
        <p:nvSpPr>
          <p:cNvPr id="38919" name="Text Box 106"/>
          <p:cNvSpPr txBox="1">
            <a:spLocks noChangeArrowheads="1"/>
          </p:cNvSpPr>
          <p:nvPr/>
        </p:nvSpPr>
        <p:spPr bwMode="auto">
          <a:xfrm>
            <a:off x="6732588" y="1520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Y</a:t>
            </a:r>
          </a:p>
        </p:txBody>
      </p:sp>
      <p:sp>
        <p:nvSpPr>
          <p:cNvPr id="38920" name="Text Box 109"/>
          <p:cNvSpPr txBox="1">
            <a:spLocks noChangeArrowheads="1"/>
          </p:cNvSpPr>
          <p:nvPr/>
        </p:nvSpPr>
        <p:spPr bwMode="auto">
          <a:xfrm>
            <a:off x="2041525" y="5538788"/>
            <a:ext cx="5959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/>
              <a:t>Initially, we have two sets of </a:t>
            </a:r>
            <a:r>
              <a:rPr lang="en-GB" sz="2400" b="0" i="1"/>
              <a:t>N</a:t>
            </a:r>
            <a:r>
              <a:rPr lang="en-GB" sz="2400" b="0"/>
              <a:t> (mean centred) data points in the </a:t>
            </a:r>
            <a:r>
              <a:rPr lang="en-GB" sz="2400" b="0" i="1"/>
              <a:t>X</a:t>
            </a:r>
            <a:r>
              <a:rPr lang="en-GB" sz="2400" b="0"/>
              <a:t> and </a:t>
            </a:r>
            <a:r>
              <a:rPr lang="en-GB" sz="2400" b="0" i="1"/>
              <a:t>Y</a:t>
            </a:r>
            <a:r>
              <a:rPr lang="en-GB" sz="2400" b="0"/>
              <a:t> spaces</a:t>
            </a:r>
          </a:p>
        </p:txBody>
      </p:sp>
      <p:grpSp>
        <p:nvGrpSpPr>
          <p:cNvPr id="38921" name="Group 3"/>
          <p:cNvGrpSpPr>
            <a:grpSpLocks/>
          </p:cNvGrpSpPr>
          <p:nvPr/>
        </p:nvGrpSpPr>
        <p:grpSpPr bwMode="auto">
          <a:xfrm rot="1284084">
            <a:off x="762000" y="3276600"/>
            <a:ext cx="1435100" cy="1435100"/>
            <a:chOff x="3696" y="1056"/>
            <a:chExt cx="768" cy="768"/>
          </a:xfrm>
        </p:grpSpPr>
        <p:sp>
          <p:nvSpPr>
            <p:cNvPr id="220164" name="Oval 4"/>
            <p:cNvSpPr>
              <a:spLocks noChangeArrowheads="1"/>
            </p:cNvSpPr>
            <p:nvPr/>
          </p:nvSpPr>
          <p:spPr bwMode="auto">
            <a:xfrm>
              <a:off x="3980" y="148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65" name="Oval 5"/>
            <p:cNvSpPr>
              <a:spLocks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66" name="Oval 6"/>
            <p:cNvSpPr>
              <a:spLocks noChangeArrowheads="1"/>
            </p:cNvSpPr>
            <p:nvPr/>
          </p:nvSpPr>
          <p:spPr bwMode="auto">
            <a:xfrm>
              <a:off x="3887" y="1393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67" name="Oval 7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68" name="Oval 8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69" name="Oval 9"/>
            <p:cNvSpPr>
              <a:spLocks noChangeArrowheads="1"/>
            </p:cNvSpPr>
            <p:nvPr/>
          </p:nvSpPr>
          <p:spPr bwMode="auto">
            <a:xfrm>
              <a:off x="4128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0" name="Oval 10"/>
            <p:cNvSpPr>
              <a:spLocks noChangeArrowheads="1"/>
            </p:cNvSpPr>
            <p:nvPr/>
          </p:nvSpPr>
          <p:spPr bwMode="auto">
            <a:xfrm>
              <a:off x="4128" y="115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1" name="Oval 11"/>
            <p:cNvSpPr>
              <a:spLocks noChangeArrowheads="1"/>
            </p:cNvSpPr>
            <p:nvPr/>
          </p:nvSpPr>
          <p:spPr bwMode="auto">
            <a:xfrm>
              <a:off x="4271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2" name="Oval 12"/>
            <p:cNvSpPr>
              <a:spLocks noChangeArrowheads="1"/>
            </p:cNvSpPr>
            <p:nvPr/>
          </p:nvSpPr>
          <p:spPr bwMode="auto">
            <a:xfrm>
              <a:off x="4416" y="105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3" name="Oval 13"/>
            <p:cNvSpPr>
              <a:spLocks noChangeArrowheads="1"/>
            </p:cNvSpPr>
            <p:nvPr/>
          </p:nvSpPr>
          <p:spPr bwMode="auto">
            <a:xfrm>
              <a:off x="4272" y="110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4" name="Oval 14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5" name="Oval 15"/>
            <p:cNvSpPr>
              <a:spLocks noChangeArrowheads="1"/>
            </p:cNvSpPr>
            <p:nvPr/>
          </p:nvSpPr>
          <p:spPr bwMode="auto">
            <a:xfrm>
              <a:off x="3984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6" name="Oval 16"/>
            <p:cNvSpPr>
              <a:spLocks noChangeArrowheads="1"/>
            </p:cNvSpPr>
            <p:nvPr/>
          </p:nvSpPr>
          <p:spPr bwMode="auto">
            <a:xfrm>
              <a:off x="4079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7" name="Oval 17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8" name="Oval 18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79" name="Oval 19"/>
            <p:cNvSpPr>
              <a:spLocks noChangeArrowheads="1"/>
            </p:cNvSpPr>
            <p:nvPr/>
          </p:nvSpPr>
          <p:spPr bwMode="auto">
            <a:xfrm>
              <a:off x="4032" y="153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0" name="Oval 20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1" name="Oval 21"/>
            <p:cNvSpPr>
              <a:spLocks noChangeArrowheads="1"/>
            </p:cNvSpPr>
            <p:nvPr/>
          </p:nvSpPr>
          <p:spPr bwMode="auto">
            <a:xfrm>
              <a:off x="3787" y="1777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2" name="Oval 22"/>
            <p:cNvSpPr>
              <a:spLocks noChangeArrowheads="1"/>
            </p:cNvSpPr>
            <p:nvPr/>
          </p:nvSpPr>
          <p:spPr bwMode="auto">
            <a:xfrm>
              <a:off x="3695" y="1681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3" name="Oval 23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184" name="Oval 24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287463" y="2201863"/>
            <a:ext cx="2171700" cy="2497137"/>
            <a:chOff x="3407" y="570"/>
            <a:chExt cx="1472" cy="1695"/>
          </a:xfrm>
        </p:grpSpPr>
        <p:grpSp>
          <p:nvGrpSpPr>
            <p:cNvPr id="40002" name="Group 3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40006" name="Line 4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0007" name="Line 5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0008" name="Line 6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0003" name="Text Box 7"/>
            <p:cNvSpPr txBox="1">
              <a:spLocks noChangeArrowheads="1"/>
            </p:cNvSpPr>
            <p:nvPr/>
          </p:nvSpPr>
          <p:spPr bwMode="auto">
            <a:xfrm>
              <a:off x="4707" y="2058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x1</a:t>
              </a:r>
            </a:p>
          </p:txBody>
        </p:sp>
        <p:sp>
          <p:nvSpPr>
            <p:cNvPr id="40004" name="Text Box 8"/>
            <p:cNvSpPr txBox="1">
              <a:spLocks noChangeArrowheads="1"/>
            </p:cNvSpPr>
            <p:nvPr/>
          </p:nvSpPr>
          <p:spPr bwMode="auto">
            <a:xfrm>
              <a:off x="4658" y="1481"/>
              <a:ext cx="173" cy="2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x2</a:t>
              </a:r>
            </a:p>
          </p:txBody>
        </p:sp>
        <p:sp>
          <p:nvSpPr>
            <p:cNvPr id="40005" name="Text Box 9"/>
            <p:cNvSpPr txBox="1">
              <a:spLocks noChangeArrowheads="1"/>
            </p:cNvSpPr>
            <p:nvPr/>
          </p:nvSpPr>
          <p:spPr bwMode="auto">
            <a:xfrm>
              <a:off x="3407" y="570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x3</a:t>
              </a:r>
            </a:p>
          </p:txBody>
        </p:sp>
      </p:grpSp>
      <p:sp>
        <p:nvSpPr>
          <p:cNvPr id="3993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- Step by step (2)</a:t>
            </a:r>
          </a:p>
        </p:txBody>
      </p:sp>
      <p:grpSp>
        <p:nvGrpSpPr>
          <p:cNvPr id="39940" name="Group 11"/>
          <p:cNvGrpSpPr>
            <a:grpSpLocks/>
          </p:cNvGrpSpPr>
          <p:nvPr/>
        </p:nvGrpSpPr>
        <p:grpSpPr bwMode="auto">
          <a:xfrm>
            <a:off x="6334125" y="2181225"/>
            <a:ext cx="2106613" cy="2427288"/>
            <a:chOff x="3406" y="563"/>
            <a:chExt cx="1478" cy="1704"/>
          </a:xfrm>
        </p:grpSpPr>
        <p:grpSp>
          <p:nvGrpSpPr>
            <p:cNvPr id="39995" name="Group 12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39999" name="Line 13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0000" name="Line 14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0001" name="Line 15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9996" name="Text Box 16"/>
            <p:cNvSpPr txBox="1">
              <a:spLocks noChangeArrowheads="1"/>
            </p:cNvSpPr>
            <p:nvPr/>
          </p:nvSpPr>
          <p:spPr bwMode="auto">
            <a:xfrm>
              <a:off x="4706" y="205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y1</a:t>
              </a:r>
            </a:p>
          </p:txBody>
        </p:sp>
        <p:sp>
          <p:nvSpPr>
            <p:cNvPr id="39997" name="Text Box 17"/>
            <p:cNvSpPr txBox="1">
              <a:spLocks noChangeArrowheads="1"/>
            </p:cNvSpPr>
            <p:nvPr/>
          </p:nvSpPr>
          <p:spPr bwMode="auto">
            <a:xfrm>
              <a:off x="4657" y="1477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y2</a:t>
              </a:r>
            </a:p>
          </p:txBody>
        </p:sp>
        <p:sp>
          <p:nvSpPr>
            <p:cNvPr id="39998" name="Text Box 18"/>
            <p:cNvSpPr txBox="1">
              <a:spLocks noChangeArrowheads="1"/>
            </p:cNvSpPr>
            <p:nvPr/>
          </p:nvSpPr>
          <p:spPr bwMode="auto">
            <a:xfrm>
              <a:off x="3406" y="56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y3</a:t>
              </a:r>
            </a:p>
          </p:txBody>
        </p:sp>
      </p:grpSp>
      <p:grpSp>
        <p:nvGrpSpPr>
          <p:cNvPr id="39941" name="Group 19"/>
          <p:cNvGrpSpPr>
            <a:grpSpLocks/>
          </p:cNvGrpSpPr>
          <p:nvPr/>
        </p:nvGrpSpPr>
        <p:grpSpPr bwMode="auto">
          <a:xfrm rot="-1318951">
            <a:off x="5791200" y="3276600"/>
            <a:ext cx="1449388" cy="1449388"/>
            <a:chOff x="3696" y="1056"/>
            <a:chExt cx="768" cy="768"/>
          </a:xfrm>
        </p:grpSpPr>
        <p:sp>
          <p:nvSpPr>
            <p:cNvPr id="224276" name="Oval 20"/>
            <p:cNvSpPr>
              <a:spLocks noChangeArrowheads="1"/>
            </p:cNvSpPr>
            <p:nvPr/>
          </p:nvSpPr>
          <p:spPr bwMode="auto">
            <a:xfrm>
              <a:off x="3983" y="148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77" name="Oval 21"/>
            <p:cNvSpPr>
              <a:spLocks noChangeArrowheads="1"/>
            </p:cNvSpPr>
            <p:nvPr/>
          </p:nvSpPr>
          <p:spPr bwMode="auto">
            <a:xfrm>
              <a:off x="3935" y="129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78" name="Oval 22"/>
            <p:cNvSpPr>
              <a:spLocks noChangeArrowheads="1"/>
            </p:cNvSpPr>
            <p:nvPr/>
          </p:nvSpPr>
          <p:spPr bwMode="auto">
            <a:xfrm>
              <a:off x="3886" y="1387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79" name="Oval 23"/>
            <p:cNvSpPr>
              <a:spLocks noChangeArrowheads="1"/>
            </p:cNvSpPr>
            <p:nvPr/>
          </p:nvSpPr>
          <p:spPr bwMode="auto">
            <a:xfrm>
              <a:off x="4030" y="1389"/>
              <a:ext cx="50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0" name="Oval 24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1" name="Oval 25"/>
            <p:cNvSpPr>
              <a:spLocks noChangeArrowheads="1"/>
            </p:cNvSpPr>
            <p:nvPr/>
          </p:nvSpPr>
          <p:spPr bwMode="auto">
            <a:xfrm>
              <a:off x="4128" y="138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2" name="Oval 26"/>
            <p:cNvSpPr>
              <a:spLocks noChangeArrowheads="1"/>
            </p:cNvSpPr>
            <p:nvPr/>
          </p:nvSpPr>
          <p:spPr bwMode="auto">
            <a:xfrm>
              <a:off x="4129" y="114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3" name="Oval 27"/>
            <p:cNvSpPr>
              <a:spLocks noChangeArrowheads="1"/>
            </p:cNvSpPr>
            <p:nvPr/>
          </p:nvSpPr>
          <p:spPr bwMode="auto">
            <a:xfrm>
              <a:off x="4272" y="129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4" name="Oval 28"/>
            <p:cNvSpPr>
              <a:spLocks noChangeArrowheads="1"/>
            </p:cNvSpPr>
            <p:nvPr/>
          </p:nvSpPr>
          <p:spPr bwMode="auto">
            <a:xfrm>
              <a:off x="4415" y="105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5" name="Oval 29"/>
            <p:cNvSpPr>
              <a:spLocks noChangeArrowheads="1"/>
            </p:cNvSpPr>
            <p:nvPr/>
          </p:nvSpPr>
          <p:spPr bwMode="auto">
            <a:xfrm>
              <a:off x="4271" y="109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6" name="Oval 30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7" name="Oval 31"/>
            <p:cNvSpPr>
              <a:spLocks noChangeArrowheads="1"/>
            </p:cNvSpPr>
            <p:nvPr/>
          </p:nvSpPr>
          <p:spPr bwMode="auto">
            <a:xfrm>
              <a:off x="3982" y="167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8" name="Oval 32"/>
            <p:cNvSpPr>
              <a:spLocks noChangeArrowheads="1"/>
            </p:cNvSpPr>
            <p:nvPr/>
          </p:nvSpPr>
          <p:spPr bwMode="auto">
            <a:xfrm>
              <a:off x="4081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89" name="Oval 33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90" name="Oval 34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91" name="Oval 35"/>
            <p:cNvSpPr>
              <a:spLocks noChangeArrowheads="1"/>
            </p:cNvSpPr>
            <p:nvPr/>
          </p:nvSpPr>
          <p:spPr bwMode="auto">
            <a:xfrm>
              <a:off x="4030" y="1536"/>
              <a:ext cx="50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92" name="Oval 36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93" name="Oval 37"/>
            <p:cNvSpPr>
              <a:spLocks noChangeArrowheads="1"/>
            </p:cNvSpPr>
            <p:nvPr/>
          </p:nvSpPr>
          <p:spPr bwMode="auto">
            <a:xfrm>
              <a:off x="3792" y="177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94" name="Oval 38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95" name="Oval 39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296" name="Oval 40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42" name="Text Box 41"/>
          <p:cNvSpPr txBox="1">
            <a:spLocks noChangeArrowheads="1"/>
          </p:cNvSpPr>
          <p:nvPr/>
        </p:nvSpPr>
        <p:spPr bwMode="auto">
          <a:xfrm>
            <a:off x="1619250" y="1520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X</a:t>
            </a:r>
          </a:p>
        </p:txBody>
      </p:sp>
      <p:sp>
        <p:nvSpPr>
          <p:cNvPr id="39943" name="Text Box 42"/>
          <p:cNvSpPr txBox="1">
            <a:spLocks noChangeArrowheads="1"/>
          </p:cNvSpPr>
          <p:nvPr/>
        </p:nvSpPr>
        <p:spPr bwMode="auto">
          <a:xfrm>
            <a:off x="6732588" y="1520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Y</a:t>
            </a:r>
          </a:p>
        </p:txBody>
      </p:sp>
      <p:sp>
        <p:nvSpPr>
          <p:cNvPr id="39944" name="Text Box 43"/>
          <p:cNvSpPr txBox="1">
            <a:spLocks noChangeArrowheads="1"/>
          </p:cNvSpPr>
          <p:nvPr/>
        </p:nvSpPr>
        <p:spPr bwMode="auto">
          <a:xfrm>
            <a:off x="457200" y="49403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/>
              <a:t>First PLS component: maximises </a:t>
            </a:r>
            <a:r>
              <a:rPr lang="en-GB" sz="2400" b="0" i="1"/>
              <a:t>covariance</a:t>
            </a:r>
            <a:r>
              <a:rPr lang="en-GB" sz="2400" b="0"/>
              <a:t> between X scores (t) and Y scores (u)</a:t>
            </a:r>
          </a:p>
          <a:p>
            <a:pPr>
              <a:buFontTx/>
              <a:buChar char="•"/>
            </a:pPr>
            <a:r>
              <a:rPr lang="en-GB" sz="2400" b="0"/>
              <a:t> Good summary of X space (X variance) </a:t>
            </a:r>
          </a:p>
          <a:p>
            <a:pPr>
              <a:buFontTx/>
              <a:buChar char="•"/>
            </a:pPr>
            <a:r>
              <a:rPr lang="en-GB" sz="2400" b="0"/>
              <a:t> Good representation of relationship between X &amp; Y (X-Y correlation)</a:t>
            </a:r>
          </a:p>
        </p:txBody>
      </p:sp>
      <p:grpSp>
        <p:nvGrpSpPr>
          <p:cNvPr id="39945" name="Group 44"/>
          <p:cNvGrpSpPr>
            <a:grpSpLocks/>
          </p:cNvGrpSpPr>
          <p:nvPr/>
        </p:nvGrpSpPr>
        <p:grpSpPr bwMode="auto">
          <a:xfrm rot="1284084">
            <a:off x="762000" y="3276600"/>
            <a:ext cx="1435100" cy="1435100"/>
            <a:chOff x="3696" y="1056"/>
            <a:chExt cx="768" cy="768"/>
          </a:xfrm>
        </p:grpSpPr>
        <p:sp>
          <p:nvSpPr>
            <p:cNvPr id="224301" name="Oval 45"/>
            <p:cNvSpPr>
              <a:spLocks noChangeArrowheads="1"/>
            </p:cNvSpPr>
            <p:nvPr/>
          </p:nvSpPr>
          <p:spPr bwMode="auto">
            <a:xfrm>
              <a:off x="3980" y="148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2" name="Oval 46"/>
            <p:cNvSpPr>
              <a:spLocks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3" name="Oval 47"/>
            <p:cNvSpPr>
              <a:spLocks noChangeArrowheads="1"/>
            </p:cNvSpPr>
            <p:nvPr/>
          </p:nvSpPr>
          <p:spPr bwMode="auto">
            <a:xfrm>
              <a:off x="3887" y="1393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4" name="Oval 48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5" name="Oval 49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6" name="Oval 50"/>
            <p:cNvSpPr>
              <a:spLocks noChangeArrowheads="1"/>
            </p:cNvSpPr>
            <p:nvPr/>
          </p:nvSpPr>
          <p:spPr bwMode="auto">
            <a:xfrm>
              <a:off x="4128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7" name="Oval 51"/>
            <p:cNvSpPr>
              <a:spLocks noChangeArrowheads="1"/>
            </p:cNvSpPr>
            <p:nvPr/>
          </p:nvSpPr>
          <p:spPr bwMode="auto">
            <a:xfrm>
              <a:off x="4128" y="115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8" name="Oval 52"/>
            <p:cNvSpPr>
              <a:spLocks noChangeArrowheads="1"/>
            </p:cNvSpPr>
            <p:nvPr/>
          </p:nvSpPr>
          <p:spPr bwMode="auto">
            <a:xfrm>
              <a:off x="4271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09" name="Oval 53"/>
            <p:cNvSpPr>
              <a:spLocks noChangeArrowheads="1"/>
            </p:cNvSpPr>
            <p:nvPr/>
          </p:nvSpPr>
          <p:spPr bwMode="auto">
            <a:xfrm>
              <a:off x="4416" y="105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0" name="Oval 54"/>
            <p:cNvSpPr>
              <a:spLocks noChangeArrowheads="1"/>
            </p:cNvSpPr>
            <p:nvPr/>
          </p:nvSpPr>
          <p:spPr bwMode="auto">
            <a:xfrm>
              <a:off x="4272" y="110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1" name="Oval 55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2" name="Oval 56"/>
            <p:cNvSpPr>
              <a:spLocks noChangeArrowheads="1"/>
            </p:cNvSpPr>
            <p:nvPr/>
          </p:nvSpPr>
          <p:spPr bwMode="auto">
            <a:xfrm>
              <a:off x="3984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3" name="Oval 57"/>
            <p:cNvSpPr>
              <a:spLocks noChangeArrowheads="1"/>
            </p:cNvSpPr>
            <p:nvPr/>
          </p:nvSpPr>
          <p:spPr bwMode="auto">
            <a:xfrm>
              <a:off x="4079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4" name="Oval 58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5" name="Oval 59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6" name="Oval 60"/>
            <p:cNvSpPr>
              <a:spLocks noChangeArrowheads="1"/>
            </p:cNvSpPr>
            <p:nvPr/>
          </p:nvSpPr>
          <p:spPr bwMode="auto">
            <a:xfrm>
              <a:off x="4032" y="153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7" name="Oval 61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8" name="Oval 62"/>
            <p:cNvSpPr>
              <a:spLocks noChangeArrowheads="1"/>
            </p:cNvSpPr>
            <p:nvPr/>
          </p:nvSpPr>
          <p:spPr bwMode="auto">
            <a:xfrm>
              <a:off x="3787" y="1777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19" name="Oval 63"/>
            <p:cNvSpPr>
              <a:spLocks noChangeArrowheads="1"/>
            </p:cNvSpPr>
            <p:nvPr/>
          </p:nvSpPr>
          <p:spPr bwMode="auto">
            <a:xfrm>
              <a:off x="3695" y="1681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20" name="Oval 64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321" name="Oval 65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946" name="Group 66"/>
          <p:cNvGrpSpPr>
            <a:grpSpLocks/>
          </p:cNvGrpSpPr>
          <p:nvPr/>
        </p:nvGrpSpPr>
        <p:grpSpPr bwMode="auto">
          <a:xfrm>
            <a:off x="685800" y="2930525"/>
            <a:ext cx="1703388" cy="1946275"/>
            <a:chOff x="3744" y="782"/>
            <a:chExt cx="913" cy="1042"/>
          </a:xfrm>
        </p:grpSpPr>
        <p:sp>
          <p:nvSpPr>
            <p:cNvPr id="39951" name="Line 67"/>
            <p:cNvSpPr>
              <a:spLocks noChangeShapeType="1"/>
            </p:cNvSpPr>
            <p:nvPr/>
          </p:nvSpPr>
          <p:spPr bwMode="auto">
            <a:xfrm flipV="1">
              <a:off x="3744" y="960"/>
              <a:ext cx="768" cy="86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9952" name="Text Box 68"/>
            <p:cNvSpPr txBox="1">
              <a:spLocks noChangeArrowheads="1"/>
            </p:cNvSpPr>
            <p:nvPr/>
          </p:nvSpPr>
          <p:spPr bwMode="auto">
            <a:xfrm>
              <a:off x="4551" y="782"/>
              <a:ext cx="106" cy="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t1</a:t>
              </a:r>
            </a:p>
          </p:txBody>
        </p:sp>
      </p:grpSp>
      <p:grpSp>
        <p:nvGrpSpPr>
          <p:cNvPr id="39947" name="Group 69"/>
          <p:cNvGrpSpPr>
            <a:grpSpLocks/>
          </p:cNvGrpSpPr>
          <p:nvPr/>
        </p:nvGrpSpPr>
        <p:grpSpPr bwMode="auto">
          <a:xfrm>
            <a:off x="5789613" y="2428875"/>
            <a:ext cx="1449387" cy="2295525"/>
            <a:chOff x="3816" y="1441"/>
            <a:chExt cx="913" cy="1446"/>
          </a:xfrm>
        </p:grpSpPr>
        <p:sp>
          <p:nvSpPr>
            <p:cNvPr id="39949" name="Line 70"/>
            <p:cNvSpPr>
              <a:spLocks noChangeShapeType="1"/>
            </p:cNvSpPr>
            <p:nvPr/>
          </p:nvSpPr>
          <p:spPr bwMode="auto">
            <a:xfrm rot="19558609" flipV="1">
              <a:off x="3816" y="1860"/>
              <a:ext cx="913" cy="10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39950" name="Text Box 71"/>
            <p:cNvSpPr txBox="1">
              <a:spLocks noChangeArrowheads="1"/>
            </p:cNvSpPr>
            <p:nvPr/>
          </p:nvSpPr>
          <p:spPr bwMode="auto">
            <a:xfrm>
              <a:off x="4310" y="1441"/>
              <a:ext cx="16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u1</a:t>
              </a:r>
            </a:p>
          </p:txBody>
        </p:sp>
      </p:grpSp>
      <p:sp>
        <p:nvSpPr>
          <p:cNvPr id="39948" name="AutoShape 72"/>
          <p:cNvSpPr>
            <a:spLocks noChangeArrowheads="1"/>
          </p:cNvSpPr>
          <p:nvPr/>
        </p:nvSpPr>
        <p:spPr bwMode="auto">
          <a:xfrm>
            <a:off x="3810000" y="3048000"/>
            <a:ext cx="1441450" cy="792163"/>
          </a:xfrm>
          <a:prstGeom prst="leftRightArrow">
            <a:avLst>
              <a:gd name="adj1" fmla="val 50000"/>
              <a:gd name="adj2" fmla="val 363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- Step by step (3)</a:t>
            </a:r>
          </a:p>
        </p:txBody>
      </p:sp>
      <p:grpSp>
        <p:nvGrpSpPr>
          <p:cNvPr id="40963" name="Group 75"/>
          <p:cNvGrpSpPr>
            <a:grpSpLocks/>
          </p:cNvGrpSpPr>
          <p:nvPr/>
        </p:nvGrpSpPr>
        <p:grpSpPr bwMode="auto">
          <a:xfrm>
            <a:off x="3563938" y="4868863"/>
            <a:ext cx="1925637" cy="1665287"/>
            <a:chOff x="2154" y="2614"/>
            <a:chExt cx="1213" cy="1049"/>
          </a:xfrm>
        </p:grpSpPr>
        <p:sp>
          <p:nvSpPr>
            <p:cNvPr id="41036" name="Line 76"/>
            <p:cNvSpPr>
              <a:spLocks noChangeShapeType="1"/>
            </p:cNvSpPr>
            <p:nvPr/>
          </p:nvSpPr>
          <p:spPr bwMode="auto">
            <a:xfrm flipH="1" flipV="1">
              <a:off x="2154" y="2704"/>
              <a:ext cx="4" cy="9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1037" name="Line 77"/>
            <p:cNvSpPr>
              <a:spLocks noChangeShapeType="1"/>
            </p:cNvSpPr>
            <p:nvPr/>
          </p:nvSpPr>
          <p:spPr bwMode="auto">
            <a:xfrm flipV="1">
              <a:off x="2158" y="3657"/>
              <a:ext cx="1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1038" name="Text Box 78"/>
            <p:cNvSpPr txBox="1">
              <a:spLocks noChangeArrowheads="1"/>
            </p:cNvSpPr>
            <p:nvPr/>
          </p:nvSpPr>
          <p:spPr bwMode="auto">
            <a:xfrm>
              <a:off x="3243" y="3430"/>
              <a:ext cx="124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t1</a:t>
              </a:r>
            </a:p>
          </p:txBody>
        </p:sp>
        <p:sp>
          <p:nvSpPr>
            <p:cNvPr id="41039" name="Text Box 79"/>
            <p:cNvSpPr txBox="1">
              <a:spLocks noChangeArrowheads="1"/>
            </p:cNvSpPr>
            <p:nvPr/>
          </p:nvSpPr>
          <p:spPr bwMode="auto">
            <a:xfrm>
              <a:off x="2200" y="2614"/>
              <a:ext cx="16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u1</a:t>
              </a:r>
            </a:p>
          </p:txBody>
        </p:sp>
        <p:grpSp>
          <p:nvGrpSpPr>
            <p:cNvPr id="41040" name="Group 80"/>
            <p:cNvGrpSpPr>
              <a:grpSpLocks/>
            </p:cNvGrpSpPr>
            <p:nvPr/>
          </p:nvGrpSpPr>
          <p:grpSpPr bwMode="auto">
            <a:xfrm rot="314945">
              <a:off x="2245" y="2704"/>
              <a:ext cx="793" cy="959"/>
              <a:chOff x="2336" y="2632"/>
              <a:chExt cx="793" cy="959"/>
            </a:xfrm>
          </p:grpSpPr>
          <p:sp>
            <p:nvSpPr>
              <p:cNvPr id="226385" name="Oval 81"/>
              <p:cNvSpPr>
                <a:spLocks noChangeArrowheads="1"/>
              </p:cNvSpPr>
              <p:nvPr/>
            </p:nvSpPr>
            <p:spPr bwMode="auto">
              <a:xfrm rot="-218570">
                <a:off x="2587" y="3177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86" name="Oval 82"/>
              <p:cNvSpPr>
                <a:spLocks noChangeArrowheads="1"/>
              </p:cNvSpPr>
              <p:nvPr/>
            </p:nvSpPr>
            <p:spPr bwMode="auto">
              <a:xfrm rot="-218570">
                <a:off x="2739" y="2973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87" name="Oval 83"/>
              <p:cNvSpPr>
                <a:spLocks noChangeArrowheads="1"/>
              </p:cNvSpPr>
              <p:nvPr/>
            </p:nvSpPr>
            <p:spPr bwMode="auto">
              <a:xfrm rot="-218570">
                <a:off x="2560" y="3108"/>
                <a:ext cx="57" cy="5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88" name="Oval 84"/>
              <p:cNvSpPr>
                <a:spLocks noChangeArrowheads="1"/>
              </p:cNvSpPr>
              <p:nvPr/>
            </p:nvSpPr>
            <p:spPr bwMode="auto">
              <a:xfrm rot="-218570">
                <a:off x="2642" y="3059"/>
                <a:ext cx="58" cy="5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89" name="Oval 85"/>
              <p:cNvSpPr>
                <a:spLocks noChangeArrowheads="1"/>
              </p:cNvSpPr>
              <p:nvPr/>
            </p:nvSpPr>
            <p:spPr bwMode="auto">
              <a:xfrm rot="-218570">
                <a:off x="2799" y="2873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0" name="Oval 86"/>
              <p:cNvSpPr>
                <a:spLocks noChangeArrowheads="1"/>
              </p:cNvSpPr>
              <p:nvPr/>
            </p:nvSpPr>
            <p:spPr bwMode="auto">
              <a:xfrm rot="-218570">
                <a:off x="2752" y="3047"/>
                <a:ext cx="57" cy="5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1" name="Oval 87"/>
              <p:cNvSpPr>
                <a:spLocks noChangeArrowheads="1"/>
              </p:cNvSpPr>
              <p:nvPr/>
            </p:nvSpPr>
            <p:spPr bwMode="auto">
              <a:xfrm rot="-218570">
                <a:off x="2830" y="2793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2" name="Oval 88"/>
              <p:cNvSpPr>
                <a:spLocks noChangeArrowheads="1"/>
              </p:cNvSpPr>
              <p:nvPr/>
            </p:nvSpPr>
            <p:spPr bwMode="auto">
              <a:xfrm rot="-218570">
                <a:off x="2920" y="2927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3" name="Oval 89"/>
              <p:cNvSpPr>
                <a:spLocks noChangeArrowheads="1"/>
              </p:cNvSpPr>
              <p:nvPr/>
            </p:nvSpPr>
            <p:spPr bwMode="auto">
              <a:xfrm rot="-218570">
                <a:off x="3067" y="2632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4" name="Oval 90"/>
              <p:cNvSpPr>
                <a:spLocks noChangeArrowheads="1"/>
              </p:cNvSpPr>
              <p:nvPr/>
            </p:nvSpPr>
            <p:spPr bwMode="auto">
              <a:xfrm rot="-218570">
                <a:off x="2905" y="2698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5" name="Oval 91"/>
              <p:cNvSpPr>
                <a:spLocks noChangeArrowheads="1"/>
              </p:cNvSpPr>
              <p:nvPr/>
            </p:nvSpPr>
            <p:spPr bwMode="auto">
              <a:xfrm rot="-218570">
                <a:off x="3016" y="2790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6" name="Oval 92"/>
              <p:cNvSpPr>
                <a:spLocks noChangeArrowheads="1"/>
              </p:cNvSpPr>
              <p:nvPr/>
            </p:nvSpPr>
            <p:spPr bwMode="auto">
              <a:xfrm rot="-218570">
                <a:off x="2606" y="3400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7" name="Oval 93"/>
              <p:cNvSpPr>
                <a:spLocks noChangeArrowheads="1"/>
              </p:cNvSpPr>
              <p:nvPr/>
            </p:nvSpPr>
            <p:spPr bwMode="auto">
              <a:xfrm rot="-218570">
                <a:off x="2707" y="3165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8" name="Oval 94"/>
              <p:cNvSpPr>
                <a:spLocks noChangeArrowheads="1"/>
              </p:cNvSpPr>
              <p:nvPr/>
            </p:nvSpPr>
            <p:spPr bwMode="auto">
              <a:xfrm rot="-218570">
                <a:off x="2422" y="3241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399" name="Oval 95"/>
              <p:cNvSpPr>
                <a:spLocks noChangeArrowheads="1"/>
              </p:cNvSpPr>
              <p:nvPr/>
            </p:nvSpPr>
            <p:spPr bwMode="auto">
              <a:xfrm rot="-218570">
                <a:off x="2486" y="3299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400" name="Oval 96"/>
              <p:cNvSpPr>
                <a:spLocks noChangeArrowheads="1"/>
              </p:cNvSpPr>
              <p:nvPr/>
            </p:nvSpPr>
            <p:spPr bwMode="auto">
              <a:xfrm rot="-218570">
                <a:off x="2648" y="3228"/>
                <a:ext cx="58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401" name="Oval 97"/>
              <p:cNvSpPr>
                <a:spLocks noChangeArrowheads="1"/>
              </p:cNvSpPr>
              <p:nvPr/>
            </p:nvSpPr>
            <p:spPr bwMode="auto">
              <a:xfrm rot="-218570">
                <a:off x="2332" y="3521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402" name="Oval 98"/>
              <p:cNvSpPr>
                <a:spLocks noChangeArrowheads="1"/>
              </p:cNvSpPr>
              <p:nvPr/>
            </p:nvSpPr>
            <p:spPr bwMode="auto">
              <a:xfrm rot="-218570">
                <a:off x="2386" y="3534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403" name="Oval 99"/>
              <p:cNvSpPr>
                <a:spLocks noChangeArrowheads="1"/>
              </p:cNvSpPr>
              <p:nvPr/>
            </p:nvSpPr>
            <p:spPr bwMode="auto">
              <a:xfrm rot="-218570">
                <a:off x="2333" y="3425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404" name="Oval 100"/>
              <p:cNvSpPr>
                <a:spLocks noChangeArrowheads="1"/>
              </p:cNvSpPr>
              <p:nvPr/>
            </p:nvSpPr>
            <p:spPr bwMode="auto">
              <a:xfrm rot="-218570">
                <a:off x="2431" y="3412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6405" name="Oval 101"/>
              <p:cNvSpPr>
                <a:spLocks noChangeArrowheads="1"/>
              </p:cNvSpPr>
              <p:nvPr/>
            </p:nvSpPr>
            <p:spPr bwMode="auto">
              <a:xfrm rot="-218570">
                <a:off x="2608" y="3294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0964" name="AutoShape 102"/>
          <p:cNvSpPr>
            <a:spLocks noChangeArrowheads="1"/>
          </p:cNvSpPr>
          <p:nvPr/>
        </p:nvSpPr>
        <p:spPr bwMode="auto">
          <a:xfrm rot="10800000">
            <a:off x="5795963" y="5084763"/>
            <a:ext cx="1008062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5" name="AutoShape 103"/>
          <p:cNvSpPr>
            <a:spLocks noChangeArrowheads="1"/>
          </p:cNvSpPr>
          <p:nvPr/>
        </p:nvSpPr>
        <p:spPr bwMode="auto">
          <a:xfrm rot="10800000" flipH="1">
            <a:off x="2051050" y="5084763"/>
            <a:ext cx="1008063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6" name="AutoShape 104"/>
          <p:cNvSpPr>
            <a:spLocks noChangeArrowheads="1"/>
          </p:cNvSpPr>
          <p:nvPr/>
        </p:nvSpPr>
        <p:spPr bwMode="auto">
          <a:xfrm>
            <a:off x="3635375" y="2852738"/>
            <a:ext cx="1441450" cy="792162"/>
          </a:xfrm>
          <a:prstGeom prst="leftRightArrow">
            <a:avLst>
              <a:gd name="adj1" fmla="val 50000"/>
              <a:gd name="adj2" fmla="val 363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7" name="Text Box 105"/>
          <p:cNvSpPr txBox="1">
            <a:spLocks noChangeArrowheads="1"/>
          </p:cNvSpPr>
          <p:nvPr/>
        </p:nvSpPr>
        <p:spPr bwMode="auto">
          <a:xfrm>
            <a:off x="1619250" y="1520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X</a:t>
            </a:r>
          </a:p>
        </p:txBody>
      </p:sp>
      <p:sp>
        <p:nvSpPr>
          <p:cNvPr id="40968" name="Text Box 106"/>
          <p:cNvSpPr txBox="1">
            <a:spLocks noChangeArrowheads="1"/>
          </p:cNvSpPr>
          <p:nvPr/>
        </p:nvSpPr>
        <p:spPr bwMode="auto">
          <a:xfrm>
            <a:off x="6732588" y="1520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Y</a:t>
            </a:r>
          </a:p>
        </p:txBody>
      </p:sp>
      <p:sp>
        <p:nvSpPr>
          <p:cNvPr id="40969" name="Text Box 107"/>
          <p:cNvSpPr txBox="1">
            <a:spLocks noChangeArrowheads="1"/>
          </p:cNvSpPr>
          <p:nvPr/>
        </p:nvSpPr>
        <p:spPr bwMode="auto">
          <a:xfrm>
            <a:off x="3432175" y="4484688"/>
            <a:ext cx="200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Inner relation</a:t>
            </a:r>
          </a:p>
        </p:txBody>
      </p:sp>
      <p:grpSp>
        <p:nvGrpSpPr>
          <p:cNvPr id="40970" name="Group 108"/>
          <p:cNvGrpSpPr>
            <a:grpSpLocks/>
          </p:cNvGrpSpPr>
          <p:nvPr/>
        </p:nvGrpSpPr>
        <p:grpSpPr bwMode="auto">
          <a:xfrm>
            <a:off x="1287463" y="2201863"/>
            <a:ext cx="2171700" cy="2497137"/>
            <a:chOff x="3407" y="570"/>
            <a:chExt cx="1472" cy="1695"/>
          </a:xfrm>
        </p:grpSpPr>
        <p:grpSp>
          <p:nvGrpSpPr>
            <p:cNvPr id="41029" name="Group 109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41033" name="Line 110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1034" name="Line 111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1035" name="Line 112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1030" name="Text Box 113"/>
            <p:cNvSpPr txBox="1">
              <a:spLocks noChangeArrowheads="1"/>
            </p:cNvSpPr>
            <p:nvPr/>
          </p:nvSpPr>
          <p:spPr bwMode="auto">
            <a:xfrm>
              <a:off x="4707" y="2058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x1</a:t>
              </a:r>
            </a:p>
          </p:txBody>
        </p:sp>
        <p:sp>
          <p:nvSpPr>
            <p:cNvPr id="41031" name="Text Box 114"/>
            <p:cNvSpPr txBox="1">
              <a:spLocks noChangeArrowheads="1"/>
            </p:cNvSpPr>
            <p:nvPr/>
          </p:nvSpPr>
          <p:spPr bwMode="auto">
            <a:xfrm>
              <a:off x="4658" y="1481"/>
              <a:ext cx="173" cy="2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x2</a:t>
              </a:r>
            </a:p>
          </p:txBody>
        </p:sp>
        <p:sp>
          <p:nvSpPr>
            <p:cNvPr id="41032" name="Text Box 115"/>
            <p:cNvSpPr txBox="1">
              <a:spLocks noChangeArrowheads="1"/>
            </p:cNvSpPr>
            <p:nvPr/>
          </p:nvSpPr>
          <p:spPr bwMode="auto">
            <a:xfrm>
              <a:off x="3407" y="570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GB" altLang="zh-CN" sz="2000" b="0">
                  <a:latin typeface="Times New Roman" pitchFamily="-111" charset="0"/>
                </a:rPr>
                <a:t>x3</a:t>
              </a:r>
              <a:endParaRPr lang="en-US" sz="2000" b="0">
                <a:latin typeface="Times New Roman" pitchFamily="-111" charset="0"/>
              </a:endParaRPr>
            </a:p>
          </p:txBody>
        </p:sp>
      </p:grpSp>
      <p:grpSp>
        <p:nvGrpSpPr>
          <p:cNvPr id="40971" name="Group 116"/>
          <p:cNvGrpSpPr>
            <a:grpSpLocks/>
          </p:cNvGrpSpPr>
          <p:nvPr/>
        </p:nvGrpSpPr>
        <p:grpSpPr bwMode="auto">
          <a:xfrm>
            <a:off x="6334125" y="2181225"/>
            <a:ext cx="2106613" cy="2427288"/>
            <a:chOff x="3406" y="563"/>
            <a:chExt cx="1478" cy="1704"/>
          </a:xfrm>
        </p:grpSpPr>
        <p:grpSp>
          <p:nvGrpSpPr>
            <p:cNvPr id="41022" name="Group 117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41026" name="Line 118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1027" name="Line 119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1028" name="Line 120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1023" name="Text Box 121"/>
            <p:cNvSpPr txBox="1">
              <a:spLocks noChangeArrowheads="1"/>
            </p:cNvSpPr>
            <p:nvPr/>
          </p:nvSpPr>
          <p:spPr bwMode="auto">
            <a:xfrm>
              <a:off x="4706" y="205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y1</a:t>
              </a:r>
            </a:p>
          </p:txBody>
        </p:sp>
        <p:sp>
          <p:nvSpPr>
            <p:cNvPr id="41024" name="Text Box 122"/>
            <p:cNvSpPr txBox="1">
              <a:spLocks noChangeArrowheads="1"/>
            </p:cNvSpPr>
            <p:nvPr/>
          </p:nvSpPr>
          <p:spPr bwMode="auto">
            <a:xfrm>
              <a:off x="4657" y="1477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y2</a:t>
              </a:r>
            </a:p>
          </p:txBody>
        </p:sp>
        <p:sp>
          <p:nvSpPr>
            <p:cNvPr id="41025" name="Text Box 123"/>
            <p:cNvSpPr txBox="1">
              <a:spLocks noChangeArrowheads="1"/>
            </p:cNvSpPr>
            <p:nvPr/>
          </p:nvSpPr>
          <p:spPr bwMode="auto">
            <a:xfrm>
              <a:off x="3406" y="56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y3</a:t>
              </a:r>
            </a:p>
          </p:txBody>
        </p:sp>
      </p:grpSp>
      <p:grpSp>
        <p:nvGrpSpPr>
          <p:cNvPr id="40972" name="Group 124"/>
          <p:cNvGrpSpPr>
            <a:grpSpLocks/>
          </p:cNvGrpSpPr>
          <p:nvPr/>
        </p:nvGrpSpPr>
        <p:grpSpPr bwMode="auto">
          <a:xfrm rot="-1318951">
            <a:off x="5791200" y="3276600"/>
            <a:ext cx="1449388" cy="1449388"/>
            <a:chOff x="3696" y="1056"/>
            <a:chExt cx="768" cy="768"/>
          </a:xfrm>
        </p:grpSpPr>
        <p:sp>
          <p:nvSpPr>
            <p:cNvPr id="226429" name="Oval 125"/>
            <p:cNvSpPr>
              <a:spLocks noChangeArrowheads="1"/>
            </p:cNvSpPr>
            <p:nvPr/>
          </p:nvSpPr>
          <p:spPr bwMode="auto">
            <a:xfrm>
              <a:off x="3983" y="148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0" name="Oval 126"/>
            <p:cNvSpPr>
              <a:spLocks noChangeArrowheads="1"/>
            </p:cNvSpPr>
            <p:nvPr/>
          </p:nvSpPr>
          <p:spPr bwMode="auto">
            <a:xfrm>
              <a:off x="3935" y="129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1" name="Oval 127"/>
            <p:cNvSpPr>
              <a:spLocks noChangeArrowheads="1"/>
            </p:cNvSpPr>
            <p:nvPr/>
          </p:nvSpPr>
          <p:spPr bwMode="auto">
            <a:xfrm>
              <a:off x="3886" y="1387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2" name="Oval 128"/>
            <p:cNvSpPr>
              <a:spLocks noChangeArrowheads="1"/>
            </p:cNvSpPr>
            <p:nvPr/>
          </p:nvSpPr>
          <p:spPr bwMode="auto">
            <a:xfrm>
              <a:off x="4030" y="1389"/>
              <a:ext cx="50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3" name="Oval 129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4" name="Oval 130"/>
            <p:cNvSpPr>
              <a:spLocks noChangeArrowheads="1"/>
            </p:cNvSpPr>
            <p:nvPr/>
          </p:nvSpPr>
          <p:spPr bwMode="auto">
            <a:xfrm>
              <a:off x="4128" y="138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5" name="Oval 131"/>
            <p:cNvSpPr>
              <a:spLocks noChangeArrowheads="1"/>
            </p:cNvSpPr>
            <p:nvPr/>
          </p:nvSpPr>
          <p:spPr bwMode="auto">
            <a:xfrm>
              <a:off x="4129" y="114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6" name="Oval 132"/>
            <p:cNvSpPr>
              <a:spLocks noChangeArrowheads="1"/>
            </p:cNvSpPr>
            <p:nvPr/>
          </p:nvSpPr>
          <p:spPr bwMode="auto">
            <a:xfrm>
              <a:off x="4272" y="129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7" name="Oval 133"/>
            <p:cNvSpPr>
              <a:spLocks noChangeArrowheads="1"/>
            </p:cNvSpPr>
            <p:nvPr/>
          </p:nvSpPr>
          <p:spPr bwMode="auto">
            <a:xfrm>
              <a:off x="4415" y="105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8" name="Oval 134"/>
            <p:cNvSpPr>
              <a:spLocks noChangeArrowheads="1"/>
            </p:cNvSpPr>
            <p:nvPr/>
          </p:nvSpPr>
          <p:spPr bwMode="auto">
            <a:xfrm>
              <a:off x="4271" y="109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39" name="Oval 135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0" name="Oval 136"/>
            <p:cNvSpPr>
              <a:spLocks noChangeArrowheads="1"/>
            </p:cNvSpPr>
            <p:nvPr/>
          </p:nvSpPr>
          <p:spPr bwMode="auto">
            <a:xfrm>
              <a:off x="3982" y="167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1" name="Oval 137"/>
            <p:cNvSpPr>
              <a:spLocks noChangeArrowheads="1"/>
            </p:cNvSpPr>
            <p:nvPr/>
          </p:nvSpPr>
          <p:spPr bwMode="auto">
            <a:xfrm>
              <a:off x="4081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2" name="Oval 138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3" name="Oval 139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4" name="Oval 140"/>
            <p:cNvSpPr>
              <a:spLocks noChangeArrowheads="1"/>
            </p:cNvSpPr>
            <p:nvPr/>
          </p:nvSpPr>
          <p:spPr bwMode="auto">
            <a:xfrm>
              <a:off x="4030" y="1536"/>
              <a:ext cx="50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5" name="Oval 141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6" name="Oval 142"/>
            <p:cNvSpPr>
              <a:spLocks noChangeArrowheads="1"/>
            </p:cNvSpPr>
            <p:nvPr/>
          </p:nvSpPr>
          <p:spPr bwMode="auto">
            <a:xfrm>
              <a:off x="3792" y="177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7" name="Oval 143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8" name="Oval 144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49" name="Oval 145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0973" name="Group 146"/>
          <p:cNvGrpSpPr>
            <a:grpSpLocks/>
          </p:cNvGrpSpPr>
          <p:nvPr/>
        </p:nvGrpSpPr>
        <p:grpSpPr bwMode="auto">
          <a:xfrm rot="1284084">
            <a:off x="762000" y="3276600"/>
            <a:ext cx="1435100" cy="1435100"/>
            <a:chOff x="3696" y="1056"/>
            <a:chExt cx="768" cy="768"/>
          </a:xfrm>
        </p:grpSpPr>
        <p:sp>
          <p:nvSpPr>
            <p:cNvPr id="226451" name="Oval 147"/>
            <p:cNvSpPr>
              <a:spLocks noChangeArrowheads="1"/>
            </p:cNvSpPr>
            <p:nvPr/>
          </p:nvSpPr>
          <p:spPr bwMode="auto">
            <a:xfrm>
              <a:off x="3980" y="148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2" name="Oval 148"/>
            <p:cNvSpPr>
              <a:spLocks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3" name="Oval 149"/>
            <p:cNvSpPr>
              <a:spLocks noChangeArrowheads="1"/>
            </p:cNvSpPr>
            <p:nvPr/>
          </p:nvSpPr>
          <p:spPr bwMode="auto">
            <a:xfrm>
              <a:off x="3887" y="1393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4" name="Oval 150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5" name="Oval 151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6" name="Oval 152"/>
            <p:cNvSpPr>
              <a:spLocks noChangeArrowheads="1"/>
            </p:cNvSpPr>
            <p:nvPr/>
          </p:nvSpPr>
          <p:spPr bwMode="auto">
            <a:xfrm>
              <a:off x="4128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7" name="Oval 153"/>
            <p:cNvSpPr>
              <a:spLocks noChangeArrowheads="1"/>
            </p:cNvSpPr>
            <p:nvPr/>
          </p:nvSpPr>
          <p:spPr bwMode="auto">
            <a:xfrm>
              <a:off x="4128" y="115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8" name="Oval 154"/>
            <p:cNvSpPr>
              <a:spLocks noChangeArrowheads="1"/>
            </p:cNvSpPr>
            <p:nvPr/>
          </p:nvSpPr>
          <p:spPr bwMode="auto">
            <a:xfrm>
              <a:off x="4271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59" name="Oval 155"/>
            <p:cNvSpPr>
              <a:spLocks noChangeArrowheads="1"/>
            </p:cNvSpPr>
            <p:nvPr/>
          </p:nvSpPr>
          <p:spPr bwMode="auto">
            <a:xfrm>
              <a:off x="4416" y="105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0" name="Oval 156"/>
            <p:cNvSpPr>
              <a:spLocks noChangeArrowheads="1"/>
            </p:cNvSpPr>
            <p:nvPr/>
          </p:nvSpPr>
          <p:spPr bwMode="auto">
            <a:xfrm>
              <a:off x="4272" y="110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1" name="Oval 157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2" name="Oval 158"/>
            <p:cNvSpPr>
              <a:spLocks noChangeArrowheads="1"/>
            </p:cNvSpPr>
            <p:nvPr/>
          </p:nvSpPr>
          <p:spPr bwMode="auto">
            <a:xfrm>
              <a:off x="3984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3" name="Oval 159"/>
            <p:cNvSpPr>
              <a:spLocks noChangeArrowheads="1"/>
            </p:cNvSpPr>
            <p:nvPr/>
          </p:nvSpPr>
          <p:spPr bwMode="auto">
            <a:xfrm>
              <a:off x="4079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4" name="Oval 160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5" name="Oval 161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6" name="Oval 162"/>
            <p:cNvSpPr>
              <a:spLocks noChangeArrowheads="1"/>
            </p:cNvSpPr>
            <p:nvPr/>
          </p:nvSpPr>
          <p:spPr bwMode="auto">
            <a:xfrm>
              <a:off x="4032" y="153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7" name="Oval 163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8" name="Oval 164"/>
            <p:cNvSpPr>
              <a:spLocks noChangeArrowheads="1"/>
            </p:cNvSpPr>
            <p:nvPr/>
          </p:nvSpPr>
          <p:spPr bwMode="auto">
            <a:xfrm>
              <a:off x="3787" y="1777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69" name="Oval 165"/>
            <p:cNvSpPr>
              <a:spLocks noChangeArrowheads="1"/>
            </p:cNvSpPr>
            <p:nvPr/>
          </p:nvSpPr>
          <p:spPr bwMode="auto">
            <a:xfrm>
              <a:off x="3695" y="1681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70" name="Oval 166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471" name="Oval 167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0974" name="Group 168"/>
          <p:cNvGrpSpPr>
            <a:grpSpLocks/>
          </p:cNvGrpSpPr>
          <p:nvPr/>
        </p:nvGrpSpPr>
        <p:grpSpPr bwMode="auto">
          <a:xfrm>
            <a:off x="685800" y="2930525"/>
            <a:ext cx="1703388" cy="1946275"/>
            <a:chOff x="3744" y="782"/>
            <a:chExt cx="913" cy="1042"/>
          </a:xfrm>
        </p:grpSpPr>
        <p:sp>
          <p:nvSpPr>
            <p:cNvPr id="40978" name="Line 169"/>
            <p:cNvSpPr>
              <a:spLocks noChangeShapeType="1"/>
            </p:cNvSpPr>
            <p:nvPr/>
          </p:nvSpPr>
          <p:spPr bwMode="auto">
            <a:xfrm flipV="1">
              <a:off x="3744" y="960"/>
              <a:ext cx="768" cy="86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0979" name="Text Box 170"/>
            <p:cNvSpPr txBox="1">
              <a:spLocks noChangeArrowheads="1"/>
            </p:cNvSpPr>
            <p:nvPr/>
          </p:nvSpPr>
          <p:spPr bwMode="auto">
            <a:xfrm>
              <a:off x="4551" y="782"/>
              <a:ext cx="106" cy="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t1</a:t>
              </a:r>
            </a:p>
          </p:txBody>
        </p:sp>
      </p:grpSp>
      <p:grpSp>
        <p:nvGrpSpPr>
          <p:cNvPr id="40975" name="Group 171"/>
          <p:cNvGrpSpPr>
            <a:grpSpLocks/>
          </p:cNvGrpSpPr>
          <p:nvPr/>
        </p:nvGrpSpPr>
        <p:grpSpPr bwMode="auto">
          <a:xfrm>
            <a:off x="5789613" y="2428875"/>
            <a:ext cx="1449387" cy="2295525"/>
            <a:chOff x="3816" y="1441"/>
            <a:chExt cx="913" cy="1446"/>
          </a:xfrm>
        </p:grpSpPr>
        <p:sp>
          <p:nvSpPr>
            <p:cNvPr id="40976" name="Line 172"/>
            <p:cNvSpPr>
              <a:spLocks noChangeShapeType="1"/>
            </p:cNvSpPr>
            <p:nvPr/>
          </p:nvSpPr>
          <p:spPr bwMode="auto">
            <a:xfrm rot="19558609" flipV="1">
              <a:off x="3816" y="1860"/>
              <a:ext cx="913" cy="10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0977" name="Text Box 173"/>
            <p:cNvSpPr txBox="1">
              <a:spLocks noChangeArrowheads="1"/>
            </p:cNvSpPr>
            <p:nvPr/>
          </p:nvSpPr>
          <p:spPr bwMode="auto">
            <a:xfrm>
              <a:off x="4310" y="1441"/>
              <a:ext cx="16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Plan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-111" charset="-128"/>
              </a:rPr>
              <a:t>Data analysis in metabolic profiling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-111" charset="-128"/>
              </a:rPr>
              <a:t>Aims, issues &amp; characteristics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Principal Components Analysis (PCA)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Model validation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Partial Least Squares (PLS) regression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PLS-Discriminant Analysis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Orthogonal PLS</a:t>
            </a:r>
          </a:p>
        </p:txBody>
      </p:sp>
    </p:spTree>
    <p:extLst>
      <p:ext uri="{BB962C8B-B14F-4D97-AF65-F5344CB8AC3E}">
        <p14:creationId xmlns:p14="http://schemas.microsoft.com/office/powerpoint/2010/main" val="1247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- Step by step (4)</a:t>
            </a:r>
          </a:p>
        </p:txBody>
      </p:sp>
      <p:sp>
        <p:nvSpPr>
          <p:cNvPr id="41987" name="AutoShape 32"/>
          <p:cNvSpPr>
            <a:spLocks noChangeArrowheads="1"/>
          </p:cNvSpPr>
          <p:nvPr/>
        </p:nvSpPr>
        <p:spPr bwMode="auto">
          <a:xfrm>
            <a:off x="3635375" y="2852738"/>
            <a:ext cx="1441450" cy="792162"/>
          </a:xfrm>
          <a:prstGeom prst="leftRightArrow">
            <a:avLst>
              <a:gd name="adj1" fmla="val 50000"/>
              <a:gd name="adj2" fmla="val 363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88" name="Text Box 33"/>
          <p:cNvSpPr txBox="1">
            <a:spLocks noChangeArrowheads="1"/>
          </p:cNvSpPr>
          <p:nvPr/>
        </p:nvSpPr>
        <p:spPr bwMode="auto">
          <a:xfrm>
            <a:off x="1619250" y="1520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X</a:t>
            </a:r>
          </a:p>
        </p:txBody>
      </p:sp>
      <p:sp>
        <p:nvSpPr>
          <p:cNvPr id="41989" name="Text Box 34"/>
          <p:cNvSpPr txBox="1">
            <a:spLocks noChangeArrowheads="1"/>
          </p:cNvSpPr>
          <p:nvPr/>
        </p:nvSpPr>
        <p:spPr bwMode="auto">
          <a:xfrm>
            <a:off x="6732588" y="1520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Y</a:t>
            </a:r>
          </a:p>
        </p:txBody>
      </p:sp>
      <p:grpSp>
        <p:nvGrpSpPr>
          <p:cNvPr id="41990" name="Group 36"/>
          <p:cNvGrpSpPr>
            <a:grpSpLocks/>
          </p:cNvGrpSpPr>
          <p:nvPr/>
        </p:nvGrpSpPr>
        <p:grpSpPr bwMode="auto">
          <a:xfrm>
            <a:off x="1287463" y="2201863"/>
            <a:ext cx="2171700" cy="2497137"/>
            <a:chOff x="3407" y="570"/>
            <a:chExt cx="1472" cy="1695"/>
          </a:xfrm>
        </p:grpSpPr>
        <p:grpSp>
          <p:nvGrpSpPr>
            <p:cNvPr id="42056" name="Group 37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42060" name="Line 38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061" name="Line 39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062" name="Line 40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2057" name="Text Box 41"/>
            <p:cNvSpPr txBox="1">
              <a:spLocks noChangeArrowheads="1"/>
            </p:cNvSpPr>
            <p:nvPr/>
          </p:nvSpPr>
          <p:spPr bwMode="auto">
            <a:xfrm>
              <a:off x="4707" y="2058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x1</a:t>
              </a:r>
            </a:p>
          </p:txBody>
        </p:sp>
        <p:sp>
          <p:nvSpPr>
            <p:cNvPr id="42058" name="Text Box 42"/>
            <p:cNvSpPr txBox="1">
              <a:spLocks noChangeArrowheads="1"/>
            </p:cNvSpPr>
            <p:nvPr/>
          </p:nvSpPr>
          <p:spPr bwMode="auto">
            <a:xfrm>
              <a:off x="4658" y="1481"/>
              <a:ext cx="173" cy="2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x2</a:t>
              </a:r>
            </a:p>
          </p:txBody>
        </p:sp>
        <p:sp>
          <p:nvSpPr>
            <p:cNvPr id="42059" name="Text Box 43"/>
            <p:cNvSpPr txBox="1">
              <a:spLocks noChangeArrowheads="1"/>
            </p:cNvSpPr>
            <p:nvPr/>
          </p:nvSpPr>
          <p:spPr bwMode="auto">
            <a:xfrm>
              <a:off x="3407" y="570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x3</a:t>
              </a:r>
            </a:p>
          </p:txBody>
        </p:sp>
      </p:grpSp>
      <p:grpSp>
        <p:nvGrpSpPr>
          <p:cNvPr id="41991" name="Group 44"/>
          <p:cNvGrpSpPr>
            <a:grpSpLocks/>
          </p:cNvGrpSpPr>
          <p:nvPr/>
        </p:nvGrpSpPr>
        <p:grpSpPr bwMode="auto">
          <a:xfrm>
            <a:off x="6334125" y="2181225"/>
            <a:ext cx="2106613" cy="2427288"/>
            <a:chOff x="3406" y="563"/>
            <a:chExt cx="1478" cy="1704"/>
          </a:xfrm>
        </p:grpSpPr>
        <p:grpSp>
          <p:nvGrpSpPr>
            <p:cNvPr id="42049" name="Group 45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42053" name="Line 46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054" name="Line 47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055" name="Line 48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2050" name="Text Box 49"/>
            <p:cNvSpPr txBox="1">
              <a:spLocks noChangeArrowheads="1"/>
            </p:cNvSpPr>
            <p:nvPr/>
          </p:nvSpPr>
          <p:spPr bwMode="auto">
            <a:xfrm>
              <a:off x="4706" y="205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y1</a:t>
              </a:r>
            </a:p>
          </p:txBody>
        </p:sp>
        <p:sp>
          <p:nvSpPr>
            <p:cNvPr id="42051" name="Text Box 50"/>
            <p:cNvSpPr txBox="1">
              <a:spLocks noChangeArrowheads="1"/>
            </p:cNvSpPr>
            <p:nvPr/>
          </p:nvSpPr>
          <p:spPr bwMode="auto">
            <a:xfrm>
              <a:off x="4657" y="1477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y2</a:t>
              </a:r>
            </a:p>
          </p:txBody>
        </p:sp>
        <p:sp>
          <p:nvSpPr>
            <p:cNvPr id="42052" name="Text Box 51"/>
            <p:cNvSpPr txBox="1">
              <a:spLocks noChangeArrowheads="1"/>
            </p:cNvSpPr>
            <p:nvPr/>
          </p:nvSpPr>
          <p:spPr bwMode="auto">
            <a:xfrm>
              <a:off x="3406" y="56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y3</a:t>
              </a:r>
            </a:p>
          </p:txBody>
        </p:sp>
      </p:grpSp>
      <p:grpSp>
        <p:nvGrpSpPr>
          <p:cNvPr id="41992" name="Group 52"/>
          <p:cNvGrpSpPr>
            <a:grpSpLocks/>
          </p:cNvGrpSpPr>
          <p:nvPr/>
        </p:nvGrpSpPr>
        <p:grpSpPr bwMode="auto">
          <a:xfrm rot="-1318951">
            <a:off x="5791200" y="3276600"/>
            <a:ext cx="1449388" cy="1449388"/>
            <a:chOff x="3696" y="1056"/>
            <a:chExt cx="768" cy="768"/>
          </a:xfrm>
        </p:grpSpPr>
        <p:sp>
          <p:nvSpPr>
            <p:cNvPr id="228405" name="Oval 53"/>
            <p:cNvSpPr>
              <a:spLocks noChangeArrowheads="1"/>
            </p:cNvSpPr>
            <p:nvPr/>
          </p:nvSpPr>
          <p:spPr bwMode="auto">
            <a:xfrm>
              <a:off x="3983" y="148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06" name="Oval 54"/>
            <p:cNvSpPr>
              <a:spLocks noChangeArrowheads="1"/>
            </p:cNvSpPr>
            <p:nvPr/>
          </p:nvSpPr>
          <p:spPr bwMode="auto">
            <a:xfrm>
              <a:off x="3935" y="129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07" name="Oval 55"/>
            <p:cNvSpPr>
              <a:spLocks noChangeArrowheads="1"/>
            </p:cNvSpPr>
            <p:nvPr/>
          </p:nvSpPr>
          <p:spPr bwMode="auto">
            <a:xfrm>
              <a:off x="3886" y="1387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08" name="Oval 56"/>
            <p:cNvSpPr>
              <a:spLocks noChangeArrowheads="1"/>
            </p:cNvSpPr>
            <p:nvPr/>
          </p:nvSpPr>
          <p:spPr bwMode="auto">
            <a:xfrm>
              <a:off x="4030" y="1389"/>
              <a:ext cx="50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09" name="Oval 57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0" name="Oval 58"/>
            <p:cNvSpPr>
              <a:spLocks noChangeArrowheads="1"/>
            </p:cNvSpPr>
            <p:nvPr/>
          </p:nvSpPr>
          <p:spPr bwMode="auto">
            <a:xfrm>
              <a:off x="4128" y="138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1" name="Oval 59"/>
            <p:cNvSpPr>
              <a:spLocks noChangeArrowheads="1"/>
            </p:cNvSpPr>
            <p:nvPr/>
          </p:nvSpPr>
          <p:spPr bwMode="auto">
            <a:xfrm>
              <a:off x="4129" y="114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2" name="Oval 60"/>
            <p:cNvSpPr>
              <a:spLocks noChangeArrowheads="1"/>
            </p:cNvSpPr>
            <p:nvPr/>
          </p:nvSpPr>
          <p:spPr bwMode="auto">
            <a:xfrm>
              <a:off x="4272" y="129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3" name="Oval 61"/>
            <p:cNvSpPr>
              <a:spLocks noChangeArrowheads="1"/>
            </p:cNvSpPr>
            <p:nvPr/>
          </p:nvSpPr>
          <p:spPr bwMode="auto">
            <a:xfrm>
              <a:off x="4415" y="105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4" name="Oval 62"/>
            <p:cNvSpPr>
              <a:spLocks noChangeArrowheads="1"/>
            </p:cNvSpPr>
            <p:nvPr/>
          </p:nvSpPr>
          <p:spPr bwMode="auto">
            <a:xfrm>
              <a:off x="4271" y="109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5" name="Oval 63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6" name="Oval 64"/>
            <p:cNvSpPr>
              <a:spLocks noChangeArrowheads="1"/>
            </p:cNvSpPr>
            <p:nvPr/>
          </p:nvSpPr>
          <p:spPr bwMode="auto">
            <a:xfrm>
              <a:off x="3982" y="167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7" name="Oval 65"/>
            <p:cNvSpPr>
              <a:spLocks noChangeArrowheads="1"/>
            </p:cNvSpPr>
            <p:nvPr/>
          </p:nvSpPr>
          <p:spPr bwMode="auto">
            <a:xfrm>
              <a:off x="4081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8" name="Oval 66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19" name="Oval 67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0" name="Oval 68"/>
            <p:cNvSpPr>
              <a:spLocks noChangeArrowheads="1"/>
            </p:cNvSpPr>
            <p:nvPr/>
          </p:nvSpPr>
          <p:spPr bwMode="auto">
            <a:xfrm>
              <a:off x="4030" y="1536"/>
              <a:ext cx="50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1" name="Oval 69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2" name="Oval 70"/>
            <p:cNvSpPr>
              <a:spLocks noChangeArrowheads="1"/>
            </p:cNvSpPr>
            <p:nvPr/>
          </p:nvSpPr>
          <p:spPr bwMode="auto">
            <a:xfrm>
              <a:off x="3792" y="177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3" name="Oval 71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4" name="Oval 72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5" name="Oval 73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993" name="Group 74"/>
          <p:cNvGrpSpPr>
            <a:grpSpLocks/>
          </p:cNvGrpSpPr>
          <p:nvPr/>
        </p:nvGrpSpPr>
        <p:grpSpPr bwMode="auto">
          <a:xfrm rot="1284084">
            <a:off x="762000" y="3276600"/>
            <a:ext cx="1435100" cy="1435100"/>
            <a:chOff x="3696" y="1056"/>
            <a:chExt cx="768" cy="768"/>
          </a:xfrm>
        </p:grpSpPr>
        <p:sp>
          <p:nvSpPr>
            <p:cNvPr id="228427" name="Oval 75"/>
            <p:cNvSpPr>
              <a:spLocks noChangeArrowheads="1"/>
            </p:cNvSpPr>
            <p:nvPr/>
          </p:nvSpPr>
          <p:spPr bwMode="auto">
            <a:xfrm>
              <a:off x="3980" y="148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8" name="Oval 76"/>
            <p:cNvSpPr>
              <a:spLocks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29" name="Oval 77"/>
            <p:cNvSpPr>
              <a:spLocks noChangeArrowheads="1"/>
            </p:cNvSpPr>
            <p:nvPr/>
          </p:nvSpPr>
          <p:spPr bwMode="auto">
            <a:xfrm>
              <a:off x="3887" y="1393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0" name="Oval 78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1" name="Oval 79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2" name="Oval 80"/>
            <p:cNvSpPr>
              <a:spLocks noChangeArrowheads="1"/>
            </p:cNvSpPr>
            <p:nvPr/>
          </p:nvSpPr>
          <p:spPr bwMode="auto">
            <a:xfrm>
              <a:off x="4128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3" name="Oval 81"/>
            <p:cNvSpPr>
              <a:spLocks noChangeArrowheads="1"/>
            </p:cNvSpPr>
            <p:nvPr/>
          </p:nvSpPr>
          <p:spPr bwMode="auto">
            <a:xfrm>
              <a:off x="4128" y="115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4" name="Oval 82"/>
            <p:cNvSpPr>
              <a:spLocks noChangeArrowheads="1"/>
            </p:cNvSpPr>
            <p:nvPr/>
          </p:nvSpPr>
          <p:spPr bwMode="auto">
            <a:xfrm>
              <a:off x="4271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5" name="Oval 83"/>
            <p:cNvSpPr>
              <a:spLocks noChangeArrowheads="1"/>
            </p:cNvSpPr>
            <p:nvPr/>
          </p:nvSpPr>
          <p:spPr bwMode="auto">
            <a:xfrm>
              <a:off x="4416" y="105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6" name="Oval 84"/>
            <p:cNvSpPr>
              <a:spLocks noChangeArrowheads="1"/>
            </p:cNvSpPr>
            <p:nvPr/>
          </p:nvSpPr>
          <p:spPr bwMode="auto">
            <a:xfrm>
              <a:off x="4272" y="110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7" name="Oval 85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8" name="Oval 86"/>
            <p:cNvSpPr>
              <a:spLocks noChangeArrowheads="1"/>
            </p:cNvSpPr>
            <p:nvPr/>
          </p:nvSpPr>
          <p:spPr bwMode="auto">
            <a:xfrm>
              <a:off x="3984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39" name="Oval 87"/>
            <p:cNvSpPr>
              <a:spLocks noChangeArrowheads="1"/>
            </p:cNvSpPr>
            <p:nvPr/>
          </p:nvSpPr>
          <p:spPr bwMode="auto">
            <a:xfrm>
              <a:off x="4079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0" name="Oval 88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1" name="Oval 89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2" name="Oval 90"/>
            <p:cNvSpPr>
              <a:spLocks noChangeArrowheads="1"/>
            </p:cNvSpPr>
            <p:nvPr/>
          </p:nvSpPr>
          <p:spPr bwMode="auto">
            <a:xfrm>
              <a:off x="4032" y="153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3" name="Oval 91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4" name="Oval 92"/>
            <p:cNvSpPr>
              <a:spLocks noChangeArrowheads="1"/>
            </p:cNvSpPr>
            <p:nvPr/>
          </p:nvSpPr>
          <p:spPr bwMode="auto">
            <a:xfrm>
              <a:off x="3787" y="1777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5" name="Oval 93"/>
            <p:cNvSpPr>
              <a:spLocks noChangeArrowheads="1"/>
            </p:cNvSpPr>
            <p:nvPr/>
          </p:nvSpPr>
          <p:spPr bwMode="auto">
            <a:xfrm>
              <a:off x="3695" y="1681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6" name="Oval 94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447" name="Oval 95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994" name="Group 96"/>
          <p:cNvGrpSpPr>
            <a:grpSpLocks/>
          </p:cNvGrpSpPr>
          <p:nvPr/>
        </p:nvGrpSpPr>
        <p:grpSpPr bwMode="auto">
          <a:xfrm>
            <a:off x="685800" y="2930525"/>
            <a:ext cx="1703388" cy="1946275"/>
            <a:chOff x="3744" y="782"/>
            <a:chExt cx="913" cy="1042"/>
          </a:xfrm>
        </p:grpSpPr>
        <p:sp>
          <p:nvSpPr>
            <p:cNvPr id="42005" name="Line 97"/>
            <p:cNvSpPr>
              <a:spLocks noChangeShapeType="1"/>
            </p:cNvSpPr>
            <p:nvPr/>
          </p:nvSpPr>
          <p:spPr bwMode="auto">
            <a:xfrm flipV="1">
              <a:off x="3744" y="960"/>
              <a:ext cx="768" cy="86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2006" name="Text Box 98"/>
            <p:cNvSpPr txBox="1">
              <a:spLocks noChangeArrowheads="1"/>
            </p:cNvSpPr>
            <p:nvPr/>
          </p:nvSpPr>
          <p:spPr bwMode="auto">
            <a:xfrm>
              <a:off x="4551" y="782"/>
              <a:ext cx="106" cy="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t1</a:t>
              </a:r>
            </a:p>
          </p:txBody>
        </p:sp>
      </p:grpSp>
      <p:grpSp>
        <p:nvGrpSpPr>
          <p:cNvPr id="41995" name="Group 99"/>
          <p:cNvGrpSpPr>
            <a:grpSpLocks/>
          </p:cNvGrpSpPr>
          <p:nvPr/>
        </p:nvGrpSpPr>
        <p:grpSpPr bwMode="auto">
          <a:xfrm>
            <a:off x="5789613" y="2428875"/>
            <a:ext cx="1449387" cy="2295525"/>
            <a:chOff x="3816" y="1441"/>
            <a:chExt cx="913" cy="1446"/>
          </a:xfrm>
        </p:grpSpPr>
        <p:sp>
          <p:nvSpPr>
            <p:cNvPr id="42003" name="Line 100"/>
            <p:cNvSpPr>
              <a:spLocks noChangeShapeType="1"/>
            </p:cNvSpPr>
            <p:nvPr/>
          </p:nvSpPr>
          <p:spPr bwMode="auto">
            <a:xfrm rot="19558609" flipV="1">
              <a:off x="3816" y="1860"/>
              <a:ext cx="913" cy="10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2004" name="Text Box 101"/>
            <p:cNvSpPr txBox="1">
              <a:spLocks noChangeArrowheads="1"/>
            </p:cNvSpPr>
            <p:nvPr/>
          </p:nvSpPr>
          <p:spPr bwMode="auto">
            <a:xfrm>
              <a:off x="4310" y="1441"/>
              <a:ext cx="16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u1</a:t>
              </a:r>
            </a:p>
          </p:txBody>
        </p:sp>
      </p:grpSp>
      <p:grpSp>
        <p:nvGrpSpPr>
          <p:cNvPr id="41996" name="Group 102"/>
          <p:cNvGrpSpPr>
            <a:grpSpLocks/>
          </p:cNvGrpSpPr>
          <p:nvPr/>
        </p:nvGrpSpPr>
        <p:grpSpPr bwMode="auto">
          <a:xfrm>
            <a:off x="533400" y="3200400"/>
            <a:ext cx="1274763" cy="1139825"/>
            <a:chOff x="3637" y="1070"/>
            <a:chExt cx="683" cy="610"/>
          </a:xfrm>
        </p:grpSpPr>
        <p:sp>
          <p:nvSpPr>
            <p:cNvPr id="42001" name="Line 103"/>
            <p:cNvSpPr>
              <a:spLocks noChangeShapeType="1"/>
            </p:cNvSpPr>
            <p:nvPr/>
          </p:nvSpPr>
          <p:spPr bwMode="auto">
            <a:xfrm flipH="1" flipV="1">
              <a:off x="3792" y="1248"/>
              <a:ext cx="528" cy="43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2002" name="Text Box 104"/>
            <p:cNvSpPr txBox="1">
              <a:spLocks noChangeArrowheads="1"/>
            </p:cNvSpPr>
            <p:nvPr/>
          </p:nvSpPr>
          <p:spPr bwMode="auto">
            <a:xfrm>
              <a:off x="3637" y="1070"/>
              <a:ext cx="105" cy="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t2</a:t>
              </a:r>
            </a:p>
          </p:txBody>
        </p:sp>
      </p:grpSp>
      <p:grpSp>
        <p:nvGrpSpPr>
          <p:cNvPr id="41997" name="Group 105"/>
          <p:cNvGrpSpPr>
            <a:grpSpLocks/>
          </p:cNvGrpSpPr>
          <p:nvPr/>
        </p:nvGrpSpPr>
        <p:grpSpPr bwMode="auto">
          <a:xfrm>
            <a:off x="5638800" y="3581400"/>
            <a:ext cx="1238250" cy="815975"/>
            <a:chOff x="3787" y="1977"/>
            <a:chExt cx="780" cy="514"/>
          </a:xfrm>
        </p:grpSpPr>
        <p:sp>
          <p:nvSpPr>
            <p:cNvPr id="41999" name="Line 106"/>
            <p:cNvSpPr>
              <a:spLocks noChangeShapeType="1"/>
            </p:cNvSpPr>
            <p:nvPr/>
          </p:nvSpPr>
          <p:spPr bwMode="auto">
            <a:xfrm rot="-2039788" flipH="1" flipV="1">
              <a:off x="3939" y="1977"/>
              <a:ext cx="628" cy="51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2000" name="Text Box 107"/>
            <p:cNvSpPr txBox="1">
              <a:spLocks noChangeArrowheads="1"/>
            </p:cNvSpPr>
            <p:nvPr/>
          </p:nvSpPr>
          <p:spPr bwMode="auto">
            <a:xfrm>
              <a:off x="3787" y="1979"/>
              <a:ext cx="16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u2</a:t>
              </a:r>
            </a:p>
          </p:txBody>
        </p:sp>
      </p:grpSp>
      <p:sp>
        <p:nvSpPr>
          <p:cNvPr id="41998" name="Text Box 110"/>
          <p:cNvSpPr txBox="1">
            <a:spLocks noChangeArrowheads="1"/>
          </p:cNvSpPr>
          <p:nvPr/>
        </p:nvSpPr>
        <p:spPr bwMode="auto">
          <a:xfrm>
            <a:off x="179388" y="4937125"/>
            <a:ext cx="8785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/>
              <a:t>Subsequent components:</a:t>
            </a:r>
          </a:p>
          <a:p>
            <a:pPr>
              <a:buFontTx/>
              <a:buChar char="•"/>
            </a:pPr>
            <a:r>
              <a:rPr lang="en-GB" sz="2400" b="0"/>
              <a:t> orthogonal (uncorrelated) to previous components and</a:t>
            </a:r>
          </a:p>
          <a:p>
            <a:pPr>
              <a:buFontTx/>
              <a:buChar char="•"/>
            </a:pPr>
            <a:r>
              <a:rPr lang="en-GB" sz="2400" b="0"/>
              <a:t> continue to maximise the covariance between X &amp; Y scores</a:t>
            </a:r>
          </a:p>
          <a:p>
            <a:pPr lvl="1">
              <a:buFontTx/>
              <a:buChar char="•"/>
            </a:pPr>
            <a:r>
              <a:rPr lang="en-GB" sz="2400" b="0"/>
              <a:t> good description of X space &amp; relationship between X &amp; Y</a:t>
            </a:r>
          </a:p>
        </p:txBody>
      </p:sp>
    </p:spTree>
    <p:extLst>
      <p:ext uri="{BB962C8B-B14F-4D97-AF65-F5344CB8AC3E}">
        <p14:creationId xmlns:p14="http://schemas.microsoft.com/office/powerpoint/2010/main" val="23035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- Step by step (5)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3563938" y="4868863"/>
            <a:ext cx="1925637" cy="1657350"/>
            <a:chOff x="2245" y="3067"/>
            <a:chExt cx="1213" cy="1044"/>
          </a:xfrm>
        </p:grpSpPr>
        <p:sp>
          <p:nvSpPr>
            <p:cNvPr id="43090" name="Line 4"/>
            <p:cNvSpPr>
              <a:spLocks noChangeShapeType="1"/>
            </p:cNvSpPr>
            <p:nvPr/>
          </p:nvSpPr>
          <p:spPr bwMode="auto">
            <a:xfrm flipH="1" flipV="1">
              <a:off x="2245" y="3157"/>
              <a:ext cx="4" cy="9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091" name="Line 5"/>
            <p:cNvSpPr>
              <a:spLocks noChangeShapeType="1"/>
            </p:cNvSpPr>
            <p:nvPr/>
          </p:nvSpPr>
          <p:spPr bwMode="auto">
            <a:xfrm flipV="1">
              <a:off x="2249" y="4110"/>
              <a:ext cx="117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092" name="Text Box 6"/>
            <p:cNvSpPr txBox="1">
              <a:spLocks noChangeArrowheads="1"/>
            </p:cNvSpPr>
            <p:nvPr/>
          </p:nvSpPr>
          <p:spPr bwMode="auto">
            <a:xfrm>
              <a:off x="3334" y="3883"/>
              <a:ext cx="124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t2</a:t>
              </a:r>
            </a:p>
          </p:txBody>
        </p:sp>
        <p:sp>
          <p:nvSpPr>
            <p:cNvPr id="43093" name="Text Box 7"/>
            <p:cNvSpPr txBox="1">
              <a:spLocks noChangeArrowheads="1"/>
            </p:cNvSpPr>
            <p:nvPr/>
          </p:nvSpPr>
          <p:spPr bwMode="auto">
            <a:xfrm>
              <a:off x="2291" y="3067"/>
              <a:ext cx="16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u2</a:t>
              </a:r>
            </a:p>
          </p:txBody>
        </p:sp>
        <p:grpSp>
          <p:nvGrpSpPr>
            <p:cNvPr id="43094" name="Group 8"/>
            <p:cNvGrpSpPr>
              <a:grpSpLocks/>
            </p:cNvGrpSpPr>
            <p:nvPr/>
          </p:nvGrpSpPr>
          <p:grpSpPr bwMode="auto">
            <a:xfrm>
              <a:off x="2313" y="3203"/>
              <a:ext cx="912" cy="893"/>
              <a:chOff x="2313" y="3203"/>
              <a:chExt cx="912" cy="893"/>
            </a:xfrm>
          </p:grpSpPr>
          <p:sp>
            <p:nvSpPr>
              <p:cNvPr id="232457" name="Oval 9"/>
              <p:cNvSpPr>
                <a:spLocks noChangeArrowheads="1"/>
              </p:cNvSpPr>
              <p:nvPr/>
            </p:nvSpPr>
            <p:spPr bwMode="auto">
              <a:xfrm rot="96375">
                <a:off x="2400" y="3552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58" name="Oval 10"/>
              <p:cNvSpPr>
                <a:spLocks noChangeArrowheads="1"/>
              </p:cNvSpPr>
              <p:nvPr/>
            </p:nvSpPr>
            <p:spPr bwMode="auto">
              <a:xfrm rot="96375">
                <a:off x="2688" y="3456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59" name="Oval 11"/>
              <p:cNvSpPr>
                <a:spLocks noChangeArrowheads="1"/>
              </p:cNvSpPr>
              <p:nvPr/>
            </p:nvSpPr>
            <p:spPr bwMode="auto">
              <a:xfrm rot="96375">
                <a:off x="2575" y="3635"/>
                <a:ext cx="57" cy="5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0" name="Oval 12"/>
              <p:cNvSpPr>
                <a:spLocks noChangeArrowheads="1"/>
              </p:cNvSpPr>
              <p:nvPr/>
            </p:nvSpPr>
            <p:spPr bwMode="auto">
              <a:xfrm rot="96375">
                <a:off x="2592" y="3552"/>
                <a:ext cx="58" cy="5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1" name="Oval 13"/>
              <p:cNvSpPr>
                <a:spLocks noChangeArrowheads="1"/>
              </p:cNvSpPr>
              <p:nvPr/>
            </p:nvSpPr>
            <p:spPr bwMode="auto">
              <a:xfrm rot="96375">
                <a:off x="2837" y="3423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2" name="Oval 14"/>
              <p:cNvSpPr>
                <a:spLocks noChangeArrowheads="1"/>
              </p:cNvSpPr>
              <p:nvPr/>
            </p:nvSpPr>
            <p:spPr bwMode="auto">
              <a:xfrm rot="96375">
                <a:off x="2774" y="3592"/>
                <a:ext cx="57" cy="5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3" name="Oval 15"/>
              <p:cNvSpPr>
                <a:spLocks noChangeArrowheads="1"/>
              </p:cNvSpPr>
              <p:nvPr/>
            </p:nvSpPr>
            <p:spPr bwMode="auto">
              <a:xfrm rot="96375">
                <a:off x="2832" y="3312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4" name="Oval 16"/>
              <p:cNvSpPr>
                <a:spLocks noChangeArrowheads="1"/>
              </p:cNvSpPr>
              <p:nvPr/>
            </p:nvSpPr>
            <p:spPr bwMode="auto">
              <a:xfrm rot="96375">
                <a:off x="2949" y="3483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5" name="Oval 17"/>
              <p:cNvSpPr>
                <a:spLocks noChangeArrowheads="1"/>
              </p:cNvSpPr>
              <p:nvPr/>
            </p:nvSpPr>
            <p:spPr bwMode="auto">
              <a:xfrm rot="96375">
                <a:off x="3127" y="3203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6" name="Oval 18"/>
              <p:cNvSpPr>
                <a:spLocks noChangeArrowheads="1"/>
              </p:cNvSpPr>
              <p:nvPr/>
            </p:nvSpPr>
            <p:spPr bwMode="auto">
              <a:xfrm rot="96375">
                <a:off x="2955" y="3255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7" name="Oval 19"/>
              <p:cNvSpPr>
                <a:spLocks noChangeArrowheads="1"/>
              </p:cNvSpPr>
              <p:nvPr/>
            </p:nvSpPr>
            <p:spPr bwMode="auto">
              <a:xfrm rot="96375">
                <a:off x="3168" y="3456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8" name="Oval 20"/>
              <p:cNvSpPr>
                <a:spLocks noChangeArrowheads="1"/>
              </p:cNvSpPr>
              <p:nvPr/>
            </p:nvSpPr>
            <p:spPr bwMode="auto">
              <a:xfrm rot="96375">
                <a:off x="2593" y="3930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69" name="Oval 21"/>
              <p:cNvSpPr>
                <a:spLocks noChangeArrowheads="1"/>
              </p:cNvSpPr>
              <p:nvPr/>
            </p:nvSpPr>
            <p:spPr bwMode="auto">
              <a:xfrm rot="96375">
                <a:off x="2784" y="3744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0" name="Oval 22"/>
              <p:cNvSpPr>
                <a:spLocks noChangeArrowheads="1"/>
              </p:cNvSpPr>
              <p:nvPr/>
            </p:nvSpPr>
            <p:spPr bwMode="auto">
              <a:xfrm rot="96375">
                <a:off x="2427" y="3755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1" name="Oval 23"/>
              <p:cNvSpPr>
                <a:spLocks noChangeArrowheads="1"/>
              </p:cNvSpPr>
              <p:nvPr/>
            </p:nvSpPr>
            <p:spPr bwMode="auto">
              <a:xfrm rot="96375">
                <a:off x="2483" y="3814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2" name="Oval 24"/>
              <p:cNvSpPr>
                <a:spLocks noChangeArrowheads="1"/>
              </p:cNvSpPr>
              <p:nvPr/>
            </p:nvSpPr>
            <p:spPr bwMode="auto">
              <a:xfrm rot="96375">
                <a:off x="2655" y="3761"/>
                <a:ext cx="58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3" name="Oval 25"/>
              <p:cNvSpPr>
                <a:spLocks noChangeArrowheads="1"/>
              </p:cNvSpPr>
              <p:nvPr/>
            </p:nvSpPr>
            <p:spPr bwMode="auto">
              <a:xfrm rot="96375">
                <a:off x="2313" y="4021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4" name="Oval 26"/>
              <p:cNvSpPr>
                <a:spLocks noChangeArrowheads="1"/>
              </p:cNvSpPr>
              <p:nvPr/>
            </p:nvSpPr>
            <p:spPr bwMode="auto">
              <a:xfrm rot="96375">
                <a:off x="2362" y="4039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5" name="Oval 27"/>
              <p:cNvSpPr>
                <a:spLocks noChangeArrowheads="1"/>
              </p:cNvSpPr>
              <p:nvPr/>
            </p:nvSpPr>
            <p:spPr bwMode="auto">
              <a:xfrm rot="96375">
                <a:off x="2321" y="3930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6" name="Oval 28"/>
              <p:cNvSpPr>
                <a:spLocks noChangeArrowheads="1"/>
              </p:cNvSpPr>
              <p:nvPr/>
            </p:nvSpPr>
            <p:spPr bwMode="auto">
              <a:xfrm rot="96375">
                <a:off x="2496" y="3984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2477" name="Oval 29"/>
              <p:cNvSpPr>
                <a:spLocks noChangeArrowheads="1"/>
              </p:cNvSpPr>
              <p:nvPr/>
            </p:nvSpPr>
            <p:spPr bwMode="auto">
              <a:xfrm rot="96375">
                <a:off x="2736" y="3936"/>
                <a:ext cx="57" cy="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3012" name="AutoShape 30"/>
          <p:cNvSpPr>
            <a:spLocks noChangeArrowheads="1"/>
          </p:cNvSpPr>
          <p:nvPr/>
        </p:nvSpPr>
        <p:spPr bwMode="auto">
          <a:xfrm rot="10800000">
            <a:off x="5795963" y="5084763"/>
            <a:ext cx="1008062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AutoShape 31"/>
          <p:cNvSpPr>
            <a:spLocks noChangeArrowheads="1"/>
          </p:cNvSpPr>
          <p:nvPr/>
        </p:nvSpPr>
        <p:spPr bwMode="auto">
          <a:xfrm rot="10800000" flipH="1">
            <a:off x="2051050" y="5084763"/>
            <a:ext cx="1008063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4" name="AutoShape 32"/>
          <p:cNvSpPr>
            <a:spLocks noChangeArrowheads="1"/>
          </p:cNvSpPr>
          <p:nvPr/>
        </p:nvSpPr>
        <p:spPr bwMode="auto">
          <a:xfrm>
            <a:off x="3635375" y="2852738"/>
            <a:ext cx="1441450" cy="792162"/>
          </a:xfrm>
          <a:prstGeom prst="leftRightArrow">
            <a:avLst>
              <a:gd name="adj1" fmla="val 50000"/>
              <a:gd name="adj2" fmla="val 363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Text Box 33"/>
          <p:cNvSpPr txBox="1">
            <a:spLocks noChangeArrowheads="1"/>
          </p:cNvSpPr>
          <p:nvPr/>
        </p:nvSpPr>
        <p:spPr bwMode="auto">
          <a:xfrm>
            <a:off x="1619250" y="1520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X</a:t>
            </a:r>
          </a:p>
        </p:txBody>
      </p:sp>
      <p:sp>
        <p:nvSpPr>
          <p:cNvPr id="43016" name="Text Box 34"/>
          <p:cNvSpPr txBox="1">
            <a:spLocks noChangeArrowheads="1"/>
          </p:cNvSpPr>
          <p:nvPr/>
        </p:nvSpPr>
        <p:spPr bwMode="auto">
          <a:xfrm>
            <a:off x="6732588" y="1520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Y</a:t>
            </a:r>
          </a:p>
        </p:txBody>
      </p:sp>
      <p:sp>
        <p:nvSpPr>
          <p:cNvPr id="43017" name="Text Box 35"/>
          <p:cNvSpPr txBox="1">
            <a:spLocks noChangeArrowheads="1"/>
          </p:cNvSpPr>
          <p:nvPr/>
        </p:nvSpPr>
        <p:spPr bwMode="auto">
          <a:xfrm>
            <a:off x="3432175" y="4484688"/>
            <a:ext cx="200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Inner relation</a:t>
            </a:r>
          </a:p>
        </p:txBody>
      </p:sp>
      <p:grpSp>
        <p:nvGrpSpPr>
          <p:cNvPr id="43018" name="Group 36"/>
          <p:cNvGrpSpPr>
            <a:grpSpLocks/>
          </p:cNvGrpSpPr>
          <p:nvPr/>
        </p:nvGrpSpPr>
        <p:grpSpPr bwMode="auto">
          <a:xfrm>
            <a:off x="1287463" y="2201863"/>
            <a:ext cx="2171700" cy="2497137"/>
            <a:chOff x="3407" y="570"/>
            <a:chExt cx="1472" cy="1695"/>
          </a:xfrm>
        </p:grpSpPr>
        <p:grpSp>
          <p:nvGrpSpPr>
            <p:cNvPr id="43083" name="Group 37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43087" name="Line 38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088" name="Line 39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089" name="Line 40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3084" name="Text Box 41"/>
            <p:cNvSpPr txBox="1">
              <a:spLocks noChangeArrowheads="1"/>
            </p:cNvSpPr>
            <p:nvPr/>
          </p:nvSpPr>
          <p:spPr bwMode="auto">
            <a:xfrm>
              <a:off x="4707" y="2058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x1</a:t>
              </a:r>
            </a:p>
          </p:txBody>
        </p:sp>
        <p:sp>
          <p:nvSpPr>
            <p:cNvPr id="43085" name="Text Box 42"/>
            <p:cNvSpPr txBox="1">
              <a:spLocks noChangeArrowheads="1"/>
            </p:cNvSpPr>
            <p:nvPr/>
          </p:nvSpPr>
          <p:spPr bwMode="auto">
            <a:xfrm>
              <a:off x="4658" y="1481"/>
              <a:ext cx="173" cy="2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x2</a:t>
              </a:r>
            </a:p>
          </p:txBody>
        </p:sp>
        <p:sp>
          <p:nvSpPr>
            <p:cNvPr id="43086" name="Text Box 43"/>
            <p:cNvSpPr txBox="1">
              <a:spLocks noChangeArrowheads="1"/>
            </p:cNvSpPr>
            <p:nvPr/>
          </p:nvSpPr>
          <p:spPr bwMode="auto">
            <a:xfrm>
              <a:off x="3407" y="570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x3</a:t>
              </a:r>
            </a:p>
          </p:txBody>
        </p:sp>
      </p:grpSp>
      <p:grpSp>
        <p:nvGrpSpPr>
          <p:cNvPr id="43019" name="Group 44"/>
          <p:cNvGrpSpPr>
            <a:grpSpLocks/>
          </p:cNvGrpSpPr>
          <p:nvPr/>
        </p:nvGrpSpPr>
        <p:grpSpPr bwMode="auto">
          <a:xfrm>
            <a:off x="6334125" y="2181225"/>
            <a:ext cx="2106613" cy="2427288"/>
            <a:chOff x="3406" y="563"/>
            <a:chExt cx="1478" cy="1704"/>
          </a:xfrm>
        </p:grpSpPr>
        <p:grpSp>
          <p:nvGrpSpPr>
            <p:cNvPr id="43076" name="Group 45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43080" name="Line 46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081" name="Line 47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3082" name="Line 48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43077" name="Text Box 49"/>
            <p:cNvSpPr txBox="1">
              <a:spLocks noChangeArrowheads="1"/>
            </p:cNvSpPr>
            <p:nvPr/>
          </p:nvSpPr>
          <p:spPr bwMode="auto">
            <a:xfrm>
              <a:off x="4706" y="205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y1</a:t>
              </a:r>
            </a:p>
          </p:txBody>
        </p:sp>
        <p:sp>
          <p:nvSpPr>
            <p:cNvPr id="43078" name="Text Box 50"/>
            <p:cNvSpPr txBox="1">
              <a:spLocks noChangeArrowheads="1"/>
            </p:cNvSpPr>
            <p:nvPr/>
          </p:nvSpPr>
          <p:spPr bwMode="auto">
            <a:xfrm>
              <a:off x="4657" y="1477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y2</a:t>
              </a:r>
            </a:p>
          </p:txBody>
        </p:sp>
        <p:sp>
          <p:nvSpPr>
            <p:cNvPr id="43079" name="Text Box 51"/>
            <p:cNvSpPr txBox="1">
              <a:spLocks noChangeArrowheads="1"/>
            </p:cNvSpPr>
            <p:nvPr/>
          </p:nvSpPr>
          <p:spPr bwMode="auto">
            <a:xfrm>
              <a:off x="3406" y="563"/>
              <a:ext cx="178" cy="2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y3</a:t>
              </a:r>
            </a:p>
          </p:txBody>
        </p:sp>
      </p:grpSp>
      <p:grpSp>
        <p:nvGrpSpPr>
          <p:cNvPr id="43020" name="Group 52"/>
          <p:cNvGrpSpPr>
            <a:grpSpLocks/>
          </p:cNvGrpSpPr>
          <p:nvPr/>
        </p:nvGrpSpPr>
        <p:grpSpPr bwMode="auto">
          <a:xfrm rot="-1318951">
            <a:off x="5791200" y="3276600"/>
            <a:ext cx="1449388" cy="1449388"/>
            <a:chOff x="3696" y="1056"/>
            <a:chExt cx="768" cy="768"/>
          </a:xfrm>
        </p:grpSpPr>
        <p:sp>
          <p:nvSpPr>
            <p:cNvPr id="232501" name="Oval 53"/>
            <p:cNvSpPr>
              <a:spLocks noChangeArrowheads="1"/>
            </p:cNvSpPr>
            <p:nvPr/>
          </p:nvSpPr>
          <p:spPr bwMode="auto">
            <a:xfrm>
              <a:off x="3983" y="148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2" name="Oval 54"/>
            <p:cNvSpPr>
              <a:spLocks noChangeArrowheads="1"/>
            </p:cNvSpPr>
            <p:nvPr/>
          </p:nvSpPr>
          <p:spPr bwMode="auto">
            <a:xfrm>
              <a:off x="3935" y="129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3" name="Oval 55"/>
            <p:cNvSpPr>
              <a:spLocks noChangeArrowheads="1"/>
            </p:cNvSpPr>
            <p:nvPr/>
          </p:nvSpPr>
          <p:spPr bwMode="auto">
            <a:xfrm>
              <a:off x="3886" y="1387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4" name="Oval 56"/>
            <p:cNvSpPr>
              <a:spLocks noChangeArrowheads="1"/>
            </p:cNvSpPr>
            <p:nvPr/>
          </p:nvSpPr>
          <p:spPr bwMode="auto">
            <a:xfrm>
              <a:off x="4030" y="1389"/>
              <a:ext cx="50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5" name="Oval 57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6" name="Oval 58"/>
            <p:cNvSpPr>
              <a:spLocks noChangeArrowheads="1"/>
            </p:cNvSpPr>
            <p:nvPr/>
          </p:nvSpPr>
          <p:spPr bwMode="auto">
            <a:xfrm>
              <a:off x="4128" y="138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7" name="Oval 59"/>
            <p:cNvSpPr>
              <a:spLocks noChangeArrowheads="1"/>
            </p:cNvSpPr>
            <p:nvPr/>
          </p:nvSpPr>
          <p:spPr bwMode="auto">
            <a:xfrm>
              <a:off x="4129" y="114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8" name="Oval 60"/>
            <p:cNvSpPr>
              <a:spLocks noChangeArrowheads="1"/>
            </p:cNvSpPr>
            <p:nvPr/>
          </p:nvSpPr>
          <p:spPr bwMode="auto">
            <a:xfrm>
              <a:off x="4272" y="129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09" name="Oval 61"/>
            <p:cNvSpPr>
              <a:spLocks noChangeArrowheads="1"/>
            </p:cNvSpPr>
            <p:nvPr/>
          </p:nvSpPr>
          <p:spPr bwMode="auto">
            <a:xfrm>
              <a:off x="4415" y="105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0" name="Oval 62"/>
            <p:cNvSpPr>
              <a:spLocks noChangeArrowheads="1"/>
            </p:cNvSpPr>
            <p:nvPr/>
          </p:nvSpPr>
          <p:spPr bwMode="auto">
            <a:xfrm>
              <a:off x="4271" y="1099"/>
              <a:ext cx="48" cy="5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1" name="Oval 63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2" name="Oval 64"/>
            <p:cNvSpPr>
              <a:spLocks noChangeArrowheads="1"/>
            </p:cNvSpPr>
            <p:nvPr/>
          </p:nvSpPr>
          <p:spPr bwMode="auto">
            <a:xfrm>
              <a:off x="3982" y="167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3" name="Oval 65"/>
            <p:cNvSpPr>
              <a:spLocks noChangeArrowheads="1"/>
            </p:cNvSpPr>
            <p:nvPr/>
          </p:nvSpPr>
          <p:spPr bwMode="auto">
            <a:xfrm>
              <a:off x="4081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4" name="Oval 66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5" name="Oval 67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6" name="Oval 68"/>
            <p:cNvSpPr>
              <a:spLocks noChangeArrowheads="1"/>
            </p:cNvSpPr>
            <p:nvPr/>
          </p:nvSpPr>
          <p:spPr bwMode="auto">
            <a:xfrm>
              <a:off x="4030" y="1536"/>
              <a:ext cx="50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7" name="Oval 69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8" name="Oval 70"/>
            <p:cNvSpPr>
              <a:spLocks noChangeArrowheads="1"/>
            </p:cNvSpPr>
            <p:nvPr/>
          </p:nvSpPr>
          <p:spPr bwMode="auto">
            <a:xfrm>
              <a:off x="3792" y="177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19" name="Oval 71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0" name="Oval 72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1" name="Oval 73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21" name="Group 74"/>
          <p:cNvGrpSpPr>
            <a:grpSpLocks/>
          </p:cNvGrpSpPr>
          <p:nvPr/>
        </p:nvGrpSpPr>
        <p:grpSpPr bwMode="auto">
          <a:xfrm rot="1284084">
            <a:off x="762000" y="3276600"/>
            <a:ext cx="1435100" cy="1435100"/>
            <a:chOff x="3696" y="1056"/>
            <a:chExt cx="768" cy="768"/>
          </a:xfrm>
        </p:grpSpPr>
        <p:sp>
          <p:nvSpPr>
            <p:cNvPr id="232523" name="Oval 75"/>
            <p:cNvSpPr>
              <a:spLocks noChangeArrowheads="1"/>
            </p:cNvSpPr>
            <p:nvPr/>
          </p:nvSpPr>
          <p:spPr bwMode="auto">
            <a:xfrm>
              <a:off x="3980" y="148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4" name="Oval 76"/>
            <p:cNvSpPr>
              <a:spLocks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5" name="Oval 77"/>
            <p:cNvSpPr>
              <a:spLocks noChangeArrowheads="1"/>
            </p:cNvSpPr>
            <p:nvPr/>
          </p:nvSpPr>
          <p:spPr bwMode="auto">
            <a:xfrm>
              <a:off x="3887" y="1393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6" name="Oval 78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7" name="Oval 79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8" name="Oval 80"/>
            <p:cNvSpPr>
              <a:spLocks noChangeArrowheads="1"/>
            </p:cNvSpPr>
            <p:nvPr/>
          </p:nvSpPr>
          <p:spPr bwMode="auto">
            <a:xfrm>
              <a:off x="4128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29" name="Oval 81"/>
            <p:cNvSpPr>
              <a:spLocks noChangeArrowheads="1"/>
            </p:cNvSpPr>
            <p:nvPr/>
          </p:nvSpPr>
          <p:spPr bwMode="auto">
            <a:xfrm>
              <a:off x="4128" y="115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0" name="Oval 82"/>
            <p:cNvSpPr>
              <a:spLocks noChangeArrowheads="1"/>
            </p:cNvSpPr>
            <p:nvPr/>
          </p:nvSpPr>
          <p:spPr bwMode="auto">
            <a:xfrm>
              <a:off x="4271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1" name="Oval 83"/>
            <p:cNvSpPr>
              <a:spLocks noChangeArrowheads="1"/>
            </p:cNvSpPr>
            <p:nvPr/>
          </p:nvSpPr>
          <p:spPr bwMode="auto">
            <a:xfrm>
              <a:off x="4416" y="105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2" name="Oval 84"/>
            <p:cNvSpPr>
              <a:spLocks noChangeArrowheads="1"/>
            </p:cNvSpPr>
            <p:nvPr/>
          </p:nvSpPr>
          <p:spPr bwMode="auto">
            <a:xfrm>
              <a:off x="4272" y="110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3" name="Oval 85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4" name="Oval 86"/>
            <p:cNvSpPr>
              <a:spLocks noChangeArrowheads="1"/>
            </p:cNvSpPr>
            <p:nvPr/>
          </p:nvSpPr>
          <p:spPr bwMode="auto">
            <a:xfrm>
              <a:off x="3984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5" name="Oval 87"/>
            <p:cNvSpPr>
              <a:spLocks noChangeArrowheads="1"/>
            </p:cNvSpPr>
            <p:nvPr/>
          </p:nvSpPr>
          <p:spPr bwMode="auto">
            <a:xfrm>
              <a:off x="4079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6" name="Oval 88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7" name="Oval 89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8" name="Oval 90"/>
            <p:cNvSpPr>
              <a:spLocks noChangeArrowheads="1"/>
            </p:cNvSpPr>
            <p:nvPr/>
          </p:nvSpPr>
          <p:spPr bwMode="auto">
            <a:xfrm>
              <a:off x="4032" y="153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39" name="Oval 91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40" name="Oval 92"/>
            <p:cNvSpPr>
              <a:spLocks noChangeArrowheads="1"/>
            </p:cNvSpPr>
            <p:nvPr/>
          </p:nvSpPr>
          <p:spPr bwMode="auto">
            <a:xfrm>
              <a:off x="3787" y="1777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41" name="Oval 93"/>
            <p:cNvSpPr>
              <a:spLocks noChangeArrowheads="1"/>
            </p:cNvSpPr>
            <p:nvPr/>
          </p:nvSpPr>
          <p:spPr bwMode="auto">
            <a:xfrm>
              <a:off x="3695" y="1681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42" name="Oval 94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543" name="Oval 95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3022" name="Group 96"/>
          <p:cNvGrpSpPr>
            <a:grpSpLocks/>
          </p:cNvGrpSpPr>
          <p:nvPr/>
        </p:nvGrpSpPr>
        <p:grpSpPr bwMode="auto">
          <a:xfrm>
            <a:off x="685800" y="2930525"/>
            <a:ext cx="1703388" cy="1946275"/>
            <a:chOff x="3744" y="782"/>
            <a:chExt cx="913" cy="1042"/>
          </a:xfrm>
        </p:grpSpPr>
        <p:sp>
          <p:nvSpPr>
            <p:cNvPr id="43032" name="Line 97"/>
            <p:cNvSpPr>
              <a:spLocks noChangeShapeType="1"/>
            </p:cNvSpPr>
            <p:nvPr/>
          </p:nvSpPr>
          <p:spPr bwMode="auto">
            <a:xfrm flipV="1">
              <a:off x="3744" y="960"/>
              <a:ext cx="768" cy="86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033" name="Text Box 98"/>
            <p:cNvSpPr txBox="1">
              <a:spLocks noChangeArrowheads="1"/>
            </p:cNvSpPr>
            <p:nvPr/>
          </p:nvSpPr>
          <p:spPr bwMode="auto">
            <a:xfrm>
              <a:off x="4551" y="782"/>
              <a:ext cx="106" cy="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t1</a:t>
              </a:r>
            </a:p>
          </p:txBody>
        </p:sp>
      </p:grpSp>
      <p:grpSp>
        <p:nvGrpSpPr>
          <p:cNvPr id="43023" name="Group 99"/>
          <p:cNvGrpSpPr>
            <a:grpSpLocks/>
          </p:cNvGrpSpPr>
          <p:nvPr/>
        </p:nvGrpSpPr>
        <p:grpSpPr bwMode="auto">
          <a:xfrm>
            <a:off x="5789613" y="2428875"/>
            <a:ext cx="1449387" cy="2295525"/>
            <a:chOff x="3816" y="1441"/>
            <a:chExt cx="913" cy="1446"/>
          </a:xfrm>
        </p:grpSpPr>
        <p:sp>
          <p:nvSpPr>
            <p:cNvPr id="43030" name="Line 100"/>
            <p:cNvSpPr>
              <a:spLocks noChangeShapeType="1"/>
            </p:cNvSpPr>
            <p:nvPr/>
          </p:nvSpPr>
          <p:spPr bwMode="auto">
            <a:xfrm rot="19558609" flipV="1">
              <a:off x="3816" y="1860"/>
              <a:ext cx="913" cy="102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031" name="Text Box 101"/>
            <p:cNvSpPr txBox="1">
              <a:spLocks noChangeArrowheads="1"/>
            </p:cNvSpPr>
            <p:nvPr/>
          </p:nvSpPr>
          <p:spPr bwMode="auto">
            <a:xfrm>
              <a:off x="4310" y="1441"/>
              <a:ext cx="160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u1</a:t>
              </a:r>
            </a:p>
          </p:txBody>
        </p:sp>
      </p:grpSp>
      <p:grpSp>
        <p:nvGrpSpPr>
          <p:cNvPr id="43024" name="Group 102"/>
          <p:cNvGrpSpPr>
            <a:grpSpLocks/>
          </p:cNvGrpSpPr>
          <p:nvPr/>
        </p:nvGrpSpPr>
        <p:grpSpPr bwMode="auto">
          <a:xfrm>
            <a:off x="533400" y="3200400"/>
            <a:ext cx="1274763" cy="1139825"/>
            <a:chOff x="3637" y="1070"/>
            <a:chExt cx="683" cy="610"/>
          </a:xfrm>
        </p:grpSpPr>
        <p:sp>
          <p:nvSpPr>
            <p:cNvPr id="43028" name="Line 103"/>
            <p:cNvSpPr>
              <a:spLocks noChangeShapeType="1"/>
            </p:cNvSpPr>
            <p:nvPr/>
          </p:nvSpPr>
          <p:spPr bwMode="auto">
            <a:xfrm flipH="1" flipV="1">
              <a:off x="3792" y="1248"/>
              <a:ext cx="528" cy="43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029" name="Text Box 104"/>
            <p:cNvSpPr txBox="1">
              <a:spLocks noChangeArrowheads="1"/>
            </p:cNvSpPr>
            <p:nvPr/>
          </p:nvSpPr>
          <p:spPr bwMode="auto">
            <a:xfrm>
              <a:off x="3637" y="1070"/>
              <a:ext cx="105" cy="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t2</a:t>
              </a:r>
            </a:p>
          </p:txBody>
        </p:sp>
      </p:grpSp>
      <p:grpSp>
        <p:nvGrpSpPr>
          <p:cNvPr id="43025" name="Group 105"/>
          <p:cNvGrpSpPr>
            <a:grpSpLocks/>
          </p:cNvGrpSpPr>
          <p:nvPr/>
        </p:nvGrpSpPr>
        <p:grpSpPr bwMode="auto">
          <a:xfrm>
            <a:off x="5638800" y="3581400"/>
            <a:ext cx="1238250" cy="815975"/>
            <a:chOff x="3787" y="1977"/>
            <a:chExt cx="780" cy="514"/>
          </a:xfrm>
        </p:grpSpPr>
        <p:sp>
          <p:nvSpPr>
            <p:cNvPr id="43026" name="Line 106"/>
            <p:cNvSpPr>
              <a:spLocks noChangeShapeType="1"/>
            </p:cNvSpPr>
            <p:nvPr/>
          </p:nvSpPr>
          <p:spPr bwMode="auto">
            <a:xfrm rot="-2039788" flipH="1" flipV="1">
              <a:off x="3939" y="1977"/>
              <a:ext cx="628" cy="51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43027" name="Text Box 107"/>
            <p:cNvSpPr txBox="1">
              <a:spLocks noChangeArrowheads="1"/>
            </p:cNvSpPr>
            <p:nvPr/>
          </p:nvSpPr>
          <p:spPr bwMode="auto">
            <a:xfrm>
              <a:off x="3787" y="1979"/>
              <a:ext cx="160" cy="19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PLS-Discriminant Analysis (PLS-DA)</a:t>
            </a:r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Classification method based on PLS</a:t>
            </a:r>
          </a:p>
          <a:p>
            <a:pPr eaLnBrk="1" hangingPunct="1"/>
            <a:r>
              <a:rPr lang="en-GB" smtClean="0">
                <a:ea typeface="ＭＳ Ｐゴシック" pitchFamily="-111" charset="-128"/>
              </a:rPr>
              <a:t>Y = ‘dummy matrix’ - defines class membership</a:t>
            </a:r>
          </a:p>
          <a:p>
            <a:pPr eaLnBrk="1" hangingPunct="1"/>
            <a:r>
              <a:rPr lang="en-GB" i="1" smtClean="0">
                <a:ea typeface="ＭＳ Ｐゴシック" pitchFamily="-111" charset="-128"/>
              </a:rPr>
              <a:t>Scores</a:t>
            </a:r>
            <a:r>
              <a:rPr lang="en-GB" smtClean="0">
                <a:ea typeface="ＭＳ Ｐゴシック" pitchFamily="-111" charset="-128"/>
              </a:rPr>
              <a:t> give information about class separation</a:t>
            </a:r>
          </a:p>
          <a:p>
            <a:pPr eaLnBrk="1" hangingPunct="1"/>
            <a:r>
              <a:rPr lang="en-GB" i="1" smtClean="0">
                <a:ea typeface="ＭＳ Ｐゴシック" pitchFamily="-111" charset="-128"/>
              </a:rPr>
              <a:t>Weights</a:t>
            </a:r>
            <a:r>
              <a:rPr lang="en-GB" smtClean="0">
                <a:ea typeface="ＭＳ Ｐゴシック" pitchFamily="-111" charset="-128"/>
              </a:rPr>
              <a:t> give information about variables responsible for separation</a:t>
            </a:r>
          </a:p>
        </p:txBody>
      </p:sp>
    </p:spTree>
    <p:extLst>
      <p:ext uri="{BB962C8B-B14F-4D97-AF65-F5344CB8AC3E}">
        <p14:creationId xmlns:p14="http://schemas.microsoft.com/office/powerpoint/2010/main" val="25978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94"/>
          <p:cNvGrpSpPr>
            <a:grpSpLocks/>
          </p:cNvGrpSpPr>
          <p:nvPr/>
        </p:nvGrpSpPr>
        <p:grpSpPr bwMode="auto">
          <a:xfrm>
            <a:off x="6019800" y="1828800"/>
            <a:ext cx="912813" cy="2362200"/>
            <a:chOff x="3504" y="2544"/>
            <a:chExt cx="575" cy="1488"/>
          </a:xfrm>
        </p:grpSpPr>
        <p:grpSp>
          <p:nvGrpSpPr>
            <p:cNvPr id="45087" name="Group 92"/>
            <p:cNvGrpSpPr>
              <a:grpSpLocks/>
            </p:cNvGrpSpPr>
            <p:nvPr/>
          </p:nvGrpSpPr>
          <p:grpSpPr bwMode="auto">
            <a:xfrm>
              <a:off x="3504" y="2544"/>
              <a:ext cx="192" cy="1488"/>
              <a:chOff x="3504" y="2544"/>
              <a:chExt cx="192" cy="1488"/>
            </a:xfrm>
          </p:grpSpPr>
          <p:sp>
            <p:nvSpPr>
              <p:cNvPr id="45110" name="Text Box 44"/>
              <p:cNvSpPr txBox="1">
                <a:spLocks noChangeArrowheads="1"/>
              </p:cNvSpPr>
              <p:nvPr/>
            </p:nvSpPr>
            <p:spPr bwMode="auto">
              <a:xfrm>
                <a:off x="3504" y="2544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5111" name="Rectangle 43"/>
              <p:cNvSpPr>
                <a:spLocks noChangeArrowheads="1"/>
              </p:cNvSpPr>
              <p:nvPr/>
            </p:nvSpPr>
            <p:spPr bwMode="auto">
              <a:xfrm>
                <a:off x="3505" y="2580"/>
                <a:ext cx="182" cy="14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2" name="Text Box 45"/>
              <p:cNvSpPr txBox="1">
                <a:spLocks noChangeArrowheads="1"/>
              </p:cNvSpPr>
              <p:nvPr/>
            </p:nvSpPr>
            <p:spPr bwMode="auto">
              <a:xfrm>
                <a:off x="3507" y="2940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13" name="Text Box 46"/>
              <p:cNvSpPr txBox="1">
                <a:spLocks noChangeArrowheads="1"/>
              </p:cNvSpPr>
              <p:nvPr/>
            </p:nvSpPr>
            <p:spPr bwMode="auto">
              <a:xfrm>
                <a:off x="3516" y="3320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14" name="Text Box 47"/>
              <p:cNvSpPr txBox="1">
                <a:spLocks noChangeArrowheads="1"/>
              </p:cNvSpPr>
              <p:nvPr/>
            </p:nvSpPr>
            <p:spPr bwMode="auto">
              <a:xfrm>
                <a:off x="3513" y="268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5115" name="Text Box 48"/>
              <p:cNvSpPr txBox="1">
                <a:spLocks noChangeArrowheads="1"/>
              </p:cNvSpPr>
              <p:nvPr/>
            </p:nvSpPr>
            <p:spPr bwMode="auto">
              <a:xfrm>
                <a:off x="3513" y="2817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5116" name="Text Box 49"/>
              <p:cNvSpPr txBox="1">
                <a:spLocks noChangeArrowheads="1"/>
              </p:cNvSpPr>
              <p:nvPr/>
            </p:nvSpPr>
            <p:spPr bwMode="auto">
              <a:xfrm>
                <a:off x="3513" y="3054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17" name="Text Box 50"/>
              <p:cNvSpPr txBox="1">
                <a:spLocks noChangeArrowheads="1"/>
              </p:cNvSpPr>
              <p:nvPr/>
            </p:nvSpPr>
            <p:spPr bwMode="auto">
              <a:xfrm>
                <a:off x="3513" y="3180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18" name="Text Box 51"/>
              <p:cNvSpPr txBox="1">
                <a:spLocks noChangeArrowheads="1"/>
              </p:cNvSpPr>
              <p:nvPr/>
            </p:nvSpPr>
            <p:spPr bwMode="auto">
              <a:xfrm>
                <a:off x="3513" y="3443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19" name="Text Box 52"/>
              <p:cNvSpPr txBox="1">
                <a:spLocks noChangeArrowheads="1"/>
              </p:cNvSpPr>
              <p:nvPr/>
            </p:nvSpPr>
            <p:spPr bwMode="auto">
              <a:xfrm>
                <a:off x="3513" y="3560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</p:grpSp>
        <p:grpSp>
          <p:nvGrpSpPr>
            <p:cNvPr id="45088" name="Group 90"/>
            <p:cNvGrpSpPr>
              <a:grpSpLocks/>
            </p:cNvGrpSpPr>
            <p:nvPr/>
          </p:nvGrpSpPr>
          <p:grpSpPr bwMode="auto">
            <a:xfrm>
              <a:off x="3697" y="2550"/>
              <a:ext cx="191" cy="1482"/>
              <a:chOff x="3768" y="2562"/>
              <a:chExt cx="191" cy="1482"/>
            </a:xfrm>
          </p:grpSpPr>
          <p:sp>
            <p:nvSpPr>
              <p:cNvPr id="45100" name="Rectangle 53"/>
              <p:cNvSpPr>
                <a:spLocks noChangeArrowheads="1"/>
              </p:cNvSpPr>
              <p:nvPr/>
            </p:nvSpPr>
            <p:spPr bwMode="auto">
              <a:xfrm>
                <a:off x="3768" y="2592"/>
                <a:ext cx="182" cy="14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1" name="Text Box 54"/>
              <p:cNvSpPr txBox="1">
                <a:spLocks noChangeArrowheads="1"/>
              </p:cNvSpPr>
              <p:nvPr/>
            </p:nvSpPr>
            <p:spPr bwMode="auto">
              <a:xfrm>
                <a:off x="3779" y="256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2" name="Text Box 55"/>
              <p:cNvSpPr txBox="1">
                <a:spLocks noChangeArrowheads="1"/>
              </p:cNvSpPr>
              <p:nvPr/>
            </p:nvSpPr>
            <p:spPr bwMode="auto">
              <a:xfrm>
                <a:off x="3770" y="295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3" name="Text Box 56"/>
              <p:cNvSpPr txBox="1">
                <a:spLocks noChangeArrowheads="1"/>
              </p:cNvSpPr>
              <p:nvPr/>
            </p:nvSpPr>
            <p:spPr bwMode="auto">
              <a:xfrm>
                <a:off x="3779" y="333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4" name="Text Box 57"/>
              <p:cNvSpPr txBox="1">
                <a:spLocks noChangeArrowheads="1"/>
              </p:cNvSpPr>
              <p:nvPr/>
            </p:nvSpPr>
            <p:spPr bwMode="auto">
              <a:xfrm>
                <a:off x="3776" y="2694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5" name="Text Box 58"/>
              <p:cNvSpPr txBox="1">
                <a:spLocks noChangeArrowheads="1"/>
              </p:cNvSpPr>
              <p:nvPr/>
            </p:nvSpPr>
            <p:spPr bwMode="auto">
              <a:xfrm>
                <a:off x="3776" y="2829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6" name="Text Box 59"/>
              <p:cNvSpPr txBox="1">
                <a:spLocks noChangeArrowheads="1"/>
              </p:cNvSpPr>
              <p:nvPr/>
            </p:nvSpPr>
            <p:spPr bwMode="auto">
              <a:xfrm>
                <a:off x="3776" y="3066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7" name="Text Box 60"/>
              <p:cNvSpPr txBox="1">
                <a:spLocks noChangeArrowheads="1"/>
              </p:cNvSpPr>
              <p:nvPr/>
            </p:nvSpPr>
            <p:spPr bwMode="auto">
              <a:xfrm>
                <a:off x="3776" y="319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8" name="Text Box 61"/>
              <p:cNvSpPr txBox="1">
                <a:spLocks noChangeArrowheads="1"/>
              </p:cNvSpPr>
              <p:nvPr/>
            </p:nvSpPr>
            <p:spPr bwMode="auto">
              <a:xfrm>
                <a:off x="3776" y="345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109" name="Text Box 62"/>
              <p:cNvSpPr txBox="1">
                <a:spLocks noChangeArrowheads="1"/>
              </p:cNvSpPr>
              <p:nvPr/>
            </p:nvSpPr>
            <p:spPr bwMode="auto">
              <a:xfrm>
                <a:off x="3776" y="357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</p:grpSp>
        <p:grpSp>
          <p:nvGrpSpPr>
            <p:cNvPr id="45089" name="Group 93"/>
            <p:cNvGrpSpPr>
              <a:grpSpLocks/>
            </p:cNvGrpSpPr>
            <p:nvPr/>
          </p:nvGrpSpPr>
          <p:grpSpPr bwMode="auto">
            <a:xfrm>
              <a:off x="3888" y="2550"/>
              <a:ext cx="191" cy="1482"/>
              <a:chOff x="4024" y="2556"/>
              <a:chExt cx="191" cy="1482"/>
            </a:xfrm>
          </p:grpSpPr>
          <p:sp>
            <p:nvSpPr>
              <p:cNvPr id="45090" name="Text Box 64"/>
              <p:cNvSpPr txBox="1">
                <a:spLocks noChangeArrowheads="1"/>
              </p:cNvSpPr>
              <p:nvPr/>
            </p:nvSpPr>
            <p:spPr bwMode="auto">
              <a:xfrm>
                <a:off x="4035" y="2556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1" name="Rectangle 63"/>
              <p:cNvSpPr>
                <a:spLocks noChangeArrowheads="1"/>
              </p:cNvSpPr>
              <p:nvPr/>
            </p:nvSpPr>
            <p:spPr bwMode="auto">
              <a:xfrm>
                <a:off x="4024" y="2586"/>
                <a:ext cx="182" cy="14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092" name="Text Box 65"/>
              <p:cNvSpPr txBox="1">
                <a:spLocks noChangeArrowheads="1"/>
              </p:cNvSpPr>
              <p:nvPr/>
            </p:nvSpPr>
            <p:spPr bwMode="auto">
              <a:xfrm>
                <a:off x="4026" y="2946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3" name="Text Box 66"/>
              <p:cNvSpPr txBox="1">
                <a:spLocks noChangeArrowheads="1"/>
              </p:cNvSpPr>
              <p:nvPr/>
            </p:nvSpPr>
            <p:spPr bwMode="auto">
              <a:xfrm>
                <a:off x="4035" y="3326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4" name="Text Box 67"/>
              <p:cNvSpPr txBox="1">
                <a:spLocks noChangeArrowheads="1"/>
              </p:cNvSpPr>
              <p:nvPr/>
            </p:nvSpPr>
            <p:spPr bwMode="auto">
              <a:xfrm>
                <a:off x="4032" y="2688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5" name="Text Box 68"/>
              <p:cNvSpPr txBox="1">
                <a:spLocks noChangeArrowheads="1"/>
              </p:cNvSpPr>
              <p:nvPr/>
            </p:nvSpPr>
            <p:spPr bwMode="auto">
              <a:xfrm>
                <a:off x="4032" y="2823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1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6" name="Text Box 69"/>
              <p:cNvSpPr txBox="1">
                <a:spLocks noChangeArrowheads="1"/>
              </p:cNvSpPr>
              <p:nvPr/>
            </p:nvSpPr>
            <p:spPr bwMode="auto">
              <a:xfrm>
                <a:off x="4032" y="3060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7" name="Text Box 70"/>
              <p:cNvSpPr txBox="1">
                <a:spLocks noChangeArrowheads="1"/>
              </p:cNvSpPr>
              <p:nvPr/>
            </p:nvSpPr>
            <p:spPr bwMode="auto">
              <a:xfrm>
                <a:off x="4032" y="3186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rgbClr val="FF0000"/>
                    </a:solidFill>
                    <a:latin typeface="Times New Roman" pitchFamily="-111" charset="0"/>
                    <a:cs typeface="Arial" charset="0"/>
                  </a:rPr>
                  <a:t>0</a:t>
                </a:r>
                <a:endPara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8" name="Text Box 71"/>
              <p:cNvSpPr txBox="1">
                <a:spLocks noChangeArrowheads="1"/>
              </p:cNvSpPr>
              <p:nvPr/>
            </p:nvSpPr>
            <p:spPr bwMode="auto">
              <a:xfrm>
                <a:off x="4032" y="3449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  <p:sp>
            <p:nvSpPr>
              <p:cNvPr id="45099" name="Text Box 72"/>
              <p:cNvSpPr txBox="1">
                <a:spLocks noChangeArrowheads="1"/>
              </p:cNvSpPr>
              <p:nvPr/>
            </p:nvSpPr>
            <p:spPr bwMode="auto">
              <a:xfrm>
                <a:off x="4032" y="3566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>
                    <a:solidFill>
                      <a:schemeClr val="accent2"/>
                    </a:solidFill>
                    <a:latin typeface="Times New Roman" pitchFamily="-111" charset="0"/>
                    <a:cs typeface="Arial" charset="0"/>
                  </a:rPr>
                  <a:t>1</a:t>
                </a:r>
                <a:endPara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endParaRPr>
              </a:p>
            </p:txBody>
          </p:sp>
        </p:grpSp>
      </p:grpSp>
      <p:grpSp>
        <p:nvGrpSpPr>
          <p:cNvPr id="45059" name="Group 95"/>
          <p:cNvGrpSpPr>
            <a:grpSpLocks/>
          </p:cNvGrpSpPr>
          <p:nvPr/>
        </p:nvGrpSpPr>
        <p:grpSpPr bwMode="auto">
          <a:xfrm>
            <a:off x="609600" y="1828800"/>
            <a:ext cx="3851275" cy="2373313"/>
            <a:chOff x="384" y="1152"/>
            <a:chExt cx="2426" cy="1495"/>
          </a:xfrm>
        </p:grpSpPr>
        <p:sp>
          <p:nvSpPr>
            <p:cNvPr id="45067" name="Rectangle 21"/>
            <p:cNvSpPr>
              <a:spLocks noChangeArrowheads="1"/>
            </p:cNvSpPr>
            <p:nvPr/>
          </p:nvSpPr>
          <p:spPr bwMode="auto">
            <a:xfrm>
              <a:off x="564" y="1195"/>
              <a:ext cx="2246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8" name="Rectangle 22"/>
            <p:cNvSpPr>
              <a:spLocks noChangeArrowheads="1"/>
            </p:cNvSpPr>
            <p:nvPr/>
          </p:nvSpPr>
          <p:spPr bwMode="auto">
            <a:xfrm>
              <a:off x="564" y="1195"/>
              <a:ext cx="2246" cy="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9" name="Rectangle 23"/>
            <p:cNvSpPr>
              <a:spLocks noChangeArrowheads="1"/>
            </p:cNvSpPr>
            <p:nvPr/>
          </p:nvSpPr>
          <p:spPr bwMode="auto">
            <a:xfrm>
              <a:off x="564" y="1323"/>
              <a:ext cx="2246" cy="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0" name="Rectangle 24"/>
            <p:cNvSpPr>
              <a:spLocks noChangeArrowheads="1"/>
            </p:cNvSpPr>
            <p:nvPr/>
          </p:nvSpPr>
          <p:spPr bwMode="auto">
            <a:xfrm>
              <a:off x="564" y="1451"/>
              <a:ext cx="2246" cy="1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1" name="Text Box 25"/>
            <p:cNvSpPr txBox="1">
              <a:spLocks noChangeArrowheads="1"/>
            </p:cNvSpPr>
            <p:nvPr/>
          </p:nvSpPr>
          <p:spPr bwMode="auto">
            <a:xfrm>
              <a:off x="393" y="115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rPr>
                <a:t>1</a:t>
              </a:r>
            </a:p>
          </p:txBody>
        </p:sp>
        <p:sp>
          <p:nvSpPr>
            <p:cNvPr id="45072" name="Text Box 26"/>
            <p:cNvSpPr txBox="1">
              <a:spLocks noChangeArrowheads="1"/>
            </p:cNvSpPr>
            <p:nvPr/>
          </p:nvSpPr>
          <p:spPr bwMode="auto">
            <a:xfrm>
              <a:off x="384" y="154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rPr>
                <a:t>2</a:t>
              </a:r>
            </a:p>
          </p:txBody>
        </p:sp>
        <p:sp>
          <p:nvSpPr>
            <p:cNvPr id="45073" name="Text Box 27"/>
            <p:cNvSpPr txBox="1">
              <a:spLocks noChangeArrowheads="1"/>
            </p:cNvSpPr>
            <p:nvPr/>
          </p:nvSpPr>
          <p:spPr bwMode="auto">
            <a:xfrm>
              <a:off x="393" y="192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rPr>
                <a:t>3</a:t>
              </a:r>
            </a:p>
          </p:txBody>
        </p:sp>
        <p:sp>
          <p:nvSpPr>
            <p:cNvPr id="45074" name="Line 28"/>
            <p:cNvSpPr>
              <a:spLocks noChangeShapeType="1"/>
            </p:cNvSpPr>
            <p:nvPr/>
          </p:nvSpPr>
          <p:spPr bwMode="auto">
            <a:xfrm>
              <a:off x="468" y="2342"/>
              <a:ext cx="6" cy="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5" name="Rectangle 31"/>
            <p:cNvSpPr>
              <a:spLocks noChangeArrowheads="1"/>
            </p:cNvSpPr>
            <p:nvPr/>
          </p:nvSpPr>
          <p:spPr bwMode="auto">
            <a:xfrm>
              <a:off x="564" y="1583"/>
              <a:ext cx="2246" cy="12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6" name="Rectangle 32"/>
            <p:cNvSpPr>
              <a:spLocks noChangeArrowheads="1"/>
            </p:cNvSpPr>
            <p:nvPr/>
          </p:nvSpPr>
          <p:spPr bwMode="auto">
            <a:xfrm>
              <a:off x="564" y="1695"/>
              <a:ext cx="2246" cy="12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7" name="Rectangle 33"/>
            <p:cNvSpPr>
              <a:spLocks noChangeArrowheads="1"/>
            </p:cNvSpPr>
            <p:nvPr/>
          </p:nvSpPr>
          <p:spPr bwMode="auto">
            <a:xfrm>
              <a:off x="564" y="1824"/>
              <a:ext cx="2246" cy="12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8" name="Rectangle 34"/>
            <p:cNvSpPr>
              <a:spLocks noChangeArrowheads="1"/>
            </p:cNvSpPr>
            <p:nvPr/>
          </p:nvSpPr>
          <p:spPr bwMode="auto">
            <a:xfrm>
              <a:off x="564" y="1920"/>
              <a:ext cx="2246" cy="12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9" name="Rectangle 35"/>
            <p:cNvSpPr>
              <a:spLocks noChangeArrowheads="1"/>
            </p:cNvSpPr>
            <p:nvPr/>
          </p:nvSpPr>
          <p:spPr bwMode="auto">
            <a:xfrm>
              <a:off x="564" y="2031"/>
              <a:ext cx="2246" cy="12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0" name="Rectangle 36"/>
            <p:cNvSpPr>
              <a:spLocks noChangeArrowheads="1"/>
            </p:cNvSpPr>
            <p:nvPr/>
          </p:nvSpPr>
          <p:spPr bwMode="auto">
            <a:xfrm>
              <a:off x="564" y="2160"/>
              <a:ext cx="2246" cy="12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1" name="Text Box 37"/>
            <p:cNvSpPr txBox="1">
              <a:spLocks noChangeArrowheads="1"/>
            </p:cNvSpPr>
            <p:nvPr/>
          </p:nvSpPr>
          <p:spPr bwMode="auto">
            <a:xfrm>
              <a:off x="390" y="128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rPr>
                <a:t>1</a:t>
              </a:r>
            </a:p>
          </p:txBody>
        </p:sp>
        <p:sp>
          <p:nvSpPr>
            <p:cNvPr id="45082" name="Text Box 38"/>
            <p:cNvSpPr txBox="1">
              <a:spLocks noChangeArrowheads="1"/>
            </p:cNvSpPr>
            <p:nvPr/>
          </p:nvSpPr>
          <p:spPr bwMode="auto">
            <a:xfrm>
              <a:off x="390" y="1419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-111" charset="0"/>
                  <a:cs typeface="Arial" charset="0"/>
                </a:rPr>
                <a:t>1</a:t>
              </a:r>
            </a:p>
          </p:txBody>
        </p:sp>
        <p:sp>
          <p:nvSpPr>
            <p:cNvPr id="45083" name="Text Box 39"/>
            <p:cNvSpPr txBox="1">
              <a:spLocks noChangeArrowheads="1"/>
            </p:cNvSpPr>
            <p:nvPr/>
          </p:nvSpPr>
          <p:spPr bwMode="auto">
            <a:xfrm>
              <a:off x="390" y="165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rPr>
                <a:t>2</a:t>
              </a:r>
            </a:p>
          </p:txBody>
        </p:sp>
        <p:sp>
          <p:nvSpPr>
            <p:cNvPr id="45084" name="Text Box 40"/>
            <p:cNvSpPr txBox="1">
              <a:spLocks noChangeArrowheads="1"/>
            </p:cNvSpPr>
            <p:nvPr/>
          </p:nvSpPr>
          <p:spPr bwMode="auto">
            <a:xfrm>
              <a:off x="390" y="178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Times New Roman" pitchFamily="-111" charset="0"/>
                  <a:cs typeface="Arial" charset="0"/>
                </a:rPr>
                <a:t>2</a:t>
              </a:r>
            </a:p>
          </p:txBody>
        </p:sp>
        <p:sp>
          <p:nvSpPr>
            <p:cNvPr id="45085" name="Text Box 41"/>
            <p:cNvSpPr txBox="1">
              <a:spLocks noChangeArrowheads="1"/>
            </p:cNvSpPr>
            <p:nvPr/>
          </p:nvSpPr>
          <p:spPr bwMode="auto">
            <a:xfrm>
              <a:off x="390" y="204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rPr>
                <a:t>3</a:t>
              </a:r>
            </a:p>
          </p:txBody>
        </p:sp>
        <p:sp>
          <p:nvSpPr>
            <p:cNvPr id="45086" name="Text Box 42"/>
            <p:cNvSpPr txBox="1">
              <a:spLocks noChangeArrowheads="1"/>
            </p:cNvSpPr>
            <p:nvPr/>
          </p:nvSpPr>
          <p:spPr bwMode="auto">
            <a:xfrm>
              <a:off x="390" y="216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accent2"/>
                  </a:solidFill>
                  <a:latin typeface="Times New Roman" pitchFamily="-111" charset="0"/>
                  <a:cs typeface="Arial" charset="0"/>
                </a:rPr>
                <a:t>3</a:t>
              </a:r>
            </a:p>
          </p:txBody>
        </p:sp>
      </p:grpSp>
      <p:sp>
        <p:nvSpPr>
          <p:cNvPr id="45060" name="Text Box 78"/>
          <p:cNvSpPr txBox="1">
            <a:spLocks noChangeArrowheads="1"/>
          </p:cNvSpPr>
          <p:nvPr/>
        </p:nvSpPr>
        <p:spPr bwMode="auto">
          <a:xfrm>
            <a:off x="2362200" y="1219200"/>
            <a:ext cx="514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latin typeface="Times New Roman" pitchFamily="-111" charset="0"/>
                <a:cs typeface="Arial" charset="0"/>
              </a:rPr>
              <a:t>X</a:t>
            </a:r>
            <a:endParaRPr lang="en-US" sz="3600">
              <a:latin typeface="Times New Roman" pitchFamily="-111" charset="0"/>
              <a:cs typeface="Arial" charset="0"/>
            </a:endParaRPr>
          </a:p>
        </p:txBody>
      </p:sp>
      <p:sp>
        <p:nvSpPr>
          <p:cNvPr id="45061" name="Text Box 82"/>
          <p:cNvSpPr txBox="1">
            <a:spLocks noChangeArrowheads="1"/>
          </p:cNvSpPr>
          <p:nvPr/>
        </p:nvSpPr>
        <p:spPr bwMode="auto">
          <a:xfrm>
            <a:off x="6172200" y="1219200"/>
            <a:ext cx="514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latin typeface="Times New Roman" pitchFamily="-111" charset="0"/>
                <a:cs typeface="Arial" charset="0"/>
              </a:rPr>
              <a:t>Y</a:t>
            </a:r>
            <a:endParaRPr lang="en-US" sz="3600">
              <a:latin typeface="Times New Roman" pitchFamily="-111" charset="0"/>
              <a:cs typeface="Arial" charset="0"/>
            </a:endParaRPr>
          </a:p>
        </p:txBody>
      </p:sp>
      <p:sp>
        <p:nvSpPr>
          <p:cNvPr id="45062" name="Text Box 83"/>
          <p:cNvSpPr txBox="1">
            <a:spLocks noChangeArrowheads="1"/>
          </p:cNvSpPr>
          <p:nvPr/>
        </p:nvSpPr>
        <p:spPr bwMode="auto">
          <a:xfrm>
            <a:off x="7696200" y="1600200"/>
            <a:ext cx="1243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0">
                <a:cs typeface="Arial" charset="0"/>
              </a:rPr>
              <a:t>‘Dummy’ matrix</a:t>
            </a:r>
          </a:p>
        </p:txBody>
      </p:sp>
      <p:sp>
        <p:nvSpPr>
          <p:cNvPr id="45063" name="Line 84"/>
          <p:cNvSpPr>
            <a:spLocks noChangeShapeType="1"/>
          </p:cNvSpPr>
          <p:nvPr/>
        </p:nvSpPr>
        <p:spPr bwMode="auto">
          <a:xfrm flipH="1">
            <a:off x="7086600" y="2133600"/>
            <a:ext cx="7207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45064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PLS-DA schematic</a:t>
            </a:r>
          </a:p>
        </p:txBody>
      </p:sp>
      <p:sp>
        <p:nvSpPr>
          <p:cNvPr id="45065" name="AutoShape 87"/>
          <p:cNvSpPr>
            <a:spLocks noChangeArrowheads="1"/>
          </p:cNvSpPr>
          <p:nvPr/>
        </p:nvSpPr>
        <p:spPr bwMode="auto">
          <a:xfrm>
            <a:off x="4648200" y="2667000"/>
            <a:ext cx="1066800" cy="685800"/>
          </a:xfrm>
          <a:prstGeom prst="leftRightArrow">
            <a:avLst>
              <a:gd name="adj1" fmla="val 50000"/>
              <a:gd name="adj2" fmla="val 3111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Times New Roman" pitchFamily="-111" charset="0"/>
              </a:rPr>
              <a:t>PLS</a:t>
            </a:r>
          </a:p>
        </p:txBody>
      </p:sp>
      <p:sp>
        <p:nvSpPr>
          <p:cNvPr id="45066" name="Rectangle 97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pPr eaLnBrk="1" hangingPunct="1"/>
            <a:r>
              <a:rPr lang="en-GB" sz="2800" smtClean="0">
                <a:ea typeface="ＭＳ Ｐゴシック" pitchFamily="-111" charset="-128"/>
              </a:rPr>
              <a:t>PLS-DA models separation between classes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Q: Why can’t Y just be a single column of class numbers 1,2,3 etc?</a:t>
            </a:r>
          </a:p>
        </p:txBody>
      </p:sp>
    </p:spTree>
    <p:extLst>
      <p:ext uri="{BB962C8B-B14F-4D97-AF65-F5344CB8AC3E}">
        <p14:creationId xmlns:p14="http://schemas.microsoft.com/office/powerpoint/2010/main" val="37441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67" name="Text Box 83"/>
          <p:cNvSpPr txBox="1">
            <a:spLocks noChangeArrowheads="1"/>
          </p:cNvSpPr>
          <p:nvPr/>
        </p:nvSpPr>
        <p:spPr bwMode="auto">
          <a:xfrm>
            <a:off x="2230438" y="955675"/>
            <a:ext cx="2632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Arial" charset="0"/>
              </a:rPr>
              <a:t>X space</a:t>
            </a:r>
          </a:p>
          <a:p>
            <a:pPr algn="ctr"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Arial" charset="0"/>
              </a:rPr>
              <a:t>Metabolic information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11" charset="0"/>
              <a:cs typeface="Arial" charset="0"/>
            </a:endParaRPr>
          </a:p>
        </p:txBody>
      </p:sp>
      <p:sp>
        <p:nvSpPr>
          <p:cNvPr id="46083" name="Line 2"/>
          <p:cNvSpPr>
            <a:spLocks noChangeShapeType="1"/>
          </p:cNvSpPr>
          <p:nvPr/>
        </p:nvSpPr>
        <p:spPr bwMode="auto">
          <a:xfrm flipV="1">
            <a:off x="6096000" y="1524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4" name="Line 3"/>
          <p:cNvSpPr>
            <a:spLocks noChangeShapeType="1"/>
          </p:cNvSpPr>
          <p:nvPr/>
        </p:nvSpPr>
        <p:spPr bwMode="auto">
          <a:xfrm>
            <a:off x="5715000" y="3733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rot="15896487" flipV="1">
            <a:off x="5748338" y="1946275"/>
            <a:ext cx="236220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8451850" y="35052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y1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5937250" y="12192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y2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5435600" y="16287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-111" charset="0"/>
                <a:cs typeface="Arial" charset="0"/>
              </a:rPr>
              <a:t>u</a:t>
            </a:r>
            <a:endParaRPr lang="en-US" sz="2000">
              <a:latin typeface="Times New Roman" pitchFamily="-111" charset="0"/>
              <a:cs typeface="Arial" charset="0"/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5962650" y="40068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0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5486400" y="354965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0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 flipV="1">
            <a:off x="76962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7562850" y="3810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1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093" name="Line 12"/>
          <p:cNvSpPr>
            <a:spLocks noChangeShapeType="1"/>
          </p:cNvSpPr>
          <p:nvPr/>
        </p:nvSpPr>
        <p:spPr bwMode="auto">
          <a:xfrm flipH="1">
            <a:off x="6019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5810250" y="2057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1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095" name="Line 14"/>
          <p:cNvSpPr>
            <a:spLocks noChangeShapeType="1"/>
          </p:cNvSpPr>
          <p:nvPr/>
        </p:nvSpPr>
        <p:spPr bwMode="auto">
          <a:xfrm flipV="1">
            <a:off x="3810000" y="4648200"/>
            <a:ext cx="0" cy="2057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96" name="Line 15"/>
          <p:cNvSpPr>
            <a:spLocks noChangeShapeType="1"/>
          </p:cNvSpPr>
          <p:nvPr/>
        </p:nvSpPr>
        <p:spPr bwMode="auto">
          <a:xfrm>
            <a:off x="3429000" y="6400800"/>
            <a:ext cx="2286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097" name="Oval 16"/>
          <p:cNvSpPr>
            <a:spLocks noChangeArrowheads="1"/>
          </p:cNvSpPr>
          <p:nvPr/>
        </p:nvSpPr>
        <p:spPr bwMode="auto">
          <a:xfrm>
            <a:off x="5334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Oval 17"/>
          <p:cNvSpPr>
            <a:spLocks noChangeArrowheads="1"/>
          </p:cNvSpPr>
          <p:nvPr/>
        </p:nvSpPr>
        <p:spPr bwMode="auto">
          <a:xfrm>
            <a:off x="3733800" y="6324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5638800" y="621665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t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3657600" y="4343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u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 flipV="1">
            <a:off x="5410200" y="632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02" name="Line 21"/>
          <p:cNvSpPr>
            <a:spLocks noChangeShapeType="1"/>
          </p:cNvSpPr>
          <p:nvPr/>
        </p:nvSpPr>
        <p:spPr bwMode="auto">
          <a:xfrm flipH="1">
            <a:off x="3733800" y="49418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03" name="Oval 22"/>
          <p:cNvSpPr>
            <a:spLocks noChangeArrowheads="1"/>
          </p:cNvSpPr>
          <p:nvPr/>
        </p:nvSpPr>
        <p:spPr bwMode="auto">
          <a:xfrm>
            <a:off x="52578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4" name="Oval 23"/>
          <p:cNvSpPr>
            <a:spLocks noChangeArrowheads="1"/>
          </p:cNvSpPr>
          <p:nvPr/>
        </p:nvSpPr>
        <p:spPr bwMode="auto">
          <a:xfrm>
            <a:off x="51054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5" name="Oval 24"/>
          <p:cNvSpPr>
            <a:spLocks noChangeArrowheads="1"/>
          </p:cNvSpPr>
          <p:nvPr/>
        </p:nvSpPr>
        <p:spPr bwMode="auto">
          <a:xfrm>
            <a:off x="54864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6" name="Oval 25"/>
          <p:cNvSpPr>
            <a:spLocks noChangeArrowheads="1"/>
          </p:cNvSpPr>
          <p:nvPr/>
        </p:nvSpPr>
        <p:spPr bwMode="auto">
          <a:xfrm>
            <a:off x="50292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7" name="Oval 26"/>
          <p:cNvSpPr>
            <a:spLocks noChangeArrowheads="1"/>
          </p:cNvSpPr>
          <p:nvPr/>
        </p:nvSpPr>
        <p:spPr bwMode="auto">
          <a:xfrm>
            <a:off x="3886200" y="6324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8" name="Oval 27"/>
          <p:cNvSpPr>
            <a:spLocks noChangeArrowheads="1"/>
          </p:cNvSpPr>
          <p:nvPr/>
        </p:nvSpPr>
        <p:spPr bwMode="auto">
          <a:xfrm>
            <a:off x="4038600" y="6324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09" name="Oval 28"/>
          <p:cNvSpPr>
            <a:spLocks noChangeArrowheads="1"/>
          </p:cNvSpPr>
          <p:nvPr/>
        </p:nvSpPr>
        <p:spPr bwMode="auto">
          <a:xfrm>
            <a:off x="4191000" y="6324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0" name="Oval 29"/>
          <p:cNvSpPr>
            <a:spLocks noChangeArrowheads="1"/>
          </p:cNvSpPr>
          <p:nvPr/>
        </p:nvSpPr>
        <p:spPr bwMode="auto">
          <a:xfrm>
            <a:off x="3657600" y="6324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1" name="Line 30"/>
          <p:cNvSpPr>
            <a:spLocks noChangeShapeType="1"/>
          </p:cNvSpPr>
          <p:nvPr/>
        </p:nvSpPr>
        <p:spPr bwMode="auto">
          <a:xfrm flipV="1">
            <a:off x="3810000" y="4953000"/>
            <a:ext cx="1676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112" name="Oval 31"/>
          <p:cNvSpPr>
            <a:spLocks noChangeArrowheads="1"/>
          </p:cNvSpPr>
          <p:nvPr/>
        </p:nvSpPr>
        <p:spPr bwMode="auto">
          <a:xfrm>
            <a:off x="5715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13" name="Line 32"/>
          <p:cNvSpPr>
            <a:spLocks noChangeShapeType="1"/>
          </p:cNvSpPr>
          <p:nvPr/>
        </p:nvSpPr>
        <p:spPr bwMode="auto">
          <a:xfrm flipV="1">
            <a:off x="1600200" y="1447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114" name="Line 33"/>
          <p:cNvSpPr>
            <a:spLocks noChangeShapeType="1"/>
          </p:cNvSpPr>
          <p:nvPr/>
        </p:nvSpPr>
        <p:spPr bwMode="auto">
          <a:xfrm>
            <a:off x="1219200" y="3657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115" name="Text Box 34"/>
          <p:cNvSpPr txBox="1">
            <a:spLocks noChangeArrowheads="1"/>
          </p:cNvSpPr>
          <p:nvPr/>
        </p:nvSpPr>
        <p:spPr bwMode="auto">
          <a:xfrm>
            <a:off x="3956050" y="34290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x1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116" name="Text Box 35"/>
          <p:cNvSpPr txBox="1">
            <a:spLocks noChangeArrowheads="1"/>
          </p:cNvSpPr>
          <p:nvPr/>
        </p:nvSpPr>
        <p:spPr bwMode="auto">
          <a:xfrm>
            <a:off x="1441450" y="11430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x2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117" name="Line 36"/>
          <p:cNvSpPr>
            <a:spLocks noChangeShapeType="1"/>
          </p:cNvSpPr>
          <p:nvPr/>
        </p:nvSpPr>
        <p:spPr bwMode="auto">
          <a:xfrm flipH="1">
            <a:off x="304800" y="34290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118" name="Text Box 37"/>
          <p:cNvSpPr txBox="1">
            <a:spLocks noChangeArrowheads="1"/>
          </p:cNvSpPr>
          <p:nvPr/>
        </p:nvSpPr>
        <p:spPr bwMode="auto">
          <a:xfrm>
            <a:off x="0" y="438785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imes New Roman" pitchFamily="-111" charset="0"/>
                <a:cs typeface="Arial" charset="0"/>
              </a:rPr>
              <a:t>x3</a:t>
            </a:r>
            <a:endParaRPr lang="en-US" sz="1600">
              <a:latin typeface="Times New Roman" pitchFamily="-111" charset="0"/>
              <a:cs typeface="Arial" charset="0"/>
            </a:endParaRPr>
          </a:p>
        </p:txBody>
      </p:sp>
      <p:sp>
        <p:nvSpPr>
          <p:cNvPr id="46119" name="Oval 38"/>
          <p:cNvSpPr>
            <a:spLocks noChangeArrowheads="1"/>
          </p:cNvSpPr>
          <p:nvPr/>
        </p:nvSpPr>
        <p:spPr bwMode="auto">
          <a:xfrm>
            <a:off x="1066800" y="4038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0" name="Oval 39"/>
          <p:cNvSpPr>
            <a:spLocks noChangeArrowheads="1"/>
          </p:cNvSpPr>
          <p:nvPr/>
        </p:nvSpPr>
        <p:spPr bwMode="auto">
          <a:xfrm>
            <a:off x="1331913" y="29241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1" name="Oval 40"/>
          <p:cNvSpPr>
            <a:spLocks noChangeArrowheads="1"/>
          </p:cNvSpPr>
          <p:nvPr/>
        </p:nvSpPr>
        <p:spPr bwMode="auto">
          <a:xfrm>
            <a:off x="1447800" y="32131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2" name="Oval 41"/>
          <p:cNvSpPr>
            <a:spLocks noChangeArrowheads="1"/>
          </p:cNvSpPr>
          <p:nvPr/>
        </p:nvSpPr>
        <p:spPr bwMode="auto">
          <a:xfrm>
            <a:off x="1371600" y="4038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3" name="Oval 42"/>
          <p:cNvSpPr>
            <a:spLocks noChangeArrowheads="1"/>
          </p:cNvSpPr>
          <p:nvPr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4" name="Oval 43"/>
          <p:cNvSpPr>
            <a:spLocks noChangeArrowheads="1"/>
          </p:cNvSpPr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5" name="Oval 44"/>
          <p:cNvSpPr>
            <a:spLocks noChangeArrowheads="1"/>
          </p:cNvSpPr>
          <p:nvPr/>
        </p:nvSpPr>
        <p:spPr bwMode="auto">
          <a:xfrm>
            <a:off x="1692275" y="35639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6" name="Oval 45"/>
          <p:cNvSpPr>
            <a:spLocks noChangeArrowheads="1"/>
          </p:cNvSpPr>
          <p:nvPr/>
        </p:nvSpPr>
        <p:spPr bwMode="auto">
          <a:xfrm>
            <a:off x="1403350" y="34925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7" name="Oval 46"/>
          <p:cNvSpPr>
            <a:spLocks noChangeArrowheads="1"/>
          </p:cNvSpPr>
          <p:nvPr/>
        </p:nvSpPr>
        <p:spPr bwMode="auto">
          <a:xfrm>
            <a:off x="1258888" y="2636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8" name="Oval 47"/>
          <p:cNvSpPr>
            <a:spLocks noChangeArrowheads="1"/>
          </p:cNvSpPr>
          <p:nvPr/>
        </p:nvSpPr>
        <p:spPr bwMode="auto">
          <a:xfrm>
            <a:off x="1219200" y="32131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29" name="Oval 48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0" name="Oval 49"/>
          <p:cNvSpPr>
            <a:spLocks noChangeArrowheads="1"/>
          </p:cNvSpPr>
          <p:nvPr/>
        </p:nvSpPr>
        <p:spPr bwMode="auto">
          <a:xfrm>
            <a:off x="1447800" y="2276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1" name="Oval 50"/>
          <p:cNvSpPr>
            <a:spLocks noChangeArrowheads="1"/>
          </p:cNvSpPr>
          <p:nvPr/>
        </p:nvSpPr>
        <p:spPr bwMode="auto">
          <a:xfrm>
            <a:off x="1547813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2" name="Oval 51"/>
          <p:cNvSpPr>
            <a:spLocks noChangeArrowheads="1"/>
          </p:cNvSpPr>
          <p:nvPr/>
        </p:nvSpPr>
        <p:spPr bwMode="auto">
          <a:xfrm>
            <a:off x="1547813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3" name="Oval 52"/>
          <p:cNvSpPr>
            <a:spLocks noChangeArrowheads="1"/>
          </p:cNvSpPr>
          <p:nvPr/>
        </p:nvSpPr>
        <p:spPr bwMode="auto">
          <a:xfrm>
            <a:off x="1971675" y="33480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4" name="Oval 53"/>
          <p:cNvSpPr>
            <a:spLocks noChangeArrowheads="1"/>
          </p:cNvSpPr>
          <p:nvPr/>
        </p:nvSpPr>
        <p:spPr bwMode="auto">
          <a:xfrm>
            <a:off x="1619250" y="30686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5" name="Oval 54"/>
          <p:cNvSpPr>
            <a:spLocks noChangeArrowheads="1"/>
          </p:cNvSpPr>
          <p:nvPr/>
        </p:nvSpPr>
        <p:spPr bwMode="auto">
          <a:xfrm>
            <a:off x="17526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6" name="Oval 55"/>
          <p:cNvSpPr>
            <a:spLocks noChangeArrowheads="1"/>
          </p:cNvSpPr>
          <p:nvPr/>
        </p:nvSpPr>
        <p:spPr bwMode="auto">
          <a:xfrm>
            <a:off x="19812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7" name="Oval 56"/>
          <p:cNvSpPr>
            <a:spLocks noChangeArrowheads="1"/>
          </p:cNvSpPr>
          <p:nvPr/>
        </p:nvSpPr>
        <p:spPr bwMode="auto">
          <a:xfrm>
            <a:off x="2124075" y="2916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8" name="Oval 57"/>
          <p:cNvSpPr>
            <a:spLocks noChangeArrowheads="1"/>
          </p:cNvSpPr>
          <p:nvPr/>
        </p:nvSpPr>
        <p:spPr bwMode="auto">
          <a:xfrm>
            <a:off x="1763713" y="242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39" name="Oval 58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0" name="Oval 59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1" name="Oval 60"/>
          <p:cNvSpPr>
            <a:spLocks noChangeArrowheads="1"/>
          </p:cNvSpPr>
          <p:nvPr/>
        </p:nvSpPr>
        <p:spPr bwMode="auto">
          <a:xfrm>
            <a:off x="1371600" y="4267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2" name="Oval 62"/>
          <p:cNvSpPr>
            <a:spLocks noChangeArrowheads="1"/>
          </p:cNvSpPr>
          <p:nvPr/>
        </p:nvSpPr>
        <p:spPr bwMode="auto">
          <a:xfrm>
            <a:off x="1908175" y="36369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3" name="Oval 63"/>
          <p:cNvSpPr>
            <a:spLocks noChangeArrowheads="1"/>
          </p:cNvSpPr>
          <p:nvPr/>
        </p:nvSpPr>
        <p:spPr bwMode="auto">
          <a:xfrm>
            <a:off x="1835150" y="299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4" name="Line 64"/>
          <p:cNvSpPr>
            <a:spLocks noChangeShapeType="1"/>
          </p:cNvSpPr>
          <p:nvPr/>
        </p:nvSpPr>
        <p:spPr bwMode="auto">
          <a:xfrm rot="889254" flipV="1">
            <a:off x="1276350" y="1839913"/>
            <a:ext cx="906463" cy="31130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46145" name="Text Box 65"/>
          <p:cNvSpPr txBox="1">
            <a:spLocks noChangeArrowheads="1"/>
          </p:cNvSpPr>
          <p:nvPr/>
        </p:nvSpPr>
        <p:spPr bwMode="auto">
          <a:xfrm>
            <a:off x="3690938" y="426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 sz="2400" b="0">
              <a:latin typeface="Times New Roman" pitchFamily="-111" charset="0"/>
              <a:cs typeface="Arial" charset="0"/>
            </a:endParaRPr>
          </a:p>
        </p:txBody>
      </p:sp>
      <p:sp>
        <p:nvSpPr>
          <p:cNvPr id="46146" name="Oval 67"/>
          <p:cNvSpPr>
            <a:spLocks noChangeArrowheads="1"/>
          </p:cNvSpPr>
          <p:nvPr/>
        </p:nvSpPr>
        <p:spPr bwMode="auto">
          <a:xfrm>
            <a:off x="1295400" y="4495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7" name="Oval 68"/>
          <p:cNvSpPr>
            <a:spLocks noChangeArrowheads="1"/>
          </p:cNvSpPr>
          <p:nvPr/>
        </p:nvSpPr>
        <p:spPr bwMode="auto">
          <a:xfrm>
            <a:off x="1600200" y="4343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8" name="Oval 69"/>
          <p:cNvSpPr>
            <a:spLocks noChangeArrowheads="1"/>
          </p:cNvSpPr>
          <p:nvPr/>
        </p:nvSpPr>
        <p:spPr bwMode="auto">
          <a:xfrm>
            <a:off x="1676400" y="4038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49" name="Text Box 70"/>
          <p:cNvSpPr txBox="1">
            <a:spLocks noChangeArrowheads="1"/>
          </p:cNvSpPr>
          <p:nvPr/>
        </p:nvSpPr>
        <p:spPr bwMode="auto">
          <a:xfrm>
            <a:off x="2438400" y="1609725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Times New Roman" pitchFamily="-111" charset="0"/>
                <a:cs typeface="Arial" charset="0"/>
              </a:rPr>
              <a:t>t</a:t>
            </a:r>
            <a:endParaRPr lang="en-US" sz="2000">
              <a:latin typeface="Times New Roman" pitchFamily="-111" charset="0"/>
              <a:cs typeface="Arial" charset="0"/>
            </a:endParaRPr>
          </a:p>
        </p:txBody>
      </p:sp>
      <p:sp>
        <p:nvSpPr>
          <p:cNvPr id="46150" name="Freeform 72"/>
          <p:cNvSpPr>
            <a:spLocks/>
          </p:cNvSpPr>
          <p:nvPr/>
        </p:nvSpPr>
        <p:spPr bwMode="auto">
          <a:xfrm>
            <a:off x="1524000" y="4495800"/>
            <a:ext cx="1803400" cy="1981200"/>
          </a:xfrm>
          <a:custGeom>
            <a:avLst/>
            <a:gdLst>
              <a:gd name="T0" fmla="*/ 2147483647 w 896"/>
              <a:gd name="T1" fmla="*/ 0 h 912"/>
              <a:gd name="T2" fmla="*/ 2147483647 w 896"/>
              <a:gd name="T3" fmla="*/ 2147483647 h 912"/>
              <a:gd name="T4" fmla="*/ 2147483647 w 896"/>
              <a:gd name="T5" fmla="*/ 2147483647 h 912"/>
              <a:gd name="T6" fmla="*/ 0 60000 65536"/>
              <a:gd name="T7" fmla="*/ 0 60000 65536"/>
              <a:gd name="T8" fmla="*/ 0 60000 65536"/>
              <a:gd name="T9" fmla="*/ 0 w 896"/>
              <a:gd name="T10" fmla="*/ 0 h 912"/>
              <a:gd name="T11" fmla="*/ 896 w 89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6" h="912">
                <a:moveTo>
                  <a:pt x="128" y="0"/>
                </a:moveTo>
                <a:cubicBezTo>
                  <a:pt x="64" y="312"/>
                  <a:pt x="0" y="624"/>
                  <a:pt x="128" y="768"/>
                </a:cubicBezTo>
                <a:cubicBezTo>
                  <a:pt x="256" y="912"/>
                  <a:pt x="768" y="848"/>
                  <a:pt x="896" y="86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6151" name="Freeform 73"/>
          <p:cNvSpPr>
            <a:spLocks/>
          </p:cNvSpPr>
          <p:nvPr/>
        </p:nvSpPr>
        <p:spPr bwMode="auto">
          <a:xfrm>
            <a:off x="6019800" y="4343400"/>
            <a:ext cx="1600200" cy="2057400"/>
          </a:xfrm>
          <a:custGeom>
            <a:avLst/>
            <a:gdLst>
              <a:gd name="T0" fmla="*/ 2147483647 w 720"/>
              <a:gd name="T1" fmla="*/ 0 h 1056"/>
              <a:gd name="T2" fmla="*/ 2147483647 w 720"/>
              <a:gd name="T3" fmla="*/ 2147483647 h 1056"/>
              <a:gd name="T4" fmla="*/ 0 w 720"/>
              <a:gd name="T5" fmla="*/ 2147483647 h 1056"/>
              <a:gd name="T6" fmla="*/ 0 60000 65536"/>
              <a:gd name="T7" fmla="*/ 0 60000 65536"/>
              <a:gd name="T8" fmla="*/ 0 60000 65536"/>
              <a:gd name="T9" fmla="*/ 0 w 720"/>
              <a:gd name="T10" fmla="*/ 0 h 1056"/>
              <a:gd name="T11" fmla="*/ 720 w 720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056">
                <a:moveTo>
                  <a:pt x="576" y="0"/>
                </a:moveTo>
                <a:cubicBezTo>
                  <a:pt x="648" y="344"/>
                  <a:pt x="720" y="688"/>
                  <a:pt x="624" y="864"/>
                </a:cubicBezTo>
                <a:cubicBezTo>
                  <a:pt x="528" y="1040"/>
                  <a:pt x="104" y="102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0058" name="Text Box 74"/>
          <p:cNvSpPr txBox="1">
            <a:spLocks noChangeArrowheads="1"/>
          </p:cNvSpPr>
          <p:nvPr/>
        </p:nvSpPr>
        <p:spPr bwMode="auto">
          <a:xfrm>
            <a:off x="6221413" y="981075"/>
            <a:ext cx="212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Arial" charset="0"/>
              </a:rPr>
              <a:t>Y space</a:t>
            </a:r>
          </a:p>
          <a:p>
            <a:pPr algn="ctr"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Arial" charset="0"/>
              </a:rPr>
              <a:t>Class information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11" charset="0"/>
              <a:cs typeface="Arial" charset="0"/>
            </a:endParaRPr>
          </a:p>
        </p:txBody>
      </p:sp>
      <p:sp>
        <p:nvSpPr>
          <p:cNvPr id="170059" name="Text Box 75"/>
          <p:cNvSpPr txBox="1">
            <a:spLocks noChangeArrowheads="1"/>
          </p:cNvSpPr>
          <p:nvPr/>
        </p:nvSpPr>
        <p:spPr bwMode="auto">
          <a:xfrm>
            <a:off x="4140200" y="4365625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1" charset="0"/>
                <a:cs typeface="Arial" charset="0"/>
              </a:rPr>
              <a:t>Inner relation</a:t>
            </a:r>
          </a:p>
        </p:txBody>
      </p:sp>
      <p:sp>
        <p:nvSpPr>
          <p:cNvPr id="46154" name="Oval 77"/>
          <p:cNvSpPr>
            <a:spLocks noChangeArrowheads="1"/>
          </p:cNvSpPr>
          <p:nvPr/>
        </p:nvSpPr>
        <p:spPr bwMode="auto">
          <a:xfrm>
            <a:off x="60198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55" name="Oval 78"/>
          <p:cNvSpPr>
            <a:spLocks noChangeArrowheads="1"/>
          </p:cNvSpPr>
          <p:nvPr/>
        </p:nvSpPr>
        <p:spPr bwMode="auto">
          <a:xfrm>
            <a:off x="7620000" y="36576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56" name="Rectangle 8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PLS-DA - geometrical view</a:t>
            </a:r>
          </a:p>
        </p:txBody>
      </p:sp>
    </p:spTree>
    <p:extLst>
      <p:ext uri="{BB962C8B-B14F-4D97-AF65-F5344CB8AC3E}">
        <p14:creationId xmlns:p14="http://schemas.microsoft.com/office/powerpoint/2010/main" val="3280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704975"/>
            <a:ext cx="4132262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674"/>
          <p:cNvSpPr txBox="1">
            <a:spLocks noChangeArrowheads="1"/>
          </p:cNvSpPr>
          <p:nvPr/>
        </p:nvSpPr>
        <p:spPr bwMode="auto">
          <a:xfrm>
            <a:off x="1376363" y="106680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>
                <a:latin typeface="Times New Roman" pitchFamily="-111" charset="0"/>
                <a:cs typeface="Arial" charset="0"/>
              </a:rPr>
              <a:t>PLS-DA ‘scores’</a:t>
            </a:r>
            <a:endParaRPr lang="en-US" sz="1800" i="1">
              <a:latin typeface="Times New Roman" pitchFamily="-111" charset="0"/>
              <a:cs typeface="Arial" charset="0"/>
            </a:endParaRPr>
          </a:p>
        </p:txBody>
      </p:sp>
      <p:sp>
        <p:nvSpPr>
          <p:cNvPr id="50180" name="Text Box 675"/>
          <p:cNvSpPr txBox="1">
            <a:spLocks noChangeArrowheads="1"/>
          </p:cNvSpPr>
          <p:nvPr/>
        </p:nvSpPr>
        <p:spPr bwMode="auto">
          <a:xfrm>
            <a:off x="4743450" y="1057275"/>
            <a:ext cx="199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>
                <a:latin typeface="Times New Roman" pitchFamily="-111" charset="0"/>
                <a:cs typeface="Arial" charset="0"/>
              </a:rPr>
              <a:t>PLS-DA ‘loadings’</a:t>
            </a:r>
            <a:endParaRPr lang="en-US" sz="1800" i="1">
              <a:latin typeface="Times New Roman" pitchFamily="-111" charset="0"/>
              <a:cs typeface="Arial" charset="0"/>
            </a:endParaRPr>
          </a:p>
        </p:txBody>
      </p:sp>
      <p:sp>
        <p:nvSpPr>
          <p:cNvPr id="50181" name="Text Box 678"/>
          <p:cNvSpPr txBox="1">
            <a:spLocks noChangeArrowheads="1"/>
          </p:cNvSpPr>
          <p:nvPr/>
        </p:nvSpPr>
        <p:spPr bwMode="auto">
          <a:xfrm>
            <a:off x="233363" y="5362575"/>
            <a:ext cx="38084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800" b="0" i="1">
                <a:cs typeface="Arial" charset="0"/>
              </a:rPr>
              <a:t>Scores</a:t>
            </a:r>
            <a:r>
              <a:rPr lang="sv-SE" sz="1800" b="0">
                <a:cs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sv-SE" sz="1800" b="0">
                <a:cs typeface="Arial" charset="0"/>
              </a:rPr>
              <a:t> information about class separation</a:t>
            </a:r>
          </a:p>
          <a:p>
            <a:pPr>
              <a:buFontTx/>
              <a:buChar char="•"/>
            </a:pPr>
            <a:r>
              <a:rPr lang="sv-SE" sz="1800" b="0">
                <a:cs typeface="Arial" charset="0"/>
              </a:rPr>
              <a:t> </a:t>
            </a:r>
            <a:r>
              <a:rPr lang="sv-SE" sz="1800" b="0">
                <a:solidFill>
                  <a:srgbClr val="FF3300"/>
                </a:solidFill>
                <a:cs typeface="Arial" charset="0"/>
              </a:rPr>
              <a:t>ANIT</a:t>
            </a:r>
            <a:r>
              <a:rPr lang="sv-SE" sz="1800" b="0">
                <a:cs typeface="Arial" charset="0"/>
              </a:rPr>
              <a:t>, </a:t>
            </a:r>
            <a:r>
              <a:rPr lang="sv-SE" sz="1800" b="0">
                <a:solidFill>
                  <a:schemeClr val="accent2"/>
                </a:solidFill>
                <a:cs typeface="Arial" charset="0"/>
              </a:rPr>
              <a:t>Hydrazine</a:t>
            </a:r>
            <a:r>
              <a:rPr lang="sv-SE" sz="1800" b="0">
                <a:cs typeface="Arial" charset="0"/>
              </a:rPr>
              <a:t> </a:t>
            </a:r>
            <a:r>
              <a:rPr lang="sv-SE" sz="1800" b="0">
                <a:cs typeface="Arial" charset="0"/>
                <a:sym typeface="Wingdings" pitchFamily="-111" charset="2"/>
              </a:rPr>
              <a:t></a:t>
            </a:r>
            <a:r>
              <a:rPr lang="sv-SE" sz="1800" b="0">
                <a:cs typeface="Arial" charset="0"/>
              </a:rPr>
              <a:t> effect</a:t>
            </a:r>
          </a:p>
          <a:p>
            <a:pPr>
              <a:buFontTx/>
              <a:buChar char="•"/>
            </a:pPr>
            <a:r>
              <a:rPr lang="sv-SE" sz="1800" b="0">
                <a:cs typeface="Arial" charset="0"/>
              </a:rPr>
              <a:t> </a:t>
            </a:r>
            <a:r>
              <a:rPr lang="sv-SE" sz="1800" b="0">
                <a:solidFill>
                  <a:schemeClr val="accent1"/>
                </a:solidFill>
                <a:cs typeface="Arial" charset="0"/>
              </a:rPr>
              <a:t>Insulin</a:t>
            </a:r>
            <a:r>
              <a:rPr lang="sv-SE" sz="1800" b="0">
                <a:cs typeface="Arial" charset="0"/>
              </a:rPr>
              <a:t> </a:t>
            </a:r>
            <a:r>
              <a:rPr lang="sv-SE" sz="1800" b="0">
                <a:cs typeface="Arial" charset="0"/>
                <a:sym typeface="Wingdings" pitchFamily="-111" charset="2"/>
              </a:rPr>
              <a:t></a:t>
            </a:r>
            <a:r>
              <a:rPr lang="sv-SE" sz="1800" b="0">
                <a:cs typeface="Arial" charset="0"/>
              </a:rPr>
              <a:t> no effect</a:t>
            </a:r>
            <a:endParaRPr lang="en-US" sz="1800" b="0">
              <a:cs typeface="Arial" charset="0"/>
            </a:endParaRPr>
          </a:p>
        </p:txBody>
      </p:sp>
      <p:sp>
        <p:nvSpPr>
          <p:cNvPr id="50182" name="Text Box 679"/>
          <p:cNvSpPr txBox="1">
            <a:spLocks noChangeArrowheads="1"/>
          </p:cNvSpPr>
          <p:nvPr/>
        </p:nvSpPr>
        <p:spPr bwMode="auto">
          <a:xfrm>
            <a:off x="4284663" y="5372100"/>
            <a:ext cx="46799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v-SE" sz="1800" b="0" i="1">
                <a:cs typeface="Arial" charset="0"/>
              </a:rPr>
              <a:t>Loadings</a:t>
            </a:r>
            <a:r>
              <a:rPr lang="sv-SE" sz="1800" b="0">
                <a:cs typeface="Arial" charset="0"/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v-SE" sz="1800" b="0">
                <a:cs typeface="Arial" charset="0"/>
              </a:rPr>
              <a:t> information about variables responsible for class separation.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v-SE" sz="1800" b="0">
                <a:cs typeface="Arial" charset="0"/>
              </a:rPr>
              <a:t> </a:t>
            </a:r>
            <a:r>
              <a:rPr lang="sv-SE" sz="1800" b="0">
                <a:solidFill>
                  <a:srgbClr val="FF0000"/>
                </a:solidFill>
                <a:cs typeface="Arial" charset="0"/>
              </a:rPr>
              <a:t>ANIT</a:t>
            </a:r>
            <a:r>
              <a:rPr lang="sv-SE" sz="1800" b="0">
                <a:cs typeface="Arial" charset="0"/>
              </a:rPr>
              <a:t> c.f. Controls: citrate </a:t>
            </a:r>
            <a:r>
              <a:rPr lang="sv-SE" sz="1800" b="0">
                <a:cs typeface="Arial" charset="0"/>
                <a:sym typeface="Symbol" pitchFamily="-111" charset="2"/>
              </a:rPr>
              <a:t>, bile acids </a:t>
            </a:r>
          </a:p>
          <a:p>
            <a:endParaRPr lang="en-US" sz="1800">
              <a:cs typeface="Arial" charset="0"/>
            </a:endParaRPr>
          </a:p>
        </p:txBody>
      </p:sp>
      <p:sp>
        <p:nvSpPr>
          <p:cNvPr id="50183" name="Rectangle 6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PLS-DA Interpretation</a:t>
            </a:r>
          </a:p>
        </p:txBody>
      </p:sp>
      <p:pic>
        <p:nvPicPr>
          <p:cNvPr id="50184" name="Picture 691" descr="PLS-DAloadings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18000" y="1773238"/>
            <a:ext cx="4575175" cy="3641725"/>
          </a:xfrm>
          <a:noFill/>
        </p:spPr>
      </p:pic>
    </p:spTree>
    <p:extLst>
      <p:ext uri="{BB962C8B-B14F-4D97-AF65-F5344CB8AC3E}">
        <p14:creationId xmlns:p14="http://schemas.microsoft.com/office/powerpoint/2010/main" val="2485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- Prediction</a:t>
            </a:r>
          </a:p>
        </p:txBody>
      </p:sp>
      <p:sp>
        <p:nvSpPr>
          <p:cNvPr id="243742" name="AutoShape 30"/>
          <p:cNvSpPr>
            <a:spLocks noChangeArrowheads="1"/>
          </p:cNvSpPr>
          <p:nvPr/>
        </p:nvSpPr>
        <p:spPr bwMode="auto">
          <a:xfrm rot="16200000" flipV="1">
            <a:off x="5796757" y="5083969"/>
            <a:ext cx="1008062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3743" name="AutoShape 31"/>
          <p:cNvSpPr>
            <a:spLocks noChangeArrowheads="1"/>
          </p:cNvSpPr>
          <p:nvPr/>
        </p:nvSpPr>
        <p:spPr bwMode="auto">
          <a:xfrm rot="10800000" flipH="1">
            <a:off x="2051050" y="5157788"/>
            <a:ext cx="1008063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Text Box 33"/>
          <p:cNvSpPr txBox="1">
            <a:spLocks noChangeArrowheads="1"/>
          </p:cNvSpPr>
          <p:nvPr/>
        </p:nvSpPr>
        <p:spPr bwMode="auto">
          <a:xfrm>
            <a:off x="1619250" y="1520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X</a:t>
            </a:r>
          </a:p>
        </p:txBody>
      </p:sp>
      <p:sp>
        <p:nvSpPr>
          <p:cNvPr id="51206" name="Text Box 34"/>
          <p:cNvSpPr txBox="1">
            <a:spLocks noChangeArrowheads="1"/>
          </p:cNvSpPr>
          <p:nvPr/>
        </p:nvSpPr>
        <p:spPr bwMode="auto">
          <a:xfrm>
            <a:off x="6732588" y="1520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Y</a:t>
            </a:r>
          </a:p>
        </p:txBody>
      </p:sp>
      <p:grpSp>
        <p:nvGrpSpPr>
          <p:cNvPr id="51207" name="Group 36"/>
          <p:cNvGrpSpPr>
            <a:grpSpLocks/>
          </p:cNvGrpSpPr>
          <p:nvPr/>
        </p:nvGrpSpPr>
        <p:grpSpPr bwMode="auto">
          <a:xfrm>
            <a:off x="1287463" y="2201863"/>
            <a:ext cx="2171700" cy="2497137"/>
            <a:chOff x="3407" y="570"/>
            <a:chExt cx="1472" cy="1695"/>
          </a:xfrm>
        </p:grpSpPr>
        <p:grpSp>
          <p:nvGrpSpPr>
            <p:cNvPr id="51309" name="Group 37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51313" name="Line 38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1314" name="Line 39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1315" name="Line 40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51310" name="Text Box 41"/>
            <p:cNvSpPr txBox="1">
              <a:spLocks noChangeArrowheads="1"/>
            </p:cNvSpPr>
            <p:nvPr/>
          </p:nvSpPr>
          <p:spPr bwMode="auto">
            <a:xfrm>
              <a:off x="4707" y="2058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x1</a:t>
              </a:r>
            </a:p>
          </p:txBody>
        </p:sp>
        <p:sp>
          <p:nvSpPr>
            <p:cNvPr id="51311" name="Text Box 42"/>
            <p:cNvSpPr txBox="1">
              <a:spLocks noChangeArrowheads="1"/>
            </p:cNvSpPr>
            <p:nvPr/>
          </p:nvSpPr>
          <p:spPr bwMode="auto">
            <a:xfrm>
              <a:off x="4658" y="1481"/>
              <a:ext cx="173" cy="20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x2</a:t>
              </a:r>
            </a:p>
          </p:txBody>
        </p:sp>
        <p:sp>
          <p:nvSpPr>
            <p:cNvPr id="51312" name="Text Box 43"/>
            <p:cNvSpPr txBox="1">
              <a:spLocks noChangeArrowheads="1"/>
            </p:cNvSpPr>
            <p:nvPr/>
          </p:nvSpPr>
          <p:spPr bwMode="auto">
            <a:xfrm>
              <a:off x="3407" y="570"/>
              <a:ext cx="172" cy="2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x3</a:t>
              </a:r>
            </a:p>
          </p:txBody>
        </p:sp>
      </p:grpSp>
      <p:grpSp>
        <p:nvGrpSpPr>
          <p:cNvPr id="51208" name="Group 74"/>
          <p:cNvGrpSpPr>
            <a:grpSpLocks/>
          </p:cNvGrpSpPr>
          <p:nvPr/>
        </p:nvGrpSpPr>
        <p:grpSpPr bwMode="auto">
          <a:xfrm rot="1284084">
            <a:off x="762000" y="3276600"/>
            <a:ext cx="1435100" cy="1435100"/>
            <a:chOff x="3696" y="1056"/>
            <a:chExt cx="768" cy="768"/>
          </a:xfrm>
        </p:grpSpPr>
        <p:sp>
          <p:nvSpPr>
            <p:cNvPr id="243787" name="Oval 75"/>
            <p:cNvSpPr>
              <a:spLocks noChangeArrowheads="1"/>
            </p:cNvSpPr>
            <p:nvPr/>
          </p:nvSpPr>
          <p:spPr bwMode="auto">
            <a:xfrm>
              <a:off x="3980" y="1489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88" name="Oval 76"/>
            <p:cNvSpPr>
              <a:spLocks noChangeArrowheads="1"/>
            </p:cNvSpPr>
            <p:nvPr/>
          </p:nvSpPr>
          <p:spPr bwMode="auto">
            <a:xfrm>
              <a:off x="3936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89" name="Oval 77"/>
            <p:cNvSpPr>
              <a:spLocks noChangeArrowheads="1"/>
            </p:cNvSpPr>
            <p:nvPr/>
          </p:nvSpPr>
          <p:spPr bwMode="auto">
            <a:xfrm>
              <a:off x="3887" y="1393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0" name="Oval 78"/>
            <p:cNvSpPr>
              <a:spLocks noChangeArrowheads="1"/>
            </p:cNvSpPr>
            <p:nvPr/>
          </p:nvSpPr>
          <p:spPr bwMode="auto">
            <a:xfrm>
              <a:off x="4032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1" name="Oval 79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2" name="Oval 80"/>
            <p:cNvSpPr>
              <a:spLocks noChangeArrowheads="1"/>
            </p:cNvSpPr>
            <p:nvPr/>
          </p:nvSpPr>
          <p:spPr bwMode="auto">
            <a:xfrm>
              <a:off x="4128" y="139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3" name="Oval 81"/>
            <p:cNvSpPr>
              <a:spLocks noChangeArrowheads="1"/>
            </p:cNvSpPr>
            <p:nvPr/>
          </p:nvSpPr>
          <p:spPr bwMode="auto">
            <a:xfrm>
              <a:off x="4128" y="115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4" name="Oval 82"/>
            <p:cNvSpPr>
              <a:spLocks noChangeArrowheads="1"/>
            </p:cNvSpPr>
            <p:nvPr/>
          </p:nvSpPr>
          <p:spPr bwMode="auto">
            <a:xfrm>
              <a:off x="4271" y="129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5" name="Oval 83"/>
            <p:cNvSpPr>
              <a:spLocks noChangeArrowheads="1"/>
            </p:cNvSpPr>
            <p:nvPr/>
          </p:nvSpPr>
          <p:spPr bwMode="auto">
            <a:xfrm>
              <a:off x="4416" y="105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6" name="Oval 84"/>
            <p:cNvSpPr>
              <a:spLocks noChangeArrowheads="1"/>
            </p:cNvSpPr>
            <p:nvPr/>
          </p:nvSpPr>
          <p:spPr bwMode="auto">
            <a:xfrm>
              <a:off x="4272" y="110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7" name="Oval 85"/>
            <p:cNvSpPr>
              <a:spLocks noChangeArrowheads="1"/>
            </p:cNvSpPr>
            <p:nvPr/>
          </p:nvSpPr>
          <p:spPr bwMode="auto">
            <a:xfrm>
              <a:off x="4416" y="124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8" name="Oval 86"/>
            <p:cNvSpPr>
              <a:spLocks noChangeArrowheads="1"/>
            </p:cNvSpPr>
            <p:nvPr/>
          </p:nvSpPr>
          <p:spPr bwMode="auto">
            <a:xfrm>
              <a:off x="3984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799" name="Oval 87"/>
            <p:cNvSpPr>
              <a:spLocks noChangeArrowheads="1"/>
            </p:cNvSpPr>
            <p:nvPr/>
          </p:nvSpPr>
          <p:spPr bwMode="auto">
            <a:xfrm>
              <a:off x="4079" y="148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0" name="Oval 88"/>
            <p:cNvSpPr>
              <a:spLocks noChangeArrowheads="1"/>
            </p:cNvSpPr>
            <p:nvPr/>
          </p:nvSpPr>
          <p:spPr bwMode="auto">
            <a:xfrm>
              <a:off x="3840" y="1536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1" name="Oval 89"/>
            <p:cNvSpPr>
              <a:spLocks noChangeArrowheads="1"/>
            </p:cNvSpPr>
            <p:nvPr/>
          </p:nvSpPr>
          <p:spPr bwMode="auto">
            <a:xfrm>
              <a:off x="3888" y="1584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2" name="Oval 90"/>
            <p:cNvSpPr>
              <a:spLocks noChangeArrowheads="1"/>
            </p:cNvSpPr>
            <p:nvPr/>
          </p:nvSpPr>
          <p:spPr bwMode="auto">
            <a:xfrm>
              <a:off x="4032" y="1535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3" name="Oval 91"/>
            <p:cNvSpPr>
              <a:spLocks noChangeArrowheads="1"/>
            </p:cNvSpPr>
            <p:nvPr/>
          </p:nvSpPr>
          <p:spPr bwMode="auto">
            <a:xfrm>
              <a:off x="3936" y="1728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4" name="Oval 92"/>
            <p:cNvSpPr>
              <a:spLocks noChangeArrowheads="1"/>
            </p:cNvSpPr>
            <p:nvPr/>
          </p:nvSpPr>
          <p:spPr bwMode="auto">
            <a:xfrm>
              <a:off x="3787" y="1777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5" name="Oval 93"/>
            <p:cNvSpPr>
              <a:spLocks noChangeArrowheads="1"/>
            </p:cNvSpPr>
            <p:nvPr/>
          </p:nvSpPr>
          <p:spPr bwMode="auto">
            <a:xfrm>
              <a:off x="3695" y="1681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6" name="Oval 94"/>
            <p:cNvSpPr>
              <a:spLocks noChangeArrowheads="1"/>
            </p:cNvSpPr>
            <p:nvPr/>
          </p:nvSpPr>
          <p:spPr bwMode="auto">
            <a:xfrm>
              <a:off x="3840" y="1680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807" name="Oval 95"/>
            <p:cNvSpPr>
              <a:spLocks noChangeArrowheads="1"/>
            </p:cNvSpPr>
            <p:nvPr/>
          </p:nvSpPr>
          <p:spPr bwMode="auto">
            <a:xfrm>
              <a:off x="4128" y="1632"/>
              <a:ext cx="48" cy="48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1209" name="Group 96"/>
          <p:cNvGrpSpPr>
            <a:grpSpLocks/>
          </p:cNvGrpSpPr>
          <p:nvPr/>
        </p:nvGrpSpPr>
        <p:grpSpPr bwMode="auto">
          <a:xfrm>
            <a:off x="685800" y="2930525"/>
            <a:ext cx="1703388" cy="1946275"/>
            <a:chOff x="3744" y="782"/>
            <a:chExt cx="913" cy="1042"/>
          </a:xfrm>
        </p:grpSpPr>
        <p:sp>
          <p:nvSpPr>
            <p:cNvPr id="51286" name="Line 97"/>
            <p:cNvSpPr>
              <a:spLocks noChangeShapeType="1"/>
            </p:cNvSpPr>
            <p:nvPr/>
          </p:nvSpPr>
          <p:spPr bwMode="auto">
            <a:xfrm flipV="1">
              <a:off x="3744" y="960"/>
              <a:ext cx="768" cy="864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51287" name="Text Box 98"/>
            <p:cNvSpPr txBox="1">
              <a:spLocks noChangeArrowheads="1"/>
            </p:cNvSpPr>
            <p:nvPr/>
          </p:nvSpPr>
          <p:spPr bwMode="auto">
            <a:xfrm>
              <a:off x="4551" y="782"/>
              <a:ext cx="106" cy="16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0">
                  <a:latin typeface="Times New Roman" pitchFamily="-111" charset="0"/>
                </a:rPr>
                <a:t>t1</a:t>
              </a:r>
            </a:p>
          </p:txBody>
        </p:sp>
      </p:grpSp>
      <p:grpSp>
        <p:nvGrpSpPr>
          <p:cNvPr id="51210" name="Group 120"/>
          <p:cNvGrpSpPr>
            <a:grpSpLocks/>
          </p:cNvGrpSpPr>
          <p:nvPr/>
        </p:nvGrpSpPr>
        <p:grpSpPr bwMode="auto">
          <a:xfrm>
            <a:off x="5791200" y="2047875"/>
            <a:ext cx="2649538" cy="2968625"/>
            <a:chOff x="3648" y="1290"/>
            <a:chExt cx="1669" cy="1870"/>
          </a:xfrm>
        </p:grpSpPr>
        <p:grpSp>
          <p:nvGrpSpPr>
            <p:cNvPr id="51253" name="Group 44"/>
            <p:cNvGrpSpPr>
              <a:grpSpLocks/>
            </p:cNvGrpSpPr>
            <p:nvPr/>
          </p:nvGrpSpPr>
          <p:grpSpPr bwMode="auto">
            <a:xfrm>
              <a:off x="3990" y="1374"/>
              <a:ext cx="1327" cy="1529"/>
              <a:chOff x="3406" y="563"/>
              <a:chExt cx="1478" cy="1704"/>
            </a:xfrm>
          </p:grpSpPr>
          <p:grpSp>
            <p:nvGrpSpPr>
              <p:cNvPr id="51279" name="Group 45"/>
              <p:cNvGrpSpPr>
                <a:grpSpLocks/>
              </p:cNvGrpSpPr>
              <p:nvPr/>
            </p:nvGrpSpPr>
            <p:grpSpPr bwMode="auto">
              <a:xfrm>
                <a:off x="3504" y="768"/>
                <a:ext cx="1248" cy="1392"/>
                <a:chOff x="3312" y="2688"/>
                <a:chExt cx="1056" cy="1392"/>
              </a:xfrm>
            </p:grpSpPr>
            <p:sp>
              <p:nvSpPr>
                <p:cNvPr id="51283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312" y="2688"/>
                  <a:ext cx="0" cy="10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1284" name="Line 47"/>
                <p:cNvSpPr>
                  <a:spLocks noChangeShapeType="1"/>
                </p:cNvSpPr>
                <p:nvPr/>
              </p:nvSpPr>
              <p:spPr bwMode="auto">
                <a:xfrm>
                  <a:off x="3312" y="3744"/>
                  <a:ext cx="1056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1285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312" y="3552"/>
                  <a:ext cx="1008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1280" name="Text Box 49"/>
              <p:cNvSpPr txBox="1">
                <a:spLocks noChangeArrowheads="1"/>
              </p:cNvSpPr>
              <p:nvPr/>
            </p:nvSpPr>
            <p:spPr bwMode="auto">
              <a:xfrm>
                <a:off x="4706" y="2053"/>
                <a:ext cx="178" cy="21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2000" b="0">
                    <a:latin typeface="Times New Roman" pitchFamily="-111" charset="0"/>
                  </a:rPr>
                  <a:t>y1</a:t>
                </a:r>
              </a:p>
            </p:txBody>
          </p:sp>
          <p:sp>
            <p:nvSpPr>
              <p:cNvPr id="51281" name="Text Box 50"/>
              <p:cNvSpPr txBox="1">
                <a:spLocks noChangeArrowheads="1"/>
              </p:cNvSpPr>
              <p:nvPr/>
            </p:nvSpPr>
            <p:spPr bwMode="auto">
              <a:xfrm>
                <a:off x="4657" y="1477"/>
                <a:ext cx="178" cy="21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2000" b="0">
                    <a:latin typeface="Times New Roman" pitchFamily="-111" charset="0"/>
                  </a:rPr>
                  <a:t>y2</a:t>
                </a:r>
              </a:p>
            </p:txBody>
          </p:sp>
          <p:sp>
            <p:nvSpPr>
              <p:cNvPr id="51282" name="Text Box 51"/>
              <p:cNvSpPr txBox="1">
                <a:spLocks noChangeArrowheads="1"/>
              </p:cNvSpPr>
              <p:nvPr/>
            </p:nvSpPr>
            <p:spPr bwMode="auto">
              <a:xfrm>
                <a:off x="3406" y="563"/>
                <a:ext cx="178" cy="21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2000" b="0">
                    <a:latin typeface="Times New Roman" pitchFamily="-111" charset="0"/>
                  </a:rPr>
                  <a:t>y3</a:t>
                </a:r>
              </a:p>
            </p:txBody>
          </p:sp>
        </p:grpSp>
        <p:grpSp>
          <p:nvGrpSpPr>
            <p:cNvPr id="51254" name="Group 52"/>
            <p:cNvGrpSpPr>
              <a:grpSpLocks/>
            </p:cNvGrpSpPr>
            <p:nvPr/>
          </p:nvGrpSpPr>
          <p:grpSpPr bwMode="auto">
            <a:xfrm rot="-1318951">
              <a:off x="3648" y="2064"/>
              <a:ext cx="913" cy="913"/>
              <a:chOff x="3696" y="1056"/>
              <a:chExt cx="768" cy="768"/>
            </a:xfrm>
          </p:grpSpPr>
          <p:sp>
            <p:nvSpPr>
              <p:cNvPr id="243765" name="Oval 53"/>
              <p:cNvSpPr>
                <a:spLocks noChangeArrowheads="1"/>
              </p:cNvSpPr>
              <p:nvPr/>
            </p:nvSpPr>
            <p:spPr bwMode="auto">
              <a:xfrm>
                <a:off x="3983" y="1485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66" name="Oval 54"/>
              <p:cNvSpPr>
                <a:spLocks noChangeArrowheads="1"/>
              </p:cNvSpPr>
              <p:nvPr/>
            </p:nvSpPr>
            <p:spPr bwMode="auto">
              <a:xfrm>
                <a:off x="3935" y="1294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67" name="Oval 55"/>
              <p:cNvSpPr>
                <a:spLocks noChangeArrowheads="1"/>
              </p:cNvSpPr>
              <p:nvPr/>
            </p:nvSpPr>
            <p:spPr bwMode="auto">
              <a:xfrm>
                <a:off x="3886" y="1387"/>
                <a:ext cx="48" cy="5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68" name="Oval 56"/>
              <p:cNvSpPr>
                <a:spLocks noChangeArrowheads="1"/>
              </p:cNvSpPr>
              <p:nvPr/>
            </p:nvSpPr>
            <p:spPr bwMode="auto">
              <a:xfrm>
                <a:off x="4030" y="1389"/>
                <a:ext cx="50" cy="5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69" name="Oval 57"/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0" name="Oval 58"/>
              <p:cNvSpPr>
                <a:spLocks noChangeArrowheads="1"/>
              </p:cNvSpPr>
              <p:nvPr/>
            </p:nvSpPr>
            <p:spPr bwMode="auto">
              <a:xfrm>
                <a:off x="4128" y="1389"/>
                <a:ext cx="48" cy="5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1" name="Oval 59"/>
              <p:cNvSpPr>
                <a:spLocks noChangeArrowheads="1"/>
              </p:cNvSpPr>
              <p:nvPr/>
            </p:nvSpPr>
            <p:spPr bwMode="auto">
              <a:xfrm>
                <a:off x="4129" y="1149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2" name="Oval 60"/>
              <p:cNvSpPr>
                <a:spLocks noChangeArrowheads="1"/>
              </p:cNvSpPr>
              <p:nvPr/>
            </p:nvSpPr>
            <p:spPr bwMode="auto">
              <a:xfrm>
                <a:off x="4272" y="1295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3" name="Oval 61"/>
              <p:cNvSpPr>
                <a:spLocks noChangeArrowheads="1"/>
              </p:cNvSpPr>
              <p:nvPr/>
            </p:nvSpPr>
            <p:spPr bwMode="auto">
              <a:xfrm>
                <a:off x="4415" y="1054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4" name="Oval 62"/>
              <p:cNvSpPr>
                <a:spLocks noChangeArrowheads="1"/>
              </p:cNvSpPr>
              <p:nvPr/>
            </p:nvSpPr>
            <p:spPr bwMode="auto">
              <a:xfrm>
                <a:off x="4271" y="1099"/>
                <a:ext cx="48" cy="5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5" name="Oval 63"/>
              <p:cNvSpPr>
                <a:spLocks noChangeArrowheads="1"/>
              </p:cNvSpPr>
              <p:nvPr/>
            </p:nvSpPr>
            <p:spPr bwMode="auto">
              <a:xfrm>
                <a:off x="4416" y="1248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6" name="Oval 64"/>
              <p:cNvSpPr>
                <a:spLocks noChangeArrowheads="1"/>
              </p:cNvSpPr>
              <p:nvPr/>
            </p:nvSpPr>
            <p:spPr bwMode="auto">
              <a:xfrm>
                <a:off x="3982" y="1679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7" name="Oval 65"/>
              <p:cNvSpPr>
                <a:spLocks noChangeArrowheads="1"/>
              </p:cNvSpPr>
              <p:nvPr/>
            </p:nvSpPr>
            <p:spPr bwMode="auto">
              <a:xfrm>
                <a:off x="4081" y="1488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8" name="Oval 66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79" name="Oval 67"/>
              <p:cNvSpPr>
                <a:spLocks noChangeArrowheads="1"/>
              </p:cNvSpPr>
              <p:nvPr/>
            </p:nvSpPr>
            <p:spPr bwMode="auto">
              <a:xfrm>
                <a:off x="3888" y="1584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80" name="Oval 68"/>
              <p:cNvSpPr>
                <a:spLocks noChangeArrowheads="1"/>
              </p:cNvSpPr>
              <p:nvPr/>
            </p:nvSpPr>
            <p:spPr bwMode="auto">
              <a:xfrm>
                <a:off x="4030" y="1536"/>
                <a:ext cx="50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81" name="Oval 69"/>
              <p:cNvSpPr>
                <a:spLocks noChangeArrowheads="1"/>
              </p:cNvSpPr>
              <p:nvPr/>
            </p:nvSpPr>
            <p:spPr bwMode="auto">
              <a:xfrm>
                <a:off x="3936" y="1728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82" name="Oval 70"/>
              <p:cNvSpPr>
                <a:spLocks noChangeArrowheads="1"/>
              </p:cNvSpPr>
              <p:nvPr/>
            </p:nvSpPr>
            <p:spPr bwMode="auto">
              <a:xfrm>
                <a:off x="3792" y="1776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83" name="Oval 71"/>
              <p:cNvSpPr>
                <a:spLocks noChangeArrowheads="1"/>
              </p:cNvSpPr>
              <p:nvPr/>
            </p:nvSpPr>
            <p:spPr bwMode="auto">
              <a:xfrm>
                <a:off x="3696" y="1680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84" name="Oval 72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3785" name="Oval 73"/>
              <p:cNvSpPr>
                <a:spLocks noChangeArrowheads="1"/>
              </p:cNvSpPr>
              <p:nvPr/>
            </p:nvSpPr>
            <p:spPr bwMode="auto">
              <a:xfrm>
                <a:off x="4128" y="1632"/>
                <a:ext cx="48" cy="48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255" name="Group 99"/>
            <p:cNvGrpSpPr>
              <a:grpSpLocks/>
            </p:cNvGrpSpPr>
            <p:nvPr/>
          </p:nvGrpSpPr>
          <p:grpSpPr bwMode="auto">
            <a:xfrm rot="2510119">
              <a:off x="3883" y="1290"/>
              <a:ext cx="913" cy="1870"/>
              <a:chOff x="3816" y="1464"/>
              <a:chExt cx="913" cy="1423"/>
            </a:xfrm>
          </p:grpSpPr>
          <p:sp>
            <p:nvSpPr>
              <p:cNvPr id="51256" name="Line 100"/>
              <p:cNvSpPr>
                <a:spLocks noChangeShapeType="1"/>
              </p:cNvSpPr>
              <p:nvPr/>
            </p:nvSpPr>
            <p:spPr bwMode="auto">
              <a:xfrm rot="19558609" flipV="1">
                <a:off x="3816" y="1860"/>
                <a:ext cx="913" cy="102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1257" name="Text Box 101"/>
              <p:cNvSpPr txBox="1">
                <a:spLocks noChangeArrowheads="1"/>
              </p:cNvSpPr>
              <p:nvPr/>
            </p:nvSpPr>
            <p:spPr bwMode="auto">
              <a:xfrm>
                <a:off x="4309" y="1464"/>
                <a:ext cx="160" cy="1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2000" b="0">
                    <a:latin typeface="Times New Roman" pitchFamily="-111" charset="0"/>
                  </a:rPr>
                  <a:t>u1</a:t>
                </a:r>
              </a:p>
            </p:txBody>
          </p:sp>
        </p:grpSp>
      </p:grpSp>
      <p:grpSp>
        <p:nvGrpSpPr>
          <p:cNvPr id="11" name="Group 119"/>
          <p:cNvGrpSpPr>
            <a:grpSpLocks/>
          </p:cNvGrpSpPr>
          <p:nvPr/>
        </p:nvGrpSpPr>
        <p:grpSpPr bwMode="auto">
          <a:xfrm>
            <a:off x="3432175" y="4484688"/>
            <a:ext cx="2057400" cy="2049462"/>
            <a:chOff x="2162" y="2825"/>
            <a:chExt cx="1296" cy="1291"/>
          </a:xfrm>
        </p:grpSpPr>
        <p:sp>
          <p:nvSpPr>
            <p:cNvPr id="51223" name="Text Box 35"/>
            <p:cNvSpPr txBox="1">
              <a:spLocks noChangeArrowheads="1"/>
            </p:cNvSpPr>
            <p:nvPr/>
          </p:nvSpPr>
          <p:spPr bwMode="auto">
            <a:xfrm>
              <a:off x="2162" y="2825"/>
              <a:ext cx="11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0">
                  <a:latin typeface="Times New Roman" pitchFamily="-111" charset="0"/>
                </a:rPr>
                <a:t>Inner relation</a:t>
              </a:r>
            </a:p>
          </p:txBody>
        </p:sp>
        <p:grpSp>
          <p:nvGrpSpPr>
            <p:cNvPr id="51224" name="Group 114"/>
            <p:cNvGrpSpPr>
              <a:grpSpLocks/>
            </p:cNvGrpSpPr>
            <p:nvPr/>
          </p:nvGrpSpPr>
          <p:grpSpPr bwMode="auto">
            <a:xfrm>
              <a:off x="2245" y="3067"/>
              <a:ext cx="1213" cy="1049"/>
              <a:chOff x="2245" y="3067"/>
              <a:chExt cx="1213" cy="1049"/>
            </a:xfrm>
          </p:grpSpPr>
          <p:grpSp>
            <p:nvGrpSpPr>
              <p:cNvPr id="51225" name="Group 3"/>
              <p:cNvGrpSpPr>
                <a:grpSpLocks/>
              </p:cNvGrpSpPr>
              <p:nvPr/>
            </p:nvGrpSpPr>
            <p:grpSpPr bwMode="auto">
              <a:xfrm>
                <a:off x="2245" y="3067"/>
                <a:ext cx="1213" cy="1049"/>
                <a:chOff x="2154" y="2614"/>
                <a:chExt cx="1213" cy="1049"/>
              </a:xfrm>
            </p:grpSpPr>
            <p:sp>
              <p:nvSpPr>
                <p:cNvPr id="51227" name="Line 4"/>
                <p:cNvSpPr>
                  <a:spLocks noChangeShapeType="1"/>
                </p:cNvSpPr>
                <p:nvPr/>
              </p:nvSpPr>
              <p:spPr bwMode="auto">
                <a:xfrm flipH="1" flipV="1">
                  <a:off x="2154" y="2704"/>
                  <a:ext cx="4" cy="9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122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158" y="3657"/>
                  <a:ext cx="1176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122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243" y="3430"/>
                  <a:ext cx="124" cy="19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/>
                  <a:r>
                    <a:rPr lang="en-US" sz="2000" b="0">
                      <a:latin typeface="Times New Roman" pitchFamily="-111" charset="0"/>
                    </a:rPr>
                    <a:t>t1</a:t>
                  </a:r>
                </a:p>
              </p:txBody>
            </p:sp>
            <p:sp>
              <p:nvSpPr>
                <p:cNvPr id="512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200" y="2614"/>
                  <a:ext cx="160" cy="19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/>
                  <a:r>
                    <a:rPr lang="en-US" sz="2000" b="0">
                      <a:latin typeface="Times New Roman" pitchFamily="-111" charset="0"/>
                    </a:rPr>
                    <a:t>u1</a:t>
                  </a:r>
                </a:p>
              </p:txBody>
            </p:sp>
            <p:grpSp>
              <p:nvGrpSpPr>
                <p:cNvPr id="51231" name="Group 8"/>
                <p:cNvGrpSpPr>
                  <a:grpSpLocks/>
                </p:cNvGrpSpPr>
                <p:nvPr/>
              </p:nvGrpSpPr>
              <p:grpSpPr bwMode="auto">
                <a:xfrm rot="314945">
                  <a:off x="2245" y="2704"/>
                  <a:ext cx="793" cy="959"/>
                  <a:chOff x="2336" y="2632"/>
                  <a:chExt cx="793" cy="959"/>
                </a:xfrm>
              </p:grpSpPr>
              <p:sp>
                <p:nvSpPr>
                  <p:cNvPr id="243721" name="Oval 9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587" y="3177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2" name="Oval 10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739" y="2973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3" name="Oval 11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560" y="3108"/>
                    <a:ext cx="57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4" name="Oval 12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642" y="3059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5" name="Oval 13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799" y="2873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6" name="Oval 14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752" y="3047"/>
                    <a:ext cx="57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7" name="Oval 15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830" y="2793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8" name="Oval 16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920" y="2927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29" name="Oval 17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3067" y="2632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0" name="Oval 18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905" y="2698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1" name="Oval 19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3016" y="2790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2" name="Oval 20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606" y="3400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3" name="Oval 21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707" y="3165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4" name="Oval 22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422" y="3241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5" name="Oval 23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486" y="3299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6" name="Oval 24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648" y="3228"/>
                    <a:ext cx="58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7" name="Oval 25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332" y="3521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8" name="Oval 26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386" y="3534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39" name="Oval 27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333" y="3425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40" name="Oval 28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431" y="3412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43741" name="Oval 29"/>
                  <p:cNvSpPr>
                    <a:spLocks noChangeArrowheads="1"/>
                  </p:cNvSpPr>
                  <p:nvPr/>
                </p:nvSpPr>
                <p:spPr bwMode="auto">
                  <a:xfrm rot="-218570">
                    <a:off x="2608" y="3294"/>
                    <a:ext cx="57" cy="57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51226" name="Line 107"/>
              <p:cNvSpPr>
                <a:spLocks noChangeShapeType="1"/>
              </p:cNvSpPr>
              <p:nvPr/>
            </p:nvSpPr>
            <p:spPr bwMode="auto">
              <a:xfrm flipV="1">
                <a:off x="2245" y="3113"/>
                <a:ext cx="953" cy="9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43820" name="Line 108"/>
          <p:cNvSpPr>
            <a:spLocks noChangeShapeType="1"/>
          </p:cNvSpPr>
          <p:nvPr/>
        </p:nvSpPr>
        <p:spPr bwMode="auto">
          <a:xfrm flipV="1">
            <a:off x="4427538" y="5589588"/>
            <a:ext cx="0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43821" name="Line 109"/>
          <p:cNvSpPr>
            <a:spLocks noChangeShapeType="1"/>
          </p:cNvSpPr>
          <p:nvPr/>
        </p:nvSpPr>
        <p:spPr bwMode="auto">
          <a:xfrm flipH="1">
            <a:off x="3563938" y="558958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6443663" y="2924175"/>
            <a:ext cx="865187" cy="1152525"/>
            <a:chOff x="4059" y="1842"/>
            <a:chExt cx="545" cy="726"/>
          </a:xfrm>
        </p:grpSpPr>
        <p:sp>
          <p:nvSpPr>
            <p:cNvPr id="51220" name="Line 110"/>
            <p:cNvSpPr>
              <a:spLocks noChangeShapeType="1"/>
            </p:cNvSpPr>
            <p:nvPr/>
          </p:nvSpPr>
          <p:spPr bwMode="auto">
            <a:xfrm flipH="1" flipV="1">
              <a:off x="4059" y="1842"/>
              <a:ext cx="54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21" name="Line 111"/>
            <p:cNvSpPr>
              <a:spLocks noChangeShapeType="1"/>
            </p:cNvSpPr>
            <p:nvPr/>
          </p:nvSpPr>
          <p:spPr bwMode="auto">
            <a:xfrm flipH="1">
              <a:off x="4332" y="1933"/>
              <a:ext cx="272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22" name="Line 112"/>
            <p:cNvSpPr>
              <a:spLocks noChangeShapeType="1"/>
            </p:cNvSpPr>
            <p:nvPr/>
          </p:nvSpPr>
          <p:spPr bwMode="auto">
            <a:xfrm flipH="1">
              <a:off x="4513" y="1933"/>
              <a:ext cx="91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3817" name="Line 105"/>
          <p:cNvSpPr>
            <a:spLocks noChangeShapeType="1"/>
          </p:cNvSpPr>
          <p:nvPr/>
        </p:nvSpPr>
        <p:spPr bwMode="auto">
          <a:xfrm>
            <a:off x="1419225" y="3195638"/>
            <a:ext cx="420688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158750" y="2368550"/>
            <a:ext cx="1346200" cy="936625"/>
            <a:chOff x="100" y="1492"/>
            <a:chExt cx="848" cy="590"/>
          </a:xfrm>
        </p:grpSpPr>
        <p:sp>
          <p:nvSpPr>
            <p:cNvPr id="243816" name="AutoShape 104"/>
            <p:cNvSpPr>
              <a:spLocks noChangeArrowheads="1"/>
            </p:cNvSpPr>
            <p:nvPr/>
          </p:nvSpPr>
          <p:spPr bwMode="auto">
            <a:xfrm>
              <a:off x="767" y="1901"/>
              <a:ext cx="181" cy="181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9" name="Text Box 115"/>
            <p:cNvSpPr txBox="1">
              <a:spLocks noChangeArrowheads="1"/>
            </p:cNvSpPr>
            <p:nvPr/>
          </p:nvSpPr>
          <p:spPr bwMode="auto">
            <a:xfrm>
              <a:off x="100" y="1492"/>
              <a:ext cx="69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="0">
                  <a:latin typeface="Times New Roman" pitchFamily="-111" charset="0"/>
                </a:rPr>
                <a:t>New sample</a:t>
              </a:r>
            </a:p>
          </p:txBody>
        </p:sp>
      </p:grpSp>
      <p:sp>
        <p:nvSpPr>
          <p:cNvPr id="243833" name="Text Box 121"/>
          <p:cNvSpPr txBox="1">
            <a:spLocks noChangeArrowheads="1"/>
          </p:cNvSpPr>
          <p:nvPr/>
        </p:nvSpPr>
        <p:spPr bwMode="auto">
          <a:xfrm>
            <a:off x="2916238" y="1628775"/>
            <a:ext cx="30956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0">
                <a:latin typeface="Times New Roman" pitchFamily="-111" charset="0"/>
              </a:rPr>
              <a:t>Must check new point is not an outlier in X, Y or t/u space</a:t>
            </a:r>
          </a:p>
        </p:txBody>
      </p:sp>
    </p:spTree>
    <p:extLst>
      <p:ext uri="{BB962C8B-B14F-4D97-AF65-F5344CB8AC3E}">
        <p14:creationId xmlns:p14="http://schemas.microsoft.com/office/powerpoint/2010/main" val="41651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42" grpId="0" animBg="1"/>
      <p:bldP spid="243743" grpId="0" animBg="1"/>
      <p:bldP spid="243820" grpId="0" animBg="1"/>
      <p:bldP spid="243821" grpId="0" animBg="1"/>
      <p:bldP spid="243817" grpId="0" animBg="1"/>
      <p:bldP spid="2438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&amp; PLS-DA - Summary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PLS – regression method</a:t>
            </a:r>
          </a:p>
          <a:p>
            <a:pPr lvl="1" eaLnBrk="1" hangingPunct="1"/>
            <a:r>
              <a:rPr lang="en-GB" smtClean="0">
                <a:ea typeface="ＭＳ Ｐゴシック" pitchFamily="-111" charset="-128"/>
              </a:rPr>
              <a:t>models relationship between X &amp; Y</a:t>
            </a:r>
          </a:p>
          <a:p>
            <a:pPr eaLnBrk="1" hangingPunct="1"/>
            <a:r>
              <a:rPr lang="en-GB" smtClean="0">
                <a:ea typeface="ＭＳ Ｐゴシック" pitchFamily="-111" charset="-128"/>
              </a:rPr>
              <a:t>PLS components maximise </a:t>
            </a:r>
            <a:r>
              <a:rPr lang="en-GB" i="1" smtClean="0">
                <a:ea typeface="ＭＳ Ｐゴシック" pitchFamily="-111" charset="-128"/>
              </a:rPr>
              <a:t>covariance </a:t>
            </a:r>
            <a:r>
              <a:rPr lang="en-GB" smtClean="0">
                <a:ea typeface="ＭＳ Ｐゴシック" pitchFamily="-111" charset="-128"/>
              </a:rPr>
              <a:t>between scores in X &amp; Y spaces</a:t>
            </a:r>
          </a:p>
          <a:p>
            <a:pPr eaLnBrk="1" hangingPunct="1"/>
            <a:r>
              <a:rPr lang="en-GB" smtClean="0">
                <a:ea typeface="ＭＳ Ｐゴシック" pitchFamily="-111" charset="-128"/>
              </a:rPr>
              <a:t>PLS-DA – classification with PLS</a:t>
            </a:r>
          </a:p>
          <a:p>
            <a:pPr lvl="1" eaLnBrk="1" hangingPunct="1"/>
            <a:r>
              <a:rPr lang="en-GB" smtClean="0">
                <a:ea typeface="ＭＳ Ｐゴシック" pitchFamily="-111" charset="-128"/>
              </a:rPr>
              <a:t>Y = dummy matrix, gives class info</a:t>
            </a:r>
          </a:p>
          <a:p>
            <a:pPr eaLnBrk="1" hangingPunct="1"/>
            <a:endParaRPr lang="en-GB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2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Plan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Data analysis in metabolic profiling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Aims, issues &amp; characteristics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Principal Components Analysis (PCA)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Model validation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Partial Least Squares (PLS) regression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PLS-Discriminant Analysis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  <a:ea typeface="ＭＳ Ｐゴシック" pitchFamily="-111" charset="-128"/>
              </a:rPr>
              <a:t>Orthogonal </a:t>
            </a:r>
            <a:r>
              <a:rPr lang="en-GB" dirty="0" smtClean="0">
                <a:solidFill>
                  <a:srgbClr val="FF0000"/>
                </a:solidFill>
                <a:ea typeface="ＭＳ Ｐゴシック" pitchFamily="-111" charset="-128"/>
              </a:rPr>
              <a:t>PLS</a:t>
            </a:r>
          </a:p>
          <a:p>
            <a:pPr eaLnBrk="1" hangingPunct="1">
              <a:buFontTx/>
              <a:buNone/>
            </a:pPr>
            <a:endParaRPr lang="en-GB" dirty="0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2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Orthogonal PLS (O-PLS)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Divide variation in to </a:t>
            </a:r>
            <a:r>
              <a:rPr lang="en-GB" sz="2800" i="1"/>
              <a:t>correlated</a:t>
            </a:r>
            <a:r>
              <a:rPr lang="en-GB" sz="2800"/>
              <a:t> and </a:t>
            </a:r>
            <a:r>
              <a:rPr lang="en-GB" sz="2800" i="1"/>
              <a:t>orthogonal</a:t>
            </a:r>
            <a:r>
              <a:rPr lang="en-GB" sz="2800"/>
              <a:t> components</a:t>
            </a:r>
          </a:p>
          <a:p>
            <a:pPr>
              <a:lnSpc>
                <a:spcPct val="90000"/>
              </a:lnSpc>
            </a:pPr>
            <a:r>
              <a:rPr lang="en-GB" sz="2800"/>
              <a:t>Same number of components &amp; prediction ability as ordinary PLS, but…</a:t>
            </a:r>
          </a:p>
          <a:p>
            <a:pPr>
              <a:lnSpc>
                <a:spcPct val="90000"/>
              </a:lnSpc>
            </a:pPr>
            <a:r>
              <a:rPr lang="en-GB" sz="2800" i="1"/>
              <a:t>Interpretation</a:t>
            </a:r>
            <a:r>
              <a:rPr lang="en-GB" sz="2800"/>
              <a:t> is improved</a:t>
            </a:r>
          </a:p>
          <a:p>
            <a:pPr>
              <a:lnSpc>
                <a:spcPct val="90000"/>
              </a:lnSpc>
            </a:pPr>
            <a:r>
              <a:rPr lang="en-GB" sz="2800"/>
              <a:t>E.g. 6 component, 2 class PLS-DA model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What variables important for separating classes?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Interpret 6 sets of weights</a:t>
            </a:r>
          </a:p>
          <a:p>
            <a:pPr>
              <a:lnSpc>
                <a:spcPct val="90000"/>
              </a:lnSpc>
            </a:pPr>
            <a:r>
              <a:rPr lang="en-GB" sz="2800"/>
              <a:t>1corr + 5orth O-PLS-DA model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Interpret </a:t>
            </a:r>
            <a:r>
              <a:rPr lang="en-GB" sz="2400" i="1"/>
              <a:t>one</a:t>
            </a:r>
            <a:r>
              <a:rPr lang="en-GB" sz="2400"/>
              <a:t> set of weights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6705600" y="6248400"/>
            <a:ext cx="229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dirty="0" err="1">
                <a:latin typeface="Helvetica" charset="0"/>
              </a:rPr>
              <a:t>Trygg</a:t>
            </a:r>
            <a:r>
              <a:rPr lang="en-GB" sz="1200" dirty="0">
                <a:latin typeface="Helvetica" charset="0"/>
              </a:rPr>
              <a:t>, J. and Wold, S. (2002) </a:t>
            </a:r>
            <a:r>
              <a:rPr lang="en-GB" sz="1200" i="1" dirty="0"/>
              <a:t>J. </a:t>
            </a:r>
            <a:r>
              <a:rPr lang="en-GB" sz="1200" i="1" dirty="0" err="1"/>
              <a:t>Chemometrics</a:t>
            </a:r>
            <a:r>
              <a:rPr lang="en-GB" sz="1200" dirty="0">
                <a:latin typeface="Helvetica" charset="0"/>
              </a:rPr>
              <a:t>, </a:t>
            </a:r>
            <a:r>
              <a:rPr lang="en-GB" sz="1200" b="1" dirty="0"/>
              <a:t>16</a:t>
            </a:r>
            <a:r>
              <a:rPr lang="en-GB" sz="1200" dirty="0">
                <a:latin typeface="Helvetica" charset="0"/>
              </a:rPr>
              <a:t>, 119-128.</a:t>
            </a:r>
          </a:p>
        </p:txBody>
      </p:sp>
    </p:spTree>
    <p:extLst>
      <p:ext uri="{BB962C8B-B14F-4D97-AF65-F5344CB8AC3E}">
        <p14:creationId xmlns:p14="http://schemas.microsoft.com/office/powerpoint/2010/main" val="31339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Aims of ‘omics’data analysis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2800" i="1" smtClean="0">
                <a:ea typeface="ＭＳ Ｐゴシック" pitchFamily="-111" charset="-128"/>
              </a:rPr>
              <a:t>Visualise</a:t>
            </a:r>
            <a:r>
              <a:rPr lang="en-GB" sz="2800" smtClean="0">
                <a:ea typeface="ＭＳ Ｐゴシック" pitchFamily="-111" charset="-128"/>
              </a:rPr>
              <a:t> differences, trends and relationships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Between samples 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Between variables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2800" smtClean="0">
                <a:ea typeface="ＭＳ Ｐゴシック" pitchFamily="-111" charset="-128"/>
              </a:rPr>
              <a:t>Determine </a:t>
            </a:r>
            <a:r>
              <a:rPr lang="en-GB" sz="2800" i="1" smtClean="0">
                <a:ea typeface="ＭＳ Ｐゴシック" pitchFamily="-111" charset="-128"/>
              </a:rPr>
              <a:t>significance </a:t>
            </a:r>
            <a:r>
              <a:rPr lang="en-GB" sz="2800" smtClean="0">
                <a:ea typeface="ＭＳ Ｐゴシック" pitchFamily="-111" charset="-128"/>
              </a:rPr>
              <a:t>of difference between groups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2800" smtClean="0">
                <a:ea typeface="ＭＳ Ｐゴシック" pitchFamily="-111" charset="-128"/>
              </a:rPr>
              <a:t>Determine </a:t>
            </a:r>
            <a:r>
              <a:rPr lang="en-GB" sz="2800" i="1" smtClean="0">
                <a:ea typeface="ＭＳ Ｐゴシック" pitchFamily="-111" charset="-128"/>
              </a:rPr>
              <a:t>which variables</a:t>
            </a:r>
            <a:r>
              <a:rPr lang="en-GB" sz="2800" smtClean="0">
                <a:ea typeface="ＭＳ Ｐゴシック" pitchFamily="-111" charset="-128"/>
              </a:rPr>
              <a:t> cause the difference and how they influence it?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2800" smtClean="0">
                <a:ea typeface="ＭＳ Ｐゴシック" pitchFamily="-111" charset="-128"/>
              </a:rPr>
              <a:t>Construct </a:t>
            </a:r>
            <a:r>
              <a:rPr lang="en-GB" sz="2800" i="1" smtClean="0">
                <a:ea typeface="ＭＳ Ｐゴシック" pitchFamily="-111" charset="-128"/>
              </a:rPr>
              <a:t>predictive models</a:t>
            </a:r>
            <a:endParaRPr lang="en-GB" sz="2800" smtClean="0">
              <a:ea typeface="ＭＳ Ｐゴシック" pitchFamily="-111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2800" smtClean="0">
                <a:ea typeface="ＭＳ Ｐゴシック" pitchFamily="-111" charset="-128"/>
              </a:rPr>
              <a:t>Definition of relationship to continuous variables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2800" smtClean="0">
                <a:ea typeface="ＭＳ Ｐゴシック" pitchFamily="-111" charset="-128"/>
              </a:rPr>
              <a:t>Enable pathway based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8118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123444" tIns="0" rIns="148133" bIns="0"/>
          <a:lstStyle/>
          <a:p>
            <a:pPr algn="l"/>
            <a:r>
              <a:rPr lang="en-US"/>
              <a:t>O-PLS – Matrix schematic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7956550" y="1773238"/>
            <a:ext cx="7429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822325"/>
            <a:r>
              <a:rPr lang="en-US" sz="2700">
                <a:latin typeface="Times New Roman" charset="0"/>
                <a:sym typeface="Palatino" charset="0"/>
              </a:rPr>
              <a:t>Class</a:t>
            </a:r>
          </a:p>
        </p:txBody>
      </p:sp>
      <p:sp>
        <p:nvSpPr>
          <p:cNvPr id="153604" name="AutoShape 4"/>
          <p:cNvSpPr>
            <a:spLocks noChangeArrowheads="1"/>
          </p:cNvSpPr>
          <p:nvPr/>
        </p:nvSpPr>
        <p:spPr bwMode="auto">
          <a:xfrm>
            <a:off x="4427538" y="1676400"/>
            <a:ext cx="2520950" cy="609600"/>
          </a:xfrm>
          <a:prstGeom prst="leftRightArrow">
            <a:avLst>
              <a:gd name="adj1" fmla="val 50000"/>
              <a:gd name="adj2" fmla="val 8270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latin typeface="Times New Roman" charset="0"/>
              </a:rPr>
              <a:t>O-PLS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2590800" y="1524000"/>
            <a:ext cx="1447800" cy="9255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76199" dir="2039998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GB" sz="2400">
                <a:solidFill>
                  <a:schemeClr val="bg2"/>
                </a:solidFill>
                <a:latin typeface="Times New Roman" charset="0"/>
              </a:rPr>
              <a:t>X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7315200" y="1524000"/>
            <a:ext cx="533400" cy="9255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76199" dir="2039998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/>
          <a:p>
            <a:pPr algn="ctr"/>
            <a:r>
              <a:rPr lang="en-GB" sz="2400">
                <a:solidFill>
                  <a:schemeClr val="bg2"/>
                </a:solidFill>
                <a:latin typeface="Times New Roman" charset="0"/>
              </a:rPr>
              <a:t>Y</a:t>
            </a:r>
          </a:p>
        </p:txBody>
      </p:sp>
      <p:grpSp>
        <p:nvGrpSpPr>
          <p:cNvPr id="153608" name="Group 8"/>
          <p:cNvGrpSpPr>
            <a:grpSpLocks/>
          </p:cNvGrpSpPr>
          <p:nvPr/>
        </p:nvGrpSpPr>
        <p:grpSpPr bwMode="auto">
          <a:xfrm>
            <a:off x="990600" y="2636838"/>
            <a:ext cx="4648200" cy="1717675"/>
            <a:chOff x="624" y="1661"/>
            <a:chExt cx="2928" cy="1082"/>
          </a:xfrm>
        </p:grpSpPr>
        <p:sp>
          <p:nvSpPr>
            <p:cNvPr id="153609" name="Rectangle 9"/>
            <p:cNvSpPr>
              <a:spLocks noChangeArrowheads="1"/>
            </p:cNvSpPr>
            <p:nvPr/>
          </p:nvSpPr>
          <p:spPr bwMode="auto">
            <a:xfrm>
              <a:off x="624" y="2160"/>
              <a:ext cx="912" cy="58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6199" dir="2039998" algn="ctr" rotWithShape="0">
                <a:schemeClr val="bg2">
                  <a:alpha val="75000"/>
                </a:schemeClr>
              </a:outerShdw>
            </a:effectLst>
          </p:spPr>
          <p:txBody>
            <a:bodyPr anchor="ctr"/>
            <a:lstStyle/>
            <a:p>
              <a:pPr algn="ctr"/>
              <a:r>
                <a:rPr lang="en-GB" sz="2400">
                  <a:solidFill>
                    <a:schemeClr val="bg2"/>
                  </a:solidFill>
                  <a:latin typeface="Times New Roman" charset="0"/>
                </a:rPr>
                <a:t>X</a:t>
              </a:r>
              <a:r>
                <a:rPr lang="en-GB" sz="2400" baseline="-25000">
                  <a:solidFill>
                    <a:schemeClr val="bg2"/>
                  </a:solidFill>
                  <a:latin typeface="Times New Roman" charset="0"/>
                </a:rPr>
                <a:t>corr</a:t>
              </a:r>
              <a:endParaRPr lang="en-GB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2640" y="2160"/>
              <a:ext cx="912" cy="58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6199" dir="2039998" algn="ctr" rotWithShape="0">
                <a:schemeClr val="bg2">
                  <a:alpha val="75000"/>
                </a:schemeClr>
              </a:outerShdw>
            </a:effectLst>
          </p:spPr>
          <p:txBody>
            <a:bodyPr anchor="ctr"/>
            <a:lstStyle/>
            <a:p>
              <a:pPr algn="ctr"/>
              <a:r>
                <a:rPr lang="en-GB" sz="2400">
                  <a:solidFill>
                    <a:schemeClr val="bg2"/>
                  </a:solidFill>
                  <a:latin typeface="Times New Roman" charset="0"/>
                </a:rPr>
                <a:t>X</a:t>
              </a:r>
              <a:r>
                <a:rPr lang="en-GB" sz="2400" baseline="-25000">
                  <a:solidFill>
                    <a:schemeClr val="bg2"/>
                  </a:solidFill>
                  <a:latin typeface="Times New Roman" charset="0"/>
                </a:rPr>
                <a:t>orth</a:t>
              </a:r>
              <a:endParaRPr lang="en-GB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53611" name="Line 11"/>
            <p:cNvSpPr>
              <a:spLocks noChangeShapeType="1"/>
            </p:cNvSpPr>
            <p:nvPr/>
          </p:nvSpPr>
          <p:spPr bwMode="auto">
            <a:xfrm flipH="1">
              <a:off x="1292" y="1661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53612" name="Line 12"/>
            <p:cNvSpPr>
              <a:spLocks noChangeShapeType="1"/>
            </p:cNvSpPr>
            <p:nvPr/>
          </p:nvSpPr>
          <p:spPr bwMode="auto">
            <a:xfrm>
              <a:off x="2562" y="1661"/>
              <a:ext cx="363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grpSp>
        <p:nvGrpSpPr>
          <p:cNvPr id="153613" name="Group 13"/>
          <p:cNvGrpSpPr>
            <a:grpSpLocks/>
          </p:cNvGrpSpPr>
          <p:nvPr/>
        </p:nvGrpSpPr>
        <p:grpSpPr bwMode="auto">
          <a:xfrm>
            <a:off x="706438" y="4579938"/>
            <a:ext cx="5427662" cy="1719262"/>
            <a:chOff x="445" y="2885"/>
            <a:chExt cx="3419" cy="1083"/>
          </a:xfrm>
        </p:grpSpPr>
        <p:sp>
          <p:nvSpPr>
            <p:cNvPr id="153614" name="Rectangle 14"/>
            <p:cNvSpPr>
              <a:spLocks noChangeArrowheads="1"/>
            </p:cNvSpPr>
            <p:nvPr/>
          </p:nvSpPr>
          <p:spPr bwMode="auto">
            <a:xfrm>
              <a:off x="445" y="3360"/>
              <a:ext cx="384" cy="58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6199" dir="2039998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n-GB" sz="2400">
                  <a:solidFill>
                    <a:schemeClr val="bg2"/>
                  </a:solidFill>
                  <a:latin typeface="Times New Roman" charset="0"/>
                </a:rPr>
                <a:t>T</a:t>
              </a:r>
              <a:r>
                <a:rPr lang="en-GB" sz="2400" baseline="-25000">
                  <a:solidFill>
                    <a:schemeClr val="bg2"/>
                  </a:solidFill>
                  <a:latin typeface="Times New Roman" charset="0"/>
                </a:rPr>
                <a:t>corr</a:t>
              </a:r>
              <a:endParaRPr lang="en-GB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53615" name="Rectangle 15"/>
            <p:cNvSpPr>
              <a:spLocks noChangeArrowheads="1"/>
            </p:cNvSpPr>
            <p:nvPr/>
          </p:nvSpPr>
          <p:spPr bwMode="auto">
            <a:xfrm>
              <a:off x="925" y="3360"/>
              <a:ext cx="912" cy="33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6199" dir="2039998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n-GB" sz="2400">
                  <a:solidFill>
                    <a:schemeClr val="bg2"/>
                  </a:solidFill>
                  <a:latin typeface="Times New Roman" charset="0"/>
                </a:rPr>
                <a:t>P</a:t>
              </a:r>
              <a:r>
                <a:rPr lang="en-GB" sz="2400" baseline="-25000">
                  <a:solidFill>
                    <a:schemeClr val="bg2"/>
                  </a:solidFill>
                  <a:latin typeface="Times New Roman" charset="0"/>
                </a:rPr>
                <a:t>corr</a:t>
              </a:r>
              <a:r>
                <a:rPr lang="en-GB" sz="240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</a:t>
              </a:r>
            </a:p>
          </p:txBody>
        </p:sp>
        <p:sp>
          <p:nvSpPr>
            <p:cNvPr id="153616" name="Rectangle 16"/>
            <p:cNvSpPr>
              <a:spLocks noChangeArrowheads="1"/>
            </p:cNvSpPr>
            <p:nvPr/>
          </p:nvSpPr>
          <p:spPr bwMode="auto">
            <a:xfrm>
              <a:off x="2472" y="3385"/>
              <a:ext cx="384" cy="58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6199" dir="2039998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n-GB" sz="2400">
                  <a:solidFill>
                    <a:schemeClr val="bg2"/>
                  </a:solidFill>
                  <a:latin typeface="Times New Roman" charset="0"/>
                </a:rPr>
                <a:t>T</a:t>
              </a:r>
              <a:r>
                <a:rPr lang="en-GB" sz="2400" baseline="-25000">
                  <a:solidFill>
                    <a:schemeClr val="bg2"/>
                  </a:solidFill>
                  <a:latin typeface="Times New Roman" charset="0"/>
                </a:rPr>
                <a:t>orth</a:t>
              </a:r>
              <a:endParaRPr lang="en-GB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53617" name="Rectangle 17"/>
            <p:cNvSpPr>
              <a:spLocks noChangeArrowheads="1"/>
            </p:cNvSpPr>
            <p:nvPr/>
          </p:nvSpPr>
          <p:spPr bwMode="auto">
            <a:xfrm>
              <a:off x="2952" y="3385"/>
              <a:ext cx="912" cy="33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6199" dir="2039998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en-GB" sz="2400">
                  <a:solidFill>
                    <a:schemeClr val="bg2"/>
                  </a:solidFill>
                  <a:latin typeface="Times New Roman" charset="0"/>
                </a:rPr>
                <a:t>P</a:t>
              </a:r>
              <a:r>
                <a:rPr lang="en-GB" sz="2400" baseline="-25000">
                  <a:solidFill>
                    <a:schemeClr val="bg2"/>
                  </a:solidFill>
                  <a:latin typeface="Times New Roman" charset="0"/>
                </a:rPr>
                <a:t>orth</a:t>
              </a:r>
              <a:r>
                <a:rPr lang="en-GB" sz="240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</a:t>
              </a:r>
              <a:endParaRPr lang="en-GB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53618" name="Line 18"/>
            <p:cNvSpPr>
              <a:spLocks noChangeShapeType="1"/>
            </p:cNvSpPr>
            <p:nvPr/>
          </p:nvSpPr>
          <p:spPr bwMode="auto">
            <a:xfrm>
              <a:off x="3061" y="2886"/>
              <a:ext cx="0" cy="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53619" name="Line 19"/>
            <p:cNvSpPr>
              <a:spLocks noChangeShapeType="1"/>
            </p:cNvSpPr>
            <p:nvPr/>
          </p:nvSpPr>
          <p:spPr bwMode="auto">
            <a:xfrm>
              <a:off x="1066" y="2885"/>
              <a:ext cx="0" cy="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1116013" y="1557338"/>
            <a:ext cx="1352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822325"/>
            <a:r>
              <a:rPr lang="en-US" sz="2700">
                <a:latin typeface="Times New Roman" charset="0"/>
                <a:sym typeface="Palatino" charset="0"/>
              </a:rPr>
              <a:t>Predictor data </a:t>
            </a:r>
          </a:p>
        </p:txBody>
      </p:sp>
      <p:sp>
        <p:nvSpPr>
          <p:cNvPr id="153623" name="Text Box 23"/>
          <p:cNvSpPr txBox="1">
            <a:spLocks noChangeArrowheads="1"/>
          </p:cNvSpPr>
          <p:nvPr/>
        </p:nvSpPr>
        <p:spPr bwMode="auto">
          <a:xfrm>
            <a:off x="5867400" y="3716338"/>
            <a:ext cx="1951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‘Structured noise’</a:t>
            </a:r>
          </a:p>
        </p:txBody>
      </p:sp>
    </p:spTree>
    <p:extLst>
      <p:ext uri="{BB962C8B-B14F-4D97-AF65-F5344CB8AC3E}">
        <p14:creationId xmlns:p14="http://schemas.microsoft.com/office/powerpoint/2010/main" val="27894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27" name="Picture 51" descr="color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65400"/>
            <a:ext cx="53435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O-PLS – geometrical view</a:t>
            </a:r>
          </a:p>
        </p:txBody>
      </p:sp>
      <p:grpSp>
        <p:nvGrpSpPr>
          <p:cNvPr id="152609" name="Group 33"/>
          <p:cNvGrpSpPr>
            <a:grpSpLocks/>
          </p:cNvGrpSpPr>
          <p:nvPr/>
        </p:nvGrpSpPr>
        <p:grpSpPr bwMode="auto">
          <a:xfrm>
            <a:off x="2536825" y="2500313"/>
            <a:ext cx="3517900" cy="4044950"/>
            <a:chOff x="3441" y="611"/>
            <a:chExt cx="1401" cy="1610"/>
          </a:xfrm>
        </p:grpSpPr>
        <p:grpSp>
          <p:nvGrpSpPr>
            <p:cNvPr id="152610" name="Group 34"/>
            <p:cNvGrpSpPr>
              <a:grpSpLocks/>
            </p:cNvGrpSpPr>
            <p:nvPr/>
          </p:nvGrpSpPr>
          <p:grpSpPr bwMode="auto">
            <a:xfrm>
              <a:off x="3504" y="768"/>
              <a:ext cx="1248" cy="1392"/>
              <a:chOff x="3312" y="2688"/>
              <a:chExt cx="1056" cy="1392"/>
            </a:xfrm>
          </p:grpSpPr>
          <p:sp>
            <p:nvSpPr>
              <p:cNvPr id="152611" name="Line 35"/>
              <p:cNvSpPr>
                <a:spLocks noChangeShapeType="1"/>
              </p:cNvSpPr>
              <p:nvPr/>
            </p:nvSpPr>
            <p:spPr bwMode="auto">
              <a:xfrm flipV="1">
                <a:off x="3312" y="2688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612" name="Line 36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613" name="Line 37"/>
              <p:cNvSpPr>
                <a:spLocks noChangeShapeType="1"/>
              </p:cNvSpPr>
              <p:nvPr/>
            </p:nvSpPr>
            <p:spPr bwMode="auto">
              <a:xfrm flipV="1">
                <a:off x="3312" y="3552"/>
                <a:ext cx="100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52614" name="Text Box 38"/>
            <p:cNvSpPr txBox="1">
              <a:spLocks noChangeArrowheads="1"/>
            </p:cNvSpPr>
            <p:nvPr/>
          </p:nvSpPr>
          <p:spPr bwMode="auto">
            <a:xfrm>
              <a:off x="4741" y="2099"/>
              <a:ext cx="101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x1</a:t>
              </a:r>
            </a:p>
          </p:txBody>
        </p:sp>
        <p:sp>
          <p:nvSpPr>
            <p:cNvPr id="152615" name="Text Box 39"/>
            <p:cNvSpPr txBox="1">
              <a:spLocks noChangeArrowheads="1"/>
            </p:cNvSpPr>
            <p:nvPr/>
          </p:nvSpPr>
          <p:spPr bwMode="auto">
            <a:xfrm>
              <a:off x="4693" y="1524"/>
              <a:ext cx="10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x2</a:t>
              </a:r>
            </a:p>
          </p:txBody>
        </p:sp>
        <p:sp>
          <p:nvSpPr>
            <p:cNvPr id="152616" name="Text Box 40"/>
            <p:cNvSpPr txBox="1">
              <a:spLocks noChangeArrowheads="1"/>
            </p:cNvSpPr>
            <p:nvPr/>
          </p:nvSpPr>
          <p:spPr bwMode="auto">
            <a:xfrm>
              <a:off x="3441" y="611"/>
              <a:ext cx="10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x3</a:t>
              </a:r>
            </a:p>
          </p:txBody>
        </p:sp>
      </p:grp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250825" y="1989138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X space</a:t>
            </a:r>
          </a:p>
        </p:txBody>
      </p:sp>
      <p:grpSp>
        <p:nvGrpSpPr>
          <p:cNvPr id="152626" name="Group 50"/>
          <p:cNvGrpSpPr>
            <a:grpSpLocks/>
          </p:cNvGrpSpPr>
          <p:nvPr/>
        </p:nvGrpSpPr>
        <p:grpSpPr bwMode="auto">
          <a:xfrm>
            <a:off x="3059113" y="3213100"/>
            <a:ext cx="2017712" cy="2017713"/>
            <a:chOff x="2134" y="2253"/>
            <a:chExt cx="1271" cy="1271"/>
          </a:xfrm>
        </p:grpSpPr>
        <p:sp>
          <p:nvSpPr>
            <p:cNvPr id="152582" name="Oval 6"/>
            <p:cNvSpPr>
              <a:spLocks noChangeArrowheads="1"/>
            </p:cNvSpPr>
            <p:nvPr/>
          </p:nvSpPr>
          <p:spPr bwMode="auto">
            <a:xfrm>
              <a:off x="2611" y="2968"/>
              <a:ext cx="79" cy="79"/>
            </a:xfrm>
            <a:prstGeom prst="ellipse">
              <a:avLst/>
            </a:prstGeom>
            <a:solidFill>
              <a:srgbClr val="00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83" name="Oval 7"/>
            <p:cNvSpPr>
              <a:spLocks noChangeArrowheads="1"/>
            </p:cNvSpPr>
            <p:nvPr/>
          </p:nvSpPr>
          <p:spPr bwMode="auto">
            <a:xfrm>
              <a:off x="2531" y="2650"/>
              <a:ext cx="80" cy="8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84" name="Oval 8"/>
            <p:cNvSpPr>
              <a:spLocks noChangeArrowheads="1"/>
            </p:cNvSpPr>
            <p:nvPr/>
          </p:nvSpPr>
          <p:spPr bwMode="auto">
            <a:xfrm>
              <a:off x="2452" y="2809"/>
              <a:ext cx="79" cy="8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85" name="Oval 9"/>
            <p:cNvSpPr>
              <a:spLocks noChangeArrowheads="1"/>
            </p:cNvSpPr>
            <p:nvPr/>
          </p:nvSpPr>
          <p:spPr bwMode="auto">
            <a:xfrm>
              <a:off x="2690" y="2809"/>
              <a:ext cx="80" cy="8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86" name="Oval 10"/>
            <p:cNvSpPr>
              <a:spLocks noChangeArrowheads="1"/>
            </p:cNvSpPr>
            <p:nvPr/>
          </p:nvSpPr>
          <p:spPr bwMode="auto">
            <a:xfrm>
              <a:off x="2928" y="2571"/>
              <a:ext cx="80" cy="7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87" name="Oval 11"/>
            <p:cNvSpPr>
              <a:spLocks noChangeArrowheads="1"/>
            </p:cNvSpPr>
            <p:nvPr/>
          </p:nvSpPr>
          <p:spPr bwMode="auto">
            <a:xfrm>
              <a:off x="2849" y="2809"/>
              <a:ext cx="79" cy="8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88" name="Oval 12"/>
            <p:cNvSpPr>
              <a:spLocks noChangeArrowheads="1"/>
            </p:cNvSpPr>
            <p:nvPr/>
          </p:nvSpPr>
          <p:spPr bwMode="auto">
            <a:xfrm>
              <a:off x="2849" y="2412"/>
              <a:ext cx="79" cy="79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89" name="Oval 13"/>
            <p:cNvSpPr>
              <a:spLocks noChangeArrowheads="1"/>
            </p:cNvSpPr>
            <p:nvPr/>
          </p:nvSpPr>
          <p:spPr bwMode="auto">
            <a:xfrm>
              <a:off x="3087" y="2650"/>
              <a:ext cx="80" cy="8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3326" y="2253"/>
              <a:ext cx="79" cy="79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1" name="Oval 15"/>
            <p:cNvSpPr>
              <a:spLocks noChangeArrowheads="1"/>
            </p:cNvSpPr>
            <p:nvPr/>
          </p:nvSpPr>
          <p:spPr bwMode="auto">
            <a:xfrm>
              <a:off x="3087" y="2332"/>
              <a:ext cx="80" cy="80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2" name="Oval 16"/>
            <p:cNvSpPr>
              <a:spLocks noChangeArrowheads="1"/>
            </p:cNvSpPr>
            <p:nvPr/>
          </p:nvSpPr>
          <p:spPr bwMode="auto">
            <a:xfrm>
              <a:off x="3326" y="2571"/>
              <a:ext cx="79" cy="79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3" name="Oval 17"/>
            <p:cNvSpPr>
              <a:spLocks noChangeArrowheads="1"/>
            </p:cNvSpPr>
            <p:nvPr/>
          </p:nvSpPr>
          <p:spPr bwMode="auto">
            <a:xfrm>
              <a:off x="2611" y="3286"/>
              <a:ext cx="79" cy="79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4" name="Oval 18"/>
            <p:cNvSpPr>
              <a:spLocks noChangeArrowheads="1"/>
            </p:cNvSpPr>
            <p:nvPr/>
          </p:nvSpPr>
          <p:spPr bwMode="auto">
            <a:xfrm>
              <a:off x="2770" y="2968"/>
              <a:ext cx="79" cy="79"/>
            </a:xfrm>
            <a:prstGeom prst="ellipse">
              <a:avLst/>
            </a:prstGeom>
            <a:solidFill>
              <a:srgbClr val="00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5" name="Oval 19"/>
            <p:cNvSpPr>
              <a:spLocks noChangeArrowheads="1"/>
            </p:cNvSpPr>
            <p:nvPr/>
          </p:nvSpPr>
          <p:spPr bwMode="auto">
            <a:xfrm>
              <a:off x="2372" y="3047"/>
              <a:ext cx="80" cy="8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6" name="Oval 20"/>
            <p:cNvSpPr>
              <a:spLocks noChangeArrowheads="1"/>
            </p:cNvSpPr>
            <p:nvPr/>
          </p:nvSpPr>
          <p:spPr bwMode="auto">
            <a:xfrm>
              <a:off x="2452" y="3127"/>
              <a:ext cx="79" cy="79"/>
            </a:xfrm>
            <a:prstGeom prst="ellipse">
              <a:avLst/>
            </a:prstGeom>
            <a:solidFill>
              <a:srgbClr val="00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7" name="Oval 21"/>
            <p:cNvSpPr>
              <a:spLocks noChangeArrowheads="1"/>
            </p:cNvSpPr>
            <p:nvPr/>
          </p:nvSpPr>
          <p:spPr bwMode="auto">
            <a:xfrm>
              <a:off x="2690" y="3047"/>
              <a:ext cx="80" cy="80"/>
            </a:xfrm>
            <a:prstGeom prst="ellipse">
              <a:avLst/>
            </a:prstGeom>
            <a:solidFill>
              <a:srgbClr val="00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8" name="Oval 22"/>
            <p:cNvSpPr>
              <a:spLocks noChangeArrowheads="1"/>
            </p:cNvSpPr>
            <p:nvPr/>
          </p:nvSpPr>
          <p:spPr bwMode="auto">
            <a:xfrm>
              <a:off x="2531" y="3365"/>
              <a:ext cx="80" cy="80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599" name="Oval 23"/>
            <p:cNvSpPr>
              <a:spLocks noChangeArrowheads="1"/>
            </p:cNvSpPr>
            <p:nvPr/>
          </p:nvSpPr>
          <p:spPr bwMode="auto">
            <a:xfrm>
              <a:off x="2293" y="3445"/>
              <a:ext cx="79" cy="79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600" name="Oval 24"/>
            <p:cNvSpPr>
              <a:spLocks noChangeArrowheads="1"/>
            </p:cNvSpPr>
            <p:nvPr/>
          </p:nvSpPr>
          <p:spPr bwMode="auto">
            <a:xfrm>
              <a:off x="2134" y="3286"/>
              <a:ext cx="79" cy="79"/>
            </a:xfrm>
            <a:prstGeom prst="ellipse">
              <a:avLst/>
            </a:prstGeom>
            <a:solidFill>
              <a:srgbClr val="00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601" name="Oval 25"/>
            <p:cNvSpPr>
              <a:spLocks noChangeArrowheads="1"/>
            </p:cNvSpPr>
            <p:nvPr/>
          </p:nvSpPr>
          <p:spPr bwMode="auto">
            <a:xfrm>
              <a:off x="2372" y="3286"/>
              <a:ext cx="80" cy="79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  <p:sp>
          <p:nvSpPr>
            <p:cNvPr id="152602" name="Oval 26"/>
            <p:cNvSpPr>
              <a:spLocks noChangeArrowheads="1"/>
            </p:cNvSpPr>
            <p:nvPr/>
          </p:nvSpPr>
          <p:spPr bwMode="auto">
            <a:xfrm>
              <a:off x="2849" y="3206"/>
              <a:ext cx="79" cy="80"/>
            </a:xfrm>
            <a:prstGeom prst="ellipse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52628" name="Text Box 52"/>
          <p:cNvSpPr txBox="1">
            <a:spLocks noChangeArrowheads="1"/>
          </p:cNvSpPr>
          <p:nvPr/>
        </p:nvSpPr>
        <p:spPr bwMode="auto">
          <a:xfrm>
            <a:off x="250825" y="2924175"/>
            <a:ext cx="21605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/>
              <a:t>Points colour-coded according to Y value</a:t>
            </a:r>
          </a:p>
        </p:txBody>
      </p:sp>
      <p:grpSp>
        <p:nvGrpSpPr>
          <p:cNvPr id="152644" name="Group 68"/>
          <p:cNvGrpSpPr>
            <a:grpSpLocks/>
          </p:cNvGrpSpPr>
          <p:nvPr/>
        </p:nvGrpSpPr>
        <p:grpSpPr bwMode="auto">
          <a:xfrm>
            <a:off x="2916238" y="2420938"/>
            <a:ext cx="2678112" cy="3168650"/>
            <a:chOff x="1837" y="1525"/>
            <a:chExt cx="1687" cy="1996"/>
          </a:xfrm>
        </p:grpSpPr>
        <p:sp>
          <p:nvSpPr>
            <p:cNvPr id="152605" name="Text Box 29"/>
            <p:cNvSpPr txBox="1">
              <a:spLocks noChangeArrowheads="1"/>
            </p:cNvSpPr>
            <p:nvPr/>
          </p:nvSpPr>
          <p:spPr bwMode="auto">
            <a:xfrm>
              <a:off x="3364" y="1525"/>
              <a:ext cx="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p1</a:t>
              </a:r>
            </a:p>
          </p:txBody>
        </p:sp>
        <p:sp>
          <p:nvSpPr>
            <p:cNvPr id="152630" name="Text Box 54"/>
            <p:cNvSpPr txBox="1">
              <a:spLocks noChangeArrowheads="1"/>
            </p:cNvSpPr>
            <p:nvPr/>
          </p:nvSpPr>
          <p:spPr bwMode="auto">
            <a:xfrm>
              <a:off x="2518" y="1661"/>
              <a:ext cx="3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1">
                  <a:latin typeface="Times New Roman" charset="0"/>
                </a:rPr>
                <a:t>PCA</a:t>
              </a:r>
            </a:p>
          </p:txBody>
        </p:sp>
        <p:grpSp>
          <p:nvGrpSpPr>
            <p:cNvPr id="152633" name="Group 57"/>
            <p:cNvGrpSpPr>
              <a:grpSpLocks/>
            </p:cNvGrpSpPr>
            <p:nvPr/>
          </p:nvGrpSpPr>
          <p:grpSpPr bwMode="auto">
            <a:xfrm>
              <a:off x="1837" y="1797"/>
              <a:ext cx="1497" cy="1724"/>
              <a:chOff x="1837" y="1797"/>
              <a:chExt cx="1497" cy="1724"/>
            </a:xfrm>
          </p:grpSpPr>
          <p:sp>
            <p:nvSpPr>
              <p:cNvPr id="152604" name="Line 28"/>
              <p:cNvSpPr>
                <a:spLocks noChangeShapeType="1"/>
              </p:cNvSpPr>
              <p:nvPr/>
            </p:nvSpPr>
            <p:spPr bwMode="auto">
              <a:xfrm flipV="1">
                <a:off x="1837" y="1797"/>
                <a:ext cx="1497" cy="1724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631" name="Line 55"/>
              <p:cNvSpPr>
                <a:spLocks noChangeShapeType="1"/>
              </p:cNvSpPr>
              <p:nvPr/>
            </p:nvSpPr>
            <p:spPr bwMode="auto">
              <a:xfrm flipH="1" flipV="1">
                <a:off x="2245" y="2341"/>
                <a:ext cx="680" cy="59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52632" name="Text Box 56"/>
            <p:cNvSpPr txBox="1">
              <a:spLocks noChangeArrowheads="1"/>
            </p:cNvSpPr>
            <p:nvPr/>
          </p:nvSpPr>
          <p:spPr bwMode="auto">
            <a:xfrm>
              <a:off x="2091" y="2069"/>
              <a:ext cx="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p2</a:t>
              </a:r>
            </a:p>
          </p:txBody>
        </p:sp>
      </p:grpSp>
      <p:grpSp>
        <p:nvGrpSpPr>
          <p:cNvPr id="152661" name="Group 85"/>
          <p:cNvGrpSpPr>
            <a:grpSpLocks/>
          </p:cNvGrpSpPr>
          <p:nvPr/>
        </p:nvGrpSpPr>
        <p:grpSpPr bwMode="auto">
          <a:xfrm>
            <a:off x="2773363" y="2276475"/>
            <a:ext cx="2736850" cy="3130550"/>
            <a:chOff x="1747" y="1434"/>
            <a:chExt cx="1724" cy="1972"/>
          </a:xfrm>
        </p:grpSpPr>
        <p:grpSp>
          <p:nvGrpSpPr>
            <p:cNvPr id="152637" name="Group 61"/>
            <p:cNvGrpSpPr>
              <a:grpSpLocks/>
            </p:cNvGrpSpPr>
            <p:nvPr/>
          </p:nvGrpSpPr>
          <p:grpSpPr bwMode="auto">
            <a:xfrm rot="-3542552">
              <a:off x="1860" y="1796"/>
              <a:ext cx="1497" cy="1724"/>
              <a:chOff x="1837" y="1797"/>
              <a:chExt cx="1497" cy="1724"/>
            </a:xfrm>
          </p:grpSpPr>
          <p:sp>
            <p:nvSpPr>
              <p:cNvPr id="152638" name="Line 62"/>
              <p:cNvSpPr>
                <a:spLocks noChangeShapeType="1"/>
              </p:cNvSpPr>
              <p:nvPr/>
            </p:nvSpPr>
            <p:spPr bwMode="auto">
              <a:xfrm flipV="1">
                <a:off x="1837" y="1797"/>
                <a:ext cx="1497" cy="1724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639" name="Line 63"/>
              <p:cNvSpPr>
                <a:spLocks noChangeShapeType="1"/>
              </p:cNvSpPr>
              <p:nvPr/>
            </p:nvSpPr>
            <p:spPr bwMode="auto">
              <a:xfrm flipH="1" flipV="1">
                <a:off x="2245" y="2341"/>
                <a:ext cx="680" cy="590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52642" name="Text Box 66"/>
            <p:cNvSpPr txBox="1">
              <a:spLocks noChangeArrowheads="1"/>
            </p:cNvSpPr>
            <p:nvPr/>
          </p:nvSpPr>
          <p:spPr bwMode="auto">
            <a:xfrm>
              <a:off x="2348" y="1434"/>
              <a:ext cx="2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p</a:t>
              </a:r>
              <a:r>
                <a:rPr lang="en-US" sz="2000" baseline="-25000">
                  <a:latin typeface="Times New Roman" charset="0"/>
                </a:rPr>
                <a:t>corr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52643" name="Text Box 67"/>
            <p:cNvSpPr txBox="1">
              <a:spLocks noChangeArrowheads="1"/>
            </p:cNvSpPr>
            <p:nvPr/>
          </p:nvSpPr>
          <p:spPr bwMode="auto">
            <a:xfrm>
              <a:off x="1920" y="2784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p</a:t>
              </a:r>
              <a:r>
                <a:rPr lang="en-US" sz="2000" baseline="-25000">
                  <a:latin typeface="Times New Roman" charset="0"/>
                </a:rPr>
                <a:t>orth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52645" name="Text Box 69"/>
            <p:cNvSpPr txBox="1">
              <a:spLocks noChangeArrowheads="1"/>
            </p:cNvSpPr>
            <p:nvPr/>
          </p:nvSpPr>
          <p:spPr bwMode="auto">
            <a:xfrm>
              <a:off x="1776" y="1776"/>
              <a:ext cx="4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1">
                  <a:latin typeface="Times New Roman" charset="0"/>
                </a:rPr>
                <a:t>O-PLS</a:t>
              </a:r>
            </a:p>
          </p:txBody>
        </p:sp>
      </p:grpSp>
      <p:grpSp>
        <p:nvGrpSpPr>
          <p:cNvPr id="152649" name="Group 73"/>
          <p:cNvGrpSpPr>
            <a:grpSpLocks/>
          </p:cNvGrpSpPr>
          <p:nvPr/>
        </p:nvGrpSpPr>
        <p:grpSpPr bwMode="auto">
          <a:xfrm rot="-634340">
            <a:off x="2916238" y="2708275"/>
            <a:ext cx="2386012" cy="2881313"/>
            <a:chOff x="4263" y="618"/>
            <a:chExt cx="1503" cy="1815"/>
          </a:xfrm>
        </p:grpSpPr>
        <p:grpSp>
          <p:nvGrpSpPr>
            <p:cNvPr id="152634" name="Group 58"/>
            <p:cNvGrpSpPr>
              <a:grpSpLocks/>
            </p:cNvGrpSpPr>
            <p:nvPr/>
          </p:nvGrpSpPr>
          <p:grpSpPr bwMode="auto">
            <a:xfrm rot="-673826">
              <a:off x="4263" y="709"/>
              <a:ext cx="1497" cy="1724"/>
              <a:chOff x="1837" y="1797"/>
              <a:chExt cx="1497" cy="1724"/>
            </a:xfrm>
          </p:grpSpPr>
          <p:sp>
            <p:nvSpPr>
              <p:cNvPr id="152635" name="Line 59"/>
              <p:cNvSpPr>
                <a:spLocks noChangeShapeType="1"/>
              </p:cNvSpPr>
              <p:nvPr/>
            </p:nvSpPr>
            <p:spPr bwMode="auto">
              <a:xfrm flipV="1">
                <a:off x="1837" y="1797"/>
                <a:ext cx="1497" cy="1724"/>
              </a:xfrm>
              <a:prstGeom prst="line">
                <a:avLst/>
              </a:prstGeom>
              <a:noFill/>
              <a:ln w="762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2636" name="Line 60"/>
              <p:cNvSpPr>
                <a:spLocks noChangeShapeType="1"/>
              </p:cNvSpPr>
              <p:nvPr/>
            </p:nvSpPr>
            <p:spPr bwMode="auto">
              <a:xfrm flipH="1" flipV="1">
                <a:off x="2245" y="2341"/>
                <a:ext cx="680" cy="590"/>
              </a:xfrm>
              <a:prstGeom prst="line">
                <a:avLst/>
              </a:prstGeom>
              <a:noFill/>
              <a:ln w="762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52640" name="Text Box 64"/>
            <p:cNvSpPr txBox="1">
              <a:spLocks noChangeArrowheads="1"/>
            </p:cNvSpPr>
            <p:nvPr/>
          </p:nvSpPr>
          <p:spPr bwMode="auto">
            <a:xfrm>
              <a:off x="5606" y="618"/>
              <a:ext cx="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p1</a:t>
              </a:r>
            </a:p>
          </p:txBody>
        </p:sp>
        <p:sp>
          <p:nvSpPr>
            <p:cNvPr id="152641" name="Text Box 65"/>
            <p:cNvSpPr txBox="1">
              <a:spLocks noChangeArrowheads="1"/>
            </p:cNvSpPr>
            <p:nvPr/>
          </p:nvSpPr>
          <p:spPr bwMode="auto">
            <a:xfrm>
              <a:off x="4426" y="1389"/>
              <a:ext cx="1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>
                  <a:latin typeface="Times New Roman" charset="0"/>
                </a:rPr>
                <a:t>p2</a:t>
              </a:r>
            </a:p>
          </p:txBody>
        </p:sp>
        <p:sp>
          <p:nvSpPr>
            <p:cNvPr id="152646" name="Text Box 70"/>
            <p:cNvSpPr txBox="1">
              <a:spLocks noChangeArrowheads="1"/>
            </p:cNvSpPr>
            <p:nvPr/>
          </p:nvSpPr>
          <p:spPr bwMode="auto">
            <a:xfrm>
              <a:off x="4851" y="618"/>
              <a:ext cx="2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b="1">
                  <a:latin typeface="Times New Roman" charset="0"/>
                </a:rPr>
                <a:t>PLS</a:t>
              </a:r>
            </a:p>
          </p:txBody>
        </p:sp>
      </p:grpSp>
      <p:grpSp>
        <p:nvGrpSpPr>
          <p:cNvPr id="152657" name="Group 81"/>
          <p:cNvGrpSpPr>
            <a:grpSpLocks/>
          </p:cNvGrpSpPr>
          <p:nvPr/>
        </p:nvGrpSpPr>
        <p:grpSpPr bwMode="auto">
          <a:xfrm>
            <a:off x="3348038" y="2060575"/>
            <a:ext cx="869950" cy="1441450"/>
            <a:chOff x="2109" y="1298"/>
            <a:chExt cx="548" cy="908"/>
          </a:xfrm>
        </p:grpSpPr>
        <p:sp>
          <p:nvSpPr>
            <p:cNvPr id="152651" name="Text Box 75"/>
            <p:cNvSpPr txBox="1">
              <a:spLocks noChangeArrowheads="1"/>
            </p:cNvSpPr>
            <p:nvPr/>
          </p:nvSpPr>
          <p:spPr bwMode="auto">
            <a:xfrm>
              <a:off x="2109" y="1298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High Y</a:t>
              </a:r>
            </a:p>
          </p:txBody>
        </p:sp>
        <p:sp>
          <p:nvSpPr>
            <p:cNvPr id="152654" name="Freeform 78"/>
            <p:cNvSpPr>
              <a:spLocks/>
            </p:cNvSpPr>
            <p:nvPr/>
          </p:nvSpPr>
          <p:spPr bwMode="auto">
            <a:xfrm>
              <a:off x="2154" y="1525"/>
              <a:ext cx="197" cy="681"/>
            </a:xfrm>
            <a:custGeom>
              <a:avLst/>
              <a:gdLst>
                <a:gd name="T0" fmla="*/ 61 w 197"/>
                <a:gd name="T1" fmla="*/ 0 h 681"/>
                <a:gd name="T2" fmla="*/ 15 w 197"/>
                <a:gd name="T3" fmla="*/ 227 h 681"/>
                <a:gd name="T4" fmla="*/ 15 w 197"/>
                <a:gd name="T5" fmla="*/ 409 h 681"/>
                <a:gd name="T6" fmla="*/ 106 w 197"/>
                <a:gd name="T7" fmla="*/ 590 h 681"/>
                <a:gd name="T8" fmla="*/ 197 w 197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81">
                  <a:moveTo>
                    <a:pt x="61" y="0"/>
                  </a:moveTo>
                  <a:cubicBezTo>
                    <a:pt x="42" y="79"/>
                    <a:pt x="23" y="159"/>
                    <a:pt x="15" y="227"/>
                  </a:cubicBezTo>
                  <a:cubicBezTo>
                    <a:pt x="7" y="295"/>
                    <a:pt x="0" y="349"/>
                    <a:pt x="15" y="409"/>
                  </a:cubicBezTo>
                  <a:cubicBezTo>
                    <a:pt x="30" y="469"/>
                    <a:pt x="76" y="545"/>
                    <a:pt x="106" y="590"/>
                  </a:cubicBezTo>
                  <a:cubicBezTo>
                    <a:pt x="136" y="635"/>
                    <a:pt x="166" y="658"/>
                    <a:pt x="197" y="68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2656" name="Group 80"/>
          <p:cNvGrpSpPr>
            <a:grpSpLocks/>
          </p:cNvGrpSpPr>
          <p:nvPr/>
        </p:nvGrpSpPr>
        <p:grpSpPr bwMode="auto">
          <a:xfrm>
            <a:off x="4356100" y="4868863"/>
            <a:ext cx="1466850" cy="871537"/>
            <a:chOff x="2744" y="3067"/>
            <a:chExt cx="924" cy="549"/>
          </a:xfrm>
        </p:grpSpPr>
        <p:sp>
          <p:nvSpPr>
            <p:cNvPr id="152652" name="Text Box 76"/>
            <p:cNvSpPr txBox="1">
              <a:spLocks noChangeArrowheads="1"/>
            </p:cNvSpPr>
            <p:nvPr/>
          </p:nvSpPr>
          <p:spPr bwMode="auto">
            <a:xfrm>
              <a:off x="3152" y="3385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Low Y</a:t>
              </a:r>
            </a:p>
          </p:txBody>
        </p:sp>
        <p:sp>
          <p:nvSpPr>
            <p:cNvPr id="152655" name="Freeform 79"/>
            <p:cNvSpPr>
              <a:spLocks/>
            </p:cNvSpPr>
            <p:nvPr/>
          </p:nvSpPr>
          <p:spPr bwMode="auto">
            <a:xfrm rot="8041057">
              <a:off x="2986" y="2825"/>
              <a:ext cx="197" cy="681"/>
            </a:xfrm>
            <a:custGeom>
              <a:avLst/>
              <a:gdLst>
                <a:gd name="T0" fmla="*/ 61 w 197"/>
                <a:gd name="T1" fmla="*/ 0 h 681"/>
                <a:gd name="T2" fmla="*/ 15 w 197"/>
                <a:gd name="T3" fmla="*/ 227 h 681"/>
                <a:gd name="T4" fmla="*/ 15 w 197"/>
                <a:gd name="T5" fmla="*/ 409 h 681"/>
                <a:gd name="T6" fmla="*/ 106 w 197"/>
                <a:gd name="T7" fmla="*/ 590 h 681"/>
                <a:gd name="T8" fmla="*/ 197 w 197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81">
                  <a:moveTo>
                    <a:pt x="61" y="0"/>
                  </a:moveTo>
                  <a:cubicBezTo>
                    <a:pt x="42" y="79"/>
                    <a:pt x="23" y="159"/>
                    <a:pt x="15" y="227"/>
                  </a:cubicBezTo>
                  <a:cubicBezTo>
                    <a:pt x="7" y="295"/>
                    <a:pt x="0" y="349"/>
                    <a:pt x="15" y="409"/>
                  </a:cubicBezTo>
                  <a:cubicBezTo>
                    <a:pt x="30" y="469"/>
                    <a:pt x="76" y="545"/>
                    <a:pt x="106" y="590"/>
                  </a:cubicBezTo>
                  <a:cubicBezTo>
                    <a:pt x="136" y="635"/>
                    <a:pt x="166" y="658"/>
                    <a:pt x="197" y="681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2660" name="Text Box 84"/>
          <p:cNvSpPr txBox="1">
            <a:spLocks noChangeArrowheads="1"/>
          </p:cNvSpPr>
          <p:nvPr/>
        </p:nvSpPr>
        <p:spPr bwMode="auto">
          <a:xfrm>
            <a:off x="7086600" y="419100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/>
              <a:t>Y value</a:t>
            </a:r>
          </a:p>
        </p:txBody>
      </p:sp>
    </p:spTree>
    <p:extLst>
      <p:ext uri="{BB962C8B-B14F-4D97-AF65-F5344CB8AC3E}">
        <p14:creationId xmlns:p14="http://schemas.microsoft.com/office/powerpoint/2010/main" val="19948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models - PCA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4653136"/>
            <a:ext cx="7772400" cy="22048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</a:t>
            </a:r>
            <a:r>
              <a:rPr lang="en-GB" dirty="0"/>
              <a:t>-D </a:t>
            </a:r>
            <a:r>
              <a:rPr lang="en-GB" baseline="30000" dirty="0"/>
              <a:t>1</a:t>
            </a:r>
            <a:r>
              <a:rPr lang="en-GB" dirty="0"/>
              <a:t>H NMR metabolic profiles of </a:t>
            </a:r>
            <a:r>
              <a:rPr lang="en-GB" dirty="0" smtClean="0"/>
              <a:t>rat hepatocytes </a:t>
            </a:r>
            <a:r>
              <a:rPr lang="en-GB" dirty="0"/>
              <a:t>treated with </a:t>
            </a:r>
            <a:r>
              <a:rPr lang="en-GB" dirty="0" err="1"/>
              <a:t>trichostatin</a:t>
            </a:r>
            <a:r>
              <a:rPr lang="en-GB" dirty="0"/>
              <a:t>-A (TSA</a:t>
            </a:r>
            <a:r>
              <a:rPr lang="en-GB" dirty="0" smtClean="0"/>
              <a:t>) &amp; control.</a:t>
            </a:r>
          </a:p>
          <a:p>
            <a:r>
              <a:rPr lang="en-GB" dirty="0" smtClean="0"/>
              <a:t>Some separation visible in scores – mostly time related</a:t>
            </a:r>
          </a:p>
          <a:p>
            <a:endParaRPr lang="en-GB" dirty="0"/>
          </a:p>
        </p:txBody>
      </p:sp>
      <p:pic>
        <p:nvPicPr>
          <p:cNvPr id="3" name="Picture 2" descr="fig2 PCAhi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" y="980728"/>
            <a:ext cx="9144000" cy="37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5 PLSDAhi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5" y="980728"/>
            <a:ext cx="9144000" cy="3672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models – PLS-DA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97152"/>
            <a:ext cx="7772400" cy="206084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Scores – better separation</a:t>
            </a:r>
          </a:p>
          <a:p>
            <a:pPr lvl="1"/>
            <a:r>
              <a:rPr lang="en-GB" dirty="0" smtClean="0"/>
              <a:t>But still some time related substructure</a:t>
            </a:r>
          </a:p>
          <a:p>
            <a:r>
              <a:rPr lang="en-GB" dirty="0" smtClean="0"/>
              <a:t>Loadings – two clear variables related to TSA treatment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331640" y="1484784"/>
            <a:ext cx="1872208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6156176" y="1556792"/>
            <a:ext cx="1872208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092280" y="1340768"/>
            <a:ext cx="64807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372200" y="3501008"/>
            <a:ext cx="64807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80312" y="3717032"/>
            <a:ext cx="17471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 err="1" smtClean="0"/>
              <a:t>Glycerophospho</a:t>
            </a:r>
            <a:r>
              <a:rPr lang="en-GB" sz="1600" b="0" dirty="0" smtClean="0"/>
              <a:t>-</a:t>
            </a:r>
          </a:p>
          <a:p>
            <a:r>
              <a:rPr lang="en-GB" sz="1600" b="0" dirty="0" smtClean="0"/>
              <a:t>choline</a:t>
            </a:r>
            <a:endParaRPr lang="en-GB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836712"/>
            <a:ext cx="1063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dirty="0" err="1" smtClean="0"/>
              <a:t>Phospho</a:t>
            </a:r>
            <a:r>
              <a:rPr lang="en-GB" sz="1600" b="0" dirty="0" smtClean="0"/>
              <a:t>-</a:t>
            </a:r>
          </a:p>
          <a:p>
            <a:r>
              <a:rPr lang="en-GB" sz="1600" b="0" dirty="0" smtClean="0"/>
              <a:t>choline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41059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/>
          <a:lstStyle/>
          <a:p>
            <a:r>
              <a:rPr lang="en-GB" dirty="0" smtClean="0"/>
              <a:t>Comparing models – O-PLS-DA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589490"/>
            <a:ext cx="7772400" cy="2234952"/>
          </a:xfrm>
        </p:spPr>
        <p:txBody>
          <a:bodyPr/>
          <a:lstStyle/>
          <a:p>
            <a:r>
              <a:rPr lang="en-GB" sz="2800" dirty="0" smtClean="0"/>
              <a:t>Discrimination in ‘predictive’ component only</a:t>
            </a:r>
          </a:p>
          <a:p>
            <a:r>
              <a:rPr lang="en-GB" sz="2800" dirty="0" smtClean="0"/>
              <a:t>Interpretation using ‘S-plot’:</a:t>
            </a:r>
          </a:p>
          <a:p>
            <a:pPr lvl="1"/>
            <a:r>
              <a:rPr lang="en-GB" sz="2400" dirty="0" smtClean="0"/>
              <a:t>Covariance: magnitude of change</a:t>
            </a:r>
          </a:p>
          <a:p>
            <a:pPr lvl="1"/>
            <a:r>
              <a:rPr lang="en-GB" sz="2400" dirty="0" smtClean="0"/>
              <a:t>Correlation: ‘reliability’ of change</a:t>
            </a:r>
            <a:endParaRPr lang="en-GB" sz="2400" dirty="0"/>
          </a:p>
        </p:txBody>
      </p:sp>
      <p:pic>
        <p:nvPicPr>
          <p:cNvPr id="4" name="Picture 3" descr="fig6 OPLSDAhi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14400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4266427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Comparing models</a:t>
            </a:r>
            <a:endParaRPr lang="en-GB" dirty="0"/>
          </a:p>
        </p:txBody>
      </p:sp>
      <p:pic>
        <p:nvPicPr>
          <p:cNvPr id="6" name="Picture 5" descr="Fonville_Figure3-final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19" y="0"/>
            <a:ext cx="4833257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1206673"/>
            <a:ext cx="3783185" cy="4986039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err="1" smtClean="0"/>
              <a:t>Nutrigenomics</a:t>
            </a:r>
            <a:endParaRPr lang="en-GB" sz="2800" dirty="0" smtClean="0"/>
          </a:p>
          <a:p>
            <a:r>
              <a:rPr lang="en-GB" sz="2800" dirty="0" smtClean="0"/>
              <a:t>2 mouse strains (genetics)</a:t>
            </a:r>
          </a:p>
          <a:p>
            <a:r>
              <a:rPr lang="en-GB" sz="2800" dirty="0" smtClean="0"/>
              <a:t>2 diets (high fat and low fat)</a:t>
            </a:r>
          </a:p>
          <a:p>
            <a:r>
              <a:rPr lang="en-GB" sz="2800" dirty="0" smtClean="0"/>
              <a:t>PCA shows total variation</a:t>
            </a:r>
          </a:p>
          <a:p>
            <a:r>
              <a:rPr lang="en-GB" sz="2800" dirty="0" smtClean="0"/>
              <a:t>PLS shows between-group variation, but scores plot influenced by diet (within-group)</a:t>
            </a:r>
          </a:p>
          <a:p>
            <a:r>
              <a:rPr lang="en-GB" sz="2800" dirty="0" smtClean="0"/>
              <a:t>O-PLS shows v efficient between-group variation (genetics), whereas diet is orthogonal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89326" y="6525399"/>
            <a:ext cx="37831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200" dirty="0" err="1" smtClean="0">
                <a:latin typeface="Helvetica" charset="0"/>
              </a:rPr>
              <a:t>Fonville</a:t>
            </a:r>
            <a:r>
              <a:rPr lang="en-GB" sz="1200" dirty="0" smtClean="0">
                <a:latin typeface="Helvetica" charset="0"/>
              </a:rPr>
              <a:t> et al. </a:t>
            </a:r>
            <a:r>
              <a:rPr lang="en-GB" sz="1200" dirty="0">
                <a:latin typeface="Helvetica" charset="0"/>
              </a:rPr>
              <a:t>(</a:t>
            </a:r>
            <a:r>
              <a:rPr lang="en-GB" sz="1200" dirty="0" smtClean="0">
                <a:latin typeface="Helvetica" charset="0"/>
              </a:rPr>
              <a:t>2010) </a:t>
            </a:r>
            <a:r>
              <a:rPr lang="en-GB" sz="1200" i="1" dirty="0"/>
              <a:t>J. </a:t>
            </a:r>
            <a:r>
              <a:rPr lang="en-GB" sz="1200" i="1" dirty="0" err="1"/>
              <a:t>Chemometrics</a:t>
            </a:r>
            <a:r>
              <a:rPr lang="en-GB" sz="1200" dirty="0">
                <a:latin typeface="Helvetica" charset="0"/>
              </a:rPr>
              <a:t>, </a:t>
            </a:r>
            <a:r>
              <a:rPr lang="en-GB" sz="1200" b="1" dirty="0"/>
              <a:t>24</a:t>
            </a:r>
            <a:r>
              <a:rPr lang="en-GB" sz="1200" dirty="0"/>
              <a:t>:636-</a:t>
            </a:r>
            <a:r>
              <a:rPr lang="en-GB" sz="1200" dirty="0" smtClean="0"/>
              <a:t>649.</a:t>
            </a:r>
            <a:endParaRPr lang="en-GB" sz="12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the orthogonal variation?</a:t>
            </a:r>
            <a:endParaRPr lang="en-GB" dirty="0"/>
          </a:p>
        </p:txBody>
      </p:sp>
      <p:sp>
        <p:nvSpPr>
          <p:cNvPr id="21197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Rats dosed with </a:t>
            </a:r>
            <a:r>
              <a:rPr lang="en-GB" sz="2800" dirty="0" err="1"/>
              <a:t>paracetamol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Liver extracts profiled by NMR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PCA - strong trend with run order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Impossible to separate control &amp; dosed </a:t>
            </a:r>
            <a:r>
              <a:rPr lang="en-GB" sz="2800" dirty="0" smtClean="0"/>
              <a:t>classes</a:t>
            </a:r>
            <a:endParaRPr lang="en-GB" sz="2800" dirty="0"/>
          </a:p>
        </p:txBody>
      </p:sp>
      <p:pic>
        <p:nvPicPr>
          <p:cNvPr id="211977" name="Picture 1033" descr="OSC_P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2910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8" name="Text Box 1034"/>
          <p:cNvSpPr txBox="1">
            <a:spLocks noChangeArrowheads="1"/>
          </p:cNvSpPr>
          <p:nvPr/>
        </p:nvSpPr>
        <p:spPr bwMode="auto">
          <a:xfrm>
            <a:off x="6477000" y="57150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91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Examining the orthogonal variation</a:t>
            </a:r>
            <a:endParaRPr lang="en-GB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/>
              <a:t>Separation now visible (though marginal)</a:t>
            </a:r>
          </a:p>
          <a:p>
            <a:r>
              <a:rPr lang="en-GB" sz="2800"/>
              <a:t>Interpret loadings on correlated component</a:t>
            </a:r>
          </a:p>
          <a:p>
            <a:r>
              <a:rPr lang="en-GB" sz="2800"/>
              <a:t>Orthogonal component shows trend with run order - removed</a:t>
            </a:r>
          </a:p>
        </p:txBody>
      </p:sp>
      <p:pic>
        <p:nvPicPr>
          <p:cNvPr id="214021" name="Picture 5" descr="OSC-OP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114800" cy="2743200"/>
          </a:xfrm>
        </p:spPr>
      </p:pic>
      <p:pic>
        <p:nvPicPr>
          <p:cNvPr id="214022" name="Picture 6" descr="OSC-T1vsN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422275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6477000" y="3824288"/>
            <a:ext cx="5095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</a:t>
            </a:r>
            <a:r>
              <a:rPr lang="en-GB" baseline="-25000"/>
              <a:t>corr</a:t>
            </a:r>
            <a:endParaRPr lang="en-GB"/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4191000" y="2438400"/>
            <a:ext cx="5095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</a:t>
            </a:r>
            <a:r>
              <a:rPr lang="en-GB" baseline="-25000"/>
              <a:t>orth</a:t>
            </a:r>
            <a:endParaRPr lang="en-GB"/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 rot="-5400000">
            <a:off x="3820319" y="4942682"/>
            <a:ext cx="1371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/>
              <a:t>t</a:t>
            </a:r>
            <a:r>
              <a:rPr lang="en-GB" baseline="-25000"/>
              <a:t>orth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69963"/>
            <a:ext cx="7950200" cy="5627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123444" tIns="0" rIns="148133" bIns="0"/>
          <a:lstStyle/>
          <a:p>
            <a:r>
              <a:rPr lang="en-US"/>
              <a:t>O-PLS-DA - interpretation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2339975" y="4221163"/>
            <a:ext cx="5111750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Times New Roman" charset="0"/>
              </a:rPr>
              <a:t> O-PLS coefficients plot</a:t>
            </a:r>
          </a:p>
          <a:p>
            <a:pPr>
              <a:buFontTx/>
              <a:buChar char="•"/>
            </a:pPr>
            <a:r>
              <a:rPr lang="en-GB" sz="2400">
                <a:latin typeface="Times New Roman" charset="0"/>
              </a:rPr>
              <a:t> Direction </a:t>
            </a:r>
            <a:r>
              <a:rPr lang="en-GB" sz="2400">
                <a:latin typeface="Times New Roman" charset="0"/>
                <a:sym typeface="Wingdings" charset="0"/>
              </a:rPr>
              <a:t> up / down in given class</a:t>
            </a:r>
            <a:endParaRPr lang="en-GB" sz="240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GB" sz="2400">
                <a:latin typeface="Times New Roman" charset="0"/>
              </a:rPr>
              <a:t> Colour scale </a:t>
            </a:r>
            <a:r>
              <a:rPr lang="en-GB" sz="2400">
                <a:latin typeface="Times New Roman" charset="0"/>
                <a:sym typeface="Wingdings" charset="0"/>
              </a:rPr>
              <a:t></a:t>
            </a:r>
            <a:r>
              <a:rPr lang="en-GB" sz="2400">
                <a:latin typeface="Times New Roman" charset="0"/>
              </a:rPr>
              <a:t> correlation to Y variable (r</a:t>
            </a:r>
            <a:r>
              <a:rPr lang="en-GB" sz="2400" baseline="30000">
                <a:latin typeface="Times New Roman" charset="0"/>
              </a:rPr>
              <a:t>2</a:t>
            </a:r>
            <a:r>
              <a:rPr lang="en-GB" sz="240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745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O-PLS - Summary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O-PLS splits variation into parts </a:t>
            </a:r>
            <a:r>
              <a:rPr lang="en-GB" sz="2800" i="1" dirty="0"/>
              <a:t>correlated </a:t>
            </a:r>
            <a:r>
              <a:rPr lang="en-GB" sz="2800" dirty="0"/>
              <a:t>&amp; </a:t>
            </a:r>
            <a:r>
              <a:rPr lang="en-GB" sz="2800" i="1" dirty="0"/>
              <a:t>uncorrelated </a:t>
            </a:r>
            <a:r>
              <a:rPr lang="en-GB" sz="2800" dirty="0"/>
              <a:t>to response (Y)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Prediction quality identical to PLS</a:t>
            </a:r>
          </a:p>
          <a:p>
            <a:pPr>
              <a:lnSpc>
                <a:spcPct val="90000"/>
              </a:lnSpc>
            </a:pPr>
            <a:r>
              <a:rPr lang="en-GB" sz="2800" i="1" dirty="0"/>
              <a:t>Interpretation</a:t>
            </a:r>
            <a:r>
              <a:rPr lang="en-GB" sz="2800" dirty="0"/>
              <a:t> improved - all ‘relevant’ information in few components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E.g. 1 component when O-PLS-DA with 2 classes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O2-PLS </a:t>
            </a:r>
            <a:r>
              <a:rPr lang="en-GB" sz="2000" dirty="0"/>
              <a:t>(</a:t>
            </a:r>
            <a:r>
              <a:rPr lang="en-GB" sz="2000" dirty="0" err="1"/>
              <a:t>Trygg</a:t>
            </a:r>
            <a:r>
              <a:rPr lang="en-GB" sz="2000" dirty="0"/>
              <a:t> &amp; Wold, (2003) </a:t>
            </a:r>
            <a:r>
              <a:rPr lang="en-GB" sz="2000" i="1" dirty="0"/>
              <a:t>J. </a:t>
            </a:r>
            <a:r>
              <a:rPr lang="en-GB" sz="2000" i="1" dirty="0" err="1"/>
              <a:t>Chemometrics</a:t>
            </a:r>
            <a:r>
              <a:rPr lang="en-GB" sz="2000" dirty="0">
                <a:latin typeface="Helvetica" charset="0"/>
              </a:rPr>
              <a:t>, </a:t>
            </a:r>
            <a:r>
              <a:rPr lang="en-GB" sz="2000" b="1" dirty="0"/>
              <a:t>17</a:t>
            </a:r>
            <a:r>
              <a:rPr lang="en-GB" sz="2000" dirty="0">
                <a:latin typeface="Helvetica" charset="0"/>
              </a:rPr>
              <a:t>, 53)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Further development of O-PLS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Main difference: orthogonal components in </a:t>
            </a:r>
            <a:r>
              <a:rPr lang="en-GB" sz="2400" dirty="0" smtClean="0"/>
              <a:t>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01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Multivariate data analysis - issues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GB" sz="2800" i="1" smtClean="0">
                <a:ea typeface="ＭＳ Ｐゴシック" pitchFamily="-111" charset="-128"/>
              </a:rPr>
              <a:t>Visualisation</a:t>
            </a:r>
            <a:r>
              <a:rPr lang="en-GB" sz="2800" smtClean="0">
                <a:ea typeface="ＭＳ Ｐゴシック" pitchFamily="-111" charset="-128"/>
              </a:rPr>
              <a:t> </a:t>
            </a:r>
            <a:r>
              <a:rPr lang="en-GB" sz="2800" i="1" smtClean="0">
                <a:ea typeface="ＭＳ Ｐゴシック" pitchFamily="-111" charset="-128"/>
              </a:rPr>
              <a:t>- </a:t>
            </a:r>
            <a:r>
              <a:rPr lang="en-GB" sz="2800" smtClean="0">
                <a:ea typeface="ＭＳ Ｐゴシック" pitchFamily="-111" charset="-128"/>
              </a:rPr>
              <a:t>Non-intuitive!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More variables than samples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Correlation between variables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Non-normality of distributions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Nonlinearity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Level of ‘noise’ - unexplainable variation 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Size of data matrices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Missing data</a:t>
            </a:r>
          </a:p>
          <a:p>
            <a:pPr eaLnBrk="1" hangingPunct="1"/>
            <a:r>
              <a:rPr lang="en-GB" sz="2800" smtClean="0">
                <a:ea typeface="ＭＳ Ｐゴシック" pitchFamily="-111" charset="-128"/>
              </a:rPr>
              <a:t>Model validation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2133600"/>
            <a:ext cx="8586788" cy="2157413"/>
            <a:chOff x="336" y="1344"/>
            <a:chExt cx="5409" cy="1359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336" y="1344"/>
              <a:ext cx="3810" cy="13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4401" y="1580"/>
              <a:ext cx="1344" cy="8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0">
                  <a:solidFill>
                    <a:srgbClr val="FF0000"/>
                  </a:solidFill>
                </a:rPr>
                <a:t>Not good for classical methods</a:t>
              </a:r>
            </a:p>
          </p:txBody>
        </p:sp>
        <p:cxnSp>
          <p:nvCxnSpPr>
            <p:cNvPr id="8199" name="AutoShape 6"/>
            <p:cNvCxnSpPr>
              <a:cxnSpLocks noChangeShapeType="1"/>
              <a:stCxn id="8198" idx="1"/>
              <a:endCxn id="8197" idx="3"/>
            </p:cNvCxnSpPr>
            <p:nvPr/>
          </p:nvCxnSpPr>
          <p:spPr bwMode="auto">
            <a:xfrm flipH="1" flipV="1">
              <a:off x="4158" y="2024"/>
              <a:ext cx="231" cy="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473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Brief history of </a:t>
            </a:r>
            <a:r>
              <a:rPr lang="en-GB" dirty="0" err="1" smtClean="0">
                <a:ea typeface="ＭＳ Ｐゴシック" pitchFamily="-111" charset="-128"/>
              </a:rPr>
              <a:t>chemometrics</a:t>
            </a:r>
            <a:r>
              <a:rPr lang="en-GB" dirty="0" smtClean="0">
                <a:ea typeface="ＭＳ Ｐゴシック" pitchFamily="-111" charset="-128"/>
              </a:rPr>
              <a:t> in </a:t>
            </a:r>
            <a:r>
              <a:rPr lang="en-GB" dirty="0" err="1" smtClean="0">
                <a:ea typeface="ＭＳ Ｐゴシック" pitchFamily="-111" charset="-128"/>
              </a:rPr>
              <a:t>omics</a:t>
            </a:r>
            <a:endParaRPr lang="en-GB" dirty="0" smtClean="0">
              <a:ea typeface="ＭＳ Ｐゴシック" pitchFamily="-111" charset="-128"/>
            </a:endParaRPr>
          </a:p>
        </p:txBody>
      </p:sp>
      <p:pic>
        <p:nvPicPr>
          <p:cNvPr id="4" name="Picture 3" descr="Fonville_Figure1-revis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7" y="1070255"/>
            <a:ext cx="7431506" cy="557363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89326" y="6525399"/>
            <a:ext cx="37831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200" dirty="0" err="1" smtClean="0">
                <a:latin typeface="Helvetica" charset="0"/>
              </a:rPr>
              <a:t>Fonville</a:t>
            </a:r>
            <a:r>
              <a:rPr lang="en-GB" sz="1200" dirty="0" smtClean="0">
                <a:latin typeface="Helvetica" charset="0"/>
              </a:rPr>
              <a:t> et al. </a:t>
            </a:r>
            <a:r>
              <a:rPr lang="en-GB" sz="1200" dirty="0">
                <a:latin typeface="Helvetica" charset="0"/>
              </a:rPr>
              <a:t>(</a:t>
            </a:r>
            <a:r>
              <a:rPr lang="en-GB" sz="1200" dirty="0" smtClean="0">
                <a:latin typeface="Helvetica" charset="0"/>
              </a:rPr>
              <a:t>2010) </a:t>
            </a:r>
            <a:r>
              <a:rPr lang="en-GB" sz="1200" i="1" dirty="0"/>
              <a:t>J. </a:t>
            </a:r>
            <a:r>
              <a:rPr lang="en-GB" sz="1200" i="1" dirty="0" err="1"/>
              <a:t>Chemometrics</a:t>
            </a:r>
            <a:r>
              <a:rPr lang="en-GB" sz="1200" dirty="0">
                <a:latin typeface="Helvetica" charset="0"/>
              </a:rPr>
              <a:t>, </a:t>
            </a:r>
            <a:r>
              <a:rPr lang="en-GB" sz="1200" b="1" dirty="0"/>
              <a:t>24</a:t>
            </a:r>
            <a:r>
              <a:rPr lang="en-GB" sz="1200" dirty="0"/>
              <a:t>:636-</a:t>
            </a:r>
            <a:r>
              <a:rPr lang="en-GB" sz="1200" dirty="0" smtClean="0"/>
              <a:t>649.</a:t>
            </a:r>
            <a:endParaRPr lang="en-GB" sz="12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Use of multivariate methods</a:t>
            </a:r>
          </a:p>
        </p:txBody>
      </p:sp>
      <p:pic>
        <p:nvPicPr>
          <p:cNvPr id="3" name="Picture 2" descr="Fonville_Figur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3" y="995125"/>
            <a:ext cx="8038014" cy="568643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89326" y="6525399"/>
            <a:ext cx="37831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200" dirty="0" err="1" smtClean="0">
                <a:latin typeface="Helvetica" charset="0"/>
              </a:rPr>
              <a:t>Fonville</a:t>
            </a:r>
            <a:r>
              <a:rPr lang="en-GB" sz="1200" dirty="0" smtClean="0">
                <a:latin typeface="Helvetica" charset="0"/>
              </a:rPr>
              <a:t> et al. </a:t>
            </a:r>
            <a:r>
              <a:rPr lang="en-GB" sz="1200" dirty="0">
                <a:latin typeface="Helvetica" charset="0"/>
              </a:rPr>
              <a:t>(</a:t>
            </a:r>
            <a:r>
              <a:rPr lang="en-GB" sz="1200" dirty="0" smtClean="0">
                <a:latin typeface="Helvetica" charset="0"/>
              </a:rPr>
              <a:t>2010) </a:t>
            </a:r>
            <a:r>
              <a:rPr lang="en-GB" sz="1200" i="1" dirty="0"/>
              <a:t>J. </a:t>
            </a:r>
            <a:r>
              <a:rPr lang="en-GB" sz="1200" i="1" dirty="0" err="1"/>
              <a:t>Chemometrics</a:t>
            </a:r>
            <a:r>
              <a:rPr lang="en-GB" sz="1200" dirty="0">
                <a:latin typeface="Helvetica" charset="0"/>
              </a:rPr>
              <a:t>, </a:t>
            </a:r>
            <a:r>
              <a:rPr lang="en-GB" sz="1200" b="1" dirty="0"/>
              <a:t>24</a:t>
            </a:r>
            <a:r>
              <a:rPr lang="en-GB" sz="1200" dirty="0"/>
              <a:t>:636-</a:t>
            </a:r>
            <a:r>
              <a:rPr lang="en-GB" sz="1200" dirty="0" smtClean="0"/>
              <a:t>649.</a:t>
            </a:r>
            <a:endParaRPr lang="en-GB" sz="12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Overall Summary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8788" cy="4992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Metabolic profiling data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Visualisation, group differences, </a:t>
            </a:r>
            <a:r>
              <a:rPr lang="en-GB" i="1" dirty="0" smtClean="0">
                <a:ea typeface="ＭＳ Ｐゴシック" pitchFamily="-111" charset="-128"/>
              </a:rPr>
              <a:t>interpretation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PCA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Unsupervised, exploratory visualisation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Models greatest variance in X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Model validation </a:t>
            </a:r>
            <a:r>
              <a:rPr lang="en-US" dirty="0" smtClean="0">
                <a:ea typeface="ＭＳ Ｐゴシック" pitchFamily="-111" charset="-128"/>
              </a:rPr>
              <a:t>–</a:t>
            </a:r>
            <a:r>
              <a:rPr lang="en-GB" dirty="0" smtClean="0">
                <a:ea typeface="ＭＳ Ｐゴシック" pitchFamily="-111" charset="-128"/>
              </a:rPr>
              <a:t> </a:t>
            </a:r>
            <a:r>
              <a:rPr lang="en-GB" i="1" dirty="0" smtClean="0">
                <a:ea typeface="ＭＳ Ｐゴシック" pitchFamily="-111" charset="-128"/>
              </a:rPr>
              <a:t>vital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PLS &amp; O-PLS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1" charset="-128"/>
              </a:rPr>
              <a:t>S</a:t>
            </a:r>
            <a:r>
              <a:rPr lang="en-GB" dirty="0" err="1" smtClean="0">
                <a:ea typeface="ＭＳ Ｐゴシック" pitchFamily="-111" charset="-128"/>
              </a:rPr>
              <a:t>upervised</a:t>
            </a:r>
            <a:r>
              <a:rPr lang="en-GB" dirty="0" smtClean="0">
                <a:ea typeface="ＭＳ Ｐゴシック" pitchFamily="-111" charset="-128"/>
              </a:rPr>
              <a:t> regression / classification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Models greatest co-variance </a:t>
            </a:r>
            <a:r>
              <a:rPr lang="en-GB" dirty="0" err="1" smtClean="0">
                <a:ea typeface="ＭＳ Ｐゴシック" pitchFamily="-111" charset="-128"/>
              </a:rPr>
              <a:t>betwe</a:t>
            </a:r>
            <a:r>
              <a:rPr lang="en-US" dirty="0" smtClean="0">
                <a:ea typeface="ＭＳ Ｐゴシック" pitchFamily="-111" charset="-128"/>
              </a:rPr>
              <a:t>e</a:t>
            </a:r>
            <a:r>
              <a:rPr lang="en-GB" dirty="0" smtClean="0">
                <a:ea typeface="ＭＳ Ｐゴシック" pitchFamily="-111" charset="-128"/>
              </a:rPr>
              <a:t>n X &amp; Y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-111" charset="-128"/>
              </a:rPr>
              <a:t>O-PLS improves interpretation</a:t>
            </a:r>
          </a:p>
          <a:p>
            <a:pPr lvl="1" eaLnBrk="1" hangingPunct="1">
              <a:lnSpc>
                <a:spcPct val="90000"/>
              </a:lnSpc>
            </a:pPr>
            <a:endParaRPr lang="en-GB" dirty="0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2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Characteristics of Metabonomic data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572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More variables than samples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Typically 10-100s of samples, 100-100000s of variables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Highly degree of correlation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Analytic / structural + biological correlations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ea typeface="ＭＳ Ｐゴシック" pitchFamily="-111" charset="-128"/>
              </a:rPr>
              <a:t>Unknown number and identity of metabolites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ea typeface="ＭＳ Ｐゴシック" pitchFamily="-111" charset="-128"/>
              </a:rPr>
              <a:t>Contrast to microarray data: no. &amp; sequence known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4572000" y="1268413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b="0" dirty="0"/>
              <a:t>Often time resolved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 b="0" dirty="0"/>
              <a:t>multiple time points from same organism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b="0" dirty="0" smtClean="0"/>
              <a:t>Analytical error</a:t>
            </a:r>
            <a:endParaRPr lang="en-GB" b="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 b="0" dirty="0" err="1"/>
              <a:t>Eg</a:t>
            </a:r>
            <a:r>
              <a:rPr lang="en-GB" sz="2400" b="0" dirty="0"/>
              <a:t>. </a:t>
            </a:r>
            <a:r>
              <a:rPr lang="en-GB" sz="2400" b="0" dirty="0" smtClean="0"/>
              <a:t>NMR </a:t>
            </a:r>
            <a:r>
              <a:rPr lang="en-GB" sz="2400" b="0" dirty="0" err="1" smtClean="0"/>
              <a:t>Tox</a:t>
            </a:r>
            <a:r>
              <a:rPr lang="en-GB" sz="2400" b="0" dirty="0" smtClean="0"/>
              <a:t> </a:t>
            </a:r>
            <a:r>
              <a:rPr lang="en-GB" sz="2400" b="0" dirty="0"/>
              <a:t>studies &lt;20% biological variation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b="0" dirty="0"/>
              <a:t>Multiple analytical methods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 b="0" dirty="0"/>
              <a:t>NMR, LC/GC-MS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b="0" dirty="0"/>
              <a:t>Emphasis on </a:t>
            </a:r>
            <a:r>
              <a:rPr lang="en-GB" b="0" i="1" dirty="0"/>
              <a:t>interpretation</a:t>
            </a:r>
            <a:r>
              <a:rPr lang="en-GB" b="0" dirty="0"/>
              <a:t> of models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 b="0" dirty="0"/>
              <a:t>Not just predictive success</a:t>
            </a:r>
          </a:p>
        </p:txBody>
      </p:sp>
    </p:spTree>
    <p:extLst>
      <p:ext uri="{BB962C8B-B14F-4D97-AF65-F5344CB8AC3E}">
        <p14:creationId xmlns:p14="http://schemas.microsoft.com/office/powerpoint/2010/main" val="13992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  <p:bldP spid="3532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Plan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111" charset="-128"/>
              </a:rPr>
              <a:t>Data analysis in metabolic profiling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Aims, issues &amp; characteristics</a:t>
            </a:r>
          </a:p>
          <a:p>
            <a:pPr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-111" charset="-128"/>
              </a:rPr>
              <a:t>Principal Components Analysis (PCA)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Model validation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Partial Least Squares (PLS) regression</a:t>
            </a:r>
          </a:p>
          <a:p>
            <a:pPr lvl="1" eaLnBrk="1" hangingPunct="1"/>
            <a:r>
              <a:rPr lang="en-GB" dirty="0" smtClean="0">
                <a:ea typeface="ＭＳ Ｐゴシック" pitchFamily="-111" charset="-128"/>
              </a:rPr>
              <a:t>PLS-Discriminant Analysis</a:t>
            </a:r>
          </a:p>
          <a:p>
            <a:pPr eaLnBrk="1" hangingPunct="1"/>
            <a:r>
              <a:rPr lang="en-GB" dirty="0" smtClean="0">
                <a:ea typeface="ＭＳ Ｐゴシック" pitchFamily="-111" charset="-128"/>
              </a:rPr>
              <a:t>Other topics </a:t>
            </a:r>
            <a:r>
              <a:rPr lang="en-US" dirty="0" smtClean="0">
                <a:ea typeface="ＭＳ Ｐゴシック" pitchFamily="-111" charset="-128"/>
              </a:rPr>
              <a:t>–</a:t>
            </a:r>
            <a:r>
              <a:rPr lang="en-GB" dirty="0" smtClean="0">
                <a:ea typeface="ＭＳ Ｐゴシック" pitchFamily="-111" charset="-128"/>
              </a:rPr>
              <a:t> lightning tour</a:t>
            </a:r>
          </a:p>
          <a:p>
            <a:pPr eaLnBrk="1" hangingPunct="1"/>
            <a:endParaRPr lang="en-GB" dirty="0" smtClean="0">
              <a:ea typeface="ＭＳ Ｐゴシック" pitchFamily="-111" charset="-128"/>
            </a:endParaRPr>
          </a:p>
          <a:p>
            <a:pPr eaLnBrk="1" hangingPunct="1">
              <a:buFontTx/>
              <a:buNone/>
            </a:pPr>
            <a:endParaRPr lang="en-GB" dirty="0" smtClean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4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-111" charset="-128"/>
              </a:rPr>
              <a:t>PCA - Matrix Schematic Diagram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5800" y="1600200"/>
            <a:ext cx="3565525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85800" y="1600200"/>
            <a:ext cx="3565525" cy="203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85800" y="1803400"/>
            <a:ext cx="3565525" cy="203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85800" y="2006600"/>
            <a:ext cx="3565525" cy="204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00050" y="153193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CC00"/>
                </a:solidFill>
                <a:latin typeface="Times New Roman" pitchFamily="-111" charset="0"/>
              </a:rPr>
              <a:t>1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400050" y="17367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Times New Roman" pitchFamily="-111" charset="0"/>
              </a:rPr>
              <a:t>2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400050" y="19399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  <a:latin typeface="Times New Roman" pitchFamily="-111" charset="0"/>
              </a:rPr>
              <a:t>3</a:t>
            </a: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542925" y="2211388"/>
            <a:ext cx="0" cy="14906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400050" y="370205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-111" charset="0"/>
              </a:rPr>
              <a:t>N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614363" y="1262063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-111" charset="0"/>
              </a:rPr>
              <a:t>1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3965575" y="1262063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-111" charset="0"/>
              </a:rPr>
              <a:t>K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1898650" y="115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Times New Roman" pitchFamily="-111" charset="0"/>
              </a:rPr>
              <a:t>variable</a:t>
            </a:r>
            <a:r>
              <a:rPr lang="en-GB" sz="1800">
                <a:latin typeface="Times New Roman" pitchFamily="-111" charset="0"/>
              </a:rPr>
              <a:t>s</a:t>
            </a:r>
            <a:endParaRPr lang="en-US" sz="1800">
              <a:latin typeface="Times New Roman" pitchFamily="-111" charset="0"/>
            </a:endParaRP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898525" y="1397000"/>
            <a:ext cx="9271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2967038" y="1397000"/>
            <a:ext cx="9985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 rot="-5495999">
            <a:off x="-104775" y="2508251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-111" charset="0"/>
              </a:rPr>
              <a:t>samples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5181600" y="1600200"/>
            <a:ext cx="76200" cy="2286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6096000" y="1600200"/>
            <a:ext cx="76200" cy="2286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5029200" y="1143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latin typeface="Times New Roman" pitchFamily="-111" charset="0"/>
              </a:rPr>
              <a:t>t</a:t>
            </a:r>
            <a:r>
              <a:rPr lang="en-US" sz="1800" b="0" baseline="-25000">
                <a:latin typeface="Times New Roman" pitchFamily="-111" charset="0"/>
              </a:rPr>
              <a:t>1</a:t>
            </a:r>
            <a:endParaRPr lang="en-US" sz="1800" b="0">
              <a:latin typeface="Times New Roman" pitchFamily="-111" charset="0"/>
            </a:endParaRPr>
          </a:p>
        </p:txBody>
      </p:sp>
      <p:sp>
        <p:nvSpPr>
          <p:cNvPr id="11285" name="Text Box 20"/>
          <p:cNvSpPr txBox="1">
            <a:spLocks noChangeArrowheads="1"/>
          </p:cNvSpPr>
          <p:nvPr/>
        </p:nvSpPr>
        <p:spPr bwMode="auto">
          <a:xfrm>
            <a:off x="5334000" y="11430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latin typeface="Times New Roman" pitchFamily="-111" charset="0"/>
              </a:rPr>
              <a:t>t</a:t>
            </a:r>
            <a:r>
              <a:rPr lang="en-US" sz="1800" b="0" baseline="-25000">
                <a:latin typeface="Times New Roman" pitchFamily="-111" charset="0"/>
              </a:rPr>
              <a:t>2</a:t>
            </a:r>
            <a:endParaRPr lang="en-US" sz="1800" b="0">
              <a:latin typeface="Times New Roman" pitchFamily="-111" charset="0"/>
            </a:endParaRPr>
          </a:p>
        </p:txBody>
      </p:sp>
      <p:sp>
        <p:nvSpPr>
          <p:cNvPr id="11286" name="Text Box 21"/>
          <p:cNvSpPr txBox="1">
            <a:spLocks noChangeArrowheads="1"/>
          </p:cNvSpPr>
          <p:nvPr/>
        </p:nvSpPr>
        <p:spPr bwMode="auto">
          <a:xfrm>
            <a:off x="6019800" y="1143000"/>
            <a:ext cx="290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>
                <a:latin typeface="Times New Roman" pitchFamily="-111" charset="0"/>
              </a:rPr>
              <a:t>t</a:t>
            </a:r>
            <a:r>
              <a:rPr lang="en-US" sz="1800" b="0" baseline="-25000">
                <a:latin typeface="Times New Roman" pitchFamily="-111" charset="0"/>
              </a:rPr>
              <a:t>i</a:t>
            </a:r>
            <a:endParaRPr lang="en-US" sz="1800" b="0">
              <a:latin typeface="Times New Roman" pitchFamily="-111" charset="0"/>
            </a:endParaRPr>
          </a:p>
        </p:txBody>
      </p:sp>
      <p:sp>
        <p:nvSpPr>
          <p:cNvPr id="11287" name="Line 22"/>
          <p:cNvSpPr>
            <a:spLocks noChangeShapeType="1"/>
          </p:cNvSpPr>
          <p:nvPr/>
        </p:nvSpPr>
        <p:spPr bwMode="auto">
          <a:xfrm>
            <a:off x="5638800" y="2590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5486400" y="1600200"/>
            <a:ext cx="76200" cy="2286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685800" y="4803775"/>
            <a:ext cx="35814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90" name="Rectangle 25"/>
          <p:cNvSpPr>
            <a:spLocks noChangeArrowheads="1"/>
          </p:cNvSpPr>
          <p:nvPr/>
        </p:nvSpPr>
        <p:spPr bwMode="auto">
          <a:xfrm>
            <a:off x="685800" y="5108575"/>
            <a:ext cx="35814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91" name="Rectangle 26"/>
          <p:cNvSpPr>
            <a:spLocks noChangeArrowheads="1"/>
          </p:cNvSpPr>
          <p:nvPr/>
        </p:nvSpPr>
        <p:spPr bwMode="auto">
          <a:xfrm>
            <a:off x="685800" y="5565775"/>
            <a:ext cx="3581400" cy="76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92" name="Text Box 27"/>
          <p:cNvSpPr txBox="1">
            <a:spLocks noChangeArrowheads="1"/>
          </p:cNvSpPr>
          <p:nvPr/>
        </p:nvSpPr>
        <p:spPr bwMode="auto">
          <a:xfrm>
            <a:off x="280988" y="46482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latin typeface="Times New Roman" pitchFamily="-111" charset="0"/>
              </a:rPr>
              <a:t>p’</a:t>
            </a:r>
            <a:r>
              <a:rPr lang="en-US" sz="1800" b="0" baseline="-25000">
                <a:latin typeface="Times New Roman" pitchFamily="-111" charset="0"/>
              </a:rPr>
              <a:t>1</a:t>
            </a:r>
            <a:endParaRPr lang="en-US" sz="1800" b="0">
              <a:latin typeface="Times New Roman" pitchFamily="-111" charset="0"/>
            </a:endParaRPr>
          </a:p>
        </p:txBody>
      </p:sp>
      <p:sp>
        <p:nvSpPr>
          <p:cNvPr id="11293" name="Text Box 28"/>
          <p:cNvSpPr txBox="1">
            <a:spLocks noChangeArrowheads="1"/>
          </p:cNvSpPr>
          <p:nvPr/>
        </p:nvSpPr>
        <p:spPr bwMode="auto">
          <a:xfrm>
            <a:off x="280988" y="487997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latin typeface="Times New Roman" pitchFamily="-111" charset="0"/>
              </a:rPr>
              <a:t>p’</a:t>
            </a:r>
            <a:r>
              <a:rPr lang="en-US" sz="1800" b="0" baseline="-25000">
                <a:latin typeface="Times New Roman" pitchFamily="-111" charset="0"/>
              </a:rPr>
              <a:t>2</a:t>
            </a:r>
            <a:endParaRPr lang="en-US" sz="1800" b="0">
              <a:latin typeface="Times New Roman" pitchFamily="-111" charset="0"/>
            </a:endParaRPr>
          </a:p>
        </p:txBody>
      </p:sp>
      <p:sp>
        <p:nvSpPr>
          <p:cNvPr id="11294" name="Line 29"/>
          <p:cNvSpPr>
            <a:spLocks noChangeShapeType="1"/>
          </p:cNvSpPr>
          <p:nvPr/>
        </p:nvSpPr>
        <p:spPr bwMode="auto">
          <a:xfrm>
            <a:off x="2438400" y="52609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95" name="Text Box 30"/>
          <p:cNvSpPr txBox="1">
            <a:spLocks noChangeArrowheads="1"/>
          </p:cNvSpPr>
          <p:nvPr/>
        </p:nvSpPr>
        <p:spPr bwMode="auto">
          <a:xfrm>
            <a:off x="280988" y="533717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latin typeface="Times New Roman" pitchFamily="-111" charset="0"/>
              </a:rPr>
              <a:t>p’</a:t>
            </a:r>
            <a:r>
              <a:rPr lang="en-US" sz="1800" b="0" baseline="-25000">
                <a:latin typeface="Times New Roman" pitchFamily="-111" charset="0"/>
              </a:rPr>
              <a:t>i</a:t>
            </a:r>
            <a:endParaRPr lang="en-US" sz="1800" b="0">
              <a:latin typeface="Times New Roman" pitchFamily="-111" charset="0"/>
            </a:endParaRPr>
          </a:p>
        </p:txBody>
      </p:sp>
      <p:sp>
        <p:nvSpPr>
          <p:cNvPr id="11296" name="Text Box 31"/>
          <p:cNvSpPr txBox="1">
            <a:spLocks noChangeArrowheads="1"/>
          </p:cNvSpPr>
          <p:nvPr/>
        </p:nvSpPr>
        <p:spPr bwMode="auto">
          <a:xfrm>
            <a:off x="6419850" y="2282825"/>
            <a:ext cx="21907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 i="1"/>
              <a:t>“scores”</a:t>
            </a:r>
            <a:endParaRPr lang="en-US" sz="1400" b="0"/>
          </a:p>
          <a:p>
            <a:pPr algn="ctr" eaLnBrk="0" hangingPunct="0"/>
            <a:r>
              <a:rPr lang="sv-SE" sz="1400" b="0"/>
              <a:t>Summarises the variation</a:t>
            </a:r>
          </a:p>
          <a:p>
            <a:pPr algn="ctr" eaLnBrk="0" hangingPunct="0"/>
            <a:r>
              <a:rPr lang="sv-SE" sz="1400" b="0"/>
              <a:t>in the object direction</a:t>
            </a:r>
            <a:endParaRPr lang="en-US" sz="1400" b="0"/>
          </a:p>
        </p:txBody>
      </p:sp>
      <p:sp>
        <p:nvSpPr>
          <p:cNvPr id="11297" name="Text Box 32"/>
          <p:cNvSpPr txBox="1">
            <a:spLocks noChangeArrowheads="1"/>
          </p:cNvSpPr>
          <p:nvPr/>
        </p:nvSpPr>
        <p:spPr bwMode="auto">
          <a:xfrm>
            <a:off x="1371600" y="5791200"/>
            <a:ext cx="21907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 i="1"/>
              <a:t>“loadings” </a:t>
            </a:r>
            <a:endParaRPr lang="sv-SE" sz="1400" b="0" i="1"/>
          </a:p>
          <a:p>
            <a:pPr algn="ctr" eaLnBrk="0" hangingPunct="0"/>
            <a:r>
              <a:rPr lang="sv-SE" sz="1400" b="0"/>
              <a:t>Summarises the variation</a:t>
            </a:r>
          </a:p>
          <a:p>
            <a:pPr algn="ctr" eaLnBrk="0" hangingPunct="0"/>
            <a:r>
              <a:rPr lang="sv-SE" sz="1400" b="0"/>
              <a:t>in the variable direction</a:t>
            </a:r>
            <a:endParaRPr lang="en-US" sz="1400" b="0"/>
          </a:p>
        </p:txBody>
      </p:sp>
      <p:sp>
        <p:nvSpPr>
          <p:cNvPr id="11298" name="Rectangle 36"/>
          <p:cNvSpPr>
            <a:spLocks noChangeArrowheads="1"/>
          </p:cNvSpPr>
          <p:nvPr/>
        </p:nvSpPr>
        <p:spPr bwMode="auto">
          <a:xfrm>
            <a:off x="5105400" y="1600200"/>
            <a:ext cx="1143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99" name="Rectangle 38"/>
          <p:cNvSpPr>
            <a:spLocks noChangeArrowheads="1"/>
          </p:cNvSpPr>
          <p:nvPr/>
        </p:nvSpPr>
        <p:spPr bwMode="auto">
          <a:xfrm>
            <a:off x="685800" y="4651375"/>
            <a:ext cx="3581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300" name="Text Box 39"/>
          <p:cNvSpPr txBox="1">
            <a:spLocks noChangeArrowheads="1"/>
          </p:cNvSpPr>
          <p:nvPr/>
        </p:nvSpPr>
        <p:spPr bwMode="auto">
          <a:xfrm>
            <a:off x="2362200" y="4724400"/>
            <a:ext cx="287338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P’</a:t>
            </a:r>
          </a:p>
        </p:txBody>
      </p:sp>
      <p:sp>
        <p:nvSpPr>
          <p:cNvPr id="11301" name="Text Box 40"/>
          <p:cNvSpPr txBox="1">
            <a:spLocks noChangeArrowheads="1"/>
          </p:cNvSpPr>
          <p:nvPr/>
        </p:nvSpPr>
        <p:spPr bwMode="auto">
          <a:xfrm>
            <a:off x="5588000" y="1828800"/>
            <a:ext cx="20320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T</a:t>
            </a:r>
          </a:p>
        </p:txBody>
      </p:sp>
      <p:sp>
        <p:nvSpPr>
          <p:cNvPr id="11302" name="Text Box 41"/>
          <p:cNvSpPr txBox="1">
            <a:spLocks noChangeArrowheads="1"/>
          </p:cNvSpPr>
          <p:nvPr/>
        </p:nvSpPr>
        <p:spPr bwMode="auto">
          <a:xfrm>
            <a:off x="2217738" y="2914650"/>
            <a:ext cx="4048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-111" charset="0"/>
              </a:rPr>
              <a:t>X</a:t>
            </a:r>
          </a:p>
        </p:txBody>
      </p:sp>
      <p:sp>
        <p:nvSpPr>
          <p:cNvPr id="11303" name="AutoShape 42"/>
          <p:cNvSpPr>
            <a:spLocks noChangeArrowheads="1"/>
          </p:cNvSpPr>
          <p:nvPr/>
        </p:nvSpPr>
        <p:spPr bwMode="auto">
          <a:xfrm>
            <a:off x="4419600" y="2514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304" name="AutoShape 43"/>
          <p:cNvSpPr>
            <a:spLocks noChangeArrowheads="1"/>
          </p:cNvSpPr>
          <p:nvPr/>
        </p:nvSpPr>
        <p:spPr bwMode="auto">
          <a:xfrm>
            <a:off x="2209800" y="40386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305" name="Rectangle 44"/>
          <p:cNvSpPr>
            <a:spLocks noChangeArrowheads="1"/>
          </p:cNvSpPr>
          <p:nvPr/>
        </p:nvSpPr>
        <p:spPr bwMode="auto">
          <a:xfrm>
            <a:off x="682625" y="2212975"/>
            <a:ext cx="3565525" cy="203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306" name="Rectangle 45"/>
          <p:cNvSpPr>
            <a:spLocks noChangeArrowheads="1"/>
          </p:cNvSpPr>
          <p:nvPr/>
        </p:nvSpPr>
        <p:spPr bwMode="auto">
          <a:xfrm>
            <a:off x="682625" y="2416175"/>
            <a:ext cx="3565525" cy="203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307" name="Rectangle 46"/>
          <p:cNvSpPr>
            <a:spLocks noChangeArrowheads="1"/>
          </p:cNvSpPr>
          <p:nvPr/>
        </p:nvSpPr>
        <p:spPr bwMode="auto">
          <a:xfrm>
            <a:off x="682625" y="2619375"/>
            <a:ext cx="3565525" cy="2047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308" name="Group 43"/>
          <p:cNvGrpSpPr>
            <a:grpSpLocks/>
          </p:cNvGrpSpPr>
          <p:nvPr/>
        </p:nvGrpSpPr>
        <p:grpSpPr bwMode="auto">
          <a:xfrm>
            <a:off x="5410200" y="4267200"/>
            <a:ext cx="3649663" cy="2590800"/>
            <a:chOff x="1698625" y="2095500"/>
            <a:chExt cx="5207000" cy="3695700"/>
          </a:xfrm>
        </p:grpSpPr>
        <p:sp>
          <p:nvSpPr>
            <p:cNvPr id="11310" name="Rectangle 4"/>
            <p:cNvSpPr>
              <a:spLocks noChangeArrowheads="1"/>
            </p:cNvSpPr>
            <p:nvPr/>
          </p:nvSpPr>
          <p:spPr bwMode="auto">
            <a:xfrm>
              <a:off x="2684463" y="5413375"/>
              <a:ext cx="2206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-60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1" name="Rectangle 5"/>
            <p:cNvSpPr>
              <a:spLocks noChangeArrowheads="1"/>
            </p:cNvSpPr>
            <p:nvPr/>
          </p:nvSpPr>
          <p:spPr bwMode="auto">
            <a:xfrm>
              <a:off x="3275013" y="5413375"/>
              <a:ext cx="2206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-40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2" name="Rectangle 6"/>
            <p:cNvSpPr>
              <a:spLocks noChangeArrowheads="1"/>
            </p:cNvSpPr>
            <p:nvPr/>
          </p:nvSpPr>
          <p:spPr bwMode="auto">
            <a:xfrm>
              <a:off x="3868738" y="5413375"/>
              <a:ext cx="2206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-20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3" name="Rectangle 7"/>
            <p:cNvSpPr>
              <a:spLocks noChangeArrowheads="1"/>
            </p:cNvSpPr>
            <p:nvPr/>
          </p:nvSpPr>
          <p:spPr bwMode="auto">
            <a:xfrm>
              <a:off x="4519613" y="5413375"/>
              <a:ext cx="841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4" name="Rectangle 8"/>
            <p:cNvSpPr>
              <a:spLocks noChangeArrowheads="1"/>
            </p:cNvSpPr>
            <p:nvPr/>
          </p:nvSpPr>
          <p:spPr bwMode="auto">
            <a:xfrm>
              <a:off x="5075238" y="5413375"/>
              <a:ext cx="1698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20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5" name="Rectangle 9"/>
            <p:cNvSpPr>
              <a:spLocks noChangeArrowheads="1"/>
            </p:cNvSpPr>
            <p:nvPr/>
          </p:nvSpPr>
          <p:spPr bwMode="auto">
            <a:xfrm>
              <a:off x="5668963" y="5413375"/>
              <a:ext cx="1698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40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6" name="Rectangle 10"/>
            <p:cNvSpPr>
              <a:spLocks noChangeArrowheads="1"/>
            </p:cNvSpPr>
            <p:nvPr/>
          </p:nvSpPr>
          <p:spPr bwMode="auto">
            <a:xfrm>
              <a:off x="6259513" y="5413375"/>
              <a:ext cx="1698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60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7" name="Rectangle 11"/>
            <p:cNvSpPr>
              <a:spLocks noChangeArrowheads="1"/>
            </p:cNvSpPr>
            <p:nvPr/>
          </p:nvSpPr>
          <p:spPr bwMode="auto">
            <a:xfrm>
              <a:off x="1908175" y="4557713"/>
              <a:ext cx="2206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-20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8" name="Rectangle 12"/>
            <p:cNvSpPr>
              <a:spLocks noChangeArrowheads="1"/>
            </p:cNvSpPr>
            <p:nvPr/>
          </p:nvSpPr>
          <p:spPr bwMode="auto">
            <a:xfrm>
              <a:off x="2025650" y="3797300"/>
              <a:ext cx="84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19" name="Rectangle 13"/>
            <p:cNvSpPr>
              <a:spLocks noChangeArrowheads="1"/>
            </p:cNvSpPr>
            <p:nvPr/>
          </p:nvSpPr>
          <p:spPr bwMode="auto">
            <a:xfrm>
              <a:off x="1952625" y="3035300"/>
              <a:ext cx="1698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20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20" name="Line 14"/>
            <p:cNvSpPr>
              <a:spLocks noChangeShapeType="1"/>
            </p:cNvSpPr>
            <p:nvPr/>
          </p:nvSpPr>
          <p:spPr bwMode="auto">
            <a:xfrm flipV="1">
              <a:off x="2484438" y="5335588"/>
              <a:ext cx="1587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1" name="Line 15"/>
            <p:cNvSpPr>
              <a:spLocks noChangeShapeType="1"/>
            </p:cNvSpPr>
            <p:nvPr/>
          </p:nvSpPr>
          <p:spPr bwMode="auto">
            <a:xfrm flipV="1">
              <a:off x="2781300" y="5335588"/>
              <a:ext cx="1588" cy="65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2" name="Line 16"/>
            <p:cNvSpPr>
              <a:spLocks noChangeShapeType="1"/>
            </p:cNvSpPr>
            <p:nvPr/>
          </p:nvSpPr>
          <p:spPr bwMode="auto">
            <a:xfrm flipV="1">
              <a:off x="3078163" y="5335588"/>
              <a:ext cx="1587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3" name="Line 17"/>
            <p:cNvSpPr>
              <a:spLocks noChangeShapeType="1"/>
            </p:cNvSpPr>
            <p:nvPr/>
          </p:nvSpPr>
          <p:spPr bwMode="auto">
            <a:xfrm flipV="1">
              <a:off x="3371850" y="5335588"/>
              <a:ext cx="1588" cy="65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4" name="Line 18"/>
            <p:cNvSpPr>
              <a:spLocks noChangeShapeType="1"/>
            </p:cNvSpPr>
            <p:nvPr/>
          </p:nvSpPr>
          <p:spPr bwMode="auto">
            <a:xfrm flipV="1">
              <a:off x="3668713" y="5335588"/>
              <a:ext cx="1587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5" name="Line 19"/>
            <p:cNvSpPr>
              <a:spLocks noChangeShapeType="1"/>
            </p:cNvSpPr>
            <p:nvPr/>
          </p:nvSpPr>
          <p:spPr bwMode="auto">
            <a:xfrm flipV="1">
              <a:off x="3965575" y="5335588"/>
              <a:ext cx="1588" cy="65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6" name="Line 20"/>
            <p:cNvSpPr>
              <a:spLocks noChangeShapeType="1"/>
            </p:cNvSpPr>
            <p:nvPr/>
          </p:nvSpPr>
          <p:spPr bwMode="auto">
            <a:xfrm flipV="1">
              <a:off x="4260850" y="5335588"/>
              <a:ext cx="1588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7" name="Line 21"/>
            <p:cNvSpPr>
              <a:spLocks noChangeShapeType="1"/>
            </p:cNvSpPr>
            <p:nvPr/>
          </p:nvSpPr>
          <p:spPr bwMode="auto">
            <a:xfrm flipV="1">
              <a:off x="4557713" y="5335588"/>
              <a:ext cx="1587" cy="65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8" name="Line 22"/>
            <p:cNvSpPr>
              <a:spLocks noChangeShapeType="1"/>
            </p:cNvSpPr>
            <p:nvPr/>
          </p:nvSpPr>
          <p:spPr bwMode="auto">
            <a:xfrm flipV="1">
              <a:off x="4852988" y="5335588"/>
              <a:ext cx="1587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29" name="Line 23"/>
            <p:cNvSpPr>
              <a:spLocks noChangeShapeType="1"/>
            </p:cNvSpPr>
            <p:nvPr/>
          </p:nvSpPr>
          <p:spPr bwMode="auto">
            <a:xfrm flipV="1">
              <a:off x="5148263" y="5335588"/>
              <a:ext cx="1587" cy="65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0" name="Line 24"/>
            <p:cNvSpPr>
              <a:spLocks noChangeShapeType="1"/>
            </p:cNvSpPr>
            <p:nvPr/>
          </p:nvSpPr>
          <p:spPr bwMode="auto">
            <a:xfrm flipV="1">
              <a:off x="5445125" y="5335588"/>
              <a:ext cx="1588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1" name="Line 25"/>
            <p:cNvSpPr>
              <a:spLocks noChangeShapeType="1"/>
            </p:cNvSpPr>
            <p:nvPr/>
          </p:nvSpPr>
          <p:spPr bwMode="auto">
            <a:xfrm flipV="1">
              <a:off x="5741988" y="5335588"/>
              <a:ext cx="1587" cy="65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2" name="Line 26"/>
            <p:cNvSpPr>
              <a:spLocks noChangeShapeType="1"/>
            </p:cNvSpPr>
            <p:nvPr/>
          </p:nvSpPr>
          <p:spPr bwMode="auto">
            <a:xfrm flipV="1">
              <a:off x="6037263" y="5335588"/>
              <a:ext cx="1587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3" name="Line 27"/>
            <p:cNvSpPr>
              <a:spLocks noChangeShapeType="1"/>
            </p:cNvSpPr>
            <p:nvPr/>
          </p:nvSpPr>
          <p:spPr bwMode="auto">
            <a:xfrm flipV="1">
              <a:off x="6334125" y="5335588"/>
              <a:ext cx="1588" cy="650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4" name="Line 28"/>
            <p:cNvSpPr>
              <a:spLocks noChangeShapeType="1"/>
            </p:cNvSpPr>
            <p:nvPr/>
          </p:nvSpPr>
          <p:spPr bwMode="auto">
            <a:xfrm flipV="1">
              <a:off x="6629400" y="5335588"/>
              <a:ext cx="1588" cy="333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5" name="Line 29"/>
            <p:cNvSpPr>
              <a:spLocks noChangeShapeType="1"/>
            </p:cNvSpPr>
            <p:nvPr/>
          </p:nvSpPr>
          <p:spPr bwMode="auto">
            <a:xfrm>
              <a:off x="2209800" y="5335588"/>
              <a:ext cx="469423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6" name="Line 30"/>
            <p:cNvSpPr>
              <a:spLocks noChangeShapeType="1"/>
            </p:cNvSpPr>
            <p:nvPr/>
          </p:nvSpPr>
          <p:spPr bwMode="auto">
            <a:xfrm>
              <a:off x="2209800" y="2413000"/>
              <a:ext cx="469423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7" name="Line 31"/>
            <p:cNvSpPr>
              <a:spLocks noChangeShapeType="1"/>
            </p:cNvSpPr>
            <p:nvPr/>
          </p:nvSpPr>
          <p:spPr bwMode="auto">
            <a:xfrm>
              <a:off x="2209800" y="3875088"/>
              <a:ext cx="469423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8" name="Line 32"/>
            <p:cNvSpPr>
              <a:spLocks noChangeShapeType="1"/>
            </p:cNvSpPr>
            <p:nvPr/>
          </p:nvSpPr>
          <p:spPr bwMode="auto">
            <a:xfrm>
              <a:off x="2178050" y="5016500"/>
              <a:ext cx="317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39" name="Line 33"/>
            <p:cNvSpPr>
              <a:spLocks noChangeShapeType="1"/>
            </p:cNvSpPr>
            <p:nvPr/>
          </p:nvSpPr>
          <p:spPr bwMode="auto">
            <a:xfrm>
              <a:off x="2144713" y="4635500"/>
              <a:ext cx="650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0" name="Line 34"/>
            <p:cNvSpPr>
              <a:spLocks noChangeShapeType="1"/>
            </p:cNvSpPr>
            <p:nvPr/>
          </p:nvSpPr>
          <p:spPr bwMode="auto">
            <a:xfrm>
              <a:off x="2178050" y="4254500"/>
              <a:ext cx="317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1" name="Line 35"/>
            <p:cNvSpPr>
              <a:spLocks noChangeShapeType="1"/>
            </p:cNvSpPr>
            <p:nvPr/>
          </p:nvSpPr>
          <p:spPr bwMode="auto">
            <a:xfrm>
              <a:off x="2144713" y="3875088"/>
              <a:ext cx="650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2" name="Line 36"/>
            <p:cNvSpPr>
              <a:spLocks noChangeShapeType="1"/>
            </p:cNvSpPr>
            <p:nvPr/>
          </p:nvSpPr>
          <p:spPr bwMode="auto">
            <a:xfrm>
              <a:off x="2178050" y="3492500"/>
              <a:ext cx="317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3" name="Line 37"/>
            <p:cNvSpPr>
              <a:spLocks noChangeShapeType="1"/>
            </p:cNvSpPr>
            <p:nvPr/>
          </p:nvSpPr>
          <p:spPr bwMode="auto">
            <a:xfrm>
              <a:off x="2144713" y="3113088"/>
              <a:ext cx="650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4" name="Line 38"/>
            <p:cNvSpPr>
              <a:spLocks noChangeShapeType="1"/>
            </p:cNvSpPr>
            <p:nvPr/>
          </p:nvSpPr>
          <p:spPr bwMode="auto">
            <a:xfrm>
              <a:off x="2178050" y="2730500"/>
              <a:ext cx="317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5" name="Line 39"/>
            <p:cNvSpPr>
              <a:spLocks noChangeShapeType="1"/>
            </p:cNvSpPr>
            <p:nvPr/>
          </p:nvSpPr>
          <p:spPr bwMode="auto">
            <a:xfrm flipV="1">
              <a:off x="2209800" y="2413000"/>
              <a:ext cx="1588" cy="2922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6" name="Line 40"/>
            <p:cNvSpPr>
              <a:spLocks noChangeShapeType="1"/>
            </p:cNvSpPr>
            <p:nvPr/>
          </p:nvSpPr>
          <p:spPr bwMode="auto">
            <a:xfrm flipV="1">
              <a:off x="6904038" y="2413000"/>
              <a:ext cx="1587" cy="2922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7" name="Line 41"/>
            <p:cNvSpPr>
              <a:spLocks noChangeShapeType="1"/>
            </p:cNvSpPr>
            <p:nvPr/>
          </p:nvSpPr>
          <p:spPr bwMode="auto">
            <a:xfrm flipV="1">
              <a:off x="4557713" y="2413000"/>
              <a:ext cx="1587" cy="2922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3754438" y="4394200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4051300" y="3340100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3971925" y="3259138"/>
              <a:ext cx="49213" cy="44450"/>
            </a:xfrm>
            <a:custGeom>
              <a:avLst/>
              <a:gdLst>
                <a:gd name="T0" fmla="*/ 0 w 31"/>
                <a:gd name="T1" fmla="*/ 2147483647 h 28"/>
                <a:gd name="T2" fmla="*/ 2147483647 w 31"/>
                <a:gd name="T3" fmla="*/ 0 h 28"/>
                <a:gd name="T4" fmla="*/ 2147483647 w 31"/>
                <a:gd name="T5" fmla="*/ 2147483647 h 28"/>
                <a:gd name="T6" fmla="*/ 0 w 3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8"/>
                <a:gd name="T14" fmla="*/ 31 w 3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8">
                  <a:moveTo>
                    <a:pt x="0" y="28"/>
                  </a:moveTo>
                  <a:lnTo>
                    <a:pt x="16" y="0"/>
                  </a:lnTo>
                  <a:lnTo>
                    <a:pt x="31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4240213" y="4560888"/>
              <a:ext cx="50800" cy="46037"/>
            </a:xfrm>
            <a:custGeom>
              <a:avLst/>
              <a:gdLst>
                <a:gd name="T0" fmla="*/ 0 w 32"/>
                <a:gd name="T1" fmla="*/ 2147483647 h 29"/>
                <a:gd name="T2" fmla="*/ 2147483647 w 32"/>
                <a:gd name="T3" fmla="*/ 0 h 29"/>
                <a:gd name="T4" fmla="*/ 2147483647 w 32"/>
                <a:gd name="T5" fmla="*/ 2147483647 h 29"/>
                <a:gd name="T6" fmla="*/ 0 w 32"/>
                <a:gd name="T7" fmla="*/ 214748364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9"/>
                <a:gd name="T14" fmla="*/ 32 w 3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9">
                  <a:moveTo>
                    <a:pt x="0" y="29"/>
                  </a:moveTo>
                  <a:lnTo>
                    <a:pt x="16" y="0"/>
                  </a:lnTo>
                  <a:lnTo>
                    <a:pt x="32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4124325" y="3140075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4141788" y="4479925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3860800" y="3363913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5443538" y="3794125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3648075" y="3254375"/>
              <a:ext cx="49213" cy="44450"/>
            </a:xfrm>
            <a:custGeom>
              <a:avLst/>
              <a:gdLst>
                <a:gd name="T0" fmla="*/ 0 w 31"/>
                <a:gd name="T1" fmla="*/ 2147483647 h 28"/>
                <a:gd name="T2" fmla="*/ 2147483647 w 31"/>
                <a:gd name="T3" fmla="*/ 0 h 28"/>
                <a:gd name="T4" fmla="*/ 2147483647 w 31"/>
                <a:gd name="T5" fmla="*/ 2147483647 h 28"/>
                <a:gd name="T6" fmla="*/ 0 w 3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8"/>
                <a:gd name="T14" fmla="*/ 31 w 3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8">
                  <a:moveTo>
                    <a:pt x="0" y="28"/>
                  </a:moveTo>
                  <a:lnTo>
                    <a:pt x="16" y="0"/>
                  </a:lnTo>
                  <a:lnTo>
                    <a:pt x="31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5945188" y="3762375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5934075" y="3692525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6003925" y="3732213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3857625" y="3241675"/>
              <a:ext cx="49213" cy="44450"/>
            </a:xfrm>
            <a:custGeom>
              <a:avLst/>
              <a:gdLst>
                <a:gd name="T0" fmla="*/ 0 w 31"/>
                <a:gd name="T1" fmla="*/ 2147483647 h 28"/>
                <a:gd name="T2" fmla="*/ 2147483647 w 31"/>
                <a:gd name="T3" fmla="*/ 0 h 28"/>
                <a:gd name="T4" fmla="*/ 2147483647 w 31"/>
                <a:gd name="T5" fmla="*/ 2147483647 h 28"/>
                <a:gd name="T6" fmla="*/ 0 w 3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8"/>
                <a:gd name="T14" fmla="*/ 31 w 3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8">
                  <a:moveTo>
                    <a:pt x="0" y="28"/>
                  </a:moveTo>
                  <a:lnTo>
                    <a:pt x="15" y="0"/>
                  </a:lnTo>
                  <a:lnTo>
                    <a:pt x="31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3878263" y="4433888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4033838" y="4494213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5640388" y="3840163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3989388" y="3244850"/>
              <a:ext cx="49212" cy="44450"/>
            </a:xfrm>
            <a:custGeom>
              <a:avLst/>
              <a:gdLst>
                <a:gd name="T0" fmla="*/ 0 w 31"/>
                <a:gd name="T1" fmla="*/ 2147483647 h 28"/>
                <a:gd name="T2" fmla="*/ 2147483647 w 31"/>
                <a:gd name="T3" fmla="*/ 0 h 28"/>
                <a:gd name="T4" fmla="*/ 2147483647 w 31"/>
                <a:gd name="T5" fmla="*/ 2147483647 h 28"/>
                <a:gd name="T6" fmla="*/ 0 w 3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8"/>
                <a:gd name="T14" fmla="*/ 31 w 3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8">
                  <a:moveTo>
                    <a:pt x="0" y="28"/>
                  </a:moveTo>
                  <a:lnTo>
                    <a:pt x="16" y="0"/>
                  </a:lnTo>
                  <a:lnTo>
                    <a:pt x="31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5541963" y="3865563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4408488" y="4460875"/>
              <a:ext cx="49212" cy="44450"/>
            </a:xfrm>
            <a:custGeom>
              <a:avLst/>
              <a:gdLst>
                <a:gd name="T0" fmla="*/ 0 w 31"/>
                <a:gd name="T1" fmla="*/ 2147483647 h 28"/>
                <a:gd name="T2" fmla="*/ 2147483647 w 31"/>
                <a:gd name="T3" fmla="*/ 0 h 28"/>
                <a:gd name="T4" fmla="*/ 2147483647 w 31"/>
                <a:gd name="T5" fmla="*/ 2147483647 h 28"/>
                <a:gd name="T6" fmla="*/ 0 w 3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8"/>
                <a:gd name="T14" fmla="*/ 31 w 3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8">
                  <a:moveTo>
                    <a:pt x="0" y="28"/>
                  </a:moveTo>
                  <a:lnTo>
                    <a:pt x="15" y="0"/>
                  </a:lnTo>
                  <a:lnTo>
                    <a:pt x="31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7" name="Freeform 61"/>
            <p:cNvSpPr>
              <a:spLocks/>
            </p:cNvSpPr>
            <p:nvPr/>
          </p:nvSpPr>
          <p:spPr bwMode="auto">
            <a:xfrm>
              <a:off x="4167188" y="4511675"/>
              <a:ext cx="50800" cy="44450"/>
            </a:xfrm>
            <a:custGeom>
              <a:avLst/>
              <a:gdLst>
                <a:gd name="T0" fmla="*/ 0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2147483647 h 28"/>
                <a:gd name="T6" fmla="*/ 0 w 32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8"/>
                <a:gd name="T14" fmla="*/ 32 w 32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68" name="Rectangle 62"/>
            <p:cNvSpPr>
              <a:spLocks noChangeArrowheads="1"/>
            </p:cNvSpPr>
            <p:nvPr/>
          </p:nvSpPr>
          <p:spPr bwMode="auto">
            <a:xfrm>
              <a:off x="3829050" y="4352925"/>
              <a:ext cx="84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69" name="Rectangle 63"/>
            <p:cNvSpPr>
              <a:spLocks noChangeArrowheads="1"/>
            </p:cNvSpPr>
            <p:nvPr/>
          </p:nvSpPr>
          <p:spPr bwMode="auto">
            <a:xfrm>
              <a:off x="4125913" y="3297238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2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0" name="Rectangle 64"/>
            <p:cNvSpPr>
              <a:spLocks noChangeArrowheads="1"/>
            </p:cNvSpPr>
            <p:nvPr/>
          </p:nvSpPr>
          <p:spPr bwMode="auto">
            <a:xfrm>
              <a:off x="4046538" y="3216275"/>
              <a:ext cx="841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3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1" name="Rectangle 65"/>
            <p:cNvSpPr>
              <a:spLocks noChangeArrowheads="1"/>
            </p:cNvSpPr>
            <p:nvPr/>
          </p:nvSpPr>
          <p:spPr bwMode="auto">
            <a:xfrm>
              <a:off x="4316413" y="4519613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4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2" name="Rectangle 66"/>
            <p:cNvSpPr>
              <a:spLocks noChangeArrowheads="1"/>
            </p:cNvSpPr>
            <p:nvPr/>
          </p:nvSpPr>
          <p:spPr bwMode="auto">
            <a:xfrm>
              <a:off x="4200525" y="3097213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5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3" name="Rectangle 67"/>
            <p:cNvSpPr>
              <a:spLocks noChangeArrowheads="1"/>
            </p:cNvSpPr>
            <p:nvPr/>
          </p:nvSpPr>
          <p:spPr bwMode="auto">
            <a:xfrm>
              <a:off x="4217988" y="4437063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6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4" name="Rectangle 68"/>
            <p:cNvSpPr>
              <a:spLocks noChangeArrowheads="1"/>
            </p:cNvSpPr>
            <p:nvPr/>
          </p:nvSpPr>
          <p:spPr bwMode="auto">
            <a:xfrm>
              <a:off x="3937000" y="3321050"/>
              <a:ext cx="841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7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5" name="Rectangle 69"/>
            <p:cNvSpPr>
              <a:spLocks noChangeArrowheads="1"/>
            </p:cNvSpPr>
            <p:nvPr/>
          </p:nvSpPr>
          <p:spPr bwMode="auto">
            <a:xfrm>
              <a:off x="5518150" y="3751263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8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6" name="Rectangle 70"/>
            <p:cNvSpPr>
              <a:spLocks noChangeArrowheads="1"/>
            </p:cNvSpPr>
            <p:nvPr/>
          </p:nvSpPr>
          <p:spPr bwMode="auto">
            <a:xfrm>
              <a:off x="3722688" y="3211513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9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7" name="Rectangle 71"/>
            <p:cNvSpPr>
              <a:spLocks noChangeArrowheads="1"/>
            </p:cNvSpPr>
            <p:nvPr/>
          </p:nvSpPr>
          <p:spPr bwMode="auto">
            <a:xfrm>
              <a:off x="6021388" y="3719513"/>
              <a:ext cx="1698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8" name="Rectangle 72"/>
            <p:cNvSpPr>
              <a:spLocks noChangeArrowheads="1"/>
            </p:cNvSpPr>
            <p:nvPr/>
          </p:nvSpPr>
          <p:spPr bwMode="auto">
            <a:xfrm>
              <a:off x="6010275" y="3649663"/>
              <a:ext cx="1698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11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79" name="Rectangle 73"/>
            <p:cNvSpPr>
              <a:spLocks noChangeArrowheads="1"/>
            </p:cNvSpPr>
            <p:nvPr/>
          </p:nvSpPr>
          <p:spPr bwMode="auto">
            <a:xfrm>
              <a:off x="6080125" y="3689350"/>
              <a:ext cx="1698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12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0" name="Rectangle 74"/>
            <p:cNvSpPr>
              <a:spLocks noChangeArrowheads="1"/>
            </p:cNvSpPr>
            <p:nvPr/>
          </p:nvSpPr>
          <p:spPr bwMode="auto">
            <a:xfrm>
              <a:off x="3932238" y="3198813"/>
              <a:ext cx="1698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13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1" name="Rectangle 75"/>
            <p:cNvSpPr>
              <a:spLocks noChangeArrowheads="1"/>
            </p:cNvSpPr>
            <p:nvPr/>
          </p:nvSpPr>
          <p:spPr bwMode="auto">
            <a:xfrm>
              <a:off x="3954463" y="4391025"/>
              <a:ext cx="1698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14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2" name="Rectangle 76"/>
            <p:cNvSpPr>
              <a:spLocks noChangeArrowheads="1"/>
            </p:cNvSpPr>
            <p:nvPr/>
          </p:nvSpPr>
          <p:spPr bwMode="auto">
            <a:xfrm>
              <a:off x="4108450" y="4451350"/>
              <a:ext cx="1698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15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3" name="Rectangle 77"/>
            <p:cNvSpPr>
              <a:spLocks noChangeArrowheads="1"/>
            </p:cNvSpPr>
            <p:nvPr/>
          </p:nvSpPr>
          <p:spPr bwMode="auto">
            <a:xfrm>
              <a:off x="5716588" y="3797300"/>
              <a:ext cx="1698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16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4" name="Rectangle 78"/>
            <p:cNvSpPr>
              <a:spLocks noChangeArrowheads="1"/>
            </p:cNvSpPr>
            <p:nvPr/>
          </p:nvSpPr>
          <p:spPr bwMode="auto">
            <a:xfrm>
              <a:off x="4064000" y="3201988"/>
              <a:ext cx="1698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17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5" name="Rectangle 79"/>
            <p:cNvSpPr>
              <a:spLocks noChangeArrowheads="1"/>
            </p:cNvSpPr>
            <p:nvPr/>
          </p:nvSpPr>
          <p:spPr bwMode="auto">
            <a:xfrm>
              <a:off x="5618163" y="3822700"/>
              <a:ext cx="1698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18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6" name="Rectangle 80"/>
            <p:cNvSpPr>
              <a:spLocks noChangeArrowheads="1"/>
            </p:cNvSpPr>
            <p:nvPr/>
          </p:nvSpPr>
          <p:spPr bwMode="auto">
            <a:xfrm>
              <a:off x="4483100" y="4418013"/>
              <a:ext cx="1698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19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7" name="Rectangle 81"/>
            <p:cNvSpPr>
              <a:spLocks noChangeArrowheads="1"/>
            </p:cNvSpPr>
            <p:nvPr/>
          </p:nvSpPr>
          <p:spPr bwMode="auto">
            <a:xfrm>
              <a:off x="4243388" y="4468813"/>
              <a:ext cx="1698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</a:rPr>
                <a:t>20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88" name="Freeform 82"/>
            <p:cNvSpPr>
              <a:spLocks/>
            </p:cNvSpPr>
            <p:nvPr/>
          </p:nvSpPr>
          <p:spPr bwMode="auto">
            <a:xfrm>
              <a:off x="2305050" y="2470150"/>
              <a:ext cx="4503738" cy="1314450"/>
            </a:xfrm>
            <a:custGeom>
              <a:avLst/>
              <a:gdLst>
                <a:gd name="T0" fmla="*/ 2147483647 w 2837"/>
                <a:gd name="T1" fmla="*/ 2147483647 h 828"/>
                <a:gd name="T2" fmla="*/ 2147483647 w 2837"/>
                <a:gd name="T3" fmla="*/ 2147483647 h 828"/>
                <a:gd name="T4" fmla="*/ 2147483647 w 2837"/>
                <a:gd name="T5" fmla="*/ 2147483647 h 828"/>
                <a:gd name="T6" fmla="*/ 2147483647 w 2837"/>
                <a:gd name="T7" fmla="*/ 2147483647 h 828"/>
                <a:gd name="T8" fmla="*/ 2147483647 w 2837"/>
                <a:gd name="T9" fmla="*/ 2147483647 h 828"/>
                <a:gd name="T10" fmla="*/ 2147483647 w 2837"/>
                <a:gd name="T11" fmla="*/ 2147483647 h 828"/>
                <a:gd name="T12" fmla="*/ 2147483647 w 2837"/>
                <a:gd name="T13" fmla="*/ 2147483647 h 828"/>
                <a:gd name="T14" fmla="*/ 2147483647 w 2837"/>
                <a:gd name="T15" fmla="*/ 2147483647 h 828"/>
                <a:gd name="T16" fmla="*/ 2147483647 w 2837"/>
                <a:gd name="T17" fmla="*/ 2147483647 h 828"/>
                <a:gd name="T18" fmla="*/ 2147483647 w 2837"/>
                <a:gd name="T19" fmla="*/ 2147483647 h 828"/>
                <a:gd name="T20" fmla="*/ 2147483647 w 2837"/>
                <a:gd name="T21" fmla="*/ 2147483647 h 828"/>
                <a:gd name="T22" fmla="*/ 2147483647 w 2837"/>
                <a:gd name="T23" fmla="*/ 2147483647 h 828"/>
                <a:gd name="T24" fmla="*/ 2147483647 w 2837"/>
                <a:gd name="T25" fmla="*/ 2147483647 h 828"/>
                <a:gd name="T26" fmla="*/ 2147483647 w 2837"/>
                <a:gd name="T27" fmla="*/ 2147483647 h 828"/>
                <a:gd name="T28" fmla="*/ 2147483647 w 2837"/>
                <a:gd name="T29" fmla="*/ 2147483647 h 828"/>
                <a:gd name="T30" fmla="*/ 2147483647 w 2837"/>
                <a:gd name="T31" fmla="*/ 2147483647 h 828"/>
                <a:gd name="T32" fmla="*/ 2147483647 w 2837"/>
                <a:gd name="T33" fmla="*/ 2147483647 h 828"/>
                <a:gd name="T34" fmla="*/ 2147483647 w 2837"/>
                <a:gd name="T35" fmla="*/ 2147483647 h 828"/>
                <a:gd name="T36" fmla="*/ 2147483647 w 2837"/>
                <a:gd name="T37" fmla="*/ 2147483647 h 828"/>
                <a:gd name="T38" fmla="*/ 2147483647 w 2837"/>
                <a:gd name="T39" fmla="*/ 2147483647 h 828"/>
                <a:gd name="T40" fmla="*/ 2147483647 w 2837"/>
                <a:gd name="T41" fmla="*/ 2147483647 h 828"/>
                <a:gd name="T42" fmla="*/ 2147483647 w 2837"/>
                <a:gd name="T43" fmla="*/ 2147483647 h 828"/>
                <a:gd name="T44" fmla="*/ 2147483647 w 2837"/>
                <a:gd name="T45" fmla="*/ 2147483647 h 828"/>
                <a:gd name="T46" fmla="*/ 2147483647 w 2837"/>
                <a:gd name="T47" fmla="*/ 0 h 828"/>
                <a:gd name="T48" fmla="*/ 2147483647 w 2837"/>
                <a:gd name="T49" fmla="*/ 0 h 828"/>
                <a:gd name="T50" fmla="*/ 2147483647 w 2837"/>
                <a:gd name="T51" fmla="*/ 2147483647 h 828"/>
                <a:gd name="T52" fmla="*/ 2147483647 w 2837"/>
                <a:gd name="T53" fmla="*/ 2147483647 h 828"/>
                <a:gd name="T54" fmla="*/ 2147483647 w 2837"/>
                <a:gd name="T55" fmla="*/ 2147483647 h 828"/>
                <a:gd name="T56" fmla="*/ 2147483647 w 2837"/>
                <a:gd name="T57" fmla="*/ 2147483647 h 828"/>
                <a:gd name="T58" fmla="*/ 2147483647 w 2837"/>
                <a:gd name="T59" fmla="*/ 2147483647 h 828"/>
                <a:gd name="T60" fmla="*/ 2147483647 w 2837"/>
                <a:gd name="T61" fmla="*/ 2147483647 h 828"/>
                <a:gd name="T62" fmla="*/ 2147483647 w 2837"/>
                <a:gd name="T63" fmla="*/ 2147483647 h 828"/>
                <a:gd name="T64" fmla="*/ 2147483647 w 2837"/>
                <a:gd name="T65" fmla="*/ 2147483647 h 828"/>
                <a:gd name="T66" fmla="*/ 2147483647 w 2837"/>
                <a:gd name="T67" fmla="*/ 2147483647 h 828"/>
                <a:gd name="T68" fmla="*/ 2147483647 w 2837"/>
                <a:gd name="T69" fmla="*/ 2147483647 h 828"/>
                <a:gd name="T70" fmla="*/ 2147483647 w 2837"/>
                <a:gd name="T71" fmla="*/ 2147483647 h 828"/>
                <a:gd name="T72" fmla="*/ 2147483647 w 2837"/>
                <a:gd name="T73" fmla="*/ 2147483647 h 828"/>
                <a:gd name="T74" fmla="*/ 2147483647 w 2837"/>
                <a:gd name="T75" fmla="*/ 2147483647 h 828"/>
                <a:gd name="T76" fmla="*/ 2147483647 w 2837"/>
                <a:gd name="T77" fmla="*/ 2147483647 h 828"/>
                <a:gd name="T78" fmla="*/ 2147483647 w 2837"/>
                <a:gd name="T79" fmla="*/ 2147483647 h 828"/>
                <a:gd name="T80" fmla="*/ 2147483647 w 2837"/>
                <a:gd name="T81" fmla="*/ 2147483647 h 828"/>
                <a:gd name="T82" fmla="*/ 2147483647 w 2837"/>
                <a:gd name="T83" fmla="*/ 2147483647 h 828"/>
                <a:gd name="T84" fmla="*/ 2147483647 w 2837"/>
                <a:gd name="T85" fmla="*/ 2147483647 h 828"/>
                <a:gd name="T86" fmla="*/ 2147483647 w 2837"/>
                <a:gd name="T87" fmla="*/ 2147483647 h 828"/>
                <a:gd name="T88" fmla="*/ 2147483647 w 2837"/>
                <a:gd name="T89" fmla="*/ 2147483647 h 828"/>
                <a:gd name="T90" fmla="*/ 2147483647 w 2837"/>
                <a:gd name="T91" fmla="*/ 2147483647 h 828"/>
                <a:gd name="T92" fmla="*/ 2147483647 w 2837"/>
                <a:gd name="T93" fmla="*/ 2147483647 h 828"/>
                <a:gd name="T94" fmla="*/ 2147483647 w 2837"/>
                <a:gd name="T95" fmla="*/ 2147483647 h 8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7"/>
                <a:gd name="T145" fmla="*/ 0 h 828"/>
                <a:gd name="T146" fmla="*/ 2837 w 2837"/>
                <a:gd name="T147" fmla="*/ 828 h 8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7" h="828">
                  <a:moveTo>
                    <a:pt x="0" y="828"/>
                  </a:moveTo>
                  <a:lnTo>
                    <a:pt x="30" y="696"/>
                  </a:lnTo>
                  <a:lnTo>
                    <a:pt x="60" y="625"/>
                  </a:lnTo>
                  <a:lnTo>
                    <a:pt x="90" y="570"/>
                  </a:lnTo>
                  <a:lnTo>
                    <a:pt x="120" y="525"/>
                  </a:lnTo>
                  <a:lnTo>
                    <a:pt x="149" y="486"/>
                  </a:lnTo>
                  <a:lnTo>
                    <a:pt x="180" y="451"/>
                  </a:lnTo>
                  <a:lnTo>
                    <a:pt x="209" y="420"/>
                  </a:lnTo>
                  <a:lnTo>
                    <a:pt x="239" y="390"/>
                  </a:lnTo>
                  <a:lnTo>
                    <a:pt x="269" y="365"/>
                  </a:lnTo>
                  <a:lnTo>
                    <a:pt x="298" y="339"/>
                  </a:lnTo>
                  <a:lnTo>
                    <a:pt x="329" y="317"/>
                  </a:lnTo>
                  <a:lnTo>
                    <a:pt x="358" y="295"/>
                  </a:lnTo>
                  <a:lnTo>
                    <a:pt x="389" y="274"/>
                  </a:lnTo>
                  <a:lnTo>
                    <a:pt x="418" y="256"/>
                  </a:lnTo>
                  <a:lnTo>
                    <a:pt x="449" y="238"/>
                  </a:lnTo>
                  <a:lnTo>
                    <a:pt x="478" y="221"/>
                  </a:lnTo>
                  <a:lnTo>
                    <a:pt x="507" y="205"/>
                  </a:lnTo>
                  <a:lnTo>
                    <a:pt x="538" y="190"/>
                  </a:lnTo>
                  <a:lnTo>
                    <a:pt x="567" y="175"/>
                  </a:lnTo>
                  <a:lnTo>
                    <a:pt x="598" y="162"/>
                  </a:lnTo>
                  <a:lnTo>
                    <a:pt x="627" y="150"/>
                  </a:lnTo>
                  <a:lnTo>
                    <a:pt x="658" y="138"/>
                  </a:lnTo>
                  <a:lnTo>
                    <a:pt x="687" y="125"/>
                  </a:lnTo>
                  <a:lnTo>
                    <a:pt x="717" y="114"/>
                  </a:lnTo>
                  <a:lnTo>
                    <a:pt x="747" y="105"/>
                  </a:lnTo>
                  <a:lnTo>
                    <a:pt x="776" y="95"/>
                  </a:lnTo>
                  <a:lnTo>
                    <a:pt x="807" y="86"/>
                  </a:lnTo>
                  <a:lnTo>
                    <a:pt x="836" y="78"/>
                  </a:lnTo>
                  <a:lnTo>
                    <a:pt x="866" y="69"/>
                  </a:lnTo>
                  <a:lnTo>
                    <a:pt x="896" y="62"/>
                  </a:lnTo>
                  <a:lnTo>
                    <a:pt x="926" y="55"/>
                  </a:lnTo>
                  <a:lnTo>
                    <a:pt x="956" y="47"/>
                  </a:lnTo>
                  <a:lnTo>
                    <a:pt x="986" y="41"/>
                  </a:lnTo>
                  <a:lnTo>
                    <a:pt x="1015" y="36"/>
                  </a:lnTo>
                  <a:lnTo>
                    <a:pt x="1045" y="30"/>
                  </a:lnTo>
                  <a:lnTo>
                    <a:pt x="1075" y="25"/>
                  </a:lnTo>
                  <a:lnTo>
                    <a:pt x="1105" y="22"/>
                  </a:lnTo>
                  <a:lnTo>
                    <a:pt x="1135" y="18"/>
                  </a:lnTo>
                  <a:lnTo>
                    <a:pt x="1164" y="14"/>
                  </a:lnTo>
                  <a:lnTo>
                    <a:pt x="1195" y="11"/>
                  </a:lnTo>
                  <a:lnTo>
                    <a:pt x="1224" y="8"/>
                  </a:lnTo>
                  <a:lnTo>
                    <a:pt x="1255" y="6"/>
                  </a:lnTo>
                  <a:lnTo>
                    <a:pt x="1284" y="3"/>
                  </a:lnTo>
                  <a:lnTo>
                    <a:pt x="1314" y="2"/>
                  </a:lnTo>
                  <a:lnTo>
                    <a:pt x="1344" y="1"/>
                  </a:lnTo>
                  <a:lnTo>
                    <a:pt x="1373" y="0"/>
                  </a:lnTo>
                  <a:lnTo>
                    <a:pt x="1404" y="0"/>
                  </a:lnTo>
                  <a:lnTo>
                    <a:pt x="1433" y="0"/>
                  </a:lnTo>
                  <a:lnTo>
                    <a:pt x="1464" y="0"/>
                  </a:lnTo>
                  <a:lnTo>
                    <a:pt x="1493" y="1"/>
                  </a:lnTo>
                  <a:lnTo>
                    <a:pt x="1524" y="2"/>
                  </a:lnTo>
                  <a:lnTo>
                    <a:pt x="1553" y="3"/>
                  </a:lnTo>
                  <a:lnTo>
                    <a:pt x="1582" y="6"/>
                  </a:lnTo>
                  <a:lnTo>
                    <a:pt x="1613" y="8"/>
                  </a:lnTo>
                  <a:lnTo>
                    <a:pt x="1642" y="11"/>
                  </a:lnTo>
                  <a:lnTo>
                    <a:pt x="1673" y="14"/>
                  </a:lnTo>
                  <a:lnTo>
                    <a:pt x="1702" y="18"/>
                  </a:lnTo>
                  <a:lnTo>
                    <a:pt x="1733" y="22"/>
                  </a:lnTo>
                  <a:lnTo>
                    <a:pt x="1762" y="25"/>
                  </a:lnTo>
                  <a:lnTo>
                    <a:pt x="1792" y="30"/>
                  </a:lnTo>
                  <a:lnTo>
                    <a:pt x="1822" y="36"/>
                  </a:lnTo>
                  <a:lnTo>
                    <a:pt x="1851" y="41"/>
                  </a:lnTo>
                  <a:lnTo>
                    <a:pt x="1882" y="47"/>
                  </a:lnTo>
                  <a:lnTo>
                    <a:pt x="1911" y="55"/>
                  </a:lnTo>
                  <a:lnTo>
                    <a:pt x="1941" y="62"/>
                  </a:lnTo>
                  <a:lnTo>
                    <a:pt x="1971" y="69"/>
                  </a:lnTo>
                  <a:lnTo>
                    <a:pt x="2001" y="78"/>
                  </a:lnTo>
                  <a:lnTo>
                    <a:pt x="2031" y="86"/>
                  </a:lnTo>
                  <a:lnTo>
                    <a:pt x="2061" y="95"/>
                  </a:lnTo>
                  <a:lnTo>
                    <a:pt x="2090" y="105"/>
                  </a:lnTo>
                  <a:lnTo>
                    <a:pt x="2120" y="114"/>
                  </a:lnTo>
                  <a:lnTo>
                    <a:pt x="2150" y="125"/>
                  </a:lnTo>
                  <a:lnTo>
                    <a:pt x="2180" y="138"/>
                  </a:lnTo>
                  <a:lnTo>
                    <a:pt x="2210" y="150"/>
                  </a:lnTo>
                  <a:lnTo>
                    <a:pt x="2239" y="162"/>
                  </a:lnTo>
                  <a:lnTo>
                    <a:pt x="2270" y="175"/>
                  </a:lnTo>
                  <a:lnTo>
                    <a:pt x="2299" y="190"/>
                  </a:lnTo>
                  <a:lnTo>
                    <a:pt x="2330" y="205"/>
                  </a:lnTo>
                  <a:lnTo>
                    <a:pt x="2359" y="221"/>
                  </a:lnTo>
                  <a:lnTo>
                    <a:pt x="2388" y="238"/>
                  </a:lnTo>
                  <a:lnTo>
                    <a:pt x="2419" y="256"/>
                  </a:lnTo>
                  <a:lnTo>
                    <a:pt x="2448" y="274"/>
                  </a:lnTo>
                  <a:lnTo>
                    <a:pt x="2479" y="295"/>
                  </a:lnTo>
                  <a:lnTo>
                    <a:pt x="2508" y="317"/>
                  </a:lnTo>
                  <a:lnTo>
                    <a:pt x="2539" y="339"/>
                  </a:lnTo>
                  <a:lnTo>
                    <a:pt x="2568" y="365"/>
                  </a:lnTo>
                  <a:lnTo>
                    <a:pt x="2599" y="390"/>
                  </a:lnTo>
                  <a:lnTo>
                    <a:pt x="2628" y="420"/>
                  </a:lnTo>
                  <a:lnTo>
                    <a:pt x="2657" y="451"/>
                  </a:lnTo>
                  <a:lnTo>
                    <a:pt x="2688" y="486"/>
                  </a:lnTo>
                  <a:lnTo>
                    <a:pt x="2717" y="525"/>
                  </a:lnTo>
                  <a:lnTo>
                    <a:pt x="2748" y="570"/>
                  </a:lnTo>
                  <a:lnTo>
                    <a:pt x="2777" y="625"/>
                  </a:lnTo>
                  <a:lnTo>
                    <a:pt x="2807" y="696"/>
                  </a:lnTo>
                  <a:lnTo>
                    <a:pt x="2837" y="8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89" name="Freeform 83"/>
            <p:cNvSpPr>
              <a:spLocks/>
            </p:cNvSpPr>
            <p:nvPr/>
          </p:nvSpPr>
          <p:spPr bwMode="auto">
            <a:xfrm>
              <a:off x="2305050" y="3963988"/>
              <a:ext cx="4503738" cy="1314450"/>
            </a:xfrm>
            <a:custGeom>
              <a:avLst/>
              <a:gdLst>
                <a:gd name="T0" fmla="*/ 2147483647 w 2837"/>
                <a:gd name="T1" fmla="*/ 2147483647 h 828"/>
                <a:gd name="T2" fmla="*/ 2147483647 w 2837"/>
                <a:gd name="T3" fmla="*/ 2147483647 h 828"/>
                <a:gd name="T4" fmla="*/ 2147483647 w 2837"/>
                <a:gd name="T5" fmla="*/ 2147483647 h 828"/>
                <a:gd name="T6" fmla="*/ 2147483647 w 2837"/>
                <a:gd name="T7" fmla="*/ 2147483647 h 828"/>
                <a:gd name="T8" fmla="*/ 2147483647 w 2837"/>
                <a:gd name="T9" fmla="*/ 2147483647 h 828"/>
                <a:gd name="T10" fmla="*/ 2147483647 w 2837"/>
                <a:gd name="T11" fmla="*/ 2147483647 h 828"/>
                <a:gd name="T12" fmla="*/ 2147483647 w 2837"/>
                <a:gd name="T13" fmla="*/ 2147483647 h 828"/>
                <a:gd name="T14" fmla="*/ 2147483647 w 2837"/>
                <a:gd name="T15" fmla="*/ 2147483647 h 828"/>
                <a:gd name="T16" fmla="*/ 2147483647 w 2837"/>
                <a:gd name="T17" fmla="*/ 2147483647 h 828"/>
                <a:gd name="T18" fmla="*/ 2147483647 w 2837"/>
                <a:gd name="T19" fmla="*/ 2147483647 h 828"/>
                <a:gd name="T20" fmla="*/ 2147483647 w 2837"/>
                <a:gd name="T21" fmla="*/ 2147483647 h 828"/>
                <a:gd name="T22" fmla="*/ 2147483647 w 2837"/>
                <a:gd name="T23" fmla="*/ 2147483647 h 828"/>
                <a:gd name="T24" fmla="*/ 2147483647 w 2837"/>
                <a:gd name="T25" fmla="*/ 2147483647 h 828"/>
                <a:gd name="T26" fmla="*/ 2147483647 w 2837"/>
                <a:gd name="T27" fmla="*/ 2147483647 h 828"/>
                <a:gd name="T28" fmla="*/ 2147483647 w 2837"/>
                <a:gd name="T29" fmla="*/ 2147483647 h 828"/>
                <a:gd name="T30" fmla="*/ 2147483647 w 2837"/>
                <a:gd name="T31" fmla="*/ 2147483647 h 828"/>
                <a:gd name="T32" fmla="*/ 2147483647 w 2837"/>
                <a:gd name="T33" fmla="*/ 2147483647 h 828"/>
                <a:gd name="T34" fmla="*/ 2147483647 w 2837"/>
                <a:gd name="T35" fmla="*/ 2147483647 h 828"/>
                <a:gd name="T36" fmla="*/ 2147483647 w 2837"/>
                <a:gd name="T37" fmla="*/ 2147483647 h 828"/>
                <a:gd name="T38" fmla="*/ 2147483647 w 2837"/>
                <a:gd name="T39" fmla="*/ 2147483647 h 828"/>
                <a:gd name="T40" fmla="*/ 2147483647 w 2837"/>
                <a:gd name="T41" fmla="*/ 2147483647 h 828"/>
                <a:gd name="T42" fmla="*/ 2147483647 w 2837"/>
                <a:gd name="T43" fmla="*/ 2147483647 h 828"/>
                <a:gd name="T44" fmla="*/ 2147483647 w 2837"/>
                <a:gd name="T45" fmla="*/ 2147483647 h 828"/>
                <a:gd name="T46" fmla="*/ 2147483647 w 2837"/>
                <a:gd name="T47" fmla="*/ 2147483647 h 828"/>
                <a:gd name="T48" fmla="*/ 2147483647 w 2837"/>
                <a:gd name="T49" fmla="*/ 2147483647 h 828"/>
                <a:gd name="T50" fmla="*/ 2147483647 w 2837"/>
                <a:gd name="T51" fmla="*/ 2147483647 h 828"/>
                <a:gd name="T52" fmla="*/ 2147483647 w 2837"/>
                <a:gd name="T53" fmla="*/ 2147483647 h 828"/>
                <a:gd name="T54" fmla="*/ 2147483647 w 2837"/>
                <a:gd name="T55" fmla="*/ 2147483647 h 828"/>
                <a:gd name="T56" fmla="*/ 2147483647 w 2837"/>
                <a:gd name="T57" fmla="*/ 2147483647 h 828"/>
                <a:gd name="T58" fmla="*/ 2147483647 w 2837"/>
                <a:gd name="T59" fmla="*/ 2147483647 h 828"/>
                <a:gd name="T60" fmla="*/ 2147483647 w 2837"/>
                <a:gd name="T61" fmla="*/ 2147483647 h 828"/>
                <a:gd name="T62" fmla="*/ 2147483647 w 2837"/>
                <a:gd name="T63" fmla="*/ 2147483647 h 828"/>
                <a:gd name="T64" fmla="*/ 2147483647 w 2837"/>
                <a:gd name="T65" fmla="*/ 2147483647 h 828"/>
                <a:gd name="T66" fmla="*/ 2147483647 w 2837"/>
                <a:gd name="T67" fmla="*/ 2147483647 h 828"/>
                <a:gd name="T68" fmla="*/ 2147483647 w 2837"/>
                <a:gd name="T69" fmla="*/ 2147483647 h 828"/>
                <a:gd name="T70" fmla="*/ 2147483647 w 2837"/>
                <a:gd name="T71" fmla="*/ 2147483647 h 828"/>
                <a:gd name="T72" fmla="*/ 2147483647 w 2837"/>
                <a:gd name="T73" fmla="*/ 2147483647 h 828"/>
                <a:gd name="T74" fmla="*/ 2147483647 w 2837"/>
                <a:gd name="T75" fmla="*/ 2147483647 h 828"/>
                <a:gd name="T76" fmla="*/ 2147483647 w 2837"/>
                <a:gd name="T77" fmla="*/ 2147483647 h 828"/>
                <a:gd name="T78" fmla="*/ 2147483647 w 2837"/>
                <a:gd name="T79" fmla="*/ 2147483647 h 828"/>
                <a:gd name="T80" fmla="*/ 2147483647 w 2837"/>
                <a:gd name="T81" fmla="*/ 2147483647 h 828"/>
                <a:gd name="T82" fmla="*/ 2147483647 w 2837"/>
                <a:gd name="T83" fmla="*/ 2147483647 h 828"/>
                <a:gd name="T84" fmla="*/ 2147483647 w 2837"/>
                <a:gd name="T85" fmla="*/ 2147483647 h 828"/>
                <a:gd name="T86" fmla="*/ 2147483647 w 2837"/>
                <a:gd name="T87" fmla="*/ 2147483647 h 828"/>
                <a:gd name="T88" fmla="*/ 2147483647 w 2837"/>
                <a:gd name="T89" fmla="*/ 2147483647 h 828"/>
                <a:gd name="T90" fmla="*/ 2147483647 w 2837"/>
                <a:gd name="T91" fmla="*/ 2147483647 h 828"/>
                <a:gd name="T92" fmla="*/ 2147483647 w 2837"/>
                <a:gd name="T93" fmla="*/ 2147483647 h 828"/>
                <a:gd name="T94" fmla="*/ 2147483647 w 2837"/>
                <a:gd name="T95" fmla="*/ 0 h 8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7"/>
                <a:gd name="T145" fmla="*/ 0 h 828"/>
                <a:gd name="T146" fmla="*/ 2837 w 2837"/>
                <a:gd name="T147" fmla="*/ 828 h 8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7" h="828">
                  <a:moveTo>
                    <a:pt x="0" y="0"/>
                  </a:moveTo>
                  <a:lnTo>
                    <a:pt x="30" y="132"/>
                  </a:lnTo>
                  <a:lnTo>
                    <a:pt x="60" y="203"/>
                  </a:lnTo>
                  <a:lnTo>
                    <a:pt x="90" y="258"/>
                  </a:lnTo>
                  <a:lnTo>
                    <a:pt x="120" y="303"/>
                  </a:lnTo>
                  <a:lnTo>
                    <a:pt x="149" y="342"/>
                  </a:lnTo>
                  <a:lnTo>
                    <a:pt x="180" y="376"/>
                  </a:lnTo>
                  <a:lnTo>
                    <a:pt x="209" y="408"/>
                  </a:lnTo>
                  <a:lnTo>
                    <a:pt x="239" y="438"/>
                  </a:lnTo>
                  <a:lnTo>
                    <a:pt x="269" y="463"/>
                  </a:lnTo>
                  <a:lnTo>
                    <a:pt x="298" y="489"/>
                  </a:lnTo>
                  <a:lnTo>
                    <a:pt x="329" y="511"/>
                  </a:lnTo>
                  <a:lnTo>
                    <a:pt x="358" y="533"/>
                  </a:lnTo>
                  <a:lnTo>
                    <a:pt x="389" y="554"/>
                  </a:lnTo>
                  <a:lnTo>
                    <a:pt x="418" y="572"/>
                  </a:lnTo>
                  <a:lnTo>
                    <a:pt x="449" y="590"/>
                  </a:lnTo>
                  <a:lnTo>
                    <a:pt x="478" y="607"/>
                  </a:lnTo>
                  <a:lnTo>
                    <a:pt x="507" y="623"/>
                  </a:lnTo>
                  <a:lnTo>
                    <a:pt x="538" y="638"/>
                  </a:lnTo>
                  <a:lnTo>
                    <a:pt x="567" y="652"/>
                  </a:lnTo>
                  <a:lnTo>
                    <a:pt x="598" y="666"/>
                  </a:lnTo>
                  <a:lnTo>
                    <a:pt x="627" y="678"/>
                  </a:lnTo>
                  <a:lnTo>
                    <a:pt x="658" y="690"/>
                  </a:lnTo>
                  <a:lnTo>
                    <a:pt x="687" y="703"/>
                  </a:lnTo>
                  <a:lnTo>
                    <a:pt x="717" y="714"/>
                  </a:lnTo>
                  <a:lnTo>
                    <a:pt x="747" y="723"/>
                  </a:lnTo>
                  <a:lnTo>
                    <a:pt x="776" y="733"/>
                  </a:lnTo>
                  <a:lnTo>
                    <a:pt x="807" y="742"/>
                  </a:lnTo>
                  <a:lnTo>
                    <a:pt x="836" y="750"/>
                  </a:lnTo>
                  <a:lnTo>
                    <a:pt x="866" y="759"/>
                  </a:lnTo>
                  <a:lnTo>
                    <a:pt x="896" y="766"/>
                  </a:lnTo>
                  <a:lnTo>
                    <a:pt x="926" y="773"/>
                  </a:lnTo>
                  <a:lnTo>
                    <a:pt x="956" y="781"/>
                  </a:lnTo>
                  <a:lnTo>
                    <a:pt x="986" y="787"/>
                  </a:lnTo>
                  <a:lnTo>
                    <a:pt x="1015" y="792"/>
                  </a:lnTo>
                  <a:lnTo>
                    <a:pt x="1045" y="798"/>
                  </a:lnTo>
                  <a:lnTo>
                    <a:pt x="1075" y="803"/>
                  </a:lnTo>
                  <a:lnTo>
                    <a:pt x="1105" y="806"/>
                  </a:lnTo>
                  <a:lnTo>
                    <a:pt x="1135" y="810"/>
                  </a:lnTo>
                  <a:lnTo>
                    <a:pt x="1164" y="814"/>
                  </a:lnTo>
                  <a:lnTo>
                    <a:pt x="1195" y="817"/>
                  </a:lnTo>
                  <a:lnTo>
                    <a:pt x="1224" y="820"/>
                  </a:lnTo>
                  <a:lnTo>
                    <a:pt x="1255" y="822"/>
                  </a:lnTo>
                  <a:lnTo>
                    <a:pt x="1284" y="825"/>
                  </a:lnTo>
                  <a:lnTo>
                    <a:pt x="1314" y="826"/>
                  </a:lnTo>
                  <a:lnTo>
                    <a:pt x="1344" y="827"/>
                  </a:lnTo>
                  <a:lnTo>
                    <a:pt x="1373" y="828"/>
                  </a:lnTo>
                  <a:lnTo>
                    <a:pt x="1404" y="828"/>
                  </a:lnTo>
                  <a:lnTo>
                    <a:pt x="1433" y="828"/>
                  </a:lnTo>
                  <a:lnTo>
                    <a:pt x="1464" y="828"/>
                  </a:lnTo>
                  <a:lnTo>
                    <a:pt x="1493" y="827"/>
                  </a:lnTo>
                  <a:lnTo>
                    <a:pt x="1524" y="826"/>
                  </a:lnTo>
                  <a:lnTo>
                    <a:pt x="1553" y="825"/>
                  </a:lnTo>
                  <a:lnTo>
                    <a:pt x="1582" y="822"/>
                  </a:lnTo>
                  <a:lnTo>
                    <a:pt x="1613" y="820"/>
                  </a:lnTo>
                  <a:lnTo>
                    <a:pt x="1642" y="817"/>
                  </a:lnTo>
                  <a:lnTo>
                    <a:pt x="1673" y="814"/>
                  </a:lnTo>
                  <a:lnTo>
                    <a:pt x="1702" y="810"/>
                  </a:lnTo>
                  <a:lnTo>
                    <a:pt x="1733" y="806"/>
                  </a:lnTo>
                  <a:lnTo>
                    <a:pt x="1762" y="803"/>
                  </a:lnTo>
                  <a:lnTo>
                    <a:pt x="1792" y="798"/>
                  </a:lnTo>
                  <a:lnTo>
                    <a:pt x="1822" y="792"/>
                  </a:lnTo>
                  <a:lnTo>
                    <a:pt x="1851" y="787"/>
                  </a:lnTo>
                  <a:lnTo>
                    <a:pt x="1882" y="781"/>
                  </a:lnTo>
                  <a:lnTo>
                    <a:pt x="1911" y="773"/>
                  </a:lnTo>
                  <a:lnTo>
                    <a:pt x="1941" y="766"/>
                  </a:lnTo>
                  <a:lnTo>
                    <a:pt x="1971" y="759"/>
                  </a:lnTo>
                  <a:lnTo>
                    <a:pt x="2001" y="750"/>
                  </a:lnTo>
                  <a:lnTo>
                    <a:pt x="2031" y="742"/>
                  </a:lnTo>
                  <a:lnTo>
                    <a:pt x="2061" y="733"/>
                  </a:lnTo>
                  <a:lnTo>
                    <a:pt x="2090" y="723"/>
                  </a:lnTo>
                  <a:lnTo>
                    <a:pt x="2120" y="714"/>
                  </a:lnTo>
                  <a:lnTo>
                    <a:pt x="2150" y="703"/>
                  </a:lnTo>
                  <a:lnTo>
                    <a:pt x="2180" y="690"/>
                  </a:lnTo>
                  <a:lnTo>
                    <a:pt x="2210" y="678"/>
                  </a:lnTo>
                  <a:lnTo>
                    <a:pt x="2239" y="666"/>
                  </a:lnTo>
                  <a:lnTo>
                    <a:pt x="2270" y="652"/>
                  </a:lnTo>
                  <a:lnTo>
                    <a:pt x="2299" y="638"/>
                  </a:lnTo>
                  <a:lnTo>
                    <a:pt x="2330" y="623"/>
                  </a:lnTo>
                  <a:lnTo>
                    <a:pt x="2359" y="607"/>
                  </a:lnTo>
                  <a:lnTo>
                    <a:pt x="2388" y="590"/>
                  </a:lnTo>
                  <a:lnTo>
                    <a:pt x="2419" y="572"/>
                  </a:lnTo>
                  <a:lnTo>
                    <a:pt x="2448" y="554"/>
                  </a:lnTo>
                  <a:lnTo>
                    <a:pt x="2479" y="533"/>
                  </a:lnTo>
                  <a:lnTo>
                    <a:pt x="2508" y="511"/>
                  </a:lnTo>
                  <a:lnTo>
                    <a:pt x="2539" y="489"/>
                  </a:lnTo>
                  <a:lnTo>
                    <a:pt x="2568" y="463"/>
                  </a:lnTo>
                  <a:lnTo>
                    <a:pt x="2599" y="438"/>
                  </a:lnTo>
                  <a:lnTo>
                    <a:pt x="2628" y="408"/>
                  </a:lnTo>
                  <a:lnTo>
                    <a:pt x="2657" y="376"/>
                  </a:lnTo>
                  <a:lnTo>
                    <a:pt x="2688" y="342"/>
                  </a:lnTo>
                  <a:lnTo>
                    <a:pt x="2717" y="303"/>
                  </a:lnTo>
                  <a:lnTo>
                    <a:pt x="2748" y="258"/>
                  </a:lnTo>
                  <a:lnTo>
                    <a:pt x="2777" y="203"/>
                  </a:lnTo>
                  <a:lnTo>
                    <a:pt x="2807" y="132"/>
                  </a:lnTo>
                  <a:lnTo>
                    <a:pt x="283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90" name="Rectangle 84"/>
            <p:cNvSpPr>
              <a:spLocks noChangeArrowheads="1"/>
            </p:cNvSpPr>
            <p:nvPr/>
          </p:nvSpPr>
          <p:spPr bwMode="auto">
            <a:xfrm>
              <a:off x="2282825" y="2095500"/>
              <a:ext cx="160178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u="sng">
                  <a:solidFill>
                    <a:srgbClr val="000000"/>
                  </a:solidFill>
                  <a:latin typeface="Times New Roman" pitchFamily="-111" charset="0"/>
                </a:rPr>
                <a:t>Scores: t[1]/t[2]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91" name="Rectangle 85"/>
            <p:cNvSpPr>
              <a:spLocks noChangeArrowheads="1"/>
            </p:cNvSpPr>
            <p:nvPr/>
          </p:nvSpPr>
          <p:spPr bwMode="auto">
            <a:xfrm rot="-5400000">
              <a:off x="1682750" y="3833813"/>
              <a:ext cx="23018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0">
                  <a:solidFill>
                    <a:srgbClr val="000000"/>
                  </a:solidFill>
                </a:rPr>
                <a:t>t[2]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92" name="Rectangle 86"/>
            <p:cNvSpPr>
              <a:spLocks noChangeArrowheads="1"/>
            </p:cNvSpPr>
            <p:nvPr/>
          </p:nvSpPr>
          <p:spPr bwMode="auto">
            <a:xfrm>
              <a:off x="4414838" y="5592763"/>
              <a:ext cx="230187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 b="0">
                  <a:solidFill>
                    <a:srgbClr val="000000"/>
                  </a:solidFill>
                </a:rPr>
                <a:t>t[1]</a:t>
              </a:r>
              <a:endParaRPr lang="en-US" sz="2400" b="0">
                <a:latin typeface="Times New Roman" pitchFamily="-111" charset="0"/>
              </a:endParaRPr>
            </a:p>
          </p:txBody>
        </p:sp>
        <p:sp>
          <p:nvSpPr>
            <p:cNvPr id="11393" name="Oval 87"/>
            <p:cNvSpPr>
              <a:spLocks noChangeArrowheads="1"/>
            </p:cNvSpPr>
            <p:nvPr/>
          </p:nvSpPr>
          <p:spPr bwMode="auto">
            <a:xfrm>
              <a:off x="5243513" y="3551238"/>
              <a:ext cx="1143000" cy="5334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94" name="Oval 88"/>
            <p:cNvSpPr>
              <a:spLocks noChangeArrowheads="1"/>
            </p:cNvSpPr>
            <p:nvPr/>
          </p:nvSpPr>
          <p:spPr bwMode="auto">
            <a:xfrm>
              <a:off x="3643313" y="4237038"/>
              <a:ext cx="114300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95" name="Oval 89"/>
            <p:cNvSpPr>
              <a:spLocks noChangeArrowheads="1"/>
            </p:cNvSpPr>
            <p:nvPr/>
          </p:nvSpPr>
          <p:spPr bwMode="auto">
            <a:xfrm>
              <a:off x="3414713" y="3017838"/>
              <a:ext cx="1143000" cy="533400"/>
            </a:xfrm>
            <a:prstGeom prst="ellipse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1" name="Bent Arrow 130"/>
          <p:cNvSpPr/>
          <p:nvPr/>
        </p:nvSpPr>
        <p:spPr bwMode="auto">
          <a:xfrm rot="10800000" flipH="1">
            <a:off x="4876800" y="4191000"/>
            <a:ext cx="762000" cy="838200"/>
          </a:xfrm>
          <a:prstGeom prst="bentArrow">
            <a:avLst>
              <a:gd name="adj1" fmla="val 25000"/>
              <a:gd name="adj2" fmla="val 28788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15823</TotalTime>
  <Words>2693</Words>
  <Application>Microsoft Office PowerPoint</Application>
  <PresentationFormat>On-screen Show (4:3)</PresentationFormat>
  <Paragraphs>760</Paragraphs>
  <Slides>62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Equation</vt:lpstr>
      <vt:lpstr>Multivariate statistics in pharmacogenomics and metabonomics BSc Pharmacology &amp; Translational Medical Science </vt:lpstr>
      <vt:lpstr>Learning objectives</vt:lpstr>
      <vt:lpstr>Plan</vt:lpstr>
      <vt:lpstr>Plan</vt:lpstr>
      <vt:lpstr>Aims of ‘omics’data analysis</vt:lpstr>
      <vt:lpstr>Multivariate data analysis - issues</vt:lpstr>
      <vt:lpstr>Characteristics of Metabonomic data</vt:lpstr>
      <vt:lpstr>Plan</vt:lpstr>
      <vt:lpstr>PCA - Matrix Schematic Diagram</vt:lpstr>
      <vt:lpstr>PCA – Step by step (1)</vt:lpstr>
      <vt:lpstr>PCA - Step by step (2)</vt:lpstr>
      <vt:lpstr>Centring and scaling (1)</vt:lpstr>
      <vt:lpstr>Centring &amp; Scaling (2)</vt:lpstr>
      <vt:lpstr>PCA – Step by step (3) – 1st 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Outliers</vt:lpstr>
      <vt:lpstr>Strong Outliers</vt:lpstr>
      <vt:lpstr>Strong outlier detection – Hotellings T2</vt:lpstr>
      <vt:lpstr>Moderate Outliers</vt:lpstr>
      <vt:lpstr> Moderate Outliers - detection tool DModX</vt:lpstr>
      <vt:lpstr>PowerPoint Presentation</vt:lpstr>
      <vt:lpstr>PCA - Summary</vt:lpstr>
      <vt:lpstr>Plan</vt:lpstr>
      <vt:lpstr>Model validation (1)</vt:lpstr>
      <vt:lpstr>Model validation (2) - train/test</vt:lpstr>
      <vt:lpstr>Model validation (3) - Cross-validation</vt:lpstr>
      <vt:lpstr>Cross-validation - R2 and Q2</vt:lpstr>
      <vt:lpstr>Model validation - summary</vt:lpstr>
      <vt:lpstr>Plan</vt:lpstr>
      <vt:lpstr>Supervised methods</vt:lpstr>
      <vt:lpstr>Partial Least Squares (PLS)</vt:lpstr>
      <vt:lpstr>PLS - Step by step (1)</vt:lpstr>
      <vt:lpstr>PLS - Step by step (2)</vt:lpstr>
      <vt:lpstr>PLS - Step by step (3)</vt:lpstr>
      <vt:lpstr>PLS - Step by step (4)</vt:lpstr>
      <vt:lpstr>PLS - Step by step (5)</vt:lpstr>
      <vt:lpstr>PLS-Discriminant Analysis (PLS-DA)</vt:lpstr>
      <vt:lpstr>PLS-DA schematic</vt:lpstr>
      <vt:lpstr>PLS-DA - geometrical view</vt:lpstr>
      <vt:lpstr>PLS-DA Interpretation</vt:lpstr>
      <vt:lpstr>PLS - Prediction</vt:lpstr>
      <vt:lpstr>PLS &amp; PLS-DA - Summary</vt:lpstr>
      <vt:lpstr>Plan</vt:lpstr>
      <vt:lpstr>Orthogonal PLS (O-PLS)</vt:lpstr>
      <vt:lpstr>O-PLS – Matrix schematic</vt:lpstr>
      <vt:lpstr>O-PLS – geometrical view</vt:lpstr>
      <vt:lpstr>Comparing models - PCA</vt:lpstr>
      <vt:lpstr>Comparing models – PLS-DA</vt:lpstr>
      <vt:lpstr>Comparing models – O-PLS-DA</vt:lpstr>
      <vt:lpstr>Comparing models</vt:lpstr>
      <vt:lpstr>What about the orthogonal variation?</vt:lpstr>
      <vt:lpstr>Examining the orthogonal variation</vt:lpstr>
      <vt:lpstr>O-PLS-DA - interpretation</vt:lpstr>
      <vt:lpstr>O-PLS - Summary</vt:lpstr>
      <vt:lpstr>Brief history of chemometrics in omics</vt:lpstr>
      <vt:lpstr>Use of multivariate methods</vt:lpstr>
      <vt:lpstr>Overall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Pharmacogenetics B.Sc. Pharmacology &amp; Translational Medical Science, yr 2</dc:title>
  <dc:creator>Marc-Emmanuel Dumas</dc:creator>
  <cp:lastModifiedBy>Shiel, Nuala</cp:lastModifiedBy>
  <cp:revision>25</cp:revision>
  <cp:lastPrinted>2012-10-10T17:21:09Z</cp:lastPrinted>
  <dcterms:created xsi:type="dcterms:W3CDTF">2010-10-21T13:21:05Z</dcterms:created>
  <dcterms:modified xsi:type="dcterms:W3CDTF">2012-10-17T16:16:55Z</dcterms:modified>
</cp:coreProperties>
</file>