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6" r:id="rId2"/>
    <p:sldId id="306" r:id="rId3"/>
    <p:sldId id="323" r:id="rId4"/>
    <p:sldId id="324" r:id="rId5"/>
    <p:sldId id="345" r:id="rId6"/>
    <p:sldId id="327" r:id="rId7"/>
    <p:sldId id="340" r:id="rId8"/>
    <p:sldId id="328" r:id="rId9"/>
    <p:sldId id="343" r:id="rId10"/>
    <p:sldId id="312" r:id="rId11"/>
    <p:sldId id="331" r:id="rId12"/>
    <p:sldId id="341" r:id="rId13"/>
    <p:sldId id="332" r:id="rId14"/>
    <p:sldId id="344" r:id="rId15"/>
    <p:sldId id="333" r:id="rId16"/>
    <p:sldId id="336" r:id="rId17"/>
    <p:sldId id="337" r:id="rId18"/>
    <p:sldId id="338" r:id="rId19"/>
    <p:sldId id="346" r:id="rId20"/>
  </p:sldIdLst>
  <p:sldSz cx="9144000" cy="6858000" type="screen4x3"/>
  <p:notesSz cx="6669088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0B670"/>
    <a:srgbClr val="FFFFCC"/>
    <a:srgbClr val="006699"/>
    <a:srgbClr val="00CC99"/>
    <a:srgbClr val="66FF99"/>
    <a:srgbClr val="3333CC"/>
    <a:srgbClr val="0066CC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2" autoAdjust="0"/>
    <p:restoredTop sz="90560" autoAdjust="0"/>
  </p:normalViewPr>
  <p:slideViewPr>
    <p:cSldViewPr>
      <p:cViewPr>
        <p:scale>
          <a:sx n="50" d="100"/>
          <a:sy n="50" d="100"/>
        </p:scale>
        <p:origin x="-1758" y="-774"/>
      </p:cViewPr>
      <p:guideLst>
        <p:guide orient="horz" pos="4319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8" y="1416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1F28E8B-3359-435A-B8DC-CA5A6DC9194B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4155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3A472D7-9C31-47CD-AA69-63D3413782C1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7773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3A212-1554-41A0-97F3-3F1042EE6A84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7725" y="744538"/>
            <a:ext cx="3417888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  <a:prstGeom prst="rect">
            <a:avLst/>
          </a:prstGeo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E8C7D406-2354-47A2-91AF-C6F6A9C5333B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66682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836" y="214290"/>
            <a:ext cx="5519750" cy="638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836" y="75688"/>
            <a:ext cx="6410636" cy="638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836" y="214290"/>
            <a:ext cx="6734164" cy="638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948" y="77810"/>
            <a:ext cx="6194612" cy="63817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</a:p>
        </p:txBody>
      </p:sp>
      <p:pic>
        <p:nvPicPr>
          <p:cNvPr id="5" name="Picture 39" descr="Second_To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7" name="Picture 40" descr="IMP_Logo_2Colou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8142" y="142852"/>
            <a:ext cx="1524000" cy="400050"/>
          </a:xfrm>
          <a:prstGeom prst="rect">
            <a:avLst/>
          </a:prstGeom>
          <a:noFill/>
        </p:spPr>
      </p:pic>
      <p:sp>
        <p:nvSpPr>
          <p:cNvPr id="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2267744" y="77810"/>
            <a:ext cx="6336704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9624" y="6500392"/>
            <a:ext cx="4570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i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These</a:t>
            </a:r>
            <a:r>
              <a:rPr lang="en-GB" b="0" i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slides are best viewed in slideshow mode</a:t>
            </a:r>
            <a:endParaRPr lang="en-GB" b="0" i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cap="none" spc="0">
          <a:ln w="12700">
            <a:solidFill>
              <a:srgbClr val="336699"/>
            </a:solidFill>
            <a:prstDash val="solid"/>
          </a:ln>
          <a:solidFill>
            <a:schemeClr val="accent1">
              <a:lumMod val="60000"/>
              <a:lumOff val="40000"/>
            </a:schemeClr>
          </a:solidFill>
          <a:effectLst/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800">
          <a:solidFill>
            <a:srgbClr val="336699"/>
          </a:solidFill>
          <a:latin typeface="Arial Narrow" pitchFamily="34" charset="0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336699"/>
          </a:solidFill>
          <a:latin typeface="Arial Narrow" pitchFamily="34" charset="0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336699"/>
          </a:solidFill>
          <a:latin typeface="Arial Narrow" pitchFamily="34" charset="0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336699"/>
          </a:solidFill>
          <a:latin typeface="Arial Narrow" pitchFamily="34" charset="0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2800">
          <a:solidFill>
            <a:srgbClr val="336699"/>
          </a:solidFill>
          <a:latin typeface="Arial Narrow" pitchFamily="34" charset="0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1710680"/>
          </a:xfrm>
          <a:noFill/>
        </p:spPr>
        <p:txBody>
          <a:bodyPr/>
          <a:lstStyle/>
          <a:p>
            <a:r>
              <a:rPr lang="en-GB" sz="5400" b="0" dirty="0" smtClean="0">
                <a:solidFill>
                  <a:srgbClr val="336699"/>
                </a:solidFill>
                <a:cs typeface="Times New Roman" pitchFamily="18" charset="0"/>
              </a:rPr>
              <a:t>Drug targets: receptors</a:t>
            </a:r>
            <a:endParaRPr lang="en-GB" sz="5400" b="0" dirty="0">
              <a:solidFill>
                <a:srgbClr val="336699"/>
              </a:solidFill>
              <a:cs typeface="Times New Roman" pitchFamily="18" charset="0"/>
            </a:endParaRP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5445224"/>
            <a:ext cx="2869704" cy="769858"/>
          </a:xfrm>
        </p:spPr>
        <p:txBody>
          <a:bodyPr/>
          <a:lstStyle/>
          <a:p>
            <a:r>
              <a:rPr lang="en-US" sz="2800" dirty="0" smtClean="0">
                <a:solidFill>
                  <a:srgbClr val="006699"/>
                </a:solidFill>
                <a:latin typeface="+mn-lt"/>
              </a:rPr>
              <a:t>Dr Sohag Saleh</a:t>
            </a:r>
            <a:endParaRPr lang="en-US" sz="2800" dirty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131" y="59722"/>
            <a:ext cx="7270075" cy="638175"/>
          </a:xfrm>
        </p:spPr>
        <p:txBody>
          <a:bodyPr/>
          <a:lstStyle/>
          <a:p>
            <a:r>
              <a:rPr lang="en-GB" dirty="0" smtClean="0"/>
              <a:t>Summary: G-protein linked receptors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136769"/>
            <a:ext cx="8678198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7-transmembrane proteins where the extracellular amino-terminal binds the ligand and the intracellular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carboxy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-terminal binds the G-protein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binding initiates a cascade of events including G-protein phosphorylation, uncoupling and target protein activation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target protein for G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subunits is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Adenylyl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Cyclase (AC)ATP to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cAMP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, activates protein kinase A (PKA).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G</a:t>
            </a:r>
            <a:r>
              <a:rPr lang="en-GB" sz="1800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i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/o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subunits inhibit AC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The 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1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and the D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1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receptors are examples of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linked receptors </a:t>
            </a:r>
          </a:p>
          <a:p>
            <a:pPr marL="539750" lvl="1" indent="-360363"/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Drugs such as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Clonidine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, used to treat migraines, activate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G</a:t>
            </a:r>
            <a:r>
              <a:rPr lang="en-GB" sz="1800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i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/o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 linked 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2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receptors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q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/11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subunits activate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phospholipase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C (PLC), which hydrolyses PIP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2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into IP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3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and DAG. Both IP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3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and DAG have second messenger activity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The ARBs used to treat hypertension target the PLC linked AT-1 receptor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4282" y="3429504"/>
            <a:ext cx="2338392" cy="3075656"/>
            <a:chOff x="3714744" y="2714620"/>
            <a:chExt cx="2338392" cy="3075656"/>
          </a:xfrm>
        </p:grpSpPr>
        <p:sp>
          <p:nvSpPr>
            <p:cNvPr id="4" name="Rectangle 3"/>
            <p:cNvSpPr/>
            <p:nvPr/>
          </p:nvSpPr>
          <p:spPr bwMode="auto">
            <a:xfrm rot="5400000">
              <a:off x="3348023" y="3081341"/>
              <a:ext cx="3071834" cy="2338392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grpSp>
          <p:nvGrpSpPr>
            <p:cNvPr id="5" name="Group 248"/>
            <p:cNvGrpSpPr/>
            <p:nvPr/>
          </p:nvGrpSpPr>
          <p:grpSpPr>
            <a:xfrm rot="5400000">
              <a:off x="4526595" y="3196577"/>
              <a:ext cx="719641" cy="2316972"/>
              <a:chOff x="3060571" y="4451362"/>
              <a:chExt cx="719641" cy="2316972"/>
            </a:xfrm>
          </p:grpSpPr>
          <p:sp>
            <p:nvSpPr>
              <p:cNvPr id="7" name="Rectangle 6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>
              <a:off x="3731590" y="4000504"/>
              <a:ext cx="2311096" cy="1789772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" name="Freeform 51"/>
          <p:cNvSpPr/>
          <p:nvPr/>
        </p:nvSpPr>
        <p:spPr bwMode="auto">
          <a:xfrm rot="5400000">
            <a:off x="53797" y="4833010"/>
            <a:ext cx="1643074" cy="55057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 rot="5400000" flipV="1">
            <a:off x="1036274" y="4868421"/>
            <a:ext cx="1643074" cy="51344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 rot="5400000">
            <a:off x="785786" y="5572644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 rot="5400000">
            <a:off x="872151" y="5858396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716669" y="5844748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757613" y="5586292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8" name="Group 107"/>
          <p:cNvGrpSpPr/>
          <p:nvPr/>
        </p:nvGrpSpPr>
        <p:grpSpPr>
          <a:xfrm rot="10208216">
            <a:off x="1800930" y="3676827"/>
            <a:ext cx="422642" cy="431536"/>
            <a:chOff x="2648791" y="2458319"/>
            <a:chExt cx="422642" cy="431536"/>
          </a:xfrm>
          <a:scene3d>
            <a:camera prst="orthographicFront"/>
            <a:lightRig rig="morning" dir="t"/>
          </a:scene3d>
        </p:grpSpPr>
        <p:sp>
          <p:nvSpPr>
            <p:cNvPr id="59" name="Oval 58"/>
            <p:cNvSpPr/>
            <p:nvPr/>
          </p:nvSpPr>
          <p:spPr bwMode="auto">
            <a:xfrm rot="19640315">
              <a:off x="2648791" y="262439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1" name="Group 107"/>
          <p:cNvGrpSpPr/>
          <p:nvPr/>
        </p:nvGrpSpPr>
        <p:grpSpPr>
          <a:xfrm rot="2216471">
            <a:off x="461222" y="3645170"/>
            <a:ext cx="433066" cy="389820"/>
            <a:chOff x="2638367" y="2458319"/>
            <a:chExt cx="433066" cy="389820"/>
          </a:xfrm>
          <a:scene3d>
            <a:camera prst="orthographicFront"/>
            <a:lightRig rig="morning" dir="t"/>
          </a:scene3d>
        </p:grpSpPr>
        <p:sp>
          <p:nvSpPr>
            <p:cNvPr id="62" name="Oval 61"/>
            <p:cNvSpPr/>
            <p:nvPr/>
          </p:nvSpPr>
          <p:spPr bwMode="auto">
            <a:xfrm rot="19640315">
              <a:off x="2638367" y="2582680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1907704" y="62618"/>
            <a:ext cx="6912768" cy="638175"/>
          </a:xfrm>
        </p:spPr>
        <p:txBody>
          <a:bodyPr/>
          <a:lstStyle/>
          <a:p>
            <a:r>
              <a:rPr lang="en-GB" dirty="0" smtClean="0"/>
              <a:t>Enzyme-linked: signal transduction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02590" y="875604"/>
            <a:ext cx="8617882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lvl="0" indent="-342900" algn="just" defTabSz="360000">
              <a:spcBef>
                <a:spcPct val="20000"/>
              </a:spcBef>
              <a:buSzPct val="100000"/>
              <a:buFont typeface="+mj-lt"/>
              <a:buAutoNum type="arabicPeriod"/>
              <a:defRPr/>
            </a:pPr>
            <a:r>
              <a:rPr lang="en-US" sz="1800" i="0" kern="0" dirty="0" err="1" smtClean="0">
                <a:solidFill>
                  <a:srgbClr val="006699"/>
                </a:solidFill>
                <a:latin typeface="+mn-lt"/>
              </a:rPr>
              <a:t>Ligand</a:t>
            </a:r>
            <a:r>
              <a:rPr lang="en-US" sz="1800" i="0" kern="0" dirty="0" smtClean="0">
                <a:solidFill>
                  <a:srgbClr val="006699"/>
                </a:solidFill>
                <a:latin typeface="+mn-lt"/>
              </a:rPr>
              <a:t> binding results in receptors clustering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Receptor clustering activates enzyme activity within 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cytoplasmic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domain</a:t>
            </a:r>
            <a:endParaRPr lang="en-US" sz="1800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enzymes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phosphorylate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the receptor</a:t>
            </a:r>
            <a:endParaRPr lang="en-US" sz="1800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This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phosphorylation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leads to the binding of  signalling proteins to 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cytoplasmic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domain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These signalling proteins recruit other signalling proteins and a signal is generated within the cell</a:t>
            </a:r>
          </a:p>
        </p:txBody>
      </p:sp>
      <p:grpSp>
        <p:nvGrpSpPr>
          <p:cNvPr id="232" name="Group 231"/>
          <p:cNvGrpSpPr/>
          <p:nvPr/>
        </p:nvGrpSpPr>
        <p:grpSpPr>
          <a:xfrm>
            <a:off x="2934133" y="3076136"/>
            <a:ext cx="5910292" cy="3429024"/>
            <a:chOff x="2947988" y="3214686"/>
            <a:chExt cx="5910292" cy="3429024"/>
          </a:xfrm>
        </p:grpSpPr>
        <p:sp>
          <p:nvSpPr>
            <p:cNvPr id="76" name="Rectangle 75"/>
            <p:cNvSpPr/>
            <p:nvPr/>
          </p:nvSpPr>
          <p:spPr bwMode="auto">
            <a:xfrm rot="5400000">
              <a:off x="4152903" y="2009771"/>
              <a:ext cx="3429024" cy="5838854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964834" y="3786190"/>
              <a:ext cx="5822008" cy="2857520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929058" y="5000636"/>
              <a:ext cx="21443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i="0" dirty="0" err="1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Ras</a:t>
              </a:r>
              <a:r>
                <a:rPr lang="en-GB" sz="2400" i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/</a:t>
              </a:r>
              <a:r>
                <a:rPr lang="en-GB" sz="2400" i="0" dirty="0" err="1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Raf</a:t>
              </a:r>
              <a:r>
                <a:rPr lang="en-GB" sz="2400" i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/</a:t>
              </a:r>
              <a:r>
                <a:rPr lang="en-GB" sz="2400" i="0" dirty="0" err="1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Mek</a:t>
              </a:r>
              <a:endParaRPr lang="en-US" sz="2400" i="0" baseline="-25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500826" y="5000636"/>
              <a:ext cx="13372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i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ERK1/2</a:t>
              </a:r>
              <a:endParaRPr lang="en-US" sz="2400" i="0" baseline="30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72301" y="4429132"/>
              <a:ext cx="9284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DAG</a:t>
              </a:r>
              <a:endParaRPr lang="en-US" sz="24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286512" y="4429132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PKC</a:t>
              </a:r>
              <a:endParaRPr lang="en-US" sz="24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74" name="Down Arrow 73"/>
            <p:cNvSpPr/>
            <p:nvPr/>
          </p:nvSpPr>
          <p:spPr bwMode="auto">
            <a:xfrm rot="16200000">
              <a:off x="4794489" y="4454295"/>
              <a:ext cx="269402" cy="428628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31" name="Group 248"/>
            <p:cNvGrpSpPr/>
            <p:nvPr/>
          </p:nvGrpSpPr>
          <p:grpSpPr>
            <a:xfrm rot="5400000">
              <a:off x="6085046" y="2982263"/>
              <a:ext cx="719641" cy="2316972"/>
              <a:chOff x="3060571" y="4451362"/>
              <a:chExt cx="719641" cy="2316972"/>
            </a:xfrm>
          </p:grpSpPr>
          <p:sp>
            <p:nvSpPr>
              <p:cNvPr id="132" name="Rectangle 131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Freeform 132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Freeform 133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Freeform 134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Freeform 135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Freeform 136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Freeform 137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Freeform 138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Freeform 139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Freeform 140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Freeform 141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143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Freeform 144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Freeform 145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Freeform 146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Freeform 147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9" name="Freeform 148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0" name="Freeform 149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1" name="Freeform 150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2" name="Freeform 151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7" name="Group 248"/>
            <p:cNvGrpSpPr/>
            <p:nvPr/>
          </p:nvGrpSpPr>
          <p:grpSpPr>
            <a:xfrm rot="5400000">
              <a:off x="7809568" y="3599996"/>
              <a:ext cx="709145" cy="1102526"/>
              <a:chOff x="3071067" y="5665808"/>
              <a:chExt cx="709145" cy="1102526"/>
            </a:xfrm>
          </p:grpSpPr>
          <p:sp>
            <p:nvSpPr>
              <p:cNvPr id="178" name="Rectangle 177"/>
              <p:cNvSpPr/>
              <p:nvPr/>
            </p:nvSpPr>
            <p:spPr bwMode="auto">
              <a:xfrm rot="16200000">
                <a:off x="2882802" y="5854263"/>
                <a:ext cx="1075560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9" name="Freeform 178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0" name="Freeform 179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" name="Freeform 180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6" name="Freeform 185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9" name="Freeform 188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0" name="Freeform 189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1" name="Freeform 190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2" name="Freeform 191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9" name="Freeform 198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0" name="Freeform 199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4" name="Oval 203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5" name="Oval 204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7" name="Group 248"/>
            <p:cNvGrpSpPr/>
            <p:nvPr/>
          </p:nvGrpSpPr>
          <p:grpSpPr>
            <a:xfrm rot="5400000">
              <a:off x="3759839" y="2982263"/>
              <a:ext cx="719641" cy="2316972"/>
              <a:chOff x="3060571" y="4451362"/>
              <a:chExt cx="719641" cy="2316972"/>
            </a:xfrm>
          </p:grpSpPr>
          <p:sp>
            <p:nvSpPr>
              <p:cNvPr id="79" name="Rectangle 78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Freeform 79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Freeform 80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Freeform 85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Freeform 87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Freeform 89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" name="Freeform 90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" name="Freeform 91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Freeform 92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Freeform 94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99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100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3000364" y="3286124"/>
              <a:ext cx="1068742" cy="1785950"/>
              <a:chOff x="3000364" y="3643314"/>
              <a:chExt cx="1068742" cy="1785950"/>
            </a:xfrm>
          </p:grpSpPr>
          <p:sp>
            <p:nvSpPr>
              <p:cNvPr id="124" name="Freeform 123"/>
              <p:cNvSpPr/>
              <p:nvPr/>
            </p:nvSpPr>
            <p:spPr bwMode="auto">
              <a:xfrm rot="5400000">
                <a:off x="2454114" y="4189564"/>
                <a:ext cx="1643074" cy="550574"/>
              </a:xfrm>
              <a:custGeom>
                <a:avLst/>
                <a:gdLst>
                  <a:gd name="connsiteX0" fmla="*/ 155028 w 3026980"/>
                  <a:gd name="connsiteY0" fmla="*/ 197069 h 995855"/>
                  <a:gd name="connsiteX1" fmla="*/ 423042 w 3026980"/>
                  <a:gd name="connsiteY1" fmla="*/ 465083 h 995855"/>
                  <a:gd name="connsiteX2" fmla="*/ 139262 w 3026980"/>
                  <a:gd name="connsiteY2" fmla="*/ 922283 h 995855"/>
                  <a:gd name="connsiteX3" fmla="*/ 438807 w 3026980"/>
                  <a:gd name="connsiteY3" fmla="*/ 906517 h 995855"/>
                  <a:gd name="connsiteX4" fmla="*/ 722587 w 3026980"/>
                  <a:gd name="connsiteY4" fmla="*/ 449317 h 995855"/>
                  <a:gd name="connsiteX5" fmla="*/ 1889235 w 3026980"/>
                  <a:gd name="connsiteY5" fmla="*/ 386255 h 995855"/>
                  <a:gd name="connsiteX6" fmla="*/ 2141483 w 3026980"/>
                  <a:gd name="connsiteY6" fmla="*/ 228600 h 995855"/>
                  <a:gd name="connsiteX7" fmla="*/ 2314904 w 3026980"/>
                  <a:gd name="connsiteY7" fmla="*/ 212835 h 995855"/>
                  <a:gd name="connsiteX8" fmla="*/ 2441028 w 3026980"/>
                  <a:gd name="connsiteY8" fmla="*/ 338959 h 995855"/>
                  <a:gd name="connsiteX9" fmla="*/ 2898228 w 3026980"/>
                  <a:gd name="connsiteY9" fmla="*/ 338959 h 995855"/>
                  <a:gd name="connsiteX10" fmla="*/ 3024352 w 3026980"/>
                  <a:gd name="connsiteY10" fmla="*/ 181304 h 995855"/>
                  <a:gd name="connsiteX11" fmla="*/ 2882462 w 3026980"/>
                  <a:gd name="connsiteY11" fmla="*/ 70945 h 995855"/>
                  <a:gd name="connsiteX12" fmla="*/ 2425262 w 3026980"/>
                  <a:gd name="connsiteY12" fmla="*/ 39414 h 995855"/>
                  <a:gd name="connsiteX13" fmla="*/ 2314904 w 3026980"/>
                  <a:gd name="connsiteY13" fmla="*/ 134007 h 995855"/>
                  <a:gd name="connsiteX14" fmla="*/ 2141483 w 3026980"/>
                  <a:gd name="connsiteY14" fmla="*/ 134007 h 995855"/>
                  <a:gd name="connsiteX15" fmla="*/ 1999593 w 3026980"/>
                  <a:gd name="connsiteY15" fmla="*/ 23648 h 995855"/>
                  <a:gd name="connsiteX16" fmla="*/ 1526628 w 3026980"/>
                  <a:gd name="connsiteY16" fmla="*/ 7883 h 995855"/>
                  <a:gd name="connsiteX17" fmla="*/ 486104 w 3026980"/>
                  <a:gd name="connsiteY17" fmla="*/ 7883 h 995855"/>
                  <a:gd name="connsiteX18" fmla="*/ 76200 w 3026980"/>
                  <a:gd name="connsiteY18" fmla="*/ 23648 h 995855"/>
                  <a:gd name="connsiteX19" fmla="*/ 28904 w 3026980"/>
                  <a:gd name="connsiteY19" fmla="*/ 149773 h 995855"/>
                  <a:gd name="connsiteX20" fmla="*/ 60435 w 3026980"/>
                  <a:gd name="connsiteY20" fmla="*/ 275897 h 995855"/>
                  <a:gd name="connsiteX21" fmla="*/ 155028 w 3026980"/>
                  <a:gd name="connsiteY21" fmla="*/ 197069 h 99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26980" h="995855">
                    <a:moveTo>
                      <a:pt x="155028" y="197069"/>
                    </a:moveTo>
                    <a:cubicBezTo>
                      <a:pt x="215462" y="228600"/>
                      <a:pt x="425670" y="344214"/>
                      <a:pt x="423042" y="465083"/>
                    </a:cubicBezTo>
                    <a:cubicBezTo>
                      <a:pt x="420414" y="585952"/>
                      <a:pt x="136635" y="848711"/>
                      <a:pt x="139262" y="922283"/>
                    </a:cubicBezTo>
                    <a:cubicBezTo>
                      <a:pt x="141889" y="995855"/>
                      <a:pt x="341586" y="985345"/>
                      <a:pt x="438807" y="906517"/>
                    </a:cubicBezTo>
                    <a:cubicBezTo>
                      <a:pt x="536028" y="827689"/>
                      <a:pt x="480849" y="536027"/>
                      <a:pt x="722587" y="449317"/>
                    </a:cubicBezTo>
                    <a:cubicBezTo>
                      <a:pt x="964325" y="362607"/>
                      <a:pt x="1652752" y="423041"/>
                      <a:pt x="1889235" y="386255"/>
                    </a:cubicBezTo>
                    <a:cubicBezTo>
                      <a:pt x="2125718" y="349469"/>
                      <a:pt x="2070538" y="257503"/>
                      <a:pt x="2141483" y="228600"/>
                    </a:cubicBezTo>
                    <a:cubicBezTo>
                      <a:pt x="2212428" y="199697"/>
                      <a:pt x="2264980" y="194442"/>
                      <a:pt x="2314904" y="212835"/>
                    </a:cubicBezTo>
                    <a:cubicBezTo>
                      <a:pt x="2364828" y="231228"/>
                      <a:pt x="2343807" y="317938"/>
                      <a:pt x="2441028" y="338959"/>
                    </a:cubicBezTo>
                    <a:cubicBezTo>
                      <a:pt x="2538249" y="359980"/>
                      <a:pt x="2801007" y="365235"/>
                      <a:pt x="2898228" y="338959"/>
                    </a:cubicBezTo>
                    <a:cubicBezTo>
                      <a:pt x="2995449" y="312683"/>
                      <a:pt x="3026980" y="225973"/>
                      <a:pt x="3024352" y="181304"/>
                    </a:cubicBezTo>
                    <a:cubicBezTo>
                      <a:pt x="3021724" y="136635"/>
                      <a:pt x="2982310" y="94593"/>
                      <a:pt x="2882462" y="70945"/>
                    </a:cubicBezTo>
                    <a:cubicBezTo>
                      <a:pt x="2782614" y="47297"/>
                      <a:pt x="2519855" y="28904"/>
                      <a:pt x="2425262" y="39414"/>
                    </a:cubicBezTo>
                    <a:cubicBezTo>
                      <a:pt x="2330669" y="49924"/>
                      <a:pt x="2362201" y="118242"/>
                      <a:pt x="2314904" y="134007"/>
                    </a:cubicBezTo>
                    <a:cubicBezTo>
                      <a:pt x="2267608" y="149773"/>
                      <a:pt x="2194035" y="152400"/>
                      <a:pt x="2141483" y="134007"/>
                    </a:cubicBezTo>
                    <a:cubicBezTo>
                      <a:pt x="2088931" y="115614"/>
                      <a:pt x="2102069" y="44669"/>
                      <a:pt x="1999593" y="23648"/>
                    </a:cubicBezTo>
                    <a:cubicBezTo>
                      <a:pt x="1897117" y="2627"/>
                      <a:pt x="1778876" y="10510"/>
                      <a:pt x="1526628" y="7883"/>
                    </a:cubicBezTo>
                    <a:cubicBezTo>
                      <a:pt x="1274380" y="5256"/>
                      <a:pt x="727842" y="5256"/>
                      <a:pt x="486104" y="7883"/>
                    </a:cubicBezTo>
                    <a:cubicBezTo>
                      <a:pt x="244366" y="10510"/>
                      <a:pt x="152400" y="0"/>
                      <a:pt x="76200" y="23648"/>
                    </a:cubicBezTo>
                    <a:cubicBezTo>
                      <a:pt x="0" y="47296"/>
                      <a:pt x="31531" y="107732"/>
                      <a:pt x="28904" y="149773"/>
                    </a:cubicBezTo>
                    <a:cubicBezTo>
                      <a:pt x="26277" y="191814"/>
                      <a:pt x="39414" y="268014"/>
                      <a:pt x="60435" y="275897"/>
                    </a:cubicBezTo>
                    <a:cubicBezTo>
                      <a:pt x="81456" y="283780"/>
                      <a:pt x="94594" y="165538"/>
                      <a:pt x="155028" y="197069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146050" h="1206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Freeform 124"/>
              <p:cNvSpPr/>
              <p:nvPr/>
            </p:nvSpPr>
            <p:spPr bwMode="auto">
              <a:xfrm rot="5400000" flipV="1">
                <a:off x="2990847" y="4224975"/>
                <a:ext cx="1643074" cy="513444"/>
              </a:xfrm>
              <a:custGeom>
                <a:avLst/>
                <a:gdLst>
                  <a:gd name="connsiteX0" fmla="*/ 155028 w 3026980"/>
                  <a:gd name="connsiteY0" fmla="*/ 197069 h 995855"/>
                  <a:gd name="connsiteX1" fmla="*/ 423042 w 3026980"/>
                  <a:gd name="connsiteY1" fmla="*/ 465083 h 995855"/>
                  <a:gd name="connsiteX2" fmla="*/ 139262 w 3026980"/>
                  <a:gd name="connsiteY2" fmla="*/ 922283 h 995855"/>
                  <a:gd name="connsiteX3" fmla="*/ 438807 w 3026980"/>
                  <a:gd name="connsiteY3" fmla="*/ 906517 h 995855"/>
                  <a:gd name="connsiteX4" fmla="*/ 722587 w 3026980"/>
                  <a:gd name="connsiteY4" fmla="*/ 449317 h 995855"/>
                  <a:gd name="connsiteX5" fmla="*/ 1889235 w 3026980"/>
                  <a:gd name="connsiteY5" fmla="*/ 386255 h 995855"/>
                  <a:gd name="connsiteX6" fmla="*/ 2141483 w 3026980"/>
                  <a:gd name="connsiteY6" fmla="*/ 228600 h 995855"/>
                  <a:gd name="connsiteX7" fmla="*/ 2314904 w 3026980"/>
                  <a:gd name="connsiteY7" fmla="*/ 212835 h 995855"/>
                  <a:gd name="connsiteX8" fmla="*/ 2441028 w 3026980"/>
                  <a:gd name="connsiteY8" fmla="*/ 338959 h 995855"/>
                  <a:gd name="connsiteX9" fmla="*/ 2898228 w 3026980"/>
                  <a:gd name="connsiteY9" fmla="*/ 338959 h 995855"/>
                  <a:gd name="connsiteX10" fmla="*/ 3024352 w 3026980"/>
                  <a:gd name="connsiteY10" fmla="*/ 181304 h 995855"/>
                  <a:gd name="connsiteX11" fmla="*/ 2882462 w 3026980"/>
                  <a:gd name="connsiteY11" fmla="*/ 70945 h 995855"/>
                  <a:gd name="connsiteX12" fmla="*/ 2425262 w 3026980"/>
                  <a:gd name="connsiteY12" fmla="*/ 39414 h 995855"/>
                  <a:gd name="connsiteX13" fmla="*/ 2314904 w 3026980"/>
                  <a:gd name="connsiteY13" fmla="*/ 134007 h 995855"/>
                  <a:gd name="connsiteX14" fmla="*/ 2141483 w 3026980"/>
                  <a:gd name="connsiteY14" fmla="*/ 134007 h 995855"/>
                  <a:gd name="connsiteX15" fmla="*/ 1999593 w 3026980"/>
                  <a:gd name="connsiteY15" fmla="*/ 23648 h 995855"/>
                  <a:gd name="connsiteX16" fmla="*/ 1526628 w 3026980"/>
                  <a:gd name="connsiteY16" fmla="*/ 7883 h 995855"/>
                  <a:gd name="connsiteX17" fmla="*/ 486104 w 3026980"/>
                  <a:gd name="connsiteY17" fmla="*/ 7883 h 995855"/>
                  <a:gd name="connsiteX18" fmla="*/ 76200 w 3026980"/>
                  <a:gd name="connsiteY18" fmla="*/ 23648 h 995855"/>
                  <a:gd name="connsiteX19" fmla="*/ 28904 w 3026980"/>
                  <a:gd name="connsiteY19" fmla="*/ 149773 h 995855"/>
                  <a:gd name="connsiteX20" fmla="*/ 60435 w 3026980"/>
                  <a:gd name="connsiteY20" fmla="*/ 275897 h 995855"/>
                  <a:gd name="connsiteX21" fmla="*/ 155028 w 3026980"/>
                  <a:gd name="connsiteY21" fmla="*/ 197069 h 99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26980" h="995855">
                    <a:moveTo>
                      <a:pt x="155028" y="197069"/>
                    </a:moveTo>
                    <a:cubicBezTo>
                      <a:pt x="215462" y="228600"/>
                      <a:pt x="425670" y="344214"/>
                      <a:pt x="423042" y="465083"/>
                    </a:cubicBezTo>
                    <a:cubicBezTo>
                      <a:pt x="420414" y="585952"/>
                      <a:pt x="136635" y="848711"/>
                      <a:pt x="139262" y="922283"/>
                    </a:cubicBezTo>
                    <a:cubicBezTo>
                      <a:pt x="141889" y="995855"/>
                      <a:pt x="341586" y="985345"/>
                      <a:pt x="438807" y="906517"/>
                    </a:cubicBezTo>
                    <a:cubicBezTo>
                      <a:pt x="536028" y="827689"/>
                      <a:pt x="480849" y="536027"/>
                      <a:pt x="722587" y="449317"/>
                    </a:cubicBezTo>
                    <a:cubicBezTo>
                      <a:pt x="964325" y="362607"/>
                      <a:pt x="1652752" y="423041"/>
                      <a:pt x="1889235" y="386255"/>
                    </a:cubicBezTo>
                    <a:cubicBezTo>
                      <a:pt x="2125718" y="349469"/>
                      <a:pt x="2070538" y="257503"/>
                      <a:pt x="2141483" y="228600"/>
                    </a:cubicBezTo>
                    <a:cubicBezTo>
                      <a:pt x="2212428" y="199697"/>
                      <a:pt x="2264980" y="194442"/>
                      <a:pt x="2314904" y="212835"/>
                    </a:cubicBezTo>
                    <a:cubicBezTo>
                      <a:pt x="2364828" y="231228"/>
                      <a:pt x="2343807" y="317938"/>
                      <a:pt x="2441028" y="338959"/>
                    </a:cubicBezTo>
                    <a:cubicBezTo>
                      <a:pt x="2538249" y="359980"/>
                      <a:pt x="2801007" y="365235"/>
                      <a:pt x="2898228" y="338959"/>
                    </a:cubicBezTo>
                    <a:cubicBezTo>
                      <a:pt x="2995449" y="312683"/>
                      <a:pt x="3026980" y="225973"/>
                      <a:pt x="3024352" y="181304"/>
                    </a:cubicBezTo>
                    <a:cubicBezTo>
                      <a:pt x="3021724" y="136635"/>
                      <a:pt x="2982310" y="94593"/>
                      <a:pt x="2882462" y="70945"/>
                    </a:cubicBezTo>
                    <a:cubicBezTo>
                      <a:pt x="2782614" y="47297"/>
                      <a:pt x="2519855" y="28904"/>
                      <a:pt x="2425262" y="39414"/>
                    </a:cubicBezTo>
                    <a:cubicBezTo>
                      <a:pt x="2330669" y="49924"/>
                      <a:pt x="2362201" y="118242"/>
                      <a:pt x="2314904" y="134007"/>
                    </a:cubicBezTo>
                    <a:cubicBezTo>
                      <a:pt x="2267608" y="149773"/>
                      <a:pt x="2194035" y="152400"/>
                      <a:pt x="2141483" y="134007"/>
                    </a:cubicBezTo>
                    <a:cubicBezTo>
                      <a:pt x="2088931" y="115614"/>
                      <a:pt x="2102069" y="44669"/>
                      <a:pt x="1999593" y="23648"/>
                    </a:cubicBezTo>
                    <a:cubicBezTo>
                      <a:pt x="1897117" y="2627"/>
                      <a:pt x="1778876" y="10510"/>
                      <a:pt x="1526628" y="7883"/>
                    </a:cubicBezTo>
                    <a:cubicBezTo>
                      <a:pt x="1274380" y="5256"/>
                      <a:pt x="727842" y="5256"/>
                      <a:pt x="486104" y="7883"/>
                    </a:cubicBezTo>
                    <a:cubicBezTo>
                      <a:pt x="244366" y="10510"/>
                      <a:pt x="152400" y="0"/>
                      <a:pt x="76200" y="23648"/>
                    </a:cubicBezTo>
                    <a:cubicBezTo>
                      <a:pt x="0" y="47296"/>
                      <a:pt x="31531" y="107732"/>
                      <a:pt x="28904" y="149773"/>
                    </a:cubicBezTo>
                    <a:cubicBezTo>
                      <a:pt x="26277" y="191814"/>
                      <a:pt x="39414" y="268014"/>
                      <a:pt x="60435" y="275897"/>
                    </a:cubicBezTo>
                    <a:cubicBezTo>
                      <a:pt x="81456" y="283780"/>
                      <a:pt x="94594" y="165538"/>
                      <a:pt x="155028" y="197069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146050" h="1206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 rot="5400000">
                <a:off x="3186103" y="4929198"/>
                <a:ext cx="214314" cy="214314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 rot="5400000">
                <a:off x="3272468" y="5214950"/>
                <a:ext cx="214314" cy="214314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3671242" y="5201302"/>
                <a:ext cx="214314" cy="214314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>
                <a:off x="3712186" y="4942846"/>
                <a:ext cx="214314" cy="214314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23" name="TextBox 222"/>
            <p:cNvSpPr txBox="1"/>
            <p:nvPr/>
          </p:nvSpPr>
          <p:spPr>
            <a:xfrm>
              <a:off x="3929058" y="4429132"/>
              <a:ext cx="8290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PLC</a:t>
              </a:r>
              <a:endParaRPr lang="en-US" sz="24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929058" y="5539103"/>
              <a:ext cx="832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JAK</a:t>
              </a:r>
              <a:endParaRPr lang="en-US" sz="2400" b="1" i="0" baseline="30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5143504" y="5539103"/>
              <a:ext cx="10615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STAT</a:t>
              </a:r>
              <a:endParaRPr lang="en-US" sz="2400" b="1" i="0" baseline="30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3929058" y="6039169"/>
              <a:ext cx="1111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GB" sz="2400" b="1" i="0" spc="50" dirty="0" err="1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</a:rPr>
                <a:t>pAKT</a:t>
              </a:r>
              <a:endParaRPr lang="en-US" sz="2400" b="1" i="0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417915" y="6039169"/>
              <a:ext cx="3440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GB" sz="2400" b="1" i="0" spc="50" dirty="0" err="1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</a:rPr>
                <a:t>mTOR</a:t>
              </a:r>
              <a:r>
                <a:rPr lang="en-GB" sz="2400" b="1" i="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</a:rPr>
                <a:t>/NF</a:t>
              </a:r>
              <a:r>
                <a:rPr lang="en-GB" sz="2400" b="1" i="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sym typeface="Symbol"/>
                </a:rPr>
                <a:t></a:t>
              </a:r>
              <a:r>
                <a:rPr lang="en-GB" sz="2400" b="1" i="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</a:rPr>
                <a:t>/CREB</a:t>
              </a:r>
              <a:endParaRPr lang="en-US" sz="2400" b="1" i="0" spc="50" baseline="-25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228" name="Down Arrow 227"/>
            <p:cNvSpPr/>
            <p:nvPr/>
          </p:nvSpPr>
          <p:spPr bwMode="auto">
            <a:xfrm rot="16200000">
              <a:off x="6027985" y="4456357"/>
              <a:ext cx="269402" cy="428628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9" name="Down Arrow 228"/>
            <p:cNvSpPr/>
            <p:nvPr/>
          </p:nvSpPr>
          <p:spPr bwMode="auto">
            <a:xfrm rot="16200000">
              <a:off x="6151810" y="5018336"/>
              <a:ext cx="269402" cy="428628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chemeClr val="bg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0" name="Down Arrow 229"/>
            <p:cNvSpPr/>
            <p:nvPr/>
          </p:nvSpPr>
          <p:spPr bwMode="auto">
            <a:xfrm rot="16200000">
              <a:off x="4794489" y="5561265"/>
              <a:ext cx="269402" cy="428628"/>
            </a:xfrm>
            <a:prstGeom prst="downArrow">
              <a:avLst>
                <a:gd name="adj1" fmla="val 27459"/>
                <a:gd name="adj2" fmla="val 50000"/>
              </a:avLst>
            </a:prstGeom>
            <a:noFill/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1" name="Down Arrow 230"/>
            <p:cNvSpPr/>
            <p:nvPr/>
          </p:nvSpPr>
          <p:spPr bwMode="auto">
            <a:xfrm rot="16200000">
              <a:off x="5080241" y="6080381"/>
              <a:ext cx="269402" cy="428628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C -0.00295 0.00463 -0.01545 0.01782 -0.01736 0.02824 C -0.01927 0.03865 -0.01232 0.05578 -0.01111 0.0629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C 0.00312 0.00555 0.01615 0.02129 0.0191 0.03333 C 0.02205 0.04537 0.01823 0.06412 0.01806 0.07222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3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0.0618 L -0.04184 0.06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1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0.07314 L 0.04618 0.073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2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2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4282" y="2000240"/>
            <a:ext cx="2338392" cy="3075656"/>
            <a:chOff x="3714744" y="2714620"/>
            <a:chExt cx="2338392" cy="3075656"/>
          </a:xfrm>
        </p:grpSpPr>
        <p:sp>
          <p:nvSpPr>
            <p:cNvPr id="4" name="Rectangle 3"/>
            <p:cNvSpPr/>
            <p:nvPr/>
          </p:nvSpPr>
          <p:spPr bwMode="auto">
            <a:xfrm rot="5400000">
              <a:off x="3348023" y="3081341"/>
              <a:ext cx="3071834" cy="2338392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grpSp>
          <p:nvGrpSpPr>
            <p:cNvPr id="3" name="Group 248"/>
            <p:cNvGrpSpPr/>
            <p:nvPr/>
          </p:nvGrpSpPr>
          <p:grpSpPr>
            <a:xfrm rot="5400000">
              <a:off x="4526595" y="3196577"/>
              <a:ext cx="719641" cy="2316972"/>
              <a:chOff x="3060571" y="4451362"/>
              <a:chExt cx="719641" cy="2316972"/>
            </a:xfrm>
          </p:grpSpPr>
          <p:sp>
            <p:nvSpPr>
              <p:cNvPr id="7" name="Rectangle 6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>
              <a:off x="3731590" y="4000504"/>
              <a:ext cx="2311096" cy="1789772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" name="Freeform 51"/>
          <p:cNvSpPr/>
          <p:nvPr/>
        </p:nvSpPr>
        <p:spPr bwMode="auto">
          <a:xfrm rot="5400000">
            <a:off x="53797" y="3403746"/>
            <a:ext cx="1643074" cy="55057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 rot="5400000" flipV="1">
            <a:off x="1036274" y="3439157"/>
            <a:ext cx="1643074" cy="51344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 rot="5400000">
            <a:off x="785786" y="4143380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 rot="5400000">
            <a:off x="872151" y="4429132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716669" y="4415484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757613" y="4157028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" name="Group 107"/>
          <p:cNvGrpSpPr/>
          <p:nvPr/>
        </p:nvGrpSpPr>
        <p:grpSpPr>
          <a:xfrm rot="10208216">
            <a:off x="1800930" y="2247563"/>
            <a:ext cx="422642" cy="431536"/>
            <a:chOff x="2648791" y="2458319"/>
            <a:chExt cx="422642" cy="431536"/>
          </a:xfrm>
          <a:scene3d>
            <a:camera prst="orthographicFront"/>
            <a:lightRig rig="morning" dir="t"/>
          </a:scene3d>
        </p:grpSpPr>
        <p:sp>
          <p:nvSpPr>
            <p:cNvPr id="59" name="Oval 58"/>
            <p:cNvSpPr/>
            <p:nvPr/>
          </p:nvSpPr>
          <p:spPr bwMode="auto">
            <a:xfrm rot="19640315">
              <a:off x="2648791" y="262439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8" name="Group 107"/>
          <p:cNvGrpSpPr/>
          <p:nvPr/>
        </p:nvGrpSpPr>
        <p:grpSpPr>
          <a:xfrm rot="2216471">
            <a:off x="461222" y="2215906"/>
            <a:ext cx="433066" cy="389820"/>
            <a:chOff x="2638367" y="2458319"/>
            <a:chExt cx="433066" cy="389820"/>
          </a:xfrm>
          <a:scene3d>
            <a:camera prst="orthographicFront"/>
            <a:lightRig rig="morning" dir="t"/>
          </a:scene3d>
        </p:grpSpPr>
        <p:sp>
          <p:nvSpPr>
            <p:cNvPr id="62" name="Oval 61"/>
            <p:cNvSpPr/>
            <p:nvPr/>
          </p:nvSpPr>
          <p:spPr bwMode="auto">
            <a:xfrm rot="19640315">
              <a:off x="2638367" y="2582680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2843808" y="859674"/>
            <a:ext cx="6157348" cy="58477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Insulin receptor (CD220 antigen)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Insulin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Adipocytes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, skeletal muscle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Glucose uptake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Subcutaneous </a:t>
            </a:r>
            <a:r>
              <a:rPr lang="en-GB" b="1" i="0" dirty="0" smtClean="0">
                <a:solidFill>
                  <a:srgbClr val="FF0000"/>
                </a:solidFill>
                <a:latin typeface="+mn-lt"/>
                <a:sym typeface="Symbol"/>
              </a:rPr>
              <a:t>Insulin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is used in the treatment of Type 1 Diabetes</a:t>
            </a: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ErbB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receptors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Epidermal Growth Factor, Transforming Growth Factor   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Widely expressed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Tumour genesis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The HER-1 inhibitors (e.g.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Cetuximab</a:t>
            </a:r>
            <a:r>
              <a:rPr lang="en-GB" b="1" i="0" dirty="0" smtClean="0">
                <a:solidFill>
                  <a:srgbClr val="FF0000"/>
                </a:solidFill>
                <a:latin typeface="+mn-lt"/>
                <a:sym typeface="Symbol"/>
              </a:rPr>
              <a:t>,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Panitumumab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are used to treat metastatic colorectal cancer and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Gefitinib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is used to treat lung cancer The HER-2 inhibitors (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Trastuzumab</a:t>
            </a:r>
            <a:r>
              <a:rPr lang="en-GB" b="1" i="0" dirty="0" smtClean="0">
                <a:solidFill>
                  <a:srgbClr val="FF0000"/>
                </a:solidFill>
                <a:latin typeface="+mn-lt"/>
                <a:sym typeface="Symbol"/>
              </a:rPr>
              <a:t>,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Lapatinib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is used to treat breast cancer</a:t>
            </a: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VEGFR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Vascular endothelial growth factor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Vascular endothelial cells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Angiogenesis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VEGFR and PDGF receptor inhibitors (e.g.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Pazopanib</a:t>
            </a:r>
            <a:r>
              <a:rPr lang="en-GB" b="1" i="0" dirty="0" smtClean="0">
                <a:solidFill>
                  <a:srgbClr val="FF0000"/>
                </a:solidFill>
                <a:latin typeface="+mn-lt"/>
                <a:sym typeface="Symbol"/>
              </a:rPr>
              <a:t>,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Sunitinib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are used to treat advanced renal cell carcinoma</a:t>
            </a:r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1907704" y="62618"/>
            <a:ext cx="6840760" cy="638175"/>
          </a:xfrm>
        </p:spPr>
        <p:txBody>
          <a:bodyPr/>
          <a:lstStyle/>
          <a:p>
            <a:r>
              <a:rPr lang="en-GB" dirty="0" smtClean="0"/>
              <a:t>Enzyme-linked: Tyrosine </a:t>
            </a:r>
            <a:r>
              <a:rPr lang="en-GB" dirty="0" err="1" smtClean="0"/>
              <a:t>kinase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11267" y="2097225"/>
            <a:ext cx="2338392" cy="3075656"/>
            <a:chOff x="3714744" y="2714620"/>
            <a:chExt cx="2338392" cy="3075656"/>
          </a:xfrm>
        </p:grpSpPr>
        <p:sp>
          <p:nvSpPr>
            <p:cNvPr id="4" name="Rectangle 3"/>
            <p:cNvSpPr/>
            <p:nvPr/>
          </p:nvSpPr>
          <p:spPr bwMode="auto">
            <a:xfrm rot="5400000">
              <a:off x="3348023" y="3081341"/>
              <a:ext cx="3071834" cy="2338392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grpSp>
          <p:nvGrpSpPr>
            <p:cNvPr id="3" name="Group 248"/>
            <p:cNvGrpSpPr/>
            <p:nvPr/>
          </p:nvGrpSpPr>
          <p:grpSpPr>
            <a:xfrm rot="5400000">
              <a:off x="4526595" y="3196577"/>
              <a:ext cx="719641" cy="2316972"/>
              <a:chOff x="3060571" y="4451362"/>
              <a:chExt cx="719641" cy="2316972"/>
            </a:xfrm>
          </p:grpSpPr>
          <p:sp>
            <p:nvSpPr>
              <p:cNvPr id="7" name="Rectangle 6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>
              <a:off x="3731590" y="4000504"/>
              <a:ext cx="2311096" cy="1789772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" name="Freeform 51"/>
          <p:cNvSpPr/>
          <p:nvPr/>
        </p:nvSpPr>
        <p:spPr bwMode="auto">
          <a:xfrm rot="5400000">
            <a:off x="150782" y="3500731"/>
            <a:ext cx="1643074" cy="55057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 rot="5400000" flipV="1">
            <a:off x="1133259" y="3536142"/>
            <a:ext cx="1643074" cy="51344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 rot="5400000">
            <a:off x="882771" y="4240365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 rot="5400000">
            <a:off x="969136" y="4526117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813654" y="4512469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854598" y="4254013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" name="Group 107"/>
          <p:cNvGrpSpPr/>
          <p:nvPr/>
        </p:nvGrpSpPr>
        <p:grpSpPr>
          <a:xfrm rot="10208216">
            <a:off x="1897915" y="2344548"/>
            <a:ext cx="422642" cy="431536"/>
            <a:chOff x="2648791" y="2458319"/>
            <a:chExt cx="422642" cy="431536"/>
          </a:xfrm>
          <a:scene3d>
            <a:camera prst="orthographicFront"/>
            <a:lightRig rig="morning" dir="t"/>
          </a:scene3d>
        </p:grpSpPr>
        <p:sp>
          <p:nvSpPr>
            <p:cNvPr id="59" name="Oval 58"/>
            <p:cNvSpPr/>
            <p:nvPr/>
          </p:nvSpPr>
          <p:spPr bwMode="auto">
            <a:xfrm rot="19640315">
              <a:off x="2648791" y="262439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8" name="Group 107"/>
          <p:cNvGrpSpPr/>
          <p:nvPr/>
        </p:nvGrpSpPr>
        <p:grpSpPr>
          <a:xfrm rot="2216471">
            <a:off x="558207" y="2312891"/>
            <a:ext cx="433066" cy="389820"/>
            <a:chOff x="2638367" y="2458319"/>
            <a:chExt cx="433066" cy="389820"/>
          </a:xfrm>
          <a:scene3d>
            <a:camera prst="orthographicFront"/>
            <a:lightRig rig="morning" dir="t"/>
          </a:scene3d>
        </p:grpSpPr>
        <p:sp>
          <p:nvSpPr>
            <p:cNvPr id="62" name="Oval 61"/>
            <p:cNvSpPr/>
            <p:nvPr/>
          </p:nvSpPr>
          <p:spPr bwMode="auto">
            <a:xfrm rot="19640315">
              <a:off x="2638367" y="2582680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154932" y="1855988"/>
            <a:ext cx="535785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Guanylyl-cyclase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linked receptors</a:t>
            </a:r>
          </a:p>
          <a:p>
            <a:pPr marL="457200" indent="-457200"/>
            <a:endParaRPr lang="en-GB" sz="1200" b="1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NPRA 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Atrial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/ Brain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natriuretic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peptide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Blood vessels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Vasodilation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;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 Blood pressure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Nesiritide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was used for heart failure</a:t>
            </a:r>
            <a:endParaRPr lang="en-US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457200" indent="-457200"/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Ser/</a:t>
            </a:r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Thr-kinase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linked receptors</a:t>
            </a:r>
          </a:p>
          <a:p>
            <a:pPr marL="457200" indent="-457200"/>
            <a:endParaRPr lang="en-GB" sz="1200" b="1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TR1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Transforming growth factor beta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Ubiquitous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Apoptosis</a:t>
            </a:r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1907704" y="62618"/>
            <a:ext cx="6840760" cy="638175"/>
          </a:xfrm>
        </p:spPr>
        <p:txBody>
          <a:bodyPr/>
          <a:lstStyle/>
          <a:p>
            <a:r>
              <a:rPr lang="en-GB" dirty="0" smtClean="0"/>
              <a:t>Enzyme-linked: signal transduction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484784"/>
            <a:ext cx="8176422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539750" lvl="1" indent="-360363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Name two classes of tyrosine </a:t>
            </a:r>
            <a:r>
              <a:rPr lang="en-GB" sz="1800" i="0" dirty="0" err="1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kinase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 receptors that are targeted in the treatment of cancer 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(2 marks)</a:t>
            </a:r>
          </a:p>
          <a:p>
            <a:pPr marL="539750" lvl="1" indent="-360363">
              <a:buFont typeface="+mj-lt"/>
              <a:buAutoNum type="arabicPeriod"/>
            </a:pPr>
            <a:endParaRPr lang="en-GB" sz="1800" i="0" dirty="0" smtClean="0">
              <a:solidFill>
                <a:srgbClr val="00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2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For each one of these receptor classes give the name </a:t>
            </a:r>
            <a:r>
              <a:rPr lang="en-GB" sz="18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TWO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 drugs that are licensed for the treatment of cancer (4 marks)</a:t>
            </a:r>
          </a:p>
          <a:p>
            <a:pPr marL="539750" lvl="1" indent="-360363">
              <a:buFont typeface="+mj-lt"/>
              <a:buAutoNum type="arabicPeriod" startAt="2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3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Name two other classes of enzyme linked receptors (2 marks)</a:t>
            </a:r>
          </a:p>
          <a:p>
            <a:pPr marL="539750" lvl="1" indent="-360363">
              <a:buFont typeface="+mj-lt"/>
              <a:buAutoNum type="arabicPeriod" startAt="3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27948" y="77810"/>
            <a:ext cx="6194612" cy="638175"/>
          </a:xfrm>
        </p:spPr>
        <p:txBody>
          <a:bodyPr/>
          <a:lstStyle/>
          <a:p>
            <a:pPr algn="ctr"/>
            <a:r>
              <a:rPr lang="en-GB" dirty="0" smtClean="0"/>
              <a:t>Practice SAQs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7318" y="87432"/>
            <a:ext cx="7095162" cy="638175"/>
          </a:xfrm>
        </p:spPr>
        <p:txBody>
          <a:bodyPr/>
          <a:lstStyle/>
          <a:p>
            <a:r>
              <a:rPr lang="en-GB" dirty="0" smtClean="0"/>
              <a:t>Summary: Enzyme linked receptors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8780" y="1291982"/>
            <a:ext cx="8429684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Enzyme-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linked receptors are single transmembrane proteins where the extracellular terminal binds the ligand and the intracellular terminal has a number of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phosphorylation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sites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binding initiates a cascade of events starting with receptor clustering and resulting in the activation of enzymes which are able to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phosphorylate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target proteins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main enzyme-linked receptors are linked to Tyrosine-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kinase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insulin receptor is targeted for the treatment of type 1 Diabetes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ErbB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family of receptors and the VEGF family of receptors are targets for numerous drugs used in the treatment of cancer 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Other enzyme-linked receptors are linked to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Guanylyl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cyclase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and serine/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threonine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kinase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 rot="5400000">
            <a:off x="5098607" y="2925686"/>
            <a:ext cx="3124688" cy="2311096"/>
          </a:xfrm>
          <a:prstGeom prst="rect">
            <a:avLst/>
          </a:prstGeom>
          <a:solidFill>
            <a:srgbClr val="FFFFCC">
              <a:alpha val="4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36" name="Group 235"/>
          <p:cNvGrpSpPr/>
          <p:nvPr/>
        </p:nvGrpSpPr>
        <p:grpSpPr>
          <a:xfrm>
            <a:off x="5429256" y="1000108"/>
            <a:ext cx="2472338" cy="4643470"/>
            <a:chOff x="956655" y="1000108"/>
            <a:chExt cx="2472338" cy="4643470"/>
          </a:xfrm>
        </p:grpSpPr>
        <p:grpSp>
          <p:nvGrpSpPr>
            <p:cNvPr id="235" name="Group 234"/>
            <p:cNvGrpSpPr/>
            <p:nvPr/>
          </p:nvGrpSpPr>
          <p:grpSpPr>
            <a:xfrm>
              <a:off x="1000101" y="1444778"/>
              <a:ext cx="2340606" cy="4198800"/>
              <a:chOff x="1000101" y="1444778"/>
              <a:chExt cx="2340606" cy="4198800"/>
            </a:xfrm>
          </p:grpSpPr>
          <p:sp>
            <p:nvSpPr>
              <p:cNvPr id="6" name="Rectangle 5"/>
              <p:cNvSpPr/>
              <p:nvPr/>
            </p:nvSpPr>
            <p:spPr bwMode="auto">
              <a:xfrm rot="5400000">
                <a:off x="72111" y="2374982"/>
                <a:ext cx="4198800" cy="2338392"/>
              </a:xfrm>
              <a:prstGeom prst="rect">
                <a:avLst/>
              </a:prstGeom>
              <a:noFill/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027067" y="2533497"/>
                <a:ext cx="2311096" cy="1743030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156" name="Group 155"/>
              <p:cNvGrpSpPr/>
              <p:nvPr/>
            </p:nvGrpSpPr>
            <p:grpSpPr>
              <a:xfrm>
                <a:off x="1000101" y="2517949"/>
                <a:ext cx="2326685" cy="696738"/>
                <a:chOff x="1000101" y="2517948"/>
                <a:chExt cx="2326685" cy="984599"/>
              </a:xfrm>
            </p:grpSpPr>
            <p:sp>
              <p:nvSpPr>
                <p:cNvPr id="4" name="Rectangle 3"/>
                <p:cNvSpPr/>
                <p:nvPr/>
              </p:nvSpPr>
              <p:spPr bwMode="auto">
                <a:xfrm>
                  <a:off x="1015690" y="2517948"/>
                  <a:ext cx="2311096" cy="977407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 bwMode="auto">
                <a:xfrm>
                  <a:off x="1084437" y="2944425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 bwMode="auto">
                <a:xfrm>
                  <a:off x="1291087" y="295635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 bwMode="auto">
                <a:xfrm>
                  <a:off x="1507202" y="294626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 bwMode="auto">
                <a:xfrm>
                  <a:off x="2554592" y="295635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 bwMode="auto">
                <a:xfrm>
                  <a:off x="3179706" y="2951310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 bwMode="auto">
                <a:xfrm>
                  <a:off x="2970229" y="297541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Freeform 37"/>
                <p:cNvSpPr/>
                <p:nvPr/>
              </p:nvSpPr>
              <p:spPr bwMode="auto">
                <a:xfrm>
                  <a:off x="2136365" y="294122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 bwMode="auto">
                <a:xfrm>
                  <a:off x="1920249" y="294626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 bwMode="auto">
                <a:xfrm>
                  <a:off x="2341795" y="294122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 bwMode="auto">
                <a:xfrm>
                  <a:off x="2749518" y="2941223"/>
                  <a:ext cx="33515" cy="227651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 bwMode="auto">
                <a:xfrm>
                  <a:off x="1707453" y="2961397"/>
                  <a:ext cx="33515" cy="227651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 bwMode="auto">
                <a:xfrm>
                  <a:off x="1927783" y="2844610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 bwMode="auto">
                <a:xfrm>
                  <a:off x="108824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 bwMode="auto">
                <a:xfrm>
                  <a:off x="149724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 bwMode="auto">
                <a:xfrm>
                  <a:off x="2119771" y="2822408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 bwMode="auto">
                <a:xfrm>
                  <a:off x="274488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 bwMode="auto">
                <a:xfrm>
                  <a:off x="2961001" y="2851559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 bwMode="auto">
                <a:xfrm>
                  <a:off x="3199617" y="2851559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 bwMode="auto">
                <a:xfrm>
                  <a:off x="2558638" y="2851559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 bwMode="auto">
                <a:xfrm>
                  <a:off x="2351750" y="2846515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 bwMode="auto">
                <a:xfrm>
                  <a:off x="1680904" y="2851558"/>
                  <a:ext cx="66242" cy="27117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 bwMode="auto">
                <a:xfrm>
                  <a:off x="1255311" y="2836430"/>
                  <a:ext cx="66242" cy="27117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 bwMode="auto">
                <a:xfrm>
                  <a:off x="1000101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Oval 54"/>
                <p:cNvSpPr/>
                <p:nvPr/>
              </p:nvSpPr>
              <p:spPr bwMode="auto">
                <a:xfrm>
                  <a:off x="1209579" y="2547584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Oval 55"/>
                <p:cNvSpPr/>
                <p:nvPr/>
              </p:nvSpPr>
              <p:spPr bwMode="auto">
                <a:xfrm>
                  <a:off x="1419056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 bwMode="auto">
                <a:xfrm>
                  <a:off x="1628534" y="256193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8" name="Oval 57"/>
                <p:cNvSpPr/>
                <p:nvPr/>
              </p:nvSpPr>
              <p:spPr bwMode="auto">
                <a:xfrm>
                  <a:off x="1838012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 bwMode="auto">
                <a:xfrm>
                  <a:off x="2047490" y="251889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 bwMode="auto">
                <a:xfrm>
                  <a:off x="2256968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Oval 60"/>
                <p:cNvSpPr/>
                <p:nvPr/>
              </p:nvSpPr>
              <p:spPr bwMode="auto">
                <a:xfrm>
                  <a:off x="2466446" y="2547584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2" name="Oval 61"/>
                <p:cNvSpPr/>
                <p:nvPr/>
              </p:nvSpPr>
              <p:spPr bwMode="auto">
                <a:xfrm>
                  <a:off x="2675923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 bwMode="auto">
                <a:xfrm>
                  <a:off x="2885401" y="256193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 bwMode="auto">
                <a:xfrm>
                  <a:off x="3094879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 bwMode="auto">
                <a:xfrm>
                  <a:off x="1000101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6" name="Oval 65"/>
                <p:cNvSpPr/>
                <p:nvPr/>
              </p:nvSpPr>
              <p:spPr bwMode="auto">
                <a:xfrm>
                  <a:off x="1209579" y="3169879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 bwMode="auto">
                <a:xfrm>
                  <a:off x="1419056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 bwMode="auto">
                <a:xfrm>
                  <a:off x="1628534" y="318422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9" name="Oval 68"/>
                <p:cNvSpPr/>
                <p:nvPr/>
              </p:nvSpPr>
              <p:spPr bwMode="auto">
                <a:xfrm>
                  <a:off x="1838012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0" name="Oval 69"/>
                <p:cNvSpPr/>
                <p:nvPr/>
              </p:nvSpPr>
              <p:spPr bwMode="auto">
                <a:xfrm>
                  <a:off x="2047490" y="314118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1" name="Oval 70"/>
                <p:cNvSpPr/>
                <p:nvPr/>
              </p:nvSpPr>
              <p:spPr bwMode="auto">
                <a:xfrm>
                  <a:off x="2256968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2" name="Oval 71"/>
                <p:cNvSpPr/>
                <p:nvPr/>
              </p:nvSpPr>
              <p:spPr bwMode="auto">
                <a:xfrm>
                  <a:off x="2466446" y="3169879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3" name="Oval 72"/>
                <p:cNvSpPr/>
                <p:nvPr/>
              </p:nvSpPr>
              <p:spPr bwMode="auto">
                <a:xfrm>
                  <a:off x="2675923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4" name="Oval 73"/>
                <p:cNvSpPr/>
                <p:nvPr/>
              </p:nvSpPr>
              <p:spPr bwMode="auto">
                <a:xfrm>
                  <a:off x="2885401" y="318422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5" name="Oval 74"/>
                <p:cNvSpPr/>
                <p:nvPr/>
              </p:nvSpPr>
              <p:spPr bwMode="auto">
                <a:xfrm>
                  <a:off x="3094879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9" name="Rectangle 8"/>
              <p:cNvSpPr/>
              <p:nvPr/>
            </p:nvSpPr>
            <p:spPr bwMode="auto">
              <a:xfrm>
                <a:off x="1027395" y="4276527"/>
                <a:ext cx="2311096" cy="195293"/>
              </a:xfrm>
              <a:prstGeom prst="rect">
                <a:avLst/>
              </a:prstGeom>
              <a:solidFill>
                <a:schemeClr val="tx1">
                  <a:lumMod val="50000"/>
                  <a:alpha val="61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027395" y="4471820"/>
                <a:ext cx="2311096" cy="1171758"/>
              </a:xfrm>
              <a:prstGeom prst="rect">
                <a:avLst/>
              </a:prstGeom>
              <a:solidFill>
                <a:schemeClr val="tx1">
                  <a:lumMod val="50000"/>
                  <a:alpha val="3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5" name="Group 387"/>
              <p:cNvGrpSpPr/>
              <p:nvPr/>
            </p:nvGrpSpPr>
            <p:grpSpPr>
              <a:xfrm rot="5400000">
                <a:off x="2000013" y="4055317"/>
                <a:ext cx="395373" cy="2143140"/>
                <a:chOff x="7662904" y="2218930"/>
                <a:chExt cx="590043" cy="4166575"/>
              </a:xfrm>
            </p:grpSpPr>
            <p:grpSp>
              <p:nvGrpSpPr>
                <p:cNvPr id="8" name="Group 366"/>
                <p:cNvGrpSpPr/>
                <p:nvPr/>
              </p:nvGrpSpPr>
              <p:grpSpPr>
                <a:xfrm>
                  <a:off x="7662904" y="2218930"/>
                  <a:ext cx="590043" cy="4166575"/>
                  <a:chOff x="7662904" y="2218930"/>
                  <a:chExt cx="590043" cy="4166575"/>
                </a:xfrm>
              </p:grpSpPr>
              <p:sp>
                <p:nvSpPr>
                  <p:cNvPr id="21" name="Freeform 4"/>
                  <p:cNvSpPr/>
                  <p:nvPr/>
                </p:nvSpPr>
                <p:spPr bwMode="auto">
                  <a:xfrm rot="10832">
                    <a:off x="7662904" y="2218930"/>
                    <a:ext cx="537946" cy="3773807"/>
                  </a:xfrm>
                  <a:custGeom>
                    <a:avLst/>
                    <a:gdLst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</a:cxnLst>
                    <a:rect l="l" t="t" r="r" b="b"/>
                    <a:pathLst>
                      <a:path w="832884" h="4446182">
                        <a:moveTo>
                          <a:pt x="175437" y="54935"/>
                        </a:moveTo>
                        <a:cubicBezTo>
                          <a:pt x="168349" y="88605"/>
                          <a:pt x="95692" y="171894"/>
                          <a:pt x="90376" y="214424"/>
                        </a:cubicBezTo>
                        <a:cubicBezTo>
                          <a:pt x="85060" y="256954"/>
                          <a:pt x="104553" y="267587"/>
                          <a:pt x="143539" y="310117"/>
                        </a:cubicBezTo>
                        <a:cubicBezTo>
                          <a:pt x="182525" y="352647"/>
                          <a:pt x="262270" y="427075"/>
                          <a:pt x="324293" y="469605"/>
                        </a:cubicBezTo>
                        <a:cubicBezTo>
                          <a:pt x="386316" y="512135"/>
                          <a:pt x="448340" y="528084"/>
                          <a:pt x="515679" y="565298"/>
                        </a:cubicBezTo>
                        <a:cubicBezTo>
                          <a:pt x="583019" y="602512"/>
                          <a:pt x="680484" y="659219"/>
                          <a:pt x="728330" y="692889"/>
                        </a:cubicBezTo>
                        <a:cubicBezTo>
                          <a:pt x="776176" y="726559"/>
                          <a:pt x="793898" y="733647"/>
                          <a:pt x="802758" y="767317"/>
                        </a:cubicBezTo>
                        <a:cubicBezTo>
                          <a:pt x="811618" y="800987"/>
                          <a:pt x="809846" y="852377"/>
                          <a:pt x="781493" y="894907"/>
                        </a:cubicBezTo>
                        <a:cubicBezTo>
                          <a:pt x="753140" y="937437"/>
                          <a:pt x="719470" y="974651"/>
                          <a:pt x="632637" y="1022498"/>
                        </a:cubicBezTo>
                        <a:cubicBezTo>
                          <a:pt x="545804" y="1070345"/>
                          <a:pt x="354418" y="1128824"/>
                          <a:pt x="260497" y="1181987"/>
                        </a:cubicBezTo>
                        <a:cubicBezTo>
                          <a:pt x="166576" y="1235150"/>
                          <a:pt x="99236" y="1295401"/>
                          <a:pt x="69111" y="1341475"/>
                        </a:cubicBezTo>
                        <a:cubicBezTo>
                          <a:pt x="38986" y="1387549"/>
                          <a:pt x="62023" y="1421219"/>
                          <a:pt x="79744" y="1458433"/>
                        </a:cubicBezTo>
                        <a:cubicBezTo>
                          <a:pt x="97465" y="1495647"/>
                          <a:pt x="111642" y="1525773"/>
                          <a:pt x="175437" y="1564759"/>
                        </a:cubicBezTo>
                        <a:cubicBezTo>
                          <a:pt x="239232" y="1603745"/>
                          <a:pt x="377456" y="1648047"/>
                          <a:pt x="462516" y="1692349"/>
                        </a:cubicBezTo>
                        <a:cubicBezTo>
                          <a:pt x="547576" y="1736651"/>
                          <a:pt x="643269" y="1800447"/>
                          <a:pt x="685799" y="1830573"/>
                        </a:cubicBezTo>
                        <a:cubicBezTo>
                          <a:pt x="728329" y="1860699"/>
                          <a:pt x="701376" y="1797259"/>
                          <a:pt x="717697" y="1873103"/>
                        </a:cubicBezTo>
                        <a:cubicBezTo>
                          <a:pt x="676939" y="1905001"/>
                          <a:pt x="529856" y="1975885"/>
                          <a:pt x="441251" y="2021959"/>
                        </a:cubicBezTo>
                        <a:cubicBezTo>
                          <a:pt x="352646" y="2068033"/>
                          <a:pt x="249864" y="2107019"/>
                          <a:pt x="186069" y="2149549"/>
                        </a:cubicBezTo>
                        <a:cubicBezTo>
                          <a:pt x="122274" y="2192079"/>
                          <a:pt x="81516" y="2216889"/>
                          <a:pt x="58479" y="2277140"/>
                        </a:cubicBezTo>
                        <a:cubicBezTo>
                          <a:pt x="35442" y="2337391"/>
                          <a:pt x="46074" y="2468526"/>
                          <a:pt x="47846" y="2511056"/>
                        </a:cubicBezTo>
                        <a:cubicBezTo>
                          <a:pt x="49618" y="2553586"/>
                          <a:pt x="51390" y="2512828"/>
                          <a:pt x="69111" y="2532321"/>
                        </a:cubicBezTo>
                        <a:cubicBezTo>
                          <a:pt x="86832" y="2551814"/>
                          <a:pt x="97465" y="2596116"/>
                          <a:pt x="154172" y="2628014"/>
                        </a:cubicBezTo>
                        <a:cubicBezTo>
                          <a:pt x="210879" y="2659912"/>
                          <a:pt x="329609" y="2686493"/>
                          <a:pt x="409353" y="2723707"/>
                        </a:cubicBezTo>
                        <a:cubicBezTo>
                          <a:pt x="489097" y="2760921"/>
                          <a:pt x="584791" y="2819400"/>
                          <a:pt x="632637" y="2851298"/>
                        </a:cubicBezTo>
                        <a:cubicBezTo>
                          <a:pt x="680484" y="2883196"/>
                          <a:pt x="721241" y="2883196"/>
                          <a:pt x="696432" y="2915094"/>
                        </a:cubicBezTo>
                        <a:cubicBezTo>
                          <a:pt x="671623" y="2946992"/>
                          <a:pt x="574158" y="2991293"/>
                          <a:pt x="483781" y="3042684"/>
                        </a:cubicBezTo>
                        <a:cubicBezTo>
                          <a:pt x="393404" y="3094075"/>
                          <a:pt x="226828" y="3159643"/>
                          <a:pt x="154172" y="3223438"/>
                        </a:cubicBezTo>
                        <a:cubicBezTo>
                          <a:pt x="81516" y="3287233"/>
                          <a:pt x="60251" y="3361661"/>
                          <a:pt x="47846" y="3425456"/>
                        </a:cubicBezTo>
                        <a:cubicBezTo>
                          <a:pt x="35441" y="3489251"/>
                          <a:pt x="31898" y="3553047"/>
                          <a:pt x="79744" y="3606210"/>
                        </a:cubicBezTo>
                        <a:cubicBezTo>
                          <a:pt x="127590" y="3659373"/>
                          <a:pt x="249865" y="3700131"/>
                          <a:pt x="334925" y="3744433"/>
                        </a:cubicBezTo>
                        <a:cubicBezTo>
                          <a:pt x="419985" y="3788735"/>
                          <a:pt x="528083" y="3833038"/>
                          <a:pt x="590106" y="3872024"/>
                        </a:cubicBezTo>
                        <a:cubicBezTo>
                          <a:pt x="652129" y="3911010"/>
                          <a:pt x="705293" y="3937591"/>
                          <a:pt x="707065" y="3978349"/>
                        </a:cubicBezTo>
                        <a:cubicBezTo>
                          <a:pt x="708837" y="4019107"/>
                          <a:pt x="655674" y="4072271"/>
                          <a:pt x="600739" y="4116573"/>
                        </a:cubicBezTo>
                        <a:cubicBezTo>
                          <a:pt x="545804" y="4160875"/>
                          <a:pt x="446567" y="4201633"/>
                          <a:pt x="377455" y="4244163"/>
                        </a:cubicBezTo>
                        <a:cubicBezTo>
                          <a:pt x="308343" y="4286693"/>
                          <a:pt x="212650" y="4338084"/>
                          <a:pt x="186069" y="4371754"/>
                        </a:cubicBezTo>
                        <a:cubicBezTo>
                          <a:pt x="159488" y="4405424"/>
                          <a:pt x="191386" y="4446182"/>
                          <a:pt x="217967" y="4446182"/>
                        </a:cubicBezTo>
                        <a:cubicBezTo>
                          <a:pt x="244548" y="4446182"/>
                          <a:pt x="274674" y="4408968"/>
                          <a:pt x="345558" y="4371754"/>
                        </a:cubicBezTo>
                        <a:cubicBezTo>
                          <a:pt x="416442" y="4334540"/>
                          <a:pt x="574158" y="4274289"/>
                          <a:pt x="643269" y="4222898"/>
                        </a:cubicBezTo>
                        <a:cubicBezTo>
                          <a:pt x="712380" y="4171507"/>
                          <a:pt x="738962" y="4120117"/>
                          <a:pt x="760227" y="4063410"/>
                        </a:cubicBezTo>
                        <a:cubicBezTo>
                          <a:pt x="781492" y="4006703"/>
                          <a:pt x="799214" y="3932275"/>
                          <a:pt x="770860" y="3882656"/>
                        </a:cubicBezTo>
                        <a:cubicBezTo>
                          <a:pt x="742507" y="3833037"/>
                          <a:pt x="678711" y="3817089"/>
                          <a:pt x="590106" y="3765698"/>
                        </a:cubicBezTo>
                        <a:cubicBezTo>
                          <a:pt x="501501" y="3714307"/>
                          <a:pt x="320748" y="3629247"/>
                          <a:pt x="239232" y="3574312"/>
                        </a:cubicBezTo>
                        <a:cubicBezTo>
                          <a:pt x="157716" y="3519377"/>
                          <a:pt x="85060" y="3489252"/>
                          <a:pt x="101009" y="3436089"/>
                        </a:cubicBezTo>
                        <a:cubicBezTo>
                          <a:pt x="116958" y="3382926"/>
                          <a:pt x="241004" y="3313814"/>
                          <a:pt x="334925" y="3255335"/>
                        </a:cubicBezTo>
                        <a:cubicBezTo>
                          <a:pt x="428846" y="3196856"/>
                          <a:pt x="590106" y="3124200"/>
                          <a:pt x="664534" y="3085214"/>
                        </a:cubicBezTo>
                        <a:cubicBezTo>
                          <a:pt x="738962" y="3046228"/>
                          <a:pt x="762000" y="3065721"/>
                          <a:pt x="781493" y="3021419"/>
                        </a:cubicBezTo>
                        <a:cubicBezTo>
                          <a:pt x="800986" y="2977117"/>
                          <a:pt x="832884" y="2881423"/>
                          <a:pt x="781493" y="2819400"/>
                        </a:cubicBezTo>
                        <a:cubicBezTo>
                          <a:pt x="730102" y="2757377"/>
                          <a:pt x="572385" y="2705987"/>
                          <a:pt x="473148" y="2649280"/>
                        </a:cubicBezTo>
                        <a:cubicBezTo>
                          <a:pt x="373911" y="2592573"/>
                          <a:pt x="246320" y="2523461"/>
                          <a:pt x="186069" y="2479159"/>
                        </a:cubicBezTo>
                        <a:cubicBezTo>
                          <a:pt x="125818" y="2434857"/>
                          <a:pt x="93920" y="2425996"/>
                          <a:pt x="111641" y="2383466"/>
                        </a:cubicBezTo>
                        <a:cubicBezTo>
                          <a:pt x="129362" y="2340936"/>
                          <a:pt x="210879" y="2277140"/>
                          <a:pt x="292395" y="2223977"/>
                        </a:cubicBezTo>
                        <a:cubicBezTo>
                          <a:pt x="373911" y="2170814"/>
                          <a:pt x="520995" y="2108791"/>
                          <a:pt x="600739" y="2064489"/>
                        </a:cubicBezTo>
                        <a:cubicBezTo>
                          <a:pt x="680483" y="2020187"/>
                          <a:pt x="742507" y="2009554"/>
                          <a:pt x="770860" y="1958163"/>
                        </a:cubicBezTo>
                        <a:cubicBezTo>
                          <a:pt x="799214" y="1906772"/>
                          <a:pt x="813390" y="1814624"/>
                          <a:pt x="770860" y="1756145"/>
                        </a:cubicBezTo>
                        <a:cubicBezTo>
                          <a:pt x="728330" y="1697666"/>
                          <a:pt x="607828" y="1658680"/>
                          <a:pt x="515679" y="1607289"/>
                        </a:cubicBezTo>
                        <a:cubicBezTo>
                          <a:pt x="423530" y="1555898"/>
                          <a:pt x="292395" y="1493875"/>
                          <a:pt x="217967" y="1447800"/>
                        </a:cubicBezTo>
                        <a:cubicBezTo>
                          <a:pt x="143539" y="1401726"/>
                          <a:pt x="95692" y="1371600"/>
                          <a:pt x="69111" y="1330842"/>
                        </a:cubicBezTo>
                        <a:cubicBezTo>
                          <a:pt x="42530" y="1290084"/>
                          <a:pt x="0" y="1263503"/>
                          <a:pt x="58479" y="1203252"/>
                        </a:cubicBezTo>
                        <a:cubicBezTo>
                          <a:pt x="116958" y="1143001"/>
                          <a:pt x="306572" y="1034903"/>
                          <a:pt x="419986" y="969335"/>
                        </a:cubicBezTo>
                        <a:cubicBezTo>
                          <a:pt x="533400" y="903768"/>
                          <a:pt x="738962" y="863010"/>
                          <a:pt x="738962" y="809847"/>
                        </a:cubicBezTo>
                        <a:cubicBezTo>
                          <a:pt x="738962" y="756684"/>
                          <a:pt x="524540" y="714154"/>
                          <a:pt x="419986" y="650359"/>
                        </a:cubicBezTo>
                        <a:cubicBezTo>
                          <a:pt x="315433" y="586564"/>
                          <a:pt x="173664" y="499731"/>
                          <a:pt x="111641" y="427075"/>
                        </a:cubicBezTo>
                        <a:cubicBezTo>
                          <a:pt x="49618" y="354419"/>
                          <a:pt x="54934" y="279991"/>
                          <a:pt x="47846" y="214424"/>
                        </a:cubicBezTo>
                        <a:cubicBezTo>
                          <a:pt x="40758" y="148857"/>
                          <a:pt x="54934" y="67340"/>
                          <a:pt x="69111" y="33670"/>
                        </a:cubicBezTo>
                        <a:cubicBezTo>
                          <a:pt x="83288" y="0"/>
                          <a:pt x="118729" y="10633"/>
                          <a:pt x="132906" y="12405"/>
                        </a:cubicBezTo>
                        <a:cubicBezTo>
                          <a:pt x="147083" y="14177"/>
                          <a:pt x="182525" y="21265"/>
                          <a:pt x="175437" y="54935"/>
                        </a:cubicBezTo>
                        <a:close/>
                      </a:path>
                    </a:pathLst>
                  </a:custGeom>
                  <a:solidFill>
                    <a:srgbClr val="92D050"/>
                  </a:solidFill>
                  <a:ln w="9525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>
                      <a:rot lat="900000" lon="1499977" rev="0"/>
                    </a:camera>
                    <a:lightRig rig="morning" dir="t"/>
                  </a:scene3d>
                  <a:sp3d>
                    <a:bevelT w="25400" h="38100"/>
                    <a:bevelB w="25400" h="381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Freeform 4"/>
                  <p:cNvSpPr/>
                  <p:nvPr/>
                </p:nvSpPr>
                <p:spPr bwMode="auto">
                  <a:xfrm rot="10832">
                    <a:off x="7715001" y="2611698"/>
                    <a:ext cx="537946" cy="3773807"/>
                  </a:xfrm>
                  <a:custGeom>
                    <a:avLst/>
                    <a:gdLst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</a:cxnLst>
                    <a:rect l="l" t="t" r="r" b="b"/>
                    <a:pathLst>
                      <a:path w="832884" h="4446182">
                        <a:moveTo>
                          <a:pt x="175437" y="54935"/>
                        </a:moveTo>
                        <a:cubicBezTo>
                          <a:pt x="168349" y="88605"/>
                          <a:pt x="95692" y="171894"/>
                          <a:pt x="90376" y="214424"/>
                        </a:cubicBezTo>
                        <a:cubicBezTo>
                          <a:pt x="85060" y="256954"/>
                          <a:pt x="104553" y="267587"/>
                          <a:pt x="143539" y="310117"/>
                        </a:cubicBezTo>
                        <a:cubicBezTo>
                          <a:pt x="182525" y="352647"/>
                          <a:pt x="262270" y="427075"/>
                          <a:pt x="324293" y="469605"/>
                        </a:cubicBezTo>
                        <a:cubicBezTo>
                          <a:pt x="386316" y="512135"/>
                          <a:pt x="448340" y="528084"/>
                          <a:pt x="515679" y="565298"/>
                        </a:cubicBezTo>
                        <a:cubicBezTo>
                          <a:pt x="583019" y="602512"/>
                          <a:pt x="680484" y="659219"/>
                          <a:pt x="728330" y="692889"/>
                        </a:cubicBezTo>
                        <a:cubicBezTo>
                          <a:pt x="776176" y="726559"/>
                          <a:pt x="793898" y="733647"/>
                          <a:pt x="802758" y="767317"/>
                        </a:cubicBezTo>
                        <a:cubicBezTo>
                          <a:pt x="811618" y="800987"/>
                          <a:pt x="809846" y="852377"/>
                          <a:pt x="781493" y="894907"/>
                        </a:cubicBezTo>
                        <a:cubicBezTo>
                          <a:pt x="753140" y="937437"/>
                          <a:pt x="719470" y="974651"/>
                          <a:pt x="632637" y="1022498"/>
                        </a:cubicBezTo>
                        <a:cubicBezTo>
                          <a:pt x="545804" y="1070345"/>
                          <a:pt x="354418" y="1128824"/>
                          <a:pt x="260497" y="1181987"/>
                        </a:cubicBezTo>
                        <a:cubicBezTo>
                          <a:pt x="166576" y="1235150"/>
                          <a:pt x="99236" y="1295401"/>
                          <a:pt x="69111" y="1341475"/>
                        </a:cubicBezTo>
                        <a:cubicBezTo>
                          <a:pt x="38986" y="1387549"/>
                          <a:pt x="62023" y="1421219"/>
                          <a:pt x="79744" y="1458433"/>
                        </a:cubicBezTo>
                        <a:cubicBezTo>
                          <a:pt x="97465" y="1495647"/>
                          <a:pt x="111642" y="1525773"/>
                          <a:pt x="175437" y="1564759"/>
                        </a:cubicBezTo>
                        <a:cubicBezTo>
                          <a:pt x="239232" y="1603745"/>
                          <a:pt x="377456" y="1648047"/>
                          <a:pt x="462516" y="1692349"/>
                        </a:cubicBezTo>
                        <a:cubicBezTo>
                          <a:pt x="547576" y="1736651"/>
                          <a:pt x="643269" y="1800447"/>
                          <a:pt x="685799" y="1830573"/>
                        </a:cubicBezTo>
                        <a:cubicBezTo>
                          <a:pt x="728329" y="1860699"/>
                          <a:pt x="701376" y="1797259"/>
                          <a:pt x="717697" y="1873103"/>
                        </a:cubicBezTo>
                        <a:cubicBezTo>
                          <a:pt x="676939" y="1905001"/>
                          <a:pt x="529856" y="1975885"/>
                          <a:pt x="441251" y="2021959"/>
                        </a:cubicBezTo>
                        <a:cubicBezTo>
                          <a:pt x="352646" y="2068033"/>
                          <a:pt x="249864" y="2107019"/>
                          <a:pt x="186069" y="2149549"/>
                        </a:cubicBezTo>
                        <a:cubicBezTo>
                          <a:pt x="122274" y="2192079"/>
                          <a:pt x="81516" y="2216889"/>
                          <a:pt x="58479" y="2277140"/>
                        </a:cubicBezTo>
                        <a:cubicBezTo>
                          <a:pt x="35442" y="2337391"/>
                          <a:pt x="46074" y="2468526"/>
                          <a:pt x="47846" y="2511056"/>
                        </a:cubicBezTo>
                        <a:cubicBezTo>
                          <a:pt x="49618" y="2553586"/>
                          <a:pt x="51390" y="2512828"/>
                          <a:pt x="69111" y="2532321"/>
                        </a:cubicBezTo>
                        <a:cubicBezTo>
                          <a:pt x="86832" y="2551814"/>
                          <a:pt x="97465" y="2596116"/>
                          <a:pt x="154172" y="2628014"/>
                        </a:cubicBezTo>
                        <a:cubicBezTo>
                          <a:pt x="210879" y="2659912"/>
                          <a:pt x="329609" y="2686493"/>
                          <a:pt x="409353" y="2723707"/>
                        </a:cubicBezTo>
                        <a:cubicBezTo>
                          <a:pt x="489097" y="2760921"/>
                          <a:pt x="584791" y="2819400"/>
                          <a:pt x="632637" y="2851298"/>
                        </a:cubicBezTo>
                        <a:cubicBezTo>
                          <a:pt x="680484" y="2883196"/>
                          <a:pt x="721241" y="2883196"/>
                          <a:pt x="696432" y="2915094"/>
                        </a:cubicBezTo>
                        <a:cubicBezTo>
                          <a:pt x="671623" y="2946992"/>
                          <a:pt x="574158" y="2991293"/>
                          <a:pt x="483781" y="3042684"/>
                        </a:cubicBezTo>
                        <a:cubicBezTo>
                          <a:pt x="393404" y="3094075"/>
                          <a:pt x="226828" y="3159643"/>
                          <a:pt x="154172" y="3223438"/>
                        </a:cubicBezTo>
                        <a:cubicBezTo>
                          <a:pt x="81516" y="3287233"/>
                          <a:pt x="60251" y="3361661"/>
                          <a:pt x="47846" y="3425456"/>
                        </a:cubicBezTo>
                        <a:cubicBezTo>
                          <a:pt x="35441" y="3489251"/>
                          <a:pt x="31898" y="3553047"/>
                          <a:pt x="79744" y="3606210"/>
                        </a:cubicBezTo>
                        <a:cubicBezTo>
                          <a:pt x="127590" y="3659373"/>
                          <a:pt x="249865" y="3700131"/>
                          <a:pt x="334925" y="3744433"/>
                        </a:cubicBezTo>
                        <a:cubicBezTo>
                          <a:pt x="419985" y="3788735"/>
                          <a:pt x="528083" y="3833038"/>
                          <a:pt x="590106" y="3872024"/>
                        </a:cubicBezTo>
                        <a:cubicBezTo>
                          <a:pt x="652129" y="3911010"/>
                          <a:pt x="705293" y="3937591"/>
                          <a:pt x="707065" y="3978349"/>
                        </a:cubicBezTo>
                        <a:cubicBezTo>
                          <a:pt x="708837" y="4019107"/>
                          <a:pt x="655674" y="4072271"/>
                          <a:pt x="600739" y="4116573"/>
                        </a:cubicBezTo>
                        <a:cubicBezTo>
                          <a:pt x="545804" y="4160875"/>
                          <a:pt x="446567" y="4201633"/>
                          <a:pt x="377455" y="4244163"/>
                        </a:cubicBezTo>
                        <a:cubicBezTo>
                          <a:pt x="308343" y="4286693"/>
                          <a:pt x="212650" y="4338084"/>
                          <a:pt x="186069" y="4371754"/>
                        </a:cubicBezTo>
                        <a:cubicBezTo>
                          <a:pt x="159488" y="4405424"/>
                          <a:pt x="191386" y="4446182"/>
                          <a:pt x="217967" y="4446182"/>
                        </a:cubicBezTo>
                        <a:cubicBezTo>
                          <a:pt x="244548" y="4446182"/>
                          <a:pt x="274674" y="4408968"/>
                          <a:pt x="345558" y="4371754"/>
                        </a:cubicBezTo>
                        <a:cubicBezTo>
                          <a:pt x="416442" y="4334540"/>
                          <a:pt x="574158" y="4274289"/>
                          <a:pt x="643269" y="4222898"/>
                        </a:cubicBezTo>
                        <a:cubicBezTo>
                          <a:pt x="712380" y="4171507"/>
                          <a:pt x="738962" y="4120117"/>
                          <a:pt x="760227" y="4063410"/>
                        </a:cubicBezTo>
                        <a:cubicBezTo>
                          <a:pt x="781492" y="4006703"/>
                          <a:pt x="799214" y="3932275"/>
                          <a:pt x="770860" y="3882656"/>
                        </a:cubicBezTo>
                        <a:cubicBezTo>
                          <a:pt x="742507" y="3833037"/>
                          <a:pt x="678711" y="3817089"/>
                          <a:pt x="590106" y="3765698"/>
                        </a:cubicBezTo>
                        <a:cubicBezTo>
                          <a:pt x="501501" y="3714307"/>
                          <a:pt x="320748" y="3629247"/>
                          <a:pt x="239232" y="3574312"/>
                        </a:cubicBezTo>
                        <a:cubicBezTo>
                          <a:pt x="157716" y="3519377"/>
                          <a:pt x="85060" y="3489252"/>
                          <a:pt x="101009" y="3436089"/>
                        </a:cubicBezTo>
                        <a:cubicBezTo>
                          <a:pt x="116958" y="3382926"/>
                          <a:pt x="241004" y="3313814"/>
                          <a:pt x="334925" y="3255335"/>
                        </a:cubicBezTo>
                        <a:cubicBezTo>
                          <a:pt x="428846" y="3196856"/>
                          <a:pt x="590106" y="3124200"/>
                          <a:pt x="664534" y="3085214"/>
                        </a:cubicBezTo>
                        <a:cubicBezTo>
                          <a:pt x="738962" y="3046228"/>
                          <a:pt x="762000" y="3065721"/>
                          <a:pt x="781493" y="3021419"/>
                        </a:cubicBezTo>
                        <a:cubicBezTo>
                          <a:pt x="800986" y="2977117"/>
                          <a:pt x="832884" y="2881423"/>
                          <a:pt x="781493" y="2819400"/>
                        </a:cubicBezTo>
                        <a:cubicBezTo>
                          <a:pt x="730102" y="2757377"/>
                          <a:pt x="572385" y="2705987"/>
                          <a:pt x="473148" y="2649280"/>
                        </a:cubicBezTo>
                        <a:cubicBezTo>
                          <a:pt x="373911" y="2592573"/>
                          <a:pt x="246320" y="2523461"/>
                          <a:pt x="186069" y="2479159"/>
                        </a:cubicBezTo>
                        <a:cubicBezTo>
                          <a:pt x="125818" y="2434857"/>
                          <a:pt x="93920" y="2425996"/>
                          <a:pt x="111641" y="2383466"/>
                        </a:cubicBezTo>
                        <a:cubicBezTo>
                          <a:pt x="129362" y="2340936"/>
                          <a:pt x="210879" y="2277140"/>
                          <a:pt x="292395" y="2223977"/>
                        </a:cubicBezTo>
                        <a:cubicBezTo>
                          <a:pt x="373911" y="2170814"/>
                          <a:pt x="520995" y="2108791"/>
                          <a:pt x="600739" y="2064489"/>
                        </a:cubicBezTo>
                        <a:cubicBezTo>
                          <a:pt x="680483" y="2020187"/>
                          <a:pt x="742507" y="2009554"/>
                          <a:pt x="770860" y="1958163"/>
                        </a:cubicBezTo>
                        <a:cubicBezTo>
                          <a:pt x="799214" y="1906772"/>
                          <a:pt x="813390" y="1814624"/>
                          <a:pt x="770860" y="1756145"/>
                        </a:cubicBezTo>
                        <a:cubicBezTo>
                          <a:pt x="728330" y="1697666"/>
                          <a:pt x="607828" y="1658680"/>
                          <a:pt x="515679" y="1607289"/>
                        </a:cubicBezTo>
                        <a:cubicBezTo>
                          <a:pt x="423530" y="1555898"/>
                          <a:pt x="292395" y="1493875"/>
                          <a:pt x="217967" y="1447800"/>
                        </a:cubicBezTo>
                        <a:cubicBezTo>
                          <a:pt x="143539" y="1401726"/>
                          <a:pt x="95692" y="1371600"/>
                          <a:pt x="69111" y="1330842"/>
                        </a:cubicBezTo>
                        <a:cubicBezTo>
                          <a:pt x="42530" y="1290084"/>
                          <a:pt x="0" y="1263503"/>
                          <a:pt x="58479" y="1203252"/>
                        </a:cubicBezTo>
                        <a:cubicBezTo>
                          <a:pt x="116958" y="1143001"/>
                          <a:pt x="306572" y="1034903"/>
                          <a:pt x="419986" y="969335"/>
                        </a:cubicBezTo>
                        <a:cubicBezTo>
                          <a:pt x="533400" y="903768"/>
                          <a:pt x="738962" y="863010"/>
                          <a:pt x="738962" y="809847"/>
                        </a:cubicBezTo>
                        <a:cubicBezTo>
                          <a:pt x="738962" y="756684"/>
                          <a:pt x="524540" y="714154"/>
                          <a:pt x="419986" y="650359"/>
                        </a:cubicBezTo>
                        <a:cubicBezTo>
                          <a:pt x="315433" y="586564"/>
                          <a:pt x="173664" y="499731"/>
                          <a:pt x="111641" y="427075"/>
                        </a:cubicBezTo>
                        <a:cubicBezTo>
                          <a:pt x="49618" y="354419"/>
                          <a:pt x="54934" y="279991"/>
                          <a:pt x="47846" y="214424"/>
                        </a:cubicBezTo>
                        <a:cubicBezTo>
                          <a:pt x="40758" y="148857"/>
                          <a:pt x="54934" y="67340"/>
                          <a:pt x="69111" y="33670"/>
                        </a:cubicBezTo>
                        <a:cubicBezTo>
                          <a:pt x="83288" y="0"/>
                          <a:pt x="118729" y="10633"/>
                          <a:pt x="132906" y="12405"/>
                        </a:cubicBezTo>
                        <a:cubicBezTo>
                          <a:pt x="147083" y="14177"/>
                          <a:pt x="182525" y="21265"/>
                          <a:pt x="175437" y="54935"/>
                        </a:cubicBezTo>
                        <a:close/>
                      </a:path>
                    </a:pathLst>
                  </a:custGeom>
                  <a:solidFill>
                    <a:srgbClr val="92D050"/>
                  </a:solidFill>
                  <a:ln w="9525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>
                      <a:rot lat="900000" lon="1499977" rev="0"/>
                    </a:camera>
                    <a:lightRig rig="morning" dir="t"/>
                  </a:scene3d>
                  <a:sp3d>
                    <a:bevelT w="25400" h="38100"/>
                    <a:bevelB w="25400" h="381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23" name="Straight Connector 22"/>
                  <p:cNvCxnSpPr/>
                  <p:nvPr/>
                </p:nvCxnSpPr>
                <p:spPr bwMode="auto">
                  <a:xfrm rot="12454618" flipH="1">
                    <a:off x="7799038" y="2905188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" name="Straight Connector 23"/>
                  <p:cNvCxnSpPr/>
                  <p:nvPr/>
                </p:nvCxnSpPr>
                <p:spPr bwMode="auto">
                  <a:xfrm rot="12454618" flipH="1">
                    <a:off x="7777969" y="3227378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5" name="Straight Connector 24"/>
                  <p:cNvCxnSpPr/>
                  <p:nvPr/>
                </p:nvCxnSpPr>
                <p:spPr bwMode="auto">
                  <a:xfrm rot="12454618" flipH="1">
                    <a:off x="7802347" y="3764390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6" name="Straight Connector 25"/>
                  <p:cNvCxnSpPr/>
                  <p:nvPr/>
                </p:nvCxnSpPr>
                <p:spPr bwMode="auto">
                  <a:xfrm rot="12454618" flipH="1">
                    <a:off x="7793665" y="4154663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7" name="Straight Connector 26"/>
                  <p:cNvCxnSpPr/>
                  <p:nvPr/>
                </p:nvCxnSpPr>
                <p:spPr bwMode="auto">
                  <a:xfrm rot="12454618" flipH="1">
                    <a:off x="7862270" y="4646237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8" name="Straight Connector 27"/>
                  <p:cNvCxnSpPr/>
                  <p:nvPr/>
                </p:nvCxnSpPr>
                <p:spPr bwMode="auto">
                  <a:xfrm rot="12454618" flipH="1">
                    <a:off x="7818018" y="5527451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9" name="Straight Connector 28"/>
                  <p:cNvCxnSpPr/>
                  <p:nvPr/>
                </p:nvCxnSpPr>
                <p:spPr bwMode="auto">
                  <a:xfrm rot="12454618" flipH="1">
                    <a:off x="7820070" y="4548767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" name="Straight Connector 29"/>
                  <p:cNvCxnSpPr/>
                  <p:nvPr/>
                </p:nvCxnSpPr>
                <p:spPr bwMode="auto">
                  <a:xfrm rot="12454618" flipH="1">
                    <a:off x="7791915" y="5116997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4" name="Straight Connector 13"/>
                <p:cNvCxnSpPr/>
                <p:nvPr/>
              </p:nvCxnSpPr>
              <p:spPr bwMode="auto">
                <a:xfrm rot="12454618" flipH="1">
                  <a:off x="7804826" y="5410216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rot="12454618" flipH="1">
                  <a:off x="7770472" y="5018680"/>
                  <a:ext cx="336488" cy="14017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rot="12454618" flipH="1">
                  <a:off x="7822833" y="490894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 rot="12454618" flipH="1">
                  <a:off x="7783015" y="4238922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rot="12454618" flipH="1">
                  <a:off x="7819475" y="4075760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rot="12454618" flipH="1">
                  <a:off x="7807570" y="3641375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" name="Straight Connector 19"/>
                <p:cNvCxnSpPr/>
                <p:nvPr/>
              </p:nvCxnSpPr>
              <p:spPr bwMode="auto">
                <a:xfrm rot="12454618" flipH="1">
                  <a:off x="7800324" y="3360439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2" name="Freeform 11"/>
              <p:cNvSpPr/>
              <p:nvPr/>
            </p:nvSpPr>
            <p:spPr bwMode="auto">
              <a:xfrm rot="5400000">
                <a:off x="2038955" y="4658170"/>
                <a:ext cx="286896" cy="540912"/>
              </a:xfrm>
              <a:custGeom>
                <a:avLst/>
                <a:gdLst>
                  <a:gd name="connsiteX0" fmla="*/ 152400 w 264016"/>
                  <a:gd name="connsiteY0" fmla="*/ 10732 h 540912"/>
                  <a:gd name="connsiteX1" fmla="*/ 191036 w 264016"/>
                  <a:gd name="connsiteY1" fmla="*/ 113763 h 540912"/>
                  <a:gd name="connsiteX2" fmla="*/ 203915 w 264016"/>
                  <a:gd name="connsiteY2" fmla="*/ 126642 h 540912"/>
                  <a:gd name="connsiteX3" fmla="*/ 191036 w 264016"/>
                  <a:gd name="connsiteY3" fmla="*/ 191036 h 540912"/>
                  <a:gd name="connsiteX4" fmla="*/ 216794 w 264016"/>
                  <a:gd name="connsiteY4" fmla="*/ 294067 h 540912"/>
                  <a:gd name="connsiteX5" fmla="*/ 255430 w 264016"/>
                  <a:gd name="connsiteY5" fmla="*/ 332704 h 540912"/>
                  <a:gd name="connsiteX6" fmla="*/ 165278 w 264016"/>
                  <a:gd name="connsiteY6" fmla="*/ 435735 h 540912"/>
                  <a:gd name="connsiteX7" fmla="*/ 165278 w 264016"/>
                  <a:gd name="connsiteY7" fmla="*/ 525887 h 540912"/>
                  <a:gd name="connsiteX8" fmla="*/ 23611 w 264016"/>
                  <a:gd name="connsiteY8" fmla="*/ 525887 h 540912"/>
                  <a:gd name="connsiteX9" fmla="*/ 36490 w 264016"/>
                  <a:gd name="connsiteY9" fmla="*/ 448614 h 540912"/>
                  <a:gd name="connsiteX10" fmla="*/ 152400 w 264016"/>
                  <a:gd name="connsiteY10" fmla="*/ 358462 h 540912"/>
                  <a:gd name="connsiteX11" fmla="*/ 113763 w 264016"/>
                  <a:gd name="connsiteY11" fmla="*/ 191036 h 540912"/>
                  <a:gd name="connsiteX12" fmla="*/ 10732 w 264016"/>
                  <a:gd name="connsiteY12" fmla="*/ 113763 h 540912"/>
                  <a:gd name="connsiteX13" fmla="*/ 49369 w 264016"/>
                  <a:gd name="connsiteY13" fmla="*/ 49369 h 540912"/>
                  <a:gd name="connsiteX14" fmla="*/ 152400 w 264016"/>
                  <a:gd name="connsiteY14" fmla="*/ 10732 h 540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64016" h="540912">
                    <a:moveTo>
                      <a:pt x="152400" y="10732"/>
                    </a:moveTo>
                    <a:cubicBezTo>
                      <a:pt x="176011" y="21464"/>
                      <a:pt x="182450" y="94445"/>
                      <a:pt x="191036" y="113763"/>
                    </a:cubicBezTo>
                    <a:cubicBezTo>
                      <a:pt x="199622" y="133081"/>
                      <a:pt x="203915" y="113763"/>
                      <a:pt x="203915" y="126642"/>
                    </a:cubicBezTo>
                    <a:cubicBezTo>
                      <a:pt x="203915" y="139521"/>
                      <a:pt x="188890" y="163132"/>
                      <a:pt x="191036" y="191036"/>
                    </a:cubicBezTo>
                    <a:cubicBezTo>
                      <a:pt x="193182" y="218940"/>
                      <a:pt x="206062" y="270456"/>
                      <a:pt x="216794" y="294067"/>
                    </a:cubicBezTo>
                    <a:cubicBezTo>
                      <a:pt x="227526" y="317678"/>
                      <a:pt x="264016" y="309093"/>
                      <a:pt x="255430" y="332704"/>
                    </a:cubicBezTo>
                    <a:cubicBezTo>
                      <a:pt x="246844" y="356315"/>
                      <a:pt x="180303" y="403538"/>
                      <a:pt x="165278" y="435735"/>
                    </a:cubicBezTo>
                    <a:cubicBezTo>
                      <a:pt x="150253" y="467932"/>
                      <a:pt x="188889" y="510862"/>
                      <a:pt x="165278" y="525887"/>
                    </a:cubicBezTo>
                    <a:cubicBezTo>
                      <a:pt x="141667" y="540912"/>
                      <a:pt x="45076" y="538766"/>
                      <a:pt x="23611" y="525887"/>
                    </a:cubicBezTo>
                    <a:cubicBezTo>
                      <a:pt x="2146" y="513008"/>
                      <a:pt x="15025" y="476518"/>
                      <a:pt x="36490" y="448614"/>
                    </a:cubicBezTo>
                    <a:cubicBezTo>
                      <a:pt x="57955" y="420710"/>
                      <a:pt x="139521" y="401392"/>
                      <a:pt x="152400" y="358462"/>
                    </a:cubicBezTo>
                    <a:cubicBezTo>
                      <a:pt x="165279" y="315532"/>
                      <a:pt x="137374" y="231819"/>
                      <a:pt x="113763" y="191036"/>
                    </a:cubicBezTo>
                    <a:cubicBezTo>
                      <a:pt x="90152" y="150253"/>
                      <a:pt x="21464" y="137374"/>
                      <a:pt x="10732" y="113763"/>
                    </a:cubicBezTo>
                    <a:cubicBezTo>
                      <a:pt x="0" y="90152"/>
                      <a:pt x="27904" y="62248"/>
                      <a:pt x="49369" y="49369"/>
                    </a:cubicBezTo>
                    <a:cubicBezTo>
                      <a:pt x="70834" y="36490"/>
                      <a:pt x="128789" y="0"/>
                      <a:pt x="152400" y="10732"/>
                    </a:cubicBezTo>
                    <a:close/>
                  </a:path>
                </a:pathLst>
              </a:custGeom>
              <a:solidFill>
                <a:srgbClr val="00B0F0">
                  <a:alpha val="93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317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956655" y="1000108"/>
              <a:ext cx="2472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006699"/>
                  </a:solidFill>
                  <a:latin typeface="+mn-lt"/>
                </a:rPr>
                <a:t>TYPE 2 RECEPTORS</a:t>
              </a:r>
              <a:endParaRPr lang="en-US" sz="1800" i="0" dirty="0">
                <a:solidFill>
                  <a:srgbClr val="006699"/>
                </a:solidFill>
                <a:latin typeface="+mn-lt"/>
              </a:endParaRPr>
            </a:p>
          </p:txBody>
        </p:sp>
      </p:grpSp>
      <p:sp>
        <p:nvSpPr>
          <p:cNvPr id="229" name="Title 1"/>
          <p:cNvSpPr>
            <a:spLocks noGrp="1"/>
          </p:cNvSpPr>
          <p:nvPr>
            <p:ph type="title"/>
          </p:nvPr>
        </p:nvSpPr>
        <p:spPr>
          <a:xfrm>
            <a:off x="1907704" y="118038"/>
            <a:ext cx="6840760" cy="638175"/>
          </a:xfrm>
        </p:spPr>
        <p:txBody>
          <a:bodyPr/>
          <a:lstStyle/>
          <a:p>
            <a:r>
              <a:rPr lang="en-GB" dirty="0" smtClean="0"/>
              <a:t>Intracellular: signal transduction</a:t>
            </a:r>
            <a:endParaRPr lang="en-US" dirty="0"/>
          </a:p>
        </p:txBody>
      </p:sp>
      <p:sp>
        <p:nvSpPr>
          <p:cNvPr id="158" name="Rectangle 157"/>
          <p:cNvSpPr/>
          <p:nvPr/>
        </p:nvSpPr>
        <p:spPr bwMode="auto">
          <a:xfrm rot="5400000">
            <a:off x="626005" y="2925686"/>
            <a:ext cx="3124688" cy="2311096"/>
          </a:xfrm>
          <a:prstGeom prst="rect">
            <a:avLst/>
          </a:prstGeom>
          <a:solidFill>
            <a:srgbClr val="FFFFCC">
              <a:alpha val="4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1" name="Group 163"/>
          <p:cNvGrpSpPr/>
          <p:nvPr/>
        </p:nvGrpSpPr>
        <p:grpSpPr>
          <a:xfrm rot="5400000">
            <a:off x="6050805" y="1635645"/>
            <a:ext cx="413872" cy="460766"/>
            <a:chOff x="2657561" y="2458319"/>
            <a:chExt cx="413872" cy="460766"/>
          </a:xfrm>
          <a:scene3d>
            <a:camera prst="orthographicFront"/>
            <a:lightRig rig="morning" dir="t"/>
          </a:scene3d>
        </p:grpSpPr>
        <p:sp>
          <p:nvSpPr>
            <p:cNvPr id="77" name="Oval 76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928662" y="1000108"/>
            <a:ext cx="2472338" cy="4643470"/>
            <a:chOff x="5569918" y="1000108"/>
            <a:chExt cx="2472338" cy="4643470"/>
          </a:xfrm>
        </p:grpSpPr>
        <p:grpSp>
          <p:nvGrpSpPr>
            <p:cNvPr id="234" name="Group 233"/>
            <p:cNvGrpSpPr/>
            <p:nvPr/>
          </p:nvGrpSpPr>
          <p:grpSpPr>
            <a:xfrm>
              <a:off x="5569918" y="1000108"/>
              <a:ext cx="2472338" cy="4643470"/>
              <a:chOff x="5569918" y="1000108"/>
              <a:chExt cx="2472338" cy="4643470"/>
            </a:xfrm>
          </p:grpSpPr>
          <p:sp>
            <p:nvSpPr>
              <p:cNvPr id="157" name="Rectangle 156"/>
              <p:cNvSpPr/>
              <p:nvPr/>
            </p:nvSpPr>
            <p:spPr bwMode="auto">
              <a:xfrm rot="5400000">
                <a:off x="4713366" y="2374982"/>
                <a:ext cx="4198800" cy="2338392"/>
              </a:xfrm>
              <a:prstGeom prst="rect">
                <a:avLst/>
              </a:prstGeom>
              <a:noFill/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5668322" y="2533497"/>
                <a:ext cx="2311096" cy="1743030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160" name="Group 159"/>
              <p:cNvGrpSpPr/>
              <p:nvPr/>
            </p:nvGrpSpPr>
            <p:grpSpPr>
              <a:xfrm>
                <a:off x="5641356" y="2517949"/>
                <a:ext cx="2326685" cy="696738"/>
                <a:chOff x="1000101" y="2517948"/>
                <a:chExt cx="2326685" cy="984599"/>
              </a:xfrm>
            </p:grpSpPr>
            <p:sp>
              <p:nvSpPr>
                <p:cNvPr id="161" name="Rectangle 160"/>
                <p:cNvSpPr/>
                <p:nvPr/>
              </p:nvSpPr>
              <p:spPr bwMode="auto">
                <a:xfrm>
                  <a:off x="1015690" y="2517948"/>
                  <a:ext cx="2311096" cy="977407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 bwMode="auto">
                <a:xfrm>
                  <a:off x="1084437" y="2944425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 bwMode="auto">
                <a:xfrm>
                  <a:off x="1291087" y="295635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 bwMode="auto">
                <a:xfrm>
                  <a:off x="1507202" y="294626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554592" y="295635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3179706" y="2951310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970229" y="297541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136365" y="294122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9" name="Freeform 168"/>
                <p:cNvSpPr/>
                <p:nvPr/>
              </p:nvSpPr>
              <p:spPr bwMode="auto">
                <a:xfrm>
                  <a:off x="1920249" y="294626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0" name="Freeform 169"/>
                <p:cNvSpPr/>
                <p:nvPr/>
              </p:nvSpPr>
              <p:spPr bwMode="auto">
                <a:xfrm>
                  <a:off x="2341795" y="294122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1" name="Freeform 170"/>
                <p:cNvSpPr/>
                <p:nvPr/>
              </p:nvSpPr>
              <p:spPr bwMode="auto">
                <a:xfrm>
                  <a:off x="2749518" y="2941223"/>
                  <a:ext cx="33515" cy="227651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2" name="Freeform 171"/>
                <p:cNvSpPr/>
                <p:nvPr/>
              </p:nvSpPr>
              <p:spPr bwMode="auto">
                <a:xfrm>
                  <a:off x="1707453" y="2961397"/>
                  <a:ext cx="33515" cy="227651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3" name="Freeform 172"/>
                <p:cNvSpPr/>
                <p:nvPr/>
              </p:nvSpPr>
              <p:spPr bwMode="auto">
                <a:xfrm>
                  <a:off x="1927783" y="2844610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4" name="Freeform 173"/>
                <p:cNvSpPr/>
                <p:nvPr/>
              </p:nvSpPr>
              <p:spPr bwMode="auto">
                <a:xfrm>
                  <a:off x="108824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5" name="Freeform 174"/>
                <p:cNvSpPr/>
                <p:nvPr/>
              </p:nvSpPr>
              <p:spPr bwMode="auto">
                <a:xfrm>
                  <a:off x="149724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6" name="Freeform 175"/>
                <p:cNvSpPr/>
                <p:nvPr/>
              </p:nvSpPr>
              <p:spPr bwMode="auto">
                <a:xfrm>
                  <a:off x="2119771" y="2822408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7" name="Freeform 176"/>
                <p:cNvSpPr/>
                <p:nvPr/>
              </p:nvSpPr>
              <p:spPr bwMode="auto">
                <a:xfrm>
                  <a:off x="274488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961001" y="2851559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3199617" y="2851559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58638" y="2851559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351750" y="2846515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2" name="Freeform 181"/>
                <p:cNvSpPr/>
                <p:nvPr/>
              </p:nvSpPr>
              <p:spPr bwMode="auto">
                <a:xfrm>
                  <a:off x="1680904" y="2851558"/>
                  <a:ext cx="66242" cy="27117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3" name="Freeform 182"/>
                <p:cNvSpPr/>
                <p:nvPr/>
              </p:nvSpPr>
              <p:spPr bwMode="auto">
                <a:xfrm>
                  <a:off x="1255311" y="2836430"/>
                  <a:ext cx="66242" cy="27117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4" name="Oval 183"/>
                <p:cNvSpPr/>
                <p:nvPr/>
              </p:nvSpPr>
              <p:spPr bwMode="auto">
                <a:xfrm>
                  <a:off x="1000101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5" name="Oval 184"/>
                <p:cNvSpPr/>
                <p:nvPr/>
              </p:nvSpPr>
              <p:spPr bwMode="auto">
                <a:xfrm>
                  <a:off x="1209579" y="2547584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6" name="Oval 185"/>
                <p:cNvSpPr/>
                <p:nvPr/>
              </p:nvSpPr>
              <p:spPr bwMode="auto">
                <a:xfrm>
                  <a:off x="1419056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7" name="Oval 186"/>
                <p:cNvSpPr/>
                <p:nvPr/>
              </p:nvSpPr>
              <p:spPr bwMode="auto">
                <a:xfrm>
                  <a:off x="1628534" y="256193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8" name="Oval 187"/>
                <p:cNvSpPr/>
                <p:nvPr/>
              </p:nvSpPr>
              <p:spPr bwMode="auto">
                <a:xfrm>
                  <a:off x="1838012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9" name="Oval 188"/>
                <p:cNvSpPr/>
                <p:nvPr/>
              </p:nvSpPr>
              <p:spPr bwMode="auto">
                <a:xfrm>
                  <a:off x="2047490" y="251889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>
                  <a:off x="2256968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1" name="Oval 190"/>
                <p:cNvSpPr/>
                <p:nvPr/>
              </p:nvSpPr>
              <p:spPr bwMode="auto">
                <a:xfrm>
                  <a:off x="2466446" y="2547584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2" name="Oval 191"/>
                <p:cNvSpPr/>
                <p:nvPr/>
              </p:nvSpPr>
              <p:spPr bwMode="auto">
                <a:xfrm>
                  <a:off x="2675923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3" name="Oval 192"/>
                <p:cNvSpPr/>
                <p:nvPr/>
              </p:nvSpPr>
              <p:spPr bwMode="auto">
                <a:xfrm>
                  <a:off x="2885401" y="256193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4" name="Oval 193"/>
                <p:cNvSpPr/>
                <p:nvPr/>
              </p:nvSpPr>
              <p:spPr bwMode="auto">
                <a:xfrm>
                  <a:off x="3094879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5" name="Oval 194"/>
                <p:cNvSpPr/>
                <p:nvPr/>
              </p:nvSpPr>
              <p:spPr bwMode="auto">
                <a:xfrm>
                  <a:off x="1000101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6" name="Oval 195"/>
                <p:cNvSpPr/>
                <p:nvPr/>
              </p:nvSpPr>
              <p:spPr bwMode="auto">
                <a:xfrm>
                  <a:off x="1209579" y="3169879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7" name="Oval 196"/>
                <p:cNvSpPr/>
                <p:nvPr/>
              </p:nvSpPr>
              <p:spPr bwMode="auto">
                <a:xfrm>
                  <a:off x="1419056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8" name="Oval 197"/>
                <p:cNvSpPr/>
                <p:nvPr/>
              </p:nvSpPr>
              <p:spPr bwMode="auto">
                <a:xfrm>
                  <a:off x="1628534" y="318422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9" name="Oval 198"/>
                <p:cNvSpPr/>
                <p:nvPr/>
              </p:nvSpPr>
              <p:spPr bwMode="auto">
                <a:xfrm>
                  <a:off x="1838012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0" name="Oval 199"/>
                <p:cNvSpPr/>
                <p:nvPr/>
              </p:nvSpPr>
              <p:spPr bwMode="auto">
                <a:xfrm>
                  <a:off x="2047490" y="314118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2" name="Oval 201"/>
                <p:cNvSpPr/>
                <p:nvPr/>
              </p:nvSpPr>
              <p:spPr bwMode="auto">
                <a:xfrm>
                  <a:off x="2256968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3" name="Oval 202"/>
                <p:cNvSpPr/>
                <p:nvPr/>
              </p:nvSpPr>
              <p:spPr bwMode="auto">
                <a:xfrm>
                  <a:off x="2466446" y="3169879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4" name="Oval 203"/>
                <p:cNvSpPr/>
                <p:nvPr/>
              </p:nvSpPr>
              <p:spPr bwMode="auto">
                <a:xfrm>
                  <a:off x="2675923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5" name="Oval 204"/>
                <p:cNvSpPr/>
                <p:nvPr/>
              </p:nvSpPr>
              <p:spPr bwMode="auto">
                <a:xfrm>
                  <a:off x="2885401" y="318422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6" name="Oval 205"/>
                <p:cNvSpPr/>
                <p:nvPr/>
              </p:nvSpPr>
              <p:spPr bwMode="auto">
                <a:xfrm>
                  <a:off x="3094879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07" name="Rectangle 206"/>
              <p:cNvSpPr/>
              <p:nvPr/>
            </p:nvSpPr>
            <p:spPr bwMode="auto">
              <a:xfrm>
                <a:off x="5668650" y="4276527"/>
                <a:ext cx="2311096" cy="195293"/>
              </a:xfrm>
              <a:prstGeom prst="rect">
                <a:avLst/>
              </a:prstGeom>
              <a:solidFill>
                <a:schemeClr val="tx1">
                  <a:lumMod val="50000"/>
                  <a:alpha val="61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 bwMode="auto">
              <a:xfrm>
                <a:off x="5668650" y="4471820"/>
                <a:ext cx="2311096" cy="1171758"/>
              </a:xfrm>
              <a:prstGeom prst="rect">
                <a:avLst/>
              </a:prstGeom>
              <a:solidFill>
                <a:schemeClr val="tx1">
                  <a:lumMod val="50000"/>
                  <a:alpha val="3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569918" y="1000108"/>
                <a:ext cx="2472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GB" sz="1800" b="1" i="0" dirty="0" smtClean="0">
                    <a:solidFill>
                      <a:srgbClr val="006699"/>
                    </a:solidFill>
                    <a:latin typeface="+mn-lt"/>
                  </a:rPr>
                  <a:t>TYPE 1 RECEPTORS</a:t>
                </a:r>
                <a:endParaRPr lang="en-US" sz="1800" i="0" dirty="0">
                  <a:solidFill>
                    <a:srgbClr val="006699"/>
                  </a:solidFill>
                  <a:latin typeface="+mn-lt"/>
                </a:endParaRPr>
              </a:p>
            </p:txBody>
          </p:sp>
        </p:grpSp>
        <p:grpSp>
          <p:nvGrpSpPr>
            <p:cNvPr id="209" name="Group 387"/>
            <p:cNvGrpSpPr/>
            <p:nvPr/>
          </p:nvGrpSpPr>
          <p:grpSpPr>
            <a:xfrm rot="5400000">
              <a:off x="6641268" y="4055317"/>
              <a:ext cx="395373" cy="2143140"/>
              <a:chOff x="7662904" y="2218930"/>
              <a:chExt cx="590043" cy="4166575"/>
            </a:xfrm>
          </p:grpSpPr>
          <p:grpSp>
            <p:nvGrpSpPr>
              <p:cNvPr id="210" name="Group 366"/>
              <p:cNvGrpSpPr/>
              <p:nvPr/>
            </p:nvGrpSpPr>
            <p:grpSpPr>
              <a:xfrm>
                <a:off x="7662904" y="2218930"/>
                <a:ext cx="590043" cy="4166575"/>
                <a:chOff x="7662904" y="2218930"/>
                <a:chExt cx="590043" cy="4166575"/>
              </a:xfrm>
            </p:grpSpPr>
            <p:sp>
              <p:nvSpPr>
                <p:cNvPr id="218" name="Freeform 4"/>
                <p:cNvSpPr/>
                <p:nvPr/>
              </p:nvSpPr>
              <p:spPr bwMode="auto">
                <a:xfrm rot="10832">
                  <a:off x="7662904" y="2218930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9" name="Freeform 4"/>
                <p:cNvSpPr/>
                <p:nvPr/>
              </p:nvSpPr>
              <p:spPr bwMode="auto">
                <a:xfrm rot="10832">
                  <a:off x="7715001" y="2611698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20" name="Straight Connector 219"/>
                <p:cNvCxnSpPr/>
                <p:nvPr/>
              </p:nvCxnSpPr>
              <p:spPr bwMode="auto">
                <a:xfrm rot="12454618" flipH="1">
                  <a:off x="7799038" y="290518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rot="12454618" flipH="1">
                  <a:off x="7777969" y="322737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2" name="Straight Connector 221"/>
                <p:cNvCxnSpPr/>
                <p:nvPr/>
              </p:nvCxnSpPr>
              <p:spPr bwMode="auto">
                <a:xfrm rot="12454618" flipH="1">
                  <a:off x="7802347" y="3764390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3" name="Straight Connector 222"/>
                <p:cNvCxnSpPr/>
                <p:nvPr/>
              </p:nvCxnSpPr>
              <p:spPr bwMode="auto">
                <a:xfrm rot="12454618" flipH="1">
                  <a:off x="7793665" y="4154663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4" name="Straight Connector 223"/>
                <p:cNvCxnSpPr/>
                <p:nvPr/>
              </p:nvCxnSpPr>
              <p:spPr bwMode="auto">
                <a:xfrm rot="12454618" flipH="1">
                  <a:off x="7862270" y="464623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5" name="Straight Connector 224"/>
                <p:cNvCxnSpPr/>
                <p:nvPr/>
              </p:nvCxnSpPr>
              <p:spPr bwMode="auto">
                <a:xfrm rot="12454618" flipH="1">
                  <a:off x="7818018" y="5527451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6" name="Straight Connector 225"/>
                <p:cNvCxnSpPr/>
                <p:nvPr/>
              </p:nvCxnSpPr>
              <p:spPr bwMode="auto">
                <a:xfrm rot="12454618" flipH="1">
                  <a:off x="7820070" y="454876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7" name="Straight Connector 226"/>
                <p:cNvCxnSpPr/>
                <p:nvPr/>
              </p:nvCxnSpPr>
              <p:spPr bwMode="auto">
                <a:xfrm rot="12454618" flipH="1">
                  <a:off x="7791915" y="511699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11" name="Straight Connector 210"/>
              <p:cNvCxnSpPr/>
              <p:nvPr/>
            </p:nvCxnSpPr>
            <p:spPr bwMode="auto">
              <a:xfrm rot="12454618" flipH="1">
                <a:off x="7804826" y="5410216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 rot="12454618" flipH="1">
                <a:off x="7770472" y="5018680"/>
                <a:ext cx="336488" cy="14017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rot="12454618" flipH="1">
                <a:off x="7822833" y="4908947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 rot="12454618" flipH="1">
                <a:off x="7783015" y="4238922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5" name="Straight Connector 214"/>
              <p:cNvCxnSpPr/>
              <p:nvPr/>
            </p:nvCxnSpPr>
            <p:spPr bwMode="auto">
              <a:xfrm rot="12454618" flipH="1">
                <a:off x="7819475" y="4075760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6" name="Straight Connector 215"/>
              <p:cNvCxnSpPr/>
              <p:nvPr/>
            </p:nvCxnSpPr>
            <p:spPr bwMode="auto">
              <a:xfrm rot="12454618" flipH="1">
                <a:off x="7807570" y="3641375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7" name="Straight Connector 216"/>
              <p:cNvCxnSpPr/>
              <p:nvPr/>
            </p:nvCxnSpPr>
            <p:spPr bwMode="auto">
              <a:xfrm rot="12454618" flipH="1">
                <a:off x="7800324" y="3360439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28" name="Freeform 227"/>
          <p:cNvSpPr/>
          <p:nvPr/>
        </p:nvSpPr>
        <p:spPr bwMode="auto">
          <a:xfrm rot="5400000">
            <a:off x="2629520" y="3516306"/>
            <a:ext cx="286896" cy="540912"/>
          </a:xfrm>
          <a:custGeom>
            <a:avLst/>
            <a:gdLst>
              <a:gd name="connsiteX0" fmla="*/ 152400 w 264016"/>
              <a:gd name="connsiteY0" fmla="*/ 10732 h 540912"/>
              <a:gd name="connsiteX1" fmla="*/ 191036 w 264016"/>
              <a:gd name="connsiteY1" fmla="*/ 113763 h 540912"/>
              <a:gd name="connsiteX2" fmla="*/ 203915 w 264016"/>
              <a:gd name="connsiteY2" fmla="*/ 126642 h 540912"/>
              <a:gd name="connsiteX3" fmla="*/ 191036 w 264016"/>
              <a:gd name="connsiteY3" fmla="*/ 191036 h 540912"/>
              <a:gd name="connsiteX4" fmla="*/ 216794 w 264016"/>
              <a:gd name="connsiteY4" fmla="*/ 294067 h 540912"/>
              <a:gd name="connsiteX5" fmla="*/ 255430 w 264016"/>
              <a:gd name="connsiteY5" fmla="*/ 332704 h 540912"/>
              <a:gd name="connsiteX6" fmla="*/ 165278 w 264016"/>
              <a:gd name="connsiteY6" fmla="*/ 435735 h 540912"/>
              <a:gd name="connsiteX7" fmla="*/ 165278 w 264016"/>
              <a:gd name="connsiteY7" fmla="*/ 525887 h 540912"/>
              <a:gd name="connsiteX8" fmla="*/ 23611 w 264016"/>
              <a:gd name="connsiteY8" fmla="*/ 525887 h 540912"/>
              <a:gd name="connsiteX9" fmla="*/ 36490 w 264016"/>
              <a:gd name="connsiteY9" fmla="*/ 448614 h 540912"/>
              <a:gd name="connsiteX10" fmla="*/ 152400 w 264016"/>
              <a:gd name="connsiteY10" fmla="*/ 358462 h 540912"/>
              <a:gd name="connsiteX11" fmla="*/ 113763 w 264016"/>
              <a:gd name="connsiteY11" fmla="*/ 191036 h 540912"/>
              <a:gd name="connsiteX12" fmla="*/ 10732 w 264016"/>
              <a:gd name="connsiteY12" fmla="*/ 113763 h 540912"/>
              <a:gd name="connsiteX13" fmla="*/ 49369 w 264016"/>
              <a:gd name="connsiteY13" fmla="*/ 49369 h 540912"/>
              <a:gd name="connsiteX14" fmla="*/ 152400 w 264016"/>
              <a:gd name="connsiteY14" fmla="*/ 10732 h 54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4016" h="540912">
                <a:moveTo>
                  <a:pt x="152400" y="10732"/>
                </a:moveTo>
                <a:cubicBezTo>
                  <a:pt x="176011" y="21464"/>
                  <a:pt x="182450" y="94445"/>
                  <a:pt x="191036" y="113763"/>
                </a:cubicBezTo>
                <a:cubicBezTo>
                  <a:pt x="199622" y="133081"/>
                  <a:pt x="203915" y="113763"/>
                  <a:pt x="203915" y="126642"/>
                </a:cubicBezTo>
                <a:cubicBezTo>
                  <a:pt x="203915" y="139521"/>
                  <a:pt x="188890" y="163132"/>
                  <a:pt x="191036" y="191036"/>
                </a:cubicBezTo>
                <a:cubicBezTo>
                  <a:pt x="193182" y="218940"/>
                  <a:pt x="206062" y="270456"/>
                  <a:pt x="216794" y="294067"/>
                </a:cubicBezTo>
                <a:cubicBezTo>
                  <a:pt x="227526" y="317678"/>
                  <a:pt x="264016" y="309093"/>
                  <a:pt x="255430" y="332704"/>
                </a:cubicBezTo>
                <a:cubicBezTo>
                  <a:pt x="246844" y="356315"/>
                  <a:pt x="180303" y="403538"/>
                  <a:pt x="165278" y="435735"/>
                </a:cubicBezTo>
                <a:cubicBezTo>
                  <a:pt x="150253" y="467932"/>
                  <a:pt x="188889" y="510862"/>
                  <a:pt x="165278" y="525887"/>
                </a:cubicBezTo>
                <a:cubicBezTo>
                  <a:pt x="141667" y="540912"/>
                  <a:pt x="45076" y="538766"/>
                  <a:pt x="23611" y="525887"/>
                </a:cubicBezTo>
                <a:cubicBezTo>
                  <a:pt x="2146" y="513008"/>
                  <a:pt x="15025" y="476518"/>
                  <a:pt x="36490" y="448614"/>
                </a:cubicBezTo>
                <a:cubicBezTo>
                  <a:pt x="57955" y="420710"/>
                  <a:pt x="139521" y="401392"/>
                  <a:pt x="152400" y="358462"/>
                </a:cubicBezTo>
                <a:cubicBezTo>
                  <a:pt x="165279" y="315532"/>
                  <a:pt x="137374" y="231819"/>
                  <a:pt x="113763" y="191036"/>
                </a:cubicBezTo>
                <a:cubicBezTo>
                  <a:pt x="90152" y="150253"/>
                  <a:pt x="21464" y="137374"/>
                  <a:pt x="10732" y="113763"/>
                </a:cubicBezTo>
                <a:cubicBezTo>
                  <a:pt x="0" y="90152"/>
                  <a:pt x="27904" y="62248"/>
                  <a:pt x="49369" y="49369"/>
                </a:cubicBezTo>
                <a:cubicBezTo>
                  <a:pt x="70834" y="36490"/>
                  <a:pt x="128789" y="0"/>
                  <a:pt x="152400" y="10732"/>
                </a:cubicBezTo>
                <a:close/>
              </a:path>
            </a:pathLst>
          </a:custGeom>
          <a:solidFill>
            <a:schemeClr val="accent1">
              <a:lumMod val="75000"/>
              <a:alpha val="9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317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30" name="Group 163"/>
          <p:cNvGrpSpPr/>
          <p:nvPr/>
        </p:nvGrpSpPr>
        <p:grpSpPr>
          <a:xfrm rot="5400000">
            <a:off x="1578203" y="1635645"/>
            <a:ext cx="413872" cy="460766"/>
            <a:chOff x="2657561" y="2458319"/>
            <a:chExt cx="413872" cy="460766"/>
          </a:xfrm>
          <a:scene3d>
            <a:camera prst="orthographicFront"/>
            <a:lightRig rig="morning" dir="t"/>
          </a:scene3d>
        </p:grpSpPr>
        <p:sp>
          <p:nvSpPr>
            <p:cNvPr id="231" name="Oval 230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38" name="TextBox 237"/>
          <p:cNvSpPr txBox="1"/>
          <p:nvPr/>
        </p:nvSpPr>
        <p:spPr>
          <a:xfrm>
            <a:off x="928662" y="5702874"/>
            <a:ext cx="2472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e.g.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Glucorticoids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, Androgens</a:t>
            </a:r>
            <a:endParaRPr lang="en-US" sz="18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286380" y="5715016"/>
            <a:ext cx="275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e.g. Thyroid hormones</a:t>
            </a:r>
            <a:endParaRPr lang="en-US" sz="1800" i="0" dirty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69942E-6 C 0.01146 0.00994 0.05104 0.01826 0.06927 0.05988 C 0.0875 0.1015 0.10121 0.20994 0.10955 0.2492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8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68 0.25757 C 0.10521 0.2756 0.10173 0.29387 0.09288 0.31375 C 0.08403 0.33364 0.06823 0.35953 0.0559 0.37664 C 0.04357 0.39375 0.03125 0.40508 0.0191 0.41641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79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947 C -0.00416 0.02751 -0.00763 0.04578 -0.01649 0.06566 C -0.02534 0.08554 -0.04114 0.11144 -0.05347 0.12855 C -0.06579 0.14566 -0.07812 0.15699 -0.09027 0.16832 " pathEditMode="relative" rAng="0" ptsTypes="aaaA">
                                      <p:cBhvr>
                                        <p:cTn id="13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69942E-6 C 0.01146 0.00994 0.05174 0.01711 0.06927 0.05988 C 0.0868 0.10266 0.10937 0.19653 0.10486 0.25641 C 0.10035 0.3163 0.05486 0.38589 0.04167 0.41988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210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8" grpId="0" animBg="1"/>
      <p:bldP spid="2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4282" y="1928802"/>
            <a:ext cx="2343798" cy="3071834"/>
            <a:chOff x="6490377" y="642918"/>
            <a:chExt cx="2343798" cy="3071834"/>
          </a:xfrm>
        </p:grpSpPr>
        <p:sp>
          <p:nvSpPr>
            <p:cNvPr id="4" name="Rectangle 3"/>
            <p:cNvSpPr/>
            <p:nvPr/>
          </p:nvSpPr>
          <p:spPr bwMode="auto">
            <a:xfrm>
              <a:off x="6505967" y="1428047"/>
              <a:ext cx="2311096" cy="715069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6125871" y="1009639"/>
              <a:ext cx="3071834" cy="2338392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6535619" y="1416196"/>
              <a:ext cx="2286016" cy="2311096"/>
            </a:xfrm>
            <a:prstGeom prst="rect">
              <a:avLst/>
            </a:prstGeom>
            <a:solidFill>
              <a:srgbClr val="FFFFCC">
                <a:alpha val="4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" name="Group 113"/>
            <p:cNvGrpSpPr/>
            <p:nvPr/>
          </p:nvGrpSpPr>
          <p:grpSpPr>
            <a:xfrm rot="5400000">
              <a:off x="7016466" y="902647"/>
              <a:ext cx="1285883" cy="2338062"/>
              <a:chOff x="3060571" y="4430272"/>
              <a:chExt cx="1285883" cy="2338062"/>
            </a:xfrm>
          </p:grpSpPr>
          <p:sp>
            <p:nvSpPr>
              <p:cNvPr id="31" name="Rectangle 30"/>
              <p:cNvSpPr/>
              <p:nvPr/>
            </p:nvSpPr>
            <p:spPr bwMode="auto">
              <a:xfrm rot="16200000">
                <a:off x="2553308" y="4948221"/>
                <a:ext cx="2311096" cy="1275197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 bwMode="auto">
            <a:xfrm>
              <a:off x="6517672" y="2714620"/>
              <a:ext cx="2311096" cy="142876"/>
            </a:xfrm>
            <a:prstGeom prst="rect">
              <a:avLst/>
            </a:prstGeom>
            <a:solidFill>
              <a:schemeClr val="tx1">
                <a:lumMod val="50000"/>
                <a:alpha val="6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17672" y="2857496"/>
              <a:ext cx="2311096" cy="857256"/>
            </a:xfrm>
            <a:prstGeom prst="rect">
              <a:avLst/>
            </a:prstGeom>
            <a:solidFill>
              <a:schemeClr val="tx1">
                <a:lumMod val="50000"/>
                <a:alpha val="3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5" name="Group 387"/>
            <p:cNvGrpSpPr/>
            <p:nvPr/>
          </p:nvGrpSpPr>
          <p:grpSpPr>
            <a:xfrm rot="5400000">
              <a:off x="7483197" y="2205019"/>
              <a:ext cx="409558" cy="2143140"/>
              <a:chOff x="7662904" y="2218930"/>
              <a:chExt cx="590043" cy="4166575"/>
            </a:xfrm>
          </p:grpSpPr>
          <p:grpSp>
            <p:nvGrpSpPr>
              <p:cNvPr id="8" name="Group 366"/>
              <p:cNvGrpSpPr/>
              <p:nvPr/>
            </p:nvGrpSpPr>
            <p:grpSpPr>
              <a:xfrm>
                <a:off x="7662904" y="2218930"/>
                <a:ext cx="590043" cy="4166575"/>
                <a:chOff x="7662904" y="2218930"/>
                <a:chExt cx="590043" cy="4166575"/>
              </a:xfrm>
            </p:grpSpPr>
            <p:sp>
              <p:nvSpPr>
                <p:cNvPr id="21" name="Freeform 4"/>
                <p:cNvSpPr/>
                <p:nvPr/>
              </p:nvSpPr>
              <p:spPr bwMode="auto">
                <a:xfrm rot="10832">
                  <a:off x="7662904" y="2218930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Freeform 4"/>
                <p:cNvSpPr/>
                <p:nvPr/>
              </p:nvSpPr>
              <p:spPr bwMode="auto">
                <a:xfrm rot="10832">
                  <a:off x="7715001" y="2611698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 bwMode="auto">
                <a:xfrm rot="12454618" flipH="1">
                  <a:off x="7799038" y="290518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" name="Straight Connector 23"/>
                <p:cNvCxnSpPr/>
                <p:nvPr/>
              </p:nvCxnSpPr>
              <p:spPr bwMode="auto">
                <a:xfrm rot="12454618" flipH="1">
                  <a:off x="7777969" y="322737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 rot="12454618" flipH="1">
                  <a:off x="7802347" y="3764390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" name="Straight Connector 25"/>
                <p:cNvCxnSpPr/>
                <p:nvPr/>
              </p:nvCxnSpPr>
              <p:spPr bwMode="auto">
                <a:xfrm rot="12454618" flipH="1">
                  <a:off x="7793665" y="4154663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/>
                <p:cNvCxnSpPr/>
                <p:nvPr/>
              </p:nvCxnSpPr>
              <p:spPr bwMode="auto">
                <a:xfrm rot="12454618" flipH="1">
                  <a:off x="7862270" y="464623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" name="Straight Connector 27"/>
                <p:cNvCxnSpPr/>
                <p:nvPr/>
              </p:nvCxnSpPr>
              <p:spPr bwMode="auto">
                <a:xfrm rot="12454618" flipH="1">
                  <a:off x="7818018" y="5527451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Straight Connector 28"/>
                <p:cNvCxnSpPr/>
                <p:nvPr/>
              </p:nvCxnSpPr>
              <p:spPr bwMode="auto">
                <a:xfrm rot="12454618" flipH="1">
                  <a:off x="7820070" y="454876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Straight Connector 29"/>
                <p:cNvCxnSpPr/>
                <p:nvPr/>
              </p:nvCxnSpPr>
              <p:spPr bwMode="auto">
                <a:xfrm rot="12454618" flipH="1">
                  <a:off x="7791915" y="511699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4" name="Straight Connector 13"/>
              <p:cNvCxnSpPr/>
              <p:nvPr/>
            </p:nvCxnSpPr>
            <p:spPr bwMode="auto">
              <a:xfrm rot="12454618" flipH="1">
                <a:off x="7804826" y="5410216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12454618" flipH="1">
                <a:off x="7770472" y="5018680"/>
                <a:ext cx="336488" cy="14017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rot="12454618" flipH="1">
                <a:off x="7822833" y="4908947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rot="12454618" flipH="1">
                <a:off x="7783015" y="4238922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rot="12454618" flipH="1">
                <a:off x="7819475" y="4075760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rot="12454618" flipH="1">
                <a:off x="7807570" y="3641375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rot="12454618" flipH="1">
                <a:off x="7800324" y="3360439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" name="Freeform 11"/>
            <p:cNvSpPr/>
            <p:nvPr/>
          </p:nvSpPr>
          <p:spPr bwMode="auto">
            <a:xfrm rot="5400000">
              <a:off x="7540672" y="2790486"/>
              <a:ext cx="264016" cy="540912"/>
            </a:xfrm>
            <a:custGeom>
              <a:avLst/>
              <a:gdLst>
                <a:gd name="connsiteX0" fmla="*/ 152400 w 264016"/>
                <a:gd name="connsiteY0" fmla="*/ 10732 h 540912"/>
                <a:gd name="connsiteX1" fmla="*/ 191036 w 264016"/>
                <a:gd name="connsiteY1" fmla="*/ 113763 h 540912"/>
                <a:gd name="connsiteX2" fmla="*/ 203915 w 264016"/>
                <a:gd name="connsiteY2" fmla="*/ 126642 h 540912"/>
                <a:gd name="connsiteX3" fmla="*/ 191036 w 264016"/>
                <a:gd name="connsiteY3" fmla="*/ 191036 h 540912"/>
                <a:gd name="connsiteX4" fmla="*/ 216794 w 264016"/>
                <a:gd name="connsiteY4" fmla="*/ 294067 h 540912"/>
                <a:gd name="connsiteX5" fmla="*/ 255430 w 264016"/>
                <a:gd name="connsiteY5" fmla="*/ 332704 h 540912"/>
                <a:gd name="connsiteX6" fmla="*/ 165278 w 264016"/>
                <a:gd name="connsiteY6" fmla="*/ 435735 h 540912"/>
                <a:gd name="connsiteX7" fmla="*/ 165278 w 264016"/>
                <a:gd name="connsiteY7" fmla="*/ 525887 h 540912"/>
                <a:gd name="connsiteX8" fmla="*/ 23611 w 264016"/>
                <a:gd name="connsiteY8" fmla="*/ 525887 h 540912"/>
                <a:gd name="connsiteX9" fmla="*/ 36490 w 264016"/>
                <a:gd name="connsiteY9" fmla="*/ 448614 h 540912"/>
                <a:gd name="connsiteX10" fmla="*/ 152400 w 264016"/>
                <a:gd name="connsiteY10" fmla="*/ 358462 h 540912"/>
                <a:gd name="connsiteX11" fmla="*/ 113763 w 264016"/>
                <a:gd name="connsiteY11" fmla="*/ 191036 h 540912"/>
                <a:gd name="connsiteX12" fmla="*/ 10732 w 264016"/>
                <a:gd name="connsiteY12" fmla="*/ 113763 h 540912"/>
                <a:gd name="connsiteX13" fmla="*/ 49369 w 264016"/>
                <a:gd name="connsiteY13" fmla="*/ 49369 h 540912"/>
                <a:gd name="connsiteX14" fmla="*/ 152400 w 264016"/>
                <a:gd name="connsiteY14" fmla="*/ 10732 h 54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4016" h="540912">
                  <a:moveTo>
                    <a:pt x="152400" y="10732"/>
                  </a:moveTo>
                  <a:cubicBezTo>
                    <a:pt x="176011" y="21464"/>
                    <a:pt x="182450" y="94445"/>
                    <a:pt x="191036" y="113763"/>
                  </a:cubicBezTo>
                  <a:cubicBezTo>
                    <a:pt x="199622" y="133081"/>
                    <a:pt x="203915" y="113763"/>
                    <a:pt x="203915" y="126642"/>
                  </a:cubicBezTo>
                  <a:cubicBezTo>
                    <a:pt x="203915" y="139521"/>
                    <a:pt x="188890" y="163132"/>
                    <a:pt x="191036" y="191036"/>
                  </a:cubicBezTo>
                  <a:cubicBezTo>
                    <a:pt x="193182" y="218940"/>
                    <a:pt x="206062" y="270456"/>
                    <a:pt x="216794" y="294067"/>
                  </a:cubicBezTo>
                  <a:cubicBezTo>
                    <a:pt x="227526" y="317678"/>
                    <a:pt x="264016" y="309093"/>
                    <a:pt x="255430" y="332704"/>
                  </a:cubicBezTo>
                  <a:cubicBezTo>
                    <a:pt x="246844" y="356315"/>
                    <a:pt x="180303" y="403538"/>
                    <a:pt x="165278" y="435735"/>
                  </a:cubicBezTo>
                  <a:cubicBezTo>
                    <a:pt x="150253" y="467932"/>
                    <a:pt x="188889" y="510862"/>
                    <a:pt x="165278" y="525887"/>
                  </a:cubicBezTo>
                  <a:cubicBezTo>
                    <a:pt x="141667" y="540912"/>
                    <a:pt x="45076" y="538766"/>
                    <a:pt x="23611" y="525887"/>
                  </a:cubicBezTo>
                  <a:cubicBezTo>
                    <a:pt x="2146" y="513008"/>
                    <a:pt x="15025" y="476518"/>
                    <a:pt x="36490" y="448614"/>
                  </a:cubicBezTo>
                  <a:cubicBezTo>
                    <a:pt x="57955" y="420710"/>
                    <a:pt x="139521" y="401392"/>
                    <a:pt x="152400" y="358462"/>
                  </a:cubicBezTo>
                  <a:cubicBezTo>
                    <a:pt x="165279" y="315532"/>
                    <a:pt x="137374" y="231819"/>
                    <a:pt x="113763" y="191036"/>
                  </a:cubicBezTo>
                  <a:cubicBezTo>
                    <a:pt x="90152" y="150253"/>
                    <a:pt x="21464" y="137374"/>
                    <a:pt x="10732" y="113763"/>
                  </a:cubicBezTo>
                  <a:cubicBezTo>
                    <a:pt x="0" y="90152"/>
                    <a:pt x="27904" y="62248"/>
                    <a:pt x="49369" y="49369"/>
                  </a:cubicBezTo>
                  <a:cubicBezTo>
                    <a:pt x="70834" y="36490"/>
                    <a:pt x="128789" y="0"/>
                    <a:pt x="152400" y="10732"/>
                  </a:cubicBezTo>
                  <a:close/>
                </a:path>
              </a:pathLst>
            </a:custGeom>
            <a:solidFill>
              <a:srgbClr val="00B0F0">
                <a:alpha val="93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317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1" name="Group 163"/>
          <p:cNvGrpSpPr/>
          <p:nvPr/>
        </p:nvGrpSpPr>
        <p:grpSpPr>
          <a:xfrm rot="5400000">
            <a:off x="1127069" y="3889577"/>
            <a:ext cx="413872" cy="460766"/>
            <a:chOff x="2657561" y="2458319"/>
            <a:chExt cx="413872" cy="460766"/>
          </a:xfrm>
          <a:scene3d>
            <a:camera prst="orthographicFront"/>
            <a:lightRig rig="morning" dir="t"/>
          </a:scene3d>
        </p:grpSpPr>
        <p:sp>
          <p:nvSpPr>
            <p:cNvPr id="77" name="Oval 76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13713" y="1912760"/>
            <a:ext cx="213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INTRACELLULAR</a:t>
            </a:r>
            <a:endParaRPr lang="en-US" sz="18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229" name="Title 1"/>
          <p:cNvSpPr>
            <a:spLocks noGrp="1"/>
          </p:cNvSpPr>
          <p:nvPr>
            <p:ph type="title"/>
          </p:nvPr>
        </p:nvSpPr>
        <p:spPr>
          <a:xfrm>
            <a:off x="1691680" y="62618"/>
            <a:ext cx="7452320" cy="638175"/>
          </a:xfrm>
        </p:spPr>
        <p:txBody>
          <a:bodyPr/>
          <a:lstStyle/>
          <a:p>
            <a:r>
              <a:rPr lang="en-GB" dirty="0" smtClean="0"/>
              <a:t>Intracellular receptors: pharmacology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669349" y="855069"/>
            <a:ext cx="6373372" cy="58477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Glucocorticoid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receptor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Ligands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Cortisol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corticosterone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Intracellular, wide distribution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 immune response, 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Gluconeogenesis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The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glucocorticoids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(e.g.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Betamethasone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,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Prednisolone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are used in the treatment of inflammatory disorders, asthma, rheumatic disease, cancer and many other conditions</a:t>
            </a: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Estrogen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receptor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Estradiol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Intracellular &amp; nuclear, wide distribution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Female secondary sexual characteristics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The estrogens (e.g.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Estradiol</a:t>
            </a:r>
            <a:r>
              <a:rPr lang="en-GB" b="1" i="0" dirty="0" smtClean="0">
                <a:solidFill>
                  <a:srgbClr val="FF0000"/>
                </a:solidFill>
                <a:latin typeface="+mn-lt"/>
                <a:sym typeface="Symbol"/>
              </a:rPr>
              <a:t>,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Raloxifene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</a:t>
            </a:r>
            <a:r>
              <a:rPr lang="en-GB" b="1" i="0" dirty="0" smtClean="0">
                <a:solidFill>
                  <a:srgbClr val="FF0000"/>
                </a:solidFill>
                <a:latin typeface="+mn-lt"/>
                <a:sym typeface="Symbol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are used in HRT, to treat osteoporosis and breast cancer. The antagonist (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Tamoxifen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is also used to treat breast cancer</a:t>
            </a: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Thyroid hormone receptor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Thyroxine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(T4),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triiodothyronine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(T3)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Nuclear, wide distribution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Growth and development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The thyroid hormones (e.g.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Levothyroxine</a:t>
            </a:r>
            <a:r>
              <a:rPr lang="en-GB" b="1" i="0" dirty="0" smtClean="0">
                <a:solidFill>
                  <a:srgbClr val="FF0000"/>
                </a:solidFill>
                <a:latin typeface="+mn-lt"/>
                <a:sym typeface="Symbol"/>
              </a:rPr>
              <a:t>,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Liothyronine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are used to treat hypothyroidism, goitre &amp; thyroid carcinoma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700808"/>
            <a:ext cx="8176422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These receptors are either located within the </a:t>
            </a:r>
            <a:r>
              <a:rPr lang="en-GB" sz="1800" i="0" dirty="0" err="1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cytosolic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 compartment (Type 1) or the nucleus (Type 2) of a cell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They act as transcription factors and are activated by membrane permeable </a:t>
            </a:r>
            <a:r>
              <a:rPr lang="en-GB" sz="1800" i="0" dirty="0" err="1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ligands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 such as steroids 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Agonists of the </a:t>
            </a:r>
            <a:r>
              <a:rPr lang="en-GB" sz="1800" i="0" dirty="0" err="1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glucocorticoid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 receptor are targeted in the treatment of numerous inflammatory and endocrine disorders </a:t>
            </a:r>
          </a:p>
          <a:p>
            <a:pPr marL="539750" lvl="1" indent="-360363"/>
            <a:endParaRPr lang="en-GB" sz="1800" i="0" dirty="0" smtClean="0">
              <a:solidFill>
                <a:srgbClr val="006699"/>
              </a:solidFill>
              <a:latin typeface="Arial" pitchFamily="34" charset="0"/>
              <a:cs typeface="Arial" pitchFamily="34" charset="0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1800" i="0" dirty="0" err="1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estrogen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 receptor is targeted by drugs used for HRT and to treat osteoporosis and breast cancer</a:t>
            </a:r>
          </a:p>
          <a:p>
            <a:pPr marL="539750" lvl="1" indent="-36036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Arial" pitchFamily="34" charset="0"/>
              <a:cs typeface="Arial" pitchFamily="34" charset="0"/>
            </a:endParaRP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The thyroid hormones are used in the treatment of thyroid disorders (e.g. Hypothyroidism &amp; goitre) 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14546" y="73577"/>
            <a:ext cx="6572296" cy="638175"/>
          </a:xfrm>
        </p:spPr>
        <p:txBody>
          <a:bodyPr/>
          <a:lstStyle/>
          <a:p>
            <a:r>
              <a:rPr lang="en-GB" dirty="0" smtClean="0"/>
              <a:t>Summary: Intracellular receptors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Overall Summary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640960" cy="512448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Types of Receptor: 		</a:t>
            </a:r>
          </a:p>
          <a:p>
            <a:pPr marL="457200" indent="-457200"/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G-protein: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7-TM,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heterotrimeric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intracellular G-protein</a:t>
            </a:r>
            <a:endParaRPr lang="en-GB" sz="1800" i="0" dirty="0" smtClean="0">
              <a:solidFill>
                <a:srgbClr val="FF0000"/>
              </a:solidFill>
              <a:latin typeface="+mn-lt"/>
            </a:endParaRPr>
          </a:p>
          <a:p>
            <a:pPr marL="457200" indent="-457200"/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Enzyme-linked: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Single TM domain, receptor clustering, intracellular enzyme</a:t>
            </a:r>
            <a:endParaRPr lang="en-GB" sz="1800" i="0" dirty="0" smtClean="0">
              <a:solidFill>
                <a:srgbClr val="FF0000"/>
              </a:solidFill>
              <a:latin typeface="+mn-lt"/>
            </a:endParaRPr>
          </a:p>
          <a:p>
            <a:pPr marL="457200" indent="-457200"/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Intracellular: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Transcription factors,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cytosolic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/ nuclear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 startAt="2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G-protein linked receptors: 	</a:t>
            </a:r>
          </a:p>
          <a:p>
            <a:pPr marL="457200" indent="-457200">
              <a:spcBef>
                <a:spcPts val="0"/>
              </a:spcBef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&amp;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G</a:t>
            </a:r>
            <a:r>
              <a:rPr lang="en-GB" sz="1800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i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/o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subunits: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stimulate/ inhibit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cAMP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, G</a:t>
            </a:r>
            <a:r>
              <a:rPr lang="en-GB" sz="18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s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= </a:t>
            </a:r>
            <a:r>
              <a:rPr lang="en-GB" sz="18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1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, D</a:t>
            </a:r>
            <a:r>
              <a:rPr lang="en-GB" sz="18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1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,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G</a:t>
            </a:r>
            <a:r>
              <a:rPr lang="en-GB" sz="1800" b="1" i="0" baseline="-25000" dirty="0" err="1" smtClean="0">
                <a:solidFill>
                  <a:srgbClr val="FF0000"/>
                </a:solidFill>
                <a:latin typeface="+mn-lt"/>
                <a:sym typeface="Symbol"/>
              </a:rPr>
              <a:t>i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= D</a:t>
            </a:r>
            <a:r>
              <a:rPr lang="en-GB" sz="18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2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, </a:t>
            </a:r>
            <a:r>
              <a:rPr lang="en-GB" sz="18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2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 </a:t>
            </a:r>
            <a:endParaRPr lang="en-GB" sz="1800" i="0" baseline="-25000" dirty="0" smtClean="0">
              <a:solidFill>
                <a:srgbClr val="FF0000"/>
              </a:solidFill>
              <a:latin typeface="+mn-lt"/>
              <a:sym typeface="Symbol"/>
            </a:endParaRPr>
          </a:p>
          <a:p>
            <a:pPr marL="457200" indent="-457200">
              <a:spcBef>
                <a:spcPts val="0"/>
              </a:spcBef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q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/11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subunits: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2, AT-1 </a:t>
            </a:r>
          </a:p>
          <a:p>
            <a:pPr marL="457200" indent="-457200">
              <a:spcBef>
                <a:spcPts val="0"/>
              </a:spcBef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Pharmacology: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Beta- blockers, antipsychotics, ARBs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 startAt="3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Enzyme-linked receptors:	</a:t>
            </a:r>
          </a:p>
          <a:p>
            <a:pPr marL="457200" indent="-457200">
              <a:spcBef>
                <a:spcPts val="0"/>
              </a:spcBef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Tyrosine-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kinase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linked: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Insulin,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ErbB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, VEGF</a:t>
            </a:r>
          </a:p>
          <a:p>
            <a:pPr marL="457200" indent="-457200">
              <a:spcBef>
                <a:spcPts val="0"/>
              </a:spcBef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Pharmacology: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Panitumumab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Trastuzumab</a:t>
            </a:r>
            <a:endParaRPr lang="en-GB" sz="1800" b="1" i="0" dirty="0" smtClean="0">
              <a:solidFill>
                <a:srgbClr val="FF0000"/>
              </a:solidFill>
              <a:latin typeface="+mn-lt"/>
            </a:endParaRPr>
          </a:p>
          <a:p>
            <a:pPr marL="457200" indent="-457200">
              <a:spcBef>
                <a:spcPts val="0"/>
              </a:spcBef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Other-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kinase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linked receptors: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Guanlyly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cyclase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; Ser/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Thr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,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 startAt="4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Intracellular receptors:	</a:t>
            </a:r>
          </a:p>
          <a:p>
            <a:pPr marL="457200" indent="-457200">
              <a:spcBef>
                <a:spcPts val="0"/>
              </a:spcBef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Cytoplasmic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receptors: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Glucocorticoid,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estrogen</a:t>
            </a:r>
            <a:endParaRPr lang="en-GB" sz="1800" b="1" i="0" dirty="0" smtClean="0">
              <a:solidFill>
                <a:srgbClr val="FF0000"/>
              </a:solidFill>
              <a:latin typeface="+mn-lt"/>
            </a:endParaRPr>
          </a:p>
          <a:p>
            <a:pPr marL="457200" indent="-457200">
              <a:spcBef>
                <a:spcPts val="0"/>
              </a:spcBef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Nuclear receptors: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Thyroid hormone </a:t>
            </a:r>
          </a:p>
          <a:p>
            <a:pPr marL="457200" indent="-457200">
              <a:spcBef>
                <a:spcPts val="0"/>
              </a:spcBef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Pharmacology: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Inflammation, breast cancer</a:t>
            </a:r>
            <a:endParaRPr lang="en-GB" sz="2400" b="1" i="0" dirty="0" smtClean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588" y="59722"/>
            <a:ext cx="5519750" cy="638175"/>
          </a:xfrm>
        </p:spPr>
        <p:txBody>
          <a:bodyPr/>
          <a:lstStyle/>
          <a:p>
            <a:r>
              <a:rPr lang="en-GB" sz="3200" dirty="0" smtClean="0"/>
              <a:t>Lecture content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484784"/>
            <a:ext cx="7848872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Types of Receptor: 		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G-proteins</a:t>
            </a:r>
          </a:p>
          <a:p>
            <a:pPr marL="3671888" lvl="5" indent="-623888"/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		Enzyme-linked</a:t>
            </a:r>
          </a:p>
          <a:p>
            <a:pPr marL="3671888" lvl="5" indent="-623888">
              <a:spcAft>
                <a:spcPts val="600"/>
              </a:spcAft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		Intracellular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G-protein linked receptors: 	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&amp;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G</a:t>
            </a:r>
            <a:r>
              <a:rPr lang="en-GB" sz="1800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i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/o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subunits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 </a:t>
            </a:r>
            <a:endParaRPr lang="en-GB" sz="1800" i="0" baseline="-25000" dirty="0" smtClean="0">
              <a:solidFill>
                <a:srgbClr val="006699"/>
              </a:solidFill>
              <a:latin typeface="+mn-lt"/>
            </a:endParaRPr>
          </a:p>
          <a:p>
            <a:pPr marL="4572000" lvl="8"/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q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/11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subunits</a:t>
            </a:r>
            <a:endParaRPr lang="en-GB" sz="1800" i="0" baseline="-25000" dirty="0" smtClean="0">
              <a:solidFill>
                <a:srgbClr val="006699"/>
              </a:solidFill>
              <a:latin typeface="+mn-lt"/>
            </a:endParaRPr>
          </a:p>
          <a:p>
            <a:pPr marL="4572000" lvl="8">
              <a:spcAft>
                <a:spcPts val="600"/>
              </a:spcAft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 startAt="3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Enzyme-linked receptors:	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Tyrosine-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kinase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linked</a:t>
            </a:r>
          </a:p>
          <a:p>
            <a:pPr marL="4572000" lvl="8"/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441450" lvl="1" indent="-360363">
              <a:spcAft>
                <a:spcPts val="600"/>
              </a:spcAft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					Other-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kinase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linked receptors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 startAt="4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Intracellular receptors:	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Cytoplasmic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1441450" lvl="1" indent="-360363"/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					Nuclear receptors</a:t>
            </a:r>
          </a:p>
          <a:p>
            <a:pPr marL="1441450" lvl="1" indent="-360363"/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					Pharmacology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" name="Group 390"/>
          <p:cNvGrpSpPr/>
          <p:nvPr/>
        </p:nvGrpSpPr>
        <p:grpSpPr>
          <a:xfrm>
            <a:off x="6418939" y="1678862"/>
            <a:ext cx="2343798" cy="3103638"/>
            <a:chOff x="6490377" y="611114"/>
            <a:chExt cx="2343798" cy="3103638"/>
          </a:xfrm>
        </p:grpSpPr>
        <p:sp>
          <p:nvSpPr>
            <p:cNvPr id="384" name="Rectangle 383"/>
            <p:cNvSpPr/>
            <p:nvPr/>
          </p:nvSpPr>
          <p:spPr bwMode="auto">
            <a:xfrm>
              <a:off x="6505967" y="1428047"/>
              <a:ext cx="2311096" cy="715069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 rot="5400000">
              <a:off x="6106082" y="998114"/>
              <a:ext cx="3096000" cy="232200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 rot="5400000">
              <a:off x="6535619" y="1416196"/>
              <a:ext cx="2286016" cy="2311096"/>
            </a:xfrm>
            <a:prstGeom prst="rect">
              <a:avLst/>
            </a:prstGeom>
            <a:solidFill>
              <a:srgbClr val="FFFFCC">
                <a:alpha val="4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11" name="Group 113"/>
            <p:cNvGrpSpPr/>
            <p:nvPr/>
          </p:nvGrpSpPr>
          <p:grpSpPr>
            <a:xfrm rot="5400000">
              <a:off x="7016466" y="902647"/>
              <a:ext cx="1285883" cy="2338062"/>
              <a:chOff x="3060571" y="4430272"/>
              <a:chExt cx="1285883" cy="2338062"/>
            </a:xfrm>
          </p:grpSpPr>
          <p:sp>
            <p:nvSpPr>
              <p:cNvPr id="312" name="Rectangle 311"/>
              <p:cNvSpPr/>
              <p:nvPr/>
            </p:nvSpPr>
            <p:spPr bwMode="auto">
              <a:xfrm rot="16200000">
                <a:off x="2553308" y="4948221"/>
                <a:ext cx="2311096" cy="1275197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3" name="Freeform 312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4" name="Freeform 313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5" name="Freeform 314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6" name="Freeform 315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7" name="Freeform 316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8" name="Freeform 317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9" name="Freeform 318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0" name="Freeform 319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1" name="Freeform 320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2" name="Freeform 321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3" name="Freeform 322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4" name="Freeform 323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5" name="Freeform 324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6" name="Freeform 325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7" name="Freeform 326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8" name="Freeform 327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9" name="Freeform 328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0" name="Freeform 329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1" name="Freeform 330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2" name="Freeform 331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3" name="Freeform 332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4" name="Freeform 333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6" name="Oval 335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7" name="Oval 336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8" name="Oval 337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0" name="Oval 339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1" name="Oval 340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2" name="Oval 341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3" name="Oval 342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4" name="Oval 343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6" name="Oval 345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7" name="Oval 346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8" name="Oval 347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9" name="Oval 348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0" name="Oval 349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1" name="Oval 350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2" name="Oval 351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3" name="Oval 352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4" name="Oval 353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5" name="Oval 354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6" name="Oval 355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60" name="Rectangle 359"/>
            <p:cNvSpPr/>
            <p:nvPr/>
          </p:nvSpPr>
          <p:spPr bwMode="auto">
            <a:xfrm>
              <a:off x="6517672" y="2714620"/>
              <a:ext cx="2311096" cy="142876"/>
            </a:xfrm>
            <a:prstGeom prst="rect">
              <a:avLst/>
            </a:prstGeom>
            <a:solidFill>
              <a:schemeClr val="tx1">
                <a:lumMod val="50000"/>
                <a:alpha val="6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6517672" y="2857496"/>
              <a:ext cx="2311096" cy="857256"/>
            </a:xfrm>
            <a:prstGeom prst="rect">
              <a:avLst/>
            </a:prstGeom>
            <a:solidFill>
              <a:schemeClr val="tx1">
                <a:lumMod val="50000"/>
                <a:alpha val="3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62" name="Group 387"/>
            <p:cNvGrpSpPr/>
            <p:nvPr/>
          </p:nvGrpSpPr>
          <p:grpSpPr>
            <a:xfrm rot="5400000">
              <a:off x="7483197" y="2205019"/>
              <a:ext cx="409558" cy="2143140"/>
              <a:chOff x="7662904" y="2218930"/>
              <a:chExt cx="590043" cy="4166575"/>
            </a:xfrm>
          </p:grpSpPr>
          <p:grpSp>
            <p:nvGrpSpPr>
              <p:cNvPr id="363" name="Group 366"/>
              <p:cNvGrpSpPr/>
              <p:nvPr/>
            </p:nvGrpSpPr>
            <p:grpSpPr>
              <a:xfrm>
                <a:off x="7662904" y="2218930"/>
                <a:ext cx="590043" cy="4166575"/>
                <a:chOff x="7662904" y="2218930"/>
                <a:chExt cx="590043" cy="4166575"/>
              </a:xfrm>
            </p:grpSpPr>
            <p:sp>
              <p:nvSpPr>
                <p:cNvPr id="371" name="Freeform 4"/>
                <p:cNvSpPr/>
                <p:nvPr/>
              </p:nvSpPr>
              <p:spPr bwMode="auto">
                <a:xfrm rot="10832">
                  <a:off x="7662904" y="2218930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sunrise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2" name="Freeform 4"/>
                <p:cNvSpPr/>
                <p:nvPr/>
              </p:nvSpPr>
              <p:spPr bwMode="auto">
                <a:xfrm rot="10832">
                  <a:off x="7715001" y="2611698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sunrise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373" name="Straight Connector 372"/>
                <p:cNvCxnSpPr/>
                <p:nvPr/>
              </p:nvCxnSpPr>
              <p:spPr bwMode="auto">
                <a:xfrm rot="12454618" flipH="1">
                  <a:off x="7799038" y="290518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4" name="Straight Connector 373"/>
                <p:cNvCxnSpPr/>
                <p:nvPr/>
              </p:nvCxnSpPr>
              <p:spPr bwMode="auto">
                <a:xfrm rot="12454618" flipH="1">
                  <a:off x="7777969" y="322737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5" name="Straight Connector 374"/>
                <p:cNvCxnSpPr/>
                <p:nvPr/>
              </p:nvCxnSpPr>
              <p:spPr bwMode="auto">
                <a:xfrm rot="12454618" flipH="1">
                  <a:off x="7802347" y="3764390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6" name="Straight Connector 375"/>
                <p:cNvCxnSpPr/>
                <p:nvPr/>
              </p:nvCxnSpPr>
              <p:spPr bwMode="auto">
                <a:xfrm rot="12454618" flipH="1">
                  <a:off x="7793665" y="4154663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7" name="Straight Connector 376"/>
                <p:cNvCxnSpPr/>
                <p:nvPr/>
              </p:nvCxnSpPr>
              <p:spPr bwMode="auto">
                <a:xfrm rot="12454618" flipH="1">
                  <a:off x="7862270" y="464623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8" name="Straight Connector 377"/>
                <p:cNvCxnSpPr/>
                <p:nvPr/>
              </p:nvCxnSpPr>
              <p:spPr bwMode="auto">
                <a:xfrm rot="12454618" flipH="1">
                  <a:off x="7818018" y="5527451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9" name="Straight Connector 378"/>
                <p:cNvCxnSpPr/>
                <p:nvPr/>
              </p:nvCxnSpPr>
              <p:spPr bwMode="auto">
                <a:xfrm rot="12454618" flipH="1">
                  <a:off x="7820070" y="454876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0" name="Straight Connector 379"/>
                <p:cNvCxnSpPr/>
                <p:nvPr/>
              </p:nvCxnSpPr>
              <p:spPr bwMode="auto">
                <a:xfrm rot="12454618" flipH="1">
                  <a:off x="7791915" y="511699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364" name="Straight Connector 363"/>
              <p:cNvCxnSpPr/>
              <p:nvPr/>
            </p:nvCxnSpPr>
            <p:spPr bwMode="auto">
              <a:xfrm rot="12454618" flipH="1">
                <a:off x="7804826" y="5410216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5" name="Straight Connector 364"/>
              <p:cNvCxnSpPr/>
              <p:nvPr/>
            </p:nvCxnSpPr>
            <p:spPr bwMode="auto">
              <a:xfrm rot="12454618" flipH="1">
                <a:off x="7770472" y="5018680"/>
                <a:ext cx="336488" cy="14017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6" name="Straight Connector 365"/>
              <p:cNvCxnSpPr/>
              <p:nvPr/>
            </p:nvCxnSpPr>
            <p:spPr bwMode="auto">
              <a:xfrm rot="12454618" flipH="1">
                <a:off x="7822833" y="4908947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7" name="Straight Connector 366"/>
              <p:cNvCxnSpPr/>
              <p:nvPr/>
            </p:nvCxnSpPr>
            <p:spPr bwMode="auto">
              <a:xfrm rot="12454618" flipH="1">
                <a:off x="7783015" y="4238922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8" name="Straight Connector 367"/>
              <p:cNvCxnSpPr/>
              <p:nvPr/>
            </p:nvCxnSpPr>
            <p:spPr bwMode="auto">
              <a:xfrm rot="12454618" flipH="1">
                <a:off x="7819475" y="4075760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9" name="Straight Connector 368"/>
              <p:cNvCxnSpPr/>
              <p:nvPr/>
            </p:nvCxnSpPr>
            <p:spPr bwMode="auto">
              <a:xfrm rot="12454618" flipH="1">
                <a:off x="7807570" y="3641375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0" name="Straight Connector 369"/>
              <p:cNvCxnSpPr/>
              <p:nvPr/>
            </p:nvCxnSpPr>
            <p:spPr bwMode="auto">
              <a:xfrm rot="12454618" flipH="1">
                <a:off x="7800324" y="3360439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81" name="Freeform 380"/>
            <p:cNvSpPr/>
            <p:nvPr/>
          </p:nvSpPr>
          <p:spPr bwMode="auto">
            <a:xfrm rot="5400000">
              <a:off x="7540672" y="2790486"/>
              <a:ext cx="264016" cy="540912"/>
            </a:xfrm>
            <a:custGeom>
              <a:avLst/>
              <a:gdLst>
                <a:gd name="connsiteX0" fmla="*/ 152400 w 264016"/>
                <a:gd name="connsiteY0" fmla="*/ 10732 h 540912"/>
                <a:gd name="connsiteX1" fmla="*/ 191036 w 264016"/>
                <a:gd name="connsiteY1" fmla="*/ 113763 h 540912"/>
                <a:gd name="connsiteX2" fmla="*/ 203915 w 264016"/>
                <a:gd name="connsiteY2" fmla="*/ 126642 h 540912"/>
                <a:gd name="connsiteX3" fmla="*/ 191036 w 264016"/>
                <a:gd name="connsiteY3" fmla="*/ 191036 h 540912"/>
                <a:gd name="connsiteX4" fmla="*/ 216794 w 264016"/>
                <a:gd name="connsiteY4" fmla="*/ 294067 h 540912"/>
                <a:gd name="connsiteX5" fmla="*/ 255430 w 264016"/>
                <a:gd name="connsiteY5" fmla="*/ 332704 h 540912"/>
                <a:gd name="connsiteX6" fmla="*/ 165278 w 264016"/>
                <a:gd name="connsiteY6" fmla="*/ 435735 h 540912"/>
                <a:gd name="connsiteX7" fmla="*/ 165278 w 264016"/>
                <a:gd name="connsiteY7" fmla="*/ 525887 h 540912"/>
                <a:gd name="connsiteX8" fmla="*/ 23611 w 264016"/>
                <a:gd name="connsiteY8" fmla="*/ 525887 h 540912"/>
                <a:gd name="connsiteX9" fmla="*/ 36490 w 264016"/>
                <a:gd name="connsiteY9" fmla="*/ 448614 h 540912"/>
                <a:gd name="connsiteX10" fmla="*/ 152400 w 264016"/>
                <a:gd name="connsiteY10" fmla="*/ 358462 h 540912"/>
                <a:gd name="connsiteX11" fmla="*/ 113763 w 264016"/>
                <a:gd name="connsiteY11" fmla="*/ 191036 h 540912"/>
                <a:gd name="connsiteX12" fmla="*/ 10732 w 264016"/>
                <a:gd name="connsiteY12" fmla="*/ 113763 h 540912"/>
                <a:gd name="connsiteX13" fmla="*/ 49369 w 264016"/>
                <a:gd name="connsiteY13" fmla="*/ 49369 h 540912"/>
                <a:gd name="connsiteX14" fmla="*/ 152400 w 264016"/>
                <a:gd name="connsiteY14" fmla="*/ 10732 h 54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4016" h="540912">
                  <a:moveTo>
                    <a:pt x="152400" y="10732"/>
                  </a:moveTo>
                  <a:cubicBezTo>
                    <a:pt x="176011" y="21464"/>
                    <a:pt x="182450" y="94445"/>
                    <a:pt x="191036" y="113763"/>
                  </a:cubicBezTo>
                  <a:cubicBezTo>
                    <a:pt x="199622" y="133081"/>
                    <a:pt x="203915" y="113763"/>
                    <a:pt x="203915" y="126642"/>
                  </a:cubicBezTo>
                  <a:cubicBezTo>
                    <a:pt x="203915" y="139521"/>
                    <a:pt x="188890" y="163132"/>
                    <a:pt x="191036" y="191036"/>
                  </a:cubicBezTo>
                  <a:cubicBezTo>
                    <a:pt x="193182" y="218940"/>
                    <a:pt x="206062" y="270456"/>
                    <a:pt x="216794" y="294067"/>
                  </a:cubicBezTo>
                  <a:cubicBezTo>
                    <a:pt x="227526" y="317678"/>
                    <a:pt x="264016" y="309093"/>
                    <a:pt x="255430" y="332704"/>
                  </a:cubicBezTo>
                  <a:cubicBezTo>
                    <a:pt x="246844" y="356315"/>
                    <a:pt x="180303" y="403538"/>
                    <a:pt x="165278" y="435735"/>
                  </a:cubicBezTo>
                  <a:cubicBezTo>
                    <a:pt x="150253" y="467932"/>
                    <a:pt x="188889" y="510862"/>
                    <a:pt x="165278" y="525887"/>
                  </a:cubicBezTo>
                  <a:cubicBezTo>
                    <a:pt x="141667" y="540912"/>
                    <a:pt x="45076" y="538766"/>
                    <a:pt x="23611" y="525887"/>
                  </a:cubicBezTo>
                  <a:cubicBezTo>
                    <a:pt x="2146" y="513008"/>
                    <a:pt x="15025" y="476518"/>
                    <a:pt x="36490" y="448614"/>
                  </a:cubicBezTo>
                  <a:cubicBezTo>
                    <a:pt x="57955" y="420710"/>
                    <a:pt x="139521" y="401392"/>
                    <a:pt x="152400" y="358462"/>
                  </a:cubicBezTo>
                  <a:cubicBezTo>
                    <a:pt x="165279" y="315532"/>
                    <a:pt x="137374" y="231819"/>
                    <a:pt x="113763" y="191036"/>
                  </a:cubicBezTo>
                  <a:cubicBezTo>
                    <a:pt x="90152" y="150253"/>
                    <a:pt x="21464" y="137374"/>
                    <a:pt x="10732" y="113763"/>
                  </a:cubicBezTo>
                  <a:cubicBezTo>
                    <a:pt x="0" y="90152"/>
                    <a:pt x="27904" y="62248"/>
                    <a:pt x="49369" y="49369"/>
                  </a:cubicBezTo>
                  <a:cubicBezTo>
                    <a:pt x="70834" y="36490"/>
                    <a:pt x="128789" y="0"/>
                    <a:pt x="152400" y="10732"/>
                  </a:cubicBezTo>
                  <a:close/>
                </a:path>
              </a:pathLst>
            </a:custGeom>
            <a:solidFill>
              <a:srgbClr val="00B0F0">
                <a:alpha val="7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254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2627784" y="59722"/>
            <a:ext cx="4680520" cy="638175"/>
          </a:xfrm>
        </p:spPr>
        <p:txBody>
          <a:bodyPr/>
          <a:lstStyle/>
          <a:p>
            <a:r>
              <a:rPr lang="en-GB" dirty="0" smtClean="0"/>
              <a:t>Types of Receptor</a:t>
            </a:r>
            <a:endParaRPr lang="en-GB" dirty="0"/>
          </a:p>
        </p:txBody>
      </p:sp>
      <p:grpSp>
        <p:nvGrpSpPr>
          <p:cNvPr id="123" name="Group 202"/>
          <p:cNvGrpSpPr/>
          <p:nvPr/>
        </p:nvGrpSpPr>
        <p:grpSpPr>
          <a:xfrm>
            <a:off x="785786" y="1892843"/>
            <a:ext cx="413872" cy="460766"/>
            <a:chOff x="2657561" y="2458319"/>
            <a:chExt cx="413872" cy="460766"/>
          </a:xfrm>
        </p:grpSpPr>
        <p:sp>
          <p:nvSpPr>
            <p:cNvPr id="124" name="Oval 123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5" name="Oval 124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41" name="Rectangle 240"/>
          <p:cNvSpPr/>
          <p:nvPr/>
        </p:nvSpPr>
        <p:spPr bwMode="auto">
          <a:xfrm>
            <a:off x="457271" y="3197214"/>
            <a:ext cx="2311096" cy="714380"/>
          </a:xfrm>
          <a:prstGeom prst="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matt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 rot="5400000">
            <a:off x="70071" y="2085581"/>
            <a:ext cx="3071834" cy="2322000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69211" y="3193395"/>
            <a:ext cx="2311096" cy="1589106"/>
          </a:xfrm>
          <a:prstGeom prst="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matt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9" name="Freeform 78"/>
          <p:cNvSpPr/>
          <p:nvPr/>
        </p:nvSpPr>
        <p:spPr bwMode="auto">
          <a:xfrm>
            <a:off x="526581" y="3508077"/>
            <a:ext cx="37764" cy="164798"/>
          </a:xfrm>
          <a:custGeom>
            <a:avLst/>
            <a:gdLst>
              <a:gd name="connsiteX0" fmla="*/ 51515 w 51515"/>
              <a:gd name="connsiteY0" fmla="*/ 0 h 193183"/>
              <a:gd name="connsiteX1" fmla="*/ 12879 w 51515"/>
              <a:gd name="connsiteY1" fmla="*/ 12878 h 193183"/>
              <a:gd name="connsiteX2" fmla="*/ 0 w 51515"/>
              <a:gd name="connsiteY2" fmla="*/ 51515 h 193183"/>
              <a:gd name="connsiteX3" fmla="*/ 25758 w 51515"/>
              <a:gd name="connsiteY3" fmla="*/ 154546 h 193183"/>
              <a:gd name="connsiteX4" fmla="*/ 25758 w 51515"/>
              <a:gd name="connsiteY4" fmla="*/ 193183 h 1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5" h="193183">
                <a:moveTo>
                  <a:pt x="51515" y="0"/>
                </a:moveTo>
                <a:cubicBezTo>
                  <a:pt x="38636" y="4293"/>
                  <a:pt x="22478" y="3279"/>
                  <a:pt x="12879" y="12878"/>
                </a:cubicBezTo>
                <a:cubicBezTo>
                  <a:pt x="3280" y="22477"/>
                  <a:pt x="0" y="37939"/>
                  <a:pt x="0" y="51515"/>
                </a:cubicBezTo>
                <a:cubicBezTo>
                  <a:pt x="0" y="131756"/>
                  <a:pt x="15595" y="93570"/>
                  <a:pt x="25758" y="154546"/>
                </a:cubicBezTo>
                <a:cubicBezTo>
                  <a:pt x="27875" y="167250"/>
                  <a:pt x="25758" y="180304"/>
                  <a:pt x="25758" y="193183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clear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733231" y="3517212"/>
            <a:ext cx="37764" cy="164798"/>
          </a:xfrm>
          <a:custGeom>
            <a:avLst/>
            <a:gdLst>
              <a:gd name="connsiteX0" fmla="*/ 51515 w 51515"/>
              <a:gd name="connsiteY0" fmla="*/ 0 h 193183"/>
              <a:gd name="connsiteX1" fmla="*/ 12879 w 51515"/>
              <a:gd name="connsiteY1" fmla="*/ 12878 h 193183"/>
              <a:gd name="connsiteX2" fmla="*/ 0 w 51515"/>
              <a:gd name="connsiteY2" fmla="*/ 51515 h 193183"/>
              <a:gd name="connsiteX3" fmla="*/ 25758 w 51515"/>
              <a:gd name="connsiteY3" fmla="*/ 154546 h 193183"/>
              <a:gd name="connsiteX4" fmla="*/ 25758 w 51515"/>
              <a:gd name="connsiteY4" fmla="*/ 193183 h 1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5" h="193183">
                <a:moveTo>
                  <a:pt x="51515" y="0"/>
                </a:moveTo>
                <a:cubicBezTo>
                  <a:pt x="38636" y="4293"/>
                  <a:pt x="22478" y="3279"/>
                  <a:pt x="12879" y="12878"/>
                </a:cubicBezTo>
                <a:cubicBezTo>
                  <a:pt x="3280" y="22477"/>
                  <a:pt x="0" y="37939"/>
                  <a:pt x="0" y="51515"/>
                </a:cubicBezTo>
                <a:cubicBezTo>
                  <a:pt x="0" y="131756"/>
                  <a:pt x="15595" y="93570"/>
                  <a:pt x="25758" y="154546"/>
                </a:cubicBezTo>
                <a:cubicBezTo>
                  <a:pt x="27875" y="167250"/>
                  <a:pt x="25758" y="180304"/>
                  <a:pt x="25758" y="193183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clear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1" name="Freeform 80"/>
          <p:cNvSpPr/>
          <p:nvPr/>
        </p:nvSpPr>
        <p:spPr bwMode="auto">
          <a:xfrm>
            <a:off x="949346" y="3509488"/>
            <a:ext cx="37764" cy="164798"/>
          </a:xfrm>
          <a:custGeom>
            <a:avLst/>
            <a:gdLst>
              <a:gd name="connsiteX0" fmla="*/ 51515 w 51515"/>
              <a:gd name="connsiteY0" fmla="*/ 0 h 193183"/>
              <a:gd name="connsiteX1" fmla="*/ 12879 w 51515"/>
              <a:gd name="connsiteY1" fmla="*/ 12878 h 193183"/>
              <a:gd name="connsiteX2" fmla="*/ 0 w 51515"/>
              <a:gd name="connsiteY2" fmla="*/ 51515 h 193183"/>
              <a:gd name="connsiteX3" fmla="*/ 25758 w 51515"/>
              <a:gd name="connsiteY3" fmla="*/ 154546 h 193183"/>
              <a:gd name="connsiteX4" fmla="*/ 25758 w 51515"/>
              <a:gd name="connsiteY4" fmla="*/ 193183 h 1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5" h="193183">
                <a:moveTo>
                  <a:pt x="51515" y="0"/>
                </a:moveTo>
                <a:cubicBezTo>
                  <a:pt x="38636" y="4293"/>
                  <a:pt x="22478" y="3279"/>
                  <a:pt x="12879" y="12878"/>
                </a:cubicBezTo>
                <a:cubicBezTo>
                  <a:pt x="3280" y="22477"/>
                  <a:pt x="0" y="37939"/>
                  <a:pt x="0" y="51515"/>
                </a:cubicBezTo>
                <a:cubicBezTo>
                  <a:pt x="0" y="131756"/>
                  <a:pt x="15595" y="93570"/>
                  <a:pt x="25758" y="154546"/>
                </a:cubicBezTo>
                <a:cubicBezTo>
                  <a:pt x="27875" y="167250"/>
                  <a:pt x="25758" y="180304"/>
                  <a:pt x="25758" y="193183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clear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2" name="Freeform 81"/>
          <p:cNvSpPr/>
          <p:nvPr/>
        </p:nvSpPr>
        <p:spPr bwMode="auto">
          <a:xfrm>
            <a:off x="1996736" y="3517212"/>
            <a:ext cx="37764" cy="164798"/>
          </a:xfrm>
          <a:custGeom>
            <a:avLst/>
            <a:gdLst>
              <a:gd name="connsiteX0" fmla="*/ 51515 w 51515"/>
              <a:gd name="connsiteY0" fmla="*/ 0 h 193183"/>
              <a:gd name="connsiteX1" fmla="*/ 12879 w 51515"/>
              <a:gd name="connsiteY1" fmla="*/ 12878 h 193183"/>
              <a:gd name="connsiteX2" fmla="*/ 0 w 51515"/>
              <a:gd name="connsiteY2" fmla="*/ 51515 h 193183"/>
              <a:gd name="connsiteX3" fmla="*/ 25758 w 51515"/>
              <a:gd name="connsiteY3" fmla="*/ 154546 h 193183"/>
              <a:gd name="connsiteX4" fmla="*/ 25758 w 51515"/>
              <a:gd name="connsiteY4" fmla="*/ 193183 h 1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5" h="193183">
                <a:moveTo>
                  <a:pt x="51515" y="0"/>
                </a:moveTo>
                <a:cubicBezTo>
                  <a:pt x="38636" y="4293"/>
                  <a:pt x="22478" y="3279"/>
                  <a:pt x="12879" y="12878"/>
                </a:cubicBezTo>
                <a:cubicBezTo>
                  <a:pt x="3280" y="22477"/>
                  <a:pt x="0" y="37939"/>
                  <a:pt x="0" y="51515"/>
                </a:cubicBezTo>
                <a:cubicBezTo>
                  <a:pt x="0" y="131756"/>
                  <a:pt x="15595" y="93570"/>
                  <a:pt x="25758" y="154546"/>
                </a:cubicBezTo>
                <a:cubicBezTo>
                  <a:pt x="27875" y="167250"/>
                  <a:pt x="25758" y="180304"/>
                  <a:pt x="25758" y="193183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clear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3" name="Freeform 82"/>
          <p:cNvSpPr/>
          <p:nvPr/>
        </p:nvSpPr>
        <p:spPr bwMode="auto">
          <a:xfrm>
            <a:off x="2621850" y="3513350"/>
            <a:ext cx="37764" cy="164798"/>
          </a:xfrm>
          <a:custGeom>
            <a:avLst/>
            <a:gdLst>
              <a:gd name="connsiteX0" fmla="*/ 51515 w 51515"/>
              <a:gd name="connsiteY0" fmla="*/ 0 h 193183"/>
              <a:gd name="connsiteX1" fmla="*/ 12879 w 51515"/>
              <a:gd name="connsiteY1" fmla="*/ 12878 h 193183"/>
              <a:gd name="connsiteX2" fmla="*/ 0 w 51515"/>
              <a:gd name="connsiteY2" fmla="*/ 51515 h 193183"/>
              <a:gd name="connsiteX3" fmla="*/ 25758 w 51515"/>
              <a:gd name="connsiteY3" fmla="*/ 154546 h 193183"/>
              <a:gd name="connsiteX4" fmla="*/ 25758 w 51515"/>
              <a:gd name="connsiteY4" fmla="*/ 193183 h 1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5" h="193183">
                <a:moveTo>
                  <a:pt x="51515" y="0"/>
                </a:moveTo>
                <a:cubicBezTo>
                  <a:pt x="38636" y="4293"/>
                  <a:pt x="22478" y="3279"/>
                  <a:pt x="12879" y="12878"/>
                </a:cubicBezTo>
                <a:cubicBezTo>
                  <a:pt x="3280" y="22477"/>
                  <a:pt x="0" y="37939"/>
                  <a:pt x="0" y="51515"/>
                </a:cubicBezTo>
                <a:cubicBezTo>
                  <a:pt x="0" y="131756"/>
                  <a:pt x="15595" y="93570"/>
                  <a:pt x="25758" y="154546"/>
                </a:cubicBezTo>
                <a:cubicBezTo>
                  <a:pt x="27875" y="167250"/>
                  <a:pt x="25758" y="180304"/>
                  <a:pt x="25758" y="193183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clear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2412373" y="3531811"/>
            <a:ext cx="37764" cy="164798"/>
          </a:xfrm>
          <a:custGeom>
            <a:avLst/>
            <a:gdLst>
              <a:gd name="connsiteX0" fmla="*/ 51515 w 51515"/>
              <a:gd name="connsiteY0" fmla="*/ 0 h 193183"/>
              <a:gd name="connsiteX1" fmla="*/ 12879 w 51515"/>
              <a:gd name="connsiteY1" fmla="*/ 12878 h 193183"/>
              <a:gd name="connsiteX2" fmla="*/ 0 w 51515"/>
              <a:gd name="connsiteY2" fmla="*/ 51515 h 193183"/>
              <a:gd name="connsiteX3" fmla="*/ 25758 w 51515"/>
              <a:gd name="connsiteY3" fmla="*/ 154546 h 193183"/>
              <a:gd name="connsiteX4" fmla="*/ 25758 w 51515"/>
              <a:gd name="connsiteY4" fmla="*/ 193183 h 1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5" h="193183">
                <a:moveTo>
                  <a:pt x="51515" y="0"/>
                </a:moveTo>
                <a:cubicBezTo>
                  <a:pt x="38636" y="4293"/>
                  <a:pt x="22478" y="3279"/>
                  <a:pt x="12879" y="12878"/>
                </a:cubicBezTo>
                <a:cubicBezTo>
                  <a:pt x="3280" y="22477"/>
                  <a:pt x="0" y="37939"/>
                  <a:pt x="0" y="51515"/>
                </a:cubicBezTo>
                <a:cubicBezTo>
                  <a:pt x="0" y="131756"/>
                  <a:pt x="15595" y="93570"/>
                  <a:pt x="25758" y="154546"/>
                </a:cubicBezTo>
                <a:cubicBezTo>
                  <a:pt x="27875" y="167250"/>
                  <a:pt x="25758" y="180304"/>
                  <a:pt x="25758" y="193183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clear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1578509" y="3505626"/>
            <a:ext cx="37764" cy="164798"/>
          </a:xfrm>
          <a:custGeom>
            <a:avLst/>
            <a:gdLst>
              <a:gd name="connsiteX0" fmla="*/ 51515 w 51515"/>
              <a:gd name="connsiteY0" fmla="*/ 0 h 193183"/>
              <a:gd name="connsiteX1" fmla="*/ 12879 w 51515"/>
              <a:gd name="connsiteY1" fmla="*/ 12878 h 193183"/>
              <a:gd name="connsiteX2" fmla="*/ 0 w 51515"/>
              <a:gd name="connsiteY2" fmla="*/ 51515 h 193183"/>
              <a:gd name="connsiteX3" fmla="*/ 25758 w 51515"/>
              <a:gd name="connsiteY3" fmla="*/ 154546 h 193183"/>
              <a:gd name="connsiteX4" fmla="*/ 25758 w 51515"/>
              <a:gd name="connsiteY4" fmla="*/ 193183 h 1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5" h="193183">
                <a:moveTo>
                  <a:pt x="51515" y="0"/>
                </a:moveTo>
                <a:cubicBezTo>
                  <a:pt x="38636" y="4293"/>
                  <a:pt x="22478" y="3279"/>
                  <a:pt x="12879" y="12878"/>
                </a:cubicBezTo>
                <a:cubicBezTo>
                  <a:pt x="3280" y="22477"/>
                  <a:pt x="0" y="37939"/>
                  <a:pt x="0" y="51515"/>
                </a:cubicBezTo>
                <a:cubicBezTo>
                  <a:pt x="0" y="131756"/>
                  <a:pt x="15595" y="93570"/>
                  <a:pt x="25758" y="154546"/>
                </a:cubicBezTo>
                <a:cubicBezTo>
                  <a:pt x="27875" y="167250"/>
                  <a:pt x="25758" y="180304"/>
                  <a:pt x="25758" y="193183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clear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1362393" y="3509488"/>
            <a:ext cx="37764" cy="164798"/>
          </a:xfrm>
          <a:custGeom>
            <a:avLst/>
            <a:gdLst>
              <a:gd name="connsiteX0" fmla="*/ 51515 w 51515"/>
              <a:gd name="connsiteY0" fmla="*/ 0 h 193183"/>
              <a:gd name="connsiteX1" fmla="*/ 12879 w 51515"/>
              <a:gd name="connsiteY1" fmla="*/ 12878 h 193183"/>
              <a:gd name="connsiteX2" fmla="*/ 0 w 51515"/>
              <a:gd name="connsiteY2" fmla="*/ 51515 h 193183"/>
              <a:gd name="connsiteX3" fmla="*/ 25758 w 51515"/>
              <a:gd name="connsiteY3" fmla="*/ 154546 h 193183"/>
              <a:gd name="connsiteX4" fmla="*/ 25758 w 51515"/>
              <a:gd name="connsiteY4" fmla="*/ 193183 h 1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5" h="193183">
                <a:moveTo>
                  <a:pt x="51515" y="0"/>
                </a:moveTo>
                <a:cubicBezTo>
                  <a:pt x="38636" y="4293"/>
                  <a:pt x="22478" y="3279"/>
                  <a:pt x="12879" y="12878"/>
                </a:cubicBezTo>
                <a:cubicBezTo>
                  <a:pt x="3280" y="22477"/>
                  <a:pt x="0" y="37939"/>
                  <a:pt x="0" y="51515"/>
                </a:cubicBezTo>
                <a:cubicBezTo>
                  <a:pt x="0" y="131756"/>
                  <a:pt x="15595" y="93570"/>
                  <a:pt x="25758" y="154546"/>
                </a:cubicBezTo>
                <a:cubicBezTo>
                  <a:pt x="27875" y="167250"/>
                  <a:pt x="25758" y="180304"/>
                  <a:pt x="25758" y="193183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clear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7" name="Freeform 86"/>
          <p:cNvSpPr/>
          <p:nvPr/>
        </p:nvSpPr>
        <p:spPr bwMode="auto">
          <a:xfrm>
            <a:off x="1783939" y="3505626"/>
            <a:ext cx="37764" cy="164798"/>
          </a:xfrm>
          <a:custGeom>
            <a:avLst/>
            <a:gdLst>
              <a:gd name="connsiteX0" fmla="*/ 51515 w 51515"/>
              <a:gd name="connsiteY0" fmla="*/ 0 h 193183"/>
              <a:gd name="connsiteX1" fmla="*/ 12879 w 51515"/>
              <a:gd name="connsiteY1" fmla="*/ 12878 h 193183"/>
              <a:gd name="connsiteX2" fmla="*/ 0 w 51515"/>
              <a:gd name="connsiteY2" fmla="*/ 51515 h 193183"/>
              <a:gd name="connsiteX3" fmla="*/ 25758 w 51515"/>
              <a:gd name="connsiteY3" fmla="*/ 154546 h 193183"/>
              <a:gd name="connsiteX4" fmla="*/ 25758 w 51515"/>
              <a:gd name="connsiteY4" fmla="*/ 193183 h 1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5" h="193183">
                <a:moveTo>
                  <a:pt x="51515" y="0"/>
                </a:moveTo>
                <a:cubicBezTo>
                  <a:pt x="38636" y="4293"/>
                  <a:pt x="22478" y="3279"/>
                  <a:pt x="12879" y="12878"/>
                </a:cubicBezTo>
                <a:cubicBezTo>
                  <a:pt x="3280" y="22477"/>
                  <a:pt x="0" y="37939"/>
                  <a:pt x="0" y="51515"/>
                </a:cubicBezTo>
                <a:cubicBezTo>
                  <a:pt x="0" y="131756"/>
                  <a:pt x="15595" y="93570"/>
                  <a:pt x="25758" y="154546"/>
                </a:cubicBezTo>
                <a:cubicBezTo>
                  <a:pt x="27875" y="167250"/>
                  <a:pt x="25758" y="180304"/>
                  <a:pt x="25758" y="193183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prstMaterial="clear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8" name="Freeform 87"/>
          <p:cNvSpPr/>
          <p:nvPr/>
        </p:nvSpPr>
        <p:spPr bwMode="auto">
          <a:xfrm>
            <a:off x="2191663" y="3505625"/>
            <a:ext cx="33515" cy="174331"/>
          </a:xfrm>
          <a:custGeom>
            <a:avLst/>
            <a:gdLst>
              <a:gd name="connsiteX0" fmla="*/ 35781 w 35781"/>
              <a:gd name="connsiteY0" fmla="*/ 278296 h 278296"/>
              <a:gd name="connsiteX1" fmla="*/ 27830 w 35781"/>
              <a:gd name="connsiteY1" fmla="*/ 155051 h 278296"/>
              <a:gd name="connsiteX2" fmla="*/ 23854 w 35781"/>
              <a:gd name="connsiteY2" fmla="*/ 99392 h 278296"/>
              <a:gd name="connsiteX3" fmla="*/ 19878 w 35781"/>
              <a:gd name="connsiteY3" fmla="*/ 87465 h 278296"/>
              <a:gd name="connsiteX4" fmla="*/ 11927 w 35781"/>
              <a:gd name="connsiteY4" fmla="*/ 43732 h 278296"/>
              <a:gd name="connsiteX5" fmla="*/ 7951 w 35781"/>
              <a:gd name="connsiteY5" fmla="*/ 23854 h 278296"/>
              <a:gd name="connsiteX6" fmla="*/ 0 w 35781"/>
              <a:gd name="connsiteY6" fmla="*/ 0 h 27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81" h="278296">
                <a:moveTo>
                  <a:pt x="35781" y="278296"/>
                </a:moveTo>
                <a:cubicBezTo>
                  <a:pt x="33131" y="237214"/>
                  <a:pt x="30763" y="196113"/>
                  <a:pt x="27830" y="155051"/>
                </a:cubicBezTo>
                <a:cubicBezTo>
                  <a:pt x="26505" y="136498"/>
                  <a:pt x="26027" y="117865"/>
                  <a:pt x="23854" y="99392"/>
                </a:cubicBezTo>
                <a:cubicBezTo>
                  <a:pt x="23364" y="95230"/>
                  <a:pt x="21203" y="91441"/>
                  <a:pt x="19878" y="87465"/>
                </a:cubicBezTo>
                <a:cubicBezTo>
                  <a:pt x="12989" y="39233"/>
                  <a:pt x="19425" y="77468"/>
                  <a:pt x="11927" y="43732"/>
                </a:cubicBezTo>
                <a:cubicBezTo>
                  <a:pt x="10461" y="37136"/>
                  <a:pt x="9729" y="30373"/>
                  <a:pt x="7951" y="23854"/>
                </a:cubicBezTo>
                <a:cubicBezTo>
                  <a:pt x="5746" y="15768"/>
                  <a:pt x="0" y="0"/>
                  <a:pt x="0" y="0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9" name="Freeform 88"/>
          <p:cNvSpPr/>
          <p:nvPr/>
        </p:nvSpPr>
        <p:spPr bwMode="auto">
          <a:xfrm>
            <a:off x="1149598" y="3521074"/>
            <a:ext cx="33515" cy="174331"/>
          </a:xfrm>
          <a:custGeom>
            <a:avLst/>
            <a:gdLst>
              <a:gd name="connsiteX0" fmla="*/ 35781 w 35781"/>
              <a:gd name="connsiteY0" fmla="*/ 278296 h 278296"/>
              <a:gd name="connsiteX1" fmla="*/ 27830 w 35781"/>
              <a:gd name="connsiteY1" fmla="*/ 155051 h 278296"/>
              <a:gd name="connsiteX2" fmla="*/ 23854 w 35781"/>
              <a:gd name="connsiteY2" fmla="*/ 99392 h 278296"/>
              <a:gd name="connsiteX3" fmla="*/ 19878 w 35781"/>
              <a:gd name="connsiteY3" fmla="*/ 87465 h 278296"/>
              <a:gd name="connsiteX4" fmla="*/ 11927 w 35781"/>
              <a:gd name="connsiteY4" fmla="*/ 43732 h 278296"/>
              <a:gd name="connsiteX5" fmla="*/ 7951 w 35781"/>
              <a:gd name="connsiteY5" fmla="*/ 23854 h 278296"/>
              <a:gd name="connsiteX6" fmla="*/ 0 w 35781"/>
              <a:gd name="connsiteY6" fmla="*/ 0 h 27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81" h="278296">
                <a:moveTo>
                  <a:pt x="35781" y="278296"/>
                </a:moveTo>
                <a:cubicBezTo>
                  <a:pt x="33131" y="237214"/>
                  <a:pt x="30763" y="196113"/>
                  <a:pt x="27830" y="155051"/>
                </a:cubicBezTo>
                <a:cubicBezTo>
                  <a:pt x="26505" y="136498"/>
                  <a:pt x="26027" y="117865"/>
                  <a:pt x="23854" y="99392"/>
                </a:cubicBezTo>
                <a:cubicBezTo>
                  <a:pt x="23364" y="95230"/>
                  <a:pt x="21203" y="91441"/>
                  <a:pt x="19878" y="87465"/>
                </a:cubicBezTo>
                <a:cubicBezTo>
                  <a:pt x="12989" y="39233"/>
                  <a:pt x="19425" y="77468"/>
                  <a:pt x="11927" y="43732"/>
                </a:cubicBezTo>
                <a:cubicBezTo>
                  <a:pt x="10461" y="37136"/>
                  <a:pt x="9729" y="30373"/>
                  <a:pt x="7951" y="23854"/>
                </a:cubicBezTo>
                <a:cubicBezTo>
                  <a:pt x="5746" y="15768"/>
                  <a:pt x="0" y="0"/>
                  <a:pt x="0" y="0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0" name="Freeform 89"/>
          <p:cNvSpPr/>
          <p:nvPr/>
        </p:nvSpPr>
        <p:spPr bwMode="auto">
          <a:xfrm>
            <a:off x="1369928" y="3431641"/>
            <a:ext cx="13826" cy="146741"/>
          </a:xfrm>
          <a:custGeom>
            <a:avLst/>
            <a:gdLst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60" h="172016">
                <a:moveTo>
                  <a:pt x="18860" y="0"/>
                </a:moveTo>
                <a:cubicBezTo>
                  <a:pt x="10184" y="33196"/>
                  <a:pt x="1508" y="66392"/>
                  <a:pt x="754" y="95061"/>
                </a:cubicBezTo>
                <a:cubicBezTo>
                  <a:pt x="0" y="123730"/>
                  <a:pt x="7167" y="147873"/>
                  <a:pt x="14334" y="172016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1" name="Freeform 90"/>
          <p:cNvSpPr/>
          <p:nvPr/>
        </p:nvSpPr>
        <p:spPr bwMode="auto">
          <a:xfrm>
            <a:off x="530391" y="3429238"/>
            <a:ext cx="13826" cy="146741"/>
          </a:xfrm>
          <a:custGeom>
            <a:avLst/>
            <a:gdLst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60" h="172016">
                <a:moveTo>
                  <a:pt x="18860" y="0"/>
                </a:moveTo>
                <a:cubicBezTo>
                  <a:pt x="10184" y="33196"/>
                  <a:pt x="1508" y="66392"/>
                  <a:pt x="754" y="95061"/>
                </a:cubicBezTo>
                <a:cubicBezTo>
                  <a:pt x="0" y="123730"/>
                  <a:pt x="7167" y="147873"/>
                  <a:pt x="14334" y="172016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2" name="Freeform 91"/>
          <p:cNvSpPr/>
          <p:nvPr/>
        </p:nvSpPr>
        <p:spPr bwMode="auto">
          <a:xfrm>
            <a:off x="939391" y="3429238"/>
            <a:ext cx="13826" cy="146741"/>
          </a:xfrm>
          <a:custGeom>
            <a:avLst/>
            <a:gdLst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60" h="172016">
                <a:moveTo>
                  <a:pt x="18860" y="0"/>
                </a:moveTo>
                <a:cubicBezTo>
                  <a:pt x="10184" y="33196"/>
                  <a:pt x="1508" y="66392"/>
                  <a:pt x="754" y="95061"/>
                </a:cubicBezTo>
                <a:cubicBezTo>
                  <a:pt x="0" y="123730"/>
                  <a:pt x="7167" y="147873"/>
                  <a:pt x="14334" y="172016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3" name="Freeform 92"/>
          <p:cNvSpPr/>
          <p:nvPr/>
        </p:nvSpPr>
        <p:spPr bwMode="auto">
          <a:xfrm>
            <a:off x="1561916" y="3414639"/>
            <a:ext cx="13826" cy="146741"/>
          </a:xfrm>
          <a:custGeom>
            <a:avLst/>
            <a:gdLst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60" h="172016">
                <a:moveTo>
                  <a:pt x="18860" y="0"/>
                </a:moveTo>
                <a:cubicBezTo>
                  <a:pt x="10184" y="33196"/>
                  <a:pt x="1508" y="66392"/>
                  <a:pt x="754" y="95061"/>
                </a:cubicBezTo>
                <a:cubicBezTo>
                  <a:pt x="0" y="123730"/>
                  <a:pt x="7167" y="147873"/>
                  <a:pt x="14334" y="172016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4" name="Freeform 93"/>
          <p:cNvSpPr/>
          <p:nvPr/>
        </p:nvSpPr>
        <p:spPr bwMode="auto">
          <a:xfrm>
            <a:off x="2187031" y="3429238"/>
            <a:ext cx="13826" cy="146741"/>
          </a:xfrm>
          <a:custGeom>
            <a:avLst/>
            <a:gdLst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60" h="172016">
                <a:moveTo>
                  <a:pt x="18860" y="0"/>
                </a:moveTo>
                <a:cubicBezTo>
                  <a:pt x="10184" y="33196"/>
                  <a:pt x="1508" y="66392"/>
                  <a:pt x="754" y="95061"/>
                </a:cubicBezTo>
                <a:cubicBezTo>
                  <a:pt x="0" y="123730"/>
                  <a:pt x="7167" y="147873"/>
                  <a:pt x="14334" y="172016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5" name="Freeform 94"/>
          <p:cNvSpPr/>
          <p:nvPr/>
        </p:nvSpPr>
        <p:spPr bwMode="auto">
          <a:xfrm>
            <a:off x="2403146" y="3436962"/>
            <a:ext cx="13826" cy="146741"/>
          </a:xfrm>
          <a:custGeom>
            <a:avLst/>
            <a:gdLst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60" h="172016">
                <a:moveTo>
                  <a:pt x="18860" y="0"/>
                </a:moveTo>
                <a:cubicBezTo>
                  <a:pt x="10184" y="33196"/>
                  <a:pt x="1508" y="66392"/>
                  <a:pt x="754" y="95061"/>
                </a:cubicBezTo>
                <a:cubicBezTo>
                  <a:pt x="0" y="123730"/>
                  <a:pt x="7167" y="147873"/>
                  <a:pt x="14334" y="172016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6" name="Freeform 95"/>
          <p:cNvSpPr/>
          <p:nvPr/>
        </p:nvSpPr>
        <p:spPr bwMode="auto">
          <a:xfrm>
            <a:off x="2641762" y="3436962"/>
            <a:ext cx="48198" cy="146741"/>
          </a:xfrm>
          <a:custGeom>
            <a:avLst/>
            <a:gdLst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  <a:gd name="connsiteX0" fmla="*/ 11693 w 65747"/>
              <a:gd name="connsiteY0" fmla="*/ 0 h 172016"/>
              <a:gd name="connsiteX1" fmla="*/ 64993 w 65747"/>
              <a:gd name="connsiteY1" fmla="*/ 95061 h 172016"/>
              <a:gd name="connsiteX2" fmla="*/ 7167 w 65747"/>
              <a:gd name="connsiteY2" fmla="*/ 172016 h 17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747" h="172016">
                <a:moveTo>
                  <a:pt x="11693" y="0"/>
                </a:moveTo>
                <a:cubicBezTo>
                  <a:pt x="3017" y="33196"/>
                  <a:pt x="65747" y="66392"/>
                  <a:pt x="64993" y="95061"/>
                </a:cubicBezTo>
                <a:cubicBezTo>
                  <a:pt x="64239" y="123730"/>
                  <a:pt x="0" y="147873"/>
                  <a:pt x="7167" y="172016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7" name="Freeform 96"/>
          <p:cNvSpPr/>
          <p:nvPr/>
        </p:nvSpPr>
        <p:spPr bwMode="auto">
          <a:xfrm>
            <a:off x="2000783" y="3436962"/>
            <a:ext cx="48198" cy="146741"/>
          </a:xfrm>
          <a:custGeom>
            <a:avLst/>
            <a:gdLst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  <a:gd name="connsiteX0" fmla="*/ 11693 w 65747"/>
              <a:gd name="connsiteY0" fmla="*/ 0 h 172016"/>
              <a:gd name="connsiteX1" fmla="*/ 64993 w 65747"/>
              <a:gd name="connsiteY1" fmla="*/ 95061 h 172016"/>
              <a:gd name="connsiteX2" fmla="*/ 7167 w 65747"/>
              <a:gd name="connsiteY2" fmla="*/ 172016 h 17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747" h="172016">
                <a:moveTo>
                  <a:pt x="11693" y="0"/>
                </a:moveTo>
                <a:cubicBezTo>
                  <a:pt x="3017" y="33196"/>
                  <a:pt x="65747" y="66392"/>
                  <a:pt x="64993" y="95061"/>
                </a:cubicBezTo>
                <a:cubicBezTo>
                  <a:pt x="64239" y="123730"/>
                  <a:pt x="0" y="147873"/>
                  <a:pt x="7167" y="172016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8" name="Freeform 97"/>
          <p:cNvSpPr/>
          <p:nvPr/>
        </p:nvSpPr>
        <p:spPr bwMode="auto">
          <a:xfrm>
            <a:off x="1793895" y="3433100"/>
            <a:ext cx="48198" cy="146741"/>
          </a:xfrm>
          <a:custGeom>
            <a:avLst/>
            <a:gdLst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  <a:gd name="connsiteX0" fmla="*/ 11693 w 65747"/>
              <a:gd name="connsiteY0" fmla="*/ 0 h 172016"/>
              <a:gd name="connsiteX1" fmla="*/ 64993 w 65747"/>
              <a:gd name="connsiteY1" fmla="*/ 95061 h 172016"/>
              <a:gd name="connsiteX2" fmla="*/ 7167 w 65747"/>
              <a:gd name="connsiteY2" fmla="*/ 172016 h 17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747" h="172016">
                <a:moveTo>
                  <a:pt x="11693" y="0"/>
                </a:moveTo>
                <a:cubicBezTo>
                  <a:pt x="3017" y="33196"/>
                  <a:pt x="65747" y="66392"/>
                  <a:pt x="64993" y="95061"/>
                </a:cubicBezTo>
                <a:cubicBezTo>
                  <a:pt x="64239" y="123730"/>
                  <a:pt x="0" y="147873"/>
                  <a:pt x="7167" y="172016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9" name="Freeform 98"/>
          <p:cNvSpPr/>
          <p:nvPr/>
        </p:nvSpPr>
        <p:spPr bwMode="auto">
          <a:xfrm>
            <a:off x="1123048" y="3436962"/>
            <a:ext cx="66242" cy="207661"/>
          </a:xfrm>
          <a:custGeom>
            <a:avLst/>
            <a:gdLst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  <a:gd name="connsiteX0" fmla="*/ 11693 w 65747"/>
              <a:gd name="connsiteY0" fmla="*/ 0 h 172016"/>
              <a:gd name="connsiteX1" fmla="*/ 64993 w 65747"/>
              <a:gd name="connsiteY1" fmla="*/ 95061 h 172016"/>
              <a:gd name="connsiteX2" fmla="*/ 7167 w 65747"/>
              <a:gd name="connsiteY2" fmla="*/ 172016 h 172016"/>
              <a:gd name="connsiteX0" fmla="*/ 11693 w 65747"/>
              <a:gd name="connsiteY0" fmla="*/ 0 h 243430"/>
              <a:gd name="connsiteX1" fmla="*/ 64993 w 65747"/>
              <a:gd name="connsiteY1" fmla="*/ 95061 h 243430"/>
              <a:gd name="connsiteX2" fmla="*/ 7167 w 65747"/>
              <a:gd name="connsiteY2" fmla="*/ 243430 h 243430"/>
              <a:gd name="connsiteX0" fmla="*/ 90362 w 90362"/>
              <a:gd name="connsiteY0" fmla="*/ 0 h 243430"/>
              <a:gd name="connsiteX1" fmla="*/ 754 w 90362"/>
              <a:gd name="connsiteY1" fmla="*/ 95061 h 243430"/>
              <a:gd name="connsiteX2" fmla="*/ 85836 w 90362"/>
              <a:gd name="connsiteY2" fmla="*/ 243430 h 24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362" h="243430">
                <a:moveTo>
                  <a:pt x="90362" y="0"/>
                </a:moveTo>
                <a:cubicBezTo>
                  <a:pt x="81686" y="33196"/>
                  <a:pt x="1508" y="54489"/>
                  <a:pt x="754" y="95061"/>
                </a:cubicBezTo>
                <a:cubicBezTo>
                  <a:pt x="0" y="135633"/>
                  <a:pt x="78669" y="219287"/>
                  <a:pt x="85836" y="243430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0" name="Freeform 99"/>
          <p:cNvSpPr/>
          <p:nvPr/>
        </p:nvSpPr>
        <p:spPr bwMode="auto">
          <a:xfrm>
            <a:off x="697455" y="3425376"/>
            <a:ext cx="66242" cy="207661"/>
          </a:xfrm>
          <a:custGeom>
            <a:avLst/>
            <a:gdLst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  <a:gd name="connsiteX0" fmla="*/ 18860 w 18860"/>
              <a:gd name="connsiteY0" fmla="*/ 0 h 172016"/>
              <a:gd name="connsiteX1" fmla="*/ 754 w 18860"/>
              <a:gd name="connsiteY1" fmla="*/ 95061 h 172016"/>
              <a:gd name="connsiteX2" fmla="*/ 14334 w 18860"/>
              <a:gd name="connsiteY2" fmla="*/ 172016 h 172016"/>
              <a:gd name="connsiteX0" fmla="*/ 11693 w 65747"/>
              <a:gd name="connsiteY0" fmla="*/ 0 h 172016"/>
              <a:gd name="connsiteX1" fmla="*/ 64993 w 65747"/>
              <a:gd name="connsiteY1" fmla="*/ 95061 h 172016"/>
              <a:gd name="connsiteX2" fmla="*/ 7167 w 65747"/>
              <a:gd name="connsiteY2" fmla="*/ 172016 h 172016"/>
              <a:gd name="connsiteX0" fmla="*/ 11693 w 65747"/>
              <a:gd name="connsiteY0" fmla="*/ 0 h 243430"/>
              <a:gd name="connsiteX1" fmla="*/ 64993 w 65747"/>
              <a:gd name="connsiteY1" fmla="*/ 95061 h 243430"/>
              <a:gd name="connsiteX2" fmla="*/ 7167 w 65747"/>
              <a:gd name="connsiteY2" fmla="*/ 243430 h 243430"/>
              <a:gd name="connsiteX0" fmla="*/ 90362 w 90362"/>
              <a:gd name="connsiteY0" fmla="*/ 0 h 243430"/>
              <a:gd name="connsiteX1" fmla="*/ 754 w 90362"/>
              <a:gd name="connsiteY1" fmla="*/ 95061 h 243430"/>
              <a:gd name="connsiteX2" fmla="*/ 85836 w 90362"/>
              <a:gd name="connsiteY2" fmla="*/ 243430 h 24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362" h="243430">
                <a:moveTo>
                  <a:pt x="90362" y="0"/>
                </a:moveTo>
                <a:cubicBezTo>
                  <a:pt x="81686" y="33196"/>
                  <a:pt x="1508" y="54489"/>
                  <a:pt x="754" y="95061"/>
                </a:cubicBezTo>
                <a:cubicBezTo>
                  <a:pt x="0" y="135633"/>
                  <a:pt x="78669" y="219287"/>
                  <a:pt x="85836" y="243430"/>
                </a:cubicBezTo>
              </a:path>
            </a:pathLst>
          </a:custGeom>
          <a:noFill/>
          <a:ln w="98425" cap="flat" cmpd="dbl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442245" y="3193196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651723" y="3204183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861200" y="3193196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1070678" y="3215169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1280156" y="3193196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1489634" y="3182210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1699112" y="3193196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1908590" y="3204183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118067" y="3193196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2327545" y="3215169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2537023" y="3193196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442245" y="3669740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651723" y="3680727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861200" y="3669740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1070678" y="3691713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1280156" y="3669740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1489634" y="3658754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1699112" y="3669740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1908590" y="3680727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2118067" y="3669740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1" name="Oval 120"/>
          <p:cNvSpPr/>
          <p:nvPr/>
        </p:nvSpPr>
        <p:spPr bwMode="auto">
          <a:xfrm>
            <a:off x="2327545" y="3691713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2" name="Oval 121"/>
          <p:cNvSpPr/>
          <p:nvPr/>
        </p:nvSpPr>
        <p:spPr bwMode="auto">
          <a:xfrm>
            <a:off x="2537023" y="3669740"/>
            <a:ext cx="209478" cy="243765"/>
          </a:xfrm>
          <a:prstGeom prst="ellipse">
            <a:avLst/>
          </a:prstGeom>
          <a:solidFill>
            <a:schemeClr val="bg1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8900"/>
            <a:bevelB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78" name="Group 257"/>
          <p:cNvGrpSpPr/>
          <p:nvPr/>
        </p:nvGrpSpPr>
        <p:grpSpPr>
          <a:xfrm rot="5400000">
            <a:off x="447147" y="2876067"/>
            <a:ext cx="1599995" cy="1265702"/>
            <a:chOff x="2627783" y="4725144"/>
            <a:chExt cx="1738123" cy="1265702"/>
          </a:xfrm>
        </p:grpSpPr>
        <p:sp>
          <p:nvSpPr>
            <p:cNvPr id="179" name="Rounded Rectangle 178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0" name="Rounded Rectangle 179"/>
            <p:cNvSpPr/>
            <p:nvPr/>
          </p:nvSpPr>
          <p:spPr bwMode="auto">
            <a:xfrm rot="16200000">
              <a:off x="3591278" y="52118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2" name="Rounded Rectangle 181"/>
            <p:cNvSpPr/>
            <p:nvPr/>
          </p:nvSpPr>
          <p:spPr bwMode="auto">
            <a:xfrm rot="16200000">
              <a:off x="3415338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3" name="Rounded Rectangle 182"/>
            <p:cNvSpPr/>
            <p:nvPr/>
          </p:nvSpPr>
          <p:spPr bwMode="auto">
            <a:xfrm rot="16200000">
              <a:off x="3348093" y="495139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 bwMode="auto">
            <a:xfrm rot="16200000">
              <a:off x="3387812" y="4644522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 bwMode="auto">
            <a:xfrm rot="16200000">
              <a:off x="3559756" y="477137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86" name="Curved Connector 229"/>
            <p:cNvCxnSpPr>
              <a:stCxn id="182" idx="2"/>
              <a:endCxn id="180" idx="2"/>
            </p:cNvCxnSpPr>
            <p:nvPr/>
          </p:nvCxnSpPr>
          <p:spPr bwMode="auto">
            <a:xfrm flipV="1">
              <a:off x="3892004" y="5598465"/>
              <a:ext cx="175940" cy="99628"/>
            </a:xfrm>
            <a:prstGeom prst="curvedConnector5">
              <a:avLst>
                <a:gd name="adj1" fmla="val 143312"/>
                <a:gd name="adj2" fmla="val -108736"/>
                <a:gd name="adj3" fmla="val 384997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Curved Connector 229"/>
            <p:cNvCxnSpPr>
              <a:stCxn id="180" idx="0"/>
              <a:endCxn id="179" idx="0"/>
            </p:cNvCxnSpPr>
            <p:nvPr/>
          </p:nvCxnSpPr>
          <p:spPr bwMode="auto">
            <a:xfrm rot="10800000">
              <a:off x="3152315" y="5446065"/>
              <a:ext cx="142318" cy="152400"/>
            </a:xfrm>
            <a:prstGeom prst="curvedConnector3">
              <a:avLst>
                <a:gd name="adj1" fmla="val 31644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Curved Connector 229"/>
            <p:cNvCxnSpPr>
              <a:endCxn id="179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Curved Connector 229"/>
            <p:cNvCxnSpPr>
              <a:stCxn id="183" idx="0"/>
              <a:endCxn id="185" idx="0"/>
            </p:cNvCxnSpPr>
            <p:nvPr/>
          </p:nvCxnSpPr>
          <p:spPr bwMode="auto">
            <a:xfrm rot="10800000" flipH="1">
              <a:off x="3051447" y="5158033"/>
              <a:ext cx="211663" cy="180020"/>
            </a:xfrm>
            <a:prstGeom prst="curvedConnector5">
              <a:avLst>
                <a:gd name="adj1" fmla="val -204060"/>
                <a:gd name="adj2" fmla="val 103015"/>
                <a:gd name="adj3" fmla="val -2287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Curved Connector 229"/>
            <p:cNvCxnSpPr>
              <a:stCxn id="181" idx="2"/>
              <a:endCxn id="185" idx="2"/>
            </p:cNvCxnSpPr>
            <p:nvPr/>
          </p:nvCxnSpPr>
          <p:spPr bwMode="auto">
            <a:xfrm flipV="1">
              <a:off x="4026492" y="5158033"/>
              <a:ext cx="9930" cy="108012"/>
            </a:xfrm>
            <a:prstGeom prst="curvedConnector3">
              <a:avLst>
                <a:gd name="adj1" fmla="val 400225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Curved Connector 229"/>
            <p:cNvCxnSpPr>
              <a:stCxn id="184" idx="0"/>
            </p:cNvCxnSpPr>
            <p:nvPr/>
          </p:nvCxnSpPr>
          <p:spPr bwMode="auto">
            <a:xfrm rot="10800000" flipH="1" flipV="1">
              <a:off x="3091166" y="5031177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Curved Connector 229"/>
            <p:cNvCxnSpPr/>
            <p:nvPr/>
          </p:nvCxnSpPr>
          <p:spPr bwMode="auto">
            <a:xfrm flipV="1">
              <a:off x="2627783" y="570281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Curved Connector 229"/>
            <p:cNvCxnSpPr/>
            <p:nvPr/>
          </p:nvCxnSpPr>
          <p:spPr bwMode="auto">
            <a:xfrm flipV="1">
              <a:off x="3851920" y="472514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4" name="Oval 193"/>
          <p:cNvSpPr/>
          <p:nvPr/>
        </p:nvSpPr>
        <p:spPr bwMode="auto">
          <a:xfrm>
            <a:off x="2071670" y="3996683"/>
            <a:ext cx="500066" cy="500066"/>
          </a:xfrm>
          <a:prstGeom prst="ellipse">
            <a:avLst/>
          </a:prstGeom>
          <a:solidFill>
            <a:schemeClr val="bg2">
              <a:alpha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255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solidFill>
                    <a:srgbClr val="FFFF00"/>
                  </a:solidFill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G</a:t>
            </a:r>
          </a:p>
        </p:txBody>
      </p:sp>
      <p:grpSp>
        <p:nvGrpSpPr>
          <p:cNvPr id="209" name="Group 208"/>
          <p:cNvGrpSpPr/>
          <p:nvPr/>
        </p:nvGrpSpPr>
        <p:grpSpPr>
          <a:xfrm>
            <a:off x="3498278" y="1710666"/>
            <a:ext cx="2340544" cy="3071834"/>
            <a:chOff x="3498278" y="1710666"/>
            <a:chExt cx="2340544" cy="3071834"/>
          </a:xfrm>
        </p:grpSpPr>
        <p:sp>
          <p:nvSpPr>
            <p:cNvPr id="399" name="Rectangle 398"/>
            <p:cNvSpPr/>
            <p:nvPr/>
          </p:nvSpPr>
          <p:spPr bwMode="auto">
            <a:xfrm>
              <a:off x="3517293" y="3189123"/>
              <a:ext cx="2311096" cy="714380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3498278" y="1710666"/>
              <a:ext cx="2340544" cy="3071834"/>
              <a:chOff x="3498278" y="1710666"/>
              <a:chExt cx="2340544" cy="3071834"/>
            </a:xfrm>
          </p:grpSpPr>
          <p:grpSp>
            <p:nvGrpSpPr>
              <p:cNvPr id="212" name="Group 156"/>
              <p:cNvGrpSpPr/>
              <p:nvPr/>
            </p:nvGrpSpPr>
            <p:grpSpPr>
              <a:xfrm rot="5400000">
                <a:off x="3867163" y="2811838"/>
                <a:ext cx="1600291" cy="2338062"/>
                <a:chOff x="3060571" y="4430272"/>
                <a:chExt cx="1528851" cy="2338062"/>
              </a:xfrm>
            </p:grpSpPr>
            <p:sp>
              <p:nvSpPr>
                <p:cNvPr id="213" name="Rectangle 212"/>
                <p:cNvSpPr/>
                <p:nvPr/>
              </p:nvSpPr>
              <p:spPr bwMode="auto">
                <a:xfrm rot="16200000">
                  <a:off x="2674792" y="4826737"/>
                  <a:ext cx="2311096" cy="1518165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4" name="Freeform 213"/>
                <p:cNvSpPr/>
                <p:nvPr/>
              </p:nvSpPr>
              <p:spPr bwMode="auto">
                <a:xfrm rot="16200000">
                  <a:off x="3431730" y="658639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5" name="Freeform 214"/>
                <p:cNvSpPr/>
                <p:nvPr/>
              </p:nvSpPr>
              <p:spPr bwMode="auto">
                <a:xfrm rot="16200000">
                  <a:off x="3440457" y="637974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 bwMode="auto">
                <a:xfrm rot="16200000">
                  <a:off x="3433078" y="616363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7" name="Freeform 216"/>
                <p:cNvSpPr/>
                <p:nvPr/>
              </p:nvSpPr>
              <p:spPr bwMode="auto">
                <a:xfrm rot="16200000">
                  <a:off x="3440457" y="511624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8" name="Freeform 217"/>
                <p:cNvSpPr/>
                <p:nvPr/>
              </p:nvSpPr>
              <p:spPr bwMode="auto">
                <a:xfrm rot="16200000">
                  <a:off x="3436767" y="4491126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9" name="Freeform 218"/>
                <p:cNvSpPr/>
                <p:nvPr/>
              </p:nvSpPr>
              <p:spPr bwMode="auto">
                <a:xfrm rot="16200000">
                  <a:off x="3454404" y="470060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0" name="Freeform 219"/>
                <p:cNvSpPr/>
                <p:nvPr/>
              </p:nvSpPr>
              <p:spPr bwMode="auto">
                <a:xfrm rot="16200000">
                  <a:off x="3429388" y="5534467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1" name="Freeform 220"/>
                <p:cNvSpPr/>
                <p:nvPr/>
              </p:nvSpPr>
              <p:spPr bwMode="auto">
                <a:xfrm rot="16200000">
                  <a:off x="3433078" y="575058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2" name="Freeform 221"/>
                <p:cNvSpPr/>
                <p:nvPr/>
              </p:nvSpPr>
              <p:spPr bwMode="auto">
                <a:xfrm rot="16200000">
                  <a:off x="3429388" y="5329037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3" name="Freeform 222"/>
                <p:cNvSpPr/>
                <p:nvPr/>
              </p:nvSpPr>
              <p:spPr bwMode="auto">
                <a:xfrm rot="16200000">
                  <a:off x="3436066" y="4918884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4" name="Freeform 223"/>
                <p:cNvSpPr/>
                <p:nvPr/>
              </p:nvSpPr>
              <p:spPr bwMode="auto">
                <a:xfrm rot="16200000">
                  <a:off x="3450825" y="5960949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5" name="Freeform 224"/>
                <p:cNvSpPr/>
                <p:nvPr/>
              </p:nvSpPr>
              <p:spPr bwMode="auto">
                <a:xfrm rot="16200000">
                  <a:off x="3362049" y="5763643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6" name="Freeform 225"/>
                <p:cNvSpPr/>
                <p:nvPr/>
              </p:nvSpPr>
              <p:spPr bwMode="auto">
                <a:xfrm rot="16200000">
                  <a:off x="3359754" y="660318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7" name="Freeform 226"/>
                <p:cNvSpPr/>
                <p:nvPr/>
              </p:nvSpPr>
              <p:spPr bwMode="auto">
                <a:xfrm rot="16200000">
                  <a:off x="3359754" y="619418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8" name="Freeform 227"/>
                <p:cNvSpPr/>
                <p:nvPr/>
              </p:nvSpPr>
              <p:spPr bwMode="auto">
                <a:xfrm rot="16200000">
                  <a:off x="3345806" y="5571655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 rot="16200000">
                  <a:off x="3359754" y="494654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 rot="16200000">
                  <a:off x="3367133" y="4730425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 rot="16200000">
                  <a:off x="3349947" y="447462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 rot="16200000">
                  <a:off x="3349947" y="5115602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3" name="Freeform 232"/>
                <p:cNvSpPr/>
                <p:nvPr/>
              </p:nvSpPr>
              <p:spPr bwMode="auto">
                <a:xfrm rot="16200000">
                  <a:off x="3346257" y="5322490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4" name="Freeform 233"/>
                <p:cNvSpPr/>
                <p:nvPr/>
              </p:nvSpPr>
              <p:spPr bwMode="auto">
                <a:xfrm rot="16200000">
                  <a:off x="3370025" y="5955214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5" name="Freeform 234"/>
                <p:cNvSpPr/>
                <p:nvPr/>
              </p:nvSpPr>
              <p:spPr bwMode="auto">
                <a:xfrm rot="16200000">
                  <a:off x="3358957" y="6380807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6" name="Oval 235"/>
                <p:cNvSpPr/>
                <p:nvPr/>
              </p:nvSpPr>
              <p:spPr bwMode="auto">
                <a:xfrm rot="16200000">
                  <a:off x="3082770" y="65471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7" name="Oval 236"/>
                <p:cNvSpPr/>
                <p:nvPr/>
              </p:nvSpPr>
              <p:spPr bwMode="auto">
                <a:xfrm rot="16200000">
                  <a:off x="3093266" y="63376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8" name="Oval 237"/>
                <p:cNvSpPr/>
                <p:nvPr/>
              </p:nvSpPr>
              <p:spPr bwMode="auto">
                <a:xfrm rot="16200000">
                  <a:off x="3082770" y="612819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9" name="Oval 238"/>
                <p:cNvSpPr/>
                <p:nvPr/>
              </p:nvSpPr>
              <p:spPr bwMode="auto">
                <a:xfrm rot="16200000">
                  <a:off x="3103762" y="591872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0" name="Oval 239"/>
                <p:cNvSpPr/>
                <p:nvPr/>
              </p:nvSpPr>
              <p:spPr bwMode="auto">
                <a:xfrm rot="16200000">
                  <a:off x="3082770" y="570924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2" name="Oval 241"/>
                <p:cNvSpPr/>
                <p:nvPr/>
              </p:nvSpPr>
              <p:spPr bwMode="auto">
                <a:xfrm rot="16200000">
                  <a:off x="3072274" y="549976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3" name="Oval 242"/>
                <p:cNvSpPr/>
                <p:nvPr/>
              </p:nvSpPr>
              <p:spPr bwMode="auto">
                <a:xfrm rot="16200000">
                  <a:off x="3082770" y="529028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6" name="Oval 245"/>
                <p:cNvSpPr/>
                <p:nvPr/>
              </p:nvSpPr>
              <p:spPr bwMode="auto">
                <a:xfrm rot="16200000">
                  <a:off x="3093266" y="508080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7" name="Oval 246"/>
                <p:cNvSpPr/>
                <p:nvPr/>
              </p:nvSpPr>
              <p:spPr bwMode="auto">
                <a:xfrm rot="16200000">
                  <a:off x="3082770" y="4871331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8" name="Oval 247"/>
                <p:cNvSpPr/>
                <p:nvPr/>
              </p:nvSpPr>
              <p:spPr bwMode="auto">
                <a:xfrm rot="16200000">
                  <a:off x="3103762" y="46618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07" name="Oval 306"/>
                <p:cNvSpPr/>
                <p:nvPr/>
              </p:nvSpPr>
              <p:spPr bwMode="auto">
                <a:xfrm rot="16200000">
                  <a:off x="3082770" y="44523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08" name="Oval 307"/>
                <p:cNvSpPr/>
                <p:nvPr/>
              </p:nvSpPr>
              <p:spPr bwMode="auto">
                <a:xfrm rot="16200000">
                  <a:off x="3538040" y="65471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10" name="Oval 309"/>
                <p:cNvSpPr/>
                <p:nvPr/>
              </p:nvSpPr>
              <p:spPr bwMode="auto">
                <a:xfrm rot="16200000">
                  <a:off x="3548536" y="63376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2" name="Oval 381"/>
                <p:cNvSpPr/>
                <p:nvPr/>
              </p:nvSpPr>
              <p:spPr bwMode="auto">
                <a:xfrm rot="16200000">
                  <a:off x="3538040" y="612819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9" name="Oval 388"/>
                <p:cNvSpPr/>
                <p:nvPr/>
              </p:nvSpPr>
              <p:spPr bwMode="auto">
                <a:xfrm rot="16200000">
                  <a:off x="3559032" y="591872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2" name="Oval 391"/>
                <p:cNvSpPr/>
                <p:nvPr/>
              </p:nvSpPr>
              <p:spPr bwMode="auto">
                <a:xfrm rot="16200000">
                  <a:off x="3538040" y="570924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3" name="Oval 392"/>
                <p:cNvSpPr/>
                <p:nvPr/>
              </p:nvSpPr>
              <p:spPr bwMode="auto">
                <a:xfrm rot="16200000">
                  <a:off x="3527544" y="549976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4" name="Oval 393"/>
                <p:cNvSpPr/>
                <p:nvPr/>
              </p:nvSpPr>
              <p:spPr bwMode="auto">
                <a:xfrm rot="16200000">
                  <a:off x="3538040" y="529028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5" name="Oval 394"/>
                <p:cNvSpPr/>
                <p:nvPr/>
              </p:nvSpPr>
              <p:spPr bwMode="auto">
                <a:xfrm rot="16200000">
                  <a:off x="3548536" y="508080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6" name="Oval 395"/>
                <p:cNvSpPr/>
                <p:nvPr/>
              </p:nvSpPr>
              <p:spPr bwMode="auto">
                <a:xfrm rot="16200000">
                  <a:off x="3538040" y="4871331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7" name="Oval 396"/>
                <p:cNvSpPr/>
                <p:nvPr/>
              </p:nvSpPr>
              <p:spPr bwMode="auto">
                <a:xfrm rot="16200000">
                  <a:off x="3559032" y="46618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8" name="Oval 397"/>
                <p:cNvSpPr/>
                <p:nvPr/>
              </p:nvSpPr>
              <p:spPr bwMode="auto">
                <a:xfrm rot="16200000">
                  <a:off x="3538040" y="44523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44" name="Rectangle 243"/>
              <p:cNvSpPr/>
              <p:nvPr/>
            </p:nvSpPr>
            <p:spPr bwMode="auto">
              <a:xfrm rot="5400000">
                <a:off x="3133709" y="2077387"/>
                <a:ext cx="3071834" cy="2338392"/>
              </a:xfrm>
              <a:prstGeom prst="rect">
                <a:avLst/>
              </a:prstGeom>
              <a:noFill/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</p:grpSp>
      </p:grpSp>
      <p:sp>
        <p:nvSpPr>
          <p:cNvPr id="298" name="Freeform 297"/>
          <p:cNvSpPr/>
          <p:nvPr/>
        </p:nvSpPr>
        <p:spPr bwMode="auto">
          <a:xfrm rot="5400000">
            <a:off x="3339945" y="3114172"/>
            <a:ext cx="1643074" cy="55057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99" name="Freeform 298"/>
          <p:cNvSpPr/>
          <p:nvPr/>
        </p:nvSpPr>
        <p:spPr bwMode="auto">
          <a:xfrm rot="5400000" flipV="1">
            <a:off x="4322422" y="3149583"/>
            <a:ext cx="1643074" cy="51344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03" name="Oval 302"/>
          <p:cNvSpPr/>
          <p:nvPr/>
        </p:nvSpPr>
        <p:spPr bwMode="auto">
          <a:xfrm rot="5400000">
            <a:off x="4073213" y="3867454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04" name="Oval 303"/>
          <p:cNvSpPr/>
          <p:nvPr/>
        </p:nvSpPr>
        <p:spPr bwMode="auto">
          <a:xfrm rot="5400000">
            <a:off x="4158299" y="4139558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05" name="Oval 304"/>
          <p:cNvSpPr/>
          <p:nvPr/>
        </p:nvSpPr>
        <p:spPr bwMode="auto">
          <a:xfrm>
            <a:off x="5002817" y="4125910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06" name="Oval 305"/>
          <p:cNvSpPr/>
          <p:nvPr/>
        </p:nvSpPr>
        <p:spPr bwMode="auto">
          <a:xfrm>
            <a:off x="5043761" y="3867454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57" name="Group 163"/>
          <p:cNvGrpSpPr/>
          <p:nvPr/>
        </p:nvGrpSpPr>
        <p:grpSpPr>
          <a:xfrm rot="5400000">
            <a:off x="6997043" y="1901533"/>
            <a:ext cx="413872" cy="460766"/>
            <a:chOff x="2657561" y="2458319"/>
            <a:chExt cx="413872" cy="460766"/>
          </a:xfrm>
          <a:scene3d>
            <a:camera prst="orthographicFront"/>
            <a:lightRig rig="sunrise" dir="t"/>
          </a:scene3d>
        </p:grpSpPr>
        <p:sp>
          <p:nvSpPr>
            <p:cNvPr id="358" name="Oval 357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9" name="Oval 358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85" name="TextBox 384"/>
          <p:cNvSpPr txBox="1"/>
          <p:nvPr/>
        </p:nvSpPr>
        <p:spPr>
          <a:xfrm>
            <a:off x="444638" y="1346075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1" i="0" dirty="0" smtClean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rPr>
              <a:t>G-PROTEIN LINKED</a:t>
            </a:r>
            <a:endParaRPr lang="en-US" sz="1800" i="0" dirty="0">
              <a:ln>
                <a:solidFill>
                  <a:srgbClr val="336699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  <p:sp>
        <p:nvSpPr>
          <p:cNvPr id="386" name="TextBox 385"/>
          <p:cNvSpPr txBox="1"/>
          <p:nvPr/>
        </p:nvSpPr>
        <p:spPr>
          <a:xfrm>
            <a:off x="3643306" y="134607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1" i="0" dirty="0" smtClean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rPr>
              <a:t>ENZYME-LINKED</a:t>
            </a:r>
            <a:endParaRPr lang="en-US" sz="1800" i="0" dirty="0">
              <a:ln>
                <a:solidFill>
                  <a:srgbClr val="336699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  <p:sp>
        <p:nvSpPr>
          <p:cNvPr id="387" name="TextBox 386"/>
          <p:cNvSpPr txBox="1"/>
          <p:nvPr/>
        </p:nvSpPr>
        <p:spPr>
          <a:xfrm>
            <a:off x="6518370" y="1346074"/>
            <a:ext cx="213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1" i="0" dirty="0" smtClean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rPr>
              <a:t>INTRACELLULAR</a:t>
            </a:r>
            <a:endParaRPr lang="en-US" sz="1800" i="0" dirty="0">
              <a:ln>
                <a:solidFill>
                  <a:srgbClr val="336699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  <p:grpSp>
        <p:nvGrpSpPr>
          <p:cNvPr id="295" name="Group 107"/>
          <p:cNvGrpSpPr/>
          <p:nvPr/>
        </p:nvGrpSpPr>
        <p:grpSpPr>
          <a:xfrm rot="10208216">
            <a:off x="5087078" y="1957989"/>
            <a:ext cx="422642" cy="431536"/>
            <a:chOff x="2648791" y="2458319"/>
            <a:chExt cx="422642" cy="431536"/>
          </a:xfrm>
          <a:scene3d>
            <a:camera prst="orthographicFront"/>
            <a:lightRig rig="sunrise" dir="t"/>
          </a:scene3d>
        </p:grpSpPr>
        <p:sp>
          <p:nvSpPr>
            <p:cNvPr id="296" name="Oval 295"/>
            <p:cNvSpPr/>
            <p:nvPr/>
          </p:nvSpPr>
          <p:spPr bwMode="auto">
            <a:xfrm rot="19640315">
              <a:off x="2648791" y="262439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7" name="Oval 296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00" name="Group 107"/>
          <p:cNvGrpSpPr/>
          <p:nvPr/>
        </p:nvGrpSpPr>
        <p:grpSpPr>
          <a:xfrm rot="2216471">
            <a:off x="3747370" y="1926332"/>
            <a:ext cx="433066" cy="389820"/>
            <a:chOff x="2638367" y="2458319"/>
            <a:chExt cx="433066" cy="389820"/>
          </a:xfrm>
        </p:grpSpPr>
        <p:sp>
          <p:nvSpPr>
            <p:cNvPr id="301" name="Oval 300"/>
            <p:cNvSpPr/>
            <p:nvPr/>
          </p:nvSpPr>
          <p:spPr bwMode="auto">
            <a:xfrm rot="19640315">
              <a:off x="2638367" y="2582680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2" name="Oval 301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4971E-6 C 0.00243 0.00902 0.01909 0.037 0.0151 0.05364 C 0.01111 0.07029 -0.01754 0.09179 -0.02396 0.0994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02 0.01202 -0.02605 0.02404 -0.03681 0.02335 C -0.04757 0.02266 -0.05625 0.00901 -0.06493 -0.00463 " pathEditMode="relative" ptsTypes="aaA">
                                      <p:cBhvr>
                                        <p:cTn id="9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C -0.00295 0.00463 -0.01545 0.01782 -0.01736 0.02824 C -0.01927 0.03865 -0.01232 0.05578 -0.01111 0.06296 " pathEditMode="relative" rAng="0" ptsTypes="aaa">
                                      <p:cBhvr>
                                        <p:cTn id="43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3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C 0.00312 0.00555 0.01615 0.02129 0.0191 0.03333 C 0.02205 0.04537 0.01823 0.06412 0.01806 0.07222 " pathEditMode="relative" rAng="0" ptsTypes="aaa">
                                      <p:cBhvr>
                                        <p:cTn id="45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48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0.0618 L -0.04184 0.061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52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54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0.07314 L 0.04618 0.0731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58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60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62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2948E-6 C 0.01146 0.00995 0.0533 0.02659 0.06927 0.05989 C 0.08524 0.09318 0.10052 0.16509 0.09549 0.20023 C 0.09045 0.23538 0.05104 0.25573 0.03941 0.27029 " pathEditMode="relative" rAng="0" ptsTypes="aaaa">
                                      <p:cBhvr>
                                        <p:cTn id="93" dur="2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35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95" dur="2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1" animBg="1"/>
      <p:bldP spid="298" grpId="0" animBg="1"/>
      <p:bldP spid="298" grpId="1" animBg="1"/>
      <p:bldP spid="299" grpId="0" animBg="1"/>
      <p:bldP spid="299" grpId="1" animBg="1"/>
      <p:bldP spid="303" grpId="0" animBg="1"/>
      <p:bldP spid="303" grpId="1" animBg="1"/>
      <p:bldP spid="304" grpId="0" animBg="1"/>
      <p:bldP spid="304" grpId="1" animBg="1"/>
      <p:bldP spid="305" grpId="0" animBg="1"/>
      <p:bldP spid="305" grpId="1" animBg="1"/>
      <p:bldP spid="306" grpId="0" animBg="1"/>
      <p:bldP spid="306" grpId="1" animBg="1"/>
      <p:bldP spid="386" grpId="0"/>
      <p:bldP spid="3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ctangle 256"/>
          <p:cNvSpPr/>
          <p:nvPr/>
        </p:nvSpPr>
        <p:spPr bwMode="auto">
          <a:xfrm>
            <a:off x="140680" y="3110525"/>
            <a:ext cx="4647344" cy="3349582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matt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137947" y="2722775"/>
            <a:ext cx="4650077" cy="706225"/>
            <a:chOff x="0" y="2428868"/>
            <a:chExt cx="9144000" cy="1071571"/>
          </a:xfrm>
        </p:grpSpPr>
        <p:grpSp>
          <p:nvGrpSpPr>
            <p:cNvPr id="45" name="Group 44"/>
            <p:cNvGrpSpPr/>
            <p:nvPr/>
          </p:nvGrpSpPr>
          <p:grpSpPr>
            <a:xfrm rot="5400000">
              <a:off x="1321587" y="1107281"/>
              <a:ext cx="1071570" cy="3714744"/>
              <a:chOff x="3060571" y="4451362"/>
              <a:chExt cx="719641" cy="2316972"/>
            </a:xfrm>
          </p:grpSpPr>
          <p:sp>
            <p:nvSpPr>
              <p:cNvPr id="46" name="Rectangle 45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Freeform 60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 rot="5400000">
              <a:off x="5020321" y="1107281"/>
              <a:ext cx="1071570" cy="3714744"/>
              <a:chOff x="3060571" y="4451362"/>
              <a:chExt cx="719641" cy="2316972"/>
            </a:xfrm>
          </p:grpSpPr>
          <p:sp>
            <p:nvSpPr>
              <p:cNvPr id="92" name="Rectangle 91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Freeform 92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Freeform 94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99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100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Freeform 101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102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Freeform 103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7429519" y="2444498"/>
              <a:ext cx="1714481" cy="1055941"/>
              <a:chOff x="7429519" y="2444498"/>
              <a:chExt cx="1714481" cy="1055941"/>
            </a:xfrm>
          </p:grpSpPr>
          <p:sp>
            <p:nvSpPr>
              <p:cNvPr id="138" name="Rectangle 137"/>
              <p:cNvSpPr/>
              <p:nvPr/>
            </p:nvSpPr>
            <p:spPr bwMode="auto">
              <a:xfrm>
                <a:off x="7429519" y="2444781"/>
                <a:ext cx="1714481" cy="1040312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Freeform 141"/>
              <p:cNvSpPr/>
              <p:nvPr/>
            </p:nvSpPr>
            <p:spPr bwMode="auto">
              <a:xfrm>
                <a:off x="7921534" y="2905430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 bwMode="auto">
              <a:xfrm>
                <a:off x="8923764" y="2899935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143"/>
              <p:cNvSpPr/>
              <p:nvPr/>
            </p:nvSpPr>
            <p:spPr bwMode="auto">
              <a:xfrm>
                <a:off x="8587914" y="2926197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Freeform 146"/>
              <p:cNvSpPr/>
              <p:nvPr/>
            </p:nvSpPr>
            <p:spPr bwMode="auto">
              <a:xfrm>
                <a:off x="7580362" y="2888948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Freeform 147"/>
              <p:cNvSpPr/>
              <p:nvPr/>
            </p:nvSpPr>
            <p:spPr bwMode="auto">
              <a:xfrm>
                <a:off x="8234055" y="2888947"/>
                <a:ext cx="53734" cy="247997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 bwMode="auto">
              <a:xfrm>
                <a:off x="8226628" y="2780282"/>
                <a:ext cx="22167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Freeform 154"/>
              <p:cNvSpPr/>
              <p:nvPr/>
            </p:nvSpPr>
            <p:spPr bwMode="auto">
              <a:xfrm>
                <a:off x="8573120" y="2791269"/>
                <a:ext cx="22167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Freeform 155"/>
              <p:cNvSpPr/>
              <p:nvPr/>
            </p:nvSpPr>
            <p:spPr bwMode="auto">
              <a:xfrm>
                <a:off x="8955687" y="2791269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7928021" y="2791269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Freeform 157"/>
              <p:cNvSpPr/>
              <p:nvPr/>
            </p:nvSpPr>
            <p:spPr bwMode="auto">
              <a:xfrm>
                <a:off x="7596323" y="2785775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 bwMode="auto">
              <a:xfrm>
                <a:off x="7444361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>
                <a:off x="7780212" y="2460127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 bwMode="auto">
              <a:xfrm>
                <a:off x="8116061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>
                <a:off x="8451912" y="2475755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 bwMode="auto">
              <a:xfrm>
                <a:off x="8787763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 bwMode="auto">
              <a:xfrm>
                <a:off x="7444361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 bwMode="auto">
              <a:xfrm>
                <a:off x="7780212" y="3138039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>
                <a:off x="8116061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>
                <a:off x="8451912" y="315366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 bwMode="auto">
              <a:xfrm>
                <a:off x="8787763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58" name="Rectangle 257"/>
          <p:cNvSpPr/>
          <p:nvPr/>
        </p:nvSpPr>
        <p:spPr bwMode="auto">
          <a:xfrm rot="5400000">
            <a:off x="-341994" y="1337173"/>
            <a:ext cx="5596104" cy="4663932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4300366" y="5990845"/>
            <a:ext cx="48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i="0" dirty="0" smtClean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rPr>
              <a:t>IN</a:t>
            </a:r>
            <a:endParaRPr lang="en-US" sz="2400" i="0" dirty="0">
              <a:ln>
                <a:solidFill>
                  <a:srgbClr val="336699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926471" y="878277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i="0" dirty="0" smtClean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rPr>
              <a:t>OUT</a:t>
            </a:r>
            <a:endParaRPr lang="en-US" sz="2400" i="0" dirty="0">
              <a:ln>
                <a:solidFill>
                  <a:srgbClr val="336699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62618"/>
            <a:ext cx="6696744" cy="638175"/>
          </a:xfrm>
        </p:spPr>
        <p:txBody>
          <a:bodyPr/>
          <a:lstStyle/>
          <a:p>
            <a:r>
              <a:rPr lang="en-GB" dirty="0" smtClean="0"/>
              <a:t>G-proteins: signal transduction</a:t>
            </a:r>
            <a:endParaRPr lang="en-US" dirty="0"/>
          </a:p>
        </p:txBody>
      </p:sp>
      <p:grpSp>
        <p:nvGrpSpPr>
          <p:cNvPr id="3" name="Group 257"/>
          <p:cNvGrpSpPr>
            <a:grpSpLocks noChangeAspect="1"/>
          </p:cNvGrpSpPr>
          <p:nvPr/>
        </p:nvGrpSpPr>
        <p:grpSpPr>
          <a:xfrm rot="5400000">
            <a:off x="405937" y="2137569"/>
            <a:ext cx="1826599" cy="1806245"/>
            <a:chOff x="2627782" y="4725144"/>
            <a:chExt cx="1738124" cy="1261964"/>
          </a:xfrm>
        </p:grpSpPr>
        <p:sp>
          <p:nvSpPr>
            <p:cNvPr id="4" name="Rounded Rectangle 3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 rot="16200000">
              <a:off x="3591278" y="52118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 rot="16200000">
              <a:off x="3415338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 rot="16200000">
              <a:off x="3348093" y="495139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 rot="16200000">
              <a:off x="3387812" y="4644522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 rot="16200000">
              <a:off x="3559756" y="477137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1" name="Curved Connector 229"/>
            <p:cNvCxnSpPr>
              <a:stCxn id="7" idx="2"/>
              <a:endCxn id="5" idx="2"/>
            </p:cNvCxnSpPr>
            <p:nvPr/>
          </p:nvCxnSpPr>
          <p:spPr bwMode="auto">
            <a:xfrm flipV="1">
              <a:off x="3892004" y="5598465"/>
              <a:ext cx="175940" cy="99628"/>
            </a:xfrm>
            <a:prstGeom prst="curvedConnector5">
              <a:avLst>
                <a:gd name="adj1" fmla="val 143312"/>
                <a:gd name="adj2" fmla="val -108736"/>
                <a:gd name="adj3" fmla="val 384997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Curved Connector 229"/>
            <p:cNvCxnSpPr>
              <a:stCxn id="5" idx="0"/>
              <a:endCxn id="4" idx="0"/>
            </p:cNvCxnSpPr>
            <p:nvPr/>
          </p:nvCxnSpPr>
          <p:spPr bwMode="auto">
            <a:xfrm rot="10800000">
              <a:off x="3152315" y="5446065"/>
              <a:ext cx="142318" cy="152400"/>
            </a:xfrm>
            <a:prstGeom prst="curvedConnector3">
              <a:avLst>
                <a:gd name="adj1" fmla="val 31644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Curved Connector 229"/>
            <p:cNvCxnSpPr>
              <a:endCxn id="4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Curved Connector 229"/>
            <p:cNvCxnSpPr>
              <a:stCxn id="8" idx="0"/>
              <a:endCxn id="10" idx="0"/>
            </p:cNvCxnSpPr>
            <p:nvPr/>
          </p:nvCxnSpPr>
          <p:spPr bwMode="auto">
            <a:xfrm rot="10800000" flipH="1">
              <a:off x="3051447" y="5158033"/>
              <a:ext cx="211663" cy="180020"/>
            </a:xfrm>
            <a:prstGeom prst="curvedConnector5">
              <a:avLst>
                <a:gd name="adj1" fmla="val -204060"/>
                <a:gd name="adj2" fmla="val 103015"/>
                <a:gd name="adj3" fmla="val -2287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Curved Connector 229"/>
            <p:cNvCxnSpPr>
              <a:stCxn id="6" idx="2"/>
              <a:endCxn id="10" idx="2"/>
            </p:cNvCxnSpPr>
            <p:nvPr/>
          </p:nvCxnSpPr>
          <p:spPr bwMode="auto">
            <a:xfrm flipV="1">
              <a:off x="4026492" y="5158033"/>
              <a:ext cx="9930" cy="108012"/>
            </a:xfrm>
            <a:prstGeom prst="curvedConnector3">
              <a:avLst>
                <a:gd name="adj1" fmla="val 400225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Curved Connector 229"/>
            <p:cNvCxnSpPr>
              <a:stCxn id="9" idx="0"/>
            </p:cNvCxnSpPr>
            <p:nvPr/>
          </p:nvCxnSpPr>
          <p:spPr bwMode="auto">
            <a:xfrm rot="10800000" flipH="1" flipV="1">
              <a:off x="3091166" y="5031177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Curved Connector 229"/>
            <p:cNvCxnSpPr/>
            <p:nvPr/>
          </p:nvCxnSpPr>
          <p:spPr bwMode="auto">
            <a:xfrm flipV="1">
              <a:off x="2627782" y="5699076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Curved Connector 229"/>
            <p:cNvCxnSpPr/>
            <p:nvPr/>
          </p:nvCxnSpPr>
          <p:spPr bwMode="auto">
            <a:xfrm flipV="1">
              <a:off x="3851920" y="472514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257"/>
          <p:cNvGrpSpPr>
            <a:grpSpLocks noChangeAspect="1"/>
          </p:cNvGrpSpPr>
          <p:nvPr/>
        </p:nvGrpSpPr>
        <p:grpSpPr>
          <a:xfrm rot="5400000">
            <a:off x="586055" y="1980902"/>
            <a:ext cx="1565644" cy="1897262"/>
            <a:chOff x="2655617" y="4663937"/>
            <a:chExt cx="1493288" cy="1328651"/>
          </a:xfrm>
        </p:grpSpPr>
        <p:sp>
          <p:nvSpPr>
            <p:cNvPr id="25" name="Rounded Rectangle 24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 rot="16200000">
              <a:off x="3543540" y="5191356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 rot="16200000">
              <a:off x="3472624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 rot="16200000">
              <a:off x="3348093" y="4971850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 rot="16200000">
              <a:off x="3464193" y="4664976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 rot="16200000">
              <a:off x="3512018" y="4785014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32" name="Curved Connector 229"/>
            <p:cNvCxnSpPr>
              <a:stCxn id="28" idx="2"/>
              <a:endCxn id="26" idx="2"/>
            </p:cNvCxnSpPr>
            <p:nvPr/>
          </p:nvCxnSpPr>
          <p:spPr bwMode="auto">
            <a:xfrm flipV="1">
              <a:off x="3949289" y="5578011"/>
              <a:ext cx="70916" cy="120081"/>
            </a:xfrm>
            <a:prstGeom prst="curvedConnector3">
              <a:avLst>
                <a:gd name="adj1" fmla="val 39559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Curved Connector 229"/>
            <p:cNvCxnSpPr>
              <a:stCxn id="26" idx="0"/>
              <a:endCxn id="25" idx="0"/>
            </p:cNvCxnSpPr>
            <p:nvPr/>
          </p:nvCxnSpPr>
          <p:spPr bwMode="auto">
            <a:xfrm rot="10800000">
              <a:off x="3152315" y="5446065"/>
              <a:ext cx="94580" cy="131947"/>
            </a:xfrm>
            <a:prstGeom prst="curvedConnector3">
              <a:avLst>
                <a:gd name="adj1" fmla="val 31154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Curved Connector 229"/>
            <p:cNvCxnSpPr>
              <a:endCxn id="25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Curved Connector 229"/>
            <p:cNvCxnSpPr>
              <a:stCxn id="29" idx="0"/>
              <a:endCxn id="31" idx="0"/>
            </p:cNvCxnSpPr>
            <p:nvPr/>
          </p:nvCxnSpPr>
          <p:spPr bwMode="auto">
            <a:xfrm rot="10800000" flipH="1">
              <a:off x="3051447" y="5171668"/>
              <a:ext cx="163925" cy="186838"/>
            </a:xfrm>
            <a:prstGeom prst="curvedConnector3">
              <a:avLst>
                <a:gd name="adj1" fmla="val -197771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Curved Connector 229"/>
            <p:cNvCxnSpPr>
              <a:stCxn id="27" idx="2"/>
              <a:endCxn id="31" idx="2"/>
            </p:cNvCxnSpPr>
            <p:nvPr/>
          </p:nvCxnSpPr>
          <p:spPr bwMode="auto">
            <a:xfrm flipH="1" flipV="1">
              <a:off x="3988683" y="5171668"/>
              <a:ext cx="37809" cy="94376"/>
            </a:xfrm>
            <a:prstGeom prst="curvedConnector3">
              <a:avLst>
                <a:gd name="adj1" fmla="val -630176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Curved Connector 229"/>
            <p:cNvCxnSpPr>
              <a:stCxn id="30" idx="0"/>
            </p:cNvCxnSpPr>
            <p:nvPr/>
          </p:nvCxnSpPr>
          <p:spPr bwMode="auto">
            <a:xfrm rot="10800000" flipH="1" flipV="1">
              <a:off x="3167548" y="5051631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Curved Connector 229"/>
            <p:cNvCxnSpPr/>
            <p:nvPr/>
          </p:nvCxnSpPr>
          <p:spPr bwMode="auto">
            <a:xfrm flipV="1">
              <a:off x="2655617" y="5704556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Curved Connector 229"/>
            <p:cNvCxnSpPr/>
            <p:nvPr/>
          </p:nvCxnSpPr>
          <p:spPr bwMode="auto">
            <a:xfrm rot="5400000" flipH="1" flipV="1">
              <a:off x="3825793" y="4690065"/>
              <a:ext cx="349239" cy="29698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7" name="Freeform 276"/>
          <p:cNvSpPr>
            <a:spLocks noChangeAspect="1"/>
          </p:cNvSpPr>
          <p:nvPr/>
        </p:nvSpPr>
        <p:spPr bwMode="auto">
          <a:xfrm rot="20779973">
            <a:off x="4054276" y="3024234"/>
            <a:ext cx="657274" cy="1517984"/>
          </a:xfrm>
          <a:custGeom>
            <a:avLst/>
            <a:gdLst>
              <a:gd name="connsiteX0" fmla="*/ 147053 w 727242"/>
              <a:gd name="connsiteY0" fmla="*/ 13368 h 2023979"/>
              <a:gd name="connsiteX1" fmla="*/ 98926 w 727242"/>
              <a:gd name="connsiteY1" fmla="*/ 254000 h 2023979"/>
              <a:gd name="connsiteX2" fmla="*/ 98926 w 727242"/>
              <a:gd name="connsiteY2" fmla="*/ 542758 h 2023979"/>
              <a:gd name="connsiteX3" fmla="*/ 275389 w 727242"/>
              <a:gd name="connsiteY3" fmla="*/ 687137 h 2023979"/>
              <a:gd name="connsiteX4" fmla="*/ 403726 w 727242"/>
              <a:gd name="connsiteY4" fmla="*/ 879642 h 2023979"/>
              <a:gd name="connsiteX5" fmla="*/ 387684 w 727242"/>
              <a:gd name="connsiteY5" fmla="*/ 1200484 h 2023979"/>
              <a:gd name="connsiteX6" fmla="*/ 227263 w 727242"/>
              <a:gd name="connsiteY6" fmla="*/ 1425074 h 2023979"/>
              <a:gd name="connsiteX7" fmla="*/ 98926 w 727242"/>
              <a:gd name="connsiteY7" fmla="*/ 1537368 h 2023979"/>
              <a:gd name="connsiteX8" fmla="*/ 2674 w 727242"/>
              <a:gd name="connsiteY8" fmla="*/ 1697789 h 2023979"/>
              <a:gd name="connsiteX9" fmla="*/ 114968 w 727242"/>
              <a:gd name="connsiteY9" fmla="*/ 1970505 h 2023979"/>
              <a:gd name="connsiteX10" fmla="*/ 419768 w 727242"/>
              <a:gd name="connsiteY10" fmla="*/ 1970505 h 2023979"/>
              <a:gd name="connsiteX11" fmla="*/ 516021 w 727242"/>
              <a:gd name="connsiteY11" fmla="*/ 1649663 h 2023979"/>
              <a:gd name="connsiteX12" fmla="*/ 596232 w 727242"/>
              <a:gd name="connsiteY12" fmla="*/ 1312779 h 2023979"/>
              <a:gd name="connsiteX13" fmla="*/ 724568 w 727242"/>
              <a:gd name="connsiteY13" fmla="*/ 1136316 h 2023979"/>
              <a:gd name="connsiteX14" fmla="*/ 612274 w 727242"/>
              <a:gd name="connsiteY14" fmla="*/ 863600 h 2023979"/>
              <a:gd name="connsiteX15" fmla="*/ 548105 w 727242"/>
              <a:gd name="connsiteY15" fmla="*/ 671095 h 2023979"/>
              <a:gd name="connsiteX16" fmla="*/ 451853 w 727242"/>
              <a:gd name="connsiteY16" fmla="*/ 558800 h 2023979"/>
              <a:gd name="connsiteX17" fmla="*/ 307474 w 727242"/>
              <a:gd name="connsiteY17" fmla="*/ 558800 h 2023979"/>
              <a:gd name="connsiteX18" fmla="*/ 195179 w 727242"/>
              <a:gd name="connsiteY18" fmla="*/ 526716 h 2023979"/>
              <a:gd name="connsiteX19" fmla="*/ 163095 w 727242"/>
              <a:gd name="connsiteY19" fmla="*/ 382337 h 2023979"/>
              <a:gd name="connsiteX20" fmla="*/ 195179 w 727242"/>
              <a:gd name="connsiteY20" fmla="*/ 173789 h 2023979"/>
              <a:gd name="connsiteX21" fmla="*/ 147053 w 727242"/>
              <a:gd name="connsiteY21" fmla="*/ 13368 h 202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7242" h="2023979">
                <a:moveTo>
                  <a:pt x="147053" y="13368"/>
                </a:moveTo>
                <a:cubicBezTo>
                  <a:pt x="131011" y="26737"/>
                  <a:pt x="106947" y="165768"/>
                  <a:pt x="98926" y="254000"/>
                </a:cubicBezTo>
                <a:cubicBezTo>
                  <a:pt x="90905" y="342232"/>
                  <a:pt x="69516" y="470569"/>
                  <a:pt x="98926" y="542758"/>
                </a:cubicBezTo>
                <a:cubicBezTo>
                  <a:pt x="128336" y="614947"/>
                  <a:pt x="224589" y="630990"/>
                  <a:pt x="275389" y="687137"/>
                </a:cubicBezTo>
                <a:cubicBezTo>
                  <a:pt x="326189" y="743284"/>
                  <a:pt x="385010" y="794084"/>
                  <a:pt x="403726" y="879642"/>
                </a:cubicBezTo>
                <a:cubicBezTo>
                  <a:pt x="422442" y="965200"/>
                  <a:pt x="417095" y="1109579"/>
                  <a:pt x="387684" y="1200484"/>
                </a:cubicBezTo>
                <a:cubicBezTo>
                  <a:pt x="358274" y="1291389"/>
                  <a:pt x="275389" y="1368927"/>
                  <a:pt x="227263" y="1425074"/>
                </a:cubicBezTo>
                <a:cubicBezTo>
                  <a:pt x="179137" y="1481221"/>
                  <a:pt x="136358" y="1491915"/>
                  <a:pt x="98926" y="1537368"/>
                </a:cubicBezTo>
                <a:cubicBezTo>
                  <a:pt x="61494" y="1582821"/>
                  <a:pt x="0" y="1625600"/>
                  <a:pt x="2674" y="1697789"/>
                </a:cubicBezTo>
                <a:cubicBezTo>
                  <a:pt x="5348" y="1769978"/>
                  <a:pt x="45452" y="1925052"/>
                  <a:pt x="114968" y="1970505"/>
                </a:cubicBezTo>
                <a:cubicBezTo>
                  <a:pt x="184484" y="2015958"/>
                  <a:pt x="352926" y="2023979"/>
                  <a:pt x="419768" y="1970505"/>
                </a:cubicBezTo>
                <a:cubicBezTo>
                  <a:pt x="486610" y="1917031"/>
                  <a:pt x="486610" y="1759284"/>
                  <a:pt x="516021" y="1649663"/>
                </a:cubicBezTo>
                <a:cubicBezTo>
                  <a:pt x="545432" y="1540042"/>
                  <a:pt x="561474" y="1398337"/>
                  <a:pt x="596232" y="1312779"/>
                </a:cubicBezTo>
                <a:cubicBezTo>
                  <a:pt x="630990" y="1227221"/>
                  <a:pt x="721894" y="1211179"/>
                  <a:pt x="724568" y="1136316"/>
                </a:cubicBezTo>
                <a:cubicBezTo>
                  <a:pt x="727242" y="1061453"/>
                  <a:pt x="641684" y="941137"/>
                  <a:pt x="612274" y="863600"/>
                </a:cubicBezTo>
                <a:cubicBezTo>
                  <a:pt x="582864" y="786063"/>
                  <a:pt x="574842" y="721895"/>
                  <a:pt x="548105" y="671095"/>
                </a:cubicBezTo>
                <a:cubicBezTo>
                  <a:pt x="521368" y="620295"/>
                  <a:pt x="491958" y="577516"/>
                  <a:pt x="451853" y="558800"/>
                </a:cubicBezTo>
                <a:cubicBezTo>
                  <a:pt x="411748" y="540084"/>
                  <a:pt x="350253" y="564147"/>
                  <a:pt x="307474" y="558800"/>
                </a:cubicBezTo>
                <a:cubicBezTo>
                  <a:pt x="264695" y="553453"/>
                  <a:pt x="219242" y="556126"/>
                  <a:pt x="195179" y="526716"/>
                </a:cubicBezTo>
                <a:cubicBezTo>
                  <a:pt x="171116" y="497306"/>
                  <a:pt x="163095" y="441158"/>
                  <a:pt x="163095" y="382337"/>
                </a:cubicBezTo>
                <a:cubicBezTo>
                  <a:pt x="163095" y="323516"/>
                  <a:pt x="195179" y="232610"/>
                  <a:pt x="195179" y="173789"/>
                </a:cubicBezTo>
                <a:cubicBezTo>
                  <a:pt x="195179" y="114968"/>
                  <a:pt x="163095" y="0"/>
                  <a:pt x="147053" y="13368"/>
                </a:cubicBezTo>
                <a:close/>
              </a:path>
            </a:pathLst>
          </a:custGeom>
          <a:solidFill>
            <a:srgbClr val="F0B6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299973" rev="0"/>
            </a:camera>
            <a:lightRig rig="sunrise" dir="t"/>
          </a:scene3d>
          <a:sp3d extrusionH="95250" prstMaterial="flat">
            <a:bevelT w="152400" h="127000"/>
            <a:bevelB w="152400" h="127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" name="Oval 665"/>
          <p:cNvSpPr>
            <a:spLocks noChangeAspect="1" noChangeArrowheads="1"/>
          </p:cNvSpPr>
          <p:nvPr/>
        </p:nvSpPr>
        <p:spPr bwMode="auto">
          <a:xfrm>
            <a:off x="3207267" y="3751244"/>
            <a:ext cx="428629" cy="4522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09550" h="222250"/>
          </a:sp3d>
        </p:spPr>
        <p:txBody>
          <a:bodyPr wrap="none" anchor="ctr"/>
          <a:lstStyle/>
          <a:p>
            <a:pPr algn="ctr"/>
            <a:r>
              <a:rPr lang="en-GB" b="1" i="0" dirty="0" smtClean="0">
                <a:solidFill>
                  <a:schemeClr val="bg1"/>
                </a:solidFill>
                <a:latin typeface="+mn-lt"/>
              </a:rPr>
              <a:t>G</a:t>
            </a:r>
            <a:r>
              <a:rPr lang="el-GR" b="1" i="0" dirty="0" smtClean="0">
                <a:solidFill>
                  <a:schemeClr val="bg1"/>
                </a:solidFill>
                <a:latin typeface="+mn-lt"/>
                <a:cs typeface="Arial" charset="0"/>
                <a:sym typeface="Symbol"/>
              </a:rPr>
              <a:t></a:t>
            </a:r>
            <a:endParaRPr lang="en-US" b="1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Oval 339"/>
          <p:cNvSpPr>
            <a:spLocks noChangeAspect="1" noChangeArrowheads="1"/>
          </p:cNvSpPr>
          <p:nvPr/>
        </p:nvSpPr>
        <p:spPr bwMode="auto">
          <a:xfrm>
            <a:off x="2802929" y="3277631"/>
            <a:ext cx="803674" cy="612932"/>
          </a:xfrm>
          <a:prstGeom prst="ellipse">
            <a:avLst/>
          </a:prstGeom>
          <a:solidFill>
            <a:schemeClr val="bg2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381000" h="355600"/>
          </a:sp3d>
        </p:spPr>
        <p:txBody>
          <a:bodyPr wrap="none" lIns="72000" tIns="0" anchor="ctr"/>
          <a:lstStyle/>
          <a:p>
            <a:pPr algn="ctr"/>
            <a:r>
              <a:rPr lang="en-GB" sz="2800" b="1" i="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</a:t>
            </a:r>
            <a:r>
              <a:rPr lang="el-GR" sz="2800" b="1" i="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  <a:sym typeface="Symbol"/>
              </a:rPr>
              <a:t></a:t>
            </a:r>
            <a:endParaRPr lang="en-US" sz="2800" b="1" i="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0" name="Oval 665"/>
          <p:cNvSpPr>
            <a:spLocks noChangeAspect="1" noChangeArrowheads="1"/>
          </p:cNvSpPr>
          <p:nvPr/>
        </p:nvSpPr>
        <p:spPr bwMode="auto">
          <a:xfrm>
            <a:off x="2797463" y="3737389"/>
            <a:ext cx="401510" cy="428629"/>
          </a:xfrm>
          <a:prstGeom prst="ellipse">
            <a:avLst/>
          </a:prstGeom>
          <a:solidFill>
            <a:schemeClr val="bg2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28600" h="190500"/>
          </a:sp3d>
        </p:spPr>
        <p:txBody>
          <a:bodyPr wrap="none" anchor="ctr"/>
          <a:lstStyle/>
          <a:p>
            <a:pPr algn="ctr"/>
            <a:r>
              <a:rPr lang="en-GB" sz="1400" b="1" i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</a:t>
            </a:r>
            <a:r>
              <a:rPr lang="en-GB" sz="1400" b="1" i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  <a:sym typeface="Symbol" pitchFamily="18" charset="2"/>
              </a:rPr>
              <a:t>DP</a:t>
            </a:r>
            <a:endParaRPr lang="en-US" sz="1400" b="1" i="0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9" name="Group 97"/>
          <p:cNvGrpSpPr>
            <a:grpSpLocks noChangeAspect="1"/>
          </p:cNvGrpSpPr>
          <p:nvPr/>
        </p:nvGrpSpPr>
        <p:grpSpPr>
          <a:xfrm rot="5400000">
            <a:off x="3253317" y="1363307"/>
            <a:ext cx="527284" cy="482207"/>
            <a:chOff x="2657560" y="2458319"/>
            <a:chExt cx="413873" cy="414805"/>
          </a:xfrm>
          <a:scene3d>
            <a:camera prst="orthographicFront"/>
            <a:lightRig rig="sunrise" dir="t"/>
          </a:scene3d>
        </p:grpSpPr>
        <p:sp>
          <p:nvSpPr>
            <p:cNvPr id="20" name="Oval 19"/>
            <p:cNvSpPr/>
            <p:nvPr/>
          </p:nvSpPr>
          <p:spPr bwMode="auto">
            <a:xfrm rot="19640315">
              <a:off x="2657560" y="2607665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>
            <a:grpSpLocks noChangeAspect="1"/>
          </p:cNvGrpSpPr>
          <p:nvPr/>
        </p:nvGrpSpPr>
        <p:grpSpPr>
          <a:xfrm rot="5400000">
            <a:off x="1850662" y="4224126"/>
            <a:ext cx="326903" cy="270028"/>
            <a:chOff x="6512373" y="4239959"/>
            <a:chExt cx="435869" cy="360040"/>
          </a:xfrm>
          <a:scene3d>
            <a:camera prst="orthographicFront"/>
            <a:lightRig rig="sunrise" dir="t"/>
          </a:scene3d>
        </p:grpSpPr>
        <p:sp>
          <p:nvSpPr>
            <p:cNvPr id="42" name="Oval 665"/>
            <p:cNvSpPr>
              <a:spLocks noChangeArrowheads="1"/>
            </p:cNvSpPr>
            <p:nvPr/>
          </p:nvSpPr>
          <p:spPr bwMode="auto">
            <a:xfrm rot="16200000">
              <a:off x="6624207" y="4275963"/>
              <a:ext cx="360040" cy="288031"/>
            </a:xfrm>
            <a:prstGeom prst="ellipse">
              <a:avLst/>
            </a:prstGeom>
            <a:solidFill>
              <a:srgbClr val="C00000"/>
            </a:solidFill>
            <a:ln w="25400">
              <a:noFill/>
              <a:round/>
              <a:headEnd/>
              <a:tailEnd/>
            </a:ln>
            <a:effectLst/>
            <a:sp3d prstMaterial="flat">
              <a:bevelT w="165100" h="171450"/>
            </a:sp3d>
          </p:spPr>
          <p:txBody>
            <a:bodyPr wrap="none" anchor="ctr"/>
            <a:lstStyle/>
            <a:p>
              <a:pPr algn="ctr"/>
              <a:r>
                <a:rPr lang="en-GB" sz="1400" b="1" i="0" dirty="0" smtClean="0">
                  <a:ln>
                    <a:solidFill>
                      <a:srgbClr val="FFFF00"/>
                    </a:solidFill>
                  </a:ln>
                  <a:solidFill>
                    <a:srgbClr val="FFFF00"/>
                  </a:solidFill>
                  <a:latin typeface="+mn-lt"/>
                  <a:cs typeface="Arial" charset="0"/>
                  <a:sym typeface="Symbol" pitchFamily="18" charset="2"/>
                </a:rPr>
                <a:t>P</a:t>
              </a:r>
              <a:endParaRPr lang="en-US" sz="1400" b="1" i="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+mn-lt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 rot="16200000" flipV="1">
              <a:off x="6558788" y="4226162"/>
              <a:ext cx="73510" cy="166339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</p:grpSp>
      <p:sp>
        <p:nvSpPr>
          <p:cNvPr id="44" name="Oval 665"/>
          <p:cNvSpPr>
            <a:spLocks noChangeAspect="1" noChangeArrowheads="1"/>
          </p:cNvSpPr>
          <p:nvPr/>
        </p:nvSpPr>
        <p:spPr bwMode="auto">
          <a:xfrm>
            <a:off x="1997550" y="3789040"/>
            <a:ext cx="401510" cy="428629"/>
          </a:xfrm>
          <a:prstGeom prst="ellipse">
            <a:avLst/>
          </a:prstGeom>
          <a:solidFill>
            <a:srgbClr val="C00000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28600" h="190500"/>
          </a:sp3d>
        </p:spPr>
        <p:txBody>
          <a:bodyPr wrap="none" anchor="ctr"/>
          <a:lstStyle/>
          <a:p>
            <a:pPr algn="ctr"/>
            <a:r>
              <a:rPr lang="en-GB" sz="1400" i="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</a:rPr>
              <a:t>G</a:t>
            </a:r>
            <a:r>
              <a:rPr lang="en-GB" sz="1400" i="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  <a:cs typeface="Arial" charset="0"/>
                <a:sym typeface="Symbol" pitchFamily="18" charset="2"/>
              </a:rPr>
              <a:t>TP</a:t>
            </a:r>
            <a:endParaRPr lang="en-US" sz="1400" i="0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+mn-lt"/>
            </a:endParaRPr>
          </a:p>
        </p:txBody>
      </p:sp>
      <p:grpSp>
        <p:nvGrpSpPr>
          <p:cNvPr id="278" name="Group 30"/>
          <p:cNvGrpSpPr/>
          <p:nvPr/>
        </p:nvGrpSpPr>
        <p:grpSpPr>
          <a:xfrm>
            <a:off x="3171970" y="4509120"/>
            <a:ext cx="1714512" cy="722816"/>
            <a:chOff x="2714612" y="4779902"/>
            <a:chExt cx="1714512" cy="722816"/>
          </a:xfrm>
        </p:grpSpPr>
        <p:sp>
          <p:nvSpPr>
            <p:cNvPr id="279" name="TextBox 278"/>
            <p:cNvSpPr txBox="1"/>
            <p:nvPr/>
          </p:nvSpPr>
          <p:spPr>
            <a:xfrm>
              <a:off x="2714612" y="5164164"/>
              <a:ext cx="1714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i="0" dirty="0" smtClean="0">
                  <a:ln>
                    <a:solidFill>
                      <a:srgbClr val="336699"/>
                    </a:solidFill>
                  </a:ln>
                  <a:solidFill>
                    <a:srgbClr val="00B0F0"/>
                  </a:solidFill>
                  <a:latin typeface="+mn-lt"/>
                </a:rPr>
                <a:t>Target protein</a:t>
              </a:r>
              <a:endParaRPr lang="en-GB" b="1" i="0" dirty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endParaRPr>
            </a:p>
          </p:txBody>
        </p:sp>
        <p:cxnSp>
          <p:nvCxnSpPr>
            <p:cNvPr id="280" name="Straight Arrow Connector 279"/>
            <p:cNvCxnSpPr/>
            <p:nvPr/>
          </p:nvCxnSpPr>
          <p:spPr bwMode="auto">
            <a:xfrm rot="5400000" flipH="1" flipV="1">
              <a:off x="3464713" y="4887057"/>
              <a:ext cx="428626" cy="21431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340" name="TextBox 339"/>
          <p:cNvSpPr txBox="1"/>
          <p:nvPr/>
        </p:nvSpPr>
        <p:spPr>
          <a:xfrm>
            <a:off x="5004048" y="1340351"/>
            <a:ext cx="3960440" cy="44781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Signal transduction events</a:t>
            </a:r>
          </a:p>
          <a:p>
            <a:pPr marL="457200" indent="-457200"/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442913" lvl="1" indent="-360363">
              <a:spcAft>
                <a:spcPts val="600"/>
              </a:spcAft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7-TM receptor and 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heterotrimeric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G-protein are inactive</a:t>
            </a:r>
          </a:p>
          <a:p>
            <a:pPr marL="442913" lvl="1" indent="-360363">
              <a:spcAft>
                <a:spcPts val="600"/>
              </a:spcAft>
              <a:buFont typeface="+mj-lt"/>
              <a:buAutoNum type="arabicPeriod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Ligand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binding changes the conformation of the receptor</a:t>
            </a:r>
          </a:p>
          <a:p>
            <a:pPr marL="442913" lvl="1" indent="-360363">
              <a:spcAft>
                <a:spcPts val="600"/>
              </a:spcAft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An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unassociated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G-protein binds to the receptor and the bound GDP molecule is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phosphorylated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to GTP</a:t>
            </a:r>
          </a:p>
          <a:p>
            <a:pPr marL="442913" lvl="1" indent="-360363">
              <a:spcAft>
                <a:spcPts val="600"/>
              </a:spcAft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G-protein dissociates into two active components (the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-subunit &amp; the  subunit), which bind to their target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1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C -0.01441 -0.00602 -0.06042 -0.03357 -0.08611 -0.03611 C -0.11198 -0.03866 -0.13038 -0.01875 -0.15417 -0.01574 C -0.17795 -0.01273 -0.20347 -0.02361 -0.22847 -0.01783 C -0.25347 -0.01204 -0.28646 -0.00139 -0.30417 0.01852 C -0.32188 0.03842 -0.32952 0.0875 -0.33455 0.10139 " pathEditMode="relative" rAng="0" ptsTypes="aaaaaa">
                                      <p:cBhvr>
                                        <p:cTn id="1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91 0.00671 -0.0382 0.01366 -0.05278 0.01481 C -0.06736 0.01597 -0.08177 0.00856 -0.0875 0.00741 " pathEditMode="relative" ptsTypes="aaA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91 0.00671 -0.0382 0.01366 -0.05278 0.01481 C -0.06736 0.01597 -0.08177 0.00856 -0.0875 0.00741 " pathEditMode="relative" ptsTypes="aaA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91 0.00671 -0.0382 0.01366 -0.05278 0.01481 C -0.06736 0.01597 -0.08177 0.00856 -0.0875 0.00741 " pathEditMode="relative" ptsTypes="aaA">
                                      <p:cBhvr>
                                        <p:cTn id="2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8 0.00694 C -0.07917 0.01944 -0.07135 0.03194 -0.05469 0.04212 C -0.03802 0.05231 -0.00816 0.0655 0.0132 0.06851 C 0.03455 0.07152 0.05851 0.06412 0.07361 0.06087 C 0.08872 0.05763 0.09618 0.053 0.10382 0.04837 " pathEditMode="relative" rAng="0" ptsTypes="aaaaA">
                                      <p:cBhvr>
                                        <p:cTn id="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32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64 0.0125 0.01546 0.025 0.03212 0.03518 C 0.04879 0.04537 0.07865 0.05856 0.1 0.06157 C 0.12136 0.06458 0.14532 0.05718 0.16042 0.05393 C 0.17553 0.05069 0.18299 0.04606 0.19063 0.04143 " pathEditMode="relative" ptsTypes="aaaaA">
                                      <p:cBhvr>
                                        <p:cTn id="4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64 0.0125 0.01546 0.025 0.03212 0.03518 C 0.04879 0.04537 0.07865 0.05856 0.1 0.06157 C 0.12136 0.06458 0.14532 0.05718 0.16042 0.05393 C 0.17553 0.05069 0.18299 0.04606 0.19063 0.04143 " pathEditMode="relative" ptsTypes="aaaaA">
                                      <p:cBhvr>
                                        <p:cTn id="5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63 0.00718 C -0.09062 0.02662 -0.09462 0.04607 -0.10364 0.0588 C -0.11267 0.07153 -0.13212 0.0794 -0.14045 0.0838 C -0.14878 0.0882 -0.15121 0.08658 -0.15364 0.08519 " pathEditMode="relative" rAng="0" ptsTypes="aaaA">
                                      <p:cBhvr>
                                        <p:cTn id="5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41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40" grpId="0" animBg="1"/>
      <p:bldP spid="40" grpId="1" animBg="1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ctangle 256"/>
          <p:cNvSpPr/>
          <p:nvPr/>
        </p:nvSpPr>
        <p:spPr bwMode="auto">
          <a:xfrm>
            <a:off x="140680" y="3110525"/>
            <a:ext cx="4647344" cy="3349582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matt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" name="Group 183"/>
          <p:cNvGrpSpPr/>
          <p:nvPr/>
        </p:nvGrpSpPr>
        <p:grpSpPr>
          <a:xfrm>
            <a:off x="137947" y="2722775"/>
            <a:ext cx="4650077" cy="706225"/>
            <a:chOff x="0" y="2428868"/>
            <a:chExt cx="9144000" cy="1071571"/>
          </a:xfrm>
        </p:grpSpPr>
        <p:grpSp>
          <p:nvGrpSpPr>
            <p:cNvPr id="19" name="Group 44"/>
            <p:cNvGrpSpPr/>
            <p:nvPr/>
          </p:nvGrpSpPr>
          <p:grpSpPr>
            <a:xfrm rot="5400000">
              <a:off x="1321587" y="1107281"/>
              <a:ext cx="1071570" cy="3714744"/>
              <a:chOff x="3060571" y="4451362"/>
              <a:chExt cx="719641" cy="2316972"/>
            </a:xfrm>
          </p:grpSpPr>
          <p:sp>
            <p:nvSpPr>
              <p:cNvPr id="46" name="Rectangle 45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Freeform 60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4" name="Group 90"/>
            <p:cNvGrpSpPr/>
            <p:nvPr/>
          </p:nvGrpSpPr>
          <p:grpSpPr>
            <a:xfrm rot="5400000">
              <a:off x="5020321" y="1107281"/>
              <a:ext cx="1071570" cy="3714744"/>
              <a:chOff x="3060571" y="4451362"/>
              <a:chExt cx="719641" cy="2316972"/>
            </a:xfrm>
          </p:grpSpPr>
          <p:sp>
            <p:nvSpPr>
              <p:cNvPr id="92" name="Rectangle 91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Freeform 92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Freeform 94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99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100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Freeform 101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102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Freeform 103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56" name="Group 182"/>
            <p:cNvGrpSpPr/>
            <p:nvPr/>
          </p:nvGrpSpPr>
          <p:grpSpPr>
            <a:xfrm>
              <a:off x="7429519" y="2444498"/>
              <a:ext cx="1714481" cy="1055941"/>
              <a:chOff x="7429519" y="2444498"/>
              <a:chExt cx="1714481" cy="1055941"/>
            </a:xfrm>
          </p:grpSpPr>
          <p:sp>
            <p:nvSpPr>
              <p:cNvPr id="138" name="Rectangle 137"/>
              <p:cNvSpPr/>
              <p:nvPr/>
            </p:nvSpPr>
            <p:spPr bwMode="auto">
              <a:xfrm>
                <a:off x="7429519" y="2444781"/>
                <a:ext cx="1714481" cy="1040312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Freeform 141"/>
              <p:cNvSpPr/>
              <p:nvPr/>
            </p:nvSpPr>
            <p:spPr bwMode="auto">
              <a:xfrm>
                <a:off x="7921534" y="2905430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 bwMode="auto">
              <a:xfrm>
                <a:off x="8923764" y="2899935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143"/>
              <p:cNvSpPr/>
              <p:nvPr/>
            </p:nvSpPr>
            <p:spPr bwMode="auto">
              <a:xfrm>
                <a:off x="8587914" y="2926197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Freeform 146"/>
              <p:cNvSpPr/>
              <p:nvPr/>
            </p:nvSpPr>
            <p:spPr bwMode="auto">
              <a:xfrm>
                <a:off x="7580362" y="2888948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Freeform 147"/>
              <p:cNvSpPr/>
              <p:nvPr/>
            </p:nvSpPr>
            <p:spPr bwMode="auto">
              <a:xfrm>
                <a:off x="8234055" y="2888947"/>
                <a:ext cx="53734" cy="247997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 bwMode="auto">
              <a:xfrm>
                <a:off x="8226628" y="2780282"/>
                <a:ext cx="22167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Freeform 154"/>
              <p:cNvSpPr/>
              <p:nvPr/>
            </p:nvSpPr>
            <p:spPr bwMode="auto">
              <a:xfrm>
                <a:off x="8573120" y="2791269"/>
                <a:ext cx="22167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Freeform 155"/>
              <p:cNvSpPr/>
              <p:nvPr/>
            </p:nvSpPr>
            <p:spPr bwMode="auto">
              <a:xfrm>
                <a:off x="8955687" y="2791269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7928021" y="2791269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Freeform 157"/>
              <p:cNvSpPr/>
              <p:nvPr/>
            </p:nvSpPr>
            <p:spPr bwMode="auto">
              <a:xfrm>
                <a:off x="7596323" y="2785775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 bwMode="auto">
              <a:xfrm>
                <a:off x="7444361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>
                <a:off x="7780212" y="2460127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 bwMode="auto">
              <a:xfrm>
                <a:off x="8116061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>
                <a:off x="8451912" y="2475755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 bwMode="auto">
              <a:xfrm>
                <a:off x="8787763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 bwMode="auto">
              <a:xfrm>
                <a:off x="7444361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 bwMode="auto">
              <a:xfrm>
                <a:off x="7780212" y="3138039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>
                <a:off x="8116061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>
                <a:off x="8451912" y="315366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 bwMode="auto">
              <a:xfrm>
                <a:off x="8787763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58" name="Rectangle 257"/>
          <p:cNvSpPr/>
          <p:nvPr/>
        </p:nvSpPr>
        <p:spPr bwMode="auto">
          <a:xfrm rot="5400000">
            <a:off x="-341994" y="1337173"/>
            <a:ext cx="5596104" cy="4663932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926471" y="878277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i="0" dirty="0" smtClean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rPr>
              <a:t>OUT</a:t>
            </a:r>
            <a:endParaRPr lang="en-US" sz="2400" i="0" dirty="0">
              <a:ln>
                <a:solidFill>
                  <a:srgbClr val="336699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62618"/>
            <a:ext cx="6696744" cy="638175"/>
          </a:xfrm>
        </p:spPr>
        <p:txBody>
          <a:bodyPr/>
          <a:lstStyle/>
          <a:p>
            <a:r>
              <a:rPr lang="en-GB" dirty="0" smtClean="0"/>
              <a:t>G-proteins: signal transduction</a:t>
            </a:r>
            <a:endParaRPr lang="en-US" dirty="0"/>
          </a:p>
        </p:txBody>
      </p:sp>
      <p:grpSp>
        <p:nvGrpSpPr>
          <p:cNvPr id="259" name="Group 257"/>
          <p:cNvGrpSpPr>
            <a:grpSpLocks noChangeAspect="1"/>
          </p:cNvGrpSpPr>
          <p:nvPr/>
        </p:nvGrpSpPr>
        <p:grpSpPr>
          <a:xfrm rot="5400000">
            <a:off x="405937" y="2137569"/>
            <a:ext cx="1826599" cy="1806245"/>
            <a:chOff x="2627782" y="4725144"/>
            <a:chExt cx="1738124" cy="1261964"/>
          </a:xfrm>
        </p:grpSpPr>
        <p:sp>
          <p:nvSpPr>
            <p:cNvPr id="4" name="Rounded Rectangle 3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 rot="16200000">
              <a:off x="3591278" y="52118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 rot="16200000">
              <a:off x="3415338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 rot="16200000">
              <a:off x="3348093" y="495139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 rot="16200000">
              <a:off x="3387812" y="4644522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 rot="16200000">
              <a:off x="3559756" y="477137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1" name="Curved Connector 229"/>
            <p:cNvCxnSpPr>
              <a:stCxn id="7" idx="2"/>
              <a:endCxn id="5" idx="2"/>
            </p:cNvCxnSpPr>
            <p:nvPr/>
          </p:nvCxnSpPr>
          <p:spPr bwMode="auto">
            <a:xfrm flipV="1">
              <a:off x="3892004" y="5598465"/>
              <a:ext cx="175940" cy="99628"/>
            </a:xfrm>
            <a:prstGeom prst="curvedConnector5">
              <a:avLst>
                <a:gd name="adj1" fmla="val 143312"/>
                <a:gd name="adj2" fmla="val -108736"/>
                <a:gd name="adj3" fmla="val 384997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Curved Connector 229"/>
            <p:cNvCxnSpPr>
              <a:stCxn id="5" idx="0"/>
              <a:endCxn id="4" idx="0"/>
            </p:cNvCxnSpPr>
            <p:nvPr/>
          </p:nvCxnSpPr>
          <p:spPr bwMode="auto">
            <a:xfrm rot="10800000">
              <a:off x="3152315" y="5446065"/>
              <a:ext cx="142318" cy="152400"/>
            </a:xfrm>
            <a:prstGeom prst="curvedConnector3">
              <a:avLst>
                <a:gd name="adj1" fmla="val 31644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Curved Connector 229"/>
            <p:cNvCxnSpPr>
              <a:endCxn id="4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Curved Connector 229"/>
            <p:cNvCxnSpPr>
              <a:stCxn id="8" idx="0"/>
              <a:endCxn id="10" idx="0"/>
            </p:cNvCxnSpPr>
            <p:nvPr/>
          </p:nvCxnSpPr>
          <p:spPr bwMode="auto">
            <a:xfrm rot="10800000" flipH="1">
              <a:off x="3051447" y="5158033"/>
              <a:ext cx="211663" cy="180020"/>
            </a:xfrm>
            <a:prstGeom prst="curvedConnector5">
              <a:avLst>
                <a:gd name="adj1" fmla="val -204060"/>
                <a:gd name="adj2" fmla="val 103015"/>
                <a:gd name="adj3" fmla="val -2287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Curved Connector 229"/>
            <p:cNvCxnSpPr>
              <a:stCxn id="6" idx="2"/>
              <a:endCxn id="10" idx="2"/>
            </p:cNvCxnSpPr>
            <p:nvPr/>
          </p:nvCxnSpPr>
          <p:spPr bwMode="auto">
            <a:xfrm flipV="1">
              <a:off x="4026492" y="5158033"/>
              <a:ext cx="9930" cy="108012"/>
            </a:xfrm>
            <a:prstGeom prst="curvedConnector3">
              <a:avLst>
                <a:gd name="adj1" fmla="val 400225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Curved Connector 229"/>
            <p:cNvCxnSpPr>
              <a:stCxn id="9" idx="0"/>
            </p:cNvCxnSpPr>
            <p:nvPr/>
          </p:nvCxnSpPr>
          <p:spPr bwMode="auto">
            <a:xfrm rot="10800000" flipH="1" flipV="1">
              <a:off x="3091166" y="5031177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Curved Connector 229"/>
            <p:cNvCxnSpPr/>
            <p:nvPr/>
          </p:nvCxnSpPr>
          <p:spPr bwMode="auto">
            <a:xfrm flipV="1">
              <a:off x="2627782" y="5699076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Curved Connector 229"/>
            <p:cNvCxnSpPr/>
            <p:nvPr/>
          </p:nvCxnSpPr>
          <p:spPr bwMode="auto">
            <a:xfrm flipV="1">
              <a:off x="3851920" y="472514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2" name="Group 257"/>
          <p:cNvGrpSpPr>
            <a:grpSpLocks noChangeAspect="1"/>
          </p:cNvGrpSpPr>
          <p:nvPr/>
        </p:nvGrpSpPr>
        <p:grpSpPr>
          <a:xfrm rot="5400000">
            <a:off x="586055" y="1985579"/>
            <a:ext cx="1565644" cy="1897262"/>
            <a:chOff x="2655617" y="4663937"/>
            <a:chExt cx="1493288" cy="1328651"/>
          </a:xfrm>
        </p:grpSpPr>
        <p:sp>
          <p:nvSpPr>
            <p:cNvPr id="25" name="Rounded Rectangle 24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 rot="16200000">
              <a:off x="3543540" y="5191356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 rot="16200000">
              <a:off x="3472624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 rot="16200000">
              <a:off x="3348093" y="4971850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 rot="16200000">
              <a:off x="3464193" y="4664976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 rot="16200000">
              <a:off x="3512018" y="4785014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32" name="Curved Connector 229"/>
            <p:cNvCxnSpPr>
              <a:stCxn id="28" idx="2"/>
              <a:endCxn id="26" idx="2"/>
            </p:cNvCxnSpPr>
            <p:nvPr/>
          </p:nvCxnSpPr>
          <p:spPr bwMode="auto">
            <a:xfrm flipV="1">
              <a:off x="3949289" y="5578011"/>
              <a:ext cx="70916" cy="120081"/>
            </a:xfrm>
            <a:prstGeom prst="curvedConnector3">
              <a:avLst>
                <a:gd name="adj1" fmla="val 39559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Curved Connector 229"/>
            <p:cNvCxnSpPr>
              <a:stCxn id="26" idx="0"/>
              <a:endCxn id="25" idx="0"/>
            </p:cNvCxnSpPr>
            <p:nvPr/>
          </p:nvCxnSpPr>
          <p:spPr bwMode="auto">
            <a:xfrm rot="10800000">
              <a:off x="3152315" y="5446065"/>
              <a:ext cx="94580" cy="131947"/>
            </a:xfrm>
            <a:prstGeom prst="curvedConnector3">
              <a:avLst>
                <a:gd name="adj1" fmla="val 31154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Curved Connector 229"/>
            <p:cNvCxnSpPr>
              <a:endCxn id="25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Curved Connector 229"/>
            <p:cNvCxnSpPr>
              <a:stCxn id="29" idx="0"/>
              <a:endCxn id="31" idx="0"/>
            </p:cNvCxnSpPr>
            <p:nvPr/>
          </p:nvCxnSpPr>
          <p:spPr bwMode="auto">
            <a:xfrm rot="10800000" flipH="1">
              <a:off x="3051447" y="5171668"/>
              <a:ext cx="163925" cy="186838"/>
            </a:xfrm>
            <a:prstGeom prst="curvedConnector3">
              <a:avLst>
                <a:gd name="adj1" fmla="val -197771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Curved Connector 229"/>
            <p:cNvCxnSpPr>
              <a:stCxn id="27" idx="2"/>
              <a:endCxn id="31" idx="2"/>
            </p:cNvCxnSpPr>
            <p:nvPr/>
          </p:nvCxnSpPr>
          <p:spPr bwMode="auto">
            <a:xfrm flipH="1" flipV="1">
              <a:off x="3988683" y="5171668"/>
              <a:ext cx="37809" cy="94376"/>
            </a:xfrm>
            <a:prstGeom prst="curvedConnector3">
              <a:avLst>
                <a:gd name="adj1" fmla="val -630176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Curved Connector 229"/>
            <p:cNvCxnSpPr>
              <a:stCxn id="30" idx="0"/>
            </p:cNvCxnSpPr>
            <p:nvPr/>
          </p:nvCxnSpPr>
          <p:spPr bwMode="auto">
            <a:xfrm rot="10800000" flipH="1" flipV="1">
              <a:off x="3167548" y="5051631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Curved Connector 229"/>
            <p:cNvCxnSpPr/>
            <p:nvPr/>
          </p:nvCxnSpPr>
          <p:spPr bwMode="auto">
            <a:xfrm flipV="1">
              <a:off x="2655617" y="5704556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Curved Connector 229"/>
            <p:cNvCxnSpPr/>
            <p:nvPr/>
          </p:nvCxnSpPr>
          <p:spPr bwMode="auto">
            <a:xfrm rot="5400000" flipH="1" flipV="1">
              <a:off x="3825793" y="4690065"/>
              <a:ext cx="349239" cy="29698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3" name="Group 97"/>
          <p:cNvGrpSpPr>
            <a:grpSpLocks noChangeAspect="1"/>
          </p:cNvGrpSpPr>
          <p:nvPr/>
        </p:nvGrpSpPr>
        <p:grpSpPr>
          <a:xfrm rot="-1800000">
            <a:off x="192735" y="2069040"/>
            <a:ext cx="527284" cy="482207"/>
            <a:chOff x="2657560" y="2458319"/>
            <a:chExt cx="413873" cy="414805"/>
          </a:xfrm>
          <a:scene3d>
            <a:camera prst="orthographicFront"/>
            <a:lightRig rig="sunrise" dir="t"/>
          </a:scene3d>
        </p:grpSpPr>
        <p:sp>
          <p:nvSpPr>
            <p:cNvPr id="20" name="Oval 19"/>
            <p:cNvSpPr/>
            <p:nvPr/>
          </p:nvSpPr>
          <p:spPr bwMode="auto">
            <a:xfrm rot="19640315">
              <a:off x="2657560" y="2607665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40" name="TextBox 339"/>
          <p:cNvSpPr txBox="1"/>
          <p:nvPr/>
        </p:nvSpPr>
        <p:spPr>
          <a:xfrm>
            <a:off x="5004048" y="1875016"/>
            <a:ext cx="3960440" cy="357020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Signal transduction events</a:t>
            </a:r>
          </a:p>
          <a:p>
            <a:pPr marL="457200" indent="-457200"/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465138" lvl="1" indent="-342900">
              <a:spcAft>
                <a:spcPts val="600"/>
              </a:spcAft>
              <a:buFont typeface="+mj-lt"/>
              <a:buAutoNum type="arabicPeriod" startAt="5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Internal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GTPase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activity on the -subunit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dephosphorylates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the GTP back to GDP</a:t>
            </a:r>
          </a:p>
          <a:p>
            <a:pPr marL="465138" lvl="1" indent="-342900">
              <a:spcAft>
                <a:spcPts val="600"/>
              </a:spcAft>
              <a:buFont typeface="+mj-lt"/>
              <a:buAutoNum type="arabicPeriod" startAt="5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The -subunit dissociates from the target protein and is inactive again</a:t>
            </a:r>
          </a:p>
          <a:p>
            <a:pPr marL="465138" lvl="1" indent="-342900">
              <a:buFont typeface="+mj-lt"/>
              <a:buAutoNum type="arabicPeriod" startAt="5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The receptor remains active as long as 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is bound and can activate further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heterotrimeric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G-proteins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300366" y="5990845"/>
            <a:ext cx="48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i="0" dirty="0" smtClean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rPr>
              <a:t>IN</a:t>
            </a:r>
            <a:endParaRPr lang="en-US" sz="2400" i="0" dirty="0">
              <a:ln>
                <a:solidFill>
                  <a:srgbClr val="336699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 rot="20779973">
            <a:off x="4054276" y="3024234"/>
            <a:ext cx="657274" cy="1517984"/>
          </a:xfrm>
          <a:custGeom>
            <a:avLst/>
            <a:gdLst>
              <a:gd name="connsiteX0" fmla="*/ 147053 w 727242"/>
              <a:gd name="connsiteY0" fmla="*/ 13368 h 2023979"/>
              <a:gd name="connsiteX1" fmla="*/ 98926 w 727242"/>
              <a:gd name="connsiteY1" fmla="*/ 254000 h 2023979"/>
              <a:gd name="connsiteX2" fmla="*/ 98926 w 727242"/>
              <a:gd name="connsiteY2" fmla="*/ 542758 h 2023979"/>
              <a:gd name="connsiteX3" fmla="*/ 275389 w 727242"/>
              <a:gd name="connsiteY3" fmla="*/ 687137 h 2023979"/>
              <a:gd name="connsiteX4" fmla="*/ 403726 w 727242"/>
              <a:gd name="connsiteY4" fmla="*/ 879642 h 2023979"/>
              <a:gd name="connsiteX5" fmla="*/ 387684 w 727242"/>
              <a:gd name="connsiteY5" fmla="*/ 1200484 h 2023979"/>
              <a:gd name="connsiteX6" fmla="*/ 227263 w 727242"/>
              <a:gd name="connsiteY6" fmla="*/ 1425074 h 2023979"/>
              <a:gd name="connsiteX7" fmla="*/ 98926 w 727242"/>
              <a:gd name="connsiteY7" fmla="*/ 1537368 h 2023979"/>
              <a:gd name="connsiteX8" fmla="*/ 2674 w 727242"/>
              <a:gd name="connsiteY8" fmla="*/ 1697789 h 2023979"/>
              <a:gd name="connsiteX9" fmla="*/ 114968 w 727242"/>
              <a:gd name="connsiteY9" fmla="*/ 1970505 h 2023979"/>
              <a:gd name="connsiteX10" fmla="*/ 419768 w 727242"/>
              <a:gd name="connsiteY10" fmla="*/ 1970505 h 2023979"/>
              <a:gd name="connsiteX11" fmla="*/ 516021 w 727242"/>
              <a:gd name="connsiteY11" fmla="*/ 1649663 h 2023979"/>
              <a:gd name="connsiteX12" fmla="*/ 596232 w 727242"/>
              <a:gd name="connsiteY12" fmla="*/ 1312779 h 2023979"/>
              <a:gd name="connsiteX13" fmla="*/ 724568 w 727242"/>
              <a:gd name="connsiteY13" fmla="*/ 1136316 h 2023979"/>
              <a:gd name="connsiteX14" fmla="*/ 612274 w 727242"/>
              <a:gd name="connsiteY14" fmla="*/ 863600 h 2023979"/>
              <a:gd name="connsiteX15" fmla="*/ 548105 w 727242"/>
              <a:gd name="connsiteY15" fmla="*/ 671095 h 2023979"/>
              <a:gd name="connsiteX16" fmla="*/ 451853 w 727242"/>
              <a:gd name="connsiteY16" fmla="*/ 558800 h 2023979"/>
              <a:gd name="connsiteX17" fmla="*/ 307474 w 727242"/>
              <a:gd name="connsiteY17" fmla="*/ 558800 h 2023979"/>
              <a:gd name="connsiteX18" fmla="*/ 195179 w 727242"/>
              <a:gd name="connsiteY18" fmla="*/ 526716 h 2023979"/>
              <a:gd name="connsiteX19" fmla="*/ 163095 w 727242"/>
              <a:gd name="connsiteY19" fmla="*/ 382337 h 2023979"/>
              <a:gd name="connsiteX20" fmla="*/ 195179 w 727242"/>
              <a:gd name="connsiteY20" fmla="*/ 173789 h 2023979"/>
              <a:gd name="connsiteX21" fmla="*/ 147053 w 727242"/>
              <a:gd name="connsiteY21" fmla="*/ 13368 h 202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7242" h="2023979">
                <a:moveTo>
                  <a:pt x="147053" y="13368"/>
                </a:moveTo>
                <a:cubicBezTo>
                  <a:pt x="131011" y="26737"/>
                  <a:pt x="106947" y="165768"/>
                  <a:pt x="98926" y="254000"/>
                </a:cubicBezTo>
                <a:cubicBezTo>
                  <a:pt x="90905" y="342232"/>
                  <a:pt x="69516" y="470569"/>
                  <a:pt x="98926" y="542758"/>
                </a:cubicBezTo>
                <a:cubicBezTo>
                  <a:pt x="128336" y="614947"/>
                  <a:pt x="224589" y="630990"/>
                  <a:pt x="275389" y="687137"/>
                </a:cubicBezTo>
                <a:cubicBezTo>
                  <a:pt x="326189" y="743284"/>
                  <a:pt x="385010" y="794084"/>
                  <a:pt x="403726" y="879642"/>
                </a:cubicBezTo>
                <a:cubicBezTo>
                  <a:pt x="422442" y="965200"/>
                  <a:pt x="417095" y="1109579"/>
                  <a:pt x="387684" y="1200484"/>
                </a:cubicBezTo>
                <a:cubicBezTo>
                  <a:pt x="358274" y="1291389"/>
                  <a:pt x="275389" y="1368927"/>
                  <a:pt x="227263" y="1425074"/>
                </a:cubicBezTo>
                <a:cubicBezTo>
                  <a:pt x="179137" y="1481221"/>
                  <a:pt x="136358" y="1491915"/>
                  <a:pt x="98926" y="1537368"/>
                </a:cubicBezTo>
                <a:cubicBezTo>
                  <a:pt x="61494" y="1582821"/>
                  <a:pt x="0" y="1625600"/>
                  <a:pt x="2674" y="1697789"/>
                </a:cubicBezTo>
                <a:cubicBezTo>
                  <a:pt x="5348" y="1769978"/>
                  <a:pt x="45452" y="1925052"/>
                  <a:pt x="114968" y="1970505"/>
                </a:cubicBezTo>
                <a:cubicBezTo>
                  <a:pt x="184484" y="2015958"/>
                  <a:pt x="352926" y="2023979"/>
                  <a:pt x="419768" y="1970505"/>
                </a:cubicBezTo>
                <a:cubicBezTo>
                  <a:pt x="486610" y="1917031"/>
                  <a:pt x="486610" y="1759284"/>
                  <a:pt x="516021" y="1649663"/>
                </a:cubicBezTo>
                <a:cubicBezTo>
                  <a:pt x="545432" y="1540042"/>
                  <a:pt x="561474" y="1398337"/>
                  <a:pt x="596232" y="1312779"/>
                </a:cubicBezTo>
                <a:cubicBezTo>
                  <a:pt x="630990" y="1227221"/>
                  <a:pt x="721894" y="1211179"/>
                  <a:pt x="724568" y="1136316"/>
                </a:cubicBezTo>
                <a:cubicBezTo>
                  <a:pt x="727242" y="1061453"/>
                  <a:pt x="641684" y="941137"/>
                  <a:pt x="612274" y="863600"/>
                </a:cubicBezTo>
                <a:cubicBezTo>
                  <a:pt x="582864" y="786063"/>
                  <a:pt x="574842" y="721895"/>
                  <a:pt x="548105" y="671095"/>
                </a:cubicBezTo>
                <a:cubicBezTo>
                  <a:pt x="521368" y="620295"/>
                  <a:pt x="491958" y="577516"/>
                  <a:pt x="451853" y="558800"/>
                </a:cubicBezTo>
                <a:cubicBezTo>
                  <a:pt x="411748" y="540084"/>
                  <a:pt x="350253" y="564147"/>
                  <a:pt x="307474" y="558800"/>
                </a:cubicBezTo>
                <a:cubicBezTo>
                  <a:pt x="264695" y="553453"/>
                  <a:pt x="219242" y="556126"/>
                  <a:pt x="195179" y="526716"/>
                </a:cubicBezTo>
                <a:cubicBezTo>
                  <a:pt x="171116" y="497306"/>
                  <a:pt x="163095" y="441158"/>
                  <a:pt x="163095" y="382337"/>
                </a:cubicBezTo>
                <a:cubicBezTo>
                  <a:pt x="163095" y="323516"/>
                  <a:pt x="195179" y="232610"/>
                  <a:pt x="195179" y="173789"/>
                </a:cubicBezTo>
                <a:cubicBezTo>
                  <a:pt x="195179" y="114968"/>
                  <a:pt x="163095" y="0"/>
                  <a:pt x="147053" y="13368"/>
                </a:cubicBezTo>
                <a:close/>
              </a:path>
            </a:pathLst>
          </a:custGeom>
          <a:solidFill>
            <a:srgbClr val="F0B6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299973" rev="0"/>
            </a:camera>
            <a:lightRig rig="sunrise" dir="t"/>
          </a:scene3d>
          <a:sp3d extrusionH="95250" prstMaterial="flat">
            <a:bevelT w="152400" h="127000"/>
            <a:bevelB w="152400" h="127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4" name="Oval 665"/>
          <p:cNvSpPr>
            <a:spLocks noChangeAspect="1" noChangeArrowheads="1"/>
          </p:cNvSpPr>
          <p:nvPr/>
        </p:nvSpPr>
        <p:spPr bwMode="auto">
          <a:xfrm>
            <a:off x="1807986" y="4328363"/>
            <a:ext cx="428629" cy="4522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09550" h="222250"/>
          </a:sp3d>
        </p:spPr>
        <p:txBody>
          <a:bodyPr wrap="none" anchor="ctr"/>
          <a:lstStyle/>
          <a:p>
            <a:pPr algn="ctr"/>
            <a:r>
              <a:rPr lang="en-GB" b="1" i="0" dirty="0" smtClean="0">
                <a:solidFill>
                  <a:schemeClr val="bg1"/>
                </a:solidFill>
                <a:latin typeface="+mn-lt"/>
              </a:rPr>
              <a:t>G</a:t>
            </a:r>
            <a:r>
              <a:rPr lang="el-GR" b="1" i="0" dirty="0" smtClean="0">
                <a:solidFill>
                  <a:schemeClr val="bg1"/>
                </a:solidFill>
                <a:latin typeface="+mn-lt"/>
                <a:cs typeface="Arial" charset="0"/>
                <a:sym typeface="Symbol"/>
              </a:rPr>
              <a:t></a:t>
            </a:r>
            <a:endParaRPr lang="en-US" b="1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5" name="Oval 339"/>
          <p:cNvSpPr>
            <a:spLocks noChangeAspect="1" noChangeArrowheads="1"/>
          </p:cNvSpPr>
          <p:nvPr/>
        </p:nvSpPr>
        <p:spPr bwMode="auto">
          <a:xfrm>
            <a:off x="3749469" y="3608156"/>
            <a:ext cx="803674" cy="612932"/>
          </a:xfrm>
          <a:prstGeom prst="ellipse">
            <a:avLst/>
          </a:prstGeom>
          <a:solidFill>
            <a:schemeClr val="bg2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381000" h="355600"/>
          </a:sp3d>
        </p:spPr>
        <p:txBody>
          <a:bodyPr wrap="none" lIns="72000" tIns="0" anchor="ctr"/>
          <a:lstStyle/>
          <a:p>
            <a:pPr algn="ctr"/>
            <a:r>
              <a:rPr lang="en-GB" sz="2800" b="1" i="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</a:t>
            </a:r>
            <a:r>
              <a:rPr lang="el-GR" sz="2800" b="1" i="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  <a:sym typeface="Symbol"/>
              </a:rPr>
              <a:t></a:t>
            </a:r>
            <a:endParaRPr lang="en-US" sz="2800" b="1" i="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6" name="Oval 665"/>
          <p:cNvSpPr>
            <a:spLocks noChangeAspect="1" noChangeArrowheads="1"/>
          </p:cNvSpPr>
          <p:nvPr/>
        </p:nvSpPr>
        <p:spPr bwMode="auto">
          <a:xfrm>
            <a:off x="3738347" y="4060484"/>
            <a:ext cx="401510" cy="428629"/>
          </a:xfrm>
          <a:prstGeom prst="ellipse">
            <a:avLst/>
          </a:prstGeom>
          <a:solidFill>
            <a:schemeClr val="bg2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28600" h="190500"/>
          </a:sp3d>
        </p:spPr>
        <p:txBody>
          <a:bodyPr wrap="none" anchor="ctr"/>
          <a:lstStyle/>
          <a:p>
            <a:pPr algn="ctr"/>
            <a:r>
              <a:rPr lang="en-GB" sz="1400" b="1" i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</a:t>
            </a:r>
            <a:r>
              <a:rPr lang="en-GB" sz="1400" b="1" i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  <a:sym typeface="Symbol" pitchFamily="18" charset="2"/>
              </a:rPr>
              <a:t>DP</a:t>
            </a:r>
            <a:endParaRPr lang="en-US" sz="1400" b="1" i="0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77" name="Group 176"/>
          <p:cNvGrpSpPr>
            <a:grpSpLocks noChangeAspect="1"/>
          </p:cNvGrpSpPr>
          <p:nvPr/>
        </p:nvGrpSpPr>
        <p:grpSpPr>
          <a:xfrm rot="5400000">
            <a:off x="3591554" y="4495570"/>
            <a:ext cx="326903" cy="270028"/>
            <a:chOff x="6512373" y="4239959"/>
            <a:chExt cx="435869" cy="360040"/>
          </a:xfrm>
          <a:scene3d>
            <a:camera prst="orthographicFront"/>
            <a:lightRig rig="sunrise" dir="t"/>
          </a:scene3d>
        </p:grpSpPr>
        <p:sp>
          <p:nvSpPr>
            <p:cNvPr id="183" name="Oval 665"/>
            <p:cNvSpPr>
              <a:spLocks noChangeArrowheads="1"/>
            </p:cNvSpPr>
            <p:nvPr/>
          </p:nvSpPr>
          <p:spPr bwMode="auto">
            <a:xfrm rot="16200000">
              <a:off x="6624207" y="4275963"/>
              <a:ext cx="360040" cy="288031"/>
            </a:xfrm>
            <a:prstGeom prst="ellipse">
              <a:avLst/>
            </a:prstGeom>
            <a:solidFill>
              <a:srgbClr val="C00000"/>
            </a:solidFill>
            <a:ln w="25400">
              <a:noFill/>
              <a:round/>
              <a:headEnd/>
              <a:tailEnd/>
            </a:ln>
            <a:effectLst/>
            <a:sp3d prstMaterial="flat">
              <a:bevelT w="165100" h="171450"/>
            </a:sp3d>
          </p:spPr>
          <p:txBody>
            <a:bodyPr wrap="none" anchor="ctr"/>
            <a:lstStyle/>
            <a:p>
              <a:pPr algn="ctr"/>
              <a:r>
                <a:rPr lang="en-GB" sz="1400" b="1" i="0" dirty="0" smtClean="0">
                  <a:ln>
                    <a:solidFill>
                      <a:srgbClr val="FFFF00"/>
                    </a:solidFill>
                  </a:ln>
                  <a:solidFill>
                    <a:srgbClr val="FFFF00"/>
                  </a:solidFill>
                  <a:latin typeface="+mn-lt"/>
                  <a:cs typeface="Arial" charset="0"/>
                  <a:sym typeface="Symbol" pitchFamily="18" charset="2"/>
                </a:rPr>
                <a:t>P</a:t>
              </a:r>
              <a:endParaRPr lang="en-US" sz="1400" b="1" i="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+mn-lt"/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 bwMode="auto">
            <a:xfrm rot="16200000" flipV="1">
              <a:off x="6558788" y="4226162"/>
              <a:ext cx="73510" cy="166339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</p:grpSp>
      <p:sp>
        <p:nvSpPr>
          <p:cNvPr id="185" name="Oval 665"/>
          <p:cNvSpPr>
            <a:spLocks noChangeAspect="1" noChangeArrowheads="1"/>
          </p:cNvSpPr>
          <p:nvPr/>
        </p:nvSpPr>
        <p:spPr bwMode="auto">
          <a:xfrm>
            <a:off x="3738442" y="4060484"/>
            <a:ext cx="401510" cy="428629"/>
          </a:xfrm>
          <a:prstGeom prst="ellipse">
            <a:avLst/>
          </a:prstGeom>
          <a:solidFill>
            <a:srgbClr val="C00000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28600" h="190500"/>
          </a:sp3d>
        </p:spPr>
        <p:txBody>
          <a:bodyPr wrap="none" anchor="ctr"/>
          <a:lstStyle/>
          <a:p>
            <a:pPr algn="ctr"/>
            <a:r>
              <a:rPr lang="en-GB" sz="1400" i="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</a:rPr>
              <a:t>G</a:t>
            </a:r>
            <a:r>
              <a:rPr lang="en-GB" sz="1400" i="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  <a:cs typeface="Arial" charset="0"/>
                <a:sym typeface="Symbol" pitchFamily="18" charset="2"/>
              </a:rPr>
              <a:t>TP</a:t>
            </a:r>
            <a:endParaRPr lang="en-US" sz="1400" i="0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+mn-lt"/>
            </a:endParaRPr>
          </a:p>
        </p:txBody>
      </p:sp>
      <p:grpSp>
        <p:nvGrpSpPr>
          <p:cNvPr id="186" name="Group 30"/>
          <p:cNvGrpSpPr/>
          <p:nvPr/>
        </p:nvGrpSpPr>
        <p:grpSpPr>
          <a:xfrm>
            <a:off x="3171970" y="4509120"/>
            <a:ext cx="1714512" cy="722816"/>
            <a:chOff x="2714612" y="4779902"/>
            <a:chExt cx="1714512" cy="722816"/>
          </a:xfrm>
        </p:grpSpPr>
        <p:sp>
          <p:nvSpPr>
            <p:cNvPr id="187" name="TextBox 186"/>
            <p:cNvSpPr txBox="1"/>
            <p:nvPr/>
          </p:nvSpPr>
          <p:spPr>
            <a:xfrm>
              <a:off x="2714612" y="5164164"/>
              <a:ext cx="1714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i="0" dirty="0" smtClean="0">
                  <a:ln>
                    <a:solidFill>
                      <a:srgbClr val="336699"/>
                    </a:solidFill>
                  </a:ln>
                  <a:solidFill>
                    <a:srgbClr val="00B0F0"/>
                  </a:solidFill>
                  <a:latin typeface="+mn-lt"/>
                </a:rPr>
                <a:t>Target protein</a:t>
              </a:r>
              <a:endParaRPr lang="en-GB" b="1" i="0" dirty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endParaRPr>
            </a:p>
          </p:txBody>
        </p:sp>
        <p:cxnSp>
          <p:nvCxnSpPr>
            <p:cNvPr id="188" name="Straight Arrow Connector 187"/>
            <p:cNvCxnSpPr/>
            <p:nvPr/>
          </p:nvCxnSpPr>
          <p:spPr bwMode="auto">
            <a:xfrm rot="5400000" flipH="1" flipV="1">
              <a:off x="3464713" y="4887057"/>
              <a:ext cx="428626" cy="21431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893 -0.00255 -0.03785 -0.00509 -0.05 -0.01204 C -0.06215 -0.01898 -0.06736 -0.03079 -0.07257 -0.04236 " pathEditMode="relative" ptsTypes="aaA">
                                      <p:cBhvr>
                                        <p:cTn id="14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893 -0.00255 -0.03785 -0.00509 -0.05 -0.01204 C -0.06215 -0.01898 -0.06736 -0.03079 -0.07257 -0.04236 " pathEditMode="relative" ptsTypes="aaA">
                                      <p:cBhvr>
                                        <p:cTn id="16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5.04279E-7 C 0.01406 -0.00093 0.06094 -0.00162 0.0849 -0.00555 C 0.10885 -0.00948 0.12865 -0.01226 0.14392 -0.0236 C 0.1592 -0.03493 0.17014 -0.06361 0.17708 -0.07402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92593E-6 C 0.0243 -0.03635 0.04878 -0.07246 0.07725 -0.09098 C 0.10573 -0.1095 0.14791 -0.10533 0.17118 -0.11112 C 0.19444 -0.11691 0.20555 -0.12107 0.21666 -0.12524 " pathEditMode="relative" ptsTypes="aaaA">
                                      <p:cBhvr>
                                        <p:cTn id="24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animBg="1"/>
      <p:bldP spid="175" grpId="0" animBg="1"/>
      <p:bldP spid="176" grpId="0" animBg="1"/>
      <p:bldP spid="1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roup 304"/>
          <p:cNvGrpSpPr/>
          <p:nvPr/>
        </p:nvGrpSpPr>
        <p:grpSpPr>
          <a:xfrm>
            <a:off x="261519" y="2743161"/>
            <a:ext cx="2918959" cy="3100480"/>
            <a:chOff x="224281" y="2828849"/>
            <a:chExt cx="2918959" cy="3100480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224281" y="2845524"/>
              <a:ext cx="2918959" cy="308380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04" name="Group 303"/>
            <p:cNvGrpSpPr/>
            <p:nvPr/>
          </p:nvGrpSpPr>
          <p:grpSpPr>
            <a:xfrm>
              <a:off x="253636" y="2828849"/>
              <a:ext cx="2857520" cy="600151"/>
              <a:chOff x="214282" y="2828849"/>
              <a:chExt cx="2954935" cy="600151"/>
            </a:xfrm>
          </p:grpSpPr>
          <p:sp>
            <p:nvSpPr>
              <p:cNvPr id="141" name="Oval 140"/>
              <p:cNvSpPr/>
              <p:nvPr/>
            </p:nvSpPr>
            <p:spPr bwMode="auto">
              <a:xfrm>
                <a:off x="896190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2260006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 bwMode="auto">
              <a:xfrm>
                <a:off x="305794" y="3088477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 bwMode="auto">
              <a:xfrm>
                <a:off x="530029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 bwMode="auto">
              <a:xfrm>
                <a:off x="764534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>
                <a:off x="1901048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>
                <a:off x="2579354" y="3092678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2352052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144723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1212728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167014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>
                <a:off x="2112561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 bwMode="auto">
              <a:xfrm>
                <a:off x="981825" y="3098832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 bwMode="auto">
              <a:xfrm>
                <a:off x="1220903" y="302757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Freeform 116"/>
              <p:cNvSpPr/>
              <p:nvPr/>
            </p:nvSpPr>
            <p:spPr bwMode="auto">
              <a:xfrm>
                <a:off x="309928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Freeform 117"/>
              <p:cNvSpPr/>
              <p:nvPr/>
            </p:nvSpPr>
            <p:spPr bwMode="auto">
              <a:xfrm>
                <a:off x="753731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Freeform 118"/>
              <p:cNvSpPr/>
              <p:nvPr/>
            </p:nvSpPr>
            <p:spPr bwMode="auto">
              <a:xfrm>
                <a:off x="1429228" y="3014032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Freeform 119"/>
              <p:cNvSpPr/>
              <p:nvPr/>
            </p:nvSpPr>
            <p:spPr bwMode="auto">
              <a:xfrm>
                <a:off x="2107535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120"/>
              <p:cNvSpPr/>
              <p:nvPr/>
            </p:nvSpPr>
            <p:spPr bwMode="auto">
              <a:xfrm>
                <a:off x="2342039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Freeform 121"/>
              <p:cNvSpPr/>
              <p:nvPr/>
            </p:nvSpPr>
            <p:spPr bwMode="auto">
              <a:xfrm>
                <a:off x="2600960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Freeform 122"/>
              <p:cNvSpPr/>
              <p:nvPr/>
            </p:nvSpPr>
            <p:spPr bwMode="auto">
              <a:xfrm>
                <a:off x="1905439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Freeform 123"/>
              <p:cNvSpPr/>
              <p:nvPr/>
            </p:nvSpPr>
            <p:spPr bwMode="auto">
              <a:xfrm>
                <a:off x="1680947" y="3028740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Freeform 124"/>
              <p:cNvSpPr/>
              <p:nvPr/>
            </p:nvSpPr>
            <p:spPr bwMode="auto">
              <a:xfrm>
                <a:off x="953016" y="303181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Freeform 125"/>
              <p:cNvSpPr/>
              <p:nvPr/>
            </p:nvSpPr>
            <p:spPr bwMode="auto">
              <a:xfrm>
                <a:off x="491208" y="302258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21428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441585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>
                <a:off x="668887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>
                <a:off x="896190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>
                <a:off x="1123493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>
                <a:off x="1350796" y="282884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>
                <a:off x="1578098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>
                <a:off x="1805401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2032704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2260006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2487309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21428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441585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 bwMode="auto">
              <a:xfrm>
                <a:off x="668887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 bwMode="auto">
              <a:xfrm>
                <a:off x="1123493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 bwMode="auto">
              <a:xfrm>
                <a:off x="1350796" y="320852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 bwMode="auto">
              <a:xfrm>
                <a:off x="1578098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 bwMode="auto">
              <a:xfrm>
                <a:off x="1805401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 bwMode="auto">
              <a:xfrm>
                <a:off x="2032704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2487309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2" name="Oval 291"/>
              <p:cNvSpPr/>
              <p:nvPr/>
            </p:nvSpPr>
            <p:spPr bwMode="auto">
              <a:xfrm>
                <a:off x="2941914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4" name="Freeform 293"/>
              <p:cNvSpPr/>
              <p:nvPr/>
            </p:nvSpPr>
            <p:spPr bwMode="auto">
              <a:xfrm>
                <a:off x="3033960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5" name="Freeform 294"/>
              <p:cNvSpPr/>
              <p:nvPr/>
            </p:nvSpPr>
            <p:spPr bwMode="auto">
              <a:xfrm>
                <a:off x="2794469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6" name="Freeform 295"/>
              <p:cNvSpPr/>
              <p:nvPr/>
            </p:nvSpPr>
            <p:spPr bwMode="auto">
              <a:xfrm>
                <a:off x="2789443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7" name="Freeform 296"/>
              <p:cNvSpPr/>
              <p:nvPr/>
            </p:nvSpPr>
            <p:spPr bwMode="auto">
              <a:xfrm>
                <a:off x="3023947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 bwMode="auto">
              <a:xfrm>
                <a:off x="271461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 bwMode="auto">
              <a:xfrm>
                <a:off x="2941914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 bwMode="auto">
              <a:xfrm>
                <a:off x="271461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74004" y="48763"/>
            <a:ext cx="5519750" cy="638175"/>
          </a:xfrm>
        </p:spPr>
        <p:txBody>
          <a:bodyPr/>
          <a:lstStyle/>
          <a:p>
            <a:r>
              <a:rPr lang="en-GB" dirty="0" smtClean="0"/>
              <a:t>G-proteins: target proteins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 bwMode="auto">
          <a:xfrm rot="5400000">
            <a:off x="-391422" y="2271742"/>
            <a:ext cx="4214842" cy="2928958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grpSp>
        <p:nvGrpSpPr>
          <p:cNvPr id="88" name="Group 257"/>
          <p:cNvGrpSpPr/>
          <p:nvPr/>
        </p:nvGrpSpPr>
        <p:grpSpPr>
          <a:xfrm rot="5400000">
            <a:off x="287239" y="2450337"/>
            <a:ext cx="1357322" cy="1143008"/>
            <a:chOff x="2627784" y="4725144"/>
            <a:chExt cx="1738122" cy="1224136"/>
          </a:xfrm>
          <a:scene3d>
            <a:camera prst="orthographicFront"/>
            <a:lightRig rig="sunrise" dir="t"/>
          </a:scene3d>
        </p:grpSpPr>
        <p:sp>
          <p:nvSpPr>
            <p:cNvPr id="89" name="Rounded Rectangle 88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 bwMode="auto">
            <a:xfrm rot="16200000">
              <a:off x="3591278" y="52118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2" name="Rounded Rectangle 91"/>
            <p:cNvSpPr/>
            <p:nvPr/>
          </p:nvSpPr>
          <p:spPr bwMode="auto">
            <a:xfrm rot="16200000">
              <a:off x="3415338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3" name="Rounded Rectangle 92"/>
            <p:cNvSpPr/>
            <p:nvPr/>
          </p:nvSpPr>
          <p:spPr bwMode="auto">
            <a:xfrm rot="16200000">
              <a:off x="3348093" y="495139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Rounded Rectangle 93"/>
            <p:cNvSpPr/>
            <p:nvPr/>
          </p:nvSpPr>
          <p:spPr bwMode="auto">
            <a:xfrm rot="16200000">
              <a:off x="3387812" y="4644522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Rounded Rectangle 94"/>
            <p:cNvSpPr/>
            <p:nvPr/>
          </p:nvSpPr>
          <p:spPr bwMode="auto">
            <a:xfrm rot="16200000">
              <a:off x="3559756" y="477137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96" name="Curved Connector 229"/>
            <p:cNvCxnSpPr>
              <a:stCxn id="92" idx="2"/>
              <a:endCxn id="90" idx="2"/>
            </p:cNvCxnSpPr>
            <p:nvPr/>
          </p:nvCxnSpPr>
          <p:spPr bwMode="auto">
            <a:xfrm flipV="1">
              <a:off x="3892004" y="5598465"/>
              <a:ext cx="175940" cy="99628"/>
            </a:xfrm>
            <a:prstGeom prst="curvedConnector5">
              <a:avLst>
                <a:gd name="adj1" fmla="val 143312"/>
                <a:gd name="adj2" fmla="val -108736"/>
                <a:gd name="adj3" fmla="val 384997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7" name="Curved Connector 229"/>
            <p:cNvCxnSpPr>
              <a:stCxn id="90" idx="0"/>
              <a:endCxn id="89" idx="0"/>
            </p:cNvCxnSpPr>
            <p:nvPr/>
          </p:nvCxnSpPr>
          <p:spPr bwMode="auto">
            <a:xfrm rot="10800000">
              <a:off x="3152315" y="5446065"/>
              <a:ext cx="142318" cy="152400"/>
            </a:xfrm>
            <a:prstGeom prst="curvedConnector3">
              <a:avLst>
                <a:gd name="adj1" fmla="val 31644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8" name="Curved Connector 229"/>
            <p:cNvCxnSpPr>
              <a:endCxn id="89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9" name="Curved Connector 229"/>
            <p:cNvCxnSpPr>
              <a:stCxn id="93" idx="0"/>
              <a:endCxn id="95" idx="0"/>
            </p:cNvCxnSpPr>
            <p:nvPr/>
          </p:nvCxnSpPr>
          <p:spPr bwMode="auto">
            <a:xfrm rot="10800000" flipH="1">
              <a:off x="3051447" y="5158033"/>
              <a:ext cx="211663" cy="180020"/>
            </a:xfrm>
            <a:prstGeom prst="curvedConnector5">
              <a:avLst>
                <a:gd name="adj1" fmla="val -204060"/>
                <a:gd name="adj2" fmla="val 103015"/>
                <a:gd name="adj3" fmla="val -2287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0" name="Curved Connector 229"/>
            <p:cNvCxnSpPr>
              <a:stCxn id="91" idx="2"/>
              <a:endCxn id="95" idx="2"/>
            </p:cNvCxnSpPr>
            <p:nvPr/>
          </p:nvCxnSpPr>
          <p:spPr bwMode="auto">
            <a:xfrm flipV="1">
              <a:off x="4026492" y="5158033"/>
              <a:ext cx="9930" cy="108012"/>
            </a:xfrm>
            <a:prstGeom prst="curvedConnector3">
              <a:avLst>
                <a:gd name="adj1" fmla="val 400225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1" name="Curved Connector 229"/>
            <p:cNvCxnSpPr>
              <a:stCxn id="94" idx="0"/>
            </p:cNvCxnSpPr>
            <p:nvPr/>
          </p:nvCxnSpPr>
          <p:spPr bwMode="auto">
            <a:xfrm rot="10800000" flipH="1" flipV="1">
              <a:off x="3091166" y="5031177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2" name="Curved Connector 229"/>
            <p:cNvCxnSpPr/>
            <p:nvPr/>
          </p:nvCxnSpPr>
          <p:spPr bwMode="auto">
            <a:xfrm flipV="1">
              <a:off x="2627784" y="5661248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3" name="Curved Connector 229"/>
            <p:cNvCxnSpPr/>
            <p:nvPr/>
          </p:nvCxnSpPr>
          <p:spPr bwMode="auto">
            <a:xfrm flipV="1">
              <a:off x="3851920" y="472514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</p:grpSp>
      <p:grpSp>
        <p:nvGrpSpPr>
          <p:cNvPr id="151" name="Group 202"/>
          <p:cNvGrpSpPr/>
          <p:nvPr/>
        </p:nvGrpSpPr>
        <p:grpSpPr>
          <a:xfrm>
            <a:off x="322958" y="1771676"/>
            <a:ext cx="413872" cy="460766"/>
            <a:chOff x="2657561" y="2458319"/>
            <a:chExt cx="413872" cy="460766"/>
          </a:xfrm>
        </p:grpSpPr>
        <p:sp>
          <p:nvSpPr>
            <p:cNvPr id="152" name="Oval 151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19" name="Oval 218"/>
          <p:cNvSpPr/>
          <p:nvPr/>
        </p:nvSpPr>
        <p:spPr bwMode="auto">
          <a:xfrm>
            <a:off x="1394528" y="3700502"/>
            <a:ext cx="500066" cy="500066"/>
          </a:xfrm>
          <a:prstGeom prst="ellipse">
            <a:avLst/>
          </a:prstGeom>
          <a:solidFill>
            <a:schemeClr val="accent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71450"/>
          </a:sp3d>
        </p:spPr>
        <p:txBody>
          <a:bodyPr vert="horz" wrap="none" lIns="64008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rPr>
              <a:t>G</a:t>
            </a:r>
            <a:r>
              <a:rPr kumimoji="0" lang="en-GB" sz="2000" b="1" i="0" u="none" strike="noStrike" cap="none" normalizeH="0" baseline="-2500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  <a:sym typeface="Symbol"/>
              </a:rPr>
              <a:t>s</a:t>
            </a:r>
            <a:endParaRPr kumimoji="0" lang="en-GB" sz="2000" b="1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  <a:cs typeface="Times New Roman" pitchFamily="18" charset="0"/>
            </a:endParaRPr>
          </a:p>
        </p:txBody>
      </p:sp>
      <p:grpSp>
        <p:nvGrpSpPr>
          <p:cNvPr id="509" name="Group 508"/>
          <p:cNvGrpSpPr/>
          <p:nvPr/>
        </p:nvGrpSpPr>
        <p:grpSpPr>
          <a:xfrm>
            <a:off x="1876422" y="2672718"/>
            <a:ext cx="1020282" cy="1219765"/>
            <a:chOff x="1696308" y="2758406"/>
            <a:chExt cx="1020282" cy="1219765"/>
          </a:xfrm>
        </p:grpSpPr>
        <p:cxnSp>
          <p:nvCxnSpPr>
            <p:cNvPr id="311" name="Shape 310"/>
            <p:cNvCxnSpPr/>
            <p:nvPr/>
          </p:nvCxnSpPr>
          <p:spPr bwMode="auto">
            <a:xfrm rot="5400000">
              <a:off x="1887102" y="3612218"/>
              <a:ext cx="212233" cy="26677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rgbClr val="F0B6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cxnSp>
          <p:nvCxnSpPr>
            <p:cNvPr id="319" name="Shape 318"/>
            <p:cNvCxnSpPr/>
            <p:nvPr/>
          </p:nvCxnSpPr>
          <p:spPr bwMode="auto">
            <a:xfrm rot="16200000" flipH="1">
              <a:off x="2333282" y="3697589"/>
              <a:ext cx="309912" cy="89205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rgbClr val="F0B6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309" name="Rounded Rectangle 308"/>
            <p:cNvSpPr/>
            <p:nvPr/>
          </p:nvSpPr>
          <p:spPr bwMode="auto">
            <a:xfrm rot="6399598">
              <a:off x="2092600" y="3525815"/>
              <a:ext cx="327520" cy="577191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vert270" wrap="square" lIns="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Verdana" pitchFamily="34" charset="0"/>
                  <a:cs typeface="Times New Roman" pitchFamily="18" charset="0"/>
                </a:rPr>
                <a:t>AC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8" name="Rounded Rectangle 497"/>
            <p:cNvSpPr/>
            <p:nvPr/>
          </p:nvSpPr>
          <p:spPr bwMode="auto">
            <a:xfrm rot="675103">
              <a:off x="2338232" y="2945351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9" name="Rounded Rectangle 498"/>
            <p:cNvSpPr/>
            <p:nvPr/>
          </p:nvSpPr>
          <p:spPr bwMode="auto">
            <a:xfrm rot="675103">
              <a:off x="2550007" y="2967126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0" name="Rounded Rectangle 499"/>
            <p:cNvSpPr/>
            <p:nvPr/>
          </p:nvSpPr>
          <p:spPr bwMode="auto">
            <a:xfrm rot="675103">
              <a:off x="2476782" y="3012651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1" name="Rounded Rectangle 500"/>
            <p:cNvSpPr/>
            <p:nvPr/>
          </p:nvSpPr>
          <p:spPr bwMode="auto">
            <a:xfrm rot="675103">
              <a:off x="2397795" y="2873912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2" name="Rounded Rectangle 501"/>
            <p:cNvSpPr/>
            <p:nvPr/>
          </p:nvSpPr>
          <p:spPr bwMode="auto">
            <a:xfrm rot="675103">
              <a:off x="2409482" y="298370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3" name="Rounded Rectangle 502"/>
            <p:cNvSpPr/>
            <p:nvPr/>
          </p:nvSpPr>
          <p:spPr bwMode="auto">
            <a:xfrm rot="675103">
              <a:off x="2492983" y="2864577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4" name="Rounded Rectangle 503"/>
            <p:cNvSpPr/>
            <p:nvPr/>
          </p:nvSpPr>
          <p:spPr bwMode="auto">
            <a:xfrm rot="20632175">
              <a:off x="1912347" y="2910528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5" name="Rounded Rectangle 504"/>
            <p:cNvSpPr/>
            <p:nvPr/>
          </p:nvSpPr>
          <p:spPr bwMode="auto">
            <a:xfrm rot="20632175">
              <a:off x="1839122" y="295605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6" name="Rounded Rectangle 505"/>
            <p:cNvSpPr/>
            <p:nvPr/>
          </p:nvSpPr>
          <p:spPr bwMode="auto">
            <a:xfrm rot="20632175">
              <a:off x="1760135" y="2817314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7" name="Rounded Rectangle 506"/>
            <p:cNvSpPr/>
            <p:nvPr/>
          </p:nvSpPr>
          <p:spPr bwMode="auto">
            <a:xfrm rot="20632175">
              <a:off x="1771822" y="2927105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8" name="Rounded Rectangle 507"/>
            <p:cNvSpPr/>
            <p:nvPr/>
          </p:nvSpPr>
          <p:spPr bwMode="auto">
            <a:xfrm rot="20632175">
              <a:off x="1855323" y="2807979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8" name="Rounded Rectangle 307"/>
            <p:cNvSpPr/>
            <p:nvPr/>
          </p:nvSpPr>
          <p:spPr bwMode="auto">
            <a:xfrm rot="675103">
              <a:off x="2322460" y="2816845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rgbClr val="F0B670">
                <a:alpha val="6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7" name="Rounded Rectangle 306"/>
            <p:cNvSpPr/>
            <p:nvPr/>
          </p:nvSpPr>
          <p:spPr bwMode="auto">
            <a:xfrm rot="20584901">
              <a:off x="1696308" y="2758406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rgbClr val="F0B670">
                <a:alpha val="6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1" name="TextBox 520"/>
          <p:cNvSpPr txBox="1"/>
          <p:nvPr/>
        </p:nvSpPr>
        <p:spPr>
          <a:xfrm>
            <a:off x="2108908" y="3963667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ATP</a:t>
            </a:r>
            <a:endParaRPr lang="en-US" sz="2400" b="1" i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2" name="TextBox 521"/>
          <p:cNvSpPr txBox="1"/>
          <p:nvPr/>
        </p:nvSpPr>
        <p:spPr>
          <a:xfrm>
            <a:off x="1986617" y="4606609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cAMP</a:t>
            </a:r>
            <a:endParaRPr lang="en-US" sz="2400" b="1" i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2079383" y="5320989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PKA</a:t>
            </a:r>
            <a:endParaRPr lang="en-US" sz="2400" b="1" i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4" name="Down Arrow 523"/>
          <p:cNvSpPr/>
          <p:nvPr/>
        </p:nvSpPr>
        <p:spPr bwMode="auto">
          <a:xfrm>
            <a:off x="2438802" y="4374288"/>
            <a:ext cx="241610" cy="292654"/>
          </a:xfrm>
          <a:prstGeom prst="downArrow">
            <a:avLst>
              <a:gd name="adj1" fmla="val 27459"/>
              <a:gd name="adj2" fmla="val 50000"/>
            </a:avLst>
          </a:prstGeom>
          <a:solidFill>
            <a:srgbClr val="00CC99"/>
          </a:solidFill>
          <a:ln w="9525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25" name="Down Arrow 524"/>
          <p:cNvSpPr/>
          <p:nvPr/>
        </p:nvSpPr>
        <p:spPr bwMode="auto">
          <a:xfrm>
            <a:off x="2435604" y="5061372"/>
            <a:ext cx="241610" cy="292654"/>
          </a:xfrm>
          <a:prstGeom prst="downArrow">
            <a:avLst>
              <a:gd name="adj1" fmla="val 27459"/>
              <a:gd name="adj2" fmla="val 50000"/>
            </a:avLst>
          </a:prstGeom>
          <a:solidFill>
            <a:srgbClr val="00CC99"/>
          </a:solidFill>
          <a:ln w="9525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41" name="TextBox 540"/>
          <p:cNvSpPr txBox="1"/>
          <p:nvPr/>
        </p:nvSpPr>
        <p:spPr>
          <a:xfrm>
            <a:off x="3419872" y="1231007"/>
            <a:ext cx="5437838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2000" b="1" i="0" baseline="-25000" dirty="0" smtClean="0">
                <a:solidFill>
                  <a:srgbClr val="006699"/>
                </a:solidFill>
                <a:latin typeface="+mn-lt"/>
              </a:rPr>
              <a:t>s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protein linked receptors</a:t>
            </a:r>
          </a:p>
          <a:p>
            <a:pPr marL="457200" indent="-457200"/>
            <a:endParaRPr lang="en-GB" sz="1200" b="1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</a:t>
            </a:r>
            <a:r>
              <a:rPr lang="en-GB" sz="1800" b="1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1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adrenergic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Ligand: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Noradrenaline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(NE), Adrenaline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Cardiac tissue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 Heart rate;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 Force of contraction</a:t>
            </a: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Beta-blockers (e.g.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Propranolol</a:t>
            </a:r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,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Atenolol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) used in the treatment of  angina, arrhythmias, hypertension, heart failure (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Carvedilol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), migraine prophylaxis (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Nadolol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), glaucoma (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Timolol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),  anxiety (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Oxprenolol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)</a:t>
            </a:r>
            <a:endParaRPr lang="en-US" b="1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D</a:t>
            </a:r>
            <a:r>
              <a:rPr lang="en-GB" sz="1800" b="1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1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dopaminergic</a:t>
            </a:r>
            <a:endParaRPr lang="en-GB" sz="1800" b="1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Dopamine (DA)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Neuronal tissue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Striatal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growth;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motor activity</a:t>
            </a: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Some of the effects of 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Pergolide</a:t>
            </a:r>
            <a:r>
              <a:rPr lang="en-US" b="1" i="0" dirty="0" smtClean="0">
                <a:solidFill>
                  <a:srgbClr val="FF0000"/>
                </a:solidFill>
                <a:latin typeface="+mn-lt"/>
                <a:sym typeface="Symbol"/>
              </a:rPr>
              <a:t>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(weak agonist used for Parkinson’s disease) and </a:t>
            </a:r>
            <a:r>
              <a:rPr lang="en-US" b="1" i="0" dirty="0" smtClean="0">
                <a:solidFill>
                  <a:srgbClr val="FF0000"/>
                </a:solidFill>
                <a:latin typeface="+mn-lt"/>
                <a:sym typeface="Symbol"/>
              </a:rPr>
              <a:t>Chlorpromazine</a:t>
            </a:r>
            <a:r>
              <a:rPr lang="en-US" i="0" dirty="0" smtClean="0">
                <a:solidFill>
                  <a:srgbClr val="FF0000"/>
                </a:solidFill>
                <a:latin typeface="+mn-lt"/>
                <a:sym typeface="Symbol"/>
              </a:rPr>
              <a:t>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(antagonist used in the treatment of schizophrenia) can be attributed to effects on D</a:t>
            </a:r>
            <a:r>
              <a:rPr lang="en-US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1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 receptors</a:t>
            </a:r>
            <a:endParaRPr lang="en-GB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4"/>
          <p:cNvGrpSpPr/>
          <p:nvPr/>
        </p:nvGrpSpPr>
        <p:grpSpPr>
          <a:xfrm>
            <a:off x="261519" y="2749081"/>
            <a:ext cx="2918959" cy="3100480"/>
            <a:chOff x="224281" y="2828849"/>
            <a:chExt cx="2918959" cy="3100480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224281" y="2845524"/>
              <a:ext cx="2918959" cy="308380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" name="Group 303"/>
            <p:cNvGrpSpPr/>
            <p:nvPr/>
          </p:nvGrpSpPr>
          <p:grpSpPr>
            <a:xfrm>
              <a:off x="253636" y="2828849"/>
              <a:ext cx="2857520" cy="600151"/>
              <a:chOff x="214282" y="2828849"/>
              <a:chExt cx="2954935" cy="600151"/>
            </a:xfrm>
          </p:grpSpPr>
          <p:sp>
            <p:nvSpPr>
              <p:cNvPr id="141" name="Oval 140"/>
              <p:cNvSpPr/>
              <p:nvPr/>
            </p:nvSpPr>
            <p:spPr bwMode="auto">
              <a:xfrm>
                <a:off x="896190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2260006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 bwMode="auto">
              <a:xfrm>
                <a:off x="305794" y="3088477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 bwMode="auto">
              <a:xfrm>
                <a:off x="530029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 bwMode="auto">
              <a:xfrm>
                <a:off x="764534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>
                <a:off x="1901048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>
                <a:off x="2579354" y="3092678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2352052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144723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1212728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167014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>
                <a:off x="2112561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 bwMode="auto">
              <a:xfrm>
                <a:off x="981825" y="3098832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 bwMode="auto">
              <a:xfrm>
                <a:off x="1220903" y="302757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Freeform 116"/>
              <p:cNvSpPr/>
              <p:nvPr/>
            </p:nvSpPr>
            <p:spPr bwMode="auto">
              <a:xfrm>
                <a:off x="309928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Freeform 117"/>
              <p:cNvSpPr/>
              <p:nvPr/>
            </p:nvSpPr>
            <p:spPr bwMode="auto">
              <a:xfrm>
                <a:off x="753731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Freeform 118"/>
              <p:cNvSpPr/>
              <p:nvPr/>
            </p:nvSpPr>
            <p:spPr bwMode="auto">
              <a:xfrm>
                <a:off x="1429228" y="3014032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Freeform 119"/>
              <p:cNvSpPr/>
              <p:nvPr/>
            </p:nvSpPr>
            <p:spPr bwMode="auto">
              <a:xfrm>
                <a:off x="2107535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120"/>
              <p:cNvSpPr/>
              <p:nvPr/>
            </p:nvSpPr>
            <p:spPr bwMode="auto">
              <a:xfrm>
                <a:off x="2342039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Freeform 121"/>
              <p:cNvSpPr/>
              <p:nvPr/>
            </p:nvSpPr>
            <p:spPr bwMode="auto">
              <a:xfrm>
                <a:off x="2600960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Freeform 122"/>
              <p:cNvSpPr/>
              <p:nvPr/>
            </p:nvSpPr>
            <p:spPr bwMode="auto">
              <a:xfrm>
                <a:off x="1905439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Freeform 123"/>
              <p:cNvSpPr/>
              <p:nvPr/>
            </p:nvSpPr>
            <p:spPr bwMode="auto">
              <a:xfrm>
                <a:off x="1680947" y="3028740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Freeform 124"/>
              <p:cNvSpPr/>
              <p:nvPr/>
            </p:nvSpPr>
            <p:spPr bwMode="auto">
              <a:xfrm>
                <a:off x="953016" y="303181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Freeform 125"/>
              <p:cNvSpPr/>
              <p:nvPr/>
            </p:nvSpPr>
            <p:spPr bwMode="auto">
              <a:xfrm>
                <a:off x="491208" y="302258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21428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441585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>
                <a:off x="668887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>
                <a:off x="896190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>
                <a:off x="1123493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>
                <a:off x="1350796" y="282884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>
                <a:off x="1578098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>
                <a:off x="1805401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2032704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2260006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2487309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21428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441585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 bwMode="auto">
              <a:xfrm>
                <a:off x="668887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 bwMode="auto">
              <a:xfrm>
                <a:off x="1123493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 bwMode="auto">
              <a:xfrm>
                <a:off x="1350796" y="320852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 bwMode="auto">
              <a:xfrm>
                <a:off x="1578098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 bwMode="auto">
              <a:xfrm>
                <a:off x="1805401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 bwMode="auto">
              <a:xfrm>
                <a:off x="2032704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2487309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2" name="Oval 291"/>
              <p:cNvSpPr/>
              <p:nvPr/>
            </p:nvSpPr>
            <p:spPr bwMode="auto">
              <a:xfrm>
                <a:off x="2941914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4" name="Freeform 293"/>
              <p:cNvSpPr/>
              <p:nvPr/>
            </p:nvSpPr>
            <p:spPr bwMode="auto">
              <a:xfrm>
                <a:off x="3033960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5" name="Freeform 294"/>
              <p:cNvSpPr/>
              <p:nvPr/>
            </p:nvSpPr>
            <p:spPr bwMode="auto">
              <a:xfrm>
                <a:off x="2794469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6" name="Freeform 295"/>
              <p:cNvSpPr/>
              <p:nvPr/>
            </p:nvSpPr>
            <p:spPr bwMode="auto">
              <a:xfrm>
                <a:off x="2789443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7" name="Freeform 296"/>
              <p:cNvSpPr/>
              <p:nvPr/>
            </p:nvSpPr>
            <p:spPr bwMode="auto">
              <a:xfrm>
                <a:off x="3023947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 bwMode="auto">
              <a:xfrm>
                <a:off x="271461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 bwMode="auto">
              <a:xfrm>
                <a:off x="2941914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 bwMode="auto">
              <a:xfrm>
                <a:off x="271461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74004" y="62618"/>
            <a:ext cx="5519750" cy="638175"/>
          </a:xfrm>
        </p:spPr>
        <p:txBody>
          <a:bodyPr/>
          <a:lstStyle/>
          <a:p>
            <a:r>
              <a:rPr lang="en-GB" dirty="0" smtClean="0"/>
              <a:t>G-proteins: target proteins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 bwMode="auto">
          <a:xfrm rot="5400000">
            <a:off x="-391422" y="2277662"/>
            <a:ext cx="4214842" cy="2928958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grpSp>
        <p:nvGrpSpPr>
          <p:cNvPr id="5" name="Group 257"/>
          <p:cNvGrpSpPr/>
          <p:nvPr/>
        </p:nvGrpSpPr>
        <p:grpSpPr>
          <a:xfrm rot="5400000">
            <a:off x="287239" y="2456257"/>
            <a:ext cx="1357322" cy="1143008"/>
            <a:chOff x="2627784" y="4725144"/>
            <a:chExt cx="1738122" cy="1224136"/>
          </a:xfrm>
          <a:scene3d>
            <a:camera prst="orthographicFront"/>
            <a:lightRig rig="sunrise" dir="t"/>
          </a:scene3d>
        </p:grpSpPr>
        <p:sp>
          <p:nvSpPr>
            <p:cNvPr id="89" name="Rounded Rectangle 88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 bwMode="auto">
            <a:xfrm rot="16200000">
              <a:off x="3591278" y="52118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2" name="Rounded Rectangle 91"/>
            <p:cNvSpPr/>
            <p:nvPr/>
          </p:nvSpPr>
          <p:spPr bwMode="auto">
            <a:xfrm rot="16200000">
              <a:off x="3415338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3" name="Rounded Rectangle 92"/>
            <p:cNvSpPr/>
            <p:nvPr/>
          </p:nvSpPr>
          <p:spPr bwMode="auto">
            <a:xfrm rot="16200000">
              <a:off x="3348093" y="495139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Rounded Rectangle 93"/>
            <p:cNvSpPr/>
            <p:nvPr/>
          </p:nvSpPr>
          <p:spPr bwMode="auto">
            <a:xfrm rot="16200000">
              <a:off x="3387812" y="4644522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Rounded Rectangle 94"/>
            <p:cNvSpPr/>
            <p:nvPr/>
          </p:nvSpPr>
          <p:spPr bwMode="auto">
            <a:xfrm rot="16200000">
              <a:off x="3559756" y="477137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96" name="Curved Connector 229"/>
            <p:cNvCxnSpPr>
              <a:stCxn id="92" idx="2"/>
              <a:endCxn id="90" idx="2"/>
            </p:cNvCxnSpPr>
            <p:nvPr/>
          </p:nvCxnSpPr>
          <p:spPr bwMode="auto">
            <a:xfrm flipV="1">
              <a:off x="3892004" y="5598465"/>
              <a:ext cx="175940" cy="99628"/>
            </a:xfrm>
            <a:prstGeom prst="curvedConnector5">
              <a:avLst>
                <a:gd name="adj1" fmla="val 143312"/>
                <a:gd name="adj2" fmla="val -108736"/>
                <a:gd name="adj3" fmla="val 384997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7" name="Curved Connector 229"/>
            <p:cNvCxnSpPr>
              <a:stCxn id="90" idx="0"/>
              <a:endCxn id="89" idx="0"/>
            </p:cNvCxnSpPr>
            <p:nvPr/>
          </p:nvCxnSpPr>
          <p:spPr bwMode="auto">
            <a:xfrm rot="10800000">
              <a:off x="3152315" y="5446065"/>
              <a:ext cx="142318" cy="152400"/>
            </a:xfrm>
            <a:prstGeom prst="curvedConnector3">
              <a:avLst>
                <a:gd name="adj1" fmla="val 31644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8" name="Curved Connector 229"/>
            <p:cNvCxnSpPr>
              <a:endCxn id="89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9" name="Curved Connector 229"/>
            <p:cNvCxnSpPr>
              <a:stCxn id="93" idx="0"/>
              <a:endCxn id="95" idx="0"/>
            </p:cNvCxnSpPr>
            <p:nvPr/>
          </p:nvCxnSpPr>
          <p:spPr bwMode="auto">
            <a:xfrm rot="10800000" flipH="1">
              <a:off x="3051447" y="5158033"/>
              <a:ext cx="211663" cy="180020"/>
            </a:xfrm>
            <a:prstGeom prst="curvedConnector5">
              <a:avLst>
                <a:gd name="adj1" fmla="val -204060"/>
                <a:gd name="adj2" fmla="val 103015"/>
                <a:gd name="adj3" fmla="val -2287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0" name="Curved Connector 229"/>
            <p:cNvCxnSpPr>
              <a:stCxn id="91" idx="2"/>
              <a:endCxn id="95" idx="2"/>
            </p:cNvCxnSpPr>
            <p:nvPr/>
          </p:nvCxnSpPr>
          <p:spPr bwMode="auto">
            <a:xfrm flipV="1">
              <a:off x="4026492" y="5158033"/>
              <a:ext cx="9930" cy="108012"/>
            </a:xfrm>
            <a:prstGeom prst="curvedConnector3">
              <a:avLst>
                <a:gd name="adj1" fmla="val 400225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1" name="Curved Connector 229"/>
            <p:cNvCxnSpPr>
              <a:stCxn id="94" idx="0"/>
            </p:cNvCxnSpPr>
            <p:nvPr/>
          </p:nvCxnSpPr>
          <p:spPr bwMode="auto">
            <a:xfrm rot="10800000" flipH="1" flipV="1">
              <a:off x="3091166" y="5031177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2" name="Curved Connector 229"/>
            <p:cNvCxnSpPr/>
            <p:nvPr/>
          </p:nvCxnSpPr>
          <p:spPr bwMode="auto">
            <a:xfrm flipV="1">
              <a:off x="2627784" y="5661248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3" name="Curved Connector 229"/>
            <p:cNvCxnSpPr/>
            <p:nvPr/>
          </p:nvCxnSpPr>
          <p:spPr bwMode="auto">
            <a:xfrm flipV="1">
              <a:off x="3851920" y="472514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</p:grpSp>
      <p:grpSp>
        <p:nvGrpSpPr>
          <p:cNvPr id="6" name="Group 202"/>
          <p:cNvGrpSpPr/>
          <p:nvPr/>
        </p:nvGrpSpPr>
        <p:grpSpPr>
          <a:xfrm>
            <a:off x="322958" y="1777596"/>
            <a:ext cx="413872" cy="460766"/>
            <a:chOff x="2657561" y="2458319"/>
            <a:chExt cx="413872" cy="460766"/>
          </a:xfrm>
        </p:grpSpPr>
        <p:sp>
          <p:nvSpPr>
            <p:cNvPr id="152" name="Oval 151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19" name="Oval 218"/>
          <p:cNvSpPr/>
          <p:nvPr/>
        </p:nvSpPr>
        <p:spPr bwMode="auto">
          <a:xfrm>
            <a:off x="1394528" y="3706422"/>
            <a:ext cx="500066" cy="500066"/>
          </a:xfrm>
          <a:prstGeom prst="ellipse">
            <a:avLst/>
          </a:prstGeom>
          <a:solidFill>
            <a:schemeClr val="accent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71450"/>
          </a:sp3d>
        </p:spPr>
        <p:txBody>
          <a:bodyPr vert="horz" wrap="none" lIns="64008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rPr>
              <a:t>G</a:t>
            </a:r>
            <a:r>
              <a:rPr kumimoji="0" lang="en-GB" sz="2000" b="1" i="0" u="none" strike="noStrike" cap="none" normalizeH="0" baseline="-2500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  <a:sym typeface="Symbol"/>
              </a:rPr>
              <a:t>i</a:t>
            </a:r>
            <a:endParaRPr kumimoji="0" lang="en-GB" sz="2000" b="1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  <a:cs typeface="Times New Roman" pitchFamily="18" charset="0"/>
            </a:endParaRPr>
          </a:p>
        </p:txBody>
      </p:sp>
      <p:grpSp>
        <p:nvGrpSpPr>
          <p:cNvPr id="7" name="Group 508"/>
          <p:cNvGrpSpPr/>
          <p:nvPr/>
        </p:nvGrpSpPr>
        <p:grpSpPr>
          <a:xfrm>
            <a:off x="1876422" y="2678638"/>
            <a:ext cx="1020282" cy="1219765"/>
            <a:chOff x="1696308" y="2758406"/>
            <a:chExt cx="1020282" cy="1219765"/>
          </a:xfrm>
        </p:grpSpPr>
        <p:cxnSp>
          <p:nvCxnSpPr>
            <p:cNvPr id="311" name="Shape 310"/>
            <p:cNvCxnSpPr/>
            <p:nvPr/>
          </p:nvCxnSpPr>
          <p:spPr bwMode="auto">
            <a:xfrm rot="5400000">
              <a:off x="1887102" y="3612218"/>
              <a:ext cx="212233" cy="26677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rgbClr val="F0B6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cxnSp>
          <p:nvCxnSpPr>
            <p:cNvPr id="319" name="Shape 318"/>
            <p:cNvCxnSpPr/>
            <p:nvPr/>
          </p:nvCxnSpPr>
          <p:spPr bwMode="auto">
            <a:xfrm rot="16200000" flipH="1">
              <a:off x="2333282" y="3697589"/>
              <a:ext cx="309912" cy="89205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rgbClr val="F0B6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309" name="Rounded Rectangle 308"/>
            <p:cNvSpPr/>
            <p:nvPr/>
          </p:nvSpPr>
          <p:spPr bwMode="auto">
            <a:xfrm rot="6399598">
              <a:off x="2092600" y="3525815"/>
              <a:ext cx="327520" cy="577191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vert270" wrap="square" lIns="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Verdana" pitchFamily="34" charset="0"/>
                  <a:cs typeface="Times New Roman" pitchFamily="18" charset="0"/>
                </a:rPr>
                <a:t>AC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8" name="Rounded Rectangle 497"/>
            <p:cNvSpPr/>
            <p:nvPr/>
          </p:nvSpPr>
          <p:spPr bwMode="auto">
            <a:xfrm rot="675103">
              <a:off x="2338232" y="2945351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9" name="Rounded Rectangle 498"/>
            <p:cNvSpPr/>
            <p:nvPr/>
          </p:nvSpPr>
          <p:spPr bwMode="auto">
            <a:xfrm rot="675103">
              <a:off x="2550007" y="2967126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0" name="Rounded Rectangle 499"/>
            <p:cNvSpPr/>
            <p:nvPr/>
          </p:nvSpPr>
          <p:spPr bwMode="auto">
            <a:xfrm rot="675103">
              <a:off x="2476782" y="3012651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1" name="Rounded Rectangle 500"/>
            <p:cNvSpPr/>
            <p:nvPr/>
          </p:nvSpPr>
          <p:spPr bwMode="auto">
            <a:xfrm rot="675103">
              <a:off x="2397795" y="2873912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2" name="Rounded Rectangle 501"/>
            <p:cNvSpPr/>
            <p:nvPr/>
          </p:nvSpPr>
          <p:spPr bwMode="auto">
            <a:xfrm rot="675103">
              <a:off x="2409482" y="298370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3" name="Rounded Rectangle 502"/>
            <p:cNvSpPr/>
            <p:nvPr/>
          </p:nvSpPr>
          <p:spPr bwMode="auto">
            <a:xfrm rot="675103">
              <a:off x="2492983" y="2864577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4" name="Rounded Rectangle 503"/>
            <p:cNvSpPr/>
            <p:nvPr/>
          </p:nvSpPr>
          <p:spPr bwMode="auto">
            <a:xfrm rot="20632175">
              <a:off x="1912347" y="2910528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5" name="Rounded Rectangle 504"/>
            <p:cNvSpPr/>
            <p:nvPr/>
          </p:nvSpPr>
          <p:spPr bwMode="auto">
            <a:xfrm rot="20632175">
              <a:off x="1839122" y="295605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6" name="Rounded Rectangle 505"/>
            <p:cNvSpPr/>
            <p:nvPr/>
          </p:nvSpPr>
          <p:spPr bwMode="auto">
            <a:xfrm rot="20632175">
              <a:off x="1760135" y="2817314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7" name="Rounded Rectangle 506"/>
            <p:cNvSpPr/>
            <p:nvPr/>
          </p:nvSpPr>
          <p:spPr bwMode="auto">
            <a:xfrm rot="20632175">
              <a:off x="1771822" y="2927105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8" name="Rounded Rectangle 507"/>
            <p:cNvSpPr/>
            <p:nvPr/>
          </p:nvSpPr>
          <p:spPr bwMode="auto">
            <a:xfrm rot="20632175">
              <a:off x="1855323" y="2807979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8" name="Rounded Rectangle 307"/>
            <p:cNvSpPr/>
            <p:nvPr/>
          </p:nvSpPr>
          <p:spPr bwMode="auto">
            <a:xfrm rot="675103">
              <a:off x="2322460" y="2816845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rgbClr val="F0B670">
                <a:alpha val="6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7" name="Rounded Rectangle 306"/>
            <p:cNvSpPr/>
            <p:nvPr/>
          </p:nvSpPr>
          <p:spPr bwMode="auto">
            <a:xfrm rot="20584901">
              <a:off x="1696308" y="2758406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rgbClr val="F0B670">
                <a:alpha val="6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41" name="TextBox 540"/>
          <p:cNvSpPr txBox="1"/>
          <p:nvPr/>
        </p:nvSpPr>
        <p:spPr>
          <a:xfrm>
            <a:off x="3491880" y="1507425"/>
            <a:ext cx="5472608" cy="458587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2000" b="1" i="0" baseline="-25000" dirty="0" err="1" smtClean="0">
                <a:solidFill>
                  <a:srgbClr val="006699"/>
                </a:solidFill>
                <a:latin typeface="+mn-lt"/>
              </a:rPr>
              <a:t>i,o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protein linked receptors</a:t>
            </a:r>
          </a:p>
          <a:p>
            <a:pPr marL="457200" indent="-457200"/>
            <a:endParaRPr lang="en-GB" sz="1200" b="1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b="1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2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adrenergic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: Adrenaline, NE 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Neuronal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autoreceptor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; Blood vessels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 sympathetic outflow</a:t>
            </a: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The agonist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Clonidine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 is used to treat migraines and is a centrally acting antihypertensive</a:t>
            </a: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D</a:t>
            </a:r>
            <a:r>
              <a:rPr lang="en-GB" sz="1800" b="1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2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dopaminergic</a:t>
            </a:r>
            <a:endParaRPr lang="en-GB" sz="1800" b="1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: DA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: Neuronal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role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: Movement, behaviour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Agonists (e.g.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Ropinirole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are used in the treatment of Parkinson’s disease as well as numerous endocrine disorders (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Bromocriptine</a:t>
            </a:r>
            <a:r>
              <a:rPr lang="en-GB" b="1" i="0" dirty="0" smtClean="0">
                <a:solidFill>
                  <a:srgbClr val="C00000"/>
                </a:solidFill>
                <a:latin typeface="+mn-lt"/>
                <a:sym typeface="Symbol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e.g. Infertility,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acromegaly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).</a:t>
            </a:r>
          </a:p>
          <a:p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Antagonists (e.g. </a:t>
            </a:r>
            <a:r>
              <a:rPr lang="en-GB" b="1" i="0" dirty="0" smtClean="0">
                <a:solidFill>
                  <a:srgbClr val="FF0000"/>
                </a:solidFill>
                <a:latin typeface="+mn-lt"/>
                <a:sym typeface="Symbol"/>
              </a:rPr>
              <a:t>Haloperidol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are used as antipsychotics  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74004" y="62618"/>
            <a:ext cx="5519750" cy="638175"/>
          </a:xfrm>
        </p:spPr>
        <p:txBody>
          <a:bodyPr/>
          <a:lstStyle/>
          <a:p>
            <a:r>
              <a:rPr lang="en-GB" dirty="0" smtClean="0"/>
              <a:t>G-proteins: target proteins</a:t>
            </a:r>
            <a:endParaRPr lang="en-US" dirty="0"/>
          </a:p>
        </p:txBody>
      </p:sp>
      <p:grpSp>
        <p:nvGrpSpPr>
          <p:cNvPr id="7" name="Group 331"/>
          <p:cNvGrpSpPr/>
          <p:nvPr/>
        </p:nvGrpSpPr>
        <p:grpSpPr>
          <a:xfrm>
            <a:off x="333527" y="2704783"/>
            <a:ext cx="2918959" cy="3100480"/>
            <a:chOff x="224281" y="2828849"/>
            <a:chExt cx="2918959" cy="3100480"/>
          </a:xfrm>
        </p:grpSpPr>
        <p:sp>
          <p:nvSpPr>
            <p:cNvPr id="333" name="Rectangle 332"/>
            <p:cNvSpPr/>
            <p:nvPr/>
          </p:nvSpPr>
          <p:spPr bwMode="auto">
            <a:xfrm>
              <a:off x="224281" y="2845524"/>
              <a:ext cx="2918959" cy="308380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8" name="Group 303"/>
            <p:cNvGrpSpPr/>
            <p:nvPr/>
          </p:nvGrpSpPr>
          <p:grpSpPr>
            <a:xfrm>
              <a:off x="253636" y="2828849"/>
              <a:ext cx="2857527" cy="600151"/>
              <a:chOff x="214282" y="2828849"/>
              <a:chExt cx="2954935" cy="600151"/>
            </a:xfrm>
          </p:grpSpPr>
          <p:sp>
            <p:nvSpPr>
              <p:cNvPr id="335" name="Oval 334"/>
              <p:cNvSpPr/>
              <p:nvPr/>
            </p:nvSpPr>
            <p:spPr bwMode="auto">
              <a:xfrm>
                <a:off x="896190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6" name="Oval 335"/>
              <p:cNvSpPr/>
              <p:nvPr/>
            </p:nvSpPr>
            <p:spPr bwMode="auto">
              <a:xfrm>
                <a:off x="2260006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7" name="Freeform 336"/>
              <p:cNvSpPr/>
              <p:nvPr/>
            </p:nvSpPr>
            <p:spPr bwMode="auto">
              <a:xfrm>
                <a:off x="305794" y="3088477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8" name="Freeform 337"/>
              <p:cNvSpPr/>
              <p:nvPr/>
            </p:nvSpPr>
            <p:spPr bwMode="auto">
              <a:xfrm>
                <a:off x="530029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9" name="Freeform 338"/>
              <p:cNvSpPr/>
              <p:nvPr/>
            </p:nvSpPr>
            <p:spPr bwMode="auto">
              <a:xfrm>
                <a:off x="764534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0" name="Freeform 339"/>
              <p:cNvSpPr/>
              <p:nvPr/>
            </p:nvSpPr>
            <p:spPr bwMode="auto">
              <a:xfrm>
                <a:off x="1901048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1" name="Freeform 340"/>
              <p:cNvSpPr/>
              <p:nvPr/>
            </p:nvSpPr>
            <p:spPr bwMode="auto">
              <a:xfrm>
                <a:off x="2579354" y="3092678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2" name="Freeform 341"/>
              <p:cNvSpPr/>
              <p:nvPr/>
            </p:nvSpPr>
            <p:spPr bwMode="auto">
              <a:xfrm>
                <a:off x="2352052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3" name="Freeform 342"/>
              <p:cNvSpPr/>
              <p:nvPr/>
            </p:nvSpPr>
            <p:spPr bwMode="auto">
              <a:xfrm>
                <a:off x="144723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4" name="Freeform 343"/>
              <p:cNvSpPr/>
              <p:nvPr/>
            </p:nvSpPr>
            <p:spPr bwMode="auto">
              <a:xfrm>
                <a:off x="1212728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5" name="Freeform 344"/>
              <p:cNvSpPr/>
              <p:nvPr/>
            </p:nvSpPr>
            <p:spPr bwMode="auto">
              <a:xfrm>
                <a:off x="167014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6" name="Freeform 345"/>
              <p:cNvSpPr/>
              <p:nvPr/>
            </p:nvSpPr>
            <p:spPr bwMode="auto">
              <a:xfrm>
                <a:off x="2112561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7" name="Freeform 346"/>
              <p:cNvSpPr/>
              <p:nvPr/>
            </p:nvSpPr>
            <p:spPr bwMode="auto">
              <a:xfrm>
                <a:off x="981825" y="3098832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8" name="Freeform 347"/>
              <p:cNvSpPr/>
              <p:nvPr/>
            </p:nvSpPr>
            <p:spPr bwMode="auto">
              <a:xfrm>
                <a:off x="1220903" y="302757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9" name="Freeform 348"/>
              <p:cNvSpPr/>
              <p:nvPr/>
            </p:nvSpPr>
            <p:spPr bwMode="auto">
              <a:xfrm>
                <a:off x="309928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0" name="Freeform 349"/>
              <p:cNvSpPr/>
              <p:nvPr/>
            </p:nvSpPr>
            <p:spPr bwMode="auto">
              <a:xfrm>
                <a:off x="753731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1" name="Freeform 350"/>
              <p:cNvSpPr/>
              <p:nvPr/>
            </p:nvSpPr>
            <p:spPr bwMode="auto">
              <a:xfrm>
                <a:off x="1429228" y="3014032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2" name="Freeform 351"/>
              <p:cNvSpPr/>
              <p:nvPr/>
            </p:nvSpPr>
            <p:spPr bwMode="auto">
              <a:xfrm>
                <a:off x="2107535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3" name="Freeform 352"/>
              <p:cNvSpPr/>
              <p:nvPr/>
            </p:nvSpPr>
            <p:spPr bwMode="auto">
              <a:xfrm>
                <a:off x="2342039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4" name="Freeform 353"/>
              <p:cNvSpPr/>
              <p:nvPr/>
            </p:nvSpPr>
            <p:spPr bwMode="auto">
              <a:xfrm>
                <a:off x="2600960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5" name="Freeform 354"/>
              <p:cNvSpPr/>
              <p:nvPr/>
            </p:nvSpPr>
            <p:spPr bwMode="auto">
              <a:xfrm>
                <a:off x="1905439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6" name="Freeform 355"/>
              <p:cNvSpPr/>
              <p:nvPr/>
            </p:nvSpPr>
            <p:spPr bwMode="auto">
              <a:xfrm>
                <a:off x="1680947" y="3028740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7" name="Freeform 356"/>
              <p:cNvSpPr/>
              <p:nvPr/>
            </p:nvSpPr>
            <p:spPr bwMode="auto">
              <a:xfrm>
                <a:off x="953016" y="303181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8" name="Freeform 357"/>
              <p:cNvSpPr/>
              <p:nvPr/>
            </p:nvSpPr>
            <p:spPr bwMode="auto">
              <a:xfrm>
                <a:off x="491208" y="302258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9" name="Oval 358"/>
              <p:cNvSpPr/>
              <p:nvPr/>
            </p:nvSpPr>
            <p:spPr bwMode="auto">
              <a:xfrm>
                <a:off x="21428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0" name="Oval 359"/>
              <p:cNvSpPr/>
              <p:nvPr/>
            </p:nvSpPr>
            <p:spPr bwMode="auto">
              <a:xfrm>
                <a:off x="441585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1" name="Oval 360"/>
              <p:cNvSpPr/>
              <p:nvPr/>
            </p:nvSpPr>
            <p:spPr bwMode="auto">
              <a:xfrm>
                <a:off x="668887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2" name="Oval 361"/>
              <p:cNvSpPr/>
              <p:nvPr/>
            </p:nvSpPr>
            <p:spPr bwMode="auto">
              <a:xfrm>
                <a:off x="896190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3" name="Oval 362"/>
              <p:cNvSpPr/>
              <p:nvPr/>
            </p:nvSpPr>
            <p:spPr bwMode="auto">
              <a:xfrm>
                <a:off x="1123493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4" name="Oval 363"/>
              <p:cNvSpPr/>
              <p:nvPr/>
            </p:nvSpPr>
            <p:spPr bwMode="auto">
              <a:xfrm>
                <a:off x="1350796" y="282884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5" name="Oval 364"/>
              <p:cNvSpPr/>
              <p:nvPr/>
            </p:nvSpPr>
            <p:spPr bwMode="auto">
              <a:xfrm>
                <a:off x="1578098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6" name="Oval 365"/>
              <p:cNvSpPr/>
              <p:nvPr/>
            </p:nvSpPr>
            <p:spPr bwMode="auto">
              <a:xfrm>
                <a:off x="1805401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7" name="Oval 366"/>
              <p:cNvSpPr/>
              <p:nvPr/>
            </p:nvSpPr>
            <p:spPr bwMode="auto">
              <a:xfrm>
                <a:off x="2032704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8" name="Oval 367"/>
              <p:cNvSpPr/>
              <p:nvPr/>
            </p:nvSpPr>
            <p:spPr bwMode="auto">
              <a:xfrm>
                <a:off x="2260006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9" name="Oval 368"/>
              <p:cNvSpPr/>
              <p:nvPr/>
            </p:nvSpPr>
            <p:spPr bwMode="auto">
              <a:xfrm>
                <a:off x="2487309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0" name="Oval 369"/>
              <p:cNvSpPr/>
              <p:nvPr/>
            </p:nvSpPr>
            <p:spPr bwMode="auto">
              <a:xfrm>
                <a:off x="21428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1" name="Oval 370"/>
              <p:cNvSpPr/>
              <p:nvPr/>
            </p:nvSpPr>
            <p:spPr bwMode="auto">
              <a:xfrm>
                <a:off x="441585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2" name="Oval 371"/>
              <p:cNvSpPr/>
              <p:nvPr/>
            </p:nvSpPr>
            <p:spPr bwMode="auto">
              <a:xfrm>
                <a:off x="668887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3" name="Oval 372"/>
              <p:cNvSpPr/>
              <p:nvPr/>
            </p:nvSpPr>
            <p:spPr bwMode="auto">
              <a:xfrm>
                <a:off x="1123493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4" name="Oval 373"/>
              <p:cNvSpPr/>
              <p:nvPr/>
            </p:nvSpPr>
            <p:spPr bwMode="auto">
              <a:xfrm>
                <a:off x="1350796" y="320852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5" name="Oval 374"/>
              <p:cNvSpPr/>
              <p:nvPr/>
            </p:nvSpPr>
            <p:spPr bwMode="auto">
              <a:xfrm>
                <a:off x="1578098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6" name="Oval 375"/>
              <p:cNvSpPr/>
              <p:nvPr/>
            </p:nvSpPr>
            <p:spPr bwMode="auto">
              <a:xfrm>
                <a:off x="1805401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7" name="Oval 376"/>
              <p:cNvSpPr/>
              <p:nvPr/>
            </p:nvSpPr>
            <p:spPr bwMode="auto">
              <a:xfrm>
                <a:off x="2032704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8" name="Oval 377"/>
              <p:cNvSpPr/>
              <p:nvPr/>
            </p:nvSpPr>
            <p:spPr bwMode="auto">
              <a:xfrm>
                <a:off x="2487309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9" name="Oval 378"/>
              <p:cNvSpPr/>
              <p:nvPr/>
            </p:nvSpPr>
            <p:spPr bwMode="auto">
              <a:xfrm>
                <a:off x="2941914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0" name="Freeform 379"/>
              <p:cNvSpPr/>
              <p:nvPr/>
            </p:nvSpPr>
            <p:spPr bwMode="auto">
              <a:xfrm>
                <a:off x="3033960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1" name="Freeform 380"/>
              <p:cNvSpPr/>
              <p:nvPr/>
            </p:nvSpPr>
            <p:spPr bwMode="auto">
              <a:xfrm>
                <a:off x="2794469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2" name="Freeform 381"/>
              <p:cNvSpPr/>
              <p:nvPr/>
            </p:nvSpPr>
            <p:spPr bwMode="auto">
              <a:xfrm>
                <a:off x="2789443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3" name="Freeform 382"/>
              <p:cNvSpPr/>
              <p:nvPr/>
            </p:nvSpPr>
            <p:spPr bwMode="auto">
              <a:xfrm>
                <a:off x="3023947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4" name="Oval 383"/>
              <p:cNvSpPr/>
              <p:nvPr/>
            </p:nvSpPr>
            <p:spPr bwMode="auto">
              <a:xfrm>
                <a:off x="271461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5" name="Oval 384"/>
              <p:cNvSpPr/>
              <p:nvPr/>
            </p:nvSpPr>
            <p:spPr bwMode="auto">
              <a:xfrm>
                <a:off x="2941914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6" name="Oval 385"/>
              <p:cNvSpPr/>
              <p:nvPr/>
            </p:nvSpPr>
            <p:spPr bwMode="auto">
              <a:xfrm>
                <a:off x="271461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87" name="Rectangle 386"/>
          <p:cNvSpPr/>
          <p:nvPr/>
        </p:nvSpPr>
        <p:spPr bwMode="auto">
          <a:xfrm rot="5400000">
            <a:off x="-319414" y="2233364"/>
            <a:ext cx="4214842" cy="2928958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grpSp>
        <p:nvGrpSpPr>
          <p:cNvPr id="9" name="Group 257"/>
          <p:cNvGrpSpPr/>
          <p:nvPr/>
        </p:nvGrpSpPr>
        <p:grpSpPr>
          <a:xfrm rot="5400000">
            <a:off x="359247" y="2411959"/>
            <a:ext cx="1357322" cy="1143008"/>
            <a:chOff x="2627784" y="4725144"/>
            <a:chExt cx="1738122" cy="1224136"/>
          </a:xfrm>
          <a:scene3d>
            <a:camera prst="orthographicFront"/>
            <a:lightRig rig="sunrise" dir="t"/>
          </a:scene3d>
        </p:grpSpPr>
        <p:sp>
          <p:nvSpPr>
            <p:cNvPr id="389" name="Rounded Rectangle 388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0" name="Rounded Rectangle 389"/>
            <p:cNvSpPr/>
            <p:nvPr/>
          </p:nvSpPr>
          <p:spPr bwMode="auto">
            <a:xfrm rot="16200000">
              <a:off x="3591278" y="52118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1" name="Rounded Rectangle 390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2" name="Rounded Rectangle 391"/>
            <p:cNvSpPr/>
            <p:nvPr/>
          </p:nvSpPr>
          <p:spPr bwMode="auto">
            <a:xfrm rot="16200000">
              <a:off x="3415338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3" name="Rounded Rectangle 392"/>
            <p:cNvSpPr/>
            <p:nvPr/>
          </p:nvSpPr>
          <p:spPr bwMode="auto">
            <a:xfrm rot="16200000">
              <a:off x="3348093" y="495139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4" name="Rounded Rectangle 393"/>
            <p:cNvSpPr/>
            <p:nvPr/>
          </p:nvSpPr>
          <p:spPr bwMode="auto">
            <a:xfrm rot="16200000">
              <a:off x="3387812" y="4644522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5" name="Rounded Rectangle 394"/>
            <p:cNvSpPr/>
            <p:nvPr/>
          </p:nvSpPr>
          <p:spPr bwMode="auto">
            <a:xfrm rot="16200000">
              <a:off x="3559756" y="477137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396" name="Curved Connector 229"/>
            <p:cNvCxnSpPr>
              <a:stCxn id="392" idx="2"/>
              <a:endCxn id="390" idx="2"/>
            </p:cNvCxnSpPr>
            <p:nvPr/>
          </p:nvCxnSpPr>
          <p:spPr bwMode="auto">
            <a:xfrm flipV="1">
              <a:off x="3892004" y="5598465"/>
              <a:ext cx="175940" cy="99628"/>
            </a:xfrm>
            <a:prstGeom prst="curvedConnector5">
              <a:avLst>
                <a:gd name="adj1" fmla="val 143312"/>
                <a:gd name="adj2" fmla="val -108736"/>
                <a:gd name="adj3" fmla="val 384997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397" name="Curved Connector 229"/>
            <p:cNvCxnSpPr>
              <a:stCxn id="390" idx="0"/>
              <a:endCxn id="389" idx="0"/>
            </p:cNvCxnSpPr>
            <p:nvPr/>
          </p:nvCxnSpPr>
          <p:spPr bwMode="auto">
            <a:xfrm rot="10800000">
              <a:off x="3152315" y="5446065"/>
              <a:ext cx="142318" cy="152400"/>
            </a:xfrm>
            <a:prstGeom prst="curvedConnector3">
              <a:avLst>
                <a:gd name="adj1" fmla="val 31644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398" name="Curved Connector 229"/>
            <p:cNvCxnSpPr>
              <a:endCxn id="389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399" name="Curved Connector 229"/>
            <p:cNvCxnSpPr>
              <a:stCxn id="393" idx="0"/>
              <a:endCxn id="395" idx="0"/>
            </p:cNvCxnSpPr>
            <p:nvPr/>
          </p:nvCxnSpPr>
          <p:spPr bwMode="auto">
            <a:xfrm rot="10800000" flipH="1">
              <a:off x="3051447" y="5158033"/>
              <a:ext cx="211663" cy="180020"/>
            </a:xfrm>
            <a:prstGeom prst="curvedConnector5">
              <a:avLst>
                <a:gd name="adj1" fmla="val -204060"/>
                <a:gd name="adj2" fmla="val 103015"/>
                <a:gd name="adj3" fmla="val -2287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400" name="Curved Connector 229"/>
            <p:cNvCxnSpPr>
              <a:stCxn id="391" idx="2"/>
              <a:endCxn id="395" idx="2"/>
            </p:cNvCxnSpPr>
            <p:nvPr/>
          </p:nvCxnSpPr>
          <p:spPr bwMode="auto">
            <a:xfrm flipV="1">
              <a:off x="4026492" y="5158033"/>
              <a:ext cx="9930" cy="108012"/>
            </a:xfrm>
            <a:prstGeom prst="curvedConnector3">
              <a:avLst>
                <a:gd name="adj1" fmla="val 400225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401" name="Curved Connector 229"/>
            <p:cNvCxnSpPr>
              <a:stCxn id="394" idx="0"/>
            </p:cNvCxnSpPr>
            <p:nvPr/>
          </p:nvCxnSpPr>
          <p:spPr bwMode="auto">
            <a:xfrm rot="10800000" flipH="1" flipV="1">
              <a:off x="3091166" y="5031177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402" name="Curved Connector 229"/>
            <p:cNvCxnSpPr/>
            <p:nvPr/>
          </p:nvCxnSpPr>
          <p:spPr bwMode="auto">
            <a:xfrm flipV="1">
              <a:off x="2627784" y="5661248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403" name="Curved Connector 229"/>
            <p:cNvCxnSpPr/>
            <p:nvPr/>
          </p:nvCxnSpPr>
          <p:spPr bwMode="auto">
            <a:xfrm flipV="1">
              <a:off x="3851920" y="472514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</p:grpSp>
      <p:grpSp>
        <p:nvGrpSpPr>
          <p:cNvPr id="10" name="Group 202"/>
          <p:cNvGrpSpPr/>
          <p:nvPr/>
        </p:nvGrpSpPr>
        <p:grpSpPr>
          <a:xfrm>
            <a:off x="394966" y="1733298"/>
            <a:ext cx="413872" cy="460766"/>
            <a:chOff x="2657561" y="2458319"/>
            <a:chExt cx="413872" cy="460766"/>
          </a:xfrm>
        </p:grpSpPr>
        <p:sp>
          <p:nvSpPr>
            <p:cNvPr id="405" name="Oval 404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6" name="Oval 405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407" name="Oval 406"/>
          <p:cNvSpPr/>
          <p:nvPr/>
        </p:nvSpPr>
        <p:spPr bwMode="auto">
          <a:xfrm>
            <a:off x="1466536" y="3662124"/>
            <a:ext cx="500066" cy="500066"/>
          </a:xfrm>
          <a:prstGeom prst="ellipse">
            <a:avLst/>
          </a:prstGeom>
          <a:solidFill>
            <a:schemeClr val="accent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71450"/>
          </a:sp3d>
        </p:spPr>
        <p:txBody>
          <a:bodyPr vert="horz" wrap="none" lIns="64008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Times New Roman" pitchFamily="18" charset="0"/>
              </a:rPr>
              <a:t>G</a:t>
            </a:r>
            <a:r>
              <a:rPr kumimoji="0" lang="en-GB" sz="2000" b="1" i="0" u="none" strike="noStrike" cap="none" normalizeH="0" baseline="-2500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Times New Roman" pitchFamily="18" charset="0"/>
                <a:sym typeface="Symbol"/>
              </a:rPr>
              <a:t>q</a:t>
            </a:r>
            <a:endParaRPr kumimoji="0" lang="en-GB" sz="2000" b="1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12" name="Rounded Rectangle 411"/>
          <p:cNvSpPr/>
          <p:nvPr/>
        </p:nvSpPr>
        <p:spPr bwMode="auto">
          <a:xfrm>
            <a:off x="2616782" y="2947744"/>
            <a:ext cx="214314" cy="441852"/>
          </a:xfrm>
          <a:prstGeom prst="roundRect">
            <a:avLst>
              <a:gd name="adj" fmla="val 45539"/>
            </a:avLst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139700"/>
            <a:bevelB w="190500" h="139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0" name="Rounded Rectangle 509"/>
          <p:cNvSpPr/>
          <p:nvPr/>
        </p:nvSpPr>
        <p:spPr bwMode="auto">
          <a:xfrm rot="4999799">
            <a:off x="2179678" y="3176292"/>
            <a:ext cx="359851" cy="533317"/>
          </a:xfrm>
          <a:prstGeom prst="roundRect">
            <a:avLst>
              <a:gd name="adj" fmla="val 46833"/>
            </a:avLst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139700"/>
            <a:bevelB w="190500" h="139700"/>
          </a:sp3d>
        </p:spPr>
        <p:txBody>
          <a:bodyPr vert="vert270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cs typeface="Times New Roman" pitchFamily="18" charset="0"/>
              </a:rPr>
              <a:t>PLC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512" name="Shape 511"/>
          <p:cNvCxnSpPr>
            <a:stCxn id="412" idx="2"/>
          </p:cNvCxnSpPr>
          <p:nvPr/>
        </p:nvCxnSpPr>
        <p:spPr bwMode="auto">
          <a:xfrm rot="5400000">
            <a:off x="2476946" y="3343693"/>
            <a:ext cx="201090" cy="292896"/>
          </a:xfrm>
          <a:prstGeom prst="curvedConnector2">
            <a:avLst/>
          </a:prstGeom>
          <a:solidFill>
            <a:schemeClr val="accent1"/>
          </a:solidFill>
          <a:ln w="47625" cap="flat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50800"/>
          </a:sp3d>
        </p:spPr>
      </p:cxnSp>
      <p:sp>
        <p:nvSpPr>
          <p:cNvPr id="526" name="TextBox 525"/>
          <p:cNvSpPr txBox="1"/>
          <p:nvPr/>
        </p:nvSpPr>
        <p:spPr>
          <a:xfrm>
            <a:off x="2073853" y="3662124"/>
            <a:ext cx="95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PIP</a:t>
            </a:r>
            <a:r>
              <a:rPr lang="en-GB" sz="2400" b="1" i="0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2400" b="1" i="0" baseline="-25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2359605" y="4093182"/>
            <a:ext cx="928459" cy="1530805"/>
            <a:chOff x="2359605" y="4093182"/>
            <a:chExt cx="928459" cy="1530805"/>
          </a:xfrm>
        </p:grpSpPr>
        <p:sp>
          <p:nvSpPr>
            <p:cNvPr id="529" name="Down Arrow 528"/>
            <p:cNvSpPr/>
            <p:nvPr/>
          </p:nvSpPr>
          <p:spPr bwMode="auto">
            <a:xfrm rot="19828109">
              <a:off x="2555249" y="4093182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0" name="Down Arrow 529"/>
            <p:cNvSpPr/>
            <p:nvPr/>
          </p:nvSpPr>
          <p:spPr bwMode="auto">
            <a:xfrm>
              <a:off x="2689499" y="4941106"/>
              <a:ext cx="241610" cy="292654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6" name="TextBox 535"/>
            <p:cNvSpPr txBox="1"/>
            <p:nvPr/>
          </p:nvSpPr>
          <p:spPr>
            <a:xfrm>
              <a:off x="2359605" y="4471634"/>
              <a:ext cx="9284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DAG</a:t>
              </a:r>
              <a:endParaRPr lang="en-US" sz="24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37" name="TextBox 536"/>
            <p:cNvSpPr txBox="1"/>
            <p:nvPr/>
          </p:nvSpPr>
          <p:spPr>
            <a:xfrm>
              <a:off x="2376604" y="5162322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PKC</a:t>
              </a:r>
              <a:endParaRPr lang="en-US" sz="24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145159" y="4093756"/>
            <a:ext cx="1223072" cy="1568632"/>
            <a:chOff x="1145159" y="4093756"/>
            <a:chExt cx="1223072" cy="1568632"/>
          </a:xfrm>
        </p:grpSpPr>
        <p:sp>
          <p:nvSpPr>
            <p:cNvPr id="527" name="TextBox 526"/>
            <p:cNvSpPr txBox="1"/>
            <p:nvPr/>
          </p:nvSpPr>
          <p:spPr>
            <a:xfrm>
              <a:off x="1643353" y="4460465"/>
              <a:ext cx="724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IP</a:t>
              </a:r>
              <a:r>
                <a:rPr lang="en-GB" sz="2400" b="1" i="0" baseline="-25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400" b="1" i="0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28" name="TextBox 527"/>
            <p:cNvSpPr txBox="1"/>
            <p:nvPr/>
          </p:nvSpPr>
          <p:spPr>
            <a:xfrm>
              <a:off x="1145159" y="5200723"/>
              <a:ext cx="936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Ca</a:t>
              </a:r>
              <a:r>
                <a:rPr lang="en-GB" sz="2400" b="1" i="0" baseline="30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2+</a:t>
              </a:r>
              <a:endParaRPr lang="en-US" sz="2400" b="1" i="0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38" name="Down Arrow 537"/>
            <p:cNvSpPr/>
            <p:nvPr/>
          </p:nvSpPr>
          <p:spPr bwMode="auto">
            <a:xfrm rot="2261673">
              <a:off x="2072851" y="4093756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0" name="Down Arrow 539"/>
            <p:cNvSpPr/>
            <p:nvPr/>
          </p:nvSpPr>
          <p:spPr bwMode="auto">
            <a:xfrm rot="2261673">
              <a:off x="1586057" y="4910312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69" name="TextBox 268"/>
          <p:cNvSpPr txBox="1"/>
          <p:nvPr/>
        </p:nvSpPr>
        <p:spPr>
          <a:xfrm>
            <a:off x="3635896" y="1272237"/>
            <a:ext cx="5214974" cy="51090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2000" b="1" i="0" baseline="-25000" dirty="0" err="1" smtClean="0">
                <a:solidFill>
                  <a:srgbClr val="006699"/>
                </a:solidFill>
                <a:latin typeface="+mn-lt"/>
              </a:rPr>
              <a:t>q</a:t>
            </a:r>
            <a:r>
              <a:rPr lang="en-GB" sz="2000" b="1" i="0" baseline="-25000" dirty="0" smtClean="0">
                <a:solidFill>
                  <a:srgbClr val="006699"/>
                </a:solidFill>
                <a:latin typeface="+mn-lt"/>
              </a:rPr>
              <a:t>/11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protein linked receptors</a:t>
            </a:r>
          </a:p>
          <a:p>
            <a:pPr marL="457200" indent="-457200"/>
            <a:endParaRPr lang="en-GB" sz="1200" b="1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b="1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1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Ligand: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NE, Adrenaline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Smooth muscle (vascular, GI tract)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Vasoconstriction,  gut motility</a:t>
            </a: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Agonists: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Phenylephrine</a:t>
            </a:r>
            <a:r>
              <a:rPr lang="en-US" b="1" i="0" dirty="0" smtClean="0">
                <a:solidFill>
                  <a:srgbClr val="336699"/>
                </a:solidFill>
                <a:latin typeface="+mn-lt"/>
                <a:sym typeface="Symbol"/>
              </a:rPr>
              <a:t> </a:t>
            </a:r>
            <a:r>
              <a:rPr lang="en-US" i="0" dirty="0" smtClean="0">
                <a:solidFill>
                  <a:srgbClr val="336699"/>
                </a:solidFill>
                <a:latin typeface="+mn-lt"/>
                <a:sym typeface="Symbol"/>
              </a:rPr>
              <a:t>is used to treat acute hypotension and </a:t>
            </a:r>
            <a:r>
              <a:rPr lang="en-US" i="0" dirty="0" err="1" smtClean="0">
                <a:solidFill>
                  <a:srgbClr val="336699"/>
                </a:solidFill>
                <a:latin typeface="+mn-lt"/>
                <a:sym typeface="Symbol"/>
              </a:rPr>
              <a:t>priapism</a:t>
            </a:r>
            <a:r>
              <a:rPr lang="en-US" i="0" dirty="0" smtClean="0">
                <a:solidFill>
                  <a:srgbClr val="336699"/>
                </a:solidFill>
                <a:latin typeface="+mn-lt"/>
                <a:sym typeface="Symbol"/>
              </a:rPr>
              <a:t> &amp;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xylometazoline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 is a nasal decongestant</a:t>
            </a:r>
          </a:p>
          <a:p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Antagonist: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Prazosin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 is used to treat hypertension and congestive heart failure</a:t>
            </a:r>
            <a:endParaRPr lang="en-GB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endParaRPr lang="en-GB" sz="1800" b="1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AT-1 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Angiotensin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Blood vessels, adrenal cortex 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Vasoconstriction</a:t>
            </a: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AT-1 receptor blockers (ARBs e.g.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Losartan</a:t>
            </a:r>
            <a:r>
              <a:rPr lang="en-US" b="1" i="0" dirty="0" smtClean="0">
                <a:solidFill>
                  <a:srgbClr val="FF0000"/>
                </a:solidFill>
                <a:latin typeface="+mn-lt"/>
                <a:sym typeface="Symbol"/>
              </a:rPr>
              <a:t>,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Candesartan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) are used for the treatment of  hypertension, heart failure &amp; diabetic nephropathy</a:t>
            </a:r>
          </a:p>
          <a:p>
            <a:endParaRPr lang="en-US" i="0" dirty="0" smtClean="0">
              <a:solidFill>
                <a:srgbClr val="006699"/>
              </a:solidFill>
              <a:latin typeface="+mn-lt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Practice SAQs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8176422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539750" lvl="1" indent="-360363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Give details of the intracellular second messenger system linked to the 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</a:t>
            </a:r>
            <a:r>
              <a:rPr lang="en-GB" sz="1800" i="0" baseline="-2500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  adrenergic receptor  (2 marks)</a:t>
            </a:r>
          </a:p>
          <a:p>
            <a:pPr marL="539750" lvl="1" indent="-360363">
              <a:buFont typeface="+mj-lt"/>
              <a:buAutoNum type="arabicPeriod"/>
            </a:pPr>
            <a:endParaRPr lang="en-GB" sz="1800" i="0" dirty="0" smtClean="0">
              <a:solidFill>
                <a:srgbClr val="00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2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Name 5 pathophysiological conditions that beta blockers are used to treat (5 marks)</a:t>
            </a:r>
          </a:p>
          <a:p>
            <a:pPr marL="539750" lvl="1" indent="-360363">
              <a:buFont typeface="+mj-lt"/>
              <a:buAutoNum type="arabicPeriod" startAt="2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3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Give details of the intracellular signalling cascade affected by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Candesartan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 (3 marks)</a:t>
            </a:r>
          </a:p>
          <a:p>
            <a:pPr marL="539750" lvl="1" indent="-360363">
              <a:buFont typeface="+mj-lt"/>
              <a:buAutoNum type="arabicPeriod" startAt="3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3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3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6342</TotalTime>
  <Words>1390</Words>
  <Application>Microsoft Office PowerPoint</Application>
  <PresentationFormat>On-screen Show (4:3)</PresentationFormat>
  <Paragraphs>258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Standarddesign</vt:lpstr>
      <vt:lpstr>Drug targets: receptors</vt:lpstr>
      <vt:lpstr>Lecture content</vt:lpstr>
      <vt:lpstr>Types of Receptor</vt:lpstr>
      <vt:lpstr>G-proteins: signal transduction</vt:lpstr>
      <vt:lpstr>G-proteins: signal transduction</vt:lpstr>
      <vt:lpstr>G-proteins: target proteins</vt:lpstr>
      <vt:lpstr>G-proteins: target proteins</vt:lpstr>
      <vt:lpstr>G-proteins: target proteins</vt:lpstr>
      <vt:lpstr>Practice SAQs</vt:lpstr>
      <vt:lpstr>Summary: G-protein linked receptors</vt:lpstr>
      <vt:lpstr>Enzyme-linked: signal transduction</vt:lpstr>
      <vt:lpstr>Enzyme-linked: Tyrosine kinase</vt:lpstr>
      <vt:lpstr>Enzyme-linked: signal transduction</vt:lpstr>
      <vt:lpstr>Practice SAQs</vt:lpstr>
      <vt:lpstr>Summary: Enzyme linked receptors</vt:lpstr>
      <vt:lpstr>Intracellular: signal transduction</vt:lpstr>
      <vt:lpstr>Intracellular receptors: pharmacology</vt:lpstr>
      <vt:lpstr>Summary: Intracellular receptors</vt:lpstr>
      <vt:lpstr>Overall Summary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Shiel, Nuala</cp:lastModifiedBy>
  <cp:revision>538</cp:revision>
  <dcterms:modified xsi:type="dcterms:W3CDTF">2012-10-01T10:39:06Z</dcterms:modified>
</cp:coreProperties>
</file>