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6" r:id="rId2"/>
    <p:sldId id="306" r:id="rId3"/>
    <p:sldId id="332" r:id="rId4"/>
    <p:sldId id="312" r:id="rId5"/>
    <p:sldId id="348" r:id="rId6"/>
    <p:sldId id="351" r:id="rId7"/>
    <p:sldId id="335" r:id="rId8"/>
    <p:sldId id="337" r:id="rId9"/>
    <p:sldId id="342" r:id="rId10"/>
    <p:sldId id="336" r:id="rId11"/>
    <p:sldId id="358" r:id="rId12"/>
    <p:sldId id="341" r:id="rId13"/>
    <p:sldId id="356" r:id="rId14"/>
    <p:sldId id="344" r:id="rId15"/>
    <p:sldId id="345" r:id="rId16"/>
    <p:sldId id="353" r:id="rId17"/>
    <p:sldId id="352" r:id="rId18"/>
    <p:sldId id="346" r:id="rId19"/>
    <p:sldId id="354" r:id="rId20"/>
    <p:sldId id="347" r:id="rId21"/>
    <p:sldId id="359" r:id="rId22"/>
    <p:sldId id="325" r:id="rId23"/>
  </p:sldIdLst>
  <p:sldSz cx="9144000" cy="6858000" type="screen4x3"/>
  <p:notesSz cx="6669088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CC99"/>
    <a:srgbClr val="E78E24"/>
    <a:srgbClr val="FFFF66"/>
    <a:srgbClr val="000000"/>
    <a:srgbClr val="292929"/>
    <a:srgbClr val="040404"/>
    <a:srgbClr val="6666FF"/>
    <a:srgbClr val="33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0560" autoAdjust="0"/>
  </p:normalViewPr>
  <p:slideViewPr>
    <p:cSldViewPr>
      <p:cViewPr>
        <p:scale>
          <a:sx n="50" d="100"/>
          <a:sy n="50" d="100"/>
        </p:scale>
        <p:origin x="-1014" y="-750"/>
      </p:cViewPr>
      <p:guideLst>
        <p:guide orient="horz" pos="4319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68" y="1416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1F28E8B-3359-435A-B8DC-CA5A6DC9194B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4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3A472D7-9C31-47CD-AA69-63D3413782C1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7869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3A212-1554-41A0-97F3-3F1042EE6A84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7725" y="744538"/>
            <a:ext cx="3417888" cy="2563812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472D7-9C31-47CD-AA69-63D3413782C1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 dirty="0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r>
              <a:rPr lang="fr-FR" smtClean="0"/>
              <a:t>Ralph et al (2001). J Neurosci: 21(1), 305-13</a:t>
            </a:r>
            <a:endParaRPr lang="da-DK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E8C7D406-2354-47A2-91AF-C6F6A9C5333B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66682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44624"/>
            <a:ext cx="6768752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/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39" descr="Second_To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76181"/>
            <a:ext cx="684076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text styles</a:t>
            </a:r>
          </a:p>
          <a:p>
            <a:pPr lvl="1"/>
            <a:r>
              <a:rPr lang="da-DK" dirty="0" smtClean="0"/>
              <a:t>Second level</a:t>
            </a:r>
          </a:p>
          <a:p>
            <a:pPr lvl="2"/>
            <a:r>
              <a:rPr lang="da-DK" dirty="0" smtClean="0"/>
              <a:t>Third level</a:t>
            </a:r>
          </a:p>
          <a:p>
            <a:pPr lvl="3"/>
            <a:r>
              <a:rPr lang="da-DK" dirty="0" smtClean="0"/>
              <a:t>Fourth level</a:t>
            </a:r>
          </a:p>
          <a:p>
            <a:pPr lvl="4"/>
            <a:r>
              <a:rPr lang="da-DK" dirty="0" smtClean="0"/>
              <a:t>Fifth level</a:t>
            </a:r>
          </a:p>
        </p:txBody>
      </p:sp>
      <p:pic>
        <p:nvPicPr>
          <p:cNvPr id="1064" name="Picture 40" descr="IMP_Logo_2Colou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7504" y="88260"/>
            <a:ext cx="1524000" cy="40005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 userDrawn="1"/>
        </p:nvSpPr>
        <p:spPr>
          <a:xfrm>
            <a:off x="3065" y="6550262"/>
            <a:ext cx="4015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i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These slides are best viewed in slideshow mode</a:t>
            </a:r>
            <a:endParaRPr lang="en-GB" sz="1400" b="0" i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200" b="1" cap="none" spc="0">
          <a:ln w="12700">
            <a:solidFill>
              <a:srgbClr val="336699"/>
            </a:solidFill>
            <a:prstDash val="solid"/>
          </a:ln>
          <a:solidFill>
            <a:schemeClr val="accent1">
              <a:lumMod val="60000"/>
              <a:lumOff val="40000"/>
            </a:schemeClr>
          </a:solidFill>
          <a:effectLst/>
          <a:latin typeface="+mn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800">
          <a:solidFill>
            <a:srgbClr val="336699"/>
          </a:solidFill>
          <a:latin typeface="Arial Narrow" pitchFamily="34" charset="0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336699"/>
          </a:solidFill>
          <a:latin typeface="Arial Narrow" pitchFamily="34" charset="0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336699"/>
          </a:solidFill>
          <a:latin typeface="Arial Narrow" pitchFamily="34" charset="0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336699"/>
          </a:solidFill>
          <a:latin typeface="Arial Narrow" pitchFamily="34" charset="0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2800">
          <a:solidFill>
            <a:srgbClr val="336699"/>
          </a:solidFill>
          <a:latin typeface="Arial Narrow" pitchFamily="34" charset="0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2581276"/>
            <a:ext cx="8643998" cy="1919294"/>
          </a:xfrm>
          <a:noFill/>
        </p:spPr>
        <p:txBody>
          <a:bodyPr/>
          <a:lstStyle/>
          <a:p>
            <a:pPr algn="l"/>
            <a:r>
              <a:rPr lang="en-GB" sz="5400" b="0" dirty="0" smtClean="0">
                <a:solidFill>
                  <a:srgbClr val="336699"/>
                </a:solidFill>
                <a:cs typeface="Times New Roman" pitchFamily="18" charset="0"/>
              </a:rPr>
              <a:t>Drug targets:</a:t>
            </a:r>
            <a:br>
              <a:rPr lang="en-GB" sz="5400" b="0" dirty="0" smtClean="0">
                <a:solidFill>
                  <a:srgbClr val="336699"/>
                </a:solidFill>
                <a:cs typeface="Times New Roman" pitchFamily="18" charset="0"/>
              </a:rPr>
            </a:br>
            <a:r>
              <a:rPr lang="en-GB" sz="5400" b="0" dirty="0" smtClean="0">
                <a:solidFill>
                  <a:srgbClr val="336699"/>
                </a:solidFill>
                <a:cs typeface="Times New Roman" pitchFamily="18" charset="0"/>
              </a:rPr>
              <a:t>Ion channels &amp; transporters</a:t>
            </a:r>
            <a:endParaRPr lang="en-GB" sz="5400" b="0" dirty="0">
              <a:solidFill>
                <a:srgbClr val="336699"/>
              </a:solidFill>
              <a:cs typeface="Times New Roman" pitchFamily="18" charset="0"/>
            </a:endParaRP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323528" y="5085184"/>
            <a:ext cx="2592288" cy="1129898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Dr </a:t>
            </a:r>
            <a:r>
              <a:rPr lang="en-US" sz="2800" dirty="0" err="1" smtClean="0">
                <a:latin typeface="+mn-lt"/>
              </a:rPr>
              <a:t>Sohag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Saleh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5"/>
          <p:cNvGrpSpPr/>
          <p:nvPr/>
        </p:nvGrpSpPr>
        <p:grpSpPr>
          <a:xfrm>
            <a:off x="4858892" y="2996952"/>
            <a:ext cx="4033588" cy="936104"/>
            <a:chOff x="395536" y="2350614"/>
            <a:chExt cx="3992729" cy="730137"/>
          </a:xfrm>
        </p:grpSpPr>
        <p:sp>
          <p:nvSpPr>
            <p:cNvPr id="9" name="Freeform 8"/>
            <p:cNvSpPr/>
            <p:nvPr/>
          </p:nvSpPr>
          <p:spPr bwMode="auto">
            <a:xfrm>
              <a:off x="479872" y="266193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4258330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4038167" y="2659593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483682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4270876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4012347" y="2557909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39553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3969310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417878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395536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3969310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4178787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35978" y="54521"/>
            <a:ext cx="7408022" cy="638175"/>
          </a:xfrm>
        </p:spPr>
        <p:txBody>
          <a:bodyPr/>
          <a:lstStyle/>
          <a:p>
            <a:r>
              <a:rPr lang="en-GB" dirty="0" smtClean="0"/>
              <a:t>Transporters: Glucose transporters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270892"/>
            <a:ext cx="4429156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2400" b="1" i="0" dirty="0" smtClean="0">
                <a:solidFill>
                  <a:srgbClr val="336699"/>
                </a:solidFill>
                <a:latin typeface="+mn-lt"/>
              </a:rPr>
              <a:t>The glucose transporters (GLUTs &amp; SGLT)</a:t>
            </a:r>
          </a:p>
          <a:p>
            <a:pPr marL="457200" indent="-457200"/>
            <a:endParaRPr lang="en-GB" sz="2400" b="1" i="0" dirty="0" smtClean="0">
              <a:solidFill>
                <a:srgbClr val="336699"/>
              </a:solidFill>
              <a:latin typeface="+mn-lt"/>
            </a:endParaRPr>
          </a:p>
          <a:p>
            <a:pPr marL="350838" lvl="1" indent="-2286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GLUT family are facilitative transporters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GLUT3 is the main transporter in the neurons and has a high affinity for glucose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GLUT1 catalyses the rate-limiting step in supplying neuronal cells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12 members of the SGLT family are secondary active transporters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Inhibitors of SGLT2 (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Dapagliflozin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 are in trials for the treatment of type II diabetes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GB" sz="1800" b="1" i="0" dirty="0" smtClean="0">
              <a:solidFill>
                <a:srgbClr val="336699"/>
              </a:solidFill>
              <a:latin typeface="+mn-lt"/>
            </a:endParaRPr>
          </a:p>
        </p:txBody>
      </p:sp>
      <p:sp>
        <p:nvSpPr>
          <p:cNvPr id="92" name="Freeform 91"/>
          <p:cNvSpPr/>
          <p:nvPr/>
        </p:nvSpPr>
        <p:spPr bwMode="auto">
          <a:xfrm>
            <a:off x="6429388" y="2285993"/>
            <a:ext cx="1214446" cy="2143140"/>
          </a:xfrm>
          <a:custGeom>
            <a:avLst/>
            <a:gdLst>
              <a:gd name="connsiteX0" fmla="*/ 137160 w 1188720"/>
              <a:gd name="connsiteY0" fmla="*/ 172720 h 2184400"/>
              <a:gd name="connsiteX1" fmla="*/ 335280 w 1188720"/>
              <a:gd name="connsiteY1" fmla="*/ 1102360 h 2184400"/>
              <a:gd name="connsiteX2" fmla="*/ 121920 w 1188720"/>
              <a:gd name="connsiteY2" fmla="*/ 2032000 h 2184400"/>
              <a:gd name="connsiteX3" fmla="*/ 1066800 w 1188720"/>
              <a:gd name="connsiteY3" fmla="*/ 2016760 h 2184400"/>
              <a:gd name="connsiteX4" fmla="*/ 853440 w 1188720"/>
              <a:gd name="connsiteY4" fmla="*/ 1102360 h 2184400"/>
              <a:gd name="connsiteX5" fmla="*/ 1066800 w 1188720"/>
              <a:gd name="connsiteY5" fmla="*/ 157480 h 2184400"/>
              <a:gd name="connsiteX6" fmla="*/ 137160 w 1188720"/>
              <a:gd name="connsiteY6" fmla="*/ 17272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2184400">
                <a:moveTo>
                  <a:pt x="137160" y="172720"/>
                </a:moveTo>
                <a:cubicBezTo>
                  <a:pt x="15240" y="330200"/>
                  <a:pt x="337820" y="792480"/>
                  <a:pt x="335280" y="1102360"/>
                </a:cubicBezTo>
                <a:cubicBezTo>
                  <a:pt x="332740" y="1412240"/>
                  <a:pt x="0" y="1879600"/>
                  <a:pt x="121920" y="2032000"/>
                </a:cubicBezTo>
                <a:cubicBezTo>
                  <a:pt x="243840" y="2184400"/>
                  <a:pt x="944880" y="2171700"/>
                  <a:pt x="1066800" y="2016760"/>
                </a:cubicBezTo>
                <a:cubicBezTo>
                  <a:pt x="1188720" y="1861820"/>
                  <a:pt x="853440" y="1412240"/>
                  <a:pt x="853440" y="1102360"/>
                </a:cubicBezTo>
                <a:cubicBezTo>
                  <a:pt x="853440" y="792480"/>
                  <a:pt x="1186180" y="314960"/>
                  <a:pt x="1066800" y="157480"/>
                </a:cubicBezTo>
                <a:cubicBezTo>
                  <a:pt x="947420" y="0"/>
                  <a:pt x="259080" y="15240"/>
                  <a:pt x="137160" y="17272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9799985" rev="0"/>
            </a:camera>
            <a:lightRig rig="soft" dir="t"/>
          </a:scene3d>
          <a:sp3d extrusionH="241300" prstMaterial="matte">
            <a:bevelT w="444500" h="444500"/>
            <a:bevelB w="444500" h="444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3" name="Freeform 92"/>
          <p:cNvSpPr/>
          <p:nvPr/>
        </p:nvSpPr>
        <p:spPr bwMode="auto">
          <a:xfrm>
            <a:off x="6749428" y="2285992"/>
            <a:ext cx="608654" cy="1785949"/>
          </a:xfrm>
          <a:custGeom>
            <a:avLst/>
            <a:gdLst>
              <a:gd name="connsiteX0" fmla="*/ 137160 w 1188720"/>
              <a:gd name="connsiteY0" fmla="*/ 172720 h 2184400"/>
              <a:gd name="connsiteX1" fmla="*/ 335280 w 1188720"/>
              <a:gd name="connsiteY1" fmla="*/ 1102360 h 2184400"/>
              <a:gd name="connsiteX2" fmla="*/ 121920 w 1188720"/>
              <a:gd name="connsiteY2" fmla="*/ 2032000 h 2184400"/>
              <a:gd name="connsiteX3" fmla="*/ 1066800 w 1188720"/>
              <a:gd name="connsiteY3" fmla="*/ 2016760 h 2184400"/>
              <a:gd name="connsiteX4" fmla="*/ 853440 w 1188720"/>
              <a:gd name="connsiteY4" fmla="*/ 1102360 h 2184400"/>
              <a:gd name="connsiteX5" fmla="*/ 1066800 w 1188720"/>
              <a:gd name="connsiteY5" fmla="*/ 157480 h 2184400"/>
              <a:gd name="connsiteX6" fmla="*/ 137160 w 1188720"/>
              <a:gd name="connsiteY6" fmla="*/ 17272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2184400">
                <a:moveTo>
                  <a:pt x="137160" y="172720"/>
                </a:moveTo>
                <a:cubicBezTo>
                  <a:pt x="15240" y="330200"/>
                  <a:pt x="337820" y="792480"/>
                  <a:pt x="335280" y="1102360"/>
                </a:cubicBezTo>
                <a:cubicBezTo>
                  <a:pt x="332740" y="1412240"/>
                  <a:pt x="0" y="1879600"/>
                  <a:pt x="121920" y="2032000"/>
                </a:cubicBezTo>
                <a:cubicBezTo>
                  <a:pt x="243840" y="2184400"/>
                  <a:pt x="944880" y="2171700"/>
                  <a:pt x="1066800" y="2016760"/>
                </a:cubicBezTo>
                <a:cubicBezTo>
                  <a:pt x="1188720" y="1861820"/>
                  <a:pt x="853440" y="1412240"/>
                  <a:pt x="853440" y="1102360"/>
                </a:cubicBezTo>
                <a:cubicBezTo>
                  <a:pt x="853440" y="792480"/>
                  <a:pt x="1186180" y="314960"/>
                  <a:pt x="1066800" y="157480"/>
                </a:cubicBezTo>
                <a:cubicBezTo>
                  <a:pt x="947420" y="0"/>
                  <a:pt x="259080" y="15240"/>
                  <a:pt x="137160" y="172720"/>
                </a:cubicBezTo>
                <a:close/>
              </a:path>
            </a:pathLst>
          </a:custGeom>
          <a:solidFill>
            <a:schemeClr val="tx1">
              <a:lumMod val="50000"/>
              <a:alpha val="7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127000"/>
          </a:effectLst>
          <a:scene3d>
            <a:camera prst="orthographicFront">
              <a:rot lat="0" lon="19799985" rev="0"/>
            </a:camera>
            <a:lightRig rig="soft" dir="t"/>
          </a:scene3d>
          <a:sp3d extrusionH="241300" prstMaterial="matte">
            <a:bevelT w="444500" h="444500"/>
            <a:bevelB w="444500" h="444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8" name="Group 166"/>
          <p:cNvGrpSpPr/>
          <p:nvPr/>
        </p:nvGrpSpPr>
        <p:grpSpPr>
          <a:xfrm>
            <a:off x="5572132" y="1366823"/>
            <a:ext cx="594676" cy="455924"/>
            <a:chOff x="4701228" y="1357298"/>
            <a:chExt cx="594676" cy="455924"/>
          </a:xfrm>
        </p:grpSpPr>
        <p:sp>
          <p:nvSpPr>
            <p:cNvPr id="166" name="Oval 165"/>
            <p:cNvSpPr/>
            <p:nvPr/>
          </p:nvSpPr>
          <p:spPr bwMode="auto">
            <a:xfrm>
              <a:off x="4701228" y="1425538"/>
              <a:ext cx="204790" cy="2047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>
              <a:bevelT w="228600" h="127000"/>
              <a:bevelB w="228600" h="1270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65" name="Oval 164"/>
            <p:cNvSpPr/>
            <p:nvPr/>
          </p:nvSpPr>
          <p:spPr bwMode="auto">
            <a:xfrm>
              <a:off x="5091114" y="1357298"/>
              <a:ext cx="204790" cy="2047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>
              <a:bevelT w="228600" h="127000"/>
              <a:bevelB w="228600" h="1270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4786314" y="1357298"/>
              <a:ext cx="428628" cy="42862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>
              <a:bevelT w="228600" h="127000"/>
              <a:bevelB w="228600" h="1270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64" name="Oval 163"/>
            <p:cNvSpPr/>
            <p:nvPr/>
          </p:nvSpPr>
          <p:spPr bwMode="auto">
            <a:xfrm>
              <a:off x="4844104" y="1608432"/>
              <a:ext cx="204790" cy="2047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>
              <a:bevelT w="228600" h="127000"/>
              <a:bevelB w="228600" h="1270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88" name="Oval 87"/>
          <p:cNvSpPr/>
          <p:nvPr/>
        </p:nvSpPr>
        <p:spPr bwMode="auto">
          <a:xfrm>
            <a:off x="7358082" y="1214422"/>
            <a:ext cx="428628" cy="428628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sz="2000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781 0.00995 C 0.01858 0.01458 0.05677 0.01852 0.07101 0.03565 C 0.08524 0.05278 0.08941 0.09166 0.09358 0.11342 C 0.09774 0.13518 0.09514 0.14699 0.09566 0.1662 C 0.09618 0.18541 0.09653 0.21574 0.0967 0.2287 " pathEditMode="relative" rAng="0" ptsTypes="aaaaa">
                                      <p:cBhvr>
                                        <p:cTn id="6" dur="2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0" y="10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3600000">
                                      <p:cBhvr>
                                        <p:cTn id="8" dur="2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C -0.0106 0.01389 -0.04896 0.04954 -0.06302 0.08334 C -0.07708 0.11713 -0.0802 0.16389 -0.08437 0.20278 C -0.08855 0.24167 -0.0868 0.29306 -0.08749 0.31667 " pathEditMode="relative" rAng="0" ptsTypes="aaaa">
                                      <p:cBhvr>
                                        <p:cTn id="10" dur="22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15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 0.05248 " pathEditMode="relative" ptsTypes="AA">
                                      <p:cBhvr>
                                        <p:cTn id="1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08645 0.32338 C -0.08368 0.34861 -0.08072 0.37385 -0.07499 0.39838 C -0.06927 0.42292 -0.06215 0.45209 -0.05208 0.47061 C -0.04202 0.48912 -0.02657 0.49954 -0.01459 0.50949 C -0.0026 0.51945 0.00851 0.52477 0.0198 0.53033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10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animMotion origin="layout" path="M 0.09774 0.23842 C 0.09688 0.25602 0.09722 0.31319 0.09254 0.34537 C 0.08785 0.37754 0.08004 0.4081 0.06962 0.43148 C 0.0592 0.45486 0.0408 0.4743 0.03004 0.48565 C 0.01927 0.49699 0.01215 0.49815 0.00504 0.49953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88" grpId="0" animBg="1"/>
      <p:bldP spid="8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 SAQs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908720"/>
            <a:ext cx="8496944" cy="53553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539750" lvl="1" indent="-360363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Name two features that distinguish transporters from ion channels 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  <a:sym typeface="Symbol"/>
              </a:rPr>
              <a:t>(2 marks)</a:t>
            </a:r>
          </a:p>
          <a:p>
            <a:pPr marL="539750" lvl="1" indent="-360363">
              <a:buFont typeface="+mj-lt"/>
              <a:buAutoNum type="arabicPeriod"/>
            </a:pPr>
            <a:endParaRPr lang="en-GB" sz="1800" i="0" dirty="0" smtClean="0">
              <a:solidFill>
                <a:srgbClr val="00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2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Numerous transporters are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pharmcological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 drug targets. Give details of TWO members of the solute carrier family and the name of a drugs that targets each of these proteins (4 marks)</a:t>
            </a:r>
          </a:p>
          <a:p>
            <a:pPr marL="539750" lvl="1" indent="-360363">
              <a:buFont typeface="+mj-lt"/>
              <a:buAutoNum type="arabicPeriod" startAt="2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3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The neurotransmitter sodium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symporters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 are also targeted by numerous drugs. Give ONE example of a drug that SPECIFICALLY targets each of the following and a condition it is used to treat (4 marks)</a:t>
            </a:r>
          </a:p>
          <a:p>
            <a:pPr marL="179387" lvl="1"/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NET</a:t>
            </a:r>
          </a:p>
          <a:p>
            <a:pPr marL="0" lvl="1"/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SERT</a:t>
            </a:r>
          </a:p>
          <a:p>
            <a:pPr marL="0" lvl="1"/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2998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Summary: Transporters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385249"/>
            <a:ext cx="8501122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The neurotransmitter sodium </a:t>
            </a:r>
            <a:r>
              <a:rPr lang="en-GB" sz="2000" i="0" dirty="0" err="1" smtClean="0">
                <a:solidFill>
                  <a:srgbClr val="336699"/>
                </a:solidFill>
                <a:latin typeface="+mn-lt"/>
              </a:rPr>
              <a:t>symporters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 are also members of the SLC family of proteins and include the Dopamine transporter, (DAT) the Noradrenaline transporter, (NET) the Serotonin transporter (SERT) and the GABA transporter (GAT)</a:t>
            </a:r>
          </a:p>
          <a:p>
            <a:pPr marL="352425" lvl="1" indent="-255588">
              <a:buFont typeface="Arial" pitchFamily="34" charset="0"/>
              <a:buChar char="•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DAT inhibitors are used for the treatment of ADHD but are also drugs of abuse</a:t>
            </a:r>
          </a:p>
          <a:p>
            <a:pPr marL="352425" lvl="1" indent="-255588">
              <a:buFont typeface="Arial" pitchFamily="34" charset="0"/>
              <a:buChar char="•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NET and SERT inhibitors are commonly used as antidepressants</a:t>
            </a:r>
          </a:p>
          <a:p>
            <a:pPr marL="352425" lvl="1" indent="-255588">
              <a:buFont typeface="Arial" pitchFamily="34" charset="0"/>
              <a:buChar char="•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The GAT inhibitor Tiagabine is used as an anticonvulsant</a:t>
            </a:r>
          </a:p>
          <a:p>
            <a:pPr marL="352425" lvl="1" indent="-255588">
              <a:buFont typeface="Arial" pitchFamily="34" charset="0"/>
              <a:buChar char="•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The GLUT &amp; SGLT families are glucose transporters and possible targets for the treatment of Diabetes</a:t>
            </a:r>
            <a:endParaRPr lang="en-GB" sz="2000" b="1" i="0" dirty="0" smtClean="0">
              <a:solidFill>
                <a:srgbClr val="33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09836" y="76181"/>
            <a:ext cx="5519750" cy="638175"/>
          </a:xfrm>
        </p:spPr>
        <p:txBody>
          <a:bodyPr/>
          <a:lstStyle/>
          <a:p>
            <a:r>
              <a:rPr lang="en-GB" sz="3200" dirty="0" smtClean="0"/>
              <a:t>Lecture content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30880" y="1235943"/>
            <a:ext cx="7429552" cy="500136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Ion transporters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Ion transporters versus Ion channels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ATPases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(Na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-K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-ATPase)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SLC12 (NKCC &amp; NCC)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Neurotransmitter &amp; Monosaccharide transporters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Monoamine transporter (DAT, NET, SERT)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Amino acid transporters (GABA (GAT),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Glycine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Glutamate)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Glucose transporter (GLUT &amp; SGLT)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Ligand gated ion channels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Nicotinic Acetylcholine receptor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GABA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 receptor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NMDA receptor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Voltage-gated &amp; Other ion channels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Voltage-gated Na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channels (VGSCs)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Voltage-gated Ca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2+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channels (VGCCs)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Voltage-gated K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channels (VGKCs)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K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ATP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ENaC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TRPV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3037127"/>
            <a:ext cx="4676498" cy="1000132"/>
            <a:chOff x="395536" y="2350614"/>
            <a:chExt cx="3992729" cy="730137"/>
          </a:xfrm>
        </p:grpSpPr>
        <p:sp>
          <p:nvSpPr>
            <p:cNvPr id="4" name="Freeform 3"/>
            <p:cNvSpPr/>
            <p:nvPr/>
          </p:nvSpPr>
          <p:spPr bwMode="auto">
            <a:xfrm>
              <a:off x="479872" y="266193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" name="Freeform 4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4258330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4038167" y="2659593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483682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4270876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4012347" y="2557909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39553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3969310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417878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395536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3969310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4178787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657086" y="3037127"/>
            <a:ext cx="4500562" cy="1000132"/>
            <a:chOff x="395536" y="2350614"/>
            <a:chExt cx="3992729" cy="730137"/>
          </a:xfrm>
        </p:grpSpPr>
        <p:sp>
          <p:nvSpPr>
            <p:cNvPr id="83" name="Freeform 82"/>
            <p:cNvSpPr/>
            <p:nvPr/>
          </p:nvSpPr>
          <p:spPr bwMode="auto">
            <a:xfrm>
              <a:off x="479872" y="266193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4" name="Freeform 83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5" name="Freeform 84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7" name="Freeform 86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8" name="Freeform 87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9" name="Freeform 88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89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Freeform 90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2" name="Freeform 91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3" name="Freeform 92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4" name="Freeform 93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6" name="Freeform 95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7" name="Freeform 96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4258330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0" name="Freeform 99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1" name="Freeform 100"/>
            <p:cNvSpPr/>
            <p:nvPr/>
          </p:nvSpPr>
          <p:spPr bwMode="auto">
            <a:xfrm>
              <a:off x="4038167" y="2659593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2" name="Freeform 101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3" name="Freeform 102"/>
            <p:cNvSpPr/>
            <p:nvPr/>
          </p:nvSpPr>
          <p:spPr bwMode="auto">
            <a:xfrm>
              <a:off x="483682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4" name="Freeform 103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5" name="Freeform 104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6" name="Freeform 105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7" name="Freeform 106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8" name="Freeform 107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9" name="Freeform 108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2" name="Freeform 111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3" name="Freeform 112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4" name="Freeform 113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5" name="Freeform 114"/>
            <p:cNvSpPr/>
            <p:nvPr/>
          </p:nvSpPr>
          <p:spPr bwMode="auto">
            <a:xfrm>
              <a:off x="4270876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6" name="Freeform 115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7" name="Freeform 116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8" name="Freeform 117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9" name="Freeform 118"/>
            <p:cNvSpPr/>
            <p:nvPr/>
          </p:nvSpPr>
          <p:spPr bwMode="auto">
            <a:xfrm>
              <a:off x="4012347" y="2557909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0" name="Freeform 119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1" name="Oval 120"/>
            <p:cNvSpPr/>
            <p:nvPr/>
          </p:nvSpPr>
          <p:spPr bwMode="auto">
            <a:xfrm>
              <a:off x="39553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7" name="Oval 126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8" name="Oval 127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9" name="Oval 128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0" name="Oval 129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4" name="Oval 133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5" name="Oval 134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6" name="Oval 135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8" name="Oval 137"/>
            <p:cNvSpPr/>
            <p:nvPr/>
          </p:nvSpPr>
          <p:spPr bwMode="auto">
            <a:xfrm>
              <a:off x="3969310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9" name="Oval 138"/>
            <p:cNvSpPr/>
            <p:nvPr/>
          </p:nvSpPr>
          <p:spPr bwMode="auto">
            <a:xfrm>
              <a:off x="417878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0" name="Oval 139"/>
            <p:cNvSpPr/>
            <p:nvPr/>
          </p:nvSpPr>
          <p:spPr bwMode="auto">
            <a:xfrm>
              <a:off x="395536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1" name="Oval 140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2" name="Oval 141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5" name="Oval 154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6" name="Oval 155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3969310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4178787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59" name="Title 1"/>
          <p:cNvSpPr>
            <a:spLocks noGrp="1"/>
          </p:cNvSpPr>
          <p:nvPr>
            <p:ph type="title"/>
          </p:nvPr>
        </p:nvSpPr>
        <p:spPr>
          <a:xfrm>
            <a:off x="2409836" y="101996"/>
            <a:ext cx="5519750" cy="638175"/>
          </a:xfrm>
        </p:spPr>
        <p:txBody>
          <a:bodyPr/>
          <a:lstStyle/>
          <a:p>
            <a:r>
              <a:rPr lang="en-GB" dirty="0" smtClean="0"/>
              <a:t>Ion channels</a:t>
            </a:r>
            <a:endParaRPr lang="en-US" dirty="0"/>
          </a:p>
        </p:txBody>
      </p:sp>
      <p:sp>
        <p:nvSpPr>
          <p:cNvPr id="167" name="Freeform 166"/>
          <p:cNvSpPr/>
          <p:nvPr/>
        </p:nvSpPr>
        <p:spPr bwMode="auto">
          <a:xfrm flipH="1">
            <a:off x="1081658" y="1905011"/>
            <a:ext cx="583006" cy="2365203"/>
          </a:xfrm>
          <a:custGeom>
            <a:avLst/>
            <a:gdLst>
              <a:gd name="connsiteX0" fmla="*/ 233855 w 819807"/>
              <a:gd name="connsiteY0" fmla="*/ 131379 h 3058510"/>
              <a:gd name="connsiteX1" fmla="*/ 13138 w 819807"/>
              <a:gd name="connsiteY1" fmla="*/ 903889 h 3058510"/>
              <a:gd name="connsiteX2" fmla="*/ 155028 w 819807"/>
              <a:gd name="connsiteY2" fmla="*/ 2322786 h 3058510"/>
              <a:gd name="connsiteX3" fmla="*/ 328449 w 819807"/>
              <a:gd name="connsiteY3" fmla="*/ 3048000 h 3058510"/>
              <a:gd name="connsiteX4" fmla="*/ 438807 w 819807"/>
              <a:gd name="connsiteY4" fmla="*/ 2259724 h 3058510"/>
              <a:gd name="connsiteX5" fmla="*/ 549166 w 819807"/>
              <a:gd name="connsiteY5" fmla="*/ 1597572 h 3058510"/>
              <a:gd name="connsiteX6" fmla="*/ 675290 w 819807"/>
              <a:gd name="connsiteY6" fmla="*/ 1234965 h 3058510"/>
              <a:gd name="connsiteX7" fmla="*/ 801414 w 819807"/>
              <a:gd name="connsiteY7" fmla="*/ 1187669 h 3058510"/>
              <a:gd name="connsiteX8" fmla="*/ 785649 w 819807"/>
              <a:gd name="connsiteY8" fmla="*/ 982717 h 3058510"/>
              <a:gd name="connsiteX9" fmla="*/ 691055 w 819807"/>
              <a:gd name="connsiteY9" fmla="*/ 982717 h 3058510"/>
              <a:gd name="connsiteX10" fmla="*/ 596462 w 819807"/>
              <a:gd name="connsiteY10" fmla="*/ 525517 h 3058510"/>
              <a:gd name="connsiteX11" fmla="*/ 486104 w 819807"/>
              <a:gd name="connsiteY11" fmla="*/ 194441 h 3058510"/>
              <a:gd name="connsiteX12" fmla="*/ 359980 w 819807"/>
              <a:gd name="connsiteY12" fmla="*/ 115614 h 3058510"/>
              <a:gd name="connsiteX13" fmla="*/ 233855 w 819807"/>
              <a:gd name="connsiteY13" fmla="*/ 131379 h 305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9807" h="3058510">
                <a:moveTo>
                  <a:pt x="233855" y="131379"/>
                </a:moveTo>
                <a:cubicBezTo>
                  <a:pt x="176048" y="262758"/>
                  <a:pt x="26276" y="538654"/>
                  <a:pt x="13138" y="903889"/>
                </a:cubicBezTo>
                <a:cubicBezTo>
                  <a:pt x="0" y="1269124"/>
                  <a:pt x="102476" y="1965434"/>
                  <a:pt x="155028" y="2322786"/>
                </a:cubicBezTo>
                <a:cubicBezTo>
                  <a:pt x="207580" y="2680138"/>
                  <a:pt x="281153" y="3058510"/>
                  <a:pt x="328449" y="3048000"/>
                </a:cubicBezTo>
                <a:cubicBezTo>
                  <a:pt x="375745" y="3037490"/>
                  <a:pt x="402021" y="2501462"/>
                  <a:pt x="438807" y="2259724"/>
                </a:cubicBezTo>
                <a:cubicBezTo>
                  <a:pt x="475593" y="2017986"/>
                  <a:pt x="509752" y="1768365"/>
                  <a:pt x="549166" y="1597572"/>
                </a:cubicBezTo>
                <a:cubicBezTo>
                  <a:pt x="588580" y="1426779"/>
                  <a:pt x="633249" y="1303282"/>
                  <a:pt x="675290" y="1234965"/>
                </a:cubicBezTo>
                <a:cubicBezTo>
                  <a:pt x="717331" y="1166648"/>
                  <a:pt x="783021" y="1229710"/>
                  <a:pt x="801414" y="1187669"/>
                </a:cubicBezTo>
                <a:cubicBezTo>
                  <a:pt x="819807" y="1145628"/>
                  <a:pt x="804042" y="1016876"/>
                  <a:pt x="785649" y="982717"/>
                </a:cubicBezTo>
                <a:cubicBezTo>
                  <a:pt x="767256" y="948558"/>
                  <a:pt x="722586" y="1058917"/>
                  <a:pt x="691055" y="982717"/>
                </a:cubicBezTo>
                <a:cubicBezTo>
                  <a:pt x="659524" y="906517"/>
                  <a:pt x="630620" y="656896"/>
                  <a:pt x="596462" y="525517"/>
                </a:cubicBezTo>
                <a:cubicBezTo>
                  <a:pt x="562304" y="394138"/>
                  <a:pt x="525518" y="262758"/>
                  <a:pt x="486104" y="194441"/>
                </a:cubicBezTo>
                <a:cubicBezTo>
                  <a:pt x="446690" y="126124"/>
                  <a:pt x="394139" y="126124"/>
                  <a:pt x="359980" y="115614"/>
                </a:cubicBezTo>
                <a:cubicBezTo>
                  <a:pt x="325821" y="105104"/>
                  <a:pt x="291662" y="0"/>
                  <a:pt x="233855" y="131379"/>
                </a:cubicBezTo>
                <a:close/>
              </a:path>
            </a:pathLst>
          </a:custGeom>
          <a:solidFill>
            <a:srgbClr val="FF9933">
              <a:alpha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800000"/>
            </a:lightRig>
          </a:scene3d>
          <a:sp3d extrusionH="381000" prstMaterial="plastic">
            <a:bevelT w="508000" h="381000"/>
            <a:bevelB w="508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8" name="Freeform 167"/>
          <p:cNvSpPr/>
          <p:nvPr/>
        </p:nvSpPr>
        <p:spPr bwMode="auto">
          <a:xfrm>
            <a:off x="1044811" y="1900913"/>
            <a:ext cx="598231" cy="2296494"/>
          </a:xfrm>
          <a:custGeom>
            <a:avLst/>
            <a:gdLst>
              <a:gd name="connsiteX0" fmla="*/ 54187 w 663787"/>
              <a:gd name="connsiteY0" fmla="*/ 362373 h 3393440"/>
              <a:gd name="connsiteX1" fmla="*/ 277707 w 663787"/>
              <a:gd name="connsiteY1" fmla="*/ 2536613 h 3393440"/>
              <a:gd name="connsiteX2" fmla="*/ 196427 w 663787"/>
              <a:gd name="connsiteY2" fmla="*/ 3268133 h 3393440"/>
              <a:gd name="connsiteX3" fmla="*/ 480907 w 663787"/>
              <a:gd name="connsiteY3" fmla="*/ 3268133 h 3393440"/>
              <a:gd name="connsiteX4" fmla="*/ 419947 w 663787"/>
              <a:gd name="connsiteY4" fmla="*/ 2516293 h 3393440"/>
              <a:gd name="connsiteX5" fmla="*/ 602827 w 663787"/>
              <a:gd name="connsiteY5" fmla="*/ 362373 h 3393440"/>
              <a:gd name="connsiteX6" fmla="*/ 54187 w 663787"/>
              <a:gd name="connsiteY6" fmla="*/ 362373 h 3393440"/>
              <a:gd name="connsiteX0" fmla="*/ 54187 w 671628"/>
              <a:gd name="connsiteY0" fmla="*/ 364313 h 3391992"/>
              <a:gd name="connsiteX1" fmla="*/ 277707 w 671628"/>
              <a:gd name="connsiteY1" fmla="*/ 2538553 h 3391992"/>
              <a:gd name="connsiteX2" fmla="*/ 196427 w 671628"/>
              <a:gd name="connsiteY2" fmla="*/ 3270073 h 3391992"/>
              <a:gd name="connsiteX3" fmla="*/ 480907 w 671628"/>
              <a:gd name="connsiteY3" fmla="*/ 3270073 h 3391992"/>
              <a:gd name="connsiteX4" fmla="*/ 466994 w 671628"/>
              <a:gd name="connsiteY4" fmla="*/ 2550191 h 3391992"/>
              <a:gd name="connsiteX5" fmla="*/ 602827 w 671628"/>
              <a:gd name="connsiteY5" fmla="*/ 364313 h 3391992"/>
              <a:gd name="connsiteX6" fmla="*/ 54187 w 671628"/>
              <a:gd name="connsiteY6" fmla="*/ 364313 h 3391992"/>
              <a:gd name="connsiteX0" fmla="*/ 67115 w 684556"/>
              <a:gd name="connsiteY0" fmla="*/ 364313 h 3390052"/>
              <a:gd name="connsiteX1" fmla="*/ 213067 w 684556"/>
              <a:gd name="connsiteY1" fmla="*/ 2550191 h 3390052"/>
              <a:gd name="connsiteX2" fmla="*/ 209355 w 684556"/>
              <a:gd name="connsiteY2" fmla="*/ 3270073 h 3390052"/>
              <a:gd name="connsiteX3" fmla="*/ 493835 w 684556"/>
              <a:gd name="connsiteY3" fmla="*/ 3270073 h 3390052"/>
              <a:gd name="connsiteX4" fmla="*/ 479922 w 684556"/>
              <a:gd name="connsiteY4" fmla="*/ 2550191 h 3390052"/>
              <a:gd name="connsiteX5" fmla="*/ 615755 w 684556"/>
              <a:gd name="connsiteY5" fmla="*/ 364313 h 3390052"/>
              <a:gd name="connsiteX6" fmla="*/ 67115 w 684556"/>
              <a:gd name="connsiteY6" fmla="*/ 364313 h 339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556" h="3390052">
                <a:moveTo>
                  <a:pt x="67115" y="364313"/>
                </a:moveTo>
                <a:cubicBezTo>
                  <a:pt x="0" y="728626"/>
                  <a:pt x="189360" y="2065898"/>
                  <a:pt x="213067" y="2550191"/>
                </a:cubicBezTo>
                <a:cubicBezTo>
                  <a:pt x="236774" y="3034484"/>
                  <a:pt x="162560" y="3150093"/>
                  <a:pt x="209355" y="3270073"/>
                </a:cubicBezTo>
                <a:cubicBezTo>
                  <a:pt x="256150" y="3390053"/>
                  <a:pt x="448740" y="3390053"/>
                  <a:pt x="493835" y="3270073"/>
                </a:cubicBezTo>
                <a:cubicBezTo>
                  <a:pt x="538930" y="3150093"/>
                  <a:pt x="459602" y="3034484"/>
                  <a:pt x="479922" y="2550191"/>
                </a:cubicBezTo>
                <a:cubicBezTo>
                  <a:pt x="500242" y="2065898"/>
                  <a:pt x="684556" y="728626"/>
                  <a:pt x="615755" y="364313"/>
                </a:cubicBezTo>
                <a:cubicBezTo>
                  <a:pt x="546954" y="0"/>
                  <a:pt x="134230" y="0"/>
                  <a:pt x="67115" y="364313"/>
                </a:cubicBezTo>
                <a:close/>
              </a:path>
            </a:pathLst>
          </a:cu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0" name="Freeform 169"/>
          <p:cNvSpPr/>
          <p:nvPr/>
        </p:nvSpPr>
        <p:spPr bwMode="auto">
          <a:xfrm>
            <a:off x="785786" y="1915693"/>
            <a:ext cx="1136033" cy="2346916"/>
          </a:xfrm>
          <a:custGeom>
            <a:avLst/>
            <a:gdLst>
              <a:gd name="connsiteX0" fmla="*/ 677918 w 1403132"/>
              <a:gd name="connsiteY0" fmla="*/ 144517 h 3034862"/>
              <a:gd name="connsiteX1" fmla="*/ 331077 w 1403132"/>
              <a:gd name="connsiteY1" fmla="*/ 144517 h 3034862"/>
              <a:gd name="connsiteX2" fmla="*/ 47297 w 1403132"/>
              <a:gd name="connsiteY2" fmla="*/ 869731 h 3034862"/>
              <a:gd name="connsiteX3" fmla="*/ 47297 w 1403132"/>
              <a:gd name="connsiteY3" fmla="*/ 1610710 h 3034862"/>
              <a:gd name="connsiteX4" fmla="*/ 315311 w 1403132"/>
              <a:gd name="connsiteY4" fmla="*/ 2320159 h 3034862"/>
              <a:gd name="connsiteX5" fmla="*/ 693684 w 1403132"/>
              <a:gd name="connsiteY5" fmla="*/ 3029607 h 3034862"/>
              <a:gd name="connsiteX6" fmla="*/ 1056290 w 1403132"/>
              <a:gd name="connsiteY6" fmla="*/ 2288628 h 3034862"/>
              <a:gd name="connsiteX7" fmla="*/ 1355835 w 1403132"/>
              <a:gd name="connsiteY7" fmla="*/ 1594945 h 3034862"/>
              <a:gd name="connsiteX8" fmla="*/ 1340070 w 1403132"/>
              <a:gd name="connsiteY8" fmla="*/ 838200 h 3034862"/>
              <a:gd name="connsiteX9" fmla="*/ 1056290 w 1403132"/>
              <a:gd name="connsiteY9" fmla="*/ 112986 h 3034862"/>
              <a:gd name="connsiteX10" fmla="*/ 677918 w 1403132"/>
              <a:gd name="connsiteY10" fmla="*/ 144517 h 303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3132" h="3034862">
                <a:moveTo>
                  <a:pt x="677918" y="144517"/>
                </a:moveTo>
                <a:cubicBezTo>
                  <a:pt x="557049" y="149772"/>
                  <a:pt x="436180" y="23648"/>
                  <a:pt x="331077" y="144517"/>
                </a:cubicBezTo>
                <a:cubicBezTo>
                  <a:pt x="225974" y="265386"/>
                  <a:pt x="94594" y="625366"/>
                  <a:pt x="47297" y="869731"/>
                </a:cubicBezTo>
                <a:cubicBezTo>
                  <a:pt x="0" y="1114096"/>
                  <a:pt x="2628" y="1368972"/>
                  <a:pt x="47297" y="1610710"/>
                </a:cubicBezTo>
                <a:cubicBezTo>
                  <a:pt x="91966" y="1852448"/>
                  <a:pt x="207580" y="2083676"/>
                  <a:pt x="315311" y="2320159"/>
                </a:cubicBezTo>
                <a:cubicBezTo>
                  <a:pt x="423042" y="2556642"/>
                  <a:pt x="570188" y="3034862"/>
                  <a:pt x="693684" y="3029607"/>
                </a:cubicBezTo>
                <a:cubicBezTo>
                  <a:pt x="817181" y="3024352"/>
                  <a:pt x="945932" y="2527738"/>
                  <a:pt x="1056290" y="2288628"/>
                </a:cubicBezTo>
                <a:cubicBezTo>
                  <a:pt x="1166648" y="2049518"/>
                  <a:pt x="1308538" y="1836683"/>
                  <a:pt x="1355835" y="1594945"/>
                </a:cubicBezTo>
                <a:cubicBezTo>
                  <a:pt x="1403132" y="1353207"/>
                  <a:pt x="1389994" y="1085193"/>
                  <a:pt x="1340070" y="838200"/>
                </a:cubicBezTo>
                <a:cubicBezTo>
                  <a:pt x="1290146" y="591207"/>
                  <a:pt x="1164021" y="225972"/>
                  <a:pt x="1056290" y="112986"/>
                </a:cubicBezTo>
                <a:cubicBezTo>
                  <a:pt x="948559" y="0"/>
                  <a:pt x="798787" y="139262"/>
                  <a:pt x="677918" y="144517"/>
                </a:cubicBezTo>
                <a:close/>
              </a:path>
            </a:pathLst>
          </a:custGeom>
          <a:solidFill>
            <a:schemeClr val="bg1">
              <a:lumMod val="65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ontrasting" dir="t">
              <a:rot lat="0" lon="0" rev="1800000"/>
            </a:lightRig>
          </a:scene3d>
          <a:sp3d extrusionH="508000" prstMaterial="plastic">
            <a:bevelT w="635000" h="508000"/>
            <a:bevelB w="635000" h="508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171" name="Picture 170" descr="A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626" y="2148654"/>
            <a:ext cx="252783" cy="241630"/>
          </a:xfrm>
          <a:prstGeom prst="rect">
            <a:avLst/>
          </a:prstGeom>
        </p:spPr>
      </p:pic>
      <p:sp>
        <p:nvSpPr>
          <p:cNvPr id="172" name="Freeform 171"/>
          <p:cNvSpPr/>
          <p:nvPr/>
        </p:nvSpPr>
        <p:spPr bwMode="auto">
          <a:xfrm>
            <a:off x="1073818" y="1921053"/>
            <a:ext cx="663749" cy="2365203"/>
          </a:xfrm>
          <a:custGeom>
            <a:avLst/>
            <a:gdLst>
              <a:gd name="connsiteX0" fmla="*/ 233855 w 819807"/>
              <a:gd name="connsiteY0" fmla="*/ 131379 h 3058510"/>
              <a:gd name="connsiteX1" fmla="*/ 13138 w 819807"/>
              <a:gd name="connsiteY1" fmla="*/ 903889 h 3058510"/>
              <a:gd name="connsiteX2" fmla="*/ 155028 w 819807"/>
              <a:gd name="connsiteY2" fmla="*/ 2322786 h 3058510"/>
              <a:gd name="connsiteX3" fmla="*/ 328449 w 819807"/>
              <a:gd name="connsiteY3" fmla="*/ 3048000 h 3058510"/>
              <a:gd name="connsiteX4" fmla="*/ 438807 w 819807"/>
              <a:gd name="connsiteY4" fmla="*/ 2259724 h 3058510"/>
              <a:gd name="connsiteX5" fmla="*/ 549166 w 819807"/>
              <a:gd name="connsiteY5" fmla="*/ 1597572 h 3058510"/>
              <a:gd name="connsiteX6" fmla="*/ 675290 w 819807"/>
              <a:gd name="connsiteY6" fmla="*/ 1234965 h 3058510"/>
              <a:gd name="connsiteX7" fmla="*/ 801414 w 819807"/>
              <a:gd name="connsiteY7" fmla="*/ 1187669 h 3058510"/>
              <a:gd name="connsiteX8" fmla="*/ 785649 w 819807"/>
              <a:gd name="connsiteY8" fmla="*/ 982717 h 3058510"/>
              <a:gd name="connsiteX9" fmla="*/ 691055 w 819807"/>
              <a:gd name="connsiteY9" fmla="*/ 982717 h 3058510"/>
              <a:gd name="connsiteX10" fmla="*/ 596462 w 819807"/>
              <a:gd name="connsiteY10" fmla="*/ 525517 h 3058510"/>
              <a:gd name="connsiteX11" fmla="*/ 486104 w 819807"/>
              <a:gd name="connsiteY11" fmla="*/ 194441 h 3058510"/>
              <a:gd name="connsiteX12" fmla="*/ 359980 w 819807"/>
              <a:gd name="connsiteY12" fmla="*/ 115614 h 3058510"/>
              <a:gd name="connsiteX13" fmla="*/ 233855 w 819807"/>
              <a:gd name="connsiteY13" fmla="*/ 131379 h 305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9807" h="3058510">
                <a:moveTo>
                  <a:pt x="233855" y="131379"/>
                </a:moveTo>
                <a:cubicBezTo>
                  <a:pt x="176048" y="262758"/>
                  <a:pt x="26276" y="538654"/>
                  <a:pt x="13138" y="903889"/>
                </a:cubicBezTo>
                <a:cubicBezTo>
                  <a:pt x="0" y="1269124"/>
                  <a:pt x="102476" y="1965434"/>
                  <a:pt x="155028" y="2322786"/>
                </a:cubicBezTo>
                <a:cubicBezTo>
                  <a:pt x="207580" y="2680138"/>
                  <a:pt x="281153" y="3058510"/>
                  <a:pt x="328449" y="3048000"/>
                </a:cubicBezTo>
                <a:cubicBezTo>
                  <a:pt x="375745" y="3037490"/>
                  <a:pt x="402021" y="2501462"/>
                  <a:pt x="438807" y="2259724"/>
                </a:cubicBezTo>
                <a:cubicBezTo>
                  <a:pt x="475593" y="2017986"/>
                  <a:pt x="509752" y="1768365"/>
                  <a:pt x="549166" y="1597572"/>
                </a:cubicBezTo>
                <a:cubicBezTo>
                  <a:pt x="588580" y="1426779"/>
                  <a:pt x="633249" y="1303282"/>
                  <a:pt x="675290" y="1234965"/>
                </a:cubicBezTo>
                <a:cubicBezTo>
                  <a:pt x="717331" y="1166648"/>
                  <a:pt x="783021" y="1229710"/>
                  <a:pt x="801414" y="1187669"/>
                </a:cubicBezTo>
                <a:cubicBezTo>
                  <a:pt x="819807" y="1145628"/>
                  <a:pt x="804042" y="1016876"/>
                  <a:pt x="785649" y="982717"/>
                </a:cubicBezTo>
                <a:cubicBezTo>
                  <a:pt x="767256" y="948558"/>
                  <a:pt x="722586" y="1058917"/>
                  <a:pt x="691055" y="982717"/>
                </a:cubicBezTo>
                <a:cubicBezTo>
                  <a:pt x="659524" y="906517"/>
                  <a:pt x="630620" y="656896"/>
                  <a:pt x="596462" y="525517"/>
                </a:cubicBezTo>
                <a:cubicBezTo>
                  <a:pt x="562304" y="394138"/>
                  <a:pt x="525518" y="262758"/>
                  <a:pt x="486104" y="194441"/>
                </a:cubicBezTo>
                <a:cubicBezTo>
                  <a:pt x="446690" y="126124"/>
                  <a:pt x="394139" y="126124"/>
                  <a:pt x="359980" y="115614"/>
                </a:cubicBezTo>
                <a:cubicBezTo>
                  <a:pt x="325821" y="105104"/>
                  <a:pt x="291662" y="0"/>
                  <a:pt x="233855" y="131379"/>
                </a:cubicBezTo>
                <a:close/>
              </a:path>
            </a:pathLst>
          </a:custGeom>
          <a:solidFill>
            <a:srgbClr val="FF9933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ontrasting" dir="t">
              <a:rot lat="0" lon="0" rev="1800000"/>
            </a:lightRig>
          </a:scene3d>
          <a:sp3d extrusionH="381000" prstMaterial="plastic">
            <a:bevelT w="508000" h="381000"/>
            <a:bevelB w="508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173" name="Picture 172" descr="A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9882" y="2220662"/>
            <a:ext cx="252783" cy="241630"/>
          </a:xfrm>
          <a:prstGeom prst="rect">
            <a:avLst/>
          </a:prstGeom>
        </p:spPr>
      </p:pic>
      <p:sp>
        <p:nvSpPr>
          <p:cNvPr id="174" name="Freeform 173"/>
          <p:cNvSpPr/>
          <p:nvPr/>
        </p:nvSpPr>
        <p:spPr bwMode="auto">
          <a:xfrm>
            <a:off x="6643702" y="2115227"/>
            <a:ext cx="928694" cy="2143140"/>
          </a:xfrm>
          <a:custGeom>
            <a:avLst/>
            <a:gdLst>
              <a:gd name="connsiteX0" fmla="*/ 254000 w 909053"/>
              <a:gd name="connsiteY0" fmla="*/ 117642 h 975895"/>
              <a:gd name="connsiteX1" fmla="*/ 93579 w 909053"/>
              <a:gd name="connsiteY1" fmla="*/ 855579 h 975895"/>
              <a:gd name="connsiteX2" fmla="*/ 815474 w 909053"/>
              <a:gd name="connsiteY2" fmla="*/ 839537 h 975895"/>
              <a:gd name="connsiteX3" fmla="*/ 655053 w 909053"/>
              <a:gd name="connsiteY3" fmla="*/ 149726 h 975895"/>
              <a:gd name="connsiteX4" fmla="*/ 254000 w 909053"/>
              <a:gd name="connsiteY4" fmla="*/ 117642 h 97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053" h="975895">
                <a:moveTo>
                  <a:pt x="254000" y="117642"/>
                </a:moveTo>
                <a:cubicBezTo>
                  <a:pt x="160421" y="235284"/>
                  <a:pt x="0" y="735263"/>
                  <a:pt x="93579" y="855579"/>
                </a:cubicBezTo>
                <a:cubicBezTo>
                  <a:pt x="187158" y="975895"/>
                  <a:pt x="721895" y="957179"/>
                  <a:pt x="815474" y="839537"/>
                </a:cubicBezTo>
                <a:cubicBezTo>
                  <a:pt x="909053" y="721895"/>
                  <a:pt x="743285" y="270042"/>
                  <a:pt x="655053" y="149726"/>
                </a:cubicBezTo>
                <a:cubicBezTo>
                  <a:pt x="566821" y="29410"/>
                  <a:pt x="347579" y="0"/>
                  <a:pt x="254000" y="11764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599973" rev="0"/>
            </a:camera>
            <a:lightRig rig="threePt" dir="t"/>
          </a:scene3d>
          <a:sp3d extrusionH="88900">
            <a:bevelT w="381000" h="317500"/>
            <a:bevelB w="381000" h="317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5" name="Freeform 174"/>
          <p:cNvSpPr/>
          <p:nvPr/>
        </p:nvSpPr>
        <p:spPr bwMode="auto">
          <a:xfrm>
            <a:off x="6883734" y="2171425"/>
            <a:ext cx="402910" cy="2015504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142844" y="5044877"/>
            <a:ext cx="2571768" cy="123110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i="0" dirty="0" err="1" smtClean="0">
                <a:solidFill>
                  <a:srgbClr val="336699"/>
                </a:solidFill>
                <a:latin typeface="+mn-lt"/>
              </a:rPr>
              <a:t>Ligand</a:t>
            </a: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-gated</a:t>
            </a:r>
          </a:p>
          <a:p>
            <a:pPr marL="0" lvl="1"/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Nicotinic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ACh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receptor</a:t>
            </a:r>
          </a:p>
          <a:p>
            <a:pPr marL="0" lvl="1"/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GABA receptor</a:t>
            </a:r>
          </a:p>
          <a:p>
            <a:pPr marL="0" lvl="1"/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NMDA receptor    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999547" y="5061537"/>
            <a:ext cx="3286148" cy="150810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Voltage-gated</a:t>
            </a:r>
          </a:p>
          <a:p>
            <a:pPr marL="0" lvl="1"/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Voltage-Gated Sodium Channel</a:t>
            </a:r>
          </a:p>
          <a:p>
            <a:pPr marL="0" lvl="1"/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VGCC</a:t>
            </a:r>
          </a:p>
          <a:p>
            <a:pPr marL="0" lvl="1"/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VGKC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6520012" y="5061537"/>
            <a:ext cx="2357454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Other</a:t>
            </a:r>
          </a:p>
          <a:p>
            <a:pPr marL="0" lvl="1"/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Thermosensitive</a:t>
            </a:r>
            <a:endParaRPr lang="en-GB" sz="1800" i="0" dirty="0" smtClean="0">
              <a:solidFill>
                <a:srgbClr val="336699"/>
              </a:solidFill>
              <a:latin typeface="+mn-lt"/>
            </a:endParaRPr>
          </a:p>
          <a:p>
            <a:pPr marL="0" lvl="1"/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Potassium channels</a:t>
            </a:r>
          </a:p>
        </p:txBody>
      </p:sp>
      <p:sp>
        <p:nvSpPr>
          <p:cNvPr id="179" name="Oval 178"/>
          <p:cNvSpPr/>
          <p:nvPr/>
        </p:nvSpPr>
        <p:spPr bwMode="auto">
          <a:xfrm>
            <a:off x="1142976" y="1071546"/>
            <a:ext cx="357190" cy="35719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sp>
        <p:nvSpPr>
          <p:cNvPr id="181" name="Oval 180"/>
          <p:cNvSpPr/>
          <p:nvPr/>
        </p:nvSpPr>
        <p:spPr bwMode="auto">
          <a:xfrm>
            <a:off x="6897370" y="1142984"/>
            <a:ext cx="389274" cy="3732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 Narrow" pitchFamily="34" charset="0"/>
              </a:rPr>
              <a:t>Ca</a:t>
            </a:r>
            <a:r>
              <a:rPr kumimoji="0" lang="en-GB" b="1" i="0" u="none" strike="noStrike" cap="none" normalizeH="0" baseline="3000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 Narrow" pitchFamily="34" charset="0"/>
              </a:rPr>
              <a:t>2+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  <p:grpSp>
        <p:nvGrpSpPr>
          <p:cNvPr id="259" name="Group 258"/>
          <p:cNvGrpSpPr/>
          <p:nvPr/>
        </p:nvGrpSpPr>
        <p:grpSpPr>
          <a:xfrm>
            <a:off x="3461076" y="3071810"/>
            <a:ext cx="1652848" cy="985755"/>
            <a:chOff x="5609730" y="4071942"/>
            <a:chExt cx="1652848" cy="985755"/>
          </a:xfrm>
          <a:effectLst>
            <a:glow rad="101600">
              <a:srgbClr val="FFFF00">
                <a:alpha val="60000"/>
              </a:srgbClr>
            </a:glow>
          </a:effectLst>
        </p:grpSpPr>
        <p:sp>
          <p:nvSpPr>
            <p:cNvPr id="186" name="Freeform 185"/>
            <p:cNvSpPr/>
            <p:nvPr/>
          </p:nvSpPr>
          <p:spPr bwMode="auto">
            <a:xfrm>
              <a:off x="6181329" y="4510338"/>
              <a:ext cx="42567" cy="21566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7" name="Freeform 186"/>
            <p:cNvSpPr/>
            <p:nvPr/>
          </p:nvSpPr>
          <p:spPr bwMode="auto">
            <a:xfrm>
              <a:off x="6885952" y="4505284"/>
              <a:ext cx="42567" cy="21566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8" name="Freeform 187"/>
            <p:cNvSpPr/>
            <p:nvPr/>
          </p:nvSpPr>
          <p:spPr bwMode="auto">
            <a:xfrm>
              <a:off x="6649830" y="4529443"/>
              <a:ext cx="42567" cy="21566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9" name="Freeform 188"/>
            <p:cNvSpPr/>
            <p:nvPr/>
          </p:nvSpPr>
          <p:spPr bwMode="auto">
            <a:xfrm>
              <a:off x="5709909" y="4495177"/>
              <a:ext cx="42567" cy="21566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1" name="Freeform 190"/>
            <p:cNvSpPr/>
            <p:nvPr/>
          </p:nvSpPr>
          <p:spPr bwMode="auto">
            <a:xfrm>
              <a:off x="5941467" y="4495177"/>
              <a:ext cx="42567" cy="21566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3" name="Freeform 192"/>
            <p:cNvSpPr/>
            <p:nvPr/>
          </p:nvSpPr>
          <p:spPr bwMode="auto">
            <a:xfrm>
              <a:off x="6401048" y="4495176"/>
              <a:ext cx="37778" cy="228137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5" name="Freeform 194"/>
            <p:cNvSpPr/>
            <p:nvPr/>
          </p:nvSpPr>
          <p:spPr bwMode="auto">
            <a:xfrm>
              <a:off x="7115414" y="4485070"/>
              <a:ext cx="37778" cy="228137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5" name="Freeform 204"/>
            <p:cNvSpPr/>
            <p:nvPr/>
          </p:nvSpPr>
          <p:spPr bwMode="auto">
            <a:xfrm>
              <a:off x="5691204" y="4376107"/>
              <a:ext cx="15585" cy="1920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6" name="Freeform 205"/>
            <p:cNvSpPr/>
            <p:nvPr/>
          </p:nvSpPr>
          <p:spPr bwMode="auto">
            <a:xfrm>
              <a:off x="6395827" y="4395212"/>
              <a:ext cx="15585" cy="1920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7" name="Freeform 206"/>
            <p:cNvSpPr/>
            <p:nvPr/>
          </p:nvSpPr>
          <p:spPr bwMode="auto">
            <a:xfrm>
              <a:off x="6639430" y="4405319"/>
              <a:ext cx="15585" cy="1920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0" name="Freeform 209"/>
            <p:cNvSpPr/>
            <p:nvPr/>
          </p:nvSpPr>
          <p:spPr bwMode="auto">
            <a:xfrm>
              <a:off x="6908396" y="4405319"/>
              <a:ext cx="54328" cy="1920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1" name="Freeform 210"/>
            <p:cNvSpPr/>
            <p:nvPr/>
          </p:nvSpPr>
          <p:spPr bwMode="auto">
            <a:xfrm>
              <a:off x="7130376" y="4385104"/>
              <a:ext cx="54328" cy="1920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3" name="Freeform 212"/>
            <p:cNvSpPr/>
            <p:nvPr/>
          </p:nvSpPr>
          <p:spPr bwMode="auto">
            <a:xfrm>
              <a:off x="6185892" y="4405319"/>
              <a:ext cx="54328" cy="1920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4" name="Freeform 213"/>
            <p:cNvSpPr/>
            <p:nvPr/>
          </p:nvSpPr>
          <p:spPr bwMode="auto">
            <a:xfrm>
              <a:off x="5952690" y="4400266"/>
              <a:ext cx="54328" cy="19203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6" name="Oval 225"/>
            <p:cNvSpPr/>
            <p:nvPr/>
          </p:nvSpPr>
          <p:spPr bwMode="auto">
            <a:xfrm>
              <a:off x="5609730" y="4071942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7" name="Oval 226"/>
            <p:cNvSpPr/>
            <p:nvPr/>
          </p:nvSpPr>
          <p:spPr bwMode="auto">
            <a:xfrm>
              <a:off x="5845851" y="4086319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8" name="Oval 227"/>
            <p:cNvSpPr/>
            <p:nvPr/>
          </p:nvSpPr>
          <p:spPr bwMode="auto">
            <a:xfrm>
              <a:off x="6081973" y="4100697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9" name="Oval 228"/>
            <p:cNvSpPr/>
            <p:nvPr/>
          </p:nvSpPr>
          <p:spPr bwMode="auto">
            <a:xfrm>
              <a:off x="6318094" y="4086319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6554214" y="4115074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6790336" y="4086319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2" name="Oval 231"/>
            <p:cNvSpPr/>
            <p:nvPr/>
          </p:nvSpPr>
          <p:spPr bwMode="auto">
            <a:xfrm>
              <a:off x="7026457" y="4071942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5" name="Oval 244"/>
            <p:cNvSpPr/>
            <p:nvPr/>
          </p:nvSpPr>
          <p:spPr bwMode="auto">
            <a:xfrm>
              <a:off x="5609730" y="4695565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5845851" y="4709942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6081973" y="4724319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8" name="Oval 247"/>
            <p:cNvSpPr/>
            <p:nvPr/>
          </p:nvSpPr>
          <p:spPr bwMode="auto">
            <a:xfrm>
              <a:off x="6318094" y="4709942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9" name="Oval 248"/>
            <p:cNvSpPr/>
            <p:nvPr/>
          </p:nvSpPr>
          <p:spPr bwMode="auto">
            <a:xfrm>
              <a:off x="6554214" y="4738697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0" name="Oval 249"/>
            <p:cNvSpPr/>
            <p:nvPr/>
          </p:nvSpPr>
          <p:spPr bwMode="auto">
            <a:xfrm>
              <a:off x="6790336" y="4709942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1" name="Oval 250"/>
            <p:cNvSpPr/>
            <p:nvPr/>
          </p:nvSpPr>
          <p:spPr bwMode="auto">
            <a:xfrm>
              <a:off x="7026457" y="4695565"/>
              <a:ext cx="236121" cy="319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60" name="Freeform 159"/>
          <p:cNvSpPr/>
          <p:nvPr/>
        </p:nvSpPr>
        <p:spPr bwMode="auto">
          <a:xfrm>
            <a:off x="3786182" y="2108433"/>
            <a:ext cx="928694" cy="2143140"/>
          </a:xfrm>
          <a:custGeom>
            <a:avLst/>
            <a:gdLst>
              <a:gd name="connsiteX0" fmla="*/ 254000 w 909053"/>
              <a:gd name="connsiteY0" fmla="*/ 117642 h 975895"/>
              <a:gd name="connsiteX1" fmla="*/ 93579 w 909053"/>
              <a:gd name="connsiteY1" fmla="*/ 855579 h 975895"/>
              <a:gd name="connsiteX2" fmla="*/ 815474 w 909053"/>
              <a:gd name="connsiteY2" fmla="*/ 839537 h 975895"/>
              <a:gd name="connsiteX3" fmla="*/ 655053 w 909053"/>
              <a:gd name="connsiteY3" fmla="*/ 149726 h 975895"/>
              <a:gd name="connsiteX4" fmla="*/ 254000 w 909053"/>
              <a:gd name="connsiteY4" fmla="*/ 117642 h 97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053" h="975895">
                <a:moveTo>
                  <a:pt x="254000" y="117642"/>
                </a:moveTo>
                <a:cubicBezTo>
                  <a:pt x="160421" y="235284"/>
                  <a:pt x="0" y="735263"/>
                  <a:pt x="93579" y="855579"/>
                </a:cubicBezTo>
                <a:cubicBezTo>
                  <a:pt x="187158" y="975895"/>
                  <a:pt x="721895" y="957179"/>
                  <a:pt x="815474" y="839537"/>
                </a:cubicBezTo>
                <a:cubicBezTo>
                  <a:pt x="909053" y="721895"/>
                  <a:pt x="743285" y="270042"/>
                  <a:pt x="655053" y="149726"/>
                </a:cubicBezTo>
                <a:cubicBezTo>
                  <a:pt x="566821" y="29410"/>
                  <a:pt x="347579" y="0"/>
                  <a:pt x="254000" y="117642"/>
                </a:cubicBezTo>
                <a:close/>
              </a:path>
            </a:pathLst>
          </a:cu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599973" rev="0"/>
            </a:camera>
            <a:lightRig rig="threePt" dir="t"/>
          </a:scene3d>
          <a:sp3d extrusionH="88900">
            <a:bevelT w="381000" h="317500"/>
            <a:bevelB w="381000" h="317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1" name="Freeform 160"/>
          <p:cNvSpPr/>
          <p:nvPr/>
        </p:nvSpPr>
        <p:spPr bwMode="auto">
          <a:xfrm>
            <a:off x="4026214" y="2164631"/>
            <a:ext cx="402910" cy="2015504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0" name="Oval 179"/>
          <p:cNvSpPr/>
          <p:nvPr/>
        </p:nvSpPr>
        <p:spPr bwMode="auto">
          <a:xfrm>
            <a:off x="4039850" y="1142984"/>
            <a:ext cx="357190" cy="35719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67 -0.17827 C 0.14045 -0.16439 0.14167 -0.11884 0.13386 -0.09433 C 0.12604 -0.06983 0.10886 -0.04532 0.09445 -0.03144 C 0.08004 -0.01757 0.06302 -0.01572 0.04722 -0.0104 C 0.03142 -0.00509 0.01563 -0.00254 -8.33333E-7 -4.62428E-7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89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5052 -0.16693 C -0.05313 -0.15329 -0.06545 -0.11121 -0.06632 -0.08508 C -0.06719 -0.05895 -0.06649 -0.02474 -0.05538 -0.01063 C -0.04427 0.00347 -0.02049 -0.00277 2.77778E-7 -4.62428E-6 " pathEditMode="relative" rAng="0" ptsTypes="aaaa">
                                      <p:cBhvr>
                                        <p:cTn id="14" dur="2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00"/>
                            </p:stCondLst>
                            <p:childTnLst>
                              <p:par>
                                <p:cTn id="1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4.07407E-6 C 0.00053 0.01875 0.00278 0.06805 0.00296 0.11226 C 0.00313 0.15671 0.00157 0.21481 0.00122 0.26666 C 0.00087 0.31828 0.00452 0.3868 0.00122 0.42314 C -0.00208 0.45949 -0.01458 0.47176 -0.01875 0.48449 " pathEditMode="relative" rAng="0" ptsTypes="aaaaa">
                                      <p:cBhvr>
                                        <p:cTn id="2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" y="2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4.72222E-6 -2.59259E-6 C 0.00053 0.01875 0.00278 0.06806 0.00296 0.11227 C 0.00313 0.15672 0.00157 0.21482 0.00122 0.26667 C 0.00087 0.31829 -0.00208 0.3882 0.00122 0.42315 C 0.00452 0.4581 0.01737 0.46505 0.02153 0.47593 " pathEditMode="relative" rAng="0" ptsTypes="aaaaa">
                                      <p:cBhvr>
                                        <p:cTn id="36" dur="12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2379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1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2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8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8.33333E-7 2.77556E-17 C 0.00052 0.01875 0.00278 0.06806 0.00295 0.11227 C 0.00313 0.15671 0.00156 0.21481 0.00122 0.26667 C 0.00087 0.31829 -0.00746 0.38773 0.00122 0.42315 C 0.0099 0.45856 0.04236 0.46713 0.05313 0.4787 " pathEditMode="relative" rAng="0" ptsTypes="aaaaa">
                                      <p:cBhvr>
                                        <p:cTn id="56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" y="2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74" grpId="0" animBg="1"/>
      <p:bldP spid="175" grpId="0" animBg="1"/>
      <p:bldP spid="177" grpId="0" animBg="1"/>
      <p:bldP spid="178" grpId="0" animBg="1"/>
      <p:bldP spid="179" grpId="0" animBg="1"/>
      <p:bldP spid="179" grpId="1" animBg="1"/>
      <p:bldP spid="181" grpId="0" animBg="1"/>
      <p:bldP spid="181" grpId="1" animBg="1"/>
      <p:bldP spid="160" grpId="0" animBg="1"/>
      <p:bldP spid="161" grpId="0" animBg="1"/>
      <p:bldP spid="180" grpId="0" animBg="1"/>
      <p:bldP spid="18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0" y="4901309"/>
            <a:ext cx="4676498" cy="1000132"/>
            <a:chOff x="395536" y="2350614"/>
            <a:chExt cx="3992729" cy="730137"/>
          </a:xfrm>
        </p:grpSpPr>
        <p:sp>
          <p:nvSpPr>
            <p:cNvPr id="90" name="Freeform 89"/>
            <p:cNvSpPr/>
            <p:nvPr/>
          </p:nvSpPr>
          <p:spPr bwMode="auto">
            <a:xfrm>
              <a:off x="479872" y="266193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Freeform 90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2" name="Freeform 91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3" name="Freeform 92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4" name="Freeform 93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6" name="Freeform 95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7" name="Freeform 96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0" name="Freeform 99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1" name="Freeform 100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2" name="Freeform 101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3" name="Freeform 102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4" name="Freeform 103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5" name="Freeform 104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6" name="Freeform 105"/>
            <p:cNvSpPr/>
            <p:nvPr/>
          </p:nvSpPr>
          <p:spPr bwMode="auto">
            <a:xfrm>
              <a:off x="4258330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7" name="Freeform 106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8" name="Freeform 107"/>
            <p:cNvSpPr/>
            <p:nvPr/>
          </p:nvSpPr>
          <p:spPr bwMode="auto">
            <a:xfrm>
              <a:off x="4038167" y="2659593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9" name="Freeform 108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483682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2" name="Freeform 111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3" name="Freeform 112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4" name="Freeform 113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5" name="Freeform 114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6" name="Freeform 115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7" name="Freeform 116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8" name="Freeform 117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9" name="Freeform 118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0" name="Freeform 119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1" name="Freeform 120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2" name="Freeform 121"/>
            <p:cNvSpPr/>
            <p:nvPr/>
          </p:nvSpPr>
          <p:spPr bwMode="auto">
            <a:xfrm>
              <a:off x="4270876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3" name="Freeform 122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4" name="Freeform 123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5" name="Freeform 124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6" name="Freeform 125"/>
            <p:cNvSpPr/>
            <p:nvPr/>
          </p:nvSpPr>
          <p:spPr bwMode="auto">
            <a:xfrm>
              <a:off x="4012347" y="2557909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7" name="Freeform 126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8" name="Oval 127"/>
            <p:cNvSpPr/>
            <p:nvPr/>
          </p:nvSpPr>
          <p:spPr bwMode="auto">
            <a:xfrm>
              <a:off x="39553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9" name="Oval 128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0" name="Oval 129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4" name="Oval 133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5" name="Oval 134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6" name="Oval 135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8" name="Oval 137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9" name="Oval 138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0" name="Oval 139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1" name="Oval 140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2" name="Oval 141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3969310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417878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395536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5" name="Oval 154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6" name="Oval 155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4" name="Oval 163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5" name="Oval 164"/>
            <p:cNvSpPr/>
            <p:nvPr/>
          </p:nvSpPr>
          <p:spPr bwMode="auto">
            <a:xfrm>
              <a:off x="3969310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6" name="Oval 165"/>
            <p:cNvSpPr/>
            <p:nvPr/>
          </p:nvSpPr>
          <p:spPr bwMode="auto">
            <a:xfrm>
              <a:off x="4178787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59" name="Title 1"/>
          <p:cNvSpPr>
            <a:spLocks noGrp="1"/>
          </p:cNvSpPr>
          <p:nvPr>
            <p:ph type="title"/>
          </p:nvPr>
        </p:nvSpPr>
        <p:spPr>
          <a:xfrm>
            <a:off x="2409836" y="71414"/>
            <a:ext cx="5519750" cy="638175"/>
          </a:xfrm>
        </p:spPr>
        <p:txBody>
          <a:bodyPr/>
          <a:lstStyle/>
          <a:p>
            <a:r>
              <a:rPr lang="en-GB" dirty="0" smtClean="0"/>
              <a:t>Ion channels: </a:t>
            </a:r>
            <a:r>
              <a:rPr lang="en-GB" dirty="0" err="1" smtClean="0"/>
              <a:t>ligand</a:t>
            </a:r>
            <a:r>
              <a:rPr lang="en-GB" dirty="0" smtClean="0"/>
              <a:t>-gated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142844" y="895332"/>
            <a:ext cx="8858280" cy="16979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1313" indent="-341313">
              <a:spcAft>
                <a:spcPts val="1000"/>
              </a:spcAft>
              <a:buFont typeface="+mj-lt"/>
              <a:buAutoNum type="arabicPeriod"/>
            </a:pPr>
            <a:r>
              <a:rPr lang="en-GB" sz="24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Nicotinic acetylcholine (</a:t>
            </a:r>
            <a:r>
              <a:rPr lang="en-GB" sz="2400" b="1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ACh</a:t>
            </a:r>
            <a:r>
              <a:rPr lang="en-GB" sz="24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 receptor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The neuromuscular blocking drugs used in anaesthesia  antagonise (non-depolarising e.g. 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Atracurium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 or persistently activate (depolarising e.g. 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Suxamethonium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 muscle-type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nACh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receptors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The neuronal </a:t>
            </a:r>
            <a:r>
              <a:rPr lang="el-GR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l-GR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2 subunit is a target for the treatment of Alzheimer’s disease</a:t>
            </a:r>
          </a:p>
        </p:txBody>
      </p:sp>
      <p:sp>
        <p:nvSpPr>
          <p:cNvPr id="82" name="Freeform 81"/>
          <p:cNvSpPr/>
          <p:nvPr/>
        </p:nvSpPr>
        <p:spPr bwMode="auto">
          <a:xfrm flipH="1">
            <a:off x="1097700" y="4032109"/>
            <a:ext cx="583006" cy="2365203"/>
          </a:xfrm>
          <a:custGeom>
            <a:avLst/>
            <a:gdLst>
              <a:gd name="connsiteX0" fmla="*/ 233855 w 819807"/>
              <a:gd name="connsiteY0" fmla="*/ 131379 h 3058510"/>
              <a:gd name="connsiteX1" fmla="*/ 13138 w 819807"/>
              <a:gd name="connsiteY1" fmla="*/ 903889 h 3058510"/>
              <a:gd name="connsiteX2" fmla="*/ 155028 w 819807"/>
              <a:gd name="connsiteY2" fmla="*/ 2322786 h 3058510"/>
              <a:gd name="connsiteX3" fmla="*/ 328449 w 819807"/>
              <a:gd name="connsiteY3" fmla="*/ 3048000 h 3058510"/>
              <a:gd name="connsiteX4" fmla="*/ 438807 w 819807"/>
              <a:gd name="connsiteY4" fmla="*/ 2259724 h 3058510"/>
              <a:gd name="connsiteX5" fmla="*/ 549166 w 819807"/>
              <a:gd name="connsiteY5" fmla="*/ 1597572 h 3058510"/>
              <a:gd name="connsiteX6" fmla="*/ 675290 w 819807"/>
              <a:gd name="connsiteY6" fmla="*/ 1234965 h 3058510"/>
              <a:gd name="connsiteX7" fmla="*/ 801414 w 819807"/>
              <a:gd name="connsiteY7" fmla="*/ 1187669 h 3058510"/>
              <a:gd name="connsiteX8" fmla="*/ 785649 w 819807"/>
              <a:gd name="connsiteY8" fmla="*/ 982717 h 3058510"/>
              <a:gd name="connsiteX9" fmla="*/ 691055 w 819807"/>
              <a:gd name="connsiteY9" fmla="*/ 982717 h 3058510"/>
              <a:gd name="connsiteX10" fmla="*/ 596462 w 819807"/>
              <a:gd name="connsiteY10" fmla="*/ 525517 h 3058510"/>
              <a:gd name="connsiteX11" fmla="*/ 486104 w 819807"/>
              <a:gd name="connsiteY11" fmla="*/ 194441 h 3058510"/>
              <a:gd name="connsiteX12" fmla="*/ 359980 w 819807"/>
              <a:gd name="connsiteY12" fmla="*/ 115614 h 3058510"/>
              <a:gd name="connsiteX13" fmla="*/ 233855 w 819807"/>
              <a:gd name="connsiteY13" fmla="*/ 131379 h 305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9807" h="3058510">
                <a:moveTo>
                  <a:pt x="233855" y="131379"/>
                </a:moveTo>
                <a:cubicBezTo>
                  <a:pt x="176048" y="262758"/>
                  <a:pt x="26276" y="538654"/>
                  <a:pt x="13138" y="903889"/>
                </a:cubicBezTo>
                <a:cubicBezTo>
                  <a:pt x="0" y="1269124"/>
                  <a:pt x="102476" y="1965434"/>
                  <a:pt x="155028" y="2322786"/>
                </a:cubicBezTo>
                <a:cubicBezTo>
                  <a:pt x="207580" y="2680138"/>
                  <a:pt x="281153" y="3058510"/>
                  <a:pt x="328449" y="3048000"/>
                </a:cubicBezTo>
                <a:cubicBezTo>
                  <a:pt x="375745" y="3037490"/>
                  <a:pt x="402021" y="2501462"/>
                  <a:pt x="438807" y="2259724"/>
                </a:cubicBezTo>
                <a:cubicBezTo>
                  <a:pt x="475593" y="2017986"/>
                  <a:pt x="509752" y="1768365"/>
                  <a:pt x="549166" y="1597572"/>
                </a:cubicBezTo>
                <a:cubicBezTo>
                  <a:pt x="588580" y="1426779"/>
                  <a:pt x="633249" y="1303282"/>
                  <a:pt x="675290" y="1234965"/>
                </a:cubicBezTo>
                <a:cubicBezTo>
                  <a:pt x="717331" y="1166648"/>
                  <a:pt x="783021" y="1229710"/>
                  <a:pt x="801414" y="1187669"/>
                </a:cubicBezTo>
                <a:cubicBezTo>
                  <a:pt x="819807" y="1145628"/>
                  <a:pt x="804042" y="1016876"/>
                  <a:pt x="785649" y="982717"/>
                </a:cubicBezTo>
                <a:cubicBezTo>
                  <a:pt x="767256" y="948558"/>
                  <a:pt x="722586" y="1058917"/>
                  <a:pt x="691055" y="982717"/>
                </a:cubicBezTo>
                <a:cubicBezTo>
                  <a:pt x="659524" y="906517"/>
                  <a:pt x="630620" y="656896"/>
                  <a:pt x="596462" y="525517"/>
                </a:cubicBezTo>
                <a:cubicBezTo>
                  <a:pt x="562304" y="394138"/>
                  <a:pt x="525518" y="262758"/>
                  <a:pt x="486104" y="194441"/>
                </a:cubicBezTo>
                <a:cubicBezTo>
                  <a:pt x="446690" y="126124"/>
                  <a:pt x="394139" y="126124"/>
                  <a:pt x="359980" y="115614"/>
                </a:cubicBezTo>
                <a:cubicBezTo>
                  <a:pt x="325821" y="105104"/>
                  <a:pt x="291662" y="0"/>
                  <a:pt x="233855" y="131379"/>
                </a:cubicBezTo>
                <a:close/>
              </a:path>
            </a:pathLst>
          </a:custGeom>
          <a:solidFill>
            <a:srgbClr val="FF9933">
              <a:alpha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800000"/>
            </a:lightRig>
          </a:scene3d>
          <a:sp3d extrusionH="381000" prstMaterial="plastic">
            <a:bevelT w="508000" h="381000"/>
            <a:bevelB w="508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>
            <a:off x="785786" y="4058833"/>
            <a:ext cx="1136033" cy="2346916"/>
          </a:xfrm>
          <a:custGeom>
            <a:avLst/>
            <a:gdLst>
              <a:gd name="connsiteX0" fmla="*/ 677918 w 1403132"/>
              <a:gd name="connsiteY0" fmla="*/ 144517 h 3034862"/>
              <a:gd name="connsiteX1" fmla="*/ 331077 w 1403132"/>
              <a:gd name="connsiteY1" fmla="*/ 144517 h 3034862"/>
              <a:gd name="connsiteX2" fmla="*/ 47297 w 1403132"/>
              <a:gd name="connsiteY2" fmla="*/ 869731 h 3034862"/>
              <a:gd name="connsiteX3" fmla="*/ 47297 w 1403132"/>
              <a:gd name="connsiteY3" fmla="*/ 1610710 h 3034862"/>
              <a:gd name="connsiteX4" fmla="*/ 315311 w 1403132"/>
              <a:gd name="connsiteY4" fmla="*/ 2320159 h 3034862"/>
              <a:gd name="connsiteX5" fmla="*/ 693684 w 1403132"/>
              <a:gd name="connsiteY5" fmla="*/ 3029607 h 3034862"/>
              <a:gd name="connsiteX6" fmla="*/ 1056290 w 1403132"/>
              <a:gd name="connsiteY6" fmla="*/ 2288628 h 3034862"/>
              <a:gd name="connsiteX7" fmla="*/ 1355835 w 1403132"/>
              <a:gd name="connsiteY7" fmla="*/ 1594945 h 3034862"/>
              <a:gd name="connsiteX8" fmla="*/ 1340070 w 1403132"/>
              <a:gd name="connsiteY8" fmla="*/ 838200 h 3034862"/>
              <a:gd name="connsiteX9" fmla="*/ 1056290 w 1403132"/>
              <a:gd name="connsiteY9" fmla="*/ 112986 h 3034862"/>
              <a:gd name="connsiteX10" fmla="*/ 677918 w 1403132"/>
              <a:gd name="connsiteY10" fmla="*/ 144517 h 303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3132" h="3034862">
                <a:moveTo>
                  <a:pt x="677918" y="144517"/>
                </a:moveTo>
                <a:cubicBezTo>
                  <a:pt x="557049" y="149772"/>
                  <a:pt x="436180" y="23648"/>
                  <a:pt x="331077" y="144517"/>
                </a:cubicBezTo>
                <a:cubicBezTo>
                  <a:pt x="225974" y="265386"/>
                  <a:pt x="94594" y="625366"/>
                  <a:pt x="47297" y="869731"/>
                </a:cubicBezTo>
                <a:cubicBezTo>
                  <a:pt x="0" y="1114096"/>
                  <a:pt x="2628" y="1368972"/>
                  <a:pt x="47297" y="1610710"/>
                </a:cubicBezTo>
                <a:cubicBezTo>
                  <a:pt x="91966" y="1852448"/>
                  <a:pt x="207580" y="2083676"/>
                  <a:pt x="315311" y="2320159"/>
                </a:cubicBezTo>
                <a:cubicBezTo>
                  <a:pt x="423042" y="2556642"/>
                  <a:pt x="570188" y="3034862"/>
                  <a:pt x="693684" y="3029607"/>
                </a:cubicBezTo>
                <a:cubicBezTo>
                  <a:pt x="817181" y="3024352"/>
                  <a:pt x="945932" y="2527738"/>
                  <a:pt x="1056290" y="2288628"/>
                </a:cubicBezTo>
                <a:cubicBezTo>
                  <a:pt x="1166648" y="2049518"/>
                  <a:pt x="1308538" y="1836683"/>
                  <a:pt x="1355835" y="1594945"/>
                </a:cubicBezTo>
                <a:cubicBezTo>
                  <a:pt x="1403132" y="1353207"/>
                  <a:pt x="1389994" y="1085193"/>
                  <a:pt x="1340070" y="838200"/>
                </a:cubicBezTo>
                <a:cubicBezTo>
                  <a:pt x="1290146" y="591207"/>
                  <a:pt x="1164021" y="225972"/>
                  <a:pt x="1056290" y="112986"/>
                </a:cubicBezTo>
                <a:cubicBezTo>
                  <a:pt x="948559" y="0"/>
                  <a:pt x="798787" y="139262"/>
                  <a:pt x="677918" y="144517"/>
                </a:cubicBezTo>
                <a:close/>
              </a:path>
            </a:pathLst>
          </a:custGeom>
          <a:solidFill>
            <a:schemeClr val="bg1">
              <a:lumMod val="65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ontrasting" dir="t">
              <a:rot lat="0" lon="0" rev="1800000"/>
            </a:lightRig>
          </a:scene3d>
          <a:sp3d extrusionH="508000" prstMaterial="plastic">
            <a:bevelT w="635000" h="508000"/>
            <a:bevelB w="635000" h="508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3" name="Freeform 82"/>
          <p:cNvSpPr/>
          <p:nvPr/>
        </p:nvSpPr>
        <p:spPr bwMode="auto">
          <a:xfrm>
            <a:off x="1092937" y="4076137"/>
            <a:ext cx="455355" cy="2296494"/>
          </a:xfrm>
          <a:custGeom>
            <a:avLst/>
            <a:gdLst>
              <a:gd name="connsiteX0" fmla="*/ 54187 w 663787"/>
              <a:gd name="connsiteY0" fmla="*/ 362373 h 3393440"/>
              <a:gd name="connsiteX1" fmla="*/ 277707 w 663787"/>
              <a:gd name="connsiteY1" fmla="*/ 2536613 h 3393440"/>
              <a:gd name="connsiteX2" fmla="*/ 196427 w 663787"/>
              <a:gd name="connsiteY2" fmla="*/ 3268133 h 3393440"/>
              <a:gd name="connsiteX3" fmla="*/ 480907 w 663787"/>
              <a:gd name="connsiteY3" fmla="*/ 3268133 h 3393440"/>
              <a:gd name="connsiteX4" fmla="*/ 419947 w 663787"/>
              <a:gd name="connsiteY4" fmla="*/ 2516293 h 3393440"/>
              <a:gd name="connsiteX5" fmla="*/ 602827 w 663787"/>
              <a:gd name="connsiteY5" fmla="*/ 362373 h 3393440"/>
              <a:gd name="connsiteX6" fmla="*/ 54187 w 663787"/>
              <a:gd name="connsiteY6" fmla="*/ 362373 h 3393440"/>
              <a:gd name="connsiteX0" fmla="*/ 54187 w 671628"/>
              <a:gd name="connsiteY0" fmla="*/ 364313 h 3391992"/>
              <a:gd name="connsiteX1" fmla="*/ 277707 w 671628"/>
              <a:gd name="connsiteY1" fmla="*/ 2538553 h 3391992"/>
              <a:gd name="connsiteX2" fmla="*/ 196427 w 671628"/>
              <a:gd name="connsiteY2" fmla="*/ 3270073 h 3391992"/>
              <a:gd name="connsiteX3" fmla="*/ 480907 w 671628"/>
              <a:gd name="connsiteY3" fmla="*/ 3270073 h 3391992"/>
              <a:gd name="connsiteX4" fmla="*/ 466994 w 671628"/>
              <a:gd name="connsiteY4" fmla="*/ 2550191 h 3391992"/>
              <a:gd name="connsiteX5" fmla="*/ 602827 w 671628"/>
              <a:gd name="connsiteY5" fmla="*/ 364313 h 3391992"/>
              <a:gd name="connsiteX6" fmla="*/ 54187 w 671628"/>
              <a:gd name="connsiteY6" fmla="*/ 364313 h 3391992"/>
              <a:gd name="connsiteX0" fmla="*/ 67115 w 684556"/>
              <a:gd name="connsiteY0" fmla="*/ 364313 h 3390052"/>
              <a:gd name="connsiteX1" fmla="*/ 213067 w 684556"/>
              <a:gd name="connsiteY1" fmla="*/ 2550191 h 3390052"/>
              <a:gd name="connsiteX2" fmla="*/ 209355 w 684556"/>
              <a:gd name="connsiteY2" fmla="*/ 3270073 h 3390052"/>
              <a:gd name="connsiteX3" fmla="*/ 493835 w 684556"/>
              <a:gd name="connsiteY3" fmla="*/ 3270073 h 3390052"/>
              <a:gd name="connsiteX4" fmla="*/ 479922 w 684556"/>
              <a:gd name="connsiteY4" fmla="*/ 2550191 h 3390052"/>
              <a:gd name="connsiteX5" fmla="*/ 615755 w 684556"/>
              <a:gd name="connsiteY5" fmla="*/ 364313 h 3390052"/>
              <a:gd name="connsiteX6" fmla="*/ 67115 w 684556"/>
              <a:gd name="connsiteY6" fmla="*/ 364313 h 339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556" h="3390052">
                <a:moveTo>
                  <a:pt x="67115" y="364313"/>
                </a:moveTo>
                <a:cubicBezTo>
                  <a:pt x="0" y="728626"/>
                  <a:pt x="189360" y="2065898"/>
                  <a:pt x="213067" y="2550191"/>
                </a:cubicBezTo>
                <a:cubicBezTo>
                  <a:pt x="236774" y="3034484"/>
                  <a:pt x="162560" y="3150093"/>
                  <a:pt x="209355" y="3270073"/>
                </a:cubicBezTo>
                <a:cubicBezTo>
                  <a:pt x="256150" y="3390053"/>
                  <a:pt x="448740" y="3390053"/>
                  <a:pt x="493835" y="3270073"/>
                </a:cubicBezTo>
                <a:cubicBezTo>
                  <a:pt x="538930" y="3150093"/>
                  <a:pt x="459602" y="3034484"/>
                  <a:pt x="479922" y="2550191"/>
                </a:cubicBezTo>
                <a:cubicBezTo>
                  <a:pt x="500242" y="2065898"/>
                  <a:pt x="684556" y="728626"/>
                  <a:pt x="615755" y="364313"/>
                </a:cubicBezTo>
                <a:cubicBezTo>
                  <a:pt x="546954" y="0"/>
                  <a:pt x="134230" y="0"/>
                  <a:pt x="67115" y="364313"/>
                </a:cubicBezTo>
                <a:close/>
              </a:path>
            </a:pathLst>
          </a:custGeom>
          <a:solidFill>
            <a:schemeClr val="tx1">
              <a:lumMod val="5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85" name="Picture 84" descr="A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4500570"/>
            <a:ext cx="252783" cy="241630"/>
          </a:xfrm>
          <a:prstGeom prst="rect">
            <a:avLst/>
          </a:prstGeom>
        </p:spPr>
      </p:pic>
      <p:sp>
        <p:nvSpPr>
          <p:cNvPr id="86" name="Freeform 85"/>
          <p:cNvSpPr/>
          <p:nvPr/>
        </p:nvSpPr>
        <p:spPr bwMode="auto">
          <a:xfrm>
            <a:off x="1071538" y="4016546"/>
            <a:ext cx="663749" cy="2365203"/>
          </a:xfrm>
          <a:custGeom>
            <a:avLst/>
            <a:gdLst>
              <a:gd name="connsiteX0" fmla="*/ 233855 w 819807"/>
              <a:gd name="connsiteY0" fmla="*/ 131379 h 3058510"/>
              <a:gd name="connsiteX1" fmla="*/ 13138 w 819807"/>
              <a:gd name="connsiteY1" fmla="*/ 903889 h 3058510"/>
              <a:gd name="connsiteX2" fmla="*/ 155028 w 819807"/>
              <a:gd name="connsiteY2" fmla="*/ 2322786 h 3058510"/>
              <a:gd name="connsiteX3" fmla="*/ 328449 w 819807"/>
              <a:gd name="connsiteY3" fmla="*/ 3048000 h 3058510"/>
              <a:gd name="connsiteX4" fmla="*/ 438807 w 819807"/>
              <a:gd name="connsiteY4" fmla="*/ 2259724 h 3058510"/>
              <a:gd name="connsiteX5" fmla="*/ 549166 w 819807"/>
              <a:gd name="connsiteY5" fmla="*/ 1597572 h 3058510"/>
              <a:gd name="connsiteX6" fmla="*/ 675290 w 819807"/>
              <a:gd name="connsiteY6" fmla="*/ 1234965 h 3058510"/>
              <a:gd name="connsiteX7" fmla="*/ 801414 w 819807"/>
              <a:gd name="connsiteY7" fmla="*/ 1187669 h 3058510"/>
              <a:gd name="connsiteX8" fmla="*/ 785649 w 819807"/>
              <a:gd name="connsiteY8" fmla="*/ 982717 h 3058510"/>
              <a:gd name="connsiteX9" fmla="*/ 691055 w 819807"/>
              <a:gd name="connsiteY9" fmla="*/ 982717 h 3058510"/>
              <a:gd name="connsiteX10" fmla="*/ 596462 w 819807"/>
              <a:gd name="connsiteY10" fmla="*/ 525517 h 3058510"/>
              <a:gd name="connsiteX11" fmla="*/ 486104 w 819807"/>
              <a:gd name="connsiteY11" fmla="*/ 194441 h 3058510"/>
              <a:gd name="connsiteX12" fmla="*/ 359980 w 819807"/>
              <a:gd name="connsiteY12" fmla="*/ 115614 h 3058510"/>
              <a:gd name="connsiteX13" fmla="*/ 233855 w 819807"/>
              <a:gd name="connsiteY13" fmla="*/ 131379 h 305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9807" h="3058510">
                <a:moveTo>
                  <a:pt x="233855" y="131379"/>
                </a:moveTo>
                <a:cubicBezTo>
                  <a:pt x="176048" y="262758"/>
                  <a:pt x="26276" y="538654"/>
                  <a:pt x="13138" y="903889"/>
                </a:cubicBezTo>
                <a:cubicBezTo>
                  <a:pt x="0" y="1269124"/>
                  <a:pt x="102476" y="1965434"/>
                  <a:pt x="155028" y="2322786"/>
                </a:cubicBezTo>
                <a:cubicBezTo>
                  <a:pt x="207580" y="2680138"/>
                  <a:pt x="281153" y="3058510"/>
                  <a:pt x="328449" y="3048000"/>
                </a:cubicBezTo>
                <a:cubicBezTo>
                  <a:pt x="375745" y="3037490"/>
                  <a:pt x="402021" y="2501462"/>
                  <a:pt x="438807" y="2259724"/>
                </a:cubicBezTo>
                <a:cubicBezTo>
                  <a:pt x="475593" y="2017986"/>
                  <a:pt x="509752" y="1768365"/>
                  <a:pt x="549166" y="1597572"/>
                </a:cubicBezTo>
                <a:cubicBezTo>
                  <a:pt x="588580" y="1426779"/>
                  <a:pt x="633249" y="1303282"/>
                  <a:pt x="675290" y="1234965"/>
                </a:cubicBezTo>
                <a:cubicBezTo>
                  <a:pt x="717331" y="1166648"/>
                  <a:pt x="783021" y="1229710"/>
                  <a:pt x="801414" y="1187669"/>
                </a:cubicBezTo>
                <a:cubicBezTo>
                  <a:pt x="819807" y="1145628"/>
                  <a:pt x="804042" y="1016876"/>
                  <a:pt x="785649" y="982717"/>
                </a:cubicBezTo>
                <a:cubicBezTo>
                  <a:pt x="767256" y="948558"/>
                  <a:pt x="722586" y="1058917"/>
                  <a:pt x="691055" y="982717"/>
                </a:cubicBezTo>
                <a:cubicBezTo>
                  <a:pt x="659524" y="906517"/>
                  <a:pt x="630620" y="656896"/>
                  <a:pt x="596462" y="525517"/>
                </a:cubicBezTo>
                <a:cubicBezTo>
                  <a:pt x="562304" y="394138"/>
                  <a:pt x="525518" y="262758"/>
                  <a:pt x="486104" y="194441"/>
                </a:cubicBezTo>
                <a:cubicBezTo>
                  <a:pt x="446690" y="126124"/>
                  <a:pt x="394139" y="126124"/>
                  <a:pt x="359980" y="115614"/>
                </a:cubicBezTo>
                <a:cubicBezTo>
                  <a:pt x="325821" y="105104"/>
                  <a:pt x="291662" y="0"/>
                  <a:pt x="233855" y="131379"/>
                </a:cubicBezTo>
                <a:close/>
              </a:path>
            </a:pathLst>
          </a:custGeom>
          <a:solidFill>
            <a:srgbClr val="FF9933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ontrasting" dir="t">
              <a:rot lat="0" lon="0" rev="1800000"/>
            </a:lightRig>
          </a:scene3d>
          <a:sp3d extrusionH="381000" prstMaterial="plastic">
            <a:bevelT w="508000" h="381000"/>
            <a:bevelB w="508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87" name="Picture 86" descr="A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9882" y="4473254"/>
            <a:ext cx="252783" cy="241630"/>
          </a:xfrm>
          <a:prstGeom prst="rect">
            <a:avLst/>
          </a:prstGeom>
        </p:spPr>
      </p:pic>
      <p:grpSp>
        <p:nvGrpSpPr>
          <p:cNvPr id="167" name="Group 166"/>
          <p:cNvGrpSpPr/>
          <p:nvPr/>
        </p:nvGrpSpPr>
        <p:grpSpPr>
          <a:xfrm>
            <a:off x="4712886" y="4901309"/>
            <a:ext cx="4431146" cy="1000132"/>
            <a:chOff x="605014" y="2350614"/>
            <a:chExt cx="3783251" cy="730137"/>
          </a:xfrm>
        </p:grpSpPr>
        <p:sp>
          <p:nvSpPr>
            <p:cNvPr id="169" name="Freeform 168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0" name="Freeform 169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1" name="Freeform 170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2" name="Freeform 171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3" name="Freeform 172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4" name="Freeform 173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5" name="Freeform 174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6" name="Freeform 175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7" name="Freeform 176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8" name="Freeform 177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9" name="Freeform 178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1" name="Freeform 180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3" name="Freeform 182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4" name="Freeform 183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5" name="Freeform 184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6" name="Freeform 185"/>
            <p:cNvSpPr/>
            <p:nvPr/>
          </p:nvSpPr>
          <p:spPr bwMode="auto">
            <a:xfrm>
              <a:off x="4258330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7" name="Freeform 186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8" name="Freeform 187"/>
            <p:cNvSpPr/>
            <p:nvPr/>
          </p:nvSpPr>
          <p:spPr bwMode="auto">
            <a:xfrm>
              <a:off x="4038167" y="2659593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9" name="Freeform 188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1" name="Freeform 190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2" name="Freeform 191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3" name="Freeform 192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4" name="Freeform 193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5" name="Freeform 194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6" name="Freeform 195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7" name="Freeform 196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8" name="Freeform 197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9" name="Freeform 198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0" name="Freeform 199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1" name="Freeform 200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2" name="Freeform 201"/>
            <p:cNvSpPr/>
            <p:nvPr/>
          </p:nvSpPr>
          <p:spPr bwMode="auto">
            <a:xfrm>
              <a:off x="4270876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3" name="Freeform 202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4" name="Freeform 203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5" name="Freeform 204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6" name="Freeform 205"/>
            <p:cNvSpPr/>
            <p:nvPr/>
          </p:nvSpPr>
          <p:spPr bwMode="auto">
            <a:xfrm>
              <a:off x="4012347" y="2557909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7" name="Freeform 206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9" name="Oval 208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1" name="Oval 210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2" name="Oval 211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3" name="Oval 212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4" name="Oval 213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5" name="Oval 214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7" name="Oval 216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8" name="Oval 217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2" name="Oval 221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3" name="Oval 222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5" name="Oval 224"/>
            <p:cNvSpPr/>
            <p:nvPr/>
          </p:nvSpPr>
          <p:spPr bwMode="auto">
            <a:xfrm>
              <a:off x="3969310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6" name="Oval 225"/>
            <p:cNvSpPr/>
            <p:nvPr/>
          </p:nvSpPr>
          <p:spPr bwMode="auto">
            <a:xfrm>
              <a:off x="417878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8" name="Oval 227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9" name="Oval 228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2" name="Oval 231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3" name="Oval 232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4" name="Oval 233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5" name="Oval 234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6" name="Oval 235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7" name="Oval 236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8" name="Oval 237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9" name="Oval 238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0" name="Oval 239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3969310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5" name="Oval 244"/>
            <p:cNvSpPr/>
            <p:nvPr/>
          </p:nvSpPr>
          <p:spPr bwMode="auto">
            <a:xfrm>
              <a:off x="4178787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74" name="Freeform 273"/>
          <p:cNvSpPr/>
          <p:nvPr/>
        </p:nvSpPr>
        <p:spPr bwMode="auto">
          <a:xfrm flipH="1">
            <a:off x="4082054" y="4020262"/>
            <a:ext cx="583006" cy="2365203"/>
          </a:xfrm>
          <a:custGeom>
            <a:avLst/>
            <a:gdLst>
              <a:gd name="connsiteX0" fmla="*/ 233855 w 819807"/>
              <a:gd name="connsiteY0" fmla="*/ 131379 h 3058510"/>
              <a:gd name="connsiteX1" fmla="*/ 13138 w 819807"/>
              <a:gd name="connsiteY1" fmla="*/ 903889 h 3058510"/>
              <a:gd name="connsiteX2" fmla="*/ 155028 w 819807"/>
              <a:gd name="connsiteY2" fmla="*/ 2322786 h 3058510"/>
              <a:gd name="connsiteX3" fmla="*/ 328449 w 819807"/>
              <a:gd name="connsiteY3" fmla="*/ 3048000 h 3058510"/>
              <a:gd name="connsiteX4" fmla="*/ 438807 w 819807"/>
              <a:gd name="connsiteY4" fmla="*/ 2259724 h 3058510"/>
              <a:gd name="connsiteX5" fmla="*/ 549166 w 819807"/>
              <a:gd name="connsiteY5" fmla="*/ 1597572 h 3058510"/>
              <a:gd name="connsiteX6" fmla="*/ 675290 w 819807"/>
              <a:gd name="connsiteY6" fmla="*/ 1234965 h 3058510"/>
              <a:gd name="connsiteX7" fmla="*/ 801414 w 819807"/>
              <a:gd name="connsiteY7" fmla="*/ 1187669 h 3058510"/>
              <a:gd name="connsiteX8" fmla="*/ 785649 w 819807"/>
              <a:gd name="connsiteY8" fmla="*/ 982717 h 3058510"/>
              <a:gd name="connsiteX9" fmla="*/ 691055 w 819807"/>
              <a:gd name="connsiteY9" fmla="*/ 982717 h 3058510"/>
              <a:gd name="connsiteX10" fmla="*/ 596462 w 819807"/>
              <a:gd name="connsiteY10" fmla="*/ 525517 h 3058510"/>
              <a:gd name="connsiteX11" fmla="*/ 486104 w 819807"/>
              <a:gd name="connsiteY11" fmla="*/ 194441 h 3058510"/>
              <a:gd name="connsiteX12" fmla="*/ 359980 w 819807"/>
              <a:gd name="connsiteY12" fmla="*/ 115614 h 3058510"/>
              <a:gd name="connsiteX13" fmla="*/ 233855 w 819807"/>
              <a:gd name="connsiteY13" fmla="*/ 131379 h 305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9807" h="3058510">
                <a:moveTo>
                  <a:pt x="233855" y="131379"/>
                </a:moveTo>
                <a:cubicBezTo>
                  <a:pt x="176048" y="262758"/>
                  <a:pt x="26276" y="538654"/>
                  <a:pt x="13138" y="903889"/>
                </a:cubicBezTo>
                <a:cubicBezTo>
                  <a:pt x="0" y="1269124"/>
                  <a:pt x="102476" y="1965434"/>
                  <a:pt x="155028" y="2322786"/>
                </a:cubicBezTo>
                <a:cubicBezTo>
                  <a:pt x="207580" y="2680138"/>
                  <a:pt x="281153" y="3058510"/>
                  <a:pt x="328449" y="3048000"/>
                </a:cubicBezTo>
                <a:cubicBezTo>
                  <a:pt x="375745" y="3037490"/>
                  <a:pt x="402021" y="2501462"/>
                  <a:pt x="438807" y="2259724"/>
                </a:cubicBezTo>
                <a:cubicBezTo>
                  <a:pt x="475593" y="2017986"/>
                  <a:pt x="509752" y="1768365"/>
                  <a:pt x="549166" y="1597572"/>
                </a:cubicBezTo>
                <a:cubicBezTo>
                  <a:pt x="588580" y="1426779"/>
                  <a:pt x="633249" y="1303282"/>
                  <a:pt x="675290" y="1234965"/>
                </a:cubicBezTo>
                <a:cubicBezTo>
                  <a:pt x="717331" y="1166648"/>
                  <a:pt x="783021" y="1229710"/>
                  <a:pt x="801414" y="1187669"/>
                </a:cubicBezTo>
                <a:cubicBezTo>
                  <a:pt x="819807" y="1145628"/>
                  <a:pt x="804042" y="1016876"/>
                  <a:pt x="785649" y="982717"/>
                </a:cubicBezTo>
                <a:cubicBezTo>
                  <a:pt x="767256" y="948558"/>
                  <a:pt x="722586" y="1058917"/>
                  <a:pt x="691055" y="982717"/>
                </a:cubicBezTo>
                <a:cubicBezTo>
                  <a:pt x="659524" y="906517"/>
                  <a:pt x="630620" y="656896"/>
                  <a:pt x="596462" y="525517"/>
                </a:cubicBezTo>
                <a:cubicBezTo>
                  <a:pt x="562304" y="394138"/>
                  <a:pt x="525518" y="262758"/>
                  <a:pt x="486104" y="194441"/>
                </a:cubicBezTo>
                <a:cubicBezTo>
                  <a:pt x="446690" y="126124"/>
                  <a:pt x="394139" y="126124"/>
                  <a:pt x="359980" y="115614"/>
                </a:cubicBezTo>
                <a:cubicBezTo>
                  <a:pt x="325821" y="105104"/>
                  <a:pt x="291662" y="0"/>
                  <a:pt x="233855" y="131379"/>
                </a:cubicBezTo>
                <a:close/>
              </a:path>
            </a:pathLst>
          </a:custGeom>
          <a:solidFill>
            <a:srgbClr val="FF9933">
              <a:alpha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800000"/>
            </a:lightRig>
          </a:scene3d>
          <a:sp3d extrusionH="381000" prstMaterial="plastic">
            <a:bevelT w="508000" h="381000"/>
            <a:bevelB w="508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75" name="Freeform 274"/>
          <p:cNvSpPr/>
          <p:nvPr/>
        </p:nvSpPr>
        <p:spPr bwMode="auto">
          <a:xfrm>
            <a:off x="3786182" y="4030944"/>
            <a:ext cx="1136033" cy="2346916"/>
          </a:xfrm>
          <a:custGeom>
            <a:avLst/>
            <a:gdLst>
              <a:gd name="connsiteX0" fmla="*/ 677918 w 1403132"/>
              <a:gd name="connsiteY0" fmla="*/ 144517 h 3034862"/>
              <a:gd name="connsiteX1" fmla="*/ 331077 w 1403132"/>
              <a:gd name="connsiteY1" fmla="*/ 144517 h 3034862"/>
              <a:gd name="connsiteX2" fmla="*/ 47297 w 1403132"/>
              <a:gd name="connsiteY2" fmla="*/ 869731 h 3034862"/>
              <a:gd name="connsiteX3" fmla="*/ 47297 w 1403132"/>
              <a:gd name="connsiteY3" fmla="*/ 1610710 h 3034862"/>
              <a:gd name="connsiteX4" fmla="*/ 315311 w 1403132"/>
              <a:gd name="connsiteY4" fmla="*/ 2320159 h 3034862"/>
              <a:gd name="connsiteX5" fmla="*/ 693684 w 1403132"/>
              <a:gd name="connsiteY5" fmla="*/ 3029607 h 3034862"/>
              <a:gd name="connsiteX6" fmla="*/ 1056290 w 1403132"/>
              <a:gd name="connsiteY6" fmla="*/ 2288628 h 3034862"/>
              <a:gd name="connsiteX7" fmla="*/ 1355835 w 1403132"/>
              <a:gd name="connsiteY7" fmla="*/ 1594945 h 3034862"/>
              <a:gd name="connsiteX8" fmla="*/ 1340070 w 1403132"/>
              <a:gd name="connsiteY8" fmla="*/ 838200 h 3034862"/>
              <a:gd name="connsiteX9" fmla="*/ 1056290 w 1403132"/>
              <a:gd name="connsiteY9" fmla="*/ 112986 h 3034862"/>
              <a:gd name="connsiteX10" fmla="*/ 677918 w 1403132"/>
              <a:gd name="connsiteY10" fmla="*/ 144517 h 303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3132" h="3034862">
                <a:moveTo>
                  <a:pt x="677918" y="144517"/>
                </a:moveTo>
                <a:cubicBezTo>
                  <a:pt x="557049" y="149772"/>
                  <a:pt x="436180" y="23648"/>
                  <a:pt x="331077" y="144517"/>
                </a:cubicBezTo>
                <a:cubicBezTo>
                  <a:pt x="225974" y="265386"/>
                  <a:pt x="94594" y="625366"/>
                  <a:pt x="47297" y="869731"/>
                </a:cubicBezTo>
                <a:cubicBezTo>
                  <a:pt x="0" y="1114096"/>
                  <a:pt x="2628" y="1368972"/>
                  <a:pt x="47297" y="1610710"/>
                </a:cubicBezTo>
                <a:cubicBezTo>
                  <a:pt x="91966" y="1852448"/>
                  <a:pt x="207580" y="2083676"/>
                  <a:pt x="315311" y="2320159"/>
                </a:cubicBezTo>
                <a:cubicBezTo>
                  <a:pt x="423042" y="2556642"/>
                  <a:pt x="570188" y="3034862"/>
                  <a:pt x="693684" y="3029607"/>
                </a:cubicBezTo>
                <a:cubicBezTo>
                  <a:pt x="817181" y="3024352"/>
                  <a:pt x="945932" y="2527738"/>
                  <a:pt x="1056290" y="2288628"/>
                </a:cubicBezTo>
                <a:cubicBezTo>
                  <a:pt x="1166648" y="2049518"/>
                  <a:pt x="1308538" y="1836683"/>
                  <a:pt x="1355835" y="1594945"/>
                </a:cubicBezTo>
                <a:cubicBezTo>
                  <a:pt x="1403132" y="1353207"/>
                  <a:pt x="1389994" y="1085193"/>
                  <a:pt x="1340070" y="838200"/>
                </a:cubicBezTo>
                <a:cubicBezTo>
                  <a:pt x="1290146" y="591207"/>
                  <a:pt x="1164021" y="225972"/>
                  <a:pt x="1056290" y="112986"/>
                </a:cubicBezTo>
                <a:cubicBezTo>
                  <a:pt x="948559" y="0"/>
                  <a:pt x="798787" y="139262"/>
                  <a:pt x="677918" y="144517"/>
                </a:cubicBezTo>
                <a:close/>
              </a:path>
            </a:pathLst>
          </a:custGeom>
          <a:solidFill>
            <a:schemeClr val="bg1">
              <a:lumMod val="65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ontrasting" dir="t">
              <a:rot lat="0" lon="0" rev="1800000"/>
            </a:lightRig>
          </a:scene3d>
          <a:sp3d extrusionH="508000" prstMaterial="plastic">
            <a:bevelT w="635000" h="508000"/>
            <a:bevelB w="635000" h="508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276" name="Picture 275" descr="A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4472681"/>
            <a:ext cx="252783" cy="241630"/>
          </a:xfrm>
          <a:prstGeom prst="rect">
            <a:avLst/>
          </a:prstGeom>
        </p:spPr>
      </p:pic>
      <p:sp>
        <p:nvSpPr>
          <p:cNvPr id="277" name="Freeform 276"/>
          <p:cNvSpPr/>
          <p:nvPr/>
        </p:nvSpPr>
        <p:spPr bwMode="auto">
          <a:xfrm>
            <a:off x="4071934" y="4071942"/>
            <a:ext cx="663749" cy="2365203"/>
          </a:xfrm>
          <a:custGeom>
            <a:avLst/>
            <a:gdLst>
              <a:gd name="connsiteX0" fmla="*/ 233855 w 819807"/>
              <a:gd name="connsiteY0" fmla="*/ 131379 h 3058510"/>
              <a:gd name="connsiteX1" fmla="*/ 13138 w 819807"/>
              <a:gd name="connsiteY1" fmla="*/ 903889 h 3058510"/>
              <a:gd name="connsiteX2" fmla="*/ 155028 w 819807"/>
              <a:gd name="connsiteY2" fmla="*/ 2322786 h 3058510"/>
              <a:gd name="connsiteX3" fmla="*/ 328449 w 819807"/>
              <a:gd name="connsiteY3" fmla="*/ 3048000 h 3058510"/>
              <a:gd name="connsiteX4" fmla="*/ 438807 w 819807"/>
              <a:gd name="connsiteY4" fmla="*/ 2259724 h 3058510"/>
              <a:gd name="connsiteX5" fmla="*/ 549166 w 819807"/>
              <a:gd name="connsiteY5" fmla="*/ 1597572 h 3058510"/>
              <a:gd name="connsiteX6" fmla="*/ 675290 w 819807"/>
              <a:gd name="connsiteY6" fmla="*/ 1234965 h 3058510"/>
              <a:gd name="connsiteX7" fmla="*/ 801414 w 819807"/>
              <a:gd name="connsiteY7" fmla="*/ 1187669 h 3058510"/>
              <a:gd name="connsiteX8" fmla="*/ 785649 w 819807"/>
              <a:gd name="connsiteY8" fmla="*/ 982717 h 3058510"/>
              <a:gd name="connsiteX9" fmla="*/ 691055 w 819807"/>
              <a:gd name="connsiteY9" fmla="*/ 982717 h 3058510"/>
              <a:gd name="connsiteX10" fmla="*/ 596462 w 819807"/>
              <a:gd name="connsiteY10" fmla="*/ 525517 h 3058510"/>
              <a:gd name="connsiteX11" fmla="*/ 486104 w 819807"/>
              <a:gd name="connsiteY11" fmla="*/ 194441 h 3058510"/>
              <a:gd name="connsiteX12" fmla="*/ 359980 w 819807"/>
              <a:gd name="connsiteY12" fmla="*/ 115614 h 3058510"/>
              <a:gd name="connsiteX13" fmla="*/ 233855 w 819807"/>
              <a:gd name="connsiteY13" fmla="*/ 131379 h 305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9807" h="3058510">
                <a:moveTo>
                  <a:pt x="233855" y="131379"/>
                </a:moveTo>
                <a:cubicBezTo>
                  <a:pt x="176048" y="262758"/>
                  <a:pt x="26276" y="538654"/>
                  <a:pt x="13138" y="903889"/>
                </a:cubicBezTo>
                <a:cubicBezTo>
                  <a:pt x="0" y="1269124"/>
                  <a:pt x="102476" y="1965434"/>
                  <a:pt x="155028" y="2322786"/>
                </a:cubicBezTo>
                <a:cubicBezTo>
                  <a:pt x="207580" y="2680138"/>
                  <a:pt x="281153" y="3058510"/>
                  <a:pt x="328449" y="3048000"/>
                </a:cubicBezTo>
                <a:cubicBezTo>
                  <a:pt x="375745" y="3037490"/>
                  <a:pt x="402021" y="2501462"/>
                  <a:pt x="438807" y="2259724"/>
                </a:cubicBezTo>
                <a:cubicBezTo>
                  <a:pt x="475593" y="2017986"/>
                  <a:pt x="509752" y="1768365"/>
                  <a:pt x="549166" y="1597572"/>
                </a:cubicBezTo>
                <a:cubicBezTo>
                  <a:pt x="588580" y="1426779"/>
                  <a:pt x="633249" y="1303282"/>
                  <a:pt x="675290" y="1234965"/>
                </a:cubicBezTo>
                <a:cubicBezTo>
                  <a:pt x="717331" y="1166648"/>
                  <a:pt x="783021" y="1229710"/>
                  <a:pt x="801414" y="1187669"/>
                </a:cubicBezTo>
                <a:cubicBezTo>
                  <a:pt x="819807" y="1145628"/>
                  <a:pt x="804042" y="1016876"/>
                  <a:pt x="785649" y="982717"/>
                </a:cubicBezTo>
                <a:cubicBezTo>
                  <a:pt x="767256" y="948558"/>
                  <a:pt x="722586" y="1058917"/>
                  <a:pt x="691055" y="982717"/>
                </a:cubicBezTo>
                <a:cubicBezTo>
                  <a:pt x="659524" y="906517"/>
                  <a:pt x="630620" y="656896"/>
                  <a:pt x="596462" y="525517"/>
                </a:cubicBezTo>
                <a:cubicBezTo>
                  <a:pt x="562304" y="394138"/>
                  <a:pt x="525518" y="262758"/>
                  <a:pt x="486104" y="194441"/>
                </a:cubicBezTo>
                <a:cubicBezTo>
                  <a:pt x="446690" y="126124"/>
                  <a:pt x="394139" y="126124"/>
                  <a:pt x="359980" y="115614"/>
                </a:cubicBezTo>
                <a:cubicBezTo>
                  <a:pt x="325821" y="105104"/>
                  <a:pt x="291662" y="0"/>
                  <a:pt x="233855" y="131379"/>
                </a:cubicBezTo>
                <a:close/>
              </a:path>
            </a:pathLst>
          </a:custGeom>
          <a:solidFill>
            <a:srgbClr val="FF9933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ontrasting" dir="t">
              <a:rot lat="0" lon="0" rev="1800000"/>
            </a:lightRig>
          </a:scene3d>
          <a:sp3d extrusionH="381000" prstMaterial="plastic">
            <a:bevelT w="508000" h="381000"/>
            <a:bevelB w="508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278" name="Picture 277" descr="A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329805"/>
            <a:ext cx="252783" cy="241630"/>
          </a:xfrm>
          <a:prstGeom prst="rect">
            <a:avLst/>
          </a:prstGeom>
        </p:spPr>
      </p:pic>
      <p:grpSp>
        <p:nvGrpSpPr>
          <p:cNvPr id="279" name="Group 260"/>
          <p:cNvGrpSpPr/>
          <p:nvPr/>
        </p:nvGrpSpPr>
        <p:grpSpPr>
          <a:xfrm>
            <a:off x="4351168" y="3186797"/>
            <a:ext cx="538668" cy="428628"/>
            <a:chOff x="4351168" y="3000372"/>
            <a:chExt cx="538668" cy="428628"/>
          </a:xfrm>
        </p:grpSpPr>
        <p:sp>
          <p:nvSpPr>
            <p:cNvPr id="280" name="Oval 279"/>
            <p:cNvSpPr/>
            <p:nvPr/>
          </p:nvSpPr>
          <p:spPr bwMode="auto">
            <a:xfrm>
              <a:off x="4685046" y="3009896"/>
              <a:ext cx="204790" cy="20479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81" name="Oval 280"/>
            <p:cNvSpPr/>
            <p:nvPr/>
          </p:nvSpPr>
          <p:spPr bwMode="auto">
            <a:xfrm>
              <a:off x="4351168" y="3039726"/>
              <a:ext cx="204790" cy="20479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82" name="Oval 281"/>
            <p:cNvSpPr/>
            <p:nvPr/>
          </p:nvSpPr>
          <p:spPr bwMode="auto">
            <a:xfrm>
              <a:off x="4429124" y="3000372"/>
              <a:ext cx="428628" cy="42862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 Narrow" pitchFamily="34" charset="0"/>
                </a:rPr>
                <a:t>Atr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</p:grpSp>
      <p:grpSp>
        <p:nvGrpSpPr>
          <p:cNvPr id="283" name="Group 261"/>
          <p:cNvGrpSpPr/>
          <p:nvPr/>
        </p:nvGrpSpPr>
        <p:grpSpPr>
          <a:xfrm rot="20419216">
            <a:off x="3485433" y="3550732"/>
            <a:ext cx="538668" cy="428628"/>
            <a:chOff x="4351168" y="3000372"/>
            <a:chExt cx="538668" cy="428628"/>
          </a:xfrm>
        </p:grpSpPr>
        <p:sp>
          <p:nvSpPr>
            <p:cNvPr id="284" name="Oval 283"/>
            <p:cNvSpPr/>
            <p:nvPr/>
          </p:nvSpPr>
          <p:spPr bwMode="auto">
            <a:xfrm>
              <a:off x="4685046" y="3009896"/>
              <a:ext cx="204790" cy="20479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85" name="Oval 284"/>
            <p:cNvSpPr/>
            <p:nvPr/>
          </p:nvSpPr>
          <p:spPr bwMode="auto">
            <a:xfrm>
              <a:off x="4351168" y="3039726"/>
              <a:ext cx="204790" cy="20479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86" name="Oval 285"/>
            <p:cNvSpPr/>
            <p:nvPr/>
          </p:nvSpPr>
          <p:spPr bwMode="auto">
            <a:xfrm>
              <a:off x="4429124" y="3000372"/>
              <a:ext cx="428628" cy="42862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 Narrow" pitchFamily="34" charset="0"/>
                </a:rPr>
                <a:t>Atr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287" name="Freeform 286"/>
          <p:cNvSpPr/>
          <p:nvPr/>
        </p:nvSpPr>
        <p:spPr bwMode="auto">
          <a:xfrm flipH="1">
            <a:off x="6939574" y="4048151"/>
            <a:ext cx="583006" cy="2365203"/>
          </a:xfrm>
          <a:custGeom>
            <a:avLst/>
            <a:gdLst>
              <a:gd name="connsiteX0" fmla="*/ 233855 w 819807"/>
              <a:gd name="connsiteY0" fmla="*/ 131379 h 3058510"/>
              <a:gd name="connsiteX1" fmla="*/ 13138 w 819807"/>
              <a:gd name="connsiteY1" fmla="*/ 903889 h 3058510"/>
              <a:gd name="connsiteX2" fmla="*/ 155028 w 819807"/>
              <a:gd name="connsiteY2" fmla="*/ 2322786 h 3058510"/>
              <a:gd name="connsiteX3" fmla="*/ 328449 w 819807"/>
              <a:gd name="connsiteY3" fmla="*/ 3048000 h 3058510"/>
              <a:gd name="connsiteX4" fmla="*/ 438807 w 819807"/>
              <a:gd name="connsiteY4" fmla="*/ 2259724 h 3058510"/>
              <a:gd name="connsiteX5" fmla="*/ 549166 w 819807"/>
              <a:gd name="connsiteY5" fmla="*/ 1597572 h 3058510"/>
              <a:gd name="connsiteX6" fmla="*/ 675290 w 819807"/>
              <a:gd name="connsiteY6" fmla="*/ 1234965 h 3058510"/>
              <a:gd name="connsiteX7" fmla="*/ 801414 w 819807"/>
              <a:gd name="connsiteY7" fmla="*/ 1187669 h 3058510"/>
              <a:gd name="connsiteX8" fmla="*/ 785649 w 819807"/>
              <a:gd name="connsiteY8" fmla="*/ 982717 h 3058510"/>
              <a:gd name="connsiteX9" fmla="*/ 691055 w 819807"/>
              <a:gd name="connsiteY9" fmla="*/ 982717 h 3058510"/>
              <a:gd name="connsiteX10" fmla="*/ 596462 w 819807"/>
              <a:gd name="connsiteY10" fmla="*/ 525517 h 3058510"/>
              <a:gd name="connsiteX11" fmla="*/ 486104 w 819807"/>
              <a:gd name="connsiteY11" fmla="*/ 194441 h 3058510"/>
              <a:gd name="connsiteX12" fmla="*/ 359980 w 819807"/>
              <a:gd name="connsiteY12" fmla="*/ 115614 h 3058510"/>
              <a:gd name="connsiteX13" fmla="*/ 233855 w 819807"/>
              <a:gd name="connsiteY13" fmla="*/ 131379 h 305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9807" h="3058510">
                <a:moveTo>
                  <a:pt x="233855" y="131379"/>
                </a:moveTo>
                <a:cubicBezTo>
                  <a:pt x="176048" y="262758"/>
                  <a:pt x="26276" y="538654"/>
                  <a:pt x="13138" y="903889"/>
                </a:cubicBezTo>
                <a:cubicBezTo>
                  <a:pt x="0" y="1269124"/>
                  <a:pt x="102476" y="1965434"/>
                  <a:pt x="155028" y="2322786"/>
                </a:cubicBezTo>
                <a:cubicBezTo>
                  <a:pt x="207580" y="2680138"/>
                  <a:pt x="281153" y="3058510"/>
                  <a:pt x="328449" y="3048000"/>
                </a:cubicBezTo>
                <a:cubicBezTo>
                  <a:pt x="375745" y="3037490"/>
                  <a:pt x="402021" y="2501462"/>
                  <a:pt x="438807" y="2259724"/>
                </a:cubicBezTo>
                <a:cubicBezTo>
                  <a:pt x="475593" y="2017986"/>
                  <a:pt x="509752" y="1768365"/>
                  <a:pt x="549166" y="1597572"/>
                </a:cubicBezTo>
                <a:cubicBezTo>
                  <a:pt x="588580" y="1426779"/>
                  <a:pt x="633249" y="1303282"/>
                  <a:pt x="675290" y="1234965"/>
                </a:cubicBezTo>
                <a:cubicBezTo>
                  <a:pt x="717331" y="1166648"/>
                  <a:pt x="783021" y="1229710"/>
                  <a:pt x="801414" y="1187669"/>
                </a:cubicBezTo>
                <a:cubicBezTo>
                  <a:pt x="819807" y="1145628"/>
                  <a:pt x="804042" y="1016876"/>
                  <a:pt x="785649" y="982717"/>
                </a:cubicBezTo>
                <a:cubicBezTo>
                  <a:pt x="767256" y="948558"/>
                  <a:pt x="722586" y="1058917"/>
                  <a:pt x="691055" y="982717"/>
                </a:cubicBezTo>
                <a:cubicBezTo>
                  <a:pt x="659524" y="906517"/>
                  <a:pt x="630620" y="656896"/>
                  <a:pt x="596462" y="525517"/>
                </a:cubicBezTo>
                <a:cubicBezTo>
                  <a:pt x="562304" y="394138"/>
                  <a:pt x="525518" y="262758"/>
                  <a:pt x="486104" y="194441"/>
                </a:cubicBezTo>
                <a:cubicBezTo>
                  <a:pt x="446690" y="126124"/>
                  <a:pt x="394139" y="126124"/>
                  <a:pt x="359980" y="115614"/>
                </a:cubicBezTo>
                <a:cubicBezTo>
                  <a:pt x="325821" y="105104"/>
                  <a:pt x="291662" y="0"/>
                  <a:pt x="233855" y="131379"/>
                </a:cubicBezTo>
                <a:close/>
              </a:path>
            </a:pathLst>
          </a:custGeom>
          <a:solidFill>
            <a:srgbClr val="FF9933">
              <a:alpha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800000"/>
            </a:lightRig>
          </a:scene3d>
          <a:sp3d extrusionH="381000" prstMaterial="plastic">
            <a:bevelT w="508000" h="381000"/>
            <a:bevelB w="508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88" name="Freeform 287"/>
          <p:cNvSpPr/>
          <p:nvPr/>
        </p:nvSpPr>
        <p:spPr bwMode="auto">
          <a:xfrm>
            <a:off x="6643702" y="4058833"/>
            <a:ext cx="1136033" cy="2346916"/>
          </a:xfrm>
          <a:custGeom>
            <a:avLst/>
            <a:gdLst>
              <a:gd name="connsiteX0" fmla="*/ 677918 w 1403132"/>
              <a:gd name="connsiteY0" fmla="*/ 144517 h 3034862"/>
              <a:gd name="connsiteX1" fmla="*/ 331077 w 1403132"/>
              <a:gd name="connsiteY1" fmla="*/ 144517 h 3034862"/>
              <a:gd name="connsiteX2" fmla="*/ 47297 w 1403132"/>
              <a:gd name="connsiteY2" fmla="*/ 869731 h 3034862"/>
              <a:gd name="connsiteX3" fmla="*/ 47297 w 1403132"/>
              <a:gd name="connsiteY3" fmla="*/ 1610710 h 3034862"/>
              <a:gd name="connsiteX4" fmla="*/ 315311 w 1403132"/>
              <a:gd name="connsiteY4" fmla="*/ 2320159 h 3034862"/>
              <a:gd name="connsiteX5" fmla="*/ 693684 w 1403132"/>
              <a:gd name="connsiteY5" fmla="*/ 3029607 h 3034862"/>
              <a:gd name="connsiteX6" fmla="*/ 1056290 w 1403132"/>
              <a:gd name="connsiteY6" fmla="*/ 2288628 h 3034862"/>
              <a:gd name="connsiteX7" fmla="*/ 1355835 w 1403132"/>
              <a:gd name="connsiteY7" fmla="*/ 1594945 h 3034862"/>
              <a:gd name="connsiteX8" fmla="*/ 1340070 w 1403132"/>
              <a:gd name="connsiteY8" fmla="*/ 838200 h 3034862"/>
              <a:gd name="connsiteX9" fmla="*/ 1056290 w 1403132"/>
              <a:gd name="connsiteY9" fmla="*/ 112986 h 3034862"/>
              <a:gd name="connsiteX10" fmla="*/ 677918 w 1403132"/>
              <a:gd name="connsiteY10" fmla="*/ 144517 h 303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3132" h="3034862">
                <a:moveTo>
                  <a:pt x="677918" y="144517"/>
                </a:moveTo>
                <a:cubicBezTo>
                  <a:pt x="557049" y="149772"/>
                  <a:pt x="436180" y="23648"/>
                  <a:pt x="331077" y="144517"/>
                </a:cubicBezTo>
                <a:cubicBezTo>
                  <a:pt x="225974" y="265386"/>
                  <a:pt x="94594" y="625366"/>
                  <a:pt x="47297" y="869731"/>
                </a:cubicBezTo>
                <a:cubicBezTo>
                  <a:pt x="0" y="1114096"/>
                  <a:pt x="2628" y="1368972"/>
                  <a:pt x="47297" y="1610710"/>
                </a:cubicBezTo>
                <a:cubicBezTo>
                  <a:pt x="91966" y="1852448"/>
                  <a:pt x="207580" y="2083676"/>
                  <a:pt x="315311" y="2320159"/>
                </a:cubicBezTo>
                <a:cubicBezTo>
                  <a:pt x="423042" y="2556642"/>
                  <a:pt x="570188" y="3034862"/>
                  <a:pt x="693684" y="3029607"/>
                </a:cubicBezTo>
                <a:cubicBezTo>
                  <a:pt x="817181" y="3024352"/>
                  <a:pt x="945932" y="2527738"/>
                  <a:pt x="1056290" y="2288628"/>
                </a:cubicBezTo>
                <a:cubicBezTo>
                  <a:pt x="1166648" y="2049518"/>
                  <a:pt x="1308538" y="1836683"/>
                  <a:pt x="1355835" y="1594945"/>
                </a:cubicBezTo>
                <a:cubicBezTo>
                  <a:pt x="1403132" y="1353207"/>
                  <a:pt x="1389994" y="1085193"/>
                  <a:pt x="1340070" y="838200"/>
                </a:cubicBezTo>
                <a:cubicBezTo>
                  <a:pt x="1290146" y="591207"/>
                  <a:pt x="1164021" y="225972"/>
                  <a:pt x="1056290" y="112986"/>
                </a:cubicBezTo>
                <a:cubicBezTo>
                  <a:pt x="948559" y="0"/>
                  <a:pt x="798787" y="139262"/>
                  <a:pt x="677918" y="144517"/>
                </a:cubicBezTo>
                <a:close/>
              </a:path>
            </a:pathLst>
          </a:custGeom>
          <a:solidFill>
            <a:schemeClr val="bg1">
              <a:lumMod val="65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ontrasting" dir="t">
              <a:rot lat="0" lon="0" rev="1800000"/>
            </a:lightRig>
          </a:scene3d>
          <a:sp3d extrusionH="508000" prstMaterial="plastic">
            <a:bevelT w="635000" h="508000"/>
            <a:bevelB w="635000" h="508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89" name="Freeform 288"/>
          <p:cNvSpPr/>
          <p:nvPr/>
        </p:nvSpPr>
        <p:spPr bwMode="auto">
          <a:xfrm>
            <a:off x="6966895" y="4060095"/>
            <a:ext cx="439313" cy="2296494"/>
          </a:xfrm>
          <a:custGeom>
            <a:avLst/>
            <a:gdLst>
              <a:gd name="connsiteX0" fmla="*/ 54187 w 663787"/>
              <a:gd name="connsiteY0" fmla="*/ 362373 h 3393440"/>
              <a:gd name="connsiteX1" fmla="*/ 277707 w 663787"/>
              <a:gd name="connsiteY1" fmla="*/ 2536613 h 3393440"/>
              <a:gd name="connsiteX2" fmla="*/ 196427 w 663787"/>
              <a:gd name="connsiteY2" fmla="*/ 3268133 h 3393440"/>
              <a:gd name="connsiteX3" fmla="*/ 480907 w 663787"/>
              <a:gd name="connsiteY3" fmla="*/ 3268133 h 3393440"/>
              <a:gd name="connsiteX4" fmla="*/ 419947 w 663787"/>
              <a:gd name="connsiteY4" fmla="*/ 2516293 h 3393440"/>
              <a:gd name="connsiteX5" fmla="*/ 602827 w 663787"/>
              <a:gd name="connsiteY5" fmla="*/ 362373 h 3393440"/>
              <a:gd name="connsiteX6" fmla="*/ 54187 w 663787"/>
              <a:gd name="connsiteY6" fmla="*/ 362373 h 3393440"/>
              <a:gd name="connsiteX0" fmla="*/ 54187 w 671628"/>
              <a:gd name="connsiteY0" fmla="*/ 364313 h 3391992"/>
              <a:gd name="connsiteX1" fmla="*/ 277707 w 671628"/>
              <a:gd name="connsiteY1" fmla="*/ 2538553 h 3391992"/>
              <a:gd name="connsiteX2" fmla="*/ 196427 w 671628"/>
              <a:gd name="connsiteY2" fmla="*/ 3270073 h 3391992"/>
              <a:gd name="connsiteX3" fmla="*/ 480907 w 671628"/>
              <a:gd name="connsiteY3" fmla="*/ 3270073 h 3391992"/>
              <a:gd name="connsiteX4" fmla="*/ 466994 w 671628"/>
              <a:gd name="connsiteY4" fmla="*/ 2550191 h 3391992"/>
              <a:gd name="connsiteX5" fmla="*/ 602827 w 671628"/>
              <a:gd name="connsiteY5" fmla="*/ 364313 h 3391992"/>
              <a:gd name="connsiteX6" fmla="*/ 54187 w 671628"/>
              <a:gd name="connsiteY6" fmla="*/ 364313 h 3391992"/>
              <a:gd name="connsiteX0" fmla="*/ 67115 w 684556"/>
              <a:gd name="connsiteY0" fmla="*/ 364313 h 3390052"/>
              <a:gd name="connsiteX1" fmla="*/ 213067 w 684556"/>
              <a:gd name="connsiteY1" fmla="*/ 2550191 h 3390052"/>
              <a:gd name="connsiteX2" fmla="*/ 209355 w 684556"/>
              <a:gd name="connsiteY2" fmla="*/ 3270073 h 3390052"/>
              <a:gd name="connsiteX3" fmla="*/ 493835 w 684556"/>
              <a:gd name="connsiteY3" fmla="*/ 3270073 h 3390052"/>
              <a:gd name="connsiteX4" fmla="*/ 479922 w 684556"/>
              <a:gd name="connsiteY4" fmla="*/ 2550191 h 3390052"/>
              <a:gd name="connsiteX5" fmla="*/ 615755 w 684556"/>
              <a:gd name="connsiteY5" fmla="*/ 364313 h 3390052"/>
              <a:gd name="connsiteX6" fmla="*/ 67115 w 684556"/>
              <a:gd name="connsiteY6" fmla="*/ 364313 h 339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556" h="3390052">
                <a:moveTo>
                  <a:pt x="67115" y="364313"/>
                </a:moveTo>
                <a:cubicBezTo>
                  <a:pt x="0" y="728626"/>
                  <a:pt x="189360" y="2065898"/>
                  <a:pt x="213067" y="2550191"/>
                </a:cubicBezTo>
                <a:cubicBezTo>
                  <a:pt x="236774" y="3034484"/>
                  <a:pt x="162560" y="3150093"/>
                  <a:pt x="209355" y="3270073"/>
                </a:cubicBezTo>
                <a:cubicBezTo>
                  <a:pt x="256150" y="3390053"/>
                  <a:pt x="448740" y="3390053"/>
                  <a:pt x="493835" y="3270073"/>
                </a:cubicBezTo>
                <a:cubicBezTo>
                  <a:pt x="538930" y="3150093"/>
                  <a:pt x="459602" y="3034484"/>
                  <a:pt x="479922" y="2550191"/>
                </a:cubicBezTo>
                <a:cubicBezTo>
                  <a:pt x="500242" y="2065898"/>
                  <a:pt x="684556" y="728626"/>
                  <a:pt x="615755" y="364313"/>
                </a:cubicBezTo>
                <a:cubicBezTo>
                  <a:pt x="546954" y="0"/>
                  <a:pt x="134230" y="0"/>
                  <a:pt x="67115" y="364313"/>
                </a:cubicBezTo>
                <a:close/>
              </a:path>
            </a:pathLst>
          </a:custGeom>
          <a:solidFill>
            <a:schemeClr val="tx1">
              <a:lumMod val="5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290" name="Picture 289" descr="A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329805"/>
            <a:ext cx="252783" cy="241630"/>
          </a:xfrm>
          <a:prstGeom prst="rect">
            <a:avLst/>
          </a:prstGeom>
        </p:spPr>
      </p:pic>
      <p:sp>
        <p:nvSpPr>
          <p:cNvPr id="291" name="Freeform 290"/>
          <p:cNvSpPr/>
          <p:nvPr/>
        </p:nvSpPr>
        <p:spPr bwMode="auto">
          <a:xfrm>
            <a:off x="6929454" y="4071942"/>
            <a:ext cx="663749" cy="2365203"/>
          </a:xfrm>
          <a:custGeom>
            <a:avLst/>
            <a:gdLst>
              <a:gd name="connsiteX0" fmla="*/ 233855 w 819807"/>
              <a:gd name="connsiteY0" fmla="*/ 131379 h 3058510"/>
              <a:gd name="connsiteX1" fmla="*/ 13138 w 819807"/>
              <a:gd name="connsiteY1" fmla="*/ 903889 h 3058510"/>
              <a:gd name="connsiteX2" fmla="*/ 155028 w 819807"/>
              <a:gd name="connsiteY2" fmla="*/ 2322786 h 3058510"/>
              <a:gd name="connsiteX3" fmla="*/ 328449 w 819807"/>
              <a:gd name="connsiteY3" fmla="*/ 3048000 h 3058510"/>
              <a:gd name="connsiteX4" fmla="*/ 438807 w 819807"/>
              <a:gd name="connsiteY4" fmla="*/ 2259724 h 3058510"/>
              <a:gd name="connsiteX5" fmla="*/ 549166 w 819807"/>
              <a:gd name="connsiteY5" fmla="*/ 1597572 h 3058510"/>
              <a:gd name="connsiteX6" fmla="*/ 675290 w 819807"/>
              <a:gd name="connsiteY6" fmla="*/ 1234965 h 3058510"/>
              <a:gd name="connsiteX7" fmla="*/ 801414 w 819807"/>
              <a:gd name="connsiteY7" fmla="*/ 1187669 h 3058510"/>
              <a:gd name="connsiteX8" fmla="*/ 785649 w 819807"/>
              <a:gd name="connsiteY8" fmla="*/ 982717 h 3058510"/>
              <a:gd name="connsiteX9" fmla="*/ 691055 w 819807"/>
              <a:gd name="connsiteY9" fmla="*/ 982717 h 3058510"/>
              <a:gd name="connsiteX10" fmla="*/ 596462 w 819807"/>
              <a:gd name="connsiteY10" fmla="*/ 525517 h 3058510"/>
              <a:gd name="connsiteX11" fmla="*/ 486104 w 819807"/>
              <a:gd name="connsiteY11" fmla="*/ 194441 h 3058510"/>
              <a:gd name="connsiteX12" fmla="*/ 359980 w 819807"/>
              <a:gd name="connsiteY12" fmla="*/ 115614 h 3058510"/>
              <a:gd name="connsiteX13" fmla="*/ 233855 w 819807"/>
              <a:gd name="connsiteY13" fmla="*/ 131379 h 305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9807" h="3058510">
                <a:moveTo>
                  <a:pt x="233855" y="131379"/>
                </a:moveTo>
                <a:cubicBezTo>
                  <a:pt x="176048" y="262758"/>
                  <a:pt x="26276" y="538654"/>
                  <a:pt x="13138" y="903889"/>
                </a:cubicBezTo>
                <a:cubicBezTo>
                  <a:pt x="0" y="1269124"/>
                  <a:pt x="102476" y="1965434"/>
                  <a:pt x="155028" y="2322786"/>
                </a:cubicBezTo>
                <a:cubicBezTo>
                  <a:pt x="207580" y="2680138"/>
                  <a:pt x="281153" y="3058510"/>
                  <a:pt x="328449" y="3048000"/>
                </a:cubicBezTo>
                <a:cubicBezTo>
                  <a:pt x="375745" y="3037490"/>
                  <a:pt x="402021" y="2501462"/>
                  <a:pt x="438807" y="2259724"/>
                </a:cubicBezTo>
                <a:cubicBezTo>
                  <a:pt x="475593" y="2017986"/>
                  <a:pt x="509752" y="1768365"/>
                  <a:pt x="549166" y="1597572"/>
                </a:cubicBezTo>
                <a:cubicBezTo>
                  <a:pt x="588580" y="1426779"/>
                  <a:pt x="633249" y="1303282"/>
                  <a:pt x="675290" y="1234965"/>
                </a:cubicBezTo>
                <a:cubicBezTo>
                  <a:pt x="717331" y="1166648"/>
                  <a:pt x="783021" y="1229710"/>
                  <a:pt x="801414" y="1187669"/>
                </a:cubicBezTo>
                <a:cubicBezTo>
                  <a:pt x="819807" y="1145628"/>
                  <a:pt x="804042" y="1016876"/>
                  <a:pt x="785649" y="982717"/>
                </a:cubicBezTo>
                <a:cubicBezTo>
                  <a:pt x="767256" y="948558"/>
                  <a:pt x="722586" y="1058917"/>
                  <a:pt x="691055" y="982717"/>
                </a:cubicBezTo>
                <a:cubicBezTo>
                  <a:pt x="659524" y="906517"/>
                  <a:pt x="630620" y="656896"/>
                  <a:pt x="596462" y="525517"/>
                </a:cubicBezTo>
                <a:cubicBezTo>
                  <a:pt x="562304" y="394138"/>
                  <a:pt x="525518" y="262758"/>
                  <a:pt x="486104" y="194441"/>
                </a:cubicBezTo>
                <a:cubicBezTo>
                  <a:pt x="446690" y="126124"/>
                  <a:pt x="394139" y="126124"/>
                  <a:pt x="359980" y="115614"/>
                </a:cubicBezTo>
                <a:cubicBezTo>
                  <a:pt x="325821" y="105104"/>
                  <a:pt x="291662" y="0"/>
                  <a:pt x="233855" y="131379"/>
                </a:cubicBezTo>
                <a:close/>
              </a:path>
            </a:pathLst>
          </a:custGeom>
          <a:solidFill>
            <a:srgbClr val="FF9933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ontrasting" dir="t">
              <a:rot lat="0" lon="0" rev="1800000"/>
            </a:lightRig>
          </a:scene3d>
          <a:sp3d extrusionH="381000" prstMaterial="plastic">
            <a:bevelT w="508000" h="381000"/>
            <a:bevelB w="508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292" name="Picture 291" descr="A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4329805"/>
            <a:ext cx="252783" cy="241630"/>
          </a:xfrm>
          <a:prstGeom prst="rect">
            <a:avLst/>
          </a:prstGeom>
        </p:spPr>
      </p:pic>
      <p:grpSp>
        <p:nvGrpSpPr>
          <p:cNvPr id="293" name="Group 265"/>
          <p:cNvGrpSpPr/>
          <p:nvPr/>
        </p:nvGrpSpPr>
        <p:grpSpPr>
          <a:xfrm>
            <a:off x="7286644" y="3115359"/>
            <a:ext cx="557718" cy="442914"/>
            <a:chOff x="4351168" y="3000372"/>
            <a:chExt cx="557718" cy="442914"/>
          </a:xfrm>
        </p:grpSpPr>
        <p:sp>
          <p:nvSpPr>
            <p:cNvPr id="294" name="Oval 293"/>
            <p:cNvSpPr/>
            <p:nvPr/>
          </p:nvSpPr>
          <p:spPr bwMode="auto">
            <a:xfrm>
              <a:off x="4704096" y="3238496"/>
              <a:ext cx="204790" cy="20479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95" name="Oval 294"/>
            <p:cNvSpPr/>
            <p:nvPr/>
          </p:nvSpPr>
          <p:spPr bwMode="auto">
            <a:xfrm>
              <a:off x="4351168" y="3039726"/>
              <a:ext cx="204790" cy="20479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96" name="Oval 295"/>
            <p:cNvSpPr/>
            <p:nvPr/>
          </p:nvSpPr>
          <p:spPr bwMode="auto">
            <a:xfrm>
              <a:off x="4413082" y="3000372"/>
              <a:ext cx="428628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27432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 Narrow" pitchFamily="34" charset="0"/>
                </a:rPr>
                <a:t>Sx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</p:grpSp>
      <p:grpSp>
        <p:nvGrpSpPr>
          <p:cNvPr id="297" name="Group 269"/>
          <p:cNvGrpSpPr/>
          <p:nvPr/>
        </p:nvGrpSpPr>
        <p:grpSpPr>
          <a:xfrm rot="18191077">
            <a:off x="6345623" y="3248494"/>
            <a:ext cx="557718" cy="442914"/>
            <a:chOff x="4351168" y="3000372"/>
            <a:chExt cx="557718" cy="442914"/>
          </a:xfrm>
        </p:grpSpPr>
        <p:sp>
          <p:nvSpPr>
            <p:cNvPr id="298" name="Oval 297"/>
            <p:cNvSpPr/>
            <p:nvPr/>
          </p:nvSpPr>
          <p:spPr bwMode="auto">
            <a:xfrm>
              <a:off x="4704096" y="3238496"/>
              <a:ext cx="204790" cy="20479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99" name="Oval 298"/>
            <p:cNvSpPr/>
            <p:nvPr/>
          </p:nvSpPr>
          <p:spPr bwMode="auto">
            <a:xfrm>
              <a:off x="4351168" y="3039726"/>
              <a:ext cx="204790" cy="20479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00" name="Oval 299"/>
            <p:cNvSpPr/>
            <p:nvPr/>
          </p:nvSpPr>
          <p:spPr bwMode="auto">
            <a:xfrm>
              <a:off x="4413082" y="3000372"/>
              <a:ext cx="428628" cy="42862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27432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1" i="0" u="none" strike="noStrike" cap="none" normalizeH="0" baseline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 Narrow" pitchFamily="34" charset="0"/>
                </a:rPr>
                <a:t>Sx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301" name="TextBox 300"/>
          <p:cNvSpPr txBox="1"/>
          <p:nvPr/>
        </p:nvSpPr>
        <p:spPr>
          <a:xfrm>
            <a:off x="3099284" y="6429396"/>
            <a:ext cx="2544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0" cap="all" dirty="0" smtClean="0">
                <a:solidFill>
                  <a:schemeClr val="bg1"/>
                </a:solidFill>
                <a:latin typeface="Arial Narrow" pitchFamily="34" charset="0"/>
              </a:rPr>
              <a:t>Non-depolarising block</a:t>
            </a:r>
            <a:endParaRPr lang="en-US" b="1" cap="all" dirty="0">
              <a:latin typeface="Arial Narrow" pitchFamily="34" charset="0"/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6245135" y="6429396"/>
            <a:ext cx="2113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0" cap="all" dirty="0" smtClean="0">
                <a:solidFill>
                  <a:schemeClr val="bg1"/>
                </a:solidFill>
                <a:latin typeface="Arial Narrow" pitchFamily="34" charset="0"/>
              </a:rPr>
              <a:t>depolarising block</a:t>
            </a:r>
            <a:endParaRPr lang="en-US" b="1" cap="all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99 -0.18774 C 0.10399 -0.17456 0.10816 -0.12994 0.10399 -0.10612 C 0.09983 -0.08231 0.08872 -0.06127 0.07934 -0.04531 C 0.06997 -0.02936 0.06042 -0.01803 0.04722 -0.0104 C 0.03403 -0.00277 0.01563 -0.00254 -8.33333E-7 -2.94798E-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94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5052 -0.16693 C -0.05313 -0.15329 -0.06545 -0.11121 -0.06632 -0.08508 C -0.06719 -0.05895 -0.06649 -0.02474 -0.05538 -0.01063 C -0.04427 0.00347 -0.02049 -0.00277 2.77778E-7 -4.62428E-6 " pathEditMode="relative" rAng="0" ptsTypes="aaaa">
                                      <p:cBhvr>
                                        <p:cTn id="14" dur="2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00"/>
                            </p:stCondLst>
                            <p:childTnLst>
                              <p:par>
                                <p:cTn id="1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00"/>
                            </p:stCondLst>
                            <p:childTnLst>
                              <p:par>
                                <p:cTn id="23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autoRev="1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0" autoRev="1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" dur="1000" autoRev="1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autoRev="1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6.93642E-7 C -0.0033 0.01318 -0.02118 0.0585 -0.01944 0.07931 C -0.01771 0.10011 0.00417 0.11514 0.01042 0.12439 " pathEditMode="relative" rAng="0" ptsTypes="aaa">
                                      <p:cBhvr>
                                        <p:cTn id="42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62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25 0.01989 0.02049 0.03977 0.02639 0.0585 C 0.0323 0.07723 0.03594 0.09364 0.03507 0.11237 C 0.03421 0.1311 0.0257 0.15908 0.02101 0.17064 C 0.01632 0.1822 0.01164 0.1822 0.00695 0.18243 " pathEditMode="relative" ptsTypes="aaaaA">
                                      <p:cBhvr>
                                        <p:cTn id="44" dur="2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3 -0.17249 C 0.0184 -0.16555 0.03402 -0.14751 0.03611 -0.1304 C 0.03819 -0.11329 0.03333 -0.09133 0.02725 -0.06959 C 0.02118 -0.04786 0.00572 -0.01457 4.72222E-6 -4.62428E-7 " pathEditMode="relative" rAng="0" ptsTypes="aaaa">
                                      <p:cBhvr>
                                        <p:cTn id="56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86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26 -0.20532 C 0.04063 -0.19514 0.01389 -0.16925 0.00243 -0.14428 C -0.00903 -0.11931 -0.02031 -0.07954 -0.02049 -0.05549 C -0.02066 -0.03145 -0.00347 -0.01179 0.00087 -0.00023 " pathEditMode="relative" rAng="0" ptsTypes="aaaa">
                                      <p:cBhvr>
                                        <p:cTn id="58" dur="2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102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25 0.01989 0.02049 0.03977 0.02639 0.0585 C 0.0323 0.07723 0.03594 0.09364 0.03507 0.11237 C 0.03421 0.1311 0.0257 0.15908 0.02101 0.17064 C 0.01632 0.1822 0.01164 0.1822 0.00695 0.18243 " pathEditMode="relative" ptsTypes="aaaaA">
                                      <p:cBhvr>
                                        <p:cTn id="73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89017E-7 C -0.00313 0.01133 -0.01754 0.04671 -0.01927 0.06867 C -0.02101 0.09064 -0.01476 0.1126 -0.01042 0.13156 C -0.00608 0.15052 0.00399 0.17387 0.00694 0.18243 " pathEditMode="relative" rAng="0" ptsTypes="aaaa">
                                      <p:cBhvr>
                                        <p:cTn id="77" dur="2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" y="910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24 -0.15306 C 0.05903 -0.13919 0.06024 -0.09364 0.05243 -0.06913 C 0.04462 -0.04462 0.01962 -0.01665 0.01302 -0.00624 " pathEditMode="relative" rAng="0" ptsTypes="aaa">
                                      <p:cBhvr>
                                        <p:cTn id="85" dur="20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730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00452 -0.16258 C -0.00712 -0.14893 -0.01945 -0.10684 -0.02031 -0.08071 C -0.02118 -0.05458 -0.01111 -0.01873 -0.00938 -0.00624 " pathEditMode="relative" rAng="0" ptsTypes="aaa">
                                      <p:cBhvr>
                                        <p:cTn id="87" dur="2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780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9" presetClass="emph" presetSubtype="0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7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700"/>
                            </p:stCondLst>
                            <p:childTnLst>
                              <p:par>
                                <p:cTn id="95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50" autoRev="1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97" dur="250" autoRev="1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98" dur="250" autoRev="1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50" autoRev="1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  <p:bldP spid="86" grpId="0" animBg="1"/>
      <p:bldP spid="274" grpId="0" animBg="1"/>
      <p:bldP spid="275" grpId="0" animBg="1"/>
      <p:bldP spid="277" grpId="0" animBg="1"/>
      <p:bldP spid="277" grpId="1" animBg="1"/>
      <p:bldP spid="287" grpId="0" animBg="1"/>
      <p:bldP spid="288" grpId="0" animBg="1"/>
      <p:bldP spid="289" grpId="0" animBg="1"/>
      <p:bldP spid="289" grpId="1" animBg="1"/>
      <p:bldP spid="291" grpId="0" animBg="1"/>
      <p:bldP spid="291" grpId="1" animBg="1"/>
      <p:bldP spid="301" grpId="0"/>
      <p:bldP spid="3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"/>
          <p:cNvSpPr>
            <a:spLocks noGrp="1"/>
          </p:cNvSpPr>
          <p:nvPr>
            <p:ph type="title"/>
          </p:nvPr>
        </p:nvSpPr>
        <p:spPr>
          <a:xfrm>
            <a:off x="2409836" y="71414"/>
            <a:ext cx="5519750" cy="638175"/>
          </a:xfrm>
        </p:spPr>
        <p:txBody>
          <a:bodyPr/>
          <a:lstStyle/>
          <a:p>
            <a:r>
              <a:rPr lang="en-GB" dirty="0" smtClean="0"/>
              <a:t>Ion channels: </a:t>
            </a:r>
            <a:r>
              <a:rPr lang="en-GB" dirty="0" err="1" smtClean="0"/>
              <a:t>ligand</a:t>
            </a:r>
            <a:r>
              <a:rPr lang="en-GB" dirty="0" smtClean="0"/>
              <a:t>-gated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142844" y="849294"/>
            <a:ext cx="8858280" cy="19749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000"/>
              </a:spcAft>
              <a:buFont typeface="+mj-lt"/>
              <a:buAutoNum type="arabicPeriod" startAt="2"/>
            </a:pPr>
            <a:r>
              <a:rPr lang="en-GB" sz="2400" b="1" i="0" dirty="0" smtClean="0">
                <a:solidFill>
                  <a:srgbClr val="336699"/>
                </a:solidFill>
                <a:latin typeface="+mn-lt"/>
              </a:rPr>
              <a:t>GABA</a:t>
            </a:r>
            <a:r>
              <a:rPr lang="en-GB" sz="2400" b="1" i="0" baseline="-25000" dirty="0" smtClean="0">
                <a:solidFill>
                  <a:srgbClr val="336699"/>
                </a:solidFill>
                <a:latin typeface="+mn-lt"/>
              </a:rPr>
              <a:t>A</a:t>
            </a:r>
            <a:r>
              <a:rPr lang="en-GB" sz="2400" b="1" i="0" dirty="0" smtClean="0">
                <a:solidFill>
                  <a:srgbClr val="336699"/>
                </a:solidFill>
                <a:latin typeface="+mn-lt"/>
              </a:rPr>
              <a:t> receptor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benzodiazepines (BZDs) enhance activity and are used as sedatives (e.g.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Temazepam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),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anxiolytics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 (e.g.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Alprazolam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 and anticonvulsants (e.g.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Clonazepam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barbiturates are no longer used as sedatives but are still used as anticonvulsants  (e.g.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Phenobarbital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</a:t>
            </a: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&amp; general anaesthetics (e.g.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Thiopental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2008" y="4973317"/>
            <a:ext cx="4572000" cy="831947"/>
            <a:chOff x="395536" y="2350614"/>
            <a:chExt cx="3992729" cy="730137"/>
          </a:xfrm>
        </p:grpSpPr>
        <p:sp>
          <p:nvSpPr>
            <p:cNvPr id="5" name="Freeform 4"/>
            <p:cNvSpPr/>
            <p:nvPr/>
          </p:nvSpPr>
          <p:spPr bwMode="auto">
            <a:xfrm>
              <a:off x="479872" y="266193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4258330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4038167" y="2659593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483682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4270876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4012347" y="2557909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39553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3969310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417878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395536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3969310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4178787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81" name="Freeform 80"/>
          <p:cNvSpPr/>
          <p:nvPr/>
        </p:nvSpPr>
        <p:spPr bwMode="auto">
          <a:xfrm flipH="1">
            <a:off x="1788768" y="4135631"/>
            <a:ext cx="583006" cy="1971002"/>
          </a:xfrm>
          <a:custGeom>
            <a:avLst/>
            <a:gdLst>
              <a:gd name="connsiteX0" fmla="*/ 233855 w 819807"/>
              <a:gd name="connsiteY0" fmla="*/ 131379 h 3058510"/>
              <a:gd name="connsiteX1" fmla="*/ 13138 w 819807"/>
              <a:gd name="connsiteY1" fmla="*/ 903889 h 3058510"/>
              <a:gd name="connsiteX2" fmla="*/ 155028 w 819807"/>
              <a:gd name="connsiteY2" fmla="*/ 2322786 h 3058510"/>
              <a:gd name="connsiteX3" fmla="*/ 328449 w 819807"/>
              <a:gd name="connsiteY3" fmla="*/ 3048000 h 3058510"/>
              <a:gd name="connsiteX4" fmla="*/ 438807 w 819807"/>
              <a:gd name="connsiteY4" fmla="*/ 2259724 h 3058510"/>
              <a:gd name="connsiteX5" fmla="*/ 549166 w 819807"/>
              <a:gd name="connsiteY5" fmla="*/ 1597572 h 3058510"/>
              <a:gd name="connsiteX6" fmla="*/ 675290 w 819807"/>
              <a:gd name="connsiteY6" fmla="*/ 1234965 h 3058510"/>
              <a:gd name="connsiteX7" fmla="*/ 801414 w 819807"/>
              <a:gd name="connsiteY7" fmla="*/ 1187669 h 3058510"/>
              <a:gd name="connsiteX8" fmla="*/ 785649 w 819807"/>
              <a:gd name="connsiteY8" fmla="*/ 982717 h 3058510"/>
              <a:gd name="connsiteX9" fmla="*/ 691055 w 819807"/>
              <a:gd name="connsiteY9" fmla="*/ 982717 h 3058510"/>
              <a:gd name="connsiteX10" fmla="*/ 596462 w 819807"/>
              <a:gd name="connsiteY10" fmla="*/ 525517 h 3058510"/>
              <a:gd name="connsiteX11" fmla="*/ 486104 w 819807"/>
              <a:gd name="connsiteY11" fmla="*/ 194441 h 3058510"/>
              <a:gd name="connsiteX12" fmla="*/ 359980 w 819807"/>
              <a:gd name="connsiteY12" fmla="*/ 115614 h 3058510"/>
              <a:gd name="connsiteX13" fmla="*/ 233855 w 819807"/>
              <a:gd name="connsiteY13" fmla="*/ 131379 h 3058510"/>
              <a:gd name="connsiteX0" fmla="*/ 233855 w 819807"/>
              <a:gd name="connsiteY0" fmla="*/ 131379 h 2548758"/>
              <a:gd name="connsiteX1" fmla="*/ 13138 w 819807"/>
              <a:gd name="connsiteY1" fmla="*/ 903889 h 2548758"/>
              <a:gd name="connsiteX2" fmla="*/ 155028 w 819807"/>
              <a:gd name="connsiteY2" fmla="*/ 2322786 h 2548758"/>
              <a:gd name="connsiteX3" fmla="*/ 438807 w 819807"/>
              <a:gd name="connsiteY3" fmla="*/ 2259724 h 2548758"/>
              <a:gd name="connsiteX4" fmla="*/ 549166 w 819807"/>
              <a:gd name="connsiteY4" fmla="*/ 1597572 h 2548758"/>
              <a:gd name="connsiteX5" fmla="*/ 675290 w 819807"/>
              <a:gd name="connsiteY5" fmla="*/ 1234965 h 2548758"/>
              <a:gd name="connsiteX6" fmla="*/ 801414 w 819807"/>
              <a:gd name="connsiteY6" fmla="*/ 1187669 h 2548758"/>
              <a:gd name="connsiteX7" fmla="*/ 785649 w 819807"/>
              <a:gd name="connsiteY7" fmla="*/ 982717 h 2548758"/>
              <a:gd name="connsiteX8" fmla="*/ 691055 w 819807"/>
              <a:gd name="connsiteY8" fmla="*/ 982717 h 2548758"/>
              <a:gd name="connsiteX9" fmla="*/ 596462 w 819807"/>
              <a:gd name="connsiteY9" fmla="*/ 525517 h 2548758"/>
              <a:gd name="connsiteX10" fmla="*/ 486104 w 819807"/>
              <a:gd name="connsiteY10" fmla="*/ 194441 h 2548758"/>
              <a:gd name="connsiteX11" fmla="*/ 359980 w 819807"/>
              <a:gd name="connsiteY11" fmla="*/ 115614 h 2548758"/>
              <a:gd name="connsiteX12" fmla="*/ 233855 w 819807"/>
              <a:gd name="connsiteY12" fmla="*/ 131379 h 254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807" h="2548758">
                <a:moveTo>
                  <a:pt x="233855" y="131379"/>
                </a:moveTo>
                <a:cubicBezTo>
                  <a:pt x="176048" y="262758"/>
                  <a:pt x="26276" y="538654"/>
                  <a:pt x="13138" y="903889"/>
                </a:cubicBezTo>
                <a:cubicBezTo>
                  <a:pt x="0" y="1269124"/>
                  <a:pt x="84083" y="2096814"/>
                  <a:pt x="155028" y="2322786"/>
                </a:cubicBezTo>
                <a:cubicBezTo>
                  <a:pt x="225973" y="2548758"/>
                  <a:pt x="373117" y="2380593"/>
                  <a:pt x="438807" y="2259724"/>
                </a:cubicBezTo>
                <a:cubicBezTo>
                  <a:pt x="504497" y="2138855"/>
                  <a:pt x="509752" y="1768365"/>
                  <a:pt x="549166" y="1597572"/>
                </a:cubicBezTo>
                <a:cubicBezTo>
                  <a:pt x="588580" y="1426779"/>
                  <a:pt x="633249" y="1303282"/>
                  <a:pt x="675290" y="1234965"/>
                </a:cubicBezTo>
                <a:cubicBezTo>
                  <a:pt x="717331" y="1166648"/>
                  <a:pt x="783021" y="1229710"/>
                  <a:pt x="801414" y="1187669"/>
                </a:cubicBezTo>
                <a:cubicBezTo>
                  <a:pt x="819807" y="1145628"/>
                  <a:pt x="804042" y="1016876"/>
                  <a:pt x="785649" y="982717"/>
                </a:cubicBezTo>
                <a:cubicBezTo>
                  <a:pt x="767256" y="948558"/>
                  <a:pt x="722586" y="1058917"/>
                  <a:pt x="691055" y="982717"/>
                </a:cubicBezTo>
                <a:cubicBezTo>
                  <a:pt x="659524" y="906517"/>
                  <a:pt x="630620" y="656896"/>
                  <a:pt x="596462" y="525517"/>
                </a:cubicBezTo>
                <a:cubicBezTo>
                  <a:pt x="562304" y="394138"/>
                  <a:pt x="525518" y="262758"/>
                  <a:pt x="486104" y="194441"/>
                </a:cubicBezTo>
                <a:cubicBezTo>
                  <a:pt x="446690" y="126124"/>
                  <a:pt x="394139" y="126124"/>
                  <a:pt x="359980" y="115614"/>
                </a:cubicBezTo>
                <a:cubicBezTo>
                  <a:pt x="325821" y="105104"/>
                  <a:pt x="291662" y="0"/>
                  <a:pt x="233855" y="131379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800000"/>
            </a:lightRig>
          </a:scene3d>
          <a:sp3d extrusionH="381000" prstMaterial="plastic">
            <a:bevelT w="508000" h="381000"/>
            <a:bevelB w="508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2" name="Freeform 81"/>
          <p:cNvSpPr/>
          <p:nvPr/>
        </p:nvSpPr>
        <p:spPr bwMode="auto">
          <a:xfrm>
            <a:off x="1428728" y="4128239"/>
            <a:ext cx="1136033" cy="1991734"/>
          </a:xfrm>
          <a:custGeom>
            <a:avLst/>
            <a:gdLst>
              <a:gd name="connsiteX0" fmla="*/ 677918 w 1403132"/>
              <a:gd name="connsiteY0" fmla="*/ 144517 h 3034862"/>
              <a:gd name="connsiteX1" fmla="*/ 331077 w 1403132"/>
              <a:gd name="connsiteY1" fmla="*/ 144517 h 3034862"/>
              <a:gd name="connsiteX2" fmla="*/ 47297 w 1403132"/>
              <a:gd name="connsiteY2" fmla="*/ 869731 h 3034862"/>
              <a:gd name="connsiteX3" fmla="*/ 47297 w 1403132"/>
              <a:gd name="connsiteY3" fmla="*/ 1610710 h 3034862"/>
              <a:gd name="connsiteX4" fmla="*/ 315311 w 1403132"/>
              <a:gd name="connsiteY4" fmla="*/ 2320159 h 3034862"/>
              <a:gd name="connsiteX5" fmla="*/ 693684 w 1403132"/>
              <a:gd name="connsiteY5" fmla="*/ 3029607 h 3034862"/>
              <a:gd name="connsiteX6" fmla="*/ 1056290 w 1403132"/>
              <a:gd name="connsiteY6" fmla="*/ 2288628 h 3034862"/>
              <a:gd name="connsiteX7" fmla="*/ 1355835 w 1403132"/>
              <a:gd name="connsiteY7" fmla="*/ 1594945 h 3034862"/>
              <a:gd name="connsiteX8" fmla="*/ 1340070 w 1403132"/>
              <a:gd name="connsiteY8" fmla="*/ 838200 h 3034862"/>
              <a:gd name="connsiteX9" fmla="*/ 1056290 w 1403132"/>
              <a:gd name="connsiteY9" fmla="*/ 112986 h 3034862"/>
              <a:gd name="connsiteX10" fmla="*/ 677918 w 1403132"/>
              <a:gd name="connsiteY10" fmla="*/ 144517 h 3034862"/>
              <a:gd name="connsiteX0" fmla="*/ 677918 w 1403132"/>
              <a:gd name="connsiteY0" fmla="*/ 144517 h 2572937"/>
              <a:gd name="connsiteX1" fmla="*/ 331077 w 1403132"/>
              <a:gd name="connsiteY1" fmla="*/ 144517 h 2572937"/>
              <a:gd name="connsiteX2" fmla="*/ 47297 w 1403132"/>
              <a:gd name="connsiteY2" fmla="*/ 869731 h 2572937"/>
              <a:gd name="connsiteX3" fmla="*/ 47297 w 1403132"/>
              <a:gd name="connsiteY3" fmla="*/ 1610710 h 2572937"/>
              <a:gd name="connsiteX4" fmla="*/ 315311 w 1403132"/>
              <a:gd name="connsiteY4" fmla="*/ 2320159 h 2572937"/>
              <a:gd name="connsiteX5" fmla="*/ 693684 w 1403132"/>
              <a:gd name="connsiteY5" fmla="*/ 2567683 h 2572937"/>
              <a:gd name="connsiteX6" fmla="*/ 1056290 w 1403132"/>
              <a:gd name="connsiteY6" fmla="*/ 2288628 h 2572937"/>
              <a:gd name="connsiteX7" fmla="*/ 1355835 w 1403132"/>
              <a:gd name="connsiteY7" fmla="*/ 1594945 h 2572937"/>
              <a:gd name="connsiteX8" fmla="*/ 1340070 w 1403132"/>
              <a:gd name="connsiteY8" fmla="*/ 838200 h 2572937"/>
              <a:gd name="connsiteX9" fmla="*/ 1056290 w 1403132"/>
              <a:gd name="connsiteY9" fmla="*/ 112986 h 2572937"/>
              <a:gd name="connsiteX10" fmla="*/ 677918 w 1403132"/>
              <a:gd name="connsiteY10" fmla="*/ 144517 h 2572937"/>
              <a:gd name="connsiteX0" fmla="*/ 677918 w 1403132"/>
              <a:gd name="connsiteY0" fmla="*/ 147145 h 2575566"/>
              <a:gd name="connsiteX1" fmla="*/ 331077 w 1403132"/>
              <a:gd name="connsiteY1" fmla="*/ 147145 h 2575566"/>
              <a:gd name="connsiteX2" fmla="*/ 47297 w 1403132"/>
              <a:gd name="connsiteY2" fmla="*/ 872359 h 2575566"/>
              <a:gd name="connsiteX3" fmla="*/ 47297 w 1403132"/>
              <a:gd name="connsiteY3" fmla="*/ 1613338 h 2575566"/>
              <a:gd name="connsiteX4" fmla="*/ 315311 w 1403132"/>
              <a:gd name="connsiteY4" fmla="*/ 2322787 h 2575566"/>
              <a:gd name="connsiteX5" fmla="*/ 693684 w 1403132"/>
              <a:gd name="connsiteY5" fmla="*/ 2570311 h 2575566"/>
              <a:gd name="connsiteX6" fmla="*/ 1056290 w 1403132"/>
              <a:gd name="connsiteY6" fmla="*/ 2291256 h 2575566"/>
              <a:gd name="connsiteX7" fmla="*/ 1355835 w 1403132"/>
              <a:gd name="connsiteY7" fmla="*/ 1597573 h 2575566"/>
              <a:gd name="connsiteX8" fmla="*/ 1340070 w 1403132"/>
              <a:gd name="connsiteY8" fmla="*/ 840828 h 2575566"/>
              <a:gd name="connsiteX9" fmla="*/ 1056290 w 1403132"/>
              <a:gd name="connsiteY9" fmla="*/ 115614 h 2575566"/>
              <a:gd name="connsiteX10" fmla="*/ 677918 w 1403132"/>
              <a:gd name="connsiteY10" fmla="*/ 147145 h 2575566"/>
              <a:gd name="connsiteX0" fmla="*/ 677918 w 1403132"/>
              <a:gd name="connsiteY0" fmla="*/ 149946 h 2578367"/>
              <a:gd name="connsiteX1" fmla="*/ 331077 w 1403132"/>
              <a:gd name="connsiteY1" fmla="*/ 149946 h 2578367"/>
              <a:gd name="connsiteX2" fmla="*/ 47297 w 1403132"/>
              <a:gd name="connsiteY2" fmla="*/ 875160 h 2578367"/>
              <a:gd name="connsiteX3" fmla="*/ 47297 w 1403132"/>
              <a:gd name="connsiteY3" fmla="*/ 1616139 h 2578367"/>
              <a:gd name="connsiteX4" fmla="*/ 315311 w 1403132"/>
              <a:gd name="connsiteY4" fmla="*/ 2325588 h 2578367"/>
              <a:gd name="connsiteX5" fmla="*/ 693684 w 1403132"/>
              <a:gd name="connsiteY5" fmla="*/ 2573112 h 2578367"/>
              <a:gd name="connsiteX6" fmla="*/ 1056290 w 1403132"/>
              <a:gd name="connsiteY6" fmla="*/ 2294057 h 2578367"/>
              <a:gd name="connsiteX7" fmla="*/ 1355835 w 1403132"/>
              <a:gd name="connsiteY7" fmla="*/ 1600374 h 2578367"/>
              <a:gd name="connsiteX8" fmla="*/ 1340070 w 1403132"/>
              <a:gd name="connsiteY8" fmla="*/ 843629 h 2578367"/>
              <a:gd name="connsiteX9" fmla="*/ 1056290 w 1403132"/>
              <a:gd name="connsiteY9" fmla="*/ 118415 h 2578367"/>
              <a:gd name="connsiteX10" fmla="*/ 677918 w 1403132"/>
              <a:gd name="connsiteY10" fmla="*/ 149946 h 2578367"/>
              <a:gd name="connsiteX0" fmla="*/ 677918 w 1403132"/>
              <a:gd name="connsiteY0" fmla="*/ 149946 h 2578367"/>
              <a:gd name="connsiteX1" fmla="*/ 331077 w 1403132"/>
              <a:gd name="connsiteY1" fmla="*/ 149946 h 2578367"/>
              <a:gd name="connsiteX2" fmla="*/ 47297 w 1403132"/>
              <a:gd name="connsiteY2" fmla="*/ 875160 h 2578367"/>
              <a:gd name="connsiteX3" fmla="*/ 47297 w 1403132"/>
              <a:gd name="connsiteY3" fmla="*/ 1616139 h 2578367"/>
              <a:gd name="connsiteX4" fmla="*/ 315311 w 1403132"/>
              <a:gd name="connsiteY4" fmla="*/ 2325588 h 2578367"/>
              <a:gd name="connsiteX5" fmla="*/ 693684 w 1403132"/>
              <a:gd name="connsiteY5" fmla="*/ 2573112 h 2578367"/>
              <a:gd name="connsiteX6" fmla="*/ 1056290 w 1403132"/>
              <a:gd name="connsiteY6" fmla="*/ 2294057 h 2578367"/>
              <a:gd name="connsiteX7" fmla="*/ 1355835 w 1403132"/>
              <a:gd name="connsiteY7" fmla="*/ 1600374 h 2578367"/>
              <a:gd name="connsiteX8" fmla="*/ 1340070 w 1403132"/>
              <a:gd name="connsiteY8" fmla="*/ 843629 h 2578367"/>
              <a:gd name="connsiteX9" fmla="*/ 1056290 w 1403132"/>
              <a:gd name="connsiteY9" fmla="*/ 118415 h 2578367"/>
              <a:gd name="connsiteX10" fmla="*/ 677918 w 1403132"/>
              <a:gd name="connsiteY10" fmla="*/ 149946 h 2578367"/>
              <a:gd name="connsiteX0" fmla="*/ 677918 w 1403132"/>
              <a:gd name="connsiteY0" fmla="*/ 149946 h 2578367"/>
              <a:gd name="connsiteX1" fmla="*/ 331077 w 1403132"/>
              <a:gd name="connsiteY1" fmla="*/ 149946 h 2578367"/>
              <a:gd name="connsiteX2" fmla="*/ 47297 w 1403132"/>
              <a:gd name="connsiteY2" fmla="*/ 875160 h 2578367"/>
              <a:gd name="connsiteX3" fmla="*/ 47297 w 1403132"/>
              <a:gd name="connsiteY3" fmla="*/ 1616139 h 2578367"/>
              <a:gd name="connsiteX4" fmla="*/ 315311 w 1403132"/>
              <a:gd name="connsiteY4" fmla="*/ 2325588 h 2578367"/>
              <a:gd name="connsiteX5" fmla="*/ 693684 w 1403132"/>
              <a:gd name="connsiteY5" fmla="*/ 2573112 h 2578367"/>
              <a:gd name="connsiteX6" fmla="*/ 1056290 w 1403132"/>
              <a:gd name="connsiteY6" fmla="*/ 2294057 h 2578367"/>
              <a:gd name="connsiteX7" fmla="*/ 1355835 w 1403132"/>
              <a:gd name="connsiteY7" fmla="*/ 1600374 h 2578367"/>
              <a:gd name="connsiteX8" fmla="*/ 1340070 w 1403132"/>
              <a:gd name="connsiteY8" fmla="*/ 843629 h 2578367"/>
              <a:gd name="connsiteX9" fmla="*/ 1056290 w 1403132"/>
              <a:gd name="connsiteY9" fmla="*/ 118415 h 2578367"/>
              <a:gd name="connsiteX10" fmla="*/ 677918 w 1403132"/>
              <a:gd name="connsiteY10" fmla="*/ 149946 h 2578367"/>
              <a:gd name="connsiteX0" fmla="*/ 677918 w 1403132"/>
              <a:gd name="connsiteY0" fmla="*/ 147145 h 2575566"/>
              <a:gd name="connsiteX1" fmla="*/ 331077 w 1403132"/>
              <a:gd name="connsiteY1" fmla="*/ 147145 h 2575566"/>
              <a:gd name="connsiteX2" fmla="*/ 47297 w 1403132"/>
              <a:gd name="connsiteY2" fmla="*/ 872359 h 2575566"/>
              <a:gd name="connsiteX3" fmla="*/ 47297 w 1403132"/>
              <a:gd name="connsiteY3" fmla="*/ 1613338 h 2575566"/>
              <a:gd name="connsiteX4" fmla="*/ 315311 w 1403132"/>
              <a:gd name="connsiteY4" fmla="*/ 2322787 h 2575566"/>
              <a:gd name="connsiteX5" fmla="*/ 693684 w 1403132"/>
              <a:gd name="connsiteY5" fmla="*/ 2570311 h 2575566"/>
              <a:gd name="connsiteX6" fmla="*/ 1056290 w 1403132"/>
              <a:gd name="connsiteY6" fmla="*/ 2291256 h 2575566"/>
              <a:gd name="connsiteX7" fmla="*/ 1355835 w 1403132"/>
              <a:gd name="connsiteY7" fmla="*/ 1597573 h 2575566"/>
              <a:gd name="connsiteX8" fmla="*/ 1340070 w 1403132"/>
              <a:gd name="connsiteY8" fmla="*/ 840828 h 2575566"/>
              <a:gd name="connsiteX9" fmla="*/ 1056290 w 1403132"/>
              <a:gd name="connsiteY9" fmla="*/ 115614 h 2575566"/>
              <a:gd name="connsiteX10" fmla="*/ 677918 w 1403132"/>
              <a:gd name="connsiteY10" fmla="*/ 147145 h 257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3132" h="2575566">
                <a:moveTo>
                  <a:pt x="677918" y="147145"/>
                </a:moveTo>
                <a:cubicBezTo>
                  <a:pt x="434808" y="88608"/>
                  <a:pt x="436180" y="26276"/>
                  <a:pt x="331077" y="147145"/>
                </a:cubicBezTo>
                <a:cubicBezTo>
                  <a:pt x="225974" y="268014"/>
                  <a:pt x="94594" y="627994"/>
                  <a:pt x="47297" y="872359"/>
                </a:cubicBezTo>
                <a:cubicBezTo>
                  <a:pt x="0" y="1116724"/>
                  <a:pt x="2628" y="1371600"/>
                  <a:pt x="47297" y="1613338"/>
                </a:cubicBezTo>
                <a:cubicBezTo>
                  <a:pt x="91966" y="1855076"/>
                  <a:pt x="207580" y="2163292"/>
                  <a:pt x="315311" y="2322787"/>
                </a:cubicBezTo>
                <a:cubicBezTo>
                  <a:pt x="423042" y="2482282"/>
                  <a:pt x="570188" y="2575566"/>
                  <a:pt x="693684" y="2570311"/>
                </a:cubicBezTo>
                <a:cubicBezTo>
                  <a:pt x="817181" y="2565056"/>
                  <a:pt x="945932" y="2453379"/>
                  <a:pt x="1056290" y="2291256"/>
                </a:cubicBezTo>
                <a:cubicBezTo>
                  <a:pt x="1166649" y="2129133"/>
                  <a:pt x="1308538" y="1839311"/>
                  <a:pt x="1355835" y="1597573"/>
                </a:cubicBezTo>
                <a:cubicBezTo>
                  <a:pt x="1403132" y="1355835"/>
                  <a:pt x="1389994" y="1087821"/>
                  <a:pt x="1340070" y="840828"/>
                </a:cubicBezTo>
                <a:cubicBezTo>
                  <a:pt x="1290146" y="593835"/>
                  <a:pt x="1166648" y="231228"/>
                  <a:pt x="1056290" y="115614"/>
                </a:cubicBezTo>
                <a:cubicBezTo>
                  <a:pt x="945932" y="0"/>
                  <a:pt x="961960" y="98660"/>
                  <a:pt x="677918" y="147145"/>
                </a:cubicBezTo>
                <a:close/>
              </a:path>
            </a:pathLst>
          </a:custGeom>
          <a:solidFill>
            <a:schemeClr val="tx2">
              <a:lumMod val="75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ontrasting" dir="t">
              <a:rot lat="0" lon="0" rev="1800000"/>
            </a:lightRig>
          </a:scene3d>
          <a:sp3d extrusionH="508000" prstMaterial="plastic">
            <a:bevelT w="635000" h="508000"/>
            <a:bevelB w="635000" h="508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4788024" y="4973317"/>
            <a:ext cx="4284000" cy="831947"/>
            <a:chOff x="605014" y="2350614"/>
            <a:chExt cx="3783251" cy="730137"/>
          </a:xfrm>
        </p:grpSpPr>
        <p:sp>
          <p:nvSpPr>
            <p:cNvPr id="88" name="Freeform 87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9" name="Freeform 88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89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Freeform 90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2" name="Freeform 91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3" name="Freeform 92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4" name="Freeform 93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6" name="Freeform 95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7" name="Freeform 96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0" name="Freeform 99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1" name="Freeform 100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2" name="Freeform 101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3" name="Freeform 102"/>
            <p:cNvSpPr/>
            <p:nvPr/>
          </p:nvSpPr>
          <p:spPr bwMode="auto">
            <a:xfrm>
              <a:off x="4258330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4" name="Freeform 103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5" name="Freeform 104"/>
            <p:cNvSpPr/>
            <p:nvPr/>
          </p:nvSpPr>
          <p:spPr bwMode="auto">
            <a:xfrm>
              <a:off x="4038167" y="2659593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6" name="Freeform 105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7" name="Freeform 106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8" name="Freeform 107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9" name="Freeform 108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2" name="Freeform 111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3" name="Freeform 112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4" name="Freeform 113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5" name="Freeform 114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6" name="Freeform 115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7" name="Freeform 116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8" name="Freeform 117"/>
            <p:cNvSpPr/>
            <p:nvPr/>
          </p:nvSpPr>
          <p:spPr bwMode="auto">
            <a:xfrm>
              <a:off x="4270876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9" name="Freeform 118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0" name="Freeform 119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1" name="Freeform 120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2" name="Freeform 121"/>
            <p:cNvSpPr/>
            <p:nvPr/>
          </p:nvSpPr>
          <p:spPr bwMode="auto">
            <a:xfrm>
              <a:off x="4012347" y="2557909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3" name="Freeform 122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7" name="Oval 126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8" name="Oval 127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9" name="Oval 128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0" name="Oval 129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4" name="Oval 133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5" name="Oval 134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6" name="Oval 135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8" name="Oval 137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9" name="Oval 138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0" name="Oval 139"/>
            <p:cNvSpPr/>
            <p:nvPr/>
          </p:nvSpPr>
          <p:spPr bwMode="auto">
            <a:xfrm>
              <a:off x="3969310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1" name="Oval 140"/>
            <p:cNvSpPr/>
            <p:nvPr/>
          </p:nvSpPr>
          <p:spPr bwMode="auto">
            <a:xfrm>
              <a:off x="417878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2" name="Oval 141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5" name="Oval 154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6" name="Oval 155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3969310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4178787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89" name="TextBox 188"/>
          <p:cNvSpPr txBox="1"/>
          <p:nvPr/>
        </p:nvSpPr>
        <p:spPr>
          <a:xfrm>
            <a:off x="6601908" y="6000768"/>
            <a:ext cx="1827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0" dirty="0" smtClean="0">
                <a:solidFill>
                  <a:schemeClr val="bg1"/>
                </a:solidFill>
                <a:latin typeface="Arial Narrow" pitchFamily="34" charset="0"/>
              </a:rPr>
              <a:t>BZDs &amp; Barbiturates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194" name="Oval 193"/>
          <p:cNvSpPr/>
          <p:nvPr/>
        </p:nvSpPr>
        <p:spPr bwMode="auto">
          <a:xfrm>
            <a:off x="2928926" y="3786190"/>
            <a:ext cx="367010" cy="356212"/>
          </a:xfrm>
          <a:prstGeom prst="ellipse">
            <a:avLst/>
          </a:prstGeom>
          <a:solidFill>
            <a:srgbClr val="E78E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/>
            <a:bevelB w="88900"/>
          </a:sp3d>
        </p:spPr>
        <p:txBody>
          <a:bodyPr vert="horz" wrap="none" lIns="0" tIns="91440" rIns="365760" bIns="2743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rPr>
              <a:t>GABA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</a:endParaRPr>
          </a:p>
        </p:txBody>
      </p:sp>
      <p:sp>
        <p:nvSpPr>
          <p:cNvPr id="199" name="Oval 198"/>
          <p:cNvSpPr/>
          <p:nvPr/>
        </p:nvSpPr>
        <p:spPr bwMode="auto">
          <a:xfrm>
            <a:off x="714348" y="3643314"/>
            <a:ext cx="367010" cy="356212"/>
          </a:xfrm>
          <a:prstGeom prst="ellipse">
            <a:avLst/>
          </a:prstGeom>
          <a:solidFill>
            <a:srgbClr val="E78E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/>
            <a:bevelB w="88900"/>
          </a:sp3d>
        </p:spPr>
        <p:txBody>
          <a:bodyPr vert="horz" wrap="none" lIns="0" tIns="91440" rIns="365760" bIns="2743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rPr>
              <a:t>GABA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</a:endParaRPr>
          </a:p>
        </p:txBody>
      </p:sp>
      <p:sp>
        <p:nvSpPr>
          <p:cNvPr id="200" name="Freeform 199"/>
          <p:cNvSpPr/>
          <p:nvPr/>
        </p:nvSpPr>
        <p:spPr bwMode="auto">
          <a:xfrm flipH="1">
            <a:off x="5922352" y="4135631"/>
            <a:ext cx="583006" cy="1971002"/>
          </a:xfrm>
          <a:custGeom>
            <a:avLst/>
            <a:gdLst>
              <a:gd name="connsiteX0" fmla="*/ 233855 w 819807"/>
              <a:gd name="connsiteY0" fmla="*/ 131379 h 3058510"/>
              <a:gd name="connsiteX1" fmla="*/ 13138 w 819807"/>
              <a:gd name="connsiteY1" fmla="*/ 903889 h 3058510"/>
              <a:gd name="connsiteX2" fmla="*/ 155028 w 819807"/>
              <a:gd name="connsiteY2" fmla="*/ 2322786 h 3058510"/>
              <a:gd name="connsiteX3" fmla="*/ 328449 w 819807"/>
              <a:gd name="connsiteY3" fmla="*/ 3048000 h 3058510"/>
              <a:gd name="connsiteX4" fmla="*/ 438807 w 819807"/>
              <a:gd name="connsiteY4" fmla="*/ 2259724 h 3058510"/>
              <a:gd name="connsiteX5" fmla="*/ 549166 w 819807"/>
              <a:gd name="connsiteY5" fmla="*/ 1597572 h 3058510"/>
              <a:gd name="connsiteX6" fmla="*/ 675290 w 819807"/>
              <a:gd name="connsiteY6" fmla="*/ 1234965 h 3058510"/>
              <a:gd name="connsiteX7" fmla="*/ 801414 w 819807"/>
              <a:gd name="connsiteY7" fmla="*/ 1187669 h 3058510"/>
              <a:gd name="connsiteX8" fmla="*/ 785649 w 819807"/>
              <a:gd name="connsiteY8" fmla="*/ 982717 h 3058510"/>
              <a:gd name="connsiteX9" fmla="*/ 691055 w 819807"/>
              <a:gd name="connsiteY9" fmla="*/ 982717 h 3058510"/>
              <a:gd name="connsiteX10" fmla="*/ 596462 w 819807"/>
              <a:gd name="connsiteY10" fmla="*/ 525517 h 3058510"/>
              <a:gd name="connsiteX11" fmla="*/ 486104 w 819807"/>
              <a:gd name="connsiteY11" fmla="*/ 194441 h 3058510"/>
              <a:gd name="connsiteX12" fmla="*/ 359980 w 819807"/>
              <a:gd name="connsiteY12" fmla="*/ 115614 h 3058510"/>
              <a:gd name="connsiteX13" fmla="*/ 233855 w 819807"/>
              <a:gd name="connsiteY13" fmla="*/ 131379 h 3058510"/>
              <a:gd name="connsiteX0" fmla="*/ 233855 w 819807"/>
              <a:gd name="connsiteY0" fmla="*/ 131379 h 2548758"/>
              <a:gd name="connsiteX1" fmla="*/ 13138 w 819807"/>
              <a:gd name="connsiteY1" fmla="*/ 903889 h 2548758"/>
              <a:gd name="connsiteX2" fmla="*/ 155028 w 819807"/>
              <a:gd name="connsiteY2" fmla="*/ 2322786 h 2548758"/>
              <a:gd name="connsiteX3" fmla="*/ 438807 w 819807"/>
              <a:gd name="connsiteY3" fmla="*/ 2259724 h 2548758"/>
              <a:gd name="connsiteX4" fmla="*/ 549166 w 819807"/>
              <a:gd name="connsiteY4" fmla="*/ 1597572 h 2548758"/>
              <a:gd name="connsiteX5" fmla="*/ 675290 w 819807"/>
              <a:gd name="connsiteY5" fmla="*/ 1234965 h 2548758"/>
              <a:gd name="connsiteX6" fmla="*/ 801414 w 819807"/>
              <a:gd name="connsiteY6" fmla="*/ 1187669 h 2548758"/>
              <a:gd name="connsiteX7" fmla="*/ 785649 w 819807"/>
              <a:gd name="connsiteY7" fmla="*/ 982717 h 2548758"/>
              <a:gd name="connsiteX8" fmla="*/ 691055 w 819807"/>
              <a:gd name="connsiteY8" fmla="*/ 982717 h 2548758"/>
              <a:gd name="connsiteX9" fmla="*/ 596462 w 819807"/>
              <a:gd name="connsiteY9" fmla="*/ 525517 h 2548758"/>
              <a:gd name="connsiteX10" fmla="*/ 486104 w 819807"/>
              <a:gd name="connsiteY10" fmla="*/ 194441 h 2548758"/>
              <a:gd name="connsiteX11" fmla="*/ 359980 w 819807"/>
              <a:gd name="connsiteY11" fmla="*/ 115614 h 2548758"/>
              <a:gd name="connsiteX12" fmla="*/ 233855 w 819807"/>
              <a:gd name="connsiteY12" fmla="*/ 131379 h 254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9807" h="2548758">
                <a:moveTo>
                  <a:pt x="233855" y="131379"/>
                </a:moveTo>
                <a:cubicBezTo>
                  <a:pt x="176048" y="262758"/>
                  <a:pt x="26276" y="538654"/>
                  <a:pt x="13138" y="903889"/>
                </a:cubicBezTo>
                <a:cubicBezTo>
                  <a:pt x="0" y="1269124"/>
                  <a:pt x="84083" y="2096814"/>
                  <a:pt x="155028" y="2322786"/>
                </a:cubicBezTo>
                <a:cubicBezTo>
                  <a:pt x="225973" y="2548758"/>
                  <a:pt x="373117" y="2380593"/>
                  <a:pt x="438807" y="2259724"/>
                </a:cubicBezTo>
                <a:cubicBezTo>
                  <a:pt x="504497" y="2138855"/>
                  <a:pt x="509752" y="1768365"/>
                  <a:pt x="549166" y="1597572"/>
                </a:cubicBezTo>
                <a:cubicBezTo>
                  <a:pt x="588580" y="1426779"/>
                  <a:pt x="633249" y="1303282"/>
                  <a:pt x="675290" y="1234965"/>
                </a:cubicBezTo>
                <a:cubicBezTo>
                  <a:pt x="717331" y="1166648"/>
                  <a:pt x="783021" y="1229710"/>
                  <a:pt x="801414" y="1187669"/>
                </a:cubicBezTo>
                <a:cubicBezTo>
                  <a:pt x="819807" y="1145628"/>
                  <a:pt x="804042" y="1016876"/>
                  <a:pt x="785649" y="982717"/>
                </a:cubicBezTo>
                <a:cubicBezTo>
                  <a:pt x="767256" y="948558"/>
                  <a:pt x="722586" y="1058917"/>
                  <a:pt x="691055" y="982717"/>
                </a:cubicBezTo>
                <a:cubicBezTo>
                  <a:pt x="659524" y="906517"/>
                  <a:pt x="630620" y="656896"/>
                  <a:pt x="596462" y="525517"/>
                </a:cubicBezTo>
                <a:cubicBezTo>
                  <a:pt x="562304" y="394138"/>
                  <a:pt x="525518" y="262758"/>
                  <a:pt x="486104" y="194441"/>
                </a:cubicBezTo>
                <a:cubicBezTo>
                  <a:pt x="446690" y="126124"/>
                  <a:pt x="394139" y="126124"/>
                  <a:pt x="359980" y="115614"/>
                </a:cubicBezTo>
                <a:cubicBezTo>
                  <a:pt x="325821" y="105104"/>
                  <a:pt x="291662" y="0"/>
                  <a:pt x="233855" y="131379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800000"/>
            </a:lightRig>
          </a:scene3d>
          <a:sp3d extrusionH="381000" prstMaterial="plastic">
            <a:bevelT w="508000" h="381000"/>
            <a:bevelB w="508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1" name="Freeform 200"/>
          <p:cNvSpPr/>
          <p:nvPr/>
        </p:nvSpPr>
        <p:spPr bwMode="auto">
          <a:xfrm>
            <a:off x="5562312" y="4128239"/>
            <a:ext cx="1136033" cy="1991734"/>
          </a:xfrm>
          <a:custGeom>
            <a:avLst/>
            <a:gdLst>
              <a:gd name="connsiteX0" fmla="*/ 677918 w 1403132"/>
              <a:gd name="connsiteY0" fmla="*/ 144517 h 3034862"/>
              <a:gd name="connsiteX1" fmla="*/ 331077 w 1403132"/>
              <a:gd name="connsiteY1" fmla="*/ 144517 h 3034862"/>
              <a:gd name="connsiteX2" fmla="*/ 47297 w 1403132"/>
              <a:gd name="connsiteY2" fmla="*/ 869731 h 3034862"/>
              <a:gd name="connsiteX3" fmla="*/ 47297 w 1403132"/>
              <a:gd name="connsiteY3" fmla="*/ 1610710 h 3034862"/>
              <a:gd name="connsiteX4" fmla="*/ 315311 w 1403132"/>
              <a:gd name="connsiteY4" fmla="*/ 2320159 h 3034862"/>
              <a:gd name="connsiteX5" fmla="*/ 693684 w 1403132"/>
              <a:gd name="connsiteY5" fmla="*/ 3029607 h 3034862"/>
              <a:gd name="connsiteX6" fmla="*/ 1056290 w 1403132"/>
              <a:gd name="connsiteY6" fmla="*/ 2288628 h 3034862"/>
              <a:gd name="connsiteX7" fmla="*/ 1355835 w 1403132"/>
              <a:gd name="connsiteY7" fmla="*/ 1594945 h 3034862"/>
              <a:gd name="connsiteX8" fmla="*/ 1340070 w 1403132"/>
              <a:gd name="connsiteY8" fmla="*/ 838200 h 3034862"/>
              <a:gd name="connsiteX9" fmla="*/ 1056290 w 1403132"/>
              <a:gd name="connsiteY9" fmla="*/ 112986 h 3034862"/>
              <a:gd name="connsiteX10" fmla="*/ 677918 w 1403132"/>
              <a:gd name="connsiteY10" fmla="*/ 144517 h 3034862"/>
              <a:gd name="connsiteX0" fmla="*/ 677918 w 1403132"/>
              <a:gd name="connsiteY0" fmla="*/ 144517 h 2572937"/>
              <a:gd name="connsiteX1" fmla="*/ 331077 w 1403132"/>
              <a:gd name="connsiteY1" fmla="*/ 144517 h 2572937"/>
              <a:gd name="connsiteX2" fmla="*/ 47297 w 1403132"/>
              <a:gd name="connsiteY2" fmla="*/ 869731 h 2572937"/>
              <a:gd name="connsiteX3" fmla="*/ 47297 w 1403132"/>
              <a:gd name="connsiteY3" fmla="*/ 1610710 h 2572937"/>
              <a:gd name="connsiteX4" fmla="*/ 315311 w 1403132"/>
              <a:gd name="connsiteY4" fmla="*/ 2320159 h 2572937"/>
              <a:gd name="connsiteX5" fmla="*/ 693684 w 1403132"/>
              <a:gd name="connsiteY5" fmla="*/ 2567683 h 2572937"/>
              <a:gd name="connsiteX6" fmla="*/ 1056290 w 1403132"/>
              <a:gd name="connsiteY6" fmla="*/ 2288628 h 2572937"/>
              <a:gd name="connsiteX7" fmla="*/ 1355835 w 1403132"/>
              <a:gd name="connsiteY7" fmla="*/ 1594945 h 2572937"/>
              <a:gd name="connsiteX8" fmla="*/ 1340070 w 1403132"/>
              <a:gd name="connsiteY8" fmla="*/ 838200 h 2572937"/>
              <a:gd name="connsiteX9" fmla="*/ 1056290 w 1403132"/>
              <a:gd name="connsiteY9" fmla="*/ 112986 h 2572937"/>
              <a:gd name="connsiteX10" fmla="*/ 677918 w 1403132"/>
              <a:gd name="connsiteY10" fmla="*/ 144517 h 2572937"/>
              <a:gd name="connsiteX0" fmla="*/ 677918 w 1403132"/>
              <a:gd name="connsiteY0" fmla="*/ 147145 h 2575566"/>
              <a:gd name="connsiteX1" fmla="*/ 331077 w 1403132"/>
              <a:gd name="connsiteY1" fmla="*/ 147145 h 2575566"/>
              <a:gd name="connsiteX2" fmla="*/ 47297 w 1403132"/>
              <a:gd name="connsiteY2" fmla="*/ 872359 h 2575566"/>
              <a:gd name="connsiteX3" fmla="*/ 47297 w 1403132"/>
              <a:gd name="connsiteY3" fmla="*/ 1613338 h 2575566"/>
              <a:gd name="connsiteX4" fmla="*/ 315311 w 1403132"/>
              <a:gd name="connsiteY4" fmla="*/ 2322787 h 2575566"/>
              <a:gd name="connsiteX5" fmla="*/ 693684 w 1403132"/>
              <a:gd name="connsiteY5" fmla="*/ 2570311 h 2575566"/>
              <a:gd name="connsiteX6" fmla="*/ 1056290 w 1403132"/>
              <a:gd name="connsiteY6" fmla="*/ 2291256 h 2575566"/>
              <a:gd name="connsiteX7" fmla="*/ 1355835 w 1403132"/>
              <a:gd name="connsiteY7" fmla="*/ 1597573 h 2575566"/>
              <a:gd name="connsiteX8" fmla="*/ 1340070 w 1403132"/>
              <a:gd name="connsiteY8" fmla="*/ 840828 h 2575566"/>
              <a:gd name="connsiteX9" fmla="*/ 1056290 w 1403132"/>
              <a:gd name="connsiteY9" fmla="*/ 115614 h 2575566"/>
              <a:gd name="connsiteX10" fmla="*/ 677918 w 1403132"/>
              <a:gd name="connsiteY10" fmla="*/ 147145 h 2575566"/>
              <a:gd name="connsiteX0" fmla="*/ 677918 w 1403132"/>
              <a:gd name="connsiteY0" fmla="*/ 149946 h 2578367"/>
              <a:gd name="connsiteX1" fmla="*/ 331077 w 1403132"/>
              <a:gd name="connsiteY1" fmla="*/ 149946 h 2578367"/>
              <a:gd name="connsiteX2" fmla="*/ 47297 w 1403132"/>
              <a:gd name="connsiteY2" fmla="*/ 875160 h 2578367"/>
              <a:gd name="connsiteX3" fmla="*/ 47297 w 1403132"/>
              <a:gd name="connsiteY3" fmla="*/ 1616139 h 2578367"/>
              <a:gd name="connsiteX4" fmla="*/ 315311 w 1403132"/>
              <a:gd name="connsiteY4" fmla="*/ 2325588 h 2578367"/>
              <a:gd name="connsiteX5" fmla="*/ 693684 w 1403132"/>
              <a:gd name="connsiteY5" fmla="*/ 2573112 h 2578367"/>
              <a:gd name="connsiteX6" fmla="*/ 1056290 w 1403132"/>
              <a:gd name="connsiteY6" fmla="*/ 2294057 h 2578367"/>
              <a:gd name="connsiteX7" fmla="*/ 1355835 w 1403132"/>
              <a:gd name="connsiteY7" fmla="*/ 1600374 h 2578367"/>
              <a:gd name="connsiteX8" fmla="*/ 1340070 w 1403132"/>
              <a:gd name="connsiteY8" fmla="*/ 843629 h 2578367"/>
              <a:gd name="connsiteX9" fmla="*/ 1056290 w 1403132"/>
              <a:gd name="connsiteY9" fmla="*/ 118415 h 2578367"/>
              <a:gd name="connsiteX10" fmla="*/ 677918 w 1403132"/>
              <a:gd name="connsiteY10" fmla="*/ 149946 h 2578367"/>
              <a:gd name="connsiteX0" fmla="*/ 677918 w 1403132"/>
              <a:gd name="connsiteY0" fmla="*/ 149946 h 2578367"/>
              <a:gd name="connsiteX1" fmla="*/ 331077 w 1403132"/>
              <a:gd name="connsiteY1" fmla="*/ 149946 h 2578367"/>
              <a:gd name="connsiteX2" fmla="*/ 47297 w 1403132"/>
              <a:gd name="connsiteY2" fmla="*/ 875160 h 2578367"/>
              <a:gd name="connsiteX3" fmla="*/ 47297 w 1403132"/>
              <a:gd name="connsiteY3" fmla="*/ 1616139 h 2578367"/>
              <a:gd name="connsiteX4" fmla="*/ 315311 w 1403132"/>
              <a:gd name="connsiteY4" fmla="*/ 2325588 h 2578367"/>
              <a:gd name="connsiteX5" fmla="*/ 693684 w 1403132"/>
              <a:gd name="connsiteY5" fmla="*/ 2573112 h 2578367"/>
              <a:gd name="connsiteX6" fmla="*/ 1056290 w 1403132"/>
              <a:gd name="connsiteY6" fmla="*/ 2294057 h 2578367"/>
              <a:gd name="connsiteX7" fmla="*/ 1355835 w 1403132"/>
              <a:gd name="connsiteY7" fmla="*/ 1600374 h 2578367"/>
              <a:gd name="connsiteX8" fmla="*/ 1340070 w 1403132"/>
              <a:gd name="connsiteY8" fmla="*/ 843629 h 2578367"/>
              <a:gd name="connsiteX9" fmla="*/ 1056290 w 1403132"/>
              <a:gd name="connsiteY9" fmla="*/ 118415 h 2578367"/>
              <a:gd name="connsiteX10" fmla="*/ 677918 w 1403132"/>
              <a:gd name="connsiteY10" fmla="*/ 149946 h 2578367"/>
              <a:gd name="connsiteX0" fmla="*/ 677918 w 1403132"/>
              <a:gd name="connsiteY0" fmla="*/ 149946 h 2578367"/>
              <a:gd name="connsiteX1" fmla="*/ 331077 w 1403132"/>
              <a:gd name="connsiteY1" fmla="*/ 149946 h 2578367"/>
              <a:gd name="connsiteX2" fmla="*/ 47297 w 1403132"/>
              <a:gd name="connsiteY2" fmla="*/ 875160 h 2578367"/>
              <a:gd name="connsiteX3" fmla="*/ 47297 w 1403132"/>
              <a:gd name="connsiteY3" fmla="*/ 1616139 h 2578367"/>
              <a:gd name="connsiteX4" fmla="*/ 315311 w 1403132"/>
              <a:gd name="connsiteY4" fmla="*/ 2325588 h 2578367"/>
              <a:gd name="connsiteX5" fmla="*/ 693684 w 1403132"/>
              <a:gd name="connsiteY5" fmla="*/ 2573112 h 2578367"/>
              <a:gd name="connsiteX6" fmla="*/ 1056290 w 1403132"/>
              <a:gd name="connsiteY6" fmla="*/ 2294057 h 2578367"/>
              <a:gd name="connsiteX7" fmla="*/ 1355835 w 1403132"/>
              <a:gd name="connsiteY7" fmla="*/ 1600374 h 2578367"/>
              <a:gd name="connsiteX8" fmla="*/ 1340070 w 1403132"/>
              <a:gd name="connsiteY8" fmla="*/ 843629 h 2578367"/>
              <a:gd name="connsiteX9" fmla="*/ 1056290 w 1403132"/>
              <a:gd name="connsiteY9" fmla="*/ 118415 h 2578367"/>
              <a:gd name="connsiteX10" fmla="*/ 677918 w 1403132"/>
              <a:gd name="connsiteY10" fmla="*/ 149946 h 2578367"/>
              <a:gd name="connsiteX0" fmla="*/ 677918 w 1403132"/>
              <a:gd name="connsiteY0" fmla="*/ 147145 h 2575566"/>
              <a:gd name="connsiteX1" fmla="*/ 331077 w 1403132"/>
              <a:gd name="connsiteY1" fmla="*/ 147145 h 2575566"/>
              <a:gd name="connsiteX2" fmla="*/ 47297 w 1403132"/>
              <a:gd name="connsiteY2" fmla="*/ 872359 h 2575566"/>
              <a:gd name="connsiteX3" fmla="*/ 47297 w 1403132"/>
              <a:gd name="connsiteY3" fmla="*/ 1613338 h 2575566"/>
              <a:gd name="connsiteX4" fmla="*/ 315311 w 1403132"/>
              <a:gd name="connsiteY4" fmla="*/ 2322787 h 2575566"/>
              <a:gd name="connsiteX5" fmla="*/ 693684 w 1403132"/>
              <a:gd name="connsiteY5" fmla="*/ 2570311 h 2575566"/>
              <a:gd name="connsiteX6" fmla="*/ 1056290 w 1403132"/>
              <a:gd name="connsiteY6" fmla="*/ 2291256 h 2575566"/>
              <a:gd name="connsiteX7" fmla="*/ 1355835 w 1403132"/>
              <a:gd name="connsiteY7" fmla="*/ 1597573 h 2575566"/>
              <a:gd name="connsiteX8" fmla="*/ 1340070 w 1403132"/>
              <a:gd name="connsiteY8" fmla="*/ 840828 h 2575566"/>
              <a:gd name="connsiteX9" fmla="*/ 1056290 w 1403132"/>
              <a:gd name="connsiteY9" fmla="*/ 115614 h 2575566"/>
              <a:gd name="connsiteX10" fmla="*/ 677918 w 1403132"/>
              <a:gd name="connsiteY10" fmla="*/ 147145 h 257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3132" h="2575566">
                <a:moveTo>
                  <a:pt x="677918" y="147145"/>
                </a:moveTo>
                <a:cubicBezTo>
                  <a:pt x="434808" y="88608"/>
                  <a:pt x="436180" y="26276"/>
                  <a:pt x="331077" y="147145"/>
                </a:cubicBezTo>
                <a:cubicBezTo>
                  <a:pt x="225974" y="268014"/>
                  <a:pt x="94594" y="627994"/>
                  <a:pt x="47297" y="872359"/>
                </a:cubicBezTo>
                <a:cubicBezTo>
                  <a:pt x="0" y="1116724"/>
                  <a:pt x="2628" y="1371600"/>
                  <a:pt x="47297" y="1613338"/>
                </a:cubicBezTo>
                <a:cubicBezTo>
                  <a:pt x="91966" y="1855076"/>
                  <a:pt x="207580" y="2163292"/>
                  <a:pt x="315311" y="2322787"/>
                </a:cubicBezTo>
                <a:cubicBezTo>
                  <a:pt x="423042" y="2482282"/>
                  <a:pt x="570188" y="2575566"/>
                  <a:pt x="693684" y="2570311"/>
                </a:cubicBezTo>
                <a:cubicBezTo>
                  <a:pt x="817181" y="2565056"/>
                  <a:pt x="945932" y="2453379"/>
                  <a:pt x="1056290" y="2291256"/>
                </a:cubicBezTo>
                <a:cubicBezTo>
                  <a:pt x="1166649" y="2129133"/>
                  <a:pt x="1308538" y="1839311"/>
                  <a:pt x="1355835" y="1597573"/>
                </a:cubicBezTo>
                <a:cubicBezTo>
                  <a:pt x="1403132" y="1355835"/>
                  <a:pt x="1389994" y="1087821"/>
                  <a:pt x="1340070" y="840828"/>
                </a:cubicBezTo>
                <a:cubicBezTo>
                  <a:pt x="1290146" y="593835"/>
                  <a:pt x="1166648" y="231228"/>
                  <a:pt x="1056290" y="115614"/>
                </a:cubicBezTo>
                <a:cubicBezTo>
                  <a:pt x="945932" y="0"/>
                  <a:pt x="961960" y="98660"/>
                  <a:pt x="677918" y="147145"/>
                </a:cubicBezTo>
                <a:close/>
              </a:path>
            </a:pathLst>
          </a:custGeom>
          <a:solidFill>
            <a:schemeClr val="tx2">
              <a:lumMod val="75000"/>
              <a:alpha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ontrasting" dir="t">
              <a:rot lat="0" lon="0" rev="1800000"/>
            </a:lightRig>
          </a:scene3d>
          <a:sp3d extrusionH="508000" prstMaterial="plastic">
            <a:bevelT w="635000" h="508000"/>
            <a:bevelB w="635000" h="508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2" name="Freeform 201"/>
          <p:cNvSpPr/>
          <p:nvPr/>
        </p:nvSpPr>
        <p:spPr bwMode="auto">
          <a:xfrm>
            <a:off x="5869323" y="4147575"/>
            <a:ext cx="407229" cy="1996069"/>
          </a:xfrm>
          <a:custGeom>
            <a:avLst/>
            <a:gdLst>
              <a:gd name="connsiteX0" fmla="*/ 54187 w 663787"/>
              <a:gd name="connsiteY0" fmla="*/ 362373 h 3393440"/>
              <a:gd name="connsiteX1" fmla="*/ 277707 w 663787"/>
              <a:gd name="connsiteY1" fmla="*/ 2536613 h 3393440"/>
              <a:gd name="connsiteX2" fmla="*/ 196427 w 663787"/>
              <a:gd name="connsiteY2" fmla="*/ 3268133 h 3393440"/>
              <a:gd name="connsiteX3" fmla="*/ 480907 w 663787"/>
              <a:gd name="connsiteY3" fmla="*/ 3268133 h 3393440"/>
              <a:gd name="connsiteX4" fmla="*/ 419947 w 663787"/>
              <a:gd name="connsiteY4" fmla="*/ 2516293 h 3393440"/>
              <a:gd name="connsiteX5" fmla="*/ 602827 w 663787"/>
              <a:gd name="connsiteY5" fmla="*/ 362373 h 3393440"/>
              <a:gd name="connsiteX6" fmla="*/ 54187 w 663787"/>
              <a:gd name="connsiteY6" fmla="*/ 362373 h 3393440"/>
              <a:gd name="connsiteX0" fmla="*/ 54187 w 671628"/>
              <a:gd name="connsiteY0" fmla="*/ 364313 h 3391992"/>
              <a:gd name="connsiteX1" fmla="*/ 277707 w 671628"/>
              <a:gd name="connsiteY1" fmla="*/ 2538553 h 3391992"/>
              <a:gd name="connsiteX2" fmla="*/ 196427 w 671628"/>
              <a:gd name="connsiteY2" fmla="*/ 3270073 h 3391992"/>
              <a:gd name="connsiteX3" fmla="*/ 480907 w 671628"/>
              <a:gd name="connsiteY3" fmla="*/ 3270073 h 3391992"/>
              <a:gd name="connsiteX4" fmla="*/ 466994 w 671628"/>
              <a:gd name="connsiteY4" fmla="*/ 2550191 h 3391992"/>
              <a:gd name="connsiteX5" fmla="*/ 602827 w 671628"/>
              <a:gd name="connsiteY5" fmla="*/ 364313 h 3391992"/>
              <a:gd name="connsiteX6" fmla="*/ 54187 w 671628"/>
              <a:gd name="connsiteY6" fmla="*/ 364313 h 3391992"/>
              <a:gd name="connsiteX0" fmla="*/ 67115 w 684556"/>
              <a:gd name="connsiteY0" fmla="*/ 364313 h 3390052"/>
              <a:gd name="connsiteX1" fmla="*/ 213067 w 684556"/>
              <a:gd name="connsiteY1" fmla="*/ 2550191 h 3390052"/>
              <a:gd name="connsiteX2" fmla="*/ 209355 w 684556"/>
              <a:gd name="connsiteY2" fmla="*/ 3270073 h 3390052"/>
              <a:gd name="connsiteX3" fmla="*/ 493835 w 684556"/>
              <a:gd name="connsiteY3" fmla="*/ 3270073 h 3390052"/>
              <a:gd name="connsiteX4" fmla="*/ 479922 w 684556"/>
              <a:gd name="connsiteY4" fmla="*/ 2550191 h 3390052"/>
              <a:gd name="connsiteX5" fmla="*/ 615755 w 684556"/>
              <a:gd name="connsiteY5" fmla="*/ 364313 h 3390052"/>
              <a:gd name="connsiteX6" fmla="*/ 67115 w 684556"/>
              <a:gd name="connsiteY6" fmla="*/ 364313 h 339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556" h="3390052">
                <a:moveTo>
                  <a:pt x="67115" y="364313"/>
                </a:moveTo>
                <a:cubicBezTo>
                  <a:pt x="0" y="728626"/>
                  <a:pt x="189360" y="2065898"/>
                  <a:pt x="213067" y="2550191"/>
                </a:cubicBezTo>
                <a:cubicBezTo>
                  <a:pt x="236774" y="3034484"/>
                  <a:pt x="162560" y="3150093"/>
                  <a:pt x="209355" y="3270073"/>
                </a:cubicBezTo>
                <a:cubicBezTo>
                  <a:pt x="256150" y="3390053"/>
                  <a:pt x="448740" y="3390053"/>
                  <a:pt x="493835" y="3270073"/>
                </a:cubicBezTo>
                <a:cubicBezTo>
                  <a:pt x="538930" y="3150093"/>
                  <a:pt x="459602" y="3034484"/>
                  <a:pt x="479922" y="2550191"/>
                </a:cubicBezTo>
                <a:cubicBezTo>
                  <a:pt x="500242" y="2065898"/>
                  <a:pt x="684556" y="728626"/>
                  <a:pt x="615755" y="364313"/>
                </a:cubicBezTo>
                <a:cubicBezTo>
                  <a:pt x="546954" y="0"/>
                  <a:pt x="134230" y="0"/>
                  <a:pt x="67115" y="364313"/>
                </a:cubicBezTo>
                <a:close/>
              </a:path>
            </a:pathLst>
          </a:cu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4" name="Oval 203"/>
          <p:cNvSpPr/>
          <p:nvPr/>
        </p:nvSpPr>
        <p:spPr bwMode="auto">
          <a:xfrm>
            <a:off x="7062510" y="3786190"/>
            <a:ext cx="367010" cy="356212"/>
          </a:xfrm>
          <a:prstGeom prst="ellipse">
            <a:avLst/>
          </a:prstGeom>
          <a:solidFill>
            <a:srgbClr val="E78E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/>
            <a:bevelB w="88900"/>
          </a:sp3d>
        </p:spPr>
        <p:txBody>
          <a:bodyPr vert="horz" wrap="none" lIns="0" tIns="91440" rIns="365760" bIns="2743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rPr>
              <a:t>GABA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</a:endParaRPr>
          </a:p>
        </p:txBody>
      </p:sp>
      <p:sp>
        <p:nvSpPr>
          <p:cNvPr id="203" name="Freeform 202"/>
          <p:cNvSpPr/>
          <p:nvPr/>
        </p:nvSpPr>
        <p:spPr bwMode="auto">
          <a:xfrm>
            <a:off x="5857884" y="4214818"/>
            <a:ext cx="565888" cy="1913499"/>
          </a:xfrm>
          <a:custGeom>
            <a:avLst/>
            <a:gdLst>
              <a:gd name="connsiteX0" fmla="*/ 233855 w 819807"/>
              <a:gd name="connsiteY0" fmla="*/ 131379 h 3058510"/>
              <a:gd name="connsiteX1" fmla="*/ 13138 w 819807"/>
              <a:gd name="connsiteY1" fmla="*/ 903889 h 3058510"/>
              <a:gd name="connsiteX2" fmla="*/ 155028 w 819807"/>
              <a:gd name="connsiteY2" fmla="*/ 2322786 h 3058510"/>
              <a:gd name="connsiteX3" fmla="*/ 328449 w 819807"/>
              <a:gd name="connsiteY3" fmla="*/ 3048000 h 3058510"/>
              <a:gd name="connsiteX4" fmla="*/ 438807 w 819807"/>
              <a:gd name="connsiteY4" fmla="*/ 2259724 h 3058510"/>
              <a:gd name="connsiteX5" fmla="*/ 549166 w 819807"/>
              <a:gd name="connsiteY5" fmla="*/ 1597572 h 3058510"/>
              <a:gd name="connsiteX6" fmla="*/ 675290 w 819807"/>
              <a:gd name="connsiteY6" fmla="*/ 1234965 h 3058510"/>
              <a:gd name="connsiteX7" fmla="*/ 801414 w 819807"/>
              <a:gd name="connsiteY7" fmla="*/ 1187669 h 3058510"/>
              <a:gd name="connsiteX8" fmla="*/ 785649 w 819807"/>
              <a:gd name="connsiteY8" fmla="*/ 982717 h 3058510"/>
              <a:gd name="connsiteX9" fmla="*/ 691055 w 819807"/>
              <a:gd name="connsiteY9" fmla="*/ 982717 h 3058510"/>
              <a:gd name="connsiteX10" fmla="*/ 596462 w 819807"/>
              <a:gd name="connsiteY10" fmla="*/ 525517 h 3058510"/>
              <a:gd name="connsiteX11" fmla="*/ 486104 w 819807"/>
              <a:gd name="connsiteY11" fmla="*/ 194441 h 3058510"/>
              <a:gd name="connsiteX12" fmla="*/ 359980 w 819807"/>
              <a:gd name="connsiteY12" fmla="*/ 115614 h 3058510"/>
              <a:gd name="connsiteX13" fmla="*/ 233855 w 819807"/>
              <a:gd name="connsiteY13" fmla="*/ 131379 h 3058510"/>
              <a:gd name="connsiteX0" fmla="*/ 233855 w 819807"/>
              <a:gd name="connsiteY0" fmla="*/ 131379 h 2603151"/>
              <a:gd name="connsiteX1" fmla="*/ 13138 w 819807"/>
              <a:gd name="connsiteY1" fmla="*/ 903889 h 2603151"/>
              <a:gd name="connsiteX2" fmla="*/ 155028 w 819807"/>
              <a:gd name="connsiteY2" fmla="*/ 2322786 h 2603151"/>
              <a:gd name="connsiteX3" fmla="*/ 328449 w 819807"/>
              <a:gd name="connsiteY3" fmla="*/ 2586077 h 2603151"/>
              <a:gd name="connsiteX4" fmla="*/ 438807 w 819807"/>
              <a:gd name="connsiteY4" fmla="*/ 2259724 h 2603151"/>
              <a:gd name="connsiteX5" fmla="*/ 549166 w 819807"/>
              <a:gd name="connsiteY5" fmla="*/ 1597572 h 2603151"/>
              <a:gd name="connsiteX6" fmla="*/ 675290 w 819807"/>
              <a:gd name="connsiteY6" fmla="*/ 1234965 h 2603151"/>
              <a:gd name="connsiteX7" fmla="*/ 801414 w 819807"/>
              <a:gd name="connsiteY7" fmla="*/ 1187669 h 2603151"/>
              <a:gd name="connsiteX8" fmla="*/ 785649 w 819807"/>
              <a:gd name="connsiteY8" fmla="*/ 982717 h 2603151"/>
              <a:gd name="connsiteX9" fmla="*/ 691055 w 819807"/>
              <a:gd name="connsiteY9" fmla="*/ 982717 h 2603151"/>
              <a:gd name="connsiteX10" fmla="*/ 596462 w 819807"/>
              <a:gd name="connsiteY10" fmla="*/ 525517 h 2603151"/>
              <a:gd name="connsiteX11" fmla="*/ 486104 w 819807"/>
              <a:gd name="connsiteY11" fmla="*/ 194441 h 2603151"/>
              <a:gd name="connsiteX12" fmla="*/ 359980 w 819807"/>
              <a:gd name="connsiteY12" fmla="*/ 115614 h 2603151"/>
              <a:gd name="connsiteX13" fmla="*/ 233855 w 819807"/>
              <a:gd name="connsiteY13" fmla="*/ 131379 h 2603151"/>
              <a:gd name="connsiteX0" fmla="*/ 233855 w 788276"/>
              <a:gd name="connsiteY0" fmla="*/ 131379 h 2603151"/>
              <a:gd name="connsiteX1" fmla="*/ 13138 w 788276"/>
              <a:gd name="connsiteY1" fmla="*/ 903889 h 2603151"/>
              <a:gd name="connsiteX2" fmla="*/ 155028 w 788276"/>
              <a:gd name="connsiteY2" fmla="*/ 2322786 h 2603151"/>
              <a:gd name="connsiteX3" fmla="*/ 328449 w 788276"/>
              <a:gd name="connsiteY3" fmla="*/ 2586077 h 2603151"/>
              <a:gd name="connsiteX4" fmla="*/ 438807 w 788276"/>
              <a:gd name="connsiteY4" fmla="*/ 2259724 h 2603151"/>
              <a:gd name="connsiteX5" fmla="*/ 549166 w 788276"/>
              <a:gd name="connsiteY5" fmla="*/ 1597572 h 2603151"/>
              <a:gd name="connsiteX6" fmla="*/ 675290 w 788276"/>
              <a:gd name="connsiteY6" fmla="*/ 1234965 h 2603151"/>
              <a:gd name="connsiteX7" fmla="*/ 785649 w 788276"/>
              <a:gd name="connsiteY7" fmla="*/ 982717 h 2603151"/>
              <a:gd name="connsiteX8" fmla="*/ 691055 w 788276"/>
              <a:gd name="connsiteY8" fmla="*/ 982717 h 2603151"/>
              <a:gd name="connsiteX9" fmla="*/ 596462 w 788276"/>
              <a:gd name="connsiteY9" fmla="*/ 525517 h 2603151"/>
              <a:gd name="connsiteX10" fmla="*/ 486104 w 788276"/>
              <a:gd name="connsiteY10" fmla="*/ 194441 h 2603151"/>
              <a:gd name="connsiteX11" fmla="*/ 359980 w 788276"/>
              <a:gd name="connsiteY11" fmla="*/ 115614 h 2603151"/>
              <a:gd name="connsiteX12" fmla="*/ 233855 w 788276"/>
              <a:gd name="connsiteY12" fmla="*/ 131379 h 2603151"/>
              <a:gd name="connsiteX0" fmla="*/ 233855 w 704193"/>
              <a:gd name="connsiteY0" fmla="*/ 131379 h 2603151"/>
              <a:gd name="connsiteX1" fmla="*/ 13138 w 704193"/>
              <a:gd name="connsiteY1" fmla="*/ 903889 h 2603151"/>
              <a:gd name="connsiteX2" fmla="*/ 155028 w 704193"/>
              <a:gd name="connsiteY2" fmla="*/ 2322786 h 2603151"/>
              <a:gd name="connsiteX3" fmla="*/ 328449 w 704193"/>
              <a:gd name="connsiteY3" fmla="*/ 2586077 h 2603151"/>
              <a:gd name="connsiteX4" fmla="*/ 438807 w 704193"/>
              <a:gd name="connsiteY4" fmla="*/ 2259724 h 2603151"/>
              <a:gd name="connsiteX5" fmla="*/ 549166 w 704193"/>
              <a:gd name="connsiteY5" fmla="*/ 1597572 h 2603151"/>
              <a:gd name="connsiteX6" fmla="*/ 675290 w 704193"/>
              <a:gd name="connsiteY6" fmla="*/ 1234965 h 2603151"/>
              <a:gd name="connsiteX7" fmla="*/ 691055 w 704193"/>
              <a:gd name="connsiteY7" fmla="*/ 982717 h 2603151"/>
              <a:gd name="connsiteX8" fmla="*/ 596462 w 704193"/>
              <a:gd name="connsiteY8" fmla="*/ 525517 h 2603151"/>
              <a:gd name="connsiteX9" fmla="*/ 486104 w 704193"/>
              <a:gd name="connsiteY9" fmla="*/ 194441 h 2603151"/>
              <a:gd name="connsiteX10" fmla="*/ 359980 w 704193"/>
              <a:gd name="connsiteY10" fmla="*/ 115614 h 2603151"/>
              <a:gd name="connsiteX11" fmla="*/ 233855 w 704193"/>
              <a:gd name="connsiteY11" fmla="*/ 131379 h 2603151"/>
              <a:gd name="connsiteX0" fmla="*/ 233855 w 704193"/>
              <a:gd name="connsiteY0" fmla="*/ 118241 h 2590013"/>
              <a:gd name="connsiteX1" fmla="*/ 13138 w 704193"/>
              <a:gd name="connsiteY1" fmla="*/ 890751 h 2590013"/>
              <a:gd name="connsiteX2" fmla="*/ 155028 w 704193"/>
              <a:gd name="connsiteY2" fmla="*/ 2309648 h 2590013"/>
              <a:gd name="connsiteX3" fmla="*/ 328449 w 704193"/>
              <a:gd name="connsiteY3" fmla="*/ 2572939 h 2590013"/>
              <a:gd name="connsiteX4" fmla="*/ 438807 w 704193"/>
              <a:gd name="connsiteY4" fmla="*/ 2246586 h 2590013"/>
              <a:gd name="connsiteX5" fmla="*/ 549166 w 704193"/>
              <a:gd name="connsiteY5" fmla="*/ 1584434 h 2590013"/>
              <a:gd name="connsiteX6" fmla="*/ 675290 w 704193"/>
              <a:gd name="connsiteY6" fmla="*/ 1221827 h 2590013"/>
              <a:gd name="connsiteX7" fmla="*/ 691055 w 704193"/>
              <a:gd name="connsiteY7" fmla="*/ 969579 h 2590013"/>
              <a:gd name="connsiteX8" fmla="*/ 596462 w 704193"/>
              <a:gd name="connsiteY8" fmla="*/ 512379 h 2590013"/>
              <a:gd name="connsiteX9" fmla="*/ 486104 w 704193"/>
              <a:gd name="connsiteY9" fmla="*/ 181303 h 2590013"/>
              <a:gd name="connsiteX10" fmla="*/ 233855 w 704193"/>
              <a:gd name="connsiteY10" fmla="*/ 118241 h 2590013"/>
              <a:gd name="connsiteX0" fmla="*/ 233855 w 704193"/>
              <a:gd name="connsiteY0" fmla="*/ 2628 h 2474400"/>
              <a:gd name="connsiteX1" fmla="*/ 13138 w 704193"/>
              <a:gd name="connsiteY1" fmla="*/ 775138 h 2474400"/>
              <a:gd name="connsiteX2" fmla="*/ 155028 w 704193"/>
              <a:gd name="connsiteY2" fmla="*/ 2194035 h 2474400"/>
              <a:gd name="connsiteX3" fmla="*/ 328449 w 704193"/>
              <a:gd name="connsiteY3" fmla="*/ 2457326 h 2474400"/>
              <a:gd name="connsiteX4" fmla="*/ 438807 w 704193"/>
              <a:gd name="connsiteY4" fmla="*/ 2130973 h 2474400"/>
              <a:gd name="connsiteX5" fmla="*/ 549166 w 704193"/>
              <a:gd name="connsiteY5" fmla="*/ 1468821 h 2474400"/>
              <a:gd name="connsiteX6" fmla="*/ 675290 w 704193"/>
              <a:gd name="connsiteY6" fmla="*/ 1106214 h 2474400"/>
              <a:gd name="connsiteX7" fmla="*/ 691055 w 704193"/>
              <a:gd name="connsiteY7" fmla="*/ 853966 h 2474400"/>
              <a:gd name="connsiteX8" fmla="*/ 596462 w 704193"/>
              <a:gd name="connsiteY8" fmla="*/ 396766 h 2474400"/>
              <a:gd name="connsiteX9" fmla="*/ 486104 w 704193"/>
              <a:gd name="connsiteY9" fmla="*/ 65690 h 2474400"/>
              <a:gd name="connsiteX10" fmla="*/ 233855 w 704193"/>
              <a:gd name="connsiteY10" fmla="*/ 2628 h 2474400"/>
              <a:gd name="connsiteX0" fmla="*/ 233855 w 704193"/>
              <a:gd name="connsiteY0" fmla="*/ 2628 h 2474400"/>
              <a:gd name="connsiteX1" fmla="*/ 13138 w 704193"/>
              <a:gd name="connsiteY1" fmla="*/ 775138 h 2474400"/>
              <a:gd name="connsiteX2" fmla="*/ 155028 w 704193"/>
              <a:gd name="connsiteY2" fmla="*/ 2194035 h 2474400"/>
              <a:gd name="connsiteX3" fmla="*/ 328449 w 704193"/>
              <a:gd name="connsiteY3" fmla="*/ 2457326 h 2474400"/>
              <a:gd name="connsiteX4" fmla="*/ 438807 w 704193"/>
              <a:gd name="connsiteY4" fmla="*/ 2130973 h 2474400"/>
              <a:gd name="connsiteX5" fmla="*/ 549166 w 704193"/>
              <a:gd name="connsiteY5" fmla="*/ 1468821 h 2474400"/>
              <a:gd name="connsiteX6" fmla="*/ 675290 w 704193"/>
              <a:gd name="connsiteY6" fmla="*/ 1106214 h 2474400"/>
              <a:gd name="connsiteX7" fmla="*/ 691055 w 704193"/>
              <a:gd name="connsiteY7" fmla="*/ 853966 h 2474400"/>
              <a:gd name="connsiteX8" fmla="*/ 596462 w 704193"/>
              <a:gd name="connsiteY8" fmla="*/ 396766 h 2474400"/>
              <a:gd name="connsiteX9" fmla="*/ 486104 w 704193"/>
              <a:gd name="connsiteY9" fmla="*/ 65690 h 2474400"/>
              <a:gd name="connsiteX10" fmla="*/ 233855 w 704193"/>
              <a:gd name="connsiteY10" fmla="*/ 2628 h 2474400"/>
              <a:gd name="connsiteX0" fmla="*/ 233855 w 698938"/>
              <a:gd name="connsiteY0" fmla="*/ 2628 h 2474400"/>
              <a:gd name="connsiteX1" fmla="*/ 13138 w 698938"/>
              <a:gd name="connsiteY1" fmla="*/ 775138 h 2474400"/>
              <a:gd name="connsiteX2" fmla="*/ 155028 w 698938"/>
              <a:gd name="connsiteY2" fmla="*/ 2194035 h 2474400"/>
              <a:gd name="connsiteX3" fmla="*/ 328449 w 698938"/>
              <a:gd name="connsiteY3" fmla="*/ 2457326 h 2474400"/>
              <a:gd name="connsiteX4" fmla="*/ 438807 w 698938"/>
              <a:gd name="connsiteY4" fmla="*/ 2130973 h 2474400"/>
              <a:gd name="connsiteX5" fmla="*/ 549166 w 698938"/>
              <a:gd name="connsiteY5" fmla="*/ 1468821 h 2474400"/>
              <a:gd name="connsiteX6" fmla="*/ 691055 w 698938"/>
              <a:gd name="connsiteY6" fmla="*/ 853966 h 2474400"/>
              <a:gd name="connsiteX7" fmla="*/ 596462 w 698938"/>
              <a:gd name="connsiteY7" fmla="*/ 396766 h 2474400"/>
              <a:gd name="connsiteX8" fmla="*/ 486104 w 698938"/>
              <a:gd name="connsiteY8" fmla="*/ 65690 h 2474400"/>
              <a:gd name="connsiteX9" fmla="*/ 233855 w 698938"/>
              <a:gd name="connsiteY9" fmla="*/ 2628 h 247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8938" h="2474400">
                <a:moveTo>
                  <a:pt x="233855" y="2628"/>
                </a:moveTo>
                <a:cubicBezTo>
                  <a:pt x="39815" y="120058"/>
                  <a:pt x="26276" y="409903"/>
                  <a:pt x="13138" y="775138"/>
                </a:cubicBezTo>
                <a:cubicBezTo>
                  <a:pt x="0" y="1140373"/>
                  <a:pt x="102476" y="1913670"/>
                  <a:pt x="155028" y="2194035"/>
                </a:cubicBezTo>
                <a:cubicBezTo>
                  <a:pt x="207580" y="2474400"/>
                  <a:pt x="281153" y="2467836"/>
                  <a:pt x="328449" y="2457326"/>
                </a:cubicBezTo>
                <a:cubicBezTo>
                  <a:pt x="375745" y="2446816"/>
                  <a:pt x="402021" y="2295724"/>
                  <a:pt x="438807" y="2130973"/>
                </a:cubicBezTo>
                <a:cubicBezTo>
                  <a:pt x="475593" y="1966222"/>
                  <a:pt x="507125" y="1681655"/>
                  <a:pt x="549166" y="1468821"/>
                </a:cubicBezTo>
                <a:cubicBezTo>
                  <a:pt x="591207" y="1255987"/>
                  <a:pt x="683172" y="1032642"/>
                  <a:pt x="691055" y="853966"/>
                </a:cubicBezTo>
                <a:cubicBezTo>
                  <a:pt x="698938" y="675290"/>
                  <a:pt x="630620" y="528145"/>
                  <a:pt x="596462" y="396766"/>
                </a:cubicBezTo>
                <a:cubicBezTo>
                  <a:pt x="562304" y="265387"/>
                  <a:pt x="546538" y="131380"/>
                  <a:pt x="486104" y="65690"/>
                </a:cubicBezTo>
                <a:cubicBezTo>
                  <a:pt x="425670" y="0"/>
                  <a:pt x="394192" y="6482"/>
                  <a:pt x="233855" y="2628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ontrasting" dir="t">
              <a:rot lat="0" lon="0" rev="1800000"/>
            </a:lightRig>
          </a:scene3d>
          <a:sp3d extrusionH="381000" prstMaterial="plastic">
            <a:bevelT w="508000" h="381000"/>
            <a:bevelB w="508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05" name="Oval 204"/>
          <p:cNvSpPr/>
          <p:nvPr/>
        </p:nvSpPr>
        <p:spPr bwMode="auto">
          <a:xfrm>
            <a:off x="4847932" y="3643314"/>
            <a:ext cx="367010" cy="356212"/>
          </a:xfrm>
          <a:prstGeom prst="ellipse">
            <a:avLst/>
          </a:prstGeom>
          <a:solidFill>
            <a:srgbClr val="E78E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/>
            <a:bevelB w="88900"/>
          </a:sp3d>
        </p:spPr>
        <p:txBody>
          <a:bodyPr vert="horz" wrap="none" lIns="0" tIns="91440" rIns="365760" bIns="2743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rPr>
              <a:t>GABA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66" name="Group 260"/>
          <p:cNvGrpSpPr/>
          <p:nvPr/>
        </p:nvGrpSpPr>
        <p:grpSpPr>
          <a:xfrm>
            <a:off x="6065680" y="3186797"/>
            <a:ext cx="538668" cy="428628"/>
            <a:chOff x="4351168" y="3000372"/>
            <a:chExt cx="538668" cy="428628"/>
          </a:xfrm>
        </p:grpSpPr>
        <p:sp>
          <p:nvSpPr>
            <p:cNvPr id="167" name="Oval 166"/>
            <p:cNvSpPr/>
            <p:nvPr/>
          </p:nvSpPr>
          <p:spPr bwMode="auto">
            <a:xfrm>
              <a:off x="4685046" y="3009896"/>
              <a:ext cx="204790" cy="20479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68" name="Oval 167"/>
            <p:cNvSpPr/>
            <p:nvPr/>
          </p:nvSpPr>
          <p:spPr bwMode="auto">
            <a:xfrm>
              <a:off x="4351168" y="3039726"/>
              <a:ext cx="204790" cy="20479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4429124" y="3000372"/>
              <a:ext cx="428628" cy="42862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139700"/>
              <a:bevelB w="88900"/>
            </a:sp3d>
          </p:spPr>
          <p:txBody>
            <a:bodyPr vert="horz" wrap="none" lIns="0" tIns="18288" rIns="36576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 Narrow" pitchFamily="34" charset="0"/>
                </a:rPr>
                <a:t>BZD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83" name="Freeform 82"/>
          <p:cNvSpPr/>
          <p:nvPr/>
        </p:nvSpPr>
        <p:spPr bwMode="auto">
          <a:xfrm>
            <a:off x="1735739" y="4147575"/>
            <a:ext cx="407229" cy="1996069"/>
          </a:xfrm>
          <a:custGeom>
            <a:avLst/>
            <a:gdLst>
              <a:gd name="connsiteX0" fmla="*/ 54187 w 663787"/>
              <a:gd name="connsiteY0" fmla="*/ 362373 h 3393440"/>
              <a:gd name="connsiteX1" fmla="*/ 277707 w 663787"/>
              <a:gd name="connsiteY1" fmla="*/ 2536613 h 3393440"/>
              <a:gd name="connsiteX2" fmla="*/ 196427 w 663787"/>
              <a:gd name="connsiteY2" fmla="*/ 3268133 h 3393440"/>
              <a:gd name="connsiteX3" fmla="*/ 480907 w 663787"/>
              <a:gd name="connsiteY3" fmla="*/ 3268133 h 3393440"/>
              <a:gd name="connsiteX4" fmla="*/ 419947 w 663787"/>
              <a:gd name="connsiteY4" fmla="*/ 2516293 h 3393440"/>
              <a:gd name="connsiteX5" fmla="*/ 602827 w 663787"/>
              <a:gd name="connsiteY5" fmla="*/ 362373 h 3393440"/>
              <a:gd name="connsiteX6" fmla="*/ 54187 w 663787"/>
              <a:gd name="connsiteY6" fmla="*/ 362373 h 3393440"/>
              <a:gd name="connsiteX0" fmla="*/ 54187 w 671628"/>
              <a:gd name="connsiteY0" fmla="*/ 364313 h 3391992"/>
              <a:gd name="connsiteX1" fmla="*/ 277707 w 671628"/>
              <a:gd name="connsiteY1" fmla="*/ 2538553 h 3391992"/>
              <a:gd name="connsiteX2" fmla="*/ 196427 w 671628"/>
              <a:gd name="connsiteY2" fmla="*/ 3270073 h 3391992"/>
              <a:gd name="connsiteX3" fmla="*/ 480907 w 671628"/>
              <a:gd name="connsiteY3" fmla="*/ 3270073 h 3391992"/>
              <a:gd name="connsiteX4" fmla="*/ 466994 w 671628"/>
              <a:gd name="connsiteY4" fmla="*/ 2550191 h 3391992"/>
              <a:gd name="connsiteX5" fmla="*/ 602827 w 671628"/>
              <a:gd name="connsiteY5" fmla="*/ 364313 h 3391992"/>
              <a:gd name="connsiteX6" fmla="*/ 54187 w 671628"/>
              <a:gd name="connsiteY6" fmla="*/ 364313 h 3391992"/>
              <a:gd name="connsiteX0" fmla="*/ 67115 w 684556"/>
              <a:gd name="connsiteY0" fmla="*/ 364313 h 3390052"/>
              <a:gd name="connsiteX1" fmla="*/ 213067 w 684556"/>
              <a:gd name="connsiteY1" fmla="*/ 2550191 h 3390052"/>
              <a:gd name="connsiteX2" fmla="*/ 209355 w 684556"/>
              <a:gd name="connsiteY2" fmla="*/ 3270073 h 3390052"/>
              <a:gd name="connsiteX3" fmla="*/ 493835 w 684556"/>
              <a:gd name="connsiteY3" fmla="*/ 3270073 h 3390052"/>
              <a:gd name="connsiteX4" fmla="*/ 479922 w 684556"/>
              <a:gd name="connsiteY4" fmla="*/ 2550191 h 3390052"/>
              <a:gd name="connsiteX5" fmla="*/ 615755 w 684556"/>
              <a:gd name="connsiteY5" fmla="*/ 364313 h 3390052"/>
              <a:gd name="connsiteX6" fmla="*/ 67115 w 684556"/>
              <a:gd name="connsiteY6" fmla="*/ 364313 h 339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556" h="3390052">
                <a:moveTo>
                  <a:pt x="67115" y="364313"/>
                </a:moveTo>
                <a:cubicBezTo>
                  <a:pt x="0" y="728626"/>
                  <a:pt x="189360" y="2065898"/>
                  <a:pt x="213067" y="2550191"/>
                </a:cubicBezTo>
                <a:cubicBezTo>
                  <a:pt x="236774" y="3034484"/>
                  <a:pt x="162560" y="3150093"/>
                  <a:pt x="209355" y="3270073"/>
                </a:cubicBezTo>
                <a:cubicBezTo>
                  <a:pt x="256150" y="3390053"/>
                  <a:pt x="448740" y="3390053"/>
                  <a:pt x="493835" y="3270073"/>
                </a:cubicBezTo>
                <a:cubicBezTo>
                  <a:pt x="538930" y="3150093"/>
                  <a:pt x="459602" y="3034484"/>
                  <a:pt x="479922" y="2550191"/>
                </a:cubicBezTo>
                <a:cubicBezTo>
                  <a:pt x="500242" y="2065898"/>
                  <a:pt x="684556" y="728626"/>
                  <a:pt x="615755" y="364313"/>
                </a:cubicBezTo>
                <a:cubicBezTo>
                  <a:pt x="546954" y="0"/>
                  <a:pt x="134230" y="0"/>
                  <a:pt x="67115" y="364313"/>
                </a:cubicBezTo>
                <a:close/>
              </a:path>
            </a:pathLst>
          </a:cu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5" name="Freeform 84"/>
          <p:cNvSpPr/>
          <p:nvPr/>
        </p:nvSpPr>
        <p:spPr bwMode="auto">
          <a:xfrm>
            <a:off x="1714480" y="4214818"/>
            <a:ext cx="565888" cy="1913499"/>
          </a:xfrm>
          <a:custGeom>
            <a:avLst/>
            <a:gdLst>
              <a:gd name="connsiteX0" fmla="*/ 233855 w 819807"/>
              <a:gd name="connsiteY0" fmla="*/ 131379 h 3058510"/>
              <a:gd name="connsiteX1" fmla="*/ 13138 w 819807"/>
              <a:gd name="connsiteY1" fmla="*/ 903889 h 3058510"/>
              <a:gd name="connsiteX2" fmla="*/ 155028 w 819807"/>
              <a:gd name="connsiteY2" fmla="*/ 2322786 h 3058510"/>
              <a:gd name="connsiteX3" fmla="*/ 328449 w 819807"/>
              <a:gd name="connsiteY3" fmla="*/ 3048000 h 3058510"/>
              <a:gd name="connsiteX4" fmla="*/ 438807 w 819807"/>
              <a:gd name="connsiteY4" fmla="*/ 2259724 h 3058510"/>
              <a:gd name="connsiteX5" fmla="*/ 549166 w 819807"/>
              <a:gd name="connsiteY5" fmla="*/ 1597572 h 3058510"/>
              <a:gd name="connsiteX6" fmla="*/ 675290 w 819807"/>
              <a:gd name="connsiteY6" fmla="*/ 1234965 h 3058510"/>
              <a:gd name="connsiteX7" fmla="*/ 801414 w 819807"/>
              <a:gd name="connsiteY7" fmla="*/ 1187669 h 3058510"/>
              <a:gd name="connsiteX8" fmla="*/ 785649 w 819807"/>
              <a:gd name="connsiteY8" fmla="*/ 982717 h 3058510"/>
              <a:gd name="connsiteX9" fmla="*/ 691055 w 819807"/>
              <a:gd name="connsiteY9" fmla="*/ 982717 h 3058510"/>
              <a:gd name="connsiteX10" fmla="*/ 596462 w 819807"/>
              <a:gd name="connsiteY10" fmla="*/ 525517 h 3058510"/>
              <a:gd name="connsiteX11" fmla="*/ 486104 w 819807"/>
              <a:gd name="connsiteY11" fmla="*/ 194441 h 3058510"/>
              <a:gd name="connsiteX12" fmla="*/ 359980 w 819807"/>
              <a:gd name="connsiteY12" fmla="*/ 115614 h 3058510"/>
              <a:gd name="connsiteX13" fmla="*/ 233855 w 819807"/>
              <a:gd name="connsiteY13" fmla="*/ 131379 h 3058510"/>
              <a:gd name="connsiteX0" fmla="*/ 233855 w 819807"/>
              <a:gd name="connsiteY0" fmla="*/ 131379 h 2603151"/>
              <a:gd name="connsiteX1" fmla="*/ 13138 w 819807"/>
              <a:gd name="connsiteY1" fmla="*/ 903889 h 2603151"/>
              <a:gd name="connsiteX2" fmla="*/ 155028 w 819807"/>
              <a:gd name="connsiteY2" fmla="*/ 2322786 h 2603151"/>
              <a:gd name="connsiteX3" fmla="*/ 328449 w 819807"/>
              <a:gd name="connsiteY3" fmla="*/ 2586077 h 2603151"/>
              <a:gd name="connsiteX4" fmla="*/ 438807 w 819807"/>
              <a:gd name="connsiteY4" fmla="*/ 2259724 h 2603151"/>
              <a:gd name="connsiteX5" fmla="*/ 549166 w 819807"/>
              <a:gd name="connsiteY5" fmla="*/ 1597572 h 2603151"/>
              <a:gd name="connsiteX6" fmla="*/ 675290 w 819807"/>
              <a:gd name="connsiteY6" fmla="*/ 1234965 h 2603151"/>
              <a:gd name="connsiteX7" fmla="*/ 801414 w 819807"/>
              <a:gd name="connsiteY7" fmla="*/ 1187669 h 2603151"/>
              <a:gd name="connsiteX8" fmla="*/ 785649 w 819807"/>
              <a:gd name="connsiteY8" fmla="*/ 982717 h 2603151"/>
              <a:gd name="connsiteX9" fmla="*/ 691055 w 819807"/>
              <a:gd name="connsiteY9" fmla="*/ 982717 h 2603151"/>
              <a:gd name="connsiteX10" fmla="*/ 596462 w 819807"/>
              <a:gd name="connsiteY10" fmla="*/ 525517 h 2603151"/>
              <a:gd name="connsiteX11" fmla="*/ 486104 w 819807"/>
              <a:gd name="connsiteY11" fmla="*/ 194441 h 2603151"/>
              <a:gd name="connsiteX12" fmla="*/ 359980 w 819807"/>
              <a:gd name="connsiteY12" fmla="*/ 115614 h 2603151"/>
              <a:gd name="connsiteX13" fmla="*/ 233855 w 819807"/>
              <a:gd name="connsiteY13" fmla="*/ 131379 h 2603151"/>
              <a:gd name="connsiteX0" fmla="*/ 233855 w 788276"/>
              <a:gd name="connsiteY0" fmla="*/ 131379 h 2603151"/>
              <a:gd name="connsiteX1" fmla="*/ 13138 w 788276"/>
              <a:gd name="connsiteY1" fmla="*/ 903889 h 2603151"/>
              <a:gd name="connsiteX2" fmla="*/ 155028 w 788276"/>
              <a:gd name="connsiteY2" fmla="*/ 2322786 h 2603151"/>
              <a:gd name="connsiteX3" fmla="*/ 328449 w 788276"/>
              <a:gd name="connsiteY3" fmla="*/ 2586077 h 2603151"/>
              <a:gd name="connsiteX4" fmla="*/ 438807 w 788276"/>
              <a:gd name="connsiteY4" fmla="*/ 2259724 h 2603151"/>
              <a:gd name="connsiteX5" fmla="*/ 549166 w 788276"/>
              <a:gd name="connsiteY5" fmla="*/ 1597572 h 2603151"/>
              <a:gd name="connsiteX6" fmla="*/ 675290 w 788276"/>
              <a:gd name="connsiteY6" fmla="*/ 1234965 h 2603151"/>
              <a:gd name="connsiteX7" fmla="*/ 785649 w 788276"/>
              <a:gd name="connsiteY7" fmla="*/ 982717 h 2603151"/>
              <a:gd name="connsiteX8" fmla="*/ 691055 w 788276"/>
              <a:gd name="connsiteY8" fmla="*/ 982717 h 2603151"/>
              <a:gd name="connsiteX9" fmla="*/ 596462 w 788276"/>
              <a:gd name="connsiteY9" fmla="*/ 525517 h 2603151"/>
              <a:gd name="connsiteX10" fmla="*/ 486104 w 788276"/>
              <a:gd name="connsiteY10" fmla="*/ 194441 h 2603151"/>
              <a:gd name="connsiteX11" fmla="*/ 359980 w 788276"/>
              <a:gd name="connsiteY11" fmla="*/ 115614 h 2603151"/>
              <a:gd name="connsiteX12" fmla="*/ 233855 w 788276"/>
              <a:gd name="connsiteY12" fmla="*/ 131379 h 2603151"/>
              <a:gd name="connsiteX0" fmla="*/ 233855 w 704193"/>
              <a:gd name="connsiteY0" fmla="*/ 131379 h 2603151"/>
              <a:gd name="connsiteX1" fmla="*/ 13138 w 704193"/>
              <a:gd name="connsiteY1" fmla="*/ 903889 h 2603151"/>
              <a:gd name="connsiteX2" fmla="*/ 155028 w 704193"/>
              <a:gd name="connsiteY2" fmla="*/ 2322786 h 2603151"/>
              <a:gd name="connsiteX3" fmla="*/ 328449 w 704193"/>
              <a:gd name="connsiteY3" fmla="*/ 2586077 h 2603151"/>
              <a:gd name="connsiteX4" fmla="*/ 438807 w 704193"/>
              <a:gd name="connsiteY4" fmla="*/ 2259724 h 2603151"/>
              <a:gd name="connsiteX5" fmla="*/ 549166 w 704193"/>
              <a:gd name="connsiteY5" fmla="*/ 1597572 h 2603151"/>
              <a:gd name="connsiteX6" fmla="*/ 675290 w 704193"/>
              <a:gd name="connsiteY6" fmla="*/ 1234965 h 2603151"/>
              <a:gd name="connsiteX7" fmla="*/ 691055 w 704193"/>
              <a:gd name="connsiteY7" fmla="*/ 982717 h 2603151"/>
              <a:gd name="connsiteX8" fmla="*/ 596462 w 704193"/>
              <a:gd name="connsiteY8" fmla="*/ 525517 h 2603151"/>
              <a:gd name="connsiteX9" fmla="*/ 486104 w 704193"/>
              <a:gd name="connsiteY9" fmla="*/ 194441 h 2603151"/>
              <a:gd name="connsiteX10" fmla="*/ 359980 w 704193"/>
              <a:gd name="connsiteY10" fmla="*/ 115614 h 2603151"/>
              <a:gd name="connsiteX11" fmla="*/ 233855 w 704193"/>
              <a:gd name="connsiteY11" fmla="*/ 131379 h 2603151"/>
              <a:gd name="connsiteX0" fmla="*/ 233855 w 704193"/>
              <a:gd name="connsiteY0" fmla="*/ 118241 h 2590013"/>
              <a:gd name="connsiteX1" fmla="*/ 13138 w 704193"/>
              <a:gd name="connsiteY1" fmla="*/ 890751 h 2590013"/>
              <a:gd name="connsiteX2" fmla="*/ 155028 w 704193"/>
              <a:gd name="connsiteY2" fmla="*/ 2309648 h 2590013"/>
              <a:gd name="connsiteX3" fmla="*/ 328449 w 704193"/>
              <a:gd name="connsiteY3" fmla="*/ 2572939 h 2590013"/>
              <a:gd name="connsiteX4" fmla="*/ 438807 w 704193"/>
              <a:gd name="connsiteY4" fmla="*/ 2246586 h 2590013"/>
              <a:gd name="connsiteX5" fmla="*/ 549166 w 704193"/>
              <a:gd name="connsiteY5" fmla="*/ 1584434 h 2590013"/>
              <a:gd name="connsiteX6" fmla="*/ 675290 w 704193"/>
              <a:gd name="connsiteY6" fmla="*/ 1221827 h 2590013"/>
              <a:gd name="connsiteX7" fmla="*/ 691055 w 704193"/>
              <a:gd name="connsiteY7" fmla="*/ 969579 h 2590013"/>
              <a:gd name="connsiteX8" fmla="*/ 596462 w 704193"/>
              <a:gd name="connsiteY8" fmla="*/ 512379 h 2590013"/>
              <a:gd name="connsiteX9" fmla="*/ 486104 w 704193"/>
              <a:gd name="connsiteY9" fmla="*/ 181303 h 2590013"/>
              <a:gd name="connsiteX10" fmla="*/ 233855 w 704193"/>
              <a:gd name="connsiteY10" fmla="*/ 118241 h 2590013"/>
              <a:gd name="connsiteX0" fmla="*/ 233855 w 704193"/>
              <a:gd name="connsiteY0" fmla="*/ 2628 h 2474400"/>
              <a:gd name="connsiteX1" fmla="*/ 13138 w 704193"/>
              <a:gd name="connsiteY1" fmla="*/ 775138 h 2474400"/>
              <a:gd name="connsiteX2" fmla="*/ 155028 w 704193"/>
              <a:gd name="connsiteY2" fmla="*/ 2194035 h 2474400"/>
              <a:gd name="connsiteX3" fmla="*/ 328449 w 704193"/>
              <a:gd name="connsiteY3" fmla="*/ 2457326 h 2474400"/>
              <a:gd name="connsiteX4" fmla="*/ 438807 w 704193"/>
              <a:gd name="connsiteY4" fmla="*/ 2130973 h 2474400"/>
              <a:gd name="connsiteX5" fmla="*/ 549166 w 704193"/>
              <a:gd name="connsiteY5" fmla="*/ 1468821 h 2474400"/>
              <a:gd name="connsiteX6" fmla="*/ 675290 w 704193"/>
              <a:gd name="connsiteY6" fmla="*/ 1106214 h 2474400"/>
              <a:gd name="connsiteX7" fmla="*/ 691055 w 704193"/>
              <a:gd name="connsiteY7" fmla="*/ 853966 h 2474400"/>
              <a:gd name="connsiteX8" fmla="*/ 596462 w 704193"/>
              <a:gd name="connsiteY8" fmla="*/ 396766 h 2474400"/>
              <a:gd name="connsiteX9" fmla="*/ 486104 w 704193"/>
              <a:gd name="connsiteY9" fmla="*/ 65690 h 2474400"/>
              <a:gd name="connsiteX10" fmla="*/ 233855 w 704193"/>
              <a:gd name="connsiteY10" fmla="*/ 2628 h 2474400"/>
              <a:gd name="connsiteX0" fmla="*/ 233855 w 704193"/>
              <a:gd name="connsiteY0" fmla="*/ 2628 h 2474400"/>
              <a:gd name="connsiteX1" fmla="*/ 13138 w 704193"/>
              <a:gd name="connsiteY1" fmla="*/ 775138 h 2474400"/>
              <a:gd name="connsiteX2" fmla="*/ 155028 w 704193"/>
              <a:gd name="connsiteY2" fmla="*/ 2194035 h 2474400"/>
              <a:gd name="connsiteX3" fmla="*/ 328449 w 704193"/>
              <a:gd name="connsiteY3" fmla="*/ 2457326 h 2474400"/>
              <a:gd name="connsiteX4" fmla="*/ 438807 w 704193"/>
              <a:gd name="connsiteY4" fmla="*/ 2130973 h 2474400"/>
              <a:gd name="connsiteX5" fmla="*/ 549166 w 704193"/>
              <a:gd name="connsiteY5" fmla="*/ 1468821 h 2474400"/>
              <a:gd name="connsiteX6" fmla="*/ 675290 w 704193"/>
              <a:gd name="connsiteY6" fmla="*/ 1106214 h 2474400"/>
              <a:gd name="connsiteX7" fmla="*/ 691055 w 704193"/>
              <a:gd name="connsiteY7" fmla="*/ 853966 h 2474400"/>
              <a:gd name="connsiteX8" fmla="*/ 596462 w 704193"/>
              <a:gd name="connsiteY8" fmla="*/ 396766 h 2474400"/>
              <a:gd name="connsiteX9" fmla="*/ 486104 w 704193"/>
              <a:gd name="connsiteY9" fmla="*/ 65690 h 2474400"/>
              <a:gd name="connsiteX10" fmla="*/ 233855 w 704193"/>
              <a:gd name="connsiteY10" fmla="*/ 2628 h 2474400"/>
              <a:gd name="connsiteX0" fmla="*/ 233855 w 698938"/>
              <a:gd name="connsiteY0" fmla="*/ 2628 h 2474400"/>
              <a:gd name="connsiteX1" fmla="*/ 13138 w 698938"/>
              <a:gd name="connsiteY1" fmla="*/ 775138 h 2474400"/>
              <a:gd name="connsiteX2" fmla="*/ 155028 w 698938"/>
              <a:gd name="connsiteY2" fmla="*/ 2194035 h 2474400"/>
              <a:gd name="connsiteX3" fmla="*/ 328449 w 698938"/>
              <a:gd name="connsiteY3" fmla="*/ 2457326 h 2474400"/>
              <a:gd name="connsiteX4" fmla="*/ 438807 w 698938"/>
              <a:gd name="connsiteY4" fmla="*/ 2130973 h 2474400"/>
              <a:gd name="connsiteX5" fmla="*/ 549166 w 698938"/>
              <a:gd name="connsiteY5" fmla="*/ 1468821 h 2474400"/>
              <a:gd name="connsiteX6" fmla="*/ 691055 w 698938"/>
              <a:gd name="connsiteY6" fmla="*/ 853966 h 2474400"/>
              <a:gd name="connsiteX7" fmla="*/ 596462 w 698938"/>
              <a:gd name="connsiteY7" fmla="*/ 396766 h 2474400"/>
              <a:gd name="connsiteX8" fmla="*/ 486104 w 698938"/>
              <a:gd name="connsiteY8" fmla="*/ 65690 h 2474400"/>
              <a:gd name="connsiteX9" fmla="*/ 233855 w 698938"/>
              <a:gd name="connsiteY9" fmla="*/ 2628 h 247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8938" h="2474400">
                <a:moveTo>
                  <a:pt x="233855" y="2628"/>
                </a:moveTo>
                <a:cubicBezTo>
                  <a:pt x="39815" y="120058"/>
                  <a:pt x="26276" y="409903"/>
                  <a:pt x="13138" y="775138"/>
                </a:cubicBezTo>
                <a:cubicBezTo>
                  <a:pt x="0" y="1140373"/>
                  <a:pt x="102476" y="1913670"/>
                  <a:pt x="155028" y="2194035"/>
                </a:cubicBezTo>
                <a:cubicBezTo>
                  <a:pt x="207580" y="2474400"/>
                  <a:pt x="281153" y="2467836"/>
                  <a:pt x="328449" y="2457326"/>
                </a:cubicBezTo>
                <a:cubicBezTo>
                  <a:pt x="375745" y="2446816"/>
                  <a:pt x="402021" y="2295724"/>
                  <a:pt x="438807" y="2130973"/>
                </a:cubicBezTo>
                <a:cubicBezTo>
                  <a:pt x="475593" y="1966222"/>
                  <a:pt x="507125" y="1681655"/>
                  <a:pt x="549166" y="1468821"/>
                </a:cubicBezTo>
                <a:cubicBezTo>
                  <a:pt x="591207" y="1255987"/>
                  <a:pt x="683172" y="1032642"/>
                  <a:pt x="691055" y="853966"/>
                </a:cubicBezTo>
                <a:cubicBezTo>
                  <a:pt x="698938" y="675290"/>
                  <a:pt x="630620" y="528145"/>
                  <a:pt x="596462" y="396766"/>
                </a:cubicBezTo>
                <a:cubicBezTo>
                  <a:pt x="562304" y="265387"/>
                  <a:pt x="546538" y="131380"/>
                  <a:pt x="486104" y="65690"/>
                </a:cubicBezTo>
                <a:cubicBezTo>
                  <a:pt x="425670" y="0"/>
                  <a:pt x="394192" y="6482"/>
                  <a:pt x="233855" y="2628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ontrasting" dir="t">
              <a:rot lat="0" lon="0" rev="1800000"/>
            </a:lightRig>
          </a:scene3d>
          <a:sp3d extrusionH="381000" prstMaterial="plastic">
            <a:bevelT w="508000" h="381000"/>
            <a:bevelB w="508000" h="381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80" name="Group 179"/>
          <p:cNvGrpSpPr/>
          <p:nvPr/>
        </p:nvGrpSpPr>
        <p:grpSpPr>
          <a:xfrm>
            <a:off x="1714480" y="3286124"/>
            <a:ext cx="500066" cy="3286942"/>
            <a:chOff x="1714480" y="3286124"/>
            <a:chExt cx="500066" cy="3286942"/>
          </a:xfrm>
        </p:grpSpPr>
        <p:sp>
          <p:nvSpPr>
            <p:cNvPr id="171" name="Oval 170"/>
            <p:cNvSpPr/>
            <p:nvPr/>
          </p:nvSpPr>
          <p:spPr bwMode="auto">
            <a:xfrm>
              <a:off x="1714480" y="3286124"/>
              <a:ext cx="500066" cy="500066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228600" h="127000"/>
              <a:bevelB w="228600" h="1270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400" b="1" i="0" u="none" strike="noStrike" cap="none" normalizeH="0" baseline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 Narrow" pitchFamily="34" charset="0"/>
                </a:rPr>
                <a:t>Cl</a:t>
              </a:r>
              <a:r>
                <a:rPr kumimoji="0" lang="en-GB" sz="24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 Narrow" pitchFamily="34" charset="0"/>
                </a:rPr>
                <a:t> </a:t>
              </a:r>
              <a:r>
                <a:rPr lang="en-GB" sz="2400" b="1" i="0" baseline="50000" dirty="0" smtClean="0">
                  <a:solidFill>
                    <a:srgbClr val="FFFF00"/>
                  </a:solidFill>
                  <a:latin typeface="Arial Narrow" pitchFamily="34" charset="0"/>
                </a:rPr>
                <a:t>-</a:t>
              </a:r>
              <a:endParaRPr kumimoji="0" lang="en-US" sz="2400" b="1" i="0" u="none" strike="noStrike" cap="none" normalizeH="0" baseline="500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73" name="Straight Arrow Connector 172"/>
            <p:cNvCxnSpPr/>
            <p:nvPr/>
          </p:nvCxnSpPr>
          <p:spPr bwMode="auto">
            <a:xfrm rot="5400000">
              <a:off x="607191" y="5250669"/>
              <a:ext cx="2643206" cy="1588"/>
            </a:xfrm>
            <a:prstGeom prst="straightConnector1">
              <a:avLst/>
            </a:prstGeom>
            <a:solidFill>
              <a:schemeClr val="accent1"/>
            </a:solidFill>
            <a:ln w="101600" cap="flat" cmpd="dbl" algn="ctr">
              <a:solidFill>
                <a:srgbClr val="00B0F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181" name="Group 180"/>
          <p:cNvGrpSpPr/>
          <p:nvPr/>
        </p:nvGrpSpPr>
        <p:grpSpPr>
          <a:xfrm>
            <a:off x="5881196" y="3356768"/>
            <a:ext cx="500066" cy="3286942"/>
            <a:chOff x="1714480" y="3286124"/>
            <a:chExt cx="500066" cy="3286942"/>
          </a:xfrm>
        </p:grpSpPr>
        <p:sp>
          <p:nvSpPr>
            <p:cNvPr id="183" name="Oval 182"/>
            <p:cNvSpPr/>
            <p:nvPr/>
          </p:nvSpPr>
          <p:spPr bwMode="auto">
            <a:xfrm>
              <a:off x="1714480" y="3286124"/>
              <a:ext cx="500066" cy="500066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228600" h="127000"/>
              <a:bevelB w="228600" h="1270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400" b="1" i="0" u="none" strike="noStrike" cap="none" normalizeH="0" baseline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 Narrow" pitchFamily="34" charset="0"/>
                </a:rPr>
                <a:t>Cl</a:t>
              </a:r>
              <a:r>
                <a:rPr kumimoji="0" lang="en-GB" sz="24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 Narrow" pitchFamily="34" charset="0"/>
                </a:rPr>
                <a:t> </a:t>
              </a:r>
              <a:r>
                <a:rPr lang="en-GB" sz="2400" b="1" i="0" baseline="50000" dirty="0" smtClean="0">
                  <a:solidFill>
                    <a:srgbClr val="FFFF00"/>
                  </a:solidFill>
                  <a:latin typeface="Arial Narrow" pitchFamily="34" charset="0"/>
                </a:rPr>
                <a:t>-</a:t>
              </a:r>
              <a:endParaRPr kumimoji="0" lang="en-US" sz="2400" b="1" i="0" u="none" strike="noStrike" cap="none" normalizeH="0" baseline="500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84" name="Straight Arrow Connector 183"/>
            <p:cNvCxnSpPr/>
            <p:nvPr/>
          </p:nvCxnSpPr>
          <p:spPr bwMode="auto">
            <a:xfrm rot="5400000">
              <a:off x="607191" y="5250669"/>
              <a:ext cx="2643206" cy="1588"/>
            </a:xfrm>
            <a:prstGeom prst="straightConnector1">
              <a:avLst/>
            </a:prstGeom>
            <a:solidFill>
              <a:schemeClr val="accent1"/>
            </a:solidFill>
            <a:ln w="101600" cap="flat" cmpd="dbl" algn="ctr">
              <a:solidFill>
                <a:srgbClr val="00B0F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9 0.02035 -0.01163 0.04093 -0.02101 0.05388 C -0.03038 0.06682 -0.04462 0.07307 -0.05608 0.07723 C -0.06754 0.08139 -0.07847 0.08047 -0.08941 0.07954 " pathEditMode="relative" ptsTypes="aaaA">
                                      <p:cBhvr>
                                        <p:cTn id="11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79191E-6 C 0.00035 0.00925 -0.00365 0.03676 0.00191 0.05572 C 0.00747 0.07468 0.02153 0.10266 0.03351 0.11399 C 0.04549 0.12532 0.06545 0.12139 0.07379 0.12347 " pathEditMode="relative" rAng="0" ptsTypes="aaaa">
                                      <p:cBhvr>
                                        <p:cTn id="13" dur="2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9 0.02035 -0.01163 0.04093 -0.02101 0.05388 C -0.03038 0.06682 -0.04462 0.07307 -0.05608 0.07723 C -0.06754 0.08139 -0.07847 0.08047 -0.08941 0.07954 " pathEditMode="relative" ptsTypes="aaaA">
                                      <p:cBhvr>
                                        <p:cTn id="34" dur="2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79191E-6 C 0.00035 0.00925 -0.00365 0.03676 0.00191 0.05572 C 0.00747 0.07468 0.02153 0.10266 0.03351 0.11399 C 0.04549 0.12532 0.06545 0.12139 0.07379 0.12347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1.6763E-6 C -0.02067 0.01202 -0.04115 0.02428 -0.05087 0.03977 C -0.0606 0.05526 -0.05764 0.08139 -0.05799 0.09341 C -0.05834 0.10543 -0.05556 0.10867 -0.05261 0.11214 " pathEditMode="relative" ptsTypes="aaaA">
                                      <p:cBhvr>
                                        <p:cTn id="42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50" autoRev="1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animClr clrSpc="rgb" dir="cw">
                                      <p:cBhvr>
                                        <p:cTn id="54" dur="250" autoRev="1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55" dur="250" autoRev="1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/>
      <p:bldP spid="194" grpId="0" animBg="1"/>
      <p:bldP spid="194" grpId="1" animBg="1"/>
      <p:bldP spid="199" grpId="0" animBg="1"/>
      <p:bldP spid="199" grpId="1" animBg="1"/>
      <p:bldP spid="200" grpId="0" animBg="1"/>
      <p:bldP spid="201" grpId="0" animBg="1"/>
      <p:bldP spid="202" grpId="0" animBg="1"/>
      <p:bldP spid="202" grpId="1" animBg="1"/>
      <p:bldP spid="204" grpId="0" animBg="1"/>
      <p:bldP spid="204" grpId="1" animBg="1"/>
      <p:bldP spid="203" grpId="0" animBg="1"/>
      <p:bldP spid="203" grpId="1" animBg="1"/>
      <p:bldP spid="205" grpId="0" animBg="1"/>
      <p:bldP spid="205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"/>
          <p:cNvSpPr>
            <a:spLocks noGrp="1"/>
          </p:cNvSpPr>
          <p:nvPr>
            <p:ph type="title"/>
          </p:nvPr>
        </p:nvSpPr>
        <p:spPr>
          <a:xfrm>
            <a:off x="2409836" y="71414"/>
            <a:ext cx="5519750" cy="638175"/>
          </a:xfrm>
        </p:spPr>
        <p:txBody>
          <a:bodyPr/>
          <a:lstStyle/>
          <a:p>
            <a:r>
              <a:rPr lang="en-GB" dirty="0" smtClean="0"/>
              <a:t>Ion channels: </a:t>
            </a:r>
            <a:r>
              <a:rPr lang="en-GB" dirty="0" err="1" smtClean="0"/>
              <a:t>ligand</a:t>
            </a:r>
            <a:r>
              <a:rPr lang="en-GB" dirty="0" smtClean="0"/>
              <a:t>-gated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214282" y="1373391"/>
            <a:ext cx="8858280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GB" sz="2400" b="1" i="0" dirty="0" smtClean="0">
                <a:solidFill>
                  <a:srgbClr val="336699"/>
                </a:solidFill>
                <a:latin typeface="+mn-lt"/>
              </a:rPr>
              <a:t>5-HT</a:t>
            </a:r>
            <a:r>
              <a:rPr lang="en-GB" sz="2400" b="1" i="0" baseline="-25000" dirty="0" smtClean="0">
                <a:solidFill>
                  <a:srgbClr val="336699"/>
                </a:solidFill>
                <a:latin typeface="+mn-lt"/>
              </a:rPr>
              <a:t>3</a:t>
            </a:r>
            <a:r>
              <a:rPr lang="en-GB" sz="2400" b="1" i="0" dirty="0" smtClean="0">
                <a:solidFill>
                  <a:srgbClr val="336699"/>
                </a:solidFill>
                <a:latin typeface="+mn-lt"/>
              </a:rPr>
              <a:t> receptor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Predominantly found in the area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postrema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, within the medulla region of the brain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Selective antagonists such as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Ondansetron</a:t>
            </a: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&amp;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Granisetron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are used to treat nausea &amp; vomiting</a:t>
            </a:r>
          </a:p>
          <a:p>
            <a:pPr marL="573088" lvl="1" indent="-231775">
              <a:buFont typeface="Arial" pitchFamily="34" charset="0"/>
              <a:buChar char="•"/>
            </a:pPr>
            <a:endParaRPr lang="en-GB" sz="1800" i="0" dirty="0" smtClean="0">
              <a:solidFill>
                <a:srgbClr val="336699"/>
              </a:solidFill>
              <a:latin typeface="+mn-lt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GB" sz="1800" i="0" dirty="0" smtClean="0">
              <a:solidFill>
                <a:srgbClr val="33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GB" sz="2400" b="1" i="0" dirty="0" smtClean="0">
                <a:solidFill>
                  <a:srgbClr val="336699"/>
                </a:solidFill>
                <a:latin typeface="+mn-lt"/>
              </a:rPr>
              <a:t>NMDA receptor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Antagonists include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Ketamine</a:t>
            </a: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(general anaesthesia, abuse);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Memantine</a:t>
            </a:r>
            <a:r>
              <a:rPr lang="en-GB" sz="1800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(Alzheimer’s) &amp;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Phencyclidine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(abuse)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Antagonists may be useful in the treatment of neuropathic pain and schizophrenia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"/>
          <p:cNvSpPr>
            <a:spLocks noGrp="1"/>
          </p:cNvSpPr>
          <p:nvPr>
            <p:ph type="title"/>
          </p:nvPr>
        </p:nvSpPr>
        <p:spPr>
          <a:xfrm>
            <a:off x="2428860" y="71414"/>
            <a:ext cx="5519750" cy="638175"/>
          </a:xfrm>
        </p:spPr>
        <p:txBody>
          <a:bodyPr/>
          <a:lstStyle/>
          <a:p>
            <a:r>
              <a:rPr lang="en-GB" dirty="0" smtClean="0"/>
              <a:t>Ion channels: voltage-gated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150782" y="928670"/>
            <a:ext cx="8858280" cy="236988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1313" indent="-341313"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Voltage-gated sodium channel (VGSC)</a:t>
            </a:r>
          </a:p>
          <a:p>
            <a:pPr marL="341313" indent="-341313"/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 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Numerous VGSC antagonists are used to treat epilepsy (e.g.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Carbamazepine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Lamotrigine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Phenytoin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VGSC antagonists are used as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antiarrhythmics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(e.g.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Disopyramide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(1a),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Lidocaine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(1b),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Flecainide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(1c))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VGSC antagonists are also used as local anaesthetics (e.g.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Bupivacaine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Lidocaine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</a:t>
            </a:r>
          </a:p>
        </p:txBody>
      </p:sp>
      <p:grpSp>
        <p:nvGrpSpPr>
          <p:cNvPr id="4" name="Group 2"/>
          <p:cNvGrpSpPr/>
          <p:nvPr/>
        </p:nvGrpSpPr>
        <p:grpSpPr>
          <a:xfrm>
            <a:off x="261845" y="4820169"/>
            <a:ext cx="2493711" cy="740550"/>
            <a:chOff x="395536" y="2350614"/>
            <a:chExt cx="3573774" cy="730137"/>
          </a:xfrm>
        </p:grpSpPr>
        <p:sp>
          <p:nvSpPr>
            <p:cNvPr id="5" name="Freeform 4"/>
            <p:cNvSpPr/>
            <p:nvPr/>
          </p:nvSpPr>
          <p:spPr bwMode="auto">
            <a:xfrm>
              <a:off x="479872" y="266193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483682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39553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395536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292339" y="4830464"/>
            <a:ext cx="2493711" cy="740550"/>
            <a:chOff x="4000496" y="4286256"/>
            <a:chExt cx="2493711" cy="740550"/>
          </a:xfrm>
        </p:grpSpPr>
        <p:sp>
          <p:nvSpPr>
            <p:cNvPr id="88" name="Freeform 87"/>
            <p:cNvSpPr/>
            <p:nvPr/>
          </p:nvSpPr>
          <p:spPr bwMode="auto">
            <a:xfrm>
              <a:off x="4059344" y="4602017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9" name="Freeform 88"/>
            <p:cNvSpPr/>
            <p:nvPr/>
          </p:nvSpPr>
          <p:spPr bwMode="auto">
            <a:xfrm>
              <a:off x="4203540" y="4610867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89"/>
            <p:cNvSpPr/>
            <p:nvPr/>
          </p:nvSpPr>
          <p:spPr bwMode="auto">
            <a:xfrm>
              <a:off x="4354341" y="4603383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Freeform 90"/>
            <p:cNvSpPr/>
            <p:nvPr/>
          </p:nvSpPr>
          <p:spPr bwMode="auto">
            <a:xfrm>
              <a:off x="5085189" y="4610867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2" name="Freeform 91"/>
            <p:cNvSpPr/>
            <p:nvPr/>
          </p:nvSpPr>
          <p:spPr bwMode="auto">
            <a:xfrm>
              <a:off x="5521383" y="4607125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3" name="Freeform 92"/>
            <p:cNvSpPr/>
            <p:nvPr/>
          </p:nvSpPr>
          <p:spPr bwMode="auto">
            <a:xfrm>
              <a:off x="5375213" y="4625013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4" name="Freeform 93"/>
            <p:cNvSpPr/>
            <p:nvPr/>
          </p:nvSpPr>
          <p:spPr bwMode="auto">
            <a:xfrm>
              <a:off x="4793359" y="4599642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4642558" y="4603383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6" name="Freeform 95"/>
            <p:cNvSpPr/>
            <p:nvPr/>
          </p:nvSpPr>
          <p:spPr bwMode="auto">
            <a:xfrm>
              <a:off x="4936704" y="4599642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7" name="Freeform 96"/>
            <p:cNvSpPr/>
            <p:nvPr/>
          </p:nvSpPr>
          <p:spPr bwMode="auto">
            <a:xfrm>
              <a:off x="5966839" y="4618352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5221206" y="4599641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4494073" y="4614609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0" name="Freeform 99"/>
            <p:cNvSpPr/>
            <p:nvPr/>
          </p:nvSpPr>
          <p:spPr bwMode="auto">
            <a:xfrm>
              <a:off x="5663430" y="4592157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1" name="Freeform 100"/>
            <p:cNvSpPr/>
            <p:nvPr/>
          </p:nvSpPr>
          <p:spPr bwMode="auto">
            <a:xfrm>
              <a:off x="5816546" y="4610867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2" name="Freeform 101"/>
            <p:cNvSpPr/>
            <p:nvPr/>
          </p:nvSpPr>
          <p:spPr bwMode="auto">
            <a:xfrm>
              <a:off x="6249916" y="4628756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3" name="Freeform 102"/>
            <p:cNvSpPr/>
            <p:nvPr/>
          </p:nvSpPr>
          <p:spPr bwMode="auto">
            <a:xfrm>
              <a:off x="6103746" y="4607125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5" name="Freeform 104"/>
            <p:cNvSpPr/>
            <p:nvPr/>
          </p:nvSpPr>
          <p:spPr bwMode="auto">
            <a:xfrm>
              <a:off x="6405348" y="4610867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7" name="Freeform 106"/>
            <p:cNvSpPr/>
            <p:nvPr/>
          </p:nvSpPr>
          <p:spPr bwMode="auto">
            <a:xfrm>
              <a:off x="4647815" y="4527949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8" name="Freeform 107"/>
            <p:cNvSpPr/>
            <p:nvPr/>
          </p:nvSpPr>
          <p:spPr bwMode="auto">
            <a:xfrm>
              <a:off x="4062003" y="4525622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9" name="Freeform 108"/>
            <p:cNvSpPr/>
            <p:nvPr/>
          </p:nvSpPr>
          <p:spPr bwMode="auto">
            <a:xfrm>
              <a:off x="4347394" y="4525622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4781780" y="4511476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5217974" y="4525622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2" name="Freeform 111"/>
            <p:cNvSpPr/>
            <p:nvPr/>
          </p:nvSpPr>
          <p:spPr bwMode="auto">
            <a:xfrm>
              <a:off x="5368775" y="4533106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3" name="Freeform 112"/>
            <p:cNvSpPr/>
            <p:nvPr/>
          </p:nvSpPr>
          <p:spPr bwMode="auto">
            <a:xfrm>
              <a:off x="5825300" y="4511476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4" name="Freeform 113"/>
            <p:cNvSpPr/>
            <p:nvPr/>
          </p:nvSpPr>
          <p:spPr bwMode="auto">
            <a:xfrm>
              <a:off x="5973786" y="4533106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5" name="Freeform 114"/>
            <p:cNvSpPr/>
            <p:nvPr/>
          </p:nvSpPr>
          <p:spPr bwMode="auto">
            <a:xfrm>
              <a:off x="5535277" y="4533106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6" name="Freeform 115"/>
            <p:cNvSpPr/>
            <p:nvPr/>
          </p:nvSpPr>
          <p:spPr bwMode="auto">
            <a:xfrm>
              <a:off x="5672692" y="4518138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7" name="Freeform 116"/>
            <p:cNvSpPr/>
            <p:nvPr/>
          </p:nvSpPr>
          <p:spPr bwMode="auto">
            <a:xfrm>
              <a:off x="6119955" y="4533106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8" name="Freeform 117"/>
            <p:cNvSpPr/>
            <p:nvPr/>
          </p:nvSpPr>
          <p:spPr bwMode="auto">
            <a:xfrm>
              <a:off x="5088014" y="4533106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9" name="Freeform 118"/>
            <p:cNvSpPr/>
            <p:nvPr/>
          </p:nvSpPr>
          <p:spPr bwMode="auto">
            <a:xfrm>
              <a:off x="4943652" y="4529364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1" name="Freeform 120"/>
            <p:cNvSpPr/>
            <p:nvPr/>
          </p:nvSpPr>
          <p:spPr bwMode="auto">
            <a:xfrm>
              <a:off x="4475547" y="4533106"/>
              <a:ext cx="46222" cy="20122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2" name="Freeform 121"/>
            <p:cNvSpPr/>
            <p:nvPr/>
          </p:nvSpPr>
          <p:spPr bwMode="auto">
            <a:xfrm>
              <a:off x="6229583" y="4533106"/>
              <a:ext cx="46222" cy="20122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3" name="Freeform 122"/>
            <p:cNvSpPr/>
            <p:nvPr/>
          </p:nvSpPr>
          <p:spPr bwMode="auto">
            <a:xfrm>
              <a:off x="6371121" y="4518138"/>
              <a:ext cx="46222" cy="20122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5" name="Freeform 124"/>
            <p:cNvSpPr/>
            <p:nvPr/>
          </p:nvSpPr>
          <p:spPr bwMode="auto">
            <a:xfrm>
              <a:off x="4178577" y="4521880"/>
              <a:ext cx="46222" cy="20122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4000496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7" name="Oval 126"/>
            <p:cNvSpPr/>
            <p:nvPr/>
          </p:nvSpPr>
          <p:spPr bwMode="auto">
            <a:xfrm>
              <a:off x="4146666" y="4307547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8" name="Oval 127"/>
            <p:cNvSpPr/>
            <p:nvPr/>
          </p:nvSpPr>
          <p:spPr bwMode="auto">
            <a:xfrm>
              <a:off x="4292835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9" name="Oval 128"/>
            <p:cNvSpPr/>
            <p:nvPr/>
          </p:nvSpPr>
          <p:spPr bwMode="auto">
            <a:xfrm>
              <a:off x="4439005" y="4318193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0" name="Oval 129"/>
            <p:cNvSpPr/>
            <p:nvPr/>
          </p:nvSpPr>
          <p:spPr bwMode="auto">
            <a:xfrm>
              <a:off x="4585174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4731344" y="42862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4877514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5023684" y="4307547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4" name="Oval 133"/>
            <p:cNvSpPr/>
            <p:nvPr/>
          </p:nvSpPr>
          <p:spPr bwMode="auto">
            <a:xfrm>
              <a:off x="5169853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5" name="Oval 134"/>
            <p:cNvSpPr/>
            <p:nvPr/>
          </p:nvSpPr>
          <p:spPr bwMode="auto">
            <a:xfrm>
              <a:off x="5316022" y="4318193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6" name="Oval 135"/>
            <p:cNvSpPr/>
            <p:nvPr/>
          </p:nvSpPr>
          <p:spPr bwMode="auto">
            <a:xfrm>
              <a:off x="5462192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5608362" y="42862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8" name="Oval 137"/>
            <p:cNvSpPr/>
            <p:nvPr/>
          </p:nvSpPr>
          <p:spPr bwMode="auto">
            <a:xfrm>
              <a:off x="5763359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9" name="Oval 138"/>
            <p:cNvSpPr/>
            <p:nvPr/>
          </p:nvSpPr>
          <p:spPr bwMode="auto">
            <a:xfrm>
              <a:off x="5909528" y="4307547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0" name="Oval 139"/>
            <p:cNvSpPr/>
            <p:nvPr/>
          </p:nvSpPr>
          <p:spPr bwMode="auto">
            <a:xfrm>
              <a:off x="6055698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1" name="Oval 140"/>
            <p:cNvSpPr/>
            <p:nvPr/>
          </p:nvSpPr>
          <p:spPr bwMode="auto">
            <a:xfrm>
              <a:off x="6201868" y="4318193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2" name="Oval 141"/>
            <p:cNvSpPr/>
            <p:nvPr/>
          </p:nvSpPr>
          <p:spPr bwMode="auto">
            <a:xfrm>
              <a:off x="6348037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4000496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4146666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4292835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>
              <a:off x="4439005" y="47799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4585174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4731344" y="4748019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4877514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5023684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 bwMode="auto">
            <a:xfrm>
              <a:off x="5169853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5316022" y="47799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5" name="Oval 154"/>
            <p:cNvSpPr/>
            <p:nvPr/>
          </p:nvSpPr>
          <p:spPr bwMode="auto">
            <a:xfrm>
              <a:off x="5462192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6" name="Oval 155"/>
            <p:cNvSpPr/>
            <p:nvPr/>
          </p:nvSpPr>
          <p:spPr bwMode="auto">
            <a:xfrm>
              <a:off x="5608362" y="4748019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5763359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5909528" y="47799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6055698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6201868" y="47906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6348037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81" name="Freeform 80"/>
          <p:cNvSpPr/>
          <p:nvPr/>
        </p:nvSpPr>
        <p:spPr bwMode="auto">
          <a:xfrm>
            <a:off x="1199246" y="4286256"/>
            <a:ext cx="630783" cy="1428760"/>
          </a:xfrm>
          <a:custGeom>
            <a:avLst/>
            <a:gdLst>
              <a:gd name="connsiteX0" fmla="*/ 254000 w 909053"/>
              <a:gd name="connsiteY0" fmla="*/ 117642 h 975895"/>
              <a:gd name="connsiteX1" fmla="*/ 93579 w 909053"/>
              <a:gd name="connsiteY1" fmla="*/ 855579 h 975895"/>
              <a:gd name="connsiteX2" fmla="*/ 815474 w 909053"/>
              <a:gd name="connsiteY2" fmla="*/ 839537 h 975895"/>
              <a:gd name="connsiteX3" fmla="*/ 655053 w 909053"/>
              <a:gd name="connsiteY3" fmla="*/ 149726 h 975895"/>
              <a:gd name="connsiteX4" fmla="*/ 254000 w 909053"/>
              <a:gd name="connsiteY4" fmla="*/ 117642 h 97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053" h="975895">
                <a:moveTo>
                  <a:pt x="254000" y="117642"/>
                </a:moveTo>
                <a:cubicBezTo>
                  <a:pt x="160421" y="235284"/>
                  <a:pt x="0" y="735263"/>
                  <a:pt x="93579" y="855579"/>
                </a:cubicBezTo>
                <a:cubicBezTo>
                  <a:pt x="187158" y="975895"/>
                  <a:pt x="721895" y="957179"/>
                  <a:pt x="815474" y="839537"/>
                </a:cubicBezTo>
                <a:cubicBezTo>
                  <a:pt x="909053" y="721895"/>
                  <a:pt x="743285" y="270042"/>
                  <a:pt x="655053" y="149726"/>
                </a:cubicBezTo>
                <a:cubicBezTo>
                  <a:pt x="566821" y="29410"/>
                  <a:pt x="347579" y="0"/>
                  <a:pt x="254000" y="117642"/>
                </a:cubicBezTo>
                <a:close/>
              </a:path>
            </a:pathLst>
          </a:cu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599973" rev="0"/>
            </a:camera>
            <a:lightRig rig="threePt" dir="t"/>
          </a:scene3d>
          <a:sp3d extrusionH="88900">
            <a:bevelT w="381000" h="317500"/>
            <a:bevelB w="381000" h="317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2" name="Freeform 81"/>
          <p:cNvSpPr/>
          <p:nvPr/>
        </p:nvSpPr>
        <p:spPr bwMode="auto">
          <a:xfrm>
            <a:off x="1350006" y="4320103"/>
            <a:ext cx="273663" cy="1343669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2000232" y="3571876"/>
            <a:ext cx="367010" cy="356212"/>
          </a:xfrm>
          <a:prstGeom prst="ellipse">
            <a:avLst/>
          </a:prstGeom>
          <a:solidFill>
            <a:srgbClr val="E78E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/>
            <a:bevelB w="88900"/>
          </a:sp3d>
        </p:spPr>
        <p:txBody>
          <a:bodyPr vert="horz" wrap="none" lIns="0" tIns="91440" rIns="301752" bIns="2743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rPr>
              <a:t>DISO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69" name="Group 2"/>
          <p:cNvGrpSpPr/>
          <p:nvPr/>
        </p:nvGrpSpPr>
        <p:grpSpPr>
          <a:xfrm>
            <a:off x="3357554" y="4820169"/>
            <a:ext cx="2493711" cy="740550"/>
            <a:chOff x="395536" y="2350614"/>
            <a:chExt cx="3573774" cy="730137"/>
          </a:xfrm>
        </p:grpSpPr>
        <p:sp>
          <p:nvSpPr>
            <p:cNvPr id="170" name="Freeform 169"/>
            <p:cNvSpPr/>
            <p:nvPr/>
          </p:nvSpPr>
          <p:spPr bwMode="auto">
            <a:xfrm>
              <a:off x="479872" y="266193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1" name="Freeform 170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2" name="Freeform 171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3" name="Freeform 172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4" name="Freeform 173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5" name="Freeform 174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6" name="Freeform 175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7" name="Freeform 176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8" name="Freeform 177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9" name="Freeform 178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0" name="Freeform 179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1" name="Freeform 180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3" name="Freeform 182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4" name="Freeform 183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5" name="Freeform 184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6" name="Freeform 185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8" name="Freeform 187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0" name="Freeform 189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1" name="Freeform 190"/>
            <p:cNvSpPr/>
            <p:nvPr/>
          </p:nvSpPr>
          <p:spPr bwMode="auto">
            <a:xfrm>
              <a:off x="483682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2" name="Freeform 191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3" name="Freeform 192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4" name="Freeform 193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5" name="Freeform 194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6" name="Freeform 195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7" name="Freeform 196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8" name="Freeform 197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9" name="Freeform 198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0" name="Freeform 199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1" name="Freeform 200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2" name="Freeform 201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4" name="Freeform 203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5" name="Freeform 204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6" name="Freeform 205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8" name="Freeform 207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9" name="Oval 208"/>
            <p:cNvSpPr/>
            <p:nvPr/>
          </p:nvSpPr>
          <p:spPr bwMode="auto">
            <a:xfrm>
              <a:off x="39553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1" name="Oval 210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2" name="Oval 211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3" name="Oval 212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4" name="Oval 213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5" name="Oval 214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7" name="Oval 216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8" name="Oval 217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2" name="Oval 221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3" name="Oval 222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5" name="Oval 224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8" name="Oval 227"/>
            <p:cNvSpPr/>
            <p:nvPr/>
          </p:nvSpPr>
          <p:spPr bwMode="auto">
            <a:xfrm>
              <a:off x="395536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9" name="Oval 228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2" name="Oval 231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3" name="Oval 232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4" name="Oval 233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5" name="Oval 234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6" name="Oval 235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7" name="Oval 236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8" name="Oval 237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9" name="Oval 238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0" name="Oval 239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3388048" y="4830464"/>
            <a:ext cx="2493711" cy="740550"/>
            <a:chOff x="4000496" y="4286256"/>
            <a:chExt cx="2493711" cy="740550"/>
          </a:xfrm>
        </p:grpSpPr>
        <p:sp>
          <p:nvSpPr>
            <p:cNvPr id="248" name="Freeform 247"/>
            <p:cNvSpPr/>
            <p:nvPr/>
          </p:nvSpPr>
          <p:spPr bwMode="auto">
            <a:xfrm>
              <a:off x="4059344" y="4602017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9" name="Freeform 248"/>
            <p:cNvSpPr/>
            <p:nvPr/>
          </p:nvSpPr>
          <p:spPr bwMode="auto">
            <a:xfrm>
              <a:off x="4203540" y="4610867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0" name="Freeform 249"/>
            <p:cNvSpPr/>
            <p:nvPr/>
          </p:nvSpPr>
          <p:spPr bwMode="auto">
            <a:xfrm>
              <a:off x="4354341" y="4603383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1" name="Freeform 250"/>
            <p:cNvSpPr/>
            <p:nvPr/>
          </p:nvSpPr>
          <p:spPr bwMode="auto">
            <a:xfrm>
              <a:off x="5085189" y="4610867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2" name="Freeform 251"/>
            <p:cNvSpPr/>
            <p:nvPr/>
          </p:nvSpPr>
          <p:spPr bwMode="auto">
            <a:xfrm>
              <a:off x="5521383" y="4607125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3" name="Freeform 252"/>
            <p:cNvSpPr/>
            <p:nvPr/>
          </p:nvSpPr>
          <p:spPr bwMode="auto">
            <a:xfrm>
              <a:off x="5375213" y="4625013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4" name="Freeform 253"/>
            <p:cNvSpPr/>
            <p:nvPr/>
          </p:nvSpPr>
          <p:spPr bwMode="auto">
            <a:xfrm>
              <a:off x="4793359" y="4599642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5" name="Freeform 254"/>
            <p:cNvSpPr/>
            <p:nvPr/>
          </p:nvSpPr>
          <p:spPr bwMode="auto">
            <a:xfrm>
              <a:off x="4642558" y="4603383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6" name="Freeform 255"/>
            <p:cNvSpPr/>
            <p:nvPr/>
          </p:nvSpPr>
          <p:spPr bwMode="auto">
            <a:xfrm>
              <a:off x="4936704" y="4599642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7" name="Freeform 256"/>
            <p:cNvSpPr/>
            <p:nvPr/>
          </p:nvSpPr>
          <p:spPr bwMode="auto">
            <a:xfrm>
              <a:off x="5966839" y="4618352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8" name="Freeform 257"/>
            <p:cNvSpPr/>
            <p:nvPr/>
          </p:nvSpPr>
          <p:spPr bwMode="auto">
            <a:xfrm>
              <a:off x="5221206" y="4599641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9" name="Freeform 258"/>
            <p:cNvSpPr/>
            <p:nvPr/>
          </p:nvSpPr>
          <p:spPr bwMode="auto">
            <a:xfrm>
              <a:off x="4494073" y="4614609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0" name="Freeform 259"/>
            <p:cNvSpPr/>
            <p:nvPr/>
          </p:nvSpPr>
          <p:spPr bwMode="auto">
            <a:xfrm>
              <a:off x="5663430" y="4592157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1" name="Freeform 260"/>
            <p:cNvSpPr/>
            <p:nvPr/>
          </p:nvSpPr>
          <p:spPr bwMode="auto">
            <a:xfrm>
              <a:off x="5816546" y="4610867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2" name="Freeform 261"/>
            <p:cNvSpPr/>
            <p:nvPr/>
          </p:nvSpPr>
          <p:spPr bwMode="auto">
            <a:xfrm>
              <a:off x="6249916" y="4628756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3" name="Freeform 262"/>
            <p:cNvSpPr/>
            <p:nvPr/>
          </p:nvSpPr>
          <p:spPr bwMode="auto">
            <a:xfrm>
              <a:off x="6103746" y="4607125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5" name="Freeform 264"/>
            <p:cNvSpPr/>
            <p:nvPr/>
          </p:nvSpPr>
          <p:spPr bwMode="auto">
            <a:xfrm>
              <a:off x="6405348" y="4610867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7" name="Freeform 266"/>
            <p:cNvSpPr/>
            <p:nvPr/>
          </p:nvSpPr>
          <p:spPr bwMode="auto">
            <a:xfrm>
              <a:off x="4647815" y="4527949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8" name="Freeform 267"/>
            <p:cNvSpPr/>
            <p:nvPr/>
          </p:nvSpPr>
          <p:spPr bwMode="auto">
            <a:xfrm>
              <a:off x="4062003" y="4525622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9" name="Freeform 268"/>
            <p:cNvSpPr/>
            <p:nvPr/>
          </p:nvSpPr>
          <p:spPr bwMode="auto">
            <a:xfrm>
              <a:off x="4347394" y="4525622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0" name="Freeform 269"/>
            <p:cNvSpPr/>
            <p:nvPr/>
          </p:nvSpPr>
          <p:spPr bwMode="auto">
            <a:xfrm>
              <a:off x="4781780" y="4511476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1" name="Freeform 270"/>
            <p:cNvSpPr/>
            <p:nvPr/>
          </p:nvSpPr>
          <p:spPr bwMode="auto">
            <a:xfrm>
              <a:off x="5217974" y="4525622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2" name="Freeform 271"/>
            <p:cNvSpPr/>
            <p:nvPr/>
          </p:nvSpPr>
          <p:spPr bwMode="auto">
            <a:xfrm>
              <a:off x="5368775" y="4533106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3" name="Freeform 272"/>
            <p:cNvSpPr/>
            <p:nvPr/>
          </p:nvSpPr>
          <p:spPr bwMode="auto">
            <a:xfrm>
              <a:off x="5825300" y="4511476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4" name="Freeform 273"/>
            <p:cNvSpPr/>
            <p:nvPr/>
          </p:nvSpPr>
          <p:spPr bwMode="auto">
            <a:xfrm>
              <a:off x="5973786" y="4533106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5" name="Freeform 274"/>
            <p:cNvSpPr/>
            <p:nvPr/>
          </p:nvSpPr>
          <p:spPr bwMode="auto">
            <a:xfrm>
              <a:off x="5535277" y="4533106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6" name="Freeform 275"/>
            <p:cNvSpPr/>
            <p:nvPr/>
          </p:nvSpPr>
          <p:spPr bwMode="auto">
            <a:xfrm>
              <a:off x="5672692" y="4518138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7" name="Freeform 276"/>
            <p:cNvSpPr/>
            <p:nvPr/>
          </p:nvSpPr>
          <p:spPr bwMode="auto">
            <a:xfrm>
              <a:off x="6119955" y="4533106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8" name="Freeform 277"/>
            <p:cNvSpPr/>
            <p:nvPr/>
          </p:nvSpPr>
          <p:spPr bwMode="auto">
            <a:xfrm>
              <a:off x="5088014" y="4533106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9" name="Freeform 278"/>
            <p:cNvSpPr/>
            <p:nvPr/>
          </p:nvSpPr>
          <p:spPr bwMode="auto">
            <a:xfrm>
              <a:off x="4943652" y="4529364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1" name="Freeform 280"/>
            <p:cNvSpPr/>
            <p:nvPr/>
          </p:nvSpPr>
          <p:spPr bwMode="auto">
            <a:xfrm>
              <a:off x="4475547" y="4533106"/>
              <a:ext cx="46222" cy="20122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2" name="Freeform 281"/>
            <p:cNvSpPr/>
            <p:nvPr/>
          </p:nvSpPr>
          <p:spPr bwMode="auto">
            <a:xfrm>
              <a:off x="6229583" y="4533106"/>
              <a:ext cx="46222" cy="20122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3" name="Freeform 282"/>
            <p:cNvSpPr/>
            <p:nvPr/>
          </p:nvSpPr>
          <p:spPr bwMode="auto">
            <a:xfrm>
              <a:off x="6371121" y="4518138"/>
              <a:ext cx="46222" cy="20122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5" name="Freeform 284"/>
            <p:cNvSpPr/>
            <p:nvPr/>
          </p:nvSpPr>
          <p:spPr bwMode="auto">
            <a:xfrm>
              <a:off x="4178577" y="4521880"/>
              <a:ext cx="46222" cy="20122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6" name="Oval 285"/>
            <p:cNvSpPr/>
            <p:nvPr/>
          </p:nvSpPr>
          <p:spPr bwMode="auto">
            <a:xfrm>
              <a:off x="4000496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7" name="Oval 286"/>
            <p:cNvSpPr/>
            <p:nvPr/>
          </p:nvSpPr>
          <p:spPr bwMode="auto">
            <a:xfrm>
              <a:off x="4146666" y="4307547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8" name="Oval 287"/>
            <p:cNvSpPr/>
            <p:nvPr/>
          </p:nvSpPr>
          <p:spPr bwMode="auto">
            <a:xfrm>
              <a:off x="4292835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9" name="Oval 288"/>
            <p:cNvSpPr/>
            <p:nvPr/>
          </p:nvSpPr>
          <p:spPr bwMode="auto">
            <a:xfrm>
              <a:off x="4439005" y="4318193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0" name="Oval 289"/>
            <p:cNvSpPr/>
            <p:nvPr/>
          </p:nvSpPr>
          <p:spPr bwMode="auto">
            <a:xfrm>
              <a:off x="4585174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1" name="Oval 290"/>
            <p:cNvSpPr/>
            <p:nvPr/>
          </p:nvSpPr>
          <p:spPr bwMode="auto">
            <a:xfrm>
              <a:off x="4731344" y="42862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2" name="Oval 291"/>
            <p:cNvSpPr/>
            <p:nvPr/>
          </p:nvSpPr>
          <p:spPr bwMode="auto">
            <a:xfrm>
              <a:off x="4877514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3" name="Oval 292"/>
            <p:cNvSpPr/>
            <p:nvPr/>
          </p:nvSpPr>
          <p:spPr bwMode="auto">
            <a:xfrm>
              <a:off x="5023684" y="4307547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4" name="Oval 293"/>
            <p:cNvSpPr/>
            <p:nvPr/>
          </p:nvSpPr>
          <p:spPr bwMode="auto">
            <a:xfrm>
              <a:off x="5169853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5" name="Oval 294"/>
            <p:cNvSpPr/>
            <p:nvPr/>
          </p:nvSpPr>
          <p:spPr bwMode="auto">
            <a:xfrm>
              <a:off x="5316022" y="4318193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6" name="Oval 295"/>
            <p:cNvSpPr/>
            <p:nvPr/>
          </p:nvSpPr>
          <p:spPr bwMode="auto">
            <a:xfrm>
              <a:off x="5462192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7" name="Oval 296"/>
            <p:cNvSpPr/>
            <p:nvPr/>
          </p:nvSpPr>
          <p:spPr bwMode="auto">
            <a:xfrm>
              <a:off x="5608362" y="42862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8" name="Oval 297"/>
            <p:cNvSpPr/>
            <p:nvPr/>
          </p:nvSpPr>
          <p:spPr bwMode="auto">
            <a:xfrm>
              <a:off x="5763359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9" name="Oval 298"/>
            <p:cNvSpPr/>
            <p:nvPr/>
          </p:nvSpPr>
          <p:spPr bwMode="auto">
            <a:xfrm>
              <a:off x="5909528" y="4307547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0" name="Oval 299"/>
            <p:cNvSpPr/>
            <p:nvPr/>
          </p:nvSpPr>
          <p:spPr bwMode="auto">
            <a:xfrm>
              <a:off x="6055698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1" name="Oval 300"/>
            <p:cNvSpPr/>
            <p:nvPr/>
          </p:nvSpPr>
          <p:spPr bwMode="auto">
            <a:xfrm>
              <a:off x="6201868" y="4318193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2" name="Oval 301"/>
            <p:cNvSpPr/>
            <p:nvPr/>
          </p:nvSpPr>
          <p:spPr bwMode="auto">
            <a:xfrm>
              <a:off x="6348037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5" name="Oval 304"/>
            <p:cNvSpPr/>
            <p:nvPr/>
          </p:nvSpPr>
          <p:spPr bwMode="auto">
            <a:xfrm>
              <a:off x="4000496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6" name="Oval 305"/>
            <p:cNvSpPr/>
            <p:nvPr/>
          </p:nvSpPr>
          <p:spPr bwMode="auto">
            <a:xfrm>
              <a:off x="4146666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7" name="Oval 306"/>
            <p:cNvSpPr/>
            <p:nvPr/>
          </p:nvSpPr>
          <p:spPr bwMode="auto">
            <a:xfrm>
              <a:off x="4292835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8" name="Oval 307"/>
            <p:cNvSpPr/>
            <p:nvPr/>
          </p:nvSpPr>
          <p:spPr bwMode="auto">
            <a:xfrm>
              <a:off x="4439005" y="47799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9" name="Oval 308"/>
            <p:cNvSpPr/>
            <p:nvPr/>
          </p:nvSpPr>
          <p:spPr bwMode="auto">
            <a:xfrm>
              <a:off x="4585174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0" name="Oval 309"/>
            <p:cNvSpPr/>
            <p:nvPr/>
          </p:nvSpPr>
          <p:spPr bwMode="auto">
            <a:xfrm>
              <a:off x="4731344" y="4748019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1" name="Oval 310"/>
            <p:cNvSpPr/>
            <p:nvPr/>
          </p:nvSpPr>
          <p:spPr bwMode="auto">
            <a:xfrm>
              <a:off x="4877514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2" name="Oval 311"/>
            <p:cNvSpPr/>
            <p:nvPr/>
          </p:nvSpPr>
          <p:spPr bwMode="auto">
            <a:xfrm>
              <a:off x="5023684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3" name="Oval 312"/>
            <p:cNvSpPr/>
            <p:nvPr/>
          </p:nvSpPr>
          <p:spPr bwMode="auto">
            <a:xfrm>
              <a:off x="5169853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4" name="Oval 313"/>
            <p:cNvSpPr/>
            <p:nvPr/>
          </p:nvSpPr>
          <p:spPr bwMode="auto">
            <a:xfrm>
              <a:off x="5316022" y="47799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5" name="Oval 314"/>
            <p:cNvSpPr/>
            <p:nvPr/>
          </p:nvSpPr>
          <p:spPr bwMode="auto">
            <a:xfrm>
              <a:off x="5462192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6" name="Oval 315"/>
            <p:cNvSpPr/>
            <p:nvPr/>
          </p:nvSpPr>
          <p:spPr bwMode="auto">
            <a:xfrm>
              <a:off x="5608362" y="4748019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7" name="Oval 316"/>
            <p:cNvSpPr/>
            <p:nvPr/>
          </p:nvSpPr>
          <p:spPr bwMode="auto">
            <a:xfrm>
              <a:off x="5763359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8" name="Oval 317"/>
            <p:cNvSpPr/>
            <p:nvPr/>
          </p:nvSpPr>
          <p:spPr bwMode="auto">
            <a:xfrm>
              <a:off x="5909528" y="47799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9" name="Oval 318"/>
            <p:cNvSpPr/>
            <p:nvPr/>
          </p:nvSpPr>
          <p:spPr bwMode="auto">
            <a:xfrm>
              <a:off x="6055698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0" name="Oval 319"/>
            <p:cNvSpPr/>
            <p:nvPr/>
          </p:nvSpPr>
          <p:spPr bwMode="auto">
            <a:xfrm>
              <a:off x="6201868" y="47906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1" name="Oval 320"/>
            <p:cNvSpPr/>
            <p:nvPr/>
          </p:nvSpPr>
          <p:spPr bwMode="auto">
            <a:xfrm>
              <a:off x="6348037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324" name="Freeform 323"/>
          <p:cNvSpPr/>
          <p:nvPr/>
        </p:nvSpPr>
        <p:spPr bwMode="auto">
          <a:xfrm>
            <a:off x="4294955" y="4286256"/>
            <a:ext cx="630783" cy="1428760"/>
          </a:xfrm>
          <a:custGeom>
            <a:avLst/>
            <a:gdLst>
              <a:gd name="connsiteX0" fmla="*/ 254000 w 909053"/>
              <a:gd name="connsiteY0" fmla="*/ 117642 h 975895"/>
              <a:gd name="connsiteX1" fmla="*/ 93579 w 909053"/>
              <a:gd name="connsiteY1" fmla="*/ 855579 h 975895"/>
              <a:gd name="connsiteX2" fmla="*/ 815474 w 909053"/>
              <a:gd name="connsiteY2" fmla="*/ 839537 h 975895"/>
              <a:gd name="connsiteX3" fmla="*/ 655053 w 909053"/>
              <a:gd name="connsiteY3" fmla="*/ 149726 h 975895"/>
              <a:gd name="connsiteX4" fmla="*/ 254000 w 909053"/>
              <a:gd name="connsiteY4" fmla="*/ 117642 h 97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053" h="975895">
                <a:moveTo>
                  <a:pt x="254000" y="117642"/>
                </a:moveTo>
                <a:cubicBezTo>
                  <a:pt x="160421" y="235284"/>
                  <a:pt x="0" y="735263"/>
                  <a:pt x="93579" y="855579"/>
                </a:cubicBezTo>
                <a:cubicBezTo>
                  <a:pt x="187158" y="975895"/>
                  <a:pt x="721895" y="957179"/>
                  <a:pt x="815474" y="839537"/>
                </a:cubicBezTo>
                <a:cubicBezTo>
                  <a:pt x="909053" y="721895"/>
                  <a:pt x="743285" y="270042"/>
                  <a:pt x="655053" y="149726"/>
                </a:cubicBezTo>
                <a:cubicBezTo>
                  <a:pt x="566821" y="29410"/>
                  <a:pt x="347579" y="0"/>
                  <a:pt x="254000" y="117642"/>
                </a:cubicBezTo>
                <a:close/>
              </a:path>
            </a:pathLst>
          </a:cu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599973" rev="0"/>
            </a:camera>
            <a:lightRig rig="threePt" dir="t"/>
          </a:scene3d>
          <a:sp3d extrusionH="88900">
            <a:bevelT w="381000" h="317500"/>
            <a:bevelB w="381000" h="317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5" name="Freeform 324"/>
          <p:cNvSpPr/>
          <p:nvPr/>
        </p:nvSpPr>
        <p:spPr bwMode="auto">
          <a:xfrm>
            <a:off x="4445715" y="4320103"/>
            <a:ext cx="273663" cy="1343669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6" name="Oval 325"/>
          <p:cNvSpPr/>
          <p:nvPr/>
        </p:nvSpPr>
        <p:spPr bwMode="auto">
          <a:xfrm>
            <a:off x="5095941" y="3571876"/>
            <a:ext cx="367010" cy="35621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/>
            <a:bevelB w="88900"/>
          </a:sp3d>
        </p:spPr>
        <p:txBody>
          <a:bodyPr vert="horz" wrap="none" lIns="0" tIns="91440" rIns="301752" bIns="2743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rPr>
              <a:t>LIDO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327" name="Group 2"/>
          <p:cNvGrpSpPr/>
          <p:nvPr/>
        </p:nvGrpSpPr>
        <p:grpSpPr>
          <a:xfrm>
            <a:off x="6405513" y="4802364"/>
            <a:ext cx="2493711" cy="740550"/>
            <a:chOff x="395536" y="2350614"/>
            <a:chExt cx="3573774" cy="730137"/>
          </a:xfrm>
        </p:grpSpPr>
        <p:sp>
          <p:nvSpPr>
            <p:cNvPr id="328" name="Freeform 327"/>
            <p:cNvSpPr/>
            <p:nvPr/>
          </p:nvSpPr>
          <p:spPr bwMode="auto">
            <a:xfrm>
              <a:off x="479872" y="266193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9" name="Freeform 328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0" name="Freeform 329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1" name="Freeform 330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2" name="Freeform 331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3" name="Freeform 332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4" name="Freeform 333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5" name="Freeform 334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6" name="Freeform 335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7" name="Freeform 336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8" name="Freeform 337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9" name="Freeform 338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0" name="Freeform 339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1" name="Freeform 340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2" name="Freeform 341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3" name="Freeform 342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5" name="Freeform 344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7" name="Freeform 346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8" name="Freeform 347"/>
            <p:cNvSpPr/>
            <p:nvPr/>
          </p:nvSpPr>
          <p:spPr bwMode="auto">
            <a:xfrm>
              <a:off x="483682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9" name="Freeform 348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0" name="Freeform 349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1" name="Freeform 350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2" name="Freeform 351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3" name="Freeform 352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4" name="Freeform 353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5" name="Freeform 354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6" name="Freeform 355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7" name="Freeform 356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8" name="Freeform 357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9" name="Freeform 358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1" name="Freeform 360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2" name="Freeform 361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3" name="Freeform 362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5" name="Freeform 364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6" name="Oval 365"/>
            <p:cNvSpPr/>
            <p:nvPr/>
          </p:nvSpPr>
          <p:spPr bwMode="auto">
            <a:xfrm>
              <a:off x="39553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7" name="Oval 366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8" name="Oval 367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9" name="Oval 368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0" name="Oval 369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1" name="Oval 370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2" name="Oval 371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3" name="Oval 372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4" name="Oval 373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5" name="Oval 374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6" name="Oval 375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7" name="Oval 376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8" name="Oval 377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9" name="Oval 378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0" name="Oval 379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1" name="Oval 380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2" name="Oval 381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5" name="Oval 384"/>
            <p:cNvSpPr/>
            <p:nvPr/>
          </p:nvSpPr>
          <p:spPr bwMode="auto">
            <a:xfrm>
              <a:off x="395536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6" name="Oval 385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7" name="Oval 386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8" name="Oval 387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9" name="Oval 388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0" name="Oval 389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1" name="Oval 390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2" name="Oval 391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3" name="Oval 392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4" name="Oval 393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5" name="Oval 394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6" name="Oval 395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7" name="Oval 396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8" name="Oval 397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9" name="Oval 398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0" name="Oval 399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1" name="Oval 400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6436007" y="4812659"/>
            <a:ext cx="2493711" cy="740550"/>
            <a:chOff x="4000496" y="4286256"/>
            <a:chExt cx="2493711" cy="740550"/>
          </a:xfrm>
        </p:grpSpPr>
        <p:sp>
          <p:nvSpPr>
            <p:cNvPr id="405" name="Freeform 404"/>
            <p:cNvSpPr/>
            <p:nvPr/>
          </p:nvSpPr>
          <p:spPr bwMode="auto">
            <a:xfrm>
              <a:off x="4059344" y="4602017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6" name="Freeform 405"/>
            <p:cNvSpPr/>
            <p:nvPr/>
          </p:nvSpPr>
          <p:spPr bwMode="auto">
            <a:xfrm>
              <a:off x="4203540" y="4610867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7" name="Freeform 406"/>
            <p:cNvSpPr/>
            <p:nvPr/>
          </p:nvSpPr>
          <p:spPr bwMode="auto">
            <a:xfrm>
              <a:off x="4354341" y="4603383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8" name="Freeform 407"/>
            <p:cNvSpPr/>
            <p:nvPr/>
          </p:nvSpPr>
          <p:spPr bwMode="auto">
            <a:xfrm>
              <a:off x="5085189" y="4610867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9" name="Freeform 408"/>
            <p:cNvSpPr/>
            <p:nvPr/>
          </p:nvSpPr>
          <p:spPr bwMode="auto">
            <a:xfrm>
              <a:off x="5521383" y="4607125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0" name="Freeform 409"/>
            <p:cNvSpPr/>
            <p:nvPr/>
          </p:nvSpPr>
          <p:spPr bwMode="auto">
            <a:xfrm>
              <a:off x="5375213" y="4625013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1" name="Freeform 410"/>
            <p:cNvSpPr/>
            <p:nvPr/>
          </p:nvSpPr>
          <p:spPr bwMode="auto">
            <a:xfrm>
              <a:off x="4793359" y="4599642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2" name="Freeform 411"/>
            <p:cNvSpPr/>
            <p:nvPr/>
          </p:nvSpPr>
          <p:spPr bwMode="auto">
            <a:xfrm>
              <a:off x="4642558" y="4603383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3" name="Freeform 412"/>
            <p:cNvSpPr/>
            <p:nvPr/>
          </p:nvSpPr>
          <p:spPr bwMode="auto">
            <a:xfrm>
              <a:off x="4936704" y="4599642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4" name="Freeform 413"/>
            <p:cNvSpPr/>
            <p:nvPr/>
          </p:nvSpPr>
          <p:spPr bwMode="auto">
            <a:xfrm>
              <a:off x="5966839" y="4618352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5" name="Freeform 414"/>
            <p:cNvSpPr/>
            <p:nvPr/>
          </p:nvSpPr>
          <p:spPr bwMode="auto">
            <a:xfrm>
              <a:off x="5221206" y="4599641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6" name="Freeform 415"/>
            <p:cNvSpPr/>
            <p:nvPr/>
          </p:nvSpPr>
          <p:spPr bwMode="auto">
            <a:xfrm>
              <a:off x="4494073" y="4614609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7" name="Freeform 416"/>
            <p:cNvSpPr/>
            <p:nvPr/>
          </p:nvSpPr>
          <p:spPr bwMode="auto">
            <a:xfrm>
              <a:off x="5663430" y="4592157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8" name="Freeform 417"/>
            <p:cNvSpPr/>
            <p:nvPr/>
          </p:nvSpPr>
          <p:spPr bwMode="auto">
            <a:xfrm>
              <a:off x="5816546" y="4610867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9" name="Freeform 418"/>
            <p:cNvSpPr/>
            <p:nvPr/>
          </p:nvSpPr>
          <p:spPr bwMode="auto">
            <a:xfrm>
              <a:off x="6249916" y="4628756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0" name="Freeform 419"/>
            <p:cNvSpPr/>
            <p:nvPr/>
          </p:nvSpPr>
          <p:spPr bwMode="auto">
            <a:xfrm>
              <a:off x="6103746" y="4607125"/>
              <a:ext cx="23386" cy="168924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2" name="Freeform 421"/>
            <p:cNvSpPr/>
            <p:nvPr/>
          </p:nvSpPr>
          <p:spPr bwMode="auto">
            <a:xfrm>
              <a:off x="6405348" y="4610867"/>
              <a:ext cx="26351" cy="159686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4" name="Freeform 423"/>
            <p:cNvSpPr/>
            <p:nvPr/>
          </p:nvSpPr>
          <p:spPr bwMode="auto">
            <a:xfrm>
              <a:off x="4647815" y="4527949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5" name="Freeform 424"/>
            <p:cNvSpPr/>
            <p:nvPr/>
          </p:nvSpPr>
          <p:spPr bwMode="auto">
            <a:xfrm>
              <a:off x="4062003" y="4525622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6" name="Freeform 425"/>
            <p:cNvSpPr/>
            <p:nvPr/>
          </p:nvSpPr>
          <p:spPr bwMode="auto">
            <a:xfrm>
              <a:off x="4347394" y="4525622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7" name="Freeform 426"/>
            <p:cNvSpPr/>
            <p:nvPr/>
          </p:nvSpPr>
          <p:spPr bwMode="auto">
            <a:xfrm>
              <a:off x="4781780" y="4511476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8" name="Freeform 427"/>
            <p:cNvSpPr/>
            <p:nvPr/>
          </p:nvSpPr>
          <p:spPr bwMode="auto">
            <a:xfrm>
              <a:off x="5217974" y="4525622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9" name="Freeform 428"/>
            <p:cNvSpPr/>
            <p:nvPr/>
          </p:nvSpPr>
          <p:spPr bwMode="auto">
            <a:xfrm>
              <a:off x="5368775" y="4533106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0" name="Freeform 429"/>
            <p:cNvSpPr/>
            <p:nvPr/>
          </p:nvSpPr>
          <p:spPr bwMode="auto">
            <a:xfrm>
              <a:off x="5825300" y="4511476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1" name="Freeform 430"/>
            <p:cNvSpPr/>
            <p:nvPr/>
          </p:nvSpPr>
          <p:spPr bwMode="auto">
            <a:xfrm>
              <a:off x="5973786" y="4533106"/>
              <a:ext cx="9648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2" name="Freeform 431"/>
            <p:cNvSpPr/>
            <p:nvPr/>
          </p:nvSpPr>
          <p:spPr bwMode="auto">
            <a:xfrm>
              <a:off x="5535277" y="4533106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3" name="Freeform 432"/>
            <p:cNvSpPr/>
            <p:nvPr/>
          </p:nvSpPr>
          <p:spPr bwMode="auto">
            <a:xfrm>
              <a:off x="5672692" y="4518138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4" name="Freeform 433"/>
            <p:cNvSpPr/>
            <p:nvPr/>
          </p:nvSpPr>
          <p:spPr bwMode="auto">
            <a:xfrm>
              <a:off x="6119955" y="4533106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5" name="Freeform 434"/>
            <p:cNvSpPr/>
            <p:nvPr/>
          </p:nvSpPr>
          <p:spPr bwMode="auto">
            <a:xfrm>
              <a:off x="5088014" y="4533106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6" name="Freeform 435"/>
            <p:cNvSpPr/>
            <p:nvPr/>
          </p:nvSpPr>
          <p:spPr bwMode="auto">
            <a:xfrm>
              <a:off x="4943652" y="4529364"/>
              <a:ext cx="33632" cy="142189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8" name="Freeform 437"/>
            <p:cNvSpPr/>
            <p:nvPr/>
          </p:nvSpPr>
          <p:spPr bwMode="auto">
            <a:xfrm>
              <a:off x="4475547" y="4533106"/>
              <a:ext cx="46222" cy="20122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9" name="Freeform 438"/>
            <p:cNvSpPr/>
            <p:nvPr/>
          </p:nvSpPr>
          <p:spPr bwMode="auto">
            <a:xfrm>
              <a:off x="6229583" y="4533106"/>
              <a:ext cx="46222" cy="20122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0" name="Freeform 439"/>
            <p:cNvSpPr/>
            <p:nvPr/>
          </p:nvSpPr>
          <p:spPr bwMode="auto">
            <a:xfrm>
              <a:off x="6371121" y="4518138"/>
              <a:ext cx="46222" cy="20122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2" name="Freeform 441"/>
            <p:cNvSpPr/>
            <p:nvPr/>
          </p:nvSpPr>
          <p:spPr bwMode="auto">
            <a:xfrm>
              <a:off x="4178577" y="4521880"/>
              <a:ext cx="46222" cy="20122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3" name="Oval 442"/>
            <p:cNvSpPr/>
            <p:nvPr/>
          </p:nvSpPr>
          <p:spPr bwMode="auto">
            <a:xfrm>
              <a:off x="4000496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4" name="Oval 443"/>
            <p:cNvSpPr/>
            <p:nvPr/>
          </p:nvSpPr>
          <p:spPr bwMode="auto">
            <a:xfrm>
              <a:off x="4146666" y="4307547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5" name="Oval 444"/>
            <p:cNvSpPr/>
            <p:nvPr/>
          </p:nvSpPr>
          <p:spPr bwMode="auto">
            <a:xfrm>
              <a:off x="4292835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6" name="Oval 445"/>
            <p:cNvSpPr/>
            <p:nvPr/>
          </p:nvSpPr>
          <p:spPr bwMode="auto">
            <a:xfrm>
              <a:off x="4439005" y="4318193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7" name="Oval 446"/>
            <p:cNvSpPr/>
            <p:nvPr/>
          </p:nvSpPr>
          <p:spPr bwMode="auto">
            <a:xfrm>
              <a:off x="4585174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8" name="Oval 447"/>
            <p:cNvSpPr/>
            <p:nvPr/>
          </p:nvSpPr>
          <p:spPr bwMode="auto">
            <a:xfrm>
              <a:off x="4731344" y="42862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9" name="Oval 448"/>
            <p:cNvSpPr/>
            <p:nvPr/>
          </p:nvSpPr>
          <p:spPr bwMode="auto">
            <a:xfrm>
              <a:off x="4877514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0" name="Oval 449"/>
            <p:cNvSpPr/>
            <p:nvPr/>
          </p:nvSpPr>
          <p:spPr bwMode="auto">
            <a:xfrm>
              <a:off x="5023684" y="4307547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1" name="Oval 450"/>
            <p:cNvSpPr/>
            <p:nvPr/>
          </p:nvSpPr>
          <p:spPr bwMode="auto">
            <a:xfrm>
              <a:off x="5169853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2" name="Oval 451"/>
            <p:cNvSpPr/>
            <p:nvPr/>
          </p:nvSpPr>
          <p:spPr bwMode="auto">
            <a:xfrm>
              <a:off x="5316022" y="4318193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3" name="Oval 452"/>
            <p:cNvSpPr/>
            <p:nvPr/>
          </p:nvSpPr>
          <p:spPr bwMode="auto">
            <a:xfrm>
              <a:off x="5462192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4" name="Oval 453"/>
            <p:cNvSpPr/>
            <p:nvPr/>
          </p:nvSpPr>
          <p:spPr bwMode="auto">
            <a:xfrm>
              <a:off x="5608362" y="42862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5" name="Oval 454"/>
            <p:cNvSpPr/>
            <p:nvPr/>
          </p:nvSpPr>
          <p:spPr bwMode="auto">
            <a:xfrm>
              <a:off x="5763359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6" name="Oval 455"/>
            <p:cNvSpPr/>
            <p:nvPr/>
          </p:nvSpPr>
          <p:spPr bwMode="auto">
            <a:xfrm>
              <a:off x="5909528" y="4307547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7" name="Oval 456"/>
            <p:cNvSpPr/>
            <p:nvPr/>
          </p:nvSpPr>
          <p:spPr bwMode="auto">
            <a:xfrm>
              <a:off x="6055698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8" name="Oval 457"/>
            <p:cNvSpPr/>
            <p:nvPr/>
          </p:nvSpPr>
          <p:spPr bwMode="auto">
            <a:xfrm>
              <a:off x="6201868" y="4318193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9" name="Oval 458"/>
            <p:cNvSpPr/>
            <p:nvPr/>
          </p:nvSpPr>
          <p:spPr bwMode="auto">
            <a:xfrm>
              <a:off x="6348037" y="42969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2" name="Oval 461"/>
            <p:cNvSpPr/>
            <p:nvPr/>
          </p:nvSpPr>
          <p:spPr bwMode="auto">
            <a:xfrm>
              <a:off x="4000496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3" name="Oval 462"/>
            <p:cNvSpPr/>
            <p:nvPr/>
          </p:nvSpPr>
          <p:spPr bwMode="auto">
            <a:xfrm>
              <a:off x="4146666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4" name="Oval 463"/>
            <p:cNvSpPr/>
            <p:nvPr/>
          </p:nvSpPr>
          <p:spPr bwMode="auto">
            <a:xfrm>
              <a:off x="4292835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5" name="Oval 464"/>
            <p:cNvSpPr/>
            <p:nvPr/>
          </p:nvSpPr>
          <p:spPr bwMode="auto">
            <a:xfrm>
              <a:off x="4439005" y="47799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6" name="Oval 465"/>
            <p:cNvSpPr/>
            <p:nvPr/>
          </p:nvSpPr>
          <p:spPr bwMode="auto">
            <a:xfrm>
              <a:off x="4585174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7" name="Oval 466"/>
            <p:cNvSpPr/>
            <p:nvPr/>
          </p:nvSpPr>
          <p:spPr bwMode="auto">
            <a:xfrm>
              <a:off x="4731344" y="4748019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8" name="Oval 467"/>
            <p:cNvSpPr/>
            <p:nvPr/>
          </p:nvSpPr>
          <p:spPr bwMode="auto">
            <a:xfrm>
              <a:off x="4877514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9" name="Oval 468"/>
            <p:cNvSpPr/>
            <p:nvPr/>
          </p:nvSpPr>
          <p:spPr bwMode="auto">
            <a:xfrm>
              <a:off x="5023684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0" name="Oval 469"/>
            <p:cNvSpPr/>
            <p:nvPr/>
          </p:nvSpPr>
          <p:spPr bwMode="auto">
            <a:xfrm>
              <a:off x="5169853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1" name="Oval 470"/>
            <p:cNvSpPr/>
            <p:nvPr/>
          </p:nvSpPr>
          <p:spPr bwMode="auto">
            <a:xfrm>
              <a:off x="5316022" y="47799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2" name="Oval 471"/>
            <p:cNvSpPr/>
            <p:nvPr/>
          </p:nvSpPr>
          <p:spPr bwMode="auto">
            <a:xfrm>
              <a:off x="5462192" y="4758665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3" name="Oval 472"/>
            <p:cNvSpPr/>
            <p:nvPr/>
          </p:nvSpPr>
          <p:spPr bwMode="auto">
            <a:xfrm>
              <a:off x="5608362" y="4748019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4" name="Oval 473"/>
            <p:cNvSpPr/>
            <p:nvPr/>
          </p:nvSpPr>
          <p:spPr bwMode="auto">
            <a:xfrm>
              <a:off x="5763359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5" name="Oval 474"/>
            <p:cNvSpPr/>
            <p:nvPr/>
          </p:nvSpPr>
          <p:spPr bwMode="auto">
            <a:xfrm>
              <a:off x="5909528" y="4779956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6" name="Oval 475"/>
            <p:cNvSpPr/>
            <p:nvPr/>
          </p:nvSpPr>
          <p:spPr bwMode="auto">
            <a:xfrm>
              <a:off x="6055698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7" name="Oval 476"/>
            <p:cNvSpPr/>
            <p:nvPr/>
          </p:nvSpPr>
          <p:spPr bwMode="auto">
            <a:xfrm>
              <a:off x="6201868" y="4790602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8" name="Oval 477"/>
            <p:cNvSpPr/>
            <p:nvPr/>
          </p:nvSpPr>
          <p:spPr bwMode="auto">
            <a:xfrm>
              <a:off x="6348037" y="4769310"/>
              <a:ext cx="146170" cy="2362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rgbClr val="FFFF00">
                  <a:alpha val="60000"/>
                </a:srgbClr>
              </a:glow>
            </a:effectLst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481" name="Freeform 480"/>
          <p:cNvSpPr/>
          <p:nvPr/>
        </p:nvSpPr>
        <p:spPr bwMode="auto">
          <a:xfrm>
            <a:off x="7342914" y="4268451"/>
            <a:ext cx="630783" cy="1428760"/>
          </a:xfrm>
          <a:custGeom>
            <a:avLst/>
            <a:gdLst>
              <a:gd name="connsiteX0" fmla="*/ 254000 w 909053"/>
              <a:gd name="connsiteY0" fmla="*/ 117642 h 975895"/>
              <a:gd name="connsiteX1" fmla="*/ 93579 w 909053"/>
              <a:gd name="connsiteY1" fmla="*/ 855579 h 975895"/>
              <a:gd name="connsiteX2" fmla="*/ 815474 w 909053"/>
              <a:gd name="connsiteY2" fmla="*/ 839537 h 975895"/>
              <a:gd name="connsiteX3" fmla="*/ 655053 w 909053"/>
              <a:gd name="connsiteY3" fmla="*/ 149726 h 975895"/>
              <a:gd name="connsiteX4" fmla="*/ 254000 w 909053"/>
              <a:gd name="connsiteY4" fmla="*/ 117642 h 97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053" h="975895">
                <a:moveTo>
                  <a:pt x="254000" y="117642"/>
                </a:moveTo>
                <a:cubicBezTo>
                  <a:pt x="160421" y="235284"/>
                  <a:pt x="0" y="735263"/>
                  <a:pt x="93579" y="855579"/>
                </a:cubicBezTo>
                <a:cubicBezTo>
                  <a:pt x="187158" y="975895"/>
                  <a:pt x="721895" y="957179"/>
                  <a:pt x="815474" y="839537"/>
                </a:cubicBezTo>
                <a:cubicBezTo>
                  <a:pt x="909053" y="721895"/>
                  <a:pt x="743285" y="270042"/>
                  <a:pt x="655053" y="149726"/>
                </a:cubicBezTo>
                <a:cubicBezTo>
                  <a:pt x="566821" y="29410"/>
                  <a:pt x="347579" y="0"/>
                  <a:pt x="254000" y="117642"/>
                </a:cubicBezTo>
                <a:close/>
              </a:path>
            </a:pathLst>
          </a:cu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599973" rev="0"/>
            </a:camera>
            <a:lightRig rig="threePt" dir="t"/>
          </a:scene3d>
          <a:sp3d extrusionH="88900">
            <a:bevelT w="381000" h="317500"/>
            <a:bevelB w="381000" h="317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82" name="Freeform 481"/>
          <p:cNvSpPr/>
          <p:nvPr/>
        </p:nvSpPr>
        <p:spPr bwMode="auto">
          <a:xfrm>
            <a:off x="7493674" y="4302298"/>
            <a:ext cx="273663" cy="1343669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83" name="Oval 482"/>
          <p:cNvSpPr/>
          <p:nvPr/>
        </p:nvSpPr>
        <p:spPr bwMode="auto">
          <a:xfrm>
            <a:off x="8143900" y="3554071"/>
            <a:ext cx="367010" cy="3562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/>
            <a:bevelB w="88900"/>
          </a:sp3d>
        </p:spPr>
        <p:txBody>
          <a:bodyPr vert="horz" wrap="none" lIns="0" tIns="91440" rIns="301752" bIns="2743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rPr>
              <a:t>FLEC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</a:endParaRPr>
          </a:p>
        </p:txBody>
      </p:sp>
      <p:sp>
        <p:nvSpPr>
          <p:cNvPr id="484" name="Oval 483"/>
          <p:cNvSpPr/>
          <p:nvPr/>
        </p:nvSpPr>
        <p:spPr bwMode="auto">
          <a:xfrm>
            <a:off x="2000232" y="3571876"/>
            <a:ext cx="367010" cy="356212"/>
          </a:xfrm>
          <a:prstGeom prst="ellipse">
            <a:avLst/>
          </a:prstGeom>
          <a:solidFill>
            <a:srgbClr val="E78E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/>
            <a:bevelB w="88900"/>
          </a:sp3d>
        </p:spPr>
        <p:txBody>
          <a:bodyPr vert="horz" wrap="none" lIns="0" tIns="91440" rIns="301752" bIns="2743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rPr>
              <a:t>DISO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</a:endParaRPr>
          </a:p>
        </p:txBody>
      </p:sp>
      <p:sp>
        <p:nvSpPr>
          <p:cNvPr id="485" name="Oval 484"/>
          <p:cNvSpPr/>
          <p:nvPr/>
        </p:nvSpPr>
        <p:spPr bwMode="auto">
          <a:xfrm>
            <a:off x="2000232" y="3571876"/>
            <a:ext cx="367010" cy="356212"/>
          </a:xfrm>
          <a:prstGeom prst="ellipse">
            <a:avLst/>
          </a:prstGeom>
          <a:solidFill>
            <a:srgbClr val="E78E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/>
            <a:bevelB w="88900"/>
          </a:sp3d>
        </p:spPr>
        <p:txBody>
          <a:bodyPr vert="horz" wrap="none" lIns="0" tIns="91440" rIns="301752" bIns="2743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rPr>
              <a:t>DISO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</a:endParaRPr>
          </a:p>
        </p:txBody>
      </p:sp>
      <p:sp>
        <p:nvSpPr>
          <p:cNvPr id="486" name="Oval 485"/>
          <p:cNvSpPr/>
          <p:nvPr/>
        </p:nvSpPr>
        <p:spPr bwMode="auto">
          <a:xfrm>
            <a:off x="2000232" y="3571876"/>
            <a:ext cx="367010" cy="356212"/>
          </a:xfrm>
          <a:prstGeom prst="ellipse">
            <a:avLst/>
          </a:prstGeom>
          <a:solidFill>
            <a:srgbClr val="E78E2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/>
            <a:bevelB w="88900"/>
          </a:sp3d>
        </p:spPr>
        <p:txBody>
          <a:bodyPr vert="horz" wrap="none" lIns="0" tIns="91440" rIns="301752" bIns="2743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rPr>
              <a:t>DISO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</a:endParaRPr>
          </a:p>
        </p:txBody>
      </p:sp>
      <p:sp>
        <p:nvSpPr>
          <p:cNvPr id="488" name="Oval 487"/>
          <p:cNvSpPr/>
          <p:nvPr/>
        </p:nvSpPr>
        <p:spPr bwMode="auto">
          <a:xfrm>
            <a:off x="5095378" y="3571876"/>
            <a:ext cx="367010" cy="35621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/>
            <a:bevelB w="88900"/>
          </a:sp3d>
        </p:spPr>
        <p:txBody>
          <a:bodyPr vert="horz" wrap="none" lIns="0" tIns="91440" rIns="301752" bIns="2743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rPr>
              <a:t>LIDO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</a:endParaRPr>
          </a:p>
        </p:txBody>
      </p:sp>
      <p:sp>
        <p:nvSpPr>
          <p:cNvPr id="489" name="Oval 488"/>
          <p:cNvSpPr/>
          <p:nvPr/>
        </p:nvSpPr>
        <p:spPr bwMode="auto">
          <a:xfrm>
            <a:off x="5095378" y="3571876"/>
            <a:ext cx="367010" cy="35621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/>
            <a:bevelB w="88900"/>
          </a:sp3d>
        </p:spPr>
        <p:txBody>
          <a:bodyPr vert="horz" wrap="none" lIns="0" tIns="91440" rIns="301752" bIns="2743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rPr>
              <a:t>LIDO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</a:endParaRPr>
          </a:p>
        </p:txBody>
      </p:sp>
      <p:sp>
        <p:nvSpPr>
          <p:cNvPr id="490" name="Oval 489"/>
          <p:cNvSpPr/>
          <p:nvPr/>
        </p:nvSpPr>
        <p:spPr bwMode="auto">
          <a:xfrm>
            <a:off x="8143900" y="3571876"/>
            <a:ext cx="367010" cy="3562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139700"/>
            <a:bevelB w="88900"/>
          </a:sp3d>
        </p:spPr>
        <p:txBody>
          <a:bodyPr vert="horz" wrap="none" lIns="0" tIns="91440" rIns="301752" bIns="2743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</a:rPr>
              <a:t>FLEC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Narrow" pitchFamily="34" charset="0"/>
            </a:endParaRPr>
          </a:p>
        </p:txBody>
      </p:sp>
      <p:sp>
        <p:nvSpPr>
          <p:cNvPr id="491" name="TextBox 490"/>
          <p:cNvSpPr txBox="1"/>
          <p:nvPr/>
        </p:nvSpPr>
        <p:spPr>
          <a:xfrm>
            <a:off x="642910" y="592933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Arial Narrow" pitchFamily="34" charset="0"/>
              </a:rPr>
              <a:t>INTERMEDIATE DISSOCIATION</a:t>
            </a:r>
            <a:endParaRPr lang="en-US" b="1" dirty="0">
              <a:solidFill>
                <a:srgbClr val="336699"/>
              </a:solidFill>
              <a:latin typeface="Arial Narrow" pitchFamily="34" charset="0"/>
            </a:endParaRPr>
          </a:p>
        </p:txBody>
      </p:sp>
      <p:sp>
        <p:nvSpPr>
          <p:cNvPr id="492" name="TextBox 491"/>
          <p:cNvSpPr txBox="1"/>
          <p:nvPr/>
        </p:nvSpPr>
        <p:spPr>
          <a:xfrm>
            <a:off x="4000496" y="592933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Arial Narrow" pitchFamily="34" charset="0"/>
              </a:rPr>
              <a:t>FAST DISSOCIATION</a:t>
            </a:r>
            <a:endParaRPr lang="en-US" b="1" dirty="0">
              <a:solidFill>
                <a:srgbClr val="336699"/>
              </a:solidFill>
              <a:latin typeface="Arial Narrow" pitchFamily="34" charset="0"/>
            </a:endParaRPr>
          </a:p>
        </p:txBody>
      </p:sp>
      <p:sp>
        <p:nvSpPr>
          <p:cNvPr id="493" name="TextBox 492"/>
          <p:cNvSpPr txBox="1"/>
          <p:nvPr/>
        </p:nvSpPr>
        <p:spPr>
          <a:xfrm>
            <a:off x="7072330" y="592933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0" dirty="0" smtClean="0">
                <a:solidFill>
                  <a:srgbClr val="336699"/>
                </a:solidFill>
                <a:latin typeface="Arial Narrow" pitchFamily="34" charset="0"/>
              </a:rPr>
              <a:t>SLOW DISSOCIATION</a:t>
            </a:r>
            <a:endParaRPr lang="en-US" b="1" dirty="0">
              <a:solidFill>
                <a:srgbClr val="33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indefinite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indefinite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repeatCount="indefinite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6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6200"/>
                                  </p:stCondLst>
                                  <p:childTnLst>
                                    <p:animMotion origin="layout" path="M -2.77778E-6 -3.46901E-6 C -0.01128 0.00417 -0.05486 0.0148 -0.06736 0.02475 C -0.07986 0.03469 -0.07291 0.04626 -0.07517 0.05921 C -0.07743 0.07216 -0.07934 0.09344 -0.08038 0.10245 " pathEditMode="relative" rAng="0" ptsTypes="aaaa">
                                      <p:cBhvr>
                                        <p:cTn id="26" dur="1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51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8700"/>
                                  </p:stCondLst>
                                  <p:childTnLst>
                                    <p:animMotion origin="layout" path="M -0.07708 0.09413 C -0.08107 0.07308 -0.08489 0.05227 -0.09253 0.03863 C -0.10017 0.02498 -0.11441 0.01827 -0.12257 0.01272 C -0.13073 0.00717 -0.13646 0.00648 -0.14201 0.00579 " pathEditMode="relative" rAng="0" ptsTypes="aaaA">
                                      <p:cBhvr>
                                        <p:cTn id="28" dur="1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4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9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9200"/>
                                  </p:stCondLst>
                                  <p:childTnLst>
                                    <p:animMotion origin="layout" path="M -2.77778E-6 -3.46901E-6 C -0.01128 0.00417 -0.05486 0.0148 -0.06736 0.02475 C -0.07986 0.03469 -0.07291 0.04626 -0.07517 0.05921 C -0.07743 0.07216 -0.07934 0.09344 -0.08038 0.10245 " pathEditMode="relative" rAng="0" ptsTypes="aaaa">
                                      <p:cBhvr>
                                        <p:cTn id="32" dur="1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51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11700"/>
                                  </p:stCondLst>
                                  <p:childTnLst>
                                    <p:animMotion origin="layout" path="M -0.07708 0.09413 C -0.08107 0.07308 -0.08489 0.05227 -0.09253 0.03863 C -0.10017 0.02498 -0.11441 0.01827 -0.12257 0.01272 C -0.13073 0.00717 -0.13646 0.00648 -0.14201 0.00579 " pathEditMode="relative" rAng="0" ptsTypes="aaaA">
                                      <p:cBhvr>
                                        <p:cTn id="34" dur="1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4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2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12200"/>
                                  </p:stCondLst>
                                  <p:childTnLst>
                                    <p:animMotion origin="layout" path="M -2.77778E-6 -3.46901E-6 C -0.01128 0.00417 -0.05486 0.0148 -0.06736 0.02475 C -0.07986 0.03469 -0.07291 0.04626 -0.07517 0.05921 C -0.07743 0.07216 -0.07934 0.09344 -0.08038 0.10245 " pathEditMode="relative" rAng="0" ptsTypes="aaaa">
                                      <p:cBhvr>
                                        <p:cTn id="38" dur="1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51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14700"/>
                                  </p:stCondLst>
                                  <p:childTnLst>
                                    <p:animMotion origin="layout" path="M -0.07708 0.09413 C -0.08107 0.07308 -0.08489 0.05227 -0.09253 0.03863 C -0.10017 0.02498 -0.11441 0.01827 -0.12257 0.01272 C -0.13073 0.00717 -0.13646 0.00648 -0.14201 0.00579 " pathEditMode="relative" rAng="0" ptsTypes="aaaA">
                                      <p:cBhvr>
                                        <p:cTn id="40" dur="1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4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15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15200"/>
                                  </p:stCondLst>
                                  <p:childTnLst>
                                    <p:animMotion origin="layout" path="M -2.77778E-6 -3.46901E-6 C -0.01128 0.00417 -0.05486 0.0148 -0.06736 0.02475 C -0.07986 0.03469 -0.07291 0.04626 -0.07517 0.05921 C -0.07743 0.07216 -0.07934 0.09344 -0.08038 0.10245 " pathEditMode="relative" rAng="0" ptsTypes="aaaa">
                                      <p:cBhvr>
                                        <p:cTn id="44" dur="1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51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17700"/>
                                  </p:stCondLst>
                                  <p:childTnLst>
                                    <p:animMotion origin="layout" path="M -0.07708 0.09413 C -0.08107 0.07308 -0.08489 0.05227 -0.09253 0.03863 C -0.10017 0.02498 -0.11441 0.01827 -0.12257 0.01272 C -0.13073 0.00717 -0.13646 0.00648 -0.14201 0.00579 " pathEditMode="relative" rAng="0" ptsTypes="aaaA">
                                      <p:cBhvr>
                                        <p:cTn id="46" dur="1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44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9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9200"/>
                                  </p:stCondLst>
                                  <p:childTnLst>
                                    <p:animMotion origin="layout" path="M -2.77778E-6 -3.46901E-6 C -0.01128 0.00417 -0.05486 0.0148 -0.06736 0.02475 C -0.07986 0.03469 -0.07291 0.04626 -0.07517 0.05921 C -0.07743 0.07216 -0.07934 0.09344 -0.08038 0.10245 " pathEditMode="relative" rAng="0" ptsTypes="aaaa">
                                      <p:cBhvr>
                                        <p:cTn id="50" dur="1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51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-0.07708 0.09413 C -0.08107 0.07308 -0.08489 0.05227 -0.09253 0.03863 C -0.10017 0.02498 -0.11441 0.01827 -0.12257 0.01272 C -0.13073 0.00717 -0.13646 0.00648 -0.14201 0.00579 " pathEditMode="relative" rAng="0" ptsTypes="aaaA">
                                      <p:cBhvr>
                                        <p:cTn id="52" dur="1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4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12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12200"/>
                                  </p:stCondLst>
                                  <p:childTnLst>
                                    <p:animMotion origin="layout" path="M -2.77778E-6 -3.46901E-6 C -0.01128 0.00417 -0.05486 0.0148 -0.06736 0.02475 C -0.07986 0.03469 -0.07291 0.04626 -0.07517 0.05921 C -0.07743 0.07216 -0.07934 0.09344 -0.08038 0.10245 " pathEditMode="relative" rAng="0" ptsTypes="aaaa">
                                      <p:cBhvr>
                                        <p:cTn id="56" dur="1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51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Motion origin="layout" path="M -0.07708 0.09413 C -0.08107 0.07308 -0.08489 0.05227 -0.09253 0.03863 C -0.10017 0.02498 -0.11441 0.01827 -0.12257 0.01272 C -0.13073 0.00717 -0.13646 0.00648 -0.14201 0.00579 " pathEditMode="relative" rAng="0" ptsTypes="aaaA">
                                      <p:cBhvr>
                                        <p:cTn id="58" dur="1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4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15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15200"/>
                                  </p:stCondLst>
                                  <p:childTnLst>
                                    <p:animMotion origin="layout" path="M -2.77778E-6 -3.46901E-6 C -0.01128 0.00417 -0.05486 0.0148 -0.06736 0.02475 C -0.07986 0.03469 -0.07291 0.04626 -0.07517 0.05921 C -0.07743 0.07216 -0.07934 0.09344 -0.08038 0.10245 " pathEditMode="relative" rAng="0" ptsTypes="aaaa">
                                      <p:cBhvr>
                                        <p:cTn id="62" dur="1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51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Motion origin="layout" path="M -0.07708 0.09413 C -0.08107 0.07308 -0.08489 0.05227 -0.09253 0.03863 C -0.10017 0.02498 -0.11441 0.01827 -0.12257 0.01272 C -0.13073 0.00717 -0.13646 0.00648 -0.14201 0.00579 " pathEditMode="relative" rAng="0" ptsTypes="aaaA">
                                      <p:cBhvr>
                                        <p:cTn id="64" dur="1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440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12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12200"/>
                                  </p:stCondLst>
                                  <p:childTnLst>
                                    <p:animMotion origin="layout" path="M -2.77778E-6 -3.46901E-6 C -0.01128 0.00417 -0.05486 0.0148 -0.06736 0.02475 C -0.07986 0.03469 -0.07291 0.04626 -0.07517 0.05921 C -0.07743 0.07216 -0.07934 0.09344 -0.08038 0.10245 " pathEditMode="relative" rAng="0" ptsTypes="aaaa">
                                      <p:cBhvr>
                                        <p:cTn id="68" dur="1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510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15200"/>
                                  </p:stCondLst>
                                  <p:childTnLst>
                                    <p:animMotion origin="layout" path="M -0.07708 0.09413 C -0.08107 0.07308 -0.08489 0.05227 -0.09253 0.03863 C -0.10017 0.02498 -0.11441 0.01827 -0.12257 0.01272 C -0.13073 0.00717 -0.13646 0.00648 -0.14201 0.00579 " pathEditMode="relative" rAng="0" ptsTypes="aaaA">
                                      <p:cBhvr>
                                        <p:cTn id="70" dur="15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4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18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18200"/>
                                  </p:stCondLst>
                                  <p:childTnLst>
                                    <p:animMotion origin="layout" path="M -2.77778E-6 -3.46901E-6 C -0.01128 0.00417 -0.05486 0.0148 -0.06736 0.02475 C -0.07986 0.03469 -0.07291 0.04626 -0.07517 0.05921 C -0.07743 0.07216 -0.07934 0.09344 -0.08038 0.10245 " pathEditMode="relative" rAng="0" ptsTypes="aaaa">
                                      <p:cBhvr>
                                        <p:cTn id="74" dur="1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51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21200"/>
                                  </p:stCondLst>
                                  <p:childTnLst>
                                    <p:animMotion origin="layout" path="M -0.07708 0.09413 C -0.08107 0.07308 -0.08489 0.05227 -0.09253 0.03863 C -0.10017 0.02498 -0.11441 0.01827 -0.12257 0.01272 C -0.13073 0.00717 -0.13646 0.00648 -0.14201 0.00579 " pathEditMode="relative" rAng="0" ptsTypes="aaaA">
                                      <p:cBhvr>
                                        <p:cTn id="76" dur="1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440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325" grpId="0" animBg="1"/>
      <p:bldP spid="482" grpId="0" animBg="1"/>
      <p:bldP spid="491" grpId="0"/>
      <p:bldP spid="492" grpId="0"/>
      <p:bldP spid="4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"/>
          <p:cNvSpPr>
            <a:spLocks noGrp="1"/>
          </p:cNvSpPr>
          <p:nvPr>
            <p:ph type="title"/>
          </p:nvPr>
        </p:nvSpPr>
        <p:spPr>
          <a:xfrm>
            <a:off x="2428860" y="71414"/>
            <a:ext cx="5519750" cy="638175"/>
          </a:xfrm>
        </p:spPr>
        <p:txBody>
          <a:bodyPr/>
          <a:lstStyle/>
          <a:p>
            <a:r>
              <a:rPr lang="en-GB" dirty="0" smtClean="0"/>
              <a:t>Ion channels: voltage-gated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142844" y="1142984"/>
            <a:ext cx="8858280" cy="520142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Voltage-gated calcium channel (VGCC) </a:t>
            </a:r>
          </a:p>
          <a:p>
            <a:pPr marL="341313" indent="-341313">
              <a:buFont typeface="+mj-lt"/>
              <a:buAutoNum type="arabicPeriod" startAt="2"/>
            </a:pPr>
            <a:endParaRPr lang="en-GB" sz="2000" b="1" i="0" dirty="0" smtClean="0">
              <a:solidFill>
                <a:srgbClr val="336699"/>
              </a:solidFill>
              <a:latin typeface="+mn-lt"/>
            </a:endParaRP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Dihydropyridine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Ca</a:t>
            </a:r>
            <a:r>
              <a:rPr lang="en-GB" sz="1800" i="0" baseline="30000" dirty="0" smtClean="0">
                <a:solidFill>
                  <a:srgbClr val="336699"/>
                </a:solidFill>
                <a:latin typeface="+mn-lt"/>
              </a:rPr>
              <a:t>2+ 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channel blockers (CCBs, e.g.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Nicardipine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Nifedipine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 are considered to be  more selective for the vasculature and are used in the prophylaxis of angina and the treatment of hypertension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non-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dihydropyridine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CCBs (e.g.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Verapamil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) are more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cardioselective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and can be used in the treatment of angina, hypertension and cardiac arrhythmias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T-type VGCC antagonists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Ethosuximide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Zonisamide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are anticonvulsant drugs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high threshold VGCC auxiliary subunit </a:t>
            </a:r>
            <a:r>
              <a:rPr lang="el-GR" sz="1800" i="0" dirty="0" smtClean="0">
                <a:solidFill>
                  <a:srgbClr val="336699"/>
                </a:solidFill>
                <a:latin typeface="+mn-lt"/>
              </a:rPr>
              <a:t>α</a:t>
            </a:r>
            <a:r>
              <a:rPr lang="en-GB" sz="1800" i="0" baseline="-25000" dirty="0" smtClean="0">
                <a:solidFill>
                  <a:srgbClr val="336699"/>
                </a:solidFill>
                <a:latin typeface="+mn-lt"/>
              </a:rPr>
              <a:t>2</a:t>
            </a:r>
            <a:r>
              <a:rPr lang="el-GR" sz="1800" i="0" dirty="0" smtClean="0">
                <a:solidFill>
                  <a:srgbClr val="336699"/>
                </a:solidFill>
                <a:latin typeface="+mn-lt"/>
              </a:rPr>
              <a:t>δ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is the target of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Gabapentin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and </a:t>
            </a:r>
            <a:r>
              <a:rPr lang="en-GB" sz="1800" b="1" i="0" dirty="0" smtClean="0">
                <a:solidFill>
                  <a:srgbClr val="FF0000"/>
                </a:solidFill>
                <a:latin typeface="+mn-lt"/>
              </a:rPr>
              <a:t>Pregabalin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, which are used to treat epilepsy, neuropathic pain, migraine and anxiety</a:t>
            </a:r>
          </a:p>
          <a:p>
            <a:pPr marL="573088" lvl="1" indent="-231775">
              <a:buFont typeface="Arial" pitchFamily="34" charset="0"/>
              <a:buChar char="•"/>
            </a:pPr>
            <a:endParaRPr lang="en-GB" sz="1800" i="0" dirty="0" smtClean="0">
              <a:solidFill>
                <a:srgbClr val="33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Voltage-gated potassium channel (VGKC) </a:t>
            </a:r>
          </a:p>
          <a:p>
            <a:pPr marL="341313" indent="-341313">
              <a:buFont typeface="+mj-lt"/>
              <a:buAutoNum type="arabicPeriod" startAt="3"/>
            </a:pPr>
            <a:endParaRPr lang="en-GB" sz="2000" b="1" i="0" dirty="0" smtClean="0">
              <a:solidFill>
                <a:srgbClr val="336699"/>
              </a:solidFill>
              <a:latin typeface="+mn-lt"/>
            </a:endParaRP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The VGKC opener </a:t>
            </a:r>
            <a:r>
              <a:rPr lang="en-GB" sz="1800" b="1" i="0" dirty="0" err="1" smtClean="0">
                <a:solidFill>
                  <a:srgbClr val="FF0000"/>
                </a:solidFill>
                <a:latin typeface="+mn-lt"/>
              </a:rPr>
              <a:t>Retigabine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has very recently been released in the UK as an </a:t>
            </a:r>
            <a:r>
              <a:rPr lang="en-GB" sz="1800" i="0" dirty="0" err="1" smtClean="0">
                <a:solidFill>
                  <a:srgbClr val="336699"/>
                </a:solidFill>
                <a:latin typeface="+mn-lt"/>
              </a:rPr>
              <a:t>adjuntive</a:t>
            </a: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 treatment to partial seizures </a:t>
            </a:r>
          </a:p>
          <a:p>
            <a:pPr marL="573088" lvl="1" indent="-231775">
              <a:buFont typeface="Arial" pitchFamily="34" charset="0"/>
              <a:buChar char="•"/>
            </a:pPr>
            <a:endParaRPr lang="en-GB" sz="1800" i="0" dirty="0" smtClean="0">
              <a:solidFill>
                <a:srgbClr val="33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ffectLst/>
                <a:latin typeface="+mn-lt"/>
              </a:rPr>
              <a:t>Lecture content</a:t>
            </a:r>
            <a:endParaRPr lang="en-GB" sz="3200" dirty="0">
              <a:effectLst/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0880" y="1235943"/>
            <a:ext cx="7429552" cy="500136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Ion transporters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Ion transporters versus Ion channels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ATPases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(Na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-K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-ATPase)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SLC12 (NKCC &amp; NCC)</a:t>
            </a:r>
            <a:endParaRPr lang="en-GB" b="1" i="0" dirty="0" smtClean="0">
              <a:solidFill>
                <a:srgbClr val="336699"/>
              </a:solidFill>
              <a:latin typeface="+mn-lt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Neurotransmitter &amp; Monosaccharide transporters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Monoamine transporter (DAT, NET, SERT)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Amino acid transporters (GABA (GAT),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Glycine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Glutamate)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Glucose transporter (GLUT &amp; SGLT)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Ligand gated ion channels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Nicotinic Acetylcholine receptor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GABA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A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receptor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5-HT receptor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NMDA receptor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Voltage-gated &amp; Other ion channels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Voltage-gated Na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channels (VGSCs)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Voltage-gated Ca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2+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channels (VGCCs)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Voltage-gated K</a:t>
            </a:r>
            <a:r>
              <a:rPr lang="en-GB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channels (VGKCs)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K</a:t>
            </a:r>
            <a:r>
              <a:rPr lang="en-GB" i="0" baseline="-25000" dirty="0" smtClean="0">
                <a:solidFill>
                  <a:srgbClr val="336699"/>
                </a:solidFill>
                <a:latin typeface="+mn-lt"/>
              </a:rPr>
              <a:t>ATP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,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ENaC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TRPV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"/>
          <p:cNvSpPr>
            <a:spLocks noGrp="1"/>
          </p:cNvSpPr>
          <p:nvPr>
            <p:ph type="title"/>
          </p:nvPr>
        </p:nvSpPr>
        <p:spPr>
          <a:xfrm>
            <a:off x="2409836" y="61890"/>
            <a:ext cx="5519750" cy="638175"/>
          </a:xfrm>
        </p:spPr>
        <p:txBody>
          <a:bodyPr/>
          <a:lstStyle/>
          <a:p>
            <a:r>
              <a:rPr lang="en-GB" dirty="0" smtClean="0"/>
              <a:t>Ion channels: other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181006" y="1075213"/>
            <a:ext cx="8820150" cy="513986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41313" indent="-341313"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ATP sensitive K</a:t>
            </a:r>
            <a:r>
              <a:rPr lang="en-GB" sz="2000" b="1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channels (K</a:t>
            </a:r>
            <a:r>
              <a:rPr lang="en-GB" sz="2000" b="1" i="0" baseline="-25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ATP</a:t>
            </a: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Heteromeric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combinations of SUR &amp; Kir6 subunits, with a wide tissue distribution pattern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Channel openers: Used for the treatment of angina (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Nicorandil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), refractory hypertension (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Diazoxide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 and alopecia (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Minoxidil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Channel blockers: Used for the treatment of cardiac arrhythmias (e.g. 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Sotalol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Amiodarone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 and type II Diabetes (e.g. 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Glibenclamide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Tolbutamide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73088" lvl="1" indent="-23177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Epithelial Na</a:t>
            </a:r>
            <a:r>
              <a:rPr lang="en-GB" sz="2000" b="1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channel (</a:t>
            </a:r>
            <a:r>
              <a:rPr lang="en-GB" sz="2000" b="1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ENaC</a:t>
            </a: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Multimodal activated channel involved in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transepithelial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Na</a:t>
            </a:r>
            <a:r>
              <a:rPr lang="en-GB" sz="1800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transport particularly within the lungs and the latter parts of the kidney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nephrons</a:t>
            </a: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ENaC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inhibitors (e.g. 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Amiloride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Triamterene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 are used as K</a:t>
            </a:r>
            <a:r>
              <a:rPr lang="en-GB" sz="1800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sparing diuretics</a:t>
            </a:r>
          </a:p>
          <a:p>
            <a:pPr marL="573088" lvl="1" indent="-231775">
              <a:buFont typeface="Arial" pitchFamily="34" charset="0"/>
              <a:buChar char="•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Transient receptor potential </a:t>
            </a:r>
            <a:r>
              <a:rPr lang="en-GB" sz="2000" b="1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vanilloid</a:t>
            </a: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(TRPV) channel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Multimodal gating mechanism activated by heat, acid &amp; capsaicin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The TRPV channel blocker </a:t>
            </a:r>
            <a:r>
              <a:rPr lang="en-GB" sz="1800" b="1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Capsaicin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(creams &amp; adhesive patches) is licensed for the treatment of neuropathies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908720"/>
            <a:ext cx="8496944" cy="53553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539750" lvl="1" indent="-360363"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Name two members of the </a:t>
            </a:r>
            <a:r>
              <a:rPr lang="en-GB" sz="1800" i="0" dirty="0" err="1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cys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-loop ligand gated ion channel family and a pathophysiological condition that each one is associated with </a:t>
            </a:r>
            <a:r>
              <a:rPr lang="en-GB" sz="1800" i="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  <a:sym typeface="Symbol"/>
              </a:rPr>
              <a:t>(4 marks)</a:t>
            </a:r>
          </a:p>
          <a:p>
            <a:pPr marL="539750" lvl="1" indent="-360363">
              <a:buFont typeface="+mj-lt"/>
              <a:buAutoNum type="arabicPeriod"/>
            </a:pPr>
            <a:endParaRPr lang="en-GB" sz="1800" i="0" dirty="0" smtClean="0">
              <a:solidFill>
                <a:srgbClr val="00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2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Name three clinical indications for VGSC antagonists and give an example drug for each (3 marks)</a:t>
            </a:r>
          </a:p>
          <a:p>
            <a:pPr marL="539750" lvl="1" indent="-360363">
              <a:buFont typeface="+mj-lt"/>
              <a:buAutoNum type="arabicPeriod" startAt="2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0" lvl="1"/>
            <a:endParaRPr lang="en-GB" sz="1800" b="1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539750" lvl="1" indent="-360363">
              <a:buFont typeface="+mj-lt"/>
              <a:buAutoNum type="arabicPeriod" startAt="3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Name two conditions that K</a:t>
            </a:r>
            <a:r>
              <a:rPr lang="en-GB" sz="1800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ATP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  <a:sym typeface="Symbol"/>
              </a:rPr>
              <a:t> channel blockers are used to treat and give an example drug for each condition (2 marks)</a:t>
            </a:r>
          </a:p>
          <a:p>
            <a:pPr marL="179387" lvl="1"/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179387" lvl="1"/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179387" lvl="1"/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marL="179387" lvl="1"/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7704" y="76181"/>
            <a:ext cx="6840760" cy="638175"/>
          </a:xfrm>
        </p:spPr>
        <p:txBody>
          <a:bodyPr/>
          <a:lstStyle/>
          <a:p>
            <a:r>
              <a:rPr lang="en-GB" dirty="0" smtClean="0"/>
              <a:t>Practice SAQs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8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slide: Ion channels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342" y="1124744"/>
            <a:ext cx="8501122" cy="532453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The ligand-gated ion channels include the nicotinic Acetylcholine receptor, the GABA</a:t>
            </a:r>
            <a:r>
              <a:rPr lang="en-GB" sz="2000" i="0" baseline="-25000" dirty="0" smtClean="0">
                <a:solidFill>
                  <a:srgbClr val="336699"/>
                </a:solidFill>
                <a:latin typeface="+mn-lt"/>
              </a:rPr>
              <a:t>A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 receptor, the 5-HT</a:t>
            </a:r>
            <a:r>
              <a:rPr lang="en-GB" sz="2000" i="0" baseline="-25000" dirty="0" smtClean="0">
                <a:solidFill>
                  <a:srgbClr val="336699"/>
                </a:solidFill>
                <a:latin typeface="+mn-lt"/>
              </a:rPr>
              <a:t>3 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receptor and the NMDA receptor</a:t>
            </a:r>
          </a:p>
          <a:p>
            <a:pPr marL="352425" lvl="1" indent="-255588">
              <a:buFont typeface="Arial" pitchFamily="34" charset="0"/>
              <a:buChar char="•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These receptors are targeted by drugs used for general anaesthesia; as </a:t>
            </a:r>
            <a:r>
              <a:rPr lang="en-GB" sz="2000" i="0" dirty="0" err="1" smtClean="0">
                <a:solidFill>
                  <a:srgbClr val="336699"/>
                </a:solidFill>
                <a:latin typeface="+mn-lt"/>
              </a:rPr>
              <a:t>anxiolytics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; as anticonvulsants; to prevent nausea &amp; vomiting and in the treatment of Alzheimer’s disease</a:t>
            </a:r>
          </a:p>
          <a:p>
            <a:pPr marL="352425" lvl="1" indent="-255588">
              <a:buFont typeface="Arial" pitchFamily="34" charset="0"/>
              <a:buChar char="•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The three main voltage-gated ion channels are selectively permeable for the three ions Na</a:t>
            </a:r>
            <a:r>
              <a:rPr lang="en-GB" sz="2000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, K</a:t>
            </a:r>
            <a:r>
              <a:rPr lang="en-GB" sz="2000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 and Ca</a:t>
            </a:r>
            <a:r>
              <a:rPr lang="en-GB" sz="2000" i="0" baseline="30000" dirty="0" smtClean="0">
                <a:solidFill>
                  <a:srgbClr val="336699"/>
                </a:solidFill>
                <a:latin typeface="+mn-lt"/>
              </a:rPr>
              <a:t>2+</a:t>
            </a:r>
          </a:p>
          <a:p>
            <a:pPr marL="352425" lvl="1" indent="-255588">
              <a:buFont typeface="Arial" pitchFamily="34" charset="0"/>
              <a:buChar char="•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Blockers of these channels are used as anticonvulsants as well as anti-arrhythmics, local anaesthetics, anti-</a:t>
            </a:r>
            <a:r>
              <a:rPr lang="en-GB" sz="2000" i="0" dirty="0" err="1" smtClean="0">
                <a:solidFill>
                  <a:srgbClr val="336699"/>
                </a:solidFill>
                <a:latin typeface="+mn-lt"/>
              </a:rPr>
              <a:t>hypertensives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 and to treat angina</a:t>
            </a:r>
          </a:p>
          <a:p>
            <a:pPr marL="352425" lvl="1" indent="-255588">
              <a:buFont typeface="Arial" pitchFamily="34" charset="0"/>
              <a:buChar char="•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Other prominent drugs that block ion channels include </a:t>
            </a:r>
            <a:r>
              <a:rPr lang="en-GB" sz="2000" i="0" dirty="0" err="1" smtClean="0">
                <a:solidFill>
                  <a:srgbClr val="336699"/>
                </a:solidFill>
                <a:latin typeface="+mn-lt"/>
              </a:rPr>
              <a:t>Glibenclamide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 (K</a:t>
            </a:r>
            <a:r>
              <a:rPr lang="en-GB" sz="2000" i="0" baseline="-25000" dirty="0" smtClean="0">
                <a:solidFill>
                  <a:srgbClr val="336699"/>
                </a:solidFill>
                <a:latin typeface="+mn-lt"/>
              </a:rPr>
              <a:t>ATP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) and </a:t>
            </a:r>
            <a:r>
              <a:rPr lang="en-GB" sz="2000" i="0" dirty="0" err="1" smtClean="0">
                <a:solidFill>
                  <a:srgbClr val="336699"/>
                </a:solidFill>
                <a:latin typeface="+mn-lt"/>
              </a:rPr>
              <a:t>Amiloride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 (</a:t>
            </a:r>
            <a:r>
              <a:rPr lang="en-GB" sz="2000" i="0" dirty="0" err="1" smtClean="0">
                <a:solidFill>
                  <a:srgbClr val="336699"/>
                </a:solidFill>
                <a:latin typeface="+mn-lt"/>
              </a:rPr>
              <a:t>ENaC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) </a:t>
            </a:r>
            <a:endParaRPr lang="en-GB" sz="2000" b="1" i="0" dirty="0" smtClean="0">
              <a:solidFill>
                <a:srgbClr val="33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611560" y="2008161"/>
            <a:ext cx="3131840" cy="720080"/>
            <a:chOff x="395536" y="2350614"/>
            <a:chExt cx="3992729" cy="730137"/>
          </a:xfrm>
        </p:grpSpPr>
        <p:sp>
          <p:nvSpPr>
            <p:cNvPr id="5" name="Freeform 4"/>
            <p:cNvSpPr/>
            <p:nvPr/>
          </p:nvSpPr>
          <p:spPr bwMode="auto">
            <a:xfrm>
              <a:off x="479872" y="266193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4258330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4038167" y="2659593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483682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4270876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4012347" y="2557909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39553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3969310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417878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395536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3969310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4178787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78" name="Freeform 177"/>
          <p:cNvSpPr/>
          <p:nvPr/>
        </p:nvSpPr>
        <p:spPr bwMode="auto">
          <a:xfrm>
            <a:off x="1727176" y="1360089"/>
            <a:ext cx="987022" cy="1723295"/>
          </a:xfrm>
          <a:custGeom>
            <a:avLst/>
            <a:gdLst>
              <a:gd name="connsiteX0" fmla="*/ 137160 w 1188720"/>
              <a:gd name="connsiteY0" fmla="*/ 172720 h 2184400"/>
              <a:gd name="connsiteX1" fmla="*/ 335280 w 1188720"/>
              <a:gd name="connsiteY1" fmla="*/ 1102360 h 2184400"/>
              <a:gd name="connsiteX2" fmla="*/ 121920 w 1188720"/>
              <a:gd name="connsiteY2" fmla="*/ 2032000 h 2184400"/>
              <a:gd name="connsiteX3" fmla="*/ 1066800 w 1188720"/>
              <a:gd name="connsiteY3" fmla="*/ 2016760 h 2184400"/>
              <a:gd name="connsiteX4" fmla="*/ 853440 w 1188720"/>
              <a:gd name="connsiteY4" fmla="*/ 1102360 h 2184400"/>
              <a:gd name="connsiteX5" fmla="*/ 1066800 w 1188720"/>
              <a:gd name="connsiteY5" fmla="*/ 157480 h 2184400"/>
              <a:gd name="connsiteX6" fmla="*/ 137160 w 1188720"/>
              <a:gd name="connsiteY6" fmla="*/ 17272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2184400">
                <a:moveTo>
                  <a:pt x="137160" y="172720"/>
                </a:moveTo>
                <a:cubicBezTo>
                  <a:pt x="15240" y="330200"/>
                  <a:pt x="337820" y="792480"/>
                  <a:pt x="335280" y="1102360"/>
                </a:cubicBezTo>
                <a:cubicBezTo>
                  <a:pt x="332740" y="1412240"/>
                  <a:pt x="0" y="1879600"/>
                  <a:pt x="121920" y="2032000"/>
                </a:cubicBezTo>
                <a:cubicBezTo>
                  <a:pt x="243840" y="2184400"/>
                  <a:pt x="944880" y="2171700"/>
                  <a:pt x="1066800" y="2016760"/>
                </a:cubicBezTo>
                <a:cubicBezTo>
                  <a:pt x="1188720" y="1861820"/>
                  <a:pt x="853440" y="1412240"/>
                  <a:pt x="853440" y="1102360"/>
                </a:cubicBezTo>
                <a:cubicBezTo>
                  <a:pt x="853440" y="792480"/>
                  <a:pt x="1186180" y="314960"/>
                  <a:pt x="1066800" y="157480"/>
                </a:cubicBezTo>
                <a:cubicBezTo>
                  <a:pt x="947420" y="0"/>
                  <a:pt x="259080" y="15240"/>
                  <a:pt x="137160" y="17272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9799985" rev="0"/>
            </a:camera>
            <a:lightRig rig="soft" dir="t"/>
          </a:scene3d>
          <a:sp3d extrusionH="241300" prstMaterial="matte">
            <a:bevelT w="444500" h="444500"/>
            <a:bevelB w="444500" h="444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9" name="Freeform 178"/>
          <p:cNvSpPr/>
          <p:nvPr/>
        </p:nvSpPr>
        <p:spPr bwMode="auto">
          <a:xfrm>
            <a:off x="1973643" y="1634979"/>
            <a:ext cx="546500" cy="1444182"/>
          </a:xfrm>
          <a:custGeom>
            <a:avLst/>
            <a:gdLst>
              <a:gd name="connsiteX0" fmla="*/ 137160 w 1188720"/>
              <a:gd name="connsiteY0" fmla="*/ 172720 h 2184400"/>
              <a:gd name="connsiteX1" fmla="*/ 335280 w 1188720"/>
              <a:gd name="connsiteY1" fmla="*/ 1102360 h 2184400"/>
              <a:gd name="connsiteX2" fmla="*/ 121920 w 1188720"/>
              <a:gd name="connsiteY2" fmla="*/ 2032000 h 2184400"/>
              <a:gd name="connsiteX3" fmla="*/ 1066800 w 1188720"/>
              <a:gd name="connsiteY3" fmla="*/ 2016760 h 2184400"/>
              <a:gd name="connsiteX4" fmla="*/ 853440 w 1188720"/>
              <a:gd name="connsiteY4" fmla="*/ 1102360 h 2184400"/>
              <a:gd name="connsiteX5" fmla="*/ 1066800 w 1188720"/>
              <a:gd name="connsiteY5" fmla="*/ 157480 h 2184400"/>
              <a:gd name="connsiteX6" fmla="*/ 137160 w 1188720"/>
              <a:gd name="connsiteY6" fmla="*/ 17272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2184400">
                <a:moveTo>
                  <a:pt x="137160" y="172720"/>
                </a:moveTo>
                <a:cubicBezTo>
                  <a:pt x="15240" y="330200"/>
                  <a:pt x="337820" y="792480"/>
                  <a:pt x="335280" y="1102360"/>
                </a:cubicBezTo>
                <a:cubicBezTo>
                  <a:pt x="332740" y="1412240"/>
                  <a:pt x="0" y="1879600"/>
                  <a:pt x="121920" y="2032000"/>
                </a:cubicBezTo>
                <a:cubicBezTo>
                  <a:pt x="243840" y="2184400"/>
                  <a:pt x="944880" y="2171700"/>
                  <a:pt x="1066800" y="2016760"/>
                </a:cubicBezTo>
                <a:cubicBezTo>
                  <a:pt x="1188720" y="1861820"/>
                  <a:pt x="853440" y="1412240"/>
                  <a:pt x="853440" y="1102360"/>
                </a:cubicBezTo>
                <a:cubicBezTo>
                  <a:pt x="853440" y="792480"/>
                  <a:pt x="1186180" y="314960"/>
                  <a:pt x="1066800" y="157480"/>
                </a:cubicBezTo>
                <a:cubicBezTo>
                  <a:pt x="947420" y="0"/>
                  <a:pt x="259080" y="15240"/>
                  <a:pt x="137160" y="172720"/>
                </a:cubicBezTo>
                <a:close/>
              </a:path>
            </a:pathLst>
          </a:custGeom>
          <a:solidFill>
            <a:schemeClr val="tx1">
              <a:lumMod val="50000"/>
              <a:alpha val="7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127000"/>
          </a:effectLst>
          <a:scene3d>
            <a:camera prst="orthographicFront">
              <a:rot lat="0" lon="19799985" rev="0"/>
            </a:camera>
            <a:lightRig rig="soft" dir="t"/>
          </a:scene3d>
          <a:sp3d extrusionH="241300" prstMaterial="matte">
            <a:bevelT w="444500" h="444500"/>
            <a:bevelB w="444500" h="444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5192172" y="2077436"/>
            <a:ext cx="3227282" cy="726874"/>
            <a:chOff x="395536" y="2350614"/>
            <a:chExt cx="3992729" cy="730137"/>
          </a:xfrm>
        </p:grpSpPr>
        <p:sp>
          <p:nvSpPr>
            <p:cNvPr id="83" name="Freeform 82"/>
            <p:cNvSpPr/>
            <p:nvPr/>
          </p:nvSpPr>
          <p:spPr bwMode="auto">
            <a:xfrm>
              <a:off x="479872" y="266193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4" name="Freeform 83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5" name="Freeform 84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9" name="Freeform 88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0" name="Freeform 89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1" name="Freeform 90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2" name="Freeform 91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3" name="Freeform 92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4" name="Freeform 93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5" name="Freeform 94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6" name="Freeform 95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7" name="Freeform 96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8" name="Freeform 97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99" name="Freeform 98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0" name="Freeform 99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1" name="Freeform 100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2" name="Freeform 101"/>
            <p:cNvSpPr/>
            <p:nvPr/>
          </p:nvSpPr>
          <p:spPr bwMode="auto">
            <a:xfrm>
              <a:off x="4258330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3" name="Freeform 102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4" name="Freeform 103"/>
            <p:cNvSpPr/>
            <p:nvPr/>
          </p:nvSpPr>
          <p:spPr bwMode="auto">
            <a:xfrm>
              <a:off x="4038167" y="2659593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5" name="Freeform 104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6" name="Freeform 105"/>
            <p:cNvSpPr/>
            <p:nvPr/>
          </p:nvSpPr>
          <p:spPr bwMode="auto">
            <a:xfrm>
              <a:off x="483682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7" name="Freeform 106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8" name="Freeform 107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9" name="Freeform 108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2" name="Freeform 111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3" name="Freeform 112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4" name="Freeform 113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5" name="Freeform 114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6" name="Freeform 115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7" name="Freeform 116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8" name="Freeform 117"/>
            <p:cNvSpPr/>
            <p:nvPr/>
          </p:nvSpPr>
          <p:spPr bwMode="auto">
            <a:xfrm>
              <a:off x="4270876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9" name="Freeform 118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0" name="Freeform 119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1" name="Freeform 120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2" name="Freeform 121"/>
            <p:cNvSpPr/>
            <p:nvPr/>
          </p:nvSpPr>
          <p:spPr bwMode="auto">
            <a:xfrm>
              <a:off x="4012347" y="2557909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3" name="Freeform 122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39553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7" name="Oval 126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8" name="Oval 127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9" name="Oval 128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0" name="Oval 129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4" name="Oval 133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5" name="Oval 134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6" name="Oval 135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8" name="Oval 137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9" name="Oval 138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0" name="Oval 139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1" name="Oval 140"/>
            <p:cNvSpPr/>
            <p:nvPr/>
          </p:nvSpPr>
          <p:spPr bwMode="auto">
            <a:xfrm>
              <a:off x="3969310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2" name="Oval 141"/>
            <p:cNvSpPr/>
            <p:nvPr/>
          </p:nvSpPr>
          <p:spPr bwMode="auto">
            <a:xfrm>
              <a:off x="417878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395536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3" name="Oval 152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5" name="Oval 154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6" name="Oval 155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3969310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4178787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  <a:latin typeface="+mn-lt"/>
              </a:rPr>
              <a:t>Transporters versus channels</a:t>
            </a:r>
            <a:endParaRPr lang="en-US" dirty="0">
              <a:effectLst/>
              <a:latin typeface="+mn-lt"/>
            </a:endParaRPr>
          </a:p>
        </p:txBody>
      </p:sp>
      <p:sp>
        <p:nvSpPr>
          <p:cNvPr id="279" name="Freeform 278"/>
          <p:cNvSpPr/>
          <p:nvPr/>
        </p:nvSpPr>
        <p:spPr bwMode="auto">
          <a:xfrm>
            <a:off x="6272292" y="1645388"/>
            <a:ext cx="864096" cy="1511552"/>
          </a:xfrm>
          <a:custGeom>
            <a:avLst/>
            <a:gdLst>
              <a:gd name="connsiteX0" fmla="*/ 254000 w 909053"/>
              <a:gd name="connsiteY0" fmla="*/ 117642 h 975895"/>
              <a:gd name="connsiteX1" fmla="*/ 93579 w 909053"/>
              <a:gd name="connsiteY1" fmla="*/ 855579 h 975895"/>
              <a:gd name="connsiteX2" fmla="*/ 815474 w 909053"/>
              <a:gd name="connsiteY2" fmla="*/ 839537 h 975895"/>
              <a:gd name="connsiteX3" fmla="*/ 655053 w 909053"/>
              <a:gd name="connsiteY3" fmla="*/ 149726 h 975895"/>
              <a:gd name="connsiteX4" fmla="*/ 254000 w 909053"/>
              <a:gd name="connsiteY4" fmla="*/ 117642 h 97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053" h="975895">
                <a:moveTo>
                  <a:pt x="254000" y="117642"/>
                </a:moveTo>
                <a:cubicBezTo>
                  <a:pt x="160421" y="235284"/>
                  <a:pt x="0" y="735263"/>
                  <a:pt x="93579" y="855579"/>
                </a:cubicBezTo>
                <a:cubicBezTo>
                  <a:pt x="187158" y="975895"/>
                  <a:pt x="721895" y="957179"/>
                  <a:pt x="815474" y="839537"/>
                </a:cubicBezTo>
                <a:cubicBezTo>
                  <a:pt x="909053" y="721895"/>
                  <a:pt x="743285" y="270042"/>
                  <a:pt x="655053" y="149726"/>
                </a:cubicBezTo>
                <a:cubicBezTo>
                  <a:pt x="566821" y="29410"/>
                  <a:pt x="347579" y="0"/>
                  <a:pt x="254000" y="117642"/>
                </a:cubicBezTo>
                <a:close/>
              </a:path>
            </a:pathLst>
          </a:cu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599973" rev="0"/>
            </a:camera>
            <a:lightRig rig="threePt" dir="t"/>
          </a:scene3d>
          <a:sp3d extrusionH="88900">
            <a:bevelT w="381000" h="317500"/>
            <a:bevelB w="381000" h="317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80" name="Freeform 279"/>
          <p:cNvSpPr/>
          <p:nvPr/>
        </p:nvSpPr>
        <p:spPr bwMode="auto">
          <a:xfrm>
            <a:off x="6517318" y="1694612"/>
            <a:ext cx="376173" cy="1397979"/>
          </a:xfrm>
          <a:custGeom>
            <a:avLst/>
            <a:gdLst>
              <a:gd name="connsiteX0" fmla="*/ 32084 w 334210"/>
              <a:gd name="connsiteY0" fmla="*/ 106947 h 879642"/>
              <a:gd name="connsiteX1" fmla="*/ 112295 w 334210"/>
              <a:gd name="connsiteY1" fmla="*/ 524042 h 879642"/>
              <a:gd name="connsiteX2" fmla="*/ 32084 w 334210"/>
              <a:gd name="connsiteY2" fmla="*/ 828842 h 879642"/>
              <a:gd name="connsiteX3" fmla="*/ 288758 w 334210"/>
              <a:gd name="connsiteY3" fmla="*/ 828842 h 879642"/>
              <a:gd name="connsiteX4" fmla="*/ 224590 w 334210"/>
              <a:gd name="connsiteY4" fmla="*/ 524042 h 879642"/>
              <a:gd name="connsiteX5" fmla="*/ 304800 w 334210"/>
              <a:gd name="connsiteY5" fmla="*/ 74863 h 879642"/>
              <a:gd name="connsiteX6" fmla="*/ 32084 w 334210"/>
              <a:gd name="connsiteY6" fmla="*/ 106947 h 879642"/>
              <a:gd name="connsiteX0" fmla="*/ 29410 w 318168"/>
              <a:gd name="connsiteY0" fmla="*/ 57578 h 830273"/>
              <a:gd name="connsiteX1" fmla="*/ 109621 w 318168"/>
              <a:gd name="connsiteY1" fmla="*/ 474673 h 830273"/>
              <a:gd name="connsiteX2" fmla="*/ 29410 w 318168"/>
              <a:gd name="connsiteY2" fmla="*/ 779473 h 830273"/>
              <a:gd name="connsiteX3" fmla="*/ 286084 w 318168"/>
              <a:gd name="connsiteY3" fmla="*/ 779473 h 830273"/>
              <a:gd name="connsiteX4" fmla="*/ 221916 w 318168"/>
              <a:gd name="connsiteY4" fmla="*/ 474673 h 830273"/>
              <a:gd name="connsiteX5" fmla="*/ 265469 w 318168"/>
              <a:gd name="connsiteY5" fmla="*/ 129205 h 830273"/>
              <a:gd name="connsiteX6" fmla="*/ 29410 w 318168"/>
              <a:gd name="connsiteY6" fmla="*/ 57578 h 830273"/>
              <a:gd name="connsiteX0" fmla="*/ 29410 w 318168"/>
              <a:gd name="connsiteY0" fmla="*/ 75244 h 847939"/>
              <a:gd name="connsiteX1" fmla="*/ 109621 w 318168"/>
              <a:gd name="connsiteY1" fmla="*/ 492339 h 847939"/>
              <a:gd name="connsiteX2" fmla="*/ 29410 w 318168"/>
              <a:gd name="connsiteY2" fmla="*/ 797139 h 847939"/>
              <a:gd name="connsiteX3" fmla="*/ 286084 w 318168"/>
              <a:gd name="connsiteY3" fmla="*/ 797139 h 847939"/>
              <a:gd name="connsiteX4" fmla="*/ 221916 w 318168"/>
              <a:gd name="connsiteY4" fmla="*/ 492339 h 847939"/>
              <a:gd name="connsiteX5" fmla="*/ 265469 w 318168"/>
              <a:gd name="connsiteY5" fmla="*/ 74863 h 847939"/>
              <a:gd name="connsiteX6" fmla="*/ 29410 w 318168"/>
              <a:gd name="connsiteY6" fmla="*/ 75244 h 84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68" h="847939">
                <a:moveTo>
                  <a:pt x="29410" y="75244"/>
                </a:moveTo>
                <a:cubicBezTo>
                  <a:pt x="3435" y="144823"/>
                  <a:pt x="109621" y="372023"/>
                  <a:pt x="109621" y="492339"/>
                </a:cubicBezTo>
                <a:cubicBezTo>
                  <a:pt x="109621" y="612655"/>
                  <a:pt x="0" y="746339"/>
                  <a:pt x="29410" y="797139"/>
                </a:cubicBezTo>
                <a:cubicBezTo>
                  <a:pt x="58820" y="847939"/>
                  <a:pt x="254000" y="847939"/>
                  <a:pt x="286084" y="797139"/>
                </a:cubicBezTo>
                <a:cubicBezTo>
                  <a:pt x="318168" y="746339"/>
                  <a:pt x="225352" y="612718"/>
                  <a:pt x="221916" y="492339"/>
                </a:cubicBezTo>
                <a:cubicBezTo>
                  <a:pt x="218480" y="371960"/>
                  <a:pt x="294879" y="149726"/>
                  <a:pt x="265469" y="74863"/>
                </a:cubicBezTo>
                <a:cubicBezTo>
                  <a:pt x="236059" y="0"/>
                  <a:pt x="55385" y="5665"/>
                  <a:pt x="29410" y="75244"/>
                </a:cubicBezTo>
                <a:close/>
              </a:path>
            </a:pathLst>
          </a:custGeom>
          <a:solidFill>
            <a:srgbClr val="040404">
              <a:alpha val="6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28" name="Oval 327"/>
          <p:cNvSpPr/>
          <p:nvPr/>
        </p:nvSpPr>
        <p:spPr bwMode="auto">
          <a:xfrm>
            <a:off x="2234652" y="3376313"/>
            <a:ext cx="428628" cy="428628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sz="2000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sp>
        <p:nvSpPr>
          <p:cNvPr id="329" name="Oval 328"/>
          <p:cNvSpPr/>
          <p:nvPr/>
        </p:nvSpPr>
        <p:spPr bwMode="auto">
          <a:xfrm>
            <a:off x="1305958" y="3507789"/>
            <a:ext cx="428628" cy="428628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sz="2000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sp>
        <p:nvSpPr>
          <p:cNvPr id="330" name="Oval 329"/>
          <p:cNvSpPr/>
          <p:nvPr/>
        </p:nvSpPr>
        <p:spPr bwMode="auto">
          <a:xfrm>
            <a:off x="7136388" y="928728"/>
            <a:ext cx="428628" cy="428628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sz="2000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sp>
        <p:nvSpPr>
          <p:cNvPr id="331" name="Oval 330"/>
          <p:cNvSpPr/>
          <p:nvPr/>
        </p:nvSpPr>
        <p:spPr bwMode="auto">
          <a:xfrm>
            <a:off x="6563744" y="925308"/>
            <a:ext cx="428628" cy="428628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sz="2000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sp>
        <p:nvSpPr>
          <p:cNvPr id="332" name="Oval 331"/>
          <p:cNvSpPr/>
          <p:nvPr/>
        </p:nvSpPr>
        <p:spPr bwMode="auto">
          <a:xfrm>
            <a:off x="5624220" y="853300"/>
            <a:ext cx="428628" cy="428628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sz="2000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79512" y="4221088"/>
            <a:ext cx="4104456" cy="240065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b="1" i="0" dirty="0" smtClean="0">
                <a:solidFill>
                  <a:srgbClr val="336699"/>
                </a:solidFill>
                <a:latin typeface="+mn-lt"/>
              </a:rPr>
              <a:t>Transporters</a:t>
            </a: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‘Two gates’ that are not open simultaneously </a:t>
            </a: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Generally transport against ion gradients</a:t>
            </a: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Can be energy dependent or facilitative</a:t>
            </a: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Relative slow transport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004048" y="4221088"/>
            <a:ext cx="3924562" cy="240065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 startAt="2"/>
            </a:pPr>
            <a:r>
              <a:rPr lang="en-GB" sz="2400" b="1" i="0" dirty="0" smtClean="0">
                <a:solidFill>
                  <a:srgbClr val="336699"/>
                </a:solidFill>
                <a:latin typeface="+mn-lt"/>
              </a:rPr>
              <a:t>Ion channels</a:t>
            </a: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Contain pores that traverse the membrane</a:t>
            </a: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Transport ions down an ion gradient</a:t>
            </a: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Numerous activation mechanisms</a:t>
            </a:r>
          </a:p>
          <a:p>
            <a:pPr marL="539750" lvl="1" indent="-3603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+mn-lt"/>
              </a:rPr>
              <a:t>Relatively fast transport</a:t>
            </a:r>
            <a:endParaRPr lang="en-GB" sz="2400" i="0" dirty="0" smtClean="0">
              <a:solidFill>
                <a:srgbClr val="33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5538E-6 C -0.0066 -0.01342 -0.03055 -0.05274 -0.03958 -0.0805 C -0.04861 -0.10826 -0.05087 -0.14874 -0.05382 -0.16655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" y="-83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7 3.33333E-6 C 0.0132 -0.03056 0.02657 -0.06088 0.0349 -0.08449 C 0.04323 -0.1081 0.04653 -0.12523 0.05 -0.14213 " pathEditMode="relative" ptsTypes="aaA">
                                      <p:cBhvr>
                                        <p:cTn id="8" dur="2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601 L 0.00052 -0.0386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64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5278 -0.15591 C -0.05278 -0.16517 -0.05312 -0.18969 -0.05278 -0.20958 C -0.05243 -0.22947 -0.05399 -0.2533 -0.05069 -0.27551 C -0.04739 -0.29771 -0.04392 -0.33033 -0.03264 -0.34328 C -0.02135 -0.35624 0.00382 -0.35508 0.01736 -0.35346 C 0.0309 -0.35184 0.04254 -0.33727 0.04913 -0.3331 " pathEditMode="relative" rAng="0" ptsTypes="aaaaaa">
                                      <p:cBhvr>
                                        <p:cTn id="14" dur="23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5" y="-100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0.05156 -0.15579 C 0.05156 -0.18403 0.05156 -0.21204 0.05156 -0.23796 C 0.05156 -0.26435 0.05625 -0.28912 0.05156 -0.31134 C 0.04687 -0.33357 0.03385 -0.36019 0.02343 -0.37107 C 0.01302 -0.38194 0.00364 -0.37755 -0.01146 -0.37708 C -0.02657 -0.37662 -0.05591 -0.3706 -0.06754 -0.36898 " pathEditMode="relative" rAng="0" ptsTypes="aaaaaa">
                                      <p:cBhvr>
                                        <p:cTn id="16" dur="24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0" y="-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1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16667E-6 1.48148E-6 C -0.01059 0.01389 -0.05121 0.04629 -0.06302 0.08333 C -0.07482 0.12037 -0.06788 0.18102 -0.07031 0.22153 C -0.07274 0.26204 -0.07048 0.30579 -0.07812 0.32616 C -0.08576 0.34653 -0.10816 0.34074 -0.11597 0.34444 " pathEditMode="relative" rAng="0" ptsTypes="aaaaa">
                                      <p:cBhvr>
                                        <p:cTn id="29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173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5.55556E-7 4.44444E-6 C -0.00121 0.02106 -0.0066 0.08287 -0.00746 0.12615 C -0.00833 0.16944 -0.00729 0.22222 -0.00486 0.25995 C -0.00243 0.29768 -0.00069 0.33101 0.00729 0.353 C 0.01528 0.375 0.03611 0.38356 0.04358 0.39143 " pathEditMode="relative" rAng="0" ptsTypes="aaaaa">
                                      <p:cBhvr>
                                        <p:cTn id="31" dur="1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" y="196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1.07333E-6 C 0.01129 0.01342 0.05174 0.05297 0.06771 0.08096 C 0.08368 0.10895 0.08959 0.12908 0.09549 0.16748 C 0.10139 0.20587 0.08976 0.28545 0.10295 0.31136 C 0.11615 0.33726 0.15972 0.32084 0.17465 0.32339 " pathEditMode="relative" rAng="0" ptsTypes="aaaaa">
                                      <p:cBhvr>
                                        <p:cTn id="33" dur="1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33" y="168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280" grpId="0" animBg="1"/>
      <p:bldP spid="280" grpId="1" animBg="1"/>
      <p:bldP spid="328" grpId="0" animBg="1"/>
      <p:bldP spid="328" grpId="1" animBg="1"/>
      <p:bldP spid="329" grpId="0" animBg="1"/>
      <p:bldP spid="329" grpId="1" animBg="1"/>
      <p:bldP spid="330" grpId="0" animBg="1"/>
      <p:bldP spid="331" grpId="0" animBg="1"/>
      <p:bldP spid="332" grpId="0" animBg="1"/>
      <p:bldP spid="166" grpId="0" animBg="1"/>
      <p:bldP spid="1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105158" y="3286124"/>
            <a:ext cx="3643306" cy="850462"/>
            <a:chOff x="395536" y="2350614"/>
            <a:chExt cx="3992729" cy="730137"/>
          </a:xfrm>
        </p:grpSpPr>
        <p:sp>
          <p:nvSpPr>
            <p:cNvPr id="9" name="Freeform 8"/>
            <p:cNvSpPr/>
            <p:nvPr/>
          </p:nvSpPr>
          <p:spPr bwMode="auto">
            <a:xfrm>
              <a:off x="479872" y="266193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4258330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4038167" y="2659593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483682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4270876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4012347" y="2557909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39553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3969310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417878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395536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3969310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4178787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Transporters: </a:t>
            </a:r>
            <a:r>
              <a:rPr lang="en-GB" dirty="0" err="1" smtClean="0">
                <a:effectLst/>
              </a:rPr>
              <a:t>ATPases</a:t>
            </a:r>
            <a:endParaRPr lang="en-US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08720"/>
            <a:ext cx="4536504" cy="293926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The ATPase transporters (pumps)</a:t>
            </a:r>
            <a:endParaRPr lang="en-GB" sz="2400" b="1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pPr marL="350838" lvl="1" indent="-2286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Three major sub-groups:</a:t>
            </a:r>
          </a:p>
          <a:p>
            <a:pPr marL="1036638" lvl="2" indent="-457200">
              <a:buFont typeface="+mj-lt"/>
              <a:buAutoNum type="alphaLcPeriod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F-type (proton pumps)</a:t>
            </a:r>
          </a:p>
          <a:p>
            <a:pPr marL="1036638" lvl="2" indent="-457200">
              <a:buFont typeface="+mj-lt"/>
              <a:buAutoNum type="alphaLcPeriod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V-type (proton pumps)</a:t>
            </a:r>
          </a:p>
          <a:p>
            <a:pPr marL="1036638" lvl="2" indent="-457200">
              <a:buFont typeface="+mj-lt"/>
              <a:buAutoNum type="alphaLcPeriod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P-type (Na</a:t>
            </a:r>
            <a:r>
              <a:rPr lang="en-GB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-K</a:t>
            </a:r>
            <a:r>
              <a:rPr lang="en-GB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GB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ATPase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Function as primary active transporters 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Utilise ATP </a:t>
            </a:r>
            <a:r>
              <a:rPr lang="en-GB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phosphorylation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Prominent examples include:</a:t>
            </a:r>
          </a:p>
          <a:p>
            <a:pPr marL="808038" lvl="2" indent="-2286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-K</a:t>
            </a:r>
            <a:r>
              <a:rPr lang="en-GB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GB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ATPase</a:t>
            </a:r>
            <a:endParaRPr lang="en-GB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pPr marL="808038" lvl="2" indent="-2286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GB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pump (&amp; SERCA)</a:t>
            </a:r>
          </a:p>
          <a:p>
            <a:pPr marL="808038" lvl="2" indent="-2286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Proton pump</a:t>
            </a:r>
            <a:endParaRPr lang="en-GB" sz="1800" b="1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6819670" y="2786058"/>
            <a:ext cx="857256" cy="1718735"/>
          </a:xfrm>
          <a:custGeom>
            <a:avLst/>
            <a:gdLst>
              <a:gd name="connsiteX0" fmla="*/ 137160 w 1188720"/>
              <a:gd name="connsiteY0" fmla="*/ 172720 h 2184400"/>
              <a:gd name="connsiteX1" fmla="*/ 335280 w 1188720"/>
              <a:gd name="connsiteY1" fmla="*/ 1102360 h 2184400"/>
              <a:gd name="connsiteX2" fmla="*/ 121920 w 1188720"/>
              <a:gd name="connsiteY2" fmla="*/ 2032000 h 2184400"/>
              <a:gd name="connsiteX3" fmla="*/ 1066800 w 1188720"/>
              <a:gd name="connsiteY3" fmla="*/ 2016760 h 2184400"/>
              <a:gd name="connsiteX4" fmla="*/ 853440 w 1188720"/>
              <a:gd name="connsiteY4" fmla="*/ 1102360 h 2184400"/>
              <a:gd name="connsiteX5" fmla="*/ 1066800 w 1188720"/>
              <a:gd name="connsiteY5" fmla="*/ 157480 h 2184400"/>
              <a:gd name="connsiteX6" fmla="*/ 137160 w 1188720"/>
              <a:gd name="connsiteY6" fmla="*/ 17272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2184400">
                <a:moveTo>
                  <a:pt x="137160" y="172720"/>
                </a:moveTo>
                <a:cubicBezTo>
                  <a:pt x="15240" y="330200"/>
                  <a:pt x="337820" y="792480"/>
                  <a:pt x="335280" y="1102360"/>
                </a:cubicBezTo>
                <a:cubicBezTo>
                  <a:pt x="332740" y="1412240"/>
                  <a:pt x="0" y="1879600"/>
                  <a:pt x="121920" y="2032000"/>
                </a:cubicBezTo>
                <a:cubicBezTo>
                  <a:pt x="243840" y="2184400"/>
                  <a:pt x="944880" y="2171700"/>
                  <a:pt x="1066800" y="2016760"/>
                </a:cubicBezTo>
                <a:cubicBezTo>
                  <a:pt x="1188720" y="1861820"/>
                  <a:pt x="853440" y="1412240"/>
                  <a:pt x="853440" y="1102360"/>
                </a:cubicBezTo>
                <a:cubicBezTo>
                  <a:pt x="853440" y="792480"/>
                  <a:pt x="1186180" y="314960"/>
                  <a:pt x="1066800" y="157480"/>
                </a:cubicBezTo>
                <a:cubicBezTo>
                  <a:pt x="947420" y="0"/>
                  <a:pt x="259080" y="15240"/>
                  <a:pt x="137160" y="17272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9799985" rev="0"/>
            </a:camera>
            <a:lightRig rig="soft" dir="t"/>
          </a:scene3d>
          <a:sp3d extrusionH="241300" prstMaterial="matte">
            <a:bevelT w="444500" h="444500"/>
            <a:bevelB w="444500" h="444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7033984" y="2928934"/>
            <a:ext cx="394340" cy="1571636"/>
          </a:xfrm>
          <a:custGeom>
            <a:avLst/>
            <a:gdLst>
              <a:gd name="connsiteX0" fmla="*/ 137160 w 1188720"/>
              <a:gd name="connsiteY0" fmla="*/ 172720 h 2184400"/>
              <a:gd name="connsiteX1" fmla="*/ 335280 w 1188720"/>
              <a:gd name="connsiteY1" fmla="*/ 1102360 h 2184400"/>
              <a:gd name="connsiteX2" fmla="*/ 121920 w 1188720"/>
              <a:gd name="connsiteY2" fmla="*/ 2032000 h 2184400"/>
              <a:gd name="connsiteX3" fmla="*/ 1066800 w 1188720"/>
              <a:gd name="connsiteY3" fmla="*/ 2016760 h 2184400"/>
              <a:gd name="connsiteX4" fmla="*/ 853440 w 1188720"/>
              <a:gd name="connsiteY4" fmla="*/ 1102360 h 2184400"/>
              <a:gd name="connsiteX5" fmla="*/ 1066800 w 1188720"/>
              <a:gd name="connsiteY5" fmla="*/ 157480 h 2184400"/>
              <a:gd name="connsiteX6" fmla="*/ 137160 w 1188720"/>
              <a:gd name="connsiteY6" fmla="*/ 17272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2184400">
                <a:moveTo>
                  <a:pt x="137160" y="172720"/>
                </a:moveTo>
                <a:cubicBezTo>
                  <a:pt x="15240" y="330200"/>
                  <a:pt x="337820" y="792480"/>
                  <a:pt x="335280" y="1102360"/>
                </a:cubicBezTo>
                <a:cubicBezTo>
                  <a:pt x="332740" y="1412240"/>
                  <a:pt x="0" y="1879600"/>
                  <a:pt x="121920" y="2032000"/>
                </a:cubicBezTo>
                <a:cubicBezTo>
                  <a:pt x="243840" y="2184400"/>
                  <a:pt x="944880" y="2171700"/>
                  <a:pt x="1066800" y="2016760"/>
                </a:cubicBezTo>
                <a:cubicBezTo>
                  <a:pt x="1188720" y="1861820"/>
                  <a:pt x="853440" y="1412240"/>
                  <a:pt x="853440" y="1102360"/>
                </a:cubicBezTo>
                <a:cubicBezTo>
                  <a:pt x="853440" y="792480"/>
                  <a:pt x="1186180" y="314960"/>
                  <a:pt x="1066800" y="157480"/>
                </a:cubicBezTo>
                <a:cubicBezTo>
                  <a:pt x="947420" y="0"/>
                  <a:pt x="259080" y="15240"/>
                  <a:pt x="137160" y="172720"/>
                </a:cubicBezTo>
                <a:close/>
              </a:path>
            </a:pathLst>
          </a:custGeom>
          <a:solidFill>
            <a:schemeClr val="tx1">
              <a:lumMod val="50000"/>
              <a:alpha val="7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127000"/>
          </a:effectLst>
          <a:scene3d>
            <a:camera prst="orthographicFront">
              <a:rot lat="0" lon="19799985" rev="0"/>
            </a:camera>
            <a:lightRig rig="soft" dir="t"/>
          </a:scene3d>
          <a:sp3d extrusionH="241300" prstMaterial="matte">
            <a:bevelT w="444500" h="444500"/>
            <a:bevelB w="444500" h="444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248166" y="5286388"/>
            <a:ext cx="357190" cy="35719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6891108" y="5143512"/>
            <a:ext cx="357190" cy="35719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7319736" y="4857760"/>
            <a:ext cx="357190" cy="35719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6071960" y="4366747"/>
            <a:ext cx="500066" cy="500065"/>
            <a:chOff x="5661676" y="4295310"/>
            <a:chExt cx="500066" cy="500065"/>
          </a:xfrm>
        </p:grpSpPr>
        <p:sp>
          <p:nvSpPr>
            <p:cNvPr id="87" name="Oval 86"/>
            <p:cNvSpPr/>
            <p:nvPr/>
          </p:nvSpPr>
          <p:spPr bwMode="auto">
            <a:xfrm>
              <a:off x="5661676" y="4438185"/>
              <a:ext cx="357190" cy="35719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>
              <a:bevelT w="139700"/>
              <a:bevelB w="139700"/>
            </a:sp3d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 Narrow" pitchFamily="34" charset="0"/>
                </a:rPr>
                <a:t>ATP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 bwMode="auto">
            <a:xfrm rot="5220000" flipH="1" flipV="1">
              <a:off x="5966557" y="4295310"/>
              <a:ext cx="195185" cy="195185"/>
            </a:xfrm>
            <a:prstGeom prst="line">
              <a:avLst/>
            </a:prstGeom>
            <a:solidFill>
              <a:schemeClr val="accent1"/>
            </a:solidFill>
            <a:ln w="1174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Oval 94"/>
          <p:cNvSpPr/>
          <p:nvPr/>
        </p:nvSpPr>
        <p:spPr bwMode="auto">
          <a:xfrm>
            <a:off x="7248298" y="1643050"/>
            <a:ext cx="357190" cy="35719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Arial Narrow" pitchFamily="34" charset="0"/>
              </a:rPr>
              <a:t>K</a:t>
            </a:r>
            <a:r>
              <a:rPr kumimoji="0" lang="en-GB" b="1" i="0" u="none" strike="noStrike" cap="none" normalizeH="0" baseline="30000" dirty="0" smtClean="0">
                <a:ln>
                  <a:noFill/>
                </a:ln>
                <a:solidFill>
                  <a:srgbClr val="336699"/>
                </a:solidFill>
                <a:effectLst/>
                <a:latin typeface="Arial Narrow" pitchFamily="34" charset="0"/>
              </a:rPr>
              <a:t>+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336699"/>
              </a:solidFill>
              <a:effectLst/>
              <a:latin typeface="Arial Narrow" pitchFamily="34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6391042" y="1357298"/>
            <a:ext cx="357190" cy="35719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Arial Narrow" pitchFamily="34" charset="0"/>
              </a:rPr>
              <a:t>K</a:t>
            </a:r>
            <a:r>
              <a:rPr kumimoji="0" lang="en-GB" b="1" i="0" u="none" strike="noStrike" cap="none" normalizeH="0" baseline="30000" dirty="0" smtClean="0">
                <a:ln>
                  <a:noFill/>
                </a:ln>
                <a:solidFill>
                  <a:srgbClr val="336699"/>
                </a:solidFill>
                <a:effectLst/>
                <a:latin typeface="Arial Narrow" pitchFamily="34" charset="0"/>
              </a:rPr>
              <a:t>+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336699"/>
              </a:solidFill>
              <a:effectLst/>
              <a:latin typeface="Arial Narrow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79512" y="3959799"/>
            <a:ext cx="4536504" cy="261610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The Na</a:t>
            </a:r>
            <a:r>
              <a:rPr lang="en-GB" sz="2000" b="1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-K</a:t>
            </a:r>
            <a:r>
              <a:rPr lang="en-GB" sz="2000" b="1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-ATPase</a:t>
            </a:r>
            <a:endParaRPr lang="en-GB" sz="2400" b="1" i="0" dirty="0" smtClean="0">
              <a:solidFill>
                <a:srgbClr val="336699"/>
              </a:solidFill>
              <a:latin typeface="+mn-lt"/>
            </a:endParaRPr>
          </a:p>
          <a:p>
            <a:pPr marL="350838" lvl="1" indent="-2286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Maintains the electrochemical gradient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Utilises the vast majority of ATP consumption in the nervous system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A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heterodimeric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integral membrane protein (1 alpha &amp; 1 beta subunit)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Is the physiological target of the cardiac glycosides (e.g. 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Ouabain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digoxin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Digoxin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is used in the treatment of heart failure and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supraventricular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arrhythmias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C 0.00677 -0.02014 0.03143 -0.08403 0.04045 -0.1213 C 0.04948 -0.15857 0.05104 -0.19236 0.05382 -0.22338 C 0.0566 -0.2544 0.05677 -0.29051 0.05747 -0.3081 " pathEditMode="relative" rAng="0" ptsTypes="aa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15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4.44444E-6 4.07407E-6 C -0.00364 -0.02084 -0.0177 -0.09468 -0.02152 -0.12477 C -0.02534 -0.15487 -0.02465 -0.16366 -0.02326 -0.18033 C -0.02187 -0.19699 -0.01493 -0.21598 -0.01267 -0.22547 " pathEditMode="relative" rAng="0" ptsTypes="aaaa">
                                      <p:cBhvr>
                                        <p:cTn id="27" dur="17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1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55556E-7 7.40741E-7 C -0.0059 -0.0088 -0.02569 -0.03449 -0.03507 -0.05208 C -0.04444 -0.06968 -0.05226 -0.09167 -0.05677 -0.10532 C -0.06129 -0.11898 -0.06146 -0.12778 -0.06267 -0.13357 " pathEditMode="relative" rAng="0" ptsTypes="aaaa">
                                      <p:cBhvr>
                                        <p:cTn id="29" dur="2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3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30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1.48148E-6 L 6.94444E-6 -0.02084 " pathEditMode="relative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30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38 -0.31044 C 0.05469 -0.32385 0.05122 -0.3685 0.05 -0.3907 C 0.04879 -0.41291 0.05 -0.42702 0.04844 -0.44391 C 0.04688 -0.46079 0.04948 -0.48393 0.04011 -0.49272 C 0.03073 -0.50174 0.00139 -0.49318 -0.00833 -0.49734 C -0.01805 -0.50174 -0.01823 -0.5096 -0.01823 -0.51747 " pathEditMode="relative" rAng="0" ptsTypes="aaaa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-1036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902 -0.23403 C -0.00937 -0.28311 -0.00954 -0.33195 -0.00902 -0.36968 C -0.0085 -0.40741 -0.00989 -0.4301 -0.00572 -0.46088 C -0.00156 -0.49167 0.0099 -0.5338 0.01598 -0.55417 C 0.02205 -0.57454 0.02639 -0.57894 0.03091 -0.58311 " pathEditMode="relative" rAng="0" ptsTypes="aaaaA">
                                      <p:cBhvr>
                                        <p:cTn id="4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175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6215 -0.14213 C -0.06198 -0.14514 -0.06059 -0.13796 -0.06111 -0.15903 C -0.06163 -0.18009 -0.06441 -0.23843 -0.0651 -0.26806 C -0.0658 -0.29769 -0.06545 -0.31898 -0.0651 -0.33704 C -0.06476 -0.35509 -0.06719 -0.36505 -0.06354 -0.37685 C -0.0599 -0.38866 -0.05434 -0.40093 -0.04358 -0.4081 C -0.03281 -0.41528 -0.01059 -0.42153 0.00156 -0.41921 C 0.01371 -0.4169 0.0217 -0.40579 0.02986 -0.39468 " pathEditMode="relative" rAng="0" ptsTypes="aaaaaaaa">
                                      <p:cBhvr>
                                        <p:cTn id="43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372 0.01852 -0.02743 0.03727 -0.03663 0.06435 C -0.04583 0.09143 -0.05226 0.13773 -0.05504 0.16227 C -0.05781 0.1868 -0.05365 0.19676 -0.0533 0.21111 C -0.05295 0.22546 -0.0533 0.24004 -0.0533 0.24884 C -0.0533 0.25764 -0.0533 0.26088 -0.0533 0.26435 " pathEditMode="relative" ptsTypes="aaaaaA">
                                      <p:cBhvr>
                                        <p:cTn id="54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-2.59259E-6 C 0.01284 0.0206 0.02587 0.04144 0.03177 0.07338 C 0.03767 0.10533 0.03333 0.16042 0.03507 0.19121 C 0.0368 0.22199 0.04062 0.24375 0.04201 0.25764 " pathEditMode="relative" rAng="0" ptsTypes="aaaa">
                                      <p:cBhvr>
                                        <p:cTn id="56" dur="18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300"/>
                            </p:stCondLst>
                            <p:childTnLst>
                              <p:par>
                                <p:cTn id="5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30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01944 L 0.0007 0.0013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300"/>
                            </p:stCondLst>
                            <p:childTnLst>
                              <p:par>
                                <p:cTn id="6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3 0.28112 C -0.04775 0.29824 -0.04809 0.31559 -0.04792 0.34174 C -0.04775 0.36788 -0.04618 0.4167 -0.04584 0.43799 C -0.04549 0.45927 -0.04948 0.45858 -0.04584 0.47015 C -0.04219 0.48172 -0.02986 0.50023 -0.02379 0.50694 C -0.01771 0.51365 -0.01372 0.51226 -0.00955 0.51087 " pathEditMode="relative" rAng="0" ptsTypes="aaaaaA">
                                      <p:cBhvr>
                                        <p:cTn id="66" dur="18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11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4201 0.26551 C 0.04201 0.27894 0.04305 0.32222 0.04305 0.34699 C 0.04305 0.37176 0.03975 0.39306 0.04166 0.41459 C 0.04357 0.43611 0.04566 0.46181 0.05434 0.47639 C 0.06302 0.49097 0.08298 0.49977 0.09392 0.50209 C 0.10486 0.5044 0.11232 0.49722 0.11996 0.49028 " pathEditMode="relative" rAng="0" ptsTypes="aaaaaa">
                                      <p:cBhvr>
                                        <p:cTn id="68" dur="18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6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85" grpId="0" animBg="1"/>
      <p:bldP spid="85" grpId="1" animBg="1"/>
      <p:bldP spid="85" grpId="2" animBg="1"/>
      <p:bldP spid="86" grpId="0" animBg="1"/>
      <p:bldP spid="86" grpId="1" animBg="1"/>
      <p:bldP spid="86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225686" y="890248"/>
            <a:ext cx="3294000" cy="5688632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KIDNEY</a:t>
            </a:r>
            <a:r>
              <a:rPr kumimoji="0" lang="en-GB" sz="16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INTERSTITIUM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dirty="0" smtClean="0">
              <a:ln>
                <a:noFill/>
              </a:ln>
              <a:solidFill>
                <a:srgbClr val="6E6E6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NEPHRON LUMEN</a:t>
            </a:r>
            <a:endParaRPr kumimoji="0" lang="en-GB" sz="16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503" name="Rounded Rectangle 502"/>
          <p:cNvSpPr/>
          <p:nvPr/>
        </p:nvSpPr>
        <p:spPr bwMode="auto">
          <a:xfrm>
            <a:off x="234922" y="2572260"/>
            <a:ext cx="1072642" cy="2231879"/>
          </a:xfrm>
          <a:prstGeom prst="roundRect">
            <a:avLst/>
          </a:prstGeom>
          <a:solidFill>
            <a:srgbClr val="FFCC99">
              <a:alpha val="24706"/>
            </a:srgbClr>
          </a:solidFill>
          <a:ln w="19050" cap="flat" cmpd="dbl" algn="ctr">
            <a:solidFill>
              <a:srgbClr val="E78E24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i="0" u="none" strike="noStrike" normalizeH="0" baseline="0" dirty="0" smtClean="0">
                <a:ln w="12700">
                  <a:solidFill>
                    <a:srgbClr val="FFCC99"/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EPITHELIA</a:t>
            </a:r>
          </a:p>
        </p:txBody>
      </p:sp>
      <p:sp>
        <p:nvSpPr>
          <p:cNvPr id="504" name="Rounded Rectangle 503"/>
          <p:cNvSpPr/>
          <p:nvPr/>
        </p:nvSpPr>
        <p:spPr bwMode="auto">
          <a:xfrm>
            <a:off x="2437710" y="2581496"/>
            <a:ext cx="1072642" cy="2231879"/>
          </a:xfrm>
          <a:prstGeom prst="roundRect">
            <a:avLst/>
          </a:prstGeom>
          <a:solidFill>
            <a:srgbClr val="FFCC99">
              <a:alpha val="24706"/>
            </a:srgbClr>
          </a:solidFill>
          <a:ln w="19050" cap="flat" cmpd="dbl" algn="ctr">
            <a:solidFill>
              <a:srgbClr val="E78E24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05" name="Rounded Rectangle 504"/>
          <p:cNvSpPr/>
          <p:nvPr/>
        </p:nvSpPr>
        <p:spPr bwMode="auto">
          <a:xfrm>
            <a:off x="1339118" y="2564904"/>
            <a:ext cx="1072642" cy="2231879"/>
          </a:xfrm>
          <a:prstGeom prst="roundRect">
            <a:avLst/>
          </a:prstGeom>
          <a:solidFill>
            <a:srgbClr val="FFCC99">
              <a:alpha val="24706"/>
            </a:srgbClr>
          </a:solidFill>
          <a:ln w="19050" cap="flat" cmpd="dbl" algn="ctr">
            <a:solidFill>
              <a:srgbClr val="E78E24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flat">
            <a:bevelT w="0" h="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active transport</a:t>
            </a:r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1444582" y="2980636"/>
            <a:ext cx="326095" cy="352995"/>
            <a:chOff x="5652806" y="4306886"/>
            <a:chExt cx="326095" cy="352995"/>
          </a:xfrm>
        </p:grpSpPr>
        <p:sp>
          <p:nvSpPr>
            <p:cNvPr id="86" name="Oval 85"/>
            <p:cNvSpPr/>
            <p:nvPr/>
          </p:nvSpPr>
          <p:spPr bwMode="auto">
            <a:xfrm>
              <a:off x="5652806" y="4401424"/>
              <a:ext cx="304881" cy="258457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balanced" dir="t"/>
            </a:scene3d>
            <a:sp3d>
              <a:bevelT w="139700"/>
              <a:bevelB w="139700"/>
            </a:sp3d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 Narrow" pitchFamily="34" charset="0"/>
                </a:rPr>
                <a:t>ATP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 rot="420000" flipV="1">
              <a:off x="5913038" y="4306886"/>
              <a:ext cx="65863" cy="132388"/>
            </a:xfrm>
            <a:prstGeom prst="line">
              <a:avLst/>
            </a:prstGeom>
            <a:solidFill>
              <a:schemeClr val="accent1"/>
            </a:solidFill>
            <a:ln w="889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18" name="Freeform 417"/>
          <p:cNvSpPr/>
          <p:nvPr/>
        </p:nvSpPr>
        <p:spPr bwMode="auto">
          <a:xfrm rot="10800000">
            <a:off x="1858739" y="4086308"/>
            <a:ext cx="360039" cy="1216456"/>
          </a:xfrm>
          <a:custGeom>
            <a:avLst/>
            <a:gdLst>
              <a:gd name="connsiteX0" fmla="*/ 16042 w 1085516"/>
              <a:gd name="connsiteY0" fmla="*/ 155074 h 3243180"/>
              <a:gd name="connsiteX1" fmla="*/ 513348 w 1085516"/>
              <a:gd name="connsiteY1" fmla="*/ 1101558 h 3243180"/>
              <a:gd name="connsiteX2" fmla="*/ 368969 w 1085516"/>
              <a:gd name="connsiteY2" fmla="*/ 1454485 h 3243180"/>
              <a:gd name="connsiteX3" fmla="*/ 737937 w 1085516"/>
              <a:gd name="connsiteY3" fmla="*/ 1823453 h 3243180"/>
              <a:gd name="connsiteX4" fmla="*/ 497306 w 1085516"/>
              <a:gd name="connsiteY4" fmla="*/ 2978485 h 3243180"/>
              <a:gd name="connsiteX5" fmla="*/ 930442 w 1085516"/>
              <a:gd name="connsiteY5" fmla="*/ 3010569 h 3243180"/>
              <a:gd name="connsiteX6" fmla="*/ 1058779 w 1085516"/>
              <a:gd name="connsiteY6" fmla="*/ 1582821 h 3243180"/>
              <a:gd name="connsiteX7" fmla="*/ 770021 w 1085516"/>
              <a:gd name="connsiteY7" fmla="*/ 1406358 h 3243180"/>
              <a:gd name="connsiteX8" fmla="*/ 930442 w 1085516"/>
              <a:gd name="connsiteY8" fmla="*/ 1101558 h 3243180"/>
              <a:gd name="connsiteX9" fmla="*/ 417095 w 1085516"/>
              <a:gd name="connsiteY9" fmla="*/ 171116 h 3243180"/>
              <a:gd name="connsiteX10" fmla="*/ 16042 w 1085516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1240" h="3243180">
                <a:moveTo>
                  <a:pt x="16042" y="155074"/>
                </a:moveTo>
                <a:cubicBezTo>
                  <a:pt x="32084" y="310148"/>
                  <a:pt x="454527" y="884990"/>
                  <a:pt x="513348" y="1101558"/>
                </a:cubicBezTo>
                <a:cubicBezTo>
                  <a:pt x="572169" y="1318126"/>
                  <a:pt x="285405" y="889760"/>
                  <a:pt x="368969" y="1454485"/>
                </a:cubicBezTo>
                <a:cubicBezTo>
                  <a:pt x="484341" y="2042277"/>
                  <a:pt x="716548" y="1569453"/>
                  <a:pt x="737937" y="1823453"/>
                </a:cubicBezTo>
                <a:cubicBezTo>
                  <a:pt x="759326" y="2077453"/>
                  <a:pt x="465222" y="2780632"/>
                  <a:pt x="497306" y="2978485"/>
                </a:cubicBezTo>
                <a:cubicBezTo>
                  <a:pt x="529390" y="3176338"/>
                  <a:pt x="836863" y="3243180"/>
                  <a:pt x="930442" y="3010569"/>
                </a:cubicBezTo>
                <a:cubicBezTo>
                  <a:pt x="1024021" y="2777958"/>
                  <a:pt x="1121240" y="1850189"/>
                  <a:pt x="1058779" y="1582821"/>
                </a:cubicBezTo>
                <a:cubicBezTo>
                  <a:pt x="797033" y="1532275"/>
                  <a:pt x="849993" y="1827716"/>
                  <a:pt x="555675" y="1406358"/>
                </a:cubicBezTo>
                <a:cubicBezTo>
                  <a:pt x="747310" y="995799"/>
                  <a:pt x="745482" y="1187369"/>
                  <a:pt x="930442" y="1101558"/>
                </a:cubicBezTo>
                <a:cubicBezTo>
                  <a:pt x="763456" y="714214"/>
                  <a:pt x="572169" y="331537"/>
                  <a:pt x="417095" y="171116"/>
                </a:cubicBezTo>
                <a:cubicBezTo>
                  <a:pt x="262021" y="10695"/>
                  <a:pt x="0" y="0"/>
                  <a:pt x="16042" y="15507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9799991" rev="0"/>
            </a:camera>
            <a:lightRig rig="soft" dir="t"/>
          </a:scene3d>
          <a:sp3d extrusionH="31750" prstMaterial="matte">
            <a:bevelT w="63500" h="63500"/>
            <a:bevelB w="635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19" name="Freeform 418"/>
          <p:cNvSpPr/>
          <p:nvPr/>
        </p:nvSpPr>
        <p:spPr bwMode="auto">
          <a:xfrm rot="10800000" flipH="1">
            <a:off x="1566137" y="4086308"/>
            <a:ext cx="340332" cy="1220361"/>
          </a:xfrm>
          <a:custGeom>
            <a:avLst/>
            <a:gdLst>
              <a:gd name="connsiteX0" fmla="*/ 16042 w 1085516"/>
              <a:gd name="connsiteY0" fmla="*/ 155074 h 3243180"/>
              <a:gd name="connsiteX1" fmla="*/ 513348 w 1085516"/>
              <a:gd name="connsiteY1" fmla="*/ 1101558 h 3243180"/>
              <a:gd name="connsiteX2" fmla="*/ 368969 w 1085516"/>
              <a:gd name="connsiteY2" fmla="*/ 1454485 h 3243180"/>
              <a:gd name="connsiteX3" fmla="*/ 737937 w 1085516"/>
              <a:gd name="connsiteY3" fmla="*/ 1823453 h 3243180"/>
              <a:gd name="connsiteX4" fmla="*/ 497306 w 1085516"/>
              <a:gd name="connsiteY4" fmla="*/ 2978485 h 3243180"/>
              <a:gd name="connsiteX5" fmla="*/ 930442 w 1085516"/>
              <a:gd name="connsiteY5" fmla="*/ 3010569 h 3243180"/>
              <a:gd name="connsiteX6" fmla="*/ 1058779 w 1085516"/>
              <a:gd name="connsiteY6" fmla="*/ 1582821 h 3243180"/>
              <a:gd name="connsiteX7" fmla="*/ 770021 w 1085516"/>
              <a:gd name="connsiteY7" fmla="*/ 1406358 h 3243180"/>
              <a:gd name="connsiteX8" fmla="*/ 930442 w 1085516"/>
              <a:gd name="connsiteY8" fmla="*/ 1101558 h 3243180"/>
              <a:gd name="connsiteX9" fmla="*/ 417095 w 1085516"/>
              <a:gd name="connsiteY9" fmla="*/ 171116 h 3243180"/>
              <a:gd name="connsiteX10" fmla="*/ 16042 w 1085516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1240" h="3243180">
                <a:moveTo>
                  <a:pt x="16042" y="155074"/>
                </a:moveTo>
                <a:cubicBezTo>
                  <a:pt x="32084" y="310148"/>
                  <a:pt x="454527" y="884990"/>
                  <a:pt x="513348" y="1101558"/>
                </a:cubicBezTo>
                <a:cubicBezTo>
                  <a:pt x="572169" y="1318126"/>
                  <a:pt x="285405" y="889760"/>
                  <a:pt x="368969" y="1454485"/>
                </a:cubicBezTo>
                <a:cubicBezTo>
                  <a:pt x="484341" y="2042277"/>
                  <a:pt x="716548" y="1569453"/>
                  <a:pt x="737937" y="1823453"/>
                </a:cubicBezTo>
                <a:cubicBezTo>
                  <a:pt x="759326" y="2077453"/>
                  <a:pt x="465222" y="2780632"/>
                  <a:pt x="497306" y="2978485"/>
                </a:cubicBezTo>
                <a:cubicBezTo>
                  <a:pt x="529390" y="3176338"/>
                  <a:pt x="836863" y="3243180"/>
                  <a:pt x="930442" y="3010569"/>
                </a:cubicBezTo>
                <a:cubicBezTo>
                  <a:pt x="1024021" y="2777958"/>
                  <a:pt x="1121240" y="1850189"/>
                  <a:pt x="1058779" y="1582821"/>
                </a:cubicBezTo>
                <a:cubicBezTo>
                  <a:pt x="797033" y="1532275"/>
                  <a:pt x="849993" y="1827716"/>
                  <a:pt x="555675" y="1406358"/>
                </a:cubicBezTo>
                <a:cubicBezTo>
                  <a:pt x="747310" y="995799"/>
                  <a:pt x="745482" y="1187369"/>
                  <a:pt x="930442" y="1101558"/>
                </a:cubicBezTo>
                <a:cubicBezTo>
                  <a:pt x="763456" y="714214"/>
                  <a:pt x="572169" y="331537"/>
                  <a:pt x="417095" y="171116"/>
                </a:cubicBezTo>
                <a:cubicBezTo>
                  <a:pt x="262021" y="10695"/>
                  <a:pt x="0" y="0"/>
                  <a:pt x="16042" y="15507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799977" rev="0"/>
            </a:camera>
            <a:lightRig rig="soft" dir="t"/>
          </a:scene3d>
          <a:sp3d extrusionH="25400" prstMaterial="matte">
            <a:bevelT w="63500" h="63500"/>
            <a:bevelB w="635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497" name="Oval 496"/>
          <p:cNvSpPr/>
          <p:nvPr/>
        </p:nvSpPr>
        <p:spPr bwMode="auto">
          <a:xfrm>
            <a:off x="1362032" y="5642776"/>
            <a:ext cx="270000" cy="27000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sz="1200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sp>
        <p:nvSpPr>
          <p:cNvPr id="498" name="Oval 497"/>
          <p:cNvSpPr/>
          <p:nvPr/>
        </p:nvSpPr>
        <p:spPr bwMode="auto">
          <a:xfrm>
            <a:off x="1826873" y="5774908"/>
            <a:ext cx="252000" cy="250033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65100" h="127000"/>
            <a:bevelB w="1651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Arial Narrow" pitchFamily="34" charset="0"/>
              </a:rPr>
              <a:t>K</a:t>
            </a:r>
            <a:r>
              <a:rPr kumimoji="0" lang="en-GB" sz="1200" b="1" i="0" u="none" strike="noStrike" cap="none" normalizeH="0" baseline="30000" dirty="0" smtClean="0">
                <a:ln>
                  <a:noFill/>
                </a:ln>
                <a:solidFill>
                  <a:srgbClr val="336699"/>
                </a:solidFill>
                <a:effectLst/>
                <a:latin typeface="Arial Narrow" pitchFamily="34" charset="0"/>
              </a:rPr>
              <a:t>+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336699"/>
              </a:solidFill>
              <a:effectLst/>
              <a:latin typeface="Arial Narrow" pitchFamily="34" charset="0"/>
            </a:endParaRPr>
          </a:p>
        </p:txBody>
      </p:sp>
      <p:sp>
        <p:nvSpPr>
          <p:cNvPr id="499" name="Oval 498"/>
          <p:cNvSpPr/>
          <p:nvPr/>
        </p:nvSpPr>
        <p:spPr bwMode="auto">
          <a:xfrm>
            <a:off x="2247506" y="5912776"/>
            <a:ext cx="252000" cy="252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</a:rPr>
              <a:t>Cl</a:t>
            </a:r>
            <a:r>
              <a:rPr lang="en-GB" sz="1200" b="1" i="0" baseline="300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-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 Narrow" pitchFamily="34" charset="0"/>
            </a:endParaRPr>
          </a:p>
        </p:txBody>
      </p:sp>
      <p:sp>
        <p:nvSpPr>
          <p:cNvPr id="500" name="Oval 499"/>
          <p:cNvSpPr/>
          <p:nvPr/>
        </p:nvSpPr>
        <p:spPr bwMode="auto">
          <a:xfrm>
            <a:off x="2233100" y="5591924"/>
            <a:ext cx="252000" cy="252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 Narrow" pitchFamily="34" charset="0"/>
              </a:rPr>
              <a:t>Cl</a:t>
            </a:r>
            <a:r>
              <a:rPr lang="en-GB" sz="1200" b="1" i="0" baseline="300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-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 Narrow" pitchFamily="34" charset="0"/>
            </a:endParaRPr>
          </a:p>
        </p:txBody>
      </p:sp>
      <p:sp>
        <p:nvSpPr>
          <p:cNvPr id="513" name="TextBox 512"/>
          <p:cNvSpPr txBox="1"/>
          <p:nvPr/>
        </p:nvSpPr>
        <p:spPr>
          <a:xfrm>
            <a:off x="2521983" y="4602894"/>
            <a:ext cx="952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i="0" dirty="0" smtClean="0">
                <a:ln w="12700">
                  <a:solidFill>
                    <a:srgbClr val="FFCC99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 Narrow" pitchFamily="34" charset="0"/>
              </a:rPr>
              <a:t>APICAL MEMBRANE</a:t>
            </a:r>
            <a:endParaRPr lang="en-US" sz="1200" b="1" i="0" dirty="0">
              <a:ln w="12700">
                <a:solidFill>
                  <a:srgbClr val="FFCC99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533" name="Group 532"/>
          <p:cNvGrpSpPr/>
          <p:nvPr/>
        </p:nvGrpSpPr>
        <p:grpSpPr>
          <a:xfrm>
            <a:off x="699671" y="4922696"/>
            <a:ext cx="903974" cy="518567"/>
            <a:chOff x="483647" y="4869160"/>
            <a:chExt cx="903974" cy="518567"/>
          </a:xfrm>
        </p:grpSpPr>
        <p:sp>
          <p:nvSpPr>
            <p:cNvPr id="507" name="TextBox 506"/>
            <p:cNvSpPr txBox="1"/>
            <p:nvPr/>
          </p:nvSpPr>
          <p:spPr>
            <a:xfrm>
              <a:off x="483647" y="5049173"/>
              <a:ext cx="6623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latin typeface="Arial Narrow" pitchFamily="34" charset="0"/>
                </a:rPr>
                <a:t>NKCC</a:t>
              </a:r>
              <a:endParaRPr lang="en-US" i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endParaRPr>
            </a:p>
          </p:txBody>
        </p:sp>
        <p:cxnSp>
          <p:nvCxnSpPr>
            <p:cNvPr id="530" name="Straight Connector 529"/>
            <p:cNvCxnSpPr/>
            <p:nvPr/>
          </p:nvCxnSpPr>
          <p:spPr bwMode="auto">
            <a:xfrm flipV="1">
              <a:off x="1042610" y="4869160"/>
              <a:ext cx="345011" cy="23863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501" name="TextBox 500"/>
          <p:cNvSpPr txBox="1"/>
          <p:nvPr/>
        </p:nvSpPr>
        <p:spPr>
          <a:xfrm>
            <a:off x="2433066" y="2350673"/>
            <a:ext cx="1130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i="0" dirty="0" smtClean="0">
                <a:ln w="12700">
                  <a:solidFill>
                    <a:srgbClr val="FFCC99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 Narrow" pitchFamily="34" charset="0"/>
              </a:rPr>
              <a:t>BASOLATERAL MEMBRANE</a:t>
            </a:r>
            <a:endParaRPr lang="en-US" sz="1200" b="1" i="0" dirty="0">
              <a:ln w="12700">
                <a:solidFill>
                  <a:srgbClr val="FFCC99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1603645" y="2042376"/>
            <a:ext cx="588101" cy="1028487"/>
          </a:xfrm>
          <a:custGeom>
            <a:avLst/>
            <a:gdLst>
              <a:gd name="connsiteX0" fmla="*/ 137160 w 1188720"/>
              <a:gd name="connsiteY0" fmla="*/ 172720 h 2184400"/>
              <a:gd name="connsiteX1" fmla="*/ 335280 w 1188720"/>
              <a:gd name="connsiteY1" fmla="*/ 1102360 h 2184400"/>
              <a:gd name="connsiteX2" fmla="*/ 121920 w 1188720"/>
              <a:gd name="connsiteY2" fmla="*/ 2032000 h 2184400"/>
              <a:gd name="connsiteX3" fmla="*/ 1066800 w 1188720"/>
              <a:gd name="connsiteY3" fmla="*/ 2016760 h 2184400"/>
              <a:gd name="connsiteX4" fmla="*/ 853440 w 1188720"/>
              <a:gd name="connsiteY4" fmla="*/ 1102360 h 2184400"/>
              <a:gd name="connsiteX5" fmla="*/ 1066800 w 1188720"/>
              <a:gd name="connsiteY5" fmla="*/ 157480 h 2184400"/>
              <a:gd name="connsiteX6" fmla="*/ 137160 w 1188720"/>
              <a:gd name="connsiteY6" fmla="*/ 17272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2184400">
                <a:moveTo>
                  <a:pt x="137160" y="172720"/>
                </a:moveTo>
                <a:cubicBezTo>
                  <a:pt x="15240" y="330200"/>
                  <a:pt x="337820" y="792480"/>
                  <a:pt x="335280" y="1102360"/>
                </a:cubicBezTo>
                <a:cubicBezTo>
                  <a:pt x="332740" y="1412240"/>
                  <a:pt x="0" y="1879600"/>
                  <a:pt x="121920" y="2032000"/>
                </a:cubicBezTo>
                <a:cubicBezTo>
                  <a:pt x="243840" y="2184400"/>
                  <a:pt x="944880" y="2171700"/>
                  <a:pt x="1066800" y="2016760"/>
                </a:cubicBezTo>
                <a:cubicBezTo>
                  <a:pt x="1188720" y="1861820"/>
                  <a:pt x="853440" y="1412240"/>
                  <a:pt x="853440" y="1102360"/>
                </a:cubicBezTo>
                <a:cubicBezTo>
                  <a:pt x="853440" y="792480"/>
                  <a:pt x="1186180" y="314960"/>
                  <a:pt x="1066800" y="157480"/>
                </a:cubicBezTo>
                <a:cubicBezTo>
                  <a:pt x="947420" y="0"/>
                  <a:pt x="259080" y="15240"/>
                  <a:pt x="137160" y="17272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21594000" rev="0"/>
            </a:camera>
            <a:lightRig rig="sunset" dir="t"/>
          </a:scene3d>
          <a:sp3d extrusionH="152400" prstMaterial="flat">
            <a:bevelT w="152400" h="152400"/>
            <a:bevelB w="152400" h="1524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1" name="Freeform 80"/>
          <p:cNvSpPr/>
          <p:nvPr/>
        </p:nvSpPr>
        <p:spPr bwMode="auto">
          <a:xfrm>
            <a:off x="1729409" y="2210518"/>
            <a:ext cx="345995" cy="854987"/>
          </a:xfrm>
          <a:custGeom>
            <a:avLst/>
            <a:gdLst>
              <a:gd name="connsiteX0" fmla="*/ 137160 w 1188720"/>
              <a:gd name="connsiteY0" fmla="*/ 172720 h 2184400"/>
              <a:gd name="connsiteX1" fmla="*/ 335280 w 1188720"/>
              <a:gd name="connsiteY1" fmla="*/ 1102360 h 2184400"/>
              <a:gd name="connsiteX2" fmla="*/ 121920 w 1188720"/>
              <a:gd name="connsiteY2" fmla="*/ 2032000 h 2184400"/>
              <a:gd name="connsiteX3" fmla="*/ 1066800 w 1188720"/>
              <a:gd name="connsiteY3" fmla="*/ 2016760 h 2184400"/>
              <a:gd name="connsiteX4" fmla="*/ 853440 w 1188720"/>
              <a:gd name="connsiteY4" fmla="*/ 1102360 h 2184400"/>
              <a:gd name="connsiteX5" fmla="*/ 1066800 w 1188720"/>
              <a:gd name="connsiteY5" fmla="*/ 157480 h 2184400"/>
              <a:gd name="connsiteX6" fmla="*/ 137160 w 1188720"/>
              <a:gd name="connsiteY6" fmla="*/ 17272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8720" h="2184400">
                <a:moveTo>
                  <a:pt x="137160" y="172720"/>
                </a:moveTo>
                <a:cubicBezTo>
                  <a:pt x="15240" y="330200"/>
                  <a:pt x="337820" y="792480"/>
                  <a:pt x="335280" y="1102360"/>
                </a:cubicBezTo>
                <a:cubicBezTo>
                  <a:pt x="332740" y="1412240"/>
                  <a:pt x="0" y="1879600"/>
                  <a:pt x="121920" y="2032000"/>
                </a:cubicBezTo>
                <a:cubicBezTo>
                  <a:pt x="243840" y="2184400"/>
                  <a:pt x="944880" y="2171700"/>
                  <a:pt x="1066800" y="2016760"/>
                </a:cubicBezTo>
                <a:cubicBezTo>
                  <a:pt x="1188720" y="1861820"/>
                  <a:pt x="853440" y="1412240"/>
                  <a:pt x="853440" y="1102360"/>
                </a:cubicBezTo>
                <a:cubicBezTo>
                  <a:pt x="853440" y="792480"/>
                  <a:pt x="1186180" y="314960"/>
                  <a:pt x="1066800" y="157480"/>
                </a:cubicBezTo>
                <a:cubicBezTo>
                  <a:pt x="947420" y="0"/>
                  <a:pt x="259080" y="15240"/>
                  <a:pt x="137160" y="172720"/>
                </a:cubicBezTo>
                <a:close/>
              </a:path>
            </a:pathLst>
          </a:custGeom>
          <a:solidFill>
            <a:schemeClr val="tx1">
              <a:lumMod val="50000"/>
              <a:alpha val="7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127000"/>
          </a:effectLst>
          <a:scene3d>
            <a:camera prst="orthographicFront">
              <a:rot lat="0" lon="21594000" rev="0"/>
            </a:camera>
            <a:lightRig rig="soft" dir="t"/>
          </a:scene3d>
          <a:sp3d extrusionH="114300" prstMaterial="flat">
            <a:bevelT w="190500" h="190500"/>
            <a:bevelB w="190500" h="190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06" name="Group 505"/>
          <p:cNvGrpSpPr/>
          <p:nvPr/>
        </p:nvGrpSpPr>
        <p:grpSpPr>
          <a:xfrm>
            <a:off x="2145440" y="1745108"/>
            <a:ext cx="1374148" cy="465410"/>
            <a:chOff x="118084" y="4922317"/>
            <a:chExt cx="1374148" cy="465410"/>
          </a:xfrm>
        </p:grpSpPr>
        <p:sp>
          <p:nvSpPr>
            <p:cNvPr id="517" name="TextBox 516"/>
            <p:cNvSpPr txBox="1"/>
            <p:nvPr/>
          </p:nvSpPr>
          <p:spPr>
            <a:xfrm>
              <a:off x="282734" y="4922317"/>
              <a:ext cx="12094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0" dirty="0" smtClean="0">
                  <a:ln w="10160">
                    <a:solidFill>
                      <a:schemeClr val="accent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latin typeface="Arial Narrow" pitchFamily="34" charset="0"/>
                </a:rPr>
                <a:t>Na-K-ATPase</a:t>
              </a:r>
              <a:endParaRPr lang="en-US" i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</a:endParaRPr>
            </a:p>
          </p:txBody>
        </p:sp>
        <p:cxnSp>
          <p:nvCxnSpPr>
            <p:cNvPr id="519" name="Straight Connector 518"/>
            <p:cNvCxnSpPr/>
            <p:nvPr/>
          </p:nvCxnSpPr>
          <p:spPr bwMode="auto">
            <a:xfrm flipH="1">
              <a:off x="118084" y="5219585"/>
              <a:ext cx="287626" cy="16814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82" name="Oval 81"/>
          <p:cNvSpPr/>
          <p:nvPr/>
        </p:nvSpPr>
        <p:spPr bwMode="auto">
          <a:xfrm>
            <a:off x="1468645" y="3462476"/>
            <a:ext cx="270000" cy="27000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sz="1200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2048532" y="3171024"/>
            <a:ext cx="270000" cy="27000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sz="1200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1875439" y="3564189"/>
            <a:ext cx="270000" cy="27000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sz="1200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2359100" y="1410834"/>
            <a:ext cx="252000" cy="2520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65100" h="127000"/>
            <a:bevelB w="1651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Arial Narrow" pitchFamily="34" charset="0"/>
              </a:rPr>
              <a:t>K</a:t>
            </a:r>
            <a:r>
              <a:rPr kumimoji="0" lang="en-GB" sz="1200" b="1" i="0" u="none" strike="noStrike" cap="none" normalizeH="0" baseline="30000" dirty="0" smtClean="0">
                <a:ln>
                  <a:noFill/>
                </a:ln>
                <a:solidFill>
                  <a:srgbClr val="336699"/>
                </a:solidFill>
                <a:effectLst/>
                <a:latin typeface="Arial Narrow" pitchFamily="34" charset="0"/>
              </a:rPr>
              <a:t>+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336699"/>
              </a:solidFill>
              <a:effectLst/>
              <a:latin typeface="Arial Narrow" pitchFamily="34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1798888" y="1267958"/>
            <a:ext cx="252000" cy="2520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165100" h="127000"/>
            <a:bevelB w="1651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Arial Narrow" pitchFamily="34" charset="0"/>
              </a:rPr>
              <a:t>K</a:t>
            </a:r>
            <a:r>
              <a:rPr kumimoji="0" lang="en-GB" sz="1200" b="1" i="0" u="none" strike="noStrike" cap="none" normalizeH="0" baseline="30000" dirty="0" smtClean="0">
                <a:ln>
                  <a:noFill/>
                </a:ln>
                <a:solidFill>
                  <a:srgbClr val="336699"/>
                </a:solidFill>
                <a:effectLst/>
                <a:latin typeface="Arial Narrow" pitchFamily="34" charset="0"/>
              </a:rPr>
              <a:t>+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336699"/>
              </a:solidFill>
              <a:effectLst/>
              <a:latin typeface="Arial Narrow" pitchFamily="34" charset="0"/>
            </a:endParaRPr>
          </a:p>
        </p:txBody>
      </p:sp>
      <p:sp>
        <p:nvSpPr>
          <p:cNvPr id="521" name="TextBox 520"/>
          <p:cNvSpPr txBox="1"/>
          <p:nvPr/>
        </p:nvSpPr>
        <p:spPr>
          <a:xfrm>
            <a:off x="3735614" y="1063844"/>
            <a:ext cx="5293252" cy="544764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24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The Na</a:t>
            </a:r>
            <a:r>
              <a:rPr lang="en-GB" sz="2400" b="1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GB" sz="24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-K</a:t>
            </a:r>
            <a:r>
              <a:rPr lang="en-GB" sz="2400" b="1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GB" sz="24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-2Cl</a:t>
            </a:r>
            <a:r>
              <a:rPr lang="en-GB" sz="2400" b="1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GB" sz="24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co-transporter</a:t>
            </a:r>
          </a:p>
          <a:p>
            <a:pPr marL="457200" indent="-457200"/>
            <a:endParaRPr lang="en-GB" sz="2400" b="1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pPr marL="350838" lvl="1" indent="-2286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Belongs to the solute carrier (SLC) family of proteins and has two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isoforms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: NKCC1 &amp; NKCC2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NKCCs are the physiological targets for the loop diuretics (e.g. 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Bumetanide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Furosemide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50838" lvl="1" indent="-228600">
              <a:buFont typeface="Arial" pitchFamily="34" charset="0"/>
              <a:buChar char="•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The Na</a:t>
            </a:r>
            <a:r>
              <a:rPr lang="en-GB" sz="2400" b="1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GB" sz="24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GB" sz="2400" b="1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GB" sz="2400" b="1" i="0" baseline="300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GB" sz="24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co-transporter (NCC)</a:t>
            </a:r>
          </a:p>
          <a:p>
            <a:pPr marL="457200" indent="-457200"/>
            <a:endParaRPr lang="en-GB" sz="2400" b="1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pPr marL="350838" lvl="1" indent="-2286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A single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isoform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is encoded by the </a:t>
            </a:r>
            <a:r>
              <a:rPr lang="en-GB" sz="180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SLC12A3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gene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NCC is found primarily within the kidneys and highly expressed at the early segment of the distal convoluted tubule</a:t>
            </a:r>
          </a:p>
          <a:p>
            <a:pPr marL="350838" lvl="1" indent="-2286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NCC is the physiological target for the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thiazide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diuretics (e.g. </a:t>
            </a:r>
            <a:r>
              <a:rPr lang="en-GB" sz="1800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Bendroflumethiazide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sz="20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C 0.00382 -0.00996 0.01771 -0.04074 0.02309 -0.05996 C 0.02847 -0.07917 0.03107 -0.09723 0.03281 -0.11551 C 0.03455 -0.1338 0.0335 -0.1581 0.03368 -0.16922 " pathEditMode="relative" rAng="0" ptsTypes="aaaa">
                                      <p:cBhvr>
                                        <p:cTn id="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-847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4.72222E-6 -4.44444E-6 C -0.004 -0.00787 -0.01945 -0.0331 -0.02448 -0.04722 C -0.02952 -0.06134 -0.02952 -0.0699 -0.03056 -0.08495 C -0.0316 -0.1 -0.03056 -0.12685 -0.03056 -0.13773 " pathEditMode="relative" rAng="0" ptsTypes="aaaa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-689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-1.85185E-6 C -0.00156 -0.01018 -0.00764 -0.04259 -0.00937 -0.06065 C -0.01111 -0.0787 -0.01059 -0.09421 -0.01076 -0.10856 C -0.01094 -0.12291 -0.01076 -0.13842 -0.01076 -0.14629 " pathEditMode="relative" rAng="0" ptsTypes="aaaa">
                                      <p:cBhvr>
                                        <p:cTn id="1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-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1.48148E-6 L 6.94444E-6 -0.02084 " pathEditMode="relative" ptsTypes="AA">
                                      <p:cBhvr>
                                        <p:cTn id="1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-0.17223 C 0.03264 -0.17894 0.03368 -0.19954 0.03142 -0.2132 C 0.02916 -0.22685 0.0243 -0.24306 0.01875 -0.25486 C 0.01319 -0.26667 0.00625 -0.27685 -0.00226 -0.2838 C -0.01077 -0.29074 -0.02587 -0.29398 -0.03212 -0.29676 " pathEditMode="relative" rAng="0" ptsTypes="aaaaa">
                                      <p:cBhvr>
                                        <p:cTn id="2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2" y="-622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125 -0.13657 C -0.03056 -0.14814 -0.02917 -0.18912 -0.02674 -0.20625 C -0.02431 -0.22338 -0.02292 -0.22662 -0.01702 -0.24004 C -0.01112 -0.25347 0.00312 -0.27708 0.00833 -0.2868 " pathEditMode="relative" rAng="0" ptsTypes="aaaa">
                                      <p:cBhvr>
                                        <p:cTn id="2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" y="-75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0.01389 -0.15324 C -0.01389 -0.16134 -0.01805 -0.18241 -0.01389 -0.20208 C -0.00972 -0.22176 0.00174 -0.25347 0.01077 -0.27176 C 0.01979 -0.29004 0.02726 -0.30046 0.04063 -0.31157 C 0.05399 -0.32268 0.08073 -0.33287 0.09132 -0.33842 " pathEditMode="relative" rAng="0" ptsTypes="aaaaa">
                                      <p:cBhvr>
                                        <p:cTn id="2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52" y="-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9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90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C -0.00764 0.00672 -0.03611 0.02454 -0.04635 0.04051 C -0.0566 0.05649 -0.05833 0.07385 -0.06128 0.0963 C -0.06423 0.11875 -0.06354 0.15857 -0.06423 0.175 " pathEditMode="relative" rAng="0" ptsTypes="aaaa">
                                      <p:cBhvr>
                                        <p:cTn id="3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2" y="875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33333E-6 0.00278 C -0.00018 0.0162 -0.00052 0.05023 -0.0007 0.08333 C -0.00087 0.11644 -0.00122 0.17708 -0.00139 0.20162 " pathEditMode="relative" rAng="0" ptsTypes="aaa">
                                      <p:cBhvr>
                                        <p:cTn id="3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4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40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2222 L 0.00052 -0.00139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400"/>
                            </p:stCondLst>
                            <p:childTnLst>
                              <p:par>
                                <p:cTn id="4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54 0.19584 C -0.06406 0.20255 -0.06528 0.22408 -0.06649 0.23658 C -0.06771 0.24908 -0.06962 0.26112 -0.07118 0.27084 C -0.07274 0.28056 -0.07361 0.28797 -0.07569 0.29561 C -0.07778 0.30324 -0.08055 0.31042 -0.08385 0.31667 C -0.08715 0.32292 -0.09271 0.3301 -0.09514 0.33357 " pathEditMode="relative" rAng="0" ptsTypes="aaaaaa">
                                      <p:cBhvr>
                                        <p:cTn id="4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687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295 0.21157 C -0.00295 0.21898 -0.00382 0.2412 -0.00295 0.25556 C -0.00209 0.26991 -0.00052 0.28195 0.00225 0.29722 C 0.00503 0.3125 0.0092 0.33357 0.01354 0.34699 C 0.01788 0.36042 0.02604 0.37269 0.02847 0.37778 " pathEditMode="relative" rAng="0" ptsTypes="aaaaa">
                                      <p:cBhvr>
                                        <p:cTn id="4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8" y="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900"/>
                            </p:stCondLst>
                            <p:childTnLst>
                              <p:par>
                                <p:cTn id="5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13509E-6 C 0.00295 -0.00324 0.01163 -0.00902 0.01805 -0.01966 C 0.02447 -0.03031 0.0342 -0.04742 0.03836 -0.06408 C 0.04253 -0.08073 0.04461 -0.10595 0.0434 -0.11936 C 0.04218 -0.13278 0.03385 -0.13949 0.03125 -0.14481 " pathEditMode="relative" rAng="0" ptsTypes="aaaaa">
                                      <p:cBhvr>
                                        <p:cTn id="74" dur="2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" y="-724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511E-6 C -0.00121 -0.00856 -0.00625 -0.03308 -0.00746 -0.05089 C -0.00868 -0.0687 -0.00729 -0.09091 -0.00746 -0.10641 C -0.00764 -0.12191 -0.00694 -0.1344 -0.00833 -0.14365 C -0.00972 -0.1529 -0.01458 -0.15823 -0.01614 -0.16216 " pathEditMode="relative" rAng="0" ptsTypes="aaaaa">
                                      <p:cBhvr>
                                        <p:cTn id="86" dur="20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" y="-811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C -0.00539 -0.00393 -0.02518 -0.01689 -0.03282 -0.0243 C -0.04046 -0.03171 -0.04236 -0.03541 -0.04584 -0.04513 C -0.04931 -0.05486 -0.05278 -0.07013 -0.05365 -0.08217 C -0.05452 -0.09421 -0.0533 -0.10879 -0.05122 -0.11759 C -0.04914 -0.12638 -0.04341 -0.13194 -0.04132 -0.13564 " pathEditMode="relative" rAng="0" ptsTypes="aaaaaa">
                                      <p:cBhvr>
                                        <p:cTn id="88" dur="2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6" y="-6782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C -0.00642 -0.00857 -0.03021 -0.03542 -0.03872 -0.05162 C -0.04722 -0.06783 -0.04861 -0.08542 -0.05139 -0.09746 C -0.05417 -0.1095 -0.05417 -0.11482 -0.05504 -0.12338 C -0.0559 -0.13195 -0.05851 -0.13959 -0.0566 -0.14931 C -0.05469 -0.15903 -0.04653 -0.17524 -0.04392 -0.18195 " pathEditMode="relative" rAng="0" ptsTypes="aaaaaa">
                                      <p:cBhvr>
                                        <p:cTn id="90" dur="2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-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94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2104 " pathEditMode="relative" ptsTypes="AA">
                                      <p:cBhvr>
                                        <p:cTn id="96" dur="2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98" dur="2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2104 " pathEditMode="relative" ptsTypes="AA">
                                      <p:cBhvr>
                                        <p:cTn id="100" dur="2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3159 -0.1425 C 0.03333 -0.1462 0.04045 -0.1462 0.04218 -0.1647 C 0.04392 -0.18321 0.04357 -0.23132 0.04218 -0.25353 C 0.04079 -0.27574 0.03645 -0.2873 0.03385 -0.29794 C 0.03125 -0.30858 0.02829 -0.31321 0.02673 -0.31714 " pathEditMode="relative" rAng="0" ptsTypes="aaaaa">
                                      <p:cBhvr>
                                        <p:cTn id="102" dur="2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874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614 -0.15984 C -0.01493 -0.16516 -0.00972 -0.17257 -0.00833 -0.19223 C -0.00694 -0.21189 -0.00885 -0.25445 -0.00746 -0.27805 C -0.00607 -0.30164 -0.00399 -0.31853 0.00035 -0.33357 C 0.00469 -0.3486 0.01563 -0.36248 0.01858 -0.36826 " pathEditMode="relative" rAng="0" ptsTypes="aaaaa">
                                      <p:cBhvr>
                                        <p:cTn id="104" dur="30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" y="-1043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4375 -0.1331 C -0.04532 -0.13773 -0.05209 -0.13611 -0.05278 -0.16087 C -0.05348 -0.18564 -0.05521 -0.24606 -0.04827 -0.2824 C -0.04132 -0.31875 -0.01875 -0.35879 -0.01094 -0.37893 " pathEditMode="relative" rAng="0" ptsTypes="aaaa">
                                      <p:cBhvr>
                                        <p:cTn id="106" dur="37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" y="-12292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4462 -0.18102 C -0.04618 -0.18542 -0.05139 -0.18774 -0.05365 -0.20787 C -0.0559 -0.22801 -0.05608 -0.27616 -0.05799 -0.30255 C -0.0599 -0.32894 -0.06094 -0.34607 -0.06545 -0.36621 C -0.06997 -0.38635 -0.0816 -0.4044 -0.08559 -0.42292 C -0.08958 -0.44144 -0.08854 -0.46621 -0.08941 -0.47755 " pathEditMode="relative" rAng="0" ptsTypes="aaaaaa">
                                      <p:cBhvr>
                                        <p:cTn id="108" dur="34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7" y="-1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" grpId="0" animBg="1"/>
      <p:bldP spid="418" grpId="1" animBg="1"/>
      <p:bldP spid="418" grpId="2" animBg="1"/>
      <p:bldP spid="419" grpId="0" animBg="1"/>
      <p:bldP spid="419" grpId="1" animBg="1"/>
      <p:bldP spid="419" grpId="2" animBg="1"/>
      <p:bldP spid="497" grpId="0" animBg="1"/>
      <p:bldP spid="497" grpId="1" animBg="1"/>
      <p:bldP spid="497" grpId="2" animBg="1"/>
      <p:bldP spid="498" grpId="0" animBg="1"/>
      <p:bldP spid="498" grpId="1" animBg="1"/>
      <p:bldP spid="498" grpId="2" animBg="1"/>
      <p:bldP spid="499" grpId="0" animBg="1"/>
      <p:bldP spid="499" grpId="1" animBg="1"/>
      <p:bldP spid="499" grpId="2" animBg="1"/>
      <p:bldP spid="500" grpId="0" animBg="1"/>
      <p:bldP spid="500" grpId="1" animBg="1"/>
      <p:bldP spid="500" grpId="2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8" grpId="0" animBg="1"/>
      <p:bldP spid="88" grpId="1" animBg="1"/>
      <p:bldP spid="88" grpId="2" animBg="1"/>
      <p:bldP spid="88" grpId="3" animBg="1"/>
      <p:bldP spid="89" grpId="0" animBg="1"/>
      <p:bldP spid="89" grpId="1" animBg="1"/>
      <p:bldP spid="89" grpId="2" animBg="1"/>
      <p:bldP spid="89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Summary: Transporters 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214422"/>
            <a:ext cx="850112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Transporters contain two gates that are not open simultaneously and can be energy dependent or facilitative</a:t>
            </a:r>
          </a:p>
          <a:p>
            <a:pPr marL="352425" lvl="1" indent="-255588">
              <a:buFont typeface="Arial" pitchFamily="34" charset="0"/>
              <a:buChar char="•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The ATPase transporters include the Na</a:t>
            </a:r>
            <a:r>
              <a:rPr lang="en-GB" sz="2000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-K</a:t>
            </a:r>
            <a:r>
              <a:rPr lang="en-GB" sz="2000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-ATPase, which plays an important role in maintaining ion gradients</a:t>
            </a:r>
          </a:p>
          <a:p>
            <a:pPr marL="352425" lvl="1" indent="-255588">
              <a:buFont typeface="Arial" pitchFamily="34" charset="0"/>
              <a:buChar char="•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The Na</a:t>
            </a:r>
            <a:r>
              <a:rPr lang="en-GB" sz="2000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-K</a:t>
            </a:r>
            <a:r>
              <a:rPr lang="en-GB" sz="2000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-ATPase is the target for the drug Digoxin, which is used for the treatment of  heart failure </a:t>
            </a:r>
          </a:p>
          <a:p>
            <a:pPr marL="352425" lvl="1" indent="-255588">
              <a:buFont typeface="Arial" pitchFamily="34" charset="0"/>
              <a:buChar char="•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The Na</a:t>
            </a:r>
            <a:r>
              <a:rPr lang="en-GB" sz="2000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-K</a:t>
            </a:r>
            <a:r>
              <a:rPr lang="en-GB" sz="2000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-2Cl</a:t>
            </a:r>
            <a:r>
              <a:rPr lang="en-GB" sz="2000" i="0" baseline="30000" dirty="0" smtClean="0">
                <a:solidFill>
                  <a:srgbClr val="336699"/>
                </a:solidFill>
                <a:latin typeface="+mn-lt"/>
              </a:rPr>
              <a:t>-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 (NKCC) and the Na</a:t>
            </a:r>
            <a:r>
              <a:rPr lang="en-GB" sz="2000" i="0" baseline="30000" dirty="0" smtClean="0">
                <a:solidFill>
                  <a:srgbClr val="336699"/>
                </a:solidFill>
                <a:latin typeface="+mn-lt"/>
              </a:rPr>
              <a:t>+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-</a:t>
            </a:r>
            <a:r>
              <a:rPr lang="en-GB" sz="2000" i="0" dirty="0" err="1" smtClean="0">
                <a:solidFill>
                  <a:srgbClr val="336699"/>
                </a:solidFill>
                <a:latin typeface="+mn-lt"/>
              </a:rPr>
              <a:t>Cl</a:t>
            </a:r>
            <a:r>
              <a:rPr lang="en-GB" sz="2000" i="0" baseline="30000" dirty="0" smtClean="0">
                <a:solidFill>
                  <a:srgbClr val="336699"/>
                </a:solidFill>
                <a:latin typeface="+mn-lt"/>
              </a:rPr>
              <a:t>-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 (NCC) </a:t>
            </a:r>
            <a:r>
              <a:rPr lang="en-GB" sz="2000" i="0" dirty="0" err="1" smtClean="0">
                <a:solidFill>
                  <a:srgbClr val="336699"/>
                </a:solidFill>
                <a:latin typeface="+mn-lt"/>
              </a:rPr>
              <a:t>cotransporters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 are members of the solute carrier family of proteins and play an important role in ion homeostasis</a:t>
            </a:r>
          </a:p>
          <a:p>
            <a:pPr marL="352425" lvl="1" indent="-255588">
              <a:buFont typeface="Arial" pitchFamily="34" charset="0"/>
              <a:buChar char="•"/>
            </a:pPr>
            <a:endParaRPr lang="en-GB" sz="2000" i="0" dirty="0" smtClean="0">
              <a:solidFill>
                <a:srgbClr val="336699"/>
              </a:solidFill>
              <a:latin typeface="+mn-lt"/>
            </a:endParaRPr>
          </a:p>
          <a:p>
            <a:pPr marL="352425" lvl="1" indent="-255588">
              <a:buFont typeface="Arial" pitchFamily="34" charset="0"/>
              <a:buChar char="•"/>
            </a:pP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NKCC and NCC are respectively targeted by the loop diuretic and </a:t>
            </a:r>
            <a:r>
              <a:rPr lang="en-GB" sz="2000" i="0" dirty="0" err="1" smtClean="0">
                <a:solidFill>
                  <a:srgbClr val="336699"/>
                </a:solidFill>
                <a:latin typeface="+mn-lt"/>
              </a:rPr>
              <a:t>thiazide</a:t>
            </a:r>
            <a:r>
              <a:rPr lang="en-GB" sz="2000" i="0" dirty="0" smtClean="0">
                <a:solidFill>
                  <a:srgbClr val="336699"/>
                </a:solidFill>
                <a:latin typeface="+mn-lt"/>
              </a:rPr>
              <a:t> diuretic drugs, which are used for the treatment of oedema and hypertension  </a:t>
            </a:r>
            <a:endParaRPr lang="en-GB" sz="2000" b="1" i="0" dirty="0" smtClean="0">
              <a:solidFill>
                <a:srgbClr val="33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5"/>
          <p:cNvGrpSpPr/>
          <p:nvPr/>
        </p:nvGrpSpPr>
        <p:grpSpPr>
          <a:xfrm>
            <a:off x="5148064" y="3316022"/>
            <a:ext cx="3853092" cy="871158"/>
            <a:chOff x="395536" y="2350614"/>
            <a:chExt cx="3992729" cy="730137"/>
          </a:xfrm>
        </p:grpSpPr>
        <p:sp>
          <p:nvSpPr>
            <p:cNvPr id="9" name="Freeform 8"/>
            <p:cNvSpPr/>
            <p:nvPr/>
          </p:nvSpPr>
          <p:spPr bwMode="auto">
            <a:xfrm>
              <a:off x="479872" y="2661935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86522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902637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950026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2575141" y="266697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365663" y="2684608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53180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315684" y="2663282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1737230" y="2659593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3213531" y="2678040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2144953" y="2659592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1102888" y="2674350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2778711" y="2652214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2998144" y="267066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619212" y="2688298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3409734" y="2666971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4258330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3841964" y="2670661"/>
              <a:ext cx="37764" cy="157441"/>
            </a:xfrm>
            <a:custGeom>
              <a:avLst/>
              <a:gdLst>
                <a:gd name="connsiteX0" fmla="*/ 51515 w 51515"/>
                <a:gd name="connsiteY0" fmla="*/ 0 h 193183"/>
                <a:gd name="connsiteX1" fmla="*/ 12879 w 51515"/>
                <a:gd name="connsiteY1" fmla="*/ 12878 h 193183"/>
                <a:gd name="connsiteX2" fmla="*/ 0 w 51515"/>
                <a:gd name="connsiteY2" fmla="*/ 51515 h 193183"/>
                <a:gd name="connsiteX3" fmla="*/ 25758 w 51515"/>
                <a:gd name="connsiteY3" fmla="*/ 154546 h 193183"/>
                <a:gd name="connsiteX4" fmla="*/ 25758 w 51515"/>
                <a:gd name="connsiteY4" fmla="*/ 193183 h 19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5" h="193183">
                  <a:moveTo>
                    <a:pt x="51515" y="0"/>
                  </a:moveTo>
                  <a:cubicBezTo>
                    <a:pt x="38636" y="4293"/>
                    <a:pt x="22478" y="3279"/>
                    <a:pt x="12879" y="12878"/>
                  </a:cubicBezTo>
                  <a:cubicBezTo>
                    <a:pt x="3280" y="22477"/>
                    <a:pt x="0" y="37939"/>
                    <a:pt x="0" y="51515"/>
                  </a:cubicBezTo>
                  <a:cubicBezTo>
                    <a:pt x="0" y="131756"/>
                    <a:pt x="15595" y="93570"/>
                    <a:pt x="25758" y="154546"/>
                  </a:cubicBezTo>
                  <a:cubicBezTo>
                    <a:pt x="27875" y="167250"/>
                    <a:pt x="25758" y="180304"/>
                    <a:pt x="25758" y="193183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clear">
              <a:bevelT w="0" h="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4038167" y="2659593"/>
              <a:ext cx="33515" cy="166549"/>
            </a:xfrm>
            <a:custGeom>
              <a:avLst/>
              <a:gdLst>
                <a:gd name="connsiteX0" fmla="*/ 35781 w 35781"/>
                <a:gd name="connsiteY0" fmla="*/ 278296 h 278296"/>
                <a:gd name="connsiteX1" fmla="*/ 27830 w 35781"/>
                <a:gd name="connsiteY1" fmla="*/ 155051 h 278296"/>
                <a:gd name="connsiteX2" fmla="*/ 23854 w 35781"/>
                <a:gd name="connsiteY2" fmla="*/ 99392 h 278296"/>
                <a:gd name="connsiteX3" fmla="*/ 19878 w 35781"/>
                <a:gd name="connsiteY3" fmla="*/ 87465 h 278296"/>
                <a:gd name="connsiteX4" fmla="*/ 11927 w 35781"/>
                <a:gd name="connsiteY4" fmla="*/ 43732 h 278296"/>
                <a:gd name="connsiteX5" fmla="*/ 7951 w 35781"/>
                <a:gd name="connsiteY5" fmla="*/ 23854 h 278296"/>
                <a:gd name="connsiteX6" fmla="*/ 0 w 35781"/>
                <a:gd name="connsiteY6" fmla="*/ 0 h 278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81" h="278296">
                  <a:moveTo>
                    <a:pt x="35781" y="278296"/>
                  </a:moveTo>
                  <a:cubicBezTo>
                    <a:pt x="33131" y="237214"/>
                    <a:pt x="30763" y="196113"/>
                    <a:pt x="27830" y="155051"/>
                  </a:cubicBezTo>
                  <a:cubicBezTo>
                    <a:pt x="26505" y="136498"/>
                    <a:pt x="26027" y="117865"/>
                    <a:pt x="23854" y="99392"/>
                  </a:cubicBezTo>
                  <a:cubicBezTo>
                    <a:pt x="23364" y="95230"/>
                    <a:pt x="21203" y="91441"/>
                    <a:pt x="19878" y="87465"/>
                  </a:cubicBezTo>
                  <a:cubicBezTo>
                    <a:pt x="12989" y="39233"/>
                    <a:pt x="19425" y="77468"/>
                    <a:pt x="11927" y="43732"/>
                  </a:cubicBezTo>
                  <a:cubicBezTo>
                    <a:pt x="10461" y="37136"/>
                    <a:pt x="9729" y="30373"/>
                    <a:pt x="7951" y="23854"/>
                  </a:cubicBezTo>
                  <a:cubicBezTo>
                    <a:pt x="5746" y="15768"/>
                    <a:pt x="0" y="0"/>
                    <a:pt x="0" y="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1323218" y="2588909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483682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89268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1515206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140321" y="2586614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356436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3010690" y="2572667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223487" y="2593993"/>
              <a:ext cx="13826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0" h="172016">
                  <a:moveTo>
                    <a:pt x="18860" y="0"/>
                  </a:moveTo>
                  <a:cubicBezTo>
                    <a:pt x="10184" y="33196"/>
                    <a:pt x="1508" y="66392"/>
                    <a:pt x="754" y="95061"/>
                  </a:cubicBezTo>
                  <a:cubicBezTo>
                    <a:pt x="0" y="123730"/>
                    <a:pt x="7167" y="147873"/>
                    <a:pt x="14334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2595053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2791985" y="2579235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343296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1954074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1747186" y="2590304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>
              <a:off x="4270876" y="2593993"/>
              <a:ext cx="48198" cy="140190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47" h="172016">
                  <a:moveTo>
                    <a:pt x="11693" y="0"/>
                  </a:moveTo>
                  <a:cubicBezTo>
                    <a:pt x="3017" y="33196"/>
                    <a:pt x="65747" y="66392"/>
                    <a:pt x="64993" y="95061"/>
                  </a:cubicBezTo>
                  <a:cubicBezTo>
                    <a:pt x="64239" y="123730"/>
                    <a:pt x="0" y="147873"/>
                    <a:pt x="7167" y="172016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1076339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3590073" y="2593993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3792913" y="257923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4012347" y="2557909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650746" y="2582925"/>
              <a:ext cx="66242" cy="198391"/>
            </a:xfrm>
            <a:custGeom>
              <a:avLst/>
              <a:gdLst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8860 w 18860"/>
                <a:gd name="connsiteY0" fmla="*/ 0 h 172016"/>
                <a:gd name="connsiteX1" fmla="*/ 754 w 18860"/>
                <a:gd name="connsiteY1" fmla="*/ 95061 h 172016"/>
                <a:gd name="connsiteX2" fmla="*/ 14334 w 18860"/>
                <a:gd name="connsiteY2" fmla="*/ 172016 h 172016"/>
                <a:gd name="connsiteX0" fmla="*/ 11693 w 65747"/>
                <a:gd name="connsiteY0" fmla="*/ 0 h 172016"/>
                <a:gd name="connsiteX1" fmla="*/ 64993 w 65747"/>
                <a:gd name="connsiteY1" fmla="*/ 95061 h 172016"/>
                <a:gd name="connsiteX2" fmla="*/ 7167 w 65747"/>
                <a:gd name="connsiteY2" fmla="*/ 172016 h 172016"/>
                <a:gd name="connsiteX0" fmla="*/ 11693 w 65747"/>
                <a:gd name="connsiteY0" fmla="*/ 0 h 243430"/>
                <a:gd name="connsiteX1" fmla="*/ 64993 w 65747"/>
                <a:gd name="connsiteY1" fmla="*/ 95061 h 243430"/>
                <a:gd name="connsiteX2" fmla="*/ 7167 w 65747"/>
                <a:gd name="connsiteY2" fmla="*/ 243430 h 243430"/>
                <a:gd name="connsiteX0" fmla="*/ 90362 w 90362"/>
                <a:gd name="connsiteY0" fmla="*/ 0 h 243430"/>
                <a:gd name="connsiteX1" fmla="*/ 754 w 90362"/>
                <a:gd name="connsiteY1" fmla="*/ 95061 h 243430"/>
                <a:gd name="connsiteX2" fmla="*/ 85836 w 90362"/>
                <a:gd name="connsiteY2" fmla="*/ 243430 h 24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362" h="243430">
                  <a:moveTo>
                    <a:pt x="90362" y="0"/>
                  </a:moveTo>
                  <a:cubicBezTo>
                    <a:pt x="81686" y="33196"/>
                    <a:pt x="1508" y="54489"/>
                    <a:pt x="754" y="95061"/>
                  </a:cubicBezTo>
                  <a:cubicBezTo>
                    <a:pt x="0" y="135633"/>
                    <a:pt x="78669" y="219287"/>
                    <a:pt x="85836" y="243430"/>
                  </a:cubicBezTo>
                </a:path>
              </a:pathLst>
            </a:custGeom>
            <a:noFill/>
            <a:ln w="98425" cap="flat" cmpd="dbl" algn="ctr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39553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605014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81449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1023969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123344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1442925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1652403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1861881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071359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2280836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2490314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699792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2921921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3131398" y="237160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3340876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3550354" y="238210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3759832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3969310" y="235061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4178787" y="236111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395536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605014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814492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1023969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1233447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1442925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1652403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186188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071359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2280836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2490314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2699792" y="2805884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2921921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3131398" y="2837372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3340876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3550354" y="2847868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3759832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3969310" y="2816380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4178787" y="2826876"/>
              <a:ext cx="209478" cy="23288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clear">
              <a:bevelT w="88900"/>
              <a:bevelB w="889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907704" y="147619"/>
            <a:ext cx="6840760" cy="638175"/>
          </a:xfrm>
        </p:spPr>
        <p:txBody>
          <a:bodyPr/>
          <a:lstStyle/>
          <a:p>
            <a:r>
              <a:rPr lang="en-GB" dirty="0" smtClean="0"/>
              <a:t>Transporters: Solute carriers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168" y="1094979"/>
            <a:ext cx="493988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24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The solute carrier family (SLCs)</a:t>
            </a:r>
          </a:p>
          <a:p>
            <a:pPr marL="457200" indent="-457200"/>
            <a:endParaRPr lang="en-GB" sz="2400" b="1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pPr marL="266700" lvl="1" indent="-1778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Around 400 members separated into around 50 groups</a:t>
            </a:r>
          </a:p>
          <a:p>
            <a:pPr marL="266700" lvl="1" indent="-1778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All have 12 putative transmembrane domains with numerous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glycosylation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phosphorylation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sites</a:t>
            </a:r>
          </a:p>
          <a:p>
            <a:pPr marL="266700" lvl="1" indent="-1778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Consist of:</a:t>
            </a:r>
          </a:p>
          <a:p>
            <a:pPr marL="622300" lvl="2" indent="-1778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Facilitative transporters</a:t>
            </a:r>
          </a:p>
          <a:p>
            <a:pPr marL="622300" lvl="2" indent="-177800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Secondary active transporters</a:t>
            </a:r>
          </a:p>
          <a:p>
            <a:pPr marL="266700" lvl="1" indent="-144463"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Prominent examples include:</a:t>
            </a:r>
          </a:p>
          <a:p>
            <a:pPr marL="723900" lvl="2" indent="-279400">
              <a:buFont typeface="+mj-lt"/>
              <a:buAutoNum type="arabicPeriod"/>
            </a:pP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Cation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-chloride coupled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cotransporters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e.g. NKCC (SLC12)</a:t>
            </a:r>
          </a:p>
          <a:p>
            <a:pPr marL="723900" lvl="2" indent="-279400">
              <a:buFont typeface="+mj-lt"/>
              <a:buAutoNum type="arabicPeriod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Neurotransmitter sodium </a:t>
            </a:r>
            <a:r>
              <a:rPr lang="en-GB" sz="1800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symporters</a:t>
            </a: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(NSS) e.g. DAT, NET, SERT, GAT (SLC6) &amp; glutamate NSS (SLC1)</a:t>
            </a:r>
          </a:p>
          <a:p>
            <a:pPr marL="723900" lvl="2" indent="-279400">
              <a:buFont typeface="+mj-lt"/>
              <a:buAutoNum type="arabicPeriod"/>
            </a:pPr>
            <a:r>
              <a:rPr lang="en-GB" sz="1800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Glucose transporters e.g.  GLUTs (SLC2)</a:t>
            </a:r>
          </a:p>
        </p:txBody>
      </p:sp>
      <p:sp>
        <p:nvSpPr>
          <p:cNvPr id="5" name="Freeform 4"/>
          <p:cNvSpPr/>
          <p:nvPr/>
        </p:nvSpPr>
        <p:spPr bwMode="auto">
          <a:xfrm rot="21385770">
            <a:off x="5892454" y="2351870"/>
            <a:ext cx="1121240" cy="3243180"/>
          </a:xfrm>
          <a:custGeom>
            <a:avLst/>
            <a:gdLst>
              <a:gd name="connsiteX0" fmla="*/ 16042 w 1085516"/>
              <a:gd name="connsiteY0" fmla="*/ 155074 h 3243180"/>
              <a:gd name="connsiteX1" fmla="*/ 513348 w 1085516"/>
              <a:gd name="connsiteY1" fmla="*/ 1101558 h 3243180"/>
              <a:gd name="connsiteX2" fmla="*/ 368969 w 1085516"/>
              <a:gd name="connsiteY2" fmla="*/ 1454485 h 3243180"/>
              <a:gd name="connsiteX3" fmla="*/ 737937 w 1085516"/>
              <a:gd name="connsiteY3" fmla="*/ 1823453 h 3243180"/>
              <a:gd name="connsiteX4" fmla="*/ 497306 w 1085516"/>
              <a:gd name="connsiteY4" fmla="*/ 2978485 h 3243180"/>
              <a:gd name="connsiteX5" fmla="*/ 930442 w 1085516"/>
              <a:gd name="connsiteY5" fmla="*/ 3010569 h 3243180"/>
              <a:gd name="connsiteX6" fmla="*/ 1058779 w 1085516"/>
              <a:gd name="connsiteY6" fmla="*/ 1582821 h 3243180"/>
              <a:gd name="connsiteX7" fmla="*/ 770021 w 1085516"/>
              <a:gd name="connsiteY7" fmla="*/ 1406358 h 3243180"/>
              <a:gd name="connsiteX8" fmla="*/ 930442 w 1085516"/>
              <a:gd name="connsiteY8" fmla="*/ 1101558 h 3243180"/>
              <a:gd name="connsiteX9" fmla="*/ 417095 w 1085516"/>
              <a:gd name="connsiteY9" fmla="*/ 171116 h 3243180"/>
              <a:gd name="connsiteX10" fmla="*/ 16042 w 1085516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1240" h="3243180">
                <a:moveTo>
                  <a:pt x="16042" y="155074"/>
                </a:moveTo>
                <a:cubicBezTo>
                  <a:pt x="32084" y="310148"/>
                  <a:pt x="454527" y="884990"/>
                  <a:pt x="513348" y="1101558"/>
                </a:cubicBezTo>
                <a:cubicBezTo>
                  <a:pt x="572169" y="1318126"/>
                  <a:pt x="285405" y="889760"/>
                  <a:pt x="368969" y="1454485"/>
                </a:cubicBezTo>
                <a:cubicBezTo>
                  <a:pt x="484341" y="2042277"/>
                  <a:pt x="716548" y="1569453"/>
                  <a:pt x="737937" y="1823453"/>
                </a:cubicBezTo>
                <a:cubicBezTo>
                  <a:pt x="759326" y="2077453"/>
                  <a:pt x="465222" y="2780632"/>
                  <a:pt x="497306" y="2978485"/>
                </a:cubicBezTo>
                <a:cubicBezTo>
                  <a:pt x="529390" y="3176338"/>
                  <a:pt x="836863" y="3243180"/>
                  <a:pt x="930442" y="3010569"/>
                </a:cubicBezTo>
                <a:cubicBezTo>
                  <a:pt x="1024021" y="2777958"/>
                  <a:pt x="1121240" y="1850189"/>
                  <a:pt x="1058779" y="1582821"/>
                </a:cubicBezTo>
                <a:cubicBezTo>
                  <a:pt x="797033" y="1532275"/>
                  <a:pt x="849993" y="1827716"/>
                  <a:pt x="555675" y="1406358"/>
                </a:cubicBezTo>
                <a:cubicBezTo>
                  <a:pt x="747310" y="995799"/>
                  <a:pt x="745482" y="1187369"/>
                  <a:pt x="930442" y="1101558"/>
                </a:cubicBezTo>
                <a:cubicBezTo>
                  <a:pt x="763456" y="714214"/>
                  <a:pt x="572169" y="331537"/>
                  <a:pt x="417095" y="171116"/>
                </a:cubicBezTo>
                <a:cubicBezTo>
                  <a:pt x="262021" y="10695"/>
                  <a:pt x="0" y="0"/>
                  <a:pt x="16042" y="15507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9799991" rev="0"/>
            </a:camera>
            <a:lightRig rig="soft" dir="t"/>
          </a:scene3d>
          <a:sp3d extrusionH="63500" prstMaterial="matte">
            <a:bevelT w="88900" h="88900"/>
            <a:bevelB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 flipH="1">
            <a:off x="6806694" y="2357296"/>
            <a:ext cx="1065908" cy="3243180"/>
          </a:xfrm>
          <a:custGeom>
            <a:avLst/>
            <a:gdLst>
              <a:gd name="connsiteX0" fmla="*/ 16042 w 1085516"/>
              <a:gd name="connsiteY0" fmla="*/ 155074 h 3243180"/>
              <a:gd name="connsiteX1" fmla="*/ 513348 w 1085516"/>
              <a:gd name="connsiteY1" fmla="*/ 1101558 h 3243180"/>
              <a:gd name="connsiteX2" fmla="*/ 368969 w 1085516"/>
              <a:gd name="connsiteY2" fmla="*/ 1454485 h 3243180"/>
              <a:gd name="connsiteX3" fmla="*/ 737937 w 1085516"/>
              <a:gd name="connsiteY3" fmla="*/ 1823453 h 3243180"/>
              <a:gd name="connsiteX4" fmla="*/ 497306 w 1085516"/>
              <a:gd name="connsiteY4" fmla="*/ 2978485 h 3243180"/>
              <a:gd name="connsiteX5" fmla="*/ 930442 w 1085516"/>
              <a:gd name="connsiteY5" fmla="*/ 3010569 h 3243180"/>
              <a:gd name="connsiteX6" fmla="*/ 1058779 w 1085516"/>
              <a:gd name="connsiteY6" fmla="*/ 1582821 h 3243180"/>
              <a:gd name="connsiteX7" fmla="*/ 770021 w 1085516"/>
              <a:gd name="connsiteY7" fmla="*/ 1406358 h 3243180"/>
              <a:gd name="connsiteX8" fmla="*/ 930442 w 1085516"/>
              <a:gd name="connsiteY8" fmla="*/ 1101558 h 3243180"/>
              <a:gd name="connsiteX9" fmla="*/ 417095 w 1085516"/>
              <a:gd name="connsiteY9" fmla="*/ 171116 h 3243180"/>
              <a:gd name="connsiteX10" fmla="*/ 16042 w 1085516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  <a:gd name="connsiteX0" fmla="*/ 16042 w 1121240"/>
              <a:gd name="connsiteY0" fmla="*/ 155074 h 3243180"/>
              <a:gd name="connsiteX1" fmla="*/ 513348 w 1121240"/>
              <a:gd name="connsiteY1" fmla="*/ 1101558 h 3243180"/>
              <a:gd name="connsiteX2" fmla="*/ 368969 w 1121240"/>
              <a:gd name="connsiteY2" fmla="*/ 1454485 h 3243180"/>
              <a:gd name="connsiteX3" fmla="*/ 737937 w 1121240"/>
              <a:gd name="connsiteY3" fmla="*/ 1823453 h 3243180"/>
              <a:gd name="connsiteX4" fmla="*/ 497306 w 1121240"/>
              <a:gd name="connsiteY4" fmla="*/ 2978485 h 3243180"/>
              <a:gd name="connsiteX5" fmla="*/ 930442 w 1121240"/>
              <a:gd name="connsiteY5" fmla="*/ 3010569 h 3243180"/>
              <a:gd name="connsiteX6" fmla="*/ 1058779 w 1121240"/>
              <a:gd name="connsiteY6" fmla="*/ 1582821 h 3243180"/>
              <a:gd name="connsiteX7" fmla="*/ 555675 w 1121240"/>
              <a:gd name="connsiteY7" fmla="*/ 1406358 h 3243180"/>
              <a:gd name="connsiteX8" fmla="*/ 930442 w 1121240"/>
              <a:gd name="connsiteY8" fmla="*/ 1101558 h 3243180"/>
              <a:gd name="connsiteX9" fmla="*/ 417095 w 1121240"/>
              <a:gd name="connsiteY9" fmla="*/ 171116 h 3243180"/>
              <a:gd name="connsiteX10" fmla="*/ 16042 w 1121240"/>
              <a:gd name="connsiteY10" fmla="*/ 155074 h 32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1240" h="3243180">
                <a:moveTo>
                  <a:pt x="16042" y="155074"/>
                </a:moveTo>
                <a:cubicBezTo>
                  <a:pt x="32084" y="310148"/>
                  <a:pt x="454527" y="884990"/>
                  <a:pt x="513348" y="1101558"/>
                </a:cubicBezTo>
                <a:cubicBezTo>
                  <a:pt x="572169" y="1318126"/>
                  <a:pt x="285405" y="889760"/>
                  <a:pt x="368969" y="1454485"/>
                </a:cubicBezTo>
                <a:cubicBezTo>
                  <a:pt x="484341" y="2042277"/>
                  <a:pt x="716548" y="1569453"/>
                  <a:pt x="737937" y="1823453"/>
                </a:cubicBezTo>
                <a:cubicBezTo>
                  <a:pt x="759326" y="2077453"/>
                  <a:pt x="465222" y="2780632"/>
                  <a:pt x="497306" y="2978485"/>
                </a:cubicBezTo>
                <a:cubicBezTo>
                  <a:pt x="529390" y="3176338"/>
                  <a:pt x="836863" y="3243180"/>
                  <a:pt x="930442" y="3010569"/>
                </a:cubicBezTo>
                <a:cubicBezTo>
                  <a:pt x="1024021" y="2777958"/>
                  <a:pt x="1121240" y="1850189"/>
                  <a:pt x="1058779" y="1582821"/>
                </a:cubicBezTo>
                <a:cubicBezTo>
                  <a:pt x="797033" y="1532275"/>
                  <a:pt x="849993" y="1827716"/>
                  <a:pt x="555675" y="1406358"/>
                </a:cubicBezTo>
                <a:cubicBezTo>
                  <a:pt x="747310" y="995799"/>
                  <a:pt x="745482" y="1187369"/>
                  <a:pt x="930442" y="1101558"/>
                </a:cubicBezTo>
                <a:cubicBezTo>
                  <a:pt x="763456" y="714214"/>
                  <a:pt x="572169" y="331537"/>
                  <a:pt x="417095" y="171116"/>
                </a:cubicBezTo>
                <a:cubicBezTo>
                  <a:pt x="262021" y="10695"/>
                  <a:pt x="0" y="0"/>
                  <a:pt x="16042" y="15507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799977" rev="0"/>
            </a:camera>
            <a:lightRig rig="soft" dir="t"/>
          </a:scene3d>
          <a:sp3d extrusionH="63500" prstMaterial="matte">
            <a:bevelT w="88900" h="88900"/>
            <a:bevelB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643834" y="1643050"/>
            <a:ext cx="428628" cy="428628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sz="2000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6715140" y="1500174"/>
            <a:ext cx="428628" cy="428628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clear">
            <a:bevelT w="228600" h="127000"/>
            <a:bevelB w="228600" h="127000"/>
          </a:sp3d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Na</a:t>
            </a:r>
            <a:r>
              <a:rPr kumimoji="0" lang="en-GB" sz="2000" b="1" i="0" u="none" strike="noStrike" cap="none" normalizeH="0" baseline="30000" dirty="0" smtClean="0">
                <a:ln>
                  <a:noFill/>
                </a:ln>
                <a:solidFill>
                  <a:srgbClr val="E78E24"/>
                </a:solidFill>
                <a:effectLst/>
                <a:latin typeface="Arial Narrow" pitchFamily="34" charset="0"/>
              </a:rPr>
              <a:t>+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E78E24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5345476" y="1643050"/>
            <a:ext cx="594676" cy="455924"/>
            <a:chOff x="4701228" y="1357298"/>
            <a:chExt cx="594676" cy="455924"/>
          </a:xfrm>
        </p:grpSpPr>
        <p:sp>
          <p:nvSpPr>
            <p:cNvPr id="166" name="Oval 165"/>
            <p:cNvSpPr/>
            <p:nvPr/>
          </p:nvSpPr>
          <p:spPr bwMode="auto">
            <a:xfrm>
              <a:off x="4701228" y="1425538"/>
              <a:ext cx="204790" cy="2047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>
              <a:bevelT w="228600" h="127000"/>
              <a:bevelB w="228600" h="1270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65" name="Oval 164"/>
            <p:cNvSpPr/>
            <p:nvPr/>
          </p:nvSpPr>
          <p:spPr bwMode="auto">
            <a:xfrm>
              <a:off x="5091114" y="1357298"/>
              <a:ext cx="204790" cy="2047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>
              <a:bevelT w="228600" h="127000"/>
              <a:bevelB w="228600" h="1270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4786314" y="1357298"/>
              <a:ext cx="428628" cy="42862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>
              <a:bevelT w="228600" h="127000"/>
              <a:bevelB w="228600" h="1270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64" name="Oval 163"/>
            <p:cNvSpPr/>
            <p:nvPr/>
          </p:nvSpPr>
          <p:spPr bwMode="auto">
            <a:xfrm>
              <a:off x="4844104" y="1608432"/>
              <a:ext cx="204790" cy="2047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>
              <a:bevelT w="228600" h="127000"/>
              <a:bevelB w="228600" h="1270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7341E-6 C -0.01059 0.01387 -0.04844 0.05411 -0.06302 0.08324 C -0.0776 0.11237 -0.08212 0.14659 -0.08802 0.17526 C -0.09392 0.20393 -0.10069 0.23908 -0.09844 0.2548 C -0.09618 0.27029 -0.07812 0.26636 -0.07396 0.2686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3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2.5E-6 -2.48555E-6 C 0.00399 0.01272 0.02274 0.05018 0.02413 0.077 C 0.02552 0.10382 0.01267 0.13434 0.00833 0.16116 C 0.00399 0.18798 -0.00087 0.21989 -0.00209 0.23815 C -0.0033 0.25642 -0.00347 0.26197 0.00139 0.27099 C 0.00625 0.28 0.02222 0.28763 0.0276 0.29203 " pathEditMode="relative" rAng="0" ptsTypes="aaaaaa">
                                      <p:cBhvr>
                                        <p:cTn id="8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1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4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C 0.02153 0.01041 0.04323 0.02106 0.06285 0.03148 C 0.08247 0.04189 0.10643 0.04166 0.11806 0.06296 C 0.12969 0.08425 0.13073 0.13287 0.13299 0.15879 C 0.13525 0.18472 0.13143 0.20115 0.1316 0.21805 C 0.13177 0.23495 0.13403 0.253 0.13438 0.26064 C 0.13473 0.26828 0.13421 0.26388 0.13421 0.26458 " pathEditMode="relative" rAng="0" ptsTypes="aaaaaaa">
                                      <p:cBhvr>
                                        <p:cTn id="11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0" y="134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13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400"/>
                            </p:stCondLst>
                            <p:childTnLst>
                              <p:par>
                                <p:cTn id="1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5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2104 " pathEditMode="relative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2104 " pathEditMode="relative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40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96 0.26867 C -0.07795 0.28694 -0.09462 0.34266 -0.09844 0.3785 C -0.10226 0.41434 -0.10747 0.43815 -0.0967 0.4837 C -0.08594 0.52925 -0.0467 0.61688 -0.03351 0.65202 " pathEditMode="relative" rAng="0" ptsTypes="aa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192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0.28948 C 0.02274 0.30035 0.00225 0.31792 -0.00209 0.35492 C -0.00643 0.39191 2.5E-6 0.46937 0.00139 0.51145 C 0.00278 0.55353 0.00555 0.58752 0.00659 0.6074 " pathEditMode="relative" rAng="0" ptsTypes="aaaa">
                                      <p:cBhvr>
                                        <p:cTn id="27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1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4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51 0.26682 C 0.14184 0.26682 0.15434 0.26682 0.16094 0.27723 C 0.16753 0.28763 0.16875 0.30867 0.16875 0.32971 C 0.16875 0.35075 0.16354 0.37711 0.16094 0.40324 C 0.15833 0.42937 0.16094 0.45572 0.15312 0.48717 C 0.14531 0.51861 0.13212 0.5674 0.11371 0.59191 C 0.09531 0.61642 0.05868 0.62705 0.04288 0.63399 C 0.02708 0.64093 0.02309 0.63746 0.01927 0.63399 " pathEditMode="relative" rAng="0" ptsTypes="aaaaaaaA">
                                      <p:cBhvr>
                                        <p:cTn id="30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" y="1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62" grpId="0" animBg="1"/>
      <p:bldP spid="16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76181"/>
            <a:ext cx="7236296" cy="638175"/>
          </a:xfrm>
        </p:spPr>
        <p:txBody>
          <a:bodyPr/>
          <a:lstStyle/>
          <a:p>
            <a:r>
              <a:rPr lang="en-GB" dirty="0" smtClean="0"/>
              <a:t>NSS: Monoamine neurotransmitters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485" y="882594"/>
            <a:ext cx="8843129" cy="569386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42913" indent="-442913">
              <a:spcAft>
                <a:spcPts val="600"/>
              </a:spcAft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Dopamine (DA) transporter (DAT)</a:t>
            </a:r>
            <a:endParaRPr lang="en-GB" sz="2400" b="1" i="0" dirty="0" smtClean="0">
              <a:solidFill>
                <a:srgbClr val="336699"/>
              </a:solidFill>
              <a:latin typeface="+mn-lt"/>
            </a:endParaRPr>
          </a:p>
          <a:p>
            <a:pPr marL="263525" lvl="1" indent="-180975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FF0000"/>
                </a:solidFill>
                <a:latin typeface="+mn-lt"/>
              </a:rPr>
              <a:t>Cocaine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and </a:t>
            </a:r>
            <a:r>
              <a:rPr lang="en-GB" b="1" i="0" dirty="0" smtClean="0">
                <a:solidFill>
                  <a:srgbClr val="FF0000"/>
                </a:solidFill>
                <a:latin typeface="+mn-lt"/>
              </a:rPr>
              <a:t>Methylphenidate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Ritalin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inhibit DAT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FF0000"/>
                </a:solidFill>
                <a:latin typeface="+mn-lt"/>
              </a:rPr>
              <a:t>Amphetamine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(speed) and </a:t>
            </a:r>
            <a:r>
              <a:rPr lang="en-GB" b="1" i="0" dirty="0" smtClean="0">
                <a:solidFill>
                  <a:srgbClr val="FF0000"/>
                </a:solidFill>
                <a:latin typeface="+mn-lt"/>
              </a:rPr>
              <a:t>Methamphetamine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(crystal meth) both utilise DAT to enter neurons and subsequently elicit DA release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DAT is targeted for the treatment of attention deficit hyperactivity disorder (ADHD, e.g. </a:t>
            </a:r>
            <a:r>
              <a:rPr lang="en-GB" b="1" i="0" dirty="0" smtClean="0">
                <a:solidFill>
                  <a:srgbClr val="FF0000"/>
                </a:solidFill>
                <a:latin typeface="+mn-lt"/>
              </a:rPr>
              <a:t>Ritalin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Adderall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</a:t>
            </a:r>
          </a:p>
          <a:p>
            <a:pPr marL="263525" lvl="1" indent="-180975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en-GB" sz="2000" b="1" i="0" dirty="0" err="1" smtClean="0">
                <a:solidFill>
                  <a:srgbClr val="336699"/>
                </a:solidFill>
                <a:latin typeface="+mn-lt"/>
              </a:rPr>
              <a:t>Noradrenaline</a:t>
            </a:r>
            <a:r>
              <a:rPr lang="en-GB" sz="2000" b="1" i="0" dirty="0" smtClean="0">
                <a:solidFill>
                  <a:srgbClr val="336699"/>
                </a:solidFill>
                <a:latin typeface="+mn-lt"/>
              </a:rPr>
              <a:t> (NE) transporter (NET)</a:t>
            </a:r>
            <a:endParaRPr lang="en-GB" sz="2400" b="1" i="0" dirty="0" smtClean="0">
              <a:solidFill>
                <a:srgbClr val="336699"/>
              </a:solidFill>
              <a:latin typeface="+mn-lt"/>
            </a:endParaRPr>
          </a:p>
          <a:p>
            <a:pPr marL="263525" lvl="1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Cocaine and amphetamine (speed) also target NET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Specific NET inhibitors such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Atomoxetine</a:t>
            </a:r>
            <a:r>
              <a:rPr lang="en-GB" b="1" i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and</a:t>
            </a:r>
            <a:r>
              <a:rPr lang="en-GB" b="1" i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Reboxetine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are used for the treatment of ADHD and depression, respectively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SNRIs (e.g.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Duloxetine</a:t>
            </a:r>
            <a:r>
              <a:rPr lang="en-GB" b="1" i="0" dirty="0" smtClean="0">
                <a:solidFill>
                  <a:srgbClr val="33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&amp;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Venlafaxine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) are used in the treatment of depression and anxiety</a:t>
            </a:r>
          </a:p>
          <a:p>
            <a:pPr marL="263525" lvl="1" indent="-180975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+mn-lt"/>
              </a:rPr>
              <a:t>The </a:t>
            </a: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tricyclic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compounds also used to treat depression and anxiety disorders, inhibit NET with varying degrees of selectivity</a:t>
            </a:r>
          </a:p>
          <a:p>
            <a:pPr marL="720725" lvl="3" indent="-180975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Imipramine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Nortriptyline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are more selective for NET</a:t>
            </a:r>
          </a:p>
          <a:p>
            <a:pPr marL="720725" lvl="3" indent="-180975"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Amitriptyline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&amp; </a:t>
            </a:r>
            <a:r>
              <a:rPr lang="en-GB" b="1" i="0" dirty="0" err="1" smtClean="0">
                <a:solidFill>
                  <a:srgbClr val="FF0000"/>
                </a:solidFill>
                <a:latin typeface="+mn-lt"/>
              </a:rPr>
              <a:t>Clomipramine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are more selective for SERT</a:t>
            </a:r>
          </a:p>
          <a:p>
            <a:pPr marL="720725" lvl="3" indent="-180975"/>
            <a:r>
              <a:rPr lang="en-GB" i="0" dirty="0" smtClean="0">
                <a:solidFill>
                  <a:srgbClr val="336699"/>
                </a:solidFill>
                <a:latin typeface="+mn-lt"/>
              </a:rPr>
              <a:t>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Serotonin (5-HT) transporter (SERT)</a:t>
            </a:r>
          </a:p>
          <a:p>
            <a:pPr marL="266700" lvl="1" indent="-1778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The selective serotonin reuptake inhibitors (SSRIs, e.g. </a:t>
            </a:r>
            <a:r>
              <a:rPr lang="en-GB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Fluoxetine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GB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Paroxetine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Cetalopram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 target SERT and are used in to treat depression, panic disorders and obsessive compulsive behaviour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NSS: GABA &amp; </a:t>
            </a:r>
            <a:r>
              <a:rPr lang="en-GB" dirty="0" err="1" smtClean="0"/>
              <a:t>glycine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056793"/>
            <a:ext cx="8715436" cy="532453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GABA transporter (GAT)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4 GATs have been cloned and designated GAT-1, 2, 3 &amp; BGT-1 in humans (named GAT1-4 in mice)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GAT-1 is the predominant </a:t>
            </a:r>
            <a:r>
              <a:rPr lang="en-GB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isoform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found </a:t>
            </a:r>
            <a:r>
              <a:rPr lang="en-GB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GABAergic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neurons, whereas BGT-1 is primarily found on </a:t>
            </a:r>
            <a:r>
              <a:rPr lang="en-GB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astrocytes</a:t>
            </a:r>
            <a:endParaRPr lang="en-GB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The GAT-1 selective inhibitor </a:t>
            </a:r>
            <a:r>
              <a:rPr lang="en-GB" b="1" i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Tiagibine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is licensed as an adjunct in the treatment of focal seizures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b="1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Glycine</a:t>
            </a: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transporter (</a:t>
            </a:r>
            <a:r>
              <a:rPr lang="en-GB" sz="2000" b="1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GlyT</a:t>
            </a: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The 2 identified </a:t>
            </a:r>
            <a:r>
              <a:rPr lang="en-GB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GlyT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subtypes, GlyT1 &amp; 2 show differential expression patterns:  GlyT1 throughout the CNS; GlyT1 is primarily on neurons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GlyT1 and T2 knockouts are lethal in mice but they do display severe neurological disturbances during their very short life-spans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GlyT1 inhibitors may be useful in the treatment of schizophrenia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GB" sz="1800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GB" sz="2000" b="1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Glutamate/ excitatory amino acid transporter (EAAT)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5 EAATs have been cloned (designated 1-5) and these show differential expression </a:t>
            </a:r>
            <a:r>
              <a:rPr lang="en-GB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paterns</a:t>
            </a:r>
            <a:endParaRPr lang="en-GB" i="0" dirty="0" smtClean="0">
              <a:solidFill>
                <a:srgbClr val="336699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EAAT-1 activators may be useful in the treatment of  amyotrophic lateral sclerosis, epilepsy and </a:t>
            </a:r>
            <a:r>
              <a:rPr lang="en-GB" i="0" dirty="0" err="1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hyperekplexia</a:t>
            </a:r>
            <a:r>
              <a:rPr lang="en-GB" i="0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9195</TotalTime>
  <Words>2109</Words>
  <Application>Microsoft Office PowerPoint</Application>
  <PresentationFormat>On-screen Show (4:3)</PresentationFormat>
  <Paragraphs>332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Standarddesign</vt:lpstr>
      <vt:lpstr>Drug targets: Ion channels &amp; transporters</vt:lpstr>
      <vt:lpstr>Lecture content</vt:lpstr>
      <vt:lpstr>Transporters versus channels</vt:lpstr>
      <vt:lpstr>Transporters: ATPases</vt:lpstr>
      <vt:lpstr>Secondary active transport</vt:lpstr>
      <vt:lpstr>Summary: Transporters 1</vt:lpstr>
      <vt:lpstr>Transporters: Solute carriers</vt:lpstr>
      <vt:lpstr>NSS: Monoamine neurotransmitters</vt:lpstr>
      <vt:lpstr>NSS: GABA &amp; glycine</vt:lpstr>
      <vt:lpstr>Transporters: Glucose transporters</vt:lpstr>
      <vt:lpstr>Practice SAQs</vt:lpstr>
      <vt:lpstr>Summary: Transporters 2</vt:lpstr>
      <vt:lpstr>Lecture content</vt:lpstr>
      <vt:lpstr>Ion channels</vt:lpstr>
      <vt:lpstr>Ion channels: ligand-gated</vt:lpstr>
      <vt:lpstr>Ion channels: ligand-gated</vt:lpstr>
      <vt:lpstr>Ion channels: ligand-gated</vt:lpstr>
      <vt:lpstr>Ion channels: voltage-gated</vt:lpstr>
      <vt:lpstr>Ion channels: voltage-gated</vt:lpstr>
      <vt:lpstr>Ion channels: other</vt:lpstr>
      <vt:lpstr>Practice SAQs</vt:lpstr>
      <vt:lpstr>Summary slide: Ion channels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Sohag</dc:creator>
  <cp:lastModifiedBy>Shiel, Nuala</cp:lastModifiedBy>
  <cp:revision>559</cp:revision>
  <dcterms:modified xsi:type="dcterms:W3CDTF">2012-09-21T15:47:56Z</dcterms:modified>
</cp:coreProperties>
</file>