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56" r:id="rId3"/>
    <p:sldId id="260" r:id="rId4"/>
    <p:sldId id="257" r:id="rId5"/>
    <p:sldId id="266" r:id="rId6"/>
    <p:sldId id="258" r:id="rId7"/>
    <p:sldId id="267" r:id="rId8"/>
    <p:sldId id="268" r:id="rId9"/>
    <p:sldId id="259" r:id="rId10"/>
    <p:sldId id="261" r:id="rId11"/>
    <p:sldId id="271" r:id="rId12"/>
    <p:sldId id="262" r:id="rId13"/>
    <p:sldId id="263" r:id="rId14"/>
    <p:sldId id="264" r:id="rId15"/>
    <p:sldId id="265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33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810" autoAdjust="0"/>
    <p:restoredTop sz="94660"/>
  </p:normalViewPr>
  <p:slideViewPr>
    <p:cSldViewPr>
      <p:cViewPr>
        <p:scale>
          <a:sx n="50" d="100"/>
          <a:sy n="50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BBA9-2109-415E-A735-D25D069314CF}" type="datetimeFigureOut">
              <a:rPr lang="en-GB" smtClean="0"/>
              <a:pPr/>
              <a:t>03/10/2012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B55F-D6E0-4B82-8405-FD2CEBFB09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BBA9-2109-415E-A735-D25D069314CF}" type="datetimeFigureOut">
              <a:rPr lang="en-GB" smtClean="0"/>
              <a:pPr/>
              <a:t>03/10/2012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B55F-D6E0-4B82-8405-FD2CEBFB09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BBA9-2109-415E-A735-D25D069314CF}" type="datetimeFigureOut">
              <a:rPr lang="en-GB" smtClean="0"/>
              <a:pPr/>
              <a:t>03/10/2012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B55F-D6E0-4B82-8405-FD2CEBFB09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BBA9-2109-415E-A735-D25D069314CF}" type="datetimeFigureOut">
              <a:rPr lang="en-GB" smtClean="0"/>
              <a:pPr/>
              <a:t>03/10/2012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B55F-D6E0-4B82-8405-FD2CEBFB09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BBA9-2109-415E-A735-D25D069314CF}" type="datetimeFigureOut">
              <a:rPr lang="en-GB" smtClean="0"/>
              <a:pPr/>
              <a:t>03/10/2012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B55F-D6E0-4B82-8405-FD2CEBFB09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BBA9-2109-415E-A735-D25D069314CF}" type="datetimeFigureOut">
              <a:rPr lang="en-GB" smtClean="0"/>
              <a:pPr/>
              <a:t>03/10/2012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B55F-D6E0-4B82-8405-FD2CEBFB09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BBA9-2109-415E-A735-D25D069314CF}" type="datetimeFigureOut">
              <a:rPr lang="en-GB" smtClean="0"/>
              <a:pPr/>
              <a:t>03/10/2012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B55F-D6E0-4B82-8405-FD2CEBFB09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BBA9-2109-415E-A735-D25D069314CF}" type="datetimeFigureOut">
              <a:rPr lang="en-GB" smtClean="0"/>
              <a:pPr/>
              <a:t>03/10/2012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E7B55F-D6E0-4B82-8405-FD2CEBFB09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BBA9-2109-415E-A735-D25D069314CF}" type="datetimeFigureOut">
              <a:rPr lang="en-GB" smtClean="0"/>
              <a:pPr/>
              <a:t>03/10/2012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B55F-D6E0-4B82-8405-FD2CEBFB09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BBA9-2109-415E-A735-D25D069314CF}" type="datetimeFigureOut">
              <a:rPr lang="en-GB" smtClean="0"/>
              <a:pPr/>
              <a:t>03/10/2012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1E7B55F-D6E0-4B82-8405-FD2CEBFB09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795BBA9-2109-415E-A735-D25D069314CF}" type="datetimeFigureOut">
              <a:rPr lang="en-GB" smtClean="0"/>
              <a:pPr/>
              <a:t>03/10/2012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7B55F-D6E0-4B82-8405-FD2CEBFB09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795BBA9-2109-415E-A735-D25D069314CF}" type="datetimeFigureOut">
              <a:rPr lang="en-GB" smtClean="0"/>
              <a:pPr/>
              <a:t>03/10/2012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E7B55F-D6E0-4B82-8405-FD2CEBFB096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772816"/>
            <a:ext cx="7772400" cy="244827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GB" sz="5400" dirty="0" smtClean="0">
                <a:latin typeface="Arial" charset="0"/>
                <a:cs typeface="Arial" charset="0"/>
              </a:rPr>
              <a:t>Drug targets: hormones</a:t>
            </a:r>
            <a:br>
              <a:rPr lang="en-GB" sz="5400" dirty="0" smtClean="0">
                <a:latin typeface="Arial" charset="0"/>
                <a:cs typeface="Arial" charset="0"/>
              </a:rPr>
            </a:br>
            <a:r>
              <a:rPr lang="en-GB" sz="3200" dirty="0" smtClean="0">
                <a:latin typeface="Arial" charset="0"/>
                <a:cs typeface="Arial" charset="0"/>
              </a:rPr>
              <a:t/>
            </a:r>
            <a:br>
              <a:rPr lang="en-GB" sz="3200" dirty="0" smtClean="0">
                <a:latin typeface="Arial" charset="0"/>
                <a:cs typeface="Arial" charset="0"/>
              </a:rPr>
            </a:br>
            <a:r>
              <a:rPr lang="en-GB" sz="3200" dirty="0" smtClean="0">
                <a:latin typeface="Arial" charset="0"/>
                <a:cs typeface="Arial" charset="0"/>
              </a:rPr>
              <a:t>Chris John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jci.org/articles/view/13505/files/JCI0113505.f7/medi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44824"/>
            <a:ext cx="6181725" cy="449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8032" y="6444044"/>
            <a:ext cx="8388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 smtClean="0"/>
              <a:t>Zhou et al., J Clin </a:t>
            </a:r>
            <a:r>
              <a:rPr lang="fr-FR" i="1" dirty="0" err="1" smtClean="0"/>
              <a:t>Invest</a:t>
            </a:r>
            <a:r>
              <a:rPr lang="fr-FR" i="1" dirty="0" smtClean="0"/>
              <a:t>.</a:t>
            </a:r>
            <a:r>
              <a:rPr lang="fr-FR" dirty="0" smtClean="0"/>
              <a:t> 2001; 108(8):1167–1174 </a:t>
            </a:r>
            <a:r>
              <a:rPr lang="fr-FR" dirty="0" err="1" smtClean="0"/>
              <a:t>doi</a:t>
            </a:r>
            <a:r>
              <a:rPr lang="fr-FR" dirty="0" smtClean="0"/>
              <a:t>:10.1172/JCI13505</a:t>
            </a:r>
            <a:endParaRPr lang="en-GB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51050" y="307975"/>
            <a:ext cx="389401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400" b="1" dirty="0" smtClean="0"/>
              <a:t>Endocrine Pharmacology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>
                <a:solidFill>
                  <a:srgbClr val="FFFF00"/>
                </a:solidFill>
              </a:rPr>
              <a:t>Diabetes Mellitus</a:t>
            </a:r>
            <a:endParaRPr lang="en-GB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2430" y="1660695"/>
            <a:ext cx="7155954" cy="48131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31875" y="6583363"/>
            <a:ext cx="4319588" cy="255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200" b="1" dirty="0">
                <a:latin typeface="Arial" charset="0"/>
                <a:ea typeface="msgothic" charset="0"/>
                <a:cs typeface="msgothic" charset="0"/>
              </a:rPr>
              <a:t>Steinberg G R , Kemp B E </a:t>
            </a:r>
            <a:r>
              <a:rPr lang="en-GB" sz="1200" b="1" dirty="0" err="1">
                <a:latin typeface="Arial" charset="0"/>
                <a:ea typeface="msgothic" charset="0"/>
                <a:cs typeface="msgothic" charset="0"/>
              </a:rPr>
              <a:t>Physiol</a:t>
            </a:r>
            <a:r>
              <a:rPr lang="en-GB" sz="1200" b="1" dirty="0">
                <a:latin typeface="Arial" charset="0"/>
                <a:ea typeface="msgothic" charset="0"/>
                <a:cs typeface="msgothic" charset="0"/>
              </a:rPr>
              <a:t> Rev 2009;89:1025-1078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619672" y="1772816"/>
            <a:ext cx="93630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b="1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Glucose uptake in skeletal muscle.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51050" y="307975"/>
            <a:ext cx="389401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400" b="1" dirty="0" smtClean="0"/>
              <a:t>Endocrine Pharmacology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>
                <a:solidFill>
                  <a:srgbClr val="FFFF00"/>
                </a:solidFill>
              </a:rPr>
              <a:t>Diabetes Mellitus</a:t>
            </a:r>
            <a:endParaRPr lang="en-GB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413" y="1758652"/>
            <a:ext cx="78771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51050" y="307975"/>
            <a:ext cx="389401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400" b="1" dirty="0" smtClean="0"/>
              <a:t>Endocrine Pharmacology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>
                <a:solidFill>
                  <a:srgbClr val="FFFF00"/>
                </a:solidFill>
              </a:rPr>
              <a:t>Diabetes Mellitus</a:t>
            </a:r>
            <a:endParaRPr lang="en-GB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1865313" y="1654647"/>
            <a:ext cx="158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V="1">
            <a:off x="2057400" y="2094384"/>
            <a:ext cx="3017838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5114925" y="1637184"/>
            <a:ext cx="180975" cy="465138"/>
          </a:xfrm>
          <a:custGeom>
            <a:avLst/>
            <a:gdLst>
              <a:gd name="T0" fmla="*/ 0 w 114"/>
              <a:gd name="T1" fmla="*/ 293 h 293"/>
              <a:gd name="T2" fmla="*/ 35 w 114"/>
              <a:gd name="T3" fmla="*/ 282 h 293"/>
              <a:gd name="T4" fmla="*/ 52 w 114"/>
              <a:gd name="T5" fmla="*/ 274 h 293"/>
              <a:gd name="T6" fmla="*/ 66 w 114"/>
              <a:gd name="T7" fmla="*/ 263 h 293"/>
              <a:gd name="T8" fmla="*/ 79 w 114"/>
              <a:gd name="T9" fmla="*/ 247 h 293"/>
              <a:gd name="T10" fmla="*/ 91 w 114"/>
              <a:gd name="T11" fmla="*/ 228 h 293"/>
              <a:gd name="T12" fmla="*/ 100 w 114"/>
              <a:gd name="T13" fmla="*/ 207 h 293"/>
              <a:gd name="T14" fmla="*/ 108 w 114"/>
              <a:gd name="T15" fmla="*/ 192 h 293"/>
              <a:gd name="T16" fmla="*/ 110 w 114"/>
              <a:gd name="T17" fmla="*/ 186 h 293"/>
              <a:gd name="T18" fmla="*/ 112 w 114"/>
              <a:gd name="T19" fmla="*/ 182 h 293"/>
              <a:gd name="T20" fmla="*/ 114 w 114"/>
              <a:gd name="T21" fmla="*/ 178 h 293"/>
              <a:gd name="T22" fmla="*/ 114 w 114"/>
              <a:gd name="T23" fmla="*/ 176 h 293"/>
              <a:gd name="T24" fmla="*/ 114 w 114"/>
              <a:gd name="T25" fmla="*/ 172 h 293"/>
              <a:gd name="T26" fmla="*/ 114 w 114"/>
              <a:gd name="T27" fmla="*/ 165 h 293"/>
              <a:gd name="T28" fmla="*/ 114 w 114"/>
              <a:gd name="T29" fmla="*/ 155 h 293"/>
              <a:gd name="T30" fmla="*/ 114 w 114"/>
              <a:gd name="T31" fmla="*/ 140 h 293"/>
              <a:gd name="T32" fmla="*/ 114 w 114"/>
              <a:gd name="T33" fmla="*/ 121 h 293"/>
              <a:gd name="T34" fmla="*/ 114 w 114"/>
              <a:gd name="T35" fmla="*/ 97 h 293"/>
              <a:gd name="T36" fmla="*/ 114 w 114"/>
              <a:gd name="T37" fmla="*/ 74 h 293"/>
              <a:gd name="T38" fmla="*/ 114 w 114"/>
              <a:gd name="T39" fmla="*/ 51 h 293"/>
              <a:gd name="T40" fmla="*/ 114 w 114"/>
              <a:gd name="T41" fmla="*/ 30 h 293"/>
              <a:gd name="T42" fmla="*/ 114 w 114"/>
              <a:gd name="T43" fmla="*/ 13 h 293"/>
              <a:gd name="T44" fmla="*/ 114 w 114"/>
              <a:gd name="T45" fmla="*/ 0 h 29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14"/>
              <a:gd name="T70" fmla="*/ 0 h 293"/>
              <a:gd name="T71" fmla="*/ 114 w 114"/>
              <a:gd name="T72" fmla="*/ 293 h 29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14" h="293">
                <a:moveTo>
                  <a:pt x="0" y="293"/>
                </a:moveTo>
                <a:lnTo>
                  <a:pt x="35" y="282"/>
                </a:lnTo>
                <a:lnTo>
                  <a:pt x="52" y="274"/>
                </a:lnTo>
                <a:lnTo>
                  <a:pt x="66" y="263"/>
                </a:lnTo>
                <a:lnTo>
                  <a:pt x="79" y="247"/>
                </a:lnTo>
                <a:lnTo>
                  <a:pt x="91" y="228"/>
                </a:lnTo>
                <a:lnTo>
                  <a:pt x="100" y="207"/>
                </a:lnTo>
                <a:lnTo>
                  <a:pt x="108" y="192"/>
                </a:lnTo>
                <a:lnTo>
                  <a:pt x="110" y="186"/>
                </a:lnTo>
                <a:lnTo>
                  <a:pt x="112" y="182"/>
                </a:lnTo>
                <a:lnTo>
                  <a:pt x="114" y="178"/>
                </a:lnTo>
                <a:lnTo>
                  <a:pt x="114" y="176"/>
                </a:lnTo>
                <a:lnTo>
                  <a:pt x="114" y="172"/>
                </a:lnTo>
                <a:lnTo>
                  <a:pt x="114" y="165"/>
                </a:lnTo>
                <a:lnTo>
                  <a:pt x="114" y="155"/>
                </a:lnTo>
                <a:lnTo>
                  <a:pt x="114" y="140"/>
                </a:lnTo>
                <a:lnTo>
                  <a:pt x="114" y="121"/>
                </a:lnTo>
                <a:lnTo>
                  <a:pt x="114" y="97"/>
                </a:lnTo>
                <a:lnTo>
                  <a:pt x="114" y="74"/>
                </a:lnTo>
                <a:lnTo>
                  <a:pt x="114" y="51"/>
                </a:lnTo>
                <a:lnTo>
                  <a:pt x="114" y="30"/>
                </a:lnTo>
                <a:lnTo>
                  <a:pt x="114" y="13"/>
                </a:lnTo>
                <a:lnTo>
                  <a:pt x="114" y="0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871663" y="2094384"/>
            <a:ext cx="231775" cy="201613"/>
          </a:xfrm>
          <a:custGeom>
            <a:avLst/>
            <a:gdLst>
              <a:gd name="T0" fmla="*/ 146 w 146"/>
              <a:gd name="T1" fmla="*/ 0 h 127"/>
              <a:gd name="T2" fmla="*/ 108 w 146"/>
              <a:gd name="T3" fmla="*/ 4 h 127"/>
              <a:gd name="T4" fmla="*/ 90 w 146"/>
              <a:gd name="T5" fmla="*/ 4 h 127"/>
              <a:gd name="T6" fmla="*/ 75 w 146"/>
              <a:gd name="T7" fmla="*/ 6 h 127"/>
              <a:gd name="T8" fmla="*/ 63 w 146"/>
              <a:gd name="T9" fmla="*/ 8 h 127"/>
              <a:gd name="T10" fmla="*/ 54 w 146"/>
              <a:gd name="T11" fmla="*/ 10 h 127"/>
              <a:gd name="T12" fmla="*/ 46 w 146"/>
              <a:gd name="T13" fmla="*/ 12 h 127"/>
              <a:gd name="T14" fmla="*/ 38 w 146"/>
              <a:gd name="T15" fmla="*/ 17 h 127"/>
              <a:gd name="T16" fmla="*/ 29 w 146"/>
              <a:gd name="T17" fmla="*/ 29 h 127"/>
              <a:gd name="T18" fmla="*/ 17 w 146"/>
              <a:gd name="T19" fmla="*/ 42 h 127"/>
              <a:gd name="T20" fmla="*/ 8 w 146"/>
              <a:gd name="T21" fmla="*/ 58 h 127"/>
              <a:gd name="T22" fmla="*/ 2 w 146"/>
              <a:gd name="T23" fmla="*/ 71 h 127"/>
              <a:gd name="T24" fmla="*/ 0 w 146"/>
              <a:gd name="T25" fmla="*/ 87 h 127"/>
              <a:gd name="T26" fmla="*/ 0 w 146"/>
              <a:gd name="T27" fmla="*/ 102 h 127"/>
              <a:gd name="T28" fmla="*/ 2 w 146"/>
              <a:gd name="T29" fmla="*/ 115 h 127"/>
              <a:gd name="T30" fmla="*/ 2 w 146"/>
              <a:gd name="T31" fmla="*/ 127 h 12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46"/>
              <a:gd name="T49" fmla="*/ 0 h 127"/>
              <a:gd name="T50" fmla="*/ 146 w 146"/>
              <a:gd name="T51" fmla="*/ 127 h 12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46" h="127">
                <a:moveTo>
                  <a:pt x="146" y="0"/>
                </a:moveTo>
                <a:lnTo>
                  <a:pt x="108" y="4"/>
                </a:lnTo>
                <a:lnTo>
                  <a:pt x="90" y="4"/>
                </a:lnTo>
                <a:lnTo>
                  <a:pt x="75" y="6"/>
                </a:lnTo>
                <a:lnTo>
                  <a:pt x="63" y="8"/>
                </a:lnTo>
                <a:lnTo>
                  <a:pt x="54" y="10"/>
                </a:lnTo>
                <a:lnTo>
                  <a:pt x="46" y="12"/>
                </a:lnTo>
                <a:lnTo>
                  <a:pt x="38" y="17"/>
                </a:lnTo>
                <a:lnTo>
                  <a:pt x="29" y="29"/>
                </a:lnTo>
                <a:lnTo>
                  <a:pt x="17" y="42"/>
                </a:lnTo>
                <a:lnTo>
                  <a:pt x="8" y="58"/>
                </a:lnTo>
                <a:lnTo>
                  <a:pt x="2" y="71"/>
                </a:lnTo>
                <a:lnTo>
                  <a:pt x="0" y="87"/>
                </a:lnTo>
                <a:lnTo>
                  <a:pt x="0" y="102"/>
                </a:lnTo>
                <a:lnTo>
                  <a:pt x="2" y="115"/>
                </a:lnTo>
                <a:lnTo>
                  <a:pt x="2" y="127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5246688" y="2094384"/>
            <a:ext cx="142875" cy="206375"/>
          </a:xfrm>
          <a:custGeom>
            <a:avLst/>
            <a:gdLst>
              <a:gd name="T0" fmla="*/ 0 w 90"/>
              <a:gd name="T1" fmla="*/ 0 h 130"/>
              <a:gd name="T2" fmla="*/ 31 w 90"/>
              <a:gd name="T3" fmla="*/ 3 h 130"/>
              <a:gd name="T4" fmla="*/ 44 w 90"/>
              <a:gd name="T5" fmla="*/ 7 h 130"/>
              <a:gd name="T6" fmla="*/ 56 w 90"/>
              <a:gd name="T7" fmla="*/ 11 h 130"/>
              <a:gd name="T8" fmla="*/ 63 w 90"/>
              <a:gd name="T9" fmla="*/ 19 h 130"/>
              <a:gd name="T10" fmla="*/ 69 w 90"/>
              <a:gd name="T11" fmla="*/ 26 h 130"/>
              <a:gd name="T12" fmla="*/ 79 w 90"/>
              <a:gd name="T13" fmla="*/ 48 h 130"/>
              <a:gd name="T14" fmla="*/ 86 w 90"/>
              <a:gd name="T15" fmla="*/ 67 h 130"/>
              <a:gd name="T16" fmla="*/ 90 w 90"/>
              <a:gd name="T17" fmla="*/ 78 h 130"/>
              <a:gd name="T18" fmla="*/ 90 w 90"/>
              <a:gd name="T19" fmla="*/ 90 h 130"/>
              <a:gd name="T20" fmla="*/ 90 w 90"/>
              <a:gd name="T21" fmla="*/ 101 h 130"/>
              <a:gd name="T22" fmla="*/ 88 w 90"/>
              <a:gd name="T23" fmla="*/ 113 h 130"/>
              <a:gd name="T24" fmla="*/ 86 w 90"/>
              <a:gd name="T25" fmla="*/ 124 h 130"/>
              <a:gd name="T26" fmla="*/ 84 w 90"/>
              <a:gd name="T27" fmla="*/ 130 h 13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0"/>
              <a:gd name="T43" fmla="*/ 0 h 130"/>
              <a:gd name="T44" fmla="*/ 90 w 90"/>
              <a:gd name="T45" fmla="*/ 130 h 13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0" h="130">
                <a:moveTo>
                  <a:pt x="0" y="0"/>
                </a:moveTo>
                <a:lnTo>
                  <a:pt x="31" y="3"/>
                </a:lnTo>
                <a:lnTo>
                  <a:pt x="44" y="7"/>
                </a:lnTo>
                <a:lnTo>
                  <a:pt x="56" y="11"/>
                </a:lnTo>
                <a:lnTo>
                  <a:pt x="63" y="19"/>
                </a:lnTo>
                <a:lnTo>
                  <a:pt x="69" y="26"/>
                </a:lnTo>
                <a:lnTo>
                  <a:pt x="79" y="48"/>
                </a:lnTo>
                <a:lnTo>
                  <a:pt x="86" y="67"/>
                </a:lnTo>
                <a:lnTo>
                  <a:pt x="90" y="78"/>
                </a:lnTo>
                <a:lnTo>
                  <a:pt x="90" y="90"/>
                </a:lnTo>
                <a:lnTo>
                  <a:pt x="90" y="101"/>
                </a:lnTo>
                <a:lnTo>
                  <a:pt x="88" y="113"/>
                </a:lnTo>
                <a:lnTo>
                  <a:pt x="86" y="124"/>
                </a:lnTo>
                <a:lnTo>
                  <a:pt x="84" y="130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874838" y="2322984"/>
            <a:ext cx="39687" cy="2497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1931988" y="4789959"/>
            <a:ext cx="354012" cy="182563"/>
          </a:xfrm>
          <a:custGeom>
            <a:avLst/>
            <a:gdLst>
              <a:gd name="T0" fmla="*/ 0 w 223"/>
              <a:gd name="T1" fmla="*/ 0 h 115"/>
              <a:gd name="T2" fmla="*/ 10 w 223"/>
              <a:gd name="T3" fmla="*/ 28 h 115"/>
              <a:gd name="T4" fmla="*/ 22 w 223"/>
              <a:gd name="T5" fmla="*/ 57 h 115"/>
              <a:gd name="T6" fmla="*/ 33 w 223"/>
              <a:gd name="T7" fmla="*/ 78 h 115"/>
              <a:gd name="T8" fmla="*/ 37 w 223"/>
              <a:gd name="T9" fmla="*/ 88 h 115"/>
              <a:gd name="T10" fmla="*/ 43 w 223"/>
              <a:gd name="T11" fmla="*/ 96 h 115"/>
              <a:gd name="T12" fmla="*/ 47 w 223"/>
              <a:gd name="T13" fmla="*/ 101 h 115"/>
              <a:gd name="T14" fmla="*/ 50 w 223"/>
              <a:gd name="T15" fmla="*/ 105 h 115"/>
              <a:gd name="T16" fmla="*/ 54 w 223"/>
              <a:gd name="T17" fmla="*/ 109 h 115"/>
              <a:gd name="T18" fmla="*/ 58 w 223"/>
              <a:gd name="T19" fmla="*/ 109 h 115"/>
              <a:gd name="T20" fmla="*/ 62 w 223"/>
              <a:gd name="T21" fmla="*/ 109 h 115"/>
              <a:gd name="T22" fmla="*/ 70 w 223"/>
              <a:gd name="T23" fmla="*/ 109 h 115"/>
              <a:gd name="T24" fmla="*/ 79 w 223"/>
              <a:gd name="T25" fmla="*/ 109 h 115"/>
              <a:gd name="T26" fmla="*/ 93 w 223"/>
              <a:gd name="T27" fmla="*/ 109 h 115"/>
              <a:gd name="T28" fmla="*/ 110 w 223"/>
              <a:gd name="T29" fmla="*/ 111 h 115"/>
              <a:gd name="T30" fmla="*/ 131 w 223"/>
              <a:gd name="T31" fmla="*/ 111 h 115"/>
              <a:gd name="T32" fmla="*/ 152 w 223"/>
              <a:gd name="T33" fmla="*/ 113 h 115"/>
              <a:gd name="T34" fmla="*/ 175 w 223"/>
              <a:gd name="T35" fmla="*/ 113 h 115"/>
              <a:gd name="T36" fmla="*/ 194 w 223"/>
              <a:gd name="T37" fmla="*/ 113 h 115"/>
              <a:gd name="T38" fmla="*/ 212 w 223"/>
              <a:gd name="T39" fmla="*/ 115 h 115"/>
              <a:gd name="T40" fmla="*/ 223 w 223"/>
              <a:gd name="T41" fmla="*/ 115 h 11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3"/>
              <a:gd name="T64" fmla="*/ 0 h 115"/>
              <a:gd name="T65" fmla="*/ 223 w 223"/>
              <a:gd name="T66" fmla="*/ 115 h 11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3" h="115">
                <a:moveTo>
                  <a:pt x="0" y="0"/>
                </a:moveTo>
                <a:lnTo>
                  <a:pt x="10" y="28"/>
                </a:lnTo>
                <a:lnTo>
                  <a:pt x="22" y="57"/>
                </a:lnTo>
                <a:lnTo>
                  <a:pt x="33" y="78"/>
                </a:lnTo>
                <a:lnTo>
                  <a:pt x="37" y="88"/>
                </a:lnTo>
                <a:lnTo>
                  <a:pt x="43" y="96"/>
                </a:lnTo>
                <a:lnTo>
                  <a:pt x="47" y="101"/>
                </a:lnTo>
                <a:lnTo>
                  <a:pt x="50" y="105"/>
                </a:lnTo>
                <a:lnTo>
                  <a:pt x="54" y="109"/>
                </a:lnTo>
                <a:lnTo>
                  <a:pt x="58" y="109"/>
                </a:lnTo>
                <a:lnTo>
                  <a:pt x="62" y="109"/>
                </a:lnTo>
                <a:lnTo>
                  <a:pt x="70" y="109"/>
                </a:lnTo>
                <a:lnTo>
                  <a:pt x="79" y="109"/>
                </a:lnTo>
                <a:lnTo>
                  <a:pt x="93" y="109"/>
                </a:lnTo>
                <a:lnTo>
                  <a:pt x="110" y="111"/>
                </a:lnTo>
                <a:lnTo>
                  <a:pt x="131" y="111"/>
                </a:lnTo>
                <a:lnTo>
                  <a:pt x="152" y="113"/>
                </a:lnTo>
                <a:lnTo>
                  <a:pt x="175" y="113"/>
                </a:lnTo>
                <a:lnTo>
                  <a:pt x="194" y="113"/>
                </a:lnTo>
                <a:lnTo>
                  <a:pt x="212" y="115"/>
                </a:lnTo>
                <a:lnTo>
                  <a:pt x="223" y="115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86000" y="4989984"/>
            <a:ext cx="2887663" cy="36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1905000" y="4986809"/>
            <a:ext cx="198438" cy="384175"/>
          </a:xfrm>
          <a:custGeom>
            <a:avLst/>
            <a:gdLst>
              <a:gd name="T0" fmla="*/ 125 w 125"/>
              <a:gd name="T1" fmla="*/ 2 h 242"/>
              <a:gd name="T2" fmla="*/ 104 w 125"/>
              <a:gd name="T3" fmla="*/ 0 h 242"/>
              <a:gd name="T4" fmla="*/ 83 w 125"/>
              <a:gd name="T5" fmla="*/ 0 h 242"/>
              <a:gd name="T6" fmla="*/ 64 w 125"/>
              <a:gd name="T7" fmla="*/ 2 h 242"/>
              <a:gd name="T8" fmla="*/ 48 w 125"/>
              <a:gd name="T9" fmla="*/ 8 h 242"/>
              <a:gd name="T10" fmla="*/ 35 w 125"/>
              <a:gd name="T11" fmla="*/ 18 h 242"/>
              <a:gd name="T12" fmla="*/ 21 w 125"/>
              <a:gd name="T13" fmla="*/ 27 h 242"/>
              <a:gd name="T14" fmla="*/ 17 w 125"/>
              <a:gd name="T15" fmla="*/ 35 h 242"/>
              <a:gd name="T16" fmla="*/ 14 w 125"/>
              <a:gd name="T17" fmla="*/ 45 h 242"/>
              <a:gd name="T18" fmla="*/ 10 w 125"/>
              <a:gd name="T19" fmla="*/ 54 h 242"/>
              <a:gd name="T20" fmla="*/ 6 w 125"/>
              <a:gd name="T21" fmla="*/ 68 h 242"/>
              <a:gd name="T22" fmla="*/ 4 w 125"/>
              <a:gd name="T23" fmla="*/ 85 h 242"/>
              <a:gd name="T24" fmla="*/ 2 w 125"/>
              <a:gd name="T25" fmla="*/ 108 h 242"/>
              <a:gd name="T26" fmla="*/ 0 w 125"/>
              <a:gd name="T27" fmla="*/ 133 h 242"/>
              <a:gd name="T28" fmla="*/ 0 w 125"/>
              <a:gd name="T29" fmla="*/ 160 h 242"/>
              <a:gd name="T30" fmla="*/ 0 w 125"/>
              <a:gd name="T31" fmla="*/ 185 h 242"/>
              <a:gd name="T32" fmla="*/ 0 w 125"/>
              <a:gd name="T33" fmla="*/ 208 h 242"/>
              <a:gd name="T34" fmla="*/ 0 w 125"/>
              <a:gd name="T35" fmla="*/ 229 h 242"/>
              <a:gd name="T36" fmla="*/ 0 w 125"/>
              <a:gd name="T37" fmla="*/ 242 h 2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5"/>
              <a:gd name="T58" fmla="*/ 0 h 242"/>
              <a:gd name="T59" fmla="*/ 125 w 125"/>
              <a:gd name="T60" fmla="*/ 242 h 24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5" h="242">
                <a:moveTo>
                  <a:pt x="125" y="2"/>
                </a:moveTo>
                <a:lnTo>
                  <a:pt x="104" y="0"/>
                </a:lnTo>
                <a:lnTo>
                  <a:pt x="83" y="0"/>
                </a:lnTo>
                <a:lnTo>
                  <a:pt x="64" y="2"/>
                </a:lnTo>
                <a:lnTo>
                  <a:pt x="48" y="8"/>
                </a:lnTo>
                <a:lnTo>
                  <a:pt x="35" y="18"/>
                </a:lnTo>
                <a:lnTo>
                  <a:pt x="21" y="27"/>
                </a:lnTo>
                <a:lnTo>
                  <a:pt x="17" y="35"/>
                </a:lnTo>
                <a:lnTo>
                  <a:pt x="14" y="45"/>
                </a:lnTo>
                <a:lnTo>
                  <a:pt x="10" y="54"/>
                </a:lnTo>
                <a:lnTo>
                  <a:pt x="6" y="68"/>
                </a:lnTo>
                <a:lnTo>
                  <a:pt x="4" y="85"/>
                </a:lnTo>
                <a:lnTo>
                  <a:pt x="2" y="108"/>
                </a:lnTo>
                <a:lnTo>
                  <a:pt x="0" y="133"/>
                </a:lnTo>
                <a:lnTo>
                  <a:pt x="0" y="160"/>
                </a:lnTo>
                <a:lnTo>
                  <a:pt x="0" y="185"/>
                </a:lnTo>
                <a:lnTo>
                  <a:pt x="0" y="208"/>
                </a:lnTo>
                <a:lnTo>
                  <a:pt x="0" y="229"/>
                </a:lnTo>
                <a:lnTo>
                  <a:pt x="0" y="242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5151438" y="4999509"/>
            <a:ext cx="247650" cy="390525"/>
          </a:xfrm>
          <a:custGeom>
            <a:avLst/>
            <a:gdLst>
              <a:gd name="T0" fmla="*/ 0 w 156"/>
              <a:gd name="T1" fmla="*/ 6 h 246"/>
              <a:gd name="T2" fmla="*/ 23 w 156"/>
              <a:gd name="T3" fmla="*/ 2 h 246"/>
              <a:gd name="T4" fmla="*/ 45 w 156"/>
              <a:gd name="T5" fmla="*/ 0 h 246"/>
              <a:gd name="T6" fmla="*/ 66 w 156"/>
              <a:gd name="T7" fmla="*/ 2 h 246"/>
              <a:gd name="T8" fmla="*/ 85 w 156"/>
              <a:gd name="T9" fmla="*/ 6 h 246"/>
              <a:gd name="T10" fmla="*/ 102 w 156"/>
              <a:gd name="T11" fmla="*/ 14 h 246"/>
              <a:gd name="T12" fmla="*/ 119 w 156"/>
              <a:gd name="T13" fmla="*/ 25 h 246"/>
              <a:gd name="T14" fmla="*/ 127 w 156"/>
              <a:gd name="T15" fmla="*/ 33 h 246"/>
              <a:gd name="T16" fmla="*/ 133 w 156"/>
              <a:gd name="T17" fmla="*/ 40 h 246"/>
              <a:gd name="T18" fmla="*/ 139 w 156"/>
              <a:gd name="T19" fmla="*/ 52 h 246"/>
              <a:gd name="T20" fmla="*/ 144 w 156"/>
              <a:gd name="T21" fmla="*/ 65 h 246"/>
              <a:gd name="T22" fmla="*/ 148 w 156"/>
              <a:gd name="T23" fmla="*/ 83 h 246"/>
              <a:gd name="T24" fmla="*/ 150 w 156"/>
              <a:gd name="T25" fmla="*/ 106 h 246"/>
              <a:gd name="T26" fmla="*/ 152 w 156"/>
              <a:gd name="T27" fmla="*/ 133 h 246"/>
              <a:gd name="T28" fmla="*/ 154 w 156"/>
              <a:gd name="T29" fmla="*/ 160 h 246"/>
              <a:gd name="T30" fmla="*/ 154 w 156"/>
              <a:gd name="T31" fmla="*/ 186 h 246"/>
              <a:gd name="T32" fmla="*/ 156 w 156"/>
              <a:gd name="T33" fmla="*/ 211 h 246"/>
              <a:gd name="T34" fmla="*/ 156 w 156"/>
              <a:gd name="T35" fmla="*/ 233 h 246"/>
              <a:gd name="T36" fmla="*/ 156 w 156"/>
              <a:gd name="T37" fmla="*/ 240 h 246"/>
              <a:gd name="T38" fmla="*/ 156 w 156"/>
              <a:gd name="T39" fmla="*/ 246 h 2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56"/>
              <a:gd name="T61" fmla="*/ 0 h 246"/>
              <a:gd name="T62" fmla="*/ 156 w 156"/>
              <a:gd name="T63" fmla="*/ 246 h 2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56" h="246">
                <a:moveTo>
                  <a:pt x="0" y="6"/>
                </a:moveTo>
                <a:lnTo>
                  <a:pt x="23" y="2"/>
                </a:lnTo>
                <a:lnTo>
                  <a:pt x="45" y="0"/>
                </a:lnTo>
                <a:lnTo>
                  <a:pt x="66" y="2"/>
                </a:lnTo>
                <a:lnTo>
                  <a:pt x="85" y="6"/>
                </a:lnTo>
                <a:lnTo>
                  <a:pt x="102" y="14"/>
                </a:lnTo>
                <a:lnTo>
                  <a:pt x="119" y="25"/>
                </a:lnTo>
                <a:lnTo>
                  <a:pt x="127" y="33"/>
                </a:lnTo>
                <a:lnTo>
                  <a:pt x="133" y="40"/>
                </a:lnTo>
                <a:lnTo>
                  <a:pt x="139" y="52"/>
                </a:lnTo>
                <a:lnTo>
                  <a:pt x="144" y="65"/>
                </a:lnTo>
                <a:lnTo>
                  <a:pt x="148" y="83"/>
                </a:lnTo>
                <a:lnTo>
                  <a:pt x="150" y="106"/>
                </a:lnTo>
                <a:lnTo>
                  <a:pt x="152" y="133"/>
                </a:lnTo>
                <a:lnTo>
                  <a:pt x="154" y="160"/>
                </a:lnTo>
                <a:lnTo>
                  <a:pt x="154" y="186"/>
                </a:lnTo>
                <a:lnTo>
                  <a:pt x="156" y="211"/>
                </a:lnTo>
                <a:lnTo>
                  <a:pt x="156" y="233"/>
                </a:lnTo>
                <a:lnTo>
                  <a:pt x="156" y="240"/>
                </a:lnTo>
                <a:lnTo>
                  <a:pt x="156" y="246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09600" y="1635641"/>
            <a:ext cx="790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800" b="1" dirty="0">
                <a:latin typeface="Arial Narrow" pitchFamily="34" charset="0"/>
              </a:rPr>
              <a:t>PLASMA</a:t>
            </a:r>
            <a:endParaRPr lang="en-GB" sz="1800" dirty="0">
              <a:latin typeface="Arial Narrow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590800" y="1635641"/>
            <a:ext cx="14573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800" b="1">
                <a:latin typeface="Arial Narrow" pitchFamily="34" charset="0"/>
              </a:rPr>
              <a:t>FOLLICLE CELL</a:t>
            </a:r>
            <a:endParaRPr lang="en-GB" sz="1800">
              <a:latin typeface="Arial Narrow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5700713" y="1711841"/>
            <a:ext cx="16494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800" b="1">
                <a:latin typeface="Arial Narrow" pitchFamily="34" charset="0"/>
              </a:rPr>
              <a:t>FOLLICLE LUMEN</a:t>
            </a:r>
            <a:endParaRPr lang="en-GB" sz="1800">
              <a:latin typeface="Arial Narrow" pitchFamily="34" charset="0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1676400" y="2322984"/>
            <a:ext cx="384175" cy="3349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5191125" y="2426172"/>
            <a:ext cx="933450" cy="2582862"/>
          </a:xfrm>
          <a:custGeom>
            <a:avLst/>
            <a:gdLst>
              <a:gd name="T0" fmla="*/ 110 w 588"/>
              <a:gd name="T1" fmla="*/ 41 h 1627"/>
              <a:gd name="T2" fmla="*/ 93 w 588"/>
              <a:gd name="T3" fmla="*/ 98 h 1627"/>
              <a:gd name="T4" fmla="*/ 96 w 588"/>
              <a:gd name="T5" fmla="*/ 146 h 1627"/>
              <a:gd name="T6" fmla="*/ 121 w 588"/>
              <a:gd name="T7" fmla="*/ 187 h 1627"/>
              <a:gd name="T8" fmla="*/ 162 w 588"/>
              <a:gd name="T9" fmla="*/ 237 h 1627"/>
              <a:gd name="T10" fmla="*/ 192 w 588"/>
              <a:gd name="T11" fmla="*/ 283 h 1627"/>
              <a:gd name="T12" fmla="*/ 198 w 588"/>
              <a:gd name="T13" fmla="*/ 319 h 1627"/>
              <a:gd name="T14" fmla="*/ 190 w 588"/>
              <a:gd name="T15" fmla="*/ 358 h 1627"/>
              <a:gd name="T16" fmla="*/ 183 w 588"/>
              <a:gd name="T17" fmla="*/ 409 h 1627"/>
              <a:gd name="T18" fmla="*/ 165 w 588"/>
              <a:gd name="T19" fmla="*/ 534 h 1627"/>
              <a:gd name="T20" fmla="*/ 148 w 588"/>
              <a:gd name="T21" fmla="*/ 661 h 1627"/>
              <a:gd name="T22" fmla="*/ 142 w 588"/>
              <a:gd name="T23" fmla="*/ 717 h 1627"/>
              <a:gd name="T24" fmla="*/ 141 w 588"/>
              <a:gd name="T25" fmla="*/ 763 h 1627"/>
              <a:gd name="T26" fmla="*/ 141 w 588"/>
              <a:gd name="T27" fmla="*/ 799 h 1627"/>
              <a:gd name="T28" fmla="*/ 131 w 588"/>
              <a:gd name="T29" fmla="*/ 863 h 1627"/>
              <a:gd name="T30" fmla="*/ 116 w 588"/>
              <a:gd name="T31" fmla="*/ 968 h 1627"/>
              <a:gd name="T32" fmla="*/ 117 w 588"/>
              <a:gd name="T33" fmla="*/ 1024 h 1627"/>
              <a:gd name="T34" fmla="*/ 135 w 588"/>
              <a:gd name="T35" fmla="*/ 1051 h 1627"/>
              <a:gd name="T36" fmla="*/ 183 w 588"/>
              <a:gd name="T37" fmla="*/ 1074 h 1627"/>
              <a:gd name="T38" fmla="*/ 240 w 588"/>
              <a:gd name="T39" fmla="*/ 1062 h 1627"/>
              <a:gd name="T40" fmla="*/ 304 w 588"/>
              <a:gd name="T41" fmla="*/ 1030 h 1627"/>
              <a:gd name="T42" fmla="*/ 371 w 588"/>
              <a:gd name="T43" fmla="*/ 991 h 1627"/>
              <a:gd name="T44" fmla="*/ 446 w 588"/>
              <a:gd name="T45" fmla="*/ 955 h 1627"/>
              <a:gd name="T46" fmla="*/ 507 w 588"/>
              <a:gd name="T47" fmla="*/ 949 h 1627"/>
              <a:gd name="T48" fmla="*/ 555 w 588"/>
              <a:gd name="T49" fmla="*/ 970 h 1627"/>
              <a:gd name="T50" fmla="*/ 584 w 588"/>
              <a:gd name="T51" fmla="*/ 995 h 1627"/>
              <a:gd name="T52" fmla="*/ 586 w 588"/>
              <a:gd name="T53" fmla="*/ 1018 h 1627"/>
              <a:gd name="T54" fmla="*/ 548 w 588"/>
              <a:gd name="T55" fmla="*/ 1070 h 1627"/>
              <a:gd name="T56" fmla="*/ 507 w 588"/>
              <a:gd name="T57" fmla="*/ 1093 h 1627"/>
              <a:gd name="T58" fmla="*/ 415 w 588"/>
              <a:gd name="T59" fmla="*/ 1107 h 1627"/>
              <a:gd name="T60" fmla="*/ 308 w 588"/>
              <a:gd name="T61" fmla="*/ 1120 h 1627"/>
              <a:gd name="T62" fmla="*/ 262 w 588"/>
              <a:gd name="T63" fmla="*/ 1130 h 1627"/>
              <a:gd name="T64" fmla="*/ 240 w 588"/>
              <a:gd name="T65" fmla="*/ 1155 h 1627"/>
              <a:gd name="T66" fmla="*/ 237 w 588"/>
              <a:gd name="T67" fmla="*/ 1204 h 1627"/>
              <a:gd name="T68" fmla="*/ 254 w 588"/>
              <a:gd name="T69" fmla="*/ 1287 h 1627"/>
              <a:gd name="T70" fmla="*/ 273 w 588"/>
              <a:gd name="T71" fmla="*/ 1322 h 1627"/>
              <a:gd name="T72" fmla="*/ 302 w 588"/>
              <a:gd name="T73" fmla="*/ 1333 h 1627"/>
              <a:gd name="T74" fmla="*/ 390 w 588"/>
              <a:gd name="T75" fmla="*/ 1316 h 1627"/>
              <a:gd name="T76" fmla="*/ 455 w 588"/>
              <a:gd name="T77" fmla="*/ 1279 h 1627"/>
              <a:gd name="T78" fmla="*/ 525 w 588"/>
              <a:gd name="T79" fmla="*/ 1235 h 1627"/>
              <a:gd name="T80" fmla="*/ 567 w 588"/>
              <a:gd name="T81" fmla="*/ 1229 h 1627"/>
              <a:gd name="T82" fmla="*/ 582 w 588"/>
              <a:gd name="T83" fmla="*/ 1270 h 1627"/>
              <a:gd name="T84" fmla="*/ 576 w 588"/>
              <a:gd name="T85" fmla="*/ 1324 h 1627"/>
              <a:gd name="T86" fmla="*/ 546 w 588"/>
              <a:gd name="T87" fmla="*/ 1368 h 1627"/>
              <a:gd name="T88" fmla="*/ 486 w 588"/>
              <a:gd name="T89" fmla="*/ 1414 h 1627"/>
              <a:gd name="T90" fmla="*/ 432 w 588"/>
              <a:gd name="T91" fmla="*/ 1446 h 1627"/>
              <a:gd name="T92" fmla="*/ 398 w 588"/>
              <a:gd name="T93" fmla="*/ 1458 h 1627"/>
              <a:gd name="T94" fmla="*/ 358 w 588"/>
              <a:gd name="T95" fmla="*/ 1462 h 1627"/>
              <a:gd name="T96" fmla="*/ 327 w 588"/>
              <a:gd name="T97" fmla="*/ 1481 h 1627"/>
              <a:gd name="T98" fmla="*/ 275 w 588"/>
              <a:gd name="T99" fmla="*/ 1529 h 1627"/>
              <a:gd name="T100" fmla="*/ 227 w 588"/>
              <a:gd name="T101" fmla="*/ 1556 h 1627"/>
              <a:gd name="T102" fmla="*/ 179 w 588"/>
              <a:gd name="T103" fmla="*/ 1573 h 1627"/>
              <a:gd name="T104" fmla="*/ 110 w 588"/>
              <a:gd name="T105" fmla="*/ 1594 h 1627"/>
              <a:gd name="T106" fmla="*/ 33 w 588"/>
              <a:gd name="T107" fmla="*/ 1617 h 1627"/>
              <a:gd name="T108" fmla="*/ 0 w 588"/>
              <a:gd name="T109" fmla="*/ 1627 h 162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588"/>
              <a:gd name="T166" fmla="*/ 0 h 1627"/>
              <a:gd name="T167" fmla="*/ 588 w 588"/>
              <a:gd name="T168" fmla="*/ 1627 h 162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588" h="1627">
                <a:moveTo>
                  <a:pt x="131" y="0"/>
                </a:moveTo>
                <a:lnTo>
                  <a:pt x="119" y="20"/>
                </a:lnTo>
                <a:lnTo>
                  <a:pt x="110" y="41"/>
                </a:lnTo>
                <a:lnTo>
                  <a:pt x="102" y="60"/>
                </a:lnTo>
                <a:lnTo>
                  <a:pt x="96" y="79"/>
                </a:lnTo>
                <a:lnTo>
                  <a:pt x="93" y="98"/>
                </a:lnTo>
                <a:lnTo>
                  <a:pt x="91" y="116"/>
                </a:lnTo>
                <a:lnTo>
                  <a:pt x="93" y="135"/>
                </a:lnTo>
                <a:lnTo>
                  <a:pt x="96" y="146"/>
                </a:lnTo>
                <a:lnTo>
                  <a:pt x="102" y="158"/>
                </a:lnTo>
                <a:lnTo>
                  <a:pt x="110" y="171"/>
                </a:lnTo>
                <a:lnTo>
                  <a:pt x="121" y="187"/>
                </a:lnTo>
                <a:lnTo>
                  <a:pt x="133" y="202"/>
                </a:lnTo>
                <a:lnTo>
                  <a:pt x="148" y="219"/>
                </a:lnTo>
                <a:lnTo>
                  <a:pt x="162" y="237"/>
                </a:lnTo>
                <a:lnTo>
                  <a:pt x="173" y="252"/>
                </a:lnTo>
                <a:lnTo>
                  <a:pt x="185" y="267"/>
                </a:lnTo>
                <a:lnTo>
                  <a:pt x="192" y="283"/>
                </a:lnTo>
                <a:lnTo>
                  <a:pt x="196" y="294"/>
                </a:lnTo>
                <a:lnTo>
                  <a:pt x="198" y="304"/>
                </a:lnTo>
                <a:lnTo>
                  <a:pt x="198" y="319"/>
                </a:lnTo>
                <a:lnTo>
                  <a:pt x="196" y="329"/>
                </a:lnTo>
                <a:lnTo>
                  <a:pt x="192" y="340"/>
                </a:lnTo>
                <a:lnTo>
                  <a:pt x="190" y="358"/>
                </a:lnTo>
                <a:lnTo>
                  <a:pt x="187" y="379"/>
                </a:lnTo>
                <a:lnTo>
                  <a:pt x="185" y="392"/>
                </a:lnTo>
                <a:lnTo>
                  <a:pt x="183" y="409"/>
                </a:lnTo>
                <a:lnTo>
                  <a:pt x="177" y="446"/>
                </a:lnTo>
                <a:lnTo>
                  <a:pt x="171" y="488"/>
                </a:lnTo>
                <a:lnTo>
                  <a:pt x="165" y="534"/>
                </a:lnTo>
                <a:lnTo>
                  <a:pt x="158" y="578"/>
                </a:lnTo>
                <a:lnTo>
                  <a:pt x="152" y="623"/>
                </a:lnTo>
                <a:lnTo>
                  <a:pt x="148" y="661"/>
                </a:lnTo>
                <a:lnTo>
                  <a:pt x="146" y="676"/>
                </a:lnTo>
                <a:lnTo>
                  <a:pt x="144" y="692"/>
                </a:lnTo>
                <a:lnTo>
                  <a:pt x="142" y="717"/>
                </a:lnTo>
                <a:lnTo>
                  <a:pt x="141" y="734"/>
                </a:lnTo>
                <a:lnTo>
                  <a:pt x="141" y="749"/>
                </a:lnTo>
                <a:lnTo>
                  <a:pt x="141" y="763"/>
                </a:lnTo>
                <a:lnTo>
                  <a:pt x="141" y="774"/>
                </a:lnTo>
                <a:lnTo>
                  <a:pt x="141" y="786"/>
                </a:lnTo>
                <a:lnTo>
                  <a:pt x="141" y="799"/>
                </a:lnTo>
                <a:lnTo>
                  <a:pt x="139" y="817"/>
                </a:lnTo>
                <a:lnTo>
                  <a:pt x="137" y="838"/>
                </a:lnTo>
                <a:lnTo>
                  <a:pt x="131" y="863"/>
                </a:lnTo>
                <a:lnTo>
                  <a:pt x="123" y="916"/>
                </a:lnTo>
                <a:lnTo>
                  <a:pt x="117" y="943"/>
                </a:lnTo>
                <a:lnTo>
                  <a:pt x="116" y="968"/>
                </a:lnTo>
                <a:lnTo>
                  <a:pt x="114" y="991"/>
                </a:lnTo>
                <a:lnTo>
                  <a:pt x="114" y="1009"/>
                </a:lnTo>
                <a:lnTo>
                  <a:pt x="117" y="1024"/>
                </a:lnTo>
                <a:lnTo>
                  <a:pt x="121" y="1035"/>
                </a:lnTo>
                <a:lnTo>
                  <a:pt x="127" y="1045"/>
                </a:lnTo>
                <a:lnTo>
                  <a:pt x="135" y="1051"/>
                </a:lnTo>
                <a:lnTo>
                  <a:pt x="150" y="1062"/>
                </a:lnTo>
                <a:lnTo>
                  <a:pt x="167" y="1070"/>
                </a:lnTo>
                <a:lnTo>
                  <a:pt x="183" y="1074"/>
                </a:lnTo>
                <a:lnTo>
                  <a:pt x="198" y="1074"/>
                </a:lnTo>
                <a:lnTo>
                  <a:pt x="217" y="1070"/>
                </a:lnTo>
                <a:lnTo>
                  <a:pt x="240" y="1062"/>
                </a:lnTo>
                <a:lnTo>
                  <a:pt x="254" y="1057"/>
                </a:lnTo>
                <a:lnTo>
                  <a:pt x="269" y="1049"/>
                </a:lnTo>
                <a:lnTo>
                  <a:pt x="304" y="1030"/>
                </a:lnTo>
                <a:lnTo>
                  <a:pt x="340" y="1009"/>
                </a:lnTo>
                <a:lnTo>
                  <a:pt x="356" y="999"/>
                </a:lnTo>
                <a:lnTo>
                  <a:pt x="371" y="991"/>
                </a:lnTo>
                <a:lnTo>
                  <a:pt x="398" y="978"/>
                </a:lnTo>
                <a:lnTo>
                  <a:pt x="423" y="964"/>
                </a:lnTo>
                <a:lnTo>
                  <a:pt x="446" y="955"/>
                </a:lnTo>
                <a:lnTo>
                  <a:pt x="467" y="949"/>
                </a:lnTo>
                <a:lnTo>
                  <a:pt x="488" y="947"/>
                </a:lnTo>
                <a:lnTo>
                  <a:pt x="507" y="949"/>
                </a:lnTo>
                <a:lnTo>
                  <a:pt x="525" y="955"/>
                </a:lnTo>
                <a:lnTo>
                  <a:pt x="540" y="961"/>
                </a:lnTo>
                <a:lnTo>
                  <a:pt x="555" y="970"/>
                </a:lnTo>
                <a:lnTo>
                  <a:pt x="573" y="982"/>
                </a:lnTo>
                <a:lnTo>
                  <a:pt x="578" y="987"/>
                </a:lnTo>
                <a:lnTo>
                  <a:pt x="584" y="995"/>
                </a:lnTo>
                <a:lnTo>
                  <a:pt x="588" y="1001"/>
                </a:lnTo>
                <a:lnTo>
                  <a:pt x="588" y="1009"/>
                </a:lnTo>
                <a:lnTo>
                  <a:pt x="586" y="1018"/>
                </a:lnTo>
                <a:lnTo>
                  <a:pt x="580" y="1028"/>
                </a:lnTo>
                <a:lnTo>
                  <a:pt x="567" y="1049"/>
                </a:lnTo>
                <a:lnTo>
                  <a:pt x="548" y="1070"/>
                </a:lnTo>
                <a:lnTo>
                  <a:pt x="536" y="1080"/>
                </a:lnTo>
                <a:lnTo>
                  <a:pt x="523" y="1087"/>
                </a:lnTo>
                <a:lnTo>
                  <a:pt x="507" y="1093"/>
                </a:lnTo>
                <a:lnTo>
                  <a:pt x="492" y="1097"/>
                </a:lnTo>
                <a:lnTo>
                  <a:pt x="454" y="1103"/>
                </a:lnTo>
                <a:lnTo>
                  <a:pt x="415" y="1107"/>
                </a:lnTo>
                <a:lnTo>
                  <a:pt x="379" y="1110"/>
                </a:lnTo>
                <a:lnTo>
                  <a:pt x="342" y="1116"/>
                </a:lnTo>
                <a:lnTo>
                  <a:pt x="308" y="1120"/>
                </a:lnTo>
                <a:lnTo>
                  <a:pt x="290" y="1122"/>
                </a:lnTo>
                <a:lnTo>
                  <a:pt x="275" y="1124"/>
                </a:lnTo>
                <a:lnTo>
                  <a:pt x="262" y="1130"/>
                </a:lnTo>
                <a:lnTo>
                  <a:pt x="252" y="1135"/>
                </a:lnTo>
                <a:lnTo>
                  <a:pt x="244" y="1143"/>
                </a:lnTo>
                <a:lnTo>
                  <a:pt x="240" y="1155"/>
                </a:lnTo>
                <a:lnTo>
                  <a:pt x="237" y="1166"/>
                </a:lnTo>
                <a:lnTo>
                  <a:pt x="235" y="1178"/>
                </a:lnTo>
                <a:lnTo>
                  <a:pt x="237" y="1204"/>
                </a:lnTo>
                <a:lnTo>
                  <a:pt x="240" y="1231"/>
                </a:lnTo>
                <a:lnTo>
                  <a:pt x="244" y="1258"/>
                </a:lnTo>
                <a:lnTo>
                  <a:pt x="254" y="1287"/>
                </a:lnTo>
                <a:lnTo>
                  <a:pt x="260" y="1300"/>
                </a:lnTo>
                <a:lnTo>
                  <a:pt x="265" y="1312"/>
                </a:lnTo>
                <a:lnTo>
                  <a:pt x="273" y="1322"/>
                </a:lnTo>
                <a:lnTo>
                  <a:pt x="283" y="1327"/>
                </a:lnTo>
                <a:lnTo>
                  <a:pt x="292" y="1331"/>
                </a:lnTo>
                <a:lnTo>
                  <a:pt x="302" y="1333"/>
                </a:lnTo>
                <a:lnTo>
                  <a:pt x="329" y="1333"/>
                </a:lnTo>
                <a:lnTo>
                  <a:pt x="358" y="1325"/>
                </a:lnTo>
                <a:lnTo>
                  <a:pt x="390" y="1316"/>
                </a:lnTo>
                <a:lnTo>
                  <a:pt x="409" y="1306"/>
                </a:lnTo>
                <a:lnTo>
                  <a:pt x="432" y="1295"/>
                </a:lnTo>
                <a:lnTo>
                  <a:pt x="455" y="1279"/>
                </a:lnTo>
                <a:lnTo>
                  <a:pt x="480" y="1262"/>
                </a:lnTo>
                <a:lnTo>
                  <a:pt x="503" y="1249"/>
                </a:lnTo>
                <a:lnTo>
                  <a:pt x="525" y="1235"/>
                </a:lnTo>
                <a:lnTo>
                  <a:pt x="544" y="1227"/>
                </a:lnTo>
                <a:lnTo>
                  <a:pt x="557" y="1226"/>
                </a:lnTo>
                <a:lnTo>
                  <a:pt x="567" y="1229"/>
                </a:lnTo>
                <a:lnTo>
                  <a:pt x="575" y="1239"/>
                </a:lnTo>
                <a:lnTo>
                  <a:pt x="580" y="1254"/>
                </a:lnTo>
                <a:lnTo>
                  <a:pt x="582" y="1270"/>
                </a:lnTo>
                <a:lnTo>
                  <a:pt x="582" y="1289"/>
                </a:lnTo>
                <a:lnTo>
                  <a:pt x="580" y="1306"/>
                </a:lnTo>
                <a:lnTo>
                  <a:pt x="576" y="1324"/>
                </a:lnTo>
                <a:lnTo>
                  <a:pt x="571" y="1339"/>
                </a:lnTo>
                <a:lnTo>
                  <a:pt x="561" y="1352"/>
                </a:lnTo>
                <a:lnTo>
                  <a:pt x="546" y="1368"/>
                </a:lnTo>
                <a:lnTo>
                  <a:pt x="527" y="1383"/>
                </a:lnTo>
                <a:lnTo>
                  <a:pt x="507" y="1398"/>
                </a:lnTo>
                <a:lnTo>
                  <a:pt x="486" y="1414"/>
                </a:lnTo>
                <a:lnTo>
                  <a:pt x="467" y="1427"/>
                </a:lnTo>
                <a:lnTo>
                  <a:pt x="448" y="1439"/>
                </a:lnTo>
                <a:lnTo>
                  <a:pt x="432" y="1446"/>
                </a:lnTo>
                <a:lnTo>
                  <a:pt x="419" y="1452"/>
                </a:lnTo>
                <a:lnTo>
                  <a:pt x="407" y="1456"/>
                </a:lnTo>
                <a:lnTo>
                  <a:pt x="398" y="1458"/>
                </a:lnTo>
                <a:lnTo>
                  <a:pt x="388" y="1458"/>
                </a:lnTo>
                <a:lnTo>
                  <a:pt x="369" y="1460"/>
                </a:lnTo>
                <a:lnTo>
                  <a:pt x="358" y="1462"/>
                </a:lnTo>
                <a:lnTo>
                  <a:pt x="348" y="1466"/>
                </a:lnTo>
                <a:lnTo>
                  <a:pt x="336" y="1473"/>
                </a:lnTo>
                <a:lnTo>
                  <a:pt x="327" y="1481"/>
                </a:lnTo>
                <a:lnTo>
                  <a:pt x="306" y="1500"/>
                </a:lnTo>
                <a:lnTo>
                  <a:pt x="285" y="1521"/>
                </a:lnTo>
                <a:lnTo>
                  <a:pt x="275" y="1529"/>
                </a:lnTo>
                <a:lnTo>
                  <a:pt x="263" y="1537"/>
                </a:lnTo>
                <a:lnTo>
                  <a:pt x="244" y="1548"/>
                </a:lnTo>
                <a:lnTo>
                  <a:pt x="227" y="1556"/>
                </a:lnTo>
                <a:lnTo>
                  <a:pt x="208" y="1564"/>
                </a:lnTo>
                <a:lnTo>
                  <a:pt x="194" y="1567"/>
                </a:lnTo>
                <a:lnTo>
                  <a:pt x="179" y="1573"/>
                </a:lnTo>
                <a:lnTo>
                  <a:pt x="160" y="1579"/>
                </a:lnTo>
                <a:lnTo>
                  <a:pt x="137" y="1587"/>
                </a:lnTo>
                <a:lnTo>
                  <a:pt x="110" y="1594"/>
                </a:lnTo>
                <a:lnTo>
                  <a:pt x="83" y="1604"/>
                </a:lnTo>
                <a:lnTo>
                  <a:pt x="56" y="1612"/>
                </a:lnTo>
                <a:lnTo>
                  <a:pt x="33" y="1617"/>
                </a:lnTo>
                <a:lnTo>
                  <a:pt x="14" y="1623"/>
                </a:lnTo>
                <a:lnTo>
                  <a:pt x="6" y="1625"/>
                </a:lnTo>
                <a:lnTo>
                  <a:pt x="0" y="1627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1219200" y="2170584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800" b="1">
                <a:solidFill>
                  <a:srgbClr val="FFFF00"/>
                </a:solidFill>
                <a:latin typeface="Times New Roman" pitchFamily="18" charset="0"/>
              </a:rPr>
              <a:t>I</a:t>
            </a:r>
            <a:r>
              <a:rPr lang="en-GB" sz="1800" baseline="30000">
                <a:solidFill>
                  <a:srgbClr val="FFFF00"/>
                </a:solidFill>
                <a:latin typeface="Times New Roman" pitchFamily="18" charset="0"/>
              </a:rPr>
              <a:t>-</a:t>
            </a:r>
          </a:p>
        </p:txBody>
      </p: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1447800" y="2246784"/>
            <a:ext cx="809625" cy="125413"/>
            <a:chOff x="899" y="1480"/>
            <a:chExt cx="510" cy="79"/>
          </a:xfrm>
        </p:grpSpPr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899" y="1513"/>
              <a:ext cx="11" cy="12"/>
            </a:xfrm>
            <a:custGeom>
              <a:avLst/>
              <a:gdLst>
                <a:gd name="T0" fmla="*/ 7 w 11"/>
                <a:gd name="T1" fmla="*/ 0 h 12"/>
                <a:gd name="T2" fmla="*/ 5 w 11"/>
                <a:gd name="T3" fmla="*/ 0 h 12"/>
                <a:gd name="T4" fmla="*/ 4 w 11"/>
                <a:gd name="T5" fmla="*/ 2 h 12"/>
                <a:gd name="T6" fmla="*/ 2 w 11"/>
                <a:gd name="T7" fmla="*/ 4 h 12"/>
                <a:gd name="T8" fmla="*/ 0 w 11"/>
                <a:gd name="T9" fmla="*/ 6 h 12"/>
                <a:gd name="T10" fmla="*/ 0 w 11"/>
                <a:gd name="T11" fmla="*/ 6 h 12"/>
                <a:gd name="T12" fmla="*/ 2 w 11"/>
                <a:gd name="T13" fmla="*/ 8 h 12"/>
                <a:gd name="T14" fmla="*/ 4 w 11"/>
                <a:gd name="T15" fmla="*/ 10 h 12"/>
                <a:gd name="T16" fmla="*/ 5 w 11"/>
                <a:gd name="T17" fmla="*/ 12 h 12"/>
                <a:gd name="T18" fmla="*/ 5 w 11"/>
                <a:gd name="T19" fmla="*/ 12 h 12"/>
                <a:gd name="T20" fmla="*/ 5 w 11"/>
                <a:gd name="T21" fmla="*/ 12 h 12"/>
                <a:gd name="T22" fmla="*/ 7 w 11"/>
                <a:gd name="T23" fmla="*/ 10 h 12"/>
                <a:gd name="T24" fmla="*/ 9 w 11"/>
                <a:gd name="T25" fmla="*/ 8 h 12"/>
                <a:gd name="T26" fmla="*/ 11 w 11"/>
                <a:gd name="T27" fmla="*/ 6 h 12"/>
                <a:gd name="T28" fmla="*/ 11 w 11"/>
                <a:gd name="T29" fmla="*/ 6 h 12"/>
                <a:gd name="T30" fmla="*/ 9 w 11"/>
                <a:gd name="T31" fmla="*/ 4 h 12"/>
                <a:gd name="T32" fmla="*/ 7 w 11"/>
                <a:gd name="T33" fmla="*/ 2 h 12"/>
                <a:gd name="T34" fmla="*/ 7 w 11"/>
                <a:gd name="T35" fmla="*/ 0 h 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"/>
                <a:gd name="T55" fmla="*/ 0 h 12"/>
                <a:gd name="T56" fmla="*/ 11 w 11"/>
                <a:gd name="T57" fmla="*/ 12 h 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" h="12">
                  <a:moveTo>
                    <a:pt x="7" y="0"/>
                  </a:moveTo>
                  <a:lnTo>
                    <a:pt x="5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10"/>
                  </a:lnTo>
                  <a:lnTo>
                    <a:pt x="5" y="12"/>
                  </a:lnTo>
                  <a:lnTo>
                    <a:pt x="7" y="10"/>
                  </a:lnTo>
                  <a:lnTo>
                    <a:pt x="9" y="8"/>
                  </a:lnTo>
                  <a:lnTo>
                    <a:pt x="11" y="6"/>
                  </a:lnTo>
                  <a:lnTo>
                    <a:pt x="9" y="4"/>
                  </a:lnTo>
                  <a:lnTo>
                    <a:pt x="7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922" y="1513"/>
              <a:ext cx="11" cy="12"/>
            </a:xfrm>
            <a:custGeom>
              <a:avLst/>
              <a:gdLst>
                <a:gd name="T0" fmla="*/ 5 w 11"/>
                <a:gd name="T1" fmla="*/ 0 h 12"/>
                <a:gd name="T2" fmla="*/ 4 w 11"/>
                <a:gd name="T3" fmla="*/ 0 h 12"/>
                <a:gd name="T4" fmla="*/ 2 w 11"/>
                <a:gd name="T5" fmla="*/ 2 h 12"/>
                <a:gd name="T6" fmla="*/ 0 w 11"/>
                <a:gd name="T7" fmla="*/ 4 h 12"/>
                <a:gd name="T8" fmla="*/ 0 w 11"/>
                <a:gd name="T9" fmla="*/ 6 h 12"/>
                <a:gd name="T10" fmla="*/ 0 w 11"/>
                <a:gd name="T11" fmla="*/ 8 h 12"/>
                <a:gd name="T12" fmla="*/ 0 w 11"/>
                <a:gd name="T13" fmla="*/ 10 h 12"/>
                <a:gd name="T14" fmla="*/ 2 w 11"/>
                <a:gd name="T15" fmla="*/ 12 h 12"/>
                <a:gd name="T16" fmla="*/ 4 w 11"/>
                <a:gd name="T17" fmla="*/ 12 h 12"/>
                <a:gd name="T18" fmla="*/ 5 w 11"/>
                <a:gd name="T19" fmla="*/ 12 h 12"/>
                <a:gd name="T20" fmla="*/ 5 w 11"/>
                <a:gd name="T21" fmla="*/ 12 h 12"/>
                <a:gd name="T22" fmla="*/ 7 w 11"/>
                <a:gd name="T23" fmla="*/ 10 h 12"/>
                <a:gd name="T24" fmla="*/ 9 w 11"/>
                <a:gd name="T25" fmla="*/ 8 h 12"/>
                <a:gd name="T26" fmla="*/ 11 w 11"/>
                <a:gd name="T27" fmla="*/ 6 h 12"/>
                <a:gd name="T28" fmla="*/ 11 w 11"/>
                <a:gd name="T29" fmla="*/ 6 h 12"/>
                <a:gd name="T30" fmla="*/ 9 w 11"/>
                <a:gd name="T31" fmla="*/ 4 h 12"/>
                <a:gd name="T32" fmla="*/ 7 w 11"/>
                <a:gd name="T33" fmla="*/ 2 h 12"/>
                <a:gd name="T34" fmla="*/ 7 w 11"/>
                <a:gd name="T35" fmla="*/ 0 h 12"/>
                <a:gd name="T36" fmla="*/ 5 w 11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"/>
                <a:gd name="T58" fmla="*/ 0 h 12"/>
                <a:gd name="T59" fmla="*/ 11 w 11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" h="12">
                  <a:moveTo>
                    <a:pt x="5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5" y="12"/>
                  </a:lnTo>
                  <a:lnTo>
                    <a:pt x="7" y="10"/>
                  </a:lnTo>
                  <a:lnTo>
                    <a:pt x="9" y="8"/>
                  </a:lnTo>
                  <a:lnTo>
                    <a:pt x="11" y="6"/>
                  </a:lnTo>
                  <a:lnTo>
                    <a:pt x="9" y="4"/>
                  </a:lnTo>
                  <a:lnTo>
                    <a:pt x="7" y="2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945" y="1513"/>
              <a:ext cx="11" cy="12"/>
            </a:xfrm>
            <a:custGeom>
              <a:avLst/>
              <a:gdLst>
                <a:gd name="T0" fmla="*/ 6 w 11"/>
                <a:gd name="T1" fmla="*/ 0 h 12"/>
                <a:gd name="T2" fmla="*/ 4 w 11"/>
                <a:gd name="T3" fmla="*/ 0 h 12"/>
                <a:gd name="T4" fmla="*/ 2 w 11"/>
                <a:gd name="T5" fmla="*/ 2 h 12"/>
                <a:gd name="T6" fmla="*/ 0 w 11"/>
                <a:gd name="T7" fmla="*/ 4 h 12"/>
                <a:gd name="T8" fmla="*/ 0 w 11"/>
                <a:gd name="T9" fmla="*/ 6 h 12"/>
                <a:gd name="T10" fmla="*/ 0 w 11"/>
                <a:gd name="T11" fmla="*/ 8 h 12"/>
                <a:gd name="T12" fmla="*/ 0 w 11"/>
                <a:gd name="T13" fmla="*/ 10 h 12"/>
                <a:gd name="T14" fmla="*/ 2 w 11"/>
                <a:gd name="T15" fmla="*/ 12 h 12"/>
                <a:gd name="T16" fmla="*/ 4 w 11"/>
                <a:gd name="T17" fmla="*/ 12 h 12"/>
                <a:gd name="T18" fmla="*/ 6 w 11"/>
                <a:gd name="T19" fmla="*/ 12 h 12"/>
                <a:gd name="T20" fmla="*/ 6 w 11"/>
                <a:gd name="T21" fmla="*/ 12 h 12"/>
                <a:gd name="T22" fmla="*/ 7 w 11"/>
                <a:gd name="T23" fmla="*/ 10 h 12"/>
                <a:gd name="T24" fmla="*/ 9 w 11"/>
                <a:gd name="T25" fmla="*/ 8 h 12"/>
                <a:gd name="T26" fmla="*/ 11 w 11"/>
                <a:gd name="T27" fmla="*/ 6 h 12"/>
                <a:gd name="T28" fmla="*/ 11 w 11"/>
                <a:gd name="T29" fmla="*/ 6 h 12"/>
                <a:gd name="T30" fmla="*/ 9 w 11"/>
                <a:gd name="T31" fmla="*/ 4 h 12"/>
                <a:gd name="T32" fmla="*/ 7 w 11"/>
                <a:gd name="T33" fmla="*/ 2 h 12"/>
                <a:gd name="T34" fmla="*/ 7 w 11"/>
                <a:gd name="T35" fmla="*/ 0 h 12"/>
                <a:gd name="T36" fmla="*/ 6 w 11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"/>
                <a:gd name="T58" fmla="*/ 0 h 12"/>
                <a:gd name="T59" fmla="*/ 11 w 11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7" y="10"/>
                  </a:lnTo>
                  <a:lnTo>
                    <a:pt x="9" y="8"/>
                  </a:lnTo>
                  <a:lnTo>
                    <a:pt x="11" y="6"/>
                  </a:lnTo>
                  <a:lnTo>
                    <a:pt x="9" y="4"/>
                  </a:lnTo>
                  <a:lnTo>
                    <a:pt x="7" y="2"/>
                  </a:lnTo>
                  <a:lnTo>
                    <a:pt x="7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968" y="1513"/>
              <a:ext cx="11" cy="12"/>
            </a:xfrm>
            <a:custGeom>
              <a:avLst/>
              <a:gdLst>
                <a:gd name="T0" fmla="*/ 6 w 11"/>
                <a:gd name="T1" fmla="*/ 0 h 12"/>
                <a:gd name="T2" fmla="*/ 4 w 11"/>
                <a:gd name="T3" fmla="*/ 0 h 12"/>
                <a:gd name="T4" fmla="*/ 2 w 11"/>
                <a:gd name="T5" fmla="*/ 2 h 12"/>
                <a:gd name="T6" fmla="*/ 0 w 11"/>
                <a:gd name="T7" fmla="*/ 4 h 12"/>
                <a:gd name="T8" fmla="*/ 0 w 11"/>
                <a:gd name="T9" fmla="*/ 6 h 12"/>
                <a:gd name="T10" fmla="*/ 0 w 11"/>
                <a:gd name="T11" fmla="*/ 8 h 12"/>
                <a:gd name="T12" fmla="*/ 0 w 11"/>
                <a:gd name="T13" fmla="*/ 10 h 12"/>
                <a:gd name="T14" fmla="*/ 2 w 11"/>
                <a:gd name="T15" fmla="*/ 12 h 12"/>
                <a:gd name="T16" fmla="*/ 4 w 11"/>
                <a:gd name="T17" fmla="*/ 12 h 12"/>
                <a:gd name="T18" fmla="*/ 6 w 11"/>
                <a:gd name="T19" fmla="*/ 12 h 12"/>
                <a:gd name="T20" fmla="*/ 6 w 11"/>
                <a:gd name="T21" fmla="*/ 12 h 12"/>
                <a:gd name="T22" fmla="*/ 7 w 11"/>
                <a:gd name="T23" fmla="*/ 10 h 12"/>
                <a:gd name="T24" fmla="*/ 9 w 11"/>
                <a:gd name="T25" fmla="*/ 8 h 12"/>
                <a:gd name="T26" fmla="*/ 11 w 11"/>
                <a:gd name="T27" fmla="*/ 6 h 12"/>
                <a:gd name="T28" fmla="*/ 11 w 11"/>
                <a:gd name="T29" fmla="*/ 6 h 12"/>
                <a:gd name="T30" fmla="*/ 9 w 11"/>
                <a:gd name="T31" fmla="*/ 4 h 12"/>
                <a:gd name="T32" fmla="*/ 7 w 11"/>
                <a:gd name="T33" fmla="*/ 2 h 12"/>
                <a:gd name="T34" fmla="*/ 7 w 11"/>
                <a:gd name="T35" fmla="*/ 0 h 12"/>
                <a:gd name="T36" fmla="*/ 6 w 11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"/>
                <a:gd name="T58" fmla="*/ 0 h 12"/>
                <a:gd name="T59" fmla="*/ 11 w 11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7" y="10"/>
                  </a:lnTo>
                  <a:lnTo>
                    <a:pt x="9" y="8"/>
                  </a:lnTo>
                  <a:lnTo>
                    <a:pt x="11" y="6"/>
                  </a:lnTo>
                  <a:lnTo>
                    <a:pt x="9" y="4"/>
                  </a:lnTo>
                  <a:lnTo>
                    <a:pt x="7" y="2"/>
                  </a:lnTo>
                  <a:lnTo>
                    <a:pt x="7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91" y="1513"/>
              <a:ext cx="11" cy="12"/>
            </a:xfrm>
            <a:custGeom>
              <a:avLst/>
              <a:gdLst>
                <a:gd name="T0" fmla="*/ 6 w 11"/>
                <a:gd name="T1" fmla="*/ 0 h 12"/>
                <a:gd name="T2" fmla="*/ 4 w 11"/>
                <a:gd name="T3" fmla="*/ 0 h 12"/>
                <a:gd name="T4" fmla="*/ 2 w 11"/>
                <a:gd name="T5" fmla="*/ 2 h 12"/>
                <a:gd name="T6" fmla="*/ 0 w 11"/>
                <a:gd name="T7" fmla="*/ 4 h 12"/>
                <a:gd name="T8" fmla="*/ 0 w 11"/>
                <a:gd name="T9" fmla="*/ 6 h 12"/>
                <a:gd name="T10" fmla="*/ 0 w 11"/>
                <a:gd name="T11" fmla="*/ 8 h 12"/>
                <a:gd name="T12" fmla="*/ 0 w 11"/>
                <a:gd name="T13" fmla="*/ 10 h 12"/>
                <a:gd name="T14" fmla="*/ 2 w 11"/>
                <a:gd name="T15" fmla="*/ 12 h 12"/>
                <a:gd name="T16" fmla="*/ 4 w 11"/>
                <a:gd name="T17" fmla="*/ 12 h 12"/>
                <a:gd name="T18" fmla="*/ 6 w 11"/>
                <a:gd name="T19" fmla="*/ 12 h 12"/>
                <a:gd name="T20" fmla="*/ 6 w 11"/>
                <a:gd name="T21" fmla="*/ 12 h 12"/>
                <a:gd name="T22" fmla="*/ 8 w 11"/>
                <a:gd name="T23" fmla="*/ 10 h 12"/>
                <a:gd name="T24" fmla="*/ 9 w 11"/>
                <a:gd name="T25" fmla="*/ 8 h 12"/>
                <a:gd name="T26" fmla="*/ 11 w 11"/>
                <a:gd name="T27" fmla="*/ 6 h 12"/>
                <a:gd name="T28" fmla="*/ 11 w 11"/>
                <a:gd name="T29" fmla="*/ 6 h 12"/>
                <a:gd name="T30" fmla="*/ 9 w 11"/>
                <a:gd name="T31" fmla="*/ 4 h 12"/>
                <a:gd name="T32" fmla="*/ 8 w 11"/>
                <a:gd name="T33" fmla="*/ 2 h 12"/>
                <a:gd name="T34" fmla="*/ 8 w 11"/>
                <a:gd name="T35" fmla="*/ 0 h 12"/>
                <a:gd name="T36" fmla="*/ 6 w 11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"/>
                <a:gd name="T58" fmla="*/ 0 h 12"/>
                <a:gd name="T59" fmla="*/ 11 w 11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9" y="8"/>
                  </a:lnTo>
                  <a:lnTo>
                    <a:pt x="11" y="6"/>
                  </a:lnTo>
                  <a:lnTo>
                    <a:pt x="9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014" y="1513"/>
              <a:ext cx="11" cy="12"/>
            </a:xfrm>
            <a:custGeom>
              <a:avLst/>
              <a:gdLst>
                <a:gd name="T0" fmla="*/ 6 w 11"/>
                <a:gd name="T1" fmla="*/ 0 h 12"/>
                <a:gd name="T2" fmla="*/ 4 w 11"/>
                <a:gd name="T3" fmla="*/ 0 h 12"/>
                <a:gd name="T4" fmla="*/ 2 w 11"/>
                <a:gd name="T5" fmla="*/ 2 h 12"/>
                <a:gd name="T6" fmla="*/ 0 w 11"/>
                <a:gd name="T7" fmla="*/ 4 h 12"/>
                <a:gd name="T8" fmla="*/ 0 w 11"/>
                <a:gd name="T9" fmla="*/ 6 h 12"/>
                <a:gd name="T10" fmla="*/ 0 w 11"/>
                <a:gd name="T11" fmla="*/ 8 h 12"/>
                <a:gd name="T12" fmla="*/ 0 w 11"/>
                <a:gd name="T13" fmla="*/ 10 h 12"/>
                <a:gd name="T14" fmla="*/ 2 w 11"/>
                <a:gd name="T15" fmla="*/ 12 h 12"/>
                <a:gd name="T16" fmla="*/ 4 w 11"/>
                <a:gd name="T17" fmla="*/ 12 h 12"/>
                <a:gd name="T18" fmla="*/ 6 w 11"/>
                <a:gd name="T19" fmla="*/ 12 h 12"/>
                <a:gd name="T20" fmla="*/ 6 w 11"/>
                <a:gd name="T21" fmla="*/ 12 h 12"/>
                <a:gd name="T22" fmla="*/ 8 w 11"/>
                <a:gd name="T23" fmla="*/ 10 h 12"/>
                <a:gd name="T24" fmla="*/ 10 w 11"/>
                <a:gd name="T25" fmla="*/ 8 h 12"/>
                <a:gd name="T26" fmla="*/ 11 w 11"/>
                <a:gd name="T27" fmla="*/ 6 h 12"/>
                <a:gd name="T28" fmla="*/ 11 w 11"/>
                <a:gd name="T29" fmla="*/ 6 h 12"/>
                <a:gd name="T30" fmla="*/ 10 w 11"/>
                <a:gd name="T31" fmla="*/ 4 h 12"/>
                <a:gd name="T32" fmla="*/ 8 w 11"/>
                <a:gd name="T33" fmla="*/ 2 h 12"/>
                <a:gd name="T34" fmla="*/ 8 w 11"/>
                <a:gd name="T35" fmla="*/ 0 h 12"/>
                <a:gd name="T36" fmla="*/ 6 w 11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"/>
                <a:gd name="T58" fmla="*/ 0 h 12"/>
                <a:gd name="T59" fmla="*/ 11 w 11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1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037" y="1513"/>
              <a:ext cx="11" cy="12"/>
            </a:xfrm>
            <a:custGeom>
              <a:avLst/>
              <a:gdLst>
                <a:gd name="T0" fmla="*/ 6 w 11"/>
                <a:gd name="T1" fmla="*/ 0 h 12"/>
                <a:gd name="T2" fmla="*/ 4 w 11"/>
                <a:gd name="T3" fmla="*/ 0 h 12"/>
                <a:gd name="T4" fmla="*/ 2 w 11"/>
                <a:gd name="T5" fmla="*/ 2 h 12"/>
                <a:gd name="T6" fmla="*/ 0 w 11"/>
                <a:gd name="T7" fmla="*/ 4 h 12"/>
                <a:gd name="T8" fmla="*/ 0 w 11"/>
                <a:gd name="T9" fmla="*/ 6 h 12"/>
                <a:gd name="T10" fmla="*/ 0 w 11"/>
                <a:gd name="T11" fmla="*/ 8 h 12"/>
                <a:gd name="T12" fmla="*/ 0 w 11"/>
                <a:gd name="T13" fmla="*/ 10 h 12"/>
                <a:gd name="T14" fmla="*/ 2 w 11"/>
                <a:gd name="T15" fmla="*/ 12 h 12"/>
                <a:gd name="T16" fmla="*/ 4 w 11"/>
                <a:gd name="T17" fmla="*/ 12 h 12"/>
                <a:gd name="T18" fmla="*/ 6 w 11"/>
                <a:gd name="T19" fmla="*/ 12 h 12"/>
                <a:gd name="T20" fmla="*/ 6 w 11"/>
                <a:gd name="T21" fmla="*/ 12 h 12"/>
                <a:gd name="T22" fmla="*/ 8 w 11"/>
                <a:gd name="T23" fmla="*/ 10 h 12"/>
                <a:gd name="T24" fmla="*/ 10 w 11"/>
                <a:gd name="T25" fmla="*/ 8 h 12"/>
                <a:gd name="T26" fmla="*/ 11 w 11"/>
                <a:gd name="T27" fmla="*/ 6 h 12"/>
                <a:gd name="T28" fmla="*/ 11 w 11"/>
                <a:gd name="T29" fmla="*/ 6 h 12"/>
                <a:gd name="T30" fmla="*/ 10 w 11"/>
                <a:gd name="T31" fmla="*/ 4 h 12"/>
                <a:gd name="T32" fmla="*/ 8 w 11"/>
                <a:gd name="T33" fmla="*/ 2 h 12"/>
                <a:gd name="T34" fmla="*/ 8 w 11"/>
                <a:gd name="T35" fmla="*/ 0 h 12"/>
                <a:gd name="T36" fmla="*/ 6 w 11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"/>
                <a:gd name="T58" fmla="*/ 0 h 12"/>
                <a:gd name="T59" fmla="*/ 11 w 11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1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060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083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106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129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152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175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198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221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244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267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290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313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333" y="1480"/>
              <a:ext cx="76" cy="79"/>
            </a:xfrm>
            <a:custGeom>
              <a:avLst/>
              <a:gdLst>
                <a:gd name="T0" fmla="*/ 0 w 76"/>
                <a:gd name="T1" fmla="*/ 79 h 79"/>
                <a:gd name="T2" fmla="*/ 76 w 76"/>
                <a:gd name="T3" fmla="*/ 39 h 79"/>
                <a:gd name="T4" fmla="*/ 0 w 76"/>
                <a:gd name="T5" fmla="*/ 0 h 79"/>
                <a:gd name="T6" fmla="*/ 0 w 76"/>
                <a:gd name="T7" fmla="*/ 79 h 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"/>
                <a:gd name="T13" fmla="*/ 0 h 79"/>
                <a:gd name="T14" fmla="*/ 76 w 76"/>
                <a:gd name="T15" fmla="*/ 79 h 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" h="79">
                  <a:moveTo>
                    <a:pt x="0" y="79"/>
                  </a:moveTo>
                  <a:lnTo>
                    <a:pt x="76" y="39"/>
                  </a:lnTo>
                  <a:lnTo>
                    <a:pt x="0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</p:grpSp>
      <p:grpSp>
        <p:nvGrpSpPr>
          <p:cNvPr id="42" name="Group 40"/>
          <p:cNvGrpSpPr>
            <a:grpSpLocks/>
          </p:cNvGrpSpPr>
          <p:nvPr/>
        </p:nvGrpSpPr>
        <p:grpSpPr bwMode="auto">
          <a:xfrm>
            <a:off x="1371600" y="4478809"/>
            <a:ext cx="827088" cy="125413"/>
            <a:chOff x="864" y="2750"/>
            <a:chExt cx="521" cy="79"/>
          </a:xfrm>
        </p:grpSpPr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937" y="2784"/>
              <a:ext cx="448" cy="12"/>
            </a:xfrm>
            <a:prstGeom prst="rect">
              <a:avLst/>
            </a:prstGeom>
            <a:solidFill>
              <a:srgbClr val="00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864" y="2750"/>
              <a:ext cx="77" cy="79"/>
            </a:xfrm>
            <a:custGeom>
              <a:avLst/>
              <a:gdLst>
                <a:gd name="T0" fmla="*/ 77 w 77"/>
                <a:gd name="T1" fmla="*/ 0 h 79"/>
                <a:gd name="T2" fmla="*/ 0 w 77"/>
                <a:gd name="T3" fmla="*/ 40 h 79"/>
                <a:gd name="T4" fmla="*/ 77 w 77"/>
                <a:gd name="T5" fmla="*/ 79 h 79"/>
                <a:gd name="T6" fmla="*/ 77 w 77"/>
                <a:gd name="T7" fmla="*/ 0 h 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"/>
                <a:gd name="T13" fmla="*/ 0 h 79"/>
                <a:gd name="T14" fmla="*/ 77 w 77"/>
                <a:gd name="T15" fmla="*/ 79 h 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" h="79">
                  <a:moveTo>
                    <a:pt x="77" y="0"/>
                  </a:moveTo>
                  <a:lnTo>
                    <a:pt x="0" y="40"/>
                  </a:lnTo>
                  <a:lnTo>
                    <a:pt x="77" y="79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</p:grp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4533900" y="4618509"/>
            <a:ext cx="384175" cy="327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4660900" y="4707409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  <a:latin typeface="Arial Narrow" pitchFamily="34" charset="0"/>
              </a:rPr>
              <a:t>L</a:t>
            </a:r>
            <a:endParaRPr lang="en-GB" sz="16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pSp>
        <p:nvGrpSpPr>
          <p:cNvPr id="47" name="Group 45"/>
          <p:cNvGrpSpPr>
            <a:grpSpLocks/>
          </p:cNvGrpSpPr>
          <p:nvPr/>
        </p:nvGrpSpPr>
        <p:grpSpPr bwMode="auto">
          <a:xfrm>
            <a:off x="2676525" y="4488334"/>
            <a:ext cx="904875" cy="123825"/>
            <a:chOff x="1686" y="2756"/>
            <a:chExt cx="570" cy="78"/>
          </a:xfrm>
        </p:grpSpPr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1759" y="2790"/>
              <a:ext cx="497" cy="1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686" y="2756"/>
              <a:ext cx="77" cy="78"/>
            </a:xfrm>
            <a:custGeom>
              <a:avLst/>
              <a:gdLst>
                <a:gd name="T0" fmla="*/ 77 w 77"/>
                <a:gd name="T1" fmla="*/ 0 h 78"/>
                <a:gd name="T2" fmla="*/ 0 w 77"/>
                <a:gd name="T3" fmla="*/ 40 h 78"/>
                <a:gd name="T4" fmla="*/ 77 w 77"/>
                <a:gd name="T5" fmla="*/ 78 h 78"/>
                <a:gd name="T6" fmla="*/ 77 w 77"/>
                <a:gd name="T7" fmla="*/ 0 h 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"/>
                <a:gd name="T13" fmla="*/ 0 h 78"/>
                <a:gd name="T14" fmla="*/ 77 w 77"/>
                <a:gd name="T15" fmla="*/ 78 h 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" h="78">
                  <a:moveTo>
                    <a:pt x="77" y="0"/>
                  </a:moveTo>
                  <a:lnTo>
                    <a:pt x="0" y="40"/>
                  </a:lnTo>
                  <a:lnTo>
                    <a:pt x="77" y="7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</p:grpSp>
      <p:sp>
        <p:nvSpPr>
          <p:cNvPr id="50" name="Freeform 48"/>
          <p:cNvSpPr>
            <a:spLocks/>
          </p:cNvSpPr>
          <p:nvPr/>
        </p:nvSpPr>
        <p:spPr bwMode="auto">
          <a:xfrm>
            <a:off x="7010400" y="2189634"/>
            <a:ext cx="184150" cy="322263"/>
          </a:xfrm>
          <a:custGeom>
            <a:avLst/>
            <a:gdLst>
              <a:gd name="T0" fmla="*/ 0 w 116"/>
              <a:gd name="T1" fmla="*/ 11 h 203"/>
              <a:gd name="T2" fmla="*/ 39 w 116"/>
              <a:gd name="T3" fmla="*/ 17 h 203"/>
              <a:gd name="T4" fmla="*/ 50 w 116"/>
              <a:gd name="T5" fmla="*/ 17 h 203"/>
              <a:gd name="T6" fmla="*/ 45 w 116"/>
              <a:gd name="T7" fmla="*/ 19 h 203"/>
              <a:gd name="T8" fmla="*/ 52 w 116"/>
              <a:gd name="T9" fmla="*/ 19 h 203"/>
              <a:gd name="T10" fmla="*/ 46 w 116"/>
              <a:gd name="T11" fmla="*/ 19 h 203"/>
              <a:gd name="T12" fmla="*/ 48 w 116"/>
              <a:gd name="T13" fmla="*/ 86 h 203"/>
              <a:gd name="T14" fmla="*/ 50 w 116"/>
              <a:gd name="T15" fmla="*/ 90 h 203"/>
              <a:gd name="T16" fmla="*/ 52 w 116"/>
              <a:gd name="T17" fmla="*/ 94 h 203"/>
              <a:gd name="T18" fmla="*/ 58 w 116"/>
              <a:gd name="T19" fmla="*/ 98 h 203"/>
              <a:gd name="T20" fmla="*/ 87 w 116"/>
              <a:gd name="T21" fmla="*/ 105 h 203"/>
              <a:gd name="T22" fmla="*/ 110 w 116"/>
              <a:gd name="T23" fmla="*/ 101 h 203"/>
              <a:gd name="T24" fmla="*/ 108 w 116"/>
              <a:gd name="T25" fmla="*/ 98 h 203"/>
              <a:gd name="T26" fmla="*/ 104 w 116"/>
              <a:gd name="T27" fmla="*/ 101 h 203"/>
              <a:gd name="T28" fmla="*/ 106 w 116"/>
              <a:gd name="T29" fmla="*/ 103 h 203"/>
              <a:gd name="T30" fmla="*/ 110 w 116"/>
              <a:gd name="T31" fmla="*/ 107 h 203"/>
              <a:gd name="T32" fmla="*/ 87 w 116"/>
              <a:gd name="T33" fmla="*/ 98 h 203"/>
              <a:gd name="T34" fmla="*/ 58 w 116"/>
              <a:gd name="T35" fmla="*/ 107 h 203"/>
              <a:gd name="T36" fmla="*/ 52 w 116"/>
              <a:gd name="T37" fmla="*/ 111 h 203"/>
              <a:gd name="T38" fmla="*/ 50 w 116"/>
              <a:gd name="T39" fmla="*/ 115 h 203"/>
              <a:gd name="T40" fmla="*/ 48 w 116"/>
              <a:gd name="T41" fmla="*/ 182 h 203"/>
              <a:gd name="T42" fmla="*/ 52 w 116"/>
              <a:gd name="T43" fmla="*/ 186 h 203"/>
              <a:gd name="T44" fmla="*/ 45 w 116"/>
              <a:gd name="T45" fmla="*/ 186 h 203"/>
              <a:gd name="T46" fmla="*/ 46 w 116"/>
              <a:gd name="T47" fmla="*/ 184 h 203"/>
              <a:gd name="T48" fmla="*/ 39 w 116"/>
              <a:gd name="T49" fmla="*/ 188 h 203"/>
              <a:gd name="T50" fmla="*/ 0 w 116"/>
              <a:gd name="T51" fmla="*/ 192 h 203"/>
              <a:gd name="T52" fmla="*/ 23 w 116"/>
              <a:gd name="T53" fmla="*/ 201 h 203"/>
              <a:gd name="T54" fmla="*/ 50 w 116"/>
              <a:gd name="T55" fmla="*/ 194 h 203"/>
              <a:gd name="T56" fmla="*/ 54 w 116"/>
              <a:gd name="T57" fmla="*/ 192 h 203"/>
              <a:gd name="T58" fmla="*/ 58 w 116"/>
              <a:gd name="T59" fmla="*/ 186 h 203"/>
              <a:gd name="T60" fmla="*/ 60 w 116"/>
              <a:gd name="T61" fmla="*/ 119 h 203"/>
              <a:gd name="T62" fmla="*/ 60 w 116"/>
              <a:gd name="T63" fmla="*/ 119 h 203"/>
              <a:gd name="T64" fmla="*/ 58 w 116"/>
              <a:gd name="T65" fmla="*/ 121 h 203"/>
              <a:gd name="T66" fmla="*/ 58 w 116"/>
              <a:gd name="T67" fmla="*/ 113 h 203"/>
              <a:gd name="T68" fmla="*/ 71 w 116"/>
              <a:gd name="T69" fmla="*/ 113 h 203"/>
              <a:gd name="T70" fmla="*/ 110 w 116"/>
              <a:gd name="T71" fmla="*/ 107 h 203"/>
              <a:gd name="T72" fmla="*/ 112 w 116"/>
              <a:gd name="T73" fmla="*/ 105 h 203"/>
              <a:gd name="T74" fmla="*/ 116 w 116"/>
              <a:gd name="T75" fmla="*/ 101 h 203"/>
              <a:gd name="T76" fmla="*/ 114 w 116"/>
              <a:gd name="T77" fmla="*/ 99 h 203"/>
              <a:gd name="T78" fmla="*/ 110 w 116"/>
              <a:gd name="T79" fmla="*/ 96 h 203"/>
              <a:gd name="T80" fmla="*/ 89 w 116"/>
              <a:gd name="T81" fmla="*/ 94 h 203"/>
              <a:gd name="T82" fmla="*/ 60 w 116"/>
              <a:gd name="T83" fmla="*/ 86 h 203"/>
              <a:gd name="T84" fmla="*/ 62 w 116"/>
              <a:gd name="T85" fmla="*/ 88 h 203"/>
              <a:gd name="T86" fmla="*/ 62 w 116"/>
              <a:gd name="T87" fmla="*/ 88 h 203"/>
              <a:gd name="T88" fmla="*/ 56 w 116"/>
              <a:gd name="T89" fmla="*/ 90 h 203"/>
              <a:gd name="T90" fmla="*/ 60 w 116"/>
              <a:gd name="T91" fmla="*/ 86 h 203"/>
              <a:gd name="T92" fmla="*/ 58 w 116"/>
              <a:gd name="T93" fmla="*/ 21 h 203"/>
              <a:gd name="T94" fmla="*/ 58 w 116"/>
              <a:gd name="T95" fmla="*/ 17 h 203"/>
              <a:gd name="T96" fmla="*/ 52 w 116"/>
              <a:gd name="T97" fmla="*/ 11 h 203"/>
              <a:gd name="T98" fmla="*/ 41 w 116"/>
              <a:gd name="T99" fmla="*/ 5 h 203"/>
              <a:gd name="T100" fmla="*/ 0 w 116"/>
              <a:gd name="T101" fmla="*/ 0 h 20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6"/>
              <a:gd name="T154" fmla="*/ 0 h 203"/>
              <a:gd name="T155" fmla="*/ 116 w 116"/>
              <a:gd name="T156" fmla="*/ 203 h 203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6" h="203">
                <a:moveTo>
                  <a:pt x="0" y="0"/>
                </a:moveTo>
                <a:lnTo>
                  <a:pt x="0" y="11"/>
                </a:lnTo>
                <a:lnTo>
                  <a:pt x="22" y="13"/>
                </a:lnTo>
                <a:lnTo>
                  <a:pt x="39" y="17"/>
                </a:lnTo>
                <a:lnTo>
                  <a:pt x="48" y="23"/>
                </a:lnTo>
                <a:lnTo>
                  <a:pt x="50" y="17"/>
                </a:lnTo>
                <a:lnTo>
                  <a:pt x="46" y="21"/>
                </a:lnTo>
                <a:lnTo>
                  <a:pt x="45" y="19"/>
                </a:lnTo>
                <a:lnTo>
                  <a:pt x="48" y="23"/>
                </a:lnTo>
                <a:lnTo>
                  <a:pt x="52" y="19"/>
                </a:lnTo>
                <a:lnTo>
                  <a:pt x="46" y="21"/>
                </a:lnTo>
                <a:lnTo>
                  <a:pt x="46" y="19"/>
                </a:lnTo>
                <a:lnTo>
                  <a:pt x="48" y="23"/>
                </a:lnTo>
                <a:lnTo>
                  <a:pt x="48" y="86"/>
                </a:lnTo>
                <a:lnTo>
                  <a:pt x="50" y="88"/>
                </a:lnTo>
                <a:lnTo>
                  <a:pt x="50" y="90"/>
                </a:lnTo>
                <a:lnTo>
                  <a:pt x="50" y="92"/>
                </a:lnTo>
                <a:lnTo>
                  <a:pt x="52" y="94"/>
                </a:lnTo>
                <a:lnTo>
                  <a:pt x="56" y="98"/>
                </a:lnTo>
                <a:lnTo>
                  <a:pt x="58" y="98"/>
                </a:lnTo>
                <a:lnTo>
                  <a:pt x="70" y="103"/>
                </a:lnTo>
                <a:lnTo>
                  <a:pt x="87" y="105"/>
                </a:lnTo>
                <a:lnTo>
                  <a:pt x="110" y="107"/>
                </a:lnTo>
                <a:lnTo>
                  <a:pt x="110" y="101"/>
                </a:lnTo>
                <a:lnTo>
                  <a:pt x="110" y="96"/>
                </a:lnTo>
                <a:lnTo>
                  <a:pt x="108" y="98"/>
                </a:lnTo>
                <a:lnTo>
                  <a:pt x="106" y="99"/>
                </a:lnTo>
                <a:lnTo>
                  <a:pt x="104" y="101"/>
                </a:lnTo>
                <a:lnTo>
                  <a:pt x="106" y="103"/>
                </a:lnTo>
                <a:lnTo>
                  <a:pt x="108" y="105"/>
                </a:lnTo>
                <a:lnTo>
                  <a:pt x="110" y="107"/>
                </a:lnTo>
                <a:lnTo>
                  <a:pt x="110" y="96"/>
                </a:lnTo>
                <a:lnTo>
                  <a:pt x="87" y="98"/>
                </a:lnTo>
                <a:lnTo>
                  <a:pt x="70" y="101"/>
                </a:lnTo>
                <a:lnTo>
                  <a:pt x="58" y="107"/>
                </a:lnTo>
                <a:lnTo>
                  <a:pt x="56" y="107"/>
                </a:lnTo>
                <a:lnTo>
                  <a:pt x="52" y="111"/>
                </a:lnTo>
                <a:lnTo>
                  <a:pt x="50" y="113"/>
                </a:lnTo>
                <a:lnTo>
                  <a:pt x="50" y="115"/>
                </a:lnTo>
                <a:lnTo>
                  <a:pt x="48" y="119"/>
                </a:lnTo>
                <a:lnTo>
                  <a:pt x="48" y="182"/>
                </a:lnTo>
                <a:lnTo>
                  <a:pt x="46" y="184"/>
                </a:lnTo>
                <a:lnTo>
                  <a:pt x="52" y="186"/>
                </a:lnTo>
                <a:lnTo>
                  <a:pt x="48" y="182"/>
                </a:lnTo>
                <a:lnTo>
                  <a:pt x="45" y="186"/>
                </a:lnTo>
                <a:lnTo>
                  <a:pt x="50" y="188"/>
                </a:lnTo>
                <a:lnTo>
                  <a:pt x="46" y="184"/>
                </a:lnTo>
                <a:lnTo>
                  <a:pt x="48" y="182"/>
                </a:lnTo>
                <a:lnTo>
                  <a:pt x="39" y="188"/>
                </a:lnTo>
                <a:lnTo>
                  <a:pt x="22" y="190"/>
                </a:lnTo>
                <a:lnTo>
                  <a:pt x="0" y="192"/>
                </a:lnTo>
                <a:lnTo>
                  <a:pt x="0" y="203"/>
                </a:lnTo>
                <a:lnTo>
                  <a:pt x="23" y="201"/>
                </a:lnTo>
                <a:lnTo>
                  <a:pt x="41" y="199"/>
                </a:lnTo>
                <a:lnTo>
                  <a:pt x="50" y="194"/>
                </a:lnTo>
                <a:lnTo>
                  <a:pt x="52" y="194"/>
                </a:lnTo>
                <a:lnTo>
                  <a:pt x="54" y="192"/>
                </a:lnTo>
                <a:lnTo>
                  <a:pt x="58" y="188"/>
                </a:lnTo>
                <a:lnTo>
                  <a:pt x="58" y="186"/>
                </a:lnTo>
                <a:lnTo>
                  <a:pt x="60" y="182"/>
                </a:lnTo>
                <a:lnTo>
                  <a:pt x="60" y="119"/>
                </a:lnTo>
                <a:lnTo>
                  <a:pt x="62" y="117"/>
                </a:lnTo>
                <a:lnTo>
                  <a:pt x="60" y="119"/>
                </a:lnTo>
                <a:lnTo>
                  <a:pt x="56" y="115"/>
                </a:lnTo>
                <a:lnTo>
                  <a:pt x="58" y="121"/>
                </a:lnTo>
                <a:lnTo>
                  <a:pt x="62" y="117"/>
                </a:lnTo>
                <a:lnTo>
                  <a:pt x="58" y="113"/>
                </a:lnTo>
                <a:lnTo>
                  <a:pt x="60" y="119"/>
                </a:lnTo>
                <a:lnTo>
                  <a:pt x="71" y="113"/>
                </a:lnTo>
                <a:lnTo>
                  <a:pt x="89" y="109"/>
                </a:lnTo>
                <a:lnTo>
                  <a:pt x="110" y="107"/>
                </a:lnTo>
                <a:lnTo>
                  <a:pt x="112" y="105"/>
                </a:lnTo>
                <a:lnTo>
                  <a:pt x="114" y="103"/>
                </a:lnTo>
                <a:lnTo>
                  <a:pt x="116" y="101"/>
                </a:lnTo>
                <a:lnTo>
                  <a:pt x="114" y="99"/>
                </a:lnTo>
                <a:lnTo>
                  <a:pt x="112" y="98"/>
                </a:lnTo>
                <a:lnTo>
                  <a:pt x="110" y="96"/>
                </a:lnTo>
                <a:lnTo>
                  <a:pt x="89" y="94"/>
                </a:lnTo>
                <a:lnTo>
                  <a:pt x="71" y="92"/>
                </a:lnTo>
                <a:lnTo>
                  <a:pt x="60" y="86"/>
                </a:lnTo>
                <a:lnTo>
                  <a:pt x="58" y="92"/>
                </a:lnTo>
                <a:lnTo>
                  <a:pt x="62" y="88"/>
                </a:lnTo>
                <a:lnTo>
                  <a:pt x="58" y="84"/>
                </a:lnTo>
                <a:lnTo>
                  <a:pt x="62" y="88"/>
                </a:lnTo>
                <a:lnTo>
                  <a:pt x="60" y="86"/>
                </a:lnTo>
                <a:lnTo>
                  <a:pt x="56" y="90"/>
                </a:lnTo>
                <a:lnTo>
                  <a:pt x="62" y="90"/>
                </a:lnTo>
                <a:lnTo>
                  <a:pt x="60" y="86"/>
                </a:lnTo>
                <a:lnTo>
                  <a:pt x="60" y="23"/>
                </a:lnTo>
                <a:lnTo>
                  <a:pt x="58" y="21"/>
                </a:lnTo>
                <a:lnTo>
                  <a:pt x="58" y="19"/>
                </a:lnTo>
                <a:lnTo>
                  <a:pt x="58" y="17"/>
                </a:lnTo>
                <a:lnTo>
                  <a:pt x="54" y="13"/>
                </a:lnTo>
                <a:lnTo>
                  <a:pt x="52" y="11"/>
                </a:lnTo>
                <a:lnTo>
                  <a:pt x="50" y="11"/>
                </a:lnTo>
                <a:lnTo>
                  <a:pt x="41" y="5"/>
                </a:lnTo>
                <a:lnTo>
                  <a:pt x="23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51" name="Rectangle 49"/>
          <p:cNvSpPr>
            <a:spLocks noChangeArrowheads="1"/>
          </p:cNvSpPr>
          <p:nvPr/>
        </p:nvSpPr>
        <p:spPr bwMode="auto">
          <a:xfrm>
            <a:off x="7315200" y="2018184"/>
            <a:ext cx="1600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800" b="1" dirty="0">
                <a:solidFill>
                  <a:srgbClr val="FFC000"/>
                </a:solidFill>
                <a:latin typeface="Arial Narrow" pitchFamily="34" charset="0"/>
              </a:rPr>
              <a:t>Uptake of iodide</a:t>
            </a:r>
          </a:p>
          <a:p>
            <a:r>
              <a:rPr lang="en-GB" sz="1800" b="1" dirty="0">
                <a:solidFill>
                  <a:srgbClr val="FFC000"/>
                </a:solidFill>
                <a:latin typeface="Arial Narrow" pitchFamily="34" charset="0"/>
              </a:rPr>
              <a:t>- active transport</a:t>
            </a:r>
            <a:endParaRPr lang="en-GB" sz="1800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52" name="Freeform 50"/>
          <p:cNvSpPr>
            <a:spLocks/>
          </p:cNvSpPr>
          <p:nvPr/>
        </p:nvSpPr>
        <p:spPr bwMode="auto">
          <a:xfrm>
            <a:off x="7258050" y="2570634"/>
            <a:ext cx="112713" cy="541338"/>
          </a:xfrm>
          <a:custGeom>
            <a:avLst/>
            <a:gdLst>
              <a:gd name="T0" fmla="*/ 0 w 71"/>
              <a:gd name="T1" fmla="*/ 11 h 341"/>
              <a:gd name="T2" fmla="*/ 12 w 71"/>
              <a:gd name="T3" fmla="*/ 7 h 341"/>
              <a:gd name="T4" fmla="*/ 20 w 71"/>
              <a:gd name="T5" fmla="*/ 19 h 341"/>
              <a:gd name="T6" fmla="*/ 18 w 71"/>
              <a:gd name="T7" fmla="*/ 17 h 341"/>
              <a:gd name="T8" fmla="*/ 31 w 71"/>
              <a:gd name="T9" fmla="*/ 23 h 341"/>
              <a:gd name="T10" fmla="*/ 25 w 71"/>
              <a:gd name="T11" fmla="*/ 23 h 341"/>
              <a:gd name="T12" fmla="*/ 27 w 71"/>
              <a:gd name="T13" fmla="*/ 144 h 341"/>
              <a:gd name="T14" fmla="*/ 29 w 71"/>
              <a:gd name="T15" fmla="*/ 155 h 341"/>
              <a:gd name="T16" fmla="*/ 39 w 71"/>
              <a:gd name="T17" fmla="*/ 167 h 341"/>
              <a:gd name="T18" fmla="*/ 50 w 71"/>
              <a:gd name="T19" fmla="*/ 172 h 341"/>
              <a:gd name="T20" fmla="*/ 66 w 71"/>
              <a:gd name="T21" fmla="*/ 176 h 341"/>
              <a:gd name="T22" fmla="*/ 66 w 71"/>
              <a:gd name="T23" fmla="*/ 165 h 341"/>
              <a:gd name="T24" fmla="*/ 62 w 71"/>
              <a:gd name="T25" fmla="*/ 169 h 341"/>
              <a:gd name="T26" fmla="*/ 60 w 71"/>
              <a:gd name="T27" fmla="*/ 171 h 341"/>
              <a:gd name="T28" fmla="*/ 64 w 71"/>
              <a:gd name="T29" fmla="*/ 174 h 341"/>
              <a:gd name="T30" fmla="*/ 66 w 71"/>
              <a:gd name="T31" fmla="*/ 165 h 341"/>
              <a:gd name="T32" fmla="*/ 50 w 71"/>
              <a:gd name="T33" fmla="*/ 169 h 341"/>
              <a:gd name="T34" fmla="*/ 39 w 71"/>
              <a:gd name="T35" fmla="*/ 176 h 341"/>
              <a:gd name="T36" fmla="*/ 29 w 71"/>
              <a:gd name="T37" fmla="*/ 188 h 341"/>
              <a:gd name="T38" fmla="*/ 27 w 71"/>
              <a:gd name="T39" fmla="*/ 309 h 341"/>
              <a:gd name="T40" fmla="*/ 31 w 71"/>
              <a:gd name="T41" fmla="*/ 320 h 341"/>
              <a:gd name="T42" fmla="*/ 18 w 71"/>
              <a:gd name="T43" fmla="*/ 326 h 341"/>
              <a:gd name="T44" fmla="*/ 20 w 71"/>
              <a:gd name="T45" fmla="*/ 324 h 341"/>
              <a:gd name="T46" fmla="*/ 12 w 71"/>
              <a:gd name="T47" fmla="*/ 334 h 341"/>
              <a:gd name="T48" fmla="*/ 0 w 71"/>
              <a:gd name="T49" fmla="*/ 330 h 341"/>
              <a:gd name="T50" fmla="*/ 14 w 71"/>
              <a:gd name="T51" fmla="*/ 340 h 341"/>
              <a:gd name="T52" fmla="*/ 25 w 71"/>
              <a:gd name="T53" fmla="*/ 334 h 341"/>
              <a:gd name="T54" fmla="*/ 35 w 71"/>
              <a:gd name="T55" fmla="*/ 322 h 341"/>
              <a:gd name="T56" fmla="*/ 39 w 71"/>
              <a:gd name="T57" fmla="*/ 309 h 341"/>
              <a:gd name="T58" fmla="*/ 41 w 71"/>
              <a:gd name="T59" fmla="*/ 190 h 341"/>
              <a:gd name="T60" fmla="*/ 41 w 71"/>
              <a:gd name="T61" fmla="*/ 192 h 341"/>
              <a:gd name="T62" fmla="*/ 43 w 71"/>
              <a:gd name="T63" fmla="*/ 180 h 341"/>
              <a:gd name="T64" fmla="*/ 56 w 71"/>
              <a:gd name="T65" fmla="*/ 178 h 341"/>
              <a:gd name="T66" fmla="*/ 54 w 71"/>
              <a:gd name="T67" fmla="*/ 178 h 341"/>
              <a:gd name="T68" fmla="*/ 66 w 71"/>
              <a:gd name="T69" fmla="*/ 176 h 341"/>
              <a:gd name="T70" fmla="*/ 69 w 71"/>
              <a:gd name="T71" fmla="*/ 172 h 341"/>
              <a:gd name="T72" fmla="*/ 71 w 71"/>
              <a:gd name="T73" fmla="*/ 171 h 341"/>
              <a:gd name="T74" fmla="*/ 68 w 71"/>
              <a:gd name="T75" fmla="*/ 167 h 341"/>
              <a:gd name="T76" fmla="*/ 66 w 71"/>
              <a:gd name="T77" fmla="*/ 165 h 341"/>
              <a:gd name="T78" fmla="*/ 54 w 71"/>
              <a:gd name="T79" fmla="*/ 169 h 341"/>
              <a:gd name="T80" fmla="*/ 46 w 71"/>
              <a:gd name="T81" fmla="*/ 159 h 341"/>
              <a:gd name="T82" fmla="*/ 48 w 71"/>
              <a:gd name="T83" fmla="*/ 161 h 341"/>
              <a:gd name="T84" fmla="*/ 41 w 71"/>
              <a:gd name="T85" fmla="*/ 153 h 341"/>
              <a:gd name="T86" fmla="*/ 41 w 71"/>
              <a:gd name="T87" fmla="*/ 155 h 341"/>
              <a:gd name="T88" fmla="*/ 39 w 71"/>
              <a:gd name="T89" fmla="*/ 34 h 341"/>
              <a:gd name="T90" fmla="*/ 37 w 71"/>
              <a:gd name="T91" fmla="*/ 23 h 341"/>
              <a:gd name="T92" fmla="*/ 27 w 71"/>
              <a:gd name="T93" fmla="*/ 11 h 341"/>
              <a:gd name="T94" fmla="*/ 16 w 71"/>
              <a:gd name="T95" fmla="*/ 4 h 341"/>
              <a:gd name="T96" fmla="*/ 0 w 71"/>
              <a:gd name="T97" fmla="*/ 0 h 34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1"/>
              <a:gd name="T148" fmla="*/ 0 h 341"/>
              <a:gd name="T149" fmla="*/ 71 w 71"/>
              <a:gd name="T150" fmla="*/ 341 h 34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1" h="341">
                <a:moveTo>
                  <a:pt x="0" y="0"/>
                </a:moveTo>
                <a:lnTo>
                  <a:pt x="0" y="11"/>
                </a:lnTo>
                <a:lnTo>
                  <a:pt x="12" y="13"/>
                </a:lnTo>
                <a:lnTo>
                  <a:pt x="12" y="7"/>
                </a:lnTo>
                <a:lnTo>
                  <a:pt x="10" y="13"/>
                </a:lnTo>
                <a:lnTo>
                  <a:pt x="20" y="19"/>
                </a:lnTo>
                <a:lnTo>
                  <a:pt x="23" y="15"/>
                </a:lnTo>
                <a:lnTo>
                  <a:pt x="18" y="17"/>
                </a:lnTo>
                <a:lnTo>
                  <a:pt x="25" y="27"/>
                </a:lnTo>
                <a:lnTo>
                  <a:pt x="31" y="23"/>
                </a:lnTo>
                <a:lnTo>
                  <a:pt x="25" y="25"/>
                </a:lnTo>
                <a:lnTo>
                  <a:pt x="25" y="23"/>
                </a:lnTo>
                <a:lnTo>
                  <a:pt x="27" y="34"/>
                </a:lnTo>
                <a:lnTo>
                  <a:pt x="27" y="144"/>
                </a:lnTo>
                <a:lnTo>
                  <a:pt x="29" y="153"/>
                </a:lnTo>
                <a:lnTo>
                  <a:pt x="29" y="155"/>
                </a:lnTo>
                <a:lnTo>
                  <a:pt x="31" y="157"/>
                </a:lnTo>
                <a:lnTo>
                  <a:pt x="39" y="167"/>
                </a:lnTo>
                <a:lnTo>
                  <a:pt x="41" y="169"/>
                </a:lnTo>
                <a:lnTo>
                  <a:pt x="50" y="172"/>
                </a:lnTo>
                <a:lnTo>
                  <a:pt x="52" y="174"/>
                </a:lnTo>
                <a:lnTo>
                  <a:pt x="66" y="176"/>
                </a:lnTo>
                <a:lnTo>
                  <a:pt x="66" y="171"/>
                </a:lnTo>
                <a:lnTo>
                  <a:pt x="66" y="165"/>
                </a:lnTo>
                <a:lnTo>
                  <a:pt x="64" y="167"/>
                </a:lnTo>
                <a:lnTo>
                  <a:pt x="62" y="169"/>
                </a:lnTo>
                <a:lnTo>
                  <a:pt x="60" y="171"/>
                </a:lnTo>
                <a:lnTo>
                  <a:pt x="62" y="172"/>
                </a:lnTo>
                <a:lnTo>
                  <a:pt x="64" y="174"/>
                </a:lnTo>
                <a:lnTo>
                  <a:pt x="66" y="176"/>
                </a:lnTo>
                <a:lnTo>
                  <a:pt x="66" y="165"/>
                </a:lnTo>
                <a:lnTo>
                  <a:pt x="52" y="167"/>
                </a:lnTo>
                <a:lnTo>
                  <a:pt x="50" y="169"/>
                </a:lnTo>
                <a:lnTo>
                  <a:pt x="41" y="174"/>
                </a:lnTo>
                <a:lnTo>
                  <a:pt x="39" y="176"/>
                </a:lnTo>
                <a:lnTo>
                  <a:pt x="31" y="186"/>
                </a:lnTo>
                <a:lnTo>
                  <a:pt x="29" y="188"/>
                </a:lnTo>
                <a:lnTo>
                  <a:pt x="27" y="199"/>
                </a:lnTo>
                <a:lnTo>
                  <a:pt x="27" y="309"/>
                </a:lnTo>
                <a:lnTo>
                  <a:pt x="25" y="318"/>
                </a:lnTo>
                <a:lnTo>
                  <a:pt x="31" y="320"/>
                </a:lnTo>
                <a:lnTo>
                  <a:pt x="25" y="317"/>
                </a:lnTo>
                <a:lnTo>
                  <a:pt x="18" y="326"/>
                </a:lnTo>
                <a:lnTo>
                  <a:pt x="23" y="328"/>
                </a:lnTo>
                <a:lnTo>
                  <a:pt x="20" y="324"/>
                </a:lnTo>
                <a:lnTo>
                  <a:pt x="10" y="328"/>
                </a:lnTo>
                <a:lnTo>
                  <a:pt x="12" y="334"/>
                </a:lnTo>
                <a:lnTo>
                  <a:pt x="12" y="328"/>
                </a:lnTo>
                <a:lnTo>
                  <a:pt x="0" y="330"/>
                </a:lnTo>
                <a:lnTo>
                  <a:pt x="0" y="341"/>
                </a:lnTo>
                <a:lnTo>
                  <a:pt x="14" y="340"/>
                </a:lnTo>
                <a:lnTo>
                  <a:pt x="16" y="338"/>
                </a:lnTo>
                <a:lnTo>
                  <a:pt x="25" y="334"/>
                </a:lnTo>
                <a:lnTo>
                  <a:pt x="27" y="332"/>
                </a:lnTo>
                <a:lnTo>
                  <a:pt x="35" y="322"/>
                </a:lnTo>
                <a:lnTo>
                  <a:pt x="37" y="320"/>
                </a:lnTo>
                <a:lnTo>
                  <a:pt x="39" y="309"/>
                </a:lnTo>
                <a:lnTo>
                  <a:pt x="39" y="199"/>
                </a:lnTo>
                <a:lnTo>
                  <a:pt x="41" y="190"/>
                </a:lnTo>
                <a:lnTo>
                  <a:pt x="35" y="188"/>
                </a:lnTo>
                <a:lnTo>
                  <a:pt x="41" y="192"/>
                </a:lnTo>
                <a:lnTo>
                  <a:pt x="48" y="182"/>
                </a:lnTo>
                <a:lnTo>
                  <a:pt x="43" y="180"/>
                </a:lnTo>
                <a:lnTo>
                  <a:pt x="46" y="184"/>
                </a:lnTo>
                <a:lnTo>
                  <a:pt x="56" y="178"/>
                </a:lnTo>
                <a:lnTo>
                  <a:pt x="54" y="172"/>
                </a:lnTo>
                <a:lnTo>
                  <a:pt x="54" y="178"/>
                </a:lnTo>
                <a:lnTo>
                  <a:pt x="66" y="176"/>
                </a:lnTo>
                <a:lnTo>
                  <a:pt x="68" y="174"/>
                </a:lnTo>
                <a:lnTo>
                  <a:pt x="69" y="172"/>
                </a:lnTo>
                <a:lnTo>
                  <a:pt x="71" y="171"/>
                </a:lnTo>
                <a:lnTo>
                  <a:pt x="69" y="169"/>
                </a:lnTo>
                <a:lnTo>
                  <a:pt x="68" y="167"/>
                </a:lnTo>
                <a:lnTo>
                  <a:pt x="66" y="165"/>
                </a:lnTo>
                <a:lnTo>
                  <a:pt x="54" y="163"/>
                </a:lnTo>
                <a:lnTo>
                  <a:pt x="54" y="169"/>
                </a:lnTo>
                <a:lnTo>
                  <a:pt x="56" y="163"/>
                </a:lnTo>
                <a:lnTo>
                  <a:pt x="46" y="159"/>
                </a:lnTo>
                <a:lnTo>
                  <a:pt x="43" y="163"/>
                </a:lnTo>
                <a:lnTo>
                  <a:pt x="48" y="161"/>
                </a:lnTo>
                <a:lnTo>
                  <a:pt x="41" y="151"/>
                </a:lnTo>
                <a:lnTo>
                  <a:pt x="41" y="153"/>
                </a:lnTo>
                <a:lnTo>
                  <a:pt x="35" y="155"/>
                </a:lnTo>
                <a:lnTo>
                  <a:pt x="41" y="155"/>
                </a:lnTo>
                <a:lnTo>
                  <a:pt x="39" y="144"/>
                </a:lnTo>
                <a:lnTo>
                  <a:pt x="39" y="34"/>
                </a:lnTo>
                <a:lnTo>
                  <a:pt x="37" y="25"/>
                </a:lnTo>
                <a:lnTo>
                  <a:pt x="37" y="23"/>
                </a:lnTo>
                <a:lnTo>
                  <a:pt x="35" y="21"/>
                </a:lnTo>
                <a:lnTo>
                  <a:pt x="27" y="11"/>
                </a:lnTo>
                <a:lnTo>
                  <a:pt x="25" y="9"/>
                </a:lnTo>
                <a:lnTo>
                  <a:pt x="16" y="4"/>
                </a:lnTo>
                <a:lnTo>
                  <a:pt x="14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53" name="Rectangle 51"/>
          <p:cNvSpPr>
            <a:spLocks noChangeArrowheads="1"/>
          </p:cNvSpPr>
          <p:nvPr/>
        </p:nvSpPr>
        <p:spPr bwMode="auto">
          <a:xfrm>
            <a:off x="7467600" y="2703984"/>
            <a:ext cx="106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800" b="1" dirty="0">
                <a:solidFill>
                  <a:srgbClr val="FF66FF"/>
                </a:solidFill>
                <a:latin typeface="Arial Narrow" pitchFamily="34" charset="0"/>
              </a:rPr>
              <a:t>Iodination</a:t>
            </a:r>
            <a:endParaRPr lang="en-GB" sz="1800" dirty="0">
              <a:solidFill>
                <a:srgbClr val="FF66FF"/>
              </a:solidFill>
              <a:latin typeface="Arial Narrow" pitchFamily="34" charset="0"/>
            </a:endParaRPr>
          </a:p>
        </p:txBody>
      </p:sp>
      <p:sp>
        <p:nvSpPr>
          <p:cNvPr id="54" name="Oval 52"/>
          <p:cNvSpPr>
            <a:spLocks noChangeArrowheads="1"/>
          </p:cNvSpPr>
          <p:nvPr/>
        </p:nvSpPr>
        <p:spPr bwMode="auto">
          <a:xfrm>
            <a:off x="6767513" y="3575522"/>
            <a:ext cx="433387" cy="433387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55" name="Rectangle 53"/>
          <p:cNvSpPr>
            <a:spLocks noChangeArrowheads="1"/>
          </p:cNvSpPr>
          <p:nvPr/>
        </p:nvSpPr>
        <p:spPr bwMode="auto">
          <a:xfrm>
            <a:off x="6804025" y="3667597"/>
            <a:ext cx="3873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 flipH="1" flipV="1">
            <a:off x="6831013" y="3438997"/>
            <a:ext cx="85725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 flipV="1">
            <a:off x="7145338" y="3524722"/>
            <a:ext cx="144462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7231063" y="3866034"/>
            <a:ext cx="112712" cy="39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 flipH="1">
            <a:off x="6773863" y="4008909"/>
            <a:ext cx="85725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0" name="Line 58"/>
          <p:cNvSpPr>
            <a:spLocks noChangeShapeType="1"/>
          </p:cNvSpPr>
          <p:nvPr/>
        </p:nvSpPr>
        <p:spPr bwMode="auto">
          <a:xfrm flipH="1" flipV="1">
            <a:off x="6591300" y="3762847"/>
            <a:ext cx="182563" cy="66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1" name="Rectangle 59"/>
          <p:cNvSpPr>
            <a:spLocks noChangeArrowheads="1"/>
          </p:cNvSpPr>
          <p:nvPr/>
        </p:nvSpPr>
        <p:spPr bwMode="auto">
          <a:xfrm>
            <a:off x="6697663" y="3332634"/>
            <a:ext cx="36512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2" name="Rectangle 60"/>
          <p:cNvSpPr>
            <a:spLocks noChangeArrowheads="1"/>
          </p:cNvSpPr>
          <p:nvPr/>
        </p:nvSpPr>
        <p:spPr bwMode="auto">
          <a:xfrm>
            <a:off x="7221538" y="3753322"/>
            <a:ext cx="3667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3" name="Rectangle 61"/>
          <p:cNvSpPr>
            <a:spLocks noChangeArrowheads="1"/>
          </p:cNvSpPr>
          <p:nvPr/>
        </p:nvSpPr>
        <p:spPr bwMode="auto">
          <a:xfrm>
            <a:off x="6478588" y="3658072"/>
            <a:ext cx="3651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4" name="Rectangle 62"/>
          <p:cNvSpPr>
            <a:spLocks noChangeArrowheads="1"/>
          </p:cNvSpPr>
          <p:nvPr/>
        </p:nvSpPr>
        <p:spPr bwMode="auto">
          <a:xfrm>
            <a:off x="7164388" y="3389784"/>
            <a:ext cx="36512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5" name="Rectangle 63"/>
          <p:cNvSpPr>
            <a:spLocks noChangeArrowheads="1"/>
          </p:cNvSpPr>
          <p:nvPr/>
        </p:nvSpPr>
        <p:spPr bwMode="auto">
          <a:xfrm>
            <a:off x="7029450" y="4008909"/>
            <a:ext cx="36671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6" name="Rectangle 64"/>
          <p:cNvSpPr>
            <a:spLocks noChangeArrowheads="1"/>
          </p:cNvSpPr>
          <p:nvPr/>
        </p:nvSpPr>
        <p:spPr bwMode="auto">
          <a:xfrm>
            <a:off x="6602413" y="3999384"/>
            <a:ext cx="36353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7" name="Line 65"/>
          <p:cNvSpPr>
            <a:spLocks noChangeShapeType="1"/>
          </p:cNvSpPr>
          <p:nvPr/>
        </p:nvSpPr>
        <p:spPr bwMode="auto">
          <a:xfrm>
            <a:off x="7097713" y="3991447"/>
            <a:ext cx="39687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8" name="Oval 66"/>
          <p:cNvSpPr>
            <a:spLocks noChangeArrowheads="1"/>
          </p:cNvSpPr>
          <p:nvPr/>
        </p:nvSpPr>
        <p:spPr bwMode="auto">
          <a:xfrm>
            <a:off x="6121400" y="2767484"/>
            <a:ext cx="430213" cy="376238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9" name="Rectangle 67"/>
          <p:cNvSpPr>
            <a:spLocks noChangeArrowheads="1"/>
          </p:cNvSpPr>
          <p:nvPr/>
        </p:nvSpPr>
        <p:spPr bwMode="auto">
          <a:xfrm>
            <a:off x="6154738" y="2843684"/>
            <a:ext cx="3873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70" name="Rectangle 68"/>
          <p:cNvSpPr>
            <a:spLocks noChangeArrowheads="1"/>
          </p:cNvSpPr>
          <p:nvPr/>
        </p:nvSpPr>
        <p:spPr bwMode="auto">
          <a:xfrm>
            <a:off x="6246813" y="2856384"/>
            <a:ext cx="231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 dirty="0">
                <a:solidFill>
                  <a:srgbClr val="0070C0"/>
                </a:solidFill>
                <a:latin typeface="Arial Narrow" pitchFamily="34" charset="0"/>
              </a:rPr>
              <a:t>TG</a:t>
            </a:r>
            <a:endParaRPr lang="en-GB" sz="16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71" name="Line 69"/>
          <p:cNvSpPr>
            <a:spLocks noChangeShapeType="1"/>
          </p:cNvSpPr>
          <p:nvPr/>
        </p:nvSpPr>
        <p:spPr bwMode="auto">
          <a:xfrm flipH="1" flipV="1">
            <a:off x="6145213" y="2578572"/>
            <a:ext cx="85725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72" name="Line 70"/>
          <p:cNvSpPr>
            <a:spLocks noChangeShapeType="1"/>
          </p:cNvSpPr>
          <p:nvPr/>
        </p:nvSpPr>
        <p:spPr bwMode="auto">
          <a:xfrm flipV="1">
            <a:off x="6459538" y="2664297"/>
            <a:ext cx="142875" cy="134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73" name="Line 71"/>
          <p:cNvSpPr>
            <a:spLocks noChangeShapeType="1"/>
          </p:cNvSpPr>
          <p:nvPr/>
        </p:nvSpPr>
        <p:spPr bwMode="auto">
          <a:xfrm>
            <a:off x="6545263" y="3008784"/>
            <a:ext cx="112712" cy="36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74" name="Line 72"/>
          <p:cNvSpPr>
            <a:spLocks noChangeShapeType="1"/>
          </p:cNvSpPr>
          <p:nvPr/>
        </p:nvSpPr>
        <p:spPr bwMode="auto">
          <a:xfrm flipH="1">
            <a:off x="6088063" y="3151659"/>
            <a:ext cx="85725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75" name="Line 73"/>
          <p:cNvSpPr>
            <a:spLocks noChangeShapeType="1"/>
          </p:cNvSpPr>
          <p:nvPr/>
        </p:nvSpPr>
        <p:spPr bwMode="auto">
          <a:xfrm flipH="1" flipV="1">
            <a:off x="5905500" y="2905597"/>
            <a:ext cx="182563" cy="63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76" name="Rectangle 74"/>
          <p:cNvSpPr>
            <a:spLocks noChangeArrowheads="1"/>
          </p:cNvSpPr>
          <p:nvPr/>
        </p:nvSpPr>
        <p:spPr bwMode="auto">
          <a:xfrm>
            <a:off x="6011863" y="2475384"/>
            <a:ext cx="36512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77" name="Rectangle 75"/>
          <p:cNvSpPr>
            <a:spLocks noChangeArrowheads="1"/>
          </p:cNvSpPr>
          <p:nvPr/>
        </p:nvSpPr>
        <p:spPr bwMode="auto">
          <a:xfrm>
            <a:off x="6096000" y="2322984"/>
            <a:ext cx="2548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MIT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78" name="Rectangle 76"/>
          <p:cNvSpPr>
            <a:spLocks noChangeArrowheads="1"/>
          </p:cNvSpPr>
          <p:nvPr/>
        </p:nvSpPr>
        <p:spPr bwMode="auto">
          <a:xfrm>
            <a:off x="6535738" y="2896072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79" name="Rectangle 77"/>
          <p:cNvSpPr>
            <a:spLocks noChangeArrowheads="1"/>
          </p:cNvSpPr>
          <p:nvPr/>
        </p:nvSpPr>
        <p:spPr bwMode="auto">
          <a:xfrm>
            <a:off x="6692900" y="2945284"/>
            <a:ext cx="8976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80" name="Rectangle 78"/>
          <p:cNvSpPr>
            <a:spLocks noChangeArrowheads="1"/>
          </p:cNvSpPr>
          <p:nvPr/>
        </p:nvSpPr>
        <p:spPr bwMode="auto">
          <a:xfrm>
            <a:off x="5688013" y="2762722"/>
            <a:ext cx="4699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84" name="Line 82"/>
          <p:cNvSpPr>
            <a:spLocks noChangeShapeType="1"/>
          </p:cNvSpPr>
          <p:nvPr/>
        </p:nvSpPr>
        <p:spPr bwMode="auto">
          <a:xfrm>
            <a:off x="6410325" y="3134197"/>
            <a:ext cx="39688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85" name="Oval 83"/>
          <p:cNvSpPr>
            <a:spLocks noChangeArrowheads="1"/>
          </p:cNvSpPr>
          <p:nvPr/>
        </p:nvSpPr>
        <p:spPr bwMode="auto">
          <a:xfrm>
            <a:off x="2624138" y="3253259"/>
            <a:ext cx="430212" cy="4318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86" name="Rectangle 84"/>
          <p:cNvSpPr>
            <a:spLocks noChangeArrowheads="1"/>
          </p:cNvSpPr>
          <p:nvPr/>
        </p:nvSpPr>
        <p:spPr bwMode="auto">
          <a:xfrm>
            <a:off x="2659063" y="3343747"/>
            <a:ext cx="385762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87" name="Line 85"/>
          <p:cNvSpPr>
            <a:spLocks noChangeShapeType="1"/>
          </p:cNvSpPr>
          <p:nvPr/>
        </p:nvSpPr>
        <p:spPr bwMode="auto">
          <a:xfrm flipH="1" flipV="1">
            <a:off x="2686050" y="3111972"/>
            <a:ext cx="85725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88" name="Line 86"/>
          <p:cNvSpPr>
            <a:spLocks noChangeShapeType="1"/>
          </p:cNvSpPr>
          <p:nvPr/>
        </p:nvSpPr>
        <p:spPr bwMode="auto">
          <a:xfrm flipV="1">
            <a:off x="3000375" y="3197697"/>
            <a:ext cx="142875" cy="134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89" name="Line 87"/>
          <p:cNvSpPr>
            <a:spLocks noChangeShapeType="1"/>
          </p:cNvSpPr>
          <p:nvPr/>
        </p:nvSpPr>
        <p:spPr bwMode="auto">
          <a:xfrm>
            <a:off x="3084513" y="3542184"/>
            <a:ext cx="115887" cy="36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90" name="Line 88"/>
          <p:cNvSpPr>
            <a:spLocks noChangeShapeType="1"/>
          </p:cNvSpPr>
          <p:nvPr/>
        </p:nvSpPr>
        <p:spPr bwMode="auto">
          <a:xfrm flipH="1" flipV="1">
            <a:off x="2447925" y="3438997"/>
            <a:ext cx="179388" cy="63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92" name="Rectangle 90"/>
          <p:cNvSpPr>
            <a:spLocks noChangeArrowheads="1"/>
          </p:cNvSpPr>
          <p:nvPr/>
        </p:nvSpPr>
        <p:spPr bwMode="auto">
          <a:xfrm>
            <a:off x="2643188" y="2932584"/>
            <a:ext cx="89768" cy="215444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93" name="Rectangle 91"/>
          <p:cNvSpPr>
            <a:spLocks noChangeArrowheads="1"/>
          </p:cNvSpPr>
          <p:nvPr/>
        </p:nvSpPr>
        <p:spPr bwMode="auto">
          <a:xfrm>
            <a:off x="3076575" y="3429472"/>
            <a:ext cx="3651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94" name="Rectangle 92"/>
          <p:cNvSpPr>
            <a:spLocks noChangeArrowheads="1"/>
          </p:cNvSpPr>
          <p:nvPr/>
        </p:nvSpPr>
        <p:spPr bwMode="auto">
          <a:xfrm>
            <a:off x="2335213" y="3332634"/>
            <a:ext cx="3619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95" name="Rectangle 93"/>
          <p:cNvSpPr>
            <a:spLocks noChangeArrowheads="1"/>
          </p:cNvSpPr>
          <p:nvPr/>
        </p:nvSpPr>
        <p:spPr bwMode="auto">
          <a:xfrm>
            <a:off x="3021013" y="3067522"/>
            <a:ext cx="3635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96" name="Rectangle 94"/>
          <p:cNvSpPr>
            <a:spLocks noChangeArrowheads="1"/>
          </p:cNvSpPr>
          <p:nvPr/>
        </p:nvSpPr>
        <p:spPr bwMode="auto">
          <a:xfrm>
            <a:off x="2887663" y="3685059"/>
            <a:ext cx="36512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97" name="Line 95"/>
          <p:cNvSpPr>
            <a:spLocks noChangeShapeType="1"/>
          </p:cNvSpPr>
          <p:nvPr/>
        </p:nvSpPr>
        <p:spPr bwMode="auto">
          <a:xfrm>
            <a:off x="2954338" y="3667597"/>
            <a:ext cx="36512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grpSp>
        <p:nvGrpSpPr>
          <p:cNvPr id="98" name="Group 96"/>
          <p:cNvGrpSpPr>
            <a:grpSpLocks/>
          </p:cNvGrpSpPr>
          <p:nvPr/>
        </p:nvGrpSpPr>
        <p:grpSpPr bwMode="auto">
          <a:xfrm>
            <a:off x="6248400" y="3313584"/>
            <a:ext cx="247650" cy="354013"/>
            <a:chOff x="3939" y="2066"/>
            <a:chExt cx="153" cy="173"/>
          </a:xfrm>
          <a:solidFill>
            <a:schemeClr val="tx1"/>
          </a:solidFill>
        </p:grpSpPr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3939" y="2066"/>
              <a:ext cx="109" cy="123"/>
            </a:xfrm>
            <a:custGeom>
              <a:avLst/>
              <a:gdLst>
                <a:gd name="T0" fmla="*/ 7 w 109"/>
                <a:gd name="T1" fmla="*/ 0 h 123"/>
                <a:gd name="T2" fmla="*/ 0 w 109"/>
                <a:gd name="T3" fmla="*/ 8 h 123"/>
                <a:gd name="T4" fmla="*/ 101 w 109"/>
                <a:gd name="T5" fmla="*/ 123 h 123"/>
                <a:gd name="T6" fmla="*/ 109 w 109"/>
                <a:gd name="T7" fmla="*/ 115 h 123"/>
                <a:gd name="T8" fmla="*/ 7 w 109"/>
                <a:gd name="T9" fmla="*/ 0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"/>
                <a:gd name="T16" fmla="*/ 0 h 123"/>
                <a:gd name="T17" fmla="*/ 109 w 109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" h="123">
                  <a:moveTo>
                    <a:pt x="7" y="0"/>
                  </a:moveTo>
                  <a:lnTo>
                    <a:pt x="0" y="8"/>
                  </a:lnTo>
                  <a:lnTo>
                    <a:pt x="101" y="123"/>
                  </a:lnTo>
                  <a:lnTo>
                    <a:pt x="109" y="115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4012" y="2156"/>
              <a:ext cx="80" cy="83"/>
            </a:xfrm>
            <a:custGeom>
              <a:avLst/>
              <a:gdLst>
                <a:gd name="T0" fmla="*/ 0 w 80"/>
                <a:gd name="T1" fmla="*/ 52 h 83"/>
                <a:gd name="T2" fmla="*/ 80 w 80"/>
                <a:gd name="T3" fmla="*/ 83 h 83"/>
                <a:gd name="T4" fmla="*/ 57 w 80"/>
                <a:gd name="T5" fmla="*/ 0 h 83"/>
                <a:gd name="T6" fmla="*/ 0 w 80"/>
                <a:gd name="T7" fmla="*/ 52 h 8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"/>
                <a:gd name="T13" fmla="*/ 0 h 83"/>
                <a:gd name="T14" fmla="*/ 80 w 80"/>
                <a:gd name="T15" fmla="*/ 83 h 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0" h="83">
                  <a:moveTo>
                    <a:pt x="0" y="52"/>
                  </a:moveTo>
                  <a:lnTo>
                    <a:pt x="80" y="83"/>
                  </a:lnTo>
                  <a:lnTo>
                    <a:pt x="57" y="0"/>
                  </a:lnTo>
                  <a:lnTo>
                    <a:pt x="0" y="52"/>
                  </a:lnTo>
                  <a:close/>
                </a:path>
              </a:pathLst>
            </a:custGeom>
            <a:grpFill/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</p:grpSp>
      <p:sp>
        <p:nvSpPr>
          <p:cNvPr id="101" name="Freeform 99"/>
          <p:cNvSpPr>
            <a:spLocks/>
          </p:cNvSpPr>
          <p:nvPr/>
        </p:nvSpPr>
        <p:spPr bwMode="auto">
          <a:xfrm>
            <a:off x="7506419" y="3237384"/>
            <a:ext cx="161925" cy="933450"/>
          </a:xfrm>
          <a:custGeom>
            <a:avLst/>
            <a:gdLst>
              <a:gd name="T0" fmla="*/ 0 w 102"/>
              <a:gd name="T1" fmla="*/ 11 h 588"/>
              <a:gd name="T2" fmla="*/ 18 w 102"/>
              <a:gd name="T3" fmla="*/ 15 h 588"/>
              <a:gd name="T4" fmla="*/ 16 w 102"/>
              <a:gd name="T5" fmla="*/ 13 h 588"/>
              <a:gd name="T6" fmla="*/ 35 w 102"/>
              <a:gd name="T7" fmla="*/ 19 h 588"/>
              <a:gd name="T8" fmla="*/ 41 w 102"/>
              <a:gd name="T9" fmla="*/ 38 h 588"/>
              <a:gd name="T10" fmla="*/ 39 w 102"/>
              <a:gd name="T11" fmla="*/ 36 h 588"/>
              <a:gd name="T12" fmla="*/ 48 w 102"/>
              <a:gd name="T13" fmla="*/ 44 h 588"/>
              <a:gd name="T14" fmla="*/ 43 w 102"/>
              <a:gd name="T15" fmla="*/ 54 h 588"/>
              <a:gd name="T16" fmla="*/ 45 w 102"/>
              <a:gd name="T17" fmla="*/ 255 h 588"/>
              <a:gd name="T18" fmla="*/ 47 w 102"/>
              <a:gd name="T19" fmla="*/ 265 h 588"/>
              <a:gd name="T20" fmla="*/ 58 w 102"/>
              <a:gd name="T21" fmla="*/ 282 h 588"/>
              <a:gd name="T22" fmla="*/ 75 w 102"/>
              <a:gd name="T23" fmla="*/ 296 h 588"/>
              <a:gd name="T24" fmla="*/ 87 w 102"/>
              <a:gd name="T25" fmla="*/ 299 h 588"/>
              <a:gd name="T26" fmla="*/ 96 w 102"/>
              <a:gd name="T27" fmla="*/ 294 h 588"/>
              <a:gd name="T28" fmla="*/ 95 w 102"/>
              <a:gd name="T29" fmla="*/ 290 h 588"/>
              <a:gd name="T30" fmla="*/ 91 w 102"/>
              <a:gd name="T31" fmla="*/ 294 h 588"/>
              <a:gd name="T32" fmla="*/ 93 w 102"/>
              <a:gd name="T33" fmla="*/ 296 h 588"/>
              <a:gd name="T34" fmla="*/ 96 w 102"/>
              <a:gd name="T35" fmla="*/ 299 h 588"/>
              <a:gd name="T36" fmla="*/ 87 w 102"/>
              <a:gd name="T37" fmla="*/ 290 h 588"/>
              <a:gd name="T38" fmla="*/ 75 w 102"/>
              <a:gd name="T39" fmla="*/ 292 h 588"/>
              <a:gd name="T40" fmla="*/ 58 w 102"/>
              <a:gd name="T41" fmla="*/ 305 h 588"/>
              <a:gd name="T42" fmla="*/ 47 w 102"/>
              <a:gd name="T43" fmla="*/ 323 h 588"/>
              <a:gd name="T44" fmla="*/ 43 w 102"/>
              <a:gd name="T45" fmla="*/ 342 h 588"/>
              <a:gd name="T46" fmla="*/ 43 w 102"/>
              <a:gd name="T47" fmla="*/ 543 h 588"/>
              <a:gd name="T48" fmla="*/ 45 w 102"/>
              <a:gd name="T49" fmla="*/ 553 h 588"/>
              <a:gd name="T50" fmla="*/ 29 w 102"/>
              <a:gd name="T51" fmla="*/ 565 h 588"/>
              <a:gd name="T52" fmla="*/ 31 w 102"/>
              <a:gd name="T53" fmla="*/ 563 h 588"/>
              <a:gd name="T54" fmla="*/ 20 w 102"/>
              <a:gd name="T55" fmla="*/ 578 h 588"/>
              <a:gd name="T56" fmla="*/ 10 w 102"/>
              <a:gd name="T57" fmla="*/ 576 h 588"/>
              <a:gd name="T58" fmla="*/ 0 w 102"/>
              <a:gd name="T59" fmla="*/ 588 h 588"/>
              <a:gd name="T60" fmla="*/ 20 w 102"/>
              <a:gd name="T61" fmla="*/ 584 h 588"/>
              <a:gd name="T62" fmla="*/ 37 w 102"/>
              <a:gd name="T63" fmla="*/ 572 h 588"/>
              <a:gd name="T64" fmla="*/ 50 w 102"/>
              <a:gd name="T65" fmla="*/ 555 h 588"/>
              <a:gd name="T66" fmla="*/ 54 w 102"/>
              <a:gd name="T67" fmla="*/ 545 h 588"/>
              <a:gd name="T68" fmla="*/ 54 w 102"/>
              <a:gd name="T69" fmla="*/ 342 h 588"/>
              <a:gd name="T70" fmla="*/ 58 w 102"/>
              <a:gd name="T71" fmla="*/ 324 h 588"/>
              <a:gd name="T72" fmla="*/ 58 w 102"/>
              <a:gd name="T73" fmla="*/ 326 h 588"/>
              <a:gd name="T74" fmla="*/ 64 w 102"/>
              <a:gd name="T75" fmla="*/ 307 h 588"/>
              <a:gd name="T76" fmla="*/ 81 w 102"/>
              <a:gd name="T77" fmla="*/ 301 h 588"/>
              <a:gd name="T78" fmla="*/ 79 w 102"/>
              <a:gd name="T79" fmla="*/ 303 h 588"/>
              <a:gd name="T80" fmla="*/ 96 w 102"/>
              <a:gd name="T81" fmla="*/ 299 h 588"/>
              <a:gd name="T82" fmla="*/ 98 w 102"/>
              <a:gd name="T83" fmla="*/ 298 h 588"/>
              <a:gd name="T84" fmla="*/ 102 w 102"/>
              <a:gd name="T85" fmla="*/ 294 h 588"/>
              <a:gd name="T86" fmla="*/ 100 w 102"/>
              <a:gd name="T87" fmla="*/ 292 h 588"/>
              <a:gd name="T88" fmla="*/ 96 w 102"/>
              <a:gd name="T89" fmla="*/ 288 h 588"/>
              <a:gd name="T90" fmla="*/ 89 w 102"/>
              <a:gd name="T91" fmla="*/ 288 h 588"/>
              <a:gd name="T92" fmla="*/ 79 w 102"/>
              <a:gd name="T93" fmla="*/ 290 h 588"/>
              <a:gd name="T94" fmla="*/ 66 w 102"/>
              <a:gd name="T95" fmla="*/ 275 h 588"/>
              <a:gd name="T96" fmla="*/ 68 w 102"/>
              <a:gd name="T97" fmla="*/ 276 h 588"/>
              <a:gd name="T98" fmla="*/ 52 w 102"/>
              <a:gd name="T99" fmla="*/ 265 h 588"/>
              <a:gd name="T100" fmla="*/ 56 w 102"/>
              <a:gd name="T101" fmla="*/ 255 h 588"/>
              <a:gd name="T102" fmla="*/ 56 w 102"/>
              <a:gd name="T103" fmla="*/ 257 h 588"/>
              <a:gd name="T104" fmla="*/ 54 w 102"/>
              <a:gd name="T105" fmla="*/ 54 h 588"/>
              <a:gd name="T106" fmla="*/ 54 w 102"/>
              <a:gd name="T107" fmla="*/ 42 h 588"/>
              <a:gd name="T108" fmla="*/ 50 w 102"/>
              <a:gd name="T109" fmla="*/ 34 h 588"/>
              <a:gd name="T110" fmla="*/ 39 w 102"/>
              <a:gd name="T111" fmla="*/ 17 h 588"/>
              <a:gd name="T112" fmla="*/ 22 w 102"/>
              <a:gd name="T113" fmla="*/ 4 h 588"/>
              <a:gd name="T114" fmla="*/ 12 w 102"/>
              <a:gd name="T115" fmla="*/ 2 h 58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02"/>
              <a:gd name="T175" fmla="*/ 0 h 588"/>
              <a:gd name="T176" fmla="*/ 102 w 102"/>
              <a:gd name="T177" fmla="*/ 588 h 58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02" h="588">
                <a:moveTo>
                  <a:pt x="0" y="0"/>
                </a:moveTo>
                <a:lnTo>
                  <a:pt x="0" y="11"/>
                </a:lnTo>
                <a:lnTo>
                  <a:pt x="10" y="13"/>
                </a:lnTo>
                <a:lnTo>
                  <a:pt x="18" y="15"/>
                </a:lnTo>
                <a:lnTo>
                  <a:pt x="20" y="10"/>
                </a:lnTo>
                <a:lnTo>
                  <a:pt x="16" y="13"/>
                </a:lnTo>
                <a:lnTo>
                  <a:pt x="31" y="25"/>
                </a:lnTo>
                <a:lnTo>
                  <a:pt x="35" y="19"/>
                </a:lnTo>
                <a:lnTo>
                  <a:pt x="29" y="23"/>
                </a:lnTo>
                <a:lnTo>
                  <a:pt x="41" y="38"/>
                </a:lnTo>
                <a:lnTo>
                  <a:pt x="45" y="34"/>
                </a:lnTo>
                <a:lnTo>
                  <a:pt x="39" y="36"/>
                </a:lnTo>
                <a:lnTo>
                  <a:pt x="43" y="44"/>
                </a:lnTo>
                <a:lnTo>
                  <a:pt x="48" y="44"/>
                </a:lnTo>
                <a:lnTo>
                  <a:pt x="43" y="42"/>
                </a:lnTo>
                <a:lnTo>
                  <a:pt x="43" y="54"/>
                </a:lnTo>
                <a:lnTo>
                  <a:pt x="43" y="246"/>
                </a:lnTo>
                <a:lnTo>
                  <a:pt x="45" y="255"/>
                </a:lnTo>
                <a:lnTo>
                  <a:pt x="45" y="257"/>
                </a:lnTo>
                <a:lnTo>
                  <a:pt x="47" y="265"/>
                </a:lnTo>
                <a:lnTo>
                  <a:pt x="48" y="267"/>
                </a:lnTo>
                <a:lnTo>
                  <a:pt x="58" y="282"/>
                </a:lnTo>
                <a:lnTo>
                  <a:pt x="60" y="284"/>
                </a:lnTo>
                <a:lnTo>
                  <a:pt x="75" y="296"/>
                </a:lnTo>
                <a:lnTo>
                  <a:pt x="77" y="296"/>
                </a:lnTo>
                <a:lnTo>
                  <a:pt x="87" y="299"/>
                </a:lnTo>
                <a:lnTo>
                  <a:pt x="96" y="299"/>
                </a:lnTo>
                <a:lnTo>
                  <a:pt x="96" y="294"/>
                </a:lnTo>
                <a:lnTo>
                  <a:pt x="96" y="288"/>
                </a:lnTo>
                <a:lnTo>
                  <a:pt x="95" y="290"/>
                </a:lnTo>
                <a:lnTo>
                  <a:pt x="93" y="292"/>
                </a:lnTo>
                <a:lnTo>
                  <a:pt x="91" y="294"/>
                </a:lnTo>
                <a:lnTo>
                  <a:pt x="93" y="296"/>
                </a:lnTo>
                <a:lnTo>
                  <a:pt x="95" y="298"/>
                </a:lnTo>
                <a:lnTo>
                  <a:pt x="96" y="299"/>
                </a:lnTo>
                <a:lnTo>
                  <a:pt x="96" y="288"/>
                </a:lnTo>
                <a:lnTo>
                  <a:pt x="87" y="290"/>
                </a:lnTo>
                <a:lnTo>
                  <a:pt x="77" y="292"/>
                </a:lnTo>
                <a:lnTo>
                  <a:pt x="75" y="292"/>
                </a:lnTo>
                <a:lnTo>
                  <a:pt x="60" y="303"/>
                </a:lnTo>
                <a:lnTo>
                  <a:pt x="58" y="305"/>
                </a:lnTo>
                <a:lnTo>
                  <a:pt x="48" y="321"/>
                </a:lnTo>
                <a:lnTo>
                  <a:pt x="47" y="323"/>
                </a:lnTo>
                <a:lnTo>
                  <a:pt x="45" y="330"/>
                </a:lnTo>
                <a:lnTo>
                  <a:pt x="43" y="342"/>
                </a:lnTo>
                <a:lnTo>
                  <a:pt x="43" y="534"/>
                </a:lnTo>
                <a:lnTo>
                  <a:pt x="43" y="543"/>
                </a:lnTo>
                <a:lnTo>
                  <a:pt x="39" y="551"/>
                </a:lnTo>
                <a:lnTo>
                  <a:pt x="45" y="553"/>
                </a:lnTo>
                <a:lnTo>
                  <a:pt x="41" y="549"/>
                </a:lnTo>
                <a:lnTo>
                  <a:pt x="29" y="565"/>
                </a:lnTo>
                <a:lnTo>
                  <a:pt x="35" y="568"/>
                </a:lnTo>
                <a:lnTo>
                  <a:pt x="31" y="563"/>
                </a:lnTo>
                <a:lnTo>
                  <a:pt x="16" y="574"/>
                </a:lnTo>
                <a:lnTo>
                  <a:pt x="20" y="578"/>
                </a:lnTo>
                <a:lnTo>
                  <a:pt x="18" y="572"/>
                </a:lnTo>
                <a:lnTo>
                  <a:pt x="10" y="576"/>
                </a:lnTo>
                <a:lnTo>
                  <a:pt x="0" y="576"/>
                </a:lnTo>
                <a:lnTo>
                  <a:pt x="0" y="588"/>
                </a:lnTo>
                <a:lnTo>
                  <a:pt x="12" y="588"/>
                </a:lnTo>
                <a:lnTo>
                  <a:pt x="20" y="584"/>
                </a:lnTo>
                <a:lnTo>
                  <a:pt x="22" y="584"/>
                </a:lnTo>
                <a:lnTo>
                  <a:pt x="37" y="572"/>
                </a:lnTo>
                <a:lnTo>
                  <a:pt x="39" y="570"/>
                </a:lnTo>
                <a:lnTo>
                  <a:pt x="50" y="555"/>
                </a:lnTo>
                <a:lnTo>
                  <a:pt x="50" y="553"/>
                </a:lnTo>
                <a:lnTo>
                  <a:pt x="54" y="545"/>
                </a:lnTo>
                <a:lnTo>
                  <a:pt x="54" y="534"/>
                </a:lnTo>
                <a:lnTo>
                  <a:pt x="54" y="342"/>
                </a:lnTo>
                <a:lnTo>
                  <a:pt x="56" y="332"/>
                </a:lnTo>
                <a:lnTo>
                  <a:pt x="58" y="324"/>
                </a:lnTo>
                <a:lnTo>
                  <a:pt x="52" y="323"/>
                </a:lnTo>
                <a:lnTo>
                  <a:pt x="58" y="326"/>
                </a:lnTo>
                <a:lnTo>
                  <a:pt x="68" y="311"/>
                </a:lnTo>
                <a:lnTo>
                  <a:pt x="64" y="307"/>
                </a:lnTo>
                <a:lnTo>
                  <a:pt x="66" y="313"/>
                </a:lnTo>
                <a:lnTo>
                  <a:pt x="81" y="301"/>
                </a:lnTo>
                <a:lnTo>
                  <a:pt x="79" y="298"/>
                </a:lnTo>
                <a:lnTo>
                  <a:pt x="79" y="303"/>
                </a:lnTo>
                <a:lnTo>
                  <a:pt x="89" y="301"/>
                </a:lnTo>
                <a:lnTo>
                  <a:pt x="96" y="299"/>
                </a:lnTo>
                <a:lnTo>
                  <a:pt x="98" y="298"/>
                </a:lnTo>
                <a:lnTo>
                  <a:pt x="100" y="296"/>
                </a:lnTo>
                <a:lnTo>
                  <a:pt x="102" y="294"/>
                </a:lnTo>
                <a:lnTo>
                  <a:pt x="100" y="292"/>
                </a:lnTo>
                <a:lnTo>
                  <a:pt x="98" y="290"/>
                </a:lnTo>
                <a:lnTo>
                  <a:pt x="96" y="288"/>
                </a:lnTo>
                <a:lnTo>
                  <a:pt x="89" y="288"/>
                </a:lnTo>
                <a:lnTo>
                  <a:pt x="79" y="284"/>
                </a:lnTo>
                <a:lnTo>
                  <a:pt x="79" y="290"/>
                </a:lnTo>
                <a:lnTo>
                  <a:pt x="81" y="286"/>
                </a:lnTo>
                <a:lnTo>
                  <a:pt x="66" y="275"/>
                </a:lnTo>
                <a:lnTo>
                  <a:pt x="64" y="280"/>
                </a:lnTo>
                <a:lnTo>
                  <a:pt x="68" y="276"/>
                </a:lnTo>
                <a:lnTo>
                  <a:pt x="58" y="261"/>
                </a:lnTo>
                <a:lnTo>
                  <a:pt x="52" y="265"/>
                </a:lnTo>
                <a:lnTo>
                  <a:pt x="58" y="263"/>
                </a:lnTo>
                <a:lnTo>
                  <a:pt x="56" y="255"/>
                </a:lnTo>
                <a:lnTo>
                  <a:pt x="50" y="255"/>
                </a:lnTo>
                <a:lnTo>
                  <a:pt x="56" y="257"/>
                </a:lnTo>
                <a:lnTo>
                  <a:pt x="54" y="246"/>
                </a:lnTo>
                <a:lnTo>
                  <a:pt x="54" y="54"/>
                </a:lnTo>
                <a:lnTo>
                  <a:pt x="54" y="44"/>
                </a:lnTo>
                <a:lnTo>
                  <a:pt x="54" y="42"/>
                </a:lnTo>
                <a:lnTo>
                  <a:pt x="50" y="34"/>
                </a:lnTo>
                <a:lnTo>
                  <a:pt x="50" y="33"/>
                </a:lnTo>
                <a:lnTo>
                  <a:pt x="39" y="17"/>
                </a:lnTo>
                <a:lnTo>
                  <a:pt x="37" y="15"/>
                </a:lnTo>
                <a:lnTo>
                  <a:pt x="22" y="4"/>
                </a:lnTo>
                <a:lnTo>
                  <a:pt x="20" y="4"/>
                </a:lnTo>
                <a:lnTo>
                  <a:pt x="12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02" name="Freeform 100"/>
          <p:cNvSpPr>
            <a:spLocks/>
          </p:cNvSpPr>
          <p:nvPr/>
        </p:nvSpPr>
        <p:spPr bwMode="auto">
          <a:xfrm>
            <a:off x="7010400" y="4343872"/>
            <a:ext cx="142875" cy="722312"/>
          </a:xfrm>
          <a:custGeom>
            <a:avLst/>
            <a:gdLst>
              <a:gd name="T0" fmla="*/ 0 w 90"/>
              <a:gd name="T1" fmla="*/ 12 h 455"/>
              <a:gd name="T2" fmla="*/ 17 w 90"/>
              <a:gd name="T3" fmla="*/ 10 h 455"/>
              <a:gd name="T4" fmla="*/ 27 w 90"/>
              <a:gd name="T5" fmla="*/ 21 h 455"/>
              <a:gd name="T6" fmla="*/ 25 w 90"/>
              <a:gd name="T7" fmla="*/ 19 h 455"/>
              <a:gd name="T8" fmla="*/ 39 w 90"/>
              <a:gd name="T9" fmla="*/ 29 h 455"/>
              <a:gd name="T10" fmla="*/ 33 w 90"/>
              <a:gd name="T11" fmla="*/ 29 h 455"/>
              <a:gd name="T12" fmla="*/ 37 w 90"/>
              <a:gd name="T13" fmla="*/ 192 h 455"/>
              <a:gd name="T14" fmla="*/ 40 w 90"/>
              <a:gd name="T15" fmla="*/ 207 h 455"/>
              <a:gd name="T16" fmla="*/ 50 w 90"/>
              <a:gd name="T17" fmla="*/ 221 h 455"/>
              <a:gd name="T18" fmla="*/ 65 w 90"/>
              <a:gd name="T19" fmla="*/ 231 h 455"/>
              <a:gd name="T20" fmla="*/ 85 w 90"/>
              <a:gd name="T21" fmla="*/ 234 h 455"/>
              <a:gd name="T22" fmla="*/ 85 w 90"/>
              <a:gd name="T23" fmla="*/ 223 h 455"/>
              <a:gd name="T24" fmla="*/ 81 w 90"/>
              <a:gd name="T25" fmla="*/ 227 h 455"/>
              <a:gd name="T26" fmla="*/ 79 w 90"/>
              <a:gd name="T27" fmla="*/ 229 h 455"/>
              <a:gd name="T28" fmla="*/ 83 w 90"/>
              <a:gd name="T29" fmla="*/ 232 h 455"/>
              <a:gd name="T30" fmla="*/ 85 w 90"/>
              <a:gd name="T31" fmla="*/ 223 h 455"/>
              <a:gd name="T32" fmla="*/ 65 w 90"/>
              <a:gd name="T33" fmla="*/ 227 h 455"/>
              <a:gd name="T34" fmla="*/ 50 w 90"/>
              <a:gd name="T35" fmla="*/ 236 h 455"/>
              <a:gd name="T36" fmla="*/ 40 w 90"/>
              <a:gd name="T37" fmla="*/ 250 h 455"/>
              <a:gd name="T38" fmla="*/ 37 w 90"/>
              <a:gd name="T39" fmla="*/ 413 h 455"/>
              <a:gd name="T40" fmla="*/ 39 w 90"/>
              <a:gd name="T41" fmla="*/ 428 h 455"/>
              <a:gd name="T42" fmla="*/ 25 w 90"/>
              <a:gd name="T43" fmla="*/ 436 h 455"/>
              <a:gd name="T44" fmla="*/ 27 w 90"/>
              <a:gd name="T45" fmla="*/ 434 h 455"/>
              <a:gd name="T46" fmla="*/ 17 w 90"/>
              <a:gd name="T47" fmla="*/ 448 h 455"/>
              <a:gd name="T48" fmla="*/ 0 w 90"/>
              <a:gd name="T49" fmla="*/ 444 h 455"/>
              <a:gd name="T50" fmla="*/ 17 w 90"/>
              <a:gd name="T51" fmla="*/ 453 h 455"/>
              <a:gd name="T52" fmla="*/ 33 w 90"/>
              <a:gd name="T53" fmla="*/ 444 h 455"/>
              <a:gd name="T54" fmla="*/ 44 w 90"/>
              <a:gd name="T55" fmla="*/ 430 h 455"/>
              <a:gd name="T56" fmla="*/ 48 w 90"/>
              <a:gd name="T57" fmla="*/ 413 h 455"/>
              <a:gd name="T58" fmla="*/ 52 w 90"/>
              <a:gd name="T59" fmla="*/ 252 h 455"/>
              <a:gd name="T60" fmla="*/ 50 w 90"/>
              <a:gd name="T61" fmla="*/ 254 h 455"/>
              <a:gd name="T62" fmla="*/ 56 w 90"/>
              <a:gd name="T63" fmla="*/ 240 h 455"/>
              <a:gd name="T64" fmla="*/ 71 w 90"/>
              <a:gd name="T65" fmla="*/ 236 h 455"/>
              <a:gd name="T66" fmla="*/ 69 w 90"/>
              <a:gd name="T67" fmla="*/ 238 h 455"/>
              <a:gd name="T68" fmla="*/ 85 w 90"/>
              <a:gd name="T69" fmla="*/ 234 h 455"/>
              <a:gd name="T70" fmla="*/ 88 w 90"/>
              <a:gd name="T71" fmla="*/ 231 h 455"/>
              <a:gd name="T72" fmla="*/ 90 w 90"/>
              <a:gd name="T73" fmla="*/ 229 h 455"/>
              <a:gd name="T74" fmla="*/ 87 w 90"/>
              <a:gd name="T75" fmla="*/ 225 h 455"/>
              <a:gd name="T76" fmla="*/ 85 w 90"/>
              <a:gd name="T77" fmla="*/ 223 h 455"/>
              <a:gd name="T78" fmla="*/ 69 w 90"/>
              <a:gd name="T79" fmla="*/ 225 h 455"/>
              <a:gd name="T80" fmla="*/ 58 w 90"/>
              <a:gd name="T81" fmla="*/ 213 h 455"/>
              <a:gd name="T82" fmla="*/ 60 w 90"/>
              <a:gd name="T83" fmla="*/ 215 h 455"/>
              <a:gd name="T84" fmla="*/ 52 w 90"/>
              <a:gd name="T85" fmla="*/ 206 h 455"/>
              <a:gd name="T86" fmla="*/ 52 w 90"/>
              <a:gd name="T87" fmla="*/ 207 h 455"/>
              <a:gd name="T88" fmla="*/ 48 w 90"/>
              <a:gd name="T89" fmla="*/ 44 h 455"/>
              <a:gd name="T90" fmla="*/ 44 w 90"/>
              <a:gd name="T91" fmla="*/ 29 h 455"/>
              <a:gd name="T92" fmla="*/ 35 w 90"/>
              <a:gd name="T93" fmla="*/ 14 h 455"/>
              <a:gd name="T94" fmla="*/ 19 w 90"/>
              <a:gd name="T95" fmla="*/ 4 h 455"/>
              <a:gd name="T96" fmla="*/ 0 w 90"/>
              <a:gd name="T97" fmla="*/ 0 h 4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0"/>
              <a:gd name="T148" fmla="*/ 0 h 455"/>
              <a:gd name="T149" fmla="*/ 90 w 90"/>
              <a:gd name="T150" fmla="*/ 455 h 4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0" h="455">
                <a:moveTo>
                  <a:pt x="0" y="0"/>
                </a:moveTo>
                <a:lnTo>
                  <a:pt x="0" y="12"/>
                </a:lnTo>
                <a:lnTo>
                  <a:pt x="16" y="15"/>
                </a:lnTo>
                <a:lnTo>
                  <a:pt x="17" y="10"/>
                </a:lnTo>
                <a:lnTo>
                  <a:pt x="14" y="14"/>
                </a:lnTo>
                <a:lnTo>
                  <a:pt x="27" y="21"/>
                </a:lnTo>
                <a:lnTo>
                  <a:pt x="31" y="17"/>
                </a:lnTo>
                <a:lnTo>
                  <a:pt x="25" y="19"/>
                </a:lnTo>
                <a:lnTo>
                  <a:pt x="35" y="33"/>
                </a:lnTo>
                <a:lnTo>
                  <a:pt x="39" y="29"/>
                </a:lnTo>
                <a:lnTo>
                  <a:pt x="33" y="31"/>
                </a:lnTo>
                <a:lnTo>
                  <a:pt x="33" y="29"/>
                </a:lnTo>
                <a:lnTo>
                  <a:pt x="37" y="44"/>
                </a:lnTo>
                <a:lnTo>
                  <a:pt x="37" y="192"/>
                </a:lnTo>
                <a:lnTo>
                  <a:pt x="40" y="206"/>
                </a:lnTo>
                <a:lnTo>
                  <a:pt x="40" y="207"/>
                </a:lnTo>
                <a:lnTo>
                  <a:pt x="40" y="209"/>
                </a:lnTo>
                <a:lnTo>
                  <a:pt x="50" y="221"/>
                </a:lnTo>
                <a:lnTo>
                  <a:pt x="52" y="223"/>
                </a:lnTo>
                <a:lnTo>
                  <a:pt x="65" y="231"/>
                </a:lnTo>
                <a:lnTo>
                  <a:pt x="67" y="231"/>
                </a:lnTo>
                <a:lnTo>
                  <a:pt x="85" y="234"/>
                </a:lnTo>
                <a:lnTo>
                  <a:pt x="85" y="229"/>
                </a:lnTo>
                <a:lnTo>
                  <a:pt x="85" y="223"/>
                </a:lnTo>
                <a:lnTo>
                  <a:pt x="83" y="225"/>
                </a:lnTo>
                <a:lnTo>
                  <a:pt x="81" y="227"/>
                </a:lnTo>
                <a:lnTo>
                  <a:pt x="79" y="229"/>
                </a:lnTo>
                <a:lnTo>
                  <a:pt x="81" y="231"/>
                </a:lnTo>
                <a:lnTo>
                  <a:pt x="83" y="232"/>
                </a:lnTo>
                <a:lnTo>
                  <a:pt x="85" y="234"/>
                </a:lnTo>
                <a:lnTo>
                  <a:pt x="85" y="223"/>
                </a:lnTo>
                <a:lnTo>
                  <a:pt x="67" y="227"/>
                </a:lnTo>
                <a:lnTo>
                  <a:pt x="65" y="227"/>
                </a:lnTo>
                <a:lnTo>
                  <a:pt x="52" y="234"/>
                </a:lnTo>
                <a:lnTo>
                  <a:pt x="50" y="236"/>
                </a:lnTo>
                <a:lnTo>
                  <a:pt x="40" y="248"/>
                </a:lnTo>
                <a:lnTo>
                  <a:pt x="40" y="250"/>
                </a:lnTo>
                <a:lnTo>
                  <a:pt x="37" y="265"/>
                </a:lnTo>
                <a:lnTo>
                  <a:pt x="37" y="413"/>
                </a:lnTo>
                <a:lnTo>
                  <a:pt x="33" y="426"/>
                </a:lnTo>
                <a:lnTo>
                  <a:pt x="39" y="428"/>
                </a:lnTo>
                <a:lnTo>
                  <a:pt x="35" y="424"/>
                </a:lnTo>
                <a:lnTo>
                  <a:pt x="25" y="436"/>
                </a:lnTo>
                <a:lnTo>
                  <a:pt x="31" y="440"/>
                </a:lnTo>
                <a:lnTo>
                  <a:pt x="27" y="434"/>
                </a:lnTo>
                <a:lnTo>
                  <a:pt x="14" y="442"/>
                </a:lnTo>
                <a:lnTo>
                  <a:pt x="17" y="448"/>
                </a:lnTo>
                <a:lnTo>
                  <a:pt x="16" y="442"/>
                </a:lnTo>
                <a:lnTo>
                  <a:pt x="0" y="444"/>
                </a:lnTo>
                <a:lnTo>
                  <a:pt x="0" y="455"/>
                </a:lnTo>
                <a:lnTo>
                  <a:pt x="17" y="453"/>
                </a:lnTo>
                <a:lnTo>
                  <a:pt x="19" y="451"/>
                </a:lnTo>
                <a:lnTo>
                  <a:pt x="33" y="444"/>
                </a:lnTo>
                <a:lnTo>
                  <a:pt x="35" y="442"/>
                </a:lnTo>
                <a:lnTo>
                  <a:pt x="44" y="430"/>
                </a:lnTo>
                <a:lnTo>
                  <a:pt x="44" y="428"/>
                </a:lnTo>
                <a:lnTo>
                  <a:pt x="48" y="413"/>
                </a:lnTo>
                <a:lnTo>
                  <a:pt x="48" y="265"/>
                </a:lnTo>
                <a:lnTo>
                  <a:pt x="52" y="252"/>
                </a:lnTo>
                <a:lnTo>
                  <a:pt x="46" y="252"/>
                </a:lnTo>
                <a:lnTo>
                  <a:pt x="50" y="254"/>
                </a:lnTo>
                <a:lnTo>
                  <a:pt x="60" y="242"/>
                </a:lnTo>
                <a:lnTo>
                  <a:pt x="56" y="240"/>
                </a:lnTo>
                <a:lnTo>
                  <a:pt x="58" y="244"/>
                </a:lnTo>
                <a:lnTo>
                  <a:pt x="71" y="236"/>
                </a:lnTo>
                <a:lnTo>
                  <a:pt x="69" y="232"/>
                </a:lnTo>
                <a:lnTo>
                  <a:pt x="69" y="238"/>
                </a:lnTo>
                <a:lnTo>
                  <a:pt x="85" y="234"/>
                </a:lnTo>
                <a:lnTo>
                  <a:pt x="87" y="232"/>
                </a:lnTo>
                <a:lnTo>
                  <a:pt x="88" y="231"/>
                </a:lnTo>
                <a:lnTo>
                  <a:pt x="90" y="229"/>
                </a:lnTo>
                <a:lnTo>
                  <a:pt x="88" y="227"/>
                </a:lnTo>
                <a:lnTo>
                  <a:pt x="87" y="225"/>
                </a:lnTo>
                <a:lnTo>
                  <a:pt x="85" y="223"/>
                </a:lnTo>
                <a:lnTo>
                  <a:pt x="69" y="219"/>
                </a:lnTo>
                <a:lnTo>
                  <a:pt x="69" y="225"/>
                </a:lnTo>
                <a:lnTo>
                  <a:pt x="71" y="221"/>
                </a:lnTo>
                <a:lnTo>
                  <a:pt x="58" y="213"/>
                </a:lnTo>
                <a:lnTo>
                  <a:pt x="56" y="217"/>
                </a:lnTo>
                <a:lnTo>
                  <a:pt x="60" y="215"/>
                </a:lnTo>
                <a:lnTo>
                  <a:pt x="50" y="204"/>
                </a:lnTo>
                <a:lnTo>
                  <a:pt x="52" y="206"/>
                </a:lnTo>
                <a:lnTo>
                  <a:pt x="46" y="206"/>
                </a:lnTo>
                <a:lnTo>
                  <a:pt x="52" y="207"/>
                </a:lnTo>
                <a:lnTo>
                  <a:pt x="48" y="192"/>
                </a:lnTo>
                <a:lnTo>
                  <a:pt x="48" y="44"/>
                </a:lnTo>
                <a:lnTo>
                  <a:pt x="44" y="31"/>
                </a:lnTo>
                <a:lnTo>
                  <a:pt x="44" y="29"/>
                </a:lnTo>
                <a:lnTo>
                  <a:pt x="44" y="27"/>
                </a:lnTo>
                <a:lnTo>
                  <a:pt x="35" y="14"/>
                </a:lnTo>
                <a:lnTo>
                  <a:pt x="33" y="12"/>
                </a:lnTo>
                <a:lnTo>
                  <a:pt x="19" y="4"/>
                </a:lnTo>
                <a:lnTo>
                  <a:pt x="17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03" name="Freeform 101"/>
          <p:cNvSpPr>
            <a:spLocks/>
          </p:cNvSpPr>
          <p:nvPr/>
        </p:nvSpPr>
        <p:spPr bwMode="auto">
          <a:xfrm>
            <a:off x="5438775" y="4027959"/>
            <a:ext cx="1155700" cy="398463"/>
          </a:xfrm>
          <a:custGeom>
            <a:avLst/>
            <a:gdLst>
              <a:gd name="T0" fmla="*/ 728 w 728"/>
              <a:gd name="T1" fmla="*/ 11 h 251"/>
              <a:gd name="T2" fmla="*/ 726 w 728"/>
              <a:gd name="T3" fmla="*/ 0 h 251"/>
              <a:gd name="T4" fmla="*/ 0 w 728"/>
              <a:gd name="T5" fmla="*/ 240 h 251"/>
              <a:gd name="T6" fmla="*/ 2 w 728"/>
              <a:gd name="T7" fmla="*/ 251 h 251"/>
              <a:gd name="T8" fmla="*/ 728 w 728"/>
              <a:gd name="T9" fmla="*/ 11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8"/>
              <a:gd name="T16" fmla="*/ 0 h 251"/>
              <a:gd name="T17" fmla="*/ 728 w 728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8" h="251">
                <a:moveTo>
                  <a:pt x="728" y="11"/>
                </a:moveTo>
                <a:lnTo>
                  <a:pt x="726" y="0"/>
                </a:lnTo>
                <a:lnTo>
                  <a:pt x="0" y="240"/>
                </a:lnTo>
                <a:lnTo>
                  <a:pt x="2" y="251"/>
                </a:lnTo>
                <a:lnTo>
                  <a:pt x="728" y="11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grpSp>
        <p:nvGrpSpPr>
          <p:cNvPr id="104" name="Group 102"/>
          <p:cNvGrpSpPr>
            <a:grpSpLocks/>
          </p:cNvGrpSpPr>
          <p:nvPr/>
        </p:nvGrpSpPr>
        <p:grpSpPr bwMode="auto">
          <a:xfrm>
            <a:off x="5057775" y="4320059"/>
            <a:ext cx="393700" cy="125413"/>
            <a:chOff x="3186" y="2650"/>
            <a:chExt cx="248" cy="79"/>
          </a:xfrm>
          <a:solidFill>
            <a:schemeClr val="tx1"/>
          </a:solidFill>
        </p:grpSpPr>
        <p:sp>
          <p:nvSpPr>
            <p:cNvPr id="105" name="Freeform 103"/>
            <p:cNvSpPr>
              <a:spLocks/>
            </p:cNvSpPr>
            <p:nvPr/>
          </p:nvSpPr>
          <p:spPr bwMode="auto">
            <a:xfrm>
              <a:off x="3257" y="2684"/>
              <a:ext cx="177" cy="41"/>
            </a:xfrm>
            <a:custGeom>
              <a:avLst/>
              <a:gdLst>
                <a:gd name="T0" fmla="*/ 175 w 177"/>
                <a:gd name="T1" fmla="*/ 41 h 41"/>
                <a:gd name="T2" fmla="*/ 177 w 177"/>
                <a:gd name="T3" fmla="*/ 29 h 41"/>
                <a:gd name="T4" fmla="*/ 2 w 177"/>
                <a:gd name="T5" fmla="*/ 0 h 41"/>
                <a:gd name="T6" fmla="*/ 0 w 177"/>
                <a:gd name="T7" fmla="*/ 12 h 41"/>
                <a:gd name="T8" fmla="*/ 175 w 177"/>
                <a:gd name="T9" fmla="*/ 41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7"/>
                <a:gd name="T16" fmla="*/ 0 h 41"/>
                <a:gd name="T17" fmla="*/ 177 w 17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7" h="41">
                  <a:moveTo>
                    <a:pt x="175" y="41"/>
                  </a:moveTo>
                  <a:lnTo>
                    <a:pt x="177" y="29"/>
                  </a:lnTo>
                  <a:lnTo>
                    <a:pt x="2" y="0"/>
                  </a:lnTo>
                  <a:lnTo>
                    <a:pt x="0" y="12"/>
                  </a:lnTo>
                  <a:lnTo>
                    <a:pt x="175" y="41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106" name="Freeform 104"/>
            <p:cNvSpPr>
              <a:spLocks/>
            </p:cNvSpPr>
            <p:nvPr/>
          </p:nvSpPr>
          <p:spPr bwMode="auto">
            <a:xfrm>
              <a:off x="3186" y="2650"/>
              <a:ext cx="82" cy="79"/>
            </a:xfrm>
            <a:custGeom>
              <a:avLst/>
              <a:gdLst>
                <a:gd name="T0" fmla="*/ 82 w 82"/>
                <a:gd name="T1" fmla="*/ 0 h 79"/>
                <a:gd name="T2" fmla="*/ 0 w 82"/>
                <a:gd name="T3" fmla="*/ 27 h 79"/>
                <a:gd name="T4" fmla="*/ 69 w 82"/>
                <a:gd name="T5" fmla="*/ 79 h 79"/>
                <a:gd name="T6" fmla="*/ 82 w 82"/>
                <a:gd name="T7" fmla="*/ 0 h 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2"/>
                <a:gd name="T13" fmla="*/ 0 h 79"/>
                <a:gd name="T14" fmla="*/ 82 w 82"/>
                <a:gd name="T15" fmla="*/ 79 h 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2" h="79">
                  <a:moveTo>
                    <a:pt x="82" y="0"/>
                  </a:moveTo>
                  <a:lnTo>
                    <a:pt x="0" y="27"/>
                  </a:lnTo>
                  <a:lnTo>
                    <a:pt x="69" y="79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</p:grpSp>
      <p:sp>
        <p:nvSpPr>
          <p:cNvPr id="107" name="Oval 105"/>
          <p:cNvSpPr>
            <a:spLocks noChangeArrowheads="1"/>
          </p:cNvSpPr>
          <p:nvPr/>
        </p:nvSpPr>
        <p:spPr bwMode="auto">
          <a:xfrm>
            <a:off x="4073525" y="3780309"/>
            <a:ext cx="428625" cy="436563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08" name="Rectangle 106"/>
          <p:cNvSpPr>
            <a:spLocks noChangeArrowheads="1"/>
          </p:cNvSpPr>
          <p:nvPr/>
        </p:nvSpPr>
        <p:spPr bwMode="auto">
          <a:xfrm>
            <a:off x="4106863" y="3872384"/>
            <a:ext cx="387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09" name="Line 107"/>
          <p:cNvSpPr>
            <a:spLocks noChangeShapeType="1"/>
          </p:cNvSpPr>
          <p:nvPr/>
        </p:nvSpPr>
        <p:spPr bwMode="auto">
          <a:xfrm flipH="1" flipV="1">
            <a:off x="4133850" y="3640609"/>
            <a:ext cx="85725" cy="182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10" name="Line 108"/>
          <p:cNvSpPr>
            <a:spLocks noChangeShapeType="1"/>
          </p:cNvSpPr>
          <p:nvPr/>
        </p:nvSpPr>
        <p:spPr bwMode="auto">
          <a:xfrm flipV="1">
            <a:off x="4448175" y="3724747"/>
            <a:ext cx="142875" cy="134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11" name="Line 109"/>
          <p:cNvSpPr>
            <a:spLocks noChangeShapeType="1"/>
          </p:cNvSpPr>
          <p:nvPr/>
        </p:nvSpPr>
        <p:spPr bwMode="auto">
          <a:xfrm>
            <a:off x="4533900" y="4072409"/>
            <a:ext cx="115888" cy="36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12" name="Line 110"/>
          <p:cNvSpPr>
            <a:spLocks noChangeShapeType="1"/>
          </p:cNvSpPr>
          <p:nvPr/>
        </p:nvSpPr>
        <p:spPr bwMode="auto">
          <a:xfrm flipH="1">
            <a:off x="4075113" y="4216872"/>
            <a:ext cx="88900" cy="84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13" name="Line 111"/>
          <p:cNvSpPr>
            <a:spLocks noChangeShapeType="1"/>
          </p:cNvSpPr>
          <p:nvPr/>
        </p:nvSpPr>
        <p:spPr bwMode="auto">
          <a:xfrm flipH="1" flipV="1">
            <a:off x="3895725" y="3966047"/>
            <a:ext cx="179388" cy="66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14" name="Rectangle 112"/>
          <p:cNvSpPr>
            <a:spLocks noChangeArrowheads="1"/>
          </p:cNvSpPr>
          <p:nvPr/>
        </p:nvSpPr>
        <p:spPr bwMode="auto">
          <a:xfrm>
            <a:off x="4002088" y="3532659"/>
            <a:ext cx="3635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15" name="Rectangle 113"/>
          <p:cNvSpPr>
            <a:spLocks noChangeArrowheads="1"/>
          </p:cNvSpPr>
          <p:nvPr/>
        </p:nvSpPr>
        <p:spPr bwMode="auto">
          <a:xfrm>
            <a:off x="3783013" y="3859684"/>
            <a:ext cx="3635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16" name="Rectangle 114"/>
          <p:cNvSpPr>
            <a:spLocks noChangeArrowheads="1"/>
          </p:cNvSpPr>
          <p:nvPr/>
        </p:nvSpPr>
        <p:spPr bwMode="auto">
          <a:xfrm>
            <a:off x="4468813" y="3591397"/>
            <a:ext cx="363537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17" name="Rectangle 115"/>
          <p:cNvSpPr>
            <a:spLocks noChangeArrowheads="1"/>
          </p:cNvSpPr>
          <p:nvPr/>
        </p:nvSpPr>
        <p:spPr bwMode="auto">
          <a:xfrm>
            <a:off x="4557713" y="3640609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18" name="Rectangle 116"/>
          <p:cNvSpPr>
            <a:spLocks noChangeArrowheads="1"/>
          </p:cNvSpPr>
          <p:nvPr/>
        </p:nvSpPr>
        <p:spPr bwMode="auto">
          <a:xfrm>
            <a:off x="4335463" y="4216872"/>
            <a:ext cx="36512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19" name="Rectangle 117"/>
          <p:cNvSpPr>
            <a:spLocks noChangeArrowheads="1"/>
          </p:cNvSpPr>
          <p:nvPr/>
        </p:nvSpPr>
        <p:spPr bwMode="auto">
          <a:xfrm>
            <a:off x="3905250" y="4207347"/>
            <a:ext cx="365125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20" name="Line 118"/>
          <p:cNvSpPr>
            <a:spLocks noChangeShapeType="1"/>
          </p:cNvSpPr>
          <p:nvPr/>
        </p:nvSpPr>
        <p:spPr bwMode="auto">
          <a:xfrm>
            <a:off x="4402138" y="4197822"/>
            <a:ext cx="36512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21" name="Oval 119"/>
          <p:cNvSpPr>
            <a:spLocks noChangeArrowheads="1"/>
          </p:cNvSpPr>
          <p:nvPr/>
        </p:nvSpPr>
        <p:spPr bwMode="auto">
          <a:xfrm>
            <a:off x="3657600" y="3465984"/>
            <a:ext cx="1447800" cy="1062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22" name="Freeform 120"/>
          <p:cNvSpPr>
            <a:spLocks/>
          </p:cNvSpPr>
          <p:nvPr/>
        </p:nvSpPr>
        <p:spPr bwMode="auto">
          <a:xfrm>
            <a:off x="3514725" y="4551834"/>
            <a:ext cx="1042988" cy="139700"/>
          </a:xfrm>
          <a:custGeom>
            <a:avLst/>
            <a:gdLst>
              <a:gd name="T0" fmla="*/ 0 w 657"/>
              <a:gd name="T1" fmla="*/ 11 h 88"/>
              <a:gd name="T2" fmla="*/ 158 w 657"/>
              <a:gd name="T3" fmla="*/ 13 h 88"/>
              <a:gd name="T4" fmla="*/ 305 w 657"/>
              <a:gd name="T5" fmla="*/ 15 h 88"/>
              <a:gd name="T6" fmla="*/ 401 w 657"/>
              <a:gd name="T7" fmla="*/ 17 h 88"/>
              <a:gd name="T8" fmla="*/ 457 w 657"/>
              <a:gd name="T9" fmla="*/ 17 h 88"/>
              <a:gd name="T10" fmla="*/ 503 w 657"/>
              <a:gd name="T11" fmla="*/ 17 h 88"/>
              <a:gd name="T12" fmla="*/ 538 w 657"/>
              <a:gd name="T13" fmla="*/ 17 h 88"/>
              <a:gd name="T14" fmla="*/ 559 w 657"/>
              <a:gd name="T15" fmla="*/ 17 h 88"/>
              <a:gd name="T16" fmla="*/ 569 w 657"/>
              <a:gd name="T17" fmla="*/ 17 h 88"/>
              <a:gd name="T18" fmla="*/ 574 w 657"/>
              <a:gd name="T19" fmla="*/ 17 h 88"/>
              <a:gd name="T20" fmla="*/ 578 w 657"/>
              <a:gd name="T21" fmla="*/ 13 h 88"/>
              <a:gd name="T22" fmla="*/ 580 w 657"/>
              <a:gd name="T23" fmla="*/ 9 h 88"/>
              <a:gd name="T24" fmla="*/ 578 w 657"/>
              <a:gd name="T25" fmla="*/ 8 h 88"/>
              <a:gd name="T26" fmla="*/ 574 w 657"/>
              <a:gd name="T27" fmla="*/ 6 h 88"/>
              <a:gd name="T28" fmla="*/ 567 w 657"/>
              <a:gd name="T29" fmla="*/ 4 h 88"/>
              <a:gd name="T30" fmla="*/ 561 w 657"/>
              <a:gd name="T31" fmla="*/ 4 h 88"/>
              <a:gd name="T32" fmla="*/ 557 w 657"/>
              <a:gd name="T33" fmla="*/ 8 h 88"/>
              <a:gd name="T34" fmla="*/ 555 w 657"/>
              <a:gd name="T35" fmla="*/ 11 h 88"/>
              <a:gd name="T36" fmla="*/ 559 w 657"/>
              <a:gd name="T37" fmla="*/ 15 h 88"/>
              <a:gd name="T38" fmla="*/ 563 w 657"/>
              <a:gd name="T39" fmla="*/ 17 h 88"/>
              <a:gd name="T40" fmla="*/ 561 w 657"/>
              <a:gd name="T41" fmla="*/ 17 h 88"/>
              <a:gd name="T42" fmla="*/ 570 w 657"/>
              <a:gd name="T43" fmla="*/ 15 h 88"/>
              <a:gd name="T44" fmla="*/ 574 w 657"/>
              <a:gd name="T45" fmla="*/ 27 h 88"/>
              <a:gd name="T46" fmla="*/ 572 w 657"/>
              <a:gd name="T47" fmla="*/ 25 h 88"/>
              <a:gd name="T48" fmla="*/ 582 w 657"/>
              <a:gd name="T49" fmla="*/ 33 h 88"/>
              <a:gd name="T50" fmla="*/ 597 w 657"/>
              <a:gd name="T51" fmla="*/ 46 h 88"/>
              <a:gd name="T52" fmla="*/ 624 w 657"/>
              <a:gd name="T53" fmla="*/ 67 h 88"/>
              <a:gd name="T54" fmla="*/ 645 w 657"/>
              <a:gd name="T55" fmla="*/ 86 h 88"/>
              <a:gd name="T56" fmla="*/ 643 w 657"/>
              <a:gd name="T57" fmla="*/ 84 h 88"/>
              <a:gd name="T58" fmla="*/ 657 w 657"/>
              <a:gd name="T59" fmla="*/ 81 h 88"/>
              <a:gd name="T60" fmla="*/ 651 w 657"/>
              <a:gd name="T61" fmla="*/ 77 h 88"/>
              <a:gd name="T62" fmla="*/ 630 w 657"/>
              <a:gd name="T63" fmla="*/ 57 h 88"/>
              <a:gd name="T64" fmla="*/ 603 w 657"/>
              <a:gd name="T65" fmla="*/ 36 h 88"/>
              <a:gd name="T66" fmla="*/ 588 w 657"/>
              <a:gd name="T67" fmla="*/ 23 h 88"/>
              <a:gd name="T68" fmla="*/ 590 w 657"/>
              <a:gd name="T69" fmla="*/ 25 h 88"/>
              <a:gd name="T70" fmla="*/ 580 w 657"/>
              <a:gd name="T71" fmla="*/ 17 h 88"/>
              <a:gd name="T72" fmla="*/ 572 w 657"/>
              <a:gd name="T73" fmla="*/ 9 h 88"/>
              <a:gd name="T74" fmla="*/ 565 w 657"/>
              <a:gd name="T75" fmla="*/ 6 h 88"/>
              <a:gd name="T76" fmla="*/ 565 w 657"/>
              <a:gd name="T77" fmla="*/ 15 h 88"/>
              <a:gd name="T78" fmla="*/ 567 w 657"/>
              <a:gd name="T79" fmla="*/ 11 h 88"/>
              <a:gd name="T80" fmla="*/ 567 w 657"/>
              <a:gd name="T81" fmla="*/ 8 h 88"/>
              <a:gd name="T82" fmla="*/ 561 w 657"/>
              <a:gd name="T83" fmla="*/ 9 h 88"/>
              <a:gd name="T84" fmla="*/ 567 w 657"/>
              <a:gd name="T85" fmla="*/ 15 h 88"/>
              <a:gd name="T86" fmla="*/ 565 w 657"/>
              <a:gd name="T87" fmla="*/ 15 h 88"/>
              <a:gd name="T88" fmla="*/ 572 w 657"/>
              <a:gd name="T89" fmla="*/ 17 h 88"/>
              <a:gd name="T90" fmla="*/ 570 w 657"/>
              <a:gd name="T91" fmla="*/ 15 h 88"/>
              <a:gd name="T92" fmla="*/ 569 w 657"/>
              <a:gd name="T93" fmla="*/ 11 h 88"/>
              <a:gd name="T94" fmla="*/ 570 w 657"/>
              <a:gd name="T95" fmla="*/ 6 h 88"/>
              <a:gd name="T96" fmla="*/ 569 w 657"/>
              <a:gd name="T97" fmla="*/ 9 h 88"/>
              <a:gd name="T98" fmla="*/ 574 w 657"/>
              <a:gd name="T99" fmla="*/ 11 h 88"/>
              <a:gd name="T100" fmla="*/ 570 w 657"/>
              <a:gd name="T101" fmla="*/ 6 h 88"/>
              <a:gd name="T102" fmla="*/ 559 w 657"/>
              <a:gd name="T103" fmla="*/ 6 h 88"/>
              <a:gd name="T104" fmla="*/ 561 w 657"/>
              <a:gd name="T105" fmla="*/ 6 h 88"/>
              <a:gd name="T106" fmla="*/ 540 w 657"/>
              <a:gd name="T107" fmla="*/ 6 h 88"/>
              <a:gd name="T108" fmla="*/ 505 w 657"/>
              <a:gd name="T109" fmla="*/ 6 h 88"/>
              <a:gd name="T110" fmla="*/ 459 w 657"/>
              <a:gd name="T111" fmla="*/ 6 h 88"/>
              <a:gd name="T112" fmla="*/ 403 w 657"/>
              <a:gd name="T113" fmla="*/ 6 h 88"/>
              <a:gd name="T114" fmla="*/ 307 w 657"/>
              <a:gd name="T115" fmla="*/ 4 h 88"/>
              <a:gd name="T116" fmla="*/ 160 w 657"/>
              <a:gd name="T117" fmla="*/ 2 h 88"/>
              <a:gd name="T118" fmla="*/ 0 w 657"/>
              <a:gd name="T119" fmla="*/ 0 h 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57"/>
              <a:gd name="T181" fmla="*/ 0 h 88"/>
              <a:gd name="T182" fmla="*/ 657 w 657"/>
              <a:gd name="T183" fmla="*/ 88 h 8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57" h="88">
                <a:moveTo>
                  <a:pt x="0" y="0"/>
                </a:moveTo>
                <a:lnTo>
                  <a:pt x="0" y="11"/>
                </a:lnTo>
                <a:lnTo>
                  <a:pt x="79" y="13"/>
                </a:lnTo>
                <a:lnTo>
                  <a:pt x="158" y="13"/>
                </a:lnTo>
                <a:lnTo>
                  <a:pt x="232" y="15"/>
                </a:lnTo>
                <a:lnTo>
                  <a:pt x="305" y="15"/>
                </a:lnTo>
                <a:lnTo>
                  <a:pt x="371" y="17"/>
                </a:lnTo>
                <a:lnTo>
                  <a:pt x="401" y="17"/>
                </a:lnTo>
                <a:lnTo>
                  <a:pt x="430" y="17"/>
                </a:lnTo>
                <a:lnTo>
                  <a:pt x="457" y="17"/>
                </a:lnTo>
                <a:lnTo>
                  <a:pt x="480" y="17"/>
                </a:lnTo>
                <a:lnTo>
                  <a:pt x="503" y="17"/>
                </a:lnTo>
                <a:lnTo>
                  <a:pt x="522" y="17"/>
                </a:lnTo>
                <a:lnTo>
                  <a:pt x="538" y="17"/>
                </a:lnTo>
                <a:lnTo>
                  <a:pt x="549" y="17"/>
                </a:lnTo>
                <a:lnTo>
                  <a:pt x="559" y="17"/>
                </a:lnTo>
                <a:lnTo>
                  <a:pt x="561" y="17"/>
                </a:lnTo>
                <a:lnTo>
                  <a:pt x="569" y="17"/>
                </a:lnTo>
                <a:lnTo>
                  <a:pt x="572" y="17"/>
                </a:lnTo>
                <a:lnTo>
                  <a:pt x="574" y="17"/>
                </a:lnTo>
                <a:lnTo>
                  <a:pt x="576" y="15"/>
                </a:lnTo>
                <a:lnTo>
                  <a:pt x="578" y="13"/>
                </a:lnTo>
                <a:lnTo>
                  <a:pt x="580" y="11"/>
                </a:lnTo>
                <a:lnTo>
                  <a:pt x="580" y="9"/>
                </a:lnTo>
                <a:lnTo>
                  <a:pt x="578" y="8"/>
                </a:lnTo>
                <a:lnTo>
                  <a:pt x="576" y="6"/>
                </a:lnTo>
                <a:lnTo>
                  <a:pt x="574" y="6"/>
                </a:lnTo>
                <a:lnTo>
                  <a:pt x="570" y="4"/>
                </a:lnTo>
                <a:lnTo>
                  <a:pt x="567" y="4"/>
                </a:lnTo>
                <a:lnTo>
                  <a:pt x="565" y="4"/>
                </a:lnTo>
                <a:lnTo>
                  <a:pt x="561" y="4"/>
                </a:lnTo>
                <a:lnTo>
                  <a:pt x="559" y="6"/>
                </a:lnTo>
                <a:lnTo>
                  <a:pt x="557" y="8"/>
                </a:lnTo>
                <a:lnTo>
                  <a:pt x="555" y="9"/>
                </a:lnTo>
                <a:lnTo>
                  <a:pt x="555" y="11"/>
                </a:lnTo>
                <a:lnTo>
                  <a:pt x="557" y="13"/>
                </a:lnTo>
                <a:lnTo>
                  <a:pt x="559" y="15"/>
                </a:lnTo>
                <a:lnTo>
                  <a:pt x="561" y="15"/>
                </a:lnTo>
                <a:lnTo>
                  <a:pt x="563" y="17"/>
                </a:lnTo>
                <a:lnTo>
                  <a:pt x="563" y="11"/>
                </a:lnTo>
                <a:lnTo>
                  <a:pt x="561" y="17"/>
                </a:lnTo>
                <a:lnTo>
                  <a:pt x="570" y="21"/>
                </a:lnTo>
                <a:lnTo>
                  <a:pt x="570" y="15"/>
                </a:lnTo>
                <a:lnTo>
                  <a:pt x="569" y="21"/>
                </a:lnTo>
                <a:lnTo>
                  <a:pt x="574" y="27"/>
                </a:lnTo>
                <a:lnTo>
                  <a:pt x="578" y="21"/>
                </a:lnTo>
                <a:lnTo>
                  <a:pt x="572" y="25"/>
                </a:lnTo>
                <a:lnTo>
                  <a:pt x="580" y="31"/>
                </a:lnTo>
                <a:lnTo>
                  <a:pt x="582" y="33"/>
                </a:lnTo>
                <a:lnTo>
                  <a:pt x="592" y="42"/>
                </a:lnTo>
                <a:lnTo>
                  <a:pt x="597" y="46"/>
                </a:lnTo>
                <a:lnTo>
                  <a:pt x="605" y="52"/>
                </a:lnTo>
                <a:lnTo>
                  <a:pt x="624" y="67"/>
                </a:lnTo>
                <a:lnTo>
                  <a:pt x="640" y="81"/>
                </a:lnTo>
                <a:lnTo>
                  <a:pt x="645" y="86"/>
                </a:lnTo>
                <a:lnTo>
                  <a:pt x="649" y="81"/>
                </a:lnTo>
                <a:lnTo>
                  <a:pt x="643" y="84"/>
                </a:lnTo>
                <a:lnTo>
                  <a:pt x="649" y="88"/>
                </a:lnTo>
                <a:lnTo>
                  <a:pt x="657" y="81"/>
                </a:lnTo>
                <a:lnTo>
                  <a:pt x="653" y="79"/>
                </a:lnTo>
                <a:lnTo>
                  <a:pt x="651" y="77"/>
                </a:lnTo>
                <a:lnTo>
                  <a:pt x="645" y="71"/>
                </a:lnTo>
                <a:lnTo>
                  <a:pt x="630" y="57"/>
                </a:lnTo>
                <a:lnTo>
                  <a:pt x="611" y="42"/>
                </a:lnTo>
                <a:lnTo>
                  <a:pt x="603" y="36"/>
                </a:lnTo>
                <a:lnTo>
                  <a:pt x="597" y="33"/>
                </a:lnTo>
                <a:lnTo>
                  <a:pt x="588" y="23"/>
                </a:lnTo>
                <a:lnTo>
                  <a:pt x="584" y="29"/>
                </a:lnTo>
                <a:lnTo>
                  <a:pt x="590" y="25"/>
                </a:lnTo>
                <a:lnTo>
                  <a:pt x="582" y="19"/>
                </a:lnTo>
                <a:lnTo>
                  <a:pt x="580" y="17"/>
                </a:lnTo>
                <a:lnTo>
                  <a:pt x="574" y="11"/>
                </a:lnTo>
                <a:lnTo>
                  <a:pt x="572" y="9"/>
                </a:lnTo>
                <a:lnTo>
                  <a:pt x="565" y="6"/>
                </a:lnTo>
                <a:lnTo>
                  <a:pt x="563" y="4"/>
                </a:lnTo>
                <a:lnTo>
                  <a:pt x="565" y="15"/>
                </a:lnTo>
                <a:lnTo>
                  <a:pt x="567" y="13"/>
                </a:lnTo>
                <a:lnTo>
                  <a:pt x="567" y="11"/>
                </a:lnTo>
                <a:lnTo>
                  <a:pt x="567" y="9"/>
                </a:lnTo>
                <a:lnTo>
                  <a:pt x="567" y="8"/>
                </a:lnTo>
                <a:lnTo>
                  <a:pt x="565" y="6"/>
                </a:lnTo>
                <a:lnTo>
                  <a:pt x="561" y="9"/>
                </a:lnTo>
                <a:lnTo>
                  <a:pt x="563" y="15"/>
                </a:lnTo>
                <a:lnTo>
                  <a:pt x="567" y="15"/>
                </a:lnTo>
                <a:lnTo>
                  <a:pt x="565" y="9"/>
                </a:lnTo>
                <a:lnTo>
                  <a:pt x="565" y="15"/>
                </a:lnTo>
                <a:lnTo>
                  <a:pt x="569" y="15"/>
                </a:lnTo>
                <a:lnTo>
                  <a:pt x="572" y="17"/>
                </a:lnTo>
                <a:lnTo>
                  <a:pt x="569" y="13"/>
                </a:lnTo>
                <a:lnTo>
                  <a:pt x="570" y="15"/>
                </a:lnTo>
                <a:lnTo>
                  <a:pt x="574" y="11"/>
                </a:lnTo>
                <a:lnTo>
                  <a:pt x="569" y="11"/>
                </a:lnTo>
                <a:lnTo>
                  <a:pt x="570" y="6"/>
                </a:lnTo>
                <a:lnTo>
                  <a:pt x="569" y="8"/>
                </a:lnTo>
                <a:lnTo>
                  <a:pt x="569" y="9"/>
                </a:lnTo>
                <a:lnTo>
                  <a:pt x="569" y="11"/>
                </a:lnTo>
                <a:lnTo>
                  <a:pt x="574" y="11"/>
                </a:lnTo>
                <a:lnTo>
                  <a:pt x="572" y="6"/>
                </a:lnTo>
                <a:lnTo>
                  <a:pt x="570" y="6"/>
                </a:lnTo>
                <a:lnTo>
                  <a:pt x="567" y="6"/>
                </a:lnTo>
                <a:lnTo>
                  <a:pt x="559" y="6"/>
                </a:lnTo>
                <a:lnTo>
                  <a:pt x="561" y="11"/>
                </a:lnTo>
                <a:lnTo>
                  <a:pt x="561" y="6"/>
                </a:lnTo>
                <a:lnTo>
                  <a:pt x="551" y="6"/>
                </a:lnTo>
                <a:lnTo>
                  <a:pt x="540" y="6"/>
                </a:lnTo>
                <a:lnTo>
                  <a:pt x="522" y="6"/>
                </a:lnTo>
                <a:lnTo>
                  <a:pt x="505" y="6"/>
                </a:lnTo>
                <a:lnTo>
                  <a:pt x="482" y="6"/>
                </a:lnTo>
                <a:lnTo>
                  <a:pt x="459" y="6"/>
                </a:lnTo>
                <a:lnTo>
                  <a:pt x="432" y="6"/>
                </a:lnTo>
                <a:lnTo>
                  <a:pt x="403" y="6"/>
                </a:lnTo>
                <a:lnTo>
                  <a:pt x="373" y="6"/>
                </a:lnTo>
                <a:lnTo>
                  <a:pt x="307" y="4"/>
                </a:lnTo>
                <a:lnTo>
                  <a:pt x="234" y="4"/>
                </a:lnTo>
                <a:lnTo>
                  <a:pt x="160" y="2"/>
                </a:lnTo>
                <a:lnTo>
                  <a:pt x="81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23" name="Freeform 121"/>
          <p:cNvSpPr>
            <a:spLocks/>
          </p:cNvSpPr>
          <p:nvPr/>
        </p:nvSpPr>
        <p:spPr bwMode="auto">
          <a:xfrm>
            <a:off x="3240088" y="4185122"/>
            <a:ext cx="533400" cy="384175"/>
          </a:xfrm>
          <a:custGeom>
            <a:avLst/>
            <a:gdLst>
              <a:gd name="T0" fmla="*/ 334 w 336"/>
              <a:gd name="T1" fmla="*/ 242 h 242"/>
              <a:gd name="T2" fmla="*/ 336 w 336"/>
              <a:gd name="T3" fmla="*/ 231 h 242"/>
              <a:gd name="T4" fmla="*/ 306 w 336"/>
              <a:gd name="T5" fmla="*/ 225 h 242"/>
              <a:gd name="T6" fmla="*/ 277 w 336"/>
              <a:gd name="T7" fmla="*/ 219 h 242"/>
              <a:gd name="T8" fmla="*/ 252 w 336"/>
              <a:gd name="T9" fmla="*/ 212 h 242"/>
              <a:gd name="T10" fmla="*/ 229 w 336"/>
              <a:gd name="T11" fmla="*/ 202 h 242"/>
              <a:gd name="T12" fmla="*/ 227 w 336"/>
              <a:gd name="T13" fmla="*/ 208 h 242"/>
              <a:gd name="T14" fmla="*/ 229 w 336"/>
              <a:gd name="T15" fmla="*/ 204 h 242"/>
              <a:gd name="T16" fmla="*/ 212 w 336"/>
              <a:gd name="T17" fmla="*/ 191 h 242"/>
              <a:gd name="T18" fmla="*/ 196 w 336"/>
              <a:gd name="T19" fmla="*/ 179 h 242"/>
              <a:gd name="T20" fmla="*/ 181 w 336"/>
              <a:gd name="T21" fmla="*/ 164 h 242"/>
              <a:gd name="T22" fmla="*/ 164 w 336"/>
              <a:gd name="T23" fmla="*/ 150 h 242"/>
              <a:gd name="T24" fmla="*/ 152 w 336"/>
              <a:gd name="T25" fmla="*/ 141 h 242"/>
              <a:gd name="T26" fmla="*/ 139 w 336"/>
              <a:gd name="T27" fmla="*/ 131 h 242"/>
              <a:gd name="T28" fmla="*/ 112 w 336"/>
              <a:gd name="T29" fmla="*/ 110 h 242"/>
              <a:gd name="T30" fmla="*/ 85 w 336"/>
              <a:gd name="T31" fmla="*/ 91 h 242"/>
              <a:gd name="T32" fmla="*/ 71 w 336"/>
              <a:gd name="T33" fmla="*/ 81 h 242"/>
              <a:gd name="T34" fmla="*/ 62 w 336"/>
              <a:gd name="T35" fmla="*/ 71 h 242"/>
              <a:gd name="T36" fmla="*/ 43 w 336"/>
              <a:gd name="T37" fmla="*/ 50 h 242"/>
              <a:gd name="T38" fmla="*/ 41 w 336"/>
              <a:gd name="T39" fmla="*/ 56 h 242"/>
              <a:gd name="T40" fmla="*/ 44 w 336"/>
              <a:gd name="T41" fmla="*/ 52 h 242"/>
              <a:gd name="T42" fmla="*/ 31 w 336"/>
              <a:gd name="T43" fmla="*/ 31 h 242"/>
              <a:gd name="T44" fmla="*/ 18 w 336"/>
              <a:gd name="T45" fmla="*/ 14 h 242"/>
              <a:gd name="T46" fmla="*/ 14 w 336"/>
              <a:gd name="T47" fmla="*/ 6 h 242"/>
              <a:gd name="T48" fmla="*/ 10 w 336"/>
              <a:gd name="T49" fmla="*/ 0 h 242"/>
              <a:gd name="T50" fmla="*/ 0 w 336"/>
              <a:gd name="T51" fmla="*/ 6 h 242"/>
              <a:gd name="T52" fmla="*/ 4 w 336"/>
              <a:gd name="T53" fmla="*/ 12 h 242"/>
              <a:gd name="T54" fmla="*/ 8 w 336"/>
              <a:gd name="T55" fmla="*/ 20 h 242"/>
              <a:gd name="T56" fmla="*/ 21 w 336"/>
              <a:gd name="T57" fmla="*/ 37 h 242"/>
              <a:gd name="T58" fmla="*/ 35 w 336"/>
              <a:gd name="T59" fmla="*/ 58 h 242"/>
              <a:gd name="T60" fmla="*/ 37 w 336"/>
              <a:gd name="T61" fmla="*/ 60 h 242"/>
              <a:gd name="T62" fmla="*/ 54 w 336"/>
              <a:gd name="T63" fmla="*/ 79 h 242"/>
              <a:gd name="T64" fmla="*/ 66 w 336"/>
              <a:gd name="T65" fmla="*/ 91 h 242"/>
              <a:gd name="T66" fmla="*/ 79 w 336"/>
              <a:gd name="T67" fmla="*/ 100 h 242"/>
              <a:gd name="T68" fmla="*/ 106 w 336"/>
              <a:gd name="T69" fmla="*/ 119 h 242"/>
              <a:gd name="T70" fmla="*/ 133 w 336"/>
              <a:gd name="T71" fmla="*/ 141 h 242"/>
              <a:gd name="T72" fmla="*/ 146 w 336"/>
              <a:gd name="T73" fmla="*/ 150 h 242"/>
              <a:gd name="T74" fmla="*/ 158 w 336"/>
              <a:gd name="T75" fmla="*/ 160 h 242"/>
              <a:gd name="T76" fmla="*/ 175 w 336"/>
              <a:gd name="T77" fmla="*/ 173 h 242"/>
              <a:gd name="T78" fmla="*/ 190 w 336"/>
              <a:gd name="T79" fmla="*/ 189 h 242"/>
              <a:gd name="T80" fmla="*/ 206 w 336"/>
              <a:gd name="T81" fmla="*/ 200 h 242"/>
              <a:gd name="T82" fmla="*/ 225 w 336"/>
              <a:gd name="T83" fmla="*/ 214 h 242"/>
              <a:gd name="T84" fmla="*/ 225 w 336"/>
              <a:gd name="T85" fmla="*/ 214 h 242"/>
              <a:gd name="T86" fmla="*/ 250 w 336"/>
              <a:gd name="T87" fmla="*/ 223 h 242"/>
              <a:gd name="T88" fmla="*/ 275 w 336"/>
              <a:gd name="T89" fmla="*/ 231 h 242"/>
              <a:gd name="T90" fmla="*/ 304 w 336"/>
              <a:gd name="T91" fmla="*/ 237 h 242"/>
              <a:gd name="T92" fmla="*/ 334 w 336"/>
              <a:gd name="T93" fmla="*/ 242 h 24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336"/>
              <a:gd name="T142" fmla="*/ 0 h 242"/>
              <a:gd name="T143" fmla="*/ 336 w 336"/>
              <a:gd name="T144" fmla="*/ 242 h 24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336" h="242">
                <a:moveTo>
                  <a:pt x="334" y="242"/>
                </a:moveTo>
                <a:lnTo>
                  <a:pt x="336" y="231"/>
                </a:lnTo>
                <a:lnTo>
                  <a:pt x="306" y="225"/>
                </a:lnTo>
                <a:lnTo>
                  <a:pt x="277" y="219"/>
                </a:lnTo>
                <a:lnTo>
                  <a:pt x="252" y="212"/>
                </a:lnTo>
                <a:lnTo>
                  <a:pt x="229" y="202"/>
                </a:lnTo>
                <a:lnTo>
                  <a:pt x="227" y="208"/>
                </a:lnTo>
                <a:lnTo>
                  <a:pt x="229" y="204"/>
                </a:lnTo>
                <a:lnTo>
                  <a:pt x="212" y="191"/>
                </a:lnTo>
                <a:lnTo>
                  <a:pt x="196" y="179"/>
                </a:lnTo>
                <a:lnTo>
                  <a:pt x="181" y="164"/>
                </a:lnTo>
                <a:lnTo>
                  <a:pt x="164" y="150"/>
                </a:lnTo>
                <a:lnTo>
                  <a:pt x="152" y="141"/>
                </a:lnTo>
                <a:lnTo>
                  <a:pt x="139" y="131"/>
                </a:lnTo>
                <a:lnTo>
                  <a:pt x="112" y="110"/>
                </a:lnTo>
                <a:lnTo>
                  <a:pt x="85" y="91"/>
                </a:lnTo>
                <a:lnTo>
                  <a:pt x="71" y="81"/>
                </a:lnTo>
                <a:lnTo>
                  <a:pt x="62" y="71"/>
                </a:lnTo>
                <a:lnTo>
                  <a:pt x="43" y="50"/>
                </a:lnTo>
                <a:lnTo>
                  <a:pt x="41" y="56"/>
                </a:lnTo>
                <a:lnTo>
                  <a:pt x="44" y="52"/>
                </a:lnTo>
                <a:lnTo>
                  <a:pt x="31" y="31"/>
                </a:lnTo>
                <a:lnTo>
                  <a:pt x="18" y="14"/>
                </a:lnTo>
                <a:lnTo>
                  <a:pt x="14" y="6"/>
                </a:lnTo>
                <a:lnTo>
                  <a:pt x="10" y="0"/>
                </a:lnTo>
                <a:lnTo>
                  <a:pt x="0" y="6"/>
                </a:lnTo>
                <a:lnTo>
                  <a:pt x="4" y="12"/>
                </a:lnTo>
                <a:lnTo>
                  <a:pt x="8" y="20"/>
                </a:lnTo>
                <a:lnTo>
                  <a:pt x="21" y="37"/>
                </a:lnTo>
                <a:lnTo>
                  <a:pt x="35" y="58"/>
                </a:lnTo>
                <a:lnTo>
                  <a:pt x="37" y="60"/>
                </a:lnTo>
                <a:lnTo>
                  <a:pt x="54" y="79"/>
                </a:lnTo>
                <a:lnTo>
                  <a:pt x="66" y="91"/>
                </a:lnTo>
                <a:lnTo>
                  <a:pt x="79" y="100"/>
                </a:lnTo>
                <a:lnTo>
                  <a:pt x="106" y="119"/>
                </a:lnTo>
                <a:lnTo>
                  <a:pt x="133" y="141"/>
                </a:lnTo>
                <a:lnTo>
                  <a:pt x="146" y="150"/>
                </a:lnTo>
                <a:lnTo>
                  <a:pt x="158" y="160"/>
                </a:lnTo>
                <a:lnTo>
                  <a:pt x="175" y="173"/>
                </a:lnTo>
                <a:lnTo>
                  <a:pt x="190" y="189"/>
                </a:lnTo>
                <a:lnTo>
                  <a:pt x="206" y="200"/>
                </a:lnTo>
                <a:lnTo>
                  <a:pt x="225" y="214"/>
                </a:lnTo>
                <a:lnTo>
                  <a:pt x="250" y="223"/>
                </a:lnTo>
                <a:lnTo>
                  <a:pt x="275" y="231"/>
                </a:lnTo>
                <a:lnTo>
                  <a:pt x="304" y="237"/>
                </a:lnTo>
                <a:lnTo>
                  <a:pt x="334" y="24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24" name="Rectangle 122"/>
          <p:cNvSpPr>
            <a:spLocks noChangeArrowheads="1"/>
          </p:cNvSpPr>
          <p:nvPr/>
        </p:nvSpPr>
        <p:spPr bwMode="auto">
          <a:xfrm>
            <a:off x="7773988" y="3129434"/>
            <a:ext cx="10652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800" b="1" dirty="0">
                <a:solidFill>
                  <a:srgbClr val="66FF33"/>
                </a:solidFill>
                <a:latin typeface="Arial Narrow" pitchFamily="34" charset="0"/>
              </a:rPr>
              <a:t>Coupling reaction: storage in colloid</a:t>
            </a:r>
            <a:endParaRPr lang="en-GB" sz="1800" dirty="0">
              <a:solidFill>
                <a:srgbClr val="66FF33"/>
              </a:solidFill>
              <a:latin typeface="Arial Narrow" pitchFamily="34" charset="0"/>
            </a:endParaRPr>
          </a:p>
        </p:txBody>
      </p:sp>
      <p:sp>
        <p:nvSpPr>
          <p:cNvPr id="125" name="Rectangle 123"/>
          <p:cNvSpPr>
            <a:spLocks noChangeArrowheads="1"/>
          </p:cNvSpPr>
          <p:nvPr/>
        </p:nvSpPr>
        <p:spPr bwMode="auto">
          <a:xfrm>
            <a:off x="7315200" y="4456584"/>
            <a:ext cx="1371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800" b="1" dirty="0" err="1">
                <a:solidFill>
                  <a:srgbClr val="00FFFF"/>
                </a:solidFill>
                <a:latin typeface="Arial Narrow" pitchFamily="34" charset="0"/>
              </a:rPr>
              <a:t>Endocytosis</a:t>
            </a:r>
            <a:r>
              <a:rPr lang="en-GB" sz="1800" b="1" dirty="0">
                <a:solidFill>
                  <a:srgbClr val="00FFFF"/>
                </a:solidFill>
                <a:latin typeface="Arial Narrow" pitchFamily="34" charset="0"/>
              </a:rPr>
              <a:t> &amp; secretion</a:t>
            </a:r>
            <a:endParaRPr lang="en-GB" sz="1800" dirty="0">
              <a:solidFill>
                <a:srgbClr val="00FFFF"/>
              </a:solidFill>
              <a:latin typeface="Arial Narrow" pitchFamily="34" charset="0"/>
            </a:endParaRPr>
          </a:p>
        </p:txBody>
      </p:sp>
      <p:grpSp>
        <p:nvGrpSpPr>
          <p:cNvPr id="126" name="Group 124"/>
          <p:cNvGrpSpPr>
            <a:grpSpLocks/>
          </p:cNvGrpSpPr>
          <p:nvPr/>
        </p:nvGrpSpPr>
        <p:grpSpPr bwMode="auto">
          <a:xfrm>
            <a:off x="3094038" y="3959697"/>
            <a:ext cx="179387" cy="265112"/>
            <a:chOff x="1949" y="2423"/>
            <a:chExt cx="113" cy="167"/>
          </a:xfrm>
          <a:solidFill>
            <a:schemeClr val="tx1"/>
          </a:solidFill>
        </p:grpSpPr>
        <p:sp>
          <p:nvSpPr>
            <p:cNvPr id="127" name="Freeform 125"/>
            <p:cNvSpPr>
              <a:spLocks/>
            </p:cNvSpPr>
            <p:nvPr/>
          </p:nvSpPr>
          <p:spPr bwMode="auto">
            <a:xfrm>
              <a:off x="1984" y="2481"/>
              <a:ext cx="78" cy="109"/>
            </a:xfrm>
            <a:custGeom>
              <a:avLst/>
              <a:gdLst>
                <a:gd name="T0" fmla="*/ 69 w 78"/>
                <a:gd name="T1" fmla="*/ 109 h 109"/>
                <a:gd name="T2" fmla="*/ 78 w 78"/>
                <a:gd name="T3" fmla="*/ 104 h 109"/>
                <a:gd name="T4" fmla="*/ 9 w 78"/>
                <a:gd name="T5" fmla="*/ 0 h 109"/>
                <a:gd name="T6" fmla="*/ 0 w 78"/>
                <a:gd name="T7" fmla="*/ 6 h 109"/>
                <a:gd name="T8" fmla="*/ 69 w 78"/>
                <a:gd name="T9" fmla="*/ 109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109"/>
                <a:gd name="T17" fmla="*/ 78 w 78"/>
                <a:gd name="T18" fmla="*/ 109 h 1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109">
                  <a:moveTo>
                    <a:pt x="69" y="109"/>
                  </a:moveTo>
                  <a:lnTo>
                    <a:pt x="78" y="104"/>
                  </a:lnTo>
                  <a:lnTo>
                    <a:pt x="9" y="0"/>
                  </a:lnTo>
                  <a:lnTo>
                    <a:pt x="0" y="6"/>
                  </a:lnTo>
                  <a:lnTo>
                    <a:pt x="69" y="10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128" name="Freeform 126"/>
            <p:cNvSpPr>
              <a:spLocks/>
            </p:cNvSpPr>
            <p:nvPr/>
          </p:nvSpPr>
          <p:spPr bwMode="auto">
            <a:xfrm>
              <a:off x="1949" y="2423"/>
              <a:ext cx="77" cy="85"/>
            </a:xfrm>
            <a:custGeom>
              <a:avLst/>
              <a:gdLst>
                <a:gd name="T0" fmla="*/ 77 w 77"/>
                <a:gd name="T1" fmla="*/ 43 h 85"/>
                <a:gd name="T2" fmla="*/ 0 w 77"/>
                <a:gd name="T3" fmla="*/ 0 h 85"/>
                <a:gd name="T4" fmla="*/ 12 w 77"/>
                <a:gd name="T5" fmla="*/ 85 h 85"/>
                <a:gd name="T6" fmla="*/ 77 w 77"/>
                <a:gd name="T7" fmla="*/ 43 h 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"/>
                <a:gd name="T13" fmla="*/ 0 h 85"/>
                <a:gd name="T14" fmla="*/ 77 w 77"/>
                <a:gd name="T15" fmla="*/ 85 h 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" h="85">
                  <a:moveTo>
                    <a:pt x="77" y="43"/>
                  </a:moveTo>
                  <a:lnTo>
                    <a:pt x="0" y="0"/>
                  </a:lnTo>
                  <a:lnTo>
                    <a:pt x="12" y="85"/>
                  </a:lnTo>
                  <a:lnTo>
                    <a:pt x="77" y="43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</p:grpSp>
      <p:sp>
        <p:nvSpPr>
          <p:cNvPr id="129" name="Rectangle 127"/>
          <p:cNvSpPr>
            <a:spLocks noChangeArrowheads="1"/>
          </p:cNvSpPr>
          <p:nvPr/>
        </p:nvSpPr>
        <p:spPr bwMode="auto">
          <a:xfrm>
            <a:off x="2130425" y="3618384"/>
            <a:ext cx="7651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 dirty="0">
                <a:solidFill>
                  <a:srgbClr val="FFFF00"/>
                </a:solidFill>
                <a:latin typeface="Arial Narrow" pitchFamily="34" charset="0"/>
              </a:rPr>
              <a:t>protein </a:t>
            </a:r>
          </a:p>
          <a:p>
            <a:r>
              <a:rPr lang="en-GB" sz="1600" b="1" dirty="0">
                <a:solidFill>
                  <a:srgbClr val="FFFF00"/>
                </a:solidFill>
                <a:latin typeface="Arial Narrow" pitchFamily="34" charset="0"/>
              </a:rPr>
              <a:t>synthesis</a:t>
            </a:r>
            <a:endParaRPr lang="en-GB" sz="1600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30" name="Text Box 128"/>
          <p:cNvSpPr txBox="1">
            <a:spLocks noChangeArrowheads="1"/>
          </p:cNvSpPr>
          <p:nvPr/>
        </p:nvSpPr>
        <p:spPr bwMode="auto">
          <a:xfrm>
            <a:off x="152400" y="5675784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TG, </a:t>
            </a:r>
            <a:r>
              <a:rPr lang="en-GB" b="1" dirty="0" err="1">
                <a:solidFill>
                  <a:srgbClr val="FFFF00"/>
                </a:solidFill>
              </a:rPr>
              <a:t>thyroglobulin</a:t>
            </a:r>
            <a:r>
              <a:rPr lang="en-GB" b="1" dirty="0">
                <a:solidFill>
                  <a:srgbClr val="FFFF00"/>
                </a:solidFill>
              </a:rPr>
              <a:t>, a large glycoprotein, containing approximately 115 tyrosine (T) molecules is synthesized in the follicle cells and secreted into the colloid in the lumen; </a:t>
            </a:r>
            <a:r>
              <a:rPr lang="en-GB" b="1" dirty="0" smtClean="0">
                <a:solidFill>
                  <a:srgbClr val="FFFF00"/>
                </a:solidFill>
              </a:rPr>
              <a:t>MIT</a:t>
            </a:r>
            <a:r>
              <a:rPr lang="en-GB" b="1" dirty="0">
                <a:solidFill>
                  <a:srgbClr val="FFFF00"/>
                </a:solidFill>
              </a:rPr>
              <a:t>, </a:t>
            </a:r>
            <a:r>
              <a:rPr lang="en-GB" b="1" dirty="0" err="1">
                <a:solidFill>
                  <a:srgbClr val="FFFF00"/>
                </a:solidFill>
              </a:rPr>
              <a:t>monoiodotyrosine</a:t>
            </a:r>
            <a:r>
              <a:rPr lang="en-GB" b="1" dirty="0">
                <a:solidFill>
                  <a:srgbClr val="FFFF00"/>
                </a:solidFill>
              </a:rPr>
              <a:t>; DIT, </a:t>
            </a:r>
            <a:r>
              <a:rPr lang="en-GB" b="1" dirty="0" err="1">
                <a:solidFill>
                  <a:srgbClr val="FFFF00"/>
                </a:solidFill>
              </a:rPr>
              <a:t>diiodotyrosine</a:t>
            </a:r>
            <a:r>
              <a:rPr lang="en-GB" b="1" dirty="0">
                <a:solidFill>
                  <a:srgbClr val="FFFF00"/>
                </a:solidFill>
              </a:rPr>
              <a:t>; T3, </a:t>
            </a:r>
            <a:r>
              <a:rPr lang="en-GB" b="1" dirty="0" err="1">
                <a:solidFill>
                  <a:srgbClr val="FFFF00"/>
                </a:solidFill>
              </a:rPr>
              <a:t>triiodothyronine</a:t>
            </a:r>
            <a:r>
              <a:rPr lang="en-GB" b="1" dirty="0">
                <a:solidFill>
                  <a:srgbClr val="FFFF00"/>
                </a:solidFill>
              </a:rPr>
              <a:t>; T4, </a:t>
            </a:r>
            <a:r>
              <a:rPr lang="en-GB" b="1" dirty="0" err="1">
                <a:solidFill>
                  <a:srgbClr val="FFFF00"/>
                </a:solidFill>
              </a:rPr>
              <a:t>thyroxine</a:t>
            </a:r>
            <a:r>
              <a:rPr lang="en-GB" b="1" dirty="0">
                <a:solidFill>
                  <a:srgbClr val="FFFF00"/>
                </a:solidFill>
              </a:rPr>
              <a:t>; L, </a:t>
            </a:r>
            <a:r>
              <a:rPr lang="en-GB" b="1" dirty="0" err="1">
                <a:solidFill>
                  <a:srgbClr val="FFFF00"/>
                </a:solidFill>
              </a:rPr>
              <a:t>lysosome</a:t>
            </a:r>
            <a:r>
              <a:rPr lang="en-GB" b="1" dirty="0">
                <a:solidFill>
                  <a:srgbClr val="FFFF00"/>
                </a:solidFill>
              </a:rPr>
              <a:t>.</a:t>
            </a:r>
            <a:r>
              <a:rPr lang="en-GB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31" name="Rectangle 129"/>
          <p:cNvSpPr>
            <a:spLocks noChangeArrowheads="1"/>
          </p:cNvSpPr>
          <p:nvPr/>
        </p:nvSpPr>
        <p:spPr bwMode="auto">
          <a:xfrm>
            <a:off x="2362200" y="2170584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800" b="1">
                <a:solidFill>
                  <a:srgbClr val="FFFF00"/>
                </a:solidFill>
                <a:latin typeface="Times New Roman" pitchFamily="18" charset="0"/>
              </a:rPr>
              <a:t>I</a:t>
            </a:r>
            <a:r>
              <a:rPr lang="en-GB" sz="1800" baseline="30000">
                <a:solidFill>
                  <a:srgbClr val="FFFF00"/>
                </a:solidFill>
                <a:latin typeface="Times New Roman" pitchFamily="18" charset="0"/>
              </a:rPr>
              <a:t>-</a:t>
            </a:r>
          </a:p>
        </p:txBody>
      </p:sp>
      <p:sp>
        <p:nvSpPr>
          <p:cNvPr id="132" name="Line 130"/>
          <p:cNvSpPr>
            <a:spLocks noChangeShapeType="1"/>
          </p:cNvSpPr>
          <p:nvPr/>
        </p:nvSpPr>
        <p:spPr bwMode="auto">
          <a:xfrm flipH="1">
            <a:off x="2590800" y="2399184"/>
            <a:ext cx="2895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33" name="Rectangle 131"/>
          <p:cNvSpPr>
            <a:spLocks noChangeArrowheads="1"/>
          </p:cNvSpPr>
          <p:nvPr/>
        </p:nvSpPr>
        <p:spPr bwMode="auto">
          <a:xfrm>
            <a:off x="5791200" y="2780184"/>
            <a:ext cx="8976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34" name="Rectangle 132"/>
          <p:cNvSpPr>
            <a:spLocks noChangeArrowheads="1"/>
          </p:cNvSpPr>
          <p:nvPr/>
        </p:nvSpPr>
        <p:spPr bwMode="auto">
          <a:xfrm>
            <a:off x="7162800" y="4151784"/>
            <a:ext cx="17152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T4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35" name="Rectangle 133"/>
          <p:cNvSpPr>
            <a:spLocks noChangeArrowheads="1"/>
          </p:cNvSpPr>
          <p:nvPr/>
        </p:nvSpPr>
        <p:spPr bwMode="auto">
          <a:xfrm>
            <a:off x="7226300" y="3329459"/>
            <a:ext cx="17152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T4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36" name="Rectangle 134"/>
          <p:cNvSpPr>
            <a:spLocks noChangeArrowheads="1"/>
          </p:cNvSpPr>
          <p:nvPr/>
        </p:nvSpPr>
        <p:spPr bwMode="auto">
          <a:xfrm>
            <a:off x="6781800" y="3237384"/>
            <a:ext cx="17152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T3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37" name="Rectangle 135"/>
          <p:cNvSpPr>
            <a:spLocks noChangeArrowheads="1"/>
          </p:cNvSpPr>
          <p:nvPr/>
        </p:nvSpPr>
        <p:spPr bwMode="auto">
          <a:xfrm>
            <a:off x="6858000" y="3618384"/>
            <a:ext cx="231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70C0"/>
                </a:solidFill>
                <a:latin typeface="Arial Narrow" pitchFamily="34" charset="0"/>
              </a:rPr>
              <a:t>TG</a:t>
            </a:r>
            <a:endParaRPr lang="en-GB" sz="160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38" name="Rectangle 136"/>
          <p:cNvSpPr>
            <a:spLocks noChangeArrowheads="1"/>
          </p:cNvSpPr>
          <p:nvPr/>
        </p:nvSpPr>
        <p:spPr bwMode="auto">
          <a:xfrm>
            <a:off x="4191000" y="3846984"/>
            <a:ext cx="231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70C0"/>
                </a:solidFill>
                <a:latin typeface="Arial Narrow" pitchFamily="34" charset="0"/>
              </a:rPr>
              <a:t>TG</a:t>
            </a:r>
            <a:endParaRPr lang="en-GB" sz="160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39" name="Rectangle 137"/>
          <p:cNvSpPr>
            <a:spLocks noChangeArrowheads="1"/>
          </p:cNvSpPr>
          <p:nvPr/>
        </p:nvSpPr>
        <p:spPr bwMode="auto">
          <a:xfrm>
            <a:off x="2743200" y="3389784"/>
            <a:ext cx="231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70C0"/>
                </a:solidFill>
                <a:latin typeface="Arial Narrow" pitchFamily="34" charset="0"/>
              </a:rPr>
              <a:t>TG</a:t>
            </a:r>
            <a:endParaRPr lang="en-GB" sz="160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40" name="Rectangle 138"/>
          <p:cNvSpPr>
            <a:spLocks noChangeArrowheads="1"/>
          </p:cNvSpPr>
          <p:nvPr/>
        </p:nvSpPr>
        <p:spPr bwMode="auto">
          <a:xfrm>
            <a:off x="2286000" y="3237384"/>
            <a:ext cx="8976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41" name="Rectangle 139"/>
          <p:cNvSpPr>
            <a:spLocks noChangeArrowheads="1"/>
          </p:cNvSpPr>
          <p:nvPr/>
        </p:nvSpPr>
        <p:spPr bwMode="auto">
          <a:xfrm>
            <a:off x="3200400" y="3084984"/>
            <a:ext cx="8976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42" name="Rectangle 140"/>
          <p:cNvSpPr>
            <a:spLocks noChangeArrowheads="1"/>
          </p:cNvSpPr>
          <p:nvPr/>
        </p:nvSpPr>
        <p:spPr bwMode="auto">
          <a:xfrm>
            <a:off x="3352800" y="3465984"/>
            <a:ext cx="8976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43" name="Rectangle 141"/>
          <p:cNvSpPr>
            <a:spLocks noChangeArrowheads="1"/>
          </p:cNvSpPr>
          <p:nvPr/>
        </p:nvSpPr>
        <p:spPr bwMode="auto">
          <a:xfrm>
            <a:off x="3048000" y="3694584"/>
            <a:ext cx="8976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45" name="Line 143"/>
          <p:cNvSpPr>
            <a:spLocks noChangeShapeType="1"/>
          </p:cNvSpPr>
          <p:nvPr/>
        </p:nvSpPr>
        <p:spPr bwMode="auto">
          <a:xfrm flipV="1">
            <a:off x="3657600" y="3084984"/>
            <a:ext cx="1981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46" name="Freeform 144"/>
          <p:cNvSpPr>
            <a:spLocks/>
          </p:cNvSpPr>
          <p:nvPr/>
        </p:nvSpPr>
        <p:spPr bwMode="auto">
          <a:xfrm>
            <a:off x="1865313" y="1941984"/>
            <a:ext cx="257175" cy="182563"/>
          </a:xfrm>
          <a:custGeom>
            <a:avLst/>
            <a:gdLst>
              <a:gd name="T0" fmla="*/ 0 w 162"/>
              <a:gd name="T1" fmla="*/ 0 h 115"/>
              <a:gd name="T2" fmla="*/ 100 w 162"/>
              <a:gd name="T3" fmla="*/ 115 h 115"/>
              <a:gd name="T4" fmla="*/ 138 w 162"/>
              <a:gd name="T5" fmla="*/ 108 h 115"/>
              <a:gd name="T6" fmla="*/ 0 60000 65536"/>
              <a:gd name="T7" fmla="*/ 0 60000 65536"/>
              <a:gd name="T8" fmla="*/ 0 60000 65536"/>
              <a:gd name="T9" fmla="*/ 0 w 162"/>
              <a:gd name="T10" fmla="*/ 0 h 115"/>
              <a:gd name="T11" fmla="*/ 162 w 162"/>
              <a:gd name="T12" fmla="*/ 115 h 1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2" h="115">
                <a:moveTo>
                  <a:pt x="0" y="0"/>
                </a:moveTo>
                <a:cubicBezTo>
                  <a:pt x="13" y="63"/>
                  <a:pt x="34" y="100"/>
                  <a:pt x="100" y="115"/>
                </a:cubicBezTo>
                <a:cubicBezTo>
                  <a:pt x="149" y="108"/>
                  <a:pt x="162" y="108"/>
                  <a:pt x="138" y="1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48" name="Rectangle 146"/>
          <p:cNvSpPr>
            <a:spLocks noChangeArrowheads="1"/>
          </p:cNvSpPr>
          <p:nvPr/>
        </p:nvSpPr>
        <p:spPr bwMode="auto">
          <a:xfrm>
            <a:off x="6477000" y="2399184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b="1">
                <a:solidFill>
                  <a:srgbClr val="FFFF00"/>
                </a:solidFill>
                <a:latin typeface="Arial Narrow" pitchFamily="34" charset="0"/>
              </a:rPr>
              <a:t>DIT</a:t>
            </a:r>
            <a:endParaRPr lang="en-GB" sz="16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49" name="Rectangle 147"/>
          <p:cNvSpPr>
            <a:spLocks noChangeArrowheads="1"/>
          </p:cNvSpPr>
          <p:nvPr/>
        </p:nvSpPr>
        <p:spPr bwMode="auto">
          <a:xfrm>
            <a:off x="4648200" y="3618384"/>
            <a:ext cx="17152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T4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50" name="Rectangle 148"/>
          <p:cNvSpPr>
            <a:spLocks noChangeArrowheads="1"/>
          </p:cNvSpPr>
          <p:nvPr/>
        </p:nvSpPr>
        <p:spPr bwMode="auto">
          <a:xfrm>
            <a:off x="4114800" y="3465984"/>
            <a:ext cx="17152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T4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51" name="Rectangle 149"/>
          <p:cNvSpPr>
            <a:spLocks noChangeArrowheads="1"/>
          </p:cNvSpPr>
          <p:nvPr/>
        </p:nvSpPr>
        <p:spPr bwMode="auto">
          <a:xfrm>
            <a:off x="4724400" y="3999384"/>
            <a:ext cx="17152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T4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53" name="Rectangle 151"/>
          <p:cNvSpPr>
            <a:spLocks noChangeArrowheads="1"/>
          </p:cNvSpPr>
          <p:nvPr/>
        </p:nvSpPr>
        <p:spPr bwMode="auto">
          <a:xfrm>
            <a:off x="2362200" y="4685184"/>
            <a:ext cx="30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800" b="1">
                <a:solidFill>
                  <a:srgbClr val="FFFF00"/>
                </a:solidFill>
                <a:latin typeface="Arial Narrow" pitchFamily="34" charset="0"/>
              </a:rPr>
              <a:t>T</a:t>
            </a:r>
            <a:r>
              <a:rPr lang="en-GB" sz="1800" b="1" baseline="-25000">
                <a:solidFill>
                  <a:srgbClr val="FFFF00"/>
                </a:solidFill>
                <a:latin typeface="Arial Narrow" pitchFamily="34" charset="0"/>
              </a:rPr>
              <a:t>3</a:t>
            </a:r>
          </a:p>
        </p:txBody>
      </p:sp>
      <p:sp>
        <p:nvSpPr>
          <p:cNvPr id="154" name="Rectangle 152"/>
          <p:cNvSpPr>
            <a:spLocks noChangeArrowheads="1"/>
          </p:cNvSpPr>
          <p:nvPr/>
        </p:nvSpPr>
        <p:spPr bwMode="auto">
          <a:xfrm>
            <a:off x="2301875" y="4304184"/>
            <a:ext cx="2889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800" b="1">
                <a:solidFill>
                  <a:srgbClr val="FFFF00"/>
                </a:solidFill>
                <a:latin typeface="Arial Narrow" pitchFamily="34" charset="0"/>
              </a:rPr>
              <a:t>T</a:t>
            </a:r>
            <a:r>
              <a:rPr lang="en-GB" sz="1800" b="1" baseline="-25000">
                <a:solidFill>
                  <a:srgbClr val="FFFF00"/>
                </a:solidFill>
                <a:latin typeface="Arial Narrow" pitchFamily="34" charset="0"/>
              </a:rPr>
              <a:t>4</a:t>
            </a:r>
          </a:p>
        </p:txBody>
      </p:sp>
      <p:sp>
        <p:nvSpPr>
          <p:cNvPr id="155" name="Rectangle 153"/>
          <p:cNvSpPr>
            <a:spLocks noChangeArrowheads="1"/>
          </p:cNvSpPr>
          <p:nvPr/>
        </p:nvSpPr>
        <p:spPr bwMode="auto">
          <a:xfrm>
            <a:off x="3962400" y="4304184"/>
            <a:ext cx="228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T3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56" name="Rectangle 154"/>
          <p:cNvSpPr>
            <a:spLocks noChangeArrowheads="1"/>
          </p:cNvSpPr>
          <p:nvPr/>
        </p:nvSpPr>
        <p:spPr bwMode="auto">
          <a:xfrm>
            <a:off x="3733800" y="3846984"/>
            <a:ext cx="228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T4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58" name="Line 156"/>
          <p:cNvSpPr>
            <a:spLocks noChangeShapeType="1"/>
          </p:cNvSpPr>
          <p:nvPr/>
        </p:nvSpPr>
        <p:spPr bwMode="auto">
          <a:xfrm>
            <a:off x="5486400" y="2399184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60" name="Rectangle 158"/>
          <p:cNvSpPr>
            <a:spLocks noChangeArrowheads="1"/>
          </p:cNvSpPr>
          <p:nvPr/>
        </p:nvSpPr>
        <p:spPr bwMode="auto">
          <a:xfrm>
            <a:off x="7352806" y="3846984"/>
            <a:ext cx="17152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 dirty="0">
                <a:solidFill>
                  <a:srgbClr val="FFFF00"/>
                </a:solidFill>
                <a:latin typeface="Arial Narrow" pitchFamily="34" charset="0"/>
              </a:rPr>
              <a:t>T3</a:t>
            </a:r>
            <a:endParaRPr lang="en-GB" sz="1400" dirty="0">
              <a:solidFill>
                <a:srgbClr val="FFFF00"/>
              </a:solidFill>
              <a:latin typeface="Arial Narrow" pitchFamily="34" charset="0"/>
            </a:endParaRPr>
          </a:p>
        </p:txBody>
      </p:sp>
      <p:grpSp>
        <p:nvGrpSpPr>
          <p:cNvPr id="161" name="Group 159"/>
          <p:cNvGrpSpPr>
            <a:grpSpLocks/>
          </p:cNvGrpSpPr>
          <p:nvPr/>
        </p:nvGrpSpPr>
        <p:grpSpPr bwMode="auto">
          <a:xfrm>
            <a:off x="381000" y="4075584"/>
            <a:ext cx="1676400" cy="274638"/>
            <a:chOff x="240" y="2707"/>
            <a:chExt cx="1056" cy="173"/>
          </a:xfrm>
        </p:grpSpPr>
        <p:sp>
          <p:nvSpPr>
            <p:cNvPr id="162" name="Rectangle 160"/>
            <p:cNvSpPr>
              <a:spLocks noChangeArrowheads="1"/>
            </p:cNvSpPr>
            <p:nvPr/>
          </p:nvSpPr>
          <p:spPr bwMode="auto">
            <a:xfrm>
              <a:off x="1056" y="2736"/>
              <a:ext cx="240" cy="144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163" name="Rectangle 161"/>
            <p:cNvSpPr>
              <a:spLocks noChangeArrowheads="1"/>
            </p:cNvSpPr>
            <p:nvPr/>
          </p:nvSpPr>
          <p:spPr bwMode="auto">
            <a:xfrm>
              <a:off x="240" y="2707"/>
              <a:ext cx="7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800">
                  <a:solidFill>
                    <a:srgbClr val="FFFF00"/>
                  </a:solidFill>
                  <a:latin typeface="Arial Narrow" pitchFamily="34" charset="0"/>
                </a:rPr>
                <a:t>TSH receptor</a:t>
              </a:r>
            </a:p>
          </p:txBody>
        </p:sp>
      </p:grpSp>
      <p:sp>
        <p:nvSpPr>
          <p:cNvPr id="164" name="Oval 162"/>
          <p:cNvSpPr>
            <a:spLocks noChangeArrowheads="1"/>
          </p:cNvSpPr>
          <p:nvPr/>
        </p:nvSpPr>
        <p:spPr bwMode="auto">
          <a:xfrm>
            <a:off x="1371600" y="3846984"/>
            <a:ext cx="4572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solidFill>
                  <a:srgbClr val="FFFF00"/>
                </a:solidFill>
              </a:rPr>
              <a:t>TSH</a:t>
            </a:r>
          </a:p>
        </p:txBody>
      </p:sp>
      <p:sp>
        <p:nvSpPr>
          <p:cNvPr id="165" name="Rectangle 145"/>
          <p:cNvSpPr>
            <a:spLocks noChangeArrowheads="1"/>
          </p:cNvSpPr>
          <p:nvPr/>
        </p:nvSpPr>
        <p:spPr bwMode="auto">
          <a:xfrm>
            <a:off x="5791200" y="3161184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b="1" dirty="0">
                <a:solidFill>
                  <a:srgbClr val="FFFF00"/>
                </a:solidFill>
                <a:latin typeface="Arial Narrow" pitchFamily="34" charset="0"/>
              </a:rPr>
              <a:t>MIT</a:t>
            </a:r>
            <a:endParaRPr lang="en-GB" sz="1600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44" name="Oval 142"/>
          <p:cNvSpPr>
            <a:spLocks noChangeArrowheads="1"/>
          </p:cNvSpPr>
          <p:nvPr/>
        </p:nvSpPr>
        <p:spPr bwMode="auto">
          <a:xfrm>
            <a:off x="3733800" y="2551584"/>
            <a:ext cx="1828800" cy="685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 b="1" dirty="0" err="1">
                <a:solidFill>
                  <a:srgbClr val="FF0000"/>
                </a:solidFill>
                <a:latin typeface="Arial Narrow" pitchFamily="34" charset="0"/>
              </a:rPr>
              <a:t>Thyroperoxidse</a:t>
            </a:r>
            <a:endParaRPr lang="en-GB" sz="1800" b="1" dirty="0">
              <a:solidFill>
                <a:srgbClr val="FF0000"/>
              </a:solidFill>
              <a:latin typeface="Arial Narrow" pitchFamily="34" charset="0"/>
            </a:endParaRPr>
          </a:p>
          <a:p>
            <a:pPr algn="ctr"/>
            <a:r>
              <a:rPr lang="en-GB" sz="1800" b="1" dirty="0">
                <a:solidFill>
                  <a:srgbClr val="FF0000"/>
                </a:solidFill>
                <a:latin typeface="Arial Narrow" pitchFamily="34" charset="0"/>
              </a:rPr>
              <a:t>+ H</a:t>
            </a:r>
            <a:r>
              <a:rPr lang="en-GB" sz="1800" b="1" baseline="-25000" dirty="0">
                <a:solidFill>
                  <a:srgbClr val="FF0000"/>
                </a:solidFill>
                <a:latin typeface="Arial Narrow" pitchFamily="34" charset="0"/>
              </a:rPr>
              <a:t>2</a:t>
            </a:r>
            <a:r>
              <a:rPr lang="en-GB" sz="1800" b="1" dirty="0">
                <a:solidFill>
                  <a:srgbClr val="FF0000"/>
                </a:solidFill>
                <a:latin typeface="Arial Narrow" pitchFamily="34" charset="0"/>
              </a:rPr>
              <a:t>0</a:t>
            </a:r>
            <a:r>
              <a:rPr lang="en-GB" sz="1800" b="1" baseline="-25000" dirty="0">
                <a:solidFill>
                  <a:srgbClr val="FF0000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157" name="Oval 155"/>
          <p:cNvSpPr>
            <a:spLocks noChangeArrowheads="1"/>
          </p:cNvSpPr>
          <p:nvPr/>
        </p:nvSpPr>
        <p:spPr bwMode="auto">
          <a:xfrm>
            <a:off x="5105400" y="3465984"/>
            <a:ext cx="13716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>
                <a:solidFill>
                  <a:srgbClr val="FF0000"/>
                </a:solidFill>
                <a:latin typeface="Arial Narrow" pitchFamily="34" charset="0"/>
              </a:rPr>
              <a:t>peroxidase </a:t>
            </a:r>
          </a:p>
          <a:p>
            <a:pPr algn="ctr"/>
            <a:r>
              <a:rPr lang="en-GB" sz="1600" b="1">
                <a:solidFill>
                  <a:srgbClr val="FF0000"/>
                </a:solidFill>
                <a:latin typeface="Arial Narrow" pitchFamily="34" charset="0"/>
              </a:rPr>
              <a:t>transaminase</a:t>
            </a:r>
          </a:p>
        </p:txBody>
      </p:sp>
      <p:sp>
        <p:nvSpPr>
          <p:cNvPr id="168" name="Text Box 4"/>
          <p:cNvSpPr txBox="1">
            <a:spLocks noChangeArrowheads="1"/>
          </p:cNvSpPr>
          <p:nvPr/>
        </p:nvSpPr>
        <p:spPr bwMode="auto">
          <a:xfrm>
            <a:off x="2051050" y="307975"/>
            <a:ext cx="389401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400" b="1" dirty="0" smtClean="0"/>
              <a:t>Endocrine Pharmacology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>
                <a:solidFill>
                  <a:srgbClr val="FFFF00"/>
                </a:solidFill>
              </a:rPr>
              <a:t>Hyper-</a:t>
            </a:r>
            <a:r>
              <a:rPr lang="en-GB" sz="2400" b="1" dirty="0" err="1" smtClean="0">
                <a:solidFill>
                  <a:srgbClr val="FFFF00"/>
                </a:solidFill>
              </a:rPr>
              <a:t>thyroidism</a:t>
            </a:r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169" name="Rectangle 150"/>
          <p:cNvSpPr>
            <a:spLocks noChangeArrowheads="1"/>
          </p:cNvSpPr>
          <p:nvPr/>
        </p:nvSpPr>
        <p:spPr bwMode="auto">
          <a:xfrm>
            <a:off x="4419600" y="4227984"/>
            <a:ext cx="228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400" b="1" dirty="0">
                <a:solidFill>
                  <a:srgbClr val="FFFF00"/>
                </a:solidFill>
                <a:latin typeface="Arial Narrow" pitchFamily="34" charset="0"/>
              </a:rPr>
              <a:t>T3</a:t>
            </a:r>
            <a:endParaRPr lang="en-GB" sz="14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1865313" y="3052788"/>
            <a:ext cx="158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V="1">
            <a:off x="2057400" y="3492525"/>
            <a:ext cx="3017838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5114925" y="3035325"/>
            <a:ext cx="180975" cy="465138"/>
          </a:xfrm>
          <a:custGeom>
            <a:avLst/>
            <a:gdLst>
              <a:gd name="T0" fmla="*/ 0 w 114"/>
              <a:gd name="T1" fmla="*/ 293 h 293"/>
              <a:gd name="T2" fmla="*/ 35 w 114"/>
              <a:gd name="T3" fmla="*/ 282 h 293"/>
              <a:gd name="T4" fmla="*/ 52 w 114"/>
              <a:gd name="T5" fmla="*/ 274 h 293"/>
              <a:gd name="T6" fmla="*/ 66 w 114"/>
              <a:gd name="T7" fmla="*/ 263 h 293"/>
              <a:gd name="T8" fmla="*/ 79 w 114"/>
              <a:gd name="T9" fmla="*/ 247 h 293"/>
              <a:gd name="T10" fmla="*/ 91 w 114"/>
              <a:gd name="T11" fmla="*/ 228 h 293"/>
              <a:gd name="T12" fmla="*/ 100 w 114"/>
              <a:gd name="T13" fmla="*/ 207 h 293"/>
              <a:gd name="T14" fmla="*/ 108 w 114"/>
              <a:gd name="T15" fmla="*/ 192 h 293"/>
              <a:gd name="T16" fmla="*/ 110 w 114"/>
              <a:gd name="T17" fmla="*/ 186 h 293"/>
              <a:gd name="T18" fmla="*/ 112 w 114"/>
              <a:gd name="T19" fmla="*/ 182 h 293"/>
              <a:gd name="T20" fmla="*/ 114 w 114"/>
              <a:gd name="T21" fmla="*/ 178 h 293"/>
              <a:gd name="T22" fmla="*/ 114 w 114"/>
              <a:gd name="T23" fmla="*/ 176 h 293"/>
              <a:gd name="T24" fmla="*/ 114 w 114"/>
              <a:gd name="T25" fmla="*/ 172 h 293"/>
              <a:gd name="T26" fmla="*/ 114 w 114"/>
              <a:gd name="T27" fmla="*/ 165 h 293"/>
              <a:gd name="T28" fmla="*/ 114 w 114"/>
              <a:gd name="T29" fmla="*/ 155 h 293"/>
              <a:gd name="T30" fmla="*/ 114 w 114"/>
              <a:gd name="T31" fmla="*/ 140 h 293"/>
              <a:gd name="T32" fmla="*/ 114 w 114"/>
              <a:gd name="T33" fmla="*/ 121 h 293"/>
              <a:gd name="T34" fmla="*/ 114 w 114"/>
              <a:gd name="T35" fmla="*/ 97 h 293"/>
              <a:gd name="T36" fmla="*/ 114 w 114"/>
              <a:gd name="T37" fmla="*/ 74 h 293"/>
              <a:gd name="T38" fmla="*/ 114 w 114"/>
              <a:gd name="T39" fmla="*/ 51 h 293"/>
              <a:gd name="T40" fmla="*/ 114 w 114"/>
              <a:gd name="T41" fmla="*/ 30 h 293"/>
              <a:gd name="T42" fmla="*/ 114 w 114"/>
              <a:gd name="T43" fmla="*/ 13 h 293"/>
              <a:gd name="T44" fmla="*/ 114 w 114"/>
              <a:gd name="T45" fmla="*/ 0 h 29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14"/>
              <a:gd name="T70" fmla="*/ 0 h 293"/>
              <a:gd name="T71" fmla="*/ 114 w 114"/>
              <a:gd name="T72" fmla="*/ 293 h 29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14" h="293">
                <a:moveTo>
                  <a:pt x="0" y="293"/>
                </a:moveTo>
                <a:lnTo>
                  <a:pt x="35" y="282"/>
                </a:lnTo>
                <a:lnTo>
                  <a:pt x="52" y="274"/>
                </a:lnTo>
                <a:lnTo>
                  <a:pt x="66" y="263"/>
                </a:lnTo>
                <a:lnTo>
                  <a:pt x="79" y="247"/>
                </a:lnTo>
                <a:lnTo>
                  <a:pt x="91" y="228"/>
                </a:lnTo>
                <a:lnTo>
                  <a:pt x="100" y="207"/>
                </a:lnTo>
                <a:lnTo>
                  <a:pt x="108" y="192"/>
                </a:lnTo>
                <a:lnTo>
                  <a:pt x="110" y="186"/>
                </a:lnTo>
                <a:lnTo>
                  <a:pt x="112" y="182"/>
                </a:lnTo>
                <a:lnTo>
                  <a:pt x="114" y="178"/>
                </a:lnTo>
                <a:lnTo>
                  <a:pt x="114" y="176"/>
                </a:lnTo>
                <a:lnTo>
                  <a:pt x="114" y="172"/>
                </a:lnTo>
                <a:lnTo>
                  <a:pt x="114" y="165"/>
                </a:lnTo>
                <a:lnTo>
                  <a:pt x="114" y="155"/>
                </a:lnTo>
                <a:lnTo>
                  <a:pt x="114" y="140"/>
                </a:lnTo>
                <a:lnTo>
                  <a:pt x="114" y="121"/>
                </a:lnTo>
                <a:lnTo>
                  <a:pt x="114" y="97"/>
                </a:lnTo>
                <a:lnTo>
                  <a:pt x="114" y="74"/>
                </a:lnTo>
                <a:lnTo>
                  <a:pt x="114" y="51"/>
                </a:lnTo>
                <a:lnTo>
                  <a:pt x="114" y="30"/>
                </a:lnTo>
                <a:lnTo>
                  <a:pt x="114" y="13"/>
                </a:lnTo>
                <a:lnTo>
                  <a:pt x="114" y="0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871663" y="3492525"/>
            <a:ext cx="231775" cy="201613"/>
          </a:xfrm>
          <a:custGeom>
            <a:avLst/>
            <a:gdLst>
              <a:gd name="T0" fmla="*/ 146 w 146"/>
              <a:gd name="T1" fmla="*/ 0 h 127"/>
              <a:gd name="T2" fmla="*/ 108 w 146"/>
              <a:gd name="T3" fmla="*/ 4 h 127"/>
              <a:gd name="T4" fmla="*/ 90 w 146"/>
              <a:gd name="T5" fmla="*/ 4 h 127"/>
              <a:gd name="T6" fmla="*/ 75 w 146"/>
              <a:gd name="T7" fmla="*/ 6 h 127"/>
              <a:gd name="T8" fmla="*/ 63 w 146"/>
              <a:gd name="T9" fmla="*/ 8 h 127"/>
              <a:gd name="T10" fmla="*/ 54 w 146"/>
              <a:gd name="T11" fmla="*/ 10 h 127"/>
              <a:gd name="T12" fmla="*/ 46 w 146"/>
              <a:gd name="T13" fmla="*/ 12 h 127"/>
              <a:gd name="T14" fmla="*/ 38 w 146"/>
              <a:gd name="T15" fmla="*/ 17 h 127"/>
              <a:gd name="T16" fmla="*/ 29 w 146"/>
              <a:gd name="T17" fmla="*/ 29 h 127"/>
              <a:gd name="T18" fmla="*/ 17 w 146"/>
              <a:gd name="T19" fmla="*/ 42 h 127"/>
              <a:gd name="T20" fmla="*/ 8 w 146"/>
              <a:gd name="T21" fmla="*/ 58 h 127"/>
              <a:gd name="T22" fmla="*/ 2 w 146"/>
              <a:gd name="T23" fmla="*/ 71 h 127"/>
              <a:gd name="T24" fmla="*/ 0 w 146"/>
              <a:gd name="T25" fmla="*/ 87 h 127"/>
              <a:gd name="T26" fmla="*/ 0 w 146"/>
              <a:gd name="T27" fmla="*/ 102 h 127"/>
              <a:gd name="T28" fmla="*/ 2 w 146"/>
              <a:gd name="T29" fmla="*/ 115 h 127"/>
              <a:gd name="T30" fmla="*/ 2 w 146"/>
              <a:gd name="T31" fmla="*/ 127 h 12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46"/>
              <a:gd name="T49" fmla="*/ 0 h 127"/>
              <a:gd name="T50" fmla="*/ 146 w 146"/>
              <a:gd name="T51" fmla="*/ 127 h 12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46" h="127">
                <a:moveTo>
                  <a:pt x="146" y="0"/>
                </a:moveTo>
                <a:lnTo>
                  <a:pt x="108" y="4"/>
                </a:lnTo>
                <a:lnTo>
                  <a:pt x="90" y="4"/>
                </a:lnTo>
                <a:lnTo>
                  <a:pt x="75" y="6"/>
                </a:lnTo>
                <a:lnTo>
                  <a:pt x="63" y="8"/>
                </a:lnTo>
                <a:lnTo>
                  <a:pt x="54" y="10"/>
                </a:lnTo>
                <a:lnTo>
                  <a:pt x="46" y="12"/>
                </a:lnTo>
                <a:lnTo>
                  <a:pt x="38" y="17"/>
                </a:lnTo>
                <a:lnTo>
                  <a:pt x="29" y="29"/>
                </a:lnTo>
                <a:lnTo>
                  <a:pt x="17" y="42"/>
                </a:lnTo>
                <a:lnTo>
                  <a:pt x="8" y="58"/>
                </a:lnTo>
                <a:lnTo>
                  <a:pt x="2" y="71"/>
                </a:lnTo>
                <a:lnTo>
                  <a:pt x="0" y="87"/>
                </a:lnTo>
                <a:lnTo>
                  <a:pt x="0" y="102"/>
                </a:lnTo>
                <a:lnTo>
                  <a:pt x="2" y="115"/>
                </a:lnTo>
                <a:lnTo>
                  <a:pt x="2" y="127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5246688" y="3492525"/>
            <a:ext cx="142875" cy="206375"/>
          </a:xfrm>
          <a:custGeom>
            <a:avLst/>
            <a:gdLst>
              <a:gd name="T0" fmla="*/ 0 w 90"/>
              <a:gd name="T1" fmla="*/ 0 h 130"/>
              <a:gd name="T2" fmla="*/ 31 w 90"/>
              <a:gd name="T3" fmla="*/ 3 h 130"/>
              <a:gd name="T4" fmla="*/ 44 w 90"/>
              <a:gd name="T5" fmla="*/ 7 h 130"/>
              <a:gd name="T6" fmla="*/ 56 w 90"/>
              <a:gd name="T7" fmla="*/ 11 h 130"/>
              <a:gd name="T8" fmla="*/ 63 w 90"/>
              <a:gd name="T9" fmla="*/ 19 h 130"/>
              <a:gd name="T10" fmla="*/ 69 w 90"/>
              <a:gd name="T11" fmla="*/ 26 h 130"/>
              <a:gd name="T12" fmla="*/ 79 w 90"/>
              <a:gd name="T13" fmla="*/ 48 h 130"/>
              <a:gd name="T14" fmla="*/ 86 w 90"/>
              <a:gd name="T15" fmla="*/ 67 h 130"/>
              <a:gd name="T16" fmla="*/ 90 w 90"/>
              <a:gd name="T17" fmla="*/ 78 h 130"/>
              <a:gd name="T18" fmla="*/ 90 w 90"/>
              <a:gd name="T19" fmla="*/ 90 h 130"/>
              <a:gd name="T20" fmla="*/ 90 w 90"/>
              <a:gd name="T21" fmla="*/ 101 h 130"/>
              <a:gd name="T22" fmla="*/ 88 w 90"/>
              <a:gd name="T23" fmla="*/ 113 h 130"/>
              <a:gd name="T24" fmla="*/ 86 w 90"/>
              <a:gd name="T25" fmla="*/ 124 h 130"/>
              <a:gd name="T26" fmla="*/ 84 w 90"/>
              <a:gd name="T27" fmla="*/ 130 h 13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0"/>
              <a:gd name="T43" fmla="*/ 0 h 130"/>
              <a:gd name="T44" fmla="*/ 90 w 90"/>
              <a:gd name="T45" fmla="*/ 130 h 13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0" h="130">
                <a:moveTo>
                  <a:pt x="0" y="0"/>
                </a:moveTo>
                <a:lnTo>
                  <a:pt x="31" y="3"/>
                </a:lnTo>
                <a:lnTo>
                  <a:pt x="44" y="7"/>
                </a:lnTo>
                <a:lnTo>
                  <a:pt x="56" y="11"/>
                </a:lnTo>
                <a:lnTo>
                  <a:pt x="63" y="19"/>
                </a:lnTo>
                <a:lnTo>
                  <a:pt x="69" y="26"/>
                </a:lnTo>
                <a:lnTo>
                  <a:pt x="79" y="48"/>
                </a:lnTo>
                <a:lnTo>
                  <a:pt x="86" y="67"/>
                </a:lnTo>
                <a:lnTo>
                  <a:pt x="90" y="78"/>
                </a:lnTo>
                <a:lnTo>
                  <a:pt x="90" y="90"/>
                </a:lnTo>
                <a:lnTo>
                  <a:pt x="90" y="101"/>
                </a:lnTo>
                <a:lnTo>
                  <a:pt x="88" y="113"/>
                </a:lnTo>
                <a:lnTo>
                  <a:pt x="86" y="124"/>
                </a:lnTo>
                <a:lnTo>
                  <a:pt x="84" y="130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874838" y="3721125"/>
            <a:ext cx="39687" cy="2497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1931988" y="6188100"/>
            <a:ext cx="354012" cy="182563"/>
          </a:xfrm>
          <a:custGeom>
            <a:avLst/>
            <a:gdLst>
              <a:gd name="T0" fmla="*/ 0 w 223"/>
              <a:gd name="T1" fmla="*/ 0 h 115"/>
              <a:gd name="T2" fmla="*/ 10 w 223"/>
              <a:gd name="T3" fmla="*/ 28 h 115"/>
              <a:gd name="T4" fmla="*/ 22 w 223"/>
              <a:gd name="T5" fmla="*/ 57 h 115"/>
              <a:gd name="T6" fmla="*/ 33 w 223"/>
              <a:gd name="T7" fmla="*/ 78 h 115"/>
              <a:gd name="T8" fmla="*/ 37 w 223"/>
              <a:gd name="T9" fmla="*/ 88 h 115"/>
              <a:gd name="T10" fmla="*/ 43 w 223"/>
              <a:gd name="T11" fmla="*/ 96 h 115"/>
              <a:gd name="T12" fmla="*/ 47 w 223"/>
              <a:gd name="T13" fmla="*/ 101 h 115"/>
              <a:gd name="T14" fmla="*/ 50 w 223"/>
              <a:gd name="T15" fmla="*/ 105 h 115"/>
              <a:gd name="T16" fmla="*/ 54 w 223"/>
              <a:gd name="T17" fmla="*/ 109 h 115"/>
              <a:gd name="T18" fmla="*/ 58 w 223"/>
              <a:gd name="T19" fmla="*/ 109 h 115"/>
              <a:gd name="T20" fmla="*/ 62 w 223"/>
              <a:gd name="T21" fmla="*/ 109 h 115"/>
              <a:gd name="T22" fmla="*/ 70 w 223"/>
              <a:gd name="T23" fmla="*/ 109 h 115"/>
              <a:gd name="T24" fmla="*/ 79 w 223"/>
              <a:gd name="T25" fmla="*/ 109 h 115"/>
              <a:gd name="T26" fmla="*/ 93 w 223"/>
              <a:gd name="T27" fmla="*/ 109 h 115"/>
              <a:gd name="T28" fmla="*/ 110 w 223"/>
              <a:gd name="T29" fmla="*/ 111 h 115"/>
              <a:gd name="T30" fmla="*/ 131 w 223"/>
              <a:gd name="T31" fmla="*/ 111 h 115"/>
              <a:gd name="T32" fmla="*/ 152 w 223"/>
              <a:gd name="T33" fmla="*/ 113 h 115"/>
              <a:gd name="T34" fmla="*/ 175 w 223"/>
              <a:gd name="T35" fmla="*/ 113 h 115"/>
              <a:gd name="T36" fmla="*/ 194 w 223"/>
              <a:gd name="T37" fmla="*/ 113 h 115"/>
              <a:gd name="T38" fmla="*/ 212 w 223"/>
              <a:gd name="T39" fmla="*/ 115 h 115"/>
              <a:gd name="T40" fmla="*/ 223 w 223"/>
              <a:gd name="T41" fmla="*/ 115 h 11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3"/>
              <a:gd name="T64" fmla="*/ 0 h 115"/>
              <a:gd name="T65" fmla="*/ 223 w 223"/>
              <a:gd name="T66" fmla="*/ 115 h 11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3" h="115">
                <a:moveTo>
                  <a:pt x="0" y="0"/>
                </a:moveTo>
                <a:lnTo>
                  <a:pt x="10" y="28"/>
                </a:lnTo>
                <a:lnTo>
                  <a:pt x="22" y="57"/>
                </a:lnTo>
                <a:lnTo>
                  <a:pt x="33" y="78"/>
                </a:lnTo>
                <a:lnTo>
                  <a:pt x="37" y="88"/>
                </a:lnTo>
                <a:lnTo>
                  <a:pt x="43" y="96"/>
                </a:lnTo>
                <a:lnTo>
                  <a:pt x="47" y="101"/>
                </a:lnTo>
                <a:lnTo>
                  <a:pt x="50" y="105"/>
                </a:lnTo>
                <a:lnTo>
                  <a:pt x="54" y="109"/>
                </a:lnTo>
                <a:lnTo>
                  <a:pt x="58" y="109"/>
                </a:lnTo>
                <a:lnTo>
                  <a:pt x="62" y="109"/>
                </a:lnTo>
                <a:lnTo>
                  <a:pt x="70" y="109"/>
                </a:lnTo>
                <a:lnTo>
                  <a:pt x="79" y="109"/>
                </a:lnTo>
                <a:lnTo>
                  <a:pt x="93" y="109"/>
                </a:lnTo>
                <a:lnTo>
                  <a:pt x="110" y="111"/>
                </a:lnTo>
                <a:lnTo>
                  <a:pt x="131" y="111"/>
                </a:lnTo>
                <a:lnTo>
                  <a:pt x="152" y="113"/>
                </a:lnTo>
                <a:lnTo>
                  <a:pt x="175" y="113"/>
                </a:lnTo>
                <a:lnTo>
                  <a:pt x="194" y="113"/>
                </a:lnTo>
                <a:lnTo>
                  <a:pt x="212" y="115"/>
                </a:lnTo>
                <a:lnTo>
                  <a:pt x="223" y="115"/>
                </a:ln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86000" y="6388125"/>
            <a:ext cx="2887663" cy="36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1905000" y="6384950"/>
            <a:ext cx="198438" cy="384175"/>
          </a:xfrm>
          <a:custGeom>
            <a:avLst/>
            <a:gdLst>
              <a:gd name="T0" fmla="*/ 125 w 125"/>
              <a:gd name="T1" fmla="*/ 2 h 242"/>
              <a:gd name="T2" fmla="*/ 104 w 125"/>
              <a:gd name="T3" fmla="*/ 0 h 242"/>
              <a:gd name="T4" fmla="*/ 83 w 125"/>
              <a:gd name="T5" fmla="*/ 0 h 242"/>
              <a:gd name="T6" fmla="*/ 64 w 125"/>
              <a:gd name="T7" fmla="*/ 2 h 242"/>
              <a:gd name="T8" fmla="*/ 48 w 125"/>
              <a:gd name="T9" fmla="*/ 8 h 242"/>
              <a:gd name="T10" fmla="*/ 35 w 125"/>
              <a:gd name="T11" fmla="*/ 18 h 242"/>
              <a:gd name="T12" fmla="*/ 21 w 125"/>
              <a:gd name="T13" fmla="*/ 27 h 242"/>
              <a:gd name="T14" fmla="*/ 17 w 125"/>
              <a:gd name="T15" fmla="*/ 35 h 242"/>
              <a:gd name="T16" fmla="*/ 14 w 125"/>
              <a:gd name="T17" fmla="*/ 45 h 242"/>
              <a:gd name="T18" fmla="*/ 10 w 125"/>
              <a:gd name="T19" fmla="*/ 54 h 242"/>
              <a:gd name="T20" fmla="*/ 6 w 125"/>
              <a:gd name="T21" fmla="*/ 68 h 242"/>
              <a:gd name="T22" fmla="*/ 4 w 125"/>
              <a:gd name="T23" fmla="*/ 85 h 242"/>
              <a:gd name="T24" fmla="*/ 2 w 125"/>
              <a:gd name="T25" fmla="*/ 108 h 242"/>
              <a:gd name="T26" fmla="*/ 0 w 125"/>
              <a:gd name="T27" fmla="*/ 133 h 242"/>
              <a:gd name="T28" fmla="*/ 0 w 125"/>
              <a:gd name="T29" fmla="*/ 160 h 242"/>
              <a:gd name="T30" fmla="*/ 0 w 125"/>
              <a:gd name="T31" fmla="*/ 185 h 242"/>
              <a:gd name="T32" fmla="*/ 0 w 125"/>
              <a:gd name="T33" fmla="*/ 208 h 242"/>
              <a:gd name="T34" fmla="*/ 0 w 125"/>
              <a:gd name="T35" fmla="*/ 229 h 242"/>
              <a:gd name="T36" fmla="*/ 0 w 125"/>
              <a:gd name="T37" fmla="*/ 242 h 2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5"/>
              <a:gd name="T58" fmla="*/ 0 h 242"/>
              <a:gd name="T59" fmla="*/ 125 w 125"/>
              <a:gd name="T60" fmla="*/ 242 h 24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5" h="242">
                <a:moveTo>
                  <a:pt x="125" y="2"/>
                </a:moveTo>
                <a:lnTo>
                  <a:pt x="104" y="0"/>
                </a:lnTo>
                <a:lnTo>
                  <a:pt x="83" y="0"/>
                </a:lnTo>
                <a:lnTo>
                  <a:pt x="64" y="2"/>
                </a:lnTo>
                <a:lnTo>
                  <a:pt x="48" y="8"/>
                </a:lnTo>
                <a:lnTo>
                  <a:pt x="35" y="18"/>
                </a:lnTo>
                <a:lnTo>
                  <a:pt x="21" y="27"/>
                </a:lnTo>
                <a:lnTo>
                  <a:pt x="17" y="35"/>
                </a:lnTo>
                <a:lnTo>
                  <a:pt x="14" y="45"/>
                </a:lnTo>
                <a:lnTo>
                  <a:pt x="10" y="54"/>
                </a:lnTo>
                <a:lnTo>
                  <a:pt x="6" y="68"/>
                </a:lnTo>
                <a:lnTo>
                  <a:pt x="4" y="85"/>
                </a:lnTo>
                <a:lnTo>
                  <a:pt x="2" y="108"/>
                </a:lnTo>
                <a:lnTo>
                  <a:pt x="0" y="133"/>
                </a:lnTo>
                <a:lnTo>
                  <a:pt x="0" y="160"/>
                </a:lnTo>
                <a:lnTo>
                  <a:pt x="0" y="185"/>
                </a:lnTo>
                <a:lnTo>
                  <a:pt x="0" y="208"/>
                </a:lnTo>
                <a:lnTo>
                  <a:pt x="0" y="229"/>
                </a:lnTo>
                <a:lnTo>
                  <a:pt x="0" y="242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5151438" y="6397650"/>
            <a:ext cx="247650" cy="390525"/>
          </a:xfrm>
          <a:custGeom>
            <a:avLst/>
            <a:gdLst>
              <a:gd name="T0" fmla="*/ 0 w 156"/>
              <a:gd name="T1" fmla="*/ 6 h 246"/>
              <a:gd name="T2" fmla="*/ 23 w 156"/>
              <a:gd name="T3" fmla="*/ 2 h 246"/>
              <a:gd name="T4" fmla="*/ 45 w 156"/>
              <a:gd name="T5" fmla="*/ 0 h 246"/>
              <a:gd name="T6" fmla="*/ 66 w 156"/>
              <a:gd name="T7" fmla="*/ 2 h 246"/>
              <a:gd name="T8" fmla="*/ 85 w 156"/>
              <a:gd name="T9" fmla="*/ 6 h 246"/>
              <a:gd name="T10" fmla="*/ 102 w 156"/>
              <a:gd name="T11" fmla="*/ 14 h 246"/>
              <a:gd name="T12" fmla="*/ 119 w 156"/>
              <a:gd name="T13" fmla="*/ 25 h 246"/>
              <a:gd name="T14" fmla="*/ 127 w 156"/>
              <a:gd name="T15" fmla="*/ 33 h 246"/>
              <a:gd name="T16" fmla="*/ 133 w 156"/>
              <a:gd name="T17" fmla="*/ 40 h 246"/>
              <a:gd name="T18" fmla="*/ 139 w 156"/>
              <a:gd name="T19" fmla="*/ 52 h 246"/>
              <a:gd name="T20" fmla="*/ 144 w 156"/>
              <a:gd name="T21" fmla="*/ 65 h 246"/>
              <a:gd name="T22" fmla="*/ 148 w 156"/>
              <a:gd name="T23" fmla="*/ 83 h 246"/>
              <a:gd name="T24" fmla="*/ 150 w 156"/>
              <a:gd name="T25" fmla="*/ 106 h 246"/>
              <a:gd name="T26" fmla="*/ 152 w 156"/>
              <a:gd name="T27" fmla="*/ 133 h 246"/>
              <a:gd name="T28" fmla="*/ 154 w 156"/>
              <a:gd name="T29" fmla="*/ 160 h 246"/>
              <a:gd name="T30" fmla="*/ 154 w 156"/>
              <a:gd name="T31" fmla="*/ 186 h 246"/>
              <a:gd name="T32" fmla="*/ 156 w 156"/>
              <a:gd name="T33" fmla="*/ 211 h 246"/>
              <a:gd name="T34" fmla="*/ 156 w 156"/>
              <a:gd name="T35" fmla="*/ 233 h 246"/>
              <a:gd name="T36" fmla="*/ 156 w 156"/>
              <a:gd name="T37" fmla="*/ 240 h 246"/>
              <a:gd name="T38" fmla="*/ 156 w 156"/>
              <a:gd name="T39" fmla="*/ 246 h 2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56"/>
              <a:gd name="T61" fmla="*/ 0 h 246"/>
              <a:gd name="T62" fmla="*/ 156 w 156"/>
              <a:gd name="T63" fmla="*/ 246 h 2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56" h="246">
                <a:moveTo>
                  <a:pt x="0" y="6"/>
                </a:moveTo>
                <a:lnTo>
                  <a:pt x="23" y="2"/>
                </a:lnTo>
                <a:lnTo>
                  <a:pt x="45" y="0"/>
                </a:lnTo>
                <a:lnTo>
                  <a:pt x="66" y="2"/>
                </a:lnTo>
                <a:lnTo>
                  <a:pt x="85" y="6"/>
                </a:lnTo>
                <a:lnTo>
                  <a:pt x="102" y="14"/>
                </a:lnTo>
                <a:lnTo>
                  <a:pt x="119" y="25"/>
                </a:lnTo>
                <a:lnTo>
                  <a:pt x="127" y="33"/>
                </a:lnTo>
                <a:lnTo>
                  <a:pt x="133" y="40"/>
                </a:lnTo>
                <a:lnTo>
                  <a:pt x="139" y="52"/>
                </a:lnTo>
                <a:lnTo>
                  <a:pt x="144" y="65"/>
                </a:lnTo>
                <a:lnTo>
                  <a:pt x="148" y="83"/>
                </a:lnTo>
                <a:lnTo>
                  <a:pt x="150" y="106"/>
                </a:lnTo>
                <a:lnTo>
                  <a:pt x="152" y="133"/>
                </a:lnTo>
                <a:lnTo>
                  <a:pt x="154" y="160"/>
                </a:lnTo>
                <a:lnTo>
                  <a:pt x="154" y="186"/>
                </a:lnTo>
                <a:lnTo>
                  <a:pt x="156" y="211"/>
                </a:lnTo>
                <a:lnTo>
                  <a:pt x="156" y="233"/>
                </a:lnTo>
                <a:lnTo>
                  <a:pt x="156" y="240"/>
                </a:lnTo>
                <a:lnTo>
                  <a:pt x="156" y="246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1676400" y="3721125"/>
            <a:ext cx="384175" cy="3349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5191125" y="3824313"/>
            <a:ext cx="933450" cy="2582862"/>
          </a:xfrm>
          <a:custGeom>
            <a:avLst/>
            <a:gdLst>
              <a:gd name="T0" fmla="*/ 110 w 588"/>
              <a:gd name="T1" fmla="*/ 41 h 1627"/>
              <a:gd name="T2" fmla="*/ 93 w 588"/>
              <a:gd name="T3" fmla="*/ 98 h 1627"/>
              <a:gd name="T4" fmla="*/ 96 w 588"/>
              <a:gd name="T5" fmla="*/ 146 h 1627"/>
              <a:gd name="T6" fmla="*/ 121 w 588"/>
              <a:gd name="T7" fmla="*/ 187 h 1627"/>
              <a:gd name="T8" fmla="*/ 162 w 588"/>
              <a:gd name="T9" fmla="*/ 237 h 1627"/>
              <a:gd name="T10" fmla="*/ 192 w 588"/>
              <a:gd name="T11" fmla="*/ 283 h 1627"/>
              <a:gd name="T12" fmla="*/ 198 w 588"/>
              <a:gd name="T13" fmla="*/ 319 h 1627"/>
              <a:gd name="T14" fmla="*/ 190 w 588"/>
              <a:gd name="T15" fmla="*/ 358 h 1627"/>
              <a:gd name="T16" fmla="*/ 183 w 588"/>
              <a:gd name="T17" fmla="*/ 409 h 1627"/>
              <a:gd name="T18" fmla="*/ 165 w 588"/>
              <a:gd name="T19" fmla="*/ 534 h 1627"/>
              <a:gd name="T20" fmla="*/ 148 w 588"/>
              <a:gd name="T21" fmla="*/ 661 h 1627"/>
              <a:gd name="T22" fmla="*/ 142 w 588"/>
              <a:gd name="T23" fmla="*/ 717 h 1627"/>
              <a:gd name="T24" fmla="*/ 141 w 588"/>
              <a:gd name="T25" fmla="*/ 763 h 1627"/>
              <a:gd name="T26" fmla="*/ 141 w 588"/>
              <a:gd name="T27" fmla="*/ 799 h 1627"/>
              <a:gd name="T28" fmla="*/ 131 w 588"/>
              <a:gd name="T29" fmla="*/ 863 h 1627"/>
              <a:gd name="T30" fmla="*/ 116 w 588"/>
              <a:gd name="T31" fmla="*/ 968 h 1627"/>
              <a:gd name="T32" fmla="*/ 117 w 588"/>
              <a:gd name="T33" fmla="*/ 1024 h 1627"/>
              <a:gd name="T34" fmla="*/ 135 w 588"/>
              <a:gd name="T35" fmla="*/ 1051 h 1627"/>
              <a:gd name="T36" fmla="*/ 183 w 588"/>
              <a:gd name="T37" fmla="*/ 1074 h 1627"/>
              <a:gd name="T38" fmla="*/ 240 w 588"/>
              <a:gd name="T39" fmla="*/ 1062 h 1627"/>
              <a:gd name="T40" fmla="*/ 304 w 588"/>
              <a:gd name="T41" fmla="*/ 1030 h 1627"/>
              <a:gd name="T42" fmla="*/ 371 w 588"/>
              <a:gd name="T43" fmla="*/ 991 h 1627"/>
              <a:gd name="T44" fmla="*/ 446 w 588"/>
              <a:gd name="T45" fmla="*/ 955 h 1627"/>
              <a:gd name="T46" fmla="*/ 507 w 588"/>
              <a:gd name="T47" fmla="*/ 949 h 1627"/>
              <a:gd name="T48" fmla="*/ 555 w 588"/>
              <a:gd name="T49" fmla="*/ 970 h 1627"/>
              <a:gd name="T50" fmla="*/ 584 w 588"/>
              <a:gd name="T51" fmla="*/ 995 h 1627"/>
              <a:gd name="T52" fmla="*/ 586 w 588"/>
              <a:gd name="T53" fmla="*/ 1018 h 1627"/>
              <a:gd name="T54" fmla="*/ 548 w 588"/>
              <a:gd name="T55" fmla="*/ 1070 h 1627"/>
              <a:gd name="T56" fmla="*/ 507 w 588"/>
              <a:gd name="T57" fmla="*/ 1093 h 1627"/>
              <a:gd name="T58" fmla="*/ 415 w 588"/>
              <a:gd name="T59" fmla="*/ 1107 h 1627"/>
              <a:gd name="T60" fmla="*/ 308 w 588"/>
              <a:gd name="T61" fmla="*/ 1120 h 1627"/>
              <a:gd name="T62" fmla="*/ 262 w 588"/>
              <a:gd name="T63" fmla="*/ 1130 h 1627"/>
              <a:gd name="T64" fmla="*/ 240 w 588"/>
              <a:gd name="T65" fmla="*/ 1155 h 1627"/>
              <a:gd name="T66" fmla="*/ 237 w 588"/>
              <a:gd name="T67" fmla="*/ 1204 h 1627"/>
              <a:gd name="T68" fmla="*/ 254 w 588"/>
              <a:gd name="T69" fmla="*/ 1287 h 1627"/>
              <a:gd name="T70" fmla="*/ 273 w 588"/>
              <a:gd name="T71" fmla="*/ 1322 h 1627"/>
              <a:gd name="T72" fmla="*/ 302 w 588"/>
              <a:gd name="T73" fmla="*/ 1333 h 1627"/>
              <a:gd name="T74" fmla="*/ 390 w 588"/>
              <a:gd name="T75" fmla="*/ 1316 h 1627"/>
              <a:gd name="T76" fmla="*/ 455 w 588"/>
              <a:gd name="T77" fmla="*/ 1279 h 1627"/>
              <a:gd name="T78" fmla="*/ 525 w 588"/>
              <a:gd name="T79" fmla="*/ 1235 h 1627"/>
              <a:gd name="T80" fmla="*/ 567 w 588"/>
              <a:gd name="T81" fmla="*/ 1229 h 1627"/>
              <a:gd name="T82" fmla="*/ 582 w 588"/>
              <a:gd name="T83" fmla="*/ 1270 h 1627"/>
              <a:gd name="T84" fmla="*/ 576 w 588"/>
              <a:gd name="T85" fmla="*/ 1324 h 1627"/>
              <a:gd name="T86" fmla="*/ 546 w 588"/>
              <a:gd name="T87" fmla="*/ 1368 h 1627"/>
              <a:gd name="T88" fmla="*/ 486 w 588"/>
              <a:gd name="T89" fmla="*/ 1414 h 1627"/>
              <a:gd name="T90" fmla="*/ 432 w 588"/>
              <a:gd name="T91" fmla="*/ 1446 h 1627"/>
              <a:gd name="T92" fmla="*/ 398 w 588"/>
              <a:gd name="T93" fmla="*/ 1458 h 1627"/>
              <a:gd name="T94" fmla="*/ 358 w 588"/>
              <a:gd name="T95" fmla="*/ 1462 h 1627"/>
              <a:gd name="T96" fmla="*/ 327 w 588"/>
              <a:gd name="T97" fmla="*/ 1481 h 1627"/>
              <a:gd name="T98" fmla="*/ 275 w 588"/>
              <a:gd name="T99" fmla="*/ 1529 h 1627"/>
              <a:gd name="T100" fmla="*/ 227 w 588"/>
              <a:gd name="T101" fmla="*/ 1556 h 1627"/>
              <a:gd name="T102" fmla="*/ 179 w 588"/>
              <a:gd name="T103" fmla="*/ 1573 h 1627"/>
              <a:gd name="T104" fmla="*/ 110 w 588"/>
              <a:gd name="T105" fmla="*/ 1594 h 1627"/>
              <a:gd name="T106" fmla="*/ 33 w 588"/>
              <a:gd name="T107" fmla="*/ 1617 h 1627"/>
              <a:gd name="T108" fmla="*/ 0 w 588"/>
              <a:gd name="T109" fmla="*/ 1627 h 162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588"/>
              <a:gd name="T166" fmla="*/ 0 h 1627"/>
              <a:gd name="T167" fmla="*/ 588 w 588"/>
              <a:gd name="T168" fmla="*/ 1627 h 162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588" h="1627">
                <a:moveTo>
                  <a:pt x="131" y="0"/>
                </a:moveTo>
                <a:lnTo>
                  <a:pt x="119" y="20"/>
                </a:lnTo>
                <a:lnTo>
                  <a:pt x="110" y="41"/>
                </a:lnTo>
                <a:lnTo>
                  <a:pt x="102" y="60"/>
                </a:lnTo>
                <a:lnTo>
                  <a:pt x="96" y="79"/>
                </a:lnTo>
                <a:lnTo>
                  <a:pt x="93" y="98"/>
                </a:lnTo>
                <a:lnTo>
                  <a:pt x="91" y="116"/>
                </a:lnTo>
                <a:lnTo>
                  <a:pt x="93" y="135"/>
                </a:lnTo>
                <a:lnTo>
                  <a:pt x="96" y="146"/>
                </a:lnTo>
                <a:lnTo>
                  <a:pt x="102" y="158"/>
                </a:lnTo>
                <a:lnTo>
                  <a:pt x="110" y="171"/>
                </a:lnTo>
                <a:lnTo>
                  <a:pt x="121" y="187"/>
                </a:lnTo>
                <a:lnTo>
                  <a:pt x="133" y="202"/>
                </a:lnTo>
                <a:lnTo>
                  <a:pt x="148" y="219"/>
                </a:lnTo>
                <a:lnTo>
                  <a:pt x="162" y="237"/>
                </a:lnTo>
                <a:lnTo>
                  <a:pt x="173" y="252"/>
                </a:lnTo>
                <a:lnTo>
                  <a:pt x="185" y="267"/>
                </a:lnTo>
                <a:lnTo>
                  <a:pt x="192" y="283"/>
                </a:lnTo>
                <a:lnTo>
                  <a:pt x="196" y="294"/>
                </a:lnTo>
                <a:lnTo>
                  <a:pt x="198" y="304"/>
                </a:lnTo>
                <a:lnTo>
                  <a:pt x="198" y="319"/>
                </a:lnTo>
                <a:lnTo>
                  <a:pt x="196" y="329"/>
                </a:lnTo>
                <a:lnTo>
                  <a:pt x="192" y="340"/>
                </a:lnTo>
                <a:lnTo>
                  <a:pt x="190" y="358"/>
                </a:lnTo>
                <a:lnTo>
                  <a:pt x="187" y="379"/>
                </a:lnTo>
                <a:lnTo>
                  <a:pt x="185" y="392"/>
                </a:lnTo>
                <a:lnTo>
                  <a:pt x="183" y="409"/>
                </a:lnTo>
                <a:lnTo>
                  <a:pt x="177" y="446"/>
                </a:lnTo>
                <a:lnTo>
                  <a:pt x="171" y="488"/>
                </a:lnTo>
                <a:lnTo>
                  <a:pt x="165" y="534"/>
                </a:lnTo>
                <a:lnTo>
                  <a:pt x="158" y="578"/>
                </a:lnTo>
                <a:lnTo>
                  <a:pt x="152" y="623"/>
                </a:lnTo>
                <a:lnTo>
                  <a:pt x="148" y="661"/>
                </a:lnTo>
                <a:lnTo>
                  <a:pt x="146" y="676"/>
                </a:lnTo>
                <a:lnTo>
                  <a:pt x="144" y="692"/>
                </a:lnTo>
                <a:lnTo>
                  <a:pt x="142" y="717"/>
                </a:lnTo>
                <a:lnTo>
                  <a:pt x="141" y="734"/>
                </a:lnTo>
                <a:lnTo>
                  <a:pt x="141" y="749"/>
                </a:lnTo>
                <a:lnTo>
                  <a:pt x="141" y="763"/>
                </a:lnTo>
                <a:lnTo>
                  <a:pt x="141" y="774"/>
                </a:lnTo>
                <a:lnTo>
                  <a:pt x="141" y="786"/>
                </a:lnTo>
                <a:lnTo>
                  <a:pt x="141" y="799"/>
                </a:lnTo>
                <a:lnTo>
                  <a:pt x="139" y="817"/>
                </a:lnTo>
                <a:lnTo>
                  <a:pt x="137" y="838"/>
                </a:lnTo>
                <a:lnTo>
                  <a:pt x="131" y="863"/>
                </a:lnTo>
                <a:lnTo>
                  <a:pt x="123" y="916"/>
                </a:lnTo>
                <a:lnTo>
                  <a:pt x="117" y="943"/>
                </a:lnTo>
                <a:lnTo>
                  <a:pt x="116" y="968"/>
                </a:lnTo>
                <a:lnTo>
                  <a:pt x="114" y="991"/>
                </a:lnTo>
                <a:lnTo>
                  <a:pt x="114" y="1009"/>
                </a:lnTo>
                <a:lnTo>
                  <a:pt x="117" y="1024"/>
                </a:lnTo>
                <a:lnTo>
                  <a:pt x="121" y="1035"/>
                </a:lnTo>
                <a:lnTo>
                  <a:pt x="127" y="1045"/>
                </a:lnTo>
                <a:lnTo>
                  <a:pt x="135" y="1051"/>
                </a:lnTo>
                <a:lnTo>
                  <a:pt x="150" y="1062"/>
                </a:lnTo>
                <a:lnTo>
                  <a:pt x="167" y="1070"/>
                </a:lnTo>
                <a:lnTo>
                  <a:pt x="183" y="1074"/>
                </a:lnTo>
                <a:lnTo>
                  <a:pt x="198" y="1074"/>
                </a:lnTo>
                <a:lnTo>
                  <a:pt x="217" y="1070"/>
                </a:lnTo>
                <a:lnTo>
                  <a:pt x="240" y="1062"/>
                </a:lnTo>
                <a:lnTo>
                  <a:pt x="254" y="1057"/>
                </a:lnTo>
                <a:lnTo>
                  <a:pt x="269" y="1049"/>
                </a:lnTo>
                <a:lnTo>
                  <a:pt x="304" y="1030"/>
                </a:lnTo>
                <a:lnTo>
                  <a:pt x="340" y="1009"/>
                </a:lnTo>
                <a:lnTo>
                  <a:pt x="356" y="999"/>
                </a:lnTo>
                <a:lnTo>
                  <a:pt x="371" y="991"/>
                </a:lnTo>
                <a:lnTo>
                  <a:pt x="398" y="978"/>
                </a:lnTo>
                <a:lnTo>
                  <a:pt x="423" y="964"/>
                </a:lnTo>
                <a:lnTo>
                  <a:pt x="446" y="955"/>
                </a:lnTo>
                <a:lnTo>
                  <a:pt x="467" y="949"/>
                </a:lnTo>
                <a:lnTo>
                  <a:pt x="488" y="947"/>
                </a:lnTo>
                <a:lnTo>
                  <a:pt x="507" y="949"/>
                </a:lnTo>
                <a:lnTo>
                  <a:pt x="525" y="955"/>
                </a:lnTo>
                <a:lnTo>
                  <a:pt x="540" y="961"/>
                </a:lnTo>
                <a:lnTo>
                  <a:pt x="555" y="970"/>
                </a:lnTo>
                <a:lnTo>
                  <a:pt x="573" y="982"/>
                </a:lnTo>
                <a:lnTo>
                  <a:pt x="578" y="987"/>
                </a:lnTo>
                <a:lnTo>
                  <a:pt x="584" y="995"/>
                </a:lnTo>
                <a:lnTo>
                  <a:pt x="588" y="1001"/>
                </a:lnTo>
                <a:lnTo>
                  <a:pt x="588" y="1009"/>
                </a:lnTo>
                <a:lnTo>
                  <a:pt x="586" y="1018"/>
                </a:lnTo>
                <a:lnTo>
                  <a:pt x="580" y="1028"/>
                </a:lnTo>
                <a:lnTo>
                  <a:pt x="567" y="1049"/>
                </a:lnTo>
                <a:lnTo>
                  <a:pt x="548" y="1070"/>
                </a:lnTo>
                <a:lnTo>
                  <a:pt x="536" y="1080"/>
                </a:lnTo>
                <a:lnTo>
                  <a:pt x="523" y="1087"/>
                </a:lnTo>
                <a:lnTo>
                  <a:pt x="507" y="1093"/>
                </a:lnTo>
                <a:lnTo>
                  <a:pt x="492" y="1097"/>
                </a:lnTo>
                <a:lnTo>
                  <a:pt x="454" y="1103"/>
                </a:lnTo>
                <a:lnTo>
                  <a:pt x="415" y="1107"/>
                </a:lnTo>
                <a:lnTo>
                  <a:pt x="379" y="1110"/>
                </a:lnTo>
                <a:lnTo>
                  <a:pt x="342" y="1116"/>
                </a:lnTo>
                <a:lnTo>
                  <a:pt x="308" y="1120"/>
                </a:lnTo>
                <a:lnTo>
                  <a:pt x="290" y="1122"/>
                </a:lnTo>
                <a:lnTo>
                  <a:pt x="275" y="1124"/>
                </a:lnTo>
                <a:lnTo>
                  <a:pt x="262" y="1130"/>
                </a:lnTo>
                <a:lnTo>
                  <a:pt x="252" y="1135"/>
                </a:lnTo>
                <a:lnTo>
                  <a:pt x="244" y="1143"/>
                </a:lnTo>
                <a:lnTo>
                  <a:pt x="240" y="1155"/>
                </a:lnTo>
                <a:lnTo>
                  <a:pt x="237" y="1166"/>
                </a:lnTo>
                <a:lnTo>
                  <a:pt x="235" y="1178"/>
                </a:lnTo>
                <a:lnTo>
                  <a:pt x="237" y="1204"/>
                </a:lnTo>
                <a:lnTo>
                  <a:pt x="240" y="1231"/>
                </a:lnTo>
                <a:lnTo>
                  <a:pt x="244" y="1258"/>
                </a:lnTo>
                <a:lnTo>
                  <a:pt x="254" y="1287"/>
                </a:lnTo>
                <a:lnTo>
                  <a:pt x="260" y="1300"/>
                </a:lnTo>
                <a:lnTo>
                  <a:pt x="265" y="1312"/>
                </a:lnTo>
                <a:lnTo>
                  <a:pt x="273" y="1322"/>
                </a:lnTo>
                <a:lnTo>
                  <a:pt x="283" y="1327"/>
                </a:lnTo>
                <a:lnTo>
                  <a:pt x="292" y="1331"/>
                </a:lnTo>
                <a:lnTo>
                  <a:pt x="302" y="1333"/>
                </a:lnTo>
                <a:lnTo>
                  <a:pt x="329" y="1333"/>
                </a:lnTo>
                <a:lnTo>
                  <a:pt x="358" y="1325"/>
                </a:lnTo>
                <a:lnTo>
                  <a:pt x="390" y="1316"/>
                </a:lnTo>
                <a:lnTo>
                  <a:pt x="409" y="1306"/>
                </a:lnTo>
                <a:lnTo>
                  <a:pt x="432" y="1295"/>
                </a:lnTo>
                <a:lnTo>
                  <a:pt x="455" y="1279"/>
                </a:lnTo>
                <a:lnTo>
                  <a:pt x="480" y="1262"/>
                </a:lnTo>
                <a:lnTo>
                  <a:pt x="503" y="1249"/>
                </a:lnTo>
                <a:lnTo>
                  <a:pt x="525" y="1235"/>
                </a:lnTo>
                <a:lnTo>
                  <a:pt x="544" y="1227"/>
                </a:lnTo>
                <a:lnTo>
                  <a:pt x="557" y="1226"/>
                </a:lnTo>
                <a:lnTo>
                  <a:pt x="567" y="1229"/>
                </a:lnTo>
                <a:lnTo>
                  <a:pt x="575" y="1239"/>
                </a:lnTo>
                <a:lnTo>
                  <a:pt x="580" y="1254"/>
                </a:lnTo>
                <a:lnTo>
                  <a:pt x="582" y="1270"/>
                </a:lnTo>
                <a:lnTo>
                  <a:pt x="582" y="1289"/>
                </a:lnTo>
                <a:lnTo>
                  <a:pt x="580" y="1306"/>
                </a:lnTo>
                <a:lnTo>
                  <a:pt x="576" y="1324"/>
                </a:lnTo>
                <a:lnTo>
                  <a:pt x="571" y="1339"/>
                </a:lnTo>
                <a:lnTo>
                  <a:pt x="561" y="1352"/>
                </a:lnTo>
                <a:lnTo>
                  <a:pt x="546" y="1368"/>
                </a:lnTo>
                <a:lnTo>
                  <a:pt x="527" y="1383"/>
                </a:lnTo>
                <a:lnTo>
                  <a:pt x="507" y="1398"/>
                </a:lnTo>
                <a:lnTo>
                  <a:pt x="486" y="1414"/>
                </a:lnTo>
                <a:lnTo>
                  <a:pt x="467" y="1427"/>
                </a:lnTo>
                <a:lnTo>
                  <a:pt x="448" y="1439"/>
                </a:lnTo>
                <a:lnTo>
                  <a:pt x="432" y="1446"/>
                </a:lnTo>
                <a:lnTo>
                  <a:pt x="419" y="1452"/>
                </a:lnTo>
                <a:lnTo>
                  <a:pt x="407" y="1456"/>
                </a:lnTo>
                <a:lnTo>
                  <a:pt x="398" y="1458"/>
                </a:lnTo>
                <a:lnTo>
                  <a:pt x="388" y="1458"/>
                </a:lnTo>
                <a:lnTo>
                  <a:pt x="369" y="1460"/>
                </a:lnTo>
                <a:lnTo>
                  <a:pt x="358" y="1462"/>
                </a:lnTo>
                <a:lnTo>
                  <a:pt x="348" y="1466"/>
                </a:lnTo>
                <a:lnTo>
                  <a:pt x="336" y="1473"/>
                </a:lnTo>
                <a:lnTo>
                  <a:pt x="327" y="1481"/>
                </a:lnTo>
                <a:lnTo>
                  <a:pt x="306" y="1500"/>
                </a:lnTo>
                <a:lnTo>
                  <a:pt x="285" y="1521"/>
                </a:lnTo>
                <a:lnTo>
                  <a:pt x="275" y="1529"/>
                </a:lnTo>
                <a:lnTo>
                  <a:pt x="263" y="1537"/>
                </a:lnTo>
                <a:lnTo>
                  <a:pt x="244" y="1548"/>
                </a:lnTo>
                <a:lnTo>
                  <a:pt x="227" y="1556"/>
                </a:lnTo>
                <a:lnTo>
                  <a:pt x="208" y="1564"/>
                </a:lnTo>
                <a:lnTo>
                  <a:pt x="194" y="1567"/>
                </a:lnTo>
                <a:lnTo>
                  <a:pt x="179" y="1573"/>
                </a:lnTo>
                <a:lnTo>
                  <a:pt x="160" y="1579"/>
                </a:lnTo>
                <a:lnTo>
                  <a:pt x="137" y="1587"/>
                </a:lnTo>
                <a:lnTo>
                  <a:pt x="110" y="1594"/>
                </a:lnTo>
                <a:lnTo>
                  <a:pt x="83" y="1604"/>
                </a:lnTo>
                <a:lnTo>
                  <a:pt x="56" y="1612"/>
                </a:lnTo>
                <a:lnTo>
                  <a:pt x="33" y="1617"/>
                </a:lnTo>
                <a:lnTo>
                  <a:pt x="14" y="1623"/>
                </a:lnTo>
                <a:lnTo>
                  <a:pt x="6" y="1625"/>
                </a:lnTo>
                <a:lnTo>
                  <a:pt x="0" y="1627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1219200" y="3568725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800" b="1">
                <a:solidFill>
                  <a:srgbClr val="FFFF00"/>
                </a:solidFill>
                <a:latin typeface="Times New Roman" pitchFamily="18" charset="0"/>
              </a:rPr>
              <a:t>I</a:t>
            </a:r>
            <a:r>
              <a:rPr lang="en-GB" sz="1800" baseline="30000">
                <a:solidFill>
                  <a:srgbClr val="FFFF00"/>
                </a:solidFill>
                <a:latin typeface="Times New Roman" pitchFamily="18" charset="0"/>
              </a:rPr>
              <a:t>-</a:t>
            </a:r>
          </a:p>
        </p:txBody>
      </p: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1447800" y="3644925"/>
            <a:ext cx="809625" cy="125413"/>
            <a:chOff x="899" y="1480"/>
            <a:chExt cx="510" cy="79"/>
          </a:xfrm>
        </p:grpSpPr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899" y="1513"/>
              <a:ext cx="11" cy="12"/>
            </a:xfrm>
            <a:custGeom>
              <a:avLst/>
              <a:gdLst>
                <a:gd name="T0" fmla="*/ 7 w 11"/>
                <a:gd name="T1" fmla="*/ 0 h 12"/>
                <a:gd name="T2" fmla="*/ 5 w 11"/>
                <a:gd name="T3" fmla="*/ 0 h 12"/>
                <a:gd name="T4" fmla="*/ 4 w 11"/>
                <a:gd name="T5" fmla="*/ 2 h 12"/>
                <a:gd name="T6" fmla="*/ 2 w 11"/>
                <a:gd name="T7" fmla="*/ 4 h 12"/>
                <a:gd name="T8" fmla="*/ 0 w 11"/>
                <a:gd name="T9" fmla="*/ 6 h 12"/>
                <a:gd name="T10" fmla="*/ 0 w 11"/>
                <a:gd name="T11" fmla="*/ 6 h 12"/>
                <a:gd name="T12" fmla="*/ 2 w 11"/>
                <a:gd name="T13" fmla="*/ 8 h 12"/>
                <a:gd name="T14" fmla="*/ 4 w 11"/>
                <a:gd name="T15" fmla="*/ 10 h 12"/>
                <a:gd name="T16" fmla="*/ 5 w 11"/>
                <a:gd name="T17" fmla="*/ 12 h 12"/>
                <a:gd name="T18" fmla="*/ 5 w 11"/>
                <a:gd name="T19" fmla="*/ 12 h 12"/>
                <a:gd name="T20" fmla="*/ 5 w 11"/>
                <a:gd name="T21" fmla="*/ 12 h 12"/>
                <a:gd name="T22" fmla="*/ 7 w 11"/>
                <a:gd name="T23" fmla="*/ 10 h 12"/>
                <a:gd name="T24" fmla="*/ 9 w 11"/>
                <a:gd name="T25" fmla="*/ 8 h 12"/>
                <a:gd name="T26" fmla="*/ 11 w 11"/>
                <a:gd name="T27" fmla="*/ 6 h 12"/>
                <a:gd name="T28" fmla="*/ 11 w 11"/>
                <a:gd name="T29" fmla="*/ 6 h 12"/>
                <a:gd name="T30" fmla="*/ 9 w 11"/>
                <a:gd name="T31" fmla="*/ 4 h 12"/>
                <a:gd name="T32" fmla="*/ 7 w 11"/>
                <a:gd name="T33" fmla="*/ 2 h 12"/>
                <a:gd name="T34" fmla="*/ 7 w 11"/>
                <a:gd name="T35" fmla="*/ 0 h 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"/>
                <a:gd name="T55" fmla="*/ 0 h 12"/>
                <a:gd name="T56" fmla="*/ 11 w 11"/>
                <a:gd name="T57" fmla="*/ 12 h 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" h="12">
                  <a:moveTo>
                    <a:pt x="7" y="0"/>
                  </a:moveTo>
                  <a:lnTo>
                    <a:pt x="5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10"/>
                  </a:lnTo>
                  <a:lnTo>
                    <a:pt x="5" y="12"/>
                  </a:lnTo>
                  <a:lnTo>
                    <a:pt x="7" y="10"/>
                  </a:lnTo>
                  <a:lnTo>
                    <a:pt x="9" y="8"/>
                  </a:lnTo>
                  <a:lnTo>
                    <a:pt x="11" y="6"/>
                  </a:lnTo>
                  <a:lnTo>
                    <a:pt x="9" y="4"/>
                  </a:lnTo>
                  <a:lnTo>
                    <a:pt x="7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922" y="1513"/>
              <a:ext cx="11" cy="12"/>
            </a:xfrm>
            <a:custGeom>
              <a:avLst/>
              <a:gdLst>
                <a:gd name="T0" fmla="*/ 5 w 11"/>
                <a:gd name="T1" fmla="*/ 0 h 12"/>
                <a:gd name="T2" fmla="*/ 4 w 11"/>
                <a:gd name="T3" fmla="*/ 0 h 12"/>
                <a:gd name="T4" fmla="*/ 2 w 11"/>
                <a:gd name="T5" fmla="*/ 2 h 12"/>
                <a:gd name="T6" fmla="*/ 0 w 11"/>
                <a:gd name="T7" fmla="*/ 4 h 12"/>
                <a:gd name="T8" fmla="*/ 0 w 11"/>
                <a:gd name="T9" fmla="*/ 6 h 12"/>
                <a:gd name="T10" fmla="*/ 0 w 11"/>
                <a:gd name="T11" fmla="*/ 8 h 12"/>
                <a:gd name="T12" fmla="*/ 0 w 11"/>
                <a:gd name="T13" fmla="*/ 10 h 12"/>
                <a:gd name="T14" fmla="*/ 2 w 11"/>
                <a:gd name="T15" fmla="*/ 12 h 12"/>
                <a:gd name="T16" fmla="*/ 4 w 11"/>
                <a:gd name="T17" fmla="*/ 12 h 12"/>
                <a:gd name="T18" fmla="*/ 5 w 11"/>
                <a:gd name="T19" fmla="*/ 12 h 12"/>
                <a:gd name="T20" fmla="*/ 5 w 11"/>
                <a:gd name="T21" fmla="*/ 12 h 12"/>
                <a:gd name="T22" fmla="*/ 7 w 11"/>
                <a:gd name="T23" fmla="*/ 10 h 12"/>
                <a:gd name="T24" fmla="*/ 9 w 11"/>
                <a:gd name="T25" fmla="*/ 8 h 12"/>
                <a:gd name="T26" fmla="*/ 11 w 11"/>
                <a:gd name="T27" fmla="*/ 6 h 12"/>
                <a:gd name="T28" fmla="*/ 11 w 11"/>
                <a:gd name="T29" fmla="*/ 6 h 12"/>
                <a:gd name="T30" fmla="*/ 9 w 11"/>
                <a:gd name="T31" fmla="*/ 4 h 12"/>
                <a:gd name="T32" fmla="*/ 7 w 11"/>
                <a:gd name="T33" fmla="*/ 2 h 12"/>
                <a:gd name="T34" fmla="*/ 7 w 11"/>
                <a:gd name="T35" fmla="*/ 0 h 12"/>
                <a:gd name="T36" fmla="*/ 5 w 11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"/>
                <a:gd name="T58" fmla="*/ 0 h 12"/>
                <a:gd name="T59" fmla="*/ 11 w 11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" h="12">
                  <a:moveTo>
                    <a:pt x="5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5" y="12"/>
                  </a:lnTo>
                  <a:lnTo>
                    <a:pt x="7" y="10"/>
                  </a:lnTo>
                  <a:lnTo>
                    <a:pt x="9" y="8"/>
                  </a:lnTo>
                  <a:lnTo>
                    <a:pt x="11" y="6"/>
                  </a:lnTo>
                  <a:lnTo>
                    <a:pt x="9" y="4"/>
                  </a:lnTo>
                  <a:lnTo>
                    <a:pt x="7" y="2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945" y="1513"/>
              <a:ext cx="11" cy="12"/>
            </a:xfrm>
            <a:custGeom>
              <a:avLst/>
              <a:gdLst>
                <a:gd name="T0" fmla="*/ 6 w 11"/>
                <a:gd name="T1" fmla="*/ 0 h 12"/>
                <a:gd name="T2" fmla="*/ 4 w 11"/>
                <a:gd name="T3" fmla="*/ 0 h 12"/>
                <a:gd name="T4" fmla="*/ 2 w 11"/>
                <a:gd name="T5" fmla="*/ 2 h 12"/>
                <a:gd name="T6" fmla="*/ 0 w 11"/>
                <a:gd name="T7" fmla="*/ 4 h 12"/>
                <a:gd name="T8" fmla="*/ 0 w 11"/>
                <a:gd name="T9" fmla="*/ 6 h 12"/>
                <a:gd name="T10" fmla="*/ 0 w 11"/>
                <a:gd name="T11" fmla="*/ 8 h 12"/>
                <a:gd name="T12" fmla="*/ 0 w 11"/>
                <a:gd name="T13" fmla="*/ 10 h 12"/>
                <a:gd name="T14" fmla="*/ 2 w 11"/>
                <a:gd name="T15" fmla="*/ 12 h 12"/>
                <a:gd name="T16" fmla="*/ 4 w 11"/>
                <a:gd name="T17" fmla="*/ 12 h 12"/>
                <a:gd name="T18" fmla="*/ 6 w 11"/>
                <a:gd name="T19" fmla="*/ 12 h 12"/>
                <a:gd name="T20" fmla="*/ 6 w 11"/>
                <a:gd name="T21" fmla="*/ 12 h 12"/>
                <a:gd name="T22" fmla="*/ 7 w 11"/>
                <a:gd name="T23" fmla="*/ 10 h 12"/>
                <a:gd name="T24" fmla="*/ 9 w 11"/>
                <a:gd name="T25" fmla="*/ 8 h 12"/>
                <a:gd name="T26" fmla="*/ 11 w 11"/>
                <a:gd name="T27" fmla="*/ 6 h 12"/>
                <a:gd name="T28" fmla="*/ 11 w 11"/>
                <a:gd name="T29" fmla="*/ 6 h 12"/>
                <a:gd name="T30" fmla="*/ 9 w 11"/>
                <a:gd name="T31" fmla="*/ 4 h 12"/>
                <a:gd name="T32" fmla="*/ 7 w 11"/>
                <a:gd name="T33" fmla="*/ 2 h 12"/>
                <a:gd name="T34" fmla="*/ 7 w 11"/>
                <a:gd name="T35" fmla="*/ 0 h 12"/>
                <a:gd name="T36" fmla="*/ 6 w 11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"/>
                <a:gd name="T58" fmla="*/ 0 h 12"/>
                <a:gd name="T59" fmla="*/ 11 w 11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7" y="10"/>
                  </a:lnTo>
                  <a:lnTo>
                    <a:pt x="9" y="8"/>
                  </a:lnTo>
                  <a:lnTo>
                    <a:pt x="11" y="6"/>
                  </a:lnTo>
                  <a:lnTo>
                    <a:pt x="9" y="4"/>
                  </a:lnTo>
                  <a:lnTo>
                    <a:pt x="7" y="2"/>
                  </a:lnTo>
                  <a:lnTo>
                    <a:pt x="7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968" y="1513"/>
              <a:ext cx="11" cy="12"/>
            </a:xfrm>
            <a:custGeom>
              <a:avLst/>
              <a:gdLst>
                <a:gd name="T0" fmla="*/ 6 w 11"/>
                <a:gd name="T1" fmla="*/ 0 h 12"/>
                <a:gd name="T2" fmla="*/ 4 w 11"/>
                <a:gd name="T3" fmla="*/ 0 h 12"/>
                <a:gd name="T4" fmla="*/ 2 w 11"/>
                <a:gd name="T5" fmla="*/ 2 h 12"/>
                <a:gd name="T6" fmla="*/ 0 w 11"/>
                <a:gd name="T7" fmla="*/ 4 h 12"/>
                <a:gd name="T8" fmla="*/ 0 w 11"/>
                <a:gd name="T9" fmla="*/ 6 h 12"/>
                <a:gd name="T10" fmla="*/ 0 w 11"/>
                <a:gd name="T11" fmla="*/ 8 h 12"/>
                <a:gd name="T12" fmla="*/ 0 w 11"/>
                <a:gd name="T13" fmla="*/ 10 h 12"/>
                <a:gd name="T14" fmla="*/ 2 w 11"/>
                <a:gd name="T15" fmla="*/ 12 h 12"/>
                <a:gd name="T16" fmla="*/ 4 w 11"/>
                <a:gd name="T17" fmla="*/ 12 h 12"/>
                <a:gd name="T18" fmla="*/ 6 w 11"/>
                <a:gd name="T19" fmla="*/ 12 h 12"/>
                <a:gd name="T20" fmla="*/ 6 w 11"/>
                <a:gd name="T21" fmla="*/ 12 h 12"/>
                <a:gd name="T22" fmla="*/ 7 w 11"/>
                <a:gd name="T23" fmla="*/ 10 h 12"/>
                <a:gd name="T24" fmla="*/ 9 w 11"/>
                <a:gd name="T25" fmla="*/ 8 h 12"/>
                <a:gd name="T26" fmla="*/ 11 w 11"/>
                <a:gd name="T27" fmla="*/ 6 h 12"/>
                <a:gd name="T28" fmla="*/ 11 w 11"/>
                <a:gd name="T29" fmla="*/ 6 h 12"/>
                <a:gd name="T30" fmla="*/ 9 w 11"/>
                <a:gd name="T31" fmla="*/ 4 h 12"/>
                <a:gd name="T32" fmla="*/ 7 w 11"/>
                <a:gd name="T33" fmla="*/ 2 h 12"/>
                <a:gd name="T34" fmla="*/ 7 w 11"/>
                <a:gd name="T35" fmla="*/ 0 h 12"/>
                <a:gd name="T36" fmla="*/ 6 w 11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"/>
                <a:gd name="T58" fmla="*/ 0 h 12"/>
                <a:gd name="T59" fmla="*/ 11 w 11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7" y="10"/>
                  </a:lnTo>
                  <a:lnTo>
                    <a:pt x="9" y="8"/>
                  </a:lnTo>
                  <a:lnTo>
                    <a:pt x="11" y="6"/>
                  </a:lnTo>
                  <a:lnTo>
                    <a:pt x="9" y="4"/>
                  </a:lnTo>
                  <a:lnTo>
                    <a:pt x="7" y="2"/>
                  </a:lnTo>
                  <a:lnTo>
                    <a:pt x="7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991" y="1513"/>
              <a:ext cx="11" cy="12"/>
            </a:xfrm>
            <a:custGeom>
              <a:avLst/>
              <a:gdLst>
                <a:gd name="T0" fmla="*/ 6 w 11"/>
                <a:gd name="T1" fmla="*/ 0 h 12"/>
                <a:gd name="T2" fmla="*/ 4 w 11"/>
                <a:gd name="T3" fmla="*/ 0 h 12"/>
                <a:gd name="T4" fmla="*/ 2 w 11"/>
                <a:gd name="T5" fmla="*/ 2 h 12"/>
                <a:gd name="T6" fmla="*/ 0 w 11"/>
                <a:gd name="T7" fmla="*/ 4 h 12"/>
                <a:gd name="T8" fmla="*/ 0 w 11"/>
                <a:gd name="T9" fmla="*/ 6 h 12"/>
                <a:gd name="T10" fmla="*/ 0 w 11"/>
                <a:gd name="T11" fmla="*/ 8 h 12"/>
                <a:gd name="T12" fmla="*/ 0 w 11"/>
                <a:gd name="T13" fmla="*/ 10 h 12"/>
                <a:gd name="T14" fmla="*/ 2 w 11"/>
                <a:gd name="T15" fmla="*/ 12 h 12"/>
                <a:gd name="T16" fmla="*/ 4 w 11"/>
                <a:gd name="T17" fmla="*/ 12 h 12"/>
                <a:gd name="T18" fmla="*/ 6 w 11"/>
                <a:gd name="T19" fmla="*/ 12 h 12"/>
                <a:gd name="T20" fmla="*/ 6 w 11"/>
                <a:gd name="T21" fmla="*/ 12 h 12"/>
                <a:gd name="T22" fmla="*/ 8 w 11"/>
                <a:gd name="T23" fmla="*/ 10 h 12"/>
                <a:gd name="T24" fmla="*/ 9 w 11"/>
                <a:gd name="T25" fmla="*/ 8 h 12"/>
                <a:gd name="T26" fmla="*/ 11 w 11"/>
                <a:gd name="T27" fmla="*/ 6 h 12"/>
                <a:gd name="T28" fmla="*/ 11 w 11"/>
                <a:gd name="T29" fmla="*/ 6 h 12"/>
                <a:gd name="T30" fmla="*/ 9 w 11"/>
                <a:gd name="T31" fmla="*/ 4 h 12"/>
                <a:gd name="T32" fmla="*/ 8 w 11"/>
                <a:gd name="T33" fmla="*/ 2 h 12"/>
                <a:gd name="T34" fmla="*/ 8 w 11"/>
                <a:gd name="T35" fmla="*/ 0 h 12"/>
                <a:gd name="T36" fmla="*/ 6 w 11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"/>
                <a:gd name="T58" fmla="*/ 0 h 12"/>
                <a:gd name="T59" fmla="*/ 11 w 11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9" y="8"/>
                  </a:lnTo>
                  <a:lnTo>
                    <a:pt x="11" y="6"/>
                  </a:lnTo>
                  <a:lnTo>
                    <a:pt x="9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014" y="1513"/>
              <a:ext cx="11" cy="12"/>
            </a:xfrm>
            <a:custGeom>
              <a:avLst/>
              <a:gdLst>
                <a:gd name="T0" fmla="*/ 6 w 11"/>
                <a:gd name="T1" fmla="*/ 0 h 12"/>
                <a:gd name="T2" fmla="*/ 4 w 11"/>
                <a:gd name="T3" fmla="*/ 0 h 12"/>
                <a:gd name="T4" fmla="*/ 2 w 11"/>
                <a:gd name="T5" fmla="*/ 2 h 12"/>
                <a:gd name="T6" fmla="*/ 0 w 11"/>
                <a:gd name="T7" fmla="*/ 4 h 12"/>
                <a:gd name="T8" fmla="*/ 0 w 11"/>
                <a:gd name="T9" fmla="*/ 6 h 12"/>
                <a:gd name="T10" fmla="*/ 0 w 11"/>
                <a:gd name="T11" fmla="*/ 8 h 12"/>
                <a:gd name="T12" fmla="*/ 0 w 11"/>
                <a:gd name="T13" fmla="*/ 10 h 12"/>
                <a:gd name="T14" fmla="*/ 2 w 11"/>
                <a:gd name="T15" fmla="*/ 12 h 12"/>
                <a:gd name="T16" fmla="*/ 4 w 11"/>
                <a:gd name="T17" fmla="*/ 12 h 12"/>
                <a:gd name="T18" fmla="*/ 6 w 11"/>
                <a:gd name="T19" fmla="*/ 12 h 12"/>
                <a:gd name="T20" fmla="*/ 6 w 11"/>
                <a:gd name="T21" fmla="*/ 12 h 12"/>
                <a:gd name="T22" fmla="*/ 8 w 11"/>
                <a:gd name="T23" fmla="*/ 10 h 12"/>
                <a:gd name="T24" fmla="*/ 10 w 11"/>
                <a:gd name="T25" fmla="*/ 8 h 12"/>
                <a:gd name="T26" fmla="*/ 11 w 11"/>
                <a:gd name="T27" fmla="*/ 6 h 12"/>
                <a:gd name="T28" fmla="*/ 11 w 11"/>
                <a:gd name="T29" fmla="*/ 6 h 12"/>
                <a:gd name="T30" fmla="*/ 10 w 11"/>
                <a:gd name="T31" fmla="*/ 4 h 12"/>
                <a:gd name="T32" fmla="*/ 8 w 11"/>
                <a:gd name="T33" fmla="*/ 2 h 12"/>
                <a:gd name="T34" fmla="*/ 8 w 11"/>
                <a:gd name="T35" fmla="*/ 0 h 12"/>
                <a:gd name="T36" fmla="*/ 6 w 11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"/>
                <a:gd name="T58" fmla="*/ 0 h 12"/>
                <a:gd name="T59" fmla="*/ 11 w 11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1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037" y="1513"/>
              <a:ext cx="11" cy="12"/>
            </a:xfrm>
            <a:custGeom>
              <a:avLst/>
              <a:gdLst>
                <a:gd name="T0" fmla="*/ 6 w 11"/>
                <a:gd name="T1" fmla="*/ 0 h 12"/>
                <a:gd name="T2" fmla="*/ 4 w 11"/>
                <a:gd name="T3" fmla="*/ 0 h 12"/>
                <a:gd name="T4" fmla="*/ 2 w 11"/>
                <a:gd name="T5" fmla="*/ 2 h 12"/>
                <a:gd name="T6" fmla="*/ 0 w 11"/>
                <a:gd name="T7" fmla="*/ 4 h 12"/>
                <a:gd name="T8" fmla="*/ 0 w 11"/>
                <a:gd name="T9" fmla="*/ 6 h 12"/>
                <a:gd name="T10" fmla="*/ 0 w 11"/>
                <a:gd name="T11" fmla="*/ 8 h 12"/>
                <a:gd name="T12" fmla="*/ 0 w 11"/>
                <a:gd name="T13" fmla="*/ 10 h 12"/>
                <a:gd name="T14" fmla="*/ 2 w 11"/>
                <a:gd name="T15" fmla="*/ 12 h 12"/>
                <a:gd name="T16" fmla="*/ 4 w 11"/>
                <a:gd name="T17" fmla="*/ 12 h 12"/>
                <a:gd name="T18" fmla="*/ 6 w 11"/>
                <a:gd name="T19" fmla="*/ 12 h 12"/>
                <a:gd name="T20" fmla="*/ 6 w 11"/>
                <a:gd name="T21" fmla="*/ 12 h 12"/>
                <a:gd name="T22" fmla="*/ 8 w 11"/>
                <a:gd name="T23" fmla="*/ 10 h 12"/>
                <a:gd name="T24" fmla="*/ 10 w 11"/>
                <a:gd name="T25" fmla="*/ 8 h 12"/>
                <a:gd name="T26" fmla="*/ 11 w 11"/>
                <a:gd name="T27" fmla="*/ 6 h 12"/>
                <a:gd name="T28" fmla="*/ 11 w 11"/>
                <a:gd name="T29" fmla="*/ 6 h 12"/>
                <a:gd name="T30" fmla="*/ 10 w 11"/>
                <a:gd name="T31" fmla="*/ 4 h 12"/>
                <a:gd name="T32" fmla="*/ 8 w 11"/>
                <a:gd name="T33" fmla="*/ 2 h 12"/>
                <a:gd name="T34" fmla="*/ 8 w 11"/>
                <a:gd name="T35" fmla="*/ 0 h 12"/>
                <a:gd name="T36" fmla="*/ 6 w 11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"/>
                <a:gd name="T58" fmla="*/ 0 h 12"/>
                <a:gd name="T59" fmla="*/ 11 w 11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1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060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083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1106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1129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1152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175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1198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1221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244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267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1290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1313" y="1513"/>
              <a:ext cx="12" cy="12"/>
            </a:xfrm>
            <a:custGeom>
              <a:avLst/>
              <a:gdLst>
                <a:gd name="T0" fmla="*/ 6 w 12"/>
                <a:gd name="T1" fmla="*/ 0 h 12"/>
                <a:gd name="T2" fmla="*/ 4 w 12"/>
                <a:gd name="T3" fmla="*/ 0 h 12"/>
                <a:gd name="T4" fmla="*/ 2 w 12"/>
                <a:gd name="T5" fmla="*/ 2 h 12"/>
                <a:gd name="T6" fmla="*/ 0 w 12"/>
                <a:gd name="T7" fmla="*/ 4 h 12"/>
                <a:gd name="T8" fmla="*/ 0 w 12"/>
                <a:gd name="T9" fmla="*/ 6 h 12"/>
                <a:gd name="T10" fmla="*/ 0 w 12"/>
                <a:gd name="T11" fmla="*/ 8 h 12"/>
                <a:gd name="T12" fmla="*/ 0 w 12"/>
                <a:gd name="T13" fmla="*/ 10 h 12"/>
                <a:gd name="T14" fmla="*/ 2 w 12"/>
                <a:gd name="T15" fmla="*/ 12 h 12"/>
                <a:gd name="T16" fmla="*/ 4 w 12"/>
                <a:gd name="T17" fmla="*/ 12 h 12"/>
                <a:gd name="T18" fmla="*/ 6 w 12"/>
                <a:gd name="T19" fmla="*/ 12 h 12"/>
                <a:gd name="T20" fmla="*/ 6 w 12"/>
                <a:gd name="T21" fmla="*/ 12 h 12"/>
                <a:gd name="T22" fmla="*/ 8 w 12"/>
                <a:gd name="T23" fmla="*/ 10 h 12"/>
                <a:gd name="T24" fmla="*/ 10 w 12"/>
                <a:gd name="T25" fmla="*/ 8 h 12"/>
                <a:gd name="T26" fmla="*/ 12 w 12"/>
                <a:gd name="T27" fmla="*/ 6 h 12"/>
                <a:gd name="T28" fmla="*/ 12 w 12"/>
                <a:gd name="T29" fmla="*/ 6 h 12"/>
                <a:gd name="T30" fmla="*/ 10 w 12"/>
                <a:gd name="T31" fmla="*/ 4 h 12"/>
                <a:gd name="T32" fmla="*/ 8 w 12"/>
                <a:gd name="T33" fmla="*/ 2 h 12"/>
                <a:gd name="T34" fmla="*/ 8 w 12"/>
                <a:gd name="T35" fmla="*/ 0 h 12"/>
                <a:gd name="T36" fmla="*/ 6 w 12"/>
                <a:gd name="T37" fmla="*/ 0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12"/>
                <a:gd name="T59" fmla="*/ 12 w 12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12">
                  <a:moveTo>
                    <a:pt x="6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1333" y="1480"/>
              <a:ext cx="76" cy="79"/>
            </a:xfrm>
            <a:custGeom>
              <a:avLst/>
              <a:gdLst>
                <a:gd name="T0" fmla="*/ 0 w 76"/>
                <a:gd name="T1" fmla="*/ 79 h 79"/>
                <a:gd name="T2" fmla="*/ 76 w 76"/>
                <a:gd name="T3" fmla="*/ 39 h 79"/>
                <a:gd name="T4" fmla="*/ 0 w 76"/>
                <a:gd name="T5" fmla="*/ 0 h 79"/>
                <a:gd name="T6" fmla="*/ 0 w 76"/>
                <a:gd name="T7" fmla="*/ 79 h 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"/>
                <a:gd name="T13" fmla="*/ 0 h 79"/>
                <a:gd name="T14" fmla="*/ 76 w 76"/>
                <a:gd name="T15" fmla="*/ 79 h 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" h="79">
                  <a:moveTo>
                    <a:pt x="0" y="79"/>
                  </a:moveTo>
                  <a:lnTo>
                    <a:pt x="76" y="39"/>
                  </a:lnTo>
                  <a:lnTo>
                    <a:pt x="0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</p:grpSp>
      <p:grpSp>
        <p:nvGrpSpPr>
          <p:cNvPr id="42" name="Group 40"/>
          <p:cNvGrpSpPr>
            <a:grpSpLocks/>
          </p:cNvGrpSpPr>
          <p:nvPr/>
        </p:nvGrpSpPr>
        <p:grpSpPr bwMode="auto">
          <a:xfrm>
            <a:off x="1371600" y="5876950"/>
            <a:ext cx="827088" cy="125413"/>
            <a:chOff x="864" y="2750"/>
            <a:chExt cx="521" cy="79"/>
          </a:xfrm>
        </p:grpSpPr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937" y="2784"/>
              <a:ext cx="448" cy="12"/>
            </a:xfrm>
            <a:prstGeom prst="rect">
              <a:avLst/>
            </a:prstGeom>
            <a:solidFill>
              <a:srgbClr val="00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864" y="2750"/>
              <a:ext cx="77" cy="79"/>
            </a:xfrm>
            <a:custGeom>
              <a:avLst/>
              <a:gdLst>
                <a:gd name="T0" fmla="*/ 77 w 77"/>
                <a:gd name="T1" fmla="*/ 0 h 79"/>
                <a:gd name="T2" fmla="*/ 0 w 77"/>
                <a:gd name="T3" fmla="*/ 40 h 79"/>
                <a:gd name="T4" fmla="*/ 77 w 77"/>
                <a:gd name="T5" fmla="*/ 79 h 79"/>
                <a:gd name="T6" fmla="*/ 77 w 77"/>
                <a:gd name="T7" fmla="*/ 0 h 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"/>
                <a:gd name="T13" fmla="*/ 0 h 79"/>
                <a:gd name="T14" fmla="*/ 77 w 77"/>
                <a:gd name="T15" fmla="*/ 79 h 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" h="79">
                  <a:moveTo>
                    <a:pt x="77" y="0"/>
                  </a:moveTo>
                  <a:lnTo>
                    <a:pt x="0" y="40"/>
                  </a:lnTo>
                  <a:lnTo>
                    <a:pt x="77" y="79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</p:grp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4533900" y="6016650"/>
            <a:ext cx="384175" cy="327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4660900" y="6105550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FFFF00"/>
                </a:solidFill>
                <a:latin typeface="Arial Narrow" pitchFamily="34" charset="0"/>
              </a:rPr>
              <a:t>L</a:t>
            </a:r>
            <a:endParaRPr lang="en-GB" sz="1600">
              <a:solidFill>
                <a:srgbClr val="FFFF00"/>
              </a:solidFill>
              <a:latin typeface="Arial Narrow" pitchFamily="34" charset="0"/>
            </a:endParaRPr>
          </a:p>
        </p:txBody>
      </p:sp>
      <p:grpSp>
        <p:nvGrpSpPr>
          <p:cNvPr id="47" name="Group 45"/>
          <p:cNvGrpSpPr>
            <a:grpSpLocks/>
          </p:cNvGrpSpPr>
          <p:nvPr/>
        </p:nvGrpSpPr>
        <p:grpSpPr bwMode="auto">
          <a:xfrm>
            <a:off x="2676525" y="5886475"/>
            <a:ext cx="904875" cy="123825"/>
            <a:chOff x="1686" y="2756"/>
            <a:chExt cx="570" cy="78"/>
          </a:xfrm>
        </p:grpSpPr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1759" y="2790"/>
              <a:ext cx="497" cy="1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686" y="2756"/>
              <a:ext cx="77" cy="78"/>
            </a:xfrm>
            <a:custGeom>
              <a:avLst/>
              <a:gdLst>
                <a:gd name="T0" fmla="*/ 77 w 77"/>
                <a:gd name="T1" fmla="*/ 0 h 78"/>
                <a:gd name="T2" fmla="*/ 0 w 77"/>
                <a:gd name="T3" fmla="*/ 40 h 78"/>
                <a:gd name="T4" fmla="*/ 77 w 77"/>
                <a:gd name="T5" fmla="*/ 78 h 78"/>
                <a:gd name="T6" fmla="*/ 77 w 77"/>
                <a:gd name="T7" fmla="*/ 0 h 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"/>
                <a:gd name="T13" fmla="*/ 0 h 78"/>
                <a:gd name="T14" fmla="*/ 77 w 77"/>
                <a:gd name="T15" fmla="*/ 78 h 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" h="78">
                  <a:moveTo>
                    <a:pt x="77" y="0"/>
                  </a:moveTo>
                  <a:lnTo>
                    <a:pt x="0" y="40"/>
                  </a:lnTo>
                  <a:lnTo>
                    <a:pt x="77" y="7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</p:grpSp>
      <p:sp>
        <p:nvSpPr>
          <p:cNvPr id="50" name="Freeform 48"/>
          <p:cNvSpPr>
            <a:spLocks/>
          </p:cNvSpPr>
          <p:nvPr/>
        </p:nvSpPr>
        <p:spPr bwMode="auto">
          <a:xfrm>
            <a:off x="7010400" y="3587775"/>
            <a:ext cx="184150" cy="322263"/>
          </a:xfrm>
          <a:custGeom>
            <a:avLst/>
            <a:gdLst>
              <a:gd name="T0" fmla="*/ 0 w 116"/>
              <a:gd name="T1" fmla="*/ 11 h 203"/>
              <a:gd name="T2" fmla="*/ 39 w 116"/>
              <a:gd name="T3" fmla="*/ 17 h 203"/>
              <a:gd name="T4" fmla="*/ 50 w 116"/>
              <a:gd name="T5" fmla="*/ 17 h 203"/>
              <a:gd name="T6" fmla="*/ 45 w 116"/>
              <a:gd name="T7" fmla="*/ 19 h 203"/>
              <a:gd name="T8" fmla="*/ 52 w 116"/>
              <a:gd name="T9" fmla="*/ 19 h 203"/>
              <a:gd name="T10" fmla="*/ 46 w 116"/>
              <a:gd name="T11" fmla="*/ 19 h 203"/>
              <a:gd name="T12" fmla="*/ 48 w 116"/>
              <a:gd name="T13" fmla="*/ 86 h 203"/>
              <a:gd name="T14" fmla="*/ 50 w 116"/>
              <a:gd name="T15" fmla="*/ 90 h 203"/>
              <a:gd name="T16" fmla="*/ 52 w 116"/>
              <a:gd name="T17" fmla="*/ 94 h 203"/>
              <a:gd name="T18" fmla="*/ 58 w 116"/>
              <a:gd name="T19" fmla="*/ 98 h 203"/>
              <a:gd name="T20" fmla="*/ 87 w 116"/>
              <a:gd name="T21" fmla="*/ 105 h 203"/>
              <a:gd name="T22" fmla="*/ 110 w 116"/>
              <a:gd name="T23" fmla="*/ 101 h 203"/>
              <a:gd name="T24" fmla="*/ 108 w 116"/>
              <a:gd name="T25" fmla="*/ 98 h 203"/>
              <a:gd name="T26" fmla="*/ 104 w 116"/>
              <a:gd name="T27" fmla="*/ 101 h 203"/>
              <a:gd name="T28" fmla="*/ 106 w 116"/>
              <a:gd name="T29" fmla="*/ 103 h 203"/>
              <a:gd name="T30" fmla="*/ 110 w 116"/>
              <a:gd name="T31" fmla="*/ 107 h 203"/>
              <a:gd name="T32" fmla="*/ 87 w 116"/>
              <a:gd name="T33" fmla="*/ 98 h 203"/>
              <a:gd name="T34" fmla="*/ 58 w 116"/>
              <a:gd name="T35" fmla="*/ 107 h 203"/>
              <a:gd name="T36" fmla="*/ 52 w 116"/>
              <a:gd name="T37" fmla="*/ 111 h 203"/>
              <a:gd name="T38" fmla="*/ 50 w 116"/>
              <a:gd name="T39" fmla="*/ 115 h 203"/>
              <a:gd name="T40" fmla="*/ 48 w 116"/>
              <a:gd name="T41" fmla="*/ 182 h 203"/>
              <a:gd name="T42" fmla="*/ 52 w 116"/>
              <a:gd name="T43" fmla="*/ 186 h 203"/>
              <a:gd name="T44" fmla="*/ 45 w 116"/>
              <a:gd name="T45" fmla="*/ 186 h 203"/>
              <a:gd name="T46" fmla="*/ 46 w 116"/>
              <a:gd name="T47" fmla="*/ 184 h 203"/>
              <a:gd name="T48" fmla="*/ 39 w 116"/>
              <a:gd name="T49" fmla="*/ 188 h 203"/>
              <a:gd name="T50" fmla="*/ 0 w 116"/>
              <a:gd name="T51" fmla="*/ 192 h 203"/>
              <a:gd name="T52" fmla="*/ 23 w 116"/>
              <a:gd name="T53" fmla="*/ 201 h 203"/>
              <a:gd name="T54" fmla="*/ 50 w 116"/>
              <a:gd name="T55" fmla="*/ 194 h 203"/>
              <a:gd name="T56" fmla="*/ 54 w 116"/>
              <a:gd name="T57" fmla="*/ 192 h 203"/>
              <a:gd name="T58" fmla="*/ 58 w 116"/>
              <a:gd name="T59" fmla="*/ 186 h 203"/>
              <a:gd name="T60" fmla="*/ 60 w 116"/>
              <a:gd name="T61" fmla="*/ 119 h 203"/>
              <a:gd name="T62" fmla="*/ 60 w 116"/>
              <a:gd name="T63" fmla="*/ 119 h 203"/>
              <a:gd name="T64" fmla="*/ 58 w 116"/>
              <a:gd name="T65" fmla="*/ 121 h 203"/>
              <a:gd name="T66" fmla="*/ 58 w 116"/>
              <a:gd name="T67" fmla="*/ 113 h 203"/>
              <a:gd name="T68" fmla="*/ 71 w 116"/>
              <a:gd name="T69" fmla="*/ 113 h 203"/>
              <a:gd name="T70" fmla="*/ 110 w 116"/>
              <a:gd name="T71" fmla="*/ 107 h 203"/>
              <a:gd name="T72" fmla="*/ 112 w 116"/>
              <a:gd name="T73" fmla="*/ 105 h 203"/>
              <a:gd name="T74" fmla="*/ 116 w 116"/>
              <a:gd name="T75" fmla="*/ 101 h 203"/>
              <a:gd name="T76" fmla="*/ 114 w 116"/>
              <a:gd name="T77" fmla="*/ 99 h 203"/>
              <a:gd name="T78" fmla="*/ 110 w 116"/>
              <a:gd name="T79" fmla="*/ 96 h 203"/>
              <a:gd name="T80" fmla="*/ 89 w 116"/>
              <a:gd name="T81" fmla="*/ 94 h 203"/>
              <a:gd name="T82" fmla="*/ 60 w 116"/>
              <a:gd name="T83" fmla="*/ 86 h 203"/>
              <a:gd name="T84" fmla="*/ 62 w 116"/>
              <a:gd name="T85" fmla="*/ 88 h 203"/>
              <a:gd name="T86" fmla="*/ 62 w 116"/>
              <a:gd name="T87" fmla="*/ 88 h 203"/>
              <a:gd name="T88" fmla="*/ 56 w 116"/>
              <a:gd name="T89" fmla="*/ 90 h 203"/>
              <a:gd name="T90" fmla="*/ 60 w 116"/>
              <a:gd name="T91" fmla="*/ 86 h 203"/>
              <a:gd name="T92" fmla="*/ 58 w 116"/>
              <a:gd name="T93" fmla="*/ 21 h 203"/>
              <a:gd name="T94" fmla="*/ 58 w 116"/>
              <a:gd name="T95" fmla="*/ 17 h 203"/>
              <a:gd name="T96" fmla="*/ 52 w 116"/>
              <a:gd name="T97" fmla="*/ 11 h 203"/>
              <a:gd name="T98" fmla="*/ 41 w 116"/>
              <a:gd name="T99" fmla="*/ 5 h 203"/>
              <a:gd name="T100" fmla="*/ 0 w 116"/>
              <a:gd name="T101" fmla="*/ 0 h 20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6"/>
              <a:gd name="T154" fmla="*/ 0 h 203"/>
              <a:gd name="T155" fmla="*/ 116 w 116"/>
              <a:gd name="T156" fmla="*/ 203 h 203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6" h="203">
                <a:moveTo>
                  <a:pt x="0" y="0"/>
                </a:moveTo>
                <a:lnTo>
                  <a:pt x="0" y="11"/>
                </a:lnTo>
                <a:lnTo>
                  <a:pt x="22" y="13"/>
                </a:lnTo>
                <a:lnTo>
                  <a:pt x="39" y="17"/>
                </a:lnTo>
                <a:lnTo>
                  <a:pt x="48" y="23"/>
                </a:lnTo>
                <a:lnTo>
                  <a:pt x="50" y="17"/>
                </a:lnTo>
                <a:lnTo>
                  <a:pt x="46" y="21"/>
                </a:lnTo>
                <a:lnTo>
                  <a:pt x="45" y="19"/>
                </a:lnTo>
                <a:lnTo>
                  <a:pt x="48" y="23"/>
                </a:lnTo>
                <a:lnTo>
                  <a:pt x="52" y="19"/>
                </a:lnTo>
                <a:lnTo>
                  <a:pt x="46" y="21"/>
                </a:lnTo>
                <a:lnTo>
                  <a:pt x="46" y="19"/>
                </a:lnTo>
                <a:lnTo>
                  <a:pt x="48" y="23"/>
                </a:lnTo>
                <a:lnTo>
                  <a:pt x="48" y="86"/>
                </a:lnTo>
                <a:lnTo>
                  <a:pt x="50" y="88"/>
                </a:lnTo>
                <a:lnTo>
                  <a:pt x="50" y="90"/>
                </a:lnTo>
                <a:lnTo>
                  <a:pt x="50" y="92"/>
                </a:lnTo>
                <a:lnTo>
                  <a:pt x="52" y="94"/>
                </a:lnTo>
                <a:lnTo>
                  <a:pt x="56" y="98"/>
                </a:lnTo>
                <a:lnTo>
                  <a:pt x="58" y="98"/>
                </a:lnTo>
                <a:lnTo>
                  <a:pt x="70" y="103"/>
                </a:lnTo>
                <a:lnTo>
                  <a:pt x="87" y="105"/>
                </a:lnTo>
                <a:lnTo>
                  <a:pt x="110" y="107"/>
                </a:lnTo>
                <a:lnTo>
                  <a:pt x="110" y="101"/>
                </a:lnTo>
                <a:lnTo>
                  <a:pt x="110" y="96"/>
                </a:lnTo>
                <a:lnTo>
                  <a:pt x="108" y="98"/>
                </a:lnTo>
                <a:lnTo>
                  <a:pt x="106" y="99"/>
                </a:lnTo>
                <a:lnTo>
                  <a:pt x="104" y="101"/>
                </a:lnTo>
                <a:lnTo>
                  <a:pt x="106" y="103"/>
                </a:lnTo>
                <a:lnTo>
                  <a:pt x="108" y="105"/>
                </a:lnTo>
                <a:lnTo>
                  <a:pt x="110" y="107"/>
                </a:lnTo>
                <a:lnTo>
                  <a:pt x="110" y="96"/>
                </a:lnTo>
                <a:lnTo>
                  <a:pt x="87" y="98"/>
                </a:lnTo>
                <a:lnTo>
                  <a:pt x="70" y="101"/>
                </a:lnTo>
                <a:lnTo>
                  <a:pt x="58" y="107"/>
                </a:lnTo>
                <a:lnTo>
                  <a:pt x="56" y="107"/>
                </a:lnTo>
                <a:lnTo>
                  <a:pt x="52" y="111"/>
                </a:lnTo>
                <a:lnTo>
                  <a:pt x="50" y="113"/>
                </a:lnTo>
                <a:lnTo>
                  <a:pt x="50" y="115"/>
                </a:lnTo>
                <a:lnTo>
                  <a:pt x="48" y="119"/>
                </a:lnTo>
                <a:lnTo>
                  <a:pt x="48" y="182"/>
                </a:lnTo>
                <a:lnTo>
                  <a:pt x="46" y="184"/>
                </a:lnTo>
                <a:lnTo>
                  <a:pt x="52" y="186"/>
                </a:lnTo>
                <a:lnTo>
                  <a:pt x="48" y="182"/>
                </a:lnTo>
                <a:lnTo>
                  <a:pt x="45" y="186"/>
                </a:lnTo>
                <a:lnTo>
                  <a:pt x="50" y="188"/>
                </a:lnTo>
                <a:lnTo>
                  <a:pt x="46" y="184"/>
                </a:lnTo>
                <a:lnTo>
                  <a:pt x="48" y="182"/>
                </a:lnTo>
                <a:lnTo>
                  <a:pt x="39" y="188"/>
                </a:lnTo>
                <a:lnTo>
                  <a:pt x="22" y="190"/>
                </a:lnTo>
                <a:lnTo>
                  <a:pt x="0" y="192"/>
                </a:lnTo>
                <a:lnTo>
                  <a:pt x="0" y="203"/>
                </a:lnTo>
                <a:lnTo>
                  <a:pt x="23" y="201"/>
                </a:lnTo>
                <a:lnTo>
                  <a:pt x="41" y="199"/>
                </a:lnTo>
                <a:lnTo>
                  <a:pt x="50" y="194"/>
                </a:lnTo>
                <a:lnTo>
                  <a:pt x="52" y="194"/>
                </a:lnTo>
                <a:lnTo>
                  <a:pt x="54" y="192"/>
                </a:lnTo>
                <a:lnTo>
                  <a:pt x="58" y="188"/>
                </a:lnTo>
                <a:lnTo>
                  <a:pt x="58" y="186"/>
                </a:lnTo>
                <a:lnTo>
                  <a:pt x="60" y="182"/>
                </a:lnTo>
                <a:lnTo>
                  <a:pt x="60" y="119"/>
                </a:lnTo>
                <a:lnTo>
                  <a:pt x="62" y="117"/>
                </a:lnTo>
                <a:lnTo>
                  <a:pt x="60" y="119"/>
                </a:lnTo>
                <a:lnTo>
                  <a:pt x="56" y="115"/>
                </a:lnTo>
                <a:lnTo>
                  <a:pt x="58" y="121"/>
                </a:lnTo>
                <a:lnTo>
                  <a:pt x="62" y="117"/>
                </a:lnTo>
                <a:lnTo>
                  <a:pt x="58" y="113"/>
                </a:lnTo>
                <a:lnTo>
                  <a:pt x="60" y="119"/>
                </a:lnTo>
                <a:lnTo>
                  <a:pt x="71" y="113"/>
                </a:lnTo>
                <a:lnTo>
                  <a:pt x="89" y="109"/>
                </a:lnTo>
                <a:lnTo>
                  <a:pt x="110" y="107"/>
                </a:lnTo>
                <a:lnTo>
                  <a:pt x="112" y="105"/>
                </a:lnTo>
                <a:lnTo>
                  <a:pt x="114" y="103"/>
                </a:lnTo>
                <a:lnTo>
                  <a:pt x="116" y="101"/>
                </a:lnTo>
                <a:lnTo>
                  <a:pt x="114" y="99"/>
                </a:lnTo>
                <a:lnTo>
                  <a:pt x="112" y="98"/>
                </a:lnTo>
                <a:lnTo>
                  <a:pt x="110" y="96"/>
                </a:lnTo>
                <a:lnTo>
                  <a:pt x="89" y="94"/>
                </a:lnTo>
                <a:lnTo>
                  <a:pt x="71" y="92"/>
                </a:lnTo>
                <a:lnTo>
                  <a:pt x="60" y="86"/>
                </a:lnTo>
                <a:lnTo>
                  <a:pt x="58" y="92"/>
                </a:lnTo>
                <a:lnTo>
                  <a:pt x="62" y="88"/>
                </a:lnTo>
                <a:lnTo>
                  <a:pt x="58" y="84"/>
                </a:lnTo>
                <a:lnTo>
                  <a:pt x="62" y="88"/>
                </a:lnTo>
                <a:lnTo>
                  <a:pt x="60" y="86"/>
                </a:lnTo>
                <a:lnTo>
                  <a:pt x="56" y="90"/>
                </a:lnTo>
                <a:lnTo>
                  <a:pt x="62" y="90"/>
                </a:lnTo>
                <a:lnTo>
                  <a:pt x="60" y="86"/>
                </a:lnTo>
                <a:lnTo>
                  <a:pt x="60" y="23"/>
                </a:lnTo>
                <a:lnTo>
                  <a:pt x="58" y="21"/>
                </a:lnTo>
                <a:lnTo>
                  <a:pt x="58" y="19"/>
                </a:lnTo>
                <a:lnTo>
                  <a:pt x="58" y="17"/>
                </a:lnTo>
                <a:lnTo>
                  <a:pt x="54" y="13"/>
                </a:lnTo>
                <a:lnTo>
                  <a:pt x="52" y="11"/>
                </a:lnTo>
                <a:lnTo>
                  <a:pt x="50" y="11"/>
                </a:lnTo>
                <a:lnTo>
                  <a:pt x="41" y="5"/>
                </a:lnTo>
                <a:lnTo>
                  <a:pt x="23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51" name="Rectangle 49"/>
          <p:cNvSpPr>
            <a:spLocks noChangeArrowheads="1"/>
          </p:cNvSpPr>
          <p:nvPr/>
        </p:nvSpPr>
        <p:spPr bwMode="auto">
          <a:xfrm>
            <a:off x="7315200" y="3416325"/>
            <a:ext cx="1600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800" b="1" dirty="0">
                <a:solidFill>
                  <a:srgbClr val="FFC000"/>
                </a:solidFill>
                <a:latin typeface="Arial Narrow" pitchFamily="34" charset="0"/>
              </a:rPr>
              <a:t>Uptake of iodide</a:t>
            </a:r>
          </a:p>
          <a:p>
            <a:r>
              <a:rPr lang="en-GB" sz="1800" b="1" dirty="0">
                <a:solidFill>
                  <a:srgbClr val="FFC000"/>
                </a:solidFill>
                <a:latin typeface="Arial Narrow" pitchFamily="34" charset="0"/>
              </a:rPr>
              <a:t>- active transport</a:t>
            </a:r>
            <a:endParaRPr lang="en-GB" sz="1800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52" name="Freeform 50"/>
          <p:cNvSpPr>
            <a:spLocks/>
          </p:cNvSpPr>
          <p:nvPr/>
        </p:nvSpPr>
        <p:spPr bwMode="auto">
          <a:xfrm>
            <a:off x="7258050" y="3968775"/>
            <a:ext cx="112713" cy="541338"/>
          </a:xfrm>
          <a:custGeom>
            <a:avLst/>
            <a:gdLst>
              <a:gd name="T0" fmla="*/ 0 w 71"/>
              <a:gd name="T1" fmla="*/ 11 h 341"/>
              <a:gd name="T2" fmla="*/ 12 w 71"/>
              <a:gd name="T3" fmla="*/ 7 h 341"/>
              <a:gd name="T4" fmla="*/ 20 w 71"/>
              <a:gd name="T5" fmla="*/ 19 h 341"/>
              <a:gd name="T6" fmla="*/ 18 w 71"/>
              <a:gd name="T7" fmla="*/ 17 h 341"/>
              <a:gd name="T8" fmla="*/ 31 w 71"/>
              <a:gd name="T9" fmla="*/ 23 h 341"/>
              <a:gd name="T10" fmla="*/ 25 w 71"/>
              <a:gd name="T11" fmla="*/ 23 h 341"/>
              <a:gd name="T12" fmla="*/ 27 w 71"/>
              <a:gd name="T13" fmla="*/ 144 h 341"/>
              <a:gd name="T14" fmla="*/ 29 w 71"/>
              <a:gd name="T15" fmla="*/ 155 h 341"/>
              <a:gd name="T16" fmla="*/ 39 w 71"/>
              <a:gd name="T17" fmla="*/ 167 h 341"/>
              <a:gd name="T18" fmla="*/ 50 w 71"/>
              <a:gd name="T19" fmla="*/ 172 h 341"/>
              <a:gd name="T20" fmla="*/ 66 w 71"/>
              <a:gd name="T21" fmla="*/ 176 h 341"/>
              <a:gd name="T22" fmla="*/ 66 w 71"/>
              <a:gd name="T23" fmla="*/ 165 h 341"/>
              <a:gd name="T24" fmla="*/ 62 w 71"/>
              <a:gd name="T25" fmla="*/ 169 h 341"/>
              <a:gd name="T26" fmla="*/ 60 w 71"/>
              <a:gd name="T27" fmla="*/ 171 h 341"/>
              <a:gd name="T28" fmla="*/ 64 w 71"/>
              <a:gd name="T29" fmla="*/ 174 h 341"/>
              <a:gd name="T30" fmla="*/ 66 w 71"/>
              <a:gd name="T31" fmla="*/ 165 h 341"/>
              <a:gd name="T32" fmla="*/ 50 w 71"/>
              <a:gd name="T33" fmla="*/ 169 h 341"/>
              <a:gd name="T34" fmla="*/ 39 w 71"/>
              <a:gd name="T35" fmla="*/ 176 h 341"/>
              <a:gd name="T36" fmla="*/ 29 w 71"/>
              <a:gd name="T37" fmla="*/ 188 h 341"/>
              <a:gd name="T38" fmla="*/ 27 w 71"/>
              <a:gd name="T39" fmla="*/ 309 h 341"/>
              <a:gd name="T40" fmla="*/ 31 w 71"/>
              <a:gd name="T41" fmla="*/ 320 h 341"/>
              <a:gd name="T42" fmla="*/ 18 w 71"/>
              <a:gd name="T43" fmla="*/ 326 h 341"/>
              <a:gd name="T44" fmla="*/ 20 w 71"/>
              <a:gd name="T45" fmla="*/ 324 h 341"/>
              <a:gd name="T46" fmla="*/ 12 w 71"/>
              <a:gd name="T47" fmla="*/ 334 h 341"/>
              <a:gd name="T48" fmla="*/ 0 w 71"/>
              <a:gd name="T49" fmla="*/ 330 h 341"/>
              <a:gd name="T50" fmla="*/ 14 w 71"/>
              <a:gd name="T51" fmla="*/ 340 h 341"/>
              <a:gd name="T52" fmla="*/ 25 w 71"/>
              <a:gd name="T53" fmla="*/ 334 h 341"/>
              <a:gd name="T54" fmla="*/ 35 w 71"/>
              <a:gd name="T55" fmla="*/ 322 h 341"/>
              <a:gd name="T56" fmla="*/ 39 w 71"/>
              <a:gd name="T57" fmla="*/ 309 h 341"/>
              <a:gd name="T58" fmla="*/ 41 w 71"/>
              <a:gd name="T59" fmla="*/ 190 h 341"/>
              <a:gd name="T60" fmla="*/ 41 w 71"/>
              <a:gd name="T61" fmla="*/ 192 h 341"/>
              <a:gd name="T62" fmla="*/ 43 w 71"/>
              <a:gd name="T63" fmla="*/ 180 h 341"/>
              <a:gd name="T64" fmla="*/ 56 w 71"/>
              <a:gd name="T65" fmla="*/ 178 h 341"/>
              <a:gd name="T66" fmla="*/ 54 w 71"/>
              <a:gd name="T67" fmla="*/ 178 h 341"/>
              <a:gd name="T68" fmla="*/ 66 w 71"/>
              <a:gd name="T69" fmla="*/ 176 h 341"/>
              <a:gd name="T70" fmla="*/ 69 w 71"/>
              <a:gd name="T71" fmla="*/ 172 h 341"/>
              <a:gd name="T72" fmla="*/ 71 w 71"/>
              <a:gd name="T73" fmla="*/ 171 h 341"/>
              <a:gd name="T74" fmla="*/ 68 w 71"/>
              <a:gd name="T75" fmla="*/ 167 h 341"/>
              <a:gd name="T76" fmla="*/ 66 w 71"/>
              <a:gd name="T77" fmla="*/ 165 h 341"/>
              <a:gd name="T78" fmla="*/ 54 w 71"/>
              <a:gd name="T79" fmla="*/ 169 h 341"/>
              <a:gd name="T80" fmla="*/ 46 w 71"/>
              <a:gd name="T81" fmla="*/ 159 h 341"/>
              <a:gd name="T82" fmla="*/ 48 w 71"/>
              <a:gd name="T83" fmla="*/ 161 h 341"/>
              <a:gd name="T84" fmla="*/ 41 w 71"/>
              <a:gd name="T85" fmla="*/ 153 h 341"/>
              <a:gd name="T86" fmla="*/ 41 w 71"/>
              <a:gd name="T87" fmla="*/ 155 h 341"/>
              <a:gd name="T88" fmla="*/ 39 w 71"/>
              <a:gd name="T89" fmla="*/ 34 h 341"/>
              <a:gd name="T90" fmla="*/ 37 w 71"/>
              <a:gd name="T91" fmla="*/ 23 h 341"/>
              <a:gd name="T92" fmla="*/ 27 w 71"/>
              <a:gd name="T93" fmla="*/ 11 h 341"/>
              <a:gd name="T94" fmla="*/ 16 w 71"/>
              <a:gd name="T95" fmla="*/ 4 h 341"/>
              <a:gd name="T96" fmla="*/ 0 w 71"/>
              <a:gd name="T97" fmla="*/ 0 h 34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1"/>
              <a:gd name="T148" fmla="*/ 0 h 341"/>
              <a:gd name="T149" fmla="*/ 71 w 71"/>
              <a:gd name="T150" fmla="*/ 341 h 34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1" h="341">
                <a:moveTo>
                  <a:pt x="0" y="0"/>
                </a:moveTo>
                <a:lnTo>
                  <a:pt x="0" y="11"/>
                </a:lnTo>
                <a:lnTo>
                  <a:pt x="12" y="13"/>
                </a:lnTo>
                <a:lnTo>
                  <a:pt x="12" y="7"/>
                </a:lnTo>
                <a:lnTo>
                  <a:pt x="10" y="13"/>
                </a:lnTo>
                <a:lnTo>
                  <a:pt x="20" y="19"/>
                </a:lnTo>
                <a:lnTo>
                  <a:pt x="23" y="15"/>
                </a:lnTo>
                <a:lnTo>
                  <a:pt x="18" y="17"/>
                </a:lnTo>
                <a:lnTo>
                  <a:pt x="25" y="27"/>
                </a:lnTo>
                <a:lnTo>
                  <a:pt x="31" y="23"/>
                </a:lnTo>
                <a:lnTo>
                  <a:pt x="25" y="25"/>
                </a:lnTo>
                <a:lnTo>
                  <a:pt x="25" y="23"/>
                </a:lnTo>
                <a:lnTo>
                  <a:pt x="27" y="34"/>
                </a:lnTo>
                <a:lnTo>
                  <a:pt x="27" y="144"/>
                </a:lnTo>
                <a:lnTo>
                  <a:pt x="29" y="153"/>
                </a:lnTo>
                <a:lnTo>
                  <a:pt x="29" y="155"/>
                </a:lnTo>
                <a:lnTo>
                  <a:pt x="31" y="157"/>
                </a:lnTo>
                <a:lnTo>
                  <a:pt x="39" y="167"/>
                </a:lnTo>
                <a:lnTo>
                  <a:pt x="41" y="169"/>
                </a:lnTo>
                <a:lnTo>
                  <a:pt x="50" y="172"/>
                </a:lnTo>
                <a:lnTo>
                  <a:pt x="52" y="174"/>
                </a:lnTo>
                <a:lnTo>
                  <a:pt x="66" y="176"/>
                </a:lnTo>
                <a:lnTo>
                  <a:pt x="66" y="171"/>
                </a:lnTo>
                <a:lnTo>
                  <a:pt x="66" y="165"/>
                </a:lnTo>
                <a:lnTo>
                  <a:pt x="64" y="167"/>
                </a:lnTo>
                <a:lnTo>
                  <a:pt x="62" y="169"/>
                </a:lnTo>
                <a:lnTo>
                  <a:pt x="60" y="171"/>
                </a:lnTo>
                <a:lnTo>
                  <a:pt x="62" y="172"/>
                </a:lnTo>
                <a:lnTo>
                  <a:pt x="64" y="174"/>
                </a:lnTo>
                <a:lnTo>
                  <a:pt x="66" y="176"/>
                </a:lnTo>
                <a:lnTo>
                  <a:pt x="66" y="165"/>
                </a:lnTo>
                <a:lnTo>
                  <a:pt x="52" y="167"/>
                </a:lnTo>
                <a:lnTo>
                  <a:pt x="50" y="169"/>
                </a:lnTo>
                <a:lnTo>
                  <a:pt x="41" y="174"/>
                </a:lnTo>
                <a:lnTo>
                  <a:pt x="39" y="176"/>
                </a:lnTo>
                <a:lnTo>
                  <a:pt x="31" y="186"/>
                </a:lnTo>
                <a:lnTo>
                  <a:pt x="29" y="188"/>
                </a:lnTo>
                <a:lnTo>
                  <a:pt x="27" y="199"/>
                </a:lnTo>
                <a:lnTo>
                  <a:pt x="27" y="309"/>
                </a:lnTo>
                <a:lnTo>
                  <a:pt x="25" y="318"/>
                </a:lnTo>
                <a:lnTo>
                  <a:pt x="31" y="320"/>
                </a:lnTo>
                <a:lnTo>
                  <a:pt x="25" y="317"/>
                </a:lnTo>
                <a:lnTo>
                  <a:pt x="18" y="326"/>
                </a:lnTo>
                <a:lnTo>
                  <a:pt x="23" y="328"/>
                </a:lnTo>
                <a:lnTo>
                  <a:pt x="20" y="324"/>
                </a:lnTo>
                <a:lnTo>
                  <a:pt x="10" y="328"/>
                </a:lnTo>
                <a:lnTo>
                  <a:pt x="12" y="334"/>
                </a:lnTo>
                <a:lnTo>
                  <a:pt x="12" y="328"/>
                </a:lnTo>
                <a:lnTo>
                  <a:pt x="0" y="330"/>
                </a:lnTo>
                <a:lnTo>
                  <a:pt x="0" y="341"/>
                </a:lnTo>
                <a:lnTo>
                  <a:pt x="14" y="340"/>
                </a:lnTo>
                <a:lnTo>
                  <a:pt x="16" y="338"/>
                </a:lnTo>
                <a:lnTo>
                  <a:pt x="25" y="334"/>
                </a:lnTo>
                <a:lnTo>
                  <a:pt x="27" y="332"/>
                </a:lnTo>
                <a:lnTo>
                  <a:pt x="35" y="322"/>
                </a:lnTo>
                <a:lnTo>
                  <a:pt x="37" y="320"/>
                </a:lnTo>
                <a:lnTo>
                  <a:pt x="39" y="309"/>
                </a:lnTo>
                <a:lnTo>
                  <a:pt x="39" y="199"/>
                </a:lnTo>
                <a:lnTo>
                  <a:pt x="41" y="190"/>
                </a:lnTo>
                <a:lnTo>
                  <a:pt x="35" y="188"/>
                </a:lnTo>
                <a:lnTo>
                  <a:pt x="41" y="192"/>
                </a:lnTo>
                <a:lnTo>
                  <a:pt x="48" y="182"/>
                </a:lnTo>
                <a:lnTo>
                  <a:pt x="43" y="180"/>
                </a:lnTo>
                <a:lnTo>
                  <a:pt x="46" y="184"/>
                </a:lnTo>
                <a:lnTo>
                  <a:pt x="56" y="178"/>
                </a:lnTo>
                <a:lnTo>
                  <a:pt x="54" y="172"/>
                </a:lnTo>
                <a:lnTo>
                  <a:pt x="54" y="178"/>
                </a:lnTo>
                <a:lnTo>
                  <a:pt x="66" y="176"/>
                </a:lnTo>
                <a:lnTo>
                  <a:pt x="68" y="174"/>
                </a:lnTo>
                <a:lnTo>
                  <a:pt x="69" y="172"/>
                </a:lnTo>
                <a:lnTo>
                  <a:pt x="71" y="171"/>
                </a:lnTo>
                <a:lnTo>
                  <a:pt x="69" y="169"/>
                </a:lnTo>
                <a:lnTo>
                  <a:pt x="68" y="167"/>
                </a:lnTo>
                <a:lnTo>
                  <a:pt x="66" y="165"/>
                </a:lnTo>
                <a:lnTo>
                  <a:pt x="54" y="163"/>
                </a:lnTo>
                <a:lnTo>
                  <a:pt x="54" y="169"/>
                </a:lnTo>
                <a:lnTo>
                  <a:pt x="56" y="163"/>
                </a:lnTo>
                <a:lnTo>
                  <a:pt x="46" y="159"/>
                </a:lnTo>
                <a:lnTo>
                  <a:pt x="43" y="163"/>
                </a:lnTo>
                <a:lnTo>
                  <a:pt x="48" y="161"/>
                </a:lnTo>
                <a:lnTo>
                  <a:pt x="41" y="151"/>
                </a:lnTo>
                <a:lnTo>
                  <a:pt x="41" y="153"/>
                </a:lnTo>
                <a:lnTo>
                  <a:pt x="35" y="155"/>
                </a:lnTo>
                <a:lnTo>
                  <a:pt x="41" y="155"/>
                </a:lnTo>
                <a:lnTo>
                  <a:pt x="39" y="144"/>
                </a:lnTo>
                <a:lnTo>
                  <a:pt x="39" y="34"/>
                </a:lnTo>
                <a:lnTo>
                  <a:pt x="37" y="25"/>
                </a:lnTo>
                <a:lnTo>
                  <a:pt x="37" y="23"/>
                </a:lnTo>
                <a:lnTo>
                  <a:pt x="35" y="21"/>
                </a:lnTo>
                <a:lnTo>
                  <a:pt x="27" y="11"/>
                </a:lnTo>
                <a:lnTo>
                  <a:pt x="25" y="9"/>
                </a:lnTo>
                <a:lnTo>
                  <a:pt x="16" y="4"/>
                </a:lnTo>
                <a:lnTo>
                  <a:pt x="14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53" name="Rectangle 51"/>
          <p:cNvSpPr>
            <a:spLocks noChangeArrowheads="1"/>
          </p:cNvSpPr>
          <p:nvPr/>
        </p:nvSpPr>
        <p:spPr bwMode="auto">
          <a:xfrm>
            <a:off x="7467600" y="4102125"/>
            <a:ext cx="106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800" b="1" dirty="0">
                <a:solidFill>
                  <a:srgbClr val="FF66FF"/>
                </a:solidFill>
                <a:latin typeface="Arial Narrow" pitchFamily="34" charset="0"/>
              </a:rPr>
              <a:t>Iodination</a:t>
            </a:r>
            <a:endParaRPr lang="en-GB" sz="1800" dirty="0">
              <a:solidFill>
                <a:srgbClr val="FF66FF"/>
              </a:solidFill>
              <a:latin typeface="Arial Narrow" pitchFamily="34" charset="0"/>
            </a:endParaRPr>
          </a:p>
        </p:txBody>
      </p:sp>
      <p:sp>
        <p:nvSpPr>
          <p:cNvPr id="54" name="Oval 52"/>
          <p:cNvSpPr>
            <a:spLocks noChangeArrowheads="1"/>
          </p:cNvSpPr>
          <p:nvPr/>
        </p:nvSpPr>
        <p:spPr bwMode="auto">
          <a:xfrm>
            <a:off x="6767513" y="4973663"/>
            <a:ext cx="433387" cy="433387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55" name="Rectangle 53"/>
          <p:cNvSpPr>
            <a:spLocks noChangeArrowheads="1"/>
          </p:cNvSpPr>
          <p:nvPr/>
        </p:nvSpPr>
        <p:spPr bwMode="auto">
          <a:xfrm>
            <a:off x="6804025" y="5065738"/>
            <a:ext cx="3873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 flipH="1" flipV="1">
            <a:off x="6831013" y="4837138"/>
            <a:ext cx="85725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 flipV="1">
            <a:off x="7145338" y="4922863"/>
            <a:ext cx="144462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7231063" y="5264175"/>
            <a:ext cx="112712" cy="39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 flipH="1">
            <a:off x="6773863" y="5407050"/>
            <a:ext cx="85725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0" name="Line 58"/>
          <p:cNvSpPr>
            <a:spLocks noChangeShapeType="1"/>
          </p:cNvSpPr>
          <p:nvPr/>
        </p:nvSpPr>
        <p:spPr bwMode="auto">
          <a:xfrm flipH="1" flipV="1">
            <a:off x="6591300" y="5160988"/>
            <a:ext cx="182563" cy="66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1" name="Rectangle 59"/>
          <p:cNvSpPr>
            <a:spLocks noChangeArrowheads="1"/>
          </p:cNvSpPr>
          <p:nvPr/>
        </p:nvSpPr>
        <p:spPr bwMode="auto">
          <a:xfrm>
            <a:off x="6697663" y="4730775"/>
            <a:ext cx="36512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2" name="Rectangle 60"/>
          <p:cNvSpPr>
            <a:spLocks noChangeArrowheads="1"/>
          </p:cNvSpPr>
          <p:nvPr/>
        </p:nvSpPr>
        <p:spPr bwMode="auto">
          <a:xfrm>
            <a:off x="7221538" y="5151463"/>
            <a:ext cx="3667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3" name="Rectangle 61"/>
          <p:cNvSpPr>
            <a:spLocks noChangeArrowheads="1"/>
          </p:cNvSpPr>
          <p:nvPr/>
        </p:nvSpPr>
        <p:spPr bwMode="auto">
          <a:xfrm>
            <a:off x="6478588" y="5056213"/>
            <a:ext cx="3651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4" name="Rectangle 62"/>
          <p:cNvSpPr>
            <a:spLocks noChangeArrowheads="1"/>
          </p:cNvSpPr>
          <p:nvPr/>
        </p:nvSpPr>
        <p:spPr bwMode="auto">
          <a:xfrm>
            <a:off x="7164388" y="4787925"/>
            <a:ext cx="36512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5" name="Rectangle 63"/>
          <p:cNvSpPr>
            <a:spLocks noChangeArrowheads="1"/>
          </p:cNvSpPr>
          <p:nvPr/>
        </p:nvSpPr>
        <p:spPr bwMode="auto">
          <a:xfrm>
            <a:off x="7029450" y="5407050"/>
            <a:ext cx="36671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6" name="Rectangle 64"/>
          <p:cNvSpPr>
            <a:spLocks noChangeArrowheads="1"/>
          </p:cNvSpPr>
          <p:nvPr/>
        </p:nvSpPr>
        <p:spPr bwMode="auto">
          <a:xfrm>
            <a:off x="6602413" y="5397525"/>
            <a:ext cx="36353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7" name="Line 65"/>
          <p:cNvSpPr>
            <a:spLocks noChangeShapeType="1"/>
          </p:cNvSpPr>
          <p:nvPr/>
        </p:nvSpPr>
        <p:spPr bwMode="auto">
          <a:xfrm>
            <a:off x="7097713" y="5389588"/>
            <a:ext cx="39687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8" name="Oval 66"/>
          <p:cNvSpPr>
            <a:spLocks noChangeArrowheads="1"/>
          </p:cNvSpPr>
          <p:nvPr/>
        </p:nvSpPr>
        <p:spPr bwMode="auto">
          <a:xfrm>
            <a:off x="6121400" y="4165625"/>
            <a:ext cx="430213" cy="376238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69" name="Rectangle 67"/>
          <p:cNvSpPr>
            <a:spLocks noChangeArrowheads="1"/>
          </p:cNvSpPr>
          <p:nvPr/>
        </p:nvSpPr>
        <p:spPr bwMode="auto">
          <a:xfrm>
            <a:off x="6154738" y="4241825"/>
            <a:ext cx="3873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70" name="Rectangle 68"/>
          <p:cNvSpPr>
            <a:spLocks noChangeArrowheads="1"/>
          </p:cNvSpPr>
          <p:nvPr/>
        </p:nvSpPr>
        <p:spPr bwMode="auto">
          <a:xfrm>
            <a:off x="6246813" y="4254525"/>
            <a:ext cx="231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 dirty="0">
                <a:solidFill>
                  <a:srgbClr val="0070C0"/>
                </a:solidFill>
                <a:latin typeface="Arial Narrow" pitchFamily="34" charset="0"/>
              </a:rPr>
              <a:t>TG</a:t>
            </a:r>
            <a:endParaRPr lang="en-GB" sz="16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71" name="Line 69"/>
          <p:cNvSpPr>
            <a:spLocks noChangeShapeType="1"/>
          </p:cNvSpPr>
          <p:nvPr/>
        </p:nvSpPr>
        <p:spPr bwMode="auto">
          <a:xfrm flipH="1" flipV="1">
            <a:off x="6145213" y="3976713"/>
            <a:ext cx="85725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72" name="Line 70"/>
          <p:cNvSpPr>
            <a:spLocks noChangeShapeType="1"/>
          </p:cNvSpPr>
          <p:nvPr/>
        </p:nvSpPr>
        <p:spPr bwMode="auto">
          <a:xfrm flipV="1">
            <a:off x="6459538" y="4062438"/>
            <a:ext cx="142875" cy="134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73" name="Line 71"/>
          <p:cNvSpPr>
            <a:spLocks noChangeShapeType="1"/>
          </p:cNvSpPr>
          <p:nvPr/>
        </p:nvSpPr>
        <p:spPr bwMode="auto">
          <a:xfrm>
            <a:off x="6545263" y="4406925"/>
            <a:ext cx="112712" cy="36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74" name="Line 72"/>
          <p:cNvSpPr>
            <a:spLocks noChangeShapeType="1"/>
          </p:cNvSpPr>
          <p:nvPr/>
        </p:nvSpPr>
        <p:spPr bwMode="auto">
          <a:xfrm flipH="1">
            <a:off x="6088063" y="4549800"/>
            <a:ext cx="85725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75" name="Line 73"/>
          <p:cNvSpPr>
            <a:spLocks noChangeShapeType="1"/>
          </p:cNvSpPr>
          <p:nvPr/>
        </p:nvSpPr>
        <p:spPr bwMode="auto">
          <a:xfrm flipH="1" flipV="1">
            <a:off x="5905500" y="4303738"/>
            <a:ext cx="182563" cy="63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76" name="Rectangle 74"/>
          <p:cNvSpPr>
            <a:spLocks noChangeArrowheads="1"/>
          </p:cNvSpPr>
          <p:nvPr/>
        </p:nvSpPr>
        <p:spPr bwMode="auto">
          <a:xfrm>
            <a:off x="6011863" y="3873525"/>
            <a:ext cx="36512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77" name="Rectangle 75"/>
          <p:cNvSpPr>
            <a:spLocks noChangeArrowheads="1"/>
          </p:cNvSpPr>
          <p:nvPr/>
        </p:nvSpPr>
        <p:spPr bwMode="auto">
          <a:xfrm>
            <a:off x="6096000" y="3721125"/>
            <a:ext cx="2548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MIT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78" name="Rectangle 76"/>
          <p:cNvSpPr>
            <a:spLocks noChangeArrowheads="1"/>
          </p:cNvSpPr>
          <p:nvPr/>
        </p:nvSpPr>
        <p:spPr bwMode="auto">
          <a:xfrm>
            <a:off x="6535738" y="4294213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79" name="Rectangle 77"/>
          <p:cNvSpPr>
            <a:spLocks noChangeArrowheads="1"/>
          </p:cNvSpPr>
          <p:nvPr/>
        </p:nvSpPr>
        <p:spPr bwMode="auto">
          <a:xfrm>
            <a:off x="6692900" y="4343425"/>
            <a:ext cx="8976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80" name="Rectangle 78"/>
          <p:cNvSpPr>
            <a:spLocks noChangeArrowheads="1"/>
          </p:cNvSpPr>
          <p:nvPr/>
        </p:nvSpPr>
        <p:spPr bwMode="auto">
          <a:xfrm>
            <a:off x="5688013" y="4160863"/>
            <a:ext cx="4699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81" name="Line 82"/>
          <p:cNvSpPr>
            <a:spLocks noChangeShapeType="1"/>
          </p:cNvSpPr>
          <p:nvPr/>
        </p:nvSpPr>
        <p:spPr bwMode="auto">
          <a:xfrm>
            <a:off x="6410325" y="4532338"/>
            <a:ext cx="39688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82" name="Oval 83"/>
          <p:cNvSpPr>
            <a:spLocks noChangeArrowheads="1"/>
          </p:cNvSpPr>
          <p:nvPr/>
        </p:nvSpPr>
        <p:spPr bwMode="auto">
          <a:xfrm>
            <a:off x="2624138" y="4651400"/>
            <a:ext cx="430212" cy="4318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83" name="Rectangle 84"/>
          <p:cNvSpPr>
            <a:spLocks noChangeArrowheads="1"/>
          </p:cNvSpPr>
          <p:nvPr/>
        </p:nvSpPr>
        <p:spPr bwMode="auto">
          <a:xfrm>
            <a:off x="2659063" y="4741888"/>
            <a:ext cx="385762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84" name="Line 85"/>
          <p:cNvSpPr>
            <a:spLocks noChangeShapeType="1"/>
          </p:cNvSpPr>
          <p:nvPr/>
        </p:nvSpPr>
        <p:spPr bwMode="auto">
          <a:xfrm flipH="1" flipV="1">
            <a:off x="2686050" y="4510113"/>
            <a:ext cx="85725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85" name="Line 86"/>
          <p:cNvSpPr>
            <a:spLocks noChangeShapeType="1"/>
          </p:cNvSpPr>
          <p:nvPr/>
        </p:nvSpPr>
        <p:spPr bwMode="auto">
          <a:xfrm flipV="1">
            <a:off x="3000375" y="4595838"/>
            <a:ext cx="142875" cy="134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86" name="Line 87"/>
          <p:cNvSpPr>
            <a:spLocks noChangeShapeType="1"/>
          </p:cNvSpPr>
          <p:nvPr/>
        </p:nvSpPr>
        <p:spPr bwMode="auto">
          <a:xfrm>
            <a:off x="3084513" y="4940325"/>
            <a:ext cx="115887" cy="36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87" name="Line 88"/>
          <p:cNvSpPr>
            <a:spLocks noChangeShapeType="1"/>
          </p:cNvSpPr>
          <p:nvPr/>
        </p:nvSpPr>
        <p:spPr bwMode="auto">
          <a:xfrm flipH="1" flipV="1">
            <a:off x="2447925" y="4837138"/>
            <a:ext cx="179388" cy="63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88" name="Rectangle 90"/>
          <p:cNvSpPr>
            <a:spLocks noChangeArrowheads="1"/>
          </p:cNvSpPr>
          <p:nvPr/>
        </p:nvSpPr>
        <p:spPr bwMode="auto">
          <a:xfrm>
            <a:off x="2643188" y="4330725"/>
            <a:ext cx="89768" cy="215444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89" name="Rectangle 91"/>
          <p:cNvSpPr>
            <a:spLocks noChangeArrowheads="1"/>
          </p:cNvSpPr>
          <p:nvPr/>
        </p:nvSpPr>
        <p:spPr bwMode="auto">
          <a:xfrm>
            <a:off x="3076575" y="4827613"/>
            <a:ext cx="3651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90" name="Rectangle 92"/>
          <p:cNvSpPr>
            <a:spLocks noChangeArrowheads="1"/>
          </p:cNvSpPr>
          <p:nvPr/>
        </p:nvSpPr>
        <p:spPr bwMode="auto">
          <a:xfrm>
            <a:off x="2335213" y="4730775"/>
            <a:ext cx="3619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91" name="Rectangle 93"/>
          <p:cNvSpPr>
            <a:spLocks noChangeArrowheads="1"/>
          </p:cNvSpPr>
          <p:nvPr/>
        </p:nvSpPr>
        <p:spPr bwMode="auto">
          <a:xfrm>
            <a:off x="3021013" y="4465663"/>
            <a:ext cx="3635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92" name="Rectangle 94"/>
          <p:cNvSpPr>
            <a:spLocks noChangeArrowheads="1"/>
          </p:cNvSpPr>
          <p:nvPr/>
        </p:nvSpPr>
        <p:spPr bwMode="auto">
          <a:xfrm>
            <a:off x="2887663" y="5083200"/>
            <a:ext cx="36512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93" name="Line 95"/>
          <p:cNvSpPr>
            <a:spLocks noChangeShapeType="1"/>
          </p:cNvSpPr>
          <p:nvPr/>
        </p:nvSpPr>
        <p:spPr bwMode="auto">
          <a:xfrm>
            <a:off x="2954338" y="5065738"/>
            <a:ext cx="36512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grpSp>
        <p:nvGrpSpPr>
          <p:cNvPr id="94" name="Group 96"/>
          <p:cNvGrpSpPr>
            <a:grpSpLocks/>
          </p:cNvGrpSpPr>
          <p:nvPr/>
        </p:nvGrpSpPr>
        <p:grpSpPr bwMode="auto">
          <a:xfrm>
            <a:off x="6248400" y="4711725"/>
            <a:ext cx="247650" cy="354013"/>
            <a:chOff x="3939" y="2066"/>
            <a:chExt cx="153" cy="173"/>
          </a:xfrm>
          <a:solidFill>
            <a:schemeClr val="tx1"/>
          </a:solidFill>
        </p:grpSpPr>
        <p:sp>
          <p:nvSpPr>
            <p:cNvPr id="95" name="Freeform 97"/>
            <p:cNvSpPr>
              <a:spLocks/>
            </p:cNvSpPr>
            <p:nvPr/>
          </p:nvSpPr>
          <p:spPr bwMode="auto">
            <a:xfrm>
              <a:off x="3939" y="2066"/>
              <a:ext cx="109" cy="123"/>
            </a:xfrm>
            <a:custGeom>
              <a:avLst/>
              <a:gdLst>
                <a:gd name="T0" fmla="*/ 7 w 109"/>
                <a:gd name="T1" fmla="*/ 0 h 123"/>
                <a:gd name="T2" fmla="*/ 0 w 109"/>
                <a:gd name="T3" fmla="*/ 8 h 123"/>
                <a:gd name="T4" fmla="*/ 101 w 109"/>
                <a:gd name="T5" fmla="*/ 123 h 123"/>
                <a:gd name="T6" fmla="*/ 109 w 109"/>
                <a:gd name="T7" fmla="*/ 115 h 123"/>
                <a:gd name="T8" fmla="*/ 7 w 109"/>
                <a:gd name="T9" fmla="*/ 0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"/>
                <a:gd name="T16" fmla="*/ 0 h 123"/>
                <a:gd name="T17" fmla="*/ 109 w 109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" h="123">
                  <a:moveTo>
                    <a:pt x="7" y="0"/>
                  </a:moveTo>
                  <a:lnTo>
                    <a:pt x="0" y="8"/>
                  </a:lnTo>
                  <a:lnTo>
                    <a:pt x="101" y="123"/>
                  </a:lnTo>
                  <a:lnTo>
                    <a:pt x="109" y="115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96" name="Freeform 98"/>
            <p:cNvSpPr>
              <a:spLocks/>
            </p:cNvSpPr>
            <p:nvPr/>
          </p:nvSpPr>
          <p:spPr bwMode="auto">
            <a:xfrm>
              <a:off x="4012" y="2156"/>
              <a:ext cx="80" cy="83"/>
            </a:xfrm>
            <a:custGeom>
              <a:avLst/>
              <a:gdLst>
                <a:gd name="T0" fmla="*/ 0 w 80"/>
                <a:gd name="T1" fmla="*/ 52 h 83"/>
                <a:gd name="T2" fmla="*/ 80 w 80"/>
                <a:gd name="T3" fmla="*/ 83 h 83"/>
                <a:gd name="T4" fmla="*/ 57 w 80"/>
                <a:gd name="T5" fmla="*/ 0 h 83"/>
                <a:gd name="T6" fmla="*/ 0 w 80"/>
                <a:gd name="T7" fmla="*/ 52 h 8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"/>
                <a:gd name="T13" fmla="*/ 0 h 83"/>
                <a:gd name="T14" fmla="*/ 80 w 80"/>
                <a:gd name="T15" fmla="*/ 83 h 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0" h="83">
                  <a:moveTo>
                    <a:pt x="0" y="52"/>
                  </a:moveTo>
                  <a:lnTo>
                    <a:pt x="80" y="83"/>
                  </a:lnTo>
                  <a:lnTo>
                    <a:pt x="57" y="0"/>
                  </a:lnTo>
                  <a:lnTo>
                    <a:pt x="0" y="52"/>
                  </a:lnTo>
                  <a:close/>
                </a:path>
              </a:pathLst>
            </a:custGeom>
            <a:grpFill/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</p:grpSp>
      <p:sp>
        <p:nvSpPr>
          <p:cNvPr id="97" name="Freeform 99"/>
          <p:cNvSpPr>
            <a:spLocks/>
          </p:cNvSpPr>
          <p:nvPr/>
        </p:nvSpPr>
        <p:spPr bwMode="auto">
          <a:xfrm>
            <a:off x="7506419" y="4635525"/>
            <a:ext cx="161925" cy="933450"/>
          </a:xfrm>
          <a:custGeom>
            <a:avLst/>
            <a:gdLst>
              <a:gd name="T0" fmla="*/ 0 w 102"/>
              <a:gd name="T1" fmla="*/ 11 h 588"/>
              <a:gd name="T2" fmla="*/ 18 w 102"/>
              <a:gd name="T3" fmla="*/ 15 h 588"/>
              <a:gd name="T4" fmla="*/ 16 w 102"/>
              <a:gd name="T5" fmla="*/ 13 h 588"/>
              <a:gd name="T6" fmla="*/ 35 w 102"/>
              <a:gd name="T7" fmla="*/ 19 h 588"/>
              <a:gd name="T8" fmla="*/ 41 w 102"/>
              <a:gd name="T9" fmla="*/ 38 h 588"/>
              <a:gd name="T10" fmla="*/ 39 w 102"/>
              <a:gd name="T11" fmla="*/ 36 h 588"/>
              <a:gd name="T12" fmla="*/ 48 w 102"/>
              <a:gd name="T13" fmla="*/ 44 h 588"/>
              <a:gd name="T14" fmla="*/ 43 w 102"/>
              <a:gd name="T15" fmla="*/ 54 h 588"/>
              <a:gd name="T16" fmla="*/ 45 w 102"/>
              <a:gd name="T17" fmla="*/ 255 h 588"/>
              <a:gd name="T18" fmla="*/ 47 w 102"/>
              <a:gd name="T19" fmla="*/ 265 h 588"/>
              <a:gd name="T20" fmla="*/ 58 w 102"/>
              <a:gd name="T21" fmla="*/ 282 h 588"/>
              <a:gd name="T22" fmla="*/ 75 w 102"/>
              <a:gd name="T23" fmla="*/ 296 h 588"/>
              <a:gd name="T24" fmla="*/ 87 w 102"/>
              <a:gd name="T25" fmla="*/ 299 h 588"/>
              <a:gd name="T26" fmla="*/ 96 w 102"/>
              <a:gd name="T27" fmla="*/ 294 h 588"/>
              <a:gd name="T28" fmla="*/ 95 w 102"/>
              <a:gd name="T29" fmla="*/ 290 h 588"/>
              <a:gd name="T30" fmla="*/ 91 w 102"/>
              <a:gd name="T31" fmla="*/ 294 h 588"/>
              <a:gd name="T32" fmla="*/ 93 w 102"/>
              <a:gd name="T33" fmla="*/ 296 h 588"/>
              <a:gd name="T34" fmla="*/ 96 w 102"/>
              <a:gd name="T35" fmla="*/ 299 h 588"/>
              <a:gd name="T36" fmla="*/ 87 w 102"/>
              <a:gd name="T37" fmla="*/ 290 h 588"/>
              <a:gd name="T38" fmla="*/ 75 w 102"/>
              <a:gd name="T39" fmla="*/ 292 h 588"/>
              <a:gd name="T40" fmla="*/ 58 w 102"/>
              <a:gd name="T41" fmla="*/ 305 h 588"/>
              <a:gd name="T42" fmla="*/ 47 w 102"/>
              <a:gd name="T43" fmla="*/ 323 h 588"/>
              <a:gd name="T44" fmla="*/ 43 w 102"/>
              <a:gd name="T45" fmla="*/ 342 h 588"/>
              <a:gd name="T46" fmla="*/ 43 w 102"/>
              <a:gd name="T47" fmla="*/ 543 h 588"/>
              <a:gd name="T48" fmla="*/ 45 w 102"/>
              <a:gd name="T49" fmla="*/ 553 h 588"/>
              <a:gd name="T50" fmla="*/ 29 w 102"/>
              <a:gd name="T51" fmla="*/ 565 h 588"/>
              <a:gd name="T52" fmla="*/ 31 w 102"/>
              <a:gd name="T53" fmla="*/ 563 h 588"/>
              <a:gd name="T54" fmla="*/ 20 w 102"/>
              <a:gd name="T55" fmla="*/ 578 h 588"/>
              <a:gd name="T56" fmla="*/ 10 w 102"/>
              <a:gd name="T57" fmla="*/ 576 h 588"/>
              <a:gd name="T58" fmla="*/ 0 w 102"/>
              <a:gd name="T59" fmla="*/ 588 h 588"/>
              <a:gd name="T60" fmla="*/ 20 w 102"/>
              <a:gd name="T61" fmla="*/ 584 h 588"/>
              <a:gd name="T62" fmla="*/ 37 w 102"/>
              <a:gd name="T63" fmla="*/ 572 h 588"/>
              <a:gd name="T64" fmla="*/ 50 w 102"/>
              <a:gd name="T65" fmla="*/ 555 h 588"/>
              <a:gd name="T66" fmla="*/ 54 w 102"/>
              <a:gd name="T67" fmla="*/ 545 h 588"/>
              <a:gd name="T68" fmla="*/ 54 w 102"/>
              <a:gd name="T69" fmla="*/ 342 h 588"/>
              <a:gd name="T70" fmla="*/ 58 w 102"/>
              <a:gd name="T71" fmla="*/ 324 h 588"/>
              <a:gd name="T72" fmla="*/ 58 w 102"/>
              <a:gd name="T73" fmla="*/ 326 h 588"/>
              <a:gd name="T74" fmla="*/ 64 w 102"/>
              <a:gd name="T75" fmla="*/ 307 h 588"/>
              <a:gd name="T76" fmla="*/ 81 w 102"/>
              <a:gd name="T77" fmla="*/ 301 h 588"/>
              <a:gd name="T78" fmla="*/ 79 w 102"/>
              <a:gd name="T79" fmla="*/ 303 h 588"/>
              <a:gd name="T80" fmla="*/ 96 w 102"/>
              <a:gd name="T81" fmla="*/ 299 h 588"/>
              <a:gd name="T82" fmla="*/ 98 w 102"/>
              <a:gd name="T83" fmla="*/ 298 h 588"/>
              <a:gd name="T84" fmla="*/ 102 w 102"/>
              <a:gd name="T85" fmla="*/ 294 h 588"/>
              <a:gd name="T86" fmla="*/ 100 w 102"/>
              <a:gd name="T87" fmla="*/ 292 h 588"/>
              <a:gd name="T88" fmla="*/ 96 w 102"/>
              <a:gd name="T89" fmla="*/ 288 h 588"/>
              <a:gd name="T90" fmla="*/ 89 w 102"/>
              <a:gd name="T91" fmla="*/ 288 h 588"/>
              <a:gd name="T92" fmla="*/ 79 w 102"/>
              <a:gd name="T93" fmla="*/ 290 h 588"/>
              <a:gd name="T94" fmla="*/ 66 w 102"/>
              <a:gd name="T95" fmla="*/ 275 h 588"/>
              <a:gd name="T96" fmla="*/ 68 w 102"/>
              <a:gd name="T97" fmla="*/ 276 h 588"/>
              <a:gd name="T98" fmla="*/ 52 w 102"/>
              <a:gd name="T99" fmla="*/ 265 h 588"/>
              <a:gd name="T100" fmla="*/ 56 w 102"/>
              <a:gd name="T101" fmla="*/ 255 h 588"/>
              <a:gd name="T102" fmla="*/ 56 w 102"/>
              <a:gd name="T103" fmla="*/ 257 h 588"/>
              <a:gd name="T104" fmla="*/ 54 w 102"/>
              <a:gd name="T105" fmla="*/ 54 h 588"/>
              <a:gd name="T106" fmla="*/ 54 w 102"/>
              <a:gd name="T107" fmla="*/ 42 h 588"/>
              <a:gd name="T108" fmla="*/ 50 w 102"/>
              <a:gd name="T109" fmla="*/ 34 h 588"/>
              <a:gd name="T110" fmla="*/ 39 w 102"/>
              <a:gd name="T111" fmla="*/ 17 h 588"/>
              <a:gd name="T112" fmla="*/ 22 w 102"/>
              <a:gd name="T113" fmla="*/ 4 h 588"/>
              <a:gd name="T114" fmla="*/ 12 w 102"/>
              <a:gd name="T115" fmla="*/ 2 h 58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02"/>
              <a:gd name="T175" fmla="*/ 0 h 588"/>
              <a:gd name="T176" fmla="*/ 102 w 102"/>
              <a:gd name="T177" fmla="*/ 588 h 58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02" h="588">
                <a:moveTo>
                  <a:pt x="0" y="0"/>
                </a:moveTo>
                <a:lnTo>
                  <a:pt x="0" y="11"/>
                </a:lnTo>
                <a:lnTo>
                  <a:pt x="10" y="13"/>
                </a:lnTo>
                <a:lnTo>
                  <a:pt x="18" y="15"/>
                </a:lnTo>
                <a:lnTo>
                  <a:pt x="20" y="10"/>
                </a:lnTo>
                <a:lnTo>
                  <a:pt x="16" y="13"/>
                </a:lnTo>
                <a:lnTo>
                  <a:pt x="31" y="25"/>
                </a:lnTo>
                <a:lnTo>
                  <a:pt x="35" y="19"/>
                </a:lnTo>
                <a:lnTo>
                  <a:pt x="29" y="23"/>
                </a:lnTo>
                <a:lnTo>
                  <a:pt x="41" y="38"/>
                </a:lnTo>
                <a:lnTo>
                  <a:pt x="45" y="34"/>
                </a:lnTo>
                <a:lnTo>
                  <a:pt x="39" y="36"/>
                </a:lnTo>
                <a:lnTo>
                  <a:pt x="43" y="44"/>
                </a:lnTo>
                <a:lnTo>
                  <a:pt x="48" y="44"/>
                </a:lnTo>
                <a:lnTo>
                  <a:pt x="43" y="42"/>
                </a:lnTo>
                <a:lnTo>
                  <a:pt x="43" y="54"/>
                </a:lnTo>
                <a:lnTo>
                  <a:pt x="43" y="246"/>
                </a:lnTo>
                <a:lnTo>
                  <a:pt x="45" y="255"/>
                </a:lnTo>
                <a:lnTo>
                  <a:pt x="45" y="257"/>
                </a:lnTo>
                <a:lnTo>
                  <a:pt x="47" y="265"/>
                </a:lnTo>
                <a:lnTo>
                  <a:pt x="48" y="267"/>
                </a:lnTo>
                <a:lnTo>
                  <a:pt x="58" y="282"/>
                </a:lnTo>
                <a:lnTo>
                  <a:pt x="60" y="284"/>
                </a:lnTo>
                <a:lnTo>
                  <a:pt x="75" y="296"/>
                </a:lnTo>
                <a:lnTo>
                  <a:pt x="77" y="296"/>
                </a:lnTo>
                <a:lnTo>
                  <a:pt x="87" y="299"/>
                </a:lnTo>
                <a:lnTo>
                  <a:pt x="96" y="299"/>
                </a:lnTo>
                <a:lnTo>
                  <a:pt x="96" y="294"/>
                </a:lnTo>
                <a:lnTo>
                  <a:pt x="96" y="288"/>
                </a:lnTo>
                <a:lnTo>
                  <a:pt x="95" y="290"/>
                </a:lnTo>
                <a:lnTo>
                  <a:pt x="93" y="292"/>
                </a:lnTo>
                <a:lnTo>
                  <a:pt x="91" y="294"/>
                </a:lnTo>
                <a:lnTo>
                  <a:pt x="93" y="296"/>
                </a:lnTo>
                <a:lnTo>
                  <a:pt x="95" y="298"/>
                </a:lnTo>
                <a:lnTo>
                  <a:pt x="96" y="299"/>
                </a:lnTo>
                <a:lnTo>
                  <a:pt x="96" y="288"/>
                </a:lnTo>
                <a:lnTo>
                  <a:pt x="87" y="290"/>
                </a:lnTo>
                <a:lnTo>
                  <a:pt x="77" y="292"/>
                </a:lnTo>
                <a:lnTo>
                  <a:pt x="75" y="292"/>
                </a:lnTo>
                <a:lnTo>
                  <a:pt x="60" y="303"/>
                </a:lnTo>
                <a:lnTo>
                  <a:pt x="58" y="305"/>
                </a:lnTo>
                <a:lnTo>
                  <a:pt x="48" y="321"/>
                </a:lnTo>
                <a:lnTo>
                  <a:pt x="47" y="323"/>
                </a:lnTo>
                <a:lnTo>
                  <a:pt x="45" y="330"/>
                </a:lnTo>
                <a:lnTo>
                  <a:pt x="43" y="342"/>
                </a:lnTo>
                <a:lnTo>
                  <a:pt x="43" y="534"/>
                </a:lnTo>
                <a:lnTo>
                  <a:pt x="43" y="543"/>
                </a:lnTo>
                <a:lnTo>
                  <a:pt x="39" y="551"/>
                </a:lnTo>
                <a:lnTo>
                  <a:pt x="45" y="553"/>
                </a:lnTo>
                <a:lnTo>
                  <a:pt x="41" y="549"/>
                </a:lnTo>
                <a:lnTo>
                  <a:pt x="29" y="565"/>
                </a:lnTo>
                <a:lnTo>
                  <a:pt x="35" y="568"/>
                </a:lnTo>
                <a:lnTo>
                  <a:pt x="31" y="563"/>
                </a:lnTo>
                <a:lnTo>
                  <a:pt x="16" y="574"/>
                </a:lnTo>
                <a:lnTo>
                  <a:pt x="20" y="578"/>
                </a:lnTo>
                <a:lnTo>
                  <a:pt x="18" y="572"/>
                </a:lnTo>
                <a:lnTo>
                  <a:pt x="10" y="576"/>
                </a:lnTo>
                <a:lnTo>
                  <a:pt x="0" y="576"/>
                </a:lnTo>
                <a:lnTo>
                  <a:pt x="0" y="588"/>
                </a:lnTo>
                <a:lnTo>
                  <a:pt x="12" y="588"/>
                </a:lnTo>
                <a:lnTo>
                  <a:pt x="20" y="584"/>
                </a:lnTo>
                <a:lnTo>
                  <a:pt x="22" y="584"/>
                </a:lnTo>
                <a:lnTo>
                  <a:pt x="37" y="572"/>
                </a:lnTo>
                <a:lnTo>
                  <a:pt x="39" y="570"/>
                </a:lnTo>
                <a:lnTo>
                  <a:pt x="50" y="555"/>
                </a:lnTo>
                <a:lnTo>
                  <a:pt x="50" y="553"/>
                </a:lnTo>
                <a:lnTo>
                  <a:pt x="54" y="545"/>
                </a:lnTo>
                <a:lnTo>
                  <a:pt x="54" y="534"/>
                </a:lnTo>
                <a:lnTo>
                  <a:pt x="54" y="342"/>
                </a:lnTo>
                <a:lnTo>
                  <a:pt x="56" y="332"/>
                </a:lnTo>
                <a:lnTo>
                  <a:pt x="58" y="324"/>
                </a:lnTo>
                <a:lnTo>
                  <a:pt x="52" y="323"/>
                </a:lnTo>
                <a:lnTo>
                  <a:pt x="58" y="326"/>
                </a:lnTo>
                <a:lnTo>
                  <a:pt x="68" y="311"/>
                </a:lnTo>
                <a:lnTo>
                  <a:pt x="64" y="307"/>
                </a:lnTo>
                <a:lnTo>
                  <a:pt x="66" y="313"/>
                </a:lnTo>
                <a:lnTo>
                  <a:pt x="81" y="301"/>
                </a:lnTo>
                <a:lnTo>
                  <a:pt x="79" y="298"/>
                </a:lnTo>
                <a:lnTo>
                  <a:pt x="79" y="303"/>
                </a:lnTo>
                <a:lnTo>
                  <a:pt x="89" y="301"/>
                </a:lnTo>
                <a:lnTo>
                  <a:pt x="96" y="299"/>
                </a:lnTo>
                <a:lnTo>
                  <a:pt x="98" y="298"/>
                </a:lnTo>
                <a:lnTo>
                  <a:pt x="100" y="296"/>
                </a:lnTo>
                <a:lnTo>
                  <a:pt x="102" y="294"/>
                </a:lnTo>
                <a:lnTo>
                  <a:pt x="100" y="292"/>
                </a:lnTo>
                <a:lnTo>
                  <a:pt x="98" y="290"/>
                </a:lnTo>
                <a:lnTo>
                  <a:pt x="96" y="288"/>
                </a:lnTo>
                <a:lnTo>
                  <a:pt x="89" y="288"/>
                </a:lnTo>
                <a:lnTo>
                  <a:pt x="79" y="284"/>
                </a:lnTo>
                <a:lnTo>
                  <a:pt x="79" y="290"/>
                </a:lnTo>
                <a:lnTo>
                  <a:pt x="81" y="286"/>
                </a:lnTo>
                <a:lnTo>
                  <a:pt x="66" y="275"/>
                </a:lnTo>
                <a:lnTo>
                  <a:pt x="64" y="280"/>
                </a:lnTo>
                <a:lnTo>
                  <a:pt x="68" y="276"/>
                </a:lnTo>
                <a:lnTo>
                  <a:pt x="58" y="261"/>
                </a:lnTo>
                <a:lnTo>
                  <a:pt x="52" y="265"/>
                </a:lnTo>
                <a:lnTo>
                  <a:pt x="58" y="263"/>
                </a:lnTo>
                <a:lnTo>
                  <a:pt x="56" y="255"/>
                </a:lnTo>
                <a:lnTo>
                  <a:pt x="50" y="255"/>
                </a:lnTo>
                <a:lnTo>
                  <a:pt x="56" y="257"/>
                </a:lnTo>
                <a:lnTo>
                  <a:pt x="54" y="246"/>
                </a:lnTo>
                <a:lnTo>
                  <a:pt x="54" y="54"/>
                </a:lnTo>
                <a:lnTo>
                  <a:pt x="54" y="44"/>
                </a:lnTo>
                <a:lnTo>
                  <a:pt x="54" y="42"/>
                </a:lnTo>
                <a:lnTo>
                  <a:pt x="50" y="34"/>
                </a:lnTo>
                <a:lnTo>
                  <a:pt x="50" y="33"/>
                </a:lnTo>
                <a:lnTo>
                  <a:pt x="39" y="17"/>
                </a:lnTo>
                <a:lnTo>
                  <a:pt x="37" y="15"/>
                </a:lnTo>
                <a:lnTo>
                  <a:pt x="22" y="4"/>
                </a:lnTo>
                <a:lnTo>
                  <a:pt x="20" y="4"/>
                </a:lnTo>
                <a:lnTo>
                  <a:pt x="12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98" name="Freeform 100"/>
          <p:cNvSpPr>
            <a:spLocks/>
          </p:cNvSpPr>
          <p:nvPr/>
        </p:nvSpPr>
        <p:spPr bwMode="auto">
          <a:xfrm>
            <a:off x="7010400" y="5742013"/>
            <a:ext cx="142875" cy="722312"/>
          </a:xfrm>
          <a:custGeom>
            <a:avLst/>
            <a:gdLst>
              <a:gd name="T0" fmla="*/ 0 w 90"/>
              <a:gd name="T1" fmla="*/ 12 h 455"/>
              <a:gd name="T2" fmla="*/ 17 w 90"/>
              <a:gd name="T3" fmla="*/ 10 h 455"/>
              <a:gd name="T4" fmla="*/ 27 w 90"/>
              <a:gd name="T5" fmla="*/ 21 h 455"/>
              <a:gd name="T6" fmla="*/ 25 w 90"/>
              <a:gd name="T7" fmla="*/ 19 h 455"/>
              <a:gd name="T8" fmla="*/ 39 w 90"/>
              <a:gd name="T9" fmla="*/ 29 h 455"/>
              <a:gd name="T10" fmla="*/ 33 w 90"/>
              <a:gd name="T11" fmla="*/ 29 h 455"/>
              <a:gd name="T12" fmla="*/ 37 w 90"/>
              <a:gd name="T13" fmla="*/ 192 h 455"/>
              <a:gd name="T14" fmla="*/ 40 w 90"/>
              <a:gd name="T15" fmla="*/ 207 h 455"/>
              <a:gd name="T16" fmla="*/ 50 w 90"/>
              <a:gd name="T17" fmla="*/ 221 h 455"/>
              <a:gd name="T18" fmla="*/ 65 w 90"/>
              <a:gd name="T19" fmla="*/ 231 h 455"/>
              <a:gd name="T20" fmla="*/ 85 w 90"/>
              <a:gd name="T21" fmla="*/ 234 h 455"/>
              <a:gd name="T22" fmla="*/ 85 w 90"/>
              <a:gd name="T23" fmla="*/ 223 h 455"/>
              <a:gd name="T24" fmla="*/ 81 w 90"/>
              <a:gd name="T25" fmla="*/ 227 h 455"/>
              <a:gd name="T26" fmla="*/ 79 w 90"/>
              <a:gd name="T27" fmla="*/ 229 h 455"/>
              <a:gd name="T28" fmla="*/ 83 w 90"/>
              <a:gd name="T29" fmla="*/ 232 h 455"/>
              <a:gd name="T30" fmla="*/ 85 w 90"/>
              <a:gd name="T31" fmla="*/ 223 h 455"/>
              <a:gd name="T32" fmla="*/ 65 w 90"/>
              <a:gd name="T33" fmla="*/ 227 h 455"/>
              <a:gd name="T34" fmla="*/ 50 w 90"/>
              <a:gd name="T35" fmla="*/ 236 h 455"/>
              <a:gd name="T36" fmla="*/ 40 w 90"/>
              <a:gd name="T37" fmla="*/ 250 h 455"/>
              <a:gd name="T38" fmla="*/ 37 w 90"/>
              <a:gd name="T39" fmla="*/ 413 h 455"/>
              <a:gd name="T40" fmla="*/ 39 w 90"/>
              <a:gd name="T41" fmla="*/ 428 h 455"/>
              <a:gd name="T42" fmla="*/ 25 w 90"/>
              <a:gd name="T43" fmla="*/ 436 h 455"/>
              <a:gd name="T44" fmla="*/ 27 w 90"/>
              <a:gd name="T45" fmla="*/ 434 h 455"/>
              <a:gd name="T46" fmla="*/ 17 w 90"/>
              <a:gd name="T47" fmla="*/ 448 h 455"/>
              <a:gd name="T48" fmla="*/ 0 w 90"/>
              <a:gd name="T49" fmla="*/ 444 h 455"/>
              <a:gd name="T50" fmla="*/ 17 w 90"/>
              <a:gd name="T51" fmla="*/ 453 h 455"/>
              <a:gd name="T52" fmla="*/ 33 w 90"/>
              <a:gd name="T53" fmla="*/ 444 h 455"/>
              <a:gd name="T54" fmla="*/ 44 w 90"/>
              <a:gd name="T55" fmla="*/ 430 h 455"/>
              <a:gd name="T56" fmla="*/ 48 w 90"/>
              <a:gd name="T57" fmla="*/ 413 h 455"/>
              <a:gd name="T58" fmla="*/ 52 w 90"/>
              <a:gd name="T59" fmla="*/ 252 h 455"/>
              <a:gd name="T60" fmla="*/ 50 w 90"/>
              <a:gd name="T61" fmla="*/ 254 h 455"/>
              <a:gd name="T62" fmla="*/ 56 w 90"/>
              <a:gd name="T63" fmla="*/ 240 h 455"/>
              <a:gd name="T64" fmla="*/ 71 w 90"/>
              <a:gd name="T65" fmla="*/ 236 h 455"/>
              <a:gd name="T66" fmla="*/ 69 w 90"/>
              <a:gd name="T67" fmla="*/ 238 h 455"/>
              <a:gd name="T68" fmla="*/ 85 w 90"/>
              <a:gd name="T69" fmla="*/ 234 h 455"/>
              <a:gd name="T70" fmla="*/ 88 w 90"/>
              <a:gd name="T71" fmla="*/ 231 h 455"/>
              <a:gd name="T72" fmla="*/ 90 w 90"/>
              <a:gd name="T73" fmla="*/ 229 h 455"/>
              <a:gd name="T74" fmla="*/ 87 w 90"/>
              <a:gd name="T75" fmla="*/ 225 h 455"/>
              <a:gd name="T76" fmla="*/ 85 w 90"/>
              <a:gd name="T77" fmla="*/ 223 h 455"/>
              <a:gd name="T78" fmla="*/ 69 w 90"/>
              <a:gd name="T79" fmla="*/ 225 h 455"/>
              <a:gd name="T80" fmla="*/ 58 w 90"/>
              <a:gd name="T81" fmla="*/ 213 h 455"/>
              <a:gd name="T82" fmla="*/ 60 w 90"/>
              <a:gd name="T83" fmla="*/ 215 h 455"/>
              <a:gd name="T84" fmla="*/ 52 w 90"/>
              <a:gd name="T85" fmla="*/ 206 h 455"/>
              <a:gd name="T86" fmla="*/ 52 w 90"/>
              <a:gd name="T87" fmla="*/ 207 h 455"/>
              <a:gd name="T88" fmla="*/ 48 w 90"/>
              <a:gd name="T89" fmla="*/ 44 h 455"/>
              <a:gd name="T90" fmla="*/ 44 w 90"/>
              <a:gd name="T91" fmla="*/ 29 h 455"/>
              <a:gd name="T92" fmla="*/ 35 w 90"/>
              <a:gd name="T93" fmla="*/ 14 h 455"/>
              <a:gd name="T94" fmla="*/ 19 w 90"/>
              <a:gd name="T95" fmla="*/ 4 h 455"/>
              <a:gd name="T96" fmla="*/ 0 w 90"/>
              <a:gd name="T97" fmla="*/ 0 h 4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0"/>
              <a:gd name="T148" fmla="*/ 0 h 455"/>
              <a:gd name="T149" fmla="*/ 90 w 90"/>
              <a:gd name="T150" fmla="*/ 455 h 4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0" h="455">
                <a:moveTo>
                  <a:pt x="0" y="0"/>
                </a:moveTo>
                <a:lnTo>
                  <a:pt x="0" y="12"/>
                </a:lnTo>
                <a:lnTo>
                  <a:pt x="16" y="15"/>
                </a:lnTo>
                <a:lnTo>
                  <a:pt x="17" y="10"/>
                </a:lnTo>
                <a:lnTo>
                  <a:pt x="14" y="14"/>
                </a:lnTo>
                <a:lnTo>
                  <a:pt x="27" y="21"/>
                </a:lnTo>
                <a:lnTo>
                  <a:pt x="31" y="17"/>
                </a:lnTo>
                <a:lnTo>
                  <a:pt x="25" y="19"/>
                </a:lnTo>
                <a:lnTo>
                  <a:pt x="35" y="33"/>
                </a:lnTo>
                <a:lnTo>
                  <a:pt x="39" y="29"/>
                </a:lnTo>
                <a:lnTo>
                  <a:pt x="33" y="31"/>
                </a:lnTo>
                <a:lnTo>
                  <a:pt x="33" y="29"/>
                </a:lnTo>
                <a:lnTo>
                  <a:pt x="37" y="44"/>
                </a:lnTo>
                <a:lnTo>
                  <a:pt x="37" y="192"/>
                </a:lnTo>
                <a:lnTo>
                  <a:pt x="40" y="206"/>
                </a:lnTo>
                <a:lnTo>
                  <a:pt x="40" y="207"/>
                </a:lnTo>
                <a:lnTo>
                  <a:pt x="40" y="209"/>
                </a:lnTo>
                <a:lnTo>
                  <a:pt x="50" y="221"/>
                </a:lnTo>
                <a:lnTo>
                  <a:pt x="52" y="223"/>
                </a:lnTo>
                <a:lnTo>
                  <a:pt x="65" y="231"/>
                </a:lnTo>
                <a:lnTo>
                  <a:pt x="67" y="231"/>
                </a:lnTo>
                <a:lnTo>
                  <a:pt x="85" y="234"/>
                </a:lnTo>
                <a:lnTo>
                  <a:pt x="85" y="229"/>
                </a:lnTo>
                <a:lnTo>
                  <a:pt x="85" y="223"/>
                </a:lnTo>
                <a:lnTo>
                  <a:pt x="83" y="225"/>
                </a:lnTo>
                <a:lnTo>
                  <a:pt x="81" y="227"/>
                </a:lnTo>
                <a:lnTo>
                  <a:pt x="79" y="229"/>
                </a:lnTo>
                <a:lnTo>
                  <a:pt x="81" y="231"/>
                </a:lnTo>
                <a:lnTo>
                  <a:pt x="83" y="232"/>
                </a:lnTo>
                <a:lnTo>
                  <a:pt x="85" y="234"/>
                </a:lnTo>
                <a:lnTo>
                  <a:pt x="85" y="223"/>
                </a:lnTo>
                <a:lnTo>
                  <a:pt x="67" y="227"/>
                </a:lnTo>
                <a:lnTo>
                  <a:pt x="65" y="227"/>
                </a:lnTo>
                <a:lnTo>
                  <a:pt x="52" y="234"/>
                </a:lnTo>
                <a:lnTo>
                  <a:pt x="50" y="236"/>
                </a:lnTo>
                <a:lnTo>
                  <a:pt x="40" y="248"/>
                </a:lnTo>
                <a:lnTo>
                  <a:pt x="40" y="250"/>
                </a:lnTo>
                <a:lnTo>
                  <a:pt x="37" y="265"/>
                </a:lnTo>
                <a:lnTo>
                  <a:pt x="37" y="413"/>
                </a:lnTo>
                <a:lnTo>
                  <a:pt x="33" y="426"/>
                </a:lnTo>
                <a:lnTo>
                  <a:pt x="39" y="428"/>
                </a:lnTo>
                <a:lnTo>
                  <a:pt x="35" y="424"/>
                </a:lnTo>
                <a:lnTo>
                  <a:pt x="25" y="436"/>
                </a:lnTo>
                <a:lnTo>
                  <a:pt x="31" y="440"/>
                </a:lnTo>
                <a:lnTo>
                  <a:pt x="27" y="434"/>
                </a:lnTo>
                <a:lnTo>
                  <a:pt x="14" y="442"/>
                </a:lnTo>
                <a:lnTo>
                  <a:pt x="17" y="448"/>
                </a:lnTo>
                <a:lnTo>
                  <a:pt x="16" y="442"/>
                </a:lnTo>
                <a:lnTo>
                  <a:pt x="0" y="444"/>
                </a:lnTo>
                <a:lnTo>
                  <a:pt x="0" y="455"/>
                </a:lnTo>
                <a:lnTo>
                  <a:pt x="17" y="453"/>
                </a:lnTo>
                <a:lnTo>
                  <a:pt x="19" y="451"/>
                </a:lnTo>
                <a:lnTo>
                  <a:pt x="33" y="444"/>
                </a:lnTo>
                <a:lnTo>
                  <a:pt x="35" y="442"/>
                </a:lnTo>
                <a:lnTo>
                  <a:pt x="44" y="430"/>
                </a:lnTo>
                <a:lnTo>
                  <a:pt x="44" y="428"/>
                </a:lnTo>
                <a:lnTo>
                  <a:pt x="48" y="413"/>
                </a:lnTo>
                <a:lnTo>
                  <a:pt x="48" y="265"/>
                </a:lnTo>
                <a:lnTo>
                  <a:pt x="52" y="252"/>
                </a:lnTo>
                <a:lnTo>
                  <a:pt x="46" y="252"/>
                </a:lnTo>
                <a:lnTo>
                  <a:pt x="50" y="254"/>
                </a:lnTo>
                <a:lnTo>
                  <a:pt x="60" y="242"/>
                </a:lnTo>
                <a:lnTo>
                  <a:pt x="56" y="240"/>
                </a:lnTo>
                <a:lnTo>
                  <a:pt x="58" y="244"/>
                </a:lnTo>
                <a:lnTo>
                  <a:pt x="71" y="236"/>
                </a:lnTo>
                <a:lnTo>
                  <a:pt x="69" y="232"/>
                </a:lnTo>
                <a:lnTo>
                  <a:pt x="69" y="238"/>
                </a:lnTo>
                <a:lnTo>
                  <a:pt x="85" y="234"/>
                </a:lnTo>
                <a:lnTo>
                  <a:pt x="87" y="232"/>
                </a:lnTo>
                <a:lnTo>
                  <a:pt x="88" y="231"/>
                </a:lnTo>
                <a:lnTo>
                  <a:pt x="90" y="229"/>
                </a:lnTo>
                <a:lnTo>
                  <a:pt x="88" y="227"/>
                </a:lnTo>
                <a:lnTo>
                  <a:pt x="87" y="225"/>
                </a:lnTo>
                <a:lnTo>
                  <a:pt x="85" y="223"/>
                </a:lnTo>
                <a:lnTo>
                  <a:pt x="69" y="219"/>
                </a:lnTo>
                <a:lnTo>
                  <a:pt x="69" y="225"/>
                </a:lnTo>
                <a:lnTo>
                  <a:pt x="71" y="221"/>
                </a:lnTo>
                <a:lnTo>
                  <a:pt x="58" y="213"/>
                </a:lnTo>
                <a:lnTo>
                  <a:pt x="56" y="217"/>
                </a:lnTo>
                <a:lnTo>
                  <a:pt x="60" y="215"/>
                </a:lnTo>
                <a:lnTo>
                  <a:pt x="50" y="204"/>
                </a:lnTo>
                <a:lnTo>
                  <a:pt x="52" y="206"/>
                </a:lnTo>
                <a:lnTo>
                  <a:pt x="46" y="206"/>
                </a:lnTo>
                <a:lnTo>
                  <a:pt x="52" y="207"/>
                </a:lnTo>
                <a:lnTo>
                  <a:pt x="48" y="192"/>
                </a:lnTo>
                <a:lnTo>
                  <a:pt x="48" y="44"/>
                </a:lnTo>
                <a:lnTo>
                  <a:pt x="44" y="31"/>
                </a:lnTo>
                <a:lnTo>
                  <a:pt x="44" y="29"/>
                </a:lnTo>
                <a:lnTo>
                  <a:pt x="44" y="27"/>
                </a:lnTo>
                <a:lnTo>
                  <a:pt x="35" y="14"/>
                </a:lnTo>
                <a:lnTo>
                  <a:pt x="33" y="12"/>
                </a:lnTo>
                <a:lnTo>
                  <a:pt x="19" y="4"/>
                </a:lnTo>
                <a:lnTo>
                  <a:pt x="17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99" name="Freeform 101"/>
          <p:cNvSpPr>
            <a:spLocks/>
          </p:cNvSpPr>
          <p:nvPr/>
        </p:nvSpPr>
        <p:spPr bwMode="auto">
          <a:xfrm>
            <a:off x="5438775" y="5426100"/>
            <a:ext cx="1155700" cy="398463"/>
          </a:xfrm>
          <a:custGeom>
            <a:avLst/>
            <a:gdLst>
              <a:gd name="T0" fmla="*/ 728 w 728"/>
              <a:gd name="T1" fmla="*/ 11 h 251"/>
              <a:gd name="T2" fmla="*/ 726 w 728"/>
              <a:gd name="T3" fmla="*/ 0 h 251"/>
              <a:gd name="T4" fmla="*/ 0 w 728"/>
              <a:gd name="T5" fmla="*/ 240 h 251"/>
              <a:gd name="T6" fmla="*/ 2 w 728"/>
              <a:gd name="T7" fmla="*/ 251 h 251"/>
              <a:gd name="T8" fmla="*/ 728 w 728"/>
              <a:gd name="T9" fmla="*/ 11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8"/>
              <a:gd name="T16" fmla="*/ 0 h 251"/>
              <a:gd name="T17" fmla="*/ 728 w 728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8" h="251">
                <a:moveTo>
                  <a:pt x="728" y="11"/>
                </a:moveTo>
                <a:lnTo>
                  <a:pt x="726" y="0"/>
                </a:lnTo>
                <a:lnTo>
                  <a:pt x="0" y="240"/>
                </a:lnTo>
                <a:lnTo>
                  <a:pt x="2" y="251"/>
                </a:lnTo>
                <a:lnTo>
                  <a:pt x="728" y="11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grpSp>
        <p:nvGrpSpPr>
          <p:cNvPr id="100" name="Group 102"/>
          <p:cNvGrpSpPr>
            <a:grpSpLocks/>
          </p:cNvGrpSpPr>
          <p:nvPr/>
        </p:nvGrpSpPr>
        <p:grpSpPr bwMode="auto">
          <a:xfrm>
            <a:off x="5057775" y="5718200"/>
            <a:ext cx="393700" cy="125413"/>
            <a:chOff x="3186" y="2650"/>
            <a:chExt cx="248" cy="79"/>
          </a:xfrm>
          <a:solidFill>
            <a:schemeClr val="tx1"/>
          </a:solidFill>
        </p:grpSpPr>
        <p:sp>
          <p:nvSpPr>
            <p:cNvPr id="101" name="Freeform 103"/>
            <p:cNvSpPr>
              <a:spLocks/>
            </p:cNvSpPr>
            <p:nvPr/>
          </p:nvSpPr>
          <p:spPr bwMode="auto">
            <a:xfrm>
              <a:off x="3257" y="2684"/>
              <a:ext cx="177" cy="41"/>
            </a:xfrm>
            <a:custGeom>
              <a:avLst/>
              <a:gdLst>
                <a:gd name="T0" fmla="*/ 175 w 177"/>
                <a:gd name="T1" fmla="*/ 41 h 41"/>
                <a:gd name="T2" fmla="*/ 177 w 177"/>
                <a:gd name="T3" fmla="*/ 29 h 41"/>
                <a:gd name="T4" fmla="*/ 2 w 177"/>
                <a:gd name="T5" fmla="*/ 0 h 41"/>
                <a:gd name="T6" fmla="*/ 0 w 177"/>
                <a:gd name="T7" fmla="*/ 12 h 41"/>
                <a:gd name="T8" fmla="*/ 175 w 177"/>
                <a:gd name="T9" fmla="*/ 41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7"/>
                <a:gd name="T16" fmla="*/ 0 h 41"/>
                <a:gd name="T17" fmla="*/ 177 w 17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7" h="41">
                  <a:moveTo>
                    <a:pt x="175" y="41"/>
                  </a:moveTo>
                  <a:lnTo>
                    <a:pt x="177" y="29"/>
                  </a:lnTo>
                  <a:lnTo>
                    <a:pt x="2" y="0"/>
                  </a:lnTo>
                  <a:lnTo>
                    <a:pt x="0" y="12"/>
                  </a:lnTo>
                  <a:lnTo>
                    <a:pt x="175" y="41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102" name="Freeform 104"/>
            <p:cNvSpPr>
              <a:spLocks/>
            </p:cNvSpPr>
            <p:nvPr/>
          </p:nvSpPr>
          <p:spPr bwMode="auto">
            <a:xfrm>
              <a:off x="3186" y="2650"/>
              <a:ext cx="82" cy="79"/>
            </a:xfrm>
            <a:custGeom>
              <a:avLst/>
              <a:gdLst>
                <a:gd name="T0" fmla="*/ 82 w 82"/>
                <a:gd name="T1" fmla="*/ 0 h 79"/>
                <a:gd name="T2" fmla="*/ 0 w 82"/>
                <a:gd name="T3" fmla="*/ 27 h 79"/>
                <a:gd name="T4" fmla="*/ 69 w 82"/>
                <a:gd name="T5" fmla="*/ 79 h 79"/>
                <a:gd name="T6" fmla="*/ 82 w 82"/>
                <a:gd name="T7" fmla="*/ 0 h 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2"/>
                <a:gd name="T13" fmla="*/ 0 h 79"/>
                <a:gd name="T14" fmla="*/ 82 w 82"/>
                <a:gd name="T15" fmla="*/ 79 h 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2" h="79">
                  <a:moveTo>
                    <a:pt x="82" y="0"/>
                  </a:moveTo>
                  <a:lnTo>
                    <a:pt x="0" y="27"/>
                  </a:lnTo>
                  <a:lnTo>
                    <a:pt x="69" y="79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</p:grpSp>
      <p:sp>
        <p:nvSpPr>
          <p:cNvPr id="103" name="Oval 105"/>
          <p:cNvSpPr>
            <a:spLocks noChangeArrowheads="1"/>
          </p:cNvSpPr>
          <p:nvPr/>
        </p:nvSpPr>
        <p:spPr bwMode="auto">
          <a:xfrm>
            <a:off x="4073525" y="5178450"/>
            <a:ext cx="428625" cy="436563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04" name="Rectangle 106"/>
          <p:cNvSpPr>
            <a:spLocks noChangeArrowheads="1"/>
          </p:cNvSpPr>
          <p:nvPr/>
        </p:nvSpPr>
        <p:spPr bwMode="auto">
          <a:xfrm>
            <a:off x="4106863" y="5270525"/>
            <a:ext cx="387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05" name="Line 107"/>
          <p:cNvSpPr>
            <a:spLocks noChangeShapeType="1"/>
          </p:cNvSpPr>
          <p:nvPr/>
        </p:nvSpPr>
        <p:spPr bwMode="auto">
          <a:xfrm flipH="1" flipV="1">
            <a:off x="4133850" y="5038750"/>
            <a:ext cx="85725" cy="182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06" name="Line 108"/>
          <p:cNvSpPr>
            <a:spLocks noChangeShapeType="1"/>
          </p:cNvSpPr>
          <p:nvPr/>
        </p:nvSpPr>
        <p:spPr bwMode="auto">
          <a:xfrm flipV="1">
            <a:off x="4448175" y="5122888"/>
            <a:ext cx="142875" cy="134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07" name="Line 109"/>
          <p:cNvSpPr>
            <a:spLocks noChangeShapeType="1"/>
          </p:cNvSpPr>
          <p:nvPr/>
        </p:nvSpPr>
        <p:spPr bwMode="auto">
          <a:xfrm>
            <a:off x="4533900" y="5470550"/>
            <a:ext cx="115888" cy="36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08" name="Line 110"/>
          <p:cNvSpPr>
            <a:spLocks noChangeShapeType="1"/>
          </p:cNvSpPr>
          <p:nvPr/>
        </p:nvSpPr>
        <p:spPr bwMode="auto">
          <a:xfrm flipH="1">
            <a:off x="4075113" y="5615013"/>
            <a:ext cx="88900" cy="84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09" name="Line 111"/>
          <p:cNvSpPr>
            <a:spLocks noChangeShapeType="1"/>
          </p:cNvSpPr>
          <p:nvPr/>
        </p:nvSpPr>
        <p:spPr bwMode="auto">
          <a:xfrm flipH="1" flipV="1">
            <a:off x="3895725" y="5364188"/>
            <a:ext cx="179388" cy="66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10" name="Rectangle 112"/>
          <p:cNvSpPr>
            <a:spLocks noChangeArrowheads="1"/>
          </p:cNvSpPr>
          <p:nvPr/>
        </p:nvSpPr>
        <p:spPr bwMode="auto">
          <a:xfrm>
            <a:off x="4002088" y="4930800"/>
            <a:ext cx="3635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11" name="Rectangle 113"/>
          <p:cNvSpPr>
            <a:spLocks noChangeArrowheads="1"/>
          </p:cNvSpPr>
          <p:nvPr/>
        </p:nvSpPr>
        <p:spPr bwMode="auto">
          <a:xfrm>
            <a:off x="3783013" y="5257825"/>
            <a:ext cx="3635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13" name="Rectangle 115"/>
          <p:cNvSpPr>
            <a:spLocks noChangeArrowheads="1"/>
          </p:cNvSpPr>
          <p:nvPr/>
        </p:nvSpPr>
        <p:spPr bwMode="auto">
          <a:xfrm>
            <a:off x="4557713" y="5038750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14" name="Rectangle 116"/>
          <p:cNvSpPr>
            <a:spLocks noChangeArrowheads="1"/>
          </p:cNvSpPr>
          <p:nvPr/>
        </p:nvSpPr>
        <p:spPr bwMode="auto">
          <a:xfrm>
            <a:off x="4335463" y="5615013"/>
            <a:ext cx="36512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15" name="Rectangle 117"/>
          <p:cNvSpPr>
            <a:spLocks noChangeArrowheads="1"/>
          </p:cNvSpPr>
          <p:nvPr/>
        </p:nvSpPr>
        <p:spPr bwMode="auto">
          <a:xfrm>
            <a:off x="3905250" y="5605488"/>
            <a:ext cx="365125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16" name="Line 118"/>
          <p:cNvSpPr>
            <a:spLocks noChangeShapeType="1"/>
          </p:cNvSpPr>
          <p:nvPr/>
        </p:nvSpPr>
        <p:spPr bwMode="auto">
          <a:xfrm>
            <a:off x="4402138" y="5595963"/>
            <a:ext cx="36512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17" name="Oval 119"/>
          <p:cNvSpPr>
            <a:spLocks noChangeArrowheads="1"/>
          </p:cNvSpPr>
          <p:nvPr/>
        </p:nvSpPr>
        <p:spPr bwMode="auto">
          <a:xfrm>
            <a:off x="3657600" y="4864125"/>
            <a:ext cx="1447800" cy="1062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18" name="Freeform 120"/>
          <p:cNvSpPr>
            <a:spLocks/>
          </p:cNvSpPr>
          <p:nvPr/>
        </p:nvSpPr>
        <p:spPr bwMode="auto">
          <a:xfrm>
            <a:off x="3514725" y="5949975"/>
            <a:ext cx="1042988" cy="139700"/>
          </a:xfrm>
          <a:custGeom>
            <a:avLst/>
            <a:gdLst>
              <a:gd name="T0" fmla="*/ 0 w 657"/>
              <a:gd name="T1" fmla="*/ 11 h 88"/>
              <a:gd name="T2" fmla="*/ 158 w 657"/>
              <a:gd name="T3" fmla="*/ 13 h 88"/>
              <a:gd name="T4" fmla="*/ 305 w 657"/>
              <a:gd name="T5" fmla="*/ 15 h 88"/>
              <a:gd name="T6" fmla="*/ 401 w 657"/>
              <a:gd name="T7" fmla="*/ 17 h 88"/>
              <a:gd name="T8" fmla="*/ 457 w 657"/>
              <a:gd name="T9" fmla="*/ 17 h 88"/>
              <a:gd name="T10" fmla="*/ 503 w 657"/>
              <a:gd name="T11" fmla="*/ 17 h 88"/>
              <a:gd name="T12" fmla="*/ 538 w 657"/>
              <a:gd name="T13" fmla="*/ 17 h 88"/>
              <a:gd name="T14" fmla="*/ 559 w 657"/>
              <a:gd name="T15" fmla="*/ 17 h 88"/>
              <a:gd name="T16" fmla="*/ 569 w 657"/>
              <a:gd name="T17" fmla="*/ 17 h 88"/>
              <a:gd name="T18" fmla="*/ 574 w 657"/>
              <a:gd name="T19" fmla="*/ 17 h 88"/>
              <a:gd name="T20" fmla="*/ 578 w 657"/>
              <a:gd name="T21" fmla="*/ 13 h 88"/>
              <a:gd name="T22" fmla="*/ 580 w 657"/>
              <a:gd name="T23" fmla="*/ 9 h 88"/>
              <a:gd name="T24" fmla="*/ 578 w 657"/>
              <a:gd name="T25" fmla="*/ 8 h 88"/>
              <a:gd name="T26" fmla="*/ 574 w 657"/>
              <a:gd name="T27" fmla="*/ 6 h 88"/>
              <a:gd name="T28" fmla="*/ 567 w 657"/>
              <a:gd name="T29" fmla="*/ 4 h 88"/>
              <a:gd name="T30" fmla="*/ 561 w 657"/>
              <a:gd name="T31" fmla="*/ 4 h 88"/>
              <a:gd name="T32" fmla="*/ 557 w 657"/>
              <a:gd name="T33" fmla="*/ 8 h 88"/>
              <a:gd name="T34" fmla="*/ 555 w 657"/>
              <a:gd name="T35" fmla="*/ 11 h 88"/>
              <a:gd name="T36" fmla="*/ 559 w 657"/>
              <a:gd name="T37" fmla="*/ 15 h 88"/>
              <a:gd name="T38" fmla="*/ 563 w 657"/>
              <a:gd name="T39" fmla="*/ 17 h 88"/>
              <a:gd name="T40" fmla="*/ 561 w 657"/>
              <a:gd name="T41" fmla="*/ 17 h 88"/>
              <a:gd name="T42" fmla="*/ 570 w 657"/>
              <a:gd name="T43" fmla="*/ 15 h 88"/>
              <a:gd name="T44" fmla="*/ 574 w 657"/>
              <a:gd name="T45" fmla="*/ 27 h 88"/>
              <a:gd name="T46" fmla="*/ 572 w 657"/>
              <a:gd name="T47" fmla="*/ 25 h 88"/>
              <a:gd name="T48" fmla="*/ 582 w 657"/>
              <a:gd name="T49" fmla="*/ 33 h 88"/>
              <a:gd name="T50" fmla="*/ 597 w 657"/>
              <a:gd name="T51" fmla="*/ 46 h 88"/>
              <a:gd name="T52" fmla="*/ 624 w 657"/>
              <a:gd name="T53" fmla="*/ 67 h 88"/>
              <a:gd name="T54" fmla="*/ 645 w 657"/>
              <a:gd name="T55" fmla="*/ 86 h 88"/>
              <a:gd name="T56" fmla="*/ 643 w 657"/>
              <a:gd name="T57" fmla="*/ 84 h 88"/>
              <a:gd name="T58" fmla="*/ 657 w 657"/>
              <a:gd name="T59" fmla="*/ 81 h 88"/>
              <a:gd name="T60" fmla="*/ 651 w 657"/>
              <a:gd name="T61" fmla="*/ 77 h 88"/>
              <a:gd name="T62" fmla="*/ 630 w 657"/>
              <a:gd name="T63" fmla="*/ 57 h 88"/>
              <a:gd name="T64" fmla="*/ 603 w 657"/>
              <a:gd name="T65" fmla="*/ 36 h 88"/>
              <a:gd name="T66" fmla="*/ 588 w 657"/>
              <a:gd name="T67" fmla="*/ 23 h 88"/>
              <a:gd name="T68" fmla="*/ 590 w 657"/>
              <a:gd name="T69" fmla="*/ 25 h 88"/>
              <a:gd name="T70" fmla="*/ 580 w 657"/>
              <a:gd name="T71" fmla="*/ 17 h 88"/>
              <a:gd name="T72" fmla="*/ 572 w 657"/>
              <a:gd name="T73" fmla="*/ 9 h 88"/>
              <a:gd name="T74" fmla="*/ 565 w 657"/>
              <a:gd name="T75" fmla="*/ 6 h 88"/>
              <a:gd name="T76" fmla="*/ 565 w 657"/>
              <a:gd name="T77" fmla="*/ 15 h 88"/>
              <a:gd name="T78" fmla="*/ 567 w 657"/>
              <a:gd name="T79" fmla="*/ 11 h 88"/>
              <a:gd name="T80" fmla="*/ 567 w 657"/>
              <a:gd name="T81" fmla="*/ 8 h 88"/>
              <a:gd name="T82" fmla="*/ 561 w 657"/>
              <a:gd name="T83" fmla="*/ 9 h 88"/>
              <a:gd name="T84" fmla="*/ 567 w 657"/>
              <a:gd name="T85" fmla="*/ 15 h 88"/>
              <a:gd name="T86" fmla="*/ 565 w 657"/>
              <a:gd name="T87" fmla="*/ 15 h 88"/>
              <a:gd name="T88" fmla="*/ 572 w 657"/>
              <a:gd name="T89" fmla="*/ 17 h 88"/>
              <a:gd name="T90" fmla="*/ 570 w 657"/>
              <a:gd name="T91" fmla="*/ 15 h 88"/>
              <a:gd name="T92" fmla="*/ 569 w 657"/>
              <a:gd name="T93" fmla="*/ 11 h 88"/>
              <a:gd name="T94" fmla="*/ 570 w 657"/>
              <a:gd name="T95" fmla="*/ 6 h 88"/>
              <a:gd name="T96" fmla="*/ 569 w 657"/>
              <a:gd name="T97" fmla="*/ 9 h 88"/>
              <a:gd name="T98" fmla="*/ 574 w 657"/>
              <a:gd name="T99" fmla="*/ 11 h 88"/>
              <a:gd name="T100" fmla="*/ 570 w 657"/>
              <a:gd name="T101" fmla="*/ 6 h 88"/>
              <a:gd name="T102" fmla="*/ 559 w 657"/>
              <a:gd name="T103" fmla="*/ 6 h 88"/>
              <a:gd name="T104" fmla="*/ 561 w 657"/>
              <a:gd name="T105" fmla="*/ 6 h 88"/>
              <a:gd name="T106" fmla="*/ 540 w 657"/>
              <a:gd name="T107" fmla="*/ 6 h 88"/>
              <a:gd name="T108" fmla="*/ 505 w 657"/>
              <a:gd name="T109" fmla="*/ 6 h 88"/>
              <a:gd name="T110" fmla="*/ 459 w 657"/>
              <a:gd name="T111" fmla="*/ 6 h 88"/>
              <a:gd name="T112" fmla="*/ 403 w 657"/>
              <a:gd name="T113" fmla="*/ 6 h 88"/>
              <a:gd name="T114" fmla="*/ 307 w 657"/>
              <a:gd name="T115" fmla="*/ 4 h 88"/>
              <a:gd name="T116" fmla="*/ 160 w 657"/>
              <a:gd name="T117" fmla="*/ 2 h 88"/>
              <a:gd name="T118" fmla="*/ 0 w 657"/>
              <a:gd name="T119" fmla="*/ 0 h 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57"/>
              <a:gd name="T181" fmla="*/ 0 h 88"/>
              <a:gd name="T182" fmla="*/ 657 w 657"/>
              <a:gd name="T183" fmla="*/ 88 h 8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57" h="88">
                <a:moveTo>
                  <a:pt x="0" y="0"/>
                </a:moveTo>
                <a:lnTo>
                  <a:pt x="0" y="11"/>
                </a:lnTo>
                <a:lnTo>
                  <a:pt x="79" y="13"/>
                </a:lnTo>
                <a:lnTo>
                  <a:pt x="158" y="13"/>
                </a:lnTo>
                <a:lnTo>
                  <a:pt x="232" y="15"/>
                </a:lnTo>
                <a:lnTo>
                  <a:pt x="305" y="15"/>
                </a:lnTo>
                <a:lnTo>
                  <a:pt x="371" y="17"/>
                </a:lnTo>
                <a:lnTo>
                  <a:pt x="401" y="17"/>
                </a:lnTo>
                <a:lnTo>
                  <a:pt x="430" y="17"/>
                </a:lnTo>
                <a:lnTo>
                  <a:pt x="457" y="17"/>
                </a:lnTo>
                <a:lnTo>
                  <a:pt x="480" y="17"/>
                </a:lnTo>
                <a:lnTo>
                  <a:pt x="503" y="17"/>
                </a:lnTo>
                <a:lnTo>
                  <a:pt x="522" y="17"/>
                </a:lnTo>
                <a:lnTo>
                  <a:pt x="538" y="17"/>
                </a:lnTo>
                <a:lnTo>
                  <a:pt x="549" y="17"/>
                </a:lnTo>
                <a:lnTo>
                  <a:pt x="559" y="17"/>
                </a:lnTo>
                <a:lnTo>
                  <a:pt x="561" y="17"/>
                </a:lnTo>
                <a:lnTo>
                  <a:pt x="569" y="17"/>
                </a:lnTo>
                <a:lnTo>
                  <a:pt x="572" y="17"/>
                </a:lnTo>
                <a:lnTo>
                  <a:pt x="574" y="17"/>
                </a:lnTo>
                <a:lnTo>
                  <a:pt x="576" y="15"/>
                </a:lnTo>
                <a:lnTo>
                  <a:pt x="578" y="13"/>
                </a:lnTo>
                <a:lnTo>
                  <a:pt x="580" y="11"/>
                </a:lnTo>
                <a:lnTo>
                  <a:pt x="580" y="9"/>
                </a:lnTo>
                <a:lnTo>
                  <a:pt x="578" y="8"/>
                </a:lnTo>
                <a:lnTo>
                  <a:pt x="576" y="6"/>
                </a:lnTo>
                <a:lnTo>
                  <a:pt x="574" y="6"/>
                </a:lnTo>
                <a:lnTo>
                  <a:pt x="570" y="4"/>
                </a:lnTo>
                <a:lnTo>
                  <a:pt x="567" y="4"/>
                </a:lnTo>
                <a:lnTo>
                  <a:pt x="565" y="4"/>
                </a:lnTo>
                <a:lnTo>
                  <a:pt x="561" y="4"/>
                </a:lnTo>
                <a:lnTo>
                  <a:pt x="559" y="6"/>
                </a:lnTo>
                <a:lnTo>
                  <a:pt x="557" y="8"/>
                </a:lnTo>
                <a:lnTo>
                  <a:pt x="555" y="9"/>
                </a:lnTo>
                <a:lnTo>
                  <a:pt x="555" y="11"/>
                </a:lnTo>
                <a:lnTo>
                  <a:pt x="557" y="13"/>
                </a:lnTo>
                <a:lnTo>
                  <a:pt x="559" y="15"/>
                </a:lnTo>
                <a:lnTo>
                  <a:pt x="561" y="15"/>
                </a:lnTo>
                <a:lnTo>
                  <a:pt x="563" y="17"/>
                </a:lnTo>
                <a:lnTo>
                  <a:pt x="563" y="11"/>
                </a:lnTo>
                <a:lnTo>
                  <a:pt x="561" y="17"/>
                </a:lnTo>
                <a:lnTo>
                  <a:pt x="570" y="21"/>
                </a:lnTo>
                <a:lnTo>
                  <a:pt x="570" y="15"/>
                </a:lnTo>
                <a:lnTo>
                  <a:pt x="569" y="21"/>
                </a:lnTo>
                <a:lnTo>
                  <a:pt x="574" y="27"/>
                </a:lnTo>
                <a:lnTo>
                  <a:pt x="578" y="21"/>
                </a:lnTo>
                <a:lnTo>
                  <a:pt x="572" y="25"/>
                </a:lnTo>
                <a:lnTo>
                  <a:pt x="580" y="31"/>
                </a:lnTo>
                <a:lnTo>
                  <a:pt x="582" y="33"/>
                </a:lnTo>
                <a:lnTo>
                  <a:pt x="592" y="42"/>
                </a:lnTo>
                <a:lnTo>
                  <a:pt x="597" y="46"/>
                </a:lnTo>
                <a:lnTo>
                  <a:pt x="605" y="52"/>
                </a:lnTo>
                <a:lnTo>
                  <a:pt x="624" y="67"/>
                </a:lnTo>
                <a:lnTo>
                  <a:pt x="640" y="81"/>
                </a:lnTo>
                <a:lnTo>
                  <a:pt x="645" y="86"/>
                </a:lnTo>
                <a:lnTo>
                  <a:pt x="649" y="81"/>
                </a:lnTo>
                <a:lnTo>
                  <a:pt x="643" y="84"/>
                </a:lnTo>
                <a:lnTo>
                  <a:pt x="649" y="88"/>
                </a:lnTo>
                <a:lnTo>
                  <a:pt x="657" y="81"/>
                </a:lnTo>
                <a:lnTo>
                  <a:pt x="653" y="79"/>
                </a:lnTo>
                <a:lnTo>
                  <a:pt x="651" y="77"/>
                </a:lnTo>
                <a:lnTo>
                  <a:pt x="645" y="71"/>
                </a:lnTo>
                <a:lnTo>
                  <a:pt x="630" y="57"/>
                </a:lnTo>
                <a:lnTo>
                  <a:pt x="611" y="42"/>
                </a:lnTo>
                <a:lnTo>
                  <a:pt x="603" y="36"/>
                </a:lnTo>
                <a:lnTo>
                  <a:pt x="597" y="33"/>
                </a:lnTo>
                <a:lnTo>
                  <a:pt x="588" y="23"/>
                </a:lnTo>
                <a:lnTo>
                  <a:pt x="584" y="29"/>
                </a:lnTo>
                <a:lnTo>
                  <a:pt x="590" y="25"/>
                </a:lnTo>
                <a:lnTo>
                  <a:pt x="582" y="19"/>
                </a:lnTo>
                <a:lnTo>
                  <a:pt x="580" y="17"/>
                </a:lnTo>
                <a:lnTo>
                  <a:pt x="574" y="11"/>
                </a:lnTo>
                <a:lnTo>
                  <a:pt x="572" y="9"/>
                </a:lnTo>
                <a:lnTo>
                  <a:pt x="565" y="6"/>
                </a:lnTo>
                <a:lnTo>
                  <a:pt x="563" y="4"/>
                </a:lnTo>
                <a:lnTo>
                  <a:pt x="565" y="15"/>
                </a:lnTo>
                <a:lnTo>
                  <a:pt x="567" y="13"/>
                </a:lnTo>
                <a:lnTo>
                  <a:pt x="567" y="11"/>
                </a:lnTo>
                <a:lnTo>
                  <a:pt x="567" y="9"/>
                </a:lnTo>
                <a:lnTo>
                  <a:pt x="567" y="8"/>
                </a:lnTo>
                <a:lnTo>
                  <a:pt x="565" y="6"/>
                </a:lnTo>
                <a:lnTo>
                  <a:pt x="561" y="9"/>
                </a:lnTo>
                <a:lnTo>
                  <a:pt x="563" y="15"/>
                </a:lnTo>
                <a:lnTo>
                  <a:pt x="567" y="15"/>
                </a:lnTo>
                <a:lnTo>
                  <a:pt x="565" y="9"/>
                </a:lnTo>
                <a:lnTo>
                  <a:pt x="565" y="15"/>
                </a:lnTo>
                <a:lnTo>
                  <a:pt x="569" y="15"/>
                </a:lnTo>
                <a:lnTo>
                  <a:pt x="572" y="17"/>
                </a:lnTo>
                <a:lnTo>
                  <a:pt x="569" y="13"/>
                </a:lnTo>
                <a:lnTo>
                  <a:pt x="570" y="15"/>
                </a:lnTo>
                <a:lnTo>
                  <a:pt x="574" y="11"/>
                </a:lnTo>
                <a:lnTo>
                  <a:pt x="569" y="11"/>
                </a:lnTo>
                <a:lnTo>
                  <a:pt x="570" y="6"/>
                </a:lnTo>
                <a:lnTo>
                  <a:pt x="569" y="8"/>
                </a:lnTo>
                <a:lnTo>
                  <a:pt x="569" y="9"/>
                </a:lnTo>
                <a:lnTo>
                  <a:pt x="569" y="11"/>
                </a:lnTo>
                <a:lnTo>
                  <a:pt x="574" y="11"/>
                </a:lnTo>
                <a:lnTo>
                  <a:pt x="572" y="6"/>
                </a:lnTo>
                <a:lnTo>
                  <a:pt x="570" y="6"/>
                </a:lnTo>
                <a:lnTo>
                  <a:pt x="567" y="6"/>
                </a:lnTo>
                <a:lnTo>
                  <a:pt x="559" y="6"/>
                </a:lnTo>
                <a:lnTo>
                  <a:pt x="561" y="11"/>
                </a:lnTo>
                <a:lnTo>
                  <a:pt x="561" y="6"/>
                </a:lnTo>
                <a:lnTo>
                  <a:pt x="551" y="6"/>
                </a:lnTo>
                <a:lnTo>
                  <a:pt x="540" y="6"/>
                </a:lnTo>
                <a:lnTo>
                  <a:pt x="522" y="6"/>
                </a:lnTo>
                <a:lnTo>
                  <a:pt x="505" y="6"/>
                </a:lnTo>
                <a:lnTo>
                  <a:pt x="482" y="6"/>
                </a:lnTo>
                <a:lnTo>
                  <a:pt x="459" y="6"/>
                </a:lnTo>
                <a:lnTo>
                  <a:pt x="432" y="6"/>
                </a:lnTo>
                <a:lnTo>
                  <a:pt x="403" y="6"/>
                </a:lnTo>
                <a:lnTo>
                  <a:pt x="373" y="6"/>
                </a:lnTo>
                <a:lnTo>
                  <a:pt x="307" y="4"/>
                </a:lnTo>
                <a:lnTo>
                  <a:pt x="234" y="4"/>
                </a:lnTo>
                <a:lnTo>
                  <a:pt x="160" y="2"/>
                </a:lnTo>
                <a:lnTo>
                  <a:pt x="81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19" name="Freeform 121"/>
          <p:cNvSpPr>
            <a:spLocks/>
          </p:cNvSpPr>
          <p:nvPr/>
        </p:nvSpPr>
        <p:spPr bwMode="auto">
          <a:xfrm>
            <a:off x="3240088" y="5583263"/>
            <a:ext cx="533400" cy="384175"/>
          </a:xfrm>
          <a:custGeom>
            <a:avLst/>
            <a:gdLst>
              <a:gd name="T0" fmla="*/ 334 w 336"/>
              <a:gd name="T1" fmla="*/ 242 h 242"/>
              <a:gd name="T2" fmla="*/ 336 w 336"/>
              <a:gd name="T3" fmla="*/ 231 h 242"/>
              <a:gd name="T4" fmla="*/ 306 w 336"/>
              <a:gd name="T5" fmla="*/ 225 h 242"/>
              <a:gd name="T6" fmla="*/ 277 w 336"/>
              <a:gd name="T7" fmla="*/ 219 h 242"/>
              <a:gd name="T8" fmla="*/ 252 w 336"/>
              <a:gd name="T9" fmla="*/ 212 h 242"/>
              <a:gd name="T10" fmla="*/ 229 w 336"/>
              <a:gd name="T11" fmla="*/ 202 h 242"/>
              <a:gd name="T12" fmla="*/ 227 w 336"/>
              <a:gd name="T13" fmla="*/ 208 h 242"/>
              <a:gd name="T14" fmla="*/ 229 w 336"/>
              <a:gd name="T15" fmla="*/ 204 h 242"/>
              <a:gd name="T16" fmla="*/ 212 w 336"/>
              <a:gd name="T17" fmla="*/ 191 h 242"/>
              <a:gd name="T18" fmla="*/ 196 w 336"/>
              <a:gd name="T19" fmla="*/ 179 h 242"/>
              <a:gd name="T20" fmla="*/ 181 w 336"/>
              <a:gd name="T21" fmla="*/ 164 h 242"/>
              <a:gd name="T22" fmla="*/ 164 w 336"/>
              <a:gd name="T23" fmla="*/ 150 h 242"/>
              <a:gd name="T24" fmla="*/ 152 w 336"/>
              <a:gd name="T25" fmla="*/ 141 h 242"/>
              <a:gd name="T26" fmla="*/ 139 w 336"/>
              <a:gd name="T27" fmla="*/ 131 h 242"/>
              <a:gd name="T28" fmla="*/ 112 w 336"/>
              <a:gd name="T29" fmla="*/ 110 h 242"/>
              <a:gd name="T30" fmla="*/ 85 w 336"/>
              <a:gd name="T31" fmla="*/ 91 h 242"/>
              <a:gd name="T32" fmla="*/ 71 w 336"/>
              <a:gd name="T33" fmla="*/ 81 h 242"/>
              <a:gd name="T34" fmla="*/ 62 w 336"/>
              <a:gd name="T35" fmla="*/ 71 h 242"/>
              <a:gd name="T36" fmla="*/ 43 w 336"/>
              <a:gd name="T37" fmla="*/ 50 h 242"/>
              <a:gd name="T38" fmla="*/ 41 w 336"/>
              <a:gd name="T39" fmla="*/ 56 h 242"/>
              <a:gd name="T40" fmla="*/ 44 w 336"/>
              <a:gd name="T41" fmla="*/ 52 h 242"/>
              <a:gd name="T42" fmla="*/ 31 w 336"/>
              <a:gd name="T43" fmla="*/ 31 h 242"/>
              <a:gd name="T44" fmla="*/ 18 w 336"/>
              <a:gd name="T45" fmla="*/ 14 h 242"/>
              <a:gd name="T46" fmla="*/ 14 w 336"/>
              <a:gd name="T47" fmla="*/ 6 h 242"/>
              <a:gd name="T48" fmla="*/ 10 w 336"/>
              <a:gd name="T49" fmla="*/ 0 h 242"/>
              <a:gd name="T50" fmla="*/ 0 w 336"/>
              <a:gd name="T51" fmla="*/ 6 h 242"/>
              <a:gd name="T52" fmla="*/ 4 w 336"/>
              <a:gd name="T53" fmla="*/ 12 h 242"/>
              <a:gd name="T54" fmla="*/ 8 w 336"/>
              <a:gd name="T55" fmla="*/ 20 h 242"/>
              <a:gd name="T56" fmla="*/ 21 w 336"/>
              <a:gd name="T57" fmla="*/ 37 h 242"/>
              <a:gd name="T58" fmla="*/ 35 w 336"/>
              <a:gd name="T59" fmla="*/ 58 h 242"/>
              <a:gd name="T60" fmla="*/ 37 w 336"/>
              <a:gd name="T61" fmla="*/ 60 h 242"/>
              <a:gd name="T62" fmla="*/ 54 w 336"/>
              <a:gd name="T63" fmla="*/ 79 h 242"/>
              <a:gd name="T64" fmla="*/ 66 w 336"/>
              <a:gd name="T65" fmla="*/ 91 h 242"/>
              <a:gd name="T66" fmla="*/ 79 w 336"/>
              <a:gd name="T67" fmla="*/ 100 h 242"/>
              <a:gd name="T68" fmla="*/ 106 w 336"/>
              <a:gd name="T69" fmla="*/ 119 h 242"/>
              <a:gd name="T70" fmla="*/ 133 w 336"/>
              <a:gd name="T71" fmla="*/ 141 h 242"/>
              <a:gd name="T72" fmla="*/ 146 w 336"/>
              <a:gd name="T73" fmla="*/ 150 h 242"/>
              <a:gd name="T74" fmla="*/ 158 w 336"/>
              <a:gd name="T75" fmla="*/ 160 h 242"/>
              <a:gd name="T76" fmla="*/ 175 w 336"/>
              <a:gd name="T77" fmla="*/ 173 h 242"/>
              <a:gd name="T78" fmla="*/ 190 w 336"/>
              <a:gd name="T79" fmla="*/ 189 h 242"/>
              <a:gd name="T80" fmla="*/ 206 w 336"/>
              <a:gd name="T81" fmla="*/ 200 h 242"/>
              <a:gd name="T82" fmla="*/ 225 w 336"/>
              <a:gd name="T83" fmla="*/ 214 h 242"/>
              <a:gd name="T84" fmla="*/ 225 w 336"/>
              <a:gd name="T85" fmla="*/ 214 h 242"/>
              <a:gd name="T86" fmla="*/ 250 w 336"/>
              <a:gd name="T87" fmla="*/ 223 h 242"/>
              <a:gd name="T88" fmla="*/ 275 w 336"/>
              <a:gd name="T89" fmla="*/ 231 h 242"/>
              <a:gd name="T90" fmla="*/ 304 w 336"/>
              <a:gd name="T91" fmla="*/ 237 h 242"/>
              <a:gd name="T92" fmla="*/ 334 w 336"/>
              <a:gd name="T93" fmla="*/ 242 h 24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336"/>
              <a:gd name="T142" fmla="*/ 0 h 242"/>
              <a:gd name="T143" fmla="*/ 336 w 336"/>
              <a:gd name="T144" fmla="*/ 242 h 24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336" h="242">
                <a:moveTo>
                  <a:pt x="334" y="242"/>
                </a:moveTo>
                <a:lnTo>
                  <a:pt x="336" y="231"/>
                </a:lnTo>
                <a:lnTo>
                  <a:pt x="306" y="225"/>
                </a:lnTo>
                <a:lnTo>
                  <a:pt x="277" y="219"/>
                </a:lnTo>
                <a:lnTo>
                  <a:pt x="252" y="212"/>
                </a:lnTo>
                <a:lnTo>
                  <a:pt x="229" y="202"/>
                </a:lnTo>
                <a:lnTo>
                  <a:pt x="227" y="208"/>
                </a:lnTo>
                <a:lnTo>
                  <a:pt x="229" y="204"/>
                </a:lnTo>
                <a:lnTo>
                  <a:pt x="212" y="191"/>
                </a:lnTo>
                <a:lnTo>
                  <a:pt x="196" y="179"/>
                </a:lnTo>
                <a:lnTo>
                  <a:pt x="181" y="164"/>
                </a:lnTo>
                <a:lnTo>
                  <a:pt x="164" y="150"/>
                </a:lnTo>
                <a:lnTo>
                  <a:pt x="152" y="141"/>
                </a:lnTo>
                <a:lnTo>
                  <a:pt x="139" y="131"/>
                </a:lnTo>
                <a:lnTo>
                  <a:pt x="112" y="110"/>
                </a:lnTo>
                <a:lnTo>
                  <a:pt x="85" y="91"/>
                </a:lnTo>
                <a:lnTo>
                  <a:pt x="71" y="81"/>
                </a:lnTo>
                <a:lnTo>
                  <a:pt x="62" y="71"/>
                </a:lnTo>
                <a:lnTo>
                  <a:pt x="43" y="50"/>
                </a:lnTo>
                <a:lnTo>
                  <a:pt x="41" y="56"/>
                </a:lnTo>
                <a:lnTo>
                  <a:pt x="44" y="52"/>
                </a:lnTo>
                <a:lnTo>
                  <a:pt x="31" y="31"/>
                </a:lnTo>
                <a:lnTo>
                  <a:pt x="18" y="14"/>
                </a:lnTo>
                <a:lnTo>
                  <a:pt x="14" y="6"/>
                </a:lnTo>
                <a:lnTo>
                  <a:pt x="10" y="0"/>
                </a:lnTo>
                <a:lnTo>
                  <a:pt x="0" y="6"/>
                </a:lnTo>
                <a:lnTo>
                  <a:pt x="4" y="12"/>
                </a:lnTo>
                <a:lnTo>
                  <a:pt x="8" y="20"/>
                </a:lnTo>
                <a:lnTo>
                  <a:pt x="21" y="37"/>
                </a:lnTo>
                <a:lnTo>
                  <a:pt x="35" y="58"/>
                </a:lnTo>
                <a:lnTo>
                  <a:pt x="37" y="60"/>
                </a:lnTo>
                <a:lnTo>
                  <a:pt x="54" y="79"/>
                </a:lnTo>
                <a:lnTo>
                  <a:pt x="66" y="91"/>
                </a:lnTo>
                <a:lnTo>
                  <a:pt x="79" y="100"/>
                </a:lnTo>
                <a:lnTo>
                  <a:pt x="106" y="119"/>
                </a:lnTo>
                <a:lnTo>
                  <a:pt x="133" y="141"/>
                </a:lnTo>
                <a:lnTo>
                  <a:pt x="146" y="150"/>
                </a:lnTo>
                <a:lnTo>
                  <a:pt x="158" y="160"/>
                </a:lnTo>
                <a:lnTo>
                  <a:pt x="175" y="173"/>
                </a:lnTo>
                <a:lnTo>
                  <a:pt x="190" y="189"/>
                </a:lnTo>
                <a:lnTo>
                  <a:pt x="206" y="200"/>
                </a:lnTo>
                <a:lnTo>
                  <a:pt x="225" y="214"/>
                </a:lnTo>
                <a:lnTo>
                  <a:pt x="250" y="223"/>
                </a:lnTo>
                <a:lnTo>
                  <a:pt x="275" y="231"/>
                </a:lnTo>
                <a:lnTo>
                  <a:pt x="304" y="237"/>
                </a:lnTo>
                <a:lnTo>
                  <a:pt x="334" y="24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20" name="Rectangle 122"/>
          <p:cNvSpPr>
            <a:spLocks noChangeArrowheads="1"/>
          </p:cNvSpPr>
          <p:nvPr/>
        </p:nvSpPr>
        <p:spPr bwMode="auto">
          <a:xfrm>
            <a:off x="7773988" y="4527575"/>
            <a:ext cx="10652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800" b="1" dirty="0">
                <a:solidFill>
                  <a:srgbClr val="66FF33"/>
                </a:solidFill>
                <a:latin typeface="Arial Narrow" pitchFamily="34" charset="0"/>
              </a:rPr>
              <a:t>Coupling reaction: storage in colloid</a:t>
            </a:r>
            <a:endParaRPr lang="en-GB" sz="1800" dirty="0">
              <a:solidFill>
                <a:srgbClr val="66FF33"/>
              </a:solidFill>
              <a:latin typeface="Arial Narrow" pitchFamily="34" charset="0"/>
            </a:endParaRPr>
          </a:p>
        </p:txBody>
      </p:sp>
      <p:sp>
        <p:nvSpPr>
          <p:cNvPr id="121" name="Rectangle 123"/>
          <p:cNvSpPr>
            <a:spLocks noChangeArrowheads="1"/>
          </p:cNvSpPr>
          <p:nvPr/>
        </p:nvSpPr>
        <p:spPr bwMode="auto">
          <a:xfrm>
            <a:off x="7315200" y="5854725"/>
            <a:ext cx="1371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800" b="1" dirty="0" err="1">
                <a:solidFill>
                  <a:srgbClr val="00FFFF"/>
                </a:solidFill>
                <a:latin typeface="Arial Narrow" pitchFamily="34" charset="0"/>
              </a:rPr>
              <a:t>Endocytosis</a:t>
            </a:r>
            <a:r>
              <a:rPr lang="en-GB" sz="1800" b="1" dirty="0">
                <a:solidFill>
                  <a:srgbClr val="00FFFF"/>
                </a:solidFill>
                <a:latin typeface="Arial Narrow" pitchFamily="34" charset="0"/>
              </a:rPr>
              <a:t> &amp; secretion</a:t>
            </a:r>
            <a:endParaRPr lang="en-GB" sz="1800" dirty="0">
              <a:solidFill>
                <a:srgbClr val="00FFFF"/>
              </a:solidFill>
              <a:latin typeface="Arial Narrow" pitchFamily="34" charset="0"/>
            </a:endParaRPr>
          </a:p>
        </p:txBody>
      </p:sp>
      <p:grpSp>
        <p:nvGrpSpPr>
          <p:cNvPr id="122" name="Group 124"/>
          <p:cNvGrpSpPr>
            <a:grpSpLocks/>
          </p:cNvGrpSpPr>
          <p:nvPr/>
        </p:nvGrpSpPr>
        <p:grpSpPr bwMode="auto">
          <a:xfrm>
            <a:off x="3094038" y="5357838"/>
            <a:ext cx="179387" cy="265112"/>
            <a:chOff x="1949" y="2423"/>
            <a:chExt cx="113" cy="167"/>
          </a:xfrm>
          <a:solidFill>
            <a:schemeClr val="tx1"/>
          </a:solidFill>
        </p:grpSpPr>
        <p:sp>
          <p:nvSpPr>
            <p:cNvPr id="123" name="Freeform 125"/>
            <p:cNvSpPr>
              <a:spLocks/>
            </p:cNvSpPr>
            <p:nvPr/>
          </p:nvSpPr>
          <p:spPr bwMode="auto">
            <a:xfrm>
              <a:off x="1984" y="2481"/>
              <a:ext cx="78" cy="109"/>
            </a:xfrm>
            <a:custGeom>
              <a:avLst/>
              <a:gdLst>
                <a:gd name="T0" fmla="*/ 69 w 78"/>
                <a:gd name="T1" fmla="*/ 109 h 109"/>
                <a:gd name="T2" fmla="*/ 78 w 78"/>
                <a:gd name="T3" fmla="*/ 104 h 109"/>
                <a:gd name="T4" fmla="*/ 9 w 78"/>
                <a:gd name="T5" fmla="*/ 0 h 109"/>
                <a:gd name="T6" fmla="*/ 0 w 78"/>
                <a:gd name="T7" fmla="*/ 6 h 109"/>
                <a:gd name="T8" fmla="*/ 69 w 78"/>
                <a:gd name="T9" fmla="*/ 109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109"/>
                <a:gd name="T17" fmla="*/ 78 w 78"/>
                <a:gd name="T18" fmla="*/ 109 h 1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109">
                  <a:moveTo>
                    <a:pt x="69" y="109"/>
                  </a:moveTo>
                  <a:lnTo>
                    <a:pt x="78" y="104"/>
                  </a:lnTo>
                  <a:lnTo>
                    <a:pt x="9" y="0"/>
                  </a:lnTo>
                  <a:lnTo>
                    <a:pt x="0" y="6"/>
                  </a:lnTo>
                  <a:lnTo>
                    <a:pt x="69" y="10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124" name="Freeform 126"/>
            <p:cNvSpPr>
              <a:spLocks/>
            </p:cNvSpPr>
            <p:nvPr/>
          </p:nvSpPr>
          <p:spPr bwMode="auto">
            <a:xfrm>
              <a:off x="1949" y="2423"/>
              <a:ext cx="77" cy="85"/>
            </a:xfrm>
            <a:custGeom>
              <a:avLst/>
              <a:gdLst>
                <a:gd name="T0" fmla="*/ 77 w 77"/>
                <a:gd name="T1" fmla="*/ 43 h 85"/>
                <a:gd name="T2" fmla="*/ 0 w 77"/>
                <a:gd name="T3" fmla="*/ 0 h 85"/>
                <a:gd name="T4" fmla="*/ 12 w 77"/>
                <a:gd name="T5" fmla="*/ 85 h 85"/>
                <a:gd name="T6" fmla="*/ 77 w 77"/>
                <a:gd name="T7" fmla="*/ 43 h 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"/>
                <a:gd name="T13" fmla="*/ 0 h 85"/>
                <a:gd name="T14" fmla="*/ 77 w 77"/>
                <a:gd name="T15" fmla="*/ 85 h 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" h="85">
                  <a:moveTo>
                    <a:pt x="77" y="43"/>
                  </a:moveTo>
                  <a:lnTo>
                    <a:pt x="0" y="0"/>
                  </a:lnTo>
                  <a:lnTo>
                    <a:pt x="12" y="85"/>
                  </a:lnTo>
                  <a:lnTo>
                    <a:pt x="77" y="43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</p:grpSp>
      <p:sp>
        <p:nvSpPr>
          <p:cNvPr id="125" name="Rectangle 127"/>
          <p:cNvSpPr>
            <a:spLocks noChangeArrowheads="1"/>
          </p:cNvSpPr>
          <p:nvPr/>
        </p:nvSpPr>
        <p:spPr bwMode="auto">
          <a:xfrm>
            <a:off x="2130425" y="5016525"/>
            <a:ext cx="7651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 dirty="0">
                <a:solidFill>
                  <a:srgbClr val="FFFF00"/>
                </a:solidFill>
                <a:latin typeface="Arial Narrow" pitchFamily="34" charset="0"/>
              </a:rPr>
              <a:t>protein </a:t>
            </a:r>
          </a:p>
          <a:p>
            <a:r>
              <a:rPr lang="en-GB" sz="1600" b="1" dirty="0">
                <a:solidFill>
                  <a:srgbClr val="FFFF00"/>
                </a:solidFill>
                <a:latin typeface="Arial Narrow" pitchFamily="34" charset="0"/>
              </a:rPr>
              <a:t>synthesis</a:t>
            </a:r>
            <a:endParaRPr lang="en-GB" sz="1600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27" name="Rectangle 129"/>
          <p:cNvSpPr>
            <a:spLocks noChangeArrowheads="1"/>
          </p:cNvSpPr>
          <p:nvPr/>
        </p:nvSpPr>
        <p:spPr bwMode="auto">
          <a:xfrm>
            <a:off x="2362200" y="3568725"/>
            <a:ext cx="228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800" b="1">
                <a:solidFill>
                  <a:srgbClr val="FFFF00"/>
                </a:solidFill>
                <a:latin typeface="Times New Roman" pitchFamily="18" charset="0"/>
              </a:rPr>
              <a:t>I</a:t>
            </a:r>
            <a:r>
              <a:rPr lang="en-GB" sz="1800" baseline="30000">
                <a:solidFill>
                  <a:srgbClr val="FFFF00"/>
                </a:solidFill>
                <a:latin typeface="Times New Roman" pitchFamily="18" charset="0"/>
              </a:rPr>
              <a:t>-</a:t>
            </a:r>
          </a:p>
        </p:txBody>
      </p:sp>
      <p:sp>
        <p:nvSpPr>
          <p:cNvPr id="128" name="Line 130"/>
          <p:cNvSpPr>
            <a:spLocks noChangeShapeType="1"/>
          </p:cNvSpPr>
          <p:nvPr/>
        </p:nvSpPr>
        <p:spPr bwMode="auto">
          <a:xfrm flipH="1">
            <a:off x="2590800" y="3797325"/>
            <a:ext cx="2895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29" name="Rectangle 131"/>
          <p:cNvSpPr>
            <a:spLocks noChangeArrowheads="1"/>
          </p:cNvSpPr>
          <p:nvPr/>
        </p:nvSpPr>
        <p:spPr bwMode="auto">
          <a:xfrm>
            <a:off x="5791200" y="4178325"/>
            <a:ext cx="8976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30" name="Rectangle 132"/>
          <p:cNvSpPr>
            <a:spLocks noChangeArrowheads="1"/>
          </p:cNvSpPr>
          <p:nvPr/>
        </p:nvSpPr>
        <p:spPr bwMode="auto">
          <a:xfrm>
            <a:off x="7162800" y="5549925"/>
            <a:ext cx="17152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T4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31" name="Rectangle 133"/>
          <p:cNvSpPr>
            <a:spLocks noChangeArrowheads="1"/>
          </p:cNvSpPr>
          <p:nvPr/>
        </p:nvSpPr>
        <p:spPr bwMode="auto">
          <a:xfrm>
            <a:off x="7226300" y="4727600"/>
            <a:ext cx="17152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T4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32" name="Rectangle 134"/>
          <p:cNvSpPr>
            <a:spLocks noChangeArrowheads="1"/>
          </p:cNvSpPr>
          <p:nvPr/>
        </p:nvSpPr>
        <p:spPr bwMode="auto">
          <a:xfrm>
            <a:off x="6781800" y="4635525"/>
            <a:ext cx="17152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T3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33" name="Rectangle 135"/>
          <p:cNvSpPr>
            <a:spLocks noChangeArrowheads="1"/>
          </p:cNvSpPr>
          <p:nvPr/>
        </p:nvSpPr>
        <p:spPr bwMode="auto">
          <a:xfrm>
            <a:off x="6858000" y="5016525"/>
            <a:ext cx="231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70C0"/>
                </a:solidFill>
                <a:latin typeface="Arial Narrow" pitchFamily="34" charset="0"/>
              </a:rPr>
              <a:t>TG</a:t>
            </a:r>
            <a:endParaRPr lang="en-GB" sz="160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34" name="Rectangle 136"/>
          <p:cNvSpPr>
            <a:spLocks noChangeArrowheads="1"/>
          </p:cNvSpPr>
          <p:nvPr/>
        </p:nvSpPr>
        <p:spPr bwMode="auto">
          <a:xfrm>
            <a:off x="4191000" y="5245125"/>
            <a:ext cx="231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70C0"/>
                </a:solidFill>
                <a:latin typeface="Arial Narrow" pitchFamily="34" charset="0"/>
              </a:rPr>
              <a:t>TG</a:t>
            </a:r>
            <a:endParaRPr lang="en-GB" sz="160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35" name="Rectangle 137"/>
          <p:cNvSpPr>
            <a:spLocks noChangeArrowheads="1"/>
          </p:cNvSpPr>
          <p:nvPr/>
        </p:nvSpPr>
        <p:spPr bwMode="auto">
          <a:xfrm>
            <a:off x="2743200" y="4787925"/>
            <a:ext cx="231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70C0"/>
                </a:solidFill>
                <a:latin typeface="Arial Narrow" pitchFamily="34" charset="0"/>
              </a:rPr>
              <a:t>TG</a:t>
            </a:r>
            <a:endParaRPr lang="en-GB" sz="160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36" name="Rectangle 138"/>
          <p:cNvSpPr>
            <a:spLocks noChangeArrowheads="1"/>
          </p:cNvSpPr>
          <p:nvPr/>
        </p:nvSpPr>
        <p:spPr bwMode="auto">
          <a:xfrm>
            <a:off x="2286000" y="4635525"/>
            <a:ext cx="8976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37" name="Rectangle 139"/>
          <p:cNvSpPr>
            <a:spLocks noChangeArrowheads="1"/>
          </p:cNvSpPr>
          <p:nvPr/>
        </p:nvSpPr>
        <p:spPr bwMode="auto">
          <a:xfrm>
            <a:off x="3200400" y="4483125"/>
            <a:ext cx="8976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38" name="Rectangle 140"/>
          <p:cNvSpPr>
            <a:spLocks noChangeArrowheads="1"/>
          </p:cNvSpPr>
          <p:nvPr/>
        </p:nvSpPr>
        <p:spPr bwMode="auto">
          <a:xfrm>
            <a:off x="3352800" y="4864125"/>
            <a:ext cx="8976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39" name="Rectangle 141"/>
          <p:cNvSpPr>
            <a:spLocks noChangeArrowheads="1"/>
          </p:cNvSpPr>
          <p:nvPr/>
        </p:nvSpPr>
        <p:spPr bwMode="auto">
          <a:xfrm>
            <a:off x="3048000" y="5092725"/>
            <a:ext cx="8976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40" name="Line 143"/>
          <p:cNvSpPr>
            <a:spLocks noChangeShapeType="1"/>
          </p:cNvSpPr>
          <p:nvPr/>
        </p:nvSpPr>
        <p:spPr bwMode="auto">
          <a:xfrm flipV="1">
            <a:off x="3657600" y="4483125"/>
            <a:ext cx="1981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41" name="Freeform 144"/>
          <p:cNvSpPr>
            <a:spLocks/>
          </p:cNvSpPr>
          <p:nvPr/>
        </p:nvSpPr>
        <p:spPr bwMode="auto">
          <a:xfrm>
            <a:off x="1865313" y="3340125"/>
            <a:ext cx="257175" cy="182563"/>
          </a:xfrm>
          <a:custGeom>
            <a:avLst/>
            <a:gdLst>
              <a:gd name="T0" fmla="*/ 0 w 162"/>
              <a:gd name="T1" fmla="*/ 0 h 115"/>
              <a:gd name="T2" fmla="*/ 100 w 162"/>
              <a:gd name="T3" fmla="*/ 115 h 115"/>
              <a:gd name="T4" fmla="*/ 138 w 162"/>
              <a:gd name="T5" fmla="*/ 108 h 115"/>
              <a:gd name="T6" fmla="*/ 0 60000 65536"/>
              <a:gd name="T7" fmla="*/ 0 60000 65536"/>
              <a:gd name="T8" fmla="*/ 0 60000 65536"/>
              <a:gd name="T9" fmla="*/ 0 w 162"/>
              <a:gd name="T10" fmla="*/ 0 h 115"/>
              <a:gd name="T11" fmla="*/ 162 w 162"/>
              <a:gd name="T12" fmla="*/ 115 h 1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2" h="115">
                <a:moveTo>
                  <a:pt x="0" y="0"/>
                </a:moveTo>
                <a:cubicBezTo>
                  <a:pt x="13" y="63"/>
                  <a:pt x="34" y="100"/>
                  <a:pt x="100" y="115"/>
                </a:cubicBezTo>
                <a:cubicBezTo>
                  <a:pt x="149" y="108"/>
                  <a:pt x="162" y="108"/>
                  <a:pt x="138" y="1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42" name="Rectangle 146"/>
          <p:cNvSpPr>
            <a:spLocks noChangeArrowheads="1"/>
          </p:cNvSpPr>
          <p:nvPr/>
        </p:nvSpPr>
        <p:spPr bwMode="auto">
          <a:xfrm>
            <a:off x="6477000" y="3797325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b="1">
                <a:solidFill>
                  <a:srgbClr val="FFFF00"/>
                </a:solidFill>
                <a:latin typeface="Arial Narrow" pitchFamily="34" charset="0"/>
              </a:rPr>
              <a:t>DIT</a:t>
            </a:r>
            <a:endParaRPr lang="en-GB" sz="16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43" name="Rectangle 147"/>
          <p:cNvSpPr>
            <a:spLocks noChangeArrowheads="1"/>
          </p:cNvSpPr>
          <p:nvPr/>
        </p:nvSpPr>
        <p:spPr bwMode="auto">
          <a:xfrm>
            <a:off x="4648200" y="5016525"/>
            <a:ext cx="17152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T4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44" name="Rectangle 148"/>
          <p:cNvSpPr>
            <a:spLocks noChangeArrowheads="1"/>
          </p:cNvSpPr>
          <p:nvPr/>
        </p:nvSpPr>
        <p:spPr bwMode="auto">
          <a:xfrm>
            <a:off x="4114800" y="4864125"/>
            <a:ext cx="17152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T4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45" name="Rectangle 149"/>
          <p:cNvSpPr>
            <a:spLocks noChangeArrowheads="1"/>
          </p:cNvSpPr>
          <p:nvPr/>
        </p:nvSpPr>
        <p:spPr bwMode="auto">
          <a:xfrm>
            <a:off x="4724400" y="5397525"/>
            <a:ext cx="17152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T4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47" name="Rectangle 151"/>
          <p:cNvSpPr>
            <a:spLocks noChangeArrowheads="1"/>
          </p:cNvSpPr>
          <p:nvPr/>
        </p:nvSpPr>
        <p:spPr bwMode="auto">
          <a:xfrm>
            <a:off x="2362200" y="6083325"/>
            <a:ext cx="30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800" b="1">
                <a:solidFill>
                  <a:srgbClr val="FFFF00"/>
                </a:solidFill>
                <a:latin typeface="Arial Narrow" pitchFamily="34" charset="0"/>
              </a:rPr>
              <a:t>T</a:t>
            </a:r>
            <a:r>
              <a:rPr lang="en-GB" sz="1800" b="1" baseline="-25000">
                <a:solidFill>
                  <a:srgbClr val="FFFF00"/>
                </a:solidFill>
                <a:latin typeface="Arial Narrow" pitchFamily="34" charset="0"/>
              </a:rPr>
              <a:t>3</a:t>
            </a:r>
          </a:p>
        </p:txBody>
      </p:sp>
      <p:sp>
        <p:nvSpPr>
          <p:cNvPr id="148" name="Rectangle 152"/>
          <p:cNvSpPr>
            <a:spLocks noChangeArrowheads="1"/>
          </p:cNvSpPr>
          <p:nvPr/>
        </p:nvSpPr>
        <p:spPr bwMode="auto">
          <a:xfrm>
            <a:off x="2301875" y="5702325"/>
            <a:ext cx="2889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800" b="1">
                <a:solidFill>
                  <a:srgbClr val="FFFF00"/>
                </a:solidFill>
                <a:latin typeface="Arial Narrow" pitchFamily="34" charset="0"/>
              </a:rPr>
              <a:t>T</a:t>
            </a:r>
            <a:r>
              <a:rPr lang="en-GB" sz="1800" b="1" baseline="-25000">
                <a:solidFill>
                  <a:srgbClr val="FFFF00"/>
                </a:solidFill>
                <a:latin typeface="Arial Narrow" pitchFamily="34" charset="0"/>
              </a:rPr>
              <a:t>4</a:t>
            </a:r>
          </a:p>
        </p:txBody>
      </p:sp>
      <p:sp>
        <p:nvSpPr>
          <p:cNvPr id="149" name="Rectangle 153"/>
          <p:cNvSpPr>
            <a:spLocks noChangeArrowheads="1"/>
          </p:cNvSpPr>
          <p:nvPr/>
        </p:nvSpPr>
        <p:spPr bwMode="auto">
          <a:xfrm>
            <a:off x="3962400" y="5702325"/>
            <a:ext cx="228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T3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50" name="Rectangle 154"/>
          <p:cNvSpPr>
            <a:spLocks noChangeArrowheads="1"/>
          </p:cNvSpPr>
          <p:nvPr/>
        </p:nvSpPr>
        <p:spPr bwMode="auto">
          <a:xfrm>
            <a:off x="3733800" y="5245125"/>
            <a:ext cx="228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T4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51" name="Line 156"/>
          <p:cNvSpPr>
            <a:spLocks noChangeShapeType="1"/>
          </p:cNvSpPr>
          <p:nvPr/>
        </p:nvSpPr>
        <p:spPr bwMode="auto">
          <a:xfrm>
            <a:off x="5486400" y="3797325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52" name="Rectangle 158"/>
          <p:cNvSpPr>
            <a:spLocks noChangeArrowheads="1"/>
          </p:cNvSpPr>
          <p:nvPr/>
        </p:nvSpPr>
        <p:spPr bwMode="auto">
          <a:xfrm>
            <a:off x="7352806" y="5245125"/>
            <a:ext cx="17152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 dirty="0">
                <a:solidFill>
                  <a:srgbClr val="FFFF00"/>
                </a:solidFill>
                <a:latin typeface="Arial Narrow" pitchFamily="34" charset="0"/>
              </a:rPr>
              <a:t>T3</a:t>
            </a:r>
            <a:endParaRPr lang="en-GB" sz="1400" dirty="0">
              <a:solidFill>
                <a:srgbClr val="FFFF00"/>
              </a:solidFill>
              <a:latin typeface="Arial Narrow" pitchFamily="34" charset="0"/>
            </a:endParaRPr>
          </a:p>
        </p:txBody>
      </p:sp>
      <p:grpSp>
        <p:nvGrpSpPr>
          <p:cNvPr id="153" name="Group 159"/>
          <p:cNvGrpSpPr>
            <a:grpSpLocks/>
          </p:cNvGrpSpPr>
          <p:nvPr/>
        </p:nvGrpSpPr>
        <p:grpSpPr bwMode="auto">
          <a:xfrm>
            <a:off x="381000" y="5473725"/>
            <a:ext cx="1676400" cy="274638"/>
            <a:chOff x="240" y="2707"/>
            <a:chExt cx="1056" cy="173"/>
          </a:xfrm>
        </p:grpSpPr>
        <p:sp>
          <p:nvSpPr>
            <p:cNvPr id="154" name="Rectangle 160"/>
            <p:cNvSpPr>
              <a:spLocks noChangeArrowheads="1"/>
            </p:cNvSpPr>
            <p:nvPr/>
          </p:nvSpPr>
          <p:spPr bwMode="auto">
            <a:xfrm>
              <a:off x="1056" y="2736"/>
              <a:ext cx="240" cy="144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155" name="Rectangle 161"/>
            <p:cNvSpPr>
              <a:spLocks noChangeArrowheads="1"/>
            </p:cNvSpPr>
            <p:nvPr/>
          </p:nvSpPr>
          <p:spPr bwMode="auto">
            <a:xfrm>
              <a:off x="240" y="2707"/>
              <a:ext cx="7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800">
                  <a:solidFill>
                    <a:srgbClr val="FFFF00"/>
                  </a:solidFill>
                  <a:latin typeface="Arial Narrow" pitchFamily="34" charset="0"/>
                </a:rPr>
                <a:t>TSH receptor</a:t>
              </a:r>
            </a:p>
          </p:txBody>
        </p:sp>
      </p:grpSp>
      <p:sp>
        <p:nvSpPr>
          <p:cNvPr id="156" name="Oval 162"/>
          <p:cNvSpPr>
            <a:spLocks noChangeArrowheads="1"/>
          </p:cNvSpPr>
          <p:nvPr/>
        </p:nvSpPr>
        <p:spPr bwMode="auto">
          <a:xfrm>
            <a:off x="1371600" y="5245125"/>
            <a:ext cx="4572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solidFill>
                  <a:srgbClr val="FFFF00"/>
                </a:solidFill>
              </a:rPr>
              <a:t>TSH</a:t>
            </a:r>
          </a:p>
        </p:txBody>
      </p:sp>
      <p:sp>
        <p:nvSpPr>
          <p:cNvPr id="157" name="Rectangle 145"/>
          <p:cNvSpPr>
            <a:spLocks noChangeArrowheads="1"/>
          </p:cNvSpPr>
          <p:nvPr/>
        </p:nvSpPr>
        <p:spPr bwMode="auto">
          <a:xfrm>
            <a:off x="5791200" y="4559325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b="1" dirty="0">
                <a:solidFill>
                  <a:srgbClr val="FFFF00"/>
                </a:solidFill>
                <a:latin typeface="Arial Narrow" pitchFamily="34" charset="0"/>
              </a:rPr>
              <a:t>MIT</a:t>
            </a:r>
            <a:endParaRPr lang="en-GB" sz="1600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58" name="Oval 142"/>
          <p:cNvSpPr>
            <a:spLocks noChangeArrowheads="1"/>
          </p:cNvSpPr>
          <p:nvPr/>
        </p:nvSpPr>
        <p:spPr bwMode="auto">
          <a:xfrm>
            <a:off x="3733800" y="3949725"/>
            <a:ext cx="1828800" cy="685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800" b="1" dirty="0" err="1">
                <a:solidFill>
                  <a:srgbClr val="FF0000"/>
                </a:solidFill>
                <a:latin typeface="Arial Narrow" pitchFamily="34" charset="0"/>
              </a:rPr>
              <a:t>Thyroperoxidse</a:t>
            </a:r>
            <a:endParaRPr lang="en-GB" sz="1800" b="1" dirty="0">
              <a:solidFill>
                <a:srgbClr val="FF0000"/>
              </a:solidFill>
              <a:latin typeface="Arial Narrow" pitchFamily="34" charset="0"/>
            </a:endParaRPr>
          </a:p>
          <a:p>
            <a:pPr algn="ctr"/>
            <a:r>
              <a:rPr lang="en-GB" sz="1800" b="1" dirty="0">
                <a:solidFill>
                  <a:srgbClr val="FF0000"/>
                </a:solidFill>
                <a:latin typeface="Arial Narrow" pitchFamily="34" charset="0"/>
              </a:rPr>
              <a:t>+ H</a:t>
            </a:r>
            <a:r>
              <a:rPr lang="en-GB" sz="1800" b="1" baseline="-25000" dirty="0">
                <a:solidFill>
                  <a:srgbClr val="FF0000"/>
                </a:solidFill>
                <a:latin typeface="Arial Narrow" pitchFamily="34" charset="0"/>
              </a:rPr>
              <a:t>2</a:t>
            </a:r>
            <a:r>
              <a:rPr lang="en-GB" sz="1800" b="1" dirty="0">
                <a:solidFill>
                  <a:srgbClr val="FF0000"/>
                </a:solidFill>
                <a:latin typeface="Arial Narrow" pitchFamily="34" charset="0"/>
              </a:rPr>
              <a:t>0</a:t>
            </a:r>
            <a:r>
              <a:rPr lang="en-GB" sz="1800" b="1" baseline="-25000" dirty="0">
                <a:solidFill>
                  <a:srgbClr val="FF0000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159" name="Oval 155"/>
          <p:cNvSpPr>
            <a:spLocks noChangeArrowheads="1"/>
          </p:cNvSpPr>
          <p:nvPr/>
        </p:nvSpPr>
        <p:spPr bwMode="auto">
          <a:xfrm>
            <a:off x="5105400" y="4864125"/>
            <a:ext cx="13716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>
                <a:solidFill>
                  <a:srgbClr val="FF0000"/>
                </a:solidFill>
                <a:latin typeface="Arial Narrow" pitchFamily="34" charset="0"/>
              </a:rPr>
              <a:t>peroxidase </a:t>
            </a:r>
          </a:p>
          <a:p>
            <a:pPr algn="ctr"/>
            <a:r>
              <a:rPr lang="en-GB" sz="1600" b="1">
                <a:solidFill>
                  <a:srgbClr val="FF0000"/>
                </a:solidFill>
                <a:latin typeface="Arial Narrow" pitchFamily="34" charset="0"/>
              </a:rPr>
              <a:t>transaminase</a:t>
            </a:r>
          </a:p>
        </p:txBody>
      </p:sp>
      <p:sp>
        <p:nvSpPr>
          <p:cNvPr id="167" name="Rectangle 159"/>
          <p:cNvSpPr>
            <a:spLocks noChangeArrowheads="1"/>
          </p:cNvSpPr>
          <p:nvPr/>
        </p:nvSpPr>
        <p:spPr bwMode="auto">
          <a:xfrm>
            <a:off x="4191000" y="3873525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8000">
                <a:solidFill>
                  <a:srgbClr val="D60093"/>
                </a:solidFill>
                <a:latin typeface="Arial Narrow" pitchFamily="34" charset="0"/>
              </a:rPr>
              <a:t>X</a:t>
            </a:r>
          </a:p>
        </p:txBody>
      </p:sp>
      <p:sp>
        <p:nvSpPr>
          <p:cNvPr id="168" name="Rectangle 161"/>
          <p:cNvSpPr>
            <a:spLocks noChangeArrowheads="1"/>
          </p:cNvSpPr>
          <p:nvPr/>
        </p:nvSpPr>
        <p:spPr bwMode="auto">
          <a:xfrm>
            <a:off x="5410200" y="4711725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8000">
                <a:solidFill>
                  <a:srgbClr val="D60093"/>
                </a:solidFill>
                <a:latin typeface="Arial Narrow" pitchFamily="34" charset="0"/>
              </a:rPr>
              <a:t>X</a:t>
            </a:r>
          </a:p>
        </p:txBody>
      </p:sp>
      <p:sp>
        <p:nvSpPr>
          <p:cNvPr id="169" name="Oval 162"/>
          <p:cNvSpPr>
            <a:spLocks noChangeArrowheads="1"/>
          </p:cNvSpPr>
          <p:nvPr/>
        </p:nvSpPr>
        <p:spPr bwMode="auto">
          <a:xfrm>
            <a:off x="2917825" y="1844700"/>
            <a:ext cx="3167063" cy="1296988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 err="1">
                <a:latin typeface="Arial Narrow" pitchFamily="34" charset="0"/>
              </a:rPr>
              <a:t>i</a:t>
            </a:r>
            <a:r>
              <a:rPr lang="en-US" sz="1800" b="1" dirty="0">
                <a:latin typeface="Arial Narrow" pitchFamily="34" charset="0"/>
              </a:rPr>
              <a:t>) inhibition of </a:t>
            </a:r>
            <a:r>
              <a:rPr lang="en-US" sz="1800" b="1" dirty="0" err="1" smtClean="0">
                <a:latin typeface="Arial Narrow" pitchFamily="34" charset="0"/>
              </a:rPr>
              <a:t>thyroperoxidase</a:t>
            </a:r>
            <a:endParaRPr lang="en-US" sz="1800" b="1" dirty="0">
              <a:latin typeface="Arial Narrow" pitchFamily="34" charset="0"/>
            </a:endParaRPr>
          </a:p>
          <a:p>
            <a:pPr algn="ctr"/>
            <a:r>
              <a:rPr lang="en-US" sz="1800" b="1" dirty="0">
                <a:latin typeface="Arial Narrow" pitchFamily="34" charset="0"/>
              </a:rPr>
              <a:t>and hence T3/4 synthesis and </a:t>
            </a:r>
          </a:p>
          <a:p>
            <a:pPr algn="ctr"/>
            <a:r>
              <a:rPr lang="en-US" sz="1800" b="1" dirty="0">
                <a:latin typeface="Arial Narrow" pitchFamily="34" charset="0"/>
              </a:rPr>
              <a:t>secretion</a:t>
            </a:r>
            <a:endParaRPr lang="en-GB" dirty="0"/>
          </a:p>
        </p:txBody>
      </p:sp>
      <p:sp>
        <p:nvSpPr>
          <p:cNvPr id="170" name="Rectangle 164"/>
          <p:cNvSpPr>
            <a:spLocks noChangeArrowheads="1"/>
          </p:cNvSpPr>
          <p:nvPr/>
        </p:nvSpPr>
        <p:spPr bwMode="auto">
          <a:xfrm>
            <a:off x="179388" y="1628800"/>
            <a:ext cx="2520950" cy="1008063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b="1" i="1">
                <a:solidFill>
                  <a:srgbClr val="003399"/>
                </a:solidFill>
                <a:latin typeface="Arial" pitchFamily="34" charset="0"/>
              </a:rPr>
              <a:t>mechanisms of action of thiourylenes</a:t>
            </a:r>
            <a:endParaRPr lang="en-US">
              <a:solidFill>
                <a:srgbClr val="003399"/>
              </a:solidFill>
              <a:latin typeface="Arial" pitchFamily="34" charset="0"/>
            </a:endParaRPr>
          </a:p>
        </p:txBody>
      </p:sp>
      <p:sp>
        <p:nvSpPr>
          <p:cNvPr id="171" name="Rectangle 165"/>
          <p:cNvSpPr>
            <a:spLocks noChangeArrowheads="1"/>
          </p:cNvSpPr>
          <p:nvPr/>
        </p:nvSpPr>
        <p:spPr bwMode="auto">
          <a:xfrm>
            <a:off x="5867400" y="1700238"/>
            <a:ext cx="2987675" cy="576262"/>
          </a:xfrm>
          <a:prstGeom prst="rect">
            <a:avLst/>
          </a:prstGeom>
          <a:solidFill>
            <a:srgbClr val="FFFFCC"/>
          </a:soli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600" b="1" i="1">
                <a:solidFill>
                  <a:srgbClr val="003399"/>
                </a:solidFill>
                <a:latin typeface="Arial" pitchFamily="34" charset="0"/>
              </a:rPr>
              <a:t>Biochemical effect - hours</a:t>
            </a:r>
            <a:endParaRPr lang="en-US" sz="1600">
              <a:solidFill>
                <a:srgbClr val="003399"/>
              </a:solidFill>
              <a:latin typeface="Arial" pitchFamily="34" charset="0"/>
            </a:endParaRPr>
          </a:p>
        </p:txBody>
      </p:sp>
      <p:sp>
        <p:nvSpPr>
          <p:cNvPr id="172" name="Rectangle 166"/>
          <p:cNvSpPr>
            <a:spLocks noChangeArrowheads="1"/>
          </p:cNvSpPr>
          <p:nvPr/>
        </p:nvSpPr>
        <p:spPr bwMode="auto">
          <a:xfrm>
            <a:off x="5867400" y="2563838"/>
            <a:ext cx="2987675" cy="576262"/>
          </a:xfrm>
          <a:prstGeom prst="rect">
            <a:avLst/>
          </a:prstGeom>
          <a:solidFill>
            <a:srgbClr val="FFFFCC"/>
          </a:soli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600" b="1" i="1">
                <a:solidFill>
                  <a:srgbClr val="003399"/>
                </a:solidFill>
                <a:latin typeface="Arial" pitchFamily="34" charset="0"/>
              </a:rPr>
              <a:t>Clinical  effect – weeks</a:t>
            </a:r>
            <a:endParaRPr lang="en-US" sz="1600">
              <a:solidFill>
                <a:srgbClr val="003399"/>
              </a:solidFill>
              <a:latin typeface="Arial" pitchFamily="34" charset="0"/>
            </a:endParaRPr>
          </a:p>
        </p:txBody>
      </p:sp>
      <p:sp>
        <p:nvSpPr>
          <p:cNvPr id="174" name="Rectangle 114"/>
          <p:cNvSpPr>
            <a:spLocks noChangeArrowheads="1"/>
          </p:cNvSpPr>
          <p:nvPr/>
        </p:nvSpPr>
        <p:spPr bwMode="auto">
          <a:xfrm>
            <a:off x="4468813" y="4989538"/>
            <a:ext cx="363537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FFFF00"/>
              </a:solidFill>
            </a:endParaRPr>
          </a:p>
        </p:txBody>
      </p:sp>
      <p:sp>
        <p:nvSpPr>
          <p:cNvPr id="175" name="Rectangle 150"/>
          <p:cNvSpPr>
            <a:spLocks noChangeArrowheads="1"/>
          </p:cNvSpPr>
          <p:nvPr/>
        </p:nvSpPr>
        <p:spPr bwMode="auto">
          <a:xfrm>
            <a:off x="4419600" y="5626125"/>
            <a:ext cx="228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400" b="1">
                <a:solidFill>
                  <a:srgbClr val="FFFF00"/>
                </a:solidFill>
                <a:latin typeface="Arial Narrow" pitchFamily="34" charset="0"/>
              </a:rPr>
              <a:t>T3</a:t>
            </a:r>
            <a:endParaRPr lang="en-GB" sz="14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176" name="Text Box 4"/>
          <p:cNvSpPr txBox="1">
            <a:spLocks noChangeArrowheads="1"/>
          </p:cNvSpPr>
          <p:nvPr/>
        </p:nvSpPr>
        <p:spPr bwMode="auto">
          <a:xfrm>
            <a:off x="2051050" y="307975"/>
            <a:ext cx="389401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400" b="1" dirty="0" smtClean="0"/>
              <a:t>Endocrine Pharmacology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>
                <a:solidFill>
                  <a:srgbClr val="FFFF00"/>
                </a:solidFill>
              </a:rPr>
              <a:t>Hyper-</a:t>
            </a:r>
            <a:r>
              <a:rPr lang="en-GB" sz="2400" b="1" dirty="0" err="1" smtClean="0">
                <a:solidFill>
                  <a:srgbClr val="FFFF00"/>
                </a:solidFill>
              </a:rPr>
              <a:t>thyroidism</a:t>
            </a:r>
            <a:endParaRPr lang="en-GB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  <p:bldP spid="171" grpId="0" animBg="1"/>
      <p:bldP spid="17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roche.com/pages/facets/11/bone_remodell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16832"/>
            <a:ext cx="6230066" cy="402141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467544" y="6320353"/>
            <a:ext cx="62646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http://www.roche.com/pages/facets/11/ostedefe.htm</a:t>
            </a:r>
            <a:endParaRPr lang="en-GB" sz="1200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051050" y="307975"/>
            <a:ext cx="389401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400" b="1" dirty="0" smtClean="0"/>
              <a:t>Endocrine Pharmacology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>
                <a:solidFill>
                  <a:srgbClr val="FFFF00"/>
                </a:solidFill>
              </a:rPr>
              <a:t>Osteoporosis</a:t>
            </a:r>
            <a:endParaRPr lang="en-GB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g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5832980" cy="338437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5877272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http://europeanurology.com/article/S0302-2838(03)00517-7/fulltext</a:t>
            </a:r>
            <a:endParaRPr lang="en-GB" dirty="0"/>
          </a:p>
        </p:txBody>
      </p:sp>
      <p:pic>
        <p:nvPicPr>
          <p:cNvPr id="39940" name="Picture 4" descr="http://upload.wikimedia.org/wikipedia/commons/thumb/8/8d/BisphosStruct.svg/200px-BisphosStruct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204864"/>
            <a:ext cx="1905000" cy="276225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051050" y="307975"/>
            <a:ext cx="389401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400" b="1" dirty="0" smtClean="0"/>
              <a:t>Endocrine Pharmacology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>
                <a:solidFill>
                  <a:srgbClr val="FFFF00"/>
                </a:solidFill>
              </a:rPr>
              <a:t>Osteoporosis</a:t>
            </a:r>
            <a:endParaRPr lang="en-GB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886200" y="2895600"/>
            <a:ext cx="1447800" cy="2057400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495800" y="2819400"/>
            <a:ext cx="1524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20798961">
            <a:off x="4876800" y="4876800"/>
            <a:ext cx="152400" cy="1371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562426">
            <a:off x="4191000" y="4876800"/>
            <a:ext cx="152400" cy="1371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29200" y="6248400"/>
            <a:ext cx="381000" cy="762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10000" y="6248400"/>
            <a:ext cx="457200" cy="762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 rot="20012115">
            <a:off x="5181600" y="2895600"/>
            <a:ext cx="152400" cy="1371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 rot="2290302">
            <a:off x="4105275" y="2917825"/>
            <a:ext cx="15240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rot="2318730" flipV="1">
            <a:off x="3276600" y="3200400"/>
            <a:ext cx="827088" cy="142875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Freeform 20"/>
          <p:cNvSpPr>
            <a:spLocks/>
          </p:cNvSpPr>
          <p:nvPr/>
        </p:nvSpPr>
        <p:spPr bwMode="auto">
          <a:xfrm>
            <a:off x="4191000" y="4191000"/>
            <a:ext cx="165100" cy="304800"/>
          </a:xfrm>
          <a:custGeom>
            <a:avLst/>
            <a:gdLst>
              <a:gd name="T0" fmla="*/ 113260761 w 152"/>
              <a:gd name="T1" fmla="*/ 207372886 h 224"/>
              <a:gd name="T2" fmla="*/ 169891158 w 152"/>
              <a:gd name="T3" fmla="*/ 29624113 h 224"/>
              <a:gd name="T4" fmla="*/ 56630380 w 152"/>
              <a:gd name="T5" fmla="*/ 29624113 h 224"/>
              <a:gd name="T6" fmla="*/ 0 w 152"/>
              <a:gd name="T7" fmla="*/ 207372886 h 224"/>
              <a:gd name="T8" fmla="*/ 56630380 w 152"/>
              <a:gd name="T9" fmla="*/ 385121669 h 224"/>
              <a:gd name="T10" fmla="*/ 113260761 w 152"/>
              <a:gd name="T11" fmla="*/ 385121669 h 224"/>
              <a:gd name="T12" fmla="*/ 113260761 w 152"/>
              <a:gd name="T13" fmla="*/ 207372886 h 2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2"/>
              <a:gd name="T22" fmla="*/ 0 h 224"/>
              <a:gd name="T23" fmla="*/ 152 w 152"/>
              <a:gd name="T24" fmla="*/ 224 h 2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2" h="224">
                <a:moveTo>
                  <a:pt x="96" y="112"/>
                </a:moveTo>
                <a:cubicBezTo>
                  <a:pt x="104" y="80"/>
                  <a:pt x="152" y="32"/>
                  <a:pt x="144" y="16"/>
                </a:cubicBezTo>
                <a:cubicBezTo>
                  <a:pt x="136" y="0"/>
                  <a:pt x="72" y="0"/>
                  <a:pt x="48" y="16"/>
                </a:cubicBezTo>
                <a:cubicBezTo>
                  <a:pt x="24" y="32"/>
                  <a:pt x="0" y="80"/>
                  <a:pt x="0" y="112"/>
                </a:cubicBezTo>
                <a:cubicBezTo>
                  <a:pt x="0" y="144"/>
                  <a:pt x="32" y="192"/>
                  <a:pt x="48" y="208"/>
                </a:cubicBezTo>
                <a:cubicBezTo>
                  <a:pt x="64" y="224"/>
                  <a:pt x="88" y="224"/>
                  <a:pt x="96" y="208"/>
                </a:cubicBezTo>
                <a:cubicBezTo>
                  <a:pt x="104" y="192"/>
                  <a:pt x="88" y="144"/>
                  <a:pt x="96" y="112"/>
                </a:cubicBezTo>
                <a:close/>
              </a:path>
            </a:pathLst>
          </a:cu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Freeform 21"/>
          <p:cNvSpPr>
            <a:spLocks/>
          </p:cNvSpPr>
          <p:nvPr/>
        </p:nvSpPr>
        <p:spPr bwMode="auto">
          <a:xfrm rot="9305790">
            <a:off x="4902200" y="4032250"/>
            <a:ext cx="165100" cy="304800"/>
          </a:xfrm>
          <a:custGeom>
            <a:avLst/>
            <a:gdLst>
              <a:gd name="T0" fmla="*/ 113260761 w 152"/>
              <a:gd name="T1" fmla="*/ 207372886 h 224"/>
              <a:gd name="T2" fmla="*/ 169891158 w 152"/>
              <a:gd name="T3" fmla="*/ 29624113 h 224"/>
              <a:gd name="T4" fmla="*/ 56630380 w 152"/>
              <a:gd name="T5" fmla="*/ 29624113 h 224"/>
              <a:gd name="T6" fmla="*/ 0 w 152"/>
              <a:gd name="T7" fmla="*/ 207372886 h 224"/>
              <a:gd name="T8" fmla="*/ 56630380 w 152"/>
              <a:gd name="T9" fmla="*/ 385121669 h 224"/>
              <a:gd name="T10" fmla="*/ 113260761 w 152"/>
              <a:gd name="T11" fmla="*/ 385121669 h 224"/>
              <a:gd name="T12" fmla="*/ 113260761 w 152"/>
              <a:gd name="T13" fmla="*/ 207372886 h 2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2"/>
              <a:gd name="T22" fmla="*/ 0 h 224"/>
              <a:gd name="T23" fmla="*/ 152 w 152"/>
              <a:gd name="T24" fmla="*/ 224 h 2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2" h="224">
                <a:moveTo>
                  <a:pt x="96" y="112"/>
                </a:moveTo>
                <a:cubicBezTo>
                  <a:pt x="104" y="80"/>
                  <a:pt x="152" y="32"/>
                  <a:pt x="144" y="16"/>
                </a:cubicBezTo>
                <a:cubicBezTo>
                  <a:pt x="136" y="0"/>
                  <a:pt x="72" y="0"/>
                  <a:pt x="48" y="16"/>
                </a:cubicBezTo>
                <a:cubicBezTo>
                  <a:pt x="24" y="32"/>
                  <a:pt x="0" y="80"/>
                  <a:pt x="0" y="112"/>
                </a:cubicBezTo>
                <a:cubicBezTo>
                  <a:pt x="0" y="144"/>
                  <a:pt x="32" y="192"/>
                  <a:pt x="48" y="208"/>
                </a:cubicBezTo>
                <a:cubicBezTo>
                  <a:pt x="64" y="224"/>
                  <a:pt x="88" y="224"/>
                  <a:pt x="96" y="208"/>
                </a:cubicBezTo>
                <a:cubicBezTo>
                  <a:pt x="104" y="192"/>
                  <a:pt x="88" y="144"/>
                  <a:pt x="96" y="112"/>
                </a:cubicBezTo>
                <a:close/>
              </a:path>
            </a:pathLst>
          </a:cu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Oval 23"/>
          <p:cNvSpPr>
            <a:spLocks noChangeArrowheads="1"/>
          </p:cNvSpPr>
          <p:nvPr/>
        </p:nvSpPr>
        <p:spPr bwMode="auto">
          <a:xfrm>
            <a:off x="49530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6" name="Group 70"/>
          <p:cNvGrpSpPr>
            <a:grpSpLocks/>
          </p:cNvGrpSpPr>
          <p:nvPr/>
        </p:nvGrpSpPr>
        <p:grpSpPr bwMode="auto">
          <a:xfrm>
            <a:off x="4495800" y="2311400"/>
            <a:ext cx="2927350" cy="736600"/>
            <a:chOff x="2832" y="1456"/>
            <a:chExt cx="1844" cy="464"/>
          </a:xfrm>
          <a:noFill/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2832" y="1776"/>
              <a:ext cx="96" cy="144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2928" y="1776"/>
              <a:ext cx="96" cy="144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grpSp>
          <p:nvGrpSpPr>
            <p:cNvPr id="19" name="Group 64"/>
            <p:cNvGrpSpPr>
              <a:grpSpLocks/>
            </p:cNvGrpSpPr>
            <p:nvPr/>
          </p:nvGrpSpPr>
          <p:grpSpPr bwMode="auto">
            <a:xfrm>
              <a:off x="3072" y="1456"/>
              <a:ext cx="1604" cy="368"/>
              <a:chOff x="3072" y="1456"/>
              <a:chExt cx="1604" cy="368"/>
            </a:xfrm>
            <a:grpFill/>
          </p:grpSpPr>
          <p:sp>
            <p:nvSpPr>
              <p:cNvPr id="20" name="Text Box 29"/>
              <p:cNvSpPr txBox="1">
                <a:spLocks noChangeArrowheads="1"/>
              </p:cNvSpPr>
              <p:nvPr/>
            </p:nvSpPr>
            <p:spPr bwMode="auto">
              <a:xfrm>
                <a:off x="3552" y="1456"/>
                <a:ext cx="1124" cy="32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2800">
                    <a:solidFill>
                      <a:srgbClr val="FFFF00"/>
                    </a:solidFill>
                  </a:rPr>
                  <a:t>THYROID</a:t>
                </a:r>
              </a:p>
            </p:txBody>
          </p:sp>
          <p:sp>
            <p:nvSpPr>
              <p:cNvPr id="21" name="Line 34"/>
              <p:cNvSpPr>
                <a:spLocks noChangeShapeType="1"/>
              </p:cNvSpPr>
              <p:nvPr/>
            </p:nvSpPr>
            <p:spPr bwMode="auto">
              <a:xfrm flipH="1">
                <a:off x="3072" y="1680"/>
                <a:ext cx="432" cy="144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22" name="AutoShape 40"/>
          <p:cNvSpPr>
            <a:spLocks noChangeArrowheads="1"/>
          </p:cNvSpPr>
          <p:nvPr/>
        </p:nvSpPr>
        <p:spPr bwMode="auto">
          <a:xfrm>
            <a:off x="4191000" y="19050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Rectangle 43"/>
          <p:cNvSpPr txBox="1">
            <a:spLocks noChangeArrowheads="1"/>
          </p:cNvSpPr>
          <p:nvPr/>
        </p:nvSpPr>
        <p:spPr>
          <a:xfrm>
            <a:off x="0" y="228972"/>
            <a:ext cx="9144000" cy="1143000"/>
          </a:xfrm>
          <a:prstGeom prst="rect">
            <a:avLst/>
          </a:prstGeom>
          <a:noFill/>
          <a:ln>
            <a:solidFill>
              <a:schemeClr val="hlink"/>
            </a:solidFill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“CLASSIC” ENDOCRINE GLANDS</a:t>
            </a:r>
          </a:p>
        </p:txBody>
      </p: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990600" y="2311772"/>
            <a:ext cx="3810000" cy="736600"/>
            <a:chOff x="624" y="1456"/>
            <a:chExt cx="2400" cy="464"/>
          </a:xfrm>
          <a:noFill/>
        </p:grpSpPr>
        <p:sp>
          <p:nvSpPr>
            <p:cNvPr id="25" name="Oval 44"/>
            <p:cNvSpPr>
              <a:spLocks noChangeArrowheads="1"/>
            </p:cNvSpPr>
            <p:nvPr/>
          </p:nvSpPr>
          <p:spPr bwMode="auto">
            <a:xfrm>
              <a:off x="2976" y="1776"/>
              <a:ext cx="48" cy="48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26" name="Oval 45"/>
            <p:cNvSpPr>
              <a:spLocks noChangeArrowheads="1"/>
            </p:cNvSpPr>
            <p:nvPr/>
          </p:nvSpPr>
          <p:spPr bwMode="auto">
            <a:xfrm>
              <a:off x="2832" y="1776"/>
              <a:ext cx="48" cy="48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27" name="Oval 46"/>
            <p:cNvSpPr>
              <a:spLocks noChangeArrowheads="1"/>
            </p:cNvSpPr>
            <p:nvPr/>
          </p:nvSpPr>
          <p:spPr bwMode="auto">
            <a:xfrm>
              <a:off x="2832" y="1872"/>
              <a:ext cx="48" cy="48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28" name="Oval 48"/>
            <p:cNvSpPr>
              <a:spLocks noChangeArrowheads="1"/>
            </p:cNvSpPr>
            <p:nvPr/>
          </p:nvSpPr>
          <p:spPr bwMode="auto">
            <a:xfrm>
              <a:off x="2928" y="1872"/>
              <a:ext cx="48" cy="48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grpSp>
          <p:nvGrpSpPr>
            <p:cNvPr id="29" name="Group 66"/>
            <p:cNvGrpSpPr>
              <a:grpSpLocks/>
            </p:cNvGrpSpPr>
            <p:nvPr/>
          </p:nvGrpSpPr>
          <p:grpSpPr bwMode="auto">
            <a:xfrm>
              <a:off x="624" y="1456"/>
              <a:ext cx="2208" cy="416"/>
              <a:chOff x="624" y="1456"/>
              <a:chExt cx="2208" cy="416"/>
            </a:xfrm>
            <a:grpFill/>
          </p:grpSpPr>
          <p:sp>
            <p:nvSpPr>
              <p:cNvPr id="30" name="Line 49"/>
              <p:cNvSpPr>
                <a:spLocks noChangeShapeType="1"/>
              </p:cNvSpPr>
              <p:nvPr/>
            </p:nvSpPr>
            <p:spPr bwMode="auto">
              <a:xfrm>
                <a:off x="2472" y="1706"/>
                <a:ext cx="360" cy="7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rgbClr val="FFFF00"/>
                  </a:solidFill>
                </a:endParaRPr>
              </a:p>
            </p:txBody>
          </p:sp>
          <p:sp>
            <p:nvSpPr>
              <p:cNvPr id="31" name="Line 50"/>
              <p:cNvSpPr>
                <a:spLocks noChangeShapeType="1"/>
              </p:cNvSpPr>
              <p:nvPr/>
            </p:nvSpPr>
            <p:spPr bwMode="auto">
              <a:xfrm>
                <a:off x="2381" y="1706"/>
                <a:ext cx="451" cy="166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rgbClr val="FFFF00"/>
                  </a:solidFill>
                </a:endParaRPr>
              </a:p>
            </p:txBody>
          </p:sp>
          <p:sp>
            <p:nvSpPr>
              <p:cNvPr id="32" name="Text Box 51"/>
              <p:cNvSpPr txBox="1">
                <a:spLocks noChangeArrowheads="1"/>
              </p:cNvSpPr>
              <p:nvPr/>
            </p:nvSpPr>
            <p:spPr bwMode="auto">
              <a:xfrm>
                <a:off x="624" y="1456"/>
                <a:ext cx="1798" cy="33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2800">
                    <a:solidFill>
                      <a:srgbClr val="FFFF00"/>
                    </a:solidFill>
                  </a:rPr>
                  <a:t>PARATHYROIDS</a:t>
                </a:r>
              </a:p>
            </p:txBody>
          </p:sp>
        </p:grpSp>
      </p:grpSp>
      <p:sp>
        <p:nvSpPr>
          <p:cNvPr id="33" name="Oval 52"/>
          <p:cNvSpPr>
            <a:spLocks noChangeArrowheads="1"/>
          </p:cNvSpPr>
          <p:nvPr/>
        </p:nvSpPr>
        <p:spPr bwMode="auto">
          <a:xfrm>
            <a:off x="4648200" y="2362200"/>
            <a:ext cx="762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Text Box 54"/>
          <p:cNvSpPr txBox="1">
            <a:spLocks noChangeArrowheads="1"/>
          </p:cNvSpPr>
          <p:nvPr/>
        </p:nvSpPr>
        <p:spPr bwMode="auto">
          <a:xfrm>
            <a:off x="0" y="4077072"/>
            <a:ext cx="38576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800">
                <a:solidFill>
                  <a:srgbClr val="FFFF00"/>
                </a:solidFill>
              </a:rPr>
              <a:t>(GASTROINTESTINAL</a:t>
            </a:r>
          </a:p>
          <a:p>
            <a:pPr eaLnBrk="0" hangingPunct="0"/>
            <a:r>
              <a:rPr lang="en-GB" sz="2800">
                <a:solidFill>
                  <a:srgbClr val="FFFF00"/>
                </a:solidFill>
              </a:rPr>
              <a:t>TRACT)</a:t>
            </a:r>
          </a:p>
        </p:txBody>
      </p:sp>
      <p:grpSp>
        <p:nvGrpSpPr>
          <p:cNvPr id="35" name="Group 67"/>
          <p:cNvGrpSpPr>
            <a:grpSpLocks/>
          </p:cNvGrpSpPr>
          <p:nvPr/>
        </p:nvGrpSpPr>
        <p:grpSpPr bwMode="auto">
          <a:xfrm>
            <a:off x="1908175" y="4419600"/>
            <a:ext cx="2816225" cy="1184275"/>
            <a:chOff x="1202" y="2784"/>
            <a:chExt cx="1774" cy="746"/>
          </a:xfrm>
          <a:noFill/>
        </p:grpSpPr>
        <p:sp>
          <p:nvSpPr>
            <p:cNvPr id="36" name="Oval 24"/>
            <p:cNvSpPr>
              <a:spLocks noChangeArrowheads="1"/>
            </p:cNvSpPr>
            <p:nvPr/>
          </p:nvSpPr>
          <p:spPr bwMode="auto">
            <a:xfrm>
              <a:off x="2880" y="2784"/>
              <a:ext cx="96" cy="144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37" name="Oval 25"/>
            <p:cNvSpPr>
              <a:spLocks noChangeArrowheads="1"/>
            </p:cNvSpPr>
            <p:nvPr/>
          </p:nvSpPr>
          <p:spPr bwMode="auto">
            <a:xfrm>
              <a:off x="2784" y="2784"/>
              <a:ext cx="96" cy="144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grpSp>
          <p:nvGrpSpPr>
            <p:cNvPr id="38" name="Group 61"/>
            <p:cNvGrpSpPr>
              <a:grpSpLocks/>
            </p:cNvGrpSpPr>
            <p:nvPr/>
          </p:nvGrpSpPr>
          <p:grpSpPr bwMode="auto">
            <a:xfrm>
              <a:off x="1202" y="2880"/>
              <a:ext cx="1582" cy="650"/>
              <a:chOff x="1202" y="2880"/>
              <a:chExt cx="1582" cy="650"/>
            </a:xfrm>
            <a:grpFill/>
          </p:grpSpPr>
          <p:sp>
            <p:nvSpPr>
              <p:cNvPr id="39" name="Text Box 26"/>
              <p:cNvSpPr txBox="1">
                <a:spLocks noChangeArrowheads="1"/>
              </p:cNvSpPr>
              <p:nvPr/>
            </p:nvSpPr>
            <p:spPr bwMode="auto">
              <a:xfrm>
                <a:off x="1202" y="3203"/>
                <a:ext cx="1086" cy="32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2800">
                    <a:solidFill>
                      <a:srgbClr val="FFFF00"/>
                    </a:solidFill>
                  </a:rPr>
                  <a:t>GONADS</a:t>
                </a:r>
              </a:p>
            </p:txBody>
          </p:sp>
          <p:sp>
            <p:nvSpPr>
              <p:cNvPr id="40" name="Line 38"/>
              <p:cNvSpPr>
                <a:spLocks noChangeShapeType="1"/>
              </p:cNvSpPr>
              <p:nvPr/>
            </p:nvSpPr>
            <p:spPr bwMode="auto">
              <a:xfrm flipV="1">
                <a:off x="2608" y="2880"/>
                <a:ext cx="176" cy="96"/>
              </a:xfrm>
              <a:prstGeom prst="lin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rgbClr val="FFFF00"/>
                  </a:solidFill>
                </a:endParaRPr>
              </a:p>
            </p:txBody>
          </p:sp>
          <p:sp>
            <p:nvSpPr>
              <p:cNvPr id="41" name="Line 56"/>
              <p:cNvSpPr>
                <a:spLocks noChangeShapeType="1"/>
              </p:cNvSpPr>
              <p:nvPr/>
            </p:nvSpPr>
            <p:spPr bwMode="auto">
              <a:xfrm flipH="1">
                <a:off x="2018" y="2976"/>
                <a:ext cx="590" cy="27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42" name="Group 69"/>
          <p:cNvGrpSpPr>
            <a:grpSpLocks/>
          </p:cNvGrpSpPr>
          <p:nvPr/>
        </p:nvGrpSpPr>
        <p:grpSpPr bwMode="auto">
          <a:xfrm>
            <a:off x="1331913" y="3357935"/>
            <a:ext cx="3603625" cy="833437"/>
            <a:chOff x="839" y="2115"/>
            <a:chExt cx="2270" cy="525"/>
          </a:xfrm>
          <a:noFill/>
        </p:grpSpPr>
        <p:sp>
          <p:nvSpPr>
            <p:cNvPr id="43" name="Oval 22"/>
            <p:cNvSpPr>
              <a:spLocks noChangeArrowheads="1"/>
            </p:cNvSpPr>
            <p:nvPr/>
          </p:nvSpPr>
          <p:spPr bwMode="auto">
            <a:xfrm>
              <a:off x="2688" y="2592"/>
              <a:ext cx="48" cy="48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sp>
          <p:nvSpPr>
            <p:cNvPr id="44" name="Oval 55"/>
            <p:cNvSpPr>
              <a:spLocks noChangeArrowheads="1"/>
            </p:cNvSpPr>
            <p:nvPr/>
          </p:nvSpPr>
          <p:spPr bwMode="auto">
            <a:xfrm>
              <a:off x="3061" y="2523"/>
              <a:ext cx="48" cy="48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grpSp>
          <p:nvGrpSpPr>
            <p:cNvPr id="45" name="Group 63"/>
            <p:cNvGrpSpPr>
              <a:grpSpLocks/>
            </p:cNvGrpSpPr>
            <p:nvPr/>
          </p:nvGrpSpPr>
          <p:grpSpPr bwMode="auto">
            <a:xfrm>
              <a:off x="839" y="2115"/>
              <a:ext cx="2222" cy="499"/>
              <a:chOff x="839" y="2115"/>
              <a:chExt cx="2222" cy="499"/>
            </a:xfrm>
            <a:grpFill/>
          </p:grpSpPr>
          <p:sp>
            <p:nvSpPr>
              <p:cNvPr id="46" name="Text Box 27"/>
              <p:cNvSpPr txBox="1">
                <a:spLocks noChangeArrowheads="1"/>
              </p:cNvSpPr>
              <p:nvPr/>
            </p:nvSpPr>
            <p:spPr bwMode="auto">
              <a:xfrm>
                <a:off x="839" y="2115"/>
                <a:ext cx="1323" cy="32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2800">
                    <a:solidFill>
                      <a:srgbClr val="FFFF00"/>
                    </a:solidFill>
                  </a:rPr>
                  <a:t>ADRENALS</a:t>
                </a:r>
              </a:p>
            </p:txBody>
          </p:sp>
          <p:sp>
            <p:nvSpPr>
              <p:cNvPr id="47" name="Line 35"/>
              <p:cNvSpPr>
                <a:spLocks noChangeShapeType="1"/>
              </p:cNvSpPr>
              <p:nvPr/>
            </p:nvSpPr>
            <p:spPr bwMode="auto">
              <a:xfrm>
                <a:off x="2336" y="2523"/>
                <a:ext cx="317" cy="91"/>
              </a:xfrm>
              <a:prstGeom prst="lin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rgbClr val="FFFF00"/>
                  </a:solidFill>
                </a:endParaRPr>
              </a:p>
            </p:txBody>
          </p:sp>
          <p:sp>
            <p:nvSpPr>
              <p:cNvPr id="48" name="Line 36"/>
              <p:cNvSpPr>
                <a:spLocks noChangeShapeType="1"/>
              </p:cNvSpPr>
              <p:nvPr/>
            </p:nvSpPr>
            <p:spPr bwMode="auto">
              <a:xfrm>
                <a:off x="2472" y="2478"/>
                <a:ext cx="589" cy="45"/>
              </a:xfrm>
              <a:prstGeom prst="lin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rgbClr val="FFFF00"/>
                  </a:solidFill>
                </a:endParaRPr>
              </a:p>
            </p:txBody>
          </p:sp>
          <p:sp>
            <p:nvSpPr>
              <p:cNvPr id="49" name="Line 57"/>
              <p:cNvSpPr>
                <a:spLocks noChangeShapeType="1"/>
              </p:cNvSpPr>
              <p:nvPr/>
            </p:nvSpPr>
            <p:spPr bwMode="auto">
              <a:xfrm flipH="1" flipV="1">
                <a:off x="1927" y="2432"/>
                <a:ext cx="545" cy="46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solidFill>
                    <a:srgbClr val="FFFF00"/>
                  </a:solidFill>
                </a:endParaRPr>
              </a:p>
            </p:txBody>
          </p:sp>
          <p:sp>
            <p:nvSpPr>
              <p:cNvPr id="50" name="Line 58"/>
              <p:cNvSpPr>
                <a:spLocks noChangeShapeType="1"/>
              </p:cNvSpPr>
              <p:nvPr/>
            </p:nvSpPr>
            <p:spPr bwMode="auto">
              <a:xfrm flipH="1" flipV="1">
                <a:off x="1927" y="2432"/>
                <a:ext cx="545" cy="136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51" name="Group 72"/>
          <p:cNvGrpSpPr>
            <a:grpSpLocks/>
          </p:cNvGrpSpPr>
          <p:nvPr/>
        </p:nvGrpSpPr>
        <p:grpSpPr bwMode="auto">
          <a:xfrm>
            <a:off x="1676400" y="1625972"/>
            <a:ext cx="3043238" cy="519113"/>
            <a:chOff x="1056" y="1024"/>
            <a:chExt cx="1917" cy="327"/>
          </a:xfrm>
          <a:noFill/>
        </p:grpSpPr>
        <p:sp>
          <p:nvSpPr>
            <p:cNvPr id="52" name="Oval 41"/>
            <p:cNvSpPr>
              <a:spLocks noChangeArrowheads="1"/>
            </p:cNvSpPr>
            <p:nvPr/>
          </p:nvSpPr>
          <p:spPr bwMode="auto">
            <a:xfrm>
              <a:off x="2925" y="1298"/>
              <a:ext cx="48" cy="48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grpSp>
          <p:nvGrpSpPr>
            <p:cNvPr id="53" name="Group 65"/>
            <p:cNvGrpSpPr>
              <a:grpSpLocks/>
            </p:cNvGrpSpPr>
            <p:nvPr/>
          </p:nvGrpSpPr>
          <p:grpSpPr bwMode="auto">
            <a:xfrm>
              <a:off x="1056" y="1024"/>
              <a:ext cx="1869" cy="327"/>
              <a:chOff x="1056" y="1024"/>
              <a:chExt cx="1869" cy="327"/>
            </a:xfrm>
            <a:grpFill/>
          </p:grpSpPr>
          <p:sp>
            <p:nvSpPr>
              <p:cNvPr id="54" name="Text Box 31"/>
              <p:cNvSpPr txBox="1">
                <a:spLocks noChangeArrowheads="1"/>
              </p:cNvSpPr>
              <p:nvPr/>
            </p:nvSpPr>
            <p:spPr bwMode="auto">
              <a:xfrm>
                <a:off x="1056" y="1024"/>
                <a:ext cx="1285" cy="32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2800">
                    <a:solidFill>
                      <a:srgbClr val="FFFF00"/>
                    </a:solidFill>
                  </a:rPr>
                  <a:t>PITUITARY</a:t>
                </a:r>
              </a:p>
            </p:txBody>
          </p:sp>
          <p:sp>
            <p:nvSpPr>
              <p:cNvPr id="55" name="Line 42"/>
              <p:cNvSpPr>
                <a:spLocks noChangeShapeType="1"/>
              </p:cNvSpPr>
              <p:nvPr/>
            </p:nvSpPr>
            <p:spPr bwMode="auto">
              <a:xfrm>
                <a:off x="2744" y="1298"/>
                <a:ext cx="181" cy="46"/>
              </a:xfrm>
              <a:prstGeom prst="lin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rgbClr val="FFFF00"/>
                  </a:solidFill>
                </a:endParaRPr>
              </a:p>
            </p:txBody>
          </p:sp>
          <p:sp>
            <p:nvSpPr>
              <p:cNvPr id="56" name="Line 59"/>
              <p:cNvSpPr>
                <a:spLocks noChangeShapeType="1"/>
              </p:cNvSpPr>
              <p:nvPr/>
            </p:nvSpPr>
            <p:spPr bwMode="auto">
              <a:xfrm flipH="1" flipV="1">
                <a:off x="2290" y="1207"/>
                <a:ext cx="454" cy="91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57" name="Group 68"/>
          <p:cNvGrpSpPr>
            <a:grpSpLocks/>
          </p:cNvGrpSpPr>
          <p:nvPr/>
        </p:nvGrpSpPr>
        <p:grpSpPr bwMode="auto">
          <a:xfrm>
            <a:off x="4495801" y="3357563"/>
            <a:ext cx="3487738" cy="604837"/>
            <a:chOff x="2832" y="2115"/>
            <a:chExt cx="2197" cy="381"/>
          </a:xfrm>
          <a:noFill/>
        </p:grpSpPr>
        <p:sp>
          <p:nvSpPr>
            <p:cNvPr id="58" name="Freeform 18"/>
            <p:cNvSpPr>
              <a:spLocks/>
            </p:cNvSpPr>
            <p:nvPr/>
          </p:nvSpPr>
          <p:spPr bwMode="auto">
            <a:xfrm>
              <a:off x="2832" y="2336"/>
              <a:ext cx="240" cy="160"/>
            </a:xfrm>
            <a:custGeom>
              <a:avLst/>
              <a:gdLst>
                <a:gd name="T0" fmla="*/ 192 w 240"/>
                <a:gd name="T1" fmla="*/ 16 h 160"/>
                <a:gd name="T2" fmla="*/ 144 w 240"/>
                <a:gd name="T3" fmla="*/ 16 h 160"/>
                <a:gd name="T4" fmla="*/ 48 w 240"/>
                <a:gd name="T5" fmla="*/ 16 h 160"/>
                <a:gd name="T6" fmla="*/ 0 w 240"/>
                <a:gd name="T7" fmla="*/ 112 h 160"/>
                <a:gd name="T8" fmla="*/ 48 w 240"/>
                <a:gd name="T9" fmla="*/ 160 h 160"/>
                <a:gd name="T10" fmla="*/ 48 w 240"/>
                <a:gd name="T11" fmla="*/ 112 h 160"/>
                <a:gd name="T12" fmla="*/ 96 w 240"/>
                <a:gd name="T13" fmla="*/ 64 h 160"/>
                <a:gd name="T14" fmla="*/ 192 w 240"/>
                <a:gd name="T15" fmla="*/ 64 h 160"/>
                <a:gd name="T16" fmla="*/ 240 w 240"/>
                <a:gd name="T17" fmla="*/ 16 h 160"/>
                <a:gd name="T18" fmla="*/ 192 w 240"/>
                <a:gd name="T19" fmla="*/ 16 h 1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0"/>
                <a:gd name="T31" fmla="*/ 0 h 160"/>
                <a:gd name="T32" fmla="*/ 240 w 240"/>
                <a:gd name="T33" fmla="*/ 160 h 1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0" h="160">
                  <a:moveTo>
                    <a:pt x="192" y="16"/>
                  </a:moveTo>
                  <a:cubicBezTo>
                    <a:pt x="176" y="16"/>
                    <a:pt x="168" y="16"/>
                    <a:pt x="144" y="16"/>
                  </a:cubicBezTo>
                  <a:cubicBezTo>
                    <a:pt x="120" y="16"/>
                    <a:pt x="72" y="0"/>
                    <a:pt x="48" y="16"/>
                  </a:cubicBezTo>
                  <a:cubicBezTo>
                    <a:pt x="24" y="32"/>
                    <a:pt x="0" y="88"/>
                    <a:pt x="0" y="112"/>
                  </a:cubicBezTo>
                  <a:cubicBezTo>
                    <a:pt x="0" y="136"/>
                    <a:pt x="40" y="160"/>
                    <a:pt x="48" y="160"/>
                  </a:cubicBezTo>
                  <a:cubicBezTo>
                    <a:pt x="56" y="160"/>
                    <a:pt x="40" y="128"/>
                    <a:pt x="48" y="112"/>
                  </a:cubicBezTo>
                  <a:cubicBezTo>
                    <a:pt x="56" y="96"/>
                    <a:pt x="72" y="72"/>
                    <a:pt x="96" y="64"/>
                  </a:cubicBezTo>
                  <a:cubicBezTo>
                    <a:pt x="120" y="56"/>
                    <a:pt x="168" y="72"/>
                    <a:pt x="192" y="64"/>
                  </a:cubicBezTo>
                  <a:cubicBezTo>
                    <a:pt x="216" y="56"/>
                    <a:pt x="240" y="24"/>
                    <a:pt x="240" y="16"/>
                  </a:cubicBezTo>
                  <a:cubicBezTo>
                    <a:pt x="240" y="8"/>
                    <a:pt x="208" y="16"/>
                    <a:pt x="192" y="16"/>
                  </a:cubicBez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  <p:grpSp>
          <p:nvGrpSpPr>
            <p:cNvPr id="59" name="Group 62"/>
            <p:cNvGrpSpPr>
              <a:grpSpLocks/>
            </p:cNvGrpSpPr>
            <p:nvPr/>
          </p:nvGrpSpPr>
          <p:grpSpPr bwMode="auto">
            <a:xfrm>
              <a:off x="2928" y="2115"/>
              <a:ext cx="2101" cy="330"/>
              <a:chOff x="2928" y="2115"/>
              <a:chExt cx="2101" cy="330"/>
            </a:xfrm>
            <a:grpFill/>
          </p:grpSpPr>
          <p:sp>
            <p:nvSpPr>
              <p:cNvPr id="60" name="Text Box 28"/>
              <p:cNvSpPr txBox="1">
                <a:spLocks noChangeArrowheads="1"/>
              </p:cNvSpPr>
              <p:nvPr/>
            </p:nvSpPr>
            <p:spPr bwMode="auto">
              <a:xfrm>
                <a:off x="3787" y="2115"/>
                <a:ext cx="1242" cy="33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2800">
                    <a:solidFill>
                      <a:srgbClr val="FFFF00"/>
                    </a:solidFill>
                  </a:rPr>
                  <a:t>PANCREAS</a:t>
                </a:r>
              </a:p>
            </p:txBody>
          </p:sp>
          <p:sp>
            <p:nvSpPr>
              <p:cNvPr id="61" name="Line 37"/>
              <p:cNvSpPr>
                <a:spLocks noChangeShapeType="1"/>
              </p:cNvSpPr>
              <p:nvPr/>
            </p:nvSpPr>
            <p:spPr bwMode="auto">
              <a:xfrm flipH="1">
                <a:off x="2928" y="2341"/>
                <a:ext cx="451" cy="59"/>
              </a:xfrm>
              <a:prstGeom prst="lin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>
                  <a:solidFill>
                    <a:srgbClr val="FFFF00"/>
                  </a:solidFill>
                </a:endParaRPr>
              </a:p>
            </p:txBody>
          </p:sp>
          <p:sp>
            <p:nvSpPr>
              <p:cNvPr id="62" name="Line 60"/>
              <p:cNvSpPr>
                <a:spLocks noChangeShapeType="1"/>
              </p:cNvSpPr>
              <p:nvPr/>
            </p:nvSpPr>
            <p:spPr bwMode="auto">
              <a:xfrm flipV="1">
                <a:off x="3379" y="2296"/>
                <a:ext cx="408" cy="45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solidFill>
                    <a:srgbClr val="FFFF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Endocrin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484784"/>
            <a:ext cx="4311749" cy="490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8"/>
          <p:cNvSpPr>
            <a:spLocks noChangeArrowheads="1"/>
          </p:cNvSpPr>
          <p:nvPr/>
        </p:nvSpPr>
        <p:spPr bwMode="auto">
          <a:xfrm>
            <a:off x="2232025" y="6548834"/>
            <a:ext cx="4918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1600" b="1" dirty="0"/>
              <a:t>users.rcn.com/.../</a:t>
            </a:r>
            <a:r>
              <a:rPr lang="en-GB" sz="1600" b="1" dirty="0" err="1"/>
              <a:t>BiologyPages</a:t>
            </a:r>
            <a:r>
              <a:rPr lang="en-GB" sz="1600" b="1" dirty="0"/>
              <a:t>/E/Endocrines.gif </a:t>
            </a:r>
          </a:p>
        </p:txBody>
      </p:sp>
      <p:sp>
        <p:nvSpPr>
          <p:cNvPr id="6" name="Rectangle 43"/>
          <p:cNvSpPr txBox="1">
            <a:spLocks noChangeArrowheads="1"/>
          </p:cNvSpPr>
          <p:nvPr/>
        </p:nvSpPr>
        <p:spPr>
          <a:xfrm>
            <a:off x="0" y="228972"/>
            <a:ext cx="9144000" cy="1143000"/>
          </a:xfrm>
          <a:prstGeom prst="rect">
            <a:avLst/>
          </a:prstGeom>
          <a:noFill/>
          <a:ln>
            <a:solidFill>
              <a:schemeClr val="hlink"/>
            </a:solidFill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“CLASSIC” ENDOCRINE GLANDS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 Box 4"/>
          <p:cNvSpPr txBox="1">
            <a:spLocks noChangeArrowheads="1"/>
          </p:cNvSpPr>
          <p:nvPr/>
        </p:nvSpPr>
        <p:spPr bwMode="auto">
          <a:xfrm>
            <a:off x="2051050" y="307975"/>
            <a:ext cx="467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/>
              <a:t>Hormone Mechanism of Action</a:t>
            </a:r>
          </a:p>
        </p:txBody>
      </p:sp>
      <p:sp>
        <p:nvSpPr>
          <p:cNvPr id="129" name="Text Box 5"/>
          <p:cNvSpPr txBox="1">
            <a:spLocks noChangeArrowheads="1"/>
          </p:cNvSpPr>
          <p:nvPr/>
        </p:nvSpPr>
        <p:spPr bwMode="auto">
          <a:xfrm>
            <a:off x="663575" y="1431925"/>
            <a:ext cx="48704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b="1" dirty="0"/>
              <a:t>Action of polypeptide/protein hormones</a:t>
            </a:r>
          </a:p>
          <a:p>
            <a:pPr marL="342900" indent="-342900">
              <a:buFontTx/>
              <a:buAutoNum type="arabicPeriod"/>
            </a:pPr>
            <a:endParaRPr lang="en-GB" b="1" dirty="0"/>
          </a:p>
          <a:p>
            <a:pPr marL="342900" indent="-342900"/>
            <a:r>
              <a:rPr lang="en-GB" b="1" dirty="0" smtClean="0">
                <a:solidFill>
                  <a:srgbClr val="FFFF00"/>
                </a:solidFill>
              </a:rPr>
              <a:t>Where are the potential drug targets??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130" name="Rectangle 6"/>
          <p:cNvSpPr>
            <a:spLocks noChangeArrowheads="1"/>
          </p:cNvSpPr>
          <p:nvPr/>
        </p:nvSpPr>
        <p:spPr bwMode="auto">
          <a:xfrm>
            <a:off x="250825" y="2565400"/>
            <a:ext cx="8713788" cy="4103688"/>
          </a:xfrm>
          <a:prstGeom prst="rect">
            <a:avLst/>
          </a:prstGeom>
          <a:solidFill>
            <a:srgbClr val="FF9999"/>
          </a:solidFill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1" name="Rectangle 7"/>
          <p:cNvSpPr>
            <a:spLocks noChangeArrowheads="1"/>
          </p:cNvSpPr>
          <p:nvPr/>
        </p:nvSpPr>
        <p:spPr bwMode="auto">
          <a:xfrm>
            <a:off x="7137400" y="2573338"/>
            <a:ext cx="1844675" cy="4095750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Rectangle 8"/>
          <p:cNvSpPr>
            <a:spLocks noChangeArrowheads="1"/>
          </p:cNvSpPr>
          <p:nvPr/>
        </p:nvSpPr>
        <p:spPr bwMode="auto">
          <a:xfrm>
            <a:off x="2051050" y="2565400"/>
            <a:ext cx="4826000" cy="4103688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Freeform 9"/>
          <p:cNvSpPr>
            <a:spLocks/>
          </p:cNvSpPr>
          <p:nvPr/>
        </p:nvSpPr>
        <p:spPr bwMode="auto">
          <a:xfrm>
            <a:off x="1835150" y="2565400"/>
            <a:ext cx="431800" cy="4013200"/>
          </a:xfrm>
          <a:custGeom>
            <a:avLst/>
            <a:gdLst>
              <a:gd name="T0" fmla="*/ 236690 w 270"/>
              <a:gd name="T1" fmla="*/ 0 h 2623"/>
              <a:gd name="T2" fmla="*/ 174319 w 270"/>
              <a:gd name="T3" fmla="*/ 238681 h 2623"/>
              <a:gd name="T4" fmla="*/ 161525 w 270"/>
              <a:gd name="T5" fmla="*/ 298351 h 2623"/>
              <a:gd name="T6" fmla="*/ 135937 w 270"/>
              <a:gd name="T7" fmla="*/ 393211 h 2623"/>
              <a:gd name="T8" fmla="*/ 111948 w 270"/>
              <a:gd name="T9" fmla="*/ 559981 h 2623"/>
              <a:gd name="T10" fmla="*/ 86360 w 270"/>
              <a:gd name="T11" fmla="*/ 631892 h 2623"/>
              <a:gd name="T12" fmla="*/ 36783 w 270"/>
              <a:gd name="T13" fmla="*/ 940952 h 2623"/>
              <a:gd name="T14" fmla="*/ 0 w 270"/>
              <a:gd name="T15" fmla="*/ 1476454 h 2623"/>
              <a:gd name="T16" fmla="*/ 11195 w 270"/>
              <a:gd name="T17" fmla="*/ 2429646 h 2623"/>
              <a:gd name="T18" fmla="*/ 49577 w 270"/>
              <a:gd name="T19" fmla="*/ 2536746 h 2623"/>
              <a:gd name="T20" fmla="*/ 99154 w 270"/>
              <a:gd name="T21" fmla="*/ 2929957 h 2623"/>
              <a:gd name="T22" fmla="*/ 161525 w 270"/>
              <a:gd name="T23" fmla="*/ 3572559 h 2623"/>
              <a:gd name="T24" fmla="*/ 174319 w 270"/>
              <a:gd name="T25" fmla="*/ 3786760 h 2623"/>
              <a:gd name="T26" fmla="*/ 211102 w 270"/>
              <a:gd name="T27" fmla="*/ 3799000 h 2623"/>
              <a:gd name="T28" fmla="*/ 236690 w 270"/>
              <a:gd name="T29" fmla="*/ 3834190 h 2623"/>
              <a:gd name="T30" fmla="*/ 236690 w 270"/>
              <a:gd name="T31" fmla="*/ 4013200 h 2623"/>
              <a:gd name="T32" fmla="*/ 323050 w 270"/>
              <a:gd name="T33" fmla="*/ 3799000 h 2623"/>
              <a:gd name="T34" fmla="*/ 398215 w 270"/>
              <a:gd name="T35" fmla="*/ 3704139 h 2623"/>
              <a:gd name="T36" fmla="*/ 411010 w 270"/>
              <a:gd name="T37" fmla="*/ 3691899 h 2623"/>
              <a:gd name="T38" fmla="*/ 260679 w 270"/>
              <a:gd name="T39" fmla="*/ 3442509 h 2623"/>
              <a:gd name="T40" fmla="*/ 260679 w 270"/>
              <a:gd name="T41" fmla="*/ 2501556 h 2623"/>
              <a:gd name="T42" fmla="*/ 236690 w 270"/>
              <a:gd name="T43" fmla="*/ 0 h 262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70"/>
              <a:gd name="T67" fmla="*/ 0 h 2623"/>
              <a:gd name="T68" fmla="*/ 270 w 270"/>
              <a:gd name="T69" fmla="*/ 2623 h 262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70" h="2623">
                <a:moveTo>
                  <a:pt x="148" y="0"/>
                </a:moveTo>
                <a:cubicBezTo>
                  <a:pt x="140" y="54"/>
                  <a:pt x="120" y="103"/>
                  <a:pt x="109" y="156"/>
                </a:cubicBezTo>
                <a:cubicBezTo>
                  <a:pt x="106" y="169"/>
                  <a:pt x="104" y="182"/>
                  <a:pt x="101" y="195"/>
                </a:cubicBezTo>
                <a:cubicBezTo>
                  <a:pt x="96" y="216"/>
                  <a:pt x="85" y="257"/>
                  <a:pt x="85" y="257"/>
                </a:cubicBezTo>
                <a:cubicBezTo>
                  <a:pt x="78" y="332"/>
                  <a:pt x="85" y="321"/>
                  <a:pt x="70" y="366"/>
                </a:cubicBezTo>
                <a:cubicBezTo>
                  <a:pt x="65" y="382"/>
                  <a:pt x="54" y="413"/>
                  <a:pt x="54" y="413"/>
                </a:cubicBezTo>
                <a:cubicBezTo>
                  <a:pt x="46" y="481"/>
                  <a:pt x="32" y="547"/>
                  <a:pt x="23" y="615"/>
                </a:cubicBezTo>
                <a:cubicBezTo>
                  <a:pt x="18" y="753"/>
                  <a:pt x="12" y="841"/>
                  <a:pt x="0" y="965"/>
                </a:cubicBezTo>
                <a:cubicBezTo>
                  <a:pt x="2" y="1173"/>
                  <a:pt x="0" y="1380"/>
                  <a:pt x="7" y="1588"/>
                </a:cubicBezTo>
                <a:cubicBezTo>
                  <a:pt x="8" y="1613"/>
                  <a:pt x="31" y="1658"/>
                  <a:pt x="31" y="1658"/>
                </a:cubicBezTo>
                <a:cubicBezTo>
                  <a:pt x="36" y="1761"/>
                  <a:pt x="32" y="1826"/>
                  <a:pt x="62" y="1915"/>
                </a:cubicBezTo>
                <a:cubicBezTo>
                  <a:pt x="66" y="2098"/>
                  <a:pt x="31" y="2199"/>
                  <a:pt x="101" y="2335"/>
                </a:cubicBezTo>
                <a:cubicBezTo>
                  <a:pt x="104" y="2382"/>
                  <a:pt x="99" y="2429"/>
                  <a:pt x="109" y="2475"/>
                </a:cubicBezTo>
                <a:cubicBezTo>
                  <a:pt x="111" y="2483"/>
                  <a:pt x="126" y="2478"/>
                  <a:pt x="132" y="2483"/>
                </a:cubicBezTo>
                <a:cubicBezTo>
                  <a:pt x="139" y="2489"/>
                  <a:pt x="147" y="2497"/>
                  <a:pt x="148" y="2506"/>
                </a:cubicBezTo>
                <a:cubicBezTo>
                  <a:pt x="152" y="2545"/>
                  <a:pt x="148" y="2584"/>
                  <a:pt x="148" y="2623"/>
                </a:cubicBezTo>
                <a:cubicBezTo>
                  <a:pt x="155" y="2554"/>
                  <a:pt x="163" y="2536"/>
                  <a:pt x="202" y="2483"/>
                </a:cubicBezTo>
                <a:cubicBezTo>
                  <a:pt x="212" y="2453"/>
                  <a:pt x="233" y="2449"/>
                  <a:pt x="249" y="2421"/>
                </a:cubicBezTo>
                <a:cubicBezTo>
                  <a:pt x="264" y="2396"/>
                  <a:pt x="270" y="2370"/>
                  <a:pt x="257" y="2413"/>
                </a:cubicBezTo>
                <a:cubicBezTo>
                  <a:pt x="171" y="2398"/>
                  <a:pt x="163" y="2334"/>
                  <a:pt x="163" y="2250"/>
                </a:cubicBezTo>
                <a:cubicBezTo>
                  <a:pt x="163" y="2045"/>
                  <a:pt x="163" y="1840"/>
                  <a:pt x="163" y="1635"/>
                </a:cubicBezTo>
                <a:lnTo>
                  <a:pt x="148" y="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" name="Oval 10"/>
          <p:cNvSpPr>
            <a:spLocks noChangeArrowheads="1"/>
          </p:cNvSpPr>
          <p:nvPr/>
        </p:nvSpPr>
        <p:spPr bwMode="auto">
          <a:xfrm rot="21221743">
            <a:off x="1914525" y="5588000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Oval 11"/>
          <p:cNvSpPr>
            <a:spLocks noChangeArrowheads="1"/>
          </p:cNvSpPr>
          <p:nvPr/>
        </p:nvSpPr>
        <p:spPr bwMode="auto">
          <a:xfrm rot="21455909">
            <a:off x="1800225" y="4221163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Oval 12"/>
          <p:cNvSpPr>
            <a:spLocks noChangeArrowheads="1"/>
          </p:cNvSpPr>
          <p:nvPr/>
        </p:nvSpPr>
        <p:spPr bwMode="auto">
          <a:xfrm rot="513909">
            <a:off x="1871663" y="2754313"/>
            <a:ext cx="71437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7" name="Freeform 13"/>
          <p:cNvSpPr>
            <a:spLocks/>
          </p:cNvSpPr>
          <p:nvPr/>
        </p:nvSpPr>
        <p:spPr bwMode="auto">
          <a:xfrm>
            <a:off x="6727825" y="2528888"/>
            <a:ext cx="544513" cy="4140200"/>
          </a:xfrm>
          <a:custGeom>
            <a:avLst/>
            <a:gdLst>
              <a:gd name="T0" fmla="*/ 446088 w 343"/>
              <a:gd name="T1" fmla="*/ 40438 h 2662"/>
              <a:gd name="T2" fmla="*/ 371475 w 343"/>
              <a:gd name="T3" fmla="*/ 306393 h 2662"/>
              <a:gd name="T4" fmla="*/ 346075 w 343"/>
              <a:gd name="T5" fmla="*/ 500806 h 2662"/>
              <a:gd name="T6" fmla="*/ 322263 w 343"/>
              <a:gd name="T7" fmla="*/ 536577 h 2662"/>
              <a:gd name="T8" fmla="*/ 296863 w 343"/>
              <a:gd name="T9" fmla="*/ 609676 h 2662"/>
              <a:gd name="T10" fmla="*/ 284163 w 343"/>
              <a:gd name="T11" fmla="*/ 645448 h 2662"/>
              <a:gd name="T12" fmla="*/ 260350 w 343"/>
              <a:gd name="T13" fmla="*/ 791646 h 2662"/>
              <a:gd name="T14" fmla="*/ 185738 w 343"/>
              <a:gd name="T15" fmla="*/ 984503 h 2662"/>
              <a:gd name="T16" fmla="*/ 234950 w 343"/>
              <a:gd name="T17" fmla="*/ 2546021 h 2662"/>
              <a:gd name="T18" fmla="*/ 247650 w 343"/>
              <a:gd name="T19" fmla="*/ 2801089 h 2662"/>
              <a:gd name="T20" fmla="*/ 296863 w 343"/>
              <a:gd name="T21" fmla="*/ 2958174 h 2662"/>
              <a:gd name="T22" fmla="*/ 322263 w 343"/>
              <a:gd name="T23" fmla="*/ 3297229 h 2662"/>
              <a:gd name="T24" fmla="*/ 346075 w 343"/>
              <a:gd name="T25" fmla="*/ 3370328 h 2662"/>
              <a:gd name="T26" fmla="*/ 371475 w 343"/>
              <a:gd name="T27" fmla="*/ 3441872 h 2662"/>
              <a:gd name="T28" fmla="*/ 446088 w 343"/>
              <a:gd name="T29" fmla="*/ 3745155 h 2662"/>
              <a:gd name="T30" fmla="*/ 482600 w 343"/>
              <a:gd name="T31" fmla="*/ 3987781 h 2662"/>
              <a:gd name="T32" fmla="*/ 519113 w 343"/>
              <a:gd name="T33" fmla="*/ 4096652 h 2662"/>
              <a:gd name="T34" fmla="*/ 531813 w 343"/>
              <a:gd name="T35" fmla="*/ 4132424 h 2662"/>
              <a:gd name="T36" fmla="*/ 149225 w 343"/>
              <a:gd name="T37" fmla="*/ 4119981 h 2662"/>
              <a:gd name="T38" fmla="*/ 136525 w 343"/>
              <a:gd name="T39" fmla="*/ 2958174 h 2662"/>
              <a:gd name="T40" fmla="*/ 111125 w 343"/>
              <a:gd name="T41" fmla="*/ 2861746 h 2662"/>
              <a:gd name="T42" fmla="*/ 100013 w 343"/>
              <a:gd name="T43" fmla="*/ 2328279 h 2662"/>
              <a:gd name="T44" fmla="*/ 149225 w 343"/>
              <a:gd name="T45" fmla="*/ 2231851 h 2662"/>
              <a:gd name="T46" fmla="*/ 198438 w 343"/>
              <a:gd name="T47" fmla="*/ 2014109 h 2662"/>
              <a:gd name="T48" fmla="*/ 161925 w 343"/>
              <a:gd name="T49" fmla="*/ 1566184 h 2662"/>
              <a:gd name="T50" fmla="*/ 198438 w 343"/>
              <a:gd name="T51" fmla="*/ 1034272 h 2662"/>
              <a:gd name="T52" fmla="*/ 161925 w 343"/>
              <a:gd name="T53" fmla="*/ 912959 h 2662"/>
              <a:gd name="T54" fmla="*/ 149225 w 343"/>
              <a:gd name="T55" fmla="*/ 875632 h 2662"/>
              <a:gd name="T56" fmla="*/ 161925 w 343"/>
              <a:gd name="T57" fmla="*/ 77765 h 2662"/>
              <a:gd name="T58" fmla="*/ 446088 w 343"/>
              <a:gd name="T59" fmla="*/ 40438 h 266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43"/>
              <a:gd name="T91" fmla="*/ 0 h 2662"/>
              <a:gd name="T92" fmla="*/ 343 w 343"/>
              <a:gd name="T93" fmla="*/ 2662 h 266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43" h="2662">
                <a:moveTo>
                  <a:pt x="281" y="26"/>
                </a:moveTo>
                <a:cubicBezTo>
                  <a:pt x="275" y="97"/>
                  <a:pt x="283" y="148"/>
                  <a:pt x="234" y="197"/>
                </a:cubicBezTo>
                <a:cubicBezTo>
                  <a:pt x="209" y="273"/>
                  <a:pt x="253" y="134"/>
                  <a:pt x="218" y="322"/>
                </a:cubicBezTo>
                <a:cubicBezTo>
                  <a:pt x="216" y="331"/>
                  <a:pt x="207" y="337"/>
                  <a:pt x="203" y="345"/>
                </a:cubicBezTo>
                <a:cubicBezTo>
                  <a:pt x="196" y="360"/>
                  <a:pt x="192" y="376"/>
                  <a:pt x="187" y="392"/>
                </a:cubicBezTo>
                <a:cubicBezTo>
                  <a:pt x="184" y="400"/>
                  <a:pt x="179" y="415"/>
                  <a:pt x="179" y="415"/>
                </a:cubicBezTo>
                <a:cubicBezTo>
                  <a:pt x="177" y="428"/>
                  <a:pt x="167" y="496"/>
                  <a:pt x="164" y="509"/>
                </a:cubicBezTo>
                <a:cubicBezTo>
                  <a:pt x="153" y="554"/>
                  <a:pt x="129" y="588"/>
                  <a:pt x="117" y="633"/>
                </a:cubicBezTo>
                <a:cubicBezTo>
                  <a:pt x="120" y="989"/>
                  <a:pt x="0" y="1331"/>
                  <a:pt x="148" y="1637"/>
                </a:cubicBezTo>
                <a:cubicBezTo>
                  <a:pt x="151" y="1692"/>
                  <a:pt x="150" y="1747"/>
                  <a:pt x="156" y="1801"/>
                </a:cubicBezTo>
                <a:cubicBezTo>
                  <a:pt x="159" y="1830"/>
                  <a:pt x="179" y="1871"/>
                  <a:pt x="187" y="1902"/>
                </a:cubicBezTo>
                <a:cubicBezTo>
                  <a:pt x="192" y="2019"/>
                  <a:pt x="180" y="2042"/>
                  <a:pt x="203" y="2120"/>
                </a:cubicBezTo>
                <a:cubicBezTo>
                  <a:pt x="208" y="2136"/>
                  <a:pt x="213" y="2151"/>
                  <a:pt x="218" y="2167"/>
                </a:cubicBezTo>
                <a:cubicBezTo>
                  <a:pt x="223" y="2182"/>
                  <a:pt x="234" y="2213"/>
                  <a:pt x="234" y="2213"/>
                </a:cubicBezTo>
                <a:cubicBezTo>
                  <a:pt x="244" y="2280"/>
                  <a:pt x="264" y="2342"/>
                  <a:pt x="281" y="2408"/>
                </a:cubicBezTo>
                <a:cubicBezTo>
                  <a:pt x="289" y="2532"/>
                  <a:pt x="276" y="2483"/>
                  <a:pt x="304" y="2564"/>
                </a:cubicBezTo>
                <a:cubicBezTo>
                  <a:pt x="312" y="2587"/>
                  <a:pt x="320" y="2611"/>
                  <a:pt x="327" y="2634"/>
                </a:cubicBezTo>
                <a:cubicBezTo>
                  <a:pt x="329" y="2642"/>
                  <a:pt x="343" y="2656"/>
                  <a:pt x="335" y="2657"/>
                </a:cubicBezTo>
                <a:cubicBezTo>
                  <a:pt x="255" y="2662"/>
                  <a:pt x="174" y="2652"/>
                  <a:pt x="94" y="2649"/>
                </a:cubicBezTo>
                <a:cubicBezTo>
                  <a:pt x="91" y="2400"/>
                  <a:pt x="93" y="2151"/>
                  <a:pt x="86" y="1902"/>
                </a:cubicBezTo>
                <a:cubicBezTo>
                  <a:pt x="85" y="1881"/>
                  <a:pt x="70" y="1840"/>
                  <a:pt x="70" y="1840"/>
                </a:cubicBezTo>
                <a:cubicBezTo>
                  <a:pt x="56" y="1728"/>
                  <a:pt x="44" y="1609"/>
                  <a:pt x="63" y="1497"/>
                </a:cubicBezTo>
                <a:cubicBezTo>
                  <a:pt x="67" y="1474"/>
                  <a:pt x="88" y="1457"/>
                  <a:pt x="94" y="1435"/>
                </a:cubicBezTo>
                <a:cubicBezTo>
                  <a:pt x="106" y="1389"/>
                  <a:pt x="109" y="1340"/>
                  <a:pt x="125" y="1295"/>
                </a:cubicBezTo>
                <a:cubicBezTo>
                  <a:pt x="120" y="1199"/>
                  <a:pt x="119" y="1102"/>
                  <a:pt x="102" y="1007"/>
                </a:cubicBezTo>
                <a:cubicBezTo>
                  <a:pt x="104" y="912"/>
                  <a:pt x="88" y="770"/>
                  <a:pt x="125" y="665"/>
                </a:cubicBezTo>
                <a:cubicBezTo>
                  <a:pt x="117" y="639"/>
                  <a:pt x="110" y="613"/>
                  <a:pt x="102" y="587"/>
                </a:cubicBezTo>
                <a:cubicBezTo>
                  <a:pt x="100" y="579"/>
                  <a:pt x="94" y="563"/>
                  <a:pt x="94" y="563"/>
                </a:cubicBezTo>
                <a:cubicBezTo>
                  <a:pt x="97" y="392"/>
                  <a:pt x="61" y="216"/>
                  <a:pt x="102" y="50"/>
                </a:cubicBezTo>
                <a:cubicBezTo>
                  <a:pt x="114" y="0"/>
                  <a:pt x="308" y="119"/>
                  <a:pt x="281" y="26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" name="Freeform 14"/>
          <p:cNvSpPr>
            <a:spLocks/>
          </p:cNvSpPr>
          <p:nvPr/>
        </p:nvSpPr>
        <p:spPr bwMode="auto">
          <a:xfrm>
            <a:off x="6865938" y="2570163"/>
            <a:ext cx="450850" cy="3700462"/>
          </a:xfrm>
          <a:custGeom>
            <a:avLst/>
            <a:gdLst>
              <a:gd name="T0" fmla="*/ 277162 w 244"/>
              <a:gd name="T1" fmla="*/ 0 h 2331"/>
              <a:gd name="T2" fmla="*/ 192166 w 244"/>
              <a:gd name="T3" fmla="*/ 309562 h 2331"/>
              <a:gd name="T4" fmla="*/ 5543 w 244"/>
              <a:gd name="T5" fmla="*/ 976312 h 2331"/>
              <a:gd name="T6" fmla="*/ 18477 w 244"/>
              <a:gd name="T7" fmla="*/ 2495549 h 2331"/>
              <a:gd name="T8" fmla="*/ 62823 w 244"/>
              <a:gd name="T9" fmla="*/ 2508249 h 2331"/>
              <a:gd name="T10" fmla="*/ 134885 w 244"/>
              <a:gd name="T11" fmla="*/ 2978149 h 2331"/>
              <a:gd name="T12" fmla="*/ 147820 w 244"/>
              <a:gd name="T13" fmla="*/ 3324225 h 2331"/>
              <a:gd name="T14" fmla="*/ 219882 w 244"/>
              <a:gd name="T15" fmla="*/ 3435350 h 2331"/>
              <a:gd name="T16" fmla="*/ 234664 w 244"/>
              <a:gd name="T17" fmla="*/ 3571875 h 2331"/>
              <a:gd name="T18" fmla="*/ 291944 w 244"/>
              <a:gd name="T19" fmla="*/ 3644900 h 2331"/>
              <a:gd name="T20" fmla="*/ 306726 w 244"/>
              <a:gd name="T21" fmla="*/ 3694112 h 2331"/>
              <a:gd name="T22" fmla="*/ 321508 w 244"/>
              <a:gd name="T23" fmla="*/ 3657600 h 2331"/>
              <a:gd name="T24" fmla="*/ 336290 w 244"/>
              <a:gd name="T25" fmla="*/ 3497262 h 2331"/>
              <a:gd name="T26" fmla="*/ 378788 w 244"/>
              <a:gd name="T27" fmla="*/ 3373437 h 2331"/>
              <a:gd name="T28" fmla="*/ 393570 w 244"/>
              <a:gd name="T29" fmla="*/ 2916237 h 2331"/>
              <a:gd name="T30" fmla="*/ 408352 w 244"/>
              <a:gd name="T31" fmla="*/ 2879724 h 2331"/>
              <a:gd name="T32" fmla="*/ 421286 w 244"/>
              <a:gd name="T33" fmla="*/ 2717799 h 2331"/>
              <a:gd name="T34" fmla="*/ 450850 w 244"/>
              <a:gd name="T35" fmla="*/ 2520949 h 2331"/>
              <a:gd name="T36" fmla="*/ 436068 w 244"/>
              <a:gd name="T37" fmla="*/ 544512 h 2331"/>
              <a:gd name="T38" fmla="*/ 349224 w 244"/>
              <a:gd name="T39" fmla="*/ 209550 h 2331"/>
              <a:gd name="T40" fmla="*/ 277162 w 244"/>
              <a:gd name="T41" fmla="*/ 0 h 233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4"/>
              <a:gd name="T64" fmla="*/ 0 h 2331"/>
              <a:gd name="T65" fmla="*/ 244 w 244"/>
              <a:gd name="T66" fmla="*/ 2331 h 233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4" h="2331">
                <a:moveTo>
                  <a:pt x="150" y="0"/>
                </a:moveTo>
                <a:cubicBezTo>
                  <a:pt x="144" y="96"/>
                  <a:pt x="149" y="123"/>
                  <a:pt x="104" y="195"/>
                </a:cubicBezTo>
                <a:cubicBezTo>
                  <a:pt x="75" y="337"/>
                  <a:pt x="21" y="471"/>
                  <a:pt x="3" y="615"/>
                </a:cubicBezTo>
                <a:cubicBezTo>
                  <a:pt x="5" y="934"/>
                  <a:pt x="0" y="1253"/>
                  <a:pt x="10" y="1572"/>
                </a:cubicBezTo>
                <a:cubicBezTo>
                  <a:pt x="10" y="1580"/>
                  <a:pt x="33" y="1572"/>
                  <a:pt x="34" y="1580"/>
                </a:cubicBezTo>
                <a:cubicBezTo>
                  <a:pt x="59" y="1725"/>
                  <a:pt x="35" y="1766"/>
                  <a:pt x="73" y="1876"/>
                </a:cubicBezTo>
                <a:cubicBezTo>
                  <a:pt x="75" y="1949"/>
                  <a:pt x="75" y="2021"/>
                  <a:pt x="80" y="2094"/>
                </a:cubicBezTo>
                <a:cubicBezTo>
                  <a:pt x="82" y="2121"/>
                  <a:pt x="119" y="2164"/>
                  <a:pt x="119" y="2164"/>
                </a:cubicBezTo>
                <a:cubicBezTo>
                  <a:pt x="122" y="2193"/>
                  <a:pt x="119" y="2222"/>
                  <a:pt x="127" y="2250"/>
                </a:cubicBezTo>
                <a:cubicBezTo>
                  <a:pt x="132" y="2268"/>
                  <a:pt x="158" y="2296"/>
                  <a:pt x="158" y="2296"/>
                </a:cubicBezTo>
                <a:cubicBezTo>
                  <a:pt x="161" y="2306"/>
                  <a:pt x="156" y="2322"/>
                  <a:pt x="166" y="2327"/>
                </a:cubicBezTo>
                <a:cubicBezTo>
                  <a:pt x="173" y="2331"/>
                  <a:pt x="173" y="2312"/>
                  <a:pt x="174" y="2304"/>
                </a:cubicBezTo>
                <a:cubicBezTo>
                  <a:pt x="178" y="2271"/>
                  <a:pt x="178" y="2237"/>
                  <a:pt x="182" y="2203"/>
                </a:cubicBezTo>
                <a:cubicBezTo>
                  <a:pt x="185" y="2177"/>
                  <a:pt x="197" y="2149"/>
                  <a:pt x="205" y="2125"/>
                </a:cubicBezTo>
                <a:cubicBezTo>
                  <a:pt x="208" y="2029"/>
                  <a:pt x="208" y="1933"/>
                  <a:pt x="213" y="1837"/>
                </a:cubicBezTo>
                <a:cubicBezTo>
                  <a:pt x="213" y="1829"/>
                  <a:pt x="220" y="1822"/>
                  <a:pt x="221" y="1814"/>
                </a:cubicBezTo>
                <a:cubicBezTo>
                  <a:pt x="225" y="1780"/>
                  <a:pt x="225" y="1746"/>
                  <a:pt x="228" y="1712"/>
                </a:cubicBezTo>
                <a:cubicBezTo>
                  <a:pt x="232" y="1671"/>
                  <a:pt x="244" y="1588"/>
                  <a:pt x="244" y="1588"/>
                </a:cubicBezTo>
                <a:cubicBezTo>
                  <a:pt x="241" y="1173"/>
                  <a:pt x="241" y="758"/>
                  <a:pt x="236" y="343"/>
                </a:cubicBezTo>
                <a:cubicBezTo>
                  <a:pt x="235" y="282"/>
                  <a:pt x="223" y="183"/>
                  <a:pt x="189" y="132"/>
                </a:cubicBezTo>
                <a:cubicBezTo>
                  <a:pt x="175" y="87"/>
                  <a:pt x="159" y="46"/>
                  <a:pt x="150" y="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" name="Text Box 15"/>
          <p:cNvSpPr txBox="1">
            <a:spLocks noChangeArrowheads="1"/>
          </p:cNvSpPr>
          <p:nvPr/>
        </p:nvSpPr>
        <p:spPr bwMode="auto">
          <a:xfrm>
            <a:off x="2816225" y="6302375"/>
            <a:ext cx="381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000000"/>
                </a:solidFill>
              </a:rPr>
              <a:t>Adrenal Cortical Cell (Cytoplasm)</a:t>
            </a:r>
          </a:p>
        </p:txBody>
      </p:sp>
      <p:sp>
        <p:nvSpPr>
          <p:cNvPr id="140" name="Rectangle 16"/>
          <p:cNvSpPr>
            <a:spLocks noChangeArrowheads="1"/>
          </p:cNvSpPr>
          <p:nvPr/>
        </p:nvSpPr>
        <p:spPr bwMode="auto">
          <a:xfrm>
            <a:off x="6464300" y="6624638"/>
            <a:ext cx="360363" cy="4445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Text Box 17"/>
          <p:cNvSpPr txBox="1">
            <a:spLocks noChangeArrowheads="1"/>
          </p:cNvSpPr>
          <p:nvPr/>
        </p:nvSpPr>
        <p:spPr bwMode="auto">
          <a:xfrm>
            <a:off x="7092950" y="6027738"/>
            <a:ext cx="201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000000"/>
                </a:solidFill>
              </a:rPr>
              <a:t>Adrenal Cortical </a:t>
            </a:r>
          </a:p>
          <a:p>
            <a:r>
              <a:rPr lang="en-GB" b="1">
                <a:solidFill>
                  <a:srgbClr val="000000"/>
                </a:solidFill>
              </a:rPr>
              <a:t>Cell (Nucleus)</a:t>
            </a:r>
          </a:p>
        </p:txBody>
      </p:sp>
      <p:sp>
        <p:nvSpPr>
          <p:cNvPr id="142" name="Text Box 18"/>
          <p:cNvSpPr txBox="1">
            <a:spLocks noChangeArrowheads="1"/>
          </p:cNvSpPr>
          <p:nvPr/>
        </p:nvSpPr>
        <p:spPr bwMode="auto">
          <a:xfrm>
            <a:off x="190500" y="6264275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000000"/>
                </a:solidFill>
              </a:rPr>
              <a:t>Blood Capillary</a:t>
            </a:r>
          </a:p>
        </p:txBody>
      </p:sp>
      <p:grpSp>
        <p:nvGrpSpPr>
          <p:cNvPr id="143" name="Group 19"/>
          <p:cNvGrpSpPr>
            <a:grpSpLocks/>
          </p:cNvGrpSpPr>
          <p:nvPr/>
        </p:nvGrpSpPr>
        <p:grpSpPr bwMode="auto">
          <a:xfrm>
            <a:off x="7104063" y="4365625"/>
            <a:ext cx="1743075" cy="638175"/>
            <a:chOff x="3582" y="2207"/>
            <a:chExt cx="456" cy="170"/>
          </a:xfrm>
        </p:grpSpPr>
        <p:sp>
          <p:nvSpPr>
            <p:cNvPr id="144" name="Freeform 20"/>
            <p:cNvSpPr>
              <a:spLocks/>
            </p:cNvSpPr>
            <p:nvPr/>
          </p:nvSpPr>
          <p:spPr bwMode="auto">
            <a:xfrm>
              <a:off x="3582" y="2213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5" name="Freeform 21"/>
            <p:cNvSpPr>
              <a:spLocks/>
            </p:cNvSpPr>
            <p:nvPr/>
          </p:nvSpPr>
          <p:spPr bwMode="auto">
            <a:xfrm>
              <a:off x="3648" y="2207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6" name="Text Box 22"/>
          <p:cNvSpPr txBox="1">
            <a:spLocks noChangeArrowheads="1"/>
          </p:cNvSpPr>
          <p:nvPr/>
        </p:nvSpPr>
        <p:spPr bwMode="auto">
          <a:xfrm>
            <a:off x="7685088" y="3992563"/>
            <a:ext cx="622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>
                <a:solidFill>
                  <a:schemeClr val="bg1"/>
                </a:solidFill>
              </a:rPr>
              <a:t>DNA</a:t>
            </a:r>
          </a:p>
        </p:txBody>
      </p:sp>
      <p:sp>
        <p:nvSpPr>
          <p:cNvPr id="147" name="Oval 23"/>
          <p:cNvSpPr>
            <a:spLocks noChangeArrowheads="1"/>
          </p:cNvSpPr>
          <p:nvPr/>
        </p:nvSpPr>
        <p:spPr bwMode="auto">
          <a:xfrm>
            <a:off x="3627438" y="4778375"/>
            <a:ext cx="944562" cy="4953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8" name="Oval 24"/>
          <p:cNvSpPr>
            <a:spLocks noChangeArrowheads="1"/>
          </p:cNvSpPr>
          <p:nvPr/>
        </p:nvSpPr>
        <p:spPr bwMode="auto">
          <a:xfrm>
            <a:off x="3871913" y="4906963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9" name="Oval 25"/>
          <p:cNvSpPr>
            <a:spLocks noChangeArrowheads="1"/>
          </p:cNvSpPr>
          <p:nvPr/>
        </p:nvSpPr>
        <p:spPr bwMode="auto">
          <a:xfrm>
            <a:off x="3933825" y="5032375"/>
            <a:ext cx="71438" cy="714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0" name="Oval 26"/>
          <p:cNvSpPr>
            <a:spLocks noChangeArrowheads="1"/>
          </p:cNvSpPr>
          <p:nvPr/>
        </p:nvSpPr>
        <p:spPr bwMode="auto">
          <a:xfrm>
            <a:off x="4052888" y="5157788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1" name="Oval 27"/>
          <p:cNvSpPr>
            <a:spLocks noChangeArrowheads="1"/>
          </p:cNvSpPr>
          <p:nvPr/>
        </p:nvSpPr>
        <p:spPr bwMode="auto">
          <a:xfrm>
            <a:off x="4078288" y="4887913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2" name="Oval 28"/>
          <p:cNvSpPr>
            <a:spLocks noChangeArrowheads="1"/>
          </p:cNvSpPr>
          <p:nvPr/>
        </p:nvSpPr>
        <p:spPr bwMode="auto">
          <a:xfrm>
            <a:off x="4222750" y="5030788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" name="Oval 29"/>
          <p:cNvSpPr>
            <a:spLocks noChangeArrowheads="1"/>
          </p:cNvSpPr>
          <p:nvPr/>
        </p:nvSpPr>
        <p:spPr bwMode="auto">
          <a:xfrm>
            <a:off x="4367213" y="4887913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Oval 30"/>
          <p:cNvSpPr>
            <a:spLocks noChangeArrowheads="1"/>
          </p:cNvSpPr>
          <p:nvPr/>
        </p:nvSpPr>
        <p:spPr bwMode="auto">
          <a:xfrm>
            <a:off x="4708525" y="3160713"/>
            <a:ext cx="2159000" cy="6286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Freeform 31"/>
          <p:cNvSpPr>
            <a:spLocks/>
          </p:cNvSpPr>
          <p:nvPr/>
        </p:nvSpPr>
        <p:spPr bwMode="auto">
          <a:xfrm>
            <a:off x="4821238" y="3194050"/>
            <a:ext cx="1900237" cy="549275"/>
          </a:xfrm>
          <a:custGeom>
            <a:avLst/>
            <a:gdLst>
              <a:gd name="T0" fmla="*/ 30162 w 1197"/>
              <a:gd name="T1" fmla="*/ 361950 h 346"/>
              <a:gd name="T2" fmla="*/ 304800 w 1197"/>
              <a:gd name="T3" fmla="*/ 479425 h 346"/>
              <a:gd name="T4" fmla="*/ 396875 w 1197"/>
              <a:gd name="T5" fmla="*/ 349250 h 346"/>
              <a:gd name="T6" fmla="*/ 461962 w 1197"/>
              <a:gd name="T7" fmla="*/ 361950 h 346"/>
              <a:gd name="T8" fmla="*/ 434975 w 1197"/>
              <a:gd name="T9" fmla="*/ 492125 h 346"/>
              <a:gd name="T10" fmla="*/ 788987 w 1197"/>
              <a:gd name="T11" fmla="*/ 531813 h 346"/>
              <a:gd name="T12" fmla="*/ 827087 w 1197"/>
              <a:gd name="T13" fmla="*/ 544513 h 346"/>
              <a:gd name="T14" fmla="*/ 931862 w 1197"/>
              <a:gd name="T15" fmla="*/ 361950 h 346"/>
              <a:gd name="T16" fmla="*/ 971550 w 1197"/>
              <a:gd name="T17" fmla="*/ 334962 h 346"/>
              <a:gd name="T18" fmla="*/ 1036637 w 1197"/>
              <a:gd name="T19" fmla="*/ 504825 h 346"/>
              <a:gd name="T20" fmla="*/ 1076325 w 1197"/>
              <a:gd name="T21" fmla="*/ 519113 h 346"/>
              <a:gd name="T22" fmla="*/ 1114425 w 1197"/>
              <a:gd name="T23" fmla="*/ 544513 h 346"/>
              <a:gd name="T24" fmla="*/ 1389062 w 1197"/>
              <a:gd name="T25" fmla="*/ 492125 h 346"/>
              <a:gd name="T26" fmla="*/ 1519237 w 1197"/>
              <a:gd name="T27" fmla="*/ 400050 h 346"/>
              <a:gd name="T28" fmla="*/ 1533524 w 1197"/>
              <a:gd name="T29" fmla="*/ 257175 h 346"/>
              <a:gd name="T30" fmla="*/ 1598612 w 1197"/>
              <a:gd name="T31" fmla="*/ 309562 h 346"/>
              <a:gd name="T32" fmla="*/ 1663700 w 1197"/>
              <a:gd name="T33" fmla="*/ 439738 h 346"/>
              <a:gd name="T34" fmla="*/ 1833562 w 1197"/>
              <a:gd name="T35" fmla="*/ 387350 h 346"/>
              <a:gd name="T36" fmla="*/ 1858962 w 1197"/>
              <a:gd name="T37" fmla="*/ 217488 h 346"/>
              <a:gd name="T38" fmla="*/ 1728787 w 1197"/>
              <a:gd name="T39" fmla="*/ 204788 h 346"/>
              <a:gd name="T40" fmla="*/ 1663700 w 1197"/>
              <a:gd name="T41" fmla="*/ 152400 h 346"/>
              <a:gd name="T42" fmla="*/ 1428749 w 1197"/>
              <a:gd name="T43" fmla="*/ 112713 h 346"/>
              <a:gd name="T44" fmla="*/ 1323974 w 1197"/>
              <a:gd name="T45" fmla="*/ 127000 h 346"/>
              <a:gd name="T46" fmla="*/ 1296987 w 1197"/>
              <a:gd name="T47" fmla="*/ 204788 h 346"/>
              <a:gd name="T48" fmla="*/ 1231900 w 1197"/>
              <a:gd name="T49" fmla="*/ 322262 h 346"/>
              <a:gd name="T50" fmla="*/ 1166812 w 1197"/>
              <a:gd name="T51" fmla="*/ 87312 h 346"/>
              <a:gd name="T52" fmla="*/ 1127125 w 1197"/>
              <a:gd name="T53" fmla="*/ 74612 h 346"/>
              <a:gd name="T54" fmla="*/ 1049337 w 1197"/>
              <a:gd name="T55" fmla="*/ 61913 h 346"/>
              <a:gd name="T56" fmla="*/ 736600 w 1197"/>
              <a:gd name="T57" fmla="*/ 100012 h 346"/>
              <a:gd name="T58" fmla="*/ 722312 w 1197"/>
              <a:gd name="T59" fmla="*/ 309562 h 346"/>
              <a:gd name="T60" fmla="*/ 644525 w 1197"/>
              <a:gd name="T61" fmla="*/ 296862 h 346"/>
              <a:gd name="T62" fmla="*/ 592137 w 1197"/>
              <a:gd name="T63" fmla="*/ 87312 h 346"/>
              <a:gd name="T64" fmla="*/ 317500 w 1197"/>
              <a:gd name="T65" fmla="*/ 100012 h 346"/>
              <a:gd name="T66" fmla="*/ 304800 w 1197"/>
              <a:gd name="T67" fmla="*/ 139700 h 346"/>
              <a:gd name="T68" fmla="*/ 200025 w 1197"/>
              <a:gd name="T69" fmla="*/ 179387 h 346"/>
              <a:gd name="T70" fmla="*/ 187325 w 1197"/>
              <a:gd name="T71" fmla="*/ 349250 h 346"/>
              <a:gd name="T72" fmla="*/ 134937 w 1197"/>
              <a:gd name="T73" fmla="*/ 334962 h 346"/>
              <a:gd name="T74" fmla="*/ 122237 w 1197"/>
              <a:gd name="T75" fmla="*/ 257175 h 346"/>
              <a:gd name="T76" fmla="*/ 30162 w 1197"/>
              <a:gd name="T77" fmla="*/ 361950 h 34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197"/>
              <a:gd name="T118" fmla="*/ 0 h 346"/>
              <a:gd name="T119" fmla="*/ 1197 w 1197"/>
              <a:gd name="T120" fmla="*/ 346 h 34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197" h="346">
                <a:moveTo>
                  <a:pt x="19" y="228"/>
                </a:moveTo>
                <a:cubicBezTo>
                  <a:pt x="67" y="273"/>
                  <a:pt x="130" y="282"/>
                  <a:pt x="192" y="302"/>
                </a:cubicBezTo>
                <a:cubicBezTo>
                  <a:pt x="229" y="265"/>
                  <a:pt x="204" y="249"/>
                  <a:pt x="250" y="220"/>
                </a:cubicBezTo>
                <a:cubicBezTo>
                  <a:pt x="264" y="223"/>
                  <a:pt x="285" y="216"/>
                  <a:pt x="291" y="228"/>
                </a:cubicBezTo>
                <a:cubicBezTo>
                  <a:pt x="299" y="245"/>
                  <a:pt x="281" y="290"/>
                  <a:pt x="274" y="310"/>
                </a:cubicBezTo>
                <a:cubicBezTo>
                  <a:pt x="344" y="332"/>
                  <a:pt x="424" y="327"/>
                  <a:pt x="497" y="335"/>
                </a:cubicBezTo>
                <a:cubicBezTo>
                  <a:pt x="505" y="338"/>
                  <a:pt x="513" y="343"/>
                  <a:pt x="521" y="343"/>
                </a:cubicBezTo>
                <a:cubicBezTo>
                  <a:pt x="600" y="343"/>
                  <a:pt x="563" y="276"/>
                  <a:pt x="587" y="228"/>
                </a:cubicBezTo>
                <a:cubicBezTo>
                  <a:pt x="592" y="219"/>
                  <a:pt x="604" y="217"/>
                  <a:pt x="612" y="211"/>
                </a:cubicBezTo>
                <a:cubicBezTo>
                  <a:pt x="686" y="231"/>
                  <a:pt x="617" y="201"/>
                  <a:pt x="653" y="318"/>
                </a:cubicBezTo>
                <a:cubicBezTo>
                  <a:pt x="656" y="326"/>
                  <a:pt x="670" y="323"/>
                  <a:pt x="678" y="327"/>
                </a:cubicBezTo>
                <a:cubicBezTo>
                  <a:pt x="687" y="331"/>
                  <a:pt x="694" y="338"/>
                  <a:pt x="702" y="343"/>
                </a:cubicBezTo>
                <a:cubicBezTo>
                  <a:pt x="942" y="328"/>
                  <a:pt x="764" y="346"/>
                  <a:pt x="875" y="310"/>
                </a:cubicBezTo>
                <a:cubicBezTo>
                  <a:pt x="896" y="245"/>
                  <a:pt x="936" y="317"/>
                  <a:pt x="957" y="252"/>
                </a:cubicBezTo>
                <a:cubicBezTo>
                  <a:pt x="960" y="222"/>
                  <a:pt x="953" y="189"/>
                  <a:pt x="966" y="162"/>
                </a:cubicBezTo>
                <a:cubicBezTo>
                  <a:pt x="986" y="122"/>
                  <a:pt x="1003" y="184"/>
                  <a:pt x="1007" y="195"/>
                </a:cubicBezTo>
                <a:cubicBezTo>
                  <a:pt x="1014" y="241"/>
                  <a:pt x="1004" y="263"/>
                  <a:pt x="1048" y="277"/>
                </a:cubicBezTo>
                <a:cubicBezTo>
                  <a:pt x="1096" y="270"/>
                  <a:pt x="1117" y="270"/>
                  <a:pt x="1155" y="244"/>
                </a:cubicBezTo>
                <a:cubicBezTo>
                  <a:pt x="1167" y="227"/>
                  <a:pt x="1197" y="149"/>
                  <a:pt x="1171" y="137"/>
                </a:cubicBezTo>
                <a:cubicBezTo>
                  <a:pt x="1146" y="126"/>
                  <a:pt x="1116" y="132"/>
                  <a:pt x="1089" y="129"/>
                </a:cubicBezTo>
                <a:cubicBezTo>
                  <a:pt x="1074" y="120"/>
                  <a:pt x="1063" y="105"/>
                  <a:pt x="1048" y="96"/>
                </a:cubicBezTo>
                <a:cubicBezTo>
                  <a:pt x="1012" y="74"/>
                  <a:pt x="937" y="76"/>
                  <a:pt x="900" y="71"/>
                </a:cubicBezTo>
                <a:cubicBezTo>
                  <a:pt x="878" y="74"/>
                  <a:pt x="852" y="67"/>
                  <a:pt x="834" y="80"/>
                </a:cubicBezTo>
                <a:cubicBezTo>
                  <a:pt x="820" y="90"/>
                  <a:pt x="821" y="112"/>
                  <a:pt x="817" y="129"/>
                </a:cubicBezTo>
                <a:cubicBezTo>
                  <a:pt x="808" y="167"/>
                  <a:pt x="809" y="182"/>
                  <a:pt x="776" y="203"/>
                </a:cubicBezTo>
                <a:cubicBezTo>
                  <a:pt x="691" y="182"/>
                  <a:pt x="770" y="213"/>
                  <a:pt x="735" y="55"/>
                </a:cubicBezTo>
                <a:cubicBezTo>
                  <a:pt x="733" y="46"/>
                  <a:pt x="719" y="49"/>
                  <a:pt x="710" y="47"/>
                </a:cubicBezTo>
                <a:cubicBezTo>
                  <a:pt x="694" y="44"/>
                  <a:pt x="677" y="42"/>
                  <a:pt x="661" y="39"/>
                </a:cubicBezTo>
                <a:cubicBezTo>
                  <a:pt x="594" y="15"/>
                  <a:pt x="506" y="0"/>
                  <a:pt x="464" y="63"/>
                </a:cubicBezTo>
                <a:cubicBezTo>
                  <a:pt x="461" y="107"/>
                  <a:pt x="474" y="155"/>
                  <a:pt x="455" y="195"/>
                </a:cubicBezTo>
                <a:cubicBezTo>
                  <a:pt x="448" y="210"/>
                  <a:pt x="414" y="201"/>
                  <a:pt x="406" y="187"/>
                </a:cubicBezTo>
                <a:cubicBezTo>
                  <a:pt x="369" y="124"/>
                  <a:pt x="420" y="99"/>
                  <a:pt x="373" y="55"/>
                </a:cubicBezTo>
                <a:cubicBezTo>
                  <a:pt x="315" y="58"/>
                  <a:pt x="257" y="53"/>
                  <a:pt x="200" y="63"/>
                </a:cubicBezTo>
                <a:cubicBezTo>
                  <a:pt x="191" y="65"/>
                  <a:pt x="197" y="81"/>
                  <a:pt x="192" y="88"/>
                </a:cubicBezTo>
                <a:cubicBezTo>
                  <a:pt x="177" y="107"/>
                  <a:pt x="146" y="109"/>
                  <a:pt x="126" y="113"/>
                </a:cubicBezTo>
                <a:cubicBezTo>
                  <a:pt x="123" y="149"/>
                  <a:pt x="132" y="187"/>
                  <a:pt x="118" y="220"/>
                </a:cubicBezTo>
                <a:cubicBezTo>
                  <a:pt x="114" y="231"/>
                  <a:pt x="92" y="220"/>
                  <a:pt x="85" y="211"/>
                </a:cubicBezTo>
                <a:cubicBezTo>
                  <a:pt x="75" y="197"/>
                  <a:pt x="80" y="178"/>
                  <a:pt x="77" y="162"/>
                </a:cubicBezTo>
                <a:cubicBezTo>
                  <a:pt x="0" y="173"/>
                  <a:pt x="19" y="150"/>
                  <a:pt x="19" y="2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" name="Text Box 32"/>
          <p:cNvSpPr txBox="1">
            <a:spLocks noChangeArrowheads="1"/>
          </p:cNvSpPr>
          <p:nvPr/>
        </p:nvSpPr>
        <p:spPr bwMode="auto">
          <a:xfrm>
            <a:off x="5067300" y="2778125"/>
            <a:ext cx="1460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Mitochondria</a:t>
            </a:r>
          </a:p>
        </p:txBody>
      </p:sp>
      <p:sp>
        <p:nvSpPr>
          <p:cNvPr id="157" name="Line 33"/>
          <p:cNvSpPr>
            <a:spLocks noChangeShapeType="1"/>
          </p:cNvSpPr>
          <p:nvPr/>
        </p:nvSpPr>
        <p:spPr bwMode="auto">
          <a:xfrm>
            <a:off x="4572000" y="4959350"/>
            <a:ext cx="630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8" name="Text Box 34"/>
          <p:cNvSpPr txBox="1">
            <a:spLocks noChangeArrowheads="1"/>
          </p:cNvSpPr>
          <p:nvPr/>
        </p:nvSpPr>
        <p:spPr bwMode="auto">
          <a:xfrm>
            <a:off x="5202238" y="5184775"/>
            <a:ext cx="1301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Cholesterol</a:t>
            </a:r>
          </a:p>
        </p:txBody>
      </p:sp>
      <p:sp>
        <p:nvSpPr>
          <p:cNvPr id="159" name="Line 35"/>
          <p:cNvSpPr>
            <a:spLocks noChangeShapeType="1"/>
          </p:cNvSpPr>
          <p:nvPr/>
        </p:nvSpPr>
        <p:spPr bwMode="auto">
          <a:xfrm rot="536298" flipH="1" flipV="1">
            <a:off x="5921375" y="3878263"/>
            <a:ext cx="269875" cy="6302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60" name="Text Box 36"/>
          <p:cNvSpPr txBox="1">
            <a:spLocks noChangeArrowheads="1"/>
          </p:cNvSpPr>
          <p:nvPr/>
        </p:nvSpPr>
        <p:spPr bwMode="auto">
          <a:xfrm>
            <a:off x="6026150" y="4059238"/>
            <a:ext cx="1425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>
                <a:solidFill>
                  <a:srgbClr val="FF0000"/>
                </a:solidFill>
              </a:rPr>
              <a:t>StAR protein</a:t>
            </a:r>
          </a:p>
        </p:txBody>
      </p:sp>
      <p:pic>
        <p:nvPicPr>
          <p:cNvPr id="161" name="Picture 37"/>
          <p:cNvPicPr>
            <a:picLocks noChangeAspect="1" noChangeArrowheads="1"/>
          </p:cNvPicPr>
          <p:nvPr/>
        </p:nvPicPr>
        <p:blipFill>
          <a:blip r:embed="rId2" cstate="print"/>
          <a:srcRect l="6673" t="27841" r="73363" b="45244"/>
          <a:stretch>
            <a:fillRect/>
          </a:stretch>
        </p:blipFill>
        <p:spPr bwMode="auto">
          <a:xfrm>
            <a:off x="5338763" y="4554538"/>
            <a:ext cx="9906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2" name="Rectangle 38"/>
          <p:cNvSpPr>
            <a:spLocks noChangeArrowheads="1"/>
          </p:cNvSpPr>
          <p:nvPr/>
        </p:nvSpPr>
        <p:spPr bwMode="auto">
          <a:xfrm>
            <a:off x="5202238" y="4510088"/>
            <a:ext cx="541337" cy="2682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" name="Rectangle 39"/>
          <p:cNvSpPr>
            <a:spLocks noChangeArrowheads="1"/>
          </p:cNvSpPr>
          <p:nvPr/>
        </p:nvSpPr>
        <p:spPr bwMode="auto">
          <a:xfrm>
            <a:off x="5967413" y="4870450"/>
            <a:ext cx="404812" cy="3603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" name="Rectangle 40"/>
          <p:cNvSpPr>
            <a:spLocks noChangeArrowheads="1"/>
          </p:cNvSpPr>
          <p:nvPr/>
        </p:nvSpPr>
        <p:spPr bwMode="auto">
          <a:xfrm>
            <a:off x="5922963" y="4914900"/>
            <a:ext cx="90487" cy="3603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" name="AutoShape 41"/>
          <p:cNvSpPr>
            <a:spLocks noChangeArrowheads="1"/>
          </p:cNvSpPr>
          <p:nvPr/>
        </p:nvSpPr>
        <p:spPr bwMode="auto">
          <a:xfrm>
            <a:off x="5518150" y="5095875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" name="AutoShape 42"/>
          <p:cNvSpPr>
            <a:spLocks noChangeArrowheads="1"/>
          </p:cNvSpPr>
          <p:nvPr/>
        </p:nvSpPr>
        <p:spPr bwMode="auto">
          <a:xfrm rot="19345703">
            <a:off x="5246688" y="4779963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7" name="AutoShape 43"/>
          <p:cNvSpPr>
            <a:spLocks noChangeArrowheads="1"/>
          </p:cNvSpPr>
          <p:nvPr/>
        </p:nvSpPr>
        <p:spPr bwMode="auto">
          <a:xfrm flipV="1">
            <a:off x="5518150" y="4779963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8" name="AutoShape 44"/>
          <p:cNvSpPr>
            <a:spLocks noChangeArrowheads="1"/>
          </p:cNvSpPr>
          <p:nvPr/>
        </p:nvSpPr>
        <p:spPr bwMode="auto">
          <a:xfrm flipV="1">
            <a:off x="5922963" y="451008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9" name="AutoShape 45"/>
          <p:cNvSpPr>
            <a:spLocks noChangeArrowheads="1"/>
          </p:cNvSpPr>
          <p:nvPr/>
        </p:nvSpPr>
        <p:spPr bwMode="auto">
          <a:xfrm flipV="1">
            <a:off x="6192838" y="451008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AutoShape 46"/>
          <p:cNvSpPr>
            <a:spLocks noChangeArrowheads="1"/>
          </p:cNvSpPr>
          <p:nvPr/>
        </p:nvSpPr>
        <p:spPr bwMode="auto">
          <a:xfrm rot="12734143">
            <a:off x="5246688" y="5140325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1" name="AutoShape 47"/>
          <p:cNvSpPr>
            <a:spLocks noChangeArrowheads="1"/>
          </p:cNvSpPr>
          <p:nvPr/>
        </p:nvSpPr>
        <p:spPr bwMode="auto">
          <a:xfrm rot="8970287">
            <a:off x="5788025" y="5095875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2" name="AutoShape 48"/>
          <p:cNvSpPr>
            <a:spLocks noChangeArrowheads="1"/>
          </p:cNvSpPr>
          <p:nvPr/>
        </p:nvSpPr>
        <p:spPr bwMode="auto">
          <a:xfrm rot="19775723">
            <a:off x="5653088" y="451008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3" name="Oval 49"/>
          <p:cNvSpPr>
            <a:spLocks noChangeArrowheads="1"/>
          </p:cNvSpPr>
          <p:nvPr/>
        </p:nvSpPr>
        <p:spPr bwMode="auto">
          <a:xfrm rot="2443780" flipH="1">
            <a:off x="615950" y="4065588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" name="Oval 50"/>
          <p:cNvSpPr>
            <a:spLocks noChangeArrowheads="1"/>
          </p:cNvSpPr>
          <p:nvPr/>
        </p:nvSpPr>
        <p:spPr bwMode="auto">
          <a:xfrm rot="2443780" flipH="1">
            <a:off x="476250" y="4021138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" name="Oval 51"/>
          <p:cNvSpPr>
            <a:spLocks noChangeArrowheads="1"/>
          </p:cNvSpPr>
          <p:nvPr/>
        </p:nvSpPr>
        <p:spPr bwMode="auto">
          <a:xfrm rot="2443780" flipH="1">
            <a:off x="1074738" y="4160838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6" name="Oval 52"/>
          <p:cNvSpPr>
            <a:spLocks noChangeArrowheads="1"/>
          </p:cNvSpPr>
          <p:nvPr/>
        </p:nvSpPr>
        <p:spPr bwMode="auto">
          <a:xfrm rot="2443780" flipH="1">
            <a:off x="985838" y="3886200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7" name="Oval 53"/>
          <p:cNvSpPr>
            <a:spLocks noChangeArrowheads="1"/>
          </p:cNvSpPr>
          <p:nvPr/>
        </p:nvSpPr>
        <p:spPr bwMode="auto">
          <a:xfrm rot="2443780" flipH="1">
            <a:off x="1254125" y="4110038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8" name="Oval 54"/>
          <p:cNvSpPr>
            <a:spLocks noChangeArrowheads="1"/>
          </p:cNvSpPr>
          <p:nvPr/>
        </p:nvSpPr>
        <p:spPr bwMode="auto">
          <a:xfrm rot="2443780" flipH="1">
            <a:off x="760413" y="4432300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9" name="Oval 55"/>
          <p:cNvSpPr>
            <a:spLocks noChangeArrowheads="1"/>
          </p:cNvSpPr>
          <p:nvPr/>
        </p:nvSpPr>
        <p:spPr bwMode="auto">
          <a:xfrm rot="2443780" flipH="1">
            <a:off x="1246188" y="4603750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0" name="Oval 56"/>
          <p:cNvSpPr>
            <a:spLocks noChangeArrowheads="1"/>
          </p:cNvSpPr>
          <p:nvPr/>
        </p:nvSpPr>
        <p:spPr bwMode="auto">
          <a:xfrm rot="2443780" flipH="1">
            <a:off x="1014413" y="4559300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1" name="Rectangle 57"/>
          <p:cNvSpPr>
            <a:spLocks noChangeArrowheads="1"/>
          </p:cNvSpPr>
          <p:nvPr/>
        </p:nvSpPr>
        <p:spPr bwMode="auto">
          <a:xfrm>
            <a:off x="1557338" y="4959350"/>
            <a:ext cx="674687" cy="13493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2" name="Oval 58"/>
          <p:cNvSpPr>
            <a:spLocks noChangeArrowheads="1"/>
          </p:cNvSpPr>
          <p:nvPr/>
        </p:nvSpPr>
        <p:spPr bwMode="auto">
          <a:xfrm>
            <a:off x="2097088" y="4689475"/>
            <a:ext cx="269875" cy="3143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Oval 59"/>
          <p:cNvSpPr>
            <a:spLocks noChangeArrowheads="1"/>
          </p:cNvSpPr>
          <p:nvPr/>
        </p:nvSpPr>
        <p:spPr bwMode="auto">
          <a:xfrm>
            <a:off x="1781175" y="3294063"/>
            <a:ext cx="179388" cy="4492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Text Box 60"/>
          <p:cNvSpPr txBox="1">
            <a:spLocks noChangeArrowheads="1"/>
          </p:cNvSpPr>
          <p:nvPr/>
        </p:nvSpPr>
        <p:spPr bwMode="auto">
          <a:xfrm>
            <a:off x="877888" y="5094288"/>
            <a:ext cx="949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ACTH R</a:t>
            </a:r>
          </a:p>
        </p:txBody>
      </p:sp>
      <p:sp>
        <p:nvSpPr>
          <p:cNvPr id="185" name="Text Box 61"/>
          <p:cNvSpPr txBox="1">
            <a:spLocks noChangeArrowheads="1"/>
          </p:cNvSpPr>
          <p:nvPr/>
        </p:nvSpPr>
        <p:spPr bwMode="auto">
          <a:xfrm>
            <a:off x="2211388" y="4914900"/>
            <a:ext cx="1100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G-protein</a:t>
            </a:r>
          </a:p>
        </p:txBody>
      </p:sp>
      <p:sp>
        <p:nvSpPr>
          <p:cNvPr id="186" name="Line 62"/>
          <p:cNvSpPr>
            <a:spLocks noChangeShapeType="1"/>
          </p:cNvSpPr>
          <p:nvPr/>
        </p:nvSpPr>
        <p:spPr bwMode="auto">
          <a:xfrm flipH="1" flipV="1">
            <a:off x="1916113" y="3789363"/>
            <a:ext cx="225425" cy="900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87" name="Text Box 63"/>
          <p:cNvSpPr txBox="1">
            <a:spLocks noChangeArrowheads="1"/>
          </p:cNvSpPr>
          <p:nvPr/>
        </p:nvSpPr>
        <p:spPr bwMode="auto">
          <a:xfrm>
            <a:off x="750888" y="2933700"/>
            <a:ext cx="12112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Adenylate </a:t>
            </a:r>
          </a:p>
          <a:p>
            <a:pPr algn="ctr"/>
            <a:r>
              <a:rPr lang="en-GB" sz="1600" b="1">
                <a:solidFill>
                  <a:schemeClr val="bg1"/>
                </a:solidFill>
              </a:rPr>
              <a:t>Cyclase</a:t>
            </a:r>
          </a:p>
        </p:txBody>
      </p:sp>
      <p:sp>
        <p:nvSpPr>
          <p:cNvPr id="188" name="AutoShape 64"/>
          <p:cNvSpPr>
            <a:spLocks noChangeArrowheads="1"/>
          </p:cNvSpPr>
          <p:nvPr/>
        </p:nvSpPr>
        <p:spPr bwMode="auto">
          <a:xfrm rot="10800000" flipH="1" flipV="1">
            <a:off x="2006600" y="3384550"/>
            <a:ext cx="269875" cy="358775"/>
          </a:xfrm>
          <a:prstGeom prst="curvedRightArrow">
            <a:avLst>
              <a:gd name="adj1" fmla="val 26588"/>
              <a:gd name="adj2" fmla="val 53176"/>
              <a:gd name="adj3" fmla="val 3333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Text Box 65"/>
          <p:cNvSpPr txBox="1">
            <a:spLocks noChangeArrowheads="1"/>
          </p:cNvSpPr>
          <p:nvPr/>
        </p:nvSpPr>
        <p:spPr bwMode="auto">
          <a:xfrm>
            <a:off x="2232025" y="3136900"/>
            <a:ext cx="588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ATP</a:t>
            </a:r>
          </a:p>
        </p:txBody>
      </p:sp>
      <p:sp>
        <p:nvSpPr>
          <p:cNvPr id="190" name="Text Box 66"/>
          <p:cNvSpPr txBox="1">
            <a:spLocks noChangeArrowheads="1"/>
          </p:cNvSpPr>
          <p:nvPr/>
        </p:nvSpPr>
        <p:spPr bwMode="auto">
          <a:xfrm>
            <a:off x="2108200" y="3632200"/>
            <a:ext cx="747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cAMP</a:t>
            </a:r>
          </a:p>
        </p:txBody>
      </p:sp>
      <p:sp>
        <p:nvSpPr>
          <p:cNvPr id="191" name="Line 67"/>
          <p:cNvSpPr>
            <a:spLocks noChangeShapeType="1"/>
          </p:cNvSpPr>
          <p:nvPr/>
        </p:nvSpPr>
        <p:spPr bwMode="auto">
          <a:xfrm flipV="1">
            <a:off x="2816225" y="3654425"/>
            <a:ext cx="495300" cy="134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2" name="Rectangle 68"/>
          <p:cNvSpPr>
            <a:spLocks noChangeArrowheads="1"/>
          </p:cNvSpPr>
          <p:nvPr/>
        </p:nvSpPr>
        <p:spPr bwMode="auto">
          <a:xfrm>
            <a:off x="3446463" y="3608388"/>
            <a:ext cx="76517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Text Box 69"/>
          <p:cNvSpPr txBox="1">
            <a:spLocks noChangeArrowheads="1"/>
          </p:cNvSpPr>
          <p:nvPr/>
        </p:nvSpPr>
        <p:spPr bwMode="auto">
          <a:xfrm>
            <a:off x="3295650" y="3117850"/>
            <a:ext cx="10525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Protein</a:t>
            </a:r>
          </a:p>
          <a:p>
            <a:pPr algn="ctr"/>
            <a:r>
              <a:rPr lang="en-GB" sz="1600" b="1">
                <a:solidFill>
                  <a:schemeClr val="bg1"/>
                </a:solidFill>
              </a:rPr>
              <a:t>Kinase A</a:t>
            </a:r>
          </a:p>
        </p:txBody>
      </p:sp>
      <p:sp>
        <p:nvSpPr>
          <p:cNvPr id="194" name="Line 70"/>
          <p:cNvSpPr>
            <a:spLocks noChangeShapeType="1"/>
          </p:cNvSpPr>
          <p:nvPr/>
        </p:nvSpPr>
        <p:spPr bwMode="auto">
          <a:xfrm>
            <a:off x="3762375" y="4059238"/>
            <a:ext cx="223838" cy="6746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5" name="Text Box 71"/>
          <p:cNvSpPr txBox="1">
            <a:spLocks noChangeArrowheads="1"/>
          </p:cNvSpPr>
          <p:nvPr/>
        </p:nvSpPr>
        <p:spPr bwMode="auto">
          <a:xfrm>
            <a:off x="3986213" y="4487863"/>
            <a:ext cx="3032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96" name="Line 72"/>
          <p:cNvSpPr>
            <a:spLocks noChangeShapeType="1"/>
          </p:cNvSpPr>
          <p:nvPr/>
        </p:nvSpPr>
        <p:spPr bwMode="auto">
          <a:xfrm>
            <a:off x="4302125" y="3878263"/>
            <a:ext cx="1709738" cy="3159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7" name="Text Box 73"/>
          <p:cNvSpPr txBox="1">
            <a:spLocks noChangeArrowheads="1"/>
          </p:cNvSpPr>
          <p:nvPr/>
        </p:nvSpPr>
        <p:spPr bwMode="auto">
          <a:xfrm>
            <a:off x="5832475" y="4171950"/>
            <a:ext cx="303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98" name="Line 74"/>
          <p:cNvSpPr>
            <a:spLocks noChangeShapeType="1"/>
          </p:cNvSpPr>
          <p:nvPr/>
        </p:nvSpPr>
        <p:spPr bwMode="auto">
          <a:xfrm>
            <a:off x="1466850" y="4554538"/>
            <a:ext cx="225425" cy="4048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alexandria.healthlibrary.ca/documents/notes/bom/unit_3/unit3.images/image0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24744"/>
            <a:ext cx="3960440" cy="524155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6464369"/>
            <a:ext cx="93245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http://alexandria.healthlibrary.ca/documents/notes/bom/unit_3/L-01%20Regulation%20of%20Pituitary%20Hormone%201.xml</a:t>
            </a:r>
            <a:endParaRPr lang="en-GB" sz="12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51050" y="307975"/>
            <a:ext cx="467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/>
              <a:t>Hormone Mechanism of Action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292080" y="2132856"/>
            <a:ext cx="37079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GB" b="1" dirty="0" smtClean="0">
                <a:solidFill>
                  <a:srgbClr val="FFFF00"/>
                </a:solidFill>
              </a:rPr>
              <a:t>Hormone replacement therapy?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flipH="1">
            <a:off x="5076056" y="4797152"/>
            <a:ext cx="1800200" cy="57606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436096" y="5517232"/>
            <a:ext cx="3560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Which </a:t>
            </a:r>
            <a:r>
              <a:rPr lang="en-GB" sz="1600" i="1" dirty="0" smtClean="0"/>
              <a:t>pituitary </a:t>
            </a:r>
            <a:r>
              <a:rPr lang="en-GB" sz="1600" dirty="0" smtClean="0"/>
              <a:t>hormones are directly</a:t>
            </a:r>
          </a:p>
          <a:p>
            <a:r>
              <a:rPr lang="en-GB" sz="1600" dirty="0" smtClean="0"/>
              <a:t> replaced if the individual is deficient?</a:t>
            </a:r>
            <a:endParaRPr lang="en-GB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63575" y="1431925"/>
            <a:ext cx="442941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 startAt="2"/>
            </a:pPr>
            <a:r>
              <a:rPr lang="en-GB" b="1" dirty="0"/>
              <a:t>Steroid hormones</a:t>
            </a:r>
          </a:p>
          <a:p>
            <a:pPr marL="342900" indent="-342900"/>
            <a:endParaRPr lang="en-GB" b="1" dirty="0"/>
          </a:p>
          <a:p>
            <a:pPr marL="342900" indent="-342900"/>
            <a:r>
              <a:rPr lang="en-GB" b="1" dirty="0" smtClean="0">
                <a:solidFill>
                  <a:srgbClr val="FFFF00"/>
                </a:solidFill>
              </a:rPr>
              <a:t>Where are the potential drug targets??</a:t>
            </a:r>
          </a:p>
          <a:p>
            <a:pPr marL="342900" indent="-342900"/>
            <a:endParaRPr lang="en-GB" b="1" dirty="0"/>
          </a:p>
          <a:p>
            <a:pPr marL="342900" indent="-342900"/>
            <a:endParaRPr lang="en-GB" b="1" dirty="0"/>
          </a:p>
          <a:p>
            <a:pPr marL="342900" indent="-342900">
              <a:buFontTx/>
              <a:buChar char="•"/>
            </a:pPr>
            <a:endParaRPr lang="en-GB" dirty="0"/>
          </a:p>
          <a:p>
            <a:pPr marL="342900" indent="-342900">
              <a:buFontTx/>
              <a:buChar char="•"/>
            </a:pPr>
            <a:endParaRPr lang="en-GB" b="1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051050" y="307975"/>
            <a:ext cx="467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/>
              <a:t>Hormone Mechanism of Action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50825" y="2565400"/>
            <a:ext cx="8713788" cy="4103688"/>
          </a:xfrm>
          <a:prstGeom prst="rect">
            <a:avLst/>
          </a:prstGeom>
          <a:solidFill>
            <a:srgbClr val="FF9999"/>
          </a:solidFill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137400" y="2573338"/>
            <a:ext cx="1844675" cy="4095750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051050" y="2565400"/>
            <a:ext cx="4826000" cy="4103688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1835150" y="2565400"/>
            <a:ext cx="431800" cy="4013200"/>
          </a:xfrm>
          <a:custGeom>
            <a:avLst/>
            <a:gdLst>
              <a:gd name="T0" fmla="*/ 236690 w 270"/>
              <a:gd name="T1" fmla="*/ 0 h 2623"/>
              <a:gd name="T2" fmla="*/ 174319 w 270"/>
              <a:gd name="T3" fmla="*/ 238681 h 2623"/>
              <a:gd name="T4" fmla="*/ 161525 w 270"/>
              <a:gd name="T5" fmla="*/ 298351 h 2623"/>
              <a:gd name="T6" fmla="*/ 135937 w 270"/>
              <a:gd name="T7" fmla="*/ 393211 h 2623"/>
              <a:gd name="T8" fmla="*/ 111948 w 270"/>
              <a:gd name="T9" fmla="*/ 559981 h 2623"/>
              <a:gd name="T10" fmla="*/ 86360 w 270"/>
              <a:gd name="T11" fmla="*/ 631892 h 2623"/>
              <a:gd name="T12" fmla="*/ 36783 w 270"/>
              <a:gd name="T13" fmla="*/ 940952 h 2623"/>
              <a:gd name="T14" fmla="*/ 0 w 270"/>
              <a:gd name="T15" fmla="*/ 1476454 h 2623"/>
              <a:gd name="T16" fmla="*/ 11195 w 270"/>
              <a:gd name="T17" fmla="*/ 2429646 h 2623"/>
              <a:gd name="T18" fmla="*/ 49577 w 270"/>
              <a:gd name="T19" fmla="*/ 2536746 h 2623"/>
              <a:gd name="T20" fmla="*/ 99154 w 270"/>
              <a:gd name="T21" fmla="*/ 2929957 h 2623"/>
              <a:gd name="T22" fmla="*/ 161525 w 270"/>
              <a:gd name="T23" fmla="*/ 3572559 h 2623"/>
              <a:gd name="T24" fmla="*/ 174319 w 270"/>
              <a:gd name="T25" fmla="*/ 3786760 h 2623"/>
              <a:gd name="T26" fmla="*/ 211102 w 270"/>
              <a:gd name="T27" fmla="*/ 3799000 h 2623"/>
              <a:gd name="T28" fmla="*/ 236690 w 270"/>
              <a:gd name="T29" fmla="*/ 3834190 h 2623"/>
              <a:gd name="T30" fmla="*/ 236690 w 270"/>
              <a:gd name="T31" fmla="*/ 4013200 h 2623"/>
              <a:gd name="T32" fmla="*/ 323050 w 270"/>
              <a:gd name="T33" fmla="*/ 3799000 h 2623"/>
              <a:gd name="T34" fmla="*/ 398215 w 270"/>
              <a:gd name="T35" fmla="*/ 3704139 h 2623"/>
              <a:gd name="T36" fmla="*/ 411010 w 270"/>
              <a:gd name="T37" fmla="*/ 3691899 h 2623"/>
              <a:gd name="T38" fmla="*/ 260679 w 270"/>
              <a:gd name="T39" fmla="*/ 3442509 h 2623"/>
              <a:gd name="T40" fmla="*/ 260679 w 270"/>
              <a:gd name="T41" fmla="*/ 2501556 h 2623"/>
              <a:gd name="T42" fmla="*/ 236690 w 270"/>
              <a:gd name="T43" fmla="*/ 0 h 262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70"/>
              <a:gd name="T67" fmla="*/ 0 h 2623"/>
              <a:gd name="T68" fmla="*/ 270 w 270"/>
              <a:gd name="T69" fmla="*/ 2623 h 262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70" h="2623">
                <a:moveTo>
                  <a:pt x="148" y="0"/>
                </a:moveTo>
                <a:cubicBezTo>
                  <a:pt x="140" y="54"/>
                  <a:pt x="120" y="103"/>
                  <a:pt x="109" y="156"/>
                </a:cubicBezTo>
                <a:cubicBezTo>
                  <a:pt x="106" y="169"/>
                  <a:pt x="104" y="182"/>
                  <a:pt x="101" y="195"/>
                </a:cubicBezTo>
                <a:cubicBezTo>
                  <a:pt x="96" y="216"/>
                  <a:pt x="85" y="257"/>
                  <a:pt x="85" y="257"/>
                </a:cubicBezTo>
                <a:cubicBezTo>
                  <a:pt x="78" y="332"/>
                  <a:pt x="85" y="321"/>
                  <a:pt x="70" y="366"/>
                </a:cubicBezTo>
                <a:cubicBezTo>
                  <a:pt x="65" y="382"/>
                  <a:pt x="54" y="413"/>
                  <a:pt x="54" y="413"/>
                </a:cubicBezTo>
                <a:cubicBezTo>
                  <a:pt x="46" y="481"/>
                  <a:pt x="32" y="547"/>
                  <a:pt x="23" y="615"/>
                </a:cubicBezTo>
                <a:cubicBezTo>
                  <a:pt x="18" y="753"/>
                  <a:pt x="12" y="841"/>
                  <a:pt x="0" y="965"/>
                </a:cubicBezTo>
                <a:cubicBezTo>
                  <a:pt x="2" y="1173"/>
                  <a:pt x="0" y="1380"/>
                  <a:pt x="7" y="1588"/>
                </a:cubicBezTo>
                <a:cubicBezTo>
                  <a:pt x="8" y="1613"/>
                  <a:pt x="31" y="1658"/>
                  <a:pt x="31" y="1658"/>
                </a:cubicBezTo>
                <a:cubicBezTo>
                  <a:pt x="36" y="1761"/>
                  <a:pt x="32" y="1826"/>
                  <a:pt x="62" y="1915"/>
                </a:cubicBezTo>
                <a:cubicBezTo>
                  <a:pt x="66" y="2098"/>
                  <a:pt x="31" y="2199"/>
                  <a:pt x="101" y="2335"/>
                </a:cubicBezTo>
                <a:cubicBezTo>
                  <a:pt x="104" y="2382"/>
                  <a:pt x="99" y="2429"/>
                  <a:pt x="109" y="2475"/>
                </a:cubicBezTo>
                <a:cubicBezTo>
                  <a:pt x="111" y="2483"/>
                  <a:pt x="126" y="2478"/>
                  <a:pt x="132" y="2483"/>
                </a:cubicBezTo>
                <a:cubicBezTo>
                  <a:pt x="139" y="2489"/>
                  <a:pt x="147" y="2497"/>
                  <a:pt x="148" y="2506"/>
                </a:cubicBezTo>
                <a:cubicBezTo>
                  <a:pt x="152" y="2545"/>
                  <a:pt x="148" y="2584"/>
                  <a:pt x="148" y="2623"/>
                </a:cubicBezTo>
                <a:cubicBezTo>
                  <a:pt x="155" y="2554"/>
                  <a:pt x="163" y="2536"/>
                  <a:pt x="202" y="2483"/>
                </a:cubicBezTo>
                <a:cubicBezTo>
                  <a:pt x="212" y="2453"/>
                  <a:pt x="233" y="2449"/>
                  <a:pt x="249" y="2421"/>
                </a:cubicBezTo>
                <a:cubicBezTo>
                  <a:pt x="264" y="2396"/>
                  <a:pt x="270" y="2370"/>
                  <a:pt x="257" y="2413"/>
                </a:cubicBezTo>
                <a:cubicBezTo>
                  <a:pt x="171" y="2398"/>
                  <a:pt x="163" y="2334"/>
                  <a:pt x="163" y="2250"/>
                </a:cubicBezTo>
                <a:cubicBezTo>
                  <a:pt x="163" y="2045"/>
                  <a:pt x="163" y="1840"/>
                  <a:pt x="163" y="1635"/>
                </a:cubicBezTo>
                <a:lnTo>
                  <a:pt x="148" y="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 rot="21221743">
            <a:off x="1914525" y="5588000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 rot="21455909">
            <a:off x="1800225" y="4221163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 rot="513909">
            <a:off x="1871663" y="2754313"/>
            <a:ext cx="71437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6683375" y="2528888"/>
            <a:ext cx="544513" cy="4140200"/>
          </a:xfrm>
          <a:custGeom>
            <a:avLst/>
            <a:gdLst>
              <a:gd name="T0" fmla="*/ 446088 w 343"/>
              <a:gd name="T1" fmla="*/ 40438 h 2662"/>
              <a:gd name="T2" fmla="*/ 371475 w 343"/>
              <a:gd name="T3" fmla="*/ 306393 h 2662"/>
              <a:gd name="T4" fmla="*/ 346075 w 343"/>
              <a:gd name="T5" fmla="*/ 500806 h 2662"/>
              <a:gd name="T6" fmla="*/ 322263 w 343"/>
              <a:gd name="T7" fmla="*/ 536577 h 2662"/>
              <a:gd name="T8" fmla="*/ 296863 w 343"/>
              <a:gd name="T9" fmla="*/ 609676 h 2662"/>
              <a:gd name="T10" fmla="*/ 284163 w 343"/>
              <a:gd name="T11" fmla="*/ 645448 h 2662"/>
              <a:gd name="T12" fmla="*/ 260350 w 343"/>
              <a:gd name="T13" fmla="*/ 791646 h 2662"/>
              <a:gd name="T14" fmla="*/ 185738 w 343"/>
              <a:gd name="T15" fmla="*/ 984503 h 2662"/>
              <a:gd name="T16" fmla="*/ 234950 w 343"/>
              <a:gd name="T17" fmla="*/ 2546021 h 2662"/>
              <a:gd name="T18" fmla="*/ 247650 w 343"/>
              <a:gd name="T19" fmla="*/ 2801089 h 2662"/>
              <a:gd name="T20" fmla="*/ 296863 w 343"/>
              <a:gd name="T21" fmla="*/ 2958174 h 2662"/>
              <a:gd name="T22" fmla="*/ 322263 w 343"/>
              <a:gd name="T23" fmla="*/ 3297229 h 2662"/>
              <a:gd name="T24" fmla="*/ 346075 w 343"/>
              <a:gd name="T25" fmla="*/ 3370328 h 2662"/>
              <a:gd name="T26" fmla="*/ 371475 w 343"/>
              <a:gd name="T27" fmla="*/ 3441872 h 2662"/>
              <a:gd name="T28" fmla="*/ 446088 w 343"/>
              <a:gd name="T29" fmla="*/ 3745155 h 2662"/>
              <a:gd name="T30" fmla="*/ 482600 w 343"/>
              <a:gd name="T31" fmla="*/ 3987781 h 2662"/>
              <a:gd name="T32" fmla="*/ 519113 w 343"/>
              <a:gd name="T33" fmla="*/ 4096652 h 2662"/>
              <a:gd name="T34" fmla="*/ 531813 w 343"/>
              <a:gd name="T35" fmla="*/ 4132424 h 2662"/>
              <a:gd name="T36" fmla="*/ 149225 w 343"/>
              <a:gd name="T37" fmla="*/ 4119981 h 2662"/>
              <a:gd name="T38" fmla="*/ 136525 w 343"/>
              <a:gd name="T39" fmla="*/ 2958174 h 2662"/>
              <a:gd name="T40" fmla="*/ 111125 w 343"/>
              <a:gd name="T41" fmla="*/ 2861746 h 2662"/>
              <a:gd name="T42" fmla="*/ 100013 w 343"/>
              <a:gd name="T43" fmla="*/ 2328279 h 2662"/>
              <a:gd name="T44" fmla="*/ 149225 w 343"/>
              <a:gd name="T45" fmla="*/ 2231851 h 2662"/>
              <a:gd name="T46" fmla="*/ 198438 w 343"/>
              <a:gd name="T47" fmla="*/ 2014109 h 2662"/>
              <a:gd name="T48" fmla="*/ 161925 w 343"/>
              <a:gd name="T49" fmla="*/ 1566184 h 2662"/>
              <a:gd name="T50" fmla="*/ 198438 w 343"/>
              <a:gd name="T51" fmla="*/ 1034272 h 2662"/>
              <a:gd name="T52" fmla="*/ 161925 w 343"/>
              <a:gd name="T53" fmla="*/ 912959 h 2662"/>
              <a:gd name="T54" fmla="*/ 149225 w 343"/>
              <a:gd name="T55" fmla="*/ 875632 h 2662"/>
              <a:gd name="T56" fmla="*/ 161925 w 343"/>
              <a:gd name="T57" fmla="*/ 77765 h 2662"/>
              <a:gd name="T58" fmla="*/ 446088 w 343"/>
              <a:gd name="T59" fmla="*/ 40438 h 266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43"/>
              <a:gd name="T91" fmla="*/ 0 h 2662"/>
              <a:gd name="T92" fmla="*/ 343 w 343"/>
              <a:gd name="T93" fmla="*/ 2662 h 266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43" h="2662">
                <a:moveTo>
                  <a:pt x="281" y="26"/>
                </a:moveTo>
                <a:cubicBezTo>
                  <a:pt x="275" y="97"/>
                  <a:pt x="283" y="148"/>
                  <a:pt x="234" y="197"/>
                </a:cubicBezTo>
                <a:cubicBezTo>
                  <a:pt x="209" y="273"/>
                  <a:pt x="253" y="134"/>
                  <a:pt x="218" y="322"/>
                </a:cubicBezTo>
                <a:cubicBezTo>
                  <a:pt x="216" y="331"/>
                  <a:pt x="207" y="337"/>
                  <a:pt x="203" y="345"/>
                </a:cubicBezTo>
                <a:cubicBezTo>
                  <a:pt x="196" y="360"/>
                  <a:pt x="192" y="376"/>
                  <a:pt x="187" y="392"/>
                </a:cubicBezTo>
                <a:cubicBezTo>
                  <a:pt x="184" y="400"/>
                  <a:pt x="179" y="415"/>
                  <a:pt x="179" y="415"/>
                </a:cubicBezTo>
                <a:cubicBezTo>
                  <a:pt x="177" y="428"/>
                  <a:pt x="167" y="496"/>
                  <a:pt x="164" y="509"/>
                </a:cubicBezTo>
                <a:cubicBezTo>
                  <a:pt x="153" y="554"/>
                  <a:pt x="129" y="588"/>
                  <a:pt x="117" y="633"/>
                </a:cubicBezTo>
                <a:cubicBezTo>
                  <a:pt x="120" y="989"/>
                  <a:pt x="0" y="1331"/>
                  <a:pt x="148" y="1637"/>
                </a:cubicBezTo>
                <a:cubicBezTo>
                  <a:pt x="151" y="1692"/>
                  <a:pt x="150" y="1747"/>
                  <a:pt x="156" y="1801"/>
                </a:cubicBezTo>
                <a:cubicBezTo>
                  <a:pt x="159" y="1830"/>
                  <a:pt x="179" y="1871"/>
                  <a:pt x="187" y="1902"/>
                </a:cubicBezTo>
                <a:cubicBezTo>
                  <a:pt x="192" y="2019"/>
                  <a:pt x="180" y="2042"/>
                  <a:pt x="203" y="2120"/>
                </a:cubicBezTo>
                <a:cubicBezTo>
                  <a:pt x="208" y="2136"/>
                  <a:pt x="213" y="2151"/>
                  <a:pt x="218" y="2167"/>
                </a:cubicBezTo>
                <a:cubicBezTo>
                  <a:pt x="223" y="2182"/>
                  <a:pt x="234" y="2213"/>
                  <a:pt x="234" y="2213"/>
                </a:cubicBezTo>
                <a:cubicBezTo>
                  <a:pt x="244" y="2280"/>
                  <a:pt x="264" y="2342"/>
                  <a:pt x="281" y="2408"/>
                </a:cubicBezTo>
                <a:cubicBezTo>
                  <a:pt x="289" y="2532"/>
                  <a:pt x="276" y="2483"/>
                  <a:pt x="304" y="2564"/>
                </a:cubicBezTo>
                <a:cubicBezTo>
                  <a:pt x="312" y="2587"/>
                  <a:pt x="320" y="2611"/>
                  <a:pt x="327" y="2634"/>
                </a:cubicBezTo>
                <a:cubicBezTo>
                  <a:pt x="329" y="2642"/>
                  <a:pt x="343" y="2656"/>
                  <a:pt x="335" y="2657"/>
                </a:cubicBezTo>
                <a:cubicBezTo>
                  <a:pt x="255" y="2662"/>
                  <a:pt x="174" y="2652"/>
                  <a:pt x="94" y="2649"/>
                </a:cubicBezTo>
                <a:cubicBezTo>
                  <a:pt x="91" y="2400"/>
                  <a:pt x="93" y="2151"/>
                  <a:pt x="86" y="1902"/>
                </a:cubicBezTo>
                <a:cubicBezTo>
                  <a:pt x="85" y="1881"/>
                  <a:pt x="70" y="1840"/>
                  <a:pt x="70" y="1840"/>
                </a:cubicBezTo>
                <a:cubicBezTo>
                  <a:pt x="56" y="1728"/>
                  <a:pt x="44" y="1609"/>
                  <a:pt x="63" y="1497"/>
                </a:cubicBezTo>
                <a:cubicBezTo>
                  <a:pt x="67" y="1474"/>
                  <a:pt x="88" y="1457"/>
                  <a:pt x="94" y="1435"/>
                </a:cubicBezTo>
                <a:cubicBezTo>
                  <a:pt x="106" y="1389"/>
                  <a:pt x="109" y="1340"/>
                  <a:pt x="125" y="1295"/>
                </a:cubicBezTo>
                <a:cubicBezTo>
                  <a:pt x="120" y="1199"/>
                  <a:pt x="119" y="1102"/>
                  <a:pt x="102" y="1007"/>
                </a:cubicBezTo>
                <a:cubicBezTo>
                  <a:pt x="104" y="912"/>
                  <a:pt x="88" y="770"/>
                  <a:pt x="125" y="665"/>
                </a:cubicBezTo>
                <a:cubicBezTo>
                  <a:pt x="117" y="639"/>
                  <a:pt x="110" y="613"/>
                  <a:pt x="102" y="587"/>
                </a:cubicBezTo>
                <a:cubicBezTo>
                  <a:pt x="100" y="579"/>
                  <a:pt x="94" y="563"/>
                  <a:pt x="94" y="563"/>
                </a:cubicBezTo>
                <a:cubicBezTo>
                  <a:pt x="97" y="392"/>
                  <a:pt x="61" y="216"/>
                  <a:pt x="102" y="50"/>
                </a:cubicBezTo>
                <a:cubicBezTo>
                  <a:pt x="114" y="0"/>
                  <a:pt x="308" y="119"/>
                  <a:pt x="281" y="26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6865938" y="2570163"/>
            <a:ext cx="450850" cy="3700462"/>
          </a:xfrm>
          <a:custGeom>
            <a:avLst/>
            <a:gdLst>
              <a:gd name="T0" fmla="*/ 277162 w 244"/>
              <a:gd name="T1" fmla="*/ 0 h 2331"/>
              <a:gd name="T2" fmla="*/ 192166 w 244"/>
              <a:gd name="T3" fmla="*/ 309562 h 2331"/>
              <a:gd name="T4" fmla="*/ 5543 w 244"/>
              <a:gd name="T5" fmla="*/ 976312 h 2331"/>
              <a:gd name="T6" fmla="*/ 18477 w 244"/>
              <a:gd name="T7" fmla="*/ 2495549 h 2331"/>
              <a:gd name="T8" fmla="*/ 62823 w 244"/>
              <a:gd name="T9" fmla="*/ 2508249 h 2331"/>
              <a:gd name="T10" fmla="*/ 134885 w 244"/>
              <a:gd name="T11" fmla="*/ 2978149 h 2331"/>
              <a:gd name="T12" fmla="*/ 147820 w 244"/>
              <a:gd name="T13" fmla="*/ 3324225 h 2331"/>
              <a:gd name="T14" fmla="*/ 219882 w 244"/>
              <a:gd name="T15" fmla="*/ 3435350 h 2331"/>
              <a:gd name="T16" fmla="*/ 234664 w 244"/>
              <a:gd name="T17" fmla="*/ 3571875 h 2331"/>
              <a:gd name="T18" fmla="*/ 291944 w 244"/>
              <a:gd name="T19" fmla="*/ 3644900 h 2331"/>
              <a:gd name="T20" fmla="*/ 306726 w 244"/>
              <a:gd name="T21" fmla="*/ 3694112 h 2331"/>
              <a:gd name="T22" fmla="*/ 321508 w 244"/>
              <a:gd name="T23" fmla="*/ 3657600 h 2331"/>
              <a:gd name="T24" fmla="*/ 336290 w 244"/>
              <a:gd name="T25" fmla="*/ 3497262 h 2331"/>
              <a:gd name="T26" fmla="*/ 378788 w 244"/>
              <a:gd name="T27" fmla="*/ 3373437 h 2331"/>
              <a:gd name="T28" fmla="*/ 393570 w 244"/>
              <a:gd name="T29" fmla="*/ 2916237 h 2331"/>
              <a:gd name="T30" fmla="*/ 408352 w 244"/>
              <a:gd name="T31" fmla="*/ 2879724 h 2331"/>
              <a:gd name="T32" fmla="*/ 421286 w 244"/>
              <a:gd name="T33" fmla="*/ 2717799 h 2331"/>
              <a:gd name="T34" fmla="*/ 450850 w 244"/>
              <a:gd name="T35" fmla="*/ 2520949 h 2331"/>
              <a:gd name="T36" fmla="*/ 436068 w 244"/>
              <a:gd name="T37" fmla="*/ 544512 h 2331"/>
              <a:gd name="T38" fmla="*/ 349224 w 244"/>
              <a:gd name="T39" fmla="*/ 209550 h 2331"/>
              <a:gd name="T40" fmla="*/ 277162 w 244"/>
              <a:gd name="T41" fmla="*/ 0 h 233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4"/>
              <a:gd name="T64" fmla="*/ 0 h 2331"/>
              <a:gd name="T65" fmla="*/ 244 w 244"/>
              <a:gd name="T66" fmla="*/ 2331 h 233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4" h="2331">
                <a:moveTo>
                  <a:pt x="150" y="0"/>
                </a:moveTo>
                <a:cubicBezTo>
                  <a:pt x="144" y="96"/>
                  <a:pt x="149" y="123"/>
                  <a:pt x="104" y="195"/>
                </a:cubicBezTo>
                <a:cubicBezTo>
                  <a:pt x="75" y="337"/>
                  <a:pt x="21" y="471"/>
                  <a:pt x="3" y="615"/>
                </a:cubicBezTo>
                <a:cubicBezTo>
                  <a:pt x="5" y="934"/>
                  <a:pt x="0" y="1253"/>
                  <a:pt x="10" y="1572"/>
                </a:cubicBezTo>
                <a:cubicBezTo>
                  <a:pt x="10" y="1580"/>
                  <a:pt x="33" y="1572"/>
                  <a:pt x="34" y="1580"/>
                </a:cubicBezTo>
                <a:cubicBezTo>
                  <a:pt x="59" y="1725"/>
                  <a:pt x="35" y="1766"/>
                  <a:pt x="73" y="1876"/>
                </a:cubicBezTo>
                <a:cubicBezTo>
                  <a:pt x="75" y="1949"/>
                  <a:pt x="75" y="2021"/>
                  <a:pt x="80" y="2094"/>
                </a:cubicBezTo>
                <a:cubicBezTo>
                  <a:pt x="82" y="2121"/>
                  <a:pt x="119" y="2164"/>
                  <a:pt x="119" y="2164"/>
                </a:cubicBezTo>
                <a:cubicBezTo>
                  <a:pt x="122" y="2193"/>
                  <a:pt x="119" y="2222"/>
                  <a:pt x="127" y="2250"/>
                </a:cubicBezTo>
                <a:cubicBezTo>
                  <a:pt x="132" y="2268"/>
                  <a:pt x="158" y="2296"/>
                  <a:pt x="158" y="2296"/>
                </a:cubicBezTo>
                <a:cubicBezTo>
                  <a:pt x="161" y="2306"/>
                  <a:pt x="156" y="2322"/>
                  <a:pt x="166" y="2327"/>
                </a:cubicBezTo>
                <a:cubicBezTo>
                  <a:pt x="173" y="2331"/>
                  <a:pt x="173" y="2312"/>
                  <a:pt x="174" y="2304"/>
                </a:cubicBezTo>
                <a:cubicBezTo>
                  <a:pt x="178" y="2271"/>
                  <a:pt x="178" y="2237"/>
                  <a:pt x="182" y="2203"/>
                </a:cubicBezTo>
                <a:cubicBezTo>
                  <a:pt x="185" y="2177"/>
                  <a:pt x="197" y="2149"/>
                  <a:pt x="205" y="2125"/>
                </a:cubicBezTo>
                <a:cubicBezTo>
                  <a:pt x="208" y="2029"/>
                  <a:pt x="208" y="1933"/>
                  <a:pt x="213" y="1837"/>
                </a:cubicBezTo>
                <a:cubicBezTo>
                  <a:pt x="213" y="1829"/>
                  <a:pt x="220" y="1822"/>
                  <a:pt x="221" y="1814"/>
                </a:cubicBezTo>
                <a:cubicBezTo>
                  <a:pt x="225" y="1780"/>
                  <a:pt x="225" y="1746"/>
                  <a:pt x="228" y="1712"/>
                </a:cubicBezTo>
                <a:cubicBezTo>
                  <a:pt x="232" y="1671"/>
                  <a:pt x="244" y="1588"/>
                  <a:pt x="244" y="1588"/>
                </a:cubicBezTo>
                <a:cubicBezTo>
                  <a:pt x="241" y="1173"/>
                  <a:pt x="241" y="758"/>
                  <a:pt x="236" y="343"/>
                </a:cubicBezTo>
                <a:cubicBezTo>
                  <a:pt x="235" y="282"/>
                  <a:pt x="223" y="183"/>
                  <a:pt x="189" y="132"/>
                </a:cubicBezTo>
                <a:cubicBezTo>
                  <a:pt x="175" y="87"/>
                  <a:pt x="159" y="46"/>
                  <a:pt x="150" y="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816225" y="6302375"/>
            <a:ext cx="274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000000"/>
                </a:solidFill>
              </a:rPr>
              <a:t>Target Cell (Cytoplasm)</a:t>
            </a: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1422400" y="3429000"/>
            <a:ext cx="1935163" cy="904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6777038" y="2573338"/>
            <a:ext cx="360362" cy="4603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867525" y="6624638"/>
            <a:ext cx="360363" cy="4445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 rot="20994736">
            <a:off x="7002463" y="5003800"/>
            <a:ext cx="90487" cy="1395413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7046913" y="2663825"/>
            <a:ext cx="180975" cy="360363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3309938" y="5048250"/>
            <a:ext cx="1441450" cy="904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22"/>
          <p:cNvSpPr>
            <a:spLocks noChangeArrowheads="1"/>
          </p:cNvSpPr>
          <p:nvPr/>
        </p:nvSpPr>
        <p:spPr bwMode="auto">
          <a:xfrm>
            <a:off x="3986213" y="5184775"/>
            <a:ext cx="900112" cy="889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3267075" y="5364163"/>
            <a:ext cx="1441450" cy="904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4"/>
          <p:cNvSpPr>
            <a:spLocks noChangeArrowheads="1"/>
          </p:cNvSpPr>
          <p:nvPr/>
        </p:nvSpPr>
        <p:spPr bwMode="auto">
          <a:xfrm>
            <a:off x="3176588" y="5543550"/>
            <a:ext cx="900112" cy="889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25"/>
          <p:cNvSpPr>
            <a:spLocks noChangeArrowheads="1"/>
          </p:cNvSpPr>
          <p:nvPr/>
        </p:nvSpPr>
        <p:spPr bwMode="auto">
          <a:xfrm>
            <a:off x="3762375" y="5408613"/>
            <a:ext cx="88900" cy="2254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6"/>
          <p:cNvSpPr>
            <a:spLocks noChangeArrowheads="1"/>
          </p:cNvSpPr>
          <p:nvPr/>
        </p:nvSpPr>
        <p:spPr bwMode="auto">
          <a:xfrm>
            <a:off x="4303713" y="5184775"/>
            <a:ext cx="88900" cy="2254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7"/>
          <p:cNvSpPr>
            <a:spLocks noChangeArrowheads="1"/>
          </p:cNvSpPr>
          <p:nvPr/>
        </p:nvSpPr>
        <p:spPr bwMode="auto">
          <a:xfrm>
            <a:off x="4167188" y="5094288"/>
            <a:ext cx="44450" cy="1349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28"/>
          <p:cNvSpPr>
            <a:spLocks noChangeArrowheads="1"/>
          </p:cNvSpPr>
          <p:nvPr/>
        </p:nvSpPr>
        <p:spPr bwMode="auto">
          <a:xfrm>
            <a:off x="3400425" y="5049838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29"/>
          <p:cNvSpPr>
            <a:spLocks noChangeArrowheads="1"/>
          </p:cNvSpPr>
          <p:nvPr/>
        </p:nvSpPr>
        <p:spPr bwMode="auto">
          <a:xfrm>
            <a:off x="3579813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3760788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31"/>
          <p:cNvSpPr>
            <a:spLocks noChangeArrowheads="1"/>
          </p:cNvSpPr>
          <p:nvPr/>
        </p:nvSpPr>
        <p:spPr bwMode="auto">
          <a:xfrm>
            <a:off x="4030663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4210050" y="5049838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33"/>
          <p:cNvSpPr>
            <a:spLocks noChangeArrowheads="1"/>
          </p:cNvSpPr>
          <p:nvPr/>
        </p:nvSpPr>
        <p:spPr bwMode="auto">
          <a:xfrm>
            <a:off x="4437063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34"/>
          <p:cNvSpPr>
            <a:spLocks noChangeArrowheads="1"/>
          </p:cNvSpPr>
          <p:nvPr/>
        </p:nvSpPr>
        <p:spPr bwMode="auto">
          <a:xfrm>
            <a:off x="4122738" y="5184775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35"/>
          <p:cNvSpPr>
            <a:spLocks noChangeArrowheads="1"/>
          </p:cNvSpPr>
          <p:nvPr/>
        </p:nvSpPr>
        <p:spPr bwMode="auto">
          <a:xfrm>
            <a:off x="4346575" y="5184775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36"/>
          <p:cNvSpPr>
            <a:spLocks noChangeArrowheads="1"/>
          </p:cNvSpPr>
          <p:nvPr/>
        </p:nvSpPr>
        <p:spPr bwMode="auto">
          <a:xfrm>
            <a:off x="4525963" y="5184775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37"/>
          <p:cNvSpPr>
            <a:spLocks noChangeArrowheads="1"/>
          </p:cNvSpPr>
          <p:nvPr/>
        </p:nvSpPr>
        <p:spPr bwMode="auto">
          <a:xfrm>
            <a:off x="4210050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8"/>
          <p:cNvSpPr>
            <a:spLocks noChangeArrowheads="1"/>
          </p:cNvSpPr>
          <p:nvPr/>
        </p:nvSpPr>
        <p:spPr bwMode="auto">
          <a:xfrm>
            <a:off x="4481513" y="5364163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39"/>
          <p:cNvSpPr>
            <a:spLocks noChangeArrowheads="1"/>
          </p:cNvSpPr>
          <p:nvPr/>
        </p:nvSpPr>
        <p:spPr bwMode="auto">
          <a:xfrm>
            <a:off x="4032250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40"/>
          <p:cNvSpPr>
            <a:spLocks noChangeArrowheads="1"/>
          </p:cNvSpPr>
          <p:nvPr/>
        </p:nvSpPr>
        <p:spPr bwMode="auto">
          <a:xfrm>
            <a:off x="3851275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41"/>
          <p:cNvSpPr>
            <a:spLocks noChangeArrowheads="1"/>
          </p:cNvSpPr>
          <p:nvPr/>
        </p:nvSpPr>
        <p:spPr bwMode="auto">
          <a:xfrm>
            <a:off x="3670300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42"/>
          <p:cNvSpPr>
            <a:spLocks noChangeArrowheads="1"/>
          </p:cNvSpPr>
          <p:nvPr/>
        </p:nvSpPr>
        <p:spPr bwMode="auto">
          <a:xfrm>
            <a:off x="3446463" y="5364163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Oval 43"/>
          <p:cNvSpPr>
            <a:spLocks noChangeArrowheads="1"/>
          </p:cNvSpPr>
          <p:nvPr/>
        </p:nvSpPr>
        <p:spPr bwMode="auto">
          <a:xfrm>
            <a:off x="3941763" y="55451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4"/>
          <p:cNvSpPr>
            <a:spLocks noChangeArrowheads="1"/>
          </p:cNvSpPr>
          <p:nvPr/>
        </p:nvSpPr>
        <p:spPr bwMode="auto">
          <a:xfrm>
            <a:off x="3671888" y="55451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45"/>
          <p:cNvSpPr>
            <a:spLocks noChangeArrowheads="1"/>
          </p:cNvSpPr>
          <p:nvPr/>
        </p:nvSpPr>
        <p:spPr bwMode="auto">
          <a:xfrm>
            <a:off x="3446463" y="55451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6"/>
          <p:cNvSpPr>
            <a:spLocks noChangeArrowheads="1"/>
          </p:cNvSpPr>
          <p:nvPr/>
        </p:nvSpPr>
        <p:spPr bwMode="auto">
          <a:xfrm>
            <a:off x="3222625" y="5545138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7002463" y="6027738"/>
            <a:ext cx="142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000000"/>
                </a:solidFill>
              </a:rPr>
              <a:t>Target Cell </a:t>
            </a:r>
          </a:p>
          <a:p>
            <a:r>
              <a:rPr lang="en-GB" b="1">
                <a:solidFill>
                  <a:srgbClr val="000000"/>
                </a:solidFill>
              </a:rPr>
              <a:t>   (Nucleus)</a:t>
            </a: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190500" y="6264275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000000"/>
                </a:solidFill>
              </a:rPr>
              <a:t>Blood Capillary</a:t>
            </a:r>
          </a:p>
        </p:txBody>
      </p: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4211638" y="5613400"/>
            <a:ext cx="2487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>
                <a:solidFill>
                  <a:schemeClr val="bg1"/>
                </a:solidFill>
              </a:rPr>
              <a:t>Endoplasmic Reticulum</a:t>
            </a:r>
          </a:p>
        </p:txBody>
      </p:sp>
      <p:sp>
        <p:nvSpPr>
          <p:cNvPr id="50" name="Text Box 50"/>
          <p:cNvSpPr txBox="1">
            <a:spLocks noChangeArrowheads="1"/>
          </p:cNvSpPr>
          <p:nvPr/>
        </p:nvSpPr>
        <p:spPr bwMode="auto">
          <a:xfrm>
            <a:off x="2349500" y="5678488"/>
            <a:ext cx="1277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>
                <a:solidFill>
                  <a:schemeClr val="bg1"/>
                </a:solidFill>
              </a:rPr>
              <a:t>Ribosomes</a:t>
            </a:r>
          </a:p>
        </p:txBody>
      </p:sp>
      <p:sp>
        <p:nvSpPr>
          <p:cNvPr id="51" name="Line 51"/>
          <p:cNvSpPr>
            <a:spLocks noChangeShapeType="1"/>
          </p:cNvSpPr>
          <p:nvPr/>
        </p:nvSpPr>
        <p:spPr bwMode="auto">
          <a:xfrm flipV="1">
            <a:off x="2862263" y="5634038"/>
            <a:ext cx="269875" cy="9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2" name="Line 52"/>
          <p:cNvSpPr>
            <a:spLocks noChangeShapeType="1"/>
          </p:cNvSpPr>
          <p:nvPr/>
        </p:nvSpPr>
        <p:spPr bwMode="auto">
          <a:xfrm flipV="1">
            <a:off x="3132138" y="5634038"/>
            <a:ext cx="269875" cy="9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 flipV="1">
            <a:off x="3402013" y="5634038"/>
            <a:ext cx="269875" cy="9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pSp>
        <p:nvGrpSpPr>
          <p:cNvPr id="54" name="Group 54"/>
          <p:cNvGrpSpPr>
            <a:grpSpLocks/>
          </p:cNvGrpSpPr>
          <p:nvPr/>
        </p:nvGrpSpPr>
        <p:grpSpPr bwMode="auto">
          <a:xfrm>
            <a:off x="7104063" y="4365625"/>
            <a:ext cx="1743075" cy="638175"/>
            <a:chOff x="3582" y="2207"/>
            <a:chExt cx="456" cy="170"/>
          </a:xfrm>
        </p:grpSpPr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3582" y="2213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3648" y="2207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7" name="Text Box 57"/>
          <p:cNvSpPr txBox="1">
            <a:spLocks noChangeArrowheads="1"/>
          </p:cNvSpPr>
          <p:nvPr/>
        </p:nvSpPr>
        <p:spPr bwMode="auto">
          <a:xfrm>
            <a:off x="7685088" y="3992563"/>
            <a:ext cx="622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>
                <a:solidFill>
                  <a:schemeClr val="bg1"/>
                </a:solidFill>
              </a:rPr>
              <a:t>DNA</a:t>
            </a:r>
          </a:p>
        </p:txBody>
      </p:sp>
      <p:sp>
        <p:nvSpPr>
          <p:cNvPr id="58" name="Line 58"/>
          <p:cNvSpPr>
            <a:spLocks noChangeShapeType="1"/>
          </p:cNvSpPr>
          <p:nvPr/>
        </p:nvSpPr>
        <p:spPr bwMode="auto">
          <a:xfrm flipH="1">
            <a:off x="4706938" y="4508500"/>
            <a:ext cx="2430462" cy="541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9" name="Text Box 59"/>
          <p:cNvSpPr txBox="1">
            <a:spLocks noChangeArrowheads="1"/>
          </p:cNvSpPr>
          <p:nvPr/>
        </p:nvSpPr>
        <p:spPr bwMode="auto">
          <a:xfrm>
            <a:off x="4616450" y="4513263"/>
            <a:ext cx="18319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>
                <a:solidFill>
                  <a:schemeClr val="bg1"/>
                </a:solidFill>
              </a:rPr>
              <a:t>New protein </a:t>
            </a:r>
          </a:p>
          <a:p>
            <a:r>
              <a:rPr lang="en-GB" sz="1600" b="1">
                <a:solidFill>
                  <a:schemeClr val="bg1"/>
                </a:solidFill>
              </a:rPr>
              <a:t>                  mRNA</a:t>
            </a:r>
          </a:p>
        </p:txBody>
      </p:sp>
      <p:grpSp>
        <p:nvGrpSpPr>
          <p:cNvPr id="60" name="Group 60"/>
          <p:cNvGrpSpPr>
            <a:grpSpLocks/>
          </p:cNvGrpSpPr>
          <p:nvPr/>
        </p:nvGrpSpPr>
        <p:grpSpPr bwMode="auto">
          <a:xfrm>
            <a:off x="298450" y="3203575"/>
            <a:ext cx="587375" cy="450850"/>
            <a:chOff x="2766" y="2046"/>
            <a:chExt cx="370" cy="284"/>
          </a:xfrm>
        </p:grpSpPr>
        <p:pic>
          <p:nvPicPr>
            <p:cNvPr id="61" name="Picture 61"/>
            <p:cNvPicPr>
              <a:picLocks noChangeAspect="1" noChangeArrowheads="1"/>
            </p:cNvPicPr>
            <p:nvPr/>
          </p:nvPicPr>
          <p:blipFill>
            <a:blip r:embed="rId2" cstate="print"/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" name="Group 64"/>
          <p:cNvGrpSpPr>
            <a:grpSpLocks/>
          </p:cNvGrpSpPr>
          <p:nvPr/>
        </p:nvGrpSpPr>
        <p:grpSpPr bwMode="auto">
          <a:xfrm>
            <a:off x="385763" y="4597400"/>
            <a:ext cx="587375" cy="450850"/>
            <a:chOff x="2766" y="2046"/>
            <a:chExt cx="370" cy="284"/>
          </a:xfrm>
        </p:grpSpPr>
        <p:pic>
          <p:nvPicPr>
            <p:cNvPr id="65" name="Picture 65"/>
            <p:cNvPicPr>
              <a:picLocks noChangeAspect="1" noChangeArrowheads="1"/>
            </p:cNvPicPr>
            <p:nvPr/>
          </p:nvPicPr>
          <p:blipFill>
            <a:blip r:embed="rId2" cstate="print"/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7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" name="Group 68"/>
          <p:cNvGrpSpPr>
            <a:grpSpLocks/>
          </p:cNvGrpSpPr>
          <p:nvPr/>
        </p:nvGrpSpPr>
        <p:grpSpPr bwMode="auto">
          <a:xfrm>
            <a:off x="517525" y="4059238"/>
            <a:ext cx="587375" cy="450850"/>
            <a:chOff x="2766" y="2046"/>
            <a:chExt cx="370" cy="284"/>
          </a:xfrm>
        </p:grpSpPr>
        <p:pic>
          <p:nvPicPr>
            <p:cNvPr id="69" name="Picture 69"/>
            <p:cNvPicPr>
              <a:picLocks noChangeAspect="1" noChangeArrowheads="1"/>
            </p:cNvPicPr>
            <p:nvPr/>
          </p:nvPicPr>
          <p:blipFill>
            <a:blip r:embed="rId2" cstate="print"/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71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" name="Oval 72"/>
          <p:cNvSpPr>
            <a:spLocks noChangeArrowheads="1"/>
          </p:cNvSpPr>
          <p:nvPr/>
        </p:nvSpPr>
        <p:spPr bwMode="auto">
          <a:xfrm>
            <a:off x="614363" y="3114675"/>
            <a:ext cx="90487" cy="5857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73"/>
          <p:cNvSpPr>
            <a:spLocks noChangeArrowheads="1"/>
          </p:cNvSpPr>
          <p:nvPr/>
        </p:nvSpPr>
        <p:spPr bwMode="auto">
          <a:xfrm>
            <a:off x="655638" y="4552950"/>
            <a:ext cx="88900" cy="585788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Oval 74"/>
          <p:cNvSpPr>
            <a:spLocks noChangeArrowheads="1"/>
          </p:cNvSpPr>
          <p:nvPr/>
        </p:nvSpPr>
        <p:spPr bwMode="auto">
          <a:xfrm>
            <a:off x="746125" y="3968750"/>
            <a:ext cx="88900" cy="585788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5" name="Group 75"/>
          <p:cNvGrpSpPr>
            <a:grpSpLocks/>
          </p:cNvGrpSpPr>
          <p:nvPr/>
        </p:nvGrpSpPr>
        <p:grpSpPr bwMode="auto">
          <a:xfrm>
            <a:off x="1150938" y="3294063"/>
            <a:ext cx="587375" cy="450850"/>
            <a:chOff x="2766" y="2046"/>
            <a:chExt cx="370" cy="284"/>
          </a:xfrm>
        </p:grpSpPr>
        <p:pic>
          <p:nvPicPr>
            <p:cNvPr id="76" name="Picture 76"/>
            <p:cNvPicPr>
              <a:picLocks noChangeAspect="1" noChangeArrowheads="1"/>
            </p:cNvPicPr>
            <p:nvPr/>
          </p:nvPicPr>
          <p:blipFill>
            <a:blip r:embed="rId2" cstate="print"/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" name="Rectangle 77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8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" name="Group 79"/>
          <p:cNvGrpSpPr>
            <a:grpSpLocks/>
          </p:cNvGrpSpPr>
          <p:nvPr/>
        </p:nvGrpSpPr>
        <p:grpSpPr bwMode="auto">
          <a:xfrm>
            <a:off x="1149350" y="4373563"/>
            <a:ext cx="587375" cy="450850"/>
            <a:chOff x="2766" y="2046"/>
            <a:chExt cx="370" cy="284"/>
          </a:xfrm>
        </p:grpSpPr>
        <p:pic>
          <p:nvPicPr>
            <p:cNvPr id="80" name="Picture 80"/>
            <p:cNvPicPr>
              <a:picLocks noChangeAspect="1" noChangeArrowheads="1"/>
            </p:cNvPicPr>
            <p:nvPr/>
          </p:nvPicPr>
          <p:blipFill>
            <a:blip r:embed="rId2" cstate="print"/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1" name="Rectangle 81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82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3" name="Group 83"/>
          <p:cNvGrpSpPr>
            <a:grpSpLocks/>
          </p:cNvGrpSpPr>
          <p:nvPr/>
        </p:nvGrpSpPr>
        <p:grpSpPr bwMode="auto">
          <a:xfrm>
            <a:off x="385763" y="5362575"/>
            <a:ext cx="587375" cy="450850"/>
            <a:chOff x="2766" y="2046"/>
            <a:chExt cx="370" cy="284"/>
          </a:xfrm>
        </p:grpSpPr>
        <p:pic>
          <p:nvPicPr>
            <p:cNvPr id="84" name="Picture 84"/>
            <p:cNvPicPr>
              <a:picLocks noChangeAspect="1" noChangeArrowheads="1"/>
            </p:cNvPicPr>
            <p:nvPr/>
          </p:nvPicPr>
          <p:blipFill>
            <a:blip r:embed="rId2" cstate="print"/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" name="Rectangle 85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86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" name="Oval 87"/>
          <p:cNvSpPr>
            <a:spLocks noChangeArrowheads="1"/>
          </p:cNvSpPr>
          <p:nvPr/>
        </p:nvSpPr>
        <p:spPr bwMode="auto">
          <a:xfrm>
            <a:off x="701675" y="5273675"/>
            <a:ext cx="90488" cy="5857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" name="Group 88"/>
          <p:cNvGrpSpPr>
            <a:grpSpLocks/>
          </p:cNvGrpSpPr>
          <p:nvPr/>
        </p:nvGrpSpPr>
        <p:grpSpPr bwMode="auto">
          <a:xfrm>
            <a:off x="1104900" y="5541963"/>
            <a:ext cx="587375" cy="450850"/>
            <a:chOff x="2766" y="2046"/>
            <a:chExt cx="370" cy="284"/>
          </a:xfrm>
        </p:grpSpPr>
        <p:pic>
          <p:nvPicPr>
            <p:cNvPr id="89" name="Picture 89"/>
            <p:cNvPicPr>
              <a:picLocks noChangeAspect="1" noChangeArrowheads="1"/>
            </p:cNvPicPr>
            <p:nvPr/>
          </p:nvPicPr>
          <p:blipFill>
            <a:blip r:embed="rId2" cstate="print"/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" name="Rectangle 90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Rectangle 91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" name="Oval 92"/>
          <p:cNvSpPr>
            <a:spLocks noChangeArrowheads="1"/>
          </p:cNvSpPr>
          <p:nvPr/>
        </p:nvSpPr>
        <p:spPr bwMode="auto">
          <a:xfrm>
            <a:off x="1420813" y="5453063"/>
            <a:ext cx="90487" cy="5857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3" name="Group 93"/>
          <p:cNvGrpSpPr>
            <a:grpSpLocks/>
          </p:cNvGrpSpPr>
          <p:nvPr/>
        </p:nvGrpSpPr>
        <p:grpSpPr bwMode="auto">
          <a:xfrm>
            <a:off x="1016000" y="2662238"/>
            <a:ext cx="587375" cy="450850"/>
            <a:chOff x="2766" y="2046"/>
            <a:chExt cx="370" cy="284"/>
          </a:xfrm>
        </p:grpSpPr>
        <p:pic>
          <p:nvPicPr>
            <p:cNvPr id="94" name="Picture 94"/>
            <p:cNvPicPr>
              <a:picLocks noChangeAspect="1" noChangeArrowheads="1"/>
            </p:cNvPicPr>
            <p:nvPr/>
          </p:nvPicPr>
          <p:blipFill>
            <a:blip r:embed="rId2" cstate="print"/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5" name="Rectangle 95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Rectangle 96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7" name="Oval 97"/>
          <p:cNvSpPr>
            <a:spLocks noChangeArrowheads="1"/>
          </p:cNvSpPr>
          <p:nvPr/>
        </p:nvSpPr>
        <p:spPr bwMode="auto">
          <a:xfrm>
            <a:off x="1331913" y="2573338"/>
            <a:ext cx="90487" cy="5857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98"/>
          <p:cNvSpPr>
            <a:spLocks noChangeShapeType="1"/>
          </p:cNvSpPr>
          <p:nvPr/>
        </p:nvSpPr>
        <p:spPr bwMode="auto">
          <a:xfrm flipV="1">
            <a:off x="1736725" y="4103688"/>
            <a:ext cx="1709738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9" name="Rectangle 99"/>
          <p:cNvSpPr>
            <a:spLocks noChangeArrowheads="1"/>
          </p:cNvSpPr>
          <p:nvPr/>
        </p:nvSpPr>
        <p:spPr bwMode="auto">
          <a:xfrm>
            <a:off x="3532188" y="3338513"/>
            <a:ext cx="449262" cy="904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Rectangle 100"/>
          <p:cNvSpPr>
            <a:spLocks noChangeArrowheads="1"/>
          </p:cNvSpPr>
          <p:nvPr/>
        </p:nvSpPr>
        <p:spPr bwMode="auto">
          <a:xfrm>
            <a:off x="3532188" y="3878263"/>
            <a:ext cx="495300" cy="904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Text Box 101"/>
          <p:cNvSpPr txBox="1">
            <a:spLocks noChangeArrowheads="1"/>
          </p:cNvSpPr>
          <p:nvPr/>
        </p:nvSpPr>
        <p:spPr bwMode="auto">
          <a:xfrm>
            <a:off x="3492500" y="3473450"/>
            <a:ext cx="488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>
                <a:solidFill>
                  <a:schemeClr val="bg1"/>
                </a:solidFill>
              </a:rPr>
              <a:t>GR</a:t>
            </a:r>
          </a:p>
        </p:txBody>
      </p:sp>
      <p:pic>
        <p:nvPicPr>
          <p:cNvPr id="102" name="Picture 102"/>
          <p:cNvPicPr>
            <a:picLocks noChangeAspect="1" noChangeArrowheads="1"/>
          </p:cNvPicPr>
          <p:nvPr/>
        </p:nvPicPr>
        <p:blipFill>
          <a:blip r:embed="rId2" cstate="print"/>
          <a:srcRect l="6673" t="27841" r="73363" b="45244"/>
          <a:stretch>
            <a:fillRect/>
          </a:stretch>
        </p:blipFill>
        <p:spPr bwMode="auto">
          <a:xfrm>
            <a:off x="5381625" y="3114675"/>
            <a:ext cx="585788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" name="Rectangle 103"/>
          <p:cNvSpPr>
            <a:spLocks noChangeArrowheads="1"/>
          </p:cNvSpPr>
          <p:nvPr/>
        </p:nvSpPr>
        <p:spPr bwMode="auto">
          <a:xfrm>
            <a:off x="5740400" y="3294063"/>
            <a:ext cx="225425" cy="22542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Rectangle 104"/>
          <p:cNvSpPr>
            <a:spLocks noChangeArrowheads="1"/>
          </p:cNvSpPr>
          <p:nvPr/>
        </p:nvSpPr>
        <p:spPr bwMode="auto">
          <a:xfrm>
            <a:off x="5380038" y="3068638"/>
            <a:ext cx="225425" cy="22542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5" name="Picture 105"/>
          <p:cNvPicPr>
            <a:picLocks noChangeAspect="1" noChangeArrowheads="1"/>
          </p:cNvPicPr>
          <p:nvPr/>
        </p:nvPicPr>
        <p:blipFill>
          <a:blip r:embed="rId2" cstate="print"/>
          <a:srcRect l="6673" t="27841" r="73363" b="45244"/>
          <a:stretch>
            <a:fillRect/>
          </a:stretch>
        </p:blipFill>
        <p:spPr bwMode="auto">
          <a:xfrm>
            <a:off x="5473700" y="3654425"/>
            <a:ext cx="585788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" name="Rectangle 106"/>
          <p:cNvSpPr>
            <a:spLocks noChangeArrowheads="1"/>
          </p:cNvSpPr>
          <p:nvPr/>
        </p:nvSpPr>
        <p:spPr bwMode="auto">
          <a:xfrm>
            <a:off x="5832475" y="3833813"/>
            <a:ext cx="225425" cy="22542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Rectangle 107"/>
          <p:cNvSpPr>
            <a:spLocks noChangeArrowheads="1"/>
          </p:cNvSpPr>
          <p:nvPr/>
        </p:nvSpPr>
        <p:spPr bwMode="auto">
          <a:xfrm>
            <a:off x="5472113" y="3608388"/>
            <a:ext cx="225425" cy="22542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Rectangle 108"/>
          <p:cNvSpPr>
            <a:spLocks noChangeArrowheads="1"/>
          </p:cNvSpPr>
          <p:nvPr/>
        </p:nvSpPr>
        <p:spPr bwMode="auto">
          <a:xfrm>
            <a:off x="5426075" y="3429000"/>
            <a:ext cx="449263" cy="904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109"/>
          <p:cNvSpPr>
            <a:spLocks noChangeArrowheads="1"/>
          </p:cNvSpPr>
          <p:nvPr/>
        </p:nvSpPr>
        <p:spPr bwMode="auto">
          <a:xfrm>
            <a:off x="5426075" y="3968750"/>
            <a:ext cx="495300" cy="904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Line 110"/>
          <p:cNvSpPr>
            <a:spLocks noChangeShapeType="1"/>
          </p:cNvSpPr>
          <p:nvPr/>
        </p:nvSpPr>
        <p:spPr bwMode="auto">
          <a:xfrm>
            <a:off x="4122738" y="3384550"/>
            <a:ext cx="11699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1" name="Line 111"/>
          <p:cNvSpPr>
            <a:spLocks noChangeShapeType="1"/>
          </p:cNvSpPr>
          <p:nvPr/>
        </p:nvSpPr>
        <p:spPr bwMode="auto">
          <a:xfrm>
            <a:off x="4122738" y="3924300"/>
            <a:ext cx="11699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2" name="Line 112"/>
          <p:cNvSpPr>
            <a:spLocks noChangeShapeType="1"/>
          </p:cNvSpPr>
          <p:nvPr/>
        </p:nvSpPr>
        <p:spPr bwMode="auto">
          <a:xfrm>
            <a:off x="6057900" y="3294063"/>
            <a:ext cx="1574800" cy="900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3" name="Line 113"/>
          <p:cNvSpPr>
            <a:spLocks noChangeShapeType="1"/>
          </p:cNvSpPr>
          <p:nvPr/>
        </p:nvSpPr>
        <p:spPr bwMode="auto">
          <a:xfrm>
            <a:off x="6146800" y="3833813"/>
            <a:ext cx="1125538" cy="674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4" name="Line 114"/>
          <p:cNvSpPr>
            <a:spLocks noChangeShapeType="1"/>
          </p:cNvSpPr>
          <p:nvPr/>
        </p:nvSpPr>
        <p:spPr bwMode="auto">
          <a:xfrm flipH="1" flipV="1">
            <a:off x="3627438" y="4824413"/>
            <a:ext cx="404812" cy="1793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5" name="Text Box 115"/>
          <p:cNvSpPr txBox="1">
            <a:spLocks noChangeArrowheads="1"/>
          </p:cNvSpPr>
          <p:nvPr/>
        </p:nvSpPr>
        <p:spPr bwMode="auto">
          <a:xfrm>
            <a:off x="2997200" y="4487863"/>
            <a:ext cx="1347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>
                <a:solidFill>
                  <a:srgbClr val="FF0000"/>
                </a:solidFill>
              </a:rPr>
              <a:t>New protein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lexandria.healthlibrary.ca/documents/notes/bom/unit_3/unit3.images/image0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24744"/>
            <a:ext cx="3960440" cy="524155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464369"/>
            <a:ext cx="93245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http://alexandria.healthlibrary.ca/documents/notes/bom/unit_3/L-01%20Regulation%20of%20Pituitary%20Hormone%201.xml</a:t>
            </a:r>
            <a:endParaRPr lang="en-GB" sz="12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51050" y="307975"/>
            <a:ext cx="467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/>
              <a:t>Hormone Mechanism of Action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292080" y="2132856"/>
            <a:ext cx="37079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GB" b="1" dirty="0" smtClean="0">
                <a:solidFill>
                  <a:srgbClr val="FFFF00"/>
                </a:solidFill>
              </a:rPr>
              <a:t>Hormone replacement therapy?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flipH="1">
            <a:off x="5076056" y="5733256"/>
            <a:ext cx="1800200" cy="57606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436096" y="4869160"/>
            <a:ext cx="3560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Which hormones are directly</a:t>
            </a:r>
          </a:p>
          <a:p>
            <a:r>
              <a:rPr lang="en-GB" sz="1600" dirty="0" smtClean="0"/>
              <a:t> replaced if the individual is deficient?</a:t>
            </a:r>
            <a:endParaRPr lang="en-GB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lexandria.healthlibrary.ca/documents/notes/bom/unit_3/unit3.images/image0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24744"/>
            <a:ext cx="3960440" cy="524155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464369"/>
            <a:ext cx="93245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http://alexandria.healthlibrary.ca/documents/notes/bom/unit_3/L-01%20Regulation%20of%20Pituitary%20Hormone%201.xml</a:t>
            </a:r>
            <a:endParaRPr lang="en-GB" sz="12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51050" y="307975"/>
            <a:ext cx="467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/>
              <a:t>Hormone Mechanism of Action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292080" y="2132856"/>
            <a:ext cx="370790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GB" b="1" dirty="0" err="1" smtClean="0">
                <a:solidFill>
                  <a:srgbClr val="FFFF00"/>
                </a:solidFill>
              </a:rPr>
              <a:t>Glucocorticoids</a:t>
            </a:r>
            <a:endParaRPr lang="en-GB" b="1" dirty="0" smtClean="0">
              <a:solidFill>
                <a:srgbClr val="FFFF00"/>
              </a:solidFill>
            </a:endParaRPr>
          </a:p>
          <a:p>
            <a:pPr marL="342900" indent="-342900"/>
            <a:endParaRPr lang="en-GB" b="1" dirty="0">
              <a:solidFill>
                <a:srgbClr val="FFFF00"/>
              </a:solidFill>
            </a:endParaRPr>
          </a:p>
          <a:p>
            <a:pPr marL="342900" indent="-342900"/>
            <a:r>
              <a:rPr lang="en-GB" b="1" dirty="0" smtClean="0">
                <a:solidFill>
                  <a:srgbClr val="FFFF00"/>
                </a:solidFill>
              </a:rPr>
              <a:t>Estrogens</a:t>
            </a:r>
          </a:p>
          <a:p>
            <a:pPr marL="342900" indent="-342900"/>
            <a:endParaRPr lang="en-GB" b="1" dirty="0">
              <a:solidFill>
                <a:srgbClr val="FFFF00"/>
              </a:solidFill>
            </a:endParaRPr>
          </a:p>
          <a:p>
            <a:pPr marL="342900" indent="-342900"/>
            <a:r>
              <a:rPr lang="en-GB" b="1" dirty="0" smtClean="0">
                <a:solidFill>
                  <a:srgbClr val="FFFF00"/>
                </a:solidFill>
              </a:rPr>
              <a:t>Testosterone</a:t>
            </a:r>
          </a:p>
          <a:p>
            <a:pPr marL="342900" indent="-342900"/>
            <a:endParaRPr lang="en-GB" b="1" dirty="0">
              <a:solidFill>
                <a:srgbClr val="FFFF00"/>
              </a:solidFill>
            </a:endParaRPr>
          </a:p>
          <a:p>
            <a:pPr marL="342900" indent="-342900"/>
            <a:r>
              <a:rPr lang="en-GB" b="1" dirty="0" smtClean="0">
                <a:solidFill>
                  <a:srgbClr val="FFFF00"/>
                </a:solidFill>
              </a:rPr>
              <a:t>Thyroid hormones</a:t>
            </a:r>
          </a:p>
          <a:p>
            <a:pPr marL="342900" indent="-342900"/>
            <a:endParaRPr lang="en-GB" b="1" dirty="0">
              <a:solidFill>
                <a:srgbClr val="FFFF00"/>
              </a:solidFill>
            </a:endParaRPr>
          </a:p>
          <a:p>
            <a:pPr marL="342900" indent="-342900"/>
            <a:r>
              <a:rPr lang="en-GB" b="1" dirty="0" smtClean="0">
                <a:solidFill>
                  <a:srgbClr val="FFFF00"/>
                </a:solidFill>
              </a:rPr>
              <a:t>Insulin</a:t>
            </a:r>
            <a:endParaRPr lang="en-GB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1443841"/>
            <a:ext cx="74168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Depending on the specific population studied, the most highly prevalent conditions among adults (non-ethnic-specific) are:</a:t>
            </a:r>
          </a:p>
          <a:p>
            <a:endParaRPr lang="en-GB" dirty="0"/>
          </a:p>
          <a:p>
            <a:r>
              <a:rPr lang="en-GB" dirty="0" smtClean="0"/>
              <a:t>Diabetes mellitus (6–22%)</a:t>
            </a:r>
          </a:p>
          <a:p>
            <a:r>
              <a:rPr lang="en-GB" dirty="0"/>
              <a:t>O</a:t>
            </a:r>
            <a:r>
              <a:rPr lang="en-GB" dirty="0" smtClean="0"/>
              <a:t>steoporosis (6-7%)</a:t>
            </a:r>
          </a:p>
          <a:p>
            <a:r>
              <a:rPr lang="en-GB" dirty="0" err="1"/>
              <a:t>O</a:t>
            </a:r>
            <a:r>
              <a:rPr lang="en-GB" dirty="0" err="1" smtClean="0"/>
              <a:t>steopenia</a:t>
            </a:r>
            <a:r>
              <a:rPr lang="en-GB" dirty="0" smtClean="0"/>
              <a:t> (39-47%)</a:t>
            </a:r>
            <a:endParaRPr lang="en-GB" dirty="0"/>
          </a:p>
          <a:p>
            <a:r>
              <a:rPr lang="en-GB" dirty="0" smtClean="0"/>
              <a:t>Hypo- or hyperthyroidis</a:t>
            </a:r>
            <a:r>
              <a:rPr lang="en-GB" dirty="0"/>
              <a:t>m</a:t>
            </a:r>
            <a:r>
              <a:rPr lang="en-GB" dirty="0" smtClean="0"/>
              <a:t> (1-5%).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67544" y="6300028"/>
            <a:ext cx="8388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Golden </a:t>
            </a:r>
            <a:r>
              <a:rPr lang="en-GB" b="1" i="1" dirty="0" smtClean="0"/>
              <a:t>et al., </a:t>
            </a:r>
            <a:r>
              <a:rPr lang="en-GB" b="1" dirty="0" smtClean="0"/>
              <a:t>(</a:t>
            </a:r>
            <a:r>
              <a:rPr lang="en-GB" b="1" i="1" dirty="0" smtClean="0"/>
              <a:t>J </a:t>
            </a:r>
            <a:r>
              <a:rPr lang="en-GB" b="1" i="1" dirty="0" err="1"/>
              <a:t>Clin</a:t>
            </a:r>
            <a:r>
              <a:rPr lang="en-GB" b="1" i="1" dirty="0"/>
              <a:t> </a:t>
            </a:r>
            <a:r>
              <a:rPr lang="en-GB" b="1" i="1" dirty="0" err="1"/>
              <a:t>Endocrinol</a:t>
            </a:r>
            <a:r>
              <a:rPr lang="en-GB" b="1" i="1" dirty="0"/>
              <a:t> </a:t>
            </a:r>
            <a:r>
              <a:rPr lang="en-GB" b="1" i="1" dirty="0" err="1"/>
              <a:t>Metab</a:t>
            </a:r>
            <a:r>
              <a:rPr lang="en-GB" b="1" i="1" dirty="0"/>
              <a:t> </a:t>
            </a:r>
            <a:r>
              <a:rPr lang="en-GB" b="1" i="1" dirty="0" smtClean="0"/>
              <a:t>94: </a:t>
            </a:r>
            <a:r>
              <a:rPr lang="en-GB" b="1" dirty="0" smtClean="0"/>
              <a:t>1853–1878</a:t>
            </a:r>
            <a:r>
              <a:rPr lang="en-GB" b="1" dirty="0"/>
              <a:t>, 2009)</a:t>
            </a:r>
            <a:endParaRPr lang="en-GB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51050" y="307975"/>
            <a:ext cx="38940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 smtClean="0"/>
              <a:t>Endocrine Pharmacology</a:t>
            </a:r>
            <a:endParaRPr lang="en-GB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366</TotalTime>
  <Words>477</Words>
  <Application>Microsoft Office PowerPoint</Application>
  <PresentationFormat>On-screen Show (4:3)</PresentationFormat>
  <Paragraphs>202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Drug targets: hormones  Chris John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</dc:creator>
  <cp:lastModifiedBy>Shiel, Nuala</cp:lastModifiedBy>
  <cp:revision>5</cp:revision>
  <dcterms:created xsi:type="dcterms:W3CDTF">2011-10-04T08:27:36Z</dcterms:created>
  <dcterms:modified xsi:type="dcterms:W3CDTF">2012-10-03T09:26:28Z</dcterms:modified>
</cp:coreProperties>
</file>