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1"/>
  </p:notesMasterIdLst>
  <p:handoutMasterIdLst>
    <p:handoutMasterId r:id="rId32"/>
  </p:handoutMasterIdLst>
  <p:sldIdLst>
    <p:sldId id="425" r:id="rId2"/>
    <p:sldId id="442" r:id="rId3"/>
    <p:sldId id="441" r:id="rId4"/>
    <p:sldId id="324" r:id="rId5"/>
    <p:sldId id="451" r:id="rId6"/>
    <p:sldId id="452" r:id="rId7"/>
    <p:sldId id="453" r:id="rId8"/>
    <p:sldId id="454" r:id="rId9"/>
    <p:sldId id="455" r:id="rId10"/>
    <p:sldId id="330" r:id="rId11"/>
    <p:sldId id="450" r:id="rId12"/>
    <p:sldId id="280" r:id="rId13"/>
    <p:sldId id="456" r:id="rId14"/>
    <p:sldId id="333" r:id="rId15"/>
    <p:sldId id="334" r:id="rId16"/>
    <p:sldId id="438" r:id="rId17"/>
    <p:sldId id="457" r:id="rId18"/>
    <p:sldId id="437" r:id="rId19"/>
    <p:sldId id="439" r:id="rId20"/>
    <p:sldId id="421" r:id="rId21"/>
    <p:sldId id="338" r:id="rId22"/>
    <p:sldId id="460" r:id="rId23"/>
    <p:sldId id="459" r:id="rId24"/>
    <p:sldId id="461" r:id="rId25"/>
    <p:sldId id="458" r:id="rId26"/>
    <p:sldId id="462" r:id="rId27"/>
    <p:sldId id="463" r:id="rId28"/>
    <p:sldId id="464" r:id="rId29"/>
    <p:sldId id="465" r:id="rId30"/>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pitchFamily="34" charset="0"/>
        <a:ea typeface="+mn-ea"/>
        <a:cs typeface="Arial" pitchFamily="34" charset="0"/>
      </a:defRPr>
    </a:lvl1pPr>
    <a:lvl2pPr marL="457200" algn="l" rtl="0" fontAlgn="base">
      <a:spcBef>
        <a:spcPct val="0"/>
      </a:spcBef>
      <a:spcAft>
        <a:spcPct val="0"/>
      </a:spcAft>
      <a:defRPr kern="1200">
        <a:solidFill>
          <a:srgbClr val="FE9914"/>
        </a:solidFill>
        <a:latin typeface="Arial" pitchFamily="34" charset="0"/>
        <a:ea typeface="+mn-ea"/>
        <a:cs typeface="Arial" pitchFamily="34" charset="0"/>
      </a:defRPr>
    </a:lvl2pPr>
    <a:lvl3pPr marL="914400" algn="l" rtl="0" fontAlgn="base">
      <a:spcBef>
        <a:spcPct val="0"/>
      </a:spcBef>
      <a:spcAft>
        <a:spcPct val="0"/>
      </a:spcAft>
      <a:defRPr kern="1200">
        <a:solidFill>
          <a:srgbClr val="FE9914"/>
        </a:solidFill>
        <a:latin typeface="Arial" pitchFamily="34" charset="0"/>
        <a:ea typeface="+mn-ea"/>
        <a:cs typeface="Arial" pitchFamily="34" charset="0"/>
      </a:defRPr>
    </a:lvl3pPr>
    <a:lvl4pPr marL="1371600" algn="l" rtl="0" fontAlgn="base">
      <a:spcBef>
        <a:spcPct val="0"/>
      </a:spcBef>
      <a:spcAft>
        <a:spcPct val="0"/>
      </a:spcAft>
      <a:defRPr kern="1200">
        <a:solidFill>
          <a:srgbClr val="FE9914"/>
        </a:solidFill>
        <a:latin typeface="Arial" pitchFamily="34" charset="0"/>
        <a:ea typeface="+mn-ea"/>
        <a:cs typeface="Arial" pitchFamily="34" charset="0"/>
      </a:defRPr>
    </a:lvl4pPr>
    <a:lvl5pPr marL="1828800" algn="l" rtl="0" fontAlgn="base">
      <a:spcBef>
        <a:spcPct val="0"/>
      </a:spcBef>
      <a:spcAft>
        <a:spcPct val="0"/>
      </a:spcAft>
      <a:defRPr kern="1200">
        <a:solidFill>
          <a:srgbClr val="FE9914"/>
        </a:solidFill>
        <a:latin typeface="Arial" pitchFamily="34" charset="0"/>
        <a:ea typeface="+mn-ea"/>
        <a:cs typeface="Arial" pitchFamily="34" charset="0"/>
      </a:defRPr>
    </a:lvl5pPr>
    <a:lvl6pPr marL="2286000" algn="l" defTabSz="914400" rtl="0" eaLnBrk="1" latinLnBrk="0" hangingPunct="1">
      <a:defRPr kern="1200">
        <a:solidFill>
          <a:srgbClr val="FE9914"/>
        </a:solidFill>
        <a:latin typeface="Arial" pitchFamily="34" charset="0"/>
        <a:ea typeface="+mn-ea"/>
        <a:cs typeface="Arial" pitchFamily="34" charset="0"/>
      </a:defRPr>
    </a:lvl6pPr>
    <a:lvl7pPr marL="2743200" algn="l" defTabSz="914400" rtl="0" eaLnBrk="1" latinLnBrk="0" hangingPunct="1">
      <a:defRPr kern="1200">
        <a:solidFill>
          <a:srgbClr val="FE9914"/>
        </a:solidFill>
        <a:latin typeface="Arial" pitchFamily="34" charset="0"/>
        <a:ea typeface="+mn-ea"/>
        <a:cs typeface="Arial" pitchFamily="34" charset="0"/>
      </a:defRPr>
    </a:lvl7pPr>
    <a:lvl8pPr marL="3200400" algn="l" defTabSz="914400" rtl="0" eaLnBrk="1" latinLnBrk="0" hangingPunct="1">
      <a:defRPr kern="1200">
        <a:solidFill>
          <a:srgbClr val="FE9914"/>
        </a:solidFill>
        <a:latin typeface="Arial" pitchFamily="34" charset="0"/>
        <a:ea typeface="+mn-ea"/>
        <a:cs typeface="Arial" pitchFamily="34" charset="0"/>
      </a:defRPr>
    </a:lvl8pPr>
    <a:lvl9pPr marL="3657600" algn="l" defTabSz="914400" rtl="0" eaLnBrk="1" latinLnBrk="0" hangingPunct="1">
      <a:defRPr kern="1200">
        <a:solidFill>
          <a:srgbClr val="FE9914"/>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6D1"/>
    <a:srgbClr val="9FA8D3"/>
    <a:srgbClr val="9BB0D7"/>
    <a:srgbClr val="96B9DC"/>
    <a:srgbClr val="99CCFF"/>
    <a:srgbClr val="1F289B"/>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82449" autoAdjust="0"/>
  </p:normalViewPr>
  <p:slideViewPr>
    <p:cSldViewPr>
      <p:cViewPr>
        <p:scale>
          <a:sx n="50" d="100"/>
          <a:sy n="50" d="100"/>
        </p:scale>
        <p:origin x="-57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 y="570"/>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spcBef>
                <a:spcPct val="20000"/>
              </a:spcBef>
              <a:defRPr sz="1200"/>
            </a:lvl1pPr>
          </a:lstStyle>
          <a:p>
            <a:endParaRPr lang="en-GB"/>
          </a:p>
        </p:txBody>
      </p:sp>
      <p:sp>
        <p:nvSpPr>
          <p:cNvPr id="111619"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spcBef>
                <a:spcPct val="20000"/>
              </a:spcBef>
              <a:defRPr sz="1200"/>
            </a:lvl1pPr>
          </a:lstStyle>
          <a:p>
            <a:endParaRPr lang="en-GB"/>
          </a:p>
        </p:txBody>
      </p:sp>
      <p:sp>
        <p:nvSpPr>
          <p:cNvPr id="111620"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spcBef>
                <a:spcPct val="20000"/>
              </a:spcBef>
              <a:defRPr sz="1200"/>
            </a:lvl1pPr>
          </a:lstStyle>
          <a:p>
            <a:endParaRPr lang="en-GB"/>
          </a:p>
        </p:txBody>
      </p:sp>
      <p:sp>
        <p:nvSpPr>
          <p:cNvPr id="111621"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spcBef>
                <a:spcPct val="20000"/>
              </a:spcBef>
              <a:defRPr sz="1200"/>
            </a:lvl1pPr>
          </a:lstStyle>
          <a:p>
            <a:fld id="{183F7845-178E-4589-BBA9-91C9E0A9BEFC}" type="slidenum">
              <a:rPr lang="en-GB"/>
              <a:pPr/>
              <a:t>‹#›</a:t>
            </a:fld>
            <a:endParaRPr lang="en-GB"/>
          </a:p>
        </p:txBody>
      </p:sp>
    </p:spTree>
    <p:extLst>
      <p:ext uri="{BB962C8B-B14F-4D97-AF65-F5344CB8AC3E}">
        <p14:creationId xmlns:p14="http://schemas.microsoft.com/office/powerpoint/2010/main" val="373567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0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defRPr sz="1200">
                <a:solidFill>
                  <a:schemeClr val="tx1"/>
                </a:solidFill>
                <a:latin typeface="Times"/>
              </a:defRPr>
            </a:lvl1pPr>
          </a:lstStyle>
          <a:p>
            <a:endParaRPr lang="en-GB" altLang="en-GB"/>
          </a:p>
        </p:txBody>
      </p:sp>
      <p:sp>
        <p:nvSpPr>
          <p:cNvPr id="3174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4875"/>
            <a:ext cx="4887912" cy="4468813"/>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1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defRPr sz="1200">
                <a:solidFill>
                  <a:schemeClr val="tx1"/>
                </a:solidFill>
                <a:latin typeface="Times"/>
              </a:defRPr>
            </a:lvl1pPr>
          </a:lstStyle>
          <a:p>
            <a:fld id="{E294242B-7A1F-4C02-88E7-702504B36E89}" type="slidenum">
              <a:rPr lang="en-GB" altLang="en-GB"/>
              <a:pPr/>
              <a:t>‹#›</a:t>
            </a:fld>
            <a:endParaRPr lang="en-GB" altLang="en-GB"/>
          </a:p>
        </p:txBody>
      </p:sp>
    </p:spTree>
    <p:extLst>
      <p:ext uri="{BB962C8B-B14F-4D97-AF65-F5344CB8AC3E}">
        <p14:creationId xmlns:p14="http://schemas.microsoft.com/office/powerpoint/2010/main" val="2057291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2488" y="744538"/>
            <a:ext cx="4965700" cy="3724275"/>
          </a:xfrm>
          <a:ln/>
        </p:spPr>
      </p:sp>
      <p:sp>
        <p:nvSpPr>
          <p:cNvPr id="32771" name="Rectangle 3"/>
          <p:cNvSpPr>
            <a:spLocks noGrp="1" noChangeArrowheads="1"/>
          </p:cNvSpPr>
          <p:nvPr>
            <p:ph type="body" idx="1"/>
          </p:nvPr>
        </p:nvSpPr>
        <p:spPr>
          <a:xfrm>
            <a:off x="889000" y="4714875"/>
            <a:ext cx="4891088" cy="4468813"/>
          </a:xfrm>
          <a:noFill/>
          <a:ln/>
        </p:spPr>
        <p:txBody>
          <a:bodyPr/>
          <a:lstStyle/>
          <a:p>
            <a:r>
              <a:rPr lang="en-GB" smtClean="0">
                <a:latin typeface="Time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29F4-CA00-46DA-9E3E-C331765C0188}" type="slidenum">
              <a:rPr lang="en-GB" altLang="en-GB"/>
              <a:pPr/>
              <a:t>13</a:t>
            </a:fld>
            <a:endParaRPr lang="en-GB" altLang="en-GB"/>
          </a:p>
        </p:txBody>
      </p:sp>
      <p:sp>
        <p:nvSpPr>
          <p:cNvPr id="555010" name="Rectangle 2"/>
          <p:cNvSpPr>
            <a:spLocks noGrp="1" noRot="1" noChangeAspect="1" noChangeArrowheads="1" noTextEdit="1"/>
          </p:cNvSpPr>
          <p:nvPr>
            <p:ph type="sldImg"/>
          </p:nvPr>
        </p:nvSpPr>
        <p:spPr>
          <a:xfrm>
            <a:off x="900764" y="773856"/>
            <a:ext cx="4864438" cy="3713550"/>
          </a:xfrm>
          <a:ln/>
        </p:spPr>
      </p:sp>
      <p:sp>
        <p:nvSpPr>
          <p:cNvPr id="555011" name="Rectangle 3"/>
          <p:cNvSpPr>
            <a:spLocks noGrp="1" noChangeArrowheads="1"/>
          </p:cNvSpPr>
          <p:nvPr>
            <p:ph type="body" idx="1"/>
          </p:nvPr>
        </p:nvSpPr>
        <p:spPr>
          <a:xfrm>
            <a:off x="889836" y="4717815"/>
            <a:ext cx="4889416" cy="4488994"/>
          </a:xfrm>
        </p:spPr>
        <p:txBody>
          <a:bodyPr/>
          <a:lstStyle/>
          <a:p>
            <a:endParaRPr lang="en-GB"/>
          </a:p>
          <a:p>
            <a:pPr lvl="1">
              <a:spcBef>
                <a:spcPct val="20000"/>
              </a:spcBef>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58838" y="773113"/>
            <a:ext cx="4951412" cy="3713162"/>
          </a:xfrm>
          <a:ln/>
        </p:spPr>
      </p:sp>
      <p:sp>
        <p:nvSpPr>
          <p:cNvPr id="47107" name="Rectangle 3"/>
          <p:cNvSpPr>
            <a:spLocks noGrp="1" noChangeArrowheads="1"/>
          </p:cNvSpPr>
          <p:nvPr>
            <p:ph type="body" idx="1"/>
          </p:nvPr>
        </p:nvSpPr>
        <p:spPr>
          <a:xfrm>
            <a:off x="890588" y="4716463"/>
            <a:ext cx="4887912" cy="4491037"/>
          </a:xfrm>
          <a:noFill/>
          <a:ln/>
        </p:spPr>
        <p:txBody>
          <a:bodyPr/>
          <a:lstStyle/>
          <a:p>
            <a:r>
              <a:rPr lang="en-GB" sz="3600" smtClean="0">
                <a:latin typeface="Arial" pitchFamily="34" charset="0"/>
              </a:rPr>
              <a:t>Most databases have a thesaurus of terms for the subjects covered by the database.  The database indexers go through each article in the database and decide what subjects it covers, they then match or assign the article subject headings from the fixed thesaurus.   z</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smtClean="0">
                <a:latin typeface="Times"/>
              </a:rPr>
              <a:t>The subject headings sit in a tree like this going from larger to smaller headings so you can see that Diabetes Mellitus is a subset of Diabetes Mellitus but Diabetes Mellitus sits below Metabolic Diseases and Glucose Metabolism Disorders.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5700" cy="3724275"/>
          </a:xfrm>
          <a:ln/>
        </p:spPr>
      </p:sp>
      <p:sp>
        <p:nvSpPr>
          <p:cNvPr id="49155" name="Rectangle 3"/>
          <p:cNvSpPr>
            <a:spLocks noGrp="1" noChangeArrowheads="1"/>
          </p:cNvSpPr>
          <p:nvPr>
            <p:ph type="body" idx="1"/>
          </p:nvPr>
        </p:nvSpPr>
        <p:spPr>
          <a:xfrm>
            <a:off x="889000" y="4714875"/>
            <a:ext cx="4891088" cy="4468813"/>
          </a:xfrm>
          <a:noFill/>
          <a:ln/>
        </p:spPr>
        <p:txBody>
          <a:bodyPr/>
          <a:lstStyle/>
          <a:p>
            <a:r>
              <a:rPr lang="en-GB" smtClean="0">
                <a:latin typeface="Arial" pitchFamily="34" charset="0"/>
              </a:rPr>
              <a:t>MeSH = Medical Subject Headings are a particular set of controlled vocabulary to index articles. The big advantage is that you don</a:t>
            </a:r>
            <a:r>
              <a:rPr lang="en-GB" smtClean="0">
                <a:latin typeface="Times"/>
              </a:rPr>
              <a:t>’</a:t>
            </a:r>
            <a:r>
              <a:rPr lang="en-GB" smtClean="0">
                <a:latin typeface="Arial" pitchFamily="34" charset="0"/>
              </a:rPr>
              <a:t>t have to second guess what terminology an author has used. </a:t>
            </a:r>
          </a:p>
          <a:p>
            <a:endParaRPr lang="en-GB" smtClean="0">
              <a:latin typeface="Arial" pitchFamily="34" charset="0"/>
            </a:endParaRPr>
          </a:p>
          <a:p>
            <a:r>
              <a:rPr lang="en-GB" smtClean="0">
                <a:latin typeface="Arial" pitchFamily="34" charset="0"/>
              </a:rPr>
              <a:t>Articles get indexed by individuals. It can take a few month before that happens. In the meantime the article can be searched for by using keywords. It</a:t>
            </a:r>
            <a:r>
              <a:rPr lang="en-GB" smtClean="0">
                <a:latin typeface="Times"/>
              </a:rPr>
              <a:t>’</a:t>
            </a:r>
            <a:r>
              <a:rPr lang="en-GB" smtClean="0">
                <a:latin typeface="Arial" pitchFamily="34" charset="0"/>
              </a:rPr>
              <a:t>s important to be aware of this. You don</a:t>
            </a:r>
            <a:r>
              <a:rPr lang="en-GB" smtClean="0">
                <a:latin typeface="Times"/>
              </a:rPr>
              <a:t>’</a:t>
            </a:r>
            <a:r>
              <a:rPr lang="en-GB" smtClean="0">
                <a:latin typeface="Arial" pitchFamily="34" charset="0"/>
              </a:rPr>
              <a:t>t want to miss out on relevant articles. A combination of text word and subject searching is best.</a:t>
            </a:r>
          </a:p>
          <a:p>
            <a:endParaRPr lang="en-GB" smtClean="0">
              <a:latin typeface="Times"/>
            </a:endParaRPr>
          </a:p>
          <a:p>
            <a:r>
              <a:rPr lang="en-GB" smtClean="0">
                <a:latin typeface="Times"/>
              </a:rPr>
              <a:t>Sometimes there will not be an appropriate subject heading for your search and you will have to use a text word search instead, you can’t be sure you have covered everything if you just truly on a subject heading search – how through you are depends on your purpose for searching and how essential it is that you don’t miss anything.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smtClean="0">
                <a:latin typeface="Times"/>
              </a:rPr>
              <a:t>Now you have your keywords picked out you need to decide how to link them together in your database search. To do this we use what are called ‘Boolean terms’. This is just a complex way of saying use the word AND and OR to link different concepts together. For the keywords on the screen you would use the word AND as you want to find articles are about each of these concepts. AND will therefore narrow your search by looking only for articles which include all of the terms, so this search will find only articles which include Cladribine, Hairy cell leukemia and review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smtClean="0">
                <a:latin typeface="Times"/>
              </a:rPr>
              <a:t>The other Boolean term was OR. This is used to allow you to expand each concept by adding additional keywords such as synonyms, plurals and spelling differences. So for the first concept a synonym of clabribine is (I believe) Leustatin. For a second concept our synonym could be a different spelling of leukaemia.</a:t>
            </a:r>
          </a:p>
          <a:p>
            <a:endParaRPr lang="en-GB" smtClean="0">
              <a:latin typeface="Times"/>
            </a:endParaRPr>
          </a:p>
          <a:p>
            <a:r>
              <a:rPr lang="en-GB" smtClean="0">
                <a:latin typeface="Times"/>
              </a:rPr>
              <a:t>Obviously you could think of more. You expand a using the word ‘OR’ – this broadens your search increasing your results.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2488" y="744538"/>
            <a:ext cx="4965700" cy="3724275"/>
          </a:xfrm>
          <a:ln/>
        </p:spPr>
      </p:sp>
      <p:sp>
        <p:nvSpPr>
          <p:cNvPr id="44035" name="Rectangle 3"/>
          <p:cNvSpPr>
            <a:spLocks noGrp="1" noChangeArrowheads="1"/>
          </p:cNvSpPr>
          <p:nvPr>
            <p:ph type="body" idx="1"/>
          </p:nvPr>
        </p:nvSpPr>
        <p:spPr>
          <a:xfrm>
            <a:off x="889000" y="4714875"/>
            <a:ext cx="4891088" cy="4468813"/>
          </a:xfrm>
          <a:noFill/>
          <a:ln/>
        </p:spPr>
        <p:txBody>
          <a:bodyPr/>
          <a:lstStyle/>
          <a:p>
            <a:r>
              <a:rPr lang="en-GB" smtClean="0">
                <a:latin typeface="Arial" pitchFamily="34" charset="0"/>
              </a:rPr>
              <a:t>Setting limits</a:t>
            </a:r>
          </a:p>
          <a:p>
            <a:pPr>
              <a:buFontTx/>
              <a:buChar char="•"/>
            </a:pPr>
            <a:r>
              <a:rPr lang="en-GB" smtClean="0">
                <a:latin typeface="Arial" pitchFamily="34" charset="0"/>
              </a:rPr>
              <a:t>The options to set limits vary from database to database</a:t>
            </a:r>
          </a:p>
          <a:p>
            <a:r>
              <a:rPr lang="en-GB" smtClean="0">
                <a:latin typeface="Times"/>
              </a:rPr>
              <a:t>Limits are a good way to get fewer results if you are getting too many.  Limits also let you focus your search so if you are looking for info only on e.g. young adults you can limit by age, review article or clinical trial. It’s also useful to limit by language although most articles have an abstract in English so you may want to look at these.  Usually you’ll be looking at the most recent research so limiting by years can also cut down the number of results.</a:t>
            </a:r>
          </a:p>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GB" smtClean="0">
                <a:latin typeface="Times"/>
              </a:rPr>
              <a:t>Pubmed is a freely available database so you can access it by just typing in pubmed.gov but if you access it via the library webpage it will recognise that you are an Imperial student and include the SFX link so you can access full text articles from journals that are paid for by Imperial.  If you don’t do this it will only provide links to articles that are available free to anyone.</a:t>
            </a:r>
          </a:p>
          <a:p>
            <a:r>
              <a:rPr lang="en-GB" smtClean="0">
                <a:latin typeface="Times"/>
              </a:rPr>
              <a:t>When searching it’s usually best to search for each concept in your search separately and then combine them.  I’m going to show you about combining sets. </a:t>
            </a:r>
          </a:p>
          <a:p>
            <a:r>
              <a:rPr lang="en-GB" b="1" smtClean="0">
                <a:latin typeface="Times"/>
              </a:rPr>
              <a:t>Access article called Hairy cell leukemia: current concepts to show SFX button</a:t>
            </a:r>
          </a:p>
          <a:p>
            <a:endParaRPr lang="en-GB"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Times"/>
              </a:rPr>
              <a:t>The areas I will be covering today include a brief refresher on the some key library resource and how to access them. We will then look at literature searching which involves building an effective search strategy and carrying out advanced searches on databases such as at OVIDSP, which you may have noticed has a new design. We will also look at Ovid which  is an interface for a number of databases including Medline and a database called </a:t>
            </a:r>
            <a:r>
              <a:rPr lang="en-GB" dirty="0" err="1" smtClean="0">
                <a:latin typeface="Times"/>
              </a:rPr>
              <a:t>Embase</a:t>
            </a:r>
            <a:r>
              <a:rPr lang="en-GB" dirty="0" smtClean="0">
                <a:latin typeface="Times"/>
              </a:rPr>
              <a:t> among others.</a:t>
            </a:r>
          </a:p>
        </p:txBody>
      </p:sp>
      <p:sp>
        <p:nvSpPr>
          <p:cNvPr id="34820" name="Slide Number Placeholder 3"/>
          <p:cNvSpPr>
            <a:spLocks noGrp="1"/>
          </p:cNvSpPr>
          <p:nvPr>
            <p:ph type="sldNum" sz="quarter" idx="5"/>
          </p:nvPr>
        </p:nvSpPr>
        <p:spPr>
          <a:noFill/>
        </p:spPr>
        <p:txBody>
          <a:bodyPr/>
          <a:lstStyle/>
          <a:p>
            <a:fld id="{8605A8B1-CB5E-4785-9F65-C05634D1F653}" type="slidenum">
              <a:rPr lang="en-GB" altLang="en-GB"/>
              <a:pPr/>
              <a:t>2</a:t>
            </a:fld>
            <a:endParaRPr lang="en-GB"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55663" y="746125"/>
            <a:ext cx="4960937" cy="3721100"/>
          </a:xfrm>
          <a:ln/>
        </p:spPr>
      </p:sp>
      <p:sp>
        <p:nvSpPr>
          <p:cNvPr id="35843" name="Rectangle 3"/>
          <p:cNvSpPr>
            <a:spLocks noGrp="1" noChangeArrowheads="1"/>
          </p:cNvSpPr>
          <p:nvPr>
            <p:ph type="body" idx="1"/>
          </p:nvPr>
        </p:nvSpPr>
        <p:spPr>
          <a:xfrm>
            <a:off x="889000" y="4714875"/>
            <a:ext cx="4891088" cy="4467225"/>
          </a:xfrm>
          <a:noFill/>
          <a:ln/>
        </p:spPr>
        <p:txBody>
          <a:bodyPr/>
          <a:lstStyle/>
          <a:p>
            <a:pPr lvl="1"/>
            <a:r>
              <a:rPr lang="en-GB" dirty="0" smtClean="0">
                <a:latin typeface="Arial" pitchFamily="34" charset="0"/>
              </a:rPr>
              <a:t>Access Library website, this website provides links to resources provided by the library. Remind you how to access</a:t>
            </a:r>
          </a:p>
          <a:p>
            <a:pPr lvl="1"/>
            <a:r>
              <a:rPr lang="en-GB" dirty="0" smtClean="0">
                <a:latin typeface="Arial" pitchFamily="34" charset="0"/>
              </a:rPr>
              <a:t>Go to the ‘Digital Library’ page</a:t>
            </a:r>
          </a:p>
          <a:p>
            <a:pPr lvl="1"/>
            <a:r>
              <a:rPr lang="en-GB" dirty="0" smtClean="0">
                <a:latin typeface="Arial" pitchFamily="34" charset="0"/>
              </a:rPr>
              <a:t>Show Electronic journals list find the </a:t>
            </a:r>
            <a:r>
              <a:rPr lang="en-GB" dirty="0" smtClean="0">
                <a:latin typeface="Times"/>
              </a:rPr>
              <a:t>AMERICAN JOURNAL OF HEMATOLOGY  </a:t>
            </a:r>
            <a:endParaRPr lang="en-GB" dirty="0" smtClean="0">
              <a:latin typeface="Arial" pitchFamily="34" charset="0"/>
            </a:endParaRPr>
          </a:p>
          <a:p>
            <a:pPr lvl="1"/>
            <a:r>
              <a:rPr lang="en-GB" dirty="0" smtClean="0">
                <a:latin typeface="Arial" pitchFamily="34" charset="0"/>
              </a:rPr>
              <a:t>Show how to access databases e.g. </a:t>
            </a:r>
            <a:r>
              <a:rPr lang="en-GB" dirty="0" err="1" smtClean="0">
                <a:latin typeface="Arial" pitchFamily="34" charset="0"/>
              </a:rPr>
              <a:t>Pubmed</a:t>
            </a:r>
            <a:endParaRPr lang="en-GB" dirty="0" smtClean="0">
              <a:latin typeface="Arial" pitchFamily="34" charset="0"/>
            </a:endParaRPr>
          </a:p>
          <a:p>
            <a:pPr lvl="1"/>
            <a:r>
              <a:rPr lang="en-GB" dirty="0" smtClean="0">
                <a:latin typeface="Arial" pitchFamily="34" charset="0"/>
              </a:rPr>
              <a:t>Show how to find books and print journals via catalogue (just do a search for Haematology) </a:t>
            </a:r>
          </a:p>
          <a:p>
            <a:pPr lvl="1"/>
            <a:r>
              <a:rPr lang="en-GB" dirty="0" smtClean="0">
                <a:latin typeface="Arial" pitchFamily="34" charset="0"/>
              </a:rPr>
              <a:t>Show how to access from home</a:t>
            </a:r>
          </a:p>
          <a:p>
            <a:pPr lvl="1"/>
            <a:endParaRPr lang="en-GB" dirty="0" smtClean="0">
              <a:latin typeface="Arial" pitchFamily="34" charset="0"/>
            </a:endParaRPr>
          </a:p>
          <a:p>
            <a:pPr lvl="1"/>
            <a:r>
              <a:rPr lang="en-GB" dirty="0" smtClean="0">
                <a:latin typeface="Arial" pitchFamily="34" charset="0"/>
              </a:rPr>
              <a:t>The Website has lots of information in different places as it caters for all subjects at Imperial. For this reason we have created a medicine subject pages which lists some of the key medicine resources along with descriptions and links straight to them.</a:t>
            </a:r>
          </a:p>
          <a:p>
            <a:pPr lvl="1"/>
            <a:endParaRPr lang="en-GB" dirty="0" smtClean="0">
              <a:latin typeface="Arial" pitchFamily="34" charset="0"/>
            </a:endParaRPr>
          </a:p>
          <a:p>
            <a:pPr lvl="1"/>
            <a:r>
              <a:rPr lang="en-GB" dirty="0" smtClean="0">
                <a:latin typeface="Arial" pitchFamily="34" charset="0"/>
              </a:rPr>
              <a:t>We also have a medicine Blog designed for Medicine staff and students at Imperial, it pulls together relevant parts of the library website along with links to external resources.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mtClean="0">
                <a:latin typeface="Times"/>
              </a:rPr>
              <a:t>Lets focus on some of the key resources we looked at on the medicine subject page. The most frequently used medical database is Medline which is available via various different interfaces.  It is freely available through the PubMed interface is via the US National Library of Medicine, as Pubmed is free you can get access to Medline throughout your career. The College also pays for Medline via an interface called Ovid. Medline is a bibliographic database that lets you search millions of article references and abstracts in the fields of medicine, the health care system, and preclinical sciences. In terms the journals is covers, Medline does have a slight American bias.</a:t>
            </a:r>
          </a:p>
          <a:p>
            <a:r>
              <a:rPr lang="en-GB" smtClean="0">
                <a:latin typeface="Times"/>
              </a:rPr>
              <a:t>The Ovid interface also provides access to other databases. One of these is called Embase. Embase covers more European journals and is especially strong on drugs and therapeutics.  </a:t>
            </a:r>
          </a:p>
          <a:p>
            <a:r>
              <a:rPr lang="en-GB" smtClean="0">
                <a:latin typeface="Times"/>
              </a:rPr>
              <a:t>We will focus on Medline Pubmed today but I will first give you an overview of some the other databases out there.</a:t>
            </a:r>
          </a:p>
          <a:p>
            <a:endParaRPr lang="en-GB" smtClean="0">
              <a:latin typeface="Times"/>
            </a:endParaRPr>
          </a:p>
          <a:p>
            <a:r>
              <a:rPr lang="en-GB" smtClean="0">
                <a:latin typeface="Times"/>
              </a:rPr>
              <a:t>Web of knowledge an is an interface that allows you to search through a number of general databases that cover both science and humanities, it’s strengths are that it allows you to do citation searching, so you can see how many times and where a particular article has been cited. It also provides access to journal citation reports allowing you to find ‘journal impact factors’ from which you can see which journals are the most influential within a particular subject area.</a:t>
            </a:r>
          </a:p>
          <a:p>
            <a:r>
              <a:rPr lang="en-GB" smtClean="0">
                <a:latin typeface="Times"/>
              </a:rPr>
              <a:t>I’ll show you how to search for haematology during the session. Another database you can access through Web of knowledge is ‘Web of Science’ from which you can search for journal articles and the proceedings of worldwide conferences.</a:t>
            </a:r>
          </a:p>
          <a:p>
            <a:endParaRPr lang="en-GB" smtClean="0">
              <a:latin typeface="Times"/>
            </a:endParaRPr>
          </a:p>
          <a:p>
            <a:r>
              <a:rPr lang="en-GB" smtClean="0">
                <a:latin typeface="Times"/>
              </a:rPr>
              <a:t>Cochrane refers to Cochrane library, a free Evidence Based medicine resource that provides access to systematic reviews carried out by the Cochrane Collaboration (who are seen as the ‘Gold standard’). Cochrane also contains the worlds largest searchable register of randomised control trials.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6BA70-BCA0-49D3-9581-8F063D252ABC}" type="slidenum">
              <a:rPr lang="en-GB" altLang="en-GB"/>
              <a:pPr/>
              <a:t>5</a:t>
            </a:fld>
            <a:endParaRPr lang="en-GB" altLang="en-GB"/>
          </a:p>
        </p:txBody>
      </p:sp>
      <p:sp>
        <p:nvSpPr>
          <p:cNvPr id="536578" name="Rectangle 2"/>
          <p:cNvSpPr>
            <a:spLocks noGrp="1" noRot="1" noChangeAspect="1" noChangeArrowheads="1" noTextEdit="1"/>
          </p:cNvSpPr>
          <p:nvPr>
            <p:ph type="sldImg"/>
          </p:nvPr>
        </p:nvSpPr>
        <p:spPr>
          <a:xfrm>
            <a:off x="857250" y="773113"/>
            <a:ext cx="4953000" cy="3716337"/>
          </a:xfrm>
          <a:ln/>
        </p:spPr>
      </p:sp>
      <p:sp>
        <p:nvSpPr>
          <p:cNvPr id="536579" name="Rectangle 3"/>
          <p:cNvSpPr>
            <a:spLocks noGrp="1" noChangeArrowheads="1"/>
          </p:cNvSpPr>
          <p:nvPr>
            <p:ph type="body" idx="1"/>
          </p:nvPr>
        </p:nvSpPr>
        <p:spPr>
          <a:xfrm>
            <a:off x="889836" y="4719403"/>
            <a:ext cx="4889416" cy="4487405"/>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6808-BCAC-4509-B1C4-4EDE7561E2F6}" type="slidenum">
              <a:rPr lang="en-GB" altLang="en-GB"/>
              <a:pPr/>
              <a:t>7</a:t>
            </a:fld>
            <a:endParaRPr lang="en-GB" altLang="en-GB"/>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GB"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58838" y="773113"/>
            <a:ext cx="4951412" cy="3713162"/>
          </a:xfrm>
          <a:ln/>
        </p:spPr>
      </p:sp>
      <p:sp>
        <p:nvSpPr>
          <p:cNvPr id="41987" name="Rectangle 3"/>
          <p:cNvSpPr>
            <a:spLocks noGrp="1" noChangeArrowheads="1"/>
          </p:cNvSpPr>
          <p:nvPr>
            <p:ph type="body" idx="1"/>
          </p:nvPr>
        </p:nvSpPr>
        <p:spPr>
          <a:xfrm>
            <a:off x="890588" y="4716463"/>
            <a:ext cx="4887912" cy="4491037"/>
          </a:xfrm>
          <a:noFill/>
          <a:ln/>
        </p:spPr>
        <p:txBody>
          <a:bodyPr lIns="91328" tIns="45664" rIns="91328" bIns="45664"/>
          <a:lstStyle/>
          <a:p>
            <a:endParaRPr lang="en-GB"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smtClean="0">
                <a:latin typeface="Times"/>
              </a:rPr>
              <a:t>Databases may use slightly different symbols to replace letters but they all allow you to search using a symbol to replace one or a number of letters – check the help if you are unsure.  Truncation lets you search for any words starting with a few letters.  This will help you when look at similar concepts in one search.  Wild cards will let you search for a missing letter or letters in the middle of a word.  This helps with alternative spellings e.g. American.  Don’t always need to use these, some databases like Pubmed will do a lot of this for you automatically, however it’s useful to bare this in mind as sometimes it will help you to increase your results. Also useful for databases available through Ovid.</a:t>
            </a:r>
          </a:p>
          <a:p>
            <a:endParaRPr lang="en-GB"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179388" y="188913"/>
            <a:ext cx="2376487" cy="627062"/>
          </a:xfrm>
          <a:prstGeom prst="rect">
            <a:avLst/>
          </a:prstGeom>
          <a:noFill/>
          <a:ln w="9525">
            <a:noFill/>
            <a:miter lim="800000"/>
            <a:headEnd/>
            <a:tailEnd/>
          </a:ln>
        </p:spPr>
      </p:pic>
      <p:pic>
        <p:nvPicPr>
          <p:cNvPr id="6" name="Picture 25" descr="Logo_1_col"/>
          <p:cNvPicPr>
            <a:picLocks noChangeAspect="1" noChangeArrowheads="1"/>
          </p:cNvPicPr>
          <p:nvPr userDrawn="1"/>
        </p:nvPicPr>
        <p:blipFill>
          <a:blip r:embed="rId4" cstate="print"/>
          <a:srcRect/>
          <a:stretch>
            <a:fillRect/>
          </a:stretch>
        </p:blipFill>
        <p:spPr bwMode="auto">
          <a:xfrm>
            <a:off x="7164388" y="6118225"/>
            <a:ext cx="1422400" cy="406400"/>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E207F"/>
                </a:solidFill>
              </a:defRPr>
            </a:lvl1pPr>
          </a:lstStyle>
          <a:p>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62000" y="25146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762000" y="42672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pPr>
            <a:endParaRPr lang="en-GB"/>
          </a:p>
        </p:txBody>
      </p:sp>
      <p:pic>
        <p:nvPicPr>
          <p:cNvPr id="1029" name="Picture 25" descr="college blue"/>
          <p:cNvPicPr>
            <a:picLocks noChangeAspect="1" noChangeArrowheads="1"/>
          </p:cNvPicPr>
          <p:nvPr userDrawn="1"/>
        </p:nvPicPr>
        <p:blipFill>
          <a:blip r:embed="rId15" cstate="print"/>
          <a:srcRect/>
          <a:stretch>
            <a:fillRect/>
          </a:stretch>
        </p:blipFill>
        <p:spPr bwMode="auto">
          <a:xfrm>
            <a:off x="179388" y="188913"/>
            <a:ext cx="2376487" cy="627062"/>
          </a:xfrm>
          <a:prstGeom prst="rect">
            <a:avLst/>
          </a:prstGeom>
          <a:noFill/>
          <a:ln w="9525">
            <a:noFill/>
            <a:miter lim="800000"/>
            <a:headEnd/>
            <a:tailEnd/>
          </a:ln>
        </p:spPr>
      </p:pic>
      <p:pic>
        <p:nvPicPr>
          <p:cNvPr id="1030" name="Picture 26" descr="Logo_1_col"/>
          <p:cNvPicPr>
            <a:picLocks noChangeAspect="1" noChangeArrowheads="1"/>
          </p:cNvPicPr>
          <p:nvPr userDrawn="1"/>
        </p:nvPicPr>
        <p:blipFill>
          <a:blip r:embed="rId16" cstate="print"/>
          <a:srcRect/>
          <a:stretch>
            <a:fillRect/>
          </a:stretch>
        </p:blipFill>
        <p:spPr bwMode="auto">
          <a:xfrm>
            <a:off x="7164388" y="6118225"/>
            <a:ext cx="1422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chemeClr val="bg1"/>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mperial.ac.uk/libra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onlinelibrary.wiley.com/o/cochrane/clsysrev/articles/CD005351/fram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nlinelibrary.wiley.com/o/cochrane/clsysrev/articles/CD004403/fram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nlinelibrary.wiley.com/o/cochrane/clsysrev/articles/CD005975/fram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3.imperial.ac.uk/libra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shaw@imperial.ac.uk" TargetMode="External"/><Relationship Id="rId2" Type="http://schemas.openxmlformats.org/officeDocument/2006/relationships/hyperlink" Target="mailto:a.regan@imperial.ac.uk" TargetMode="External"/><Relationship Id="rId1" Type="http://schemas.openxmlformats.org/officeDocument/2006/relationships/slideLayout" Target="../slideLayouts/slideLayout2.xml"/><Relationship Id="rId6" Type="http://schemas.openxmlformats.org/officeDocument/2006/relationships/hyperlink" Target="mailto:m.gainsford@imperial.ac.uk" TargetMode="External"/><Relationship Id="rId5" Type="http://schemas.openxmlformats.org/officeDocument/2006/relationships/hyperlink" Target="mailto:j.cousins@imperial.ac.uk" TargetMode="External"/><Relationship Id="rId4" Type="http://schemas.openxmlformats.org/officeDocument/2006/relationships/hyperlink" Target="mailto:k.perris@imperial.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3.imperial.ac.uk/library/subjectsandsupport/medic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4348" y="980728"/>
            <a:ext cx="7772400" cy="2664296"/>
          </a:xfrm>
        </p:spPr>
        <p:txBody>
          <a:bodyPr/>
          <a:lstStyle/>
          <a:p>
            <a:pPr algn="ctr"/>
            <a:r>
              <a:rPr lang="en-GB" b="0" dirty="0" smtClean="0">
                <a:solidFill>
                  <a:schemeClr val="tx1"/>
                </a:solidFill>
              </a:rPr>
              <a:t/>
            </a:r>
            <a:br>
              <a:rPr lang="en-GB" b="0" dirty="0" smtClean="0">
                <a:solidFill>
                  <a:schemeClr val="tx1"/>
                </a:solidFill>
              </a:rPr>
            </a:br>
            <a:r>
              <a:rPr lang="en-GB" b="0" dirty="0" smtClean="0">
                <a:solidFill>
                  <a:schemeClr val="tx1"/>
                </a:solidFill>
              </a:rPr>
              <a:t>BSc Pharmacology</a:t>
            </a:r>
            <a:br>
              <a:rPr lang="en-GB" b="0" dirty="0" smtClean="0">
                <a:solidFill>
                  <a:schemeClr val="tx1"/>
                </a:solidFill>
              </a:rPr>
            </a:br>
            <a:r>
              <a:rPr lang="en-GB" sz="4400" b="0" dirty="0" smtClean="0">
                <a:solidFill>
                  <a:schemeClr val="tx1"/>
                </a:solidFill>
              </a:rPr>
              <a:t>Database </a:t>
            </a:r>
            <a:r>
              <a:rPr lang="en-GB" sz="4400" b="0" dirty="0" smtClean="0">
                <a:solidFill>
                  <a:schemeClr val="tx1"/>
                </a:solidFill>
              </a:rPr>
              <a:t>search </a:t>
            </a:r>
            <a:r>
              <a:rPr lang="en-GB" sz="4400" b="0" dirty="0">
                <a:solidFill>
                  <a:schemeClr val="tx1"/>
                </a:solidFill>
              </a:rPr>
              <a:t>s</a:t>
            </a:r>
            <a:r>
              <a:rPr lang="en-GB" sz="4400" b="0" dirty="0" smtClean="0">
                <a:solidFill>
                  <a:schemeClr val="tx1"/>
                </a:solidFill>
              </a:rPr>
              <a:t>kills</a:t>
            </a:r>
            <a:r>
              <a:rPr lang="en-GB" sz="4400" b="0" dirty="0" smtClean="0"/>
              <a:t> </a:t>
            </a:r>
            <a:r>
              <a:rPr lang="en-GB" sz="4400" b="0" dirty="0" smtClean="0"/>
              <a:t/>
            </a:r>
            <a:br>
              <a:rPr lang="en-GB" sz="4400" b="0" dirty="0" smtClean="0"/>
            </a:br>
            <a:r>
              <a:rPr lang="en-GB" sz="4400" b="0" dirty="0" smtClean="0">
                <a:solidFill>
                  <a:schemeClr val="tx1"/>
                </a:solidFill>
              </a:rPr>
              <a:t>and</a:t>
            </a:r>
            <a:br>
              <a:rPr lang="en-GB" sz="4400" b="0" dirty="0" smtClean="0">
                <a:solidFill>
                  <a:schemeClr val="tx1"/>
                </a:solidFill>
              </a:rPr>
            </a:br>
            <a:r>
              <a:rPr lang="en-GB" sz="4400" b="0" dirty="0" err="1" smtClean="0">
                <a:solidFill>
                  <a:schemeClr val="tx1"/>
                </a:solidFill>
              </a:rPr>
              <a:t>Refworks</a:t>
            </a:r>
            <a:endParaRPr lang="en-GB" sz="4400" b="0" dirty="0" smtClean="0">
              <a:solidFill>
                <a:schemeClr val="tx1"/>
              </a:solidFill>
            </a:endParaRPr>
          </a:p>
        </p:txBody>
      </p:sp>
      <p:sp>
        <p:nvSpPr>
          <p:cNvPr id="3075" name="Rectangle 3"/>
          <p:cNvSpPr>
            <a:spLocks noGrp="1" noChangeArrowheads="1"/>
          </p:cNvSpPr>
          <p:nvPr>
            <p:ph type="body" idx="1"/>
          </p:nvPr>
        </p:nvSpPr>
        <p:spPr>
          <a:xfrm>
            <a:off x="755576" y="3933056"/>
            <a:ext cx="7772400" cy="1577724"/>
          </a:xfrm>
        </p:spPr>
        <p:txBody>
          <a:bodyPr/>
          <a:lstStyle/>
          <a:p>
            <a:pPr algn="ctr">
              <a:buNone/>
            </a:pPr>
            <a:r>
              <a:rPr lang="en-GB" dirty="0" smtClean="0">
                <a:solidFill>
                  <a:schemeClr val="tx1"/>
                </a:solidFill>
              </a:rPr>
              <a:t>27 </a:t>
            </a:r>
            <a:r>
              <a:rPr lang="en-GB" dirty="0" smtClean="0">
                <a:solidFill>
                  <a:schemeClr val="tx1"/>
                </a:solidFill>
              </a:rPr>
              <a:t>September 2012</a:t>
            </a:r>
          </a:p>
          <a:p>
            <a:pPr algn="ctr">
              <a:buNone/>
            </a:pPr>
            <a:endParaRPr lang="en-GB" sz="2000" dirty="0" smtClean="0"/>
          </a:p>
          <a:p>
            <a:pPr algn="ctr">
              <a:buFontTx/>
              <a:buNone/>
            </a:pPr>
            <a:r>
              <a:rPr lang="en-GB" sz="2400" dirty="0" smtClean="0">
                <a:solidFill>
                  <a:schemeClr val="tx1"/>
                </a:solidFill>
              </a:rPr>
              <a:t>Kate Perris</a:t>
            </a:r>
          </a:p>
          <a:p>
            <a:pPr algn="ctr">
              <a:buFontTx/>
              <a:buNone/>
            </a:pPr>
            <a:r>
              <a:rPr lang="en-GB" sz="2400" dirty="0" smtClean="0"/>
              <a:t>k.perris@imperial.ac.uk</a:t>
            </a:r>
          </a:p>
          <a:p>
            <a:pPr algn="ctr">
              <a:buFontTx/>
              <a:buNone/>
            </a:pPr>
            <a:endParaRPr lang="en-GB" sz="1200" dirty="0" smtClean="0"/>
          </a:p>
          <a:p>
            <a:pPr algn="ctr">
              <a:buFontTx/>
              <a:buNone/>
            </a:pPr>
            <a:endParaRPr lang="en-GB" sz="2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050" y="285728"/>
            <a:ext cx="7772400" cy="1143000"/>
          </a:xfrm>
        </p:spPr>
        <p:txBody>
          <a:bodyPr/>
          <a:lstStyle/>
          <a:p>
            <a:r>
              <a:rPr lang="en-GB" dirty="0" smtClean="0">
                <a:solidFill>
                  <a:schemeClr val="tx1"/>
                </a:solidFill>
              </a:rPr>
              <a:t>Text word Searching</a:t>
            </a:r>
          </a:p>
        </p:txBody>
      </p:sp>
      <p:sp>
        <p:nvSpPr>
          <p:cNvPr id="13315" name="Rectangle 7"/>
          <p:cNvSpPr>
            <a:spLocks noGrp="1" noChangeArrowheads="1"/>
          </p:cNvSpPr>
          <p:nvPr>
            <p:ph type="body" idx="1"/>
          </p:nvPr>
        </p:nvSpPr>
        <p:spPr>
          <a:xfrm>
            <a:off x="250825" y="2060575"/>
            <a:ext cx="3600450" cy="504825"/>
          </a:xfrm>
        </p:spPr>
        <p:txBody>
          <a:bodyPr/>
          <a:lstStyle/>
          <a:p>
            <a:pPr>
              <a:lnSpc>
                <a:spcPct val="80000"/>
              </a:lnSpc>
              <a:buFontTx/>
              <a:buNone/>
            </a:pPr>
            <a:endParaRPr lang="en-GB" sz="1400" b="1" smtClean="0">
              <a:solidFill>
                <a:schemeClr val="tx1"/>
              </a:solidFill>
            </a:endParaRPr>
          </a:p>
          <a:p>
            <a:pPr>
              <a:lnSpc>
                <a:spcPct val="80000"/>
              </a:lnSpc>
              <a:buFontTx/>
              <a:buNone/>
            </a:pPr>
            <a:endParaRPr lang="en-GB" sz="1400" smtClean="0"/>
          </a:p>
        </p:txBody>
      </p:sp>
      <p:sp>
        <p:nvSpPr>
          <p:cNvPr id="13316" name="Rectangle 8"/>
          <p:cNvSpPr>
            <a:spLocks noChangeArrowheads="1"/>
          </p:cNvSpPr>
          <p:nvPr/>
        </p:nvSpPr>
        <p:spPr bwMode="auto">
          <a:xfrm>
            <a:off x="755650" y="1916113"/>
            <a:ext cx="7272338" cy="3527425"/>
          </a:xfrm>
          <a:prstGeom prst="rect">
            <a:avLst/>
          </a:prstGeom>
          <a:noFill/>
          <a:ln w="9525">
            <a:noFill/>
            <a:miter lim="800000"/>
            <a:headEnd/>
            <a:tailEnd/>
          </a:ln>
        </p:spPr>
        <p:txBody>
          <a:bodyPr/>
          <a:lstStyle/>
          <a:p>
            <a:pPr marL="342900" indent="-342900" eaLnBrk="0" hangingPunct="0">
              <a:spcBef>
                <a:spcPct val="20000"/>
              </a:spcBef>
              <a:buFontTx/>
              <a:buChar char="•"/>
            </a:pPr>
            <a:endParaRPr lang="en-GB" sz="2400">
              <a:solidFill>
                <a:schemeClr val="tx1"/>
              </a:solidFill>
            </a:endParaRP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sp>
        <p:nvSpPr>
          <p:cNvPr id="13317" name="Rectangle 9"/>
          <p:cNvSpPr>
            <a:spLocks noChangeArrowheads="1"/>
          </p:cNvSpPr>
          <p:nvPr/>
        </p:nvSpPr>
        <p:spPr bwMode="auto">
          <a:xfrm>
            <a:off x="6156325" y="2276475"/>
            <a:ext cx="3240088" cy="1754188"/>
          </a:xfrm>
          <a:prstGeom prst="rect">
            <a:avLst/>
          </a:prstGeom>
          <a:noFill/>
          <a:ln w="9525">
            <a:noFill/>
            <a:miter lim="800000"/>
            <a:headEnd/>
            <a:tailEnd/>
          </a:ln>
        </p:spPr>
        <p:txBody>
          <a:bodyPr/>
          <a:lstStyle/>
          <a:p>
            <a:pPr marL="342900" indent="-342900" eaLnBrk="0" hangingPunct="0">
              <a:spcBef>
                <a:spcPct val="20000"/>
              </a:spcBef>
              <a:buFontTx/>
              <a:buChar char="•"/>
            </a:pPr>
            <a:r>
              <a:rPr lang="en-GB" sz="2400">
                <a:solidFill>
                  <a:schemeClr val="tx1"/>
                </a:solidFill>
              </a:rPr>
              <a:t>Searches across the entire article reference</a:t>
            </a: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pic>
        <p:nvPicPr>
          <p:cNvPr id="21505" name="Picture 1"/>
          <p:cNvPicPr>
            <a:picLocks noChangeAspect="1" noChangeArrowheads="1"/>
          </p:cNvPicPr>
          <p:nvPr/>
        </p:nvPicPr>
        <p:blipFill>
          <a:blip r:embed="rId3" cstate="print"/>
          <a:srcRect l="3957" t="34704" r="19881" b="9029"/>
          <a:stretch>
            <a:fillRect/>
          </a:stretch>
        </p:blipFill>
        <p:spPr bwMode="auto">
          <a:xfrm>
            <a:off x="214282" y="1285860"/>
            <a:ext cx="5500694" cy="2982532"/>
          </a:xfrm>
          <a:prstGeom prst="rect">
            <a:avLst/>
          </a:prstGeom>
          <a:noFill/>
          <a:ln w="9525">
            <a:noFill/>
            <a:miter lim="800000"/>
            <a:headEnd/>
            <a:tailEnd/>
          </a:ln>
          <a:effectLst/>
        </p:spPr>
      </p:pic>
      <p:pic>
        <p:nvPicPr>
          <p:cNvPr id="10" name="Picture 9"/>
          <p:cNvPicPr/>
          <p:nvPr/>
        </p:nvPicPr>
        <p:blipFill>
          <a:blip r:embed="rId4" cstate="print"/>
          <a:srcRect l="3324" t="23108" r="18569" b="62361"/>
          <a:stretch>
            <a:fillRect/>
          </a:stretch>
        </p:blipFill>
        <p:spPr bwMode="auto">
          <a:xfrm>
            <a:off x="142844" y="4286256"/>
            <a:ext cx="5572164" cy="642942"/>
          </a:xfrm>
          <a:prstGeom prst="rect">
            <a:avLst/>
          </a:prstGeom>
          <a:noFill/>
          <a:ln w="9525">
            <a:noFill/>
            <a:miter lim="800000"/>
            <a:headEnd/>
            <a:tailEnd/>
          </a:ln>
        </p:spPr>
      </p:pic>
      <p:pic>
        <p:nvPicPr>
          <p:cNvPr id="11" name="Picture 10"/>
          <p:cNvPicPr/>
          <p:nvPr/>
        </p:nvPicPr>
        <p:blipFill>
          <a:blip r:embed="rId5" cstate="print"/>
          <a:srcRect l="3988" t="42986" r="14248" b="26471"/>
          <a:stretch>
            <a:fillRect/>
          </a:stretch>
        </p:blipFill>
        <p:spPr bwMode="auto">
          <a:xfrm>
            <a:off x="285720" y="5000636"/>
            <a:ext cx="5057794" cy="1571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55650" y="1989138"/>
            <a:ext cx="7772400" cy="4287837"/>
          </a:xfrm>
        </p:spPr>
        <p:txBody>
          <a:bodyPr/>
          <a:lstStyle/>
          <a:p>
            <a:r>
              <a:rPr lang="en-GB" sz="2400" smtClean="0">
                <a:solidFill>
                  <a:schemeClr val="tx1"/>
                </a:solidFill>
              </a:rPr>
              <a:t>Look out for spelling differences (e.g. British / US)</a:t>
            </a:r>
          </a:p>
          <a:p>
            <a:r>
              <a:rPr lang="en-GB" sz="2400" smtClean="0">
                <a:solidFill>
                  <a:schemeClr val="tx1"/>
                </a:solidFill>
              </a:rPr>
              <a:t>Plurals e.g. Pregnancy OR Pregnant OR Pregnancies etc</a:t>
            </a:r>
          </a:p>
          <a:p>
            <a:r>
              <a:rPr lang="en-GB" sz="2400" smtClean="0">
                <a:solidFill>
                  <a:schemeClr val="tx1"/>
                </a:solidFill>
              </a:rPr>
              <a:t>Synonyms such as Antiretroviral </a:t>
            </a:r>
            <a:r>
              <a:rPr lang="en-GB" sz="2400" i="1" smtClean="0">
                <a:solidFill>
                  <a:schemeClr val="tx1"/>
                </a:solidFill>
              </a:rPr>
              <a:t>Drugs</a:t>
            </a:r>
            <a:r>
              <a:rPr lang="en-GB" sz="2400" smtClean="0">
                <a:solidFill>
                  <a:schemeClr val="tx1"/>
                </a:solidFill>
              </a:rPr>
              <a:t> OR Antiretroviral </a:t>
            </a:r>
            <a:r>
              <a:rPr lang="en-GB" sz="2400" i="1" smtClean="0">
                <a:solidFill>
                  <a:schemeClr val="tx1"/>
                </a:solidFill>
              </a:rPr>
              <a:t>Agents</a:t>
            </a:r>
          </a:p>
          <a:p>
            <a:endParaRPr lang="en-GB" sz="2400" i="1" smtClean="0"/>
          </a:p>
        </p:txBody>
      </p:sp>
      <p:sp>
        <p:nvSpPr>
          <p:cNvPr id="12291" name="Rectangle 4"/>
          <p:cNvSpPr>
            <a:spLocks noChangeArrowheads="1"/>
          </p:cNvSpPr>
          <p:nvPr/>
        </p:nvSpPr>
        <p:spPr bwMode="auto">
          <a:xfrm>
            <a:off x="755650" y="836613"/>
            <a:ext cx="7772400" cy="1143000"/>
          </a:xfrm>
          <a:prstGeom prst="rect">
            <a:avLst/>
          </a:prstGeom>
          <a:noFill/>
          <a:ln w="9525">
            <a:noFill/>
            <a:miter lim="800000"/>
            <a:headEnd/>
            <a:tailEnd/>
          </a:ln>
        </p:spPr>
        <p:txBody>
          <a:bodyPr anchor="ctr"/>
          <a:lstStyle/>
          <a:p>
            <a:pPr eaLnBrk="0" hangingPunct="0"/>
            <a:r>
              <a:rPr lang="en-GB" sz="3200" b="1">
                <a:solidFill>
                  <a:schemeClr val="tx1"/>
                </a:solidFill>
              </a:rPr>
              <a:t>Synonyms and additional terms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908050"/>
            <a:ext cx="7772400" cy="1143000"/>
          </a:xfrm>
        </p:spPr>
        <p:txBody>
          <a:bodyPr/>
          <a:lstStyle/>
          <a:p>
            <a:r>
              <a:rPr lang="en-GB" dirty="0" smtClean="0">
                <a:solidFill>
                  <a:schemeClr val="tx1"/>
                </a:solidFill>
              </a:rPr>
              <a:t>Search techniques</a:t>
            </a:r>
          </a:p>
        </p:txBody>
      </p:sp>
      <p:sp>
        <p:nvSpPr>
          <p:cNvPr id="15363" name="Rectangle 3"/>
          <p:cNvSpPr>
            <a:spLocks noGrp="1" noChangeArrowheads="1"/>
          </p:cNvSpPr>
          <p:nvPr>
            <p:ph type="body" idx="1"/>
          </p:nvPr>
        </p:nvSpPr>
        <p:spPr>
          <a:xfrm>
            <a:off x="468313" y="2205038"/>
            <a:ext cx="7991475" cy="3744912"/>
          </a:xfrm>
        </p:spPr>
        <p:txBody>
          <a:bodyPr/>
          <a:lstStyle/>
          <a:p>
            <a:pPr marL="533400" indent="-533400">
              <a:buFontTx/>
              <a:buAutoNum type="arabicPeriod"/>
            </a:pPr>
            <a:r>
              <a:rPr lang="en-GB" sz="3200" dirty="0" smtClean="0">
                <a:solidFill>
                  <a:srgbClr val="FF3300"/>
                </a:solidFill>
              </a:rPr>
              <a:t>Truncation</a:t>
            </a:r>
            <a:r>
              <a:rPr lang="en-GB" sz="3200" dirty="0" smtClean="0">
                <a:solidFill>
                  <a:srgbClr val="1F289B"/>
                </a:solidFill>
              </a:rPr>
              <a:t> </a:t>
            </a:r>
            <a:r>
              <a:rPr lang="en-GB" sz="3200" dirty="0" smtClean="0">
                <a:solidFill>
                  <a:schemeClr val="tx1"/>
                </a:solidFill>
              </a:rPr>
              <a:t>symbol (usually $ or *) e.g. </a:t>
            </a:r>
            <a:endParaRPr lang="en-GB" sz="2400" dirty="0" smtClean="0">
              <a:solidFill>
                <a:schemeClr val="tx1"/>
              </a:solidFill>
            </a:endParaRPr>
          </a:p>
          <a:p>
            <a:pPr marL="533400" indent="-533400">
              <a:buFontTx/>
              <a:buNone/>
            </a:pPr>
            <a:r>
              <a:rPr lang="en-GB" sz="3200" dirty="0" smtClean="0">
                <a:solidFill>
                  <a:schemeClr val="tx1"/>
                </a:solidFill>
              </a:rPr>
              <a:t>	</a:t>
            </a:r>
            <a:r>
              <a:rPr lang="en-GB" sz="3200" dirty="0" err="1" smtClean="0">
                <a:solidFill>
                  <a:schemeClr val="tx1"/>
                </a:solidFill>
              </a:rPr>
              <a:t>e.g.haematolog</a:t>
            </a:r>
            <a:r>
              <a:rPr lang="en-GB" sz="3200" b="1" dirty="0" smtClean="0">
                <a:solidFill>
                  <a:srgbClr val="FF3300"/>
                </a:solidFill>
              </a:rPr>
              <a:t>*</a:t>
            </a:r>
            <a:r>
              <a:rPr lang="en-GB" sz="3200" dirty="0" smtClean="0">
                <a:solidFill>
                  <a:schemeClr val="tx1"/>
                </a:solidFill>
              </a:rPr>
              <a:t> = haematology, haematological, haematologist, haematologists</a:t>
            </a:r>
          </a:p>
          <a:p>
            <a:pPr marL="533400" indent="-533400">
              <a:buFontTx/>
              <a:buNone/>
            </a:pPr>
            <a:endParaRPr lang="en-GB" sz="3200" dirty="0" smtClean="0">
              <a:solidFill>
                <a:schemeClr val="tx1"/>
              </a:solidFill>
            </a:endParaRPr>
          </a:p>
          <a:p>
            <a:pPr marL="533400" indent="-533400">
              <a:buFontTx/>
              <a:buNone/>
            </a:pPr>
            <a:r>
              <a:rPr lang="en-GB" sz="3200" i="1" dirty="0" smtClean="0">
                <a:solidFill>
                  <a:srgbClr val="1F289B"/>
                </a:solidFill>
              </a:rPr>
              <a:t>2.	</a:t>
            </a:r>
            <a:r>
              <a:rPr lang="en-GB" sz="3200" dirty="0" smtClean="0">
                <a:solidFill>
                  <a:srgbClr val="FF3300"/>
                </a:solidFill>
              </a:rPr>
              <a:t>Wild cards</a:t>
            </a:r>
            <a:r>
              <a:rPr lang="en-GB" sz="3200" i="1" dirty="0" smtClean="0">
                <a:solidFill>
                  <a:srgbClr val="1F289B"/>
                </a:solidFill>
              </a:rPr>
              <a:t> </a:t>
            </a:r>
            <a:r>
              <a:rPr lang="en-GB" sz="3200" i="1" dirty="0" smtClean="0">
                <a:solidFill>
                  <a:schemeClr val="tx1"/>
                </a:solidFill>
              </a:rPr>
              <a:t>e.g. ? </a:t>
            </a:r>
            <a:r>
              <a:rPr lang="en-GB" sz="3200" i="1" dirty="0" err="1" smtClean="0">
                <a:solidFill>
                  <a:schemeClr val="tx1"/>
                </a:solidFill>
              </a:rPr>
              <a:t>Organi</a:t>
            </a:r>
            <a:r>
              <a:rPr lang="en-GB" sz="3200" i="1" dirty="0" err="1" smtClean="0">
                <a:solidFill>
                  <a:srgbClr val="FF3300"/>
                </a:solidFill>
              </a:rPr>
              <a:t>?</a:t>
            </a:r>
            <a:r>
              <a:rPr lang="en-GB" sz="3200" i="1" dirty="0" err="1" smtClean="0">
                <a:solidFill>
                  <a:schemeClr val="tx1"/>
                </a:solidFill>
              </a:rPr>
              <a:t>ation</a:t>
            </a:r>
            <a:endParaRPr lang="en-GB" sz="3200" i="1" dirty="0" smtClean="0">
              <a:solidFill>
                <a:schemeClr val="tx1"/>
              </a:solidFill>
            </a:endParaRPr>
          </a:p>
          <a:p>
            <a:pPr marL="533400" indent="-533400">
              <a:buFontTx/>
              <a:buNone/>
            </a:pPr>
            <a:endParaRPr lang="en-GB"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755650" y="836613"/>
            <a:ext cx="7772400" cy="1143000"/>
          </a:xfrm>
          <a:noFill/>
          <a:ln/>
        </p:spPr>
        <p:txBody>
          <a:bodyPr/>
          <a:lstStyle/>
          <a:p>
            <a:r>
              <a:rPr lang="en-GB" sz="3600">
                <a:solidFill>
                  <a:schemeClr val="tx1"/>
                </a:solidFill>
              </a:rPr>
              <a:t>Text word Searching</a:t>
            </a:r>
          </a:p>
        </p:txBody>
      </p:sp>
      <p:sp>
        <p:nvSpPr>
          <p:cNvPr id="553987" name="Rectangle 3"/>
          <p:cNvSpPr>
            <a:spLocks noGrp="1" noChangeArrowheads="1"/>
          </p:cNvSpPr>
          <p:nvPr>
            <p:ph sz="quarter" idx="1"/>
          </p:nvPr>
        </p:nvSpPr>
        <p:spPr>
          <a:xfrm>
            <a:off x="755650" y="1916113"/>
            <a:ext cx="7272338" cy="3527425"/>
          </a:xfrm>
        </p:spPr>
        <p:txBody>
          <a:bodyPr/>
          <a:lstStyle/>
          <a:p>
            <a:pPr>
              <a:buFontTx/>
              <a:buNone/>
            </a:pPr>
            <a:r>
              <a:rPr lang="en-GB" sz="2400" b="1">
                <a:solidFill>
                  <a:schemeClr val="tx1"/>
                </a:solidFill>
              </a:rPr>
              <a:t>Use text-words when:</a:t>
            </a:r>
          </a:p>
          <a:p>
            <a:r>
              <a:rPr lang="en-GB" sz="2400">
                <a:solidFill>
                  <a:schemeClr val="tx1"/>
                </a:solidFill>
              </a:rPr>
              <a:t>There is no appropriate subject heading</a:t>
            </a:r>
          </a:p>
          <a:p>
            <a:r>
              <a:rPr lang="en-GB" sz="2400">
                <a:solidFill>
                  <a:schemeClr val="tx1"/>
                </a:solidFill>
              </a:rPr>
              <a:t>The database does not have a thesaurus</a:t>
            </a:r>
          </a:p>
          <a:p>
            <a:r>
              <a:rPr lang="en-GB" sz="2400">
                <a:solidFill>
                  <a:schemeClr val="tx1"/>
                </a:solidFill>
              </a:rPr>
              <a:t>If you are looking for very recent material (it takes time to index new and recently added articles) </a:t>
            </a:r>
          </a:p>
          <a:p>
            <a:pPr>
              <a:buFontTx/>
              <a:buNone/>
            </a:pPr>
            <a:r>
              <a:rPr lang="en-GB" sz="2400" b="1">
                <a:solidFill>
                  <a:schemeClr val="tx1"/>
                </a:solidFill>
              </a:rPr>
              <a:t>Things to remember:</a:t>
            </a:r>
          </a:p>
          <a:p>
            <a:r>
              <a:rPr lang="en-GB" sz="2400">
                <a:solidFill>
                  <a:schemeClr val="tx1"/>
                </a:solidFill>
              </a:rPr>
              <a:t>Likely to retrieve irrelevant results</a:t>
            </a:r>
          </a:p>
          <a:p>
            <a:r>
              <a:rPr lang="en-GB" sz="2400">
                <a:solidFill>
                  <a:schemeClr val="tx1"/>
                </a:solidFill>
              </a:rPr>
              <a:t>Use all variations or synonyms of a word to be comprehensive</a:t>
            </a:r>
          </a:p>
          <a:p>
            <a:endParaRPr lang="en-GB" sz="2400">
              <a:solidFill>
                <a:schemeClr val="tx1"/>
              </a:solidFill>
            </a:endParaRPr>
          </a:p>
          <a:p>
            <a:endParaRPr lang="en-GB" sz="2400" b="1">
              <a:solidFill>
                <a:schemeClr val="tx1"/>
              </a:solidFill>
            </a:endParaRPr>
          </a:p>
          <a:p>
            <a:endParaRPr lang="en-GB" sz="20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5650" y="765175"/>
            <a:ext cx="7772400" cy="1143000"/>
          </a:xfrm>
        </p:spPr>
        <p:txBody>
          <a:bodyPr/>
          <a:lstStyle/>
          <a:p>
            <a:r>
              <a:rPr lang="en-GB" sz="3600" smtClean="0">
                <a:solidFill>
                  <a:srgbClr val="000000"/>
                </a:solidFill>
                <a:cs typeface="Arial" pitchFamily="34" charset="0"/>
              </a:rPr>
              <a:t>Subject Headings</a:t>
            </a:r>
          </a:p>
        </p:txBody>
      </p:sp>
      <p:sp>
        <p:nvSpPr>
          <p:cNvPr id="17411" name="Text Box 3"/>
          <p:cNvSpPr txBox="1">
            <a:spLocks noChangeArrowheads="1"/>
          </p:cNvSpPr>
          <p:nvPr/>
        </p:nvSpPr>
        <p:spPr bwMode="auto">
          <a:xfrm>
            <a:off x="4932363" y="1557338"/>
            <a:ext cx="2089150"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Heart Disease</a:t>
            </a:r>
          </a:p>
        </p:txBody>
      </p:sp>
      <p:sp>
        <p:nvSpPr>
          <p:cNvPr id="17412" name="Text Box 4"/>
          <p:cNvSpPr txBox="1">
            <a:spLocks noChangeArrowheads="1"/>
          </p:cNvSpPr>
          <p:nvPr/>
        </p:nvSpPr>
        <p:spPr bwMode="auto">
          <a:xfrm>
            <a:off x="4427538" y="4149725"/>
            <a:ext cx="1655762" cy="366713"/>
          </a:xfrm>
          <a:prstGeom prst="rect">
            <a:avLst/>
          </a:prstGeom>
          <a:noFill/>
          <a:ln w="9525">
            <a:noFill/>
            <a:miter lim="800000"/>
            <a:headEnd/>
            <a:tailEnd/>
          </a:ln>
        </p:spPr>
        <p:txBody>
          <a:bodyPr>
            <a:spAutoFit/>
          </a:bodyPr>
          <a:lstStyle/>
          <a:p>
            <a:pPr>
              <a:spcBef>
                <a:spcPct val="50000"/>
              </a:spcBef>
            </a:pPr>
            <a:r>
              <a:rPr lang="en-GB" b="1">
                <a:solidFill>
                  <a:schemeClr val="tx1"/>
                </a:solidFill>
              </a:rPr>
              <a:t>Diabetes</a:t>
            </a:r>
          </a:p>
        </p:txBody>
      </p:sp>
      <p:sp>
        <p:nvSpPr>
          <p:cNvPr id="17413" name="Text Box 5"/>
          <p:cNvSpPr txBox="1">
            <a:spLocks noChangeArrowheads="1"/>
          </p:cNvSpPr>
          <p:nvPr/>
        </p:nvSpPr>
        <p:spPr bwMode="auto">
          <a:xfrm>
            <a:off x="7019925" y="3141663"/>
            <a:ext cx="1655763"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Neoplasms</a:t>
            </a:r>
          </a:p>
        </p:txBody>
      </p:sp>
      <p:sp>
        <p:nvSpPr>
          <p:cNvPr id="103430" name="Document"/>
          <p:cNvSpPr>
            <a:spLocks noEditPoints="1" noChangeArrowheads="1"/>
          </p:cNvSpPr>
          <p:nvPr/>
        </p:nvSpPr>
        <p:spPr bwMode="auto">
          <a:xfrm>
            <a:off x="1836738" y="46529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1" name="Document"/>
          <p:cNvSpPr>
            <a:spLocks noEditPoints="1" noChangeArrowheads="1"/>
          </p:cNvSpPr>
          <p:nvPr/>
        </p:nvSpPr>
        <p:spPr bwMode="auto">
          <a:xfrm>
            <a:off x="1763713" y="47244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2" name="Document"/>
          <p:cNvSpPr>
            <a:spLocks noEditPoints="1" noChangeArrowheads="1"/>
          </p:cNvSpPr>
          <p:nvPr/>
        </p:nvSpPr>
        <p:spPr bwMode="auto">
          <a:xfrm>
            <a:off x="1620838" y="47958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3" name="Document"/>
          <p:cNvSpPr>
            <a:spLocks noEditPoints="1" noChangeArrowheads="1"/>
          </p:cNvSpPr>
          <p:nvPr/>
        </p:nvSpPr>
        <p:spPr bwMode="auto">
          <a:xfrm>
            <a:off x="1476375" y="48688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4" name="Document"/>
          <p:cNvSpPr>
            <a:spLocks noEditPoints="1" noChangeArrowheads="1"/>
          </p:cNvSpPr>
          <p:nvPr/>
        </p:nvSpPr>
        <p:spPr bwMode="auto">
          <a:xfrm>
            <a:off x="1331913" y="49403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5" name="Document"/>
          <p:cNvSpPr>
            <a:spLocks noEditPoints="1" noChangeArrowheads="1"/>
          </p:cNvSpPr>
          <p:nvPr/>
        </p:nvSpPr>
        <p:spPr bwMode="auto">
          <a:xfrm>
            <a:off x="1187450" y="50133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6" name="Oval 12"/>
          <p:cNvSpPr>
            <a:spLocks noChangeArrowheads="1"/>
          </p:cNvSpPr>
          <p:nvPr/>
        </p:nvSpPr>
        <p:spPr bwMode="auto">
          <a:xfrm rot="-880469">
            <a:off x="-249238" y="1785938"/>
            <a:ext cx="9034463" cy="4868862"/>
          </a:xfrm>
          <a:prstGeom prst="ellipse">
            <a:avLst/>
          </a:prstGeom>
          <a:solidFill>
            <a:srgbClr val="FFFFFF"/>
          </a:solidFill>
          <a:ln w="9525">
            <a:noFill/>
            <a:round/>
            <a:headEnd/>
            <a:tailEnd/>
          </a:ln>
        </p:spPr>
        <p:txBody>
          <a:bodyPr/>
          <a:lstStyle/>
          <a:p>
            <a:endParaRPr lang="en-GB"/>
          </a:p>
        </p:txBody>
      </p:sp>
      <p:pic>
        <p:nvPicPr>
          <p:cNvPr id="103437" name="Picture 13"/>
          <p:cNvPicPr>
            <a:picLocks noChangeAspect="1" noChangeArrowheads="1"/>
          </p:cNvPicPr>
          <p:nvPr/>
        </p:nvPicPr>
        <p:blipFill>
          <a:blip r:embed="rId3" cstate="print"/>
          <a:srcRect/>
          <a:stretch>
            <a:fillRect/>
          </a:stretch>
        </p:blipFill>
        <p:spPr bwMode="auto">
          <a:xfrm>
            <a:off x="1116013" y="1844675"/>
            <a:ext cx="5905500"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3437"/>
                                        </p:tgtEl>
                                      </p:cBhvr>
                                      <p:by x="60000" y="60000"/>
                                    </p:animScale>
                                  </p:childTnLst>
                                </p:cTn>
                              </p:par>
                              <p:par>
                                <p:cTn id="7" presetID="35" presetClass="path" presetSubtype="0" accel="50000" decel="50000" fill="hold" nodeType="withEffect">
                                  <p:stCondLst>
                                    <p:cond delay="0"/>
                                  </p:stCondLst>
                                  <p:childTnLst>
                                    <p:animMotion origin="layout" path="M 4.72222E-6 1.85185E-6 L -0.21268 -0.1338 " pathEditMode="relative" rAng="0" ptsTypes="AA">
                                      <p:cBhvr>
                                        <p:cTn id="8" dur="1000" fill="hold"/>
                                        <p:tgtEl>
                                          <p:spTgt spid="103437"/>
                                        </p:tgtEl>
                                        <p:attrNameLst>
                                          <p:attrName>ppt_x</p:attrName>
                                          <p:attrName>ppt_y</p:attrName>
                                        </p:attrNameLst>
                                      </p:cBhvr>
                                      <p:rCtr x="-10600" y="-6700"/>
                                    </p:animMotion>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0"/>
                                          </p:stCondLst>
                                        </p:cTn>
                                        <p:tgtEl>
                                          <p:spTgt spid="103436"/>
                                        </p:tgtEl>
                                        <p:attrNameLst>
                                          <p:attrName>style.visibility</p:attrName>
                                        </p:attrNameLst>
                                      </p:cBhvr>
                                      <p:to>
                                        <p:strVal val="hidden"/>
                                      </p:to>
                                    </p:set>
                                  </p:childTnLst>
                                </p:cTn>
                              </p:par>
                            </p:childTnLst>
                          </p:cTn>
                        </p:par>
                        <p:par>
                          <p:cTn id="12" fill="hold">
                            <p:stCondLst>
                              <p:cond delay="1000"/>
                            </p:stCondLst>
                            <p:childTnLst>
                              <p:par>
                                <p:cTn id="13" presetID="56" presetClass="path" presetSubtype="0" accel="50000" decel="50000" fill="hold" grpId="0" nodeType="afterEffect">
                                  <p:stCondLst>
                                    <p:cond delay="0"/>
                                  </p:stCondLst>
                                  <p:childTnLst>
                                    <p:animMotion origin="layout" path="M 0.06285 -0.01042 L 0.36996 -0.38842 " pathEditMode="relative" rAng="0" ptsTypes="AA">
                                      <p:cBhvr>
                                        <p:cTn id="14" dur="500" fill="hold"/>
                                        <p:tgtEl>
                                          <p:spTgt spid="103430"/>
                                        </p:tgtEl>
                                        <p:attrNameLst>
                                          <p:attrName>ppt_x</p:attrName>
                                          <p:attrName>ppt_y</p:attrName>
                                        </p:attrNameLst>
                                      </p:cBhvr>
                                      <p:rCtr x="15300" y="-18900"/>
                                    </p:animMotion>
                                  </p:childTnLst>
                                </p:cTn>
                              </p:par>
                            </p:childTnLst>
                          </p:cTn>
                        </p:par>
                        <p:par>
                          <p:cTn id="15" fill="hold">
                            <p:stCondLst>
                              <p:cond delay="1500"/>
                            </p:stCondLst>
                            <p:childTnLst>
                              <p:par>
                                <p:cTn id="16" presetID="56" presetClass="path" presetSubtype="0" accel="50000" decel="50000" fill="hold" grpId="0" nodeType="afterEffect">
                                  <p:stCondLst>
                                    <p:cond delay="0"/>
                                  </p:stCondLst>
                                  <p:childTnLst>
                                    <p:animMotion origin="layout" path="M 0.0158 0.09444 L 0.37014 -0.38843 " pathEditMode="relative" rAng="0" ptsTypes="AA">
                                      <p:cBhvr>
                                        <p:cTn id="17" dur="500" fill="hold"/>
                                        <p:tgtEl>
                                          <p:spTgt spid="103431"/>
                                        </p:tgtEl>
                                        <p:attrNameLst>
                                          <p:attrName>ppt_x</p:attrName>
                                          <p:attrName>ppt_y</p:attrName>
                                        </p:attrNameLst>
                                      </p:cBhvr>
                                      <p:rCtr x="17700" y="-24100"/>
                                    </p:animMotion>
                                  </p:childTnLst>
                                </p:cTn>
                              </p:par>
                            </p:childTnLst>
                          </p:cTn>
                        </p:par>
                        <p:par>
                          <p:cTn id="18" fill="hold">
                            <p:stCondLst>
                              <p:cond delay="2000"/>
                            </p:stCondLst>
                            <p:childTnLst>
                              <p:par>
                                <p:cTn id="19" presetID="56" presetClass="path" presetSubtype="0" accel="50000" decel="50000" fill="hold" grpId="0" nodeType="afterEffect">
                                  <p:stCondLst>
                                    <p:cond delay="0"/>
                                  </p:stCondLst>
                                  <p:childTnLst>
                                    <p:animMotion origin="layout" path="M 2.22222E-6 -4.81481E-6 L 0.60625 -0.16782 " pathEditMode="relative" rAng="0" ptsTypes="AA">
                                      <p:cBhvr>
                                        <p:cTn id="20" dur="500" fill="hold"/>
                                        <p:tgtEl>
                                          <p:spTgt spid="103432"/>
                                        </p:tgtEl>
                                        <p:attrNameLst>
                                          <p:attrName>ppt_x</p:attrName>
                                          <p:attrName>ppt_y</p:attrName>
                                        </p:attrNameLst>
                                      </p:cBhvr>
                                      <p:rCtr x="30300" y="-8400"/>
                                    </p:animMotion>
                                  </p:childTnLst>
                                </p:cTn>
                              </p:par>
                            </p:childTnLst>
                          </p:cTn>
                        </p:par>
                        <p:par>
                          <p:cTn id="21" fill="hold">
                            <p:stCondLst>
                              <p:cond delay="2500"/>
                            </p:stCondLst>
                            <p:childTnLst>
                              <p:par>
                                <p:cTn id="22" presetID="56" presetClass="path" presetSubtype="0" accel="50000" decel="50000" fill="hold" grpId="0" nodeType="afterEffect">
                                  <p:stCondLst>
                                    <p:cond delay="0"/>
                                  </p:stCondLst>
                                  <p:childTnLst>
                                    <p:animMotion origin="layout" path="M 8.33333E-7 -2.96296E-6 L 0.61406 -0.16805 " pathEditMode="relative" rAng="0" ptsTypes="AA">
                                      <p:cBhvr>
                                        <p:cTn id="23" dur="500" fill="hold"/>
                                        <p:tgtEl>
                                          <p:spTgt spid="103433"/>
                                        </p:tgtEl>
                                        <p:attrNameLst>
                                          <p:attrName>ppt_x</p:attrName>
                                          <p:attrName>ppt_y</p:attrName>
                                        </p:attrNameLst>
                                      </p:cBhvr>
                                      <p:rCtr x="30700" y="-8400"/>
                                    </p:animMotion>
                                  </p:childTnLst>
                                </p:cTn>
                              </p:par>
                            </p:childTnLst>
                          </p:cTn>
                        </p:par>
                        <p:par>
                          <p:cTn id="24" fill="hold">
                            <p:stCondLst>
                              <p:cond delay="3000"/>
                            </p:stCondLst>
                            <p:childTnLst>
                              <p:par>
                                <p:cTn id="25" presetID="56" presetClass="path" presetSubtype="0" accel="50000" decel="50000" fill="hold" grpId="0" nodeType="afterEffect">
                                  <p:stCondLst>
                                    <p:cond delay="0"/>
                                  </p:stCondLst>
                                  <p:childTnLst>
                                    <p:animMotion origin="layout" path="M -5.55556E-7 3.7037E-7 L 0.33854 -0.05232 " pathEditMode="relative" rAng="0" ptsTypes="AA">
                                      <p:cBhvr>
                                        <p:cTn id="26" dur="500" fill="hold"/>
                                        <p:tgtEl>
                                          <p:spTgt spid="103434"/>
                                        </p:tgtEl>
                                        <p:attrNameLst>
                                          <p:attrName>ppt_x</p:attrName>
                                          <p:attrName>ppt_y</p:attrName>
                                        </p:attrNameLst>
                                      </p:cBhvr>
                                      <p:rCtr x="16900" y="-2600"/>
                                    </p:animMotion>
                                  </p:childTnLst>
                                </p:cTn>
                              </p:par>
                            </p:childTnLst>
                          </p:cTn>
                        </p:par>
                        <p:par>
                          <p:cTn id="27" fill="hold">
                            <p:stCondLst>
                              <p:cond delay="3500"/>
                            </p:stCondLst>
                            <p:childTnLst>
                              <p:par>
                                <p:cTn id="28" presetID="56" presetClass="path" presetSubtype="0" accel="50000" decel="50000" fill="hold" grpId="0" nodeType="afterEffect">
                                  <p:stCondLst>
                                    <p:cond delay="0"/>
                                  </p:stCondLst>
                                  <p:childTnLst>
                                    <p:animMotion origin="layout" path="M -0.08663 2.22222E-6 L 0.34653 -0.05255 " pathEditMode="relative" rAng="0" ptsTypes="AA">
                                      <p:cBhvr>
                                        <p:cTn id="29" dur="500" fill="hold"/>
                                        <p:tgtEl>
                                          <p:spTgt spid="103435"/>
                                        </p:tgtEl>
                                        <p:attrNameLst>
                                          <p:attrName>ppt_x</p:attrName>
                                          <p:attrName>ppt_y</p:attrName>
                                        </p:attrNameLst>
                                      </p:cBhvr>
                                      <p:rCtr x="216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34" grpId="0" animBg="1"/>
      <p:bldP spid="103435" grpId="0" animBg="1"/>
      <p:bldP spid="1034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765175"/>
            <a:ext cx="7772400" cy="1143000"/>
          </a:xfrm>
        </p:spPr>
        <p:txBody>
          <a:bodyPr/>
          <a:lstStyle/>
          <a:p>
            <a:r>
              <a:rPr lang="en-GB" sz="3600" dirty="0" smtClean="0">
                <a:solidFill>
                  <a:srgbClr val="000000"/>
                </a:solidFill>
                <a:cs typeface="Arial" pitchFamily="34" charset="0"/>
              </a:rPr>
              <a:t>Subject Headings</a:t>
            </a:r>
          </a:p>
        </p:txBody>
      </p:sp>
      <p:sp>
        <p:nvSpPr>
          <p:cNvPr id="18435" name="Text Box 4"/>
          <p:cNvSpPr txBox="1">
            <a:spLocks noChangeArrowheads="1"/>
          </p:cNvSpPr>
          <p:nvPr/>
        </p:nvSpPr>
        <p:spPr bwMode="auto">
          <a:xfrm>
            <a:off x="5715008" y="1500174"/>
            <a:ext cx="3214710" cy="36671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Respiratory Tract Infections</a:t>
            </a:r>
            <a:endParaRPr lang="en-GB" b="1" dirty="0">
              <a:solidFill>
                <a:schemeClr val="tx1"/>
              </a:solidFill>
            </a:endParaRPr>
          </a:p>
        </p:txBody>
      </p:sp>
      <p:sp>
        <p:nvSpPr>
          <p:cNvPr id="18436" name="Text Box 5"/>
          <p:cNvSpPr txBox="1">
            <a:spLocks noChangeArrowheads="1"/>
          </p:cNvSpPr>
          <p:nvPr/>
        </p:nvSpPr>
        <p:spPr bwMode="auto">
          <a:xfrm>
            <a:off x="6227763" y="3860800"/>
            <a:ext cx="2201889"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Whooping Cough</a:t>
            </a:r>
            <a:endParaRPr lang="en-GB" b="1" dirty="0">
              <a:solidFill>
                <a:schemeClr val="tx1"/>
              </a:solidFill>
            </a:endParaRPr>
          </a:p>
        </p:txBody>
      </p:sp>
      <p:sp>
        <p:nvSpPr>
          <p:cNvPr id="105478" name="Document"/>
          <p:cNvSpPr>
            <a:spLocks noEditPoints="1" noChangeArrowheads="1"/>
          </p:cNvSpPr>
          <p:nvPr/>
        </p:nvSpPr>
        <p:spPr bwMode="auto">
          <a:xfrm>
            <a:off x="7235825" y="19177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79" name="Document"/>
          <p:cNvSpPr>
            <a:spLocks noEditPoints="1" noChangeArrowheads="1"/>
          </p:cNvSpPr>
          <p:nvPr/>
        </p:nvSpPr>
        <p:spPr bwMode="auto">
          <a:xfrm>
            <a:off x="7091363" y="19907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0" name="Document"/>
          <p:cNvSpPr>
            <a:spLocks noEditPoints="1" noChangeArrowheads="1"/>
          </p:cNvSpPr>
          <p:nvPr/>
        </p:nvSpPr>
        <p:spPr bwMode="auto">
          <a:xfrm>
            <a:off x="6946900" y="20621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1" name="Document"/>
          <p:cNvSpPr>
            <a:spLocks noEditPoints="1" noChangeArrowheads="1"/>
          </p:cNvSpPr>
          <p:nvPr/>
        </p:nvSpPr>
        <p:spPr bwMode="auto">
          <a:xfrm>
            <a:off x="6804025" y="21336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8441" name="Oval 10"/>
          <p:cNvSpPr>
            <a:spLocks noChangeArrowheads="1"/>
          </p:cNvSpPr>
          <p:nvPr/>
        </p:nvSpPr>
        <p:spPr bwMode="auto">
          <a:xfrm>
            <a:off x="1692275" y="5876925"/>
            <a:ext cx="1439863" cy="288925"/>
          </a:xfrm>
          <a:prstGeom prst="ellipse">
            <a:avLst/>
          </a:prstGeom>
          <a:noFill/>
          <a:ln w="9525" algn="ctr">
            <a:noFill/>
            <a:round/>
            <a:headEnd/>
            <a:tailEnd/>
          </a:ln>
        </p:spPr>
        <p:txBody>
          <a:bodyPr wrap="none" anchor="ctr"/>
          <a:lstStyle/>
          <a:p>
            <a:endParaRPr lang="en-GB"/>
          </a:p>
        </p:txBody>
      </p:sp>
      <p:sp>
        <p:nvSpPr>
          <p:cNvPr id="105484" name="Document"/>
          <p:cNvSpPr>
            <a:spLocks noEditPoints="1" noChangeArrowheads="1"/>
          </p:cNvSpPr>
          <p:nvPr/>
        </p:nvSpPr>
        <p:spPr bwMode="auto">
          <a:xfrm>
            <a:off x="6659563" y="22050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pic>
        <p:nvPicPr>
          <p:cNvPr id="12" name="Picture 11"/>
          <p:cNvPicPr/>
          <p:nvPr/>
        </p:nvPicPr>
        <p:blipFill>
          <a:blip r:embed="rId3" cstate="print"/>
          <a:srcRect l="2659" t="25113" r="63605" b="7014"/>
          <a:stretch>
            <a:fillRect/>
          </a:stretch>
        </p:blipFill>
        <p:spPr bwMode="auto">
          <a:xfrm>
            <a:off x="571472" y="1857364"/>
            <a:ext cx="3286148" cy="4643470"/>
          </a:xfrm>
          <a:prstGeom prst="rect">
            <a:avLst/>
          </a:prstGeom>
          <a:noFill/>
          <a:ln w="9525">
            <a:noFill/>
            <a:miter lim="800000"/>
            <a:headEnd/>
            <a:tailEnd/>
          </a:ln>
        </p:spPr>
      </p:pic>
      <p:sp>
        <p:nvSpPr>
          <p:cNvPr id="13" name="Oval 12"/>
          <p:cNvSpPr/>
          <p:nvPr/>
        </p:nvSpPr>
        <p:spPr bwMode="auto">
          <a:xfrm>
            <a:off x="2214546" y="2786058"/>
            <a:ext cx="1357322" cy="35719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1000" fill="hold"/>
                                        <p:tgtEl>
                                          <p:spTgt spid="105479"/>
                                        </p:tgtEl>
                                        <p:attrNameLst>
                                          <p:attrName>ppt_x</p:attrName>
                                          <p:attrName>ppt_y</p:attrName>
                                        </p:attrNameLst>
                                      </p:cBhvr>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0 0  L 0 0.33333  E" pathEditMode="relative" ptsTypes="">
                                      <p:cBhvr>
                                        <p:cTn id="9" dur="1000" fill="hold"/>
                                        <p:tgtEl>
                                          <p:spTgt spid="105481"/>
                                        </p:tgtEl>
                                        <p:attrNameLst>
                                          <p:attrName>ppt_x</p:attrName>
                                          <p:attrName>ppt_y</p:attrName>
                                        </p:attrNameLst>
                                      </p:cBhvr>
                                    </p:animMotion>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2205038"/>
            <a:ext cx="7772400" cy="3081350"/>
          </a:xfrm>
        </p:spPr>
        <p:txBody>
          <a:bodyPr/>
          <a:lstStyle/>
          <a:p>
            <a:pPr>
              <a:lnSpc>
                <a:spcPct val="90000"/>
              </a:lnSpc>
            </a:pPr>
            <a:r>
              <a:rPr lang="en-GB" sz="2400" dirty="0" err="1" smtClean="0">
                <a:solidFill>
                  <a:schemeClr val="tx1"/>
                </a:solidFill>
              </a:rPr>
              <a:t>MeSH</a:t>
            </a:r>
            <a:r>
              <a:rPr lang="en-GB" sz="2400" dirty="0" smtClean="0">
                <a:solidFill>
                  <a:schemeClr val="tx1"/>
                </a:solidFill>
              </a:rPr>
              <a:t> (Medical subject Headings) OR Thesaurus</a:t>
            </a:r>
          </a:p>
          <a:p>
            <a:pPr>
              <a:lnSpc>
                <a:spcPct val="90000"/>
              </a:lnSpc>
              <a:buFontTx/>
              <a:buNone/>
            </a:pPr>
            <a:r>
              <a:rPr lang="en-GB" sz="2400" dirty="0" smtClean="0">
                <a:solidFill>
                  <a:schemeClr val="tx1"/>
                </a:solidFill>
              </a:rPr>
              <a:t> 	(Name varies across databases)</a:t>
            </a:r>
          </a:p>
          <a:p>
            <a:pPr>
              <a:lnSpc>
                <a:spcPct val="90000"/>
              </a:lnSpc>
              <a:buFontTx/>
              <a:buNone/>
            </a:pPr>
            <a:endParaRPr lang="en-GB" sz="2400" dirty="0" smtClean="0">
              <a:solidFill>
                <a:schemeClr val="tx1"/>
              </a:solidFill>
            </a:endParaRPr>
          </a:p>
          <a:p>
            <a:pPr>
              <a:lnSpc>
                <a:spcPct val="90000"/>
              </a:lnSpc>
            </a:pPr>
            <a:r>
              <a:rPr lang="en-GB" sz="2400" dirty="0" smtClean="0">
                <a:solidFill>
                  <a:schemeClr val="tx1"/>
                </a:solidFill>
              </a:rPr>
              <a:t>Controlled vocabulary: Articles indexed regardless of author’s terminology</a:t>
            </a:r>
          </a:p>
          <a:p>
            <a:pPr>
              <a:lnSpc>
                <a:spcPct val="90000"/>
              </a:lnSpc>
            </a:pPr>
            <a:endParaRPr lang="en-GB" sz="2400" dirty="0" smtClean="0">
              <a:solidFill>
                <a:schemeClr val="tx1"/>
              </a:solidFill>
            </a:endParaRPr>
          </a:p>
          <a:p>
            <a:pPr>
              <a:lnSpc>
                <a:spcPct val="90000"/>
              </a:lnSpc>
            </a:pPr>
            <a:r>
              <a:rPr lang="en-GB" sz="2400" dirty="0" smtClean="0">
                <a:solidFill>
                  <a:schemeClr val="tx1"/>
                </a:solidFill>
              </a:rPr>
              <a:t>Time delay while article are indexed</a:t>
            </a:r>
          </a:p>
          <a:p>
            <a:pPr>
              <a:lnSpc>
                <a:spcPct val="90000"/>
              </a:lnSpc>
              <a:buNone/>
            </a:pPr>
            <a:endParaRPr lang="en-GB" sz="2400" dirty="0" smtClean="0">
              <a:solidFill>
                <a:schemeClr val="tx1"/>
              </a:solidFill>
            </a:endParaRPr>
          </a:p>
        </p:txBody>
      </p:sp>
      <p:sp>
        <p:nvSpPr>
          <p:cNvPr id="19459" name="Rectangle 3"/>
          <p:cNvSpPr>
            <a:spLocks noChangeArrowheads="1"/>
          </p:cNvSpPr>
          <p:nvPr/>
        </p:nvSpPr>
        <p:spPr bwMode="auto">
          <a:xfrm>
            <a:off x="762000" y="981075"/>
            <a:ext cx="7772400" cy="1143000"/>
          </a:xfrm>
          <a:prstGeom prst="rect">
            <a:avLst/>
          </a:prstGeom>
          <a:noFill/>
          <a:ln w="9525">
            <a:noFill/>
            <a:miter lim="800000"/>
            <a:headEnd/>
            <a:tailEnd/>
          </a:ln>
        </p:spPr>
        <p:txBody>
          <a:bodyPr anchor="ctr"/>
          <a:lstStyle/>
          <a:p>
            <a:pPr algn="ctr" eaLnBrk="0" hangingPunct="0"/>
            <a:r>
              <a:rPr lang="en-GB" sz="3200" b="1">
                <a:solidFill>
                  <a:schemeClr val="tx1"/>
                </a:solidFill>
              </a:rPr>
              <a:t>Subject Headings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6" name="Picture 4" descr="MPj04394230000[1]"/>
          <p:cNvPicPr>
            <a:picLocks noChangeAspect="1" noChangeArrowheads="1"/>
          </p:cNvPicPr>
          <p:nvPr/>
        </p:nvPicPr>
        <p:blipFill>
          <a:blip r:embed="rId2" cstate="print"/>
          <a:srcRect l="12872" t="11755" r="11755" b="7242"/>
          <a:stretch>
            <a:fillRect/>
          </a:stretch>
        </p:blipFill>
        <p:spPr bwMode="auto">
          <a:xfrm>
            <a:off x="0" y="1989138"/>
            <a:ext cx="4392613" cy="5021262"/>
          </a:xfrm>
          <a:prstGeom prst="rect">
            <a:avLst/>
          </a:prstGeom>
          <a:noFill/>
        </p:spPr>
      </p:pic>
      <p:sp>
        <p:nvSpPr>
          <p:cNvPr id="556037" name="Rectangle 5"/>
          <p:cNvSpPr>
            <a:spLocks noChangeArrowheads="1"/>
          </p:cNvSpPr>
          <p:nvPr/>
        </p:nvSpPr>
        <p:spPr bwMode="auto">
          <a:xfrm>
            <a:off x="576263" y="2636838"/>
            <a:ext cx="3097212" cy="2592387"/>
          </a:xfrm>
          <a:prstGeom prst="rect">
            <a:avLst/>
          </a:prstGeom>
          <a:noFill/>
          <a:ln w="9525">
            <a:noFill/>
            <a:miter lim="800000"/>
            <a:headEnd/>
            <a:tailEnd/>
          </a:ln>
          <a:effectLst/>
        </p:spPr>
        <p:txBody>
          <a:bodyPr/>
          <a:lstStyle/>
          <a:p>
            <a:pPr marL="342900" indent="-342900"/>
            <a:endParaRPr lang="en-GB" sz="2800" b="1">
              <a:solidFill>
                <a:schemeClr val="tx1"/>
              </a:solidFill>
            </a:endParaRPr>
          </a:p>
          <a:p>
            <a:pPr marL="342900" indent="-342900" algn="ctr"/>
            <a:r>
              <a:rPr lang="en-GB" b="1">
                <a:solidFill>
                  <a:schemeClr val="tx1"/>
                </a:solidFill>
              </a:rPr>
              <a:t>Useful search tip</a:t>
            </a:r>
          </a:p>
          <a:p>
            <a:pPr marL="342900" indent="-342900"/>
            <a:r>
              <a:rPr lang="en-GB" b="1">
                <a:solidFill>
                  <a:schemeClr val="tx1"/>
                </a:solidFill>
              </a:rPr>
              <a:t>	</a:t>
            </a:r>
            <a:r>
              <a:rPr lang="en-GB">
                <a:solidFill>
                  <a:schemeClr val="tx1"/>
                </a:solidFill>
              </a:rPr>
              <a:t>To find relevant subheadings, conduct a basic text-word search first, check records of relevant articles for the subheadings used.</a:t>
            </a:r>
          </a:p>
        </p:txBody>
      </p:sp>
      <p:sp>
        <p:nvSpPr>
          <p:cNvPr id="556034" name="Rectangle 2"/>
          <p:cNvSpPr>
            <a:spLocks noGrp="1" noChangeArrowheads="1"/>
          </p:cNvSpPr>
          <p:nvPr>
            <p:ph type="title"/>
          </p:nvPr>
        </p:nvSpPr>
        <p:spPr>
          <a:xfrm>
            <a:off x="755650" y="765175"/>
            <a:ext cx="7772400" cy="1143000"/>
          </a:xfrm>
        </p:spPr>
        <p:txBody>
          <a:bodyPr/>
          <a:lstStyle/>
          <a:p>
            <a:r>
              <a:rPr lang="en-GB" sz="3600">
                <a:solidFill>
                  <a:schemeClr val="tx1"/>
                </a:solidFill>
              </a:rPr>
              <a:t>Combine Methods</a:t>
            </a:r>
          </a:p>
        </p:txBody>
      </p:sp>
      <p:sp>
        <p:nvSpPr>
          <p:cNvPr id="556035" name="Rectangle 3"/>
          <p:cNvSpPr>
            <a:spLocks noGrp="1" noChangeArrowheads="1"/>
          </p:cNvSpPr>
          <p:nvPr>
            <p:ph type="body" idx="1"/>
          </p:nvPr>
        </p:nvSpPr>
        <p:spPr>
          <a:xfrm>
            <a:off x="3635375" y="1844675"/>
            <a:ext cx="5329238" cy="3313113"/>
          </a:xfrm>
        </p:spPr>
        <p:txBody>
          <a:bodyPr/>
          <a:lstStyle/>
          <a:p>
            <a:pPr>
              <a:buFontTx/>
              <a:buNone/>
            </a:pPr>
            <a:r>
              <a:rPr lang="en-GB" sz="2400" b="1">
                <a:solidFill>
                  <a:schemeClr val="tx1"/>
                </a:solidFill>
              </a:rPr>
              <a:t>	For a comprehensive search use a combination of both methods</a:t>
            </a:r>
          </a:p>
          <a:p>
            <a:pPr>
              <a:buFontTx/>
              <a:buNone/>
            </a:pPr>
            <a:endParaRPr lang="en-GB" sz="1000" b="1">
              <a:solidFill>
                <a:schemeClr val="tx1"/>
              </a:solidFill>
            </a:endParaRPr>
          </a:p>
          <a:p>
            <a:r>
              <a:rPr lang="en-GB" sz="2400">
                <a:solidFill>
                  <a:schemeClr val="tx1"/>
                </a:solidFill>
              </a:rPr>
              <a:t>Searching a database is not an exact science.</a:t>
            </a:r>
          </a:p>
          <a:p>
            <a:r>
              <a:rPr lang="en-GB" sz="2400">
                <a:solidFill>
                  <a:schemeClr val="tx1"/>
                </a:solidFill>
              </a:rPr>
              <a:t>Try different search combinations to get a good set of results.</a:t>
            </a:r>
          </a:p>
          <a:p>
            <a:pPr>
              <a:buFontTx/>
              <a:buNone/>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wipe(down)">
                                      <p:cBhvr>
                                        <p:cTn id="7" dur="500"/>
                                        <p:tgtEl>
                                          <p:spTgt spid="556037"/>
                                        </p:tgtEl>
                                      </p:cBhvr>
                                    </p:animEffect>
                                  </p:childTnLst>
                                </p:cTn>
                              </p:par>
                              <p:par>
                                <p:cTn id="8" presetID="22" presetClass="entr" presetSubtype="4" fill="hold" nodeType="withEffect">
                                  <p:stCondLst>
                                    <p:cond delay="0"/>
                                  </p:stCondLst>
                                  <p:childTnLst>
                                    <p:set>
                                      <p:cBhvr>
                                        <p:cTn id="9" dur="1" fill="hold">
                                          <p:stCondLst>
                                            <p:cond delay="0"/>
                                          </p:stCondLst>
                                        </p:cTn>
                                        <p:tgtEl>
                                          <p:spTgt spid="556036"/>
                                        </p:tgtEl>
                                        <p:attrNameLst>
                                          <p:attrName>style.visibility</p:attrName>
                                        </p:attrNameLst>
                                      </p:cBhvr>
                                      <p:to>
                                        <p:strVal val="visible"/>
                                      </p:to>
                                    </p:set>
                                    <p:animEffect transition="in" filter="wipe(down)">
                                      <p:cBhvr>
                                        <p:cTn id="10" dur="500"/>
                                        <p:tgtEl>
                                          <p:spTgt spid="55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650" y="765175"/>
            <a:ext cx="8064500" cy="1143000"/>
          </a:xfrm>
        </p:spPr>
        <p:txBody>
          <a:bodyPr/>
          <a:lstStyle/>
          <a:p>
            <a:r>
              <a:rPr lang="en-GB" sz="3600" smtClean="0">
                <a:solidFill>
                  <a:schemeClr val="tx1"/>
                </a:solidFill>
              </a:rPr>
              <a:t>Search techniques – using Boolean</a:t>
            </a:r>
          </a:p>
        </p:txBody>
      </p:sp>
      <p:sp>
        <p:nvSpPr>
          <p:cNvPr id="10243" name="Rectangle 3"/>
          <p:cNvSpPr>
            <a:spLocks noGrp="1" noChangeArrowheads="1"/>
          </p:cNvSpPr>
          <p:nvPr>
            <p:ph type="body" idx="1"/>
          </p:nvPr>
        </p:nvSpPr>
        <p:spPr>
          <a:xfrm>
            <a:off x="684213" y="1844675"/>
            <a:ext cx="7772400" cy="1441450"/>
          </a:xfrm>
        </p:spPr>
        <p:txBody>
          <a:bodyPr/>
          <a:lstStyle/>
          <a:p>
            <a:pPr>
              <a:lnSpc>
                <a:spcPct val="90000"/>
              </a:lnSpc>
              <a:buFontTx/>
              <a:buNone/>
            </a:pPr>
            <a:r>
              <a:rPr lang="en-GB" sz="2400" b="1" smtClean="0">
                <a:solidFill>
                  <a:schemeClr val="tx1"/>
                </a:solidFill>
              </a:rPr>
              <a:t>The term</a:t>
            </a:r>
            <a:r>
              <a:rPr lang="en-GB" sz="2400" b="1" smtClean="0">
                <a:solidFill>
                  <a:srgbClr val="1F289B"/>
                </a:solidFill>
              </a:rPr>
              <a:t> ‘</a:t>
            </a:r>
            <a:r>
              <a:rPr lang="en-GB" sz="2400" b="1" i="1" smtClean="0">
                <a:solidFill>
                  <a:srgbClr val="CC0000"/>
                </a:solidFill>
              </a:rPr>
              <a:t>and</a:t>
            </a:r>
            <a:r>
              <a:rPr lang="en-GB" sz="2400" b="1" smtClean="0">
                <a:solidFill>
                  <a:srgbClr val="1F289B"/>
                </a:solidFill>
              </a:rPr>
              <a:t>’ </a:t>
            </a:r>
            <a:r>
              <a:rPr lang="en-GB" sz="2400" b="1" smtClean="0">
                <a:solidFill>
                  <a:schemeClr val="tx1"/>
                </a:solidFill>
              </a:rPr>
              <a:t>will narrow your search</a:t>
            </a:r>
          </a:p>
          <a:p>
            <a:pPr>
              <a:lnSpc>
                <a:spcPct val="90000"/>
              </a:lnSpc>
              <a:buFontTx/>
              <a:buNone/>
            </a:pPr>
            <a:r>
              <a:rPr lang="en-GB" smtClean="0"/>
              <a:t>	</a:t>
            </a:r>
          </a:p>
          <a:p>
            <a:pPr>
              <a:lnSpc>
                <a:spcPct val="90000"/>
              </a:lnSpc>
              <a:buFontTx/>
              <a:buNone/>
            </a:pPr>
            <a:r>
              <a:rPr lang="en-GB" smtClean="0"/>
              <a:t>	</a:t>
            </a:r>
          </a:p>
        </p:txBody>
      </p:sp>
      <p:sp>
        <p:nvSpPr>
          <p:cNvPr id="10244" name="Rectangle 4"/>
          <p:cNvSpPr>
            <a:spLocks noChangeArrowheads="1"/>
          </p:cNvSpPr>
          <p:nvPr/>
        </p:nvSpPr>
        <p:spPr bwMode="auto">
          <a:xfrm>
            <a:off x="0" y="5300663"/>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rgbClr val="445188"/>
                </a:solidFill>
              </a:rPr>
              <a:t>	</a:t>
            </a:r>
            <a:r>
              <a:rPr lang="en-GB" sz="2400" b="1">
                <a:solidFill>
                  <a:schemeClr val="tx1"/>
                </a:solidFill>
              </a:rPr>
              <a:t>Items containing </a:t>
            </a:r>
            <a:r>
              <a:rPr lang="en-GB" sz="2400" b="1" u="sng">
                <a:solidFill>
                  <a:schemeClr val="tx1"/>
                </a:solidFill>
              </a:rPr>
              <a:t>all</a:t>
            </a:r>
            <a:r>
              <a:rPr lang="en-GB" sz="2400" b="1">
                <a:solidFill>
                  <a:schemeClr val="tx1"/>
                </a:solidFill>
              </a:rPr>
              <a:t> words will now be searched for. Using ‘</a:t>
            </a:r>
            <a:r>
              <a:rPr lang="en-GB" sz="2400" b="1" i="1">
                <a:solidFill>
                  <a:schemeClr val="tx1"/>
                </a:solidFill>
              </a:rPr>
              <a:t>and</a:t>
            </a:r>
            <a:r>
              <a:rPr lang="en-GB" sz="2400" b="1">
                <a:solidFill>
                  <a:schemeClr val="tx1"/>
                </a:solidFill>
              </a:rPr>
              <a:t>’ will usually result in fewer but more relevant hits.</a:t>
            </a:r>
          </a:p>
          <a:p>
            <a:pPr marL="342900" indent="-342900" eaLnBrk="0" hangingPunct="0">
              <a:spcBef>
                <a:spcPct val="20000"/>
              </a:spcBef>
            </a:pPr>
            <a:endParaRPr lang="en-GB" sz="2400" b="1">
              <a:solidFill>
                <a:schemeClr val="tx1"/>
              </a:solidFill>
            </a:endParaRPr>
          </a:p>
        </p:txBody>
      </p:sp>
      <p:sp>
        <p:nvSpPr>
          <p:cNvPr id="10245" name="Text Box 5"/>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eaLnBrk="0" hangingPunct="0">
              <a:spcBef>
                <a:spcPct val="20000"/>
              </a:spcBef>
            </a:pPr>
            <a:r>
              <a:rPr lang="en-GB" sz="2000" b="1" dirty="0">
                <a:solidFill>
                  <a:schemeClr val="tx1"/>
                </a:solidFill>
              </a:rPr>
              <a:t>Concept 1</a:t>
            </a:r>
          </a:p>
          <a:p>
            <a:pPr marL="342900" indent="-342900" algn="ctr" eaLnBrk="0" hangingPunct="0">
              <a:spcBef>
                <a:spcPct val="20000"/>
              </a:spcBef>
            </a:pPr>
            <a:endParaRPr lang="en-GB" sz="1400" dirty="0">
              <a:solidFill>
                <a:schemeClr val="tx1"/>
              </a:solidFill>
            </a:endParaRPr>
          </a:p>
          <a:p>
            <a:pPr marL="342900" indent="-342900" algn="ctr" eaLnBrk="0" hangingPunct="0">
              <a:spcBef>
                <a:spcPct val="20000"/>
              </a:spcBef>
            </a:pPr>
            <a:endParaRPr lang="en-GB" sz="1600" b="1" dirty="0">
              <a:solidFill>
                <a:schemeClr val="tx1"/>
              </a:solidFill>
            </a:endParaRPr>
          </a:p>
          <a:p>
            <a:pPr marL="342900" indent="-342900" algn="ctr" eaLnBrk="0" hangingPunct="0">
              <a:spcBef>
                <a:spcPct val="20000"/>
              </a:spcBef>
            </a:pPr>
            <a:r>
              <a:rPr lang="en-GB" sz="2400" dirty="0" smtClean="0">
                <a:solidFill>
                  <a:schemeClr val="tx1"/>
                </a:solidFill>
              </a:rPr>
              <a:t>Oxygen</a:t>
            </a:r>
          </a:p>
          <a:p>
            <a:pPr marL="342900" indent="-342900" algn="ctr" eaLnBrk="0" hangingPunct="0">
              <a:spcBef>
                <a:spcPct val="20000"/>
              </a:spcBef>
            </a:pPr>
            <a:r>
              <a:rPr lang="en-GB" sz="2400" dirty="0" smtClean="0">
                <a:solidFill>
                  <a:schemeClr val="tx1"/>
                </a:solidFill>
              </a:rPr>
              <a:t>therapy</a:t>
            </a:r>
            <a:endParaRPr lang="en-GB" sz="2400" dirty="0">
              <a:solidFill>
                <a:schemeClr val="tx1"/>
              </a:solidFill>
            </a:endParaRPr>
          </a:p>
          <a:p>
            <a:pPr marL="342900" indent="-342900" algn="ctr" eaLnBrk="0" hangingPunct="0">
              <a:spcBef>
                <a:spcPct val="20000"/>
              </a:spcBef>
            </a:pPr>
            <a:endParaRPr lang="en-GB" sz="2400" dirty="0">
              <a:solidFill>
                <a:schemeClr val="tx1"/>
              </a:solidFill>
            </a:endParaRPr>
          </a:p>
          <a:p>
            <a:pPr marL="342900" indent="-342900" algn="ctr" eaLnBrk="0" hangingPunct="0">
              <a:spcBef>
                <a:spcPct val="20000"/>
              </a:spcBef>
            </a:pPr>
            <a:endParaRPr lang="en-GB" sz="2400" dirty="0">
              <a:solidFill>
                <a:srgbClr val="445188"/>
              </a:solidFill>
            </a:endParaRPr>
          </a:p>
        </p:txBody>
      </p:sp>
      <p:sp>
        <p:nvSpPr>
          <p:cNvPr id="10246" name="Text Box 6"/>
          <p:cNvSpPr txBox="1">
            <a:spLocks noChangeArrowheads="1"/>
          </p:cNvSpPr>
          <p:nvPr/>
        </p:nvSpPr>
        <p:spPr bwMode="auto">
          <a:xfrm>
            <a:off x="3492500" y="2708275"/>
            <a:ext cx="2160588" cy="2449513"/>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2000" b="1" dirty="0">
              <a:solidFill>
                <a:schemeClr val="tx1"/>
              </a:solidFill>
            </a:endParaRPr>
          </a:p>
          <a:p>
            <a:pPr algn="ctr" eaLnBrk="0" hangingPunct="0">
              <a:spcBef>
                <a:spcPct val="20000"/>
              </a:spcBef>
            </a:pPr>
            <a:r>
              <a:rPr lang="en-GB" sz="2400" dirty="0" smtClean="0">
                <a:solidFill>
                  <a:schemeClr val="tx1"/>
                </a:solidFill>
              </a:rPr>
              <a:t>Lower respiratory tract infection</a:t>
            </a:r>
            <a:endParaRPr lang="en-GB" sz="2400" dirty="0">
              <a:solidFill>
                <a:schemeClr val="tx1"/>
              </a:solidFill>
            </a:endParaRPr>
          </a:p>
          <a:p>
            <a:pPr algn="ctr" eaLnBrk="0" hangingPunct="0">
              <a:spcBef>
                <a:spcPct val="20000"/>
              </a:spcBef>
            </a:pPr>
            <a:endParaRPr lang="en-GB" sz="2400" dirty="0">
              <a:solidFill>
                <a:schemeClr val="tx1"/>
              </a:solidFill>
            </a:endParaRPr>
          </a:p>
        </p:txBody>
      </p:sp>
      <p:sp>
        <p:nvSpPr>
          <p:cNvPr id="10247" name="Text Box 7"/>
          <p:cNvSpPr txBox="1">
            <a:spLocks noChangeArrowheads="1"/>
          </p:cNvSpPr>
          <p:nvPr/>
        </p:nvSpPr>
        <p:spPr bwMode="auto">
          <a:xfrm>
            <a:off x="6588125" y="2708275"/>
            <a:ext cx="2160588" cy="2451100"/>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600" dirty="0">
              <a:solidFill>
                <a:schemeClr val="tx1"/>
              </a:solidFill>
            </a:endParaRPr>
          </a:p>
          <a:p>
            <a:pPr algn="ctr" eaLnBrk="0" hangingPunct="0">
              <a:spcBef>
                <a:spcPct val="20000"/>
              </a:spcBef>
            </a:pPr>
            <a:endParaRPr lang="en-GB" sz="1400" dirty="0">
              <a:solidFill>
                <a:schemeClr val="tx1"/>
              </a:solidFill>
            </a:endParaRPr>
          </a:p>
          <a:p>
            <a:pPr algn="ctr" eaLnBrk="0" hangingPunct="0">
              <a:spcBef>
                <a:spcPct val="20000"/>
              </a:spcBef>
            </a:pPr>
            <a:r>
              <a:rPr lang="en-GB" sz="2400" dirty="0" smtClean="0">
                <a:solidFill>
                  <a:schemeClr val="tx1"/>
                </a:solidFill>
              </a:rPr>
              <a:t>children</a:t>
            </a: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0248"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0249" name="Rectangle 9"/>
          <p:cNvSpPr>
            <a:spLocks noChangeArrowheads="1"/>
          </p:cNvSpPr>
          <p:nvPr/>
        </p:nvSpPr>
        <p:spPr bwMode="auto">
          <a:xfrm>
            <a:off x="5724525"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765175"/>
            <a:ext cx="8064500" cy="1143000"/>
          </a:xfrm>
        </p:spPr>
        <p:txBody>
          <a:bodyPr/>
          <a:lstStyle/>
          <a:p>
            <a:r>
              <a:rPr lang="en-GB" sz="3600" smtClean="0">
                <a:solidFill>
                  <a:schemeClr val="tx1"/>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FontTx/>
              <a:buNone/>
            </a:pPr>
            <a:r>
              <a:rPr lang="en-GB" sz="2400" b="1" smtClean="0">
                <a:solidFill>
                  <a:schemeClr val="tx1"/>
                </a:solidFill>
              </a:rPr>
              <a:t>The term</a:t>
            </a:r>
            <a:r>
              <a:rPr lang="en-GB" sz="2400" b="1" smtClean="0">
                <a:solidFill>
                  <a:srgbClr val="1F289B"/>
                </a:solidFill>
              </a:rPr>
              <a:t> ‘</a:t>
            </a:r>
            <a:r>
              <a:rPr lang="en-GB" sz="2400" b="1" i="1" smtClean="0">
                <a:solidFill>
                  <a:srgbClr val="CC0000"/>
                </a:solidFill>
              </a:rPr>
              <a:t>OR</a:t>
            </a:r>
            <a:r>
              <a:rPr lang="en-GB" sz="2400" b="1" smtClean="0">
                <a:solidFill>
                  <a:srgbClr val="1F289B"/>
                </a:solidFill>
              </a:rPr>
              <a:t>’ </a:t>
            </a:r>
            <a:r>
              <a:rPr lang="en-GB" sz="2400" b="1" smtClean="0">
                <a:solidFill>
                  <a:schemeClr val="tx1"/>
                </a:solidFill>
              </a:rPr>
              <a:t>will broaden a search</a:t>
            </a:r>
          </a:p>
          <a:p>
            <a:pPr>
              <a:lnSpc>
                <a:spcPct val="80000"/>
              </a:lnSpc>
              <a:buFontTx/>
              <a:buNone/>
            </a:pPr>
            <a:endParaRPr lang="en-GB" sz="2000" b="1" smtClean="0">
              <a:solidFill>
                <a:schemeClr val="tx1"/>
              </a:solidFill>
            </a:endParaRPr>
          </a:p>
          <a:p>
            <a:pPr>
              <a:lnSpc>
                <a:spcPct val="80000"/>
              </a:lnSpc>
              <a:buFontTx/>
              <a:buNone/>
            </a:pPr>
            <a:r>
              <a:rPr lang="en-GB" sz="2400" smtClean="0"/>
              <a:t>	</a:t>
            </a:r>
          </a:p>
          <a:p>
            <a:pPr>
              <a:lnSpc>
                <a:spcPct val="80000"/>
              </a:lnSpc>
              <a:buFontTx/>
              <a:buNone/>
            </a:pPr>
            <a:r>
              <a:rPr lang="en-GB" sz="240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chemeClr val="tx1"/>
                </a:solidFill>
              </a:rPr>
              <a:t>	</a:t>
            </a:r>
            <a:r>
              <a:rPr lang="en-GB" sz="2400" b="1">
                <a:solidFill>
                  <a:schemeClr val="tx1"/>
                </a:solidFill>
              </a:rPr>
              <a:t>Items containing </a:t>
            </a:r>
            <a:r>
              <a:rPr lang="en-GB" sz="2400" b="1" u="sng">
                <a:solidFill>
                  <a:schemeClr val="tx1"/>
                </a:solidFill>
              </a:rPr>
              <a:t>either</a:t>
            </a:r>
            <a:r>
              <a:rPr lang="en-GB" sz="2400" b="1">
                <a:solidFill>
                  <a:schemeClr val="tx1"/>
                </a:solidFill>
              </a:rPr>
              <a:t> word will now be searched for. Remember to Use all variations or synonyms of a word to be comprehensive.</a:t>
            </a:r>
          </a:p>
          <a:p>
            <a:pPr marL="342900" indent="-342900" eaLnBrk="0" hangingPunct="0">
              <a:spcBef>
                <a:spcPct val="20000"/>
              </a:spcBef>
            </a:pPr>
            <a:endParaRPr lang="en-GB" sz="2400" b="1">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2000" b="1" dirty="0">
              <a:solidFill>
                <a:schemeClr val="tx1"/>
              </a:solidFill>
            </a:endParaRPr>
          </a:p>
          <a:p>
            <a:pPr marL="342900" indent="-342900" algn="ctr" eaLnBrk="0" hangingPunct="0">
              <a:spcBef>
                <a:spcPct val="20000"/>
              </a:spcBef>
            </a:pPr>
            <a:r>
              <a:rPr lang="en-GB" sz="2200" dirty="0" smtClean="0">
                <a:solidFill>
                  <a:schemeClr val="tx1"/>
                </a:solidFill>
              </a:rPr>
              <a:t>Oxygen therapy</a:t>
            </a:r>
            <a:endParaRPr lang="en-GB" sz="2200" dirty="0">
              <a:solidFill>
                <a:schemeClr val="tx1"/>
              </a:solidFill>
            </a:endParaRPr>
          </a:p>
          <a:p>
            <a:pPr marL="342900" indent="-342900" algn="ctr"/>
            <a:r>
              <a:rPr lang="en-GB" sz="2400" dirty="0">
                <a:solidFill>
                  <a:srgbClr val="FF3300"/>
                </a:solidFill>
              </a:rPr>
              <a:t>OR</a:t>
            </a:r>
          </a:p>
          <a:p>
            <a:pPr marL="342900" indent="-342900" algn="ctr"/>
            <a:r>
              <a:rPr lang="en-GB" sz="2200" dirty="0" smtClean="0">
                <a:solidFill>
                  <a:schemeClr val="tx1"/>
                </a:solidFill>
              </a:rPr>
              <a:t>Oxygen delivery</a:t>
            </a:r>
            <a:endParaRPr lang="en-GB" sz="2200" dirty="0">
              <a:solidFill>
                <a:schemeClr val="tx1"/>
              </a:solidFill>
            </a:endParaRPr>
          </a:p>
          <a:p>
            <a:pPr marL="342900" indent="-342900" algn="ctr" eaLnBrk="0" hangingPunct="0">
              <a:spcBef>
                <a:spcPct val="20000"/>
              </a:spcBef>
            </a:pPr>
            <a:endParaRPr lang="en-GB" sz="2400" dirty="0">
              <a:solidFill>
                <a:srgbClr val="445188"/>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r>
              <a:rPr lang="en-GB" sz="2200" dirty="0" smtClean="0">
                <a:solidFill>
                  <a:schemeClr val="tx1"/>
                </a:solidFill>
              </a:rPr>
              <a:t>Lower</a:t>
            </a:r>
            <a:r>
              <a:rPr lang="en-GB" sz="2200" b="1" dirty="0" smtClean="0">
                <a:solidFill>
                  <a:schemeClr val="tx1"/>
                </a:solidFill>
              </a:rPr>
              <a:t> </a:t>
            </a:r>
            <a:r>
              <a:rPr lang="en-GB" sz="2200" dirty="0" smtClean="0">
                <a:solidFill>
                  <a:schemeClr val="tx1"/>
                </a:solidFill>
              </a:rPr>
              <a:t>tract respiratory infection</a:t>
            </a:r>
            <a:endParaRPr lang="en-GB" sz="2200" dirty="0">
              <a:solidFill>
                <a:schemeClr val="tx1"/>
              </a:solidFill>
            </a:endParaRPr>
          </a:p>
          <a:p>
            <a:pPr algn="ctr" eaLnBrk="0" hangingPunct="0">
              <a:spcBef>
                <a:spcPct val="20000"/>
              </a:spcBef>
            </a:pPr>
            <a:r>
              <a:rPr lang="en-GB" sz="2400" b="1" dirty="0" smtClean="0">
                <a:solidFill>
                  <a:srgbClr val="FF3300"/>
                </a:solidFill>
              </a:rPr>
              <a:t>OR</a:t>
            </a:r>
            <a:endParaRPr lang="en-GB" sz="2400" b="1" dirty="0">
              <a:solidFill>
                <a:srgbClr val="FF3300"/>
              </a:solidFill>
            </a:endParaRPr>
          </a:p>
          <a:p>
            <a:pPr algn="ctr" eaLnBrk="0" hangingPunct="0">
              <a:spcBef>
                <a:spcPct val="20000"/>
              </a:spcBef>
            </a:pPr>
            <a:r>
              <a:rPr lang="en-GB" sz="2200" dirty="0" smtClean="0">
                <a:solidFill>
                  <a:schemeClr val="tx1"/>
                </a:solidFill>
              </a:rPr>
              <a:t>LRTI</a:t>
            </a: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600" dirty="0">
              <a:solidFill>
                <a:schemeClr val="tx1"/>
              </a:solidFill>
            </a:endParaRPr>
          </a:p>
          <a:p>
            <a:pPr algn="ctr" eaLnBrk="0" hangingPunct="0">
              <a:spcBef>
                <a:spcPct val="20000"/>
              </a:spcBef>
            </a:pPr>
            <a:r>
              <a:rPr lang="en-GB" sz="2400" dirty="0" smtClean="0">
                <a:solidFill>
                  <a:schemeClr val="tx1"/>
                </a:solidFill>
              </a:rPr>
              <a:t>Children</a:t>
            </a:r>
          </a:p>
          <a:p>
            <a:pPr algn="ctr" eaLnBrk="0" hangingPunct="0">
              <a:spcBef>
                <a:spcPct val="20000"/>
              </a:spcBef>
            </a:pPr>
            <a:r>
              <a:rPr lang="en-GB" sz="2400" b="1" dirty="0" smtClean="0">
                <a:solidFill>
                  <a:srgbClr val="FF3300"/>
                </a:solidFill>
              </a:rPr>
              <a:t>OR</a:t>
            </a:r>
          </a:p>
          <a:p>
            <a:pPr algn="ctr" eaLnBrk="0" hangingPunct="0">
              <a:spcBef>
                <a:spcPct val="20000"/>
              </a:spcBef>
            </a:pPr>
            <a:r>
              <a:rPr lang="en-GB" sz="2400" dirty="0" smtClean="0">
                <a:solidFill>
                  <a:schemeClr val="tx1"/>
                </a:solidFill>
              </a:rPr>
              <a:t>child</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1272"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a:solidFill>
                  <a:srgbClr val="FF0000"/>
                </a:solidFill>
              </a:rPr>
              <a:t>AND</a:t>
            </a:r>
          </a:p>
        </p:txBody>
      </p:sp>
      <p:sp>
        <p:nvSpPr>
          <p:cNvPr id="11273" name="Rectangle 9"/>
          <p:cNvSpPr>
            <a:spLocks noChangeArrowheads="1"/>
          </p:cNvSpPr>
          <p:nvPr/>
        </p:nvSpPr>
        <p:spPr bwMode="auto">
          <a:xfrm>
            <a:off x="5786446"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596" y="642918"/>
            <a:ext cx="7772400" cy="1143000"/>
          </a:xfrm>
        </p:spPr>
        <p:txBody>
          <a:bodyPr/>
          <a:lstStyle/>
          <a:p>
            <a:r>
              <a:rPr lang="en-GB" dirty="0" smtClean="0">
                <a:solidFill>
                  <a:schemeClr val="tx1"/>
                </a:solidFill>
              </a:rPr>
              <a:t>Training session outcomes:</a:t>
            </a:r>
          </a:p>
        </p:txBody>
      </p:sp>
      <p:sp>
        <p:nvSpPr>
          <p:cNvPr id="3" name="Content Placeholder 2"/>
          <p:cNvSpPr>
            <a:spLocks noGrp="1"/>
          </p:cNvSpPr>
          <p:nvPr>
            <p:ph idx="1"/>
          </p:nvPr>
        </p:nvSpPr>
        <p:spPr>
          <a:xfrm>
            <a:off x="785786" y="1643050"/>
            <a:ext cx="7772400" cy="3352800"/>
          </a:xfrm>
        </p:spPr>
        <p:txBody>
          <a:bodyPr/>
          <a:lstStyle/>
          <a:p>
            <a:pPr marL="533400" indent="-533400"/>
            <a:r>
              <a:rPr lang="en-GB" sz="2400" dirty="0" smtClean="0">
                <a:solidFill>
                  <a:schemeClr val="tx1"/>
                </a:solidFill>
              </a:rPr>
              <a:t>Library resources – a brief refresher  </a:t>
            </a:r>
          </a:p>
          <a:p>
            <a:pPr marL="533400" indent="-533400"/>
            <a:r>
              <a:rPr lang="en-GB" sz="2400" dirty="0" smtClean="0">
                <a:solidFill>
                  <a:schemeClr val="tx1"/>
                </a:solidFill>
              </a:rPr>
              <a:t>Literature searching</a:t>
            </a:r>
          </a:p>
          <a:p>
            <a:pPr marL="933450" lvl="1" indent="-533400"/>
            <a:r>
              <a:rPr lang="en-GB" sz="2400" dirty="0" smtClean="0">
                <a:solidFill>
                  <a:schemeClr val="tx1"/>
                </a:solidFill>
              </a:rPr>
              <a:t>Selecting a database</a:t>
            </a:r>
          </a:p>
          <a:p>
            <a:pPr marL="838200" lvl="1" indent="-381000"/>
            <a:r>
              <a:rPr lang="en-GB" sz="2400" dirty="0" smtClean="0">
                <a:solidFill>
                  <a:schemeClr val="tx1"/>
                </a:solidFill>
              </a:rPr>
              <a:t>Building a search strategy </a:t>
            </a:r>
          </a:p>
          <a:p>
            <a:pPr marL="838200" lvl="1" indent="-381000"/>
            <a:r>
              <a:rPr lang="en-GB" sz="2400" dirty="0" smtClean="0">
                <a:solidFill>
                  <a:schemeClr val="tx1"/>
                </a:solidFill>
              </a:rPr>
              <a:t>OVIDSP (Medline) – Advanced features</a:t>
            </a:r>
          </a:p>
          <a:p>
            <a:pPr marL="838200" lvl="1" indent="-381000"/>
            <a:r>
              <a:rPr lang="en-GB" sz="2400" dirty="0" smtClean="0">
                <a:solidFill>
                  <a:schemeClr val="tx1"/>
                </a:solidFill>
              </a:rPr>
              <a:t>Find full-text articles from your list of references </a:t>
            </a:r>
          </a:p>
          <a:p>
            <a:pPr marL="533400" indent="-533400"/>
            <a:r>
              <a:rPr lang="en-GB" sz="2400" dirty="0" smtClean="0">
                <a:solidFill>
                  <a:schemeClr val="tx1"/>
                </a:solidFill>
              </a:rPr>
              <a:t>Manage references using </a:t>
            </a:r>
            <a:r>
              <a:rPr lang="en-GB" sz="2400" dirty="0" err="1" smtClean="0">
                <a:solidFill>
                  <a:schemeClr val="tx1"/>
                </a:solidFill>
              </a:rPr>
              <a:t>Refworks</a:t>
            </a:r>
            <a:endParaRPr lang="en-GB" sz="2400" dirty="0" smtClean="0">
              <a:solidFill>
                <a:schemeClr val="tx1"/>
              </a:solidFill>
            </a:endParaRPr>
          </a:p>
          <a:p>
            <a:pPr marL="533400" indent="-533400">
              <a:buFontTx/>
              <a:buNone/>
            </a:pPr>
            <a:endParaRPr lang="en-GB" dirty="0" smtClean="0"/>
          </a:p>
          <a:p>
            <a:pPr marL="533400" indent="-533400"/>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4348" y="857232"/>
            <a:ext cx="7772400" cy="1143000"/>
          </a:xfrm>
        </p:spPr>
        <p:txBody>
          <a:bodyPr/>
          <a:lstStyle/>
          <a:p>
            <a:r>
              <a:rPr lang="en-GB" dirty="0" smtClean="0">
                <a:solidFill>
                  <a:schemeClr val="tx1"/>
                </a:solidFill>
              </a:rPr>
              <a:t>Setting Limits</a:t>
            </a:r>
          </a:p>
        </p:txBody>
      </p:sp>
      <p:sp>
        <p:nvSpPr>
          <p:cNvPr id="14339" name="Rectangle 3"/>
          <p:cNvSpPr>
            <a:spLocks noGrp="1" noChangeArrowheads="1"/>
          </p:cNvSpPr>
          <p:nvPr>
            <p:ph type="body" idx="1"/>
          </p:nvPr>
        </p:nvSpPr>
        <p:spPr>
          <a:xfrm>
            <a:off x="285720" y="2000240"/>
            <a:ext cx="7772400" cy="2857520"/>
          </a:xfrm>
        </p:spPr>
        <p:txBody>
          <a:bodyPr/>
          <a:lstStyle/>
          <a:p>
            <a:pPr marL="838200" lvl="1" indent="-381000">
              <a:buFontTx/>
              <a:buChar char="•"/>
            </a:pPr>
            <a:r>
              <a:rPr lang="en-GB" sz="2800" dirty="0" smtClean="0">
                <a:solidFill>
                  <a:schemeClr val="tx1"/>
                </a:solidFill>
              </a:rPr>
              <a:t>Publication year</a:t>
            </a:r>
          </a:p>
          <a:p>
            <a:pPr marL="838200" lvl="1" indent="-381000">
              <a:buFontTx/>
              <a:buChar char="•"/>
            </a:pPr>
            <a:r>
              <a:rPr lang="en-GB" sz="2800" dirty="0" smtClean="0">
                <a:solidFill>
                  <a:schemeClr val="tx1"/>
                </a:solidFill>
              </a:rPr>
              <a:t>Publication / article type</a:t>
            </a:r>
          </a:p>
          <a:p>
            <a:pPr marL="838200" lvl="1" indent="-381000">
              <a:buFontTx/>
              <a:buChar char="•"/>
            </a:pPr>
            <a:r>
              <a:rPr lang="en-GB" sz="2800" dirty="0" smtClean="0">
                <a:solidFill>
                  <a:schemeClr val="tx1"/>
                </a:solidFill>
              </a:rPr>
              <a:t>Age group</a:t>
            </a:r>
          </a:p>
          <a:p>
            <a:pPr marL="838200" lvl="1" indent="-381000">
              <a:buFontTx/>
              <a:buChar char="•"/>
            </a:pPr>
            <a:r>
              <a:rPr lang="en-GB" sz="2800" dirty="0" smtClean="0">
                <a:solidFill>
                  <a:schemeClr val="tx1"/>
                </a:solidFill>
              </a:rPr>
              <a:t>Gender</a:t>
            </a:r>
          </a:p>
          <a:p>
            <a:pPr marL="838200" lvl="1" indent="-381000">
              <a:buFontTx/>
              <a:buChar char="•"/>
            </a:pPr>
            <a:r>
              <a:rPr lang="en-GB" sz="2800" dirty="0" smtClean="0">
                <a:solidFill>
                  <a:schemeClr val="tx1"/>
                </a:solidFill>
              </a:rPr>
              <a:t>Language</a:t>
            </a:r>
          </a:p>
          <a:p>
            <a:pPr marL="838200" lvl="1" indent="-381000">
              <a:buFontTx/>
              <a:buNone/>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55650" y="836613"/>
            <a:ext cx="7772400" cy="1143000"/>
          </a:xfrm>
        </p:spPr>
        <p:txBody>
          <a:bodyPr/>
          <a:lstStyle/>
          <a:p>
            <a:r>
              <a:rPr lang="en-GB" sz="3600" dirty="0" smtClean="0">
                <a:solidFill>
                  <a:schemeClr val="tx1"/>
                </a:solidFill>
              </a:rPr>
              <a:t>Searching OVIDSP - Medline</a:t>
            </a:r>
          </a:p>
        </p:txBody>
      </p:sp>
      <p:sp>
        <p:nvSpPr>
          <p:cNvPr id="16387" name="Rectangle 3"/>
          <p:cNvSpPr>
            <a:spLocks noGrp="1" noChangeArrowheads="1"/>
          </p:cNvSpPr>
          <p:nvPr>
            <p:ph type="body" idx="1"/>
          </p:nvPr>
        </p:nvSpPr>
        <p:spPr>
          <a:xfrm>
            <a:off x="755650" y="2133600"/>
            <a:ext cx="7772400" cy="3651250"/>
          </a:xfrm>
        </p:spPr>
        <p:txBody>
          <a:bodyPr/>
          <a:lstStyle/>
          <a:p>
            <a:r>
              <a:rPr lang="en-GB" dirty="0" smtClean="0">
                <a:solidFill>
                  <a:schemeClr val="tx1"/>
                </a:solidFill>
              </a:rPr>
              <a:t>The Medline database includes over 19 million citations for biomedical articles. It also includes links to many sites providing full-text articles.</a:t>
            </a:r>
          </a:p>
          <a:p>
            <a:pPr>
              <a:buFontTx/>
              <a:buNone/>
            </a:pPr>
            <a:r>
              <a:rPr lang="en-GB" dirty="0" smtClean="0">
                <a:solidFill>
                  <a:schemeClr val="tx1"/>
                </a:solidFill>
              </a:rPr>
              <a:t> 	</a:t>
            </a:r>
          </a:p>
          <a:p>
            <a:r>
              <a:rPr lang="en-GB" dirty="0" smtClean="0">
                <a:solidFill>
                  <a:schemeClr val="tx1"/>
                </a:solidFill>
              </a:rPr>
              <a:t>Access OVIDSP via the library website:</a:t>
            </a:r>
            <a:br>
              <a:rPr lang="en-GB" dirty="0" smtClean="0">
                <a:solidFill>
                  <a:schemeClr val="tx1"/>
                </a:solidFill>
              </a:rPr>
            </a:br>
            <a:r>
              <a:rPr lang="en-GB" dirty="0" smtClean="0">
                <a:solidFill>
                  <a:schemeClr val="tx1"/>
                </a:solidFill>
                <a:hlinkClick r:id="rId3"/>
              </a:rPr>
              <a:t>www.imperial.ac.uk/library</a:t>
            </a:r>
            <a:endParaRPr lang="en-GB" dirty="0" smtClean="0">
              <a:solidFill>
                <a:schemeClr val="tx1"/>
              </a:solidFill>
            </a:endParaRPr>
          </a:p>
          <a:p>
            <a:pPr>
              <a:buFontTx/>
              <a:buNone/>
            </a:pPr>
            <a:endParaRPr lang="en-GB" dirty="0" smtClean="0">
              <a:solidFill>
                <a:schemeClr val="tx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357158" y="1785926"/>
            <a:ext cx="8501122" cy="4500594"/>
          </a:xfrm>
        </p:spPr>
        <p:txBody>
          <a:bodyPr/>
          <a:lstStyle/>
          <a:p>
            <a:pPr lvl="0"/>
            <a:r>
              <a:rPr lang="en-GB" sz="2400" dirty="0" err="1" smtClean="0"/>
              <a:t>Noninvasive</a:t>
            </a:r>
            <a:r>
              <a:rPr lang="en-GB" sz="2400" dirty="0" smtClean="0"/>
              <a:t> positive-pressure ventilation for </a:t>
            </a:r>
            <a:r>
              <a:rPr lang="en-GB" sz="2400" dirty="0" err="1" smtClean="0"/>
              <a:t>cardiogenic</a:t>
            </a:r>
            <a:r>
              <a:rPr lang="en-GB" sz="2400" dirty="0" smtClean="0"/>
              <a:t> pulmonary </a:t>
            </a:r>
            <a:r>
              <a:rPr lang="en-GB" sz="2400" dirty="0" err="1" smtClean="0"/>
              <a:t>edema</a:t>
            </a:r>
            <a:endParaRPr lang="en-GB" sz="2400" dirty="0" smtClean="0"/>
          </a:p>
          <a:p>
            <a:pPr>
              <a:buNone/>
            </a:pPr>
            <a:endParaRPr lang="en-GB" sz="1500" dirty="0" smtClean="0"/>
          </a:p>
          <a:p>
            <a:endParaRPr lang="en-GB" sz="1500" dirty="0" smtClean="0"/>
          </a:p>
          <a:p>
            <a:r>
              <a:rPr lang="en-GB" sz="1800" dirty="0" smtClean="0"/>
              <a:t>Pulmonary </a:t>
            </a:r>
            <a:r>
              <a:rPr lang="en-GB" sz="1800" dirty="0" err="1" smtClean="0"/>
              <a:t>Edema</a:t>
            </a:r>
            <a:r>
              <a:rPr lang="en-GB" sz="1800" dirty="0" smtClean="0"/>
              <a:t> [</a:t>
            </a:r>
            <a:r>
              <a:rPr lang="en-GB" sz="1800" dirty="0" err="1" smtClean="0"/>
              <a:t>MeSH</a:t>
            </a:r>
            <a:r>
              <a:rPr lang="en-GB" sz="1800" dirty="0" smtClean="0"/>
              <a:t>] </a:t>
            </a:r>
            <a:r>
              <a:rPr lang="en-GB" sz="1800" b="1" dirty="0" smtClean="0"/>
              <a:t>AND </a:t>
            </a:r>
            <a:r>
              <a:rPr lang="en-GB" sz="1800" dirty="0" smtClean="0"/>
              <a:t>Positive-Pressure Respiration </a:t>
            </a:r>
            <a:r>
              <a:rPr lang="en-GB" sz="1800" b="1" dirty="0" smtClean="0"/>
              <a:t>[</a:t>
            </a:r>
            <a:r>
              <a:rPr lang="en-GB" sz="1800" b="1" dirty="0" err="1" smtClean="0"/>
              <a:t>MeSH</a:t>
            </a:r>
            <a:r>
              <a:rPr lang="en-GB" sz="1800" b="1" dirty="0" smtClean="0"/>
              <a:t>]</a:t>
            </a:r>
            <a:endParaRPr lang="en-GB" sz="1800" dirty="0" smtClean="0"/>
          </a:p>
          <a:p>
            <a:pPr>
              <a:buNone/>
            </a:pPr>
            <a:endParaRPr lang="en-GB" sz="1500" dirty="0" smtClean="0"/>
          </a:p>
          <a:p>
            <a:endParaRPr lang="en-GB" sz="1500" dirty="0" smtClean="0"/>
          </a:p>
          <a:p>
            <a:r>
              <a:rPr lang="en-GB" sz="1800" dirty="0" smtClean="0"/>
              <a:t>Vital FMR, </a:t>
            </a:r>
            <a:r>
              <a:rPr lang="en-GB" sz="1800" dirty="0" err="1" smtClean="0"/>
              <a:t>Saconato</a:t>
            </a:r>
            <a:r>
              <a:rPr lang="en-GB" sz="1800" dirty="0" smtClean="0"/>
              <a:t> H, </a:t>
            </a:r>
            <a:r>
              <a:rPr lang="en-GB" sz="1800" dirty="0" err="1" smtClean="0"/>
              <a:t>Ladeira</a:t>
            </a:r>
            <a:r>
              <a:rPr lang="en-GB" sz="1800" dirty="0" smtClean="0"/>
              <a:t> MT, </a:t>
            </a:r>
            <a:r>
              <a:rPr lang="en-GB" sz="1800" dirty="0" err="1" smtClean="0"/>
              <a:t>Sen</a:t>
            </a:r>
            <a:r>
              <a:rPr lang="en-GB" sz="1800" dirty="0" smtClean="0"/>
              <a:t> A, </a:t>
            </a:r>
            <a:r>
              <a:rPr lang="en-GB" sz="1800" dirty="0" err="1" smtClean="0"/>
              <a:t>Hawkes</a:t>
            </a:r>
            <a:r>
              <a:rPr lang="en-GB" sz="1800" dirty="0" smtClean="0"/>
              <a:t> CA, </a:t>
            </a:r>
            <a:r>
              <a:rPr lang="en-GB" sz="1800" dirty="0" err="1" smtClean="0"/>
              <a:t>Soares</a:t>
            </a:r>
            <a:r>
              <a:rPr lang="en-GB" sz="1800" dirty="0" smtClean="0"/>
              <a:t> B, Burns KE. A., </a:t>
            </a:r>
            <a:r>
              <a:rPr lang="en-GB" sz="1800" dirty="0" err="1" smtClean="0"/>
              <a:t>Atallah</a:t>
            </a:r>
            <a:r>
              <a:rPr lang="en-GB" sz="1800" dirty="0" smtClean="0"/>
              <a:t> ÁN. (2008) Non-invasive positive pressure ventilation (CPAP or </a:t>
            </a:r>
            <a:r>
              <a:rPr lang="en-GB" sz="1800" dirty="0" err="1" smtClean="0"/>
              <a:t>bilevel</a:t>
            </a:r>
            <a:r>
              <a:rPr lang="en-GB" sz="1800" dirty="0" smtClean="0"/>
              <a:t> NPPV) for </a:t>
            </a:r>
            <a:r>
              <a:rPr lang="en-GB" sz="1800" dirty="0" err="1" smtClean="0"/>
              <a:t>cardiogenic</a:t>
            </a:r>
            <a:r>
              <a:rPr lang="en-GB" sz="1800" dirty="0" smtClean="0"/>
              <a:t> pulmonary </a:t>
            </a:r>
            <a:r>
              <a:rPr lang="en-GB" sz="1800" dirty="0" err="1" smtClean="0"/>
              <a:t>edema</a:t>
            </a:r>
            <a:r>
              <a:rPr lang="en-GB" sz="1800" dirty="0" smtClean="0"/>
              <a:t>, </a:t>
            </a:r>
            <a:r>
              <a:rPr lang="en-GB" sz="1800" i="1" dirty="0" smtClean="0"/>
              <a:t>Cochrane Database of Systematic Reviews, </a:t>
            </a:r>
            <a:r>
              <a:rPr lang="en-GB" sz="1800" dirty="0" smtClean="0"/>
              <a:t>Issue 3.</a:t>
            </a:r>
          </a:p>
          <a:p>
            <a:pPr>
              <a:buNone/>
            </a:pPr>
            <a:r>
              <a:rPr lang="en-GB" sz="1800" dirty="0" smtClean="0"/>
              <a:t>	</a:t>
            </a:r>
            <a:r>
              <a:rPr lang="en-GB" sz="1800" dirty="0" err="1" smtClean="0"/>
              <a:t>Availble</a:t>
            </a:r>
            <a:r>
              <a:rPr lang="en-GB" sz="1800" dirty="0" smtClean="0"/>
              <a:t> from: </a:t>
            </a:r>
            <a:r>
              <a:rPr lang="en-GB" sz="1800" dirty="0" smtClean="0">
                <a:hlinkClick r:id="rId2"/>
              </a:rPr>
              <a:t>http://onlinelibrary.wiley.com/o/cochrane/clsysrev/articles/CD005351/frame.html</a:t>
            </a:r>
            <a:r>
              <a:rPr lang="en-GB" sz="1800" dirty="0" smtClean="0"/>
              <a:t> [Accessed 22nd September 2010]</a:t>
            </a:r>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285720" y="1643050"/>
            <a:ext cx="8501122" cy="4500594"/>
          </a:xfrm>
        </p:spPr>
        <p:txBody>
          <a:bodyPr/>
          <a:lstStyle/>
          <a:p>
            <a:r>
              <a:rPr lang="en-GB" sz="2400" dirty="0" smtClean="0"/>
              <a:t>Antibiotics for exacerbations of chronic obstructive pulmonary disease the value of antibiotics in exacerbations of chronic obstructive pulmonary disease (COPD)</a:t>
            </a:r>
          </a:p>
          <a:p>
            <a:endParaRPr lang="en-GB" sz="1500" dirty="0" smtClean="0"/>
          </a:p>
          <a:p>
            <a:endParaRPr lang="en-GB" sz="1500" dirty="0" smtClean="0"/>
          </a:p>
          <a:p>
            <a:r>
              <a:rPr lang="en-GB" sz="1800" dirty="0" smtClean="0"/>
              <a:t>Anti-Bacterial Agents [</a:t>
            </a:r>
            <a:r>
              <a:rPr lang="en-GB" sz="1800" dirty="0" err="1" smtClean="0"/>
              <a:t>MeSH</a:t>
            </a:r>
            <a:r>
              <a:rPr lang="en-GB" sz="1800" dirty="0" smtClean="0"/>
              <a:t>] </a:t>
            </a:r>
            <a:r>
              <a:rPr lang="en-GB" sz="1800" b="1" dirty="0" smtClean="0"/>
              <a:t> AND </a:t>
            </a:r>
            <a:r>
              <a:rPr lang="en-GB" sz="1800" dirty="0" smtClean="0"/>
              <a:t>Chronic obstructive pulmonary disease [</a:t>
            </a:r>
            <a:r>
              <a:rPr lang="en-GB" sz="1800" dirty="0" err="1" smtClean="0"/>
              <a:t>MeSH</a:t>
            </a:r>
            <a:r>
              <a:rPr lang="en-GB" sz="1800" dirty="0" smtClean="0"/>
              <a:t>] </a:t>
            </a:r>
            <a:r>
              <a:rPr lang="en-GB" sz="1800" b="1" dirty="0" smtClean="0"/>
              <a:t>AND </a:t>
            </a:r>
            <a:r>
              <a:rPr lang="en-GB" sz="1800" dirty="0" smtClean="0"/>
              <a:t>exacerbations (free text term, no </a:t>
            </a:r>
            <a:r>
              <a:rPr lang="en-GB" sz="1800" dirty="0" err="1" smtClean="0"/>
              <a:t>MeSH</a:t>
            </a:r>
            <a:r>
              <a:rPr lang="en-GB" sz="1800" dirty="0" smtClean="0"/>
              <a:t> available)</a:t>
            </a:r>
          </a:p>
          <a:p>
            <a:pPr>
              <a:buNone/>
            </a:pPr>
            <a:endParaRPr lang="en-GB" sz="1500" dirty="0" smtClean="0"/>
          </a:p>
          <a:p>
            <a:endParaRPr lang="en-GB" sz="1500" dirty="0" smtClean="0"/>
          </a:p>
          <a:p>
            <a:r>
              <a:rPr lang="en-GB" sz="1800" dirty="0" smtClean="0"/>
              <a:t>Felix SF Ram, Robert Rodriguez-</a:t>
            </a:r>
            <a:r>
              <a:rPr lang="en-GB" sz="1800" dirty="0" err="1" smtClean="0"/>
              <a:t>Roisin</a:t>
            </a:r>
            <a:r>
              <a:rPr lang="en-GB" sz="1800" dirty="0" smtClean="0"/>
              <a:t>, Alicia Granados-</a:t>
            </a:r>
            <a:r>
              <a:rPr lang="en-GB" sz="1800" dirty="0" err="1" smtClean="0"/>
              <a:t>Navarrete</a:t>
            </a:r>
            <a:r>
              <a:rPr lang="en-GB" sz="1800" dirty="0" smtClean="0"/>
              <a:t>, Judith Garcia-</a:t>
            </a:r>
            <a:r>
              <a:rPr lang="en-GB" sz="1800" dirty="0" err="1" smtClean="0"/>
              <a:t>Aymerich</a:t>
            </a:r>
            <a:r>
              <a:rPr lang="en-GB" sz="1800" dirty="0" smtClean="0"/>
              <a:t>, Neil C Barnes. (2006) Antibiotics for exacerbations of chronic obstructive pulmonary disease, </a:t>
            </a:r>
            <a:r>
              <a:rPr lang="en-GB" sz="1800" i="1" dirty="0" smtClean="0"/>
              <a:t>Cochrane Database of Systematic Reviews, </a:t>
            </a:r>
            <a:r>
              <a:rPr lang="en-GB" sz="1800" dirty="0" smtClean="0"/>
              <a:t>Issue 2. Available From:</a:t>
            </a:r>
          </a:p>
          <a:p>
            <a:pPr>
              <a:buNone/>
            </a:pPr>
            <a:r>
              <a:rPr lang="en-GB" sz="1800" dirty="0" smtClean="0"/>
              <a:t>	</a:t>
            </a:r>
            <a:r>
              <a:rPr lang="en-GB" sz="1800" dirty="0" smtClean="0">
                <a:hlinkClick r:id="rId2"/>
              </a:rPr>
              <a:t>http://onlinelibrary.wiley.com/o/cochrane/clsysrev/articles/CD004403/frame.html</a:t>
            </a:r>
            <a:r>
              <a:rPr lang="en-GB" sz="1800" dirty="0" smtClean="0"/>
              <a:t>  [Accessed 22</a:t>
            </a:r>
            <a:r>
              <a:rPr lang="en-GB" sz="1800" baseline="30000" dirty="0" smtClean="0"/>
              <a:t>nd</a:t>
            </a:r>
            <a:r>
              <a:rPr lang="en-GB" sz="1800" dirty="0" smtClean="0"/>
              <a:t> September 2010]</a:t>
            </a: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357158" y="1785926"/>
            <a:ext cx="8501122" cy="3803314"/>
          </a:xfrm>
        </p:spPr>
        <p:txBody>
          <a:bodyPr/>
          <a:lstStyle/>
          <a:p>
            <a:r>
              <a:rPr lang="en-GB" sz="2400" dirty="0"/>
              <a:t>Aspirin for the primary prevention of coronary heart disease</a:t>
            </a:r>
          </a:p>
          <a:p>
            <a:pPr lvl="0"/>
            <a:endParaRPr lang="en-GB" sz="1500" dirty="0" smtClean="0"/>
          </a:p>
          <a:p>
            <a:endParaRPr lang="en-GB" sz="1500" dirty="0" smtClean="0"/>
          </a:p>
          <a:p>
            <a:r>
              <a:rPr lang="en-GB" sz="1800" b="1" dirty="0" smtClean="0"/>
              <a:t>Aspirin</a:t>
            </a:r>
            <a:r>
              <a:rPr lang="en-GB" sz="1800" dirty="0" smtClean="0"/>
              <a:t>[</a:t>
            </a:r>
            <a:r>
              <a:rPr lang="en-GB" sz="1800" dirty="0" err="1" smtClean="0"/>
              <a:t>MeSH</a:t>
            </a:r>
            <a:r>
              <a:rPr lang="en-GB" sz="1800" dirty="0" smtClean="0"/>
              <a:t>] </a:t>
            </a:r>
            <a:r>
              <a:rPr lang="en-GB" sz="1800" b="1" dirty="0" smtClean="0"/>
              <a:t> AND Primary prevention </a:t>
            </a:r>
            <a:r>
              <a:rPr lang="en-GB" sz="1800" dirty="0" smtClean="0"/>
              <a:t>[</a:t>
            </a:r>
            <a:r>
              <a:rPr lang="en-GB" sz="1800" dirty="0" err="1" smtClean="0"/>
              <a:t>MeSH</a:t>
            </a:r>
            <a:r>
              <a:rPr lang="en-GB" sz="1800" dirty="0" smtClean="0"/>
              <a:t>] </a:t>
            </a:r>
            <a:r>
              <a:rPr lang="en-GB" sz="1800" b="1" dirty="0" smtClean="0"/>
              <a:t>AND </a:t>
            </a:r>
            <a:r>
              <a:rPr lang="en-GB" sz="1800" b="1" dirty="0"/>
              <a:t>coronary </a:t>
            </a:r>
            <a:r>
              <a:rPr lang="en-GB" sz="1800" b="1" dirty="0" smtClean="0"/>
              <a:t>disease </a:t>
            </a:r>
            <a:r>
              <a:rPr lang="en-GB" sz="1800" dirty="0" smtClean="0"/>
              <a:t>[</a:t>
            </a:r>
            <a:r>
              <a:rPr lang="en-GB" sz="1800" dirty="0" err="1" smtClean="0"/>
              <a:t>MeSH</a:t>
            </a:r>
            <a:r>
              <a:rPr lang="en-GB" sz="1800" dirty="0" smtClean="0"/>
              <a:t>]</a:t>
            </a:r>
            <a:endParaRPr lang="en-GB" sz="1500" dirty="0" smtClean="0"/>
          </a:p>
          <a:p>
            <a:endParaRPr lang="en-GB" sz="1500" dirty="0" smtClean="0"/>
          </a:p>
          <a:p>
            <a:endParaRPr lang="en-GB" sz="1500" dirty="0" smtClean="0"/>
          </a:p>
          <a:p>
            <a:endParaRPr lang="en-GB" sz="1500" dirty="0" smtClean="0"/>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500034" y="2143116"/>
            <a:ext cx="7772400" cy="3352800"/>
          </a:xfrm>
        </p:spPr>
        <p:txBody>
          <a:bodyPr/>
          <a:lstStyle/>
          <a:p>
            <a:pPr lvl="0"/>
            <a:r>
              <a:rPr lang="en-GB" dirty="0" smtClean="0"/>
              <a:t>Effectiveness of Oxygen therapy for lower respiratory tract infections in children</a:t>
            </a:r>
          </a:p>
          <a:p>
            <a:pPr lvl="0">
              <a:buNone/>
            </a:pPr>
            <a:endParaRPr lang="en-GB" dirty="0" smtClean="0"/>
          </a:p>
          <a:p>
            <a:r>
              <a:rPr lang="en-GB" sz="1800" dirty="0" smtClean="0"/>
              <a:t>Maria </a:t>
            </a:r>
            <a:r>
              <a:rPr lang="en-GB" sz="1800" dirty="0" err="1" smtClean="0"/>
              <a:t>Ximena</a:t>
            </a:r>
            <a:r>
              <a:rPr lang="en-GB" sz="1800" dirty="0" smtClean="0"/>
              <a:t> Rojas-Reyes, Claudia Granados </a:t>
            </a:r>
            <a:r>
              <a:rPr lang="en-GB" sz="1800" dirty="0" err="1" smtClean="0"/>
              <a:t>Rugeles</a:t>
            </a:r>
            <a:r>
              <a:rPr lang="en-GB" sz="1800" dirty="0" smtClean="0"/>
              <a:t>, Laura Patricia </a:t>
            </a:r>
            <a:r>
              <a:rPr lang="en-GB" sz="1800" dirty="0" err="1" smtClean="0"/>
              <a:t>Charry</a:t>
            </a:r>
            <a:r>
              <a:rPr lang="en-GB" sz="1800" dirty="0" smtClean="0"/>
              <a:t>-</a:t>
            </a:r>
            <a:r>
              <a:rPr lang="en-GB" sz="1800" dirty="0" err="1" smtClean="0"/>
              <a:t>Anzola</a:t>
            </a:r>
            <a:r>
              <a:rPr lang="en-GB" sz="1800" dirty="0" smtClean="0"/>
              <a:t>. (2009) Oxygen therapy for lower respiratory tract infections in children between 3 months and 15 years of age, </a:t>
            </a:r>
            <a:r>
              <a:rPr lang="en-GB" sz="1800" i="1" dirty="0" smtClean="0"/>
              <a:t>Cochrane Database of Systematic Reviews, </a:t>
            </a:r>
            <a:r>
              <a:rPr lang="en-GB" sz="1800" dirty="0" smtClean="0"/>
              <a:t>Issue 3</a:t>
            </a:r>
          </a:p>
          <a:p>
            <a:pPr>
              <a:buNone/>
            </a:pPr>
            <a:r>
              <a:rPr lang="en-GB" sz="1800" dirty="0" smtClean="0"/>
              <a:t>	</a:t>
            </a:r>
            <a:r>
              <a:rPr lang="en-GB" sz="1800" dirty="0" smtClean="0">
                <a:hlinkClick r:id="rId2"/>
              </a:rPr>
              <a:t>http://onlinelibrary.wiley.com/o/cochrane/clsysrev/articles/CD005975/frame.html</a:t>
            </a:r>
            <a:r>
              <a:rPr lang="en-GB" sz="18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7772400" cy="1143000"/>
          </a:xfrm>
        </p:spPr>
        <p:txBody>
          <a:bodyPr/>
          <a:lstStyle/>
          <a:p>
            <a:r>
              <a:rPr lang="en-GB" dirty="0" smtClean="0"/>
              <a:t>Comprehensive Search Strategies</a:t>
            </a:r>
            <a:endParaRPr lang="en-GB" dirty="0"/>
          </a:p>
        </p:txBody>
      </p:sp>
      <p:sp>
        <p:nvSpPr>
          <p:cNvPr id="3" name="Content Placeholder 2"/>
          <p:cNvSpPr>
            <a:spLocks noGrp="1"/>
          </p:cNvSpPr>
          <p:nvPr>
            <p:ph idx="1"/>
          </p:nvPr>
        </p:nvSpPr>
        <p:spPr>
          <a:xfrm>
            <a:off x="428596" y="1500174"/>
            <a:ext cx="7772400" cy="3352800"/>
          </a:xfrm>
        </p:spPr>
        <p:txBody>
          <a:bodyPr/>
          <a:lstStyle/>
          <a:p>
            <a:pPr>
              <a:buNone/>
            </a:pPr>
            <a:r>
              <a:rPr lang="en-GB" sz="1200" dirty="0" smtClean="0"/>
              <a:t>	1  </a:t>
            </a:r>
            <a:r>
              <a:rPr lang="en-GB" sz="1400" dirty="0" smtClean="0"/>
              <a:t>exp Oxygen Inhalation Therapy/ </a:t>
            </a:r>
            <a:br>
              <a:rPr lang="en-GB" sz="1400" dirty="0" smtClean="0"/>
            </a:br>
            <a:r>
              <a:rPr lang="en-GB" sz="1400" dirty="0" smtClean="0"/>
              <a:t>2 oxygen therapy.mp. </a:t>
            </a:r>
            <a:br>
              <a:rPr lang="en-GB" sz="1400" dirty="0" smtClean="0"/>
            </a:br>
            <a:r>
              <a:rPr lang="en-GB" sz="1400" dirty="0" smtClean="0"/>
              <a:t>3 oxygen administration.mp. </a:t>
            </a:r>
            <a:br>
              <a:rPr lang="en-GB" sz="1400" dirty="0" smtClean="0"/>
            </a:br>
            <a:r>
              <a:rPr lang="en-GB" sz="1400" dirty="0" smtClean="0"/>
              <a:t>4 oxygen delivery.mp. </a:t>
            </a:r>
            <a:br>
              <a:rPr lang="en-GB" sz="1400" dirty="0" smtClean="0"/>
            </a:br>
            <a:r>
              <a:rPr lang="en-GB" sz="1400" dirty="0" smtClean="0"/>
              <a:t>5 OR/1-4 </a:t>
            </a:r>
            <a:br>
              <a:rPr lang="en-GB" sz="1400" dirty="0" smtClean="0"/>
            </a:br>
            <a:r>
              <a:rPr lang="en-GB" sz="1400" dirty="0" smtClean="0"/>
              <a:t>6 exp Respiratory Tract Infections/ </a:t>
            </a:r>
            <a:br>
              <a:rPr lang="en-GB" sz="1400" dirty="0" smtClean="0"/>
            </a:br>
            <a:r>
              <a:rPr lang="en-GB" sz="1400" dirty="0" smtClean="0"/>
              <a:t>7 (lower respiratory tract infection$ or LRTI$).mp. </a:t>
            </a:r>
            <a:br>
              <a:rPr lang="en-GB" sz="1400" dirty="0" smtClean="0"/>
            </a:br>
            <a:r>
              <a:rPr lang="en-GB" sz="1400" dirty="0" smtClean="0"/>
              <a:t>8 lower respiratory </a:t>
            </a:r>
            <a:r>
              <a:rPr lang="en-GB" sz="1400" dirty="0" err="1" smtClean="0"/>
              <a:t>infection$.mp</a:t>
            </a:r>
            <a:r>
              <a:rPr lang="en-GB" sz="1400" dirty="0" smtClean="0"/>
              <a:t>. </a:t>
            </a:r>
            <a:br>
              <a:rPr lang="en-GB" sz="1400" dirty="0" smtClean="0"/>
            </a:br>
            <a:r>
              <a:rPr lang="en-GB" sz="1400" dirty="0" smtClean="0"/>
              <a:t>9 exp Respiratory </a:t>
            </a:r>
            <a:r>
              <a:rPr lang="en-GB" sz="1400" dirty="0" err="1" smtClean="0"/>
              <a:t>Syncytial</a:t>
            </a:r>
            <a:r>
              <a:rPr lang="en-GB" sz="1400" dirty="0" smtClean="0"/>
              <a:t> Virus Infections/ </a:t>
            </a:r>
            <a:br>
              <a:rPr lang="en-GB" sz="1400" dirty="0" smtClean="0"/>
            </a:br>
            <a:r>
              <a:rPr lang="en-GB" sz="1400" dirty="0" smtClean="0"/>
              <a:t>10 exp Respiratory </a:t>
            </a:r>
            <a:r>
              <a:rPr lang="en-GB" sz="1400" dirty="0" err="1" smtClean="0"/>
              <a:t>Syncytial</a:t>
            </a:r>
            <a:r>
              <a:rPr lang="en-GB" sz="1400" dirty="0" smtClean="0"/>
              <a:t> Viruses/ </a:t>
            </a:r>
            <a:br>
              <a:rPr lang="en-GB" sz="1400" dirty="0" smtClean="0"/>
            </a:br>
            <a:r>
              <a:rPr lang="en-GB" sz="1400" dirty="0" smtClean="0"/>
              <a:t>11 (respiratory </a:t>
            </a:r>
            <a:r>
              <a:rPr lang="en-GB" sz="1400" dirty="0" err="1" smtClean="0"/>
              <a:t>syncytial</a:t>
            </a:r>
            <a:r>
              <a:rPr lang="en-GB" sz="1400" dirty="0" smtClean="0"/>
              <a:t> virus$ or RSV).mp. </a:t>
            </a:r>
            <a:br>
              <a:rPr lang="en-GB" sz="1400" dirty="0" smtClean="0"/>
            </a:br>
            <a:r>
              <a:rPr lang="en-GB" sz="1400" dirty="0" smtClean="0"/>
              <a:t>12 exp pneumonia/ </a:t>
            </a:r>
            <a:br>
              <a:rPr lang="en-GB" sz="1400" dirty="0" smtClean="0"/>
            </a:br>
            <a:r>
              <a:rPr lang="en-GB" sz="1400" dirty="0" smtClean="0"/>
              <a:t>13 pneumonia.mp </a:t>
            </a:r>
            <a:br>
              <a:rPr lang="en-GB" sz="1400" dirty="0" smtClean="0"/>
            </a:br>
            <a:r>
              <a:rPr lang="en-GB" sz="1400" dirty="0" smtClean="0"/>
              <a:t>14 OR/6-13 </a:t>
            </a:r>
            <a:br>
              <a:rPr lang="en-GB" sz="1400" dirty="0" smtClean="0"/>
            </a:br>
            <a:r>
              <a:rPr lang="en-GB" sz="1400" dirty="0" smtClean="0"/>
              <a:t>15 5 AND 14 </a:t>
            </a:r>
            <a:br>
              <a:rPr lang="en-GB" sz="1400" dirty="0" smtClean="0"/>
            </a:br>
            <a:r>
              <a:rPr lang="en-GB" sz="1400" dirty="0" smtClean="0"/>
              <a:t>16 limit 15 to ¨all child (0-18 years)¨ </a:t>
            </a:r>
            <a:br>
              <a:rPr lang="en-GB" sz="1400" dirty="0" smtClean="0"/>
            </a:br>
            <a:r>
              <a:rPr lang="en-GB" sz="1400" dirty="0" smtClean="0"/>
              <a:t>17 child/ </a:t>
            </a:r>
            <a:br>
              <a:rPr lang="en-GB" sz="1400" dirty="0" smtClean="0"/>
            </a:br>
            <a:r>
              <a:rPr lang="en-GB" sz="1400" dirty="0" smtClean="0"/>
              <a:t>18 infant/ </a:t>
            </a:r>
            <a:br>
              <a:rPr lang="en-GB" sz="1400" dirty="0" smtClean="0"/>
            </a:br>
            <a:r>
              <a:rPr lang="en-GB" sz="1400" dirty="0" smtClean="0"/>
              <a:t>19 (child or children or infant$ or </a:t>
            </a:r>
            <a:r>
              <a:rPr lang="en-GB" sz="1400" dirty="0" err="1" smtClean="0"/>
              <a:t>pediatric</a:t>
            </a:r>
            <a:r>
              <a:rPr lang="en-GB" sz="1400" dirty="0" smtClean="0"/>
              <a:t> or paediatric).mp [mp=title, original title, abstract, name of substance word, subject heading word] </a:t>
            </a:r>
            <a:br>
              <a:rPr lang="en-GB" sz="1400" dirty="0" smtClean="0"/>
            </a:br>
            <a:r>
              <a:rPr lang="en-GB" sz="1400" dirty="0" smtClean="0"/>
              <a:t>20 OR/17-19 </a:t>
            </a:r>
            <a:br>
              <a:rPr lang="en-GB" sz="1400" dirty="0" smtClean="0"/>
            </a:br>
            <a:r>
              <a:rPr lang="en-GB" sz="1400" dirty="0" smtClean="0"/>
              <a:t>21 15 AND 20 </a:t>
            </a:r>
            <a:br>
              <a:rPr lang="en-GB" sz="1400" dirty="0" smtClean="0"/>
            </a:br>
            <a:r>
              <a:rPr lang="en-GB" sz="1400" dirty="0" smtClean="0"/>
              <a:t>22 16 OR 21</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99864" y="908719"/>
            <a:ext cx="4532376" cy="1446955"/>
          </a:xfrm>
          <a:prstGeom prst="rect">
            <a:avLst/>
          </a:prstGeom>
          <a:noFill/>
          <a:ln w="9525">
            <a:noFill/>
            <a:miter lim="800000"/>
            <a:headEnd/>
            <a:tailEnd/>
          </a:ln>
        </p:spPr>
      </p:pic>
      <p:sp>
        <p:nvSpPr>
          <p:cNvPr id="5" name="Rectangle 3"/>
          <p:cNvSpPr>
            <a:spLocks noGrp="1" noChangeArrowheads="1"/>
          </p:cNvSpPr>
          <p:nvPr>
            <p:ph idx="1"/>
          </p:nvPr>
        </p:nvSpPr>
        <p:spPr/>
        <p:txBody>
          <a:bodyPr/>
          <a:lstStyle/>
          <a:p>
            <a:pPr>
              <a:lnSpc>
                <a:spcPct val="90000"/>
              </a:lnSpc>
            </a:pPr>
            <a:r>
              <a:rPr lang="en-GB" sz="3200" dirty="0" smtClean="0"/>
              <a:t>Reference management software package</a:t>
            </a:r>
          </a:p>
          <a:p>
            <a:pPr>
              <a:lnSpc>
                <a:spcPct val="90000"/>
              </a:lnSpc>
            </a:pPr>
            <a:r>
              <a:rPr lang="en-GB" sz="3200" dirty="0" smtClean="0"/>
              <a:t>Save and organise your references</a:t>
            </a:r>
          </a:p>
          <a:p>
            <a:pPr>
              <a:lnSpc>
                <a:spcPct val="90000"/>
              </a:lnSpc>
            </a:pPr>
            <a:r>
              <a:rPr lang="en-GB" sz="3200" dirty="0" smtClean="0"/>
              <a:t>Web based – available wherever you are</a:t>
            </a:r>
          </a:p>
          <a:p>
            <a:pPr>
              <a:lnSpc>
                <a:spcPct val="90000"/>
              </a:lnSpc>
            </a:pPr>
            <a:r>
              <a:rPr lang="en-GB" sz="3200" dirty="0" smtClean="0"/>
              <a:t>Create citations and a bibliography from saved references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smtClean="0"/>
              <a:t>Accessing RefWorks</a:t>
            </a:r>
          </a:p>
        </p:txBody>
      </p:sp>
      <p:sp>
        <p:nvSpPr>
          <p:cNvPr id="23554" name="Rectangle 3"/>
          <p:cNvSpPr>
            <a:spLocks noGrp="1" noChangeArrowheads="1"/>
          </p:cNvSpPr>
          <p:nvPr>
            <p:ph type="body" idx="1"/>
          </p:nvPr>
        </p:nvSpPr>
        <p:spPr>
          <a:xfrm>
            <a:off x="762000" y="2276475"/>
            <a:ext cx="7772400" cy="3816350"/>
          </a:xfrm>
        </p:spPr>
        <p:txBody>
          <a:bodyPr/>
          <a:lstStyle/>
          <a:p>
            <a:pPr>
              <a:lnSpc>
                <a:spcPct val="90000"/>
              </a:lnSpc>
            </a:pPr>
            <a:r>
              <a:rPr lang="en-GB" smtClean="0"/>
              <a:t>#1-Go to the library homepage: </a:t>
            </a:r>
            <a:r>
              <a:rPr lang="en-GB" smtClean="0">
                <a:hlinkClick r:id="rId2" tooltip="http://www3.imperial.ac.uk/library"/>
              </a:rPr>
              <a:t>http://www3.imperial.ac.uk/library</a:t>
            </a:r>
            <a:r>
              <a:rPr lang="en-GB" smtClean="0"/>
              <a:t> </a:t>
            </a:r>
          </a:p>
          <a:p>
            <a:pPr>
              <a:lnSpc>
                <a:spcPct val="90000"/>
              </a:lnSpc>
            </a:pPr>
            <a:r>
              <a:rPr lang="en-GB" smtClean="0"/>
              <a:t>#2-Select </a:t>
            </a:r>
            <a:r>
              <a:rPr lang="en-GB" smtClean="0">
                <a:solidFill>
                  <a:srgbClr val="EB3503"/>
                </a:solidFill>
              </a:rPr>
              <a:t>Reference Management</a:t>
            </a:r>
            <a:r>
              <a:rPr lang="en-GB" smtClean="0"/>
              <a:t> under the ‘Find Out About’ column</a:t>
            </a:r>
          </a:p>
          <a:p>
            <a:pPr>
              <a:lnSpc>
                <a:spcPct val="90000"/>
              </a:lnSpc>
            </a:pPr>
            <a:r>
              <a:rPr lang="en-GB" smtClean="0"/>
              <a:t>#3-Once you’re on the Reference Management page, select </a:t>
            </a:r>
            <a:r>
              <a:rPr lang="en-GB" smtClean="0">
                <a:solidFill>
                  <a:srgbClr val="EB3503"/>
                </a:solidFill>
              </a:rPr>
              <a:t>RefWorks</a:t>
            </a:r>
            <a:r>
              <a:rPr lang="en-GB" smtClean="0"/>
              <a:t> from the column on the right</a:t>
            </a:r>
          </a:p>
          <a:p>
            <a:pPr>
              <a:lnSpc>
                <a:spcPct val="90000"/>
              </a:lnSpc>
            </a:pPr>
            <a:r>
              <a:rPr lang="en-GB" smtClean="0"/>
              <a:t>#4-Select </a:t>
            </a:r>
            <a:r>
              <a:rPr lang="en-GB" smtClean="0">
                <a:solidFill>
                  <a:srgbClr val="EB3503"/>
                </a:solidFill>
              </a:rPr>
              <a:t>Log in to RefWorks</a:t>
            </a:r>
            <a:r>
              <a:rPr lang="en-GB" smtClean="0"/>
              <a:t> at the bottom of the RefWorks page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Further Support</a:t>
            </a:r>
            <a:endParaRPr lang="en-GB" dirty="0">
              <a:solidFill>
                <a:schemeClr val="accent1">
                  <a:lumMod val="75000"/>
                </a:schemeClr>
              </a:solidFill>
            </a:endParaRPr>
          </a:p>
        </p:txBody>
      </p:sp>
      <p:sp>
        <p:nvSpPr>
          <p:cNvPr id="3" name="Content Placeholder 2"/>
          <p:cNvSpPr>
            <a:spLocks noGrp="1"/>
          </p:cNvSpPr>
          <p:nvPr>
            <p:ph idx="1"/>
          </p:nvPr>
        </p:nvSpPr>
        <p:spPr>
          <a:xfrm>
            <a:off x="357158" y="1643050"/>
            <a:ext cx="4357718" cy="4429156"/>
          </a:xfrm>
        </p:spPr>
        <p:txBody>
          <a:bodyPr/>
          <a:lstStyle/>
          <a:p>
            <a:pPr>
              <a:buNone/>
            </a:pPr>
            <a:r>
              <a:rPr lang="en-GB" sz="2400" dirty="0" smtClean="0">
                <a:solidFill>
                  <a:schemeClr val="accent1">
                    <a:lumMod val="75000"/>
                  </a:schemeClr>
                </a:solidFill>
              </a:rPr>
              <a:t>Contact your Liaison Librarian</a:t>
            </a:r>
          </a:p>
          <a:p>
            <a:pPr>
              <a:buNone/>
            </a:pPr>
            <a:r>
              <a:rPr lang="en-GB" sz="2400" dirty="0" smtClean="0">
                <a:solidFill>
                  <a:schemeClr val="accent1">
                    <a:lumMod val="75000"/>
                  </a:schemeClr>
                </a:solidFill>
              </a:rPr>
              <a:t>Medicine Team:</a:t>
            </a:r>
          </a:p>
          <a:p>
            <a:pPr>
              <a:buNone/>
            </a:pPr>
            <a:endParaRPr lang="en-GB" sz="1000" dirty="0" smtClean="0">
              <a:solidFill>
                <a:schemeClr val="tx1"/>
              </a:solidFill>
            </a:endParaRPr>
          </a:p>
          <a:p>
            <a:pPr>
              <a:buNone/>
            </a:pPr>
            <a:r>
              <a:rPr lang="en-GB" sz="2400" b="1" dirty="0" smtClean="0">
                <a:solidFill>
                  <a:schemeClr val="tx1"/>
                </a:solidFill>
              </a:rPr>
              <a:t>Royal Brompton</a:t>
            </a:r>
          </a:p>
          <a:p>
            <a:pPr>
              <a:buNone/>
            </a:pPr>
            <a:r>
              <a:rPr lang="en-GB" sz="2400" dirty="0" smtClean="0">
                <a:solidFill>
                  <a:schemeClr val="tx1"/>
                </a:solidFill>
              </a:rPr>
              <a:t>Andrew Regan</a:t>
            </a:r>
          </a:p>
          <a:p>
            <a:pPr>
              <a:buNone/>
            </a:pPr>
            <a:r>
              <a:rPr lang="en-GB" sz="2400" dirty="0" smtClean="0">
                <a:solidFill>
                  <a:schemeClr val="tx1"/>
                </a:solidFill>
                <a:hlinkClick r:id="rId2"/>
              </a:rPr>
              <a:t>a.regan@imperial.ac.uk</a:t>
            </a:r>
            <a:r>
              <a:rPr lang="en-GB" sz="2400" dirty="0" smtClean="0">
                <a:solidFill>
                  <a:schemeClr val="tx1"/>
                </a:solidFill>
              </a:rPr>
              <a:t> </a:t>
            </a:r>
          </a:p>
          <a:p>
            <a:pPr>
              <a:buNone/>
            </a:pPr>
            <a:r>
              <a:rPr lang="en-GB" sz="2400" dirty="0" smtClean="0">
                <a:solidFill>
                  <a:schemeClr val="tx1"/>
                </a:solidFill>
              </a:rPr>
              <a:t>Tel: +44 (0)20 7594 8150</a:t>
            </a:r>
          </a:p>
          <a:p>
            <a:pPr>
              <a:buNone/>
            </a:pPr>
            <a:endParaRPr lang="en-GB" sz="1000" dirty="0" smtClean="0">
              <a:solidFill>
                <a:schemeClr val="tx1"/>
              </a:solidFill>
            </a:endParaRPr>
          </a:p>
          <a:p>
            <a:pPr>
              <a:buNone/>
            </a:pPr>
            <a:r>
              <a:rPr lang="en-GB" sz="2400" b="1" dirty="0" smtClean="0">
                <a:solidFill>
                  <a:schemeClr val="tx1"/>
                </a:solidFill>
              </a:rPr>
              <a:t>Chelsea &amp; Westminster</a:t>
            </a:r>
          </a:p>
          <a:p>
            <a:pPr>
              <a:buNone/>
            </a:pPr>
            <a:r>
              <a:rPr lang="en-GB" sz="2400" dirty="0" smtClean="0">
                <a:solidFill>
                  <a:schemeClr val="tx1"/>
                </a:solidFill>
                <a:latin typeface="+mj-lt"/>
              </a:rPr>
              <a:t>James Lockley</a:t>
            </a:r>
          </a:p>
          <a:p>
            <a:pPr>
              <a:buNone/>
            </a:pPr>
            <a:r>
              <a:rPr lang="en-GB" sz="2400" dirty="0" smtClean="0">
                <a:solidFill>
                  <a:schemeClr val="tx1"/>
                </a:solidFill>
                <a:hlinkClick r:id="rId3"/>
              </a:rPr>
              <a:t>j.lockley@imperial.ac.uk</a:t>
            </a:r>
            <a:endParaRPr lang="en-GB" sz="2400" dirty="0" smtClean="0">
              <a:solidFill>
                <a:schemeClr val="tx1"/>
              </a:solidFill>
            </a:endParaRPr>
          </a:p>
          <a:p>
            <a:pPr>
              <a:buNone/>
            </a:pPr>
            <a:r>
              <a:rPr lang="en-GB" sz="2400" dirty="0" smtClean="0">
                <a:solidFill>
                  <a:schemeClr val="tx1"/>
                </a:solidFill>
              </a:rPr>
              <a:t>Tel: +44 (0)20 3315 8109</a:t>
            </a:r>
          </a:p>
          <a:p>
            <a:pPr>
              <a:buNone/>
            </a:pPr>
            <a:endParaRPr lang="en-GB" sz="2400" dirty="0"/>
          </a:p>
        </p:txBody>
      </p:sp>
      <p:sp>
        <p:nvSpPr>
          <p:cNvPr id="4" name="Content Placeholder 2"/>
          <p:cNvSpPr txBox="1">
            <a:spLocks/>
          </p:cNvSpPr>
          <p:nvPr/>
        </p:nvSpPr>
        <p:spPr bwMode="auto">
          <a:xfrm>
            <a:off x="4786282" y="857232"/>
            <a:ext cx="435771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Charing Cross</a:t>
            </a:r>
          </a:p>
          <a:p>
            <a:r>
              <a:rPr lang="en-GB" sz="2400" dirty="0" smtClean="0">
                <a:solidFill>
                  <a:schemeClr val="tx1"/>
                </a:solidFill>
              </a:rPr>
              <a:t>Kate Perris</a:t>
            </a:r>
            <a:r>
              <a:rPr lang="en-GB" sz="2400" dirty="0" smtClean="0"/>
              <a:t/>
            </a:r>
            <a:br>
              <a:rPr lang="en-GB" sz="2400" dirty="0" smtClean="0"/>
            </a:br>
            <a:r>
              <a:rPr lang="en-GB" sz="2400" dirty="0" smtClean="0">
                <a:hlinkClick r:id="rId4"/>
              </a:rPr>
              <a:t>k.perris@imperial.ac.uk</a:t>
            </a:r>
            <a:r>
              <a:rPr lang="en-GB" sz="2400" dirty="0" smtClean="0"/>
              <a:t>  </a:t>
            </a:r>
            <a:br>
              <a:rPr lang="en-GB" sz="2400" dirty="0" smtClean="0"/>
            </a:br>
            <a:r>
              <a:rPr lang="en-GB" sz="2400" dirty="0" smtClean="0">
                <a:solidFill>
                  <a:schemeClr val="tx1"/>
                </a:solidFill>
              </a:rPr>
              <a:t>Tele: +44 (0)20 7594 0756</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St Mary's</a:t>
            </a:r>
          </a:p>
          <a:p>
            <a:r>
              <a:rPr lang="en-GB" sz="2400" dirty="0" smtClean="0">
                <a:solidFill>
                  <a:schemeClr val="tx1"/>
                </a:solidFill>
              </a:rPr>
              <a:t>Jackie Cousins</a:t>
            </a:r>
            <a:r>
              <a:rPr lang="en-GB" sz="2400" dirty="0" smtClean="0"/>
              <a:t/>
            </a:r>
            <a:br>
              <a:rPr lang="en-GB" sz="2400" dirty="0" smtClean="0"/>
            </a:br>
            <a:r>
              <a:rPr lang="en-GB" sz="2400" dirty="0" smtClean="0">
                <a:hlinkClick r:id="rId5"/>
              </a:rPr>
              <a:t>j.cousins@imperial.ac.uk</a:t>
            </a:r>
            <a:r>
              <a:rPr lang="en-GB" sz="2400" dirty="0" smtClean="0"/>
              <a:t> </a:t>
            </a:r>
            <a:br>
              <a:rPr lang="en-GB" sz="2400" dirty="0" smtClean="0"/>
            </a:br>
            <a:r>
              <a:rPr lang="en-GB" sz="2400" dirty="0" smtClean="0">
                <a:solidFill>
                  <a:schemeClr val="tx1"/>
                </a:solidFill>
              </a:rPr>
              <a:t>Tele: +44 (0)20 7594 3691</a:t>
            </a:r>
          </a:p>
          <a:p>
            <a:endParaRPr lang="en-GB" sz="2400" dirty="0" smtClean="0">
              <a:solidFill>
                <a:schemeClr val="tx1"/>
              </a:solidFill>
            </a:endParaRPr>
          </a:p>
          <a:p>
            <a:r>
              <a:rPr lang="en-GB" sz="2400" b="1" dirty="0" smtClean="0">
                <a:solidFill>
                  <a:schemeClr val="tx1"/>
                </a:solidFill>
              </a:rPr>
              <a:t>Hammersmith</a:t>
            </a:r>
          </a:p>
          <a:p>
            <a:r>
              <a:rPr lang="en-GB" sz="2400" dirty="0" smtClean="0">
                <a:solidFill>
                  <a:schemeClr val="tx1"/>
                </a:solidFill>
              </a:rPr>
              <a:t>Michael Gainsford</a:t>
            </a:r>
            <a:r>
              <a:rPr lang="en-GB" sz="2400" dirty="0" smtClean="0"/>
              <a:t/>
            </a:r>
            <a:br>
              <a:rPr lang="en-GB" sz="2400" dirty="0" smtClean="0"/>
            </a:br>
            <a:r>
              <a:rPr lang="en-GB" sz="2400" dirty="0" smtClean="0">
                <a:hlinkClick r:id="rId6"/>
              </a:rPr>
              <a:t>m.gainsford@imperial.ac.uk</a:t>
            </a:r>
            <a:r>
              <a:rPr lang="en-GB" sz="2400" dirty="0" smtClean="0"/>
              <a:t/>
            </a:r>
            <a:br>
              <a:rPr lang="en-GB" sz="2400" dirty="0" smtClean="0"/>
            </a:br>
            <a:r>
              <a:rPr lang="en-GB" sz="2400" dirty="0" smtClean="0">
                <a:solidFill>
                  <a:schemeClr val="tx1"/>
                </a:solidFill>
              </a:rPr>
              <a:t>Tele: +44 (0)20 7594 1740</a:t>
            </a:r>
          </a:p>
          <a:p>
            <a:endParaRPr lang="en-GB" sz="240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rgbClr val="44518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981075"/>
            <a:ext cx="7772400" cy="1143000"/>
          </a:xfrm>
        </p:spPr>
        <p:txBody>
          <a:bodyPr/>
          <a:lstStyle/>
          <a:p>
            <a:pPr algn="ctr"/>
            <a:r>
              <a:rPr lang="en-GB" dirty="0" smtClean="0">
                <a:solidFill>
                  <a:schemeClr val="tx1"/>
                </a:solidFill>
              </a:rPr>
              <a:t>Library Services - Review</a:t>
            </a:r>
          </a:p>
        </p:txBody>
      </p:sp>
      <p:sp>
        <p:nvSpPr>
          <p:cNvPr id="6147" name="Rectangle 3"/>
          <p:cNvSpPr>
            <a:spLocks noGrp="1" noChangeArrowheads="1"/>
          </p:cNvSpPr>
          <p:nvPr>
            <p:ph type="body" idx="1"/>
          </p:nvPr>
        </p:nvSpPr>
        <p:spPr>
          <a:xfrm>
            <a:off x="762000" y="2514600"/>
            <a:ext cx="7772400" cy="3700482"/>
          </a:xfrm>
        </p:spPr>
        <p:txBody>
          <a:bodyPr/>
          <a:lstStyle/>
          <a:p>
            <a:pPr>
              <a:lnSpc>
                <a:spcPct val="90000"/>
              </a:lnSpc>
              <a:buClr>
                <a:srgbClr val="445188"/>
              </a:buClr>
            </a:pPr>
            <a:r>
              <a:rPr lang="en-GB" dirty="0" smtClean="0">
                <a:solidFill>
                  <a:schemeClr val="tx1"/>
                </a:solidFill>
              </a:rPr>
              <a:t>Journals</a:t>
            </a:r>
          </a:p>
          <a:p>
            <a:pPr>
              <a:lnSpc>
                <a:spcPct val="90000"/>
              </a:lnSpc>
              <a:buClr>
                <a:srgbClr val="445188"/>
              </a:buClr>
            </a:pPr>
            <a:r>
              <a:rPr lang="en-GB" dirty="0" smtClean="0">
                <a:solidFill>
                  <a:schemeClr val="tx1"/>
                </a:solidFill>
              </a:rPr>
              <a:t>Databases</a:t>
            </a:r>
          </a:p>
          <a:p>
            <a:pPr>
              <a:lnSpc>
                <a:spcPct val="90000"/>
              </a:lnSpc>
              <a:buClr>
                <a:srgbClr val="445188"/>
              </a:buClr>
            </a:pPr>
            <a:r>
              <a:rPr lang="en-GB" dirty="0" smtClean="0">
                <a:solidFill>
                  <a:schemeClr val="tx1"/>
                </a:solidFill>
              </a:rPr>
              <a:t>Books</a:t>
            </a:r>
          </a:p>
          <a:p>
            <a:pPr>
              <a:lnSpc>
                <a:spcPct val="90000"/>
              </a:lnSpc>
              <a:buClr>
                <a:srgbClr val="445188"/>
              </a:buClr>
            </a:pPr>
            <a:r>
              <a:rPr lang="en-GB" dirty="0" smtClean="0">
                <a:solidFill>
                  <a:schemeClr val="tx1"/>
                </a:solidFill>
              </a:rPr>
              <a:t>VPN</a:t>
            </a:r>
          </a:p>
          <a:p>
            <a:pPr>
              <a:lnSpc>
                <a:spcPct val="90000"/>
              </a:lnSpc>
              <a:buClr>
                <a:srgbClr val="445188"/>
              </a:buClr>
            </a:pPr>
            <a:endParaRPr lang="en-GB" dirty="0" smtClean="0">
              <a:solidFill>
                <a:schemeClr val="tx1"/>
              </a:solidFill>
            </a:endParaRPr>
          </a:p>
          <a:p>
            <a:pPr>
              <a:lnSpc>
                <a:spcPct val="90000"/>
              </a:lnSpc>
              <a:buClr>
                <a:srgbClr val="445188"/>
              </a:buClr>
            </a:pPr>
            <a:r>
              <a:rPr lang="en-GB" dirty="0" smtClean="0">
                <a:solidFill>
                  <a:schemeClr val="tx1"/>
                </a:solidFill>
              </a:rPr>
              <a:t>Medicine Subject pages</a:t>
            </a:r>
          </a:p>
          <a:p>
            <a:pPr>
              <a:lnSpc>
                <a:spcPct val="90000"/>
              </a:lnSpc>
              <a:buClr>
                <a:srgbClr val="445188"/>
              </a:buClr>
            </a:pPr>
            <a:r>
              <a:rPr lang="en-GB" dirty="0" smtClean="0">
                <a:solidFill>
                  <a:schemeClr val="tx1"/>
                </a:solidFill>
                <a:hlinkClick r:id="rId3"/>
              </a:rPr>
              <a:t>http://www3.imperial.ac.uk/library/subjectsandsupport/medicine</a:t>
            </a:r>
            <a:r>
              <a:rPr lang="en-GB" dirty="0" smtClean="0">
                <a:solidFill>
                  <a:schemeClr val="tx1"/>
                </a:solidFill>
              </a:rPr>
              <a:t> </a:t>
            </a:r>
          </a:p>
          <a:p>
            <a:pPr>
              <a:lnSpc>
                <a:spcPct val="90000"/>
              </a:lnSpc>
              <a:buClr>
                <a:srgbClr val="445188"/>
              </a:buClr>
              <a:buFontTx/>
              <a:buNone/>
            </a:pPr>
            <a:endParaRPr lang="en-GB" dirty="0" smtClean="0">
              <a:solidFill>
                <a:schemeClr val="tx1"/>
              </a:solidFill>
            </a:endParaRPr>
          </a:p>
        </p:txBody>
      </p:sp>
      <p:pic>
        <p:nvPicPr>
          <p:cNvPr id="6148" name="Picture 5" descr="MCj04260540000[1]"/>
          <p:cNvPicPr>
            <a:picLocks noChangeAspect="1" noChangeArrowheads="1"/>
          </p:cNvPicPr>
          <p:nvPr/>
        </p:nvPicPr>
        <p:blipFill>
          <a:blip r:embed="rId4" cstate="print"/>
          <a:srcRect/>
          <a:stretch>
            <a:fillRect/>
          </a:stretch>
        </p:blipFill>
        <p:spPr bwMode="auto">
          <a:xfrm>
            <a:off x="6877050" y="3500438"/>
            <a:ext cx="1625600" cy="1417637"/>
          </a:xfrm>
          <a:prstGeom prst="rect">
            <a:avLst/>
          </a:prstGeom>
          <a:noFill/>
          <a:ln w="9525">
            <a:noFill/>
            <a:miter lim="800000"/>
            <a:headEnd/>
            <a:tailEnd/>
          </a:ln>
        </p:spPr>
      </p:pic>
      <p:pic>
        <p:nvPicPr>
          <p:cNvPr id="6149" name="Picture 6" descr="MCj04337920000[1]"/>
          <p:cNvPicPr>
            <a:picLocks noChangeAspect="1" noChangeArrowheads="1"/>
          </p:cNvPicPr>
          <p:nvPr/>
        </p:nvPicPr>
        <p:blipFill>
          <a:blip r:embed="rId5" cstate="print"/>
          <a:srcRect/>
          <a:stretch>
            <a:fillRect/>
          </a:stretch>
        </p:blipFill>
        <p:spPr bwMode="auto">
          <a:xfrm>
            <a:off x="5508625" y="2636838"/>
            <a:ext cx="1646238" cy="1646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596" y="785794"/>
            <a:ext cx="7772400" cy="1143000"/>
          </a:xfrm>
        </p:spPr>
        <p:txBody>
          <a:bodyPr/>
          <a:lstStyle/>
          <a:p>
            <a:r>
              <a:rPr lang="en-GB" dirty="0" smtClean="0">
                <a:solidFill>
                  <a:schemeClr val="tx1"/>
                </a:solidFill>
              </a:rPr>
              <a:t>Choosing a database</a:t>
            </a:r>
          </a:p>
        </p:txBody>
      </p:sp>
      <p:sp>
        <p:nvSpPr>
          <p:cNvPr id="7171" name="Rectangle 3"/>
          <p:cNvSpPr>
            <a:spLocks noGrp="1" noChangeArrowheads="1"/>
          </p:cNvSpPr>
          <p:nvPr>
            <p:ph type="body" idx="1"/>
          </p:nvPr>
        </p:nvSpPr>
        <p:spPr>
          <a:xfrm>
            <a:off x="428596" y="2143116"/>
            <a:ext cx="6951692" cy="3960812"/>
          </a:xfrm>
        </p:spPr>
        <p:txBody>
          <a:bodyPr/>
          <a:lstStyle/>
          <a:p>
            <a:pPr>
              <a:buFontTx/>
              <a:buNone/>
            </a:pPr>
            <a:r>
              <a:rPr lang="en-GB" b="1" dirty="0" smtClean="0">
                <a:solidFill>
                  <a:schemeClr val="tx1"/>
                </a:solidFill>
              </a:rPr>
              <a:t>	</a:t>
            </a:r>
            <a:r>
              <a:rPr lang="en-GB" sz="3200" b="1" dirty="0" smtClean="0">
                <a:solidFill>
                  <a:schemeClr val="tx1"/>
                </a:solidFill>
              </a:rPr>
              <a:t>Core databases</a:t>
            </a:r>
          </a:p>
          <a:p>
            <a:pPr>
              <a:buFontTx/>
              <a:buNone/>
            </a:pPr>
            <a:endParaRPr lang="en-GB" sz="1400" b="1" dirty="0" smtClean="0">
              <a:solidFill>
                <a:schemeClr val="tx1"/>
              </a:solidFill>
            </a:endParaRPr>
          </a:p>
          <a:p>
            <a:r>
              <a:rPr lang="en-GB" sz="2400" b="1" dirty="0" smtClean="0">
                <a:solidFill>
                  <a:schemeClr val="tx1"/>
                </a:solidFill>
              </a:rPr>
              <a:t>Medline - Accessible via the database hosts - </a:t>
            </a:r>
            <a:r>
              <a:rPr lang="en-GB" sz="2400" b="1" dirty="0" err="1" smtClean="0">
                <a:solidFill>
                  <a:schemeClr val="tx1"/>
                </a:solidFill>
              </a:rPr>
              <a:t>PubMed</a:t>
            </a:r>
            <a:r>
              <a:rPr lang="en-GB" sz="2400" b="1" dirty="0" smtClean="0">
                <a:solidFill>
                  <a:schemeClr val="tx1"/>
                </a:solidFill>
              </a:rPr>
              <a:t> and OVIDSP</a:t>
            </a:r>
          </a:p>
          <a:p>
            <a:r>
              <a:rPr lang="en-GB" sz="2400" b="1" dirty="0" err="1" smtClean="0">
                <a:solidFill>
                  <a:schemeClr val="tx1"/>
                </a:solidFill>
              </a:rPr>
              <a:t>Embase</a:t>
            </a:r>
            <a:r>
              <a:rPr lang="en-GB" sz="2400" b="1" dirty="0" smtClean="0">
                <a:solidFill>
                  <a:schemeClr val="tx1"/>
                </a:solidFill>
              </a:rPr>
              <a:t> - Accessible via the database host - OVIDSP</a:t>
            </a:r>
          </a:p>
          <a:p>
            <a:r>
              <a:rPr lang="en-GB" sz="2400" b="1" dirty="0" smtClean="0">
                <a:solidFill>
                  <a:schemeClr val="tx1"/>
                </a:solidFill>
              </a:rPr>
              <a:t>Web of Science</a:t>
            </a:r>
          </a:p>
          <a:p>
            <a:r>
              <a:rPr lang="en-GB" sz="2400" b="1" dirty="0" smtClean="0">
                <a:solidFill>
                  <a:schemeClr val="tx1"/>
                </a:solidFill>
              </a:rPr>
              <a:t>Cochrane Library</a:t>
            </a:r>
          </a:p>
          <a:p>
            <a:pPr>
              <a:buFontTx/>
              <a:buNone/>
            </a:pPr>
            <a:endParaRPr lang="en-GB" b="1" dirty="0" smtClean="0">
              <a:solidFill>
                <a:srgbClr val="1F289B"/>
              </a:solidFill>
              <a:latin typeface="Arial Narrow" pitchFamily="34" charset="0"/>
            </a:endParaRPr>
          </a:p>
          <a:p>
            <a:pPr>
              <a:buFontTx/>
              <a:buNone/>
            </a:pPr>
            <a:endParaRPr lang="en-GB" sz="2400" dirty="0" smtClean="0"/>
          </a:p>
        </p:txBody>
      </p:sp>
      <p:pic>
        <p:nvPicPr>
          <p:cNvPr id="7173" name="Picture 5" descr="pubmed-logo"/>
          <p:cNvPicPr>
            <a:picLocks noChangeAspect="1" noChangeArrowheads="1"/>
          </p:cNvPicPr>
          <p:nvPr/>
        </p:nvPicPr>
        <p:blipFill>
          <a:blip r:embed="rId3" cstate="print"/>
          <a:srcRect/>
          <a:stretch>
            <a:fillRect/>
          </a:stretch>
        </p:blipFill>
        <p:spPr bwMode="auto">
          <a:xfrm>
            <a:off x="7429520" y="2500306"/>
            <a:ext cx="1524000" cy="952500"/>
          </a:xfrm>
          <a:prstGeom prst="rect">
            <a:avLst/>
          </a:prstGeom>
          <a:noFill/>
          <a:ln w="9525">
            <a:noFill/>
            <a:miter lim="800000"/>
            <a:headEnd/>
            <a:tailEnd/>
          </a:ln>
        </p:spPr>
      </p:pic>
      <p:pic>
        <p:nvPicPr>
          <p:cNvPr id="7174" name="Picture 6" descr="woslogo"/>
          <p:cNvPicPr>
            <a:picLocks noChangeAspect="1" noChangeArrowheads="1"/>
          </p:cNvPicPr>
          <p:nvPr/>
        </p:nvPicPr>
        <p:blipFill>
          <a:blip r:embed="rId4" cstate="print"/>
          <a:srcRect/>
          <a:stretch>
            <a:fillRect/>
          </a:stretch>
        </p:blipFill>
        <p:spPr bwMode="auto">
          <a:xfrm>
            <a:off x="7286644" y="4857760"/>
            <a:ext cx="1727200" cy="869950"/>
          </a:xfrm>
          <a:prstGeom prst="rect">
            <a:avLst/>
          </a:prstGeom>
          <a:noFill/>
          <a:ln w="9525">
            <a:noFill/>
            <a:miter lim="800000"/>
            <a:headEnd/>
            <a:tailEnd/>
          </a:ln>
        </p:spPr>
      </p:pic>
      <p:pic>
        <p:nvPicPr>
          <p:cNvPr id="7175" name="Picture 7" descr="cclogo150x175"/>
          <p:cNvPicPr>
            <a:picLocks noChangeAspect="1" noChangeArrowheads="1"/>
          </p:cNvPicPr>
          <p:nvPr/>
        </p:nvPicPr>
        <p:blipFill>
          <a:blip r:embed="rId5" cstate="print"/>
          <a:srcRect/>
          <a:stretch>
            <a:fillRect/>
          </a:stretch>
        </p:blipFill>
        <p:spPr bwMode="auto">
          <a:xfrm>
            <a:off x="8072462" y="3857628"/>
            <a:ext cx="739775" cy="863600"/>
          </a:xfrm>
          <a:prstGeom prst="rect">
            <a:avLst/>
          </a:prstGeom>
          <a:noFill/>
          <a:ln w="9525">
            <a:noFill/>
            <a:miter lim="800000"/>
            <a:headEnd/>
            <a:tailEnd/>
          </a:ln>
        </p:spPr>
      </p:pic>
      <p:sp>
        <p:nvSpPr>
          <p:cNvPr id="90125" name="Oval 13"/>
          <p:cNvSpPr>
            <a:spLocks noChangeArrowheads="1"/>
          </p:cNvSpPr>
          <p:nvPr/>
        </p:nvSpPr>
        <p:spPr bwMode="auto">
          <a:xfrm>
            <a:off x="2786050" y="3214686"/>
            <a:ext cx="1428760" cy="576263"/>
          </a:xfrm>
          <a:prstGeom prst="ellipse">
            <a:avLst/>
          </a:prstGeom>
          <a:noFill/>
          <a:ln w="38100">
            <a:solidFill>
              <a:srgbClr val="FF3300"/>
            </a:solidFill>
            <a:round/>
            <a:headEnd/>
            <a:tailEnd/>
          </a:ln>
        </p:spPr>
        <p:txBody>
          <a:bodyPr wrap="none" anchor="ctr"/>
          <a:lstStyle/>
          <a:p>
            <a:endParaRPr lang="en-GB"/>
          </a:p>
        </p:txBody>
      </p:sp>
      <p:pic>
        <p:nvPicPr>
          <p:cNvPr id="1026" name="Picture 2"/>
          <p:cNvPicPr>
            <a:picLocks noChangeAspect="1" noChangeArrowheads="1"/>
          </p:cNvPicPr>
          <p:nvPr/>
        </p:nvPicPr>
        <p:blipFill>
          <a:blip r:embed="rId6" cstate="print"/>
          <a:srcRect/>
          <a:stretch>
            <a:fillRect/>
          </a:stretch>
        </p:blipFill>
        <p:spPr bwMode="auto">
          <a:xfrm>
            <a:off x="5643570" y="1785926"/>
            <a:ext cx="3009900"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dissolve">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827088" y="908050"/>
            <a:ext cx="7772400" cy="863600"/>
          </a:xfrm>
        </p:spPr>
        <p:txBody>
          <a:bodyPr/>
          <a:lstStyle/>
          <a:p>
            <a:r>
              <a:rPr lang="en-GB" sz="3600">
                <a:solidFill>
                  <a:schemeClr val="tx1"/>
                </a:solidFill>
              </a:rPr>
              <a:t>Planning your search</a:t>
            </a:r>
          </a:p>
        </p:txBody>
      </p:sp>
      <p:sp>
        <p:nvSpPr>
          <p:cNvPr id="535555" name="Rectangle 3"/>
          <p:cNvSpPr>
            <a:spLocks noGrp="1" noChangeArrowheads="1"/>
          </p:cNvSpPr>
          <p:nvPr>
            <p:ph type="body" idx="1"/>
          </p:nvPr>
        </p:nvSpPr>
        <p:spPr>
          <a:xfrm>
            <a:off x="395288" y="1773238"/>
            <a:ext cx="8131175" cy="4176712"/>
          </a:xfrm>
        </p:spPr>
        <p:txBody>
          <a:bodyPr/>
          <a:lstStyle/>
          <a:p>
            <a:pPr>
              <a:buFontTx/>
              <a:buNone/>
            </a:pPr>
            <a:endParaRPr lang="en-GB" dirty="0">
              <a:solidFill>
                <a:schemeClr val="tx1"/>
              </a:solidFill>
            </a:endParaRPr>
          </a:p>
          <a:p>
            <a:pPr>
              <a:buFontTx/>
              <a:buNone/>
            </a:pPr>
            <a:r>
              <a:rPr lang="en-GB" b="1" dirty="0">
                <a:solidFill>
                  <a:schemeClr val="tx1"/>
                </a:solidFill>
              </a:rPr>
              <a:t>Before you start </a:t>
            </a:r>
            <a:r>
              <a:rPr lang="en-GB" b="1" dirty="0" smtClean="0">
                <a:solidFill>
                  <a:schemeClr val="tx1"/>
                </a:solidFill>
              </a:rPr>
              <a:t>searching</a:t>
            </a:r>
            <a:r>
              <a:rPr lang="en-GB" b="1" dirty="0">
                <a:solidFill>
                  <a:schemeClr val="tx1"/>
                </a:solidFill>
              </a:rPr>
              <a:t>…….</a:t>
            </a:r>
          </a:p>
          <a:p>
            <a:pPr>
              <a:buFontTx/>
              <a:buNone/>
            </a:pPr>
            <a:endParaRPr lang="en-GB" b="1" dirty="0">
              <a:solidFill>
                <a:schemeClr val="tx1"/>
              </a:solidFill>
            </a:endParaRPr>
          </a:p>
          <a:p>
            <a:pPr>
              <a:buFontTx/>
              <a:buNone/>
            </a:pPr>
            <a:r>
              <a:rPr lang="en-GB" b="1" dirty="0">
                <a:solidFill>
                  <a:schemeClr val="tx1"/>
                </a:solidFill>
              </a:rPr>
              <a:t>Make sure you have:</a:t>
            </a:r>
          </a:p>
          <a:p>
            <a:r>
              <a:rPr lang="en-GB" dirty="0">
                <a:solidFill>
                  <a:schemeClr val="tx1"/>
                </a:solidFill>
              </a:rPr>
              <a:t>Asked a focused, answerable question</a:t>
            </a:r>
          </a:p>
          <a:p>
            <a:r>
              <a:rPr lang="en-GB" dirty="0">
                <a:solidFill>
                  <a:schemeClr val="tx1"/>
                </a:solidFill>
              </a:rPr>
              <a:t>Broken your search down into its key concepts</a:t>
            </a:r>
          </a:p>
          <a:p>
            <a:pPr>
              <a:buFontTx/>
              <a:buNone/>
            </a:pPr>
            <a:endParaRPr lang="en-GB" dirty="0">
              <a:solidFill>
                <a:schemeClr val="tx1"/>
              </a:solidFill>
            </a:endParaRPr>
          </a:p>
          <a:p>
            <a:endParaRPr lang="en-GB" dirty="0">
              <a:solidFill>
                <a:schemeClr val="tx1"/>
              </a:solidFill>
            </a:endParaRPr>
          </a:p>
          <a:p>
            <a:pPr>
              <a:buFontTx/>
              <a:buNone/>
            </a:pPr>
            <a:endParaRPr lang="en-GB" dirty="0">
              <a:solidFill>
                <a:schemeClr val="tx1"/>
              </a:solidFill>
            </a:endParaRPr>
          </a:p>
          <a:p>
            <a:endParaRPr lang="en-GB" sz="2400" dirty="0">
              <a:solidFill>
                <a:schemeClr val="tx1"/>
              </a:solidFill>
            </a:endParaRPr>
          </a:p>
          <a:p>
            <a:endParaRPr lang="en-GB" sz="2400" dirty="0">
              <a:solidFill>
                <a:schemeClr val="tx1"/>
              </a:solidFill>
            </a:endParaRPr>
          </a:p>
          <a:p>
            <a:pPr>
              <a:buFontTx/>
              <a:buNone/>
            </a:pPr>
            <a:endParaRPr lang="en-GB" sz="2400" dirty="0">
              <a:solidFill>
                <a:schemeClr val="tx1"/>
              </a:solidFill>
            </a:endParaRPr>
          </a:p>
        </p:txBody>
      </p:sp>
      <p:pic>
        <p:nvPicPr>
          <p:cNvPr id="535556" name="Picture 4" descr="MCj04347130000[1]"/>
          <p:cNvPicPr>
            <a:picLocks noChangeAspect="1" noChangeArrowheads="1"/>
          </p:cNvPicPr>
          <p:nvPr/>
        </p:nvPicPr>
        <p:blipFill>
          <a:blip r:embed="rId3" cstate="print"/>
          <a:srcRect/>
          <a:stretch>
            <a:fillRect/>
          </a:stretch>
        </p:blipFill>
        <p:spPr bwMode="auto">
          <a:xfrm>
            <a:off x="7019925" y="3573463"/>
            <a:ext cx="647700" cy="679450"/>
          </a:xfrm>
          <a:prstGeom prst="rect">
            <a:avLst/>
          </a:prstGeom>
          <a:noFill/>
        </p:spPr>
      </p:pic>
      <p:pic>
        <p:nvPicPr>
          <p:cNvPr id="535557" name="Picture 5" descr="MCj04347130000[1]"/>
          <p:cNvPicPr>
            <a:picLocks noChangeAspect="1" noChangeArrowheads="1"/>
          </p:cNvPicPr>
          <p:nvPr/>
        </p:nvPicPr>
        <p:blipFill>
          <a:blip r:embed="rId3" cstate="print"/>
          <a:srcRect/>
          <a:stretch>
            <a:fillRect/>
          </a:stretch>
        </p:blipFill>
        <p:spPr bwMode="auto">
          <a:xfrm>
            <a:off x="7956550" y="4508500"/>
            <a:ext cx="647700" cy="679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wipe(down)">
                                      <p:cBhvr>
                                        <p:cTn id="7" dur="500"/>
                                        <p:tgtEl>
                                          <p:spTgt spid="535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5557"/>
                                        </p:tgtEl>
                                        <p:attrNameLst>
                                          <p:attrName>style.visibility</p:attrName>
                                        </p:attrNameLst>
                                      </p:cBhvr>
                                      <p:to>
                                        <p:strVal val="visible"/>
                                      </p:to>
                                    </p:set>
                                    <p:animEffect transition="in" filter="wipe(down)">
                                      <p:cBhvr>
                                        <p:cTn id="12" dur="500"/>
                                        <p:tgtEl>
                                          <p:spTgt spid="53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827088" y="765175"/>
            <a:ext cx="7772400" cy="1143000"/>
          </a:xfrm>
        </p:spPr>
        <p:txBody>
          <a:bodyPr/>
          <a:lstStyle/>
          <a:p>
            <a:r>
              <a:rPr lang="en-GB" sz="3600">
                <a:solidFill>
                  <a:schemeClr val="tx1"/>
                </a:solidFill>
              </a:rPr>
              <a:t>Planning your search</a:t>
            </a:r>
          </a:p>
        </p:txBody>
      </p:sp>
      <p:sp>
        <p:nvSpPr>
          <p:cNvPr id="546819" name="Rectangle 3"/>
          <p:cNvSpPr>
            <a:spLocks noGrp="1" noChangeArrowheads="1"/>
          </p:cNvSpPr>
          <p:nvPr>
            <p:ph type="body" idx="1"/>
          </p:nvPr>
        </p:nvSpPr>
        <p:spPr>
          <a:xfrm>
            <a:off x="6443663" y="2060575"/>
            <a:ext cx="2484437" cy="3352800"/>
          </a:xfrm>
        </p:spPr>
        <p:txBody>
          <a:bodyPr/>
          <a:lstStyle/>
          <a:p>
            <a:r>
              <a:rPr lang="en-GB" sz="2000">
                <a:solidFill>
                  <a:schemeClr val="tx1"/>
                </a:solidFill>
              </a:rPr>
              <a:t>Do not recognise sentences like search engines such as Google.</a:t>
            </a:r>
          </a:p>
          <a:p>
            <a:pPr>
              <a:buFontTx/>
              <a:buNone/>
            </a:pPr>
            <a:endParaRPr lang="en-GB" sz="900">
              <a:solidFill>
                <a:schemeClr val="tx1"/>
              </a:solidFill>
            </a:endParaRPr>
          </a:p>
          <a:p>
            <a:r>
              <a:rPr lang="en-GB" sz="2000">
                <a:solidFill>
                  <a:schemeClr val="tx1"/>
                </a:solidFill>
              </a:rPr>
              <a:t>Databases look for the appearance of single key words</a:t>
            </a:r>
          </a:p>
        </p:txBody>
      </p:sp>
      <p:pic>
        <p:nvPicPr>
          <p:cNvPr id="546822" name="Picture 6"/>
          <p:cNvPicPr>
            <a:picLocks noChangeAspect="1" noChangeArrowheads="1"/>
          </p:cNvPicPr>
          <p:nvPr/>
        </p:nvPicPr>
        <p:blipFill>
          <a:blip r:embed="rId2" cstate="print"/>
          <a:srcRect t="12701" r="2753"/>
          <a:stretch>
            <a:fillRect/>
          </a:stretch>
        </p:blipFill>
        <p:spPr bwMode="auto">
          <a:xfrm>
            <a:off x="684213" y="1916113"/>
            <a:ext cx="5832475" cy="4460875"/>
          </a:xfrm>
          <a:prstGeom prst="rect">
            <a:avLst/>
          </a:prstGeom>
          <a:noFill/>
          <a:ln w="9525">
            <a:noFill/>
            <a:miter lim="800000"/>
            <a:headEnd/>
            <a:tailEnd/>
          </a:ln>
        </p:spPr>
      </p:pic>
      <p:pic>
        <p:nvPicPr>
          <p:cNvPr id="546823" name="Picture 7"/>
          <p:cNvPicPr>
            <a:picLocks noChangeAspect="1" noChangeArrowheads="1"/>
          </p:cNvPicPr>
          <p:nvPr/>
        </p:nvPicPr>
        <p:blipFill>
          <a:blip r:embed="rId3" cstate="print"/>
          <a:srcRect t="12701" r="2753"/>
          <a:stretch>
            <a:fillRect/>
          </a:stretch>
        </p:blipFill>
        <p:spPr bwMode="auto">
          <a:xfrm>
            <a:off x="684213" y="1916113"/>
            <a:ext cx="5832475" cy="4460875"/>
          </a:xfrm>
          <a:prstGeom prst="rect">
            <a:avLst/>
          </a:prstGeom>
          <a:noFill/>
          <a:ln w="9525">
            <a:noFill/>
            <a:miter lim="800000"/>
            <a:headEnd/>
            <a:tailEnd/>
          </a:ln>
        </p:spPr>
      </p:pic>
      <p:sp>
        <p:nvSpPr>
          <p:cNvPr id="546824" name="Freeform 8"/>
          <p:cNvSpPr>
            <a:spLocks/>
          </p:cNvSpPr>
          <p:nvPr/>
        </p:nvSpPr>
        <p:spPr bwMode="auto">
          <a:xfrm>
            <a:off x="3563938" y="2420938"/>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5" name="Freeform 9"/>
          <p:cNvSpPr>
            <a:spLocks/>
          </p:cNvSpPr>
          <p:nvPr/>
        </p:nvSpPr>
        <p:spPr bwMode="auto">
          <a:xfrm>
            <a:off x="2051050" y="4581525"/>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6" name="Freeform 10"/>
          <p:cNvSpPr>
            <a:spLocks/>
          </p:cNvSpPr>
          <p:nvPr/>
        </p:nvSpPr>
        <p:spPr bwMode="auto">
          <a:xfrm>
            <a:off x="4787900" y="5300663"/>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46824"/>
                                        </p:tgtEl>
                                        <p:attrNameLst>
                                          <p:attrName>style.visibility</p:attrName>
                                        </p:attrNameLst>
                                      </p:cBhvr>
                                      <p:to>
                                        <p:strVal val="visible"/>
                                      </p:to>
                                    </p:set>
                                    <p:animEffect transition="in" filter="dissolve">
                                      <p:cBhvr>
                                        <p:cTn id="10" dur="500"/>
                                        <p:tgtEl>
                                          <p:spTgt spid="546824"/>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46825"/>
                                        </p:tgtEl>
                                        <p:attrNameLst>
                                          <p:attrName>style.visibility</p:attrName>
                                        </p:attrNameLst>
                                      </p:cBhvr>
                                      <p:to>
                                        <p:strVal val="visible"/>
                                      </p:to>
                                    </p:set>
                                    <p:animEffect transition="in" filter="dissolve">
                                      <p:cBhvr>
                                        <p:cTn id="14" dur="500"/>
                                        <p:tgtEl>
                                          <p:spTgt spid="54682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46826"/>
                                        </p:tgtEl>
                                        <p:attrNameLst>
                                          <p:attrName>style.visibility</p:attrName>
                                        </p:attrNameLst>
                                      </p:cBhvr>
                                      <p:to>
                                        <p:strVal val="visible"/>
                                      </p:to>
                                    </p:set>
                                    <p:animEffect transition="in" filter="dissolve">
                                      <p:cBhvr>
                                        <p:cTn id="18"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4" grpId="0" animBg="1"/>
      <p:bldP spid="546825" grpId="0" animBg="1"/>
      <p:bldP spid="5468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755650" y="908050"/>
            <a:ext cx="7924800" cy="914400"/>
          </a:xfrm>
        </p:spPr>
        <p:txBody>
          <a:bodyPr/>
          <a:lstStyle/>
          <a:p>
            <a:r>
              <a:rPr lang="en-GB">
                <a:solidFill>
                  <a:schemeClr val="tx1"/>
                </a:solidFill>
              </a:rPr>
              <a:t>Ask a focused, answerable question</a:t>
            </a:r>
          </a:p>
        </p:txBody>
      </p:sp>
      <p:sp>
        <p:nvSpPr>
          <p:cNvPr id="537603" name="Rectangle 3"/>
          <p:cNvSpPr>
            <a:spLocks noGrp="1" noChangeArrowheads="1"/>
          </p:cNvSpPr>
          <p:nvPr>
            <p:ph type="body" idx="1"/>
          </p:nvPr>
        </p:nvSpPr>
        <p:spPr>
          <a:xfrm>
            <a:off x="395288" y="1773238"/>
            <a:ext cx="7989887" cy="3889375"/>
          </a:xfrm>
        </p:spPr>
        <p:txBody>
          <a:bodyPr/>
          <a:lstStyle/>
          <a:p>
            <a:pPr>
              <a:lnSpc>
                <a:spcPct val="80000"/>
              </a:lnSpc>
            </a:pPr>
            <a:r>
              <a:rPr lang="en-US" dirty="0">
                <a:solidFill>
                  <a:schemeClr val="tx1"/>
                </a:solidFill>
              </a:rPr>
              <a:t>Is health promotion a good thing?</a:t>
            </a:r>
          </a:p>
          <a:p>
            <a:pPr>
              <a:lnSpc>
                <a:spcPct val="80000"/>
              </a:lnSpc>
              <a:buFontTx/>
              <a:buNone/>
            </a:pPr>
            <a:endParaRPr lang="en-US" dirty="0">
              <a:solidFill>
                <a:schemeClr val="tx1"/>
              </a:solidFill>
            </a:endParaRPr>
          </a:p>
          <a:p>
            <a:pPr>
              <a:lnSpc>
                <a:spcPct val="80000"/>
              </a:lnSpc>
              <a:buFontTx/>
              <a:buNone/>
            </a:pPr>
            <a:r>
              <a:rPr lang="en-US" dirty="0">
                <a:solidFill>
                  <a:schemeClr val="tx1"/>
                </a:solidFill>
              </a:rPr>
              <a:t>	</a:t>
            </a:r>
            <a:r>
              <a:rPr lang="en-US" dirty="0">
                <a:solidFill>
                  <a:srgbClr val="FF0000"/>
                </a:solidFill>
              </a:rPr>
              <a:t>How effective is sexual health promotion in HIV </a:t>
            </a:r>
            <a:r>
              <a:rPr lang="en-US" dirty="0" smtClean="0">
                <a:solidFill>
                  <a:srgbClr val="FF0000"/>
                </a:solidFill>
              </a:rPr>
              <a:t>prevention?</a:t>
            </a:r>
            <a:endParaRPr lang="en-US" dirty="0">
              <a:solidFill>
                <a:srgbClr val="FF0000"/>
              </a:solidFill>
            </a:endParaRPr>
          </a:p>
          <a:p>
            <a:pPr>
              <a:lnSpc>
                <a:spcPct val="80000"/>
              </a:lnSpc>
              <a:buFontTx/>
              <a:buNone/>
            </a:pPr>
            <a:endParaRPr lang="en-US" dirty="0">
              <a:solidFill>
                <a:srgbClr val="FF0000"/>
              </a:solidFill>
            </a:endParaRPr>
          </a:p>
          <a:p>
            <a:pPr>
              <a:lnSpc>
                <a:spcPct val="80000"/>
              </a:lnSpc>
            </a:pPr>
            <a:r>
              <a:rPr lang="en-US" dirty="0">
                <a:solidFill>
                  <a:schemeClr val="tx1"/>
                </a:solidFill>
              </a:rPr>
              <a:t>Is acupuncture an effective </a:t>
            </a:r>
            <a:r>
              <a:rPr lang="en-US" dirty="0" smtClean="0">
                <a:solidFill>
                  <a:schemeClr val="tx1"/>
                </a:solidFill>
              </a:rPr>
              <a:t>treatment?</a:t>
            </a:r>
            <a:endParaRPr lang="en-US" dirty="0">
              <a:solidFill>
                <a:schemeClr val="tx1"/>
              </a:solidFill>
            </a:endParaRPr>
          </a:p>
          <a:p>
            <a:pPr>
              <a:lnSpc>
                <a:spcPct val="80000"/>
              </a:lnSpc>
              <a:buFontTx/>
              <a:buNone/>
            </a:pPr>
            <a:endParaRPr lang="en-US" dirty="0">
              <a:solidFill>
                <a:schemeClr val="tx1"/>
              </a:solidFill>
            </a:endParaRPr>
          </a:p>
          <a:p>
            <a:pPr>
              <a:lnSpc>
                <a:spcPct val="80000"/>
              </a:lnSpc>
              <a:buFontTx/>
              <a:buNone/>
            </a:pPr>
            <a:r>
              <a:rPr lang="en-US" dirty="0">
                <a:solidFill>
                  <a:srgbClr val="FF0000"/>
                </a:solidFill>
              </a:rPr>
              <a:t>	How effective is acupuncture in smoking cessation programs?</a:t>
            </a:r>
          </a:p>
          <a:p>
            <a:pPr>
              <a:lnSpc>
                <a:spcPct val="80000"/>
              </a:lnSpc>
              <a:buFontTx/>
              <a:buNone/>
            </a:pPr>
            <a:endParaRPr lang="en-US" dirty="0">
              <a:solidFill>
                <a:srgbClr val="FF0000"/>
              </a:solidFill>
            </a:endParaRPr>
          </a:p>
          <a:p>
            <a:pPr>
              <a:lnSpc>
                <a:spcPct val="80000"/>
              </a:lnSpc>
              <a:buFontTx/>
              <a:buNone/>
            </a:pPr>
            <a:endParaRPr lang="en-US" sz="300" dirty="0"/>
          </a:p>
          <a:p>
            <a:pPr>
              <a:lnSpc>
                <a:spcPct val="80000"/>
              </a:lnSpc>
              <a:buFontTx/>
              <a:buNone/>
            </a:pPr>
            <a:endParaRPr lang="en-US" sz="600" dirty="0"/>
          </a:p>
        </p:txBody>
      </p:sp>
      <p:sp>
        <p:nvSpPr>
          <p:cNvPr id="537604" name="Line 4"/>
          <p:cNvSpPr>
            <a:spLocks noChangeShapeType="1"/>
          </p:cNvSpPr>
          <p:nvPr/>
        </p:nvSpPr>
        <p:spPr bwMode="auto">
          <a:xfrm>
            <a:off x="827088" y="2060575"/>
            <a:ext cx="5329237" cy="73025"/>
          </a:xfrm>
          <a:prstGeom prst="line">
            <a:avLst/>
          </a:prstGeom>
          <a:noFill/>
          <a:ln w="9525">
            <a:noFill/>
            <a:round/>
            <a:headEnd/>
            <a:tailEnd/>
          </a:ln>
          <a:effectLst/>
        </p:spPr>
        <p:txBody>
          <a:bodyPr/>
          <a:lstStyle/>
          <a:p>
            <a:endParaRPr lang="en-GB"/>
          </a:p>
        </p:txBody>
      </p:sp>
      <p:sp>
        <p:nvSpPr>
          <p:cNvPr id="537605" name="Line 5"/>
          <p:cNvSpPr>
            <a:spLocks noChangeShapeType="1"/>
          </p:cNvSpPr>
          <p:nvPr/>
        </p:nvSpPr>
        <p:spPr bwMode="auto">
          <a:xfrm>
            <a:off x="755650" y="2133600"/>
            <a:ext cx="5688013" cy="0"/>
          </a:xfrm>
          <a:prstGeom prst="line">
            <a:avLst/>
          </a:prstGeom>
          <a:noFill/>
          <a:ln w="9525">
            <a:noFill/>
            <a:round/>
            <a:headEnd/>
            <a:tailEnd/>
          </a:ln>
          <a:effectLst/>
        </p:spPr>
        <p:txBody>
          <a:bodyPr/>
          <a:lstStyle/>
          <a:p>
            <a:endParaRPr lang="en-GB"/>
          </a:p>
        </p:txBody>
      </p:sp>
      <p:sp>
        <p:nvSpPr>
          <p:cNvPr id="537606" name="Line 6"/>
          <p:cNvSpPr>
            <a:spLocks noChangeShapeType="1"/>
          </p:cNvSpPr>
          <p:nvPr/>
        </p:nvSpPr>
        <p:spPr bwMode="auto">
          <a:xfrm>
            <a:off x="827088" y="1989138"/>
            <a:ext cx="5761037" cy="0"/>
          </a:xfrm>
          <a:prstGeom prst="line">
            <a:avLst/>
          </a:prstGeom>
          <a:noFill/>
          <a:ln w="9525">
            <a:no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7603">
                                            <p:txEl>
                                              <p:pRg st="2" end="2"/>
                                            </p:txEl>
                                          </p:spTgt>
                                        </p:tgtEl>
                                        <p:attrNameLst>
                                          <p:attrName>style.visibility</p:attrName>
                                        </p:attrNameLst>
                                      </p:cBhvr>
                                      <p:to>
                                        <p:strVal val="visible"/>
                                      </p:to>
                                    </p:set>
                                    <p:anim calcmode="lin" valueType="num">
                                      <p:cBhvr additive="base">
                                        <p:cTn id="7" dur="500" fill="hold"/>
                                        <p:tgtEl>
                                          <p:spTgt spid="5376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7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7603">
                                            <p:txEl>
                                              <p:pRg st="6" end="6"/>
                                            </p:txEl>
                                          </p:spTgt>
                                        </p:tgtEl>
                                        <p:attrNameLst>
                                          <p:attrName>style.visibility</p:attrName>
                                        </p:attrNameLst>
                                      </p:cBhvr>
                                      <p:to>
                                        <p:strVal val="visible"/>
                                      </p:to>
                                    </p:set>
                                    <p:anim calcmode="lin" valueType="num">
                                      <p:cBhvr additive="base">
                                        <p:cTn id="13" dur="500" fill="hold"/>
                                        <p:tgtEl>
                                          <p:spTgt spid="53760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7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755650" y="908050"/>
            <a:ext cx="7772400" cy="1143000"/>
          </a:xfrm>
        </p:spPr>
        <p:txBody>
          <a:bodyPr/>
          <a:lstStyle/>
          <a:p>
            <a:r>
              <a:rPr lang="en-GB" sz="3600">
                <a:solidFill>
                  <a:schemeClr val="tx1"/>
                </a:solidFill>
              </a:rPr>
              <a:t>Planning your search</a:t>
            </a:r>
          </a:p>
        </p:txBody>
      </p:sp>
      <p:sp>
        <p:nvSpPr>
          <p:cNvPr id="543747" name="Rectangle 3"/>
          <p:cNvSpPr>
            <a:spLocks noGrp="1" noChangeArrowheads="1"/>
          </p:cNvSpPr>
          <p:nvPr>
            <p:ph type="body" idx="1"/>
          </p:nvPr>
        </p:nvSpPr>
        <p:spPr>
          <a:xfrm>
            <a:off x="755650" y="1844675"/>
            <a:ext cx="7772400" cy="2209800"/>
          </a:xfrm>
        </p:spPr>
        <p:txBody>
          <a:bodyPr/>
          <a:lstStyle/>
          <a:p>
            <a:pPr>
              <a:spcBef>
                <a:spcPct val="0"/>
              </a:spcBef>
              <a:buClr>
                <a:schemeClr val="bg1"/>
              </a:buClr>
              <a:buFontTx/>
              <a:buNone/>
            </a:pPr>
            <a:r>
              <a:rPr lang="en-GB" sz="2400" b="1">
                <a:solidFill>
                  <a:schemeClr val="tx1"/>
                </a:solidFill>
                <a:latin typeface="Arial Narrow" pitchFamily="34" charset="0"/>
              </a:rPr>
              <a:t>Break it down into separate keywords / subjects</a:t>
            </a:r>
            <a:r>
              <a:rPr lang="en-GB"/>
              <a:t> </a:t>
            </a:r>
          </a:p>
          <a:p>
            <a:pPr>
              <a:spcBef>
                <a:spcPct val="0"/>
              </a:spcBef>
              <a:buClr>
                <a:schemeClr val="bg1"/>
              </a:buClr>
              <a:buFontTx/>
              <a:buNone/>
            </a:pPr>
            <a:endParaRPr lang="en-GB"/>
          </a:p>
          <a:p>
            <a:pPr lvl="1" eaLnBrk="1" hangingPunct="1">
              <a:buClr>
                <a:schemeClr val="bg1"/>
              </a:buClr>
              <a:buFontTx/>
              <a:buNone/>
            </a:pPr>
            <a:endParaRPr lang="en-GB" sz="2800">
              <a:solidFill>
                <a:srgbClr val="45528B"/>
              </a:solidFill>
            </a:endParaRPr>
          </a:p>
          <a:p>
            <a:pPr>
              <a:spcBef>
                <a:spcPct val="0"/>
              </a:spcBef>
              <a:buClr>
                <a:schemeClr val="bg1"/>
              </a:buClr>
              <a:buFontTx/>
              <a:buNone/>
            </a:pPr>
            <a:r>
              <a:rPr lang="en-GB" sz="2400"/>
              <a:t>	</a:t>
            </a:r>
          </a:p>
        </p:txBody>
      </p:sp>
      <p:sp>
        <p:nvSpPr>
          <p:cNvPr id="543748" name="Text Box 4"/>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a:r>
              <a:rPr lang="en-GB" sz="2000" b="1" dirty="0">
                <a:solidFill>
                  <a:schemeClr val="tx1"/>
                </a:solidFill>
              </a:rPr>
              <a:t>Concept 1</a:t>
            </a:r>
          </a:p>
          <a:p>
            <a:pPr marL="342900" indent="-342900" algn="ctr"/>
            <a:endParaRPr lang="en-GB" sz="1400" dirty="0">
              <a:solidFill>
                <a:schemeClr val="tx1"/>
              </a:solidFill>
            </a:endParaRPr>
          </a:p>
          <a:p>
            <a:pPr marL="342900" indent="-342900" algn="ctr"/>
            <a:endParaRPr lang="en-GB" sz="1600" b="1" dirty="0">
              <a:solidFill>
                <a:schemeClr val="tx1"/>
              </a:solidFill>
            </a:endParaRPr>
          </a:p>
          <a:p>
            <a:pPr marL="342900" indent="-342900" algn="ctr"/>
            <a:r>
              <a:rPr lang="en-GB" sz="1600" b="1" dirty="0" smtClean="0">
                <a:solidFill>
                  <a:schemeClr val="tx1"/>
                </a:solidFill>
              </a:rPr>
              <a:t>Oxygen therapy</a:t>
            </a:r>
            <a:endParaRPr lang="en-GB" sz="1600" b="1" dirty="0">
              <a:solidFill>
                <a:schemeClr val="tx1"/>
              </a:solidFill>
            </a:endParaRPr>
          </a:p>
          <a:p>
            <a:pPr marL="342900" indent="-342900" algn="ctr"/>
            <a:endParaRPr lang="en-GB" b="1" dirty="0">
              <a:solidFill>
                <a:schemeClr val="tx1"/>
              </a:solidFill>
            </a:endParaRPr>
          </a:p>
        </p:txBody>
      </p:sp>
      <p:sp>
        <p:nvSpPr>
          <p:cNvPr id="543749" name="Text Box 5"/>
          <p:cNvSpPr txBox="1">
            <a:spLocks noChangeArrowheads="1"/>
          </p:cNvSpPr>
          <p:nvPr/>
        </p:nvSpPr>
        <p:spPr bwMode="auto">
          <a:xfrm>
            <a:off x="3492500" y="2708275"/>
            <a:ext cx="2160588" cy="2449513"/>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2</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Lower respiratory tract infections</a:t>
            </a: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543750" name="Text Box 6"/>
          <p:cNvSpPr txBox="1">
            <a:spLocks noChangeArrowheads="1"/>
          </p:cNvSpPr>
          <p:nvPr/>
        </p:nvSpPr>
        <p:spPr bwMode="auto">
          <a:xfrm>
            <a:off x="6516688" y="2708275"/>
            <a:ext cx="2160587" cy="2451100"/>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3</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children</a:t>
            </a:r>
            <a:endParaRPr lang="en-GB" sz="1600" b="1" dirty="0">
              <a:solidFill>
                <a:schemeClr val="tx1"/>
              </a:solidFill>
            </a:endParaRPr>
          </a:p>
        </p:txBody>
      </p:sp>
      <p:sp>
        <p:nvSpPr>
          <p:cNvPr id="543751" name="Rectangle 7"/>
          <p:cNvSpPr>
            <a:spLocks noChangeArrowheads="1"/>
          </p:cNvSpPr>
          <p:nvPr/>
        </p:nvSpPr>
        <p:spPr bwMode="auto">
          <a:xfrm>
            <a:off x="468313" y="5445125"/>
            <a:ext cx="6191250" cy="830997"/>
          </a:xfrm>
          <a:prstGeom prst="rect">
            <a:avLst/>
          </a:prstGeom>
          <a:noFill/>
          <a:ln w="9525" algn="ctr">
            <a:noFill/>
            <a:miter lim="800000"/>
            <a:headEnd/>
            <a:tailEnd/>
          </a:ln>
          <a:effectLst/>
        </p:spPr>
        <p:txBody>
          <a:bodyPr>
            <a:spAutoFit/>
          </a:bodyPr>
          <a:lstStyle/>
          <a:p>
            <a:r>
              <a:rPr lang="en-GB" sz="2400" dirty="0" smtClean="0">
                <a:solidFill>
                  <a:schemeClr val="tx1"/>
                </a:solidFill>
              </a:rPr>
              <a:t>Effectiveness of oxygen therapy for lower respiratory tract infections in children </a:t>
            </a:r>
            <a:endParaRPr lang="en-GB"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755650" y="836613"/>
            <a:ext cx="7772400" cy="1143000"/>
          </a:xfrm>
        </p:spPr>
        <p:txBody>
          <a:bodyPr/>
          <a:lstStyle/>
          <a:p>
            <a:r>
              <a:rPr lang="en-GB" sz="3600">
                <a:solidFill>
                  <a:schemeClr val="tx1"/>
                </a:solidFill>
              </a:rPr>
              <a:t>Choosing your search terms</a:t>
            </a:r>
          </a:p>
        </p:txBody>
      </p:sp>
      <p:sp>
        <p:nvSpPr>
          <p:cNvPr id="549891" name="Rectangle 3"/>
          <p:cNvSpPr>
            <a:spLocks noGrp="1" noChangeArrowheads="1"/>
          </p:cNvSpPr>
          <p:nvPr>
            <p:ph type="body" idx="1"/>
          </p:nvPr>
        </p:nvSpPr>
        <p:spPr>
          <a:xfrm>
            <a:off x="755650" y="2133600"/>
            <a:ext cx="7772400" cy="3352800"/>
          </a:xfrm>
        </p:spPr>
        <p:txBody>
          <a:bodyPr/>
          <a:lstStyle/>
          <a:p>
            <a:pPr>
              <a:buFontTx/>
              <a:buNone/>
            </a:pPr>
            <a:r>
              <a:rPr lang="en-GB" b="1" dirty="0">
                <a:solidFill>
                  <a:schemeClr val="tx1"/>
                </a:solidFill>
              </a:rPr>
              <a:t>There are 2 ways to go about searching a</a:t>
            </a:r>
          </a:p>
          <a:p>
            <a:pPr>
              <a:buFontTx/>
              <a:buNone/>
            </a:pPr>
            <a:r>
              <a:rPr lang="en-GB" b="1" dirty="0" smtClean="0">
                <a:solidFill>
                  <a:schemeClr val="tx1"/>
                </a:solidFill>
              </a:rPr>
              <a:t>database</a:t>
            </a:r>
            <a:r>
              <a:rPr lang="en-GB" b="1" dirty="0">
                <a:solidFill>
                  <a:schemeClr val="tx1"/>
                </a:solidFill>
              </a:rPr>
              <a:t>…..</a:t>
            </a:r>
          </a:p>
          <a:p>
            <a:pPr>
              <a:buFontTx/>
              <a:buNone/>
            </a:pPr>
            <a:endParaRPr lang="en-GB" sz="1800" b="1" dirty="0">
              <a:solidFill>
                <a:schemeClr val="tx1"/>
              </a:solidFill>
            </a:endParaRPr>
          </a:p>
          <a:p>
            <a:r>
              <a:rPr lang="en-GB" b="1" dirty="0">
                <a:solidFill>
                  <a:schemeClr val="tx1"/>
                </a:solidFill>
              </a:rPr>
              <a:t>Using </a:t>
            </a:r>
            <a:r>
              <a:rPr lang="en-GB" b="1" dirty="0" smtClean="0">
                <a:solidFill>
                  <a:schemeClr val="tx1"/>
                </a:solidFill>
              </a:rPr>
              <a:t>free </a:t>
            </a:r>
            <a:r>
              <a:rPr lang="en-GB" b="1" dirty="0">
                <a:solidFill>
                  <a:schemeClr val="tx1"/>
                </a:solidFill>
              </a:rPr>
              <a:t>text-word terms</a:t>
            </a:r>
            <a:endParaRPr lang="en-GB" dirty="0">
              <a:solidFill>
                <a:schemeClr val="tx1"/>
              </a:solidFill>
            </a:endParaRPr>
          </a:p>
          <a:p>
            <a:r>
              <a:rPr lang="en-GB" altLang="zh-CN" b="1" dirty="0">
                <a:solidFill>
                  <a:schemeClr val="tx1"/>
                </a:solidFill>
                <a:ea typeface="SimSun" pitchFamily="2" charset="-122"/>
              </a:rPr>
              <a:t>Using Subject Headings</a:t>
            </a:r>
          </a:p>
          <a:p>
            <a:pPr>
              <a:buFontTx/>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4473</TotalTime>
  <Words>2064</Words>
  <Application>Microsoft Office PowerPoint</Application>
  <PresentationFormat>On-screen Show (4:3)</PresentationFormat>
  <Paragraphs>277</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1_Blank Presentation</vt:lpstr>
      <vt:lpstr> BSc Pharmacology Database search skills  and Refworks</vt:lpstr>
      <vt:lpstr>Training session outcomes:</vt:lpstr>
      <vt:lpstr>Library Services - Review</vt:lpstr>
      <vt:lpstr>Choosing a database</vt:lpstr>
      <vt:lpstr>Planning your search</vt:lpstr>
      <vt:lpstr>Planning your search</vt:lpstr>
      <vt:lpstr>Ask a focused, answerable question</vt:lpstr>
      <vt:lpstr>Planning your search</vt:lpstr>
      <vt:lpstr>Choosing your search terms</vt:lpstr>
      <vt:lpstr>Text word Searching</vt:lpstr>
      <vt:lpstr>PowerPoint Presentation</vt:lpstr>
      <vt:lpstr>Search techniques</vt:lpstr>
      <vt:lpstr>Text word Searching</vt:lpstr>
      <vt:lpstr>Subject Headings</vt:lpstr>
      <vt:lpstr>Subject Headings</vt:lpstr>
      <vt:lpstr>PowerPoint Presentation</vt:lpstr>
      <vt:lpstr>Combine Methods</vt:lpstr>
      <vt:lpstr>Search techniques – using Boolean</vt:lpstr>
      <vt:lpstr>Search techniques – using Boolean</vt:lpstr>
      <vt:lpstr>Setting Limits</vt:lpstr>
      <vt:lpstr>Searching OVIDSP - Medline</vt:lpstr>
      <vt:lpstr>Search Questions</vt:lpstr>
      <vt:lpstr>Search Questions</vt:lpstr>
      <vt:lpstr>Search Questions</vt:lpstr>
      <vt:lpstr>Search Questions</vt:lpstr>
      <vt:lpstr>Comprehensive Search Strategies</vt:lpstr>
      <vt:lpstr>PowerPoint Presentation</vt:lpstr>
      <vt:lpstr>Accessing RefWorks</vt:lpstr>
      <vt:lpstr>Further Support</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353</cp:revision>
  <dcterms:created xsi:type="dcterms:W3CDTF">2003-01-06T14:21:41Z</dcterms:created>
  <dcterms:modified xsi:type="dcterms:W3CDTF">2012-10-05T10:06:13Z</dcterms:modified>
</cp:coreProperties>
</file>