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68" r:id="rId7"/>
    <p:sldId id="259" r:id="rId8"/>
    <p:sldId id="271" r:id="rId9"/>
    <p:sldId id="260" r:id="rId10"/>
    <p:sldId id="261" r:id="rId11"/>
    <p:sldId id="262" r:id="rId12"/>
    <p:sldId id="272" r:id="rId13"/>
    <p:sldId id="263" r:id="rId14"/>
    <p:sldId id="264" r:id="rId15"/>
    <p:sldId id="273" r:id="rId16"/>
    <p:sldId id="275" r:id="rId17"/>
    <p:sldId id="274" r:id="rId18"/>
    <p:sldId id="265" r:id="rId19"/>
    <p:sldId id="266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9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BA0D69-848D-4CCE-B7D9-117206F4C449}" type="datetimeFigureOut">
              <a:rPr lang="en-GB" smtClean="0"/>
              <a:t>27/09/2012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8A5A11-0946-42A8-B6ED-5066C27B4804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8327"/>
            <a:ext cx="68580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41" y="6444208"/>
            <a:ext cx="35698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8800" y="7956376"/>
            <a:ext cx="152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Chris John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2978150"/>
            <a:ext cx="5566132" cy="48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11493" y="8307124"/>
            <a:ext cx="525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Functional vitamin B12 deficiency - </a:t>
            </a:r>
            <a:r>
              <a:rPr lang="en-GB" dirty="0" err="1" smtClean="0"/>
              <a:t>Myelinogenesis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33675"/>
            <a:ext cx="68580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33675"/>
            <a:ext cx="68580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96752" y="2771800"/>
            <a:ext cx="2736304" cy="331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  <p:sp>
        <p:nvSpPr>
          <p:cNvPr id="10" name="Rectangle 9"/>
          <p:cNvSpPr/>
          <p:nvPr/>
        </p:nvSpPr>
        <p:spPr>
          <a:xfrm>
            <a:off x="5229200" y="2771800"/>
            <a:ext cx="1584176" cy="331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8680" y="7092280"/>
            <a:ext cx="5441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Onset of behavioural problems linked to MMR – 8/12</a:t>
            </a:r>
          </a:p>
          <a:p>
            <a:endParaRPr lang="en-GB" dirty="0"/>
          </a:p>
          <a:p>
            <a:r>
              <a:rPr lang="en-GB" dirty="0" smtClean="0"/>
              <a:t>Onset of bowel problems - unclear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2483768"/>
            <a:ext cx="318689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  <p:pic>
        <p:nvPicPr>
          <p:cNvPr id="7" name="Picture 6" descr="http://www.med.uottawa.ca/medweb/repro/semaine02%20-%20week02/cours02/e_images/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080" y="4716016"/>
            <a:ext cx="2527429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9040" y="4355976"/>
            <a:ext cx="293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I</a:t>
            </a:r>
            <a:r>
              <a:rPr lang="en-GB" sz="1400" dirty="0" err="1" smtClean="0"/>
              <a:t>leal</a:t>
            </a:r>
            <a:r>
              <a:rPr lang="en-GB" sz="1400" dirty="0" smtClean="0"/>
              <a:t>-lymphoid-nodular hyperplasia</a:t>
            </a:r>
            <a:endParaRPr lang="en-GB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572395"/>
            <a:ext cx="3597275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  <p:pic>
        <p:nvPicPr>
          <p:cNvPr id="6" name="Picture 6" descr="http://www.empowher.com/files/ebsco/images/si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2" y="5488706"/>
            <a:ext cx="2679298" cy="174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958" y="1403648"/>
            <a:ext cx="2753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Summary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624" y="2506404"/>
            <a:ext cx="6696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Common findings: Colitis and </a:t>
            </a:r>
            <a:r>
              <a:rPr lang="en-GB" dirty="0" err="1" smtClean="0"/>
              <a:t>ileal</a:t>
            </a:r>
            <a:r>
              <a:rPr lang="en-GB" dirty="0" smtClean="0"/>
              <a:t>-lymphoid-nodular hyperplasia</a:t>
            </a:r>
          </a:p>
          <a:p>
            <a:endParaRPr lang="en-GB" dirty="0" smtClean="0"/>
          </a:p>
          <a:p>
            <a:r>
              <a:rPr lang="en-GB" dirty="0" smtClean="0"/>
              <a:t>No neurological deficit</a:t>
            </a:r>
          </a:p>
          <a:p>
            <a:endParaRPr lang="en-GB" dirty="0"/>
          </a:p>
          <a:p>
            <a:r>
              <a:rPr lang="en-GB" dirty="0" smtClean="0"/>
              <a:t>Association between MMR and behavioural disorder onset</a:t>
            </a:r>
          </a:p>
          <a:p>
            <a:endParaRPr lang="en-GB" dirty="0"/>
          </a:p>
          <a:p>
            <a:r>
              <a:rPr lang="en-GB" dirty="0" smtClean="0"/>
              <a:t>Previous evidence:</a:t>
            </a:r>
          </a:p>
          <a:p>
            <a:r>
              <a:rPr lang="en-GB" dirty="0" err="1" smtClean="0"/>
              <a:t>Coeliac</a:t>
            </a:r>
            <a:r>
              <a:rPr lang="en-GB" dirty="0" smtClean="0"/>
              <a:t> disease and behavioural psychoses</a:t>
            </a:r>
          </a:p>
          <a:p>
            <a:r>
              <a:rPr lang="en-GB" dirty="0" smtClean="0"/>
              <a:t>Low alpha-1 anti-</a:t>
            </a:r>
            <a:r>
              <a:rPr lang="en-GB" dirty="0" err="1" smtClean="0"/>
              <a:t>trypsin</a:t>
            </a:r>
            <a:r>
              <a:rPr lang="en-GB" dirty="0" smtClean="0"/>
              <a:t> and autism</a:t>
            </a:r>
          </a:p>
          <a:p>
            <a:r>
              <a:rPr lang="en-GB" dirty="0" smtClean="0"/>
              <a:t>Abnormal intestinal permeability and autism</a:t>
            </a:r>
          </a:p>
          <a:p>
            <a:endParaRPr lang="en-GB" dirty="0"/>
          </a:p>
          <a:p>
            <a:r>
              <a:rPr lang="en-GB" dirty="0" smtClean="0"/>
              <a:t>Anaemia/</a:t>
            </a:r>
            <a:r>
              <a:rPr lang="en-GB" dirty="0" err="1" smtClean="0"/>
              <a:t>IgGa</a:t>
            </a:r>
            <a:r>
              <a:rPr lang="en-GB" dirty="0" smtClean="0"/>
              <a:t> deficiency – inflamed/dysfunctional intestine linked </a:t>
            </a:r>
          </a:p>
          <a:p>
            <a:r>
              <a:rPr lang="en-GB" dirty="0" smtClean="0"/>
              <a:t>to behavioural changes</a:t>
            </a:r>
          </a:p>
          <a:p>
            <a:endParaRPr lang="en-GB" dirty="0"/>
          </a:p>
          <a:p>
            <a:r>
              <a:rPr lang="en-GB" dirty="0" smtClean="0"/>
              <a:t>Autistic disorders – Incomplete breakdown and excessive absorption </a:t>
            </a:r>
            <a:r>
              <a:rPr lang="en-GB" dirty="0"/>
              <a:t>o</a:t>
            </a:r>
            <a:r>
              <a:rPr lang="en-GB" dirty="0" smtClean="0"/>
              <a:t>f gut derived peptides. Increased intestinal permeability due to inflammation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958" y="1403648"/>
            <a:ext cx="2753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Summary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476672" y="2699792"/>
            <a:ext cx="6048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 underlying neurological abnormality </a:t>
            </a:r>
            <a:r>
              <a:rPr lang="en-GB" dirty="0" err="1"/>
              <a:t>ie</a:t>
            </a:r>
            <a:r>
              <a:rPr lang="en-GB" dirty="0"/>
              <a:t> exogenous influence</a:t>
            </a:r>
          </a:p>
          <a:p>
            <a:r>
              <a:rPr lang="en-GB" dirty="0"/>
              <a:t>Removal of provocative antigen – children behavioural improvement</a:t>
            </a:r>
          </a:p>
          <a:p>
            <a:endParaRPr lang="en-GB" dirty="0"/>
          </a:p>
          <a:p>
            <a:r>
              <a:rPr lang="en-GB" dirty="0"/>
              <a:t>Children had consistent </a:t>
            </a:r>
            <a:r>
              <a:rPr lang="en-GB" dirty="0" err="1"/>
              <a:t>gi</a:t>
            </a:r>
            <a:r>
              <a:rPr lang="en-GB" dirty="0"/>
              <a:t> findings but heterogeneous behavioural changes</a:t>
            </a:r>
          </a:p>
          <a:p>
            <a:r>
              <a:rPr lang="en-GB" dirty="0"/>
              <a:t>Some was rapid  within weeks/months</a:t>
            </a:r>
          </a:p>
          <a:p>
            <a:endParaRPr lang="en-GB" dirty="0"/>
          </a:p>
          <a:p>
            <a:r>
              <a:rPr lang="en-GB" dirty="0" err="1"/>
              <a:t>Fudenberg</a:t>
            </a:r>
            <a:r>
              <a:rPr lang="en-GB" dirty="0"/>
              <a:t>: 15-20 autistic children within week of vaccination</a:t>
            </a:r>
          </a:p>
          <a:p>
            <a:r>
              <a:rPr lang="en-GB" dirty="0"/>
              <a:t>Gupta: Striking association</a:t>
            </a:r>
          </a:p>
          <a:p>
            <a:endParaRPr lang="en-GB" dirty="0"/>
          </a:p>
          <a:p>
            <a:r>
              <a:rPr lang="en-GB" dirty="0"/>
              <a:t>Measles virus ad vaccination implicated as risk factors for </a:t>
            </a:r>
            <a:r>
              <a:rPr lang="en-GB" dirty="0" err="1"/>
              <a:t>Crohn’s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03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24" y="2195736"/>
            <a:ext cx="669674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Intestinal and behavioural pathologies may have occurred together by chance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Previous association between intestinal disorders and autism:</a:t>
            </a:r>
          </a:p>
          <a:p>
            <a:r>
              <a:rPr lang="en-GB" i="1" dirty="0" err="1" smtClean="0"/>
              <a:t>Coeliac</a:t>
            </a:r>
            <a:r>
              <a:rPr lang="en-GB" i="1" dirty="0" smtClean="0"/>
              <a:t> disease and behavioural psychoses</a:t>
            </a:r>
          </a:p>
          <a:p>
            <a:r>
              <a:rPr lang="en-GB" i="1" dirty="0" smtClean="0"/>
              <a:t>Low alpha-1 anti-</a:t>
            </a:r>
            <a:r>
              <a:rPr lang="en-GB" i="1" dirty="0" err="1" smtClean="0"/>
              <a:t>trypsin</a:t>
            </a:r>
            <a:r>
              <a:rPr lang="en-GB" i="1" dirty="0" smtClean="0"/>
              <a:t> and autism</a:t>
            </a:r>
          </a:p>
          <a:p>
            <a:r>
              <a:rPr lang="en-GB" i="1" dirty="0" smtClean="0"/>
              <a:t>Abnormal intestinal permeability and autism</a:t>
            </a:r>
          </a:p>
          <a:p>
            <a:endParaRPr lang="en-GB" dirty="0"/>
          </a:p>
          <a:p>
            <a:r>
              <a:rPr lang="en-GB" u="sng" dirty="0" smtClean="0"/>
              <a:t>inflamed/dysfunctional intestine linked to behavioural changes</a:t>
            </a:r>
          </a:p>
          <a:p>
            <a:endParaRPr lang="en-GB" dirty="0"/>
          </a:p>
          <a:p>
            <a:r>
              <a:rPr lang="en-GB" dirty="0" smtClean="0"/>
              <a:t>Autistic disorders –</a:t>
            </a:r>
          </a:p>
          <a:p>
            <a:r>
              <a:rPr lang="en-GB" dirty="0" smtClean="0"/>
              <a:t>1.Incomplete breakdown and excessive absorption of gut derived peptides. </a:t>
            </a:r>
          </a:p>
          <a:p>
            <a:r>
              <a:rPr lang="en-GB" dirty="0" smtClean="0"/>
              <a:t>2. Increased intestinal permeability due to inflammation</a:t>
            </a:r>
          </a:p>
          <a:p>
            <a:r>
              <a:rPr lang="en-GB" dirty="0" smtClean="0"/>
              <a:t>3. Vitamin B12 deficiency</a:t>
            </a:r>
          </a:p>
          <a:p>
            <a:endParaRPr lang="en-GB" dirty="0"/>
          </a:p>
          <a:p>
            <a:r>
              <a:rPr lang="en-GB" dirty="0" smtClean="0"/>
              <a:t>No underlying neurological abnormality </a:t>
            </a:r>
            <a:r>
              <a:rPr lang="en-GB" dirty="0" err="1" smtClean="0"/>
              <a:t>ie</a:t>
            </a:r>
            <a:r>
              <a:rPr lang="en-GB" dirty="0" smtClean="0"/>
              <a:t> exogenous influence</a:t>
            </a:r>
          </a:p>
          <a:p>
            <a:r>
              <a:rPr lang="en-GB" i="1" dirty="0" smtClean="0"/>
              <a:t>Removal of provocative antigen –  behavioural improvement</a:t>
            </a:r>
          </a:p>
          <a:p>
            <a:endParaRPr lang="en-GB" dirty="0"/>
          </a:p>
          <a:p>
            <a:r>
              <a:rPr lang="en-GB" dirty="0" err="1" smtClean="0"/>
              <a:t>Fudenberg</a:t>
            </a:r>
            <a:r>
              <a:rPr lang="en-GB" dirty="0" smtClean="0"/>
              <a:t>: 15-20 autistic children within week of vaccination</a:t>
            </a:r>
          </a:p>
          <a:p>
            <a:r>
              <a:rPr lang="en-GB" dirty="0" smtClean="0"/>
              <a:t>Gupta: Striking association</a:t>
            </a:r>
          </a:p>
          <a:p>
            <a:endParaRPr lang="en-GB" dirty="0"/>
          </a:p>
          <a:p>
            <a:r>
              <a:rPr lang="en-GB" dirty="0" smtClean="0"/>
              <a:t>Genetic predisposition? Protection against infection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27958" y="1403648"/>
            <a:ext cx="3068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Discussion</a:t>
            </a:r>
            <a:endParaRPr lang="en-GB" sz="4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8676457"/>
            <a:ext cx="5005012" cy="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2627784"/>
            <a:ext cx="6669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Minimal introduction – no background as to why the study was conducted.</a:t>
            </a:r>
          </a:p>
          <a:p>
            <a:endParaRPr lang="en-GB" dirty="0"/>
          </a:p>
          <a:p>
            <a:r>
              <a:rPr lang="en-GB" dirty="0" smtClean="0"/>
              <a:t>No hypothesis stated</a:t>
            </a:r>
          </a:p>
          <a:p>
            <a:endParaRPr lang="en-GB" dirty="0"/>
          </a:p>
          <a:p>
            <a:r>
              <a:rPr lang="en-GB" dirty="0" smtClean="0"/>
              <a:t>Methods – </a:t>
            </a:r>
          </a:p>
          <a:p>
            <a:r>
              <a:rPr lang="en-GB" dirty="0" smtClean="0"/>
              <a:t>sample size was too small</a:t>
            </a:r>
          </a:p>
          <a:p>
            <a:r>
              <a:rPr lang="en-GB" dirty="0" smtClean="0"/>
              <a:t>Was the histology assessment carried out blind?</a:t>
            </a:r>
          </a:p>
          <a:p>
            <a:endParaRPr lang="en-GB" dirty="0"/>
          </a:p>
          <a:p>
            <a:r>
              <a:rPr lang="en-GB" dirty="0" smtClean="0"/>
              <a:t>Results – </a:t>
            </a:r>
          </a:p>
          <a:p>
            <a:r>
              <a:rPr lang="en-GB" dirty="0" smtClean="0"/>
              <a:t>Tables were poorly described</a:t>
            </a:r>
          </a:p>
          <a:p>
            <a:endParaRPr lang="en-GB" dirty="0"/>
          </a:p>
          <a:p>
            <a:r>
              <a:rPr lang="en-GB" dirty="0" smtClean="0"/>
              <a:t>Discussion too speculative – too much importance placed on simple association between MMR and autism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12776" y="1403648"/>
            <a:ext cx="423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Critique - basic</a:t>
            </a:r>
            <a:endParaRPr lang="en-GB"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32995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MMR link – </a:t>
            </a:r>
          </a:p>
          <a:p>
            <a:r>
              <a:rPr lang="en-GB" dirty="0" smtClean="0"/>
              <a:t>Not associated with a specific laboratory finding e.g. Vaccine viruses</a:t>
            </a:r>
          </a:p>
          <a:p>
            <a:r>
              <a:rPr lang="en-GB" dirty="0" smtClean="0"/>
              <a:t>Not associated with a specific clinical syndrome – too non-specific</a:t>
            </a:r>
          </a:p>
          <a:p>
            <a:endParaRPr lang="en-GB" dirty="0"/>
          </a:p>
          <a:p>
            <a:r>
              <a:rPr lang="en-GB" dirty="0" smtClean="0"/>
              <a:t>Is there a selection bias?</a:t>
            </a:r>
          </a:p>
          <a:p>
            <a:r>
              <a:rPr lang="en-GB" dirty="0" smtClean="0"/>
              <a:t>Specific types of patients are referred to paediatric gastroenterology</a:t>
            </a:r>
          </a:p>
          <a:p>
            <a:endParaRPr lang="en-GB" dirty="0"/>
          </a:p>
          <a:p>
            <a:r>
              <a:rPr lang="en-GB" dirty="0" smtClean="0"/>
              <a:t>How can you trust parent recall?</a:t>
            </a:r>
          </a:p>
          <a:p>
            <a:r>
              <a:rPr lang="en-GB" dirty="0" smtClean="0"/>
              <a:t>Are they accurately dating the onset of autism?</a:t>
            </a:r>
          </a:p>
          <a:p>
            <a:endParaRPr lang="en-GB" dirty="0"/>
          </a:p>
          <a:p>
            <a:r>
              <a:rPr lang="en-GB" dirty="0" smtClean="0"/>
              <a:t>Consistent GI symptoms, but not behavioural symptoms</a:t>
            </a:r>
          </a:p>
          <a:p>
            <a:endParaRPr lang="en-GB" dirty="0"/>
          </a:p>
          <a:p>
            <a:r>
              <a:rPr lang="en-GB" dirty="0" smtClean="0"/>
              <a:t>Behavioural changes seem to predate the </a:t>
            </a:r>
            <a:r>
              <a:rPr lang="en-GB" dirty="0" err="1" smtClean="0"/>
              <a:t>the</a:t>
            </a:r>
            <a:r>
              <a:rPr lang="en-GB" dirty="0" smtClean="0"/>
              <a:t> bowel symptoms in all cases</a:t>
            </a:r>
          </a:p>
          <a:p>
            <a:endParaRPr lang="en-GB" dirty="0"/>
          </a:p>
          <a:p>
            <a:r>
              <a:rPr lang="en-GB" dirty="0" err="1" smtClean="0"/>
              <a:t>Virological</a:t>
            </a:r>
            <a:r>
              <a:rPr lang="en-GB" dirty="0" smtClean="0"/>
              <a:t> studies – is there a persistent measles viral infection?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08720" y="1403648"/>
            <a:ext cx="537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Critique - advanced</a:t>
            </a:r>
            <a:endParaRPr lang="en-GB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958" y="1403648"/>
            <a:ext cx="360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Introduction</a:t>
            </a:r>
            <a:endParaRPr lang="en-GB" sz="4800" dirty="0"/>
          </a:p>
        </p:txBody>
      </p:sp>
      <p:pic>
        <p:nvPicPr>
          <p:cNvPr id="2052" name="Picture 4" descr="http://www.med.uottawa.ca/medweb/repro/semaine02%20-%20week02/cours02/e_images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" y="2771800"/>
            <a:ext cx="5112568" cy="46611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839016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http://www.med.uottawa.ca/medweb/repro/semaine02%20-%20week02/cours02/e_images/24.jpg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7638" y="2267744"/>
            <a:ext cx="462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</a:t>
            </a:r>
            <a:r>
              <a:rPr lang="en-GB" dirty="0" err="1" smtClean="0"/>
              <a:t>ileal</a:t>
            </a:r>
            <a:r>
              <a:rPr lang="en-GB" dirty="0" smtClean="0"/>
              <a:t>-lymphoid-nodular hyperplasia?</a:t>
            </a:r>
            <a:endParaRPr lang="en-GB" dirty="0"/>
          </a:p>
        </p:txBody>
      </p:sp>
      <p:pic>
        <p:nvPicPr>
          <p:cNvPr id="2054" name="Picture 6" descr="http://www.beliefnet.com/healthandhealing/images/exh5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56" y="6372200"/>
            <a:ext cx="2924944" cy="185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ai.md.chula.ac.th/lesson/chula_patho/ChulaPatho/chulapatho/systemic/gi/mclinf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3131840"/>
            <a:ext cx="5145088" cy="30845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27958" y="1403648"/>
            <a:ext cx="360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Introduction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667447" y="2267744"/>
            <a:ext cx="29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non-specific colitis?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824614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http://cai.md.chula.ac.th/lesson/chula_patho/ChulaPatho/chulapatho/systemic/gi/mclinfm3.html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7812360"/>
            <a:ext cx="6453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http://www.empowher.com/condition/colitis</a:t>
            </a:r>
            <a:endParaRPr lang="en-GB" dirty="0"/>
          </a:p>
        </p:txBody>
      </p:sp>
      <p:pic>
        <p:nvPicPr>
          <p:cNvPr id="15366" name="Picture 6" descr="http://www.empowher.com/files/ebsco/images/si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312" y="5488706"/>
            <a:ext cx="3341688" cy="217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958" y="1403648"/>
            <a:ext cx="360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Introduction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24744" y="2267744"/>
            <a:ext cx="444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pervasive developmental disorder?</a:t>
            </a:r>
            <a:endParaRPr lang="en-GB" dirty="0"/>
          </a:p>
        </p:txBody>
      </p:sp>
      <p:pic>
        <p:nvPicPr>
          <p:cNvPr id="10" name="Picture 2" descr="http://rickpdx.files.wordpress.com/2010/02/autismspectrumdisord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347864"/>
            <a:ext cx="4464496" cy="334889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838842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http://rickpdx.wordpress.com/page/9/?archives-list&amp;archives-type=tags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71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Delay in development of multiple basic functions such as socialization, communication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0" y="6588224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Symptoms of PDD may include communication problems such as</a:t>
            </a:r>
            <a:r>
              <a:rPr lang="en-GB" sz="1600" dirty="0" smtClean="0"/>
              <a:t>:</a:t>
            </a:r>
          </a:p>
          <a:p>
            <a:r>
              <a:rPr lang="en-GB" sz="1600" dirty="0" smtClean="0"/>
              <a:t>Difficulty using and understanding language</a:t>
            </a:r>
          </a:p>
          <a:p>
            <a:r>
              <a:rPr lang="en-GB" sz="1600" dirty="0" smtClean="0"/>
              <a:t>Difficulty relating to people, objects, and events; </a:t>
            </a:r>
            <a:r>
              <a:rPr lang="en-GB" sz="1600" dirty="0" err="1" smtClean="0"/>
              <a:t>e.glack</a:t>
            </a:r>
            <a:r>
              <a:rPr lang="en-GB" sz="1600" dirty="0" smtClean="0"/>
              <a:t> of eye contact</a:t>
            </a:r>
          </a:p>
          <a:p>
            <a:r>
              <a:rPr lang="en-GB" sz="1600" dirty="0" smtClean="0"/>
              <a:t>Unusual play with toys</a:t>
            </a:r>
          </a:p>
          <a:p>
            <a:r>
              <a:rPr lang="en-GB" sz="1600" dirty="0" smtClean="0"/>
              <a:t>Difficulty with changes in routine or familiar surroundings</a:t>
            </a:r>
          </a:p>
          <a:p>
            <a:r>
              <a:rPr lang="en-GB" sz="1600" dirty="0" smtClean="0"/>
              <a:t>Repetitive body movements or behaviour </a:t>
            </a:r>
            <a:r>
              <a:rPr lang="en-GB" sz="1600" dirty="0" err="1" smtClean="0"/>
              <a:t>patternse.g</a:t>
            </a:r>
            <a:r>
              <a:rPr lang="en-GB" sz="1600" dirty="0" smtClean="0"/>
              <a:t>. hand flapping</a:t>
            </a:r>
          </a:p>
          <a:p>
            <a:r>
              <a:rPr lang="en-GB" sz="1600" dirty="0" smtClean="0"/>
              <a:t>Unable to cuddle or be comforted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958" y="1403648"/>
            <a:ext cx="360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Introduction</a:t>
            </a:r>
            <a:endParaRPr lang="en-GB" sz="4800" dirty="0"/>
          </a:p>
        </p:txBody>
      </p:sp>
      <p:pic>
        <p:nvPicPr>
          <p:cNvPr id="5" name="Picture 4" descr="http://www.med.uottawa.ca/medweb/repro/semaine02%20-%20week02/cours02/e_images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699792"/>
            <a:ext cx="2527429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8640" y="2339752"/>
            <a:ext cx="293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I</a:t>
            </a:r>
            <a:r>
              <a:rPr lang="en-GB" sz="1400" dirty="0" err="1" smtClean="0"/>
              <a:t>leal</a:t>
            </a:r>
            <a:r>
              <a:rPr lang="en-GB" sz="1400" dirty="0" smtClean="0"/>
              <a:t>-lymphoid-nodular hyperplasia</a:t>
            </a:r>
            <a:endParaRPr lang="en-GB" sz="1400" dirty="0"/>
          </a:p>
        </p:txBody>
      </p:sp>
      <p:pic>
        <p:nvPicPr>
          <p:cNvPr id="7" name="Picture 4" descr="http://cai.md.chula.ac.th/lesson/chula_patho/ChulaPatho/chulapatho/systemic/gi/mclinf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2" y="3347864"/>
            <a:ext cx="2282131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6727" y="2978532"/>
            <a:ext cx="16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</a:t>
            </a:r>
            <a:r>
              <a:rPr lang="en-GB" sz="1400" dirty="0" smtClean="0"/>
              <a:t>on-specific colitis</a:t>
            </a:r>
            <a:endParaRPr lang="en-GB" sz="1400" dirty="0"/>
          </a:p>
        </p:txBody>
      </p:sp>
      <p:pic>
        <p:nvPicPr>
          <p:cNvPr id="9" name="Picture 2" descr="http://rickpdx.files.wordpress.com/2010/02/autismspectrumdisorder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864" y="5940152"/>
            <a:ext cx="2376264" cy="17824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16832" y="7740352"/>
            <a:ext cx="278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</a:t>
            </a:r>
            <a:r>
              <a:rPr lang="en-GB" sz="1400" dirty="0" smtClean="0"/>
              <a:t>ervasive developmental disorder</a:t>
            </a:r>
            <a:endParaRPr lang="en-GB" sz="1400" dirty="0"/>
          </a:p>
        </p:txBody>
      </p:sp>
      <p:sp>
        <p:nvSpPr>
          <p:cNvPr id="11" name="Left-Right Arrow 10"/>
          <p:cNvSpPr/>
          <p:nvPr/>
        </p:nvSpPr>
        <p:spPr>
          <a:xfrm>
            <a:off x="2996952" y="3779912"/>
            <a:ext cx="100811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-Down Arrow 11"/>
          <p:cNvSpPr/>
          <p:nvPr/>
        </p:nvSpPr>
        <p:spPr>
          <a:xfrm>
            <a:off x="4293096" y="4860032"/>
            <a:ext cx="216024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-Down Arrow 12"/>
          <p:cNvSpPr/>
          <p:nvPr/>
        </p:nvSpPr>
        <p:spPr>
          <a:xfrm>
            <a:off x="2204864" y="4860032"/>
            <a:ext cx="216024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91178" y="5076056"/>
            <a:ext cx="139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MMR vaccine?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397" y="8142783"/>
            <a:ext cx="4882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Hypothesis: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MMR vaccination is related to </a:t>
            </a:r>
            <a:r>
              <a:rPr lang="en-GB" sz="1600" dirty="0" err="1" smtClean="0">
                <a:solidFill>
                  <a:srgbClr val="FF0000"/>
                </a:solidFill>
              </a:rPr>
              <a:t>enterocolitis</a:t>
            </a:r>
            <a:r>
              <a:rPr lang="en-GB" sz="1600" dirty="0" smtClean="0">
                <a:solidFill>
                  <a:srgbClr val="FF0000"/>
                </a:solidFill>
              </a:rPr>
              <a:t> and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 subsequent neuropsychiatric dysfunction in children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op.edu/export/system/galleries/images/hospital/conditions/ulcerative-colitis-1255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5076056"/>
            <a:ext cx="2823639" cy="26642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839016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http://www.chop.edu/export/system/galleries/images/hospital/conditions/ulcerative-colitis-125541.gif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27958" y="1403648"/>
            <a:ext cx="253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Methods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4704" y="2627784"/>
            <a:ext cx="5544979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12 children – paediatric gastroenterology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History of PDD and intestinal symptoms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Investigations;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Clinical - </a:t>
            </a:r>
          </a:p>
          <a:p>
            <a:r>
              <a:rPr lang="en-GB" dirty="0" smtClean="0"/>
              <a:t>History (immunisations; infection)</a:t>
            </a:r>
          </a:p>
          <a:p>
            <a:r>
              <a:rPr lang="en-GB" dirty="0" smtClean="0"/>
              <a:t>Previous records</a:t>
            </a:r>
          </a:p>
          <a:p>
            <a:r>
              <a:rPr lang="en-GB" dirty="0" smtClean="0"/>
              <a:t>Psych assessment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EEG, MRI, lumbar puncture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1088" y="5364088"/>
            <a:ext cx="2522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Biopsy;</a:t>
            </a:r>
          </a:p>
          <a:p>
            <a:r>
              <a:rPr lang="en-GB" dirty="0" smtClean="0"/>
              <a:t>Terminal ileum</a:t>
            </a:r>
          </a:p>
          <a:p>
            <a:r>
              <a:rPr lang="en-GB" dirty="0" smtClean="0"/>
              <a:t>Ascending, descending,</a:t>
            </a:r>
          </a:p>
          <a:p>
            <a:r>
              <a:rPr lang="en-GB" dirty="0" smtClean="0"/>
              <a:t>transverse and sigmoid</a:t>
            </a:r>
          </a:p>
          <a:p>
            <a:r>
              <a:rPr lang="en-GB" dirty="0" smtClean="0"/>
              <a:t>colon</a:t>
            </a:r>
          </a:p>
          <a:p>
            <a:r>
              <a:rPr lang="en-GB" dirty="0" smtClean="0"/>
              <a:t>Rectum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Histology;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err="1" smtClean="0"/>
              <a:t>cf</a:t>
            </a:r>
            <a:r>
              <a:rPr lang="en-GB" dirty="0" smtClean="0"/>
              <a:t> 4 normal/3 UC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e 9"/>
          <p:cNvSpPr/>
          <p:nvPr/>
        </p:nvSpPr>
        <p:spPr>
          <a:xfrm>
            <a:off x="3356992" y="4355976"/>
            <a:ext cx="792088" cy="187220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12976" y="4211960"/>
            <a:ext cx="57606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27958" y="1403648"/>
            <a:ext cx="253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Methods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64704" y="2627784"/>
            <a:ext cx="5544979" cy="877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12 children – paediatric gastroenterology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History of PDD and intestinal symptoms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Investigations;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Laboratory – </a:t>
            </a: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Thyroid</a:t>
            </a:r>
          </a:p>
          <a:p>
            <a:endParaRPr lang="en-GB" dirty="0"/>
          </a:p>
          <a:p>
            <a:r>
              <a:rPr lang="en-GB" dirty="0" smtClean="0"/>
              <a:t>Serum long chain fatty acids</a:t>
            </a:r>
          </a:p>
          <a:p>
            <a:endParaRPr lang="en-GB" dirty="0"/>
          </a:p>
          <a:p>
            <a:r>
              <a:rPr lang="en-GB" dirty="0" smtClean="0"/>
              <a:t>CSF lactate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Methylmalonic</a:t>
            </a:r>
            <a:r>
              <a:rPr lang="en-GB" dirty="0" smtClean="0"/>
              <a:t> acid (8/12) </a:t>
            </a:r>
            <a:r>
              <a:rPr lang="en-GB" dirty="0" err="1" smtClean="0"/>
              <a:t>vs</a:t>
            </a:r>
            <a:r>
              <a:rPr lang="en-GB" dirty="0" smtClean="0"/>
              <a:t> 14 controls</a:t>
            </a:r>
          </a:p>
          <a:p>
            <a:endParaRPr lang="en-GB" dirty="0"/>
          </a:p>
          <a:p>
            <a:r>
              <a:rPr lang="en-GB" dirty="0" err="1" smtClean="0"/>
              <a:t>Antiendomyseal</a:t>
            </a:r>
            <a:r>
              <a:rPr lang="en-GB" dirty="0" smtClean="0"/>
              <a:t> antibodies/Fragile X</a:t>
            </a:r>
          </a:p>
          <a:p>
            <a:endParaRPr lang="en-GB" dirty="0"/>
          </a:p>
          <a:p>
            <a:r>
              <a:rPr lang="en-GB" dirty="0" smtClean="0"/>
              <a:t>Stool samples – </a:t>
            </a:r>
            <a:r>
              <a:rPr lang="en-GB" i="1" dirty="0" smtClean="0"/>
              <a:t>campylobacter/salmonella/</a:t>
            </a:r>
            <a:r>
              <a:rPr lang="en-GB" i="1" dirty="0" err="1" smtClean="0"/>
              <a:t>shigella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112" y="5076056"/>
            <a:ext cx="207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Neurodegenerative</a:t>
            </a:r>
          </a:p>
          <a:p>
            <a:r>
              <a:rPr lang="en-GB" dirty="0" smtClean="0"/>
              <a:t>disease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0813"/>
            <a:ext cx="6858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0813"/>
            <a:ext cx="6858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68960" y="2771800"/>
            <a:ext cx="1584176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53136" y="2771800"/>
            <a:ext cx="201622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624" y="6804248"/>
            <a:ext cx="6751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Common findings: Colitis and </a:t>
            </a:r>
            <a:r>
              <a:rPr lang="en-GB" dirty="0" err="1" smtClean="0"/>
              <a:t>ileal</a:t>
            </a:r>
            <a:r>
              <a:rPr lang="en-GB" dirty="0" smtClean="0"/>
              <a:t>-lymphoid-nodular hyperplasia</a:t>
            </a:r>
          </a:p>
          <a:p>
            <a:endParaRPr lang="en-GB" dirty="0"/>
          </a:p>
          <a:p>
            <a:r>
              <a:rPr lang="en-GB" dirty="0" smtClean="0"/>
              <a:t>No neurological abnormalities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27958" y="1403648"/>
            <a:ext cx="209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627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Shiel, Nuala</cp:lastModifiedBy>
  <cp:revision>6</cp:revision>
  <dcterms:created xsi:type="dcterms:W3CDTF">2011-09-29T10:38:59Z</dcterms:created>
  <dcterms:modified xsi:type="dcterms:W3CDTF">2012-09-27T15:53:04Z</dcterms:modified>
</cp:coreProperties>
</file>