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08"/>
  </p:notesMasterIdLst>
  <p:handoutMasterIdLst>
    <p:handoutMasterId r:id="rId109"/>
  </p:handoutMasterIdLst>
  <p:sldIdLst>
    <p:sldId id="1247" r:id="rId2"/>
    <p:sldId id="1839" r:id="rId3"/>
    <p:sldId id="1840" r:id="rId4"/>
    <p:sldId id="1841" r:id="rId5"/>
    <p:sldId id="1842" r:id="rId6"/>
    <p:sldId id="1843" r:id="rId7"/>
    <p:sldId id="1844" r:id="rId8"/>
    <p:sldId id="1845" r:id="rId9"/>
    <p:sldId id="1846" r:id="rId10"/>
    <p:sldId id="1847" r:id="rId11"/>
    <p:sldId id="1848" r:id="rId12"/>
    <p:sldId id="1849" r:id="rId13"/>
    <p:sldId id="1850" r:id="rId14"/>
    <p:sldId id="1851" r:id="rId15"/>
    <p:sldId id="1853" r:id="rId16"/>
    <p:sldId id="1854" r:id="rId17"/>
    <p:sldId id="1855" r:id="rId18"/>
    <p:sldId id="1856" r:id="rId19"/>
    <p:sldId id="1857" r:id="rId20"/>
    <p:sldId id="1858" r:id="rId21"/>
    <p:sldId id="1859" r:id="rId22"/>
    <p:sldId id="1860" r:id="rId23"/>
    <p:sldId id="1861" r:id="rId24"/>
    <p:sldId id="1862" r:id="rId25"/>
    <p:sldId id="1863" r:id="rId26"/>
    <p:sldId id="1864" r:id="rId27"/>
    <p:sldId id="1865" r:id="rId28"/>
    <p:sldId id="1866" r:id="rId29"/>
    <p:sldId id="1867" r:id="rId30"/>
    <p:sldId id="1868" r:id="rId31"/>
    <p:sldId id="1871" r:id="rId32"/>
    <p:sldId id="1870" r:id="rId33"/>
    <p:sldId id="1869" r:id="rId34"/>
    <p:sldId id="1872" r:id="rId35"/>
    <p:sldId id="1873" r:id="rId36"/>
    <p:sldId id="1874" r:id="rId37"/>
    <p:sldId id="1875" r:id="rId38"/>
    <p:sldId id="1876" r:id="rId39"/>
    <p:sldId id="1877" r:id="rId40"/>
    <p:sldId id="1879" r:id="rId41"/>
    <p:sldId id="1880" r:id="rId42"/>
    <p:sldId id="1881" r:id="rId43"/>
    <p:sldId id="1882" r:id="rId44"/>
    <p:sldId id="1883" r:id="rId45"/>
    <p:sldId id="1884" r:id="rId46"/>
    <p:sldId id="1885" r:id="rId47"/>
    <p:sldId id="1886" r:id="rId48"/>
    <p:sldId id="1887" r:id="rId49"/>
    <p:sldId id="1888" r:id="rId50"/>
    <p:sldId id="1889" r:id="rId51"/>
    <p:sldId id="1890" r:id="rId52"/>
    <p:sldId id="1891" r:id="rId53"/>
    <p:sldId id="1892" r:id="rId54"/>
    <p:sldId id="1893" r:id="rId55"/>
    <p:sldId id="1894" r:id="rId56"/>
    <p:sldId id="1895" r:id="rId57"/>
    <p:sldId id="1897" r:id="rId58"/>
    <p:sldId id="1898" r:id="rId59"/>
    <p:sldId id="1899" r:id="rId60"/>
    <p:sldId id="1900" r:id="rId61"/>
    <p:sldId id="1901" r:id="rId62"/>
    <p:sldId id="1902" r:id="rId63"/>
    <p:sldId id="1903" r:id="rId64"/>
    <p:sldId id="1904" r:id="rId65"/>
    <p:sldId id="1905" r:id="rId66"/>
    <p:sldId id="1906" r:id="rId67"/>
    <p:sldId id="1907" r:id="rId68"/>
    <p:sldId id="1909" r:id="rId69"/>
    <p:sldId id="1910" r:id="rId70"/>
    <p:sldId id="1911" r:id="rId71"/>
    <p:sldId id="1913" r:id="rId72"/>
    <p:sldId id="1914" r:id="rId73"/>
    <p:sldId id="1912" r:id="rId74"/>
    <p:sldId id="1915" r:id="rId75"/>
    <p:sldId id="1916" r:id="rId76"/>
    <p:sldId id="1917" r:id="rId77"/>
    <p:sldId id="1918" r:id="rId78"/>
    <p:sldId id="1919" r:id="rId79"/>
    <p:sldId id="1920" r:id="rId80"/>
    <p:sldId id="1921" r:id="rId81"/>
    <p:sldId id="1922" r:id="rId82"/>
    <p:sldId id="1923" r:id="rId83"/>
    <p:sldId id="1924" r:id="rId84"/>
    <p:sldId id="1925" r:id="rId85"/>
    <p:sldId id="1927" r:id="rId86"/>
    <p:sldId id="1928" r:id="rId87"/>
    <p:sldId id="1930" r:id="rId88"/>
    <p:sldId id="1931" r:id="rId89"/>
    <p:sldId id="1932" r:id="rId90"/>
    <p:sldId id="1933" r:id="rId91"/>
    <p:sldId id="1934" r:id="rId92"/>
    <p:sldId id="1935" r:id="rId93"/>
    <p:sldId id="1936" r:id="rId94"/>
    <p:sldId id="1937" r:id="rId95"/>
    <p:sldId id="1953" r:id="rId96"/>
    <p:sldId id="1938" r:id="rId97"/>
    <p:sldId id="1939" r:id="rId98"/>
    <p:sldId id="1941" r:id="rId99"/>
    <p:sldId id="1942" r:id="rId100"/>
    <p:sldId id="1945" r:id="rId101"/>
    <p:sldId id="1946" r:id="rId102"/>
    <p:sldId id="1947" r:id="rId103"/>
    <p:sldId id="1948" r:id="rId104"/>
    <p:sldId id="1949" r:id="rId105"/>
    <p:sldId id="1950" r:id="rId106"/>
    <p:sldId id="1951" r:id="rId107"/>
  </p:sldIdLst>
  <p:sldSz cx="9144000" cy="6858000" type="screen4x3"/>
  <p:notesSz cx="6858000" cy="9144000"/>
  <p:defaultTextStyle>
    <a:defPPr>
      <a:defRPr lang="en-GB"/>
    </a:defPPr>
    <a:lvl1pPr algn="l" rtl="0" eaLnBrk="0" fontAlgn="base" hangingPunct="0">
      <a:spcBef>
        <a:spcPct val="0"/>
      </a:spcBef>
      <a:spcAft>
        <a:spcPct val="0"/>
      </a:spcAft>
      <a:defRPr sz="2000" kern="1200">
        <a:solidFill>
          <a:srgbClr val="FFFF66"/>
        </a:solidFill>
        <a:latin typeface="Tahoma" pitchFamily="34" charset="0"/>
        <a:ea typeface="+mn-ea"/>
        <a:cs typeface="+mn-cs"/>
      </a:defRPr>
    </a:lvl1pPr>
    <a:lvl2pPr marL="457200" algn="l" rtl="0" eaLnBrk="0" fontAlgn="base" hangingPunct="0">
      <a:spcBef>
        <a:spcPct val="0"/>
      </a:spcBef>
      <a:spcAft>
        <a:spcPct val="0"/>
      </a:spcAft>
      <a:defRPr sz="2000" kern="1200">
        <a:solidFill>
          <a:srgbClr val="FFFF66"/>
        </a:solidFill>
        <a:latin typeface="Tahoma" pitchFamily="34" charset="0"/>
        <a:ea typeface="+mn-ea"/>
        <a:cs typeface="+mn-cs"/>
      </a:defRPr>
    </a:lvl2pPr>
    <a:lvl3pPr marL="914400" algn="l" rtl="0" eaLnBrk="0" fontAlgn="base" hangingPunct="0">
      <a:spcBef>
        <a:spcPct val="0"/>
      </a:spcBef>
      <a:spcAft>
        <a:spcPct val="0"/>
      </a:spcAft>
      <a:defRPr sz="2000" kern="1200">
        <a:solidFill>
          <a:srgbClr val="FFFF66"/>
        </a:solidFill>
        <a:latin typeface="Tahoma" pitchFamily="34" charset="0"/>
        <a:ea typeface="+mn-ea"/>
        <a:cs typeface="+mn-cs"/>
      </a:defRPr>
    </a:lvl3pPr>
    <a:lvl4pPr marL="1371600" algn="l" rtl="0" eaLnBrk="0" fontAlgn="base" hangingPunct="0">
      <a:spcBef>
        <a:spcPct val="0"/>
      </a:spcBef>
      <a:spcAft>
        <a:spcPct val="0"/>
      </a:spcAft>
      <a:defRPr sz="2000" kern="1200">
        <a:solidFill>
          <a:srgbClr val="FFFF66"/>
        </a:solidFill>
        <a:latin typeface="Tahoma" pitchFamily="34" charset="0"/>
        <a:ea typeface="+mn-ea"/>
        <a:cs typeface="+mn-cs"/>
      </a:defRPr>
    </a:lvl4pPr>
    <a:lvl5pPr marL="1828800" algn="l" rtl="0" eaLnBrk="0" fontAlgn="base" hangingPunct="0">
      <a:spcBef>
        <a:spcPct val="0"/>
      </a:spcBef>
      <a:spcAft>
        <a:spcPct val="0"/>
      </a:spcAft>
      <a:defRPr sz="2000" kern="1200">
        <a:solidFill>
          <a:srgbClr val="FFFF66"/>
        </a:solidFill>
        <a:latin typeface="Tahoma" pitchFamily="34" charset="0"/>
        <a:ea typeface="+mn-ea"/>
        <a:cs typeface="+mn-cs"/>
      </a:defRPr>
    </a:lvl5pPr>
    <a:lvl6pPr marL="2286000" algn="l" defTabSz="914400" rtl="0" eaLnBrk="1" latinLnBrk="0" hangingPunct="1">
      <a:defRPr sz="2000" kern="1200">
        <a:solidFill>
          <a:srgbClr val="FFFF66"/>
        </a:solidFill>
        <a:latin typeface="Tahoma" pitchFamily="34" charset="0"/>
        <a:ea typeface="+mn-ea"/>
        <a:cs typeface="+mn-cs"/>
      </a:defRPr>
    </a:lvl6pPr>
    <a:lvl7pPr marL="2743200" algn="l" defTabSz="914400" rtl="0" eaLnBrk="1" latinLnBrk="0" hangingPunct="1">
      <a:defRPr sz="2000" kern="1200">
        <a:solidFill>
          <a:srgbClr val="FFFF66"/>
        </a:solidFill>
        <a:latin typeface="Tahoma" pitchFamily="34" charset="0"/>
        <a:ea typeface="+mn-ea"/>
        <a:cs typeface="+mn-cs"/>
      </a:defRPr>
    </a:lvl7pPr>
    <a:lvl8pPr marL="3200400" algn="l" defTabSz="914400" rtl="0" eaLnBrk="1" latinLnBrk="0" hangingPunct="1">
      <a:defRPr sz="2000" kern="1200">
        <a:solidFill>
          <a:srgbClr val="FFFF66"/>
        </a:solidFill>
        <a:latin typeface="Tahoma" pitchFamily="34" charset="0"/>
        <a:ea typeface="+mn-ea"/>
        <a:cs typeface="+mn-cs"/>
      </a:defRPr>
    </a:lvl8pPr>
    <a:lvl9pPr marL="3657600" algn="l" defTabSz="914400" rtl="0" eaLnBrk="1" latinLnBrk="0" hangingPunct="1">
      <a:defRPr sz="2000" kern="1200">
        <a:solidFill>
          <a:srgbClr val="FFFF66"/>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66"/>
    <a:srgbClr val="CCCC00"/>
    <a:srgbClr val="6699FF"/>
    <a:srgbClr val="CC0000"/>
    <a:srgbClr val="00CC66"/>
    <a:srgbClr val="3333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8" autoAdjust="0"/>
    <p:restoredTop sz="94576" autoAdjust="0"/>
  </p:normalViewPr>
  <p:slideViewPr>
    <p:cSldViewPr>
      <p:cViewPr>
        <p:scale>
          <a:sx n="50" d="100"/>
          <a:sy n="50" d="100"/>
        </p:scale>
        <p:origin x="-792" y="2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71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7.4901445466491454E-2"/>
          <c:y val="5.0209205020920501E-2"/>
          <c:w val="0.90013140604467801"/>
          <c:h val="0.79497907949790791"/>
        </c:manualLayout>
      </c:layout>
      <c:barChart>
        <c:barDir val="col"/>
        <c:grouping val="clustered"/>
        <c:varyColors val="0"/>
        <c:ser>
          <c:idx val="0"/>
          <c:order val="0"/>
          <c:tx>
            <c:strRef>
              <c:f>Sheet1!$A$2</c:f>
              <c:strCache>
                <c:ptCount val="1"/>
              </c:strCache>
            </c:strRef>
          </c:tx>
          <c:spPr>
            <a:solidFill>
              <a:srgbClr val="008080"/>
            </a:solidFill>
            <a:ln w="14589">
              <a:noFill/>
            </a:ln>
          </c:spPr>
          <c:invertIfNegative val="0"/>
          <c:dPt>
            <c:idx val="0"/>
            <c:invertIfNegative val="0"/>
            <c:bubble3D val="0"/>
            <c:spPr>
              <a:solidFill>
                <a:srgbClr val="000066"/>
              </a:solidFill>
              <a:ln w="14589">
                <a:noFill/>
              </a:ln>
            </c:spPr>
          </c:dPt>
          <c:dPt>
            <c:idx val="1"/>
            <c:invertIfNegative val="0"/>
            <c:bubble3D val="0"/>
            <c:spPr>
              <a:solidFill>
                <a:srgbClr val="6699FF"/>
              </a:solidFill>
              <a:ln w="14589">
                <a:noFill/>
              </a:ln>
            </c:spPr>
          </c:dPt>
          <c:dPt>
            <c:idx val="2"/>
            <c:invertIfNegative val="0"/>
            <c:bubble3D val="0"/>
            <c:spPr>
              <a:solidFill>
                <a:srgbClr val="FFCC00"/>
              </a:solidFill>
              <a:ln w="14589">
                <a:noFill/>
              </a:ln>
            </c:spPr>
          </c:dPt>
          <c:cat>
            <c:strRef>
              <c:f>Sheet1!$B$1:$D$1</c:f>
              <c:strCache>
                <c:ptCount val="3"/>
                <c:pt idx="0">
                  <c:v>Physical disorders</c:v>
                </c:pt>
                <c:pt idx="1">
                  <c:v>Depression</c:v>
                </c:pt>
                <c:pt idx="2">
                  <c:v>Schizophrenia</c:v>
                </c:pt>
              </c:strCache>
            </c:strRef>
          </c:cat>
          <c:val>
            <c:numRef>
              <c:f>Sheet1!$B$2:$D$2</c:f>
              <c:numCache>
                <c:formatCode>General</c:formatCode>
                <c:ptCount val="3"/>
                <c:pt idx="0">
                  <c:v>76</c:v>
                </c:pt>
                <c:pt idx="1">
                  <c:v>65</c:v>
                </c:pt>
                <c:pt idx="2">
                  <c:v>58</c:v>
                </c:pt>
              </c:numCache>
            </c:numRef>
          </c:val>
        </c:ser>
        <c:dLbls>
          <c:showLegendKey val="0"/>
          <c:showVal val="0"/>
          <c:showCatName val="0"/>
          <c:showSerName val="0"/>
          <c:showPercent val="0"/>
          <c:showBubbleSize val="0"/>
        </c:dLbls>
        <c:gapWidth val="150"/>
        <c:axId val="207297536"/>
        <c:axId val="207303424"/>
      </c:barChart>
      <c:catAx>
        <c:axId val="207297536"/>
        <c:scaling>
          <c:orientation val="minMax"/>
        </c:scaling>
        <c:delete val="0"/>
        <c:axPos val="b"/>
        <c:numFmt formatCode="General" sourceLinked="1"/>
        <c:majorTickMark val="none"/>
        <c:minorTickMark val="none"/>
        <c:tickLblPos val="nextTo"/>
        <c:spPr>
          <a:ln w="21883">
            <a:solidFill>
              <a:schemeClr val="tx1"/>
            </a:solidFill>
            <a:prstDash val="solid"/>
          </a:ln>
        </c:spPr>
        <c:txPr>
          <a:bodyPr rot="0" vert="horz"/>
          <a:lstStyle/>
          <a:p>
            <a:pPr>
              <a:defRPr sz="1147" b="0" i="0" u="none" strike="noStrike" baseline="0">
                <a:solidFill>
                  <a:schemeClr val="tx1"/>
                </a:solidFill>
                <a:latin typeface="Tahoma"/>
                <a:ea typeface="Tahoma"/>
                <a:cs typeface="Tahoma"/>
              </a:defRPr>
            </a:pPr>
            <a:endParaRPr lang="en-US"/>
          </a:p>
        </c:txPr>
        <c:crossAx val="207303424"/>
        <c:crosses val="autoZero"/>
        <c:auto val="1"/>
        <c:lblAlgn val="ctr"/>
        <c:lblOffset val="100"/>
        <c:tickLblSkip val="1"/>
        <c:tickMarkSkip val="1"/>
        <c:noMultiLvlLbl val="0"/>
      </c:catAx>
      <c:valAx>
        <c:axId val="207303424"/>
        <c:scaling>
          <c:orientation val="minMax"/>
          <c:max val="80"/>
          <c:min val="50"/>
        </c:scaling>
        <c:delete val="0"/>
        <c:axPos val="l"/>
        <c:numFmt formatCode="General" sourceLinked="1"/>
        <c:majorTickMark val="out"/>
        <c:minorTickMark val="none"/>
        <c:tickLblPos val="nextTo"/>
        <c:spPr>
          <a:ln w="21883">
            <a:solidFill>
              <a:schemeClr val="tx1"/>
            </a:solidFill>
            <a:prstDash val="solid"/>
          </a:ln>
        </c:spPr>
        <c:txPr>
          <a:bodyPr rot="0" vert="horz"/>
          <a:lstStyle/>
          <a:p>
            <a:pPr>
              <a:defRPr sz="1147" b="0" i="0" u="none" strike="noStrike" baseline="0">
                <a:solidFill>
                  <a:schemeClr val="tx1"/>
                </a:solidFill>
                <a:latin typeface="Tahoma"/>
                <a:ea typeface="Tahoma"/>
                <a:cs typeface="Tahoma"/>
              </a:defRPr>
            </a:pPr>
            <a:endParaRPr lang="en-US"/>
          </a:p>
        </c:txPr>
        <c:crossAx val="207297536"/>
        <c:crosses val="autoZero"/>
        <c:crossBetween val="between"/>
        <c:majorUnit val="10"/>
      </c:valAx>
      <c:spPr>
        <a:noFill/>
        <a:ln w="25399">
          <a:noFill/>
        </a:ln>
      </c:spPr>
    </c:plotArea>
    <c:plotVisOnly val="1"/>
    <c:dispBlanksAs val="gap"/>
    <c:showDLblsOverMax val="0"/>
  </c:chart>
  <c:spPr>
    <a:noFill/>
    <a:ln>
      <a:noFill/>
    </a:ln>
  </c:spPr>
  <c:txPr>
    <a:bodyPr/>
    <a:lstStyle/>
    <a:p>
      <a:pPr>
        <a:defRPr sz="1147" b="0" i="0" u="none" strike="noStrike" baseline="0">
          <a:solidFill>
            <a:schemeClr val="tx1"/>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586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pPr>
              <a:defRPr/>
            </a:pPr>
            <a:endParaRPr lang="en-GB"/>
          </a:p>
        </p:txBody>
      </p:sp>
      <p:sp>
        <p:nvSpPr>
          <p:cNvPr id="129028" name="Rectangle 4"/>
          <p:cNvSpPr>
            <a:spLocks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0"/>
            <a:r>
              <a:rPr lang="en-GB" noProof="0" smtClean="0"/>
              <a:t>Second level</a:t>
            </a:r>
          </a:p>
          <a:p>
            <a:pPr lvl="0"/>
            <a:r>
              <a:rPr lang="en-GB" noProof="0" smtClean="0"/>
              <a:t>Third level</a:t>
            </a:r>
          </a:p>
          <a:p>
            <a:pPr lvl="0"/>
            <a:r>
              <a:rPr lang="en-GB" noProof="0" smtClean="0"/>
              <a:t>Fourth level</a:t>
            </a:r>
          </a:p>
          <a:p>
            <a:pPr lvl="0"/>
            <a:r>
              <a:rPr lang="en-GB"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pPr>
              <a:defRPr/>
            </a:pPr>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atin typeface="Times New Roman" pitchFamily="18" charset="0"/>
              </a:defRPr>
            </a:lvl1pPr>
          </a:lstStyle>
          <a:p>
            <a:pPr>
              <a:defRPr/>
            </a:pPr>
            <a:fld id="{8A634D5E-EF93-4ABE-96F8-7A4B477308E4}" type="slidenum">
              <a:rPr lang="en-GB"/>
              <a:pPr>
                <a:defRPr/>
              </a:pPr>
              <a:t>‹#›</a:t>
            </a:fld>
            <a:endParaRPr lang="en-GB"/>
          </a:p>
        </p:txBody>
      </p:sp>
    </p:spTree>
    <p:extLst>
      <p:ext uri="{BB962C8B-B14F-4D97-AF65-F5344CB8AC3E}">
        <p14:creationId xmlns:p14="http://schemas.microsoft.com/office/powerpoint/2010/main" val="3082893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80A6B856-9B85-4D04-8FAE-7916E2425B76}" type="slidenum">
              <a:rPr lang="en-GB" sz="1000" smtClean="0">
                <a:latin typeface="Times New Roman" pitchFamily="18" charset="0"/>
              </a:rPr>
              <a:pPr/>
              <a:t>3</a:t>
            </a:fld>
            <a:endParaRPr lang="en-GB" sz="1000" smtClean="0">
              <a:latin typeface="Times New Roman" pitchFamily="18" charset="0"/>
            </a:endParaRPr>
          </a:p>
        </p:txBody>
      </p:sp>
      <p:sp>
        <p:nvSpPr>
          <p:cNvPr id="130051" name="Rectangle 2"/>
          <p:cNvSpPr>
            <a:spLocks noChangeArrowheads="1" noTextEdit="1"/>
          </p:cNvSpPr>
          <p:nvPr>
            <p:ph type="sldImg"/>
          </p:nvPr>
        </p:nvSpPr>
        <p:spPr>
          <a:xfrm>
            <a:off x="1152525" y="692150"/>
            <a:ext cx="4554538" cy="3416300"/>
          </a:xfrm>
          <a:ln/>
        </p:spPr>
      </p:sp>
      <p:sp>
        <p:nvSpPr>
          <p:cNvPr id="130052" name="Rectangle 3"/>
          <p:cNvSpPr>
            <a:spLocks noGrp="1" noChangeArrowheads="1"/>
          </p:cNvSpPr>
          <p:nvPr>
            <p:ph type="body" idx="1"/>
          </p:nvPr>
        </p:nvSpPr>
        <p:spPr>
          <a:noFill/>
        </p:spPr>
        <p:txBody>
          <a:bodyPr/>
          <a:lstStyle/>
          <a:p>
            <a:r>
              <a:rPr kumimoji="0" lang="en-GB" smtClean="0">
                <a:solidFill>
                  <a:srgbClr val="CC0000"/>
                </a:solidFill>
              </a:rPr>
              <a:t>Saint Anne Hospital in Paris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xfrm>
            <a:off x="1152525" y="692150"/>
            <a:ext cx="4554538" cy="3416300"/>
          </a:xfrm>
          <a:ln/>
        </p:spPr>
      </p:sp>
      <p:sp>
        <p:nvSpPr>
          <p:cNvPr id="1464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xfrm>
            <a:off x="1143000" y="685800"/>
            <a:ext cx="4572000" cy="3429000"/>
          </a:xfrm>
          <a:ln/>
        </p:spPr>
      </p:sp>
      <p:sp>
        <p:nvSpPr>
          <p:cNvPr id="147459" name="Rectangle 3"/>
          <p:cNvSpPr>
            <a:spLocks noGrp="1" noChangeArrowheads="1"/>
          </p:cNvSpPr>
          <p:nvPr>
            <p:ph type="body" idx="1"/>
          </p:nvPr>
        </p:nvSpPr>
        <p:spPr>
          <a:noFill/>
        </p:spPr>
        <p:txBody>
          <a:bodyPr/>
          <a:lstStyle/>
          <a:p>
            <a:r>
              <a:rPr lang="en-US" smtClean="0"/>
              <a:t>The Kaplan Meier median is the time by which half of the patients have discontinued</a:t>
            </a:r>
          </a:p>
          <a:p>
            <a:r>
              <a:rPr lang="en-US" smtClean="0"/>
              <a:t>The hazard ratio for olanzapine vs. quetiapine is 0.63: at any given time, patients on olanzapine are 63% less likely to discontinue treatment compared to patients on quetiapine.</a:t>
            </a:r>
          </a:p>
          <a:p>
            <a:r>
              <a:rPr lang="en-US" smtClean="0"/>
              <a:t>The Hazard ratio is from Cox proportional hazards regression, and is the ratio of the probability of discontinuing the phase at any timepoint for one treatment group vs. another.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xfrm>
            <a:off x="1152525" y="692150"/>
            <a:ext cx="4554538" cy="3416300"/>
          </a:xfrm>
          <a:ln/>
        </p:spPr>
      </p:sp>
      <p:sp>
        <p:nvSpPr>
          <p:cNvPr id="1484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eaLnBrk="1" hangingPunct="1"/>
            <a:fld id="{A77602EB-815D-4B7C-9E2A-BB1E45849270}" type="slidenum">
              <a:rPr lang="en-GB" sz="1000" smtClean="0">
                <a:solidFill>
                  <a:schemeClr val="tx1"/>
                </a:solidFill>
                <a:latin typeface="Arial" pitchFamily="34" charset="0"/>
              </a:rPr>
              <a:pPr eaLnBrk="1" hangingPunct="1"/>
              <a:t>12</a:t>
            </a:fld>
            <a:endParaRPr lang="en-GB" sz="1000" smtClean="0">
              <a:solidFill>
                <a:schemeClr val="tx1"/>
              </a:solidFill>
              <a:latin typeface="Arial" pitchFamily="34"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xfrm>
            <a:off x="912813" y="4344988"/>
            <a:ext cx="503237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xfrm>
            <a:off x="1152525" y="692150"/>
            <a:ext cx="4554538" cy="3416300"/>
          </a:xfrm>
          <a:ln/>
        </p:spPr>
      </p:sp>
      <p:sp>
        <p:nvSpPr>
          <p:cNvPr id="1495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a:xfrm>
            <a:off x="1152525" y="692150"/>
            <a:ext cx="4554538" cy="3416300"/>
          </a:xfrm>
          <a:ln/>
        </p:spPr>
      </p:sp>
      <p:sp>
        <p:nvSpPr>
          <p:cNvPr id="1505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xfrm>
            <a:off x="1150938" y="690563"/>
            <a:ext cx="4556125" cy="3417887"/>
          </a:xfrm>
          <a:ln/>
        </p:spPr>
      </p:sp>
      <p:sp>
        <p:nvSpPr>
          <p:cNvPr id="132099" name="Rectangle 3"/>
          <p:cNvSpPr>
            <a:spLocks noGrp="1" noChangeArrowheads="1"/>
          </p:cNvSpPr>
          <p:nvPr>
            <p:ph type="body" idx="1"/>
          </p:nvPr>
        </p:nvSpPr>
        <p:spPr>
          <a:xfrm>
            <a:off x="914400" y="4341813"/>
            <a:ext cx="5029200" cy="4116387"/>
          </a:xfrm>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AutoShape 2"/>
          <p:cNvSpPr>
            <a:spLocks noChangeArrowheads="1"/>
          </p:cNvSpPr>
          <p:nvPr/>
        </p:nvSpPr>
        <p:spPr bwMode="auto">
          <a:xfrm>
            <a:off x="1155700" y="685800"/>
            <a:ext cx="4548188" cy="3429000"/>
          </a:xfrm>
          <a:prstGeom prst="roundRect">
            <a:avLst>
              <a:gd name="adj" fmla="val 42"/>
            </a:avLst>
          </a:prstGeom>
          <a:solidFill>
            <a:srgbClr val="FFFFFF"/>
          </a:solidFill>
          <a:ln w="9360">
            <a:solidFill>
              <a:srgbClr val="000000"/>
            </a:solidFill>
            <a:round/>
            <a:headEnd/>
            <a:tailEnd/>
          </a:ln>
        </p:spPr>
        <p:txBody>
          <a:bodyPr wrap="none" anchor="ctr"/>
          <a:lstStyle/>
          <a:p>
            <a:endParaRPr lang="en-US"/>
          </a:p>
        </p:txBody>
      </p:sp>
      <p:sp>
        <p:nvSpPr>
          <p:cNvPr id="159747" name="Rectangle 3"/>
          <p:cNvSpPr>
            <a:spLocks noChangeArrowheads="1"/>
          </p:cNvSpPr>
          <p:nvPr>
            <p:ph type="body"/>
          </p:nvPr>
        </p:nvSpPr>
        <p:spPr>
          <a:xfrm>
            <a:off x="685800" y="4343400"/>
            <a:ext cx="5484813" cy="4113213"/>
          </a:xfrm>
          <a:noFill/>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a:xfrm>
            <a:off x="1152525" y="692150"/>
            <a:ext cx="4554538" cy="3416300"/>
          </a:xfrm>
          <a:ln/>
        </p:spPr>
      </p:sp>
      <p:sp>
        <p:nvSpPr>
          <p:cNvPr id="1607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B2249EFA-387E-4FA2-8A8E-6F02F35F1CF1}" type="slidenum">
              <a:rPr lang="en-GB" sz="1000" smtClean="0">
                <a:latin typeface="Times New Roman" pitchFamily="18" charset="0"/>
              </a:rPr>
              <a:pPr/>
              <a:t>65</a:t>
            </a:fld>
            <a:endParaRPr lang="en-GB" sz="1000" smtClean="0">
              <a:latin typeface="Times New Roman" pitchFamily="18" charset="0"/>
            </a:endParaRPr>
          </a:p>
        </p:txBody>
      </p:sp>
      <p:sp>
        <p:nvSpPr>
          <p:cNvPr id="163843" name="Rectangle 2"/>
          <p:cNvSpPr>
            <a:spLocks noChangeArrowheads="1" noTextEdit="1"/>
          </p:cNvSpPr>
          <p:nvPr>
            <p:ph type="sldImg"/>
          </p:nvPr>
        </p:nvSpPr>
        <p:spPr>
          <a:xfrm>
            <a:off x="1287463" y="796925"/>
            <a:ext cx="4286250" cy="3214688"/>
          </a:xfrm>
          <a:ln/>
        </p:spPr>
      </p:sp>
      <p:sp>
        <p:nvSpPr>
          <p:cNvPr id="163844" name="Rectangle 3"/>
          <p:cNvSpPr>
            <a:spLocks noGrp="1" noChangeArrowheads="1"/>
          </p:cNvSpPr>
          <p:nvPr>
            <p:ph type="body" idx="1"/>
          </p:nvPr>
        </p:nvSpPr>
        <p:spPr>
          <a:xfrm>
            <a:off x="914400" y="4346575"/>
            <a:ext cx="5029200" cy="3860800"/>
          </a:xfrm>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a:solidFill>
            <a:srgbClr val="FFFFFF"/>
          </a:solidFill>
          <a:ln/>
        </p:spPr>
      </p:sp>
      <p:sp>
        <p:nvSpPr>
          <p:cNvPr id="167939"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a:solidFill>
            <a:srgbClr val="FFFFFF"/>
          </a:solidFill>
          <a:ln/>
        </p:spPr>
      </p:sp>
      <p:sp>
        <p:nvSpPr>
          <p:cNvPr id="168963"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DDA894FB-233F-438D-B7CF-1AE5D41286E2}" type="slidenum">
              <a:rPr lang="en-GB" sz="1000" smtClean="0">
                <a:latin typeface="Times New Roman" pitchFamily="18" charset="0"/>
              </a:rPr>
              <a:pPr/>
              <a:t>24</a:t>
            </a:fld>
            <a:endParaRPr lang="en-GB" sz="1000" smtClean="0">
              <a:latin typeface="Times New Roman" pitchFamily="18" charset="0"/>
            </a:endParaRPr>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rgbClr val="FFFF66"/>
                </a:solidFill>
                <a:latin typeface="Tahoma" pitchFamily="34" charset="0"/>
                <a:ea typeface="MS PGothic" pitchFamily="34" charset="-128"/>
              </a:defRPr>
            </a:lvl1pPr>
            <a:lvl2pPr marL="742950" indent="-285750">
              <a:defRPr sz="3200">
                <a:solidFill>
                  <a:srgbClr val="FFFF66"/>
                </a:solidFill>
                <a:latin typeface="Tahoma" pitchFamily="34" charset="0"/>
                <a:ea typeface="MS PGothic" pitchFamily="34" charset="-128"/>
              </a:defRPr>
            </a:lvl2pPr>
            <a:lvl3pPr marL="1143000" indent="-228600">
              <a:defRPr sz="3200">
                <a:solidFill>
                  <a:srgbClr val="FFFF66"/>
                </a:solidFill>
                <a:latin typeface="Tahoma" pitchFamily="34" charset="0"/>
                <a:ea typeface="MS PGothic" pitchFamily="34" charset="-128"/>
              </a:defRPr>
            </a:lvl3pPr>
            <a:lvl4pPr marL="1600200" indent="-228600">
              <a:defRPr sz="3200">
                <a:solidFill>
                  <a:srgbClr val="FFFF66"/>
                </a:solidFill>
                <a:latin typeface="Tahoma" pitchFamily="34" charset="0"/>
                <a:ea typeface="MS PGothic" pitchFamily="34" charset="-128"/>
              </a:defRPr>
            </a:lvl4pPr>
            <a:lvl5pPr marL="2057400" indent="-228600">
              <a:defRPr sz="3200">
                <a:solidFill>
                  <a:srgbClr val="FFFF66"/>
                </a:solidFill>
                <a:latin typeface="Tahoma" pitchFamily="34" charset="0"/>
                <a:ea typeface="MS PGothic" pitchFamily="34" charset="-128"/>
              </a:defRPr>
            </a:lvl5pPr>
            <a:lvl6pPr marL="2514600" indent="-228600" eaLnBrk="0" fontAlgn="base" hangingPunct="0">
              <a:spcBef>
                <a:spcPct val="0"/>
              </a:spcBef>
              <a:spcAft>
                <a:spcPct val="0"/>
              </a:spcAft>
              <a:defRPr sz="3200">
                <a:solidFill>
                  <a:srgbClr val="FFFF66"/>
                </a:solidFill>
                <a:latin typeface="Tahoma" pitchFamily="34" charset="0"/>
                <a:ea typeface="MS PGothic" pitchFamily="34" charset="-128"/>
              </a:defRPr>
            </a:lvl6pPr>
            <a:lvl7pPr marL="2971800" indent="-228600" eaLnBrk="0" fontAlgn="base" hangingPunct="0">
              <a:spcBef>
                <a:spcPct val="0"/>
              </a:spcBef>
              <a:spcAft>
                <a:spcPct val="0"/>
              </a:spcAft>
              <a:defRPr sz="3200">
                <a:solidFill>
                  <a:srgbClr val="FFFF66"/>
                </a:solidFill>
                <a:latin typeface="Tahoma" pitchFamily="34" charset="0"/>
                <a:ea typeface="MS PGothic" pitchFamily="34" charset="-128"/>
              </a:defRPr>
            </a:lvl7pPr>
            <a:lvl8pPr marL="3429000" indent="-228600" eaLnBrk="0" fontAlgn="base" hangingPunct="0">
              <a:spcBef>
                <a:spcPct val="0"/>
              </a:spcBef>
              <a:spcAft>
                <a:spcPct val="0"/>
              </a:spcAft>
              <a:defRPr sz="3200">
                <a:solidFill>
                  <a:srgbClr val="FFFF66"/>
                </a:solidFill>
                <a:latin typeface="Tahoma" pitchFamily="34" charset="0"/>
                <a:ea typeface="MS PGothic" pitchFamily="34" charset="-128"/>
              </a:defRPr>
            </a:lvl8pPr>
            <a:lvl9pPr marL="3886200" indent="-228600" eaLnBrk="0" fontAlgn="base" hangingPunct="0">
              <a:spcBef>
                <a:spcPct val="0"/>
              </a:spcBef>
              <a:spcAft>
                <a:spcPct val="0"/>
              </a:spcAft>
              <a:defRPr sz="3200">
                <a:solidFill>
                  <a:srgbClr val="FFFF66"/>
                </a:solidFill>
                <a:latin typeface="Tahoma" pitchFamily="34" charset="0"/>
                <a:ea typeface="MS PGothic" pitchFamily="34" charset="-128"/>
              </a:defRPr>
            </a:lvl9pPr>
          </a:lstStyle>
          <a:p>
            <a:pPr>
              <a:defRPr/>
            </a:pPr>
            <a:fld id="{A914B4B1-FF0F-478F-9E12-920C8E6CD54A}" type="slidenum">
              <a:rPr lang="en-GB" sz="1000" smtClean="0">
                <a:latin typeface="Times New Roman" pitchFamily="18" charset="0"/>
              </a:rPr>
              <a:pPr>
                <a:defRPr/>
              </a:pPr>
              <a:t>76</a:t>
            </a:fld>
            <a:endParaRPr lang="en-GB" sz="1000" smtClean="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rgbClr val="FFFF66"/>
                </a:solidFill>
                <a:latin typeface="Tahoma" pitchFamily="34" charset="0"/>
                <a:ea typeface="MS PGothic" pitchFamily="34" charset="-128"/>
              </a:defRPr>
            </a:lvl1pPr>
            <a:lvl2pPr marL="742950" indent="-285750">
              <a:defRPr sz="3200">
                <a:solidFill>
                  <a:srgbClr val="FFFF66"/>
                </a:solidFill>
                <a:latin typeface="Tahoma" pitchFamily="34" charset="0"/>
                <a:ea typeface="MS PGothic" pitchFamily="34" charset="-128"/>
              </a:defRPr>
            </a:lvl2pPr>
            <a:lvl3pPr marL="1143000" indent="-228600">
              <a:defRPr sz="3200">
                <a:solidFill>
                  <a:srgbClr val="FFFF66"/>
                </a:solidFill>
                <a:latin typeface="Tahoma" pitchFamily="34" charset="0"/>
                <a:ea typeface="MS PGothic" pitchFamily="34" charset="-128"/>
              </a:defRPr>
            </a:lvl3pPr>
            <a:lvl4pPr marL="1600200" indent="-228600">
              <a:defRPr sz="3200">
                <a:solidFill>
                  <a:srgbClr val="FFFF66"/>
                </a:solidFill>
                <a:latin typeface="Tahoma" pitchFamily="34" charset="0"/>
                <a:ea typeface="MS PGothic" pitchFamily="34" charset="-128"/>
              </a:defRPr>
            </a:lvl4pPr>
            <a:lvl5pPr marL="2057400" indent="-228600">
              <a:defRPr sz="3200">
                <a:solidFill>
                  <a:srgbClr val="FFFF66"/>
                </a:solidFill>
                <a:latin typeface="Tahoma" pitchFamily="34" charset="0"/>
                <a:ea typeface="MS PGothic" pitchFamily="34" charset="-128"/>
              </a:defRPr>
            </a:lvl5pPr>
            <a:lvl6pPr marL="2514600" indent="-228600" eaLnBrk="0" fontAlgn="base" hangingPunct="0">
              <a:spcBef>
                <a:spcPct val="0"/>
              </a:spcBef>
              <a:spcAft>
                <a:spcPct val="0"/>
              </a:spcAft>
              <a:defRPr sz="3200">
                <a:solidFill>
                  <a:srgbClr val="FFFF66"/>
                </a:solidFill>
                <a:latin typeface="Tahoma" pitchFamily="34" charset="0"/>
                <a:ea typeface="MS PGothic" pitchFamily="34" charset="-128"/>
              </a:defRPr>
            </a:lvl6pPr>
            <a:lvl7pPr marL="2971800" indent="-228600" eaLnBrk="0" fontAlgn="base" hangingPunct="0">
              <a:spcBef>
                <a:spcPct val="0"/>
              </a:spcBef>
              <a:spcAft>
                <a:spcPct val="0"/>
              </a:spcAft>
              <a:defRPr sz="3200">
                <a:solidFill>
                  <a:srgbClr val="FFFF66"/>
                </a:solidFill>
                <a:latin typeface="Tahoma" pitchFamily="34" charset="0"/>
                <a:ea typeface="MS PGothic" pitchFamily="34" charset="-128"/>
              </a:defRPr>
            </a:lvl7pPr>
            <a:lvl8pPr marL="3429000" indent="-228600" eaLnBrk="0" fontAlgn="base" hangingPunct="0">
              <a:spcBef>
                <a:spcPct val="0"/>
              </a:spcBef>
              <a:spcAft>
                <a:spcPct val="0"/>
              </a:spcAft>
              <a:defRPr sz="3200">
                <a:solidFill>
                  <a:srgbClr val="FFFF66"/>
                </a:solidFill>
                <a:latin typeface="Tahoma" pitchFamily="34" charset="0"/>
                <a:ea typeface="MS PGothic" pitchFamily="34" charset="-128"/>
              </a:defRPr>
            </a:lvl8pPr>
            <a:lvl9pPr marL="3886200" indent="-228600" eaLnBrk="0" fontAlgn="base" hangingPunct="0">
              <a:spcBef>
                <a:spcPct val="0"/>
              </a:spcBef>
              <a:spcAft>
                <a:spcPct val="0"/>
              </a:spcAft>
              <a:defRPr sz="3200">
                <a:solidFill>
                  <a:srgbClr val="FFFF66"/>
                </a:solidFill>
                <a:latin typeface="Tahoma" pitchFamily="34" charset="0"/>
                <a:ea typeface="MS PGothic" pitchFamily="34" charset="-128"/>
              </a:defRPr>
            </a:lvl9pPr>
          </a:lstStyle>
          <a:p>
            <a:pPr>
              <a:defRPr/>
            </a:pPr>
            <a:fld id="{4426C5EE-2F88-4D0F-B805-936D43BA3BF5}" type="slidenum">
              <a:rPr lang="en-GB" sz="1000" smtClean="0">
                <a:latin typeface="Times New Roman" pitchFamily="18" charset="0"/>
              </a:rPr>
              <a:pPr>
                <a:defRPr/>
              </a:pPr>
              <a:t>77</a:t>
            </a:fld>
            <a:endParaRPr lang="en-GB" sz="1000" smtClean="0">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rgbClr val="FFFF66"/>
                </a:solidFill>
                <a:latin typeface="Tahoma" pitchFamily="34" charset="0"/>
                <a:ea typeface="MS PGothic" pitchFamily="34" charset="-128"/>
              </a:defRPr>
            </a:lvl1pPr>
            <a:lvl2pPr marL="742950" indent="-285750">
              <a:defRPr sz="3200">
                <a:solidFill>
                  <a:srgbClr val="FFFF66"/>
                </a:solidFill>
                <a:latin typeface="Tahoma" pitchFamily="34" charset="0"/>
                <a:ea typeface="MS PGothic" pitchFamily="34" charset="-128"/>
              </a:defRPr>
            </a:lvl2pPr>
            <a:lvl3pPr marL="1143000" indent="-228600">
              <a:defRPr sz="3200">
                <a:solidFill>
                  <a:srgbClr val="FFFF66"/>
                </a:solidFill>
                <a:latin typeface="Tahoma" pitchFamily="34" charset="0"/>
                <a:ea typeface="MS PGothic" pitchFamily="34" charset="-128"/>
              </a:defRPr>
            </a:lvl3pPr>
            <a:lvl4pPr marL="1600200" indent="-228600">
              <a:defRPr sz="3200">
                <a:solidFill>
                  <a:srgbClr val="FFFF66"/>
                </a:solidFill>
                <a:latin typeface="Tahoma" pitchFamily="34" charset="0"/>
                <a:ea typeface="MS PGothic" pitchFamily="34" charset="-128"/>
              </a:defRPr>
            </a:lvl4pPr>
            <a:lvl5pPr marL="2057400" indent="-228600">
              <a:defRPr sz="3200">
                <a:solidFill>
                  <a:srgbClr val="FFFF66"/>
                </a:solidFill>
                <a:latin typeface="Tahoma" pitchFamily="34" charset="0"/>
                <a:ea typeface="MS PGothic" pitchFamily="34" charset="-128"/>
              </a:defRPr>
            </a:lvl5pPr>
            <a:lvl6pPr marL="2514600" indent="-228600" eaLnBrk="0" fontAlgn="base" hangingPunct="0">
              <a:spcBef>
                <a:spcPct val="0"/>
              </a:spcBef>
              <a:spcAft>
                <a:spcPct val="0"/>
              </a:spcAft>
              <a:defRPr sz="3200">
                <a:solidFill>
                  <a:srgbClr val="FFFF66"/>
                </a:solidFill>
                <a:latin typeface="Tahoma" pitchFamily="34" charset="0"/>
                <a:ea typeface="MS PGothic" pitchFamily="34" charset="-128"/>
              </a:defRPr>
            </a:lvl6pPr>
            <a:lvl7pPr marL="2971800" indent="-228600" eaLnBrk="0" fontAlgn="base" hangingPunct="0">
              <a:spcBef>
                <a:spcPct val="0"/>
              </a:spcBef>
              <a:spcAft>
                <a:spcPct val="0"/>
              </a:spcAft>
              <a:defRPr sz="3200">
                <a:solidFill>
                  <a:srgbClr val="FFFF66"/>
                </a:solidFill>
                <a:latin typeface="Tahoma" pitchFamily="34" charset="0"/>
                <a:ea typeface="MS PGothic" pitchFamily="34" charset="-128"/>
              </a:defRPr>
            </a:lvl7pPr>
            <a:lvl8pPr marL="3429000" indent="-228600" eaLnBrk="0" fontAlgn="base" hangingPunct="0">
              <a:spcBef>
                <a:spcPct val="0"/>
              </a:spcBef>
              <a:spcAft>
                <a:spcPct val="0"/>
              </a:spcAft>
              <a:defRPr sz="3200">
                <a:solidFill>
                  <a:srgbClr val="FFFF66"/>
                </a:solidFill>
                <a:latin typeface="Tahoma" pitchFamily="34" charset="0"/>
                <a:ea typeface="MS PGothic" pitchFamily="34" charset="-128"/>
              </a:defRPr>
            </a:lvl8pPr>
            <a:lvl9pPr marL="3886200" indent="-228600" eaLnBrk="0" fontAlgn="base" hangingPunct="0">
              <a:spcBef>
                <a:spcPct val="0"/>
              </a:spcBef>
              <a:spcAft>
                <a:spcPct val="0"/>
              </a:spcAft>
              <a:defRPr sz="3200">
                <a:solidFill>
                  <a:srgbClr val="FFFF66"/>
                </a:solidFill>
                <a:latin typeface="Tahoma" pitchFamily="34" charset="0"/>
                <a:ea typeface="MS PGothic" pitchFamily="34" charset="-128"/>
              </a:defRPr>
            </a:lvl9pPr>
          </a:lstStyle>
          <a:p>
            <a:pPr>
              <a:defRPr/>
            </a:pPr>
            <a:fld id="{9B55D384-BF3E-4982-9407-5EBB72C53C88}" type="slidenum">
              <a:rPr lang="en-GB" sz="1000" smtClean="0">
                <a:latin typeface="Times New Roman" pitchFamily="18" charset="0"/>
              </a:rPr>
              <a:pPr>
                <a:defRPr/>
              </a:pPr>
              <a:t>78</a:t>
            </a:fld>
            <a:endParaRPr lang="en-GB" sz="1000" smtClean="0">
              <a:latin typeface="Times New Roman" pitchFamily="18" charset="0"/>
            </a:endParaRPr>
          </a:p>
        </p:txBody>
      </p:sp>
      <p:sp>
        <p:nvSpPr>
          <p:cNvPr id="172035"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a:xfrm>
            <a:off x="1143000" y="685800"/>
            <a:ext cx="4572000" cy="3429000"/>
          </a:xfrm>
          <a:solidFill>
            <a:srgbClr val="FFFFFF"/>
          </a:solidFill>
          <a:ln/>
        </p:spPr>
      </p:sp>
      <p:sp>
        <p:nvSpPr>
          <p:cNvPr id="173059"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a:xfrm>
            <a:off x="1287463" y="796925"/>
            <a:ext cx="4286250" cy="3214688"/>
          </a:xfrm>
          <a:solidFill>
            <a:srgbClr val="FFFFFF"/>
          </a:solidFill>
          <a:ln/>
        </p:spPr>
      </p:sp>
      <p:sp>
        <p:nvSpPr>
          <p:cNvPr id="174083" name="Rectangle 3"/>
          <p:cNvSpPr>
            <a:spLocks noChangeArrowheads="1"/>
          </p:cNvSpPr>
          <p:nvPr>
            <p:ph type="body" idx="1"/>
          </p:nvPr>
        </p:nvSpPr>
        <p:spPr>
          <a:xfrm>
            <a:off x="914400" y="4346575"/>
            <a:ext cx="5029200" cy="3860800"/>
          </a:xfr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B25D6CE4-C1A3-4911-BD04-0B85303729A1}" type="slidenum">
              <a:rPr lang="en-GB" sz="1000" smtClean="0">
                <a:latin typeface="Times New Roman" pitchFamily="18" charset="0"/>
              </a:rPr>
              <a:pPr/>
              <a:t>85</a:t>
            </a:fld>
            <a:endParaRPr lang="en-GB" sz="1000" smtClean="0">
              <a:latin typeface="Times New Roman" pitchFamily="18" charset="0"/>
            </a:endParaRPr>
          </a:p>
        </p:txBody>
      </p:sp>
      <p:sp>
        <p:nvSpPr>
          <p:cNvPr id="175107" name="Rectangle 2"/>
          <p:cNvSpPr>
            <a:spLocks noChangeArrowheads="1" noTextEdit="1"/>
          </p:cNvSpPr>
          <p:nvPr>
            <p:ph type="sldImg"/>
          </p:nvPr>
        </p:nvSpPr>
        <p:spPr>
          <a:xfrm>
            <a:off x="1150938" y="690563"/>
            <a:ext cx="4554537" cy="3416300"/>
          </a:xfrm>
          <a:ln/>
        </p:spPr>
      </p:sp>
      <p:sp>
        <p:nvSpPr>
          <p:cNvPr id="17510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19D8CE1B-A0A6-418D-9185-B7919ABB8936}" type="slidenum">
              <a:rPr lang="en-GB" sz="1000" smtClean="0">
                <a:latin typeface="Times New Roman" pitchFamily="18" charset="0"/>
              </a:rPr>
              <a:pPr/>
              <a:t>89</a:t>
            </a:fld>
            <a:endParaRPr lang="en-GB" sz="1000" smtClean="0">
              <a:latin typeface="Times New Roman" pitchFamily="18" charset="0"/>
            </a:endParaRPr>
          </a:p>
        </p:txBody>
      </p:sp>
      <p:sp>
        <p:nvSpPr>
          <p:cNvPr id="178179" name="Rectangle 2"/>
          <p:cNvSpPr>
            <a:spLocks noChangeArrowheads="1" noTextEdit="1"/>
          </p:cNvSpPr>
          <p:nvPr>
            <p:ph type="sldImg"/>
          </p:nvPr>
        </p:nvSpPr>
        <p:spPr>
          <a:xfrm>
            <a:off x="1150938" y="690563"/>
            <a:ext cx="4554537" cy="3416300"/>
          </a:xfrm>
          <a:ln/>
        </p:spPr>
      </p:sp>
      <p:sp>
        <p:nvSpPr>
          <p:cNvPr id="1781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9FB581FD-A092-4C4B-A7CF-C3B4904253D5}" type="slidenum">
              <a:rPr lang="en-GB" sz="1000" smtClean="0">
                <a:latin typeface="Times New Roman" pitchFamily="18" charset="0"/>
              </a:rPr>
              <a:pPr/>
              <a:t>90</a:t>
            </a:fld>
            <a:endParaRPr lang="en-GB" sz="1000" smtClean="0">
              <a:latin typeface="Times New Roman" pitchFamily="18" charset="0"/>
            </a:endParaRPr>
          </a:p>
        </p:txBody>
      </p:sp>
      <p:sp>
        <p:nvSpPr>
          <p:cNvPr id="179203" name="Rectangle 2"/>
          <p:cNvSpPr>
            <a:spLocks noChangeArrowheads="1" noTextEdit="1"/>
          </p:cNvSpPr>
          <p:nvPr>
            <p:ph type="sldImg"/>
          </p:nvPr>
        </p:nvSpPr>
        <p:spPr>
          <a:xfrm>
            <a:off x="1150938" y="690563"/>
            <a:ext cx="4554537" cy="3416300"/>
          </a:xfrm>
          <a:ln/>
        </p:spPr>
      </p:sp>
      <p:sp>
        <p:nvSpPr>
          <p:cNvPr id="1792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a:xfrm>
            <a:off x="1143000" y="685800"/>
            <a:ext cx="4572000" cy="3429000"/>
          </a:xfrm>
          <a:noFill/>
          <a:ln/>
        </p:spPr>
      </p:sp>
      <p:sp>
        <p:nvSpPr>
          <p:cNvPr id="134147" name="Rectangle 3"/>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DA908B00-33B2-4C8A-9BA0-B5427F7A47FA}" type="slidenum">
              <a:rPr lang="en-GB" sz="1000" smtClean="0">
                <a:latin typeface="Times New Roman" pitchFamily="18" charset="0"/>
              </a:rPr>
              <a:pPr/>
              <a:t>91</a:t>
            </a:fld>
            <a:endParaRPr lang="en-GB" sz="1000" smtClean="0">
              <a:latin typeface="Times New Roman" pitchFamily="18" charset="0"/>
            </a:endParaRPr>
          </a:p>
        </p:txBody>
      </p:sp>
      <p:sp>
        <p:nvSpPr>
          <p:cNvPr id="180227" name="Rectangle 2"/>
          <p:cNvSpPr>
            <a:spLocks noChangeArrowheads="1" noTextEdit="1"/>
          </p:cNvSpPr>
          <p:nvPr>
            <p:ph type="sldImg"/>
          </p:nvPr>
        </p:nvSpPr>
        <p:spPr>
          <a:xfrm>
            <a:off x="1150938" y="690563"/>
            <a:ext cx="4554537" cy="3416300"/>
          </a:xfrm>
          <a:ln/>
        </p:spPr>
      </p:sp>
      <p:sp>
        <p:nvSpPr>
          <p:cNvPr id="1802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C93CDF76-48D2-440B-93FB-08135E0CB6DA}" type="slidenum">
              <a:rPr lang="en-GB" sz="1000" smtClean="0">
                <a:latin typeface="Times New Roman" pitchFamily="18" charset="0"/>
              </a:rPr>
              <a:pPr/>
              <a:t>93</a:t>
            </a:fld>
            <a:endParaRPr lang="en-GB" sz="1000" smtClean="0">
              <a:latin typeface="Times New Roman" pitchFamily="18" charset="0"/>
            </a:endParaRPr>
          </a:p>
        </p:txBody>
      </p:sp>
      <p:sp>
        <p:nvSpPr>
          <p:cNvPr id="181251" name="Rectangle 2"/>
          <p:cNvSpPr>
            <a:spLocks noChangeArrowheads="1" noTextEdit="1"/>
          </p:cNvSpPr>
          <p:nvPr>
            <p:ph type="sldImg"/>
          </p:nvPr>
        </p:nvSpPr>
        <p:spPr>
          <a:xfrm>
            <a:off x="1287463" y="796925"/>
            <a:ext cx="4286250" cy="3214688"/>
          </a:xfrm>
          <a:ln/>
        </p:spPr>
      </p:sp>
      <p:sp>
        <p:nvSpPr>
          <p:cNvPr id="181252" name="Rectangle 3"/>
          <p:cNvSpPr>
            <a:spLocks noGrp="1" noChangeArrowheads="1"/>
          </p:cNvSpPr>
          <p:nvPr>
            <p:ph type="body" idx="1"/>
          </p:nvPr>
        </p:nvSpPr>
        <p:spPr>
          <a:xfrm>
            <a:off x="914400" y="4346575"/>
            <a:ext cx="5029200" cy="3860800"/>
          </a:xfrm>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365CD79B-1A13-4E6D-A937-BE51250A2A4C}" type="slidenum">
              <a:rPr lang="en-US" sz="1000" smtClean="0">
                <a:latin typeface="Times New Roman" pitchFamily="18" charset="0"/>
              </a:rPr>
              <a:pPr/>
              <a:t>94</a:t>
            </a:fld>
            <a:endParaRPr lang="en-US" sz="1000" smtClean="0">
              <a:latin typeface="Times New Roman" pitchFamily="18" charset="0"/>
            </a:endParaRPr>
          </a:p>
        </p:txBody>
      </p:sp>
      <p:sp>
        <p:nvSpPr>
          <p:cNvPr id="182275" name="Rectangle 2"/>
          <p:cNvSpPr>
            <a:spLocks noRot="1" noChangeArrowheads="1" noTextEdit="1"/>
          </p:cNvSpPr>
          <p:nvPr>
            <p:ph type="sldImg"/>
          </p:nvPr>
        </p:nvSpPr>
        <p:spPr>
          <a:xfrm>
            <a:off x="1143000" y="685800"/>
            <a:ext cx="4572000" cy="3429000"/>
          </a:xfrm>
          <a:ln/>
        </p:spPr>
      </p:sp>
      <p:sp>
        <p:nvSpPr>
          <p:cNvPr id="1822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A355099A-829A-448A-93C2-C5B049B568D2}" type="slidenum">
              <a:rPr lang="en-GB" sz="1000" smtClean="0">
                <a:latin typeface="Times New Roman" pitchFamily="18" charset="0"/>
              </a:rPr>
              <a:pPr/>
              <a:t>97</a:t>
            </a:fld>
            <a:endParaRPr lang="en-GB" sz="1000" smtClean="0">
              <a:latin typeface="Times New Roman" pitchFamily="18" charset="0"/>
            </a:endParaRPr>
          </a:p>
        </p:txBody>
      </p:sp>
      <p:sp>
        <p:nvSpPr>
          <p:cNvPr id="183299" name="Rectangle 2"/>
          <p:cNvSpPr>
            <a:spLocks noChangeArrowheads="1" noTextEdit="1"/>
          </p:cNvSpPr>
          <p:nvPr>
            <p:ph type="sldImg"/>
          </p:nvPr>
        </p:nvSpPr>
        <p:spPr>
          <a:xfrm>
            <a:off x="1287463" y="796925"/>
            <a:ext cx="4286250" cy="3214688"/>
          </a:xfrm>
          <a:ln/>
        </p:spPr>
      </p:sp>
      <p:sp>
        <p:nvSpPr>
          <p:cNvPr id="183300" name="Rectangle 3"/>
          <p:cNvSpPr>
            <a:spLocks noGrp="1" noChangeArrowheads="1"/>
          </p:cNvSpPr>
          <p:nvPr>
            <p:ph type="body" idx="1"/>
          </p:nvPr>
        </p:nvSpPr>
        <p:spPr>
          <a:xfrm>
            <a:off x="914400" y="4346575"/>
            <a:ext cx="5029200" cy="3860800"/>
          </a:xfrm>
          <a:noFill/>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noTextEdit="1"/>
          </p:cNvSpPr>
          <p:nvPr>
            <p:ph type="sldImg"/>
          </p:nvPr>
        </p:nvSpPr>
        <p:spPr>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184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a:xfrm>
            <a:off x="1143000" y="685800"/>
            <a:ext cx="4572000" cy="3429000"/>
          </a:xfrm>
          <a:noFill/>
          <a:ln/>
        </p:spPr>
      </p:sp>
      <p:sp>
        <p:nvSpPr>
          <p:cNvPr id="135171" name="Rectangle 3"/>
          <p:cNvSpPr>
            <a:spLocks noGrp="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fld id="{EE05DD24-6580-44CD-9DB2-63BCB2F3DDAC}" type="slidenum">
              <a:rPr lang="en-GB" sz="1000" smtClean="0">
                <a:latin typeface="Times New Roman" pitchFamily="18" charset="0"/>
              </a:rPr>
              <a:pPr/>
              <a:t>28</a:t>
            </a:fld>
            <a:endParaRPr lang="en-GB" sz="1000" smtClean="0">
              <a:latin typeface="Times New Roman" pitchFamily="18" charset="0"/>
            </a:endParaRPr>
          </a:p>
        </p:txBody>
      </p:sp>
      <p:sp>
        <p:nvSpPr>
          <p:cNvPr id="136195" name="Rectangle 2"/>
          <p:cNvSpPr>
            <a:spLocks noChangeArrowheads="1" noTextEdit="1"/>
          </p:cNvSpPr>
          <p:nvPr>
            <p:ph type="sldImg"/>
          </p:nvPr>
        </p:nvSpPr>
        <p:spPr>
          <a:xfrm>
            <a:off x="1339850" y="915988"/>
            <a:ext cx="4178300" cy="3133725"/>
          </a:xfrm>
          <a:solidFill>
            <a:srgbClr val="FFFFFF"/>
          </a:solidFill>
          <a:ln/>
        </p:spPr>
      </p:sp>
      <p:sp>
        <p:nvSpPr>
          <p:cNvPr id="136196" name="Rectangle 3"/>
          <p:cNvSpPr>
            <a:spLocks noChangeArrowheads="1"/>
          </p:cNvSpPr>
          <p:nvPr>
            <p:ph type="body" idx="1"/>
          </p:nvPr>
        </p:nvSpPr>
        <p:spPr>
          <a:xfrm>
            <a:off x="1046163" y="4352925"/>
            <a:ext cx="4770437" cy="3476625"/>
          </a:xfrm>
          <a:noFill/>
        </p:spPr>
        <p:txBody>
          <a:bodyPr wrap="none" lIns="84116" tIns="42058" rIns="84116" bIns="42058"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738" name="Rectangle 2"/>
          <p:cNvSpPr>
            <a:spLocks noGrp="1" noChangeArrowheads="1"/>
          </p:cNvSpPr>
          <p:nvPr>
            <p:ph type="ctrTitle"/>
          </p:nvPr>
        </p:nvSpPr>
        <p:spPr>
          <a:xfrm>
            <a:off x="914400" y="685800"/>
            <a:ext cx="7721600" cy="1143000"/>
          </a:xfrm>
        </p:spPr>
        <p:txBody>
          <a:bodyPr/>
          <a:lstStyle>
            <a:lvl1pPr>
              <a:defRPr/>
            </a:lvl1pPr>
          </a:lstStyle>
          <a:p>
            <a:pPr lvl="0"/>
            <a:r>
              <a:rPr lang="en-US" noProof="0" smtClean="0"/>
              <a:t>Click to edit Master title style</a:t>
            </a:r>
          </a:p>
        </p:txBody>
      </p:sp>
      <p:sp>
        <p:nvSpPr>
          <p:cNvPr id="11673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42A64771-51B9-424C-99E4-DA1B00175A20}" type="slidenum">
              <a:rPr lang="en-US"/>
              <a:pPr>
                <a:defRPr/>
              </a:pPr>
              <a:t>‹#›</a:t>
            </a:fld>
            <a:endParaRPr lang="en-US"/>
          </a:p>
        </p:txBody>
      </p:sp>
    </p:spTree>
    <p:extLst>
      <p:ext uri="{BB962C8B-B14F-4D97-AF65-F5344CB8AC3E}">
        <p14:creationId xmlns:p14="http://schemas.microsoft.com/office/powerpoint/2010/main" val="124004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A87A-829D-4B9A-8623-909D369EAC80}" type="slidenum">
              <a:rPr lang="en-US"/>
              <a:pPr>
                <a:defRPr/>
              </a:pPr>
              <a:t>‹#›</a:t>
            </a:fld>
            <a:endParaRPr lang="en-US"/>
          </a:p>
        </p:txBody>
      </p:sp>
    </p:spTree>
    <p:extLst>
      <p:ext uri="{BB962C8B-B14F-4D97-AF65-F5344CB8AC3E}">
        <p14:creationId xmlns:p14="http://schemas.microsoft.com/office/powerpoint/2010/main" val="231341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A7247-DAC1-4009-9F47-D6E371E7D291}" type="slidenum">
              <a:rPr lang="en-US"/>
              <a:pPr>
                <a:defRPr/>
              </a:pPr>
              <a:t>‹#›</a:t>
            </a:fld>
            <a:endParaRPr lang="en-US"/>
          </a:p>
        </p:txBody>
      </p:sp>
    </p:spTree>
    <p:extLst>
      <p:ext uri="{BB962C8B-B14F-4D97-AF65-F5344CB8AC3E}">
        <p14:creationId xmlns:p14="http://schemas.microsoft.com/office/powerpoint/2010/main" val="73388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885950"/>
            <a:ext cx="8178800" cy="4171950"/>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1D8D29-88F3-4AD6-8455-CBE5230892D6}" type="slidenum">
              <a:rPr lang="en-US"/>
              <a:pPr>
                <a:defRPr/>
              </a:pPr>
              <a:t>‹#›</a:t>
            </a:fld>
            <a:endParaRPr lang="en-US"/>
          </a:p>
        </p:txBody>
      </p:sp>
    </p:spTree>
    <p:extLst>
      <p:ext uri="{BB962C8B-B14F-4D97-AF65-F5344CB8AC3E}">
        <p14:creationId xmlns:p14="http://schemas.microsoft.com/office/powerpoint/2010/main" val="273191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C871524-4166-48AA-8E33-5DEDC1BE0089}" type="slidenum">
              <a:rPr lang="en-US"/>
              <a:pPr>
                <a:defRPr/>
              </a:pPr>
              <a:t>‹#›</a:t>
            </a:fld>
            <a:endParaRPr lang="en-US"/>
          </a:p>
        </p:txBody>
      </p:sp>
    </p:spTree>
    <p:extLst>
      <p:ext uri="{BB962C8B-B14F-4D97-AF65-F5344CB8AC3E}">
        <p14:creationId xmlns:p14="http://schemas.microsoft.com/office/powerpoint/2010/main" val="422371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22800" y="1885950"/>
            <a:ext cx="4013200" cy="4171950"/>
          </a:xfrm>
        </p:spPr>
        <p:txBody>
          <a:bodyPr/>
          <a:lstStyle/>
          <a:p>
            <a:pPr lvl="0"/>
            <a:endParaRPr lang="en-GB" noProof="0" smtClean="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63A0599-0651-4DAA-904B-65BEEECFBE3F}" type="slidenum">
              <a:rPr lang="en-US"/>
              <a:pPr>
                <a:defRPr/>
              </a:pPr>
              <a:t>‹#›</a:t>
            </a:fld>
            <a:endParaRPr lang="en-US"/>
          </a:p>
        </p:txBody>
      </p:sp>
    </p:spTree>
    <p:extLst>
      <p:ext uri="{BB962C8B-B14F-4D97-AF65-F5344CB8AC3E}">
        <p14:creationId xmlns:p14="http://schemas.microsoft.com/office/powerpoint/2010/main" val="1356821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22800" y="1885950"/>
            <a:ext cx="4013200" cy="4171950"/>
          </a:xfrm>
        </p:spPr>
        <p:txBody>
          <a:bodyPr/>
          <a:lstStyle/>
          <a:p>
            <a:pPr lvl="0"/>
            <a:endParaRPr lang="en-GB" noProof="0" smtClean="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20474BB-0A01-4178-98D0-E1CA34007488}" type="slidenum">
              <a:rPr lang="en-US"/>
              <a:pPr>
                <a:defRPr/>
              </a:pPr>
              <a:t>‹#›</a:t>
            </a:fld>
            <a:endParaRPr lang="en-US"/>
          </a:p>
        </p:txBody>
      </p:sp>
    </p:spTree>
    <p:extLst>
      <p:ext uri="{BB962C8B-B14F-4D97-AF65-F5344CB8AC3E}">
        <p14:creationId xmlns:p14="http://schemas.microsoft.com/office/powerpoint/2010/main" val="1713187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885950"/>
            <a:ext cx="4013200" cy="4171950"/>
          </a:xfrm>
        </p:spPr>
        <p:txBody>
          <a:bodyPr/>
          <a:lstStyle/>
          <a:p>
            <a:pPr lvl="0"/>
            <a:endParaRPr lang="en-GB" noProof="0" smtClean="0"/>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3BBC869-5E11-479F-BEE0-72BB41248164}" type="slidenum">
              <a:rPr lang="en-US"/>
              <a:pPr>
                <a:defRPr/>
              </a:pPr>
              <a:t>‹#›</a:t>
            </a:fld>
            <a:endParaRPr lang="en-US"/>
          </a:p>
        </p:txBody>
      </p:sp>
    </p:spTree>
    <p:extLst>
      <p:ext uri="{BB962C8B-B14F-4D97-AF65-F5344CB8AC3E}">
        <p14:creationId xmlns:p14="http://schemas.microsoft.com/office/powerpoint/2010/main" val="396960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885950"/>
            <a:ext cx="8178800" cy="4171950"/>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BE47C-14A3-4F17-8474-8DD687590E67}" type="slidenum">
              <a:rPr lang="en-US"/>
              <a:pPr>
                <a:defRPr/>
              </a:pPr>
              <a:t>‹#›</a:t>
            </a:fld>
            <a:endParaRPr lang="en-US"/>
          </a:p>
        </p:txBody>
      </p:sp>
    </p:spTree>
    <p:extLst>
      <p:ext uri="{BB962C8B-B14F-4D97-AF65-F5344CB8AC3E}">
        <p14:creationId xmlns:p14="http://schemas.microsoft.com/office/powerpoint/2010/main" val="78556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1AB590-C07B-4A19-965C-FFDB15843DB3}" type="slidenum">
              <a:rPr lang="en-US"/>
              <a:pPr>
                <a:defRPr/>
              </a:pPr>
              <a:t>‹#›</a:t>
            </a:fld>
            <a:endParaRPr lang="en-US"/>
          </a:p>
        </p:txBody>
      </p:sp>
    </p:spTree>
    <p:extLst>
      <p:ext uri="{BB962C8B-B14F-4D97-AF65-F5344CB8AC3E}">
        <p14:creationId xmlns:p14="http://schemas.microsoft.com/office/powerpoint/2010/main" val="50317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565098-2C56-42E0-9999-1E792651FB6C}" type="slidenum">
              <a:rPr lang="en-US"/>
              <a:pPr>
                <a:defRPr/>
              </a:pPr>
              <a:t>‹#›</a:t>
            </a:fld>
            <a:endParaRPr lang="en-US"/>
          </a:p>
        </p:txBody>
      </p:sp>
    </p:spTree>
    <p:extLst>
      <p:ext uri="{BB962C8B-B14F-4D97-AF65-F5344CB8AC3E}">
        <p14:creationId xmlns:p14="http://schemas.microsoft.com/office/powerpoint/2010/main" val="5796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FA0B607-F13A-479B-890D-7772946BDEF0}" type="slidenum">
              <a:rPr lang="en-US"/>
              <a:pPr>
                <a:defRPr/>
              </a:pPr>
              <a:t>‹#›</a:t>
            </a:fld>
            <a:endParaRPr lang="en-US"/>
          </a:p>
        </p:txBody>
      </p:sp>
    </p:spTree>
    <p:extLst>
      <p:ext uri="{BB962C8B-B14F-4D97-AF65-F5344CB8AC3E}">
        <p14:creationId xmlns:p14="http://schemas.microsoft.com/office/powerpoint/2010/main" val="277233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E710E7-7B27-45EB-9D97-9B26977A0FBF}" type="slidenum">
              <a:rPr lang="en-US"/>
              <a:pPr>
                <a:defRPr/>
              </a:pPr>
              <a:t>‹#›</a:t>
            </a:fld>
            <a:endParaRPr lang="en-US"/>
          </a:p>
        </p:txBody>
      </p:sp>
    </p:spTree>
    <p:extLst>
      <p:ext uri="{BB962C8B-B14F-4D97-AF65-F5344CB8AC3E}">
        <p14:creationId xmlns:p14="http://schemas.microsoft.com/office/powerpoint/2010/main" val="252355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8EC10B9-9625-469F-AACA-50E80F6B3810}" type="slidenum">
              <a:rPr lang="en-US"/>
              <a:pPr>
                <a:defRPr/>
              </a:pPr>
              <a:t>‹#›</a:t>
            </a:fld>
            <a:endParaRPr lang="en-US"/>
          </a:p>
        </p:txBody>
      </p:sp>
    </p:spTree>
    <p:extLst>
      <p:ext uri="{BB962C8B-B14F-4D97-AF65-F5344CB8AC3E}">
        <p14:creationId xmlns:p14="http://schemas.microsoft.com/office/powerpoint/2010/main" val="393773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B583E20-1306-4C34-80C7-8619965A1117}" type="slidenum">
              <a:rPr lang="en-US"/>
              <a:pPr>
                <a:defRPr/>
              </a:pPr>
              <a:t>‹#›</a:t>
            </a:fld>
            <a:endParaRPr lang="en-US"/>
          </a:p>
        </p:txBody>
      </p:sp>
    </p:spTree>
    <p:extLst>
      <p:ext uri="{BB962C8B-B14F-4D97-AF65-F5344CB8AC3E}">
        <p14:creationId xmlns:p14="http://schemas.microsoft.com/office/powerpoint/2010/main" val="65940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34C864A-8CA5-49B3-AFFA-3C64F25857B7}" type="slidenum">
              <a:rPr lang="en-US"/>
              <a:pPr>
                <a:defRPr/>
              </a:pPr>
              <a:t>‹#›</a:t>
            </a:fld>
            <a:endParaRPr lang="en-US"/>
          </a:p>
        </p:txBody>
      </p:sp>
    </p:spTree>
    <p:extLst>
      <p:ext uri="{BB962C8B-B14F-4D97-AF65-F5344CB8AC3E}">
        <p14:creationId xmlns:p14="http://schemas.microsoft.com/office/powerpoint/2010/main" val="177189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E226DF7-2FCD-4DED-B76B-8FB6A5340612}" type="slidenum">
              <a:rPr lang="en-US"/>
              <a:pPr>
                <a:defRPr/>
              </a:pPr>
              <a:t>‹#›</a:t>
            </a:fld>
            <a:endParaRPr lang="en-US"/>
          </a:p>
        </p:txBody>
      </p:sp>
    </p:spTree>
    <p:extLst>
      <p:ext uri="{BB962C8B-B14F-4D97-AF65-F5344CB8AC3E}">
        <p14:creationId xmlns:p14="http://schemas.microsoft.com/office/powerpoint/2010/main" val="429021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716" name="Rectangle 4"/>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a:defRPr/>
            </a:pPr>
            <a:endParaRPr lang="en-US"/>
          </a:p>
        </p:txBody>
      </p:sp>
      <p:sp>
        <p:nvSpPr>
          <p:cNvPr id="115717"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a:defRPr/>
            </a:pPr>
            <a:endParaRPr lang="en-US"/>
          </a:p>
        </p:txBody>
      </p:sp>
      <p:sp>
        <p:nvSpPr>
          <p:cNvPr id="115718"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a:defRPr/>
            </a:pPr>
            <a:fld id="{C0B1DC03-191D-47D0-A338-8BE6544374F4}" type="slidenum">
              <a:rPr lang="en-US"/>
              <a:pPr>
                <a:defRPr/>
              </a:pPr>
              <a:t>‹#›</a:t>
            </a:fld>
            <a:endParaRPr lang="en-US"/>
          </a:p>
        </p:txBody>
      </p:sp>
      <p:pic>
        <p:nvPicPr>
          <p:cNvPr id="1031" name="Picture 7" descr="paint"/>
          <p:cNvPicPr>
            <a:picLocks noChangeAspect="1" noChangeArrowheads="1"/>
          </p:cNvPicPr>
          <p:nvPr/>
        </p:nvPicPr>
        <p:blipFill>
          <a:blip r:embed="rId19">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oleObject" Target="../embeddings/Microsoft_Excel_Chart1.xls"/><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atie.unc.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hyperlink" Target="http://www.catie.unc.ed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hyperlink" Target="http://www.catie.unc.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5.wmf"/><Relationship Id="rId4" Type="http://schemas.openxmlformats.org/officeDocument/2006/relationships/image" Target="../media/image34.wmf"/></Relationships>
</file>

<file path=ppt/slides/_rels/slide6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81000" y="1676400"/>
            <a:ext cx="8382000" cy="1676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US" sz="5400" dirty="0" smtClean="0">
                <a:solidFill>
                  <a:srgbClr val="000066"/>
                </a:solidFill>
                <a:latin typeface="Tahoma" pitchFamily="34" charset="0"/>
              </a:rPr>
              <a:t>The drug treatment of schizophrenia</a:t>
            </a:r>
            <a:endParaRPr lang="en-US" sz="5400" dirty="0" smtClean="0">
              <a:solidFill>
                <a:srgbClr val="000066"/>
              </a:solidFill>
              <a:latin typeface="Tahoma" pitchFamily="34" charset="0"/>
            </a:endParaRPr>
          </a:p>
        </p:txBody>
      </p:sp>
      <p:sp>
        <p:nvSpPr>
          <p:cNvPr id="19459" name="Rectangle 3"/>
          <p:cNvSpPr>
            <a:spLocks noGrp="1" noChangeArrowheads="1"/>
          </p:cNvSpPr>
          <p:nvPr>
            <p:ph type="subTitle" idx="1"/>
          </p:nvPr>
        </p:nvSpPr>
        <p:spPr>
          <a:xfrm>
            <a:off x="381000" y="3886200"/>
            <a:ext cx="8382000" cy="2362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GB" sz="2400" dirty="0" smtClean="0">
                <a:latin typeface="Tahoma" pitchFamily="34" charset="0"/>
              </a:rPr>
              <a:t>BSc: Neurodevelopment, Mental Health and Mental Illness</a:t>
            </a:r>
          </a:p>
          <a:p>
            <a:pPr algn="ctr"/>
            <a:r>
              <a:rPr lang="en-GB" sz="2400" dirty="0" smtClean="0">
                <a:latin typeface="Tahoma" pitchFamily="34" charset="0"/>
              </a:rPr>
              <a:t>January 2013</a:t>
            </a:r>
            <a:endParaRPr lang="en-US" sz="2400" dirty="0" smtClean="0">
              <a:latin typeface="Tahoma" pitchFamily="34" charset="0"/>
            </a:endParaRPr>
          </a:p>
          <a:p>
            <a:pPr algn="ctr"/>
            <a:r>
              <a:rPr lang="en-US" dirty="0" smtClean="0">
                <a:latin typeface="Tahoma" pitchFamily="34" charset="0"/>
              </a:rPr>
              <a:t>Thomas </a:t>
            </a:r>
            <a:r>
              <a:rPr lang="en-US" dirty="0" smtClean="0">
                <a:latin typeface="Tahoma" pitchFamily="34" charset="0"/>
              </a:rPr>
              <a:t>RE </a:t>
            </a:r>
            <a:r>
              <a:rPr lang="en-US" dirty="0" smtClean="0">
                <a:latin typeface="Tahoma" pitchFamily="34" charset="0"/>
              </a:rPr>
              <a:t>Barnes</a:t>
            </a:r>
          </a:p>
        </p:txBody>
      </p:sp>
      <p:pic>
        <p:nvPicPr>
          <p:cNvPr id="19460"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59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152400"/>
            <a:ext cx="8610600" cy="914400"/>
          </a:xfrm>
        </p:spPr>
        <p:txBody>
          <a:bodyPr/>
          <a:lstStyle/>
          <a:p>
            <a:pPr algn="ctr"/>
            <a:r>
              <a:rPr lang="en-GB" sz="2400" smtClean="0">
                <a:solidFill>
                  <a:srgbClr val="000066"/>
                </a:solidFill>
                <a:latin typeface="Tahoma" pitchFamily="34" charset="0"/>
              </a:rPr>
              <a:t>RECEPTOR BINDING AFFINITIES OF </a:t>
            </a:r>
            <a:br>
              <a:rPr lang="en-GB" sz="2400" smtClean="0">
                <a:solidFill>
                  <a:srgbClr val="000066"/>
                </a:solidFill>
                <a:latin typeface="Tahoma" pitchFamily="34" charset="0"/>
              </a:rPr>
            </a:br>
            <a:r>
              <a:rPr lang="en-GB" sz="2400" smtClean="0">
                <a:solidFill>
                  <a:srgbClr val="000066"/>
                </a:solidFill>
                <a:latin typeface="Tahoma" pitchFamily="34" charset="0"/>
              </a:rPr>
              <a:t>ANTIPSYCHOTICS</a:t>
            </a:r>
            <a:endParaRPr lang="en-GB" sz="3400" smtClean="0">
              <a:solidFill>
                <a:srgbClr val="000066"/>
              </a:solidFill>
            </a:endParaRPr>
          </a:p>
        </p:txBody>
      </p:sp>
      <p:sp>
        <p:nvSpPr>
          <p:cNvPr id="28675" name="Freeform 3"/>
          <p:cNvSpPr>
            <a:spLocks/>
          </p:cNvSpPr>
          <p:nvPr/>
        </p:nvSpPr>
        <p:spPr bwMode="auto">
          <a:xfrm>
            <a:off x="1870075" y="2033588"/>
            <a:ext cx="546100" cy="692150"/>
          </a:xfrm>
          <a:custGeom>
            <a:avLst/>
            <a:gdLst>
              <a:gd name="T0" fmla="*/ 0 w 344"/>
              <a:gd name="T1" fmla="*/ 2147483647 h 436"/>
              <a:gd name="T2" fmla="*/ 2147483647 w 344"/>
              <a:gd name="T3" fmla="*/ 0 h 436"/>
              <a:gd name="T4" fmla="*/ 2147483647 w 344"/>
              <a:gd name="T5" fmla="*/ 2147483647 h 436"/>
              <a:gd name="T6" fmla="*/ 0 w 344"/>
              <a:gd name="T7" fmla="*/ 2147483647 h 436"/>
              <a:gd name="T8" fmla="*/ 0 w 344"/>
              <a:gd name="T9" fmla="*/ 2147483647 h 4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 h="436">
                <a:moveTo>
                  <a:pt x="0" y="382"/>
                </a:moveTo>
                <a:lnTo>
                  <a:pt x="343" y="0"/>
                </a:lnTo>
                <a:lnTo>
                  <a:pt x="343" y="54"/>
                </a:lnTo>
                <a:lnTo>
                  <a:pt x="0" y="435"/>
                </a:lnTo>
                <a:lnTo>
                  <a:pt x="0" y="382"/>
                </a:lnTo>
              </a:path>
            </a:pathLst>
          </a:custGeom>
          <a:solidFill>
            <a:srgbClr val="800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76" name="Freeform 4"/>
          <p:cNvSpPr>
            <a:spLocks/>
          </p:cNvSpPr>
          <p:nvPr/>
        </p:nvSpPr>
        <p:spPr bwMode="auto">
          <a:xfrm>
            <a:off x="1870075" y="1811338"/>
            <a:ext cx="550863" cy="830262"/>
          </a:xfrm>
          <a:custGeom>
            <a:avLst/>
            <a:gdLst>
              <a:gd name="T0" fmla="*/ 0 w 347"/>
              <a:gd name="T1" fmla="*/ 0 h 523"/>
              <a:gd name="T2" fmla="*/ 2147483647 w 347"/>
              <a:gd name="T3" fmla="*/ 0 h 523"/>
              <a:gd name="T4" fmla="*/ 2147483647 w 347"/>
              <a:gd name="T5" fmla="*/ 0 h 523"/>
              <a:gd name="T6" fmla="*/ 2147483647 w 347"/>
              <a:gd name="T7" fmla="*/ 0 h 523"/>
              <a:gd name="T8" fmla="*/ 2147483647 w 347"/>
              <a:gd name="T9" fmla="*/ 0 h 523"/>
              <a:gd name="T10" fmla="*/ 2147483647 w 347"/>
              <a:gd name="T11" fmla="*/ 0 h 523"/>
              <a:gd name="T12" fmla="*/ 2147483647 w 347"/>
              <a:gd name="T13" fmla="*/ 2147483647 h 523"/>
              <a:gd name="T14" fmla="*/ 2147483647 w 347"/>
              <a:gd name="T15" fmla="*/ 2147483647 h 523"/>
              <a:gd name="T16" fmla="*/ 2147483647 w 347"/>
              <a:gd name="T17" fmla="*/ 2147483647 h 523"/>
              <a:gd name="T18" fmla="*/ 2147483647 w 347"/>
              <a:gd name="T19" fmla="*/ 2147483647 h 523"/>
              <a:gd name="T20" fmla="*/ 2147483647 w 347"/>
              <a:gd name="T21" fmla="*/ 2147483647 h 523"/>
              <a:gd name="T22" fmla="*/ 2147483647 w 347"/>
              <a:gd name="T23" fmla="*/ 2147483647 h 523"/>
              <a:gd name="T24" fmla="*/ 2147483647 w 347"/>
              <a:gd name="T25" fmla="*/ 2147483647 h 523"/>
              <a:gd name="T26" fmla="*/ 2147483647 w 347"/>
              <a:gd name="T27" fmla="*/ 2147483647 h 523"/>
              <a:gd name="T28" fmla="*/ 2147483647 w 347"/>
              <a:gd name="T29" fmla="*/ 2147483647 h 523"/>
              <a:gd name="T30" fmla="*/ 2147483647 w 347"/>
              <a:gd name="T31" fmla="*/ 2147483647 h 523"/>
              <a:gd name="T32" fmla="*/ 2147483647 w 347"/>
              <a:gd name="T33" fmla="*/ 2147483647 h 523"/>
              <a:gd name="T34" fmla="*/ 2147483647 w 347"/>
              <a:gd name="T35" fmla="*/ 2147483647 h 523"/>
              <a:gd name="T36" fmla="*/ 2147483647 w 347"/>
              <a:gd name="T37" fmla="*/ 2147483647 h 523"/>
              <a:gd name="T38" fmla="*/ 2147483647 w 347"/>
              <a:gd name="T39" fmla="*/ 2147483647 h 523"/>
              <a:gd name="T40" fmla="*/ 2147483647 w 347"/>
              <a:gd name="T41" fmla="*/ 2147483647 h 523"/>
              <a:gd name="T42" fmla="*/ 2147483647 w 347"/>
              <a:gd name="T43" fmla="*/ 2147483647 h 523"/>
              <a:gd name="T44" fmla="*/ 2147483647 w 347"/>
              <a:gd name="T45" fmla="*/ 2147483647 h 523"/>
              <a:gd name="T46" fmla="*/ 2147483647 w 347"/>
              <a:gd name="T47" fmla="*/ 2147483647 h 523"/>
              <a:gd name="T48" fmla="*/ 2147483647 w 347"/>
              <a:gd name="T49" fmla="*/ 2147483647 h 523"/>
              <a:gd name="T50" fmla="*/ 2147483647 w 347"/>
              <a:gd name="T51" fmla="*/ 2147483647 h 523"/>
              <a:gd name="T52" fmla="*/ 2147483647 w 347"/>
              <a:gd name="T53" fmla="*/ 2147483647 h 523"/>
              <a:gd name="T54" fmla="*/ 2147483647 w 347"/>
              <a:gd name="T55" fmla="*/ 2147483647 h 523"/>
              <a:gd name="T56" fmla="*/ 2147483647 w 347"/>
              <a:gd name="T57" fmla="*/ 2147483647 h 523"/>
              <a:gd name="T58" fmla="*/ 2147483647 w 347"/>
              <a:gd name="T59" fmla="*/ 2147483647 h 523"/>
              <a:gd name="T60" fmla="*/ 2147483647 w 347"/>
              <a:gd name="T61" fmla="*/ 2147483647 h 523"/>
              <a:gd name="T62" fmla="*/ 2147483647 w 347"/>
              <a:gd name="T63" fmla="*/ 2147483647 h 523"/>
              <a:gd name="T64" fmla="*/ 2147483647 w 347"/>
              <a:gd name="T65" fmla="*/ 2147483647 h 523"/>
              <a:gd name="T66" fmla="*/ 2147483647 w 347"/>
              <a:gd name="T67" fmla="*/ 2147483647 h 523"/>
              <a:gd name="T68" fmla="*/ 2147483647 w 347"/>
              <a:gd name="T69" fmla="*/ 2147483647 h 523"/>
              <a:gd name="T70" fmla="*/ 2147483647 w 347"/>
              <a:gd name="T71" fmla="*/ 2147483647 h 523"/>
              <a:gd name="T72" fmla="*/ 2147483647 w 347"/>
              <a:gd name="T73" fmla="*/ 2147483647 h 523"/>
              <a:gd name="T74" fmla="*/ 2147483647 w 347"/>
              <a:gd name="T75" fmla="*/ 2147483647 h 523"/>
              <a:gd name="T76" fmla="*/ 2147483647 w 347"/>
              <a:gd name="T77" fmla="*/ 2147483647 h 523"/>
              <a:gd name="T78" fmla="*/ 2147483647 w 347"/>
              <a:gd name="T79" fmla="*/ 2147483647 h 523"/>
              <a:gd name="T80" fmla="*/ 2147483647 w 347"/>
              <a:gd name="T81" fmla="*/ 2147483647 h 523"/>
              <a:gd name="T82" fmla="*/ 2147483647 w 347"/>
              <a:gd name="T83" fmla="*/ 2147483647 h 523"/>
              <a:gd name="T84" fmla="*/ 2147483647 w 347"/>
              <a:gd name="T85" fmla="*/ 2147483647 h 523"/>
              <a:gd name="T86" fmla="*/ 2147483647 w 347"/>
              <a:gd name="T87" fmla="*/ 2147483647 h 523"/>
              <a:gd name="T88" fmla="*/ 2147483647 w 347"/>
              <a:gd name="T89" fmla="*/ 2147483647 h 523"/>
              <a:gd name="T90" fmla="*/ 2147483647 w 347"/>
              <a:gd name="T91" fmla="*/ 2147483647 h 523"/>
              <a:gd name="T92" fmla="*/ 0 w 347"/>
              <a:gd name="T93" fmla="*/ 2147483647 h 523"/>
              <a:gd name="T94" fmla="*/ 0 w 347"/>
              <a:gd name="T95" fmla="*/ 0 h 5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7" h="523">
                <a:moveTo>
                  <a:pt x="0" y="0"/>
                </a:moveTo>
                <a:lnTo>
                  <a:pt x="8" y="0"/>
                </a:lnTo>
                <a:lnTo>
                  <a:pt x="19" y="0"/>
                </a:lnTo>
                <a:lnTo>
                  <a:pt x="27" y="0"/>
                </a:lnTo>
                <a:lnTo>
                  <a:pt x="35" y="0"/>
                </a:lnTo>
                <a:lnTo>
                  <a:pt x="43" y="0"/>
                </a:lnTo>
                <a:lnTo>
                  <a:pt x="54" y="3"/>
                </a:lnTo>
                <a:lnTo>
                  <a:pt x="62" y="3"/>
                </a:lnTo>
                <a:lnTo>
                  <a:pt x="71" y="3"/>
                </a:lnTo>
                <a:lnTo>
                  <a:pt x="79" y="6"/>
                </a:lnTo>
                <a:lnTo>
                  <a:pt x="87" y="6"/>
                </a:lnTo>
                <a:lnTo>
                  <a:pt x="98" y="9"/>
                </a:lnTo>
                <a:lnTo>
                  <a:pt x="106" y="12"/>
                </a:lnTo>
                <a:lnTo>
                  <a:pt x="114" y="12"/>
                </a:lnTo>
                <a:lnTo>
                  <a:pt x="122" y="15"/>
                </a:lnTo>
                <a:lnTo>
                  <a:pt x="130" y="18"/>
                </a:lnTo>
                <a:lnTo>
                  <a:pt x="139" y="21"/>
                </a:lnTo>
                <a:lnTo>
                  <a:pt x="147" y="21"/>
                </a:lnTo>
                <a:lnTo>
                  <a:pt x="158" y="24"/>
                </a:lnTo>
                <a:lnTo>
                  <a:pt x="166" y="27"/>
                </a:lnTo>
                <a:lnTo>
                  <a:pt x="174" y="30"/>
                </a:lnTo>
                <a:lnTo>
                  <a:pt x="182" y="33"/>
                </a:lnTo>
                <a:lnTo>
                  <a:pt x="190" y="36"/>
                </a:lnTo>
                <a:lnTo>
                  <a:pt x="199" y="42"/>
                </a:lnTo>
                <a:lnTo>
                  <a:pt x="207" y="45"/>
                </a:lnTo>
                <a:lnTo>
                  <a:pt x="215" y="48"/>
                </a:lnTo>
                <a:lnTo>
                  <a:pt x="223" y="51"/>
                </a:lnTo>
                <a:lnTo>
                  <a:pt x="229" y="57"/>
                </a:lnTo>
                <a:lnTo>
                  <a:pt x="237" y="60"/>
                </a:lnTo>
                <a:lnTo>
                  <a:pt x="245" y="66"/>
                </a:lnTo>
                <a:lnTo>
                  <a:pt x="253" y="69"/>
                </a:lnTo>
                <a:lnTo>
                  <a:pt x="261" y="75"/>
                </a:lnTo>
                <a:lnTo>
                  <a:pt x="269" y="78"/>
                </a:lnTo>
                <a:lnTo>
                  <a:pt x="275" y="84"/>
                </a:lnTo>
                <a:lnTo>
                  <a:pt x="283" y="90"/>
                </a:lnTo>
                <a:lnTo>
                  <a:pt x="291" y="93"/>
                </a:lnTo>
                <a:lnTo>
                  <a:pt x="297" y="99"/>
                </a:lnTo>
                <a:lnTo>
                  <a:pt x="305" y="104"/>
                </a:lnTo>
                <a:lnTo>
                  <a:pt x="310" y="110"/>
                </a:lnTo>
                <a:lnTo>
                  <a:pt x="318" y="116"/>
                </a:lnTo>
                <a:lnTo>
                  <a:pt x="324" y="122"/>
                </a:lnTo>
                <a:lnTo>
                  <a:pt x="332" y="128"/>
                </a:lnTo>
                <a:lnTo>
                  <a:pt x="337" y="134"/>
                </a:lnTo>
                <a:lnTo>
                  <a:pt x="346" y="140"/>
                </a:lnTo>
                <a:lnTo>
                  <a:pt x="0" y="522"/>
                </a:lnTo>
                <a:lnTo>
                  <a:pt x="0" y="0"/>
                </a:lnTo>
              </a:path>
            </a:pathLst>
          </a:custGeom>
          <a:solidFill>
            <a:srgbClr val="FF00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77" name="Freeform 5"/>
          <p:cNvSpPr>
            <a:spLocks/>
          </p:cNvSpPr>
          <p:nvPr/>
        </p:nvSpPr>
        <p:spPr bwMode="auto">
          <a:xfrm>
            <a:off x="1069975" y="2582863"/>
            <a:ext cx="801688" cy="142875"/>
          </a:xfrm>
          <a:custGeom>
            <a:avLst/>
            <a:gdLst>
              <a:gd name="T0" fmla="*/ 2147483647 w 505"/>
              <a:gd name="T1" fmla="*/ 2147483647 h 90"/>
              <a:gd name="T2" fmla="*/ 0 w 505"/>
              <a:gd name="T3" fmla="*/ 0 h 90"/>
              <a:gd name="T4" fmla="*/ 0 w 505"/>
              <a:gd name="T5" fmla="*/ 2147483647 h 90"/>
              <a:gd name="T6" fmla="*/ 2147483647 w 505"/>
              <a:gd name="T7" fmla="*/ 2147483647 h 90"/>
              <a:gd name="T8" fmla="*/ 2147483647 w 505"/>
              <a:gd name="T9" fmla="*/ 214748364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90">
                <a:moveTo>
                  <a:pt x="504" y="36"/>
                </a:moveTo>
                <a:lnTo>
                  <a:pt x="0" y="0"/>
                </a:lnTo>
                <a:lnTo>
                  <a:pt x="0" y="54"/>
                </a:lnTo>
                <a:lnTo>
                  <a:pt x="504" y="89"/>
                </a:lnTo>
                <a:lnTo>
                  <a:pt x="504" y="36"/>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78" name="Freeform 6"/>
          <p:cNvSpPr>
            <a:spLocks/>
          </p:cNvSpPr>
          <p:nvPr/>
        </p:nvSpPr>
        <p:spPr bwMode="auto">
          <a:xfrm>
            <a:off x="1069975" y="1811338"/>
            <a:ext cx="801688" cy="830262"/>
          </a:xfrm>
          <a:custGeom>
            <a:avLst/>
            <a:gdLst>
              <a:gd name="T0" fmla="*/ 0 w 505"/>
              <a:gd name="T1" fmla="*/ 2147483647 h 523"/>
              <a:gd name="T2" fmla="*/ 2147483647 w 505"/>
              <a:gd name="T3" fmla="*/ 2147483647 h 523"/>
              <a:gd name="T4" fmla="*/ 2147483647 w 505"/>
              <a:gd name="T5" fmla="*/ 2147483647 h 523"/>
              <a:gd name="T6" fmla="*/ 2147483647 w 505"/>
              <a:gd name="T7" fmla="*/ 2147483647 h 523"/>
              <a:gd name="T8" fmla="*/ 2147483647 w 505"/>
              <a:gd name="T9" fmla="*/ 2147483647 h 523"/>
              <a:gd name="T10" fmla="*/ 2147483647 w 505"/>
              <a:gd name="T11" fmla="*/ 2147483647 h 523"/>
              <a:gd name="T12" fmla="*/ 2147483647 w 505"/>
              <a:gd name="T13" fmla="*/ 2147483647 h 523"/>
              <a:gd name="T14" fmla="*/ 2147483647 w 505"/>
              <a:gd name="T15" fmla="*/ 2147483647 h 523"/>
              <a:gd name="T16" fmla="*/ 2147483647 w 505"/>
              <a:gd name="T17" fmla="*/ 2147483647 h 523"/>
              <a:gd name="T18" fmla="*/ 2147483647 w 505"/>
              <a:gd name="T19" fmla="*/ 2147483647 h 523"/>
              <a:gd name="T20" fmla="*/ 2147483647 w 505"/>
              <a:gd name="T21" fmla="*/ 2147483647 h 523"/>
              <a:gd name="T22" fmla="*/ 2147483647 w 505"/>
              <a:gd name="T23" fmla="*/ 2147483647 h 523"/>
              <a:gd name="T24" fmla="*/ 2147483647 w 505"/>
              <a:gd name="T25" fmla="*/ 2147483647 h 523"/>
              <a:gd name="T26" fmla="*/ 2147483647 w 505"/>
              <a:gd name="T27" fmla="*/ 2147483647 h 523"/>
              <a:gd name="T28" fmla="*/ 2147483647 w 505"/>
              <a:gd name="T29" fmla="*/ 2147483647 h 523"/>
              <a:gd name="T30" fmla="*/ 2147483647 w 505"/>
              <a:gd name="T31" fmla="*/ 2147483647 h 523"/>
              <a:gd name="T32" fmla="*/ 2147483647 w 505"/>
              <a:gd name="T33" fmla="*/ 2147483647 h 523"/>
              <a:gd name="T34" fmla="*/ 2147483647 w 505"/>
              <a:gd name="T35" fmla="*/ 2147483647 h 523"/>
              <a:gd name="T36" fmla="*/ 2147483647 w 505"/>
              <a:gd name="T37" fmla="*/ 2147483647 h 523"/>
              <a:gd name="T38" fmla="*/ 2147483647 w 505"/>
              <a:gd name="T39" fmla="*/ 2147483647 h 523"/>
              <a:gd name="T40" fmla="*/ 2147483647 w 505"/>
              <a:gd name="T41" fmla="*/ 2147483647 h 523"/>
              <a:gd name="T42" fmla="*/ 2147483647 w 505"/>
              <a:gd name="T43" fmla="*/ 2147483647 h 523"/>
              <a:gd name="T44" fmla="*/ 2147483647 w 505"/>
              <a:gd name="T45" fmla="*/ 2147483647 h 523"/>
              <a:gd name="T46" fmla="*/ 2147483647 w 505"/>
              <a:gd name="T47" fmla="*/ 2147483647 h 523"/>
              <a:gd name="T48" fmla="*/ 2147483647 w 505"/>
              <a:gd name="T49" fmla="*/ 2147483647 h 523"/>
              <a:gd name="T50" fmla="*/ 2147483647 w 505"/>
              <a:gd name="T51" fmla="*/ 2147483647 h 523"/>
              <a:gd name="T52" fmla="*/ 2147483647 w 505"/>
              <a:gd name="T53" fmla="*/ 2147483647 h 523"/>
              <a:gd name="T54" fmla="*/ 2147483647 w 505"/>
              <a:gd name="T55" fmla="*/ 2147483647 h 523"/>
              <a:gd name="T56" fmla="*/ 2147483647 w 505"/>
              <a:gd name="T57" fmla="*/ 2147483647 h 523"/>
              <a:gd name="T58" fmla="*/ 2147483647 w 505"/>
              <a:gd name="T59" fmla="*/ 2147483647 h 523"/>
              <a:gd name="T60" fmla="*/ 2147483647 w 505"/>
              <a:gd name="T61" fmla="*/ 2147483647 h 523"/>
              <a:gd name="T62" fmla="*/ 2147483647 w 505"/>
              <a:gd name="T63" fmla="*/ 2147483647 h 523"/>
              <a:gd name="T64" fmla="*/ 2147483647 w 505"/>
              <a:gd name="T65" fmla="*/ 2147483647 h 523"/>
              <a:gd name="T66" fmla="*/ 2147483647 w 505"/>
              <a:gd name="T67" fmla="*/ 2147483647 h 523"/>
              <a:gd name="T68" fmla="*/ 2147483647 w 505"/>
              <a:gd name="T69" fmla="*/ 2147483647 h 523"/>
              <a:gd name="T70" fmla="*/ 2147483647 w 505"/>
              <a:gd name="T71" fmla="*/ 2147483647 h 523"/>
              <a:gd name="T72" fmla="*/ 2147483647 w 505"/>
              <a:gd name="T73" fmla="*/ 2147483647 h 523"/>
              <a:gd name="T74" fmla="*/ 2147483647 w 505"/>
              <a:gd name="T75" fmla="*/ 2147483647 h 523"/>
              <a:gd name="T76" fmla="*/ 2147483647 w 505"/>
              <a:gd name="T77" fmla="*/ 2147483647 h 523"/>
              <a:gd name="T78" fmla="*/ 2147483647 w 505"/>
              <a:gd name="T79" fmla="*/ 2147483647 h 523"/>
              <a:gd name="T80" fmla="*/ 2147483647 w 505"/>
              <a:gd name="T81" fmla="*/ 2147483647 h 523"/>
              <a:gd name="T82" fmla="*/ 2147483647 w 505"/>
              <a:gd name="T83" fmla="*/ 0 h 523"/>
              <a:gd name="T84" fmla="*/ 2147483647 w 505"/>
              <a:gd name="T85" fmla="*/ 0 h 523"/>
              <a:gd name="T86" fmla="*/ 2147483647 w 505"/>
              <a:gd name="T87" fmla="*/ 0 h 523"/>
              <a:gd name="T88" fmla="*/ 0 w 505"/>
              <a:gd name="T89" fmla="*/ 2147483647 h 5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05" h="523">
                <a:moveTo>
                  <a:pt x="0" y="486"/>
                </a:moveTo>
                <a:lnTo>
                  <a:pt x="0" y="474"/>
                </a:lnTo>
                <a:lnTo>
                  <a:pt x="2" y="465"/>
                </a:lnTo>
                <a:lnTo>
                  <a:pt x="2" y="456"/>
                </a:lnTo>
                <a:lnTo>
                  <a:pt x="5" y="447"/>
                </a:lnTo>
                <a:lnTo>
                  <a:pt x="5" y="438"/>
                </a:lnTo>
                <a:lnTo>
                  <a:pt x="8" y="429"/>
                </a:lnTo>
                <a:lnTo>
                  <a:pt x="8" y="420"/>
                </a:lnTo>
                <a:lnTo>
                  <a:pt x="11" y="411"/>
                </a:lnTo>
                <a:lnTo>
                  <a:pt x="13" y="402"/>
                </a:lnTo>
                <a:lnTo>
                  <a:pt x="13" y="394"/>
                </a:lnTo>
                <a:lnTo>
                  <a:pt x="16" y="385"/>
                </a:lnTo>
                <a:lnTo>
                  <a:pt x="19" y="379"/>
                </a:lnTo>
                <a:lnTo>
                  <a:pt x="22" y="370"/>
                </a:lnTo>
                <a:lnTo>
                  <a:pt x="24" y="361"/>
                </a:lnTo>
                <a:lnTo>
                  <a:pt x="27" y="352"/>
                </a:lnTo>
                <a:lnTo>
                  <a:pt x="30" y="343"/>
                </a:lnTo>
                <a:lnTo>
                  <a:pt x="32" y="334"/>
                </a:lnTo>
                <a:lnTo>
                  <a:pt x="35" y="325"/>
                </a:lnTo>
                <a:lnTo>
                  <a:pt x="38" y="316"/>
                </a:lnTo>
                <a:lnTo>
                  <a:pt x="43" y="310"/>
                </a:lnTo>
                <a:lnTo>
                  <a:pt x="46" y="301"/>
                </a:lnTo>
                <a:lnTo>
                  <a:pt x="52" y="292"/>
                </a:lnTo>
                <a:lnTo>
                  <a:pt x="54" y="283"/>
                </a:lnTo>
                <a:lnTo>
                  <a:pt x="57" y="277"/>
                </a:lnTo>
                <a:lnTo>
                  <a:pt x="62" y="268"/>
                </a:lnTo>
                <a:lnTo>
                  <a:pt x="68" y="259"/>
                </a:lnTo>
                <a:lnTo>
                  <a:pt x="71" y="253"/>
                </a:lnTo>
                <a:lnTo>
                  <a:pt x="76" y="245"/>
                </a:lnTo>
                <a:lnTo>
                  <a:pt x="81" y="236"/>
                </a:lnTo>
                <a:lnTo>
                  <a:pt x="84" y="230"/>
                </a:lnTo>
                <a:lnTo>
                  <a:pt x="90" y="221"/>
                </a:lnTo>
                <a:lnTo>
                  <a:pt x="95" y="215"/>
                </a:lnTo>
                <a:lnTo>
                  <a:pt x="101" y="206"/>
                </a:lnTo>
                <a:lnTo>
                  <a:pt x="106" y="200"/>
                </a:lnTo>
                <a:lnTo>
                  <a:pt x="111" y="194"/>
                </a:lnTo>
                <a:lnTo>
                  <a:pt x="117" y="185"/>
                </a:lnTo>
                <a:lnTo>
                  <a:pt x="122" y="179"/>
                </a:lnTo>
                <a:lnTo>
                  <a:pt x="128" y="173"/>
                </a:lnTo>
                <a:lnTo>
                  <a:pt x="136" y="164"/>
                </a:lnTo>
                <a:lnTo>
                  <a:pt x="141" y="158"/>
                </a:lnTo>
                <a:lnTo>
                  <a:pt x="147" y="152"/>
                </a:lnTo>
                <a:lnTo>
                  <a:pt x="152" y="146"/>
                </a:lnTo>
                <a:lnTo>
                  <a:pt x="160" y="140"/>
                </a:lnTo>
                <a:lnTo>
                  <a:pt x="166" y="134"/>
                </a:lnTo>
                <a:lnTo>
                  <a:pt x="174" y="128"/>
                </a:lnTo>
                <a:lnTo>
                  <a:pt x="180" y="122"/>
                </a:lnTo>
                <a:lnTo>
                  <a:pt x="188" y="116"/>
                </a:lnTo>
                <a:lnTo>
                  <a:pt x="193" y="110"/>
                </a:lnTo>
                <a:lnTo>
                  <a:pt x="201" y="104"/>
                </a:lnTo>
                <a:lnTo>
                  <a:pt x="207" y="99"/>
                </a:lnTo>
                <a:lnTo>
                  <a:pt x="215" y="93"/>
                </a:lnTo>
                <a:lnTo>
                  <a:pt x="223" y="90"/>
                </a:lnTo>
                <a:lnTo>
                  <a:pt x="229" y="84"/>
                </a:lnTo>
                <a:lnTo>
                  <a:pt x="237" y="78"/>
                </a:lnTo>
                <a:lnTo>
                  <a:pt x="245" y="75"/>
                </a:lnTo>
                <a:lnTo>
                  <a:pt x="250" y="69"/>
                </a:lnTo>
                <a:lnTo>
                  <a:pt x="259" y="66"/>
                </a:lnTo>
                <a:lnTo>
                  <a:pt x="267" y="60"/>
                </a:lnTo>
                <a:lnTo>
                  <a:pt x="275" y="57"/>
                </a:lnTo>
                <a:lnTo>
                  <a:pt x="283" y="51"/>
                </a:lnTo>
                <a:lnTo>
                  <a:pt x="291" y="48"/>
                </a:lnTo>
                <a:lnTo>
                  <a:pt x="299" y="45"/>
                </a:lnTo>
                <a:lnTo>
                  <a:pt x="308" y="42"/>
                </a:lnTo>
                <a:lnTo>
                  <a:pt x="316" y="36"/>
                </a:lnTo>
                <a:lnTo>
                  <a:pt x="324" y="33"/>
                </a:lnTo>
                <a:lnTo>
                  <a:pt x="332" y="30"/>
                </a:lnTo>
                <a:lnTo>
                  <a:pt x="340" y="27"/>
                </a:lnTo>
                <a:lnTo>
                  <a:pt x="348" y="24"/>
                </a:lnTo>
                <a:lnTo>
                  <a:pt x="357" y="21"/>
                </a:lnTo>
                <a:lnTo>
                  <a:pt x="365" y="21"/>
                </a:lnTo>
                <a:lnTo>
                  <a:pt x="373" y="18"/>
                </a:lnTo>
                <a:lnTo>
                  <a:pt x="381" y="15"/>
                </a:lnTo>
                <a:lnTo>
                  <a:pt x="392" y="12"/>
                </a:lnTo>
                <a:lnTo>
                  <a:pt x="400" y="12"/>
                </a:lnTo>
                <a:lnTo>
                  <a:pt x="408" y="9"/>
                </a:lnTo>
                <a:lnTo>
                  <a:pt x="417" y="6"/>
                </a:lnTo>
                <a:lnTo>
                  <a:pt x="425" y="6"/>
                </a:lnTo>
                <a:lnTo>
                  <a:pt x="433" y="3"/>
                </a:lnTo>
                <a:lnTo>
                  <a:pt x="444" y="3"/>
                </a:lnTo>
                <a:lnTo>
                  <a:pt x="452" y="3"/>
                </a:lnTo>
                <a:lnTo>
                  <a:pt x="460" y="0"/>
                </a:lnTo>
                <a:lnTo>
                  <a:pt x="468" y="0"/>
                </a:lnTo>
                <a:lnTo>
                  <a:pt x="479" y="0"/>
                </a:lnTo>
                <a:lnTo>
                  <a:pt x="487" y="0"/>
                </a:lnTo>
                <a:lnTo>
                  <a:pt x="496" y="0"/>
                </a:lnTo>
                <a:lnTo>
                  <a:pt x="504" y="0"/>
                </a:lnTo>
                <a:lnTo>
                  <a:pt x="504" y="522"/>
                </a:lnTo>
                <a:lnTo>
                  <a:pt x="0" y="486"/>
                </a:lnTo>
              </a:path>
            </a:pathLst>
          </a:custGeom>
          <a:solidFill>
            <a:srgbClr val="FF0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79" name="Freeform 7"/>
          <p:cNvSpPr>
            <a:spLocks/>
          </p:cNvSpPr>
          <p:nvPr/>
        </p:nvSpPr>
        <p:spPr bwMode="auto">
          <a:xfrm>
            <a:off x="1069975" y="2582863"/>
            <a:ext cx="801688" cy="142875"/>
          </a:xfrm>
          <a:custGeom>
            <a:avLst/>
            <a:gdLst>
              <a:gd name="T0" fmla="*/ 2147483647 w 505"/>
              <a:gd name="T1" fmla="*/ 2147483647 h 90"/>
              <a:gd name="T2" fmla="*/ 0 w 505"/>
              <a:gd name="T3" fmla="*/ 0 h 90"/>
              <a:gd name="T4" fmla="*/ 0 w 505"/>
              <a:gd name="T5" fmla="*/ 2147483647 h 90"/>
              <a:gd name="T6" fmla="*/ 2147483647 w 505"/>
              <a:gd name="T7" fmla="*/ 2147483647 h 90"/>
              <a:gd name="T8" fmla="*/ 2147483647 w 505"/>
              <a:gd name="T9" fmla="*/ 214748364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 h="90">
                <a:moveTo>
                  <a:pt x="504" y="36"/>
                </a:moveTo>
                <a:lnTo>
                  <a:pt x="0" y="0"/>
                </a:lnTo>
                <a:lnTo>
                  <a:pt x="0" y="54"/>
                </a:lnTo>
                <a:lnTo>
                  <a:pt x="504" y="89"/>
                </a:lnTo>
                <a:lnTo>
                  <a:pt x="504" y="36"/>
                </a:lnTo>
              </a:path>
            </a:pathLst>
          </a:custGeom>
          <a:solidFill>
            <a:srgbClr val="15387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0" name="Freeform 8"/>
          <p:cNvSpPr>
            <a:spLocks/>
          </p:cNvSpPr>
          <p:nvPr/>
        </p:nvSpPr>
        <p:spPr bwMode="auto">
          <a:xfrm>
            <a:off x="1069975" y="2640013"/>
            <a:ext cx="74613" cy="436562"/>
          </a:xfrm>
          <a:custGeom>
            <a:avLst/>
            <a:gdLst>
              <a:gd name="T0" fmla="*/ 2147483647 w 47"/>
              <a:gd name="T1" fmla="*/ 2147483647 h 275"/>
              <a:gd name="T2" fmla="*/ 2147483647 w 47"/>
              <a:gd name="T3" fmla="*/ 2147483647 h 275"/>
              <a:gd name="T4" fmla="*/ 2147483647 w 47"/>
              <a:gd name="T5" fmla="*/ 2147483647 h 275"/>
              <a:gd name="T6" fmla="*/ 2147483647 w 47"/>
              <a:gd name="T7" fmla="*/ 2147483647 h 275"/>
              <a:gd name="T8" fmla="*/ 2147483647 w 47"/>
              <a:gd name="T9" fmla="*/ 2147483647 h 275"/>
              <a:gd name="T10" fmla="*/ 2147483647 w 47"/>
              <a:gd name="T11" fmla="*/ 2147483647 h 275"/>
              <a:gd name="T12" fmla="*/ 2147483647 w 47"/>
              <a:gd name="T13" fmla="*/ 2147483647 h 275"/>
              <a:gd name="T14" fmla="*/ 2147483647 w 47"/>
              <a:gd name="T15" fmla="*/ 2147483647 h 275"/>
              <a:gd name="T16" fmla="*/ 2147483647 w 47"/>
              <a:gd name="T17" fmla="*/ 2147483647 h 275"/>
              <a:gd name="T18" fmla="*/ 2147483647 w 47"/>
              <a:gd name="T19" fmla="*/ 2147483647 h 275"/>
              <a:gd name="T20" fmla="*/ 2147483647 w 47"/>
              <a:gd name="T21" fmla="*/ 2147483647 h 275"/>
              <a:gd name="T22" fmla="*/ 2147483647 w 47"/>
              <a:gd name="T23" fmla="*/ 2147483647 h 275"/>
              <a:gd name="T24" fmla="*/ 2147483647 w 47"/>
              <a:gd name="T25" fmla="*/ 2147483647 h 275"/>
              <a:gd name="T26" fmla="*/ 2147483647 w 47"/>
              <a:gd name="T27" fmla="*/ 2147483647 h 275"/>
              <a:gd name="T28" fmla="*/ 2147483647 w 47"/>
              <a:gd name="T29" fmla="*/ 2147483647 h 275"/>
              <a:gd name="T30" fmla="*/ 2147483647 w 47"/>
              <a:gd name="T31" fmla="*/ 2147483647 h 275"/>
              <a:gd name="T32" fmla="*/ 2147483647 w 47"/>
              <a:gd name="T33" fmla="*/ 2147483647 h 275"/>
              <a:gd name="T34" fmla="*/ 2147483647 w 47"/>
              <a:gd name="T35" fmla="*/ 2147483647 h 275"/>
              <a:gd name="T36" fmla="*/ 2147483647 w 47"/>
              <a:gd name="T37" fmla="*/ 2147483647 h 275"/>
              <a:gd name="T38" fmla="*/ 2147483647 w 47"/>
              <a:gd name="T39" fmla="*/ 2147483647 h 275"/>
              <a:gd name="T40" fmla="*/ 2147483647 w 47"/>
              <a:gd name="T41" fmla="*/ 2147483647 h 275"/>
              <a:gd name="T42" fmla="*/ 2147483647 w 47"/>
              <a:gd name="T43" fmla="*/ 2147483647 h 275"/>
              <a:gd name="T44" fmla="*/ 0 w 47"/>
              <a:gd name="T45" fmla="*/ 2147483647 h 275"/>
              <a:gd name="T46" fmla="*/ 0 w 47"/>
              <a:gd name="T47" fmla="*/ 2147483647 h 275"/>
              <a:gd name="T48" fmla="*/ 0 w 47"/>
              <a:gd name="T49" fmla="*/ 2147483647 h 275"/>
              <a:gd name="T50" fmla="*/ 0 w 47"/>
              <a:gd name="T51" fmla="*/ 2147483647 h 275"/>
              <a:gd name="T52" fmla="*/ 0 w 47"/>
              <a:gd name="T53" fmla="*/ 2147483647 h 275"/>
              <a:gd name="T54" fmla="*/ 0 w 47"/>
              <a:gd name="T55" fmla="*/ 0 h 275"/>
              <a:gd name="T56" fmla="*/ 0 w 47"/>
              <a:gd name="T57" fmla="*/ 2147483647 h 275"/>
              <a:gd name="T58" fmla="*/ 0 w 47"/>
              <a:gd name="T59" fmla="*/ 2147483647 h 275"/>
              <a:gd name="T60" fmla="*/ 0 w 47"/>
              <a:gd name="T61" fmla="*/ 2147483647 h 275"/>
              <a:gd name="T62" fmla="*/ 0 w 47"/>
              <a:gd name="T63" fmla="*/ 2147483647 h 275"/>
              <a:gd name="T64" fmla="*/ 0 w 47"/>
              <a:gd name="T65" fmla="*/ 2147483647 h 275"/>
              <a:gd name="T66" fmla="*/ 0 w 47"/>
              <a:gd name="T67" fmla="*/ 2147483647 h 275"/>
              <a:gd name="T68" fmla="*/ 2147483647 w 47"/>
              <a:gd name="T69" fmla="*/ 2147483647 h 275"/>
              <a:gd name="T70" fmla="*/ 2147483647 w 47"/>
              <a:gd name="T71" fmla="*/ 2147483647 h 275"/>
              <a:gd name="T72" fmla="*/ 2147483647 w 47"/>
              <a:gd name="T73" fmla="*/ 2147483647 h 275"/>
              <a:gd name="T74" fmla="*/ 2147483647 w 47"/>
              <a:gd name="T75" fmla="*/ 2147483647 h 275"/>
              <a:gd name="T76" fmla="*/ 2147483647 w 47"/>
              <a:gd name="T77" fmla="*/ 2147483647 h 275"/>
              <a:gd name="T78" fmla="*/ 2147483647 w 47"/>
              <a:gd name="T79" fmla="*/ 2147483647 h 275"/>
              <a:gd name="T80" fmla="*/ 2147483647 w 47"/>
              <a:gd name="T81" fmla="*/ 2147483647 h 275"/>
              <a:gd name="T82" fmla="*/ 2147483647 w 47"/>
              <a:gd name="T83" fmla="*/ 2147483647 h 275"/>
              <a:gd name="T84" fmla="*/ 2147483647 w 47"/>
              <a:gd name="T85" fmla="*/ 2147483647 h 275"/>
              <a:gd name="T86" fmla="*/ 2147483647 w 47"/>
              <a:gd name="T87" fmla="*/ 2147483647 h 275"/>
              <a:gd name="T88" fmla="*/ 2147483647 w 47"/>
              <a:gd name="T89" fmla="*/ 2147483647 h 275"/>
              <a:gd name="T90" fmla="*/ 2147483647 w 47"/>
              <a:gd name="T91" fmla="*/ 2147483647 h 275"/>
              <a:gd name="T92" fmla="*/ 2147483647 w 47"/>
              <a:gd name="T93" fmla="*/ 2147483647 h 275"/>
              <a:gd name="T94" fmla="*/ 2147483647 w 47"/>
              <a:gd name="T95" fmla="*/ 2147483647 h 275"/>
              <a:gd name="T96" fmla="*/ 2147483647 w 47"/>
              <a:gd name="T97" fmla="*/ 2147483647 h 275"/>
              <a:gd name="T98" fmla="*/ 2147483647 w 47"/>
              <a:gd name="T99" fmla="*/ 2147483647 h 275"/>
              <a:gd name="T100" fmla="*/ 2147483647 w 47"/>
              <a:gd name="T101" fmla="*/ 2147483647 h 275"/>
              <a:gd name="T102" fmla="*/ 2147483647 w 47"/>
              <a:gd name="T103" fmla="*/ 2147483647 h 275"/>
              <a:gd name="T104" fmla="*/ 2147483647 w 47"/>
              <a:gd name="T105" fmla="*/ 2147483647 h 275"/>
              <a:gd name="T106" fmla="*/ 2147483647 w 47"/>
              <a:gd name="T107" fmla="*/ 2147483647 h 275"/>
              <a:gd name="T108" fmla="*/ 2147483647 w 47"/>
              <a:gd name="T109" fmla="*/ 2147483647 h 275"/>
              <a:gd name="T110" fmla="*/ 2147483647 w 47"/>
              <a:gd name="T111" fmla="*/ 2147483647 h 275"/>
              <a:gd name="T112" fmla="*/ 2147483647 w 47"/>
              <a:gd name="T113" fmla="*/ 2147483647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 h="275">
                <a:moveTo>
                  <a:pt x="46" y="220"/>
                </a:moveTo>
                <a:lnTo>
                  <a:pt x="43" y="211"/>
                </a:lnTo>
                <a:lnTo>
                  <a:pt x="38" y="202"/>
                </a:lnTo>
                <a:lnTo>
                  <a:pt x="35" y="193"/>
                </a:lnTo>
                <a:lnTo>
                  <a:pt x="32" y="184"/>
                </a:lnTo>
                <a:lnTo>
                  <a:pt x="30" y="178"/>
                </a:lnTo>
                <a:lnTo>
                  <a:pt x="27" y="170"/>
                </a:lnTo>
                <a:lnTo>
                  <a:pt x="24" y="161"/>
                </a:lnTo>
                <a:lnTo>
                  <a:pt x="22" y="152"/>
                </a:lnTo>
                <a:lnTo>
                  <a:pt x="19" y="143"/>
                </a:lnTo>
                <a:lnTo>
                  <a:pt x="16" y="134"/>
                </a:lnTo>
                <a:lnTo>
                  <a:pt x="13" y="125"/>
                </a:lnTo>
                <a:lnTo>
                  <a:pt x="13" y="116"/>
                </a:lnTo>
                <a:lnTo>
                  <a:pt x="11" y="107"/>
                </a:lnTo>
                <a:lnTo>
                  <a:pt x="8" y="98"/>
                </a:lnTo>
                <a:lnTo>
                  <a:pt x="8" y="89"/>
                </a:lnTo>
                <a:lnTo>
                  <a:pt x="5" y="80"/>
                </a:lnTo>
                <a:lnTo>
                  <a:pt x="5" y="71"/>
                </a:lnTo>
                <a:lnTo>
                  <a:pt x="2" y="62"/>
                </a:lnTo>
                <a:lnTo>
                  <a:pt x="2" y="53"/>
                </a:lnTo>
                <a:lnTo>
                  <a:pt x="0" y="44"/>
                </a:lnTo>
                <a:lnTo>
                  <a:pt x="0" y="35"/>
                </a:lnTo>
                <a:lnTo>
                  <a:pt x="0" y="26"/>
                </a:lnTo>
                <a:lnTo>
                  <a:pt x="0" y="18"/>
                </a:lnTo>
                <a:lnTo>
                  <a:pt x="0" y="9"/>
                </a:lnTo>
                <a:lnTo>
                  <a:pt x="0" y="0"/>
                </a:lnTo>
                <a:lnTo>
                  <a:pt x="0" y="53"/>
                </a:lnTo>
                <a:lnTo>
                  <a:pt x="0" y="62"/>
                </a:lnTo>
                <a:lnTo>
                  <a:pt x="0" y="71"/>
                </a:lnTo>
                <a:lnTo>
                  <a:pt x="0" y="80"/>
                </a:lnTo>
                <a:lnTo>
                  <a:pt x="0" y="89"/>
                </a:lnTo>
                <a:lnTo>
                  <a:pt x="0" y="98"/>
                </a:lnTo>
                <a:lnTo>
                  <a:pt x="2" y="107"/>
                </a:lnTo>
                <a:lnTo>
                  <a:pt x="2" y="116"/>
                </a:lnTo>
                <a:lnTo>
                  <a:pt x="5" y="125"/>
                </a:lnTo>
                <a:lnTo>
                  <a:pt x="5" y="134"/>
                </a:lnTo>
                <a:lnTo>
                  <a:pt x="8" y="143"/>
                </a:lnTo>
                <a:lnTo>
                  <a:pt x="8" y="152"/>
                </a:lnTo>
                <a:lnTo>
                  <a:pt x="11" y="161"/>
                </a:lnTo>
                <a:lnTo>
                  <a:pt x="13" y="170"/>
                </a:lnTo>
                <a:lnTo>
                  <a:pt x="13" y="178"/>
                </a:lnTo>
                <a:lnTo>
                  <a:pt x="16" y="187"/>
                </a:lnTo>
                <a:lnTo>
                  <a:pt x="19" y="196"/>
                </a:lnTo>
                <a:lnTo>
                  <a:pt x="22" y="205"/>
                </a:lnTo>
                <a:lnTo>
                  <a:pt x="24" y="214"/>
                </a:lnTo>
                <a:lnTo>
                  <a:pt x="27" y="223"/>
                </a:lnTo>
                <a:lnTo>
                  <a:pt x="30" y="232"/>
                </a:lnTo>
                <a:lnTo>
                  <a:pt x="32" y="238"/>
                </a:lnTo>
                <a:lnTo>
                  <a:pt x="35" y="247"/>
                </a:lnTo>
                <a:lnTo>
                  <a:pt x="38" y="256"/>
                </a:lnTo>
                <a:lnTo>
                  <a:pt x="43" y="265"/>
                </a:lnTo>
                <a:lnTo>
                  <a:pt x="46" y="274"/>
                </a:lnTo>
                <a:lnTo>
                  <a:pt x="46" y="220"/>
                </a:lnTo>
              </a:path>
            </a:pathLst>
          </a:custGeom>
          <a:solidFill>
            <a:srgbClr val="00664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1" name="Freeform 9"/>
          <p:cNvSpPr>
            <a:spLocks/>
          </p:cNvSpPr>
          <p:nvPr/>
        </p:nvSpPr>
        <p:spPr bwMode="auto">
          <a:xfrm>
            <a:off x="1143000" y="2640013"/>
            <a:ext cx="728663" cy="436562"/>
          </a:xfrm>
          <a:custGeom>
            <a:avLst/>
            <a:gdLst>
              <a:gd name="T0" fmla="*/ 2147483647 w 459"/>
              <a:gd name="T1" fmla="*/ 0 h 275"/>
              <a:gd name="T2" fmla="*/ 0 w 459"/>
              <a:gd name="T3" fmla="*/ 2147483647 h 275"/>
              <a:gd name="T4" fmla="*/ 0 w 459"/>
              <a:gd name="T5" fmla="*/ 2147483647 h 275"/>
              <a:gd name="T6" fmla="*/ 2147483647 w 459"/>
              <a:gd name="T7" fmla="*/ 2147483647 h 275"/>
              <a:gd name="T8" fmla="*/ 2147483647 w 459"/>
              <a:gd name="T9" fmla="*/ 0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9" h="275">
                <a:moveTo>
                  <a:pt x="458" y="0"/>
                </a:moveTo>
                <a:lnTo>
                  <a:pt x="0" y="220"/>
                </a:lnTo>
                <a:lnTo>
                  <a:pt x="0" y="274"/>
                </a:lnTo>
                <a:lnTo>
                  <a:pt x="458" y="53"/>
                </a:lnTo>
                <a:lnTo>
                  <a:pt x="458" y="0"/>
                </a:lnTo>
              </a:path>
            </a:pathLst>
          </a:custGeom>
          <a:solidFill>
            <a:srgbClr val="00664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2" name="Freeform 10"/>
          <p:cNvSpPr>
            <a:spLocks/>
          </p:cNvSpPr>
          <p:nvPr/>
        </p:nvSpPr>
        <p:spPr bwMode="auto">
          <a:xfrm>
            <a:off x="1069975" y="2582863"/>
            <a:ext cx="801688" cy="407987"/>
          </a:xfrm>
          <a:custGeom>
            <a:avLst/>
            <a:gdLst>
              <a:gd name="T0" fmla="*/ 2147483647 w 505"/>
              <a:gd name="T1" fmla="*/ 2147483647 h 257"/>
              <a:gd name="T2" fmla="*/ 2147483647 w 505"/>
              <a:gd name="T3" fmla="*/ 2147483647 h 257"/>
              <a:gd name="T4" fmla="*/ 2147483647 w 505"/>
              <a:gd name="T5" fmla="*/ 2147483647 h 257"/>
              <a:gd name="T6" fmla="*/ 2147483647 w 505"/>
              <a:gd name="T7" fmla="*/ 2147483647 h 257"/>
              <a:gd name="T8" fmla="*/ 2147483647 w 505"/>
              <a:gd name="T9" fmla="*/ 2147483647 h 257"/>
              <a:gd name="T10" fmla="*/ 2147483647 w 505"/>
              <a:gd name="T11" fmla="*/ 2147483647 h 257"/>
              <a:gd name="T12" fmla="*/ 2147483647 w 505"/>
              <a:gd name="T13" fmla="*/ 2147483647 h 257"/>
              <a:gd name="T14" fmla="*/ 2147483647 w 505"/>
              <a:gd name="T15" fmla="*/ 2147483647 h 257"/>
              <a:gd name="T16" fmla="*/ 2147483647 w 505"/>
              <a:gd name="T17" fmla="*/ 2147483647 h 257"/>
              <a:gd name="T18" fmla="*/ 2147483647 w 505"/>
              <a:gd name="T19" fmla="*/ 2147483647 h 257"/>
              <a:gd name="T20" fmla="*/ 2147483647 w 505"/>
              <a:gd name="T21" fmla="*/ 2147483647 h 257"/>
              <a:gd name="T22" fmla="*/ 2147483647 w 505"/>
              <a:gd name="T23" fmla="*/ 2147483647 h 257"/>
              <a:gd name="T24" fmla="*/ 2147483647 w 505"/>
              <a:gd name="T25" fmla="*/ 2147483647 h 257"/>
              <a:gd name="T26" fmla="*/ 2147483647 w 505"/>
              <a:gd name="T27" fmla="*/ 2147483647 h 257"/>
              <a:gd name="T28" fmla="*/ 2147483647 w 505"/>
              <a:gd name="T29" fmla="*/ 2147483647 h 257"/>
              <a:gd name="T30" fmla="*/ 2147483647 w 505"/>
              <a:gd name="T31" fmla="*/ 2147483647 h 257"/>
              <a:gd name="T32" fmla="*/ 2147483647 w 505"/>
              <a:gd name="T33" fmla="*/ 2147483647 h 257"/>
              <a:gd name="T34" fmla="*/ 2147483647 w 505"/>
              <a:gd name="T35" fmla="*/ 2147483647 h 257"/>
              <a:gd name="T36" fmla="*/ 2147483647 w 505"/>
              <a:gd name="T37" fmla="*/ 2147483647 h 257"/>
              <a:gd name="T38" fmla="*/ 2147483647 w 505"/>
              <a:gd name="T39" fmla="*/ 2147483647 h 257"/>
              <a:gd name="T40" fmla="*/ 2147483647 w 505"/>
              <a:gd name="T41" fmla="*/ 2147483647 h 257"/>
              <a:gd name="T42" fmla="*/ 0 w 505"/>
              <a:gd name="T43" fmla="*/ 2147483647 h 257"/>
              <a:gd name="T44" fmla="*/ 0 w 505"/>
              <a:gd name="T45" fmla="*/ 2147483647 h 257"/>
              <a:gd name="T46" fmla="*/ 0 w 505"/>
              <a:gd name="T47" fmla="*/ 2147483647 h 257"/>
              <a:gd name="T48" fmla="*/ 0 w 505"/>
              <a:gd name="T49" fmla="*/ 2147483647 h 257"/>
              <a:gd name="T50" fmla="*/ 0 w 505"/>
              <a:gd name="T51" fmla="*/ 2147483647 h 257"/>
              <a:gd name="T52" fmla="*/ 0 w 505"/>
              <a:gd name="T53" fmla="*/ 2147483647 h 257"/>
              <a:gd name="T54" fmla="*/ 0 w 505"/>
              <a:gd name="T55" fmla="*/ 2147483647 h 257"/>
              <a:gd name="T56" fmla="*/ 0 w 505"/>
              <a:gd name="T57" fmla="*/ 2147483647 h 257"/>
              <a:gd name="T58" fmla="*/ 0 w 505"/>
              <a:gd name="T59" fmla="*/ 2147483647 h 257"/>
              <a:gd name="T60" fmla="*/ 0 w 505"/>
              <a:gd name="T61" fmla="*/ 0 h 257"/>
              <a:gd name="T62" fmla="*/ 2147483647 w 505"/>
              <a:gd name="T63" fmla="*/ 2147483647 h 257"/>
              <a:gd name="T64" fmla="*/ 2147483647 w 505"/>
              <a:gd name="T65" fmla="*/ 2147483647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5" h="257">
                <a:moveTo>
                  <a:pt x="46" y="256"/>
                </a:moveTo>
                <a:lnTo>
                  <a:pt x="43" y="247"/>
                </a:lnTo>
                <a:lnTo>
                  <a:pt x="38" y="238"/>
                </a:lnTo>
                <a:lnTo>
                  <a:pt x="35" y="229"/>
                </a:lnTo>
                <a:lnTo>
                  <a:pt x="32" y="220"/>
                </a:lnTo>
                <a:lnTo>
                  <a:pt x="30" y="214"/>
                </a:lnTo>
                <a:lnTo>
                  <a:pt x="27" y="206"/>
                </a:lnTo>
                <a:lnTo>
                  <a:pt x="24" y="197"/>
                </a:lnTo>
                <a:lnTo>
                  <a:pt x="22" y="188"/>
                </a:lnTo>
                <a:lnTo>
                  <a:pt x="19" y="179"/>
                </a:lnTo>
                <a:lnTo>
                  <a:pt x="16" y="170"/>
                </a:lnTo>
                <a:lnTo>
                  <a:pt x="13" y="161"/>
                </a:lnTo>
                <a:lnTo>
                  <a:pt x="13" y="152"/>
                </a:lnTo>
                <a:lnTo>
                  <a:pt x="11" y="143"/>
                </a:lnTo>
                <a:lnTo>
                  <a:pt x="8" y="134"/>
                </a:lnTo>
                <a:lnTo>
                  <a:pt x="8" y="125"/>
                </a:lnTo>
                <a:lnTo>
                  <a:pt x="5" y="116"/>
                </a:lnTo>
                <a:lnTo>
                  <a:pt x="5" y="107"/>
                </a:lnTo>
                <a:lnTo>
                  <a:pt x="2" y="98"/>
                </a:lnTo>
                <a:lnTo>
                  <a:pt x="2" y="89"/>
                </a:lnTo>
                <a:lnTo>
                  <a:pt x="0" y="80"/>
                </a:lnTo>
                <a:lnTo>
                  <a:pt x="0" y="71"/>
                </a:lnTo>
                <a:lnTo>
                  <a:pt x="0" y="62"/>
                </a:lnTo>
                <a:lnTo>
                  <a:pt x="0" y="54"/>
                </a:lnTo>
                <a:lnTo>
                  <a:pt x="0" y="45"/>
                </a:lnTo>
                <a:lnTo>
                  <a:pt x="0" y="36"/>
                </a:lnTo>
                <a:lnTo>
                  <a:pt x="0" y="27"/>
                </a:lnTo>
                <a:lnTo>
                  <a:pt x="0" y="18"/>
                </a:lnTo>
                <a:lnTo>
                  <a:pt x="0" y="9"/>
                </a:lnTo>
                <a:lnTo>
                  <a:pt x="0" y="0"/>
                </a:lnTo>
                <a:lnTo>
                  <a:pt x="504" y="36"/>
                </a:lnTo>
                <a:lnTo>
                  <a:pt x="46" y="256"/>
                </a:lnTo>
              </a:path>
            </a:pathLst>
          </a:custGeom>
          <a:solidFill>
            <a:srgbClr val="00CC99"/>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3" name="Freeform 11"/>
          <p:cNvSpPr>
            <a:spLocks/>
          </p:cNvSpPr>
          <p:nvPr/>
        </p:nvSpPr>
        <p:spPr bwMode="auto">
          <a:xfrm>
            <a:off x="1143000" y="2640013"/>
            <a:ext cx="1531938" cy="914400"/>
          </a:xfrm>
          <a:custGeom>
            <a:avLst/>
            <a:gdLst>
              <a:gd name="T0" fmla="*/ 2147483647 w 965"/>
              <a:gd name="T1" fmla="*/ 2147483647 h 576"/>
              <a:gd name="T2" fmla="*/ 2147483647 w 965"/>
              <a:gd name="T3" fmla="*/ 2147483647 h 576"/>
              <a:gd name="T4" fmla="*/ 2147483647 w 965"/>
              <a:gd name="T5" fmla="*/ 2147483647 h 576"/>
              <a:gd name="T6" fmla="*/ 2147483647 w 965"/>
              <a:gd name="T7" fmla="*/ 2147483647 h 576"/>
              <a:gd name="T8" fmla="*/ 2147483647 w 965"/>
              <a:gd name="T9" fmla="*/ 2147483647 h 576"/>
              <a:gd name="T10" fmla="*/ 2147483647 w 965"/>
              <a:gd name="T11" fmla="*/ 2147483647 h 576"/>
              <a:gd name="T12" fmla="*/ 2147483647 w 965"/>
              <a:gd name="T13" fmla="*/ 2147483647 h 576"/>
              <a:gd name="T14" fmla="*/ 2147483647 w 965"/>
              <a:gd name="T15" fmla="*/ 2147483647 h 576"/>
              <a:gd name="T16" fmla="*/ 2147483647 w 965"/>
              <a:gd name="T17" fmla="*/ 2147483647 h 576"/>
              <a:gd name="T18" fmla="*/ 2147483647 w 965"/>
              <a:gd name="T19" fmla="*/ 2147483647 h 576"/>
              <a:gd name="T20" fmla="*/ 2147483647 w 965"/>
              <a:gd name="T21" fmla="*/ 2147483647 h 576"/>
              <a:gd name="T22" fmla="*/ 2147483647 w 965"/>
              <a:gd name="T23" fmla="*/ 2147483647 h 576"/>
              <a:gd name="T24" fmla="*/ 2147483647 w 965"/>
              <a:gd name="T25" fmla="*/ 2147483647 h 576"/>
              <a:gd name="T26" fmla="*/ 2147483647 w 965"/>
              <a:gd name="T27" fmla="*/ 2147483647 h 576"/>
              <a:gd name="T28" fmla="*/ 2147483647 w 965"/>
              <a:gd name="T29" fmla="*/ 2147483647 h 576"/>
              <a:gd name="T30" fmla="*/ 2147483647 w 965"/>
              <a:gd name="T31" fmla="*/ 2147483647 h 576"/>
              <a:gd name="T32" fmla="*/ 2147483647 w 965"/>
              <a:gd name="T33" fmla="*/ 2147483647 h 576"/>
              <a:gd name="T34" fmla="*/ 2147483647 w 965"/>
              <a:gd name="T35" fmla="*/ 2147483647 h 576"/>
              <a:gd name="T36" fmla="*/ 2147483647 w 965"/>
              <a:gd name="T37" fmla="*/ 2147483647 h 576"/>
              <a:gd name="T38" fmla="*/ 2147483647 w 965"/>
              <a:gd name="T39" fmla="*/ 2147483647 h 576"/>
              <a:gd name="T40" fmla="*/ 2147483647 w 965"/>
              <a:gd name="T41" fmla="*/ 2147483647 h 576"/>
              <a:gd name="T42" fmla="*/ 2147483647 w 965"/>
              <a:gd name="T43" fmla="*/ 2147483647 h 576"/>
              <a:gd name="T44" fmla="*/ 2147483647 w 965"/>
              <a:gd name="T45" fmla="*/ 2147483647 h 576"/>
              <a:gd name="T46" fmla="*/ 2147483647 w 965"/>
              <a:gd name="T47" fmla="*/ 2147483647 h 576"/>
              <a:gd name="T48" fmla="*/ 2147483647 w 965"/>
              <a:gd name="T49" fmla="*/ 2147483647 h 576"/>
              <a:gd name="T50" fmla="*/ 2147483647 w 965"/>
              <a:gd name="T51" fmla="*/ 2147483647 h 576"/>
              <a:gd name="T52" fmla="*/ 2147483647 w 965"/>
              <a:gd name="T53" fmla="*/ 2147483647 h 576"/>
              <a:gd name="T54" fmla="*/ 2147483647 w 965"/>
              <a:gd name="T55" fmla="*/ 2147483647 h 576"/>
              <a:gd name="T56" fmla="*/ 2147483647 w 965"/>
              <a:gd name="T57" fmla="*/ 2147483647 h 576"/>
              <a:gd name="T58" fmla="*/ 2147483647 w 965"/>
              <a:gd name="T59" fmla="*/ 2147483647 h 576"/>
              <a:gd name="T60" fmla="*/ 2147483647 w 965"/>
              <a:gd name="T61" fmla="*/ 2147483647 h 576"/>
              <a:gd name="T62" fmla="*/ 2147483647 w 965"/>
              <a:gd name="T63" fmla="*/ 2147483647 h 576"/>
              <a:gd name="T64" fmla="*/ 2147483647 w 965"/>
              <a:gd name="T65" fmla="*/ 2147483647 h 576"/>
              <a:gd name="T66" fmla="*/ 2147483647 w 965"/>
              <a:gd name="T67" fmla="*/ 2147483647 h 576"/>
              <a:gd name="T68" fmla="*/ 2147483647 w 965"/>
              <a:gd name="T69" fmla="*/ 2147483647 h 576"/>
              <a:gd name="T70" fmla="*/ 2147483647 w 965"/>
              <a:gd name="T71" fmla="*/ 2147483647 h 576"/>
              <a:gd name="T72" fmla="*/ 2147483647 w 965"/>
              <a:gd name="T73" fmla="*/ 2147483647 h 576"/>
              <a:gd name="T74" fmla="*/ 2147483647 w 965"/>
              <a:gd name="T75" fmla="*/ 2147483647 h 576"/>
              <a:gd name="T76" fmla="*/ 2147483647 w 965"/>
              <a:gd name="T77" fmla="*/ 2147483647 h 576"/>
              <a:gd name="T78" fmla="*/ 2147483647 w 965"/>
              <a:gd name="T79" fmla="*/ 2147483647 h 576"/>
              <a:gd name="T80" fmla="*/ 2147483647 w 965"/>
              <a:gd name="T81" fmla="*/ 2147483647 h 576"/>
              <a:gd name="T82" fmla="*/ 2147483647 w 965"/>
              <a:gd name="T83" fmla="*/ 2147483647 h 576"/>
              <a:gd name="T84" fmla="*/ 2147483647 w 965"/>
              <a:gd name="T85" fmla="*/ 2147483647 h 576"/>
              <a:gd name="T86" fmla="*/ 2147483647 w 965"/>
              <a:gd name="T87" fmla="*/ 2147483647 h 576"/>
              <a:gd name="T88" fmla="*/ 2147483647 w 965"/>
              <a:gd name="T89" fmla="*/ 2147483647 h 576"/>
              <a:gd name="T90" fmla="*/ 2147483647 w 965"/>
              <a:gd name="T91" fmla="*/ 2147483647 h 576"/>
              <a:gd name="T92" fmla="*/ 2147483647 w 965"/>
              <a:gd name="T93" fmla="*/ 2147483647 h 576"/>
              <a:gd name="T94" fmla="*/ 2147483647 w 965"/>
              <a:gd name="T95" fmla="*/ 2147483647 h 576"/>
              <a:gd name="T96" fmla="*/ 2147483647 w 965"/>
              <a:gd name="T97" fmla="*/ 2147483647 h 576"/>
              <a:gd name="T98" fmla="*/ 2147483647 w 965"/>
              <a:gd name="T99" fmla="*/ 2147483647 h 576"/>
              <a:gd name="T100" fmla="*/ 2147483647 w 965"/>
              <a:gd name="T101" fmla="*/ 2147483647 h 576"/>
              <a:gd name="T102" fmla="*/ 2147483647 w 965"/>
              <a:gd name="T103" fmla="*/ 2147483647 h 576"/>
              <a:gd name="T104" fmla="*/ 2147483647 w 965"/>
              <a:gd name="T105" fmla="*/ 2147483647 h 576"/>
              <a:gd name="T106" fmla="*/ 2147483647 w 965"/>
              <a:gd name="T107" fmla="*/ 2147483647 h 576"/>
              <a:gd name="T108" fmla="*/ 2147483647 w 965"/>
              <a:gd name="T109" fmla="*/ 2147483647 h 576"/>
              <a:gd name="T110" fmla="*/ 2147483647 w 965"/>
              <a:gd name="T111" fmla="*/ 2147483647 h 576"/>
              <a:gd name="T112" fmla="*/ 2147483647 w 965"/>
              <a:gd name="T113" fmla="*/ 2147483647 h 576"/>
              <a:gd name="T114" fmla="*/ 2147483647 w 965"/>
              <a:gd name="T115" fmla="*/ 2147483647 h 576"/>
              <a:gd name="T116" fmla="*/ 2147483647 w 965"/>
              <a:gd name="T117" fmla="*/ 2147483647 h 576"/>
              <a:gd name="T118" fmla="*/ 2147483647 w 965"/>
              <a:gd name="T119" fmla="*/ 2147483647 h 576"/>
              <a:gd name="T120" fmla="*/ 2147483647 w 965"/>
              <a:gd name="T121" fmla="*/ 2147483647 h 576"/>
              <a:gd name="T122" fmla="*/ 2147483647 w 965"/>
              <a:gd name="T123" fmla="*/ 2147483647 h 576"/>
              <a:gd name="T124" fmla="*/ 2147483647 w 965"/>
              <a:gd name="T125" fmla="*/ 0 h 5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65" h="576">
                <a:moveTo>
                  <a:pt x="964" y="0"/>
                </a:moveTo>
                <a:lnTo>
                  <a:pt x="964" y="9"/>
                </a:lnTo>
                <a:lnTo>
                  <a:pt x="964" y="18"/>
                </a:lnTo>
                <a:lnTo>
                  <a:pt x="962" y="26"/>
                </a:lnTo>
                <a:lnTo>
                  <a:pt x="962" y="35"/>
                </a:lnTo>
                <a:lnTo>
                  <a:pt x="962" y="44"/>
                </a:lnTo>
                <a:lnTo>
                  <a:pt x="962" y="53"/>
                </a:lnTo>
                <a:lnTo>
                  <a:pt x="959" y="62"/>
                </a:lnTo>
                <a:lnTo>
                  <a:pt x="959" y="71"/>
                </a:lnTo>
                <a:lnTo>
                  <a:pt x="956" y="80"/>
                </a:lnTo>
                <a:lnTo>
                  <a:pt x="956" y="89"/>
                </a:lnTo>
                <a:lnTo>
                  <a:pt x="953" y="98"/>
                </a:lnTo>
                <a:lnTo>
                  <a:pt x="953" y="107"/>
                </a:lnTo>
                <a:lnTo>
                  <a:pt x="951" y="116"/>
                </a:lnTo>
                <a:lnTo>
                  <a:pt x="948" y="125"/>
                </a:lnTo>
                <a:lnTo>
                  <a:pt x="945" y="134"/>
                </a:lnTo>
                <a:lnTo>
                  <a:pt x="945" y="143"/>
                </a:lnTo>
                <a:lnTo>
                  <a:pt x="943" y="152"/>
                </a:lnTo>
                <a:lnTo>
                  <a:pt x="940" y="161"/>
                </a:lnTo>
                <a:lnTo>
                  <a:pt x="937" y="170"/>
                </a:lnTo>
                <a:lnTo>
                  <a:pt x="934" y="178"/>
                </a:lnTo>
                <a:lnTo>
                  <a:pt x="929" y="184"/>
                </a:lnTo>
                <a:lnTo>
                  <a:pt x="926" y="193"/>
                </a:lnTo>
                <a:lnTo>
                  <a:pt x="924" y="202"/>
                </a:lnTo>
                <a:lnTo>
                  <a:pt x="921" y="211"/>
                </a:lnTo>
                <a:lnTo>
                  <a:pt x="915" y="220"/>
                </a:lnTo>
                <a:lnTo>
                  <a:pt x="913" y="226"/>
                </a:lnTo>
                <a:lnTo>
                  <a:pt x="910" y="235"/>
                </a:lnTo>
                <a:lnTo>
                  <a:pt x="904" y="244"/>
                </a:lnTo>
                <a:lnTo>
                  <a:pt x="899" y="253"/>
                </a:lnTo>
                <a:lnTo>
                  <a:pt x="896" y="259"/>
                </a:lnTo>
                <a:lnTo>
                  <a:pt x="891" y="268"/>
                </a:lnTo>
                <a:lnTo>
                  <a:pt x="888" y="274"/>
                </a:lnTo>
                <a:lnTo>
                  <a:pt x="883" y="283"/>
                </a:lnTo>
                <a:lnTo>
                  <a:pt x="877" y="292"/>
                </a:lnTo>
                <a:lnTo>
                  <a:pt x="872" y="298"/>
                </a:lnTo>
                <a:lnTo>
                  <a:pt x="866" y="307"/>
                </a:lnTo>
                <a:lnTo>
                  <a:pt x="861" y="313"/>
                </a:lnTo>
                <a:lnTo>
                  <a:pt x="855" y="319"/>
                </a:lnTo>
                <a:lnTo>
                  <a:pt x="850" y="327"/>
                </a:lnTo>
                <a:lnTo>
                  <a:pt x="845" y="333"/>
                </a:lnTo>
                <a:lnTo>
                  <a:pt x="839" y="342"/>
                </a:lnTo>
                <a:lnTo>
                  <a:pt x="834" y="348"/>
                </a:lnTo>
                <a:lnTo>
                  <a:pt x="828" y="354"/>
                </a:lnTo>
                <a:lnTo>
                  <a:pt x="823" y="360"/>
                </a:lnTo>
                <a:lnTo>
                  <a:pt x="815" y="366"/>
                </a:lnTo>
                <a:lnTo>
                  <a:pt x="809" y="375"/>
                </a:lnTo>
                <a:lnTo>
                  <a:pt x="804" y="381"/>
                </a:lnTo>
                <a:lnTo>
                  <a:pt x="795" y="387"/>
                </a:lnTo>
                <a:lnTo>
                  <a:pt x="790" y="393"/>
                </a:lnTo>
                <a:lnTo>
                  <a:pt x="782" y="399"/>
                </a:lnTo>
                <a:lnTo>
                  <a:pt x="776" y="405"/>
                </a:lnTo>
                <a:lnTo>
                  <a:pt x="768" y="411"/>
                </a:lnTo>
                <a:lnTo>
                  <a:pt x="763" y="417"/>
                </a:lnTo>
                <a:lnTo>
                  <a:pt x="755" y="420"/>
                </a:lnTo>
                <a:lnTo>
                  <a:pt x="749" y="426"/>
                </a:lnTo>
                <a:lnTo>
                  <a:pt x="741" y="432"/>
                </a:lnTo>
                <a:lnTo>
                  <a:pt x="733" y="438"/>
                </a:lnTo>
                <a:lnTo>
                  <a:pt x="727" y="441"/>
                </a:lnTo>
                <a:lnTo>
                  <a:pt x="719" y="447"/>
                </a:lnTo>
                <a:lnTo>
                  <a:pt x="711" y="450"/>
                </a:lnTo>
                <a:lnTo>
                  <a:pt x="703" y="456"/>
                </a:lnTo>
                <a:lnTo>
                  <a:pt x="695" y="459"/>
                </a:lnTo>
                <a:lnTo>
                  <a:pt x="687" y="465"/>
                </a:lnTo>
                <a:lnTo>
                  <a:pt x="681" y="468"/>
                </a:lnTo>
                <a:lnTo>
                  <a:pt x="673" y="471"/>
                </a:lnTo>
                <a:lnTo>
                  <a:pt x="665" y="476"/>
                </a:lnTo>
                <a:lnTo>
                  <a:pt x="657" y="479"/>
                </a:lnTo>
                <a:lnTo>
                  <a:pt x="648" y="482"/>
                </a:lnTo>
                <a:lnTo>
                  <a:pt x="640" y="485"/>
                </a:lnTo>
                <a:lnTo>
                  <a:pt x="632" y="488"/>
                </a:lnTo>
                <a:lnTo>
                  <a:pt x="624" y="491"/>
                </a:lnTo>
                <a:lnTo>
                  <a:pt x="616" y="494"/>
                </a:lnTo>
                <a:lnTo>
                  <a:pt x="605" y="497"/>
                </a:lnTo>
                <a:lnTo>
                  <a:pt x="597" y="500"/>
                </a:lnTo>
                <a:lnTo>
                  <a:pt x="588" y="503"/>
                </a:lnTo>
                <a:lnTo>
                  <a:pt x="580" y="506"/>
                </a:lnTo>
                <a:lnTo>
                  <a:pt x="572" y="506"/>
                </a:lnTo>
                <a:lnTo>
                  <a:pt x="564" y="509"/>
                </a:lnTo>
                <a:lnTo>
                  <a:pt x="556" y="512"/>
                </a:lnTo>
                <a:lnTo>
                  <a:pt x="545" y="512"/>
                </a:lnTo>
                <a:lnTo>
                  <a:pt x="537" y="515"/>
                </a:lnTo>
                <a:lnTo>
                  <a:pt x="529" y="515"/>
                </a:lnTo>
                <a:lnTo>
                  <a:pt x="520" y="515"/>
                </a:lnTo>
                <a:lnTo>
                  <a:pt x="512" y="518"/>
                </a:lnTo>
                <a:lnTo>
                  <a:pt x="501" y="518"/>
                </a:lnTo>
                <a:lnTo>
                  <a:pt x="493" y="518"/>
                </a:lnTo>
                <a:lnTo>
                  <a:pt x="485" y="521"/>
                </a:lnTo>
                <a:lnTo>
                  <a:pt x="477" y="521"/>
                </a:lnTo>
                <a:lnTo>
                  <a:pt x="466" y="521"/>
                </a:lnTo>
                <a:lnTo>
                  <a:pt x="458" y="521"/>
                </a:lnTo>
                <a:lnTo>
                  <a:pt x="450" y="521"/>
                </a:lnTo>
                <a:lnTo>
                  <a:pt x="441" y="521"/>
                </a:lnTo>
                <a:lnTo>
                  <a:pt x="433" y="521"/>
                </a:lnTo>
                <a:lnTo>
                  <a:pt x="422" y="518"/>
                </a:lnTo>
                <a:lnTo>
                  <a:pt x="414" y="518"/>
                </a:lnTo>
                <a:lnTo>
                  <a:pt x="406" y="518"/>
                </a:lnTo>
                <a:lnTo>
                  <a:pt x="398" y="515"/>
                </a:lnTo>
                <a:lnTo>
                  <a:pt x="387" y="515"/>
                </a:lnTo>
                <a:lnTo>
                  <a:pt x="379" y="515"/>
                </a:lnTo>
                <a:lnTo>
                  <a:pt x="371" y="512"/>
                </a:lnTo>
                <a:lnTo>
                  <a:pt x="362" y="512"/>
                </a:lnTo>
                <a:lnTo>
                  <a:pt x="354" y="509"/>
                </a:lnTo>
                <a:lnTo>
                  <a:pt x="346" y="506"/>
                </a:lnTo>
                <a:lnTo>
                  <a:pt x="335" y="506"/>
                </a:lnTo>
                <a:lnTo>
                  <a:pt x="327" y="503"/>
                </a:lnTo>
                <a:lnTo>
                  <a:pt x="319" y="500"/>
                </a:lnTo>
                <a:lnTo>
                  <a:pt x="311" y="497"/>
                </a:lnTo>
                <a:lnTo>
                  <a:pt x="302" y="494"/>
                </a:lnTo>
                <a:lnTo>
                  <a:pt x="294" y="491"/>
                </a:lnTo>
                <a:lnTo>
                  <a:pt x="286" y="488"/>
                </a:lnTo>
                <a:lnTo>
                  <a:pt x="278" y="485"/>
                </a:lnTo>
                <a:lnTo>
                  <a:pt x="270" y="482"/>
                </a:lnTo>
                <a:lnTo>
                  <a:pt x="262" y="479"/>
                </a:lnTo>
                <a:lnTo>
                  <a:pt x="253" y="476"/>
                </a:lnTo>
                <a:lnTo>
                  <a:pt x="245" y="471"/>
                </a:lnTo>
                <a:lnTo>
                  <a:pt x="237" y="468"/>
                </a:lnTo>
                <a:lnTo>
                  <a:pt x="229" y="465"/>
                </a:lnTo>
                <a:lnTo>
                  <a:pt x="221" y="459"/>
                </a:lnTo>
                <a:lnTo>
                  <a:pt x="213" y="456"/>
                </a:lnTo>
                <a:lnTo>
                  <a:pt x="204" y="450"/>
                </a:lnTo>
                <a:lnTo>
                  <a:pt x="199" y="447"/>
                </a:lnTo>
                <a:lnTo>
                  <a:pt x="191" y="441"/>
                </a:lnTo>
                <a:lnTo>
                  <a:pt x="183" y="438"/>
                </a:lnTo>
                <a:lnTo>
                  <a:pt x="177" y="432"/>
                </a:lnTo>
                <a:lnTo>
                  <a:pt x="169" y="426"/>
                </a:lnTo>
                <a:lnTo>
                  <a:pt x="161" y="420"/>
                </a:lnTo>
                <a:lnTo>
                  <a:pt x="155" y="417"/>
                </a:lnTo>
                <a:lnTo>
                  <a:pt x="147" y="411"/>
                </a:lnTo>
                <a:lnTo>
                  <a:pt x="142" y="405"/>
                </a:lnTo>
                <a:lnTo>
                  <a:pt x="134" y="399"/>
                </a:lnTo>
                <a:lnTo>
                  <a:pt x="128" y="393"/>
                </a:lnTo>
                <a:lnTo>
                  <a:pt x="120" y="387"/>
                </a:lnTo>
                <a:lnTo>
                  <a:pt x="114" y="381"/>
                </a:lnTo>
                <a:lnTo>
                  <a:pt x="106" y="375"/>
                </a:lnTo>
                <a:lnTo>
                  <a:pt x="101" y="366"/>
                </a:lnTo>
                <a:lnTo>
                  <a:pt x="95" y="360"/>
                </a:lnTo>
                <a:lnTo>
                  <a:pt x="90" y="354"/>
                </a:lnTo>
                <a:lnTo>
                  <a:pt x="82" y="348"/>
                </a:lnTo>
                <a:lnTo>
                  <a:pt x="76" y="342"/>
                </a:lnTo>
                <a:lnTo>
                  <a:pt x="71" y="333"/>
                </a:lnTo>
                <a:lnTo>
                  <a:pt x="65" y="327"/>
                </a:lnTo>
                <a:lnTo>
                  <a:pt x="60" y="319"/>
                </a:lnTo>
                <a:lnTo>
                  <a:pt x="55" y="313"/>
                </a:lnTo>
                <a:lnTo>
                  <a:pt x="49" y="307"/>
                </a:lnTo>
                <a:lnTo>
                  <a:pt x="44" y="298"/>
                </a:lnTo>
                <a:lnTo>
                  <a:pt x="38" y="292"/>
                </a:lnTo>
                <a:lnTo>
                  <a:pt x="35" y="283"/>
                </a:lnTo>
                <a:lnTo>
                  <a:pt x="30" y="274"/>
                </a:lnTo>
                <a:lnTo>
                  <a:pt x="25" y="268"/>
                </a:lnTo>
                <a:lnTo>
                  <a:pt x="22" y="259"/>
                </a:lnTo>
                <a:lnTo>
                  <a:pt x="16" y="253"/>
                </a:lnTo>
                <a:lnTo>
                  <a:pt x="11" y="244"/>
                </a:lnTo>
                <a:lnTo>
                  <a:pt x="8" y="235"/>
                </a:lnTo>
                <a:lnTo>
                  <a:pt x="6" y="226"/>
                </a:lnTo>
                <a:lnTo>
                  <a:pt x="0" y="220"/>
                </a:lnTo>
                <a:lnTo>
                  <a:pt x="0" y="274"/>
                </a:lnTo>
                <a:lnTo>
                  <a:pt x="6" y="280"/>
                </a:lnTo>
                <a:lnTo>
                  <a:pt x="8" y="289"/>
                </a:lnTo>
                <a:lnTo>
                  <a:pt x="11" y="298"/>
                </a:lnTo>
                <a:lnTo>
                  <a:pt x="16" y="307"/>
                </a:lnTo>
                <a:lnTo>
                  <a:pt x="22" y="313"/>
                </a:lnTo>
                <a:lnTo>
                  <a:pt x="25" y="322"/>
                </a:lnTo>
                <a:lnTo>
                  <a:pt x="30" y="327"/>
                </a:lnTo>
                <a:lnTo>
                  <a:pt x="35" y="336"/>
                </a:lnTo>
                <a:lnTo>
                  <a:pt x="38" y="345"/>
                </a:lnTo>
                <a:lnTo>
                  <a:pt x="44" y="351"/>
                </a:lnTo>
                <a:lnTo>
                  <a:pt x="49" y="360"/>
                </a:lnTo>
                <a:lnTo>
                  <a:pt x="55" y="366"/>
                </a:lnTo>
                <a:lnTo>
                  <a:pt x="60" y="372"/>
                </a:lnTo>
                <a:lnTo>
                  <a:pt x="65" y="381"/>
                </a:lnTo>
                <a:lnTo>
                  <a:pt x="71" y="387"/>
                </a:lnTo>
                <a:lnTo>
                  <a:pt x="76" y="396"/>
                </a:lnTo>
                <a:lnTo>
                  <a:pt x="82" y="402"/>
                </a:lnTo>
                <a:lnTo>
                  <a:pt x="90" y="408"/>
                </a:lnTo>
                <a:lnTo>
                  <a:pt x="95" y="414"/>
                </a:lnTo>
                <a:lnTo>
                  <a:pt x="101" y="420"/>
                </a:lnTo>
                <a:lnTo>
                  <a:pt x="106" y="429"/>
                </a:lnTo>
                <a:lnTo>
                  <a:pt x="114" y="435"/>
                </a:lnTo>
                <a:lnTo>
                  <a:pt x="120" y="441"/>
                </a:lnTo>
                <a:lnTo>
                  <a:pt x="128" y="447"/>
                </a:lnTo>
                <a:lnTo>
                  <a:pt x="134" y="453"/>
                </a:lnTo>
                <a:lnTo>
                  <a:pt x="142" y="459"/>
                </a:lnTo>
                <a:lnTo>
                  <a:pt x="147" y="465"/>
                </a:lnTo>
                <a:lnTo>
                  <a:pt x="155" y="471"/>
                </a:lnTo>
                <a:lnTo>
                  <a:pt x="161" y="473"/>
                </a:lnTo>
                <a:lnTo>
                  <a:pt x="169" y="479"/>
                </a:lnTo>
                <a:lnTo>
                  <a:pt x="177" y="485"/>
                </a:lnTo>
                <a:lnTo>
                  <a:pt x="183" y="491"/>
                </a:lnTo>
                <a:lnTo>
                  <a:pt x="191" y="494"/>
                </a:lnTo>
                <a:lnTo>
                  <a:pt x="199" y="500"/>
                </a:lnTo>
                <a:lnTo>
                  <a:pt x="204" y="503"/>
                </a:lnTo>
                <a:lnTo>
                  <a:pt x="213" y="509"/>
                </a:lnTo>
                <a:lnTo>
                  <a:pt x="221" y="512"/>
                </a:lnTo>
                <a:lnTo>
                  <a:pt x="229" y="518"/>
                </a:lnTo>
                <a:lnTo>
                  <a:pt x="237" y="521"/>
                </a:lnTo>
                <a:lnTo>
                  <a:pt x="245" y="524"/>
                </a:lnTo>
                <a:lnTo>
                  <a:pt x="253" y="530"/>
                </a:lnTo>
                <a:lnTo>
                  <a:pt x="262" y="533"/>
                </a:lnTo>
                <a:lnTo>
                  <a:pt x="270" y="536"/>
                </a:lnTo>
                <a:lnTo>
                  <a:pt x="278" y="539"/>
                </a:lnTo>
                <a:lnTo>
                  <a:pt x="286" y="542"/>
                </a:lnTo>
                <a:lnTo>
                  <a:pt x="294" y="545"/>
                </a:lnTo>
                <a:lnTo>
                  <a:pt x="302" y="548"/>
                </a:lnTo>
                <a:lnTo>
                  <a:pt x="311" y="551"/>
                </a:lnTo>
                <a:lnTo>
                  <a:pt x="319" y="554"/>
                </a:lnTo>
                <a:lnTo>
                  <a:pt x="327" y="557"/>
                </a:lnTo>
                <a:lnTo>
                  <a:pt x="335" y="560"/>
                </a:lnTo>
                <a:lnTo>
                  <a:pt x="346" y="560"/>
                </a:lnTo>
                <a:lnTo>
                  <a:pt x="354" y="563"/>
                </a:lnTo>
                <a:lnTo>
                  <a:pt x="362" y="566"/>
                </a:lnTo>
                <a:lnTo>
                  <a:pt x="371" y="566"/>
                </a:lnTo>
                <a:lnTo>
                  <a:pt x="379" y="569"/>
                </a:lnTo>
                <a:lnTo>
                  <a:pt x="387" y="569"/>
                </a:lnTo>
                <a:lnTo>
                  <a:pt x="398" y="569"/>
                </a:lnTo>
                <a:lnTo>
                  <a:pt x="406" y="572"/>
                </a:lnTo>
                <a:lnTo>
                  <a:pt x="414" y="572"/>
                </a:lnTo>
                <a:lnTo>
                  <a:pt x="422" y="572"/>
                </a:lnTo>
                <a:lnTo>
                  <a:pt x="433" y="575"/>
                </a:lnTo>
                <a:lnTo>
                  <a:pt x="441" y="575"/>
                </a:lnTo>
                <a:lnTo>
                  <a:pt x="450" y="575"/>
                </a:lnTo>
                <a:lnTo>
                  <a:pt x="458" y="575"/>
                </a:lnTo>
                <a:lnTo>
                  <a:pt x="466" y="575"/>
                </a:lnTo>
                <a:lnTo>
                  <a:pt x="477" y="575"/>
                </a:lnTo>
                <a:lnTo>
                  <a:pt x="485" y="575"/>
                </a:lnTo>
                <a:lnTo>
                  <a:pt x="493" y="572"/>
                </a:lnTo>
                <a:lnTo>
                  <a:pt x="501" y="572"/>
                </a:lnTo>
                <a:lnTo>
                  <a:pt x="512" y="572"/>
                </a:lnTo>
                <a:lnTo>
                  <a:pt x="520" y="569"/>
                </a:lnTo>
                <a:lnTo>
                  <a:pt x="529" y="569"/>
                </a:lnTo>
                <a:lnTo>
                  <a:pt x="537" y="569"/>
                </a:lnTo>
                <a:lnTo>
                  <a:pt x="545" y="566"/>
                </a:lnTo>
                <a:lnTo>
                  <a:pt x="556" y="566"/>
                </a:lnTo>
                <a:lnTo>
                  <a:pt x="564" y="563"/>
                </a:lnTo>
                <a:lnTo>
                  <a:pt x="572" y="560"/>
                </a:lnTo>
                <a:lnTo>
                  <a:pt x="580" y="560"/>
                </a:lnTo>
                <a:lnTo>
                  <a:pt x="588" y="557"/>
                </a:lnTo>
                <a:lnTo>
                  <a:pt x="597" y="554"/>
                </a:lnTo>
                <a:lnTo>
                  <a:pt x="605" y="551"/>
                </a:lnTo>
                <a:lnTo>
                  <a:pt x="616" y="548"/>
                </a:lnTo>
                <a:lnTo>
                  <a:pt x="624" y="545"/>
                </a:lnTo>
                <a:lnTo>
                  <a:pt x="632" y="542"/>
                </a:lnTo>
                <a:lnTo>
                  <a:pt x="640" y="539"/>
                </a:lnTo>
                <a:lnTo>
                  <a:pt x="648" y="536"/>
                </a:lnTo>
                <a:lnTo>
                  <a:pt x="657" y="533"/>
                </a:lnTo>
                <a:lnTo>
                  <a:pt x="665" y="530"/>
                </a:lnTo>
                <a:lnTo>
                  <a:pt x="673" y="524"/>
                </a:lnTo>
                <a:lnTo>
                  <a:pt x="681" y="521"/>
                </a:lnTo>
                <a:lnTo>
                  <a:pt x="687" y="518"/>
                </a:lnTo>
                <a:lnTo>
                  <a:pt x="695" y="512"/>
                </a:lnTo>
                <a:lnTo>
                  <a:pt x="703" y="509"/>
                </a:lnTo>
                <a:lnTo>
                  <a:pt x="711" y="503"/>
                </a:lnTo>
                <a:lnTo>
                  <a:pt x="719" y="500"/>
                </a:lnTo>
                <a:lnTo>
                  <a:pt x="727" y="494"/>
                </a:lnTo>
                <a:lnTo>
                  <a:pt x="733" y="491"/>
                </a:lnTo>
                <a:lnTo>
                  <a:pt x="741" y="485"/>
                </a:lnTo>
                <a:lnTo>
                  <a:pt x="749" y="479"/>
                </a:lnTo>
                <a:lnTo>
                  <a:pt x="755" y="473"/>
                </a:lnTo>
                <a:lnTo>
                  <a:pt x="763" y="471"/>
                </a:lnTo>
                <a:lnTo>
                  <a:pt x="768" y="465"/>
                </a:lnTo>
                <a:lnTo>
                  <a:pt x="776" y="459"/>
                </a:lnTo>
                <a:lnTo>
                  <a:pt x="782" y="453"/>
                </a:lnTo>
                <a:lnTo>
                  <a:pt x="790" y="447"/>
                </a:lnTo>
                <a:lnTo>
                  <a:pt x="795" y="441"/>
                </a:lnTo>
                <a:lnTo>
                  <a:pt x="804" y="435"/>
                </a:lnTo>
                <a:lnTo>
                  <a:pt x="809" y="429"/>
                </a:lnTo>
                <a:lnTo>
                  <a:pt x="815" y="420"/>
                </a:lnTo>
                <a:lnTo>
                  <a:pt x="823" y="414"/>
                </a:lnTo>
                <a:lnTo>
                  <a:pt x="828" y="408"/>
                </a:lnTo>
                <a:lnTo>
                  <a:pt x="834" y="402"/>
                </a:lnTo>
                <a:lnTo>
                  <a:pt x="839" y="396"/>
                </a:lnTo>
                <a:lnTo>
                  <a:pt x="845" y="387"/>
                </a:lnTo>
                <a:lnTo>
                  <a:pt x="850" y="381"/>
                </a:lnTo>
                <a:lnTo>
                  <a:pt x="855" y="372"/>
                </a:lnTo>
                <a:lnTo>
                  <a:pt x="861" y="366"/>
                </a:lnTo>
                <a:lnTo>
                  <a:pt x="866" y="360"/>
                </a:lnTo>
                <a:lnTo>
                  <a:pt x="872" y="351"/>
                </a:lnTo>
                <a:lnTo>
                  <a:pt x="877" y="345"/>
                </a:lnTo>
                <a:lnTo>
                  <a:pt x="883" y="336"/>
                </a:lnTo>
                <a:lnTo>
                  <a:pt x="888" y="327"/>
                </a:lnTo>
                <a:lnTo>
                  <a:pt x="891" y="322"/>
                </a:lnTo>
                <a:lnTo>
                  <a:pt x="896" y="313"/>
                </a:lnTo>
                <a:lnTo>
                  <a:pt x="899" y="307"/>
                </a:lnTo>
                <a:lnTo>
                  <a:pt x="904" y="298"/>
                </a:lnTo>
                <a:lnTo>
                  <a:pt x="910" y="289"/>
                </a:lnTo>
                <a:lnTo>
                  <a:pt x="913" y="280"/>
                </a:lnTo>
                <a:lnTo>
                  <a:pt x="915" y="274"/>
                </a:lnTo>
                <a:lnTo>
                  <a:pt x="921" y="265"/>
                </a:lnTo>
                <a:lnTo>
                  <a:pt x="924" y="256"/>
                </a:lnTo>
                <a:lnTo>
                  <a:pt x="926" y="247"/>
                </a:lnTo>
                <a:lnTo>
                  <a:pt x="929" y="238"/>
                </a:lnTo>
                <a:lnTo>
                  <a:pt x="934" y="232"/>
                </a:lnTo>
                <a:lnTo>
                  <a:pt x="937" y="223"/>
                </a:lnTo>
                <a:lnTo>
                  <a:pt x="940" y="214"/>
                </a:lnTo>
                <a:lnTo>
                  <a:pt x="943" y="205"/>
                </a:lnTo>
                <a:lnTo>
                  <a:pt x="945" y="196"/>
                </a:lnTo>
                <a:lnTo>
                  <a:pt x="945" y="187"/>
                </a:lnTo>
                <a:lnTo>
                  <a:pt x="948" y="178"/>
                </a:lnTo>
                <a:lnTo>
                  <a:pt x="951" y="170"/>
                </a:lnTo>
                <a:lnTo>
                  <a:pt x="953" y="161"/>
                </a:lnTo>
                <a:lnTo>
                  <a:pt x="953" y="152"/>
                </a:lnTo>
                <a:lnTo>
                  <a:pt x="956" y="143"/>
                </a:lnTo>
                <a:lnTo>
                  <a:pt x="956" y="134"/>
                </a:lnTo>
                <a:lnTo>
                  <a:pt x="959" y="125"/>
                </a:lnTo>
                <a:lnTo>
                  <a:pt x="959" y="116"/>
                </a:lnTo>
                <a:lnTo>
                  <a:pt x="962" y="107"/>
                </a:lnTo>
                <a:lnTo>
                  <a:pt x="962" y="98"/>
                </a:lnTo>
                <a:lnTo>
                  <a:pt x="962" y="89"/>
                </a:lnTo>
                <a:lnTo>
                  <a:pt x="962" y="80"/>
                </a:lnTo>
                <a:lnTo>
                  <a:pt x="964" y="71"/>
                </a:lnTo>
                <a:lnTo>
                  <a:pt x="964" y="62"/>
                </a:lnTo>
                <a:lnTo>
                  <a:pt x="964" y="53"/>
                </a:lnTo>
                <a:lnTo>
                  <a:pt x="964" y="0"/>
                </a:lnTo>
              </a:path>
            </a:pathLst>
          </a:custGeom>
          <a:solidFill>
            <a:srgbClr val="7E7A03"/>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4" name="Freeform 12"/>
          <p:cNvSpPr>
            <a:spLocks/>
          </p:cNvSpPr>
          <p:nvPr/>
        </p:nvSpPr>
        <p:spPr bwMode="auto">
          <a:xfrm>
            <a:off x="1143000" y="2033588"/>
            <a:ext cx="1531938" cy="1435100"/>
          </a:xfrm>
          <a:custGeom>
            <a:avLst/>
            <a:gdLst>
              <a:gd name="T0" fmla="*/ 2147483647 w 965"/>
              <a:gd name="T1" fmla="*/ 2147483647 h 904"/>
              <a:gd name="T2" fmla="*/ 2147483647 w 965"/>
              <a:gd name="T3" fmla="*/ 2147483647 h 904"/>
              <a:gd name="T4" fmla="*/ 2147483647 w 965"/>
              <a:gd name="T5" fmla="*/ 2147483647 h 904"/>
              <a:gd name="T6" fmla="*/ 2147483647 w 965"/>
              <a:gd name="T7" fmla="*/ 2147483647 h 904"/>
              <a:gd name="T8" fmla="*/ 2147483647 w 965"/>
              <a:gd name="T9" fmla="*/ 2147483647 h 904"/>
              <a:gd name="T10" fmla="*/ 2147483647 w 965"/>
              <a:gd name="T11" fmla="*/ 2147483647 h 904"/>
              <a:gd name="T12" fmla="*/ 2147483647 w 965"/>
              <a:gd name="T13" fmla="*/ 2147483647 h 904"/>
              <a:gd name="T14" fmla="*/ 2147483647 w 965"/>
              <a:gd name="T15" fmla="*/ 2147483647 h 904"/>
              <a:gd name="T16" fmla="*/ 2147483647 w 965"/>
              <a:gd name="T17" fmla="*/ 2147483647 h 904"/>
              <a:gd name="T18" fmla="*/ 2147483647 w 965"/>
              <a:gd name="T19" fmla="*/ 2147483647 h 904"/>
              <a:gd name="T20" fmla="*/ 2147483647 w 965"/>
              <a:gd name="T21" fmla="*/ 2147483647 h 904"/>
              <a:gd name="T22" fmla="*/ 2147483647 w 965"/>
              <a:gd name="T23" fmla="*/ 2147483647 h 904"/>
              <a:gd name="T24" fmla="*/ 2147483647 w 965"/>
              <a:gd name="T25" fmla="*/ 2147483647 h 904"/>
              <a:gd name="T26" fmla="*/ 2147483647 w 965"/>
              <a:gd name="T27" fmla="*/ 2147483647 h 904"/>
              <a:gd name="T28" fmla="*/ 2147483647 w 965"/>
              <a:gd name="T29" fmla="*/ 2147483647 h 904"/>
              <a:gd name="T30" fmla="*/ 2147483647 w 965"/>
              <a:gd name="T31" fmla="*/ 2147483647 h 904"/>
              <a:gd name="T32" fmla="*/ 2147483647 w 965"/>
              <a:gd name="T33" fmla="*/ 2147483647 h 904"/>
              <a:gd name="T34" fmla="*/ 2147483647 w 965"/>
              <a:gd name="T35" fmla="*/ 2147483647 h 904"/>
              <a:gd name="T36" fmla="*/ 2147483647 w 965"/>
              <a:gd name="T37" fmla="*/ 2147483647 h 904"/>
              <a:gd name="T38" fmla="*/ 2147483647 w 965"/>
              <a:gd name="T39" fmla="*/ 2147483647 h 904"/>
              <a:gd name="T40" fmla="*/ 2147483647 w 965"/>
              <a:gd name="T41" fmla="*/ 2147483647 h 904"/>
              <a:gd name="T42" fmla="*/ 2147483647 w 965"/>
              <a:gd name="T43" fmla="*/ 2147483647 h 904"/>
              <a:gd name="T44" fmla="*/ 2147483647 w 965"/>
              <a:gd name="T45" fmla="*/ 2147483647 h 904"/>
              <a:gd name="T46" fmla="*/ 2147483647 w 965"/>
              <a:gd name="T47" fmla="*/ 2147483647 h 904"/>
              <a:gd name="T48" fmla="*/ 2147483647 w 965"/>
              <a:gd name="T49" fmla="*/ 2147483647 h 904"/>
              <a:gd name="T50" fmla="*/ 2147483647 w 965"/>
              <a:gd name="T51" fmla="*/ 2147483647 h 904"/>
              <a:gd name="T52" fmla="*/ 2147483647 w 965"/>
              <a:gd name="T53" fmla="*/ 2147483647 h 904"/>
              <a:gd name="T54" fmla="*/ 2147483647 w 965"/>
              <a:gd name="T55" fmla="*/ 2147483647 h 904"/>
              <a:gd name="T56" fmla="*/ 2147483647 w 965"/>
              <a:gd name="T57" fmla="*/ 2147483647 h 904"/>
              <a:gd name="T58" fmla="*/ 2147483647 w 965"/>
              <a:gd name="T59" fmla="*/ 2147483647 h 904"/>
              <a:gd name="T60" fmla="*/ 2147483647 w 965"/>
              <a:gd name="T61" fmla="*/ 2147483647 h 904"/>
              <a:gd name="T62" fmla="*/ 2147483647 w 965"/>
              <a:gd name="T63" fmla="*/ 2147483647 h 904"/>
              <a:gd name="T64" fmla="*/ 2147483647 w 965"/>
              <a:gd name="T65" fmla="*/ 2147483647 h 904"/>
              <a:gd name="T66" fmla="*/ 2147483647 w 965"/>
              <a:gd name="T67" fmla="*/ 2147483647 h 904"/>
              <a:gd name="T68" fmla="*/ 2147483647 w 965"/>
              <a:gd name="T69" fmla="*/ 2147483647 h 904"/>
              <a:gd name="T70" fmla="*/ 2147483647 w 965"/>
              <a:gd name="T71" fmla="*/ 2147483647 h 904"/>
              <a:gd name="T72" fmla="*/ 2147483647 w 965"/>
              <a:gd name="T73" fmla="*/ 2147483647 h 904"/>
              <a:gd name="T74" fmla="*/ 2147483647 w 965"/>
              <a:gd name="T75" fmla="*/ 2147483647 h 904"/>
              <a:gd name="T76" fmla="*/ 2147483647 w 965"/>
              <a:gd name="T77" fmla="*/ 2147483647 h 904"/>
              <a:gd name="T78" fmla="*/ 2147483647 w 965"/>
              <a:gd name="T79" fmla="*/ 2147483647 h 904"/>
              <a:gd name="T80" fmla="*/ 2147483647 w 965"/>
              <a:gd name="T81" fmla="*/ 2147483647 h 904"/>
              <a:gd name="T82" fmla="*/ 2147483647 w 965"/>
              <a:gd name="T83" fmla="*/ 2147483647 h 904"/>
              <a:gd name="T84" fmla="*/ 2147483647 w 965"/>
              <a:gd name="T85" fmla="*/ 2147483647 h 904"/>
              <a:gd name="T86" fmla="*/ 2147483647 w 965"/>
              <a:gd name="T87" fmla="*/ 2147483647 h 904"/>
              <a:gd name="T88" fmla="*/ 2147483647 w 965"/>
              <a:gd name="T89" fmla="*/ 2147483647 h 904"/>
              <a:gd name="T90" fmla="*/ 2147483647 w 965"/>
              <a:gd name="T91" fmla="*/ 2147483647 h 904"/>
              <a:gd name="T92" fmla="*/ 2147483647 w 965"/>
              <a:gd name="T93" fmla="*/ 2147483647 h 904"/>
              <a:gd name="T94" fmla="*/ 2147483647 w 965"/>
              <a:gd name="T95" fmla="*/ 2147483647 h 904"/>
              <a:gd name="T96" fmla="*/ 2147483647 w 965"/>
              <a:gd name="T97" fmla="*/ 2147483647 h 904"/>
              <a:gd name="T98" fmla="*/ 2147483647 w 965"/>
              <a:gd name="T99" fmla="*/ 2147483647 h 904"/>
              <a:gd name="T100" fmla="*/ 2147483647 w 965"/>
              <a:gd name="T101" fmla="*/ 2147483647 h 9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5" h="904">
                <a:moveTo>
                  <a:pt x="804" y="0"/>
                </a:moveTo>
                <a:lnTo>
                  <a:pt x="809" y="6"/>
                </a:lnTo>
                <a:lnTo>
                  <a:pt x="815" y="12"/>
                </a:lnTo>
                <a:lnTo>
                  <a:pt x="823" y="18"/>
                </a:lnTo>
                <a:lnTo>
                  <a:pt x="828" y="24"/>
                </a:lnTo>
                <a:lnTo>
                  <a:pt x="834" y="33"/>
                </a:lnTo>
                <a:lnTo>
                  <a:pt x="839" y="39"/>
                </a:lnTo>
                <a:lnTo>
                  <a:pt x="845" y="45"/>
                </a:lnTo>
                <a:lnTo>
                  <a:pt x="850" y="54"/>
                </a:lnTo>
                <a:lnTo>
                  <a:pt x="855" y="60"/>
                </a:lnTo>
                <a:lnTo>
                  <a:pt x="861" y="66"/>
                </a:lnTo>
                <a:lnTo>
                  <a:pt x="866" y="75"/>
                </a:lnTo>
                <a:lnTo>
                  <a:pt x="872" y="81"/>
                </a:lnTo>
                <a:lnTo>
                  <a:pt x="877" y="90"/>
                </a:lnTo>
                <a:lnTo>
                  <a:pt x="883" y="96"/>
                </a:lnTo>
                <a:lnTo>
                  <a:pt x="888" y="105"/>
                </a:lnTo>
                <a:lnTo>
                  <a:pt x="891" y="113"/>
                </a:lnTo>
                <a:lnTo>
                  <a:pt x="896" y="119"/>
                </a:lnTo>
                <a:lnTo>
                  <a:pt x="899" y="128"/>
                </a:lnTo>
                <a:lnTo>
                  <a:pt x="904" y="137"/>
                </a:lnTo>
                <a:lnTo>
                  <a:pt x="910" y="143"/>
                </a:lnTo>
                <a:lnTo>
                  <a:pt x="913" y="152"/>
                </a:lnTo>
                <a:lnTo>
                  <a:pt x="915" y="161"/>
                </a:lnTo>
                <a:lnTo>
                  <a:pt x="921" y="170"/>
                </a:lnTo>
                <a:lnTo>
                  <a:pt x="924" y="176"/>
                </a:lnTo>
                <a:lnTo>
                  <a:pt x="926" y="185"/>
                </a:lnTo>
                <a:lnTo>
                  <a:pt x="929" y="194"/>
                </a:lnTo>
                <a:lnTo>
                  <a:pt x="934" y="203"/>
                </a:lnTo>
                <a:lnTo>
                  <a:pt x="937" y="212"/>
                </a:lnTo>
                <a:lnTo>
                  <a:pt x="940" y="221"/>
                </a:lnTo>
                <a:lnTo>
                  <a:pt x="943" y="230"/>
                </a:lnTo>
                <a:lnTo>
                  <a:pt x="945" y="239"/>
                </a:lnTo>
                <a:lnTo>
                  <a:pt x="945" y="245"/>
                </a:lnTo>
                <a:lnTo>
                  <a:pt x="948" y="254"/>
                </a:lnTo>
                <a:lnTo>
                  <a:pt x="951" y="262"/>
                </a:lnTo>
                <a:lnTo>
                  <a:pt x="953" y="271"/>
                </a:lnTo>
                <a:lnTo>
                  <a:pt x="953" y="280"/>
                </a:lnTo>
                <a:lnTo>
                  <a:pt x="956" y="289"/>
                </a:lnTo>
                <a:lnTo>
                  <a:pt x="956" y="298"/>
                </a:lnTo>
                <a:lnTo>
                  <a:pt x="959" y="307"/>
                </a:lnTo>
                <a:lnTo>
                  <a:pt x="959" y="316"/>
                </a:lnTo>
                <a:lnTo>
                  <a:pt x="962" y="325"/>
                </a:lnTo>
                <a:lnTo>
                  <a:pt x="962" y="334"/>
                </a:lnTo>
                <a:lnTo>
                  <a:pt x="962" y="346"/>
                </a:lnTo>
                <a:lnTo>
                  <a:pt x="962" y="355"/>
                </a:lnTo>
                <a:lnTo>
                  <a:pt x="964" y="364"/>
                </a:lnTo>
                <a:lnTo>
                  <a:pt x="964" y="373"/>
                </a:lnTo>
                <a:lnTo>
                  <a:pt x="964" y="382"/>
                </a:lnTo>
                <a:lnTo>
                  <a:pt x="964" y="391"/>
                </a:lnTo>
                <a:lnTo>
                  <a:pt x="964" y="400"/>
                </a:lnTo>
                <a:lnTo>
                  <a:pt x="962" y="408"/>
                </a:lnTo>
                <a:lnTo>
                  <a:pt x="962" y="417"/>
                </a:lnTo>
                <a:lnTo>
                  <a:pt x="962" y="426"/>
                </a:lnTo>
                <a:lnTo>
                  <a:pt x="962" y="435"/>
                </a:lnTo>
                <a:lnTo>
                  <a:pt x="959" y="444"/>
                </a:lnTo>
                <a:lnTo>
                  <a:pt x="959" y="453"/>
                </a:lnTo>
                <a:lnTo>
                  <a:pt x="956" y="462"/>
                </a:lnTo>
                <a:lnTo>
                  <a:pt x="956" y="471"/>
                </a:lnTo>
                <a:lnTo>
                  <a:pt x="953" y="480"/>
                </a:lnTo>
                <a:lnTo>
                  <a:pt x="953" y="489"/>
                </a:lnTo>
                <a:lnTo>
                  <a:pt x="951" y="498"/>
                </a:lnTo>
                <a:lnTo>
                  <a:pt x="948" y="507"/>
                </a:lnTo>
                <a:lnTo>
                  <a:pt x="945" y="516"/>
                </a:lnTo>
                <a:lnTo>
                  <a:pt x="945" y="525"/>
                </a:lnTo>
                <a:lnTo>
                  <a:pt x="943" y="534"/>
                </a:lnTo>
                <a:lnTo>
                  <a:pt x="940" y="543"/>
                </a:lnTo>
                <a:lnTo>
                  <a:pt x="937" y="552"/>
                </a:lnTo>
                <a:lnTo>
                  <a:pt x="934" y="560"/>
                </a:lnTo>
                <a:lnTo>
                  <a:pt x="929" y="566"/>
                </a:lnTo>
                <a:lnTo>
                  <a:pt x="926" y="575"/>
                </a:lnTo>
                <a:lnTo>
                  <a:pt x="924" y="584"/>
                </a:lnTo>
                <a:lnTo>
                  <a:pt x="921" y="593"/>
                </a:lnTo>
                <a:lnTo>
                  <a:pt x="915" y="602"/>
                </a:lnTo>
                <a:lnTo>
                  <a:pt x="913" y="608"/>
                </a:lnTo>
                <a:lnTo>
                  <a:pt x="910" y="617"/>
                </a:lnTo>
                <a:lnTo>
                  <a:pt x="904" y="626"/>
                </a:lnTo>
                <a:lnTo>
                  <a:pt x="899" y="635"/>
                </a:lnTo>
                <a:lnTo>
                  <a:pt x="896" y="641"/>
                </a:lnTo>
                <a:lnTo>
                  <a:pt x="891" y="650"/>
                </a:lnTo>
                <a:lnTo>
                  <a:pt x="888" y="656"/>
                </a:lnTo>
                <a:lnTo>
                  <a:pt x="883" y="665"/>
                </a:lnTo>
                <a:lnTo>
                  <a:pt x="877" y="674"/>
                </a:lnTo>
                <a:lnTo>
                  <a:pt x="872" y="680"/>
                </a:lnTo>
                <a:lnTo>
                  <a:pt x="866" y="689"/>
                </a:lnTo>
                <a:lnTo>
                  <a:pt x="861" y="695"/>
                </a:lnTo>
                <a:lnTo>
                  <a:pt x="855" y="701"/>
                </a:lnTo>
                <a:lnTo>
                  <a:pt x="850" y="709"/>
                </a:lnTo>
                <a:lnTo>
                  <a:pt x="845" y="715"/>
                </a:lnTo>
                <a:lnTo>
                  <a:pt x="839" y="724"/>
                </a:lnTo>
                <a:lnTo>
                  <a:pt x="834" y="730"/>
                </a:lnTo>
                <a:lnTo>
                  <a:pt x="828" y="736"/>
                </a:lnTo>
                <a:lnTo>
                  <a:pt x="823" y="742"/>
                </a:lnTo>
                <a:lnTo>
                  <a:pt x="815" y="748"/>
                </a:lnTo>
                <a:lnTo>
                  <a:pt x="809" y="757"/>
                </a:lnTo>
                <a:lnTo>
                  <a:pt x="804" y="763"/>
                </a:lnTo>
                <a:lnTo>
                  <a:pt x="795" y="769"/>
                </a:lnTo>
                <a:lnTo>
                  <a:pt x="790" y="775"/>
                </a:lnTo>
                <a:lnTo>
                  <a:pt x="782" y="781"/>
                </a:lnTo>
                <a:lnTo>
                  <a:pt x="776" y="787"/>
                </a:lnTo>
                <a:lnTo>
                  <a:pt x="768" y="793"/>
                </a:lnTo>
                <a:lnTo>
                  <a:pt x="763" y="799"/>
                </a:lnTo>
                <a:lnTo>
                  <a:pt x="755" y="802"/>
                </a:lnTo>
                <a:lnTo>
                  <a:pt x="749" y="808"/>
                </a:lnTo>
                <a:lnTo>
                  <a:pt x="741" y="814"/>
                </a:lnTo>
                <a:lnTo>
                  <a:pt x="733" y="820"/>
                </a:lnTo>
                <a:lnTo>
                  <a:pt x="727" y="823"/>
                </a:lnTo>
                <a:lnTo>
                  <a:pt x="719" y="829"/>
                </a:lnTo>
                <a:lnTo>
                  <a:pt x="711" y="832"/>
                </a:lnTo>
                <a:lnTo>
                  <a:pt x="703" y="838"/>
                </a:lnTo>
                <a:lnTo>
                  <a:pt x="695" y="841"/>
                </a:lnTo>
                <a:lnTo>
                  <a:pt x="687" y="847"/>
                </a:lnTo>
                <a:lnTo>
                  <a:pt x="681" y="850"/>
                </a:lnTo>
                <a:lnTo>
                  <a:pt x="673" y="853"/>
                </a:lnTo>
                <a:lnTo>
                  <a:pt x="665" y="858"/>
                </a:lnTo>
                <a:lnTo>
                  <a:pt x="657" y="861"/>
                </a:lnTo>
                <a:lnTo>
                  <a:pt x="648" y="864"/>
                </a:lnTo>
                <a:lnTo>
                  <a:pt x="640" y="867"/>
                </a:lnTo>
                <a:lnTo>
                  <a:pt x="632" y="870"/>
                </a:lnTo>
                <a:lnTo>
                  <a:pt x="624" y="873"/>
                </a:lnTo>
                <a:lnTo>
                  <a:pt x="616" y="876"/>
                </a:lnTo>
                <a:lnTo>
                  <a:pt x="605" y="879"/>
                </a:lnTo>
                <a:lnTo>
                  <a:pt x="597" y="882"/>
                </a:lnTo>
                <a:lnTo>
                  <a:pt x="588" y="885"/>
                </a:lnTo>
                <a:lnTo>
                  <a:pt x="580" y="888"/>
                </a:lnTo>
                <a:lnTo>
                  <a:pt x="572" y="888"/>
                </a:lnTo>
                <a:lnTo>
                  <a:pt x="564" y="891"/>
                </a:lnTo>
                <a:lnTo>
                  <a:pt x="556" y="894"/>
                </a:lnTo>
                <a:lnTo>
                  <a:pt x="545" y="894"/>
                </a:lnTo>
                <a:lnTo>
                  <a:pt x="537" y="897"/>
                </a:lnTo>
                <a:lnTo>
                  <a:pt x="529" y="897"/>
                </a:lnTo>
                <a:lnTo>
                  <a:pt x="520" y="897"/>
                </a:lnTo>
                <a:lnTo>
                  <a:pt x="512" y="900"/>
                </a:lnTo>
                <a:lnTo>
                  <a:pt x="501" y="900"/>
                </a:lnTo>
                <a:lnTo>
                  <a:pt x="493" y="900"/>
                </a:lnTo>
                <a:lnTo>
                  <a:pt x="485" y="903"/>
                </a:lnTo>
                <a:lnTo>
                  <a:pt x="477" y="903"/>
                </a:lnTo>
                <a:lnTo>
                  <a:pt x="466" y="903"/>
                </a:lnTo>
                <a:lnTo>
                  <a:pt x="458" y="903"/>
                </a:lnTo>
                <a:lnTo>
                  <a:pt x="450" y="903"/>
                </a:lnTo>
                <a:lnTo>
                  <a:pt x="441" y="903"/>
                </a:lnTo>
                <a:lnTo>
                  <a:pt x="433" y="903"/>
                </a:lnTo>
                <a:lnTo>
                  <a:pt x="422" y="900"/>
                </a:lnTo>
                <a:lnTo>
                  <a:pt x="414" y="900"/>
                </a:lnTo>
                <a:lnTo>
                  <a:pt x="406" y="900"/>
                </a:lnTo>
                <a:lnTo>
                  <a:pt x="398" y="897"/>
                </a:lnTo>
                <a:lnTo>
                  <a:pt x="387" y="897"/>
                </a:lnTo>
                <a:lnTo>
                  <a:pt x="379" y="897"/>
                </a:lnTo>
                <a:lnTo>
                  <a:pt x="371" y="894"/>
                </a:lnTo>
                <a:lnTo>
                  <a:pt x="362" y="894"/>
                </a:lnTo>
                <a:lnTo>
                  <a:pt x="354" y="891"/>
                </a:lnTo>
                <a:lnTo>
                  <a:pt x="346" y="888"/>
                </a:lnTo>
                <a:lnTo>
                  <a:pt x="335" y="888"/>
                </a:lnTo>
                <a:lnTo>
                  <a:pt x="327" y="885"/>
                </a:lnTo>
                <a:lnTo>
                  <a:pt x="319" y="882"/>
                </a:lnTo>
                <a:lnTo>
                  <a:pt x="311" y="879"/>
                </a:lnTo>
                <a:lnTo>
                  <a:pt x="302" y="876"/>
                </a:lnTo>
                <a:lnTo>
                  <a:pt x="294" y="873"/>
                </a:lnTo>
                <a:lnTo>
                  <a:pt x="286" y="870"/>
                </a:lnTo>
                <a:lnTo>
                  <a:pt x="278" y="867"/>
                </a:lnTo>
                <a:lnTo>
                  <a:pt x="270" y="864"/>
                </a:lnTo>
                <a:lnTo>
                  <a:pt x="262" y="861"/>
                </a:lnTo>
                <a:lnTo>
                  <a:pt x="253" y="858"/>
                </a:lnTo>
                <a:lnTo>
                  <a:pt x="245" y="853"/>
                </a:lnTo>
                <a:lnTo>
                  <a:pt x="237" y="850"/>
                </a:lnTo>
                <a:lnTo>
                  <a:pt x="229" y="847"/>
                </a:lnTo>
                <a:lnTo>
                  <a:pt x="221" y="841"/>
                </a:lnTo>
                <a:lnTo>
                  <a:pt x="213" y="838"/>
                </a:lnTo>
                <a:lnTo>
                  <a:pt x="204" y="832"/>
                </a:lnTo>
                <a:lnTo>
                  <a:pt x="199" y="829"/>
                </a:lnTo>
                <a:lnTo>
                  <a:pt x="191" y="823"/>
                </a:lnTo>
                <a:lnTo>
                  <a:pt x="183" y="820"/>
                </a:lnTo>
                <a:lnTo>
                  <a:pt x="177" y="814"/>
                </a:lnTo>
                <a:lnTo>
                  <a:pt x="169" y="808"/>
                </a:lnTo>
                <a:lnTo>
                  <a:pt x="161" y="802"/>
                </a:lnTo>
                <a:lnTo>
                  <a:pt x="155" y="799"/>
                </a:lnTo>
                <a:lnTo>
                  <a:pt x="147" y="793"/>
                </a:lnTo>
                <a:lnTo>
                  <a:pt x="142" y="787"/>
                </a:lnTo>
                <a:lnTo>
                  <a:pt x="134" y="781"/>
                </a:lnTo>
                <a:lnTo>
                  <a:pt x="128" y="775"/>
                </a:lnTo>
                <a:lnTo>
                  <a:pt x="120" y="769"/>
                </a:lnTo>
                <a:lnTo>
                  <a:pt x="114" y="763"/>
                </a:lnTo>
                <a:lnTo>
                  <a:pt x="106" y="757"/>
                </a:lnTo>
                <a:lnTo>
                  <a:pt x="101" y="748"/>
                </a:lnTo>
                <a:lnTo>
                  <a:pt x="95" y="742"/>
                </a:lnTo>
                <a:lnTo>
                  <a:pt x="90" y="736"/>
                </a:lnTo>
                <a:lnTo>
                  <a:pt x="82" y="730"/>
                </a:lnTo>
                <a:lnTo>
                  <a:pt x="76" y="724"/>
                </a:lnTo>
                <a:lnTo>
                  <a:pt x="71" y="715"/>
                </a:lnTo>
                <a:lnTo>
                  <a:pt x="65" y="709"/>
                </a:lnTo>
                <a:lnTo>
                  <a:pt x="60" y="701"/>
                </a:lnTo>
                <a:lnTo>
                  <a:pt x="55" y="695"/>
                </a:lnTo>
                <a:lnTo>
                  <a:pt x="49" y="689"/>
                </a:lnTo>
                <a:lnTo>
                  <a:pt x="44" y="680"/>
                </a:lnTo>
                <a:lnTo>
                  <a:pt x="38" y="674"/>
                </a:lnTo>
                <a:lnTo>
                  <a:pt x="35" y="665"/>
                </a:lnTo>
                <a:lnTo>
                  <a:pt x="30" y="656"/>
                </a:lnTo>
                <a:lnTo>
                  <a:pt x="25" y="650"/>
                </a:lnTo>
                <a:lnTo>
                  <a:pt x="22" y="641"/>
                </a:lnTo>
                <a:lnTo>
                  <a:pt x="16" y="635"/>
                </a:lnTo>
                <a:lnTo>
                  <a:pt x="11" y="626"/>
                </a:lnTo>
                <a:lnTo>
                  <a:pt x="8" y="617"/>
                </a:lnTo>
                <a:lnTo>
                  <a:pt x="6" y="608"/>
                </a:lnTo>
                <a:lnTo>
                  <a:pt x="0" y="602"/>
                </a:lnTo>
                <a:lnTo>
                  <a:pt x="458" y="382"/>
                </a:lnTo>
                <a:lnTo>
                  <a:pt x="804" y="0"/>
                </a:lnTo>
              </a:path>
            </a:pathLst>
          </a:custGeom>
          <a:solidFill>
            <a:srgbClr val="FF99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5" name="Rectangle 13"/>
          <p:cNvSpPr>
            <a:spLocks noChangeArrowheads="1"/>
          </p:cNvSpPr>
          <p:nvPr/>
        </p:nvSpPr>
        <p:spPr bwMode="auto">
          <a:xfrm>
            <a:off x="2219325" y="1665288"/>
            <a:ext cx="18097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D</a:t>
            </a:r>
            <a:r>
              <a:rPr lang="en-GB" sz="1200" b="1" baseline="-25000">
                <a:solidFill>
                  <a:schemeClr val="tx1"/>
                </a:solidFill>
              </a:rPr>
              <a:t>1</a:t>
            </a:r>
            <a:endParaRPr lang="en-GB" sz="1200" b="1">
              <a:solidFill>
                <a:srgbClr val="FFFFFF"/>
              </a:solidFill>
              <a:latin typeface="Arial" pitchFamily="34" charset="0"/>
            </a:endParaRPr>
          </a:p>
        </p:txBody>
      </p:sp>
      <p:sp>
        <p:nvSpPr>
          <p:cNvPr id="28686" name="Rectangle 14"/>
          <p:cNvSpPr>
            <a:spLocks noChangeArrowheads="1"/>
          </p:cNvSpPr>
          <p:nvPr/>
        </p:nvSpPr>
        <p:spPr bwMode="auto">
          <a:xfrm>
            <a:off x="2397125" y="3467100"/>
            <a:ext cx="1809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D</a:t>
            </a:r>
            <a:r>
              <a:rPr lang="en-GB" sz="1200" b="1" baseline="-25000">
                <a:solidFill>
                  <a:schemeClr val="tx1"/>
                </a:solidFill>
              </a:rPr>
              <a:t>2</a:t>
            </a:r>
            <a:endParaRPr lang="en-GB" sz="1200" b="1">
              <a:solidFill>
                <a:schemeClr val="tx1"/>
              </a:solidFill>
            </a:endParaRPr>
          </a:p>
        </p:txBody>
      </p:sp>
      <p:sp>
        <p:nvSpPr>
          <p:cNvPr id="28687" name="Rectangle 15"/>
          <p:cNvSpPr>
            <a:spLocks noChangeArrowheads="1"/>
          </p:cNvSpPr>
          <p:nvPr/>
        </p:nvSpPr>
        <p:spPr bwMode="auto">
          <a:xfrm>
            <a:off x="566738" y="2736850"/>
            <a:ext cx="417512"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latin typeface="Arial" pitchFamily="34" charset="0"/>
              </a:rPr>
              <a:t>5HT</a:t>
            </a:r>
            <a:r>
              <a:rPr lang="en-GB" sz="1200" b="1" baseline="-25000">
                <a:solidFill>
                  <a:schemeClr val="tx1"/>
                </a:solidFill>
                <a:latin typeface="Arial" pitchFamily="34" charset="0"/>
              </a:rPr>
              <a:t>2A</a:t>
            </a:r>
            <a:endParaRPr lang="en-GB" sz="1200" b="1">
              <a:solidFill>
                <a:srgbClr val="FFFFFF"/>
              </a:solidFill>
              <a:latin typeface="Arial" pitchFamily="34" charset="0"/>
            </a:endParaRPr>
          </a:p>
        </p:txBody>
      </p:sp>
      <p:sp>
        <p:nvSpPr>
          <p:cNvPr id="28688" name="Rectangle 16"/>
          <p:cNvSpPr>
            <a:spLocks noChangeArrowheads="1"/>
          </p:cNvSpPr>
          <p:nvPr/>
        </p:nvSpPr>
        <p:spPr bwMode="auto">
          <a:xfrm>
            <a:off x="1103313" y="1800225"/>
            <a:ext cx="1666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latin typeface="Arial" pitchFamily="34" charset="0"/>
              </a:rPr>
              <a:t>A</a:t>
            </a:r>
            <a:r>
              <a:rPr lang="en-GB" sz="1200" b="1" baseline="-25000">
                <a:solidFill>
                  <a:schemeClr val="tx1"/>
                </a:solidFill>
                <a:latin typeface="Arial" pitchFamily="34" charset="0"/>
              </a:rPr>
              <a:t>1</a:t>
            </a:r>
            <a:endParaRPr lang="en-GB" sz="1200" b="1">
              <a:solidFill>
                <a:srgbClr val="FFFFFF"/>
              </a:solidFill>
              <a:latin typeface="Arial" pitchFamily="34" charset="0"/>
            </a:endParaRPr>
          </a:p>
        </p:txBody>
      </p:sp>
      <p:sp>
        <p:nvSpPr>
          <p:cNvPr id="28689" name="Freeform 17"/>
          <p:cNvSpPr>
            <a:spLocks/>
          </p:cNvSpPr>
          <p:nvPr/>
        </p:nvSpPr>
        <p:spPr bwMode="auto">
          <a:xfrm>
            <a:off x="7121525" y="1773238"/>
            <a:ext cx="63500" cy="935037"/>
          </a:xfrm>
          <a:custGeom>
            <a:avLst/>
            <a:gdLst>
              <a:gd name="T0" fmla="*/ 0 w 40"/>
              <a:gd name="T1" fmla="*/ 2147483647 h 589"/>
              <a:gd name="T2" fmla="*/ 2147483647 w 40"/>
              <a:gd name="T3" fmla="*/ 0 h 589"/>
              <a:gd name="T4" fmla="*/ 2147483647 w 40"/>
              <a:gd name="T5" fmla="*/ 2147483647 h 589"/>
              <a:gd name="T6" fmla="*/ 0 w 40"/>
              <a:gd name="T7" fmla="*/ 2147483647 h 589"/>
              <a:gd name="T8" fmla="*/ 0 w 40"/>
              <a:gd name="T9" fmla="*/ 2147483647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89">
                <a:moveTo>
                  <a:pt x="0" y="535"/>
                </a:moveTo>
                <a:lnTo>
                  <a:pt x="40" y="0"/>
                </a:lnTo>
                <a:lnTo>
                  <a:pt x="40" y="55"/>
                </a:lnTo>
                <a:lnTo>
                  <a:pt x="0" y="589"/>
                </a:lnTo>
                <a:lnTo>
                  <a:pt x="0" y="535"/>
                </a:lnTo>
                <a:close/>
              </a:path>
            </a:pathLst>
          </a:custGeom>
          <a:solidFill>
            <a:srgbClr val="800080"/>
          </a:solidFill>
          <a:ln w="4763">
            <a:solidFill>
              <a:srgbClr val="000000"/>
            </a:solidFill>
            <a:prstDash val="solid"/>
            <a:round/>
            <a:headEnd/>
            <a:tailEnd/>
          </a:ln>
        </p:spPr>
        <p:txBody>
          <a:bodyPr/>
          <a:lstStyle/>
          <a:p>
            <a:endParaRPr lang="en-GB"/>
          </a:p>
        </p:txBody>
      </p:sp>
      <p:sp>
        <p:nvSpPr>
          <p:cNvPr id="28690" name="Freeform 18"/>
          <p:cNvSpPr>
            <a:spLocks/>
          </p:cNvSpPr>
          <p:nvPr/>
        </p:nvSpPr>
        <p:spPr bwMode="auto">
          <a:xfrm>
            <a:off x="7121525" y="1773238"/>
            <a:ext cx="63500" cy="849312"/>
          </a:xfrm>
          <a:custGeom>
            <a:avLst/>
            <a:gdLst>
              <a:gd name="T0" fmla="*/ 0 w 40"/>
              <a:gd name="T1" fmla="*/ 0 h 535"/>
              <a:gd name="T2" fmla="*/ 2147483647 w 40"/>
              <a:gd name="T3" fmla="*/ 0 h 535"/>
              <a:gd name="T4" fmla="*/ 2147483647 w 40"/>
              <a:gd name="T5" fmla="*/ 0 h 535"/>
              <a:gd name="T6" fmla="*/ 2147483647 w 40"/>
              <a:gd name="T7" fmla="*/ 0 h 535"/>
              <a:gd name="T8" fmla="*/ 2147483647 w 40"/>
              <a:gd name="T9" fmla="*/ 0 h 535"/>
              <a:gd name="T10" fmla="*/ 2147483647 w 40"/>
              <a:gd name="T11" fmla="*/ 0 h 535"/>
              <a:gd name="T12" fmla="*/ 2147483647 w 40"/>
              <a:gd name="T13" fmla="*/ 0 h 535"/>
              <a:gd name="T14" fmla="*/ 0 w 40"/>
              <a:gd name="T15" fmla="*/ 2147483647 h 535"/>
              <a:gd name="T16" fmla="*/ 0 w 40"/>
              <a:gd name="T17" fmla="*/ 0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535">
                <a:moveTo>
                  <a:pt x="0" y="0"/>
                </a:moveTo>
                <a:lnTo>
                  <a:pt x="12" y="0"/>
                </a:lnTo>
                <a:lnTo>
                  <a:pt x="21" y="0"/>
                </a:lnTo>
                <a:lnTo>
                  <a:pt x="31" y="0"/>
                </a:lnTo>
                <a:lnTo>
                  <a:pt x="40" y="0"/>
                </a:lnTo>
                <a:lnTo>
                  <a:pt x="0" y="535"/>
                </a:lnTo>
                <a:lnTo>
                  <a:pt x="0" y="0"/>
                </a:lnTo>
                <a:close/>
              </a:path>
            </a:pathLst>
          </a:custGeom>
          <a:solidFill>
            <a:srgbClr val="FF00FF"/>
          </a:solidFill>
          <a:ln w="4763">
            <a:solidFill>
              <a:srgbClr val="000000"/>
            </a:solidFill>
            <a:prstDash val="solid"/>
            <a:round/>
            <a:headEnd/>
            <a:tailEnd/>
          </a:ln>
        </p:spPr>
        <p:txBody>
          <a:bodyPr/>
          <a:lstStyle/>
          <a:p>
            <a:endParaRPr lang="en-GB"/>
          </a:p>
        </p:txBody>
      </p:sp>
      <p:sp>
        <p:nvSpPr>
          <p:cNvPr id="28691" name="Freeform 19"/>
          <p:cNvSpPr>
            <a:spLocks/>
          </p:cNvSpPr>
          <p:nvPr/>
        </p:nvSpPr>
        <p:spPr bwMode="auto">
          <a:xfrm>
            <a:off x="7121525" y="1836738"/>
            <a:ext cx="338138" cy="871537"/>
          </a:xfrm>
          <a:custGeom>
            <a:avLst/>
            <a:gdLst>
              <a:gd name="T0" fmla="*/ 0 w 213"/>
              <a:gd name="T1" fmla="*/ 2147483647 h 549"/>
              <a:gd name="T2" fmla="*/ 2147483647 w 213"/>
              <a:gd name="T3" fmla="*/ 0 h 549"/>
              <a:gd name="T4" fmla="*/ 2147483647 w 213"/>
              <a:gd name="T5" fmla="*/ 2147483647 h 549"/>
              <a:gd name="T6" fmla="*/ 0 w 213"/>
              <a:gd name="T7" fmla="*/ 2147483647 h 549"/>
              <a:gd name="T8" fmla="*/ 0 w 213"/>
              <a:gd name="T9" fmla="*/ 2147483647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549">
                <a:moveTo>
                  <a:pt x="0" y="495"/>
                </a:moveTo>
                <a:lnTo>
                  <a:pt x="213" y="0"/>
                </a:lnTo>
                <a:lnTo>
                  <a:pt x="213" y="55"/>
                </a:lnTo>
                <a:lnTo>
                  <a:pt x="0" y="549"/>
                </a:lnTo>
                <a:lnTo>
                  <a:pt x="0" y="495"/>
                </a:lnTo>
                <a:close/>
              </a:path>
            </a:pathLst>
          </a:custGeom>
          <a:solidFill>
            <a:srgbClr val="808000"/>
          </a:solidFill>
          <a:ln w="4763">
            <a:solidFill>
              <a:srgbClr val="000000"/>
            </a:solidFill>
            <a:prstDash val="solid"/>
            <a:round/>
            <a:headEnd/>
            <a:tailEnd/>
          </a:ln>
        </p:spPr>
        <p:txBody>
          <a:bodyPr/>
          <a:lstStyle/>
          <a:p>
            <a:endParaRPr lang="en-GB"/>
          </a:p>
        </p:txBody>
      </p:sp>
      <p:sp>
        <p:nvSpPr>
          <p:cNvPr id="28692" name="Freeform 20"/>
          <p:cNvSpPr>
            <a:spLocks/>
          </p:cNvSpPr>
          <p:nvPr/>
        </p:nvSpPr>
        <p:spPr bwMode="auto">
          <a:xfrm>
            <a:off x="7121525" y="1773238"/>
            <a:ext cx="338138" cy="849312"/>
          </a:xfrm>
          <a:custGeom>
            <a:avLst/>
            <a:gdLst>
              <a:gd name="T0" fmla="*/ 2147483647 w 213"/>
              <a:gd name="T1" fmla="*/ 0 h 535"/>
              <a:gd name="T2" fmla="*/ 2147483647 w 213"/>
              <a:gd name="T3" fmla="*/ 0 h 535"/>
              <a:gd name="T4" fmla="*/ 2147483647 w 213"/>
              <a:gd name="T5" fmla="*/ 2147483647 h 535"/>
              <a:gd name="T6" fmla="*/ 2147483647 w 213"/>
              <a:gd name="T7" fmla="*/ 2147483647 h 535"/>
              <a:gd name="T8" fmla="*/ 2147483647 w 213"/>
              <a:gd name="T9" fmla="*/ 2147483647 h 535"/>
              <a:gd name="T10" fmla="*/ 2147483647 w 213"/>
              <a:gd name="T11" fmla="*/ 2147483647 h 535"/>
              <a:gd name="T12" fmla="*/ 2147483647 w 213"/>
              <a:gd name="T13" fmla="*/ 2147483647 h 535"/>
              <a:gd name="T14" fmla="*/ 2147483647 w 213"/>
              <a:gd name="T15" fmla="*/ 2147483647 h 535"/>
              <a:gd name="T16" fmla="*/ 2147483647 w 213"/>
              <a:gd name="T17" fmla="*/ 2147483647 h 535"/>
              <a:gd name="T18" fmla="*/ 2147483647 w 213"/>
              <a:gd name="T19" fmla="*/ 2147483647 h 535"/>
              <a:gd name="T20" fmla="*/ 2147483647 w 213"/>
              <a:gd name="T21" fmla="*/ 2147483647 h 535"/>
              <a:gd name="T22" fmla="*/ 2147483647 w 213"/>
              <a:gd name="T23" fmla="*/ 2147483647 h 535"/>
              <a:gd name="T24" fmla="*/ 2147483647 w 213"/>
              <a:gd name="T25" fmla="*/ 2147483647 h 535"/>
              <a:gd name="T26" fmla="*/ 2147483647 w 213"/>
              <a:gd name="T27" fmla="*/ 2147483647 h 535"/>
              <a:gd name="T28" fmla="*/ 2147483647 w 213"/>
              <a:gd name="T29" fmla="*/ 2147483647 h 535"/>
              <a:gd name="T30" fmla="*/ 2147483647 w 213"/>
              <a:gd name="T31" fmla="*/ 2147483647 h 535"/>
              <a:gd name="T32" fmla="*/ 2147483647 w 213"/>
              <a:gd name="T33" fmla="*/ 2147483647 h 535"/>
              <a:gd name="T34" fmla="*/ 2147483647 w 213"/>
              <a:gd name="T35" fmla="*/ 2147483647 h 535"/>
              <a:gd name="T36" fmla="*/ 2147483647 w 213"/>
              <a:gd name="T37" fmla="*/ 2147483647 h 535"/>
              <a:gd name="T38" fmla="*/ 0 w 213"/>
              <a:gd name="T39" fmla="*/ 2147483647 h 535"/>
              <a:gd name="T40" fmla="*/ 2147483647 w 213"/>
              <a:gd name="T41" fmla="*/ 0 h 5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3" h="535">
                <a:moveTo>
                  <a:pt x="40" y="0"/>
                </a:moveTo>
                <a:lnTo>
                  <a:pt x="52" y="0"/>
                </a:lnTo>
                <a:lnTo>
                  <a:pt x="61" y="3"/>
                </a:lnTo>
                <a:lnTo>
                  <a:pt x="70" y="3"/>
                </a:lnTo>
                <a:lnTo>
                  <a:pt x="79" y="3"/>
                </a:lnTo>
                <a:lnTo>
                  <a:pt x="88" y="6"/>
                </a:lnTo>
                <a:lnTo>
                  <a:pt x="101" y="6"/>
                </a:lnTo>
                <a:lnTo>
                  <a:pt x="110" y="9"/>
                </a:lnTo>
                <a:lnTo>
                  <a:pt x="119" y="12"/>
                </a:lnTo>
                <a:lnTo>
                  <a:pt x="128" y="12"/>
                </a:lnTo>
                <a:lnTo>
                  <a:pt x="137" y="15"/>
                </a:lnTo>
                <a:lnTo>
                  <a:pt x="149" y="19"/>
                </a:lnTo>
                <a:lnTo>
                  <a:pt x="159" y="22"/>
                </a:lnTo>
                <a:lnTo>
                  <a:pt x="168" y="22"/>
                </a:lnTo>
                <a:lnTo>
                  <a:pt x="177" y="25"/>
                </a:lnTo>
                <a:lnTo>
                  <a:pt x="186" y="28"/>
                </a:lnTo>
                <a:lnTo>
                  <a:pt x="195" y="31"/>
                </a:lnTo>
                <a:lnTo>
                  <a:pt x="204" y="34"/>
                </a:lnTo>
                <a:lnTo>
                  <a:pt x="213" y="40"/>
                </a:lnTo>
                <a:lnTo>
                  <a:pt x="0" y="535"/>
                </a:lnTo>
                <a:lnTo>
                  <a:pt x="40" y="0"/>
                </a:lnTo>
                <a:close/>
              </a:path>
            </a:pathLst>
          </a:custGeom>
          <a:solidFill>
            <a:srgbClr val="FF9900"/>
          </a:solidFill>
          <a:ln w="4763">
            <a:solidFill>
              <a:schemeClr val="tx1"/>
            </a:solidFill>
            <a:prstDash val="solid"/>
            <a:round/>
            <a:headEnd/>
            <a:tailEnd/>
          </a:ln>
        </p:spPr>
        <p:txBody>
          <a:bodyPr/>
          <a:lstStyle/>
          <a:p>
            <a:endParaRPr lang="en-GB"/>
          </a:p>
        </p:txBody>
      </p:sp>
      <p:sp>
        <p:nvSpPr>
          <p:cNvPr id="28693" name="Freeform 21"/>
          <p:cNvSpPr>
            <a:spLocks/>
          </p:cNvSpPr>
          <p:nvPr/>
        </p:nvSpPr>
        <p:spPr bwMode="auto">
          <a:xfrm>
            <a:off x="7121525" y="2263775"/>
            <a:ext cx="817563" cy="444500"/>
          </a:xfrm>
          <a:custGeom>
            <a:avLst/>
            <a:gdLst>
              <a:gd name="T0" fmla="*/ 0 w 515"/>
              <a:gd name="T1" fmla="*/ 2147483647 h 280"/>
              <a:gd name="T2" fmla="*/ 2147483647 w 515"/>
              <a:gd name="T3" fmla="*/ 0 h 280"/>
              <a:gd name="T4" fmla="*/ 2147483647 w 515"/>
              <a:gd name="T5" fmla="*/ 2147483647 h 280"/>
              <a:gd name="T6" fmla="*/ 0 w 515"/>
              <a:gd name="T7" fmla="*/ 2147483647 h 280"/>
              <a:gd name="T8" fmla="*/ 0 w 515"/>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5" h="280">
                <a:moveTo>
                  <a:pt x="0" y="226"/>
                </a:moveTo>
                <a:lnTo>
                  <a:pt x="515" y="0"/>
                </a:lnTo>
                <a:lnTo>
                  <a:pt x="515" y="55"/>
                </a:lnTo>
                <a:lnTo>
                  <a:pt x="0" y="280"/>
                </a:lnTo>
                <a:lnTo>
                  <a:pt x="0" y="226"/>
                </a:lnTo>
                <a:close/>
              </a:path>
            </a:pathLst>
          </a:custGeom>
          <a:solidFill>
            <a:srgbClr val="010178"/>
          </a:solidFill>
          <a:ln w="4763">
            <a:solidFill>
              <a:srgbClr val="000000"/>
            </a:solidFill>
            <a:prstDash val="solid"/>
            <a:round/>
            <a:headEnd/>
            <a:tailEnd/>
          </a:ln>
        </p:spPr>
        <p:txBody>
          <a:bodyPr/>
          <a:lstStyle/>
          <a:p>
            <a:endParaRPr lang="en-GB"/>
          </a:p>
        </p:txBody>
      </p:sp>
      <p:sp>
        <p:nvSpPr>
          <p:cNvPr id="28694" name="Freeform 22"/>
          <p:cNvSpPr>
            <a:spLocks/>
          </p:cNvSpPr>
          <p:nvPr/>
        </p:nvSpPr>
        <p:spPr bwMode="auto">
          <a:xfrm>
            <a:off x="7121525" y="1836738"/>
            <a:ext cx="817563" cy="785812"/>
          </a:xfrm>
          <a:custGeom>
            <a:avLst/>
            <a:gdLst>
              <a:gd name="T0" fmla="*/ 2147483647 w 515"/>
              <a:gd name="T1" fmla="*/ 0 h 495"/>
              <a:gd name="T2" fmla="*/ 2147483647 w 515"/>
              <a:gd name="T3" fmla="*/ 2147483647 h 495"/>
              <a:gd name="T4" fmla="*/ 2147483647 w 515"/>
              <a:gd name="T5" fmla="*/ 2147483647 h 495"/>
              <a:gd name="T6" fmla="*/ 2147483647 w 515"/>
              <a:gd name="T7" fmla="*/ 2147483647 h 495"/>
              <a:gd name="T8" fmla="*/ 2147483647 w 515"/>
              <a:gd name="T9" fmla="*/ 2147483647 h 495"/>
              <a:gd name="T10" fmla="*/ 2147483647 w 515"/>
              <a:gd name="T11" fmla="*/ 2147483647 h 495"/>
              <a:gd name="T12" fmla="*/ 2147483647 w 515"/>
              <a:gd name="T13" fmla="*/ 2147483647 h 495"/>
              <a:gd name="T14" fmla="*/ 2147483647 w 515"/>
              <a:gd name="T15" fmla="*/ 2147483647 h 495"/>
              <a:gd name="T16" fmla="*/ 2147483647 w 515"/>
              <a:gd name="T17" fmla="*/ 2147483647 h 495"/>
              <a:gd name="T18" fmla="*/ 2147483647 w 515"/>
              <a:gd name="T19" fmla="*/ 2147483647 h 495"/>
              <a:gd name="T20" fmla="*/ 2147483647 w 515"/>
              <a:gd name="T21" fmla="*/ 2147483647 h 495"/>
              <a:gd name="T22" fmla="*/ 2147483647 w 515"/>
              <a:gd name="T23" fmla="*/ 2147483647 h 495"/>
              <a:gd name="T24" fmla="*/ 2147483647 w 515"/>
              <a:gd name="T25" fmla="*/ 2147483647 h 495"/>
              <a:gd name="T26" fmla="*/ 2147483647 w 515"/>
              <a:gd name="T27" fmla="*/ 2147483647 h 495"/>
              <a:gd name="T28" fmla="*/ 2147483647 w 515"/>
              <a:gd name="T29" fmla="*/ 2147483647 h 495"/>
              <a:gd name="T30" fmla="*/ 2147483647 w 515"/>
              <a:gd name="T31" fmla="*/ 2147483647 h 495"/>
              <a:gd name="T32" fmla="*/ 2147483647 w 515"/>
              <a:gd name="T33" fmla="*/ 2147483647 h 495"/>
              <a:gd name="T34" fmla="*/ 2147483647 w 515"/>
              <a:gd name="T35" fmla="*/ 2147483647 h 495"/>
              <a:gd name="T36" fmla="*/ 2147483647 w 515"/>
              <a:gd name="T37" fmla="*/ 2147483647 h 495"/>
              <a:gd name="T38" fmla="*/ 2147483647 w 515"/>
              <a:gd name="T39" fmla="*/ 2147483647 h 495"/>
              <a:gd name="T40" fmla="*/ 2147483647 w 515"/>
              <a:gd name="T41" fmla="*/ 2147483647 h 495"/>
              <a:gd name="T42" fmla="*/ 2147483647 w 515"/>
              <a:gd name="T43" fmla="*/ 2147483647 h 495"/>
              <a:gd name="T44" fmla="*/ 2147483647 w 515"/>
              <a:gd name="T45" fmla="*/ 2147483647 h 495"/>
              <a:gd name="T46" fmla="*/ 2147483647 w 515"/>
              <a:gd name="T47" fmla="*/ 2147483647 h 495"/>
              <a:gd name="T48" fmla="*/ 2147483647 w 515"/>
              <a:gd name="T49" fmla="*/ 2147483647 h 495"/>
              <a:gd name="T50" fmla="*/ 2147483647 w 515"/>
              <a:gd name="T51" fmla="*/ 2147483647 h 495"/>
              <a:gd name="T52" fmla="*/ 2147483647 w 515"/>
              <a:gd name="T53" fmla="*/ 2147483647 h 495"/>
              <a:gd name="T54" fmla="*/ 2147483647 w 515"/>
              <a:gd name="T55" fmla="*/ 2147483647 h 495"/>
              <a:gd name="T56" fmla="*/ 2147483647 w 515"/>
              <a:gd name="T57" fmla="*/ 2147483647 h 495"/>
              <a:gd name="T58" fmla="*/ 2147483647 w 515"/>
              <a:gd name="T59" fmla="*/ 2147483647 h 495"/>
              <a:gd name="T60" fmla="*/ 2147483647 w 515"/>
              <a:gd name="T61" fmla="*/ 2147483647 h 495"/>
              <a:gd name="T62" fmla="*/ 2147483647 w 515"/>
              <a:gd name="T63" fmla="*/ 2147483647 h 495"/>
              <a:gd name="T64" fmla="*/ 2147483647 w 515"/>
              <a:gd name="T65" fmla="*/ 2147483647 h 495"/>
              <a:gd name="T66" fmla="*/ 2147483647 w 515"/>
              <a:gd name="T67" fmla="*/ 2147483647 h 495"/>
              <a:gd name="T68" fmla="*/ 2147483647 w 515"/>
              <a:gd name="T69" fmla="*/ 2147483647 h 495"/>
              <a:gd name="T70" fmla="*/ 2147483647 w 515"/>
              <a:gd name="T71" fmla="*/ 2147483647 h 495"/>
              <a:gd name="T72" fmla="*/ 2147483647 w 515"/>
              <a:gd name="T73" fmla="*/ 2147483647 h 495"/>
              <a:gd name="T74" fmla="*/ 2147483647 w 515"/>
              <a:gd name="T75" fmla="*/ 2147483647 h 495"/>
              <a:gd name="T76" fmla="*/ 2147483647 w 515"/>
              <a:gd name="T77" fmla="*/ 2147483647 h 495"/>
              <a:gd name="T78" fmla="*/ 2147483647 w 515"/>
              <a:gd name="T79" fmla="*/ 2147483647 h 495"/>
              <a:gd name="T80" fmla="*/ 2147483647 w 515"/>
              <a:gd name="T81" fmla="*/ 2147483647 h 495"/>
              <a:gd name="T82" fmla="*/ 2147483647 w 515"/>
              <a:gd name="T83" fmla="*/ 2147483647 h 495"/>
              <a:gd name="T84" fmla="*/ 2147483647 w 515"/>
              <a:gd name="T85" fmla="*/ 2147483647 h 495"/>
              <a:gd name="T86" fmla="*/ 2147483647 w 515"/>
              <a:gd name="T87" fmla="*/ 2147483647 h 495"/>
              <a:gd name="T88" fmla="*/ 2147483647 w 515"/>
              <a:gd name="T89" fmla="*/ 2147483647 h 495"/>
              <a:gd name="T90" fmla="*/ 2147483647 w 515"/>
              <a:gd name="T91" fmla="*/ 2147483647 h 495"/>
              <a:gd name="T92" fmla="*/ 0 w 515"/>
              <a:gd name="T93" fmla="*/ 2147483647 h 495"/>
              <a:gd name="T94" fmla="*/ 2147483647 w 515"/>
              <a:gd name="T95" fmla="*/ 0 h 4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5" h="495">
                <a:moveTo>
                  <a:pt x="213" y="0"/>
                </a:moveTo>
                <a:lnTo>
                  <a:pt x="223" y="3"/>
                </a:lnTo>
                <a:lnTo>
                  <a:pt x="232" y="6"/>
                </a:lnTo>
                <a:lnTo>
                  <a:pt x="241" y="9"/>
                </a:lnTo>
                <a:lnTo>
                  <a:pt x="250" y="15"/>
                </a:lnTo>
                <a:lnTo>
                  <a:pt x="259" y="18"/>
                </a:lnTo>
                <a:lnTo>
                  <a:pt x="268" y="21"/>
                </a:lnTo>
                <a:lnTo>
                  <a:pt x="277" y="27"/>
                </a:lnTo>
                <a:lnTo>
                  <a:pt x="287" y="30"/>
                </a:lnTo>
                <a:lnTo>
                  <a:pt x="293" y="37"/>
                </a:lnTo>
                <a:lnTo>
                  <a:pt x="302" y="40"/>
                </a:lnTo>
                <a:lnTo>
                  <a:pt x="311" y="46"/>
                </a:lnTo>
                <a:lnTo>
                  <a:pt x="320" y="52"/>
                </a:lnTo>
                <a:lnTo>
                  <a:pt x="326" y="55"/>
                </a:lnTo>
                <a:lnTo>
                  <a:pt x="335" y="61"/>
                </a:lnTo>
                <a:lnTo>
                  <a:pt x="341" y="67"/>
                </a:lnTo>
                <a:lnTo>
                  <a:pt x="351" y="73"/>
                </a:lnTo>
                <a:lnTo>
                  <a:pt x="360" y="79"/>
                </a:lnTo>
                <a:lnTo>
                  <a:pt x="366" y="85"/>
                </a:lnTo>
                <a:lnTo>
                  <a:pt x="375" y="91"/>
                </a:lnTo>
                <a:lnTo>
                  <a:pt x="381" y="98"/>
                </a:lnTo>
                <a:lnTo>
                  <a:pt x="387" y="104"/>
                </a:lnTo>
                <a:lnTo>
                  <a:pt x="396" y="110"/>
                </a:lnTo>
                <a:lnTo>
                  <a:pt x="402" y="116"/>
                </a:lnTo>
                <a:lnTo>
                  <a:pt x="408" y="122"/>
                </a:lnTo>
                <a:lnTo>
                  <a:pt x="418" y="131"/>
                </a:lnTo>
                <a:lnTo>
                  <a:pt x="424" y="137"/>
                </a:lnTo>
                <a:lnTo>
                  <a:pt x="430" y="143"/>
                </a:lnTo>
                <a:lnTo>
                  <a:pt x="436" y="149"/>
                </a:lnTo>
                <a:lnTo>
                  <a:pt x="442" y="159"/>
                </a:lnTo>
                <a:lnTo>
                  <a:pt x="448" y="165"/>
                </a:lnTo>
                <a:lnTo>
                  <a:pt x="454" y="174"/>
                </a:lnTo>
                <a:lnTo>
                  <a:pt x="460" y="180"/>
                </a:lnTo>
                <a:lnTo>
                  <a:pt x="466" y="189"/>
                </a:lnTo>
                <a:lnTo>
                  <a:pt x="472" y="195"/>
                </a:lnTo>
                <a:lnTo>
                  <a:pt x="479" y="204"/>
                </a:lnTo>
                <a:lnTo>
                  <a:pt x="482" y="211"/>
                </a:lnTo>
                <a:lnTo>
                  <a:pt x="488" y="220"/>
                </a:lnTo>
                <a:lnTo>
                  <a:pt x="494" y="226"/>
                </a:lnTo>
                <a:lnTo>
                  <a:pt x="497" y="235"/>
                </a:lnTo>
                <a:lnTo>
                  <a:pt x="503" y="244"/>
                </a:lnTo>
                <a:lnTo>
                  <a:pt x="506" y="253"/>
                </a:lnTo>
                <a:lnTo>
                  <a:pt x="512" y="259"/>
                </a:lnTo>
                <a:lnTo>
                  <a:pt x="515" y="269"/>
                </a:lnTo>
                <a:lnTo>
                  <a:pt x="0" y="495"/>
                </a:lnTo>
                <a:lnTo>
                  <a:pt x="213" y="0"/>
                </a:lnTo>
                <a:close/>
              </a:path>
            </a:pathLst>
          </a:custGeom>
          <a:solidFill>
            <a:srgbClr val="00CC99"/>
          </a:solidFill>
          <a:ln w="4763">
            <a:solidFill>
              <a:schemeClr val="tx1"/>
            </a:solidFill>
            <a:prstDash val="solid"/>
            <a:round/>
            <a:headEnd/>
            <a:tailEnd/>
          </a:ln>
        </p:spPr>
        <p:txBody>
          <a:bodyPr/>
          <a:lstStyle/>
          <a:p>
            <a:endParaRPr lang="en-GB"/>
          </a:p>
        </p:txBody>
      </p:sp>
      <p:sp>
        <p:nvSpPr>
          <p:cNvPr id="28695" name="Freeform 23"/>
          <p:cNvSpPr>
            <a:spLocks/>
          </p:cNvSpPr>
          <p:nvPr/>
        </p:nvSpPr>
        <p:spPr bwMode="auto">
          <a:xfrm>
            <a:off x="7121525" y="2360613"/>
            <a:ext cx="857250" cy="347662"/>
          </a:xfrm>
          <a:custGeom>
            <a:avLst/>
            <a:gdLst>
              <a:gd name="T0" fmla="*/ 0 w 540"/>
              <a:gd name="T1" fmla="*/ 2147483647 h 219"/>
              <a:gd name="T2" fmla="*/ 2147483647 w 540"/>
              <a:gd name="T3" fmla="*/ 0 h 219"/>
              <a:gd name="T4" fmla="*/ 2147483647 w 540"/>
              <a:gd name="T5" fmla="*/ 2147483647 h 219"/>
              <a:gd name="T6" fmla="*/ 0 w 540"/>
              <a:gd name="T7" fmla="*/ 2147483647 h 219"/>
              <a:gd name="T8" fmla="*/ 0 w 540"/>
              <a:gd name="T9" fmla="*/ 2147483647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0" h="219">
                <a:moveTo>
                  <a:pt x="0" y="165"/>
                </a:moveTo>
                <a:lnTo>
                  <a:pt x="540" y="0"/>
                </a:lnTo>
                <a:lnTo>
                  <a:pt x="540" y="55"/>
                </a:lnTo>
                <a:lnTo>
                  <a:pt x="0" y="219"/>
                </a:lnTo>
                <a:lnTo>
                  <a:pt x="0" y="165"/>
                </a:lnTo>
                <a:close/>
              </a:path>
            </a:pathLst>
          </a:custGeom>
          <a:solidFill>
            <a:srgbClr val="15387D"/>
          </a:solidFill>
          <a:ln w="4763">
            <a:solidFill>
              <a:srgbClr val="000000"/>
            </a:solidFill>
            <a:prstDash val="solid"/>
            <a:round/>
            <a:headEnd/>
            <a:tailEnd/>
          </a:ln>
        </p:spPr>
        <p:txBody>
          <a:bodyPr/>
          <a:lstStyle/>
          <a:p>
            <a:endParaRPr lang="en-GB"/>
          </a:p>
        </p:txBody>
      </p:sp>
      <p:sp>
        <p:nvSpPr>
          <p:cNvPr id="28696" name="Freeform 24"/>
          <p:cNvSpPr>
            <a:spLocks/>
          </p:cNvSpPr>
          <p:nvPr/>
        </p:nvSpPr>
        <p:spPr bwMode="auto">
          <a:xfrm>
            <a:off x="7121525" y="2263775"/>
            <a:ext cx="862013" cy="358775"/>
          </a:xfrm>
          <a:custGeom>
            <a:avLst/>
            <a:gdLst>
              <a:gd name="T0" fmla="*/ 2147483647 w 543"/>
              <a:gd name="T1" fmla="*/ 0 h 226"/>
              <a:gd name="T2" fmla="*/ 2147483647 w 543"/>
              <a:gd name="T3" fmla="*/ 2147483647 h 226"/>
              <a:gd name="T4" fmla="*/ 2147483647 w 543"/>
              <a:gd name="T5" fmla="*/ 2147483647 h 226"/>
              <a:gd name="T6" fmla="*/ 2147483647 w 543"/>
              <a:gd name="T7" fmla="*/ 2147483647 h 226"/>
              <a:gd name="T8" fmla="*/ 2147483647 w 543"/>
              <a:gd name="T9" fmla="*/ 2147483647 h 226"/>
              <a:gd name="T10" fmla="*/ 2147483647 w 543"/>
              <a:gd name="T11" fmla="*/ 2147483647 h 226"/>
              <a:gd name="T12" fmla="*/ 2147483647 w 543"/>
              <a:gd name="T13" fmla="*/ 2147483647 h 226"/>
              <a:gd name="T14" fmla="*/ 2147483647 w 543"/>
              <a:gd name="T15" fmla="*/ 2147483647 h 226"/>
              <a:gd name="T16" fmla="*/ 2147483647 w 543"/>
              <a:gd name="T17" fmla="*/ 2147483647 h 226"/>
              <a:gd name="T18" fmla="*/ 2147483647 w 543"/>
              <a:gd name="T19" fmla="*/ 2147483647 h 226"/>
              <a:gd name="T20" fmla="*/ 0 w 543"/>
              <a:gd name="T21" fmla="*/ 2147483647 h 226"/>
              <a:gd name="T22" fmla="*/ 2147483647 w 543"/>
              <a:gd name="T23" fmla="*/ 0 h 2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3" h="226">
                <a:moveTo>
                  <a:pt x="515" y="0"/>
                </a:moveTo>
                <a:lnTo>
                  <a:pt x="521" y="9"/>
                </a:lnTo>
                <a:lnTo>
                  <a:pt x="524" y="18"/>
                </a:lnTo>
                <a:lnTo>
                  <a:pt x="527" y="27"/>
                </a:lnTo>
                <a:lnTo>
                  <a:pt x="530" y="33"/>
                </a:lnTo>
                <a:lnTo>
                  <a:pt x="536" y="42"/>
                </a:lnTo>
                <a:lnTo>
                  <a:pt x="540" y="51"/>
                </a:lnTo>
                <a:lnTo>
                  <a:pt x="543" y="61"/>
                </a:lnTo>
                <a:lnTo>
                  <a:pt x="0" y="226"/>
                </a:lnTo>
                <a:lnTo>
                  <a:pt x="515" y="0"/>
                </a:lnTo>
                <a:close/>
              </a:path>
            </a:pathLst>
          </a:custGeom>
          <a:solidFill>
            <a:srgbClr val="2A6FF9"/>
          </a:solidFill>
          <a:ln w="4763">
            <a:solidFill>
              <a:schemeClr val="tx1"/>
            </a:solidFill>
            <a:prstDash val="solid"/>
            <a:round/>
            <a:headEnd/>
            <a:tailEnd/>
          </a:ln>
        </p:spPr>
        <p:txBody>
          <a:bodyPr/>
          <a:lstStyle/>
          <a:p>
            <a:endParaRPr lang="en-GB"/>
          </a:p>
        </p:txBody>
      </p:sp>
      <p:sp>
        <p:nvSpPr>
          <p:cNvPr id="28697" name="Freeform 25"/>
          <p:cNvSpPr>
            <a:spLocks/>
          </p:cNvSpPr>
          <p:nvPr/>
        </p:nvSpPr>
        <p:spPr bwMode="auto">
          <a:xfrm>
            <a:off x="7772400" y="2590800"/>
            <a:ext cx="241300" cy="668338"/>
          </a:xfrm>
          <a:custGeom>
            <a:avLst/>
            <a:gdLst>
              <a:gd name="T0" fmla="*/ 2147483647 w 152"/>
              <a:gd name="T1" fmla="*/ 2147483647 h 421"/>
              <a:gd name="T2" fmla="*/ 2147483647 w 152"/>
              <a:gd name="T3" fmla="*/ 2147483647 h 421"/>
              <a:gd name="T4" fmla="*/ 2147483647 w 152"/>
              <a:gd name="T5" fmla="*/ 2147483647 h 421"/>
              <a:gd name="T6" fmla="*/ 2147483647 w 152"/>
              <a:gd name="T7" fmla="*/ 2147483647 h 421"/>
              <a:gd name="T8" fmla="*/ 2147483647 w 152"/>
              <a:gd name="T9" fmla="*/ 2147483647 h 421"/>
              <a:gd name="T10" fmla="*/ 2147483647 w 152"/>
              <a:gd name="T11" fmla="*/ 2147483647 h 421"/>
              <a:gd name="T12" fmla="*/ 2147483647 w 152"/>
              <a:gd name="T13" fmla="*/ 2147483647 h 421"/>
              <a:gd name="T14" fmla="*/ 2147483647 w 152"/>
              <a:gd name="T15" fmla="*/ 2147483647 h 421"/>
              <a:gd name="T16" fmla="*/ 2147483647 w 152"/>
              <a:gd name="T17" fmla="*/ 2147483647 h 421"/>
              <a:gd name="T18" fmla="*/ 2147483647 w 152"/>
              <a:gd name="T19" fmla="*/ 2147483647 h 421"/>
              <a:gd name="T20" fmla="*/ 2147483647 w 152"/>
              <a:gd name="T21" fmla="*/ 2147483647 h 421"/>
              <a:gd name="T22" fmla="*/ 2147483647 w 152"/>
              <a:gd name="T23" fmla="*/ 2147483647 h 421"/>
              <a:gd name="T24" fmla="*/ 2147483647 w 152"/>
              <a:gd name="T25" fmla="*/ 2147483647 h 421"/>
              <a:gd name="T26" fmla="*/ 2147483647 w 152"/>
              <a:gd name="T27" fmla="*/ 2147483647 h 421"/>
              <a:gd name="T28" fmla="*/ 2147483647 w 152"/>
              <a:gd name="T29" fmla="*/ 2147483647 h 421"/>
              <a:gd name="T30" fmla="*/ 2147483647 w 152"/>
              <a:gd name="T31" fmla="*/ 2147483647 h 421"/>
              <a:gd name="T32" fmla="*/ 2147483647 w 152"/>
              <a:gd name="T33" fmla="*/ 2147483647 h 421"/>
              <a:gd name="T34" fmla="*/ 2147483647 w 152"/>
              <a:gd name="T35" fmla="*/ 2147483647 h 421"/>
              <a:gd name="T36" fmla="*/ 2147483647 w 152"/>
              <a:gd name="T37" fmla="*/ 2147483647 h 421"/>
              <a:gd name="T38" fmla="*/ 2147483647 w 152"/>
              <a:gd name="T39" fmla="*/ 2147483647 h 421"/>
              <a:gd name="T40" fmla="*/ 2147483647 w 152"/>
              <a:gd name="T41" fmla="*/ 2147483647 h 421"/>
              <a:gd name="T42" fmla="*/ 2147483647 w 152"/>
              <a:gd name="T43" fmla="*/ 2147483647 h 421"/>
              <a:gd name="T44" fmla="*/ 0 w 152"/>
              <a:gd name="T45" fmla="*/ 2147483647 h 421"/>
              <a:gd name="T46" fmla="*/ 2147483647 w 152"/>
              <a:gd name="T47" fmla="*/ 2147483647 h 421"/>
              <a:gd name="T48" fmla="*/ 2147483647 w 152"/>
              <a:gd name="T49" fmla="*/ 2147483647 h 421"/>
              <a:gd name="T50" fmla="*/ 2147483647 w 152"/>
              <a:gd name="T51" fmla="*/ 2147483647 h 421"/>
              <a:gd name="T52" fmla="*/ 2147483647 w 152"/>
              <a:gd name="T53" fmla="*/ 2147483647 h 421"/>
              <a:gd name="T54" fmla="*/ 2147483647 w 152"/>
              <a:gd name="T55" fmla="*/ 2147483647 h 421"/>
              <a:gd name="T56" fmla="*/ 2147483647 w 152"/>
              <a:gd name="T57" fmla="*/ 2147483647 h 421"/>
              <a:gd name="T58" fmla="*/ 2147483647 w 152"/>
              <a:gd name="T59" fmla="*/ 2147483647 h 421"/>
              <a:gd name="T60" fmla="*/ 2147483647 w 152"/>
              <a:gd name="T61" fmla="*/ 2147483647 h 421"/>
              <a:gd name="T62" fmla="*/ 2147483647 w 152"/>
              <a:gd name="T63" fmla="*/ 2147483647 h 421"/>
              <a:gd name="T64" fmla="*/ 2147483647 w 152"/>
              <a:gd name="T65" fmla="*/ 2147483647 h 421"/>
              <a:gd name="T66" fmla="*/ 2147483647 w 152"/>
              <a:gd name="T67" fmla="*/ 2147483647 h 421"/>
              <a:gd name="T68" fmla="*/ 2147483647 w 152"/>
              <a:gd name="T69" fmla="*/ 2147483647 h 421"/>
              <a:gd name="T70" fmla="*/ 2147483647 w 152"/>
              <a:gd name="T71" fmla="*/ 2147483647 h 421"/>
              <a:gd name="T72" fmla="*/ 2147483647 w 152"/>
              <a:gd name="T73" fmla="*/ 2147483647 h 421"/>
              <a:gd name="T74" fmla="*/ 2147483647 w 152"/>
              <a:gd name="T75" fmla="*/ 2147483647 h 421"/>
              <a:gd name="T76" fmla="*/ 2147483647 w 152"/>
              <a:gd name="T77" fmla="*/ 2147483647 h 421"/>
              <a:gd name="T78" fmla="*/ 2147483647 w 152"/>
              <a:gd name="T79" fmla="*/ 2147483647 h 421"/>
              <a:gd name="T80" fmla="*/ 2147483647 w 152"/>
              <a:gd name="T81" fmla="*/ 2147483647 h 421"/>
              <a:gd name="T82" fmla="*/ 2147483647 w 152"/>
              <a:gd name="T83" fmla="*/ 2147483647 h 421"/>
              <a:gd name="T84" fmla="*/ 2147483647 w 152"/>
              <a:gd name="T85" fmla="*/ 2147483647 h 421"/>
              <a:gd name="T86" fmla="*/ 2147483647 w 152"/>
              <a:gd name="T87" fmla="*/ 2147483647 h 421"/>
              <a:gd name="T88" fmla="*/ 2147483647 w 152"/>
              <a:gd name="T89" fmla="*/ 2147483647 h 421"/>
              <a:gd name="T90" fmla="*/ 2147483647 w 152"/>
              <a:gd name="T91" fmla="*/ 2147483647 h 4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2" h="421">
                <a:moveTo>
                  <a:pt x="152" y="0"/>
                </a:moveTo>
                <a:lnTo>
                  <a:pt x="152" y="9"/>
                </a:lnTo>
                <a:lnTo>
                  <a:pt x="152" y="18"/>
                </a:lnTo>
                <a:lnTo>
                  <a:pt x="149" y="27"/>
                </a:lnTo>
                <a:lnTo>
                  <a:pt x="149" y="36"/>
                </a:lnTo>
                <a:lnTo>
                  <a:pt x="149" y="48"/>
                </a:lnTo>
                <a:lnTo>
                  <a:pt x="149" y="58"/>
                </a:lnTo>
                <a:lnTo>
                  <a:pt x="146" y="67"/>
                </a:lnTo>
                <a:lnTo>
                  <a:pt x="146" y="76"/>
                </a:lnTo>
                <a:lnTo>
                  <a:pt x="143" y="85"/>
                </a:lnTo>
                <a:lnTo>
                  <a:pt x="143" y="94"/>
                </a:lnTo>
                <a:lnTo>
                  <a:pt x="140" y="103"/>
                </a:lnTo>
                <a:lnTo>
                  <a:pt x="140" y="112"/>
                </a:lnTo>
                <a:lnTo>
                  <a:pt x="137" y="122"/>
                </a:lnTo>
                <a:lnTo>
                  <a:pt x="134" y="131"/>
                </a:lnTo>
                <a:lnTo>
                  <a:pt x="131" y="140"/>
                </a:lnTo>
                <a:lnTo>
                  <a:pt x="131" y="149"/>
                </a:lnTo>
                <a:lnTo>
                  <a:pt x="128" y="158"/>
                </a:lnTo>
                <a:lnTo>
                  <a:pt x="125" y="164"/>
                </a:lnTo>
                <a:lnTo>
                  <a:pt x="122" y="174"/>
                </a:lnTo>
                <a:lnTo>
                  <a:pt x="118" y="183"/>
                </a:lnTo>
                <a:lnTo>
                  <a:pt x="112" y="192"/>
                </a:lnTo>
                <a:lnTo>
                  <a:pt x="109" y="201"/>
                </a:lnTo>
                <a:lnTo>
                  <a:pt x="106" y="210"/>
                </a:lnTo>
                <a:lnTo>
                  <a:pt x="103" y="219"/>
                </a:lnTo>
                <a:lnTo>
                  <a:pt x="97" y="225"/>
                </a:lnTo>
                <a:lnTo>
                  <a:pt x="94" y="235"/>
                </a:lnTo>
                <a:lnTo>
                  <a:pt x="88" y="244"/>
                </a:lnTo>
                <a:lnTo>
                  <a:pt x="85" y="253"/>
                </a:lnTo>
                <a:lnTo>
                  <a:pt x="79" y="259"/>
                </a:lnTo>
                <a:lnTo>
                  <a:pt x="76" y="268"/>
                </a:lnTo>
                <a:lnTo>
                  <a:pt x="70" y="277"/>
                </a:lnTo>
                <a:lnTo>
                  <a:pt x="64" y="283"/>
                </a:lnTo>
                <a:lnTo>
                  <a:pt x="61" y="293"/>
                </a:lnTo>
                <a:lnTo>
                  <a:pt x="54" y="299"/>
                </a:lnTo>
                <a:lnTo>
                  <a:pt x="48" y="308"/>
                </a:lnTo>
                <a:lnTo>
                  <a:pt x="42" y="314"/>
                </a:lnTo>
                <a:lnTo>
                  <a:pt x="36" y="323"/>
                </a:lnTo>
                <a:lnTo>
                  <a:pt x="30" y="329"/>
                </a:lnTo>
                <a:lnTo>
                  <a:pt x="24" y="338"/>
                </a:lnTo>
                <a:lnTo>
                  <a:pt x="18" y="345"/>
                </a:lnTo>
                <a:lnTo>
                  <a:pt x="12" y="351"/>
                </a:lnTo>
                <a:lnTo>
                  <a:pt x="6" y="360"/>
                </a:lnTo>
                <a:lnTo>
                  <a:pt x="0" y="366"/>
                </a:lnTo>
                <a:lnTo>
                  <a:pt x="0" y="421"/>
                </a:lnTo>
                <a:lnTo>
                  <a:pt x="6" y="415"/>
                </a:lnTo>
                <a:lnTo>
                  <a:pt x="12" y="406"/>
                </a:lnTo>
                <a:lnTo>
                  <a:pt x="18" y="400"/>
                </a:lnTo>
                <a:lnTo>
                  <a:pt x="24" y="393"/>
                </a:lnTo>
                <a:lnTo>
                  <a:pt x="30" y="384"/>
                </a:lnTo>
                <a:lnTo>
                  <a:pt x="36" y="378"/>
                </a:lnTo>
                <a:lnTo>
                  <a:pt x="42" y="369"/>
                </a:lnTo>
                <a:lnTo>
                  <a:pt x="48" y="363"/>
                </a:lnTo>
                <a:lnTo>
                  <a:pt x="54" y="354"/>
                </a:lnTo>
                <a:lnTo>
                  <a:pt x="61" y="348"/>
                </a:lnTo>
                <a:lnTo>
                  <a:pt x="64" y="338"/>
                </a:lnTo>
                <a:lnTo>
                  <a:pt x="70" y="332"/>
                </a:lnTo>
                <a:lnTo>
                  <a:pt x="76" y="323"/>
                </a:lnTo>
                <a:lnTo>
                  <a:pt x="79" y="314"/>
                </a:lnTo>
                <a:lnTo>
                  <a:pt x="85" y="308"/>
                </a:lnTo>
                <a:lnTo>
                  <a:pt x="88" y="299"/>
                </a:lnTo>
                <a:lnTo>
                  <a:pt x="94" y="290"/>
                </a:lnTo>
                <a:lnTo>
                  <a:pt x="97" y="280"/>
                </a:lnTo>
                <a:lnTo>
                  <a:pt x="103" y="274"/>
                </a:lnTo>
                <a:lnTo>
                  <a:pt x="106" y="265"/>
                </a:lnTo>
                <a:lnTo>
                  <a:pt x="109" y="256"/>
                </a:lnTo>
                <a:lnTo>
                  <a:pt x="112" y="247"/>
                </a:lnTo>
                <a:lnTo>
                  <a:pt x="118" y="238"/>
                </a:lnTo>
                <a:lnTo>
                  <a:pt x="122" y="229"/>
                </a:lnTo>
                <a:lnTo>
                  <a:pt x="125" y="219"/>
                </a:lnTo>
                <a:lnTo>
                  <a:pt x="128" y="213"/>
                </a:lnTo>
                <a:lnTo>
                  <a:pt x="131" y="204"/>
                </a:lnTo>
                <a:lnTo>
                  <a:pt x="131" y="195"/>
                </a:lnTo>
                <a:lnTo>
                  <a:pt x="134" y="186"/>
                </a:lnTo>
                <a:lnTo>
                  <a:pt x="137" y="177"/>
                </a:lnTo>
                <a:lnTo>
                  <a:pt x="140" y="167"/>
                </a:lnTo>
                <a:lnTo>
                  <a:pt x="140" y="158"/>
                </a:lnTo>
                <a:lnTo>
                  <a:pt x="143" y="149"/>
                </a:lnTo>
                <a:lnTo>
                  <a:pt x="143" y="140"/>
                </a:lnTo>
                <a:lnTo>
                  <a:pt x="146" y="131"/>
                </a:lnTo>
                <a:lnTo>
                  <a:pt x="146" y="122"/>
                </a:lnTo>
                <a:lnTo>
                  <a:pt x="149" y="112"/>
                </a:lnTo>
                <a:lnTo>
                  <a:pt x="149" y="103"/>
                </a:lnTo>
                <a:lnTo>
                  <a:pt x="149" y="91"/>
                </a:lnTo>
                <a:lnTo>
                  <a:pt x="149" y="82"/>
                </a:lnTo>
                <a:lnTo>
                  <a:pt x="152" y="73"/>
                </a:lnTo>
                <a:lnTo>
                  <a:pt x="152" y="64"/>
                </a:lnTo>
                <a:lnTo>
                  <a:pt x="152" y="54"/>
                </a:lnTo>
                <a:lnTo>
                  <a:pt x="152" y="0"/>
                </a:lnTo>
                <a:close/>
              </a:path>
            </a:pathLst>
          </a:custGeom>
          <a:solidFill>
            <a:srgbClr val="800000"/>
          </a:solidFill>
          <a:ln w="4763">
            <a:solidFill>
              <a:schemeClr val="tx1"/>
            </a:solidFill>
            <a:prstDash val="solid"/>
            <a:round/>
            <a:headEnd/>
            <a:tailEnd/>
          </a:ln>
        </p:spPr>
        <p:txBody>
          <a:bodyPr/>
          <a:lstStyle/>
          <a:p>
            <a:endParaRPr lang="en-GB"/>
          </a:p>
        </p:txBody>
      </p:sp>
      <p:sp>
        <p:nvSpPr>
          <p:cNvPr id="28698" name="Freeform 26"/>
          <p:cNvSpPr>
            <a:spLocks/>
          </p:cNvSpPr>
          <p:nvPr/>
        </p:nvSpPr>
        <p:spPr bwMode="auto">
          <a:xfrm>
            <a:off x="7121525" y="2622550"/>
            <a:ext cx="658813" cy="663575"/>
          </a:xfrm>
          <a:custGeom>
            <a:avLst/>
            <a:gdLst>
              <a:gd name="T0" fmla="*/ 0 w 415"/>
              <a:gd name="T1" fmla="*/ 0 h 418"/>
              <a:gd name="T2" fmla="*/ 2147483647 w 415"/>
              <a:gd name="T3" fmla="*/ 2147483647 h 418"/>
              <a:gd name="T4" fmla="*/ 2147483647 w 415"/>
              <a:gd name="T5" fmla="*/ 2147483647 h 418"/>
              <a:gd name="T6" fmla="*/ 0 w 415"/>
              <a:gd name="T7" fmla="*/ 2147483647 h 418"/>
              <a:gd name="T8" fmla="*/ 0 w 415"/>
              <a:gd name="T9" fmla="*/ 0 h 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5" h="418">
                <a:moveTo>
                  <a:pt x="0" y="0"/>
                </a:moveTo>
                <a:lnTo>
                  <a:pt x="415" y="363"/>
                </a:lnTo>
                <a:lnTo>
                  <a:pt x="415" y="418"/>
                </a:lnTo>
                <a:lnTo>
                  <a:pt x="0" y="54"/>
                </a:lnTo>
                <a:lnTo>
                  <a:pt x="0" y="0"/>
                </a:lnTo>
                <a:close/>
              </a:path>
            </a:pathLst>
          </a:custGeom>
          <a:solidFill>
            <a:srgbClr val="800000"/>
          </a:solidFill>
          <a:ln w="4763">
            <a:solidFill>
              <a:srgbClr val="000000"/>
            </a:solidFill>
            <a:prstDash val="solid"/>
            <a:round/>
            <a:headEnd/>
            <a:tailEnd/>
          </a:ln>
        </p:spPr>
        <p:txBody>
          <a:bodyPr/>
          <a:lstStyle/>
          <a:p>
            <a:endParaRPr lang="en-GB"/>
          </a:p>
        </p:txBody>
      </p:sp>
      <p:sp>
        <p:nvSpPr>
          <p:cNvPr id="28699" name="Freeform 27"/>
          <p:cNvSpPr>
            <a:spLocks/>
          </p:cNvSpPr>
          <p:nvPr/>
        </p:nvSpPr>
        <p:spPr bwMode="auto">
          <a:xfrm>
            <a:off x="7121525" y="2360613"/>
            <a:ext cx="904875" cy="842962"/>
          </a:xfrm>
          <a:custGeom>
            <a:avLst/>
            <a:gdLst>
              <a:gd name="T0" fmla="*/ 2147483647 w 570"/>
              <a:gd name="T1" fmla="*/ 2147483647 h 531"/>
              <a:gd name="T2" fmla="*/ 2147483647 w 570"/>
              <a:gd name="T3" fmla="*/ 2147483647 h 531"/>
              <a:gd name="T4" fmla="*/ 2147483647 w 570"/>
              <a:gd name="T5" fmla="*/ 2147483647 h 531"/>
              <a:gd name="T6" fmla="*/ 2147483647 w 570"/>
              <a:gd name="T7" fmla="*/ 2147483647 h 531"/>
              <a:gd name="T8" fmla="*/ 2147483647 w 570"/>
              <a:gd name="T9" fmla="*/ 2147483647 h 531"/>
              <a:gd name="T10" fmla="*/ 2147483647 w 570"/>
              <a:gd name="T11" fmla="*/ 2147483647 h 531"/>
              <a:gd name="T12" fmla="*/ 2147483647 w 570"/>
              <a:gd name="T13" fmla="*/ 2147483647 h 531"/>
              <a:gd name="T14" fmla="*/ 2147483647 w 570"/>
              <a:gd name="T15" fmla="*/ 2147483647 h 531"/>
              <a:gd name="T16" fmla="*/ 2147483647 w 570"/>
              <a:gd name="T17" fmla="*/ 2147483647 h 531"/>
              <a:gd name="T18" fmla="*/ 2147483647 w 570"/>
              <a:gd name="T19" fmla="*/ 2147483647 h 531"/>
              <a:gd name="T20" fmla="*/ 2147483647 w 570"/>
              <a:gd name="T21" fmla="*/ 2147483647 h 531"/>
              <a:gd name="T22" fmla="*/ 2147483647 w 570"/>
              <a:gd name="T23" fmla="*/ 2147483647 h 531"/>
              <a:gd name="T24" fmla="*/ 2147483647 w 570"/>
              <a:gd name="T25" fmla="*/ 2147483647 h 531"/>
              <a:gd name="T26" fmla="*/ 2147483647 w 570"/>
              <a:gd name="T27" fmla="*/ 2147483647 h 531"/>
              <a:gd name="T28" fmla="*/ 2147483647 w 570"/>
              <a:gd name="T29" fmla="*/ 2147483647 h 531"/>
              <a:gd name="T30" fmla="*/ 2147483647 w 570"/>
              <a:gd name="T31" fmla="*/ 2147483647 h 531"/>
              <a:gd name="T32" fmla="*/ 2147483647 w 570"/>
              <a:gd name="T33" fmla="*/ 2147483647 h 531"/>
              <a:gd name="T34" fmla="*/ 2147483647 w 570"/>
              <a:gd name="T35" fmla="*/ 2147483647 h 531"/>
              <a:gd name="T36" fmla="*/ 2147483647 w 570"/>
              <a:gd name="T37" fmla="*/ 2147483647 h 531"/>
              <a:gd name="T38" fmla="*/ 2147483647 w 570"/>
              <a:gd name="T39" fmla="*/ 2147483647 h 531"/>
              <a:gd name="T40" fmla="*/ 2147483647 w 570"/>
              <a:gd name="T41" fmla="*/ 2147483647 h 531"/>
              <a:gd name="T42" fmla="*/ 2147483647 w 570"/>
              <a:gd name="T43" fmla="*/ 2147483647 h 531"/>
              <a:gd name="T44" fmla="*/ 2147483647 w 570"/>
              <a:gd name="T45" fmla="*/ 2147483647 h 531"/>
              <a:gd name="T46" fmla="*/ 2147483647 w 570"/>
              <a:gd name="T47" fmla="*/ 2147483647 h 531"/>
              <a:gd name="T48" fmla="*/ 2147483647 w 570"/>
              <a:gd name="T49" fmla="*/ 2147483647 h 531"/>
              <a:gd name="T50" fmla="*/ 2147483647 w 570"/>
              <a:gd name="T51" fmla="*/ 2147483647 h 531"/>
              <a:gd name="T52" fmla="*/ 2147483647 w 570"/>
              <a:gd name="T53" fmla="*/ 2147483647 h 531"/>
              <a:gd name="T54" fmla="*/ 2147483647 w 570"/>
              <a:gd name="T55" fmla="*/ 2147483647 h 531"/>
              <a:gd name="T56" fmla="*/ 2147483647 w 570"/>
              <a:gd name="T57" fmla="*/ 2147483647 h 531"/>
              <a:gd name="T58" fmla="*/ 2147483647 w 570"/>
              <a:gd name="T59" fmla="*/ 2147483647 h 531"/>
              <a:gd name="T60" fmla="*/ 2147483647 w 570"/>
              <a:gd name="T61" fmla="*/ 2147483647 h 531"/>
              <a:gd name="T62" fmla="*/ 2147483647 w 570"/>
              <a:gd name="T63" fmla="*/ 2147483647 h 531"/>
              <a:gd name="T64" fmla="*/ 2147483647 w 570"/>
              <a:gd name="T65" fmla="*/ 0 h 5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0" h="531">
                <a:moveTo>
                  <a:pt x="543" y="0"/>
                </a:moveTo>
                <a:lnTo>
                  <a:pt x="546" y="9"/>
                </a:lnTo>
                <a:lnTo>
                  <a:pt x="549" y="18"/>
                </a:lnTo>
                <a:lnTo>
                  <a:pt x="549" y="27"/>
                </a:lnTo>
                <a:lnTo>
                  <a:pt x="552" y="36"/>
                </a:lnTo>
                <a:lnTo>
                  <a:pt x="555" y="45"/>
                </a:lnTo>
                <a:lnTo>
                  <a:pt x="558" y="55"/>
                </a:lnTo>
                <a:lnTo>
                  <a:pt x="558" y="64"/>
                </a:lnTo>
                <a:lnTo>
                  <a:pt x="561" y="73"/>
                </a:lnTo>
                <a:lnTo>
                  <a:pt x="561" y="82"/>
                </a:lnTo>
                <a:lnTo>
                  <a:pt x="564" y="91"/>
                </a:lnTo>
                <a:lnTo>
                  <a:pt x="564" y="100"/>
                </a:lnTo>
                <a:lnTo>
                  <a:pt x="567" y="110"/>
                </a:lnTo>
                <a:lnTo>
                  <a:pt x="567" y="119"/>
                </a:lnTo>
                <a:lnTo>
                  <a:pt x="567" y="128"/>
                </a:lnTo>
                <a:lnTo>
                  <a:pt x="567" y="137"/>
                </a:lnTo>
                <a:lnTo>
                  <a:pt x="570" y="146"/>
                </a:lnTo>
                <a:lnTo>
                  <a:pt x="570" y="155"/>
                </a:lnTo>
                <a:lnTo>
                  <a:pt x="570" y="165"/>
                </a:lnTo>
                <a:lnTo>
                  <a:pt x="570" y="174"/>
                </a:lnTo>
                <a:lnTo>
                  <a:pt x="570" y="183"/>
                </a:lnTo>
                <a:lnTo>
                  <a:pt x="567" y="192"/>
                </a:lnTo>
                <a:lnTo>
                  <a:pt x="567" y="201"/>
                </a:lnTo>
                <a:lnTo>
                  <a:pt x="567" y="213"/>
                </a:lnTo>
                <a:lnTo>
                  <a:pt x="567" y="223"/>
                </a:lnTo>
                <a:lnTo>
                  <a:pt x="564" y="232"/>
                </a:lnTo>
                <a:lnTo>
                  <a:pt x="564" y="241"/>
                </a:lnTo>
                <a:lnTo>
                  <a:pt x="561" y="250"/>
                </a:lnTo>
                <a:lnTo>
                  <a:pt x="561" y="259"/>
                </a:lnTo>
                <a:lnTo>
                  <a:pt x="558" y="268"/>
                </a:lnTo>
                <a:lnTo>
                  <a:pt x="558" y="277"/>
                </a:lnTo>
                <a:lnTo>
                  <a:pt x="555" y="287"/>
                </a:lnTo>
                <a:lnTo>
                  <a:pt x="552" y="296"/>
                </a:lnTo>
                <a:lnTo>
                  <a:pt x="549" y="305"/>
                </a:lnTo>
                <a:lnTo>
                  <a:pt x="549" y="314"/>
                </a:lnTo>
                <a:lnTo>
                  <a:pt x="546" y="323"/>
                </a:lnTo>
                <a:lnTo>
                  <a:pt x="543" y="329"/>
                </a:lnTo>
                <a:lnTo>
                  <a:pt x="540" y="339"/>
                </a:lnTo>
                <a:lnTo>
                  <a:pt x="536" y="348"/>
                </a:lnTo>
                <a:lnTo>
                  <a:pt x="530" y="357"/>
                </a:lnTo>
                <a:lnTo>
                  <a:pt x="527" y="366"/>
                </a:lnTo>
                <a:lnTo>
                  <a:pt x="524" y="375"/>
                </a:lnTo>
                <a:lnTo>
                  <a:pt x="521" y="384"/>
                </a:lnTo>
                <a:lnTo>
                  <a:pt x="515" y="390"/>
                </a:lnTo>
                <a:lnTo>
                  <a:pt x="512" y="400"/>
                </a:lnTo>
                <a:lnTo>
                  <a:pt x="506" y="409"/>
                </a:lnTo>
                <a:lnTo>
                  <a:pt x="503" y="418"/>
                </a:lnTo>
                <a:lnTo>
                  <a:pt x="497" y="424"/>
                </a:lnTo>
                <a:lnTo>
                  <a:pt x="494" y="433"/>
                </a:lnTo>
                <a:lnTo>
                  <a:pt x="488" y="442"/>
                </a:lnTo>
                <a:lnTo>
                  <a:pt x="482" y="448"/>
                </a:lnTo>
                <a:lnTo>
                  <a:pt x="479" y="458"/>
                </a:lnTo>
                <a:lnTo>
                  <a:pt x="472" y="464"/>
                </a:lnTo>
                <a:lnTo>
                  <a:pt x="466" y="473"/>
                </a:lnTo>
                <a:lnTo>
                  <a:pt x="460" y="479"/>
                </a:lnTo>
                <a:lnTo>
                  <a:pt x="454" y="488"/>
                </a:lnTo>
                <a:lnTo>
                  <a:pt x="448" y="494"/>
                </a:lnTo>
                <a:lnTo>
                  <a:pt x="442" y="503"/>
                </a:lnTo>
                <a:lnTo>
                  <a:pt x="436" y="510"/>
                </a:lnTo>
                <a:lnTo>
                  <a:pt x="430" y="516"/>
                </a:lnTo>
                <a:lnTo>
                  <a:pt x="424" y="525"/>
                </a:lnTo>
                <a:lnTo>
                  <a:pt x="418" y="531"/>
                </a:lnTo>
                <a:lnTo>
                  <a:pt x="0" y="165"/>
                </a:lnTo>
                <a:lnTo>
                  <a:pt x="543" y="0"/>
                </a:lnTo>
                <a:close/>
              </a:path>
            </a:pathLst>
          </a:custGeom>
          <a:solidFill>
            <a:srgbClr val="FF0000"/>
          </a:solidFill>
          <a:ln w="4763">
            <a:solidFill>
              <a:schemeClr val="tx1"/>
            </a:solidFill>
            <a:prstDash val="solid"/>
            <a:round/>
            <a:headEnd/>
            <a:tailEnd/>
          </a:ln>
        </p:spPr>
        <p:txBody>
          <a:bodyPr/>
          <a:lstStyle/>
          <a:p>
            <a:endParaRPr lang="en-GB"/>
          </a:p>
        </p:txBody>
      </p:sp>
      <p:sp>
        <p:nvSpPr>
          <p:cNvPr id="28700" name="Freeform 28"/>
          <p:cNvSpPr>
            <a:spLocks/>
          </p:cNvSpPr>
          <p:nvPr/>
        </p:nvSpPr>
        <p:spPr bwMode="auto">
          <a:xfrm>
            <a:off x="7467600" y="3200400"/>
            <a:ext cx="280988" cy="276225"/>
          </a:xfrm>
          <a:custGeom>
            <a:avLst/>
            <a:gdLst>
              <a:gd name="T0" fmla="*/ 2147483647 w 177"/>
              <a:gd name="T1" fmla="*/ 0 h 174"/>
              <a:gd name="T2" fmla="*/ 2147483647 w 177"/>
              <a:gd name="T3" fmla="*/ 2147483647 h 174"/>
              <a:gd name="T4" fmla="*/ 2147483647 w 177"/>
              <a:gd name="T5" fmla="*/ 2147483647 h 174"/>
              <a:gd name="T6" fmla="*/ 2147483647 w 177"/>
              <a:gd name="T7" fmla="*/ 2147483647 h 174"/>
              <a:gd name="T8" fmla="*/ 2147483647 w 177"/>
              <a:gd name="T9" fmla="*/ 2147483647 h 174"/>
              <a:gd name="T10" fmla="*/ 2147483647 w 177"/>
              <a:gd name="T11" fmla="*/ 2147483647 h 174"/>
              <a:gd name="T12" fmla="*/ 2147483647 w 177"/>
              <a:gd name="T13" fmla="*/ 2147483647 h 174"/>
              <a:gd name="T14" fmla="*/ 2147483647 w 177"/>
              <a:gd name="T15" fmla="*/ 2147483647 h 174"/>
              <a:gd name="T16" fmla="*/ 2147483647 w 177"/>
              <a:gd name="T17" fmla="*/ 2147483647 h 174"/>
              <a:gd name="T18" fmla="*/ 2147483647 w 177"/>
              <a:gd name="T19" fmla="*/ 2147483647 h 174"/>
              <a:gd name="T20" fmla="*/ 2147483647 w 177"/>
              <a:gd name="T21" fmla="*/ 2147483647 h 174"/>
              <a:gd name="T22" fmla="*/ 2147483647 w 177"/>
              <a:gd name="T23" fmla="*/ 2147483647 h 174"/>
              <a:gd name="T24" fmla="*/ 2147483647 w 177"/>
              <a:gd name="T25" fmla="*/ 2147483647 h 174"/>
              <a:gd name="T26" fmla="*/ 2147483647 w 177"/>
              <a:gd name="T27" fmla="*/ 2147483647 h 174"/>
              <a:gd name="T28" fmla="*/ 2147483647 w 177"/>
              <a:gd name="T29" fmla="*/ 2147483647 h 174"/>
              <a:gd name="T30" fmla="*/ 2147483647 w 177"/>
              <a:gd name="T31" fmla="*/ 2147483647 h 174"/>
              <a:gd name="T32" fmla="*/ 2147483647 w 177"/>
              <a:gd name="T33" fmla="*/ 2147483647 h 174"/>
              <a:gd name="T34" fmla="*/ 2147483647 w 177"/>
              <a:gd name="T35" fmla="*/ 2147483647 h 174"/>
              <a:gd name="T36" fmla="*/ 2147483647 w 177"/>
              <a:gd name="T37" fmla="*/ 2147483647 h 174"/>
              <a:gd name="T38" fmla="*/ 2147483647 w 177"/>
              <a:gd name="T39" fmla="*/ 2147483647 h 174"/>
              <a:gd name="T40" fmla="*/ 2147483647 w 177"/>
              <a:gd name="T41" fmla="*/ 2147483647 h 174"/>
              <a:gd name="T42" fmla="*/ 2147483647 w 177"/>
              <a:gd name="T43" fmla="*/ 2147483647 h 174"/>
              <a:gd name="T44" fmla="*/ 2147483647 w 177"/>
              <a:gd name="T45" fmla="*/ 2147483647 h 174"/>
              <a:gd name="T46" fmla="*/ 2147483647 w 177"/>
              <a:gd name="T47" fmla="*/ 2147483647 h 174"/>
              <a:gd name="T48" fmla="*/ 0 w 177"/>
              <a:gd name="T49" fmla="*/ 2147483647 h 174"/>
              <a:gd name="T50" fmla="*/ 0 w 177"/>
              <a:gd name="T51" fmla="*/ 2147483647 h 174"/>
              <a:gd name="T52" fmla="*/ 2147483647 w 177"/>
              <a:gd name="T53" fmla="*/ 2147483647 h 174"/>
              <a:gd name="T54" fmla="*/ 2147483647 w 177"/>
              <a:gd name="T55" fmla="*/ 2147483647 h 174"/>
              <a:gd name="T56" fmla="*/ 2147483647 w 177"/>
              <a:gd name="T57" fmla="*/ 2147483647 h 174"/>
              <a:gd name="T58" fmla="*/ 2147483647 w 177"/>
              <a:gd name="T59" fmla="*/ 2147483647 h 174"/>
              <a:gd name="T60" fmla="*/ 2147483647 w 177"/>
              <a:gd name="T61" fmla="*/ 2147483647 h 174"/>
              <a:gd name="T62" fmla="*/ 2147483647 w 177"/>
              <a:gd name="T63" fmla="*/ 2147483647 h 174"/>
              <a:gd name="T64" fmla="*/ 2147483647 w 177"/>
              <a:gd name="T65" fmla="*/ 2147483647 h 174"/>
              <a:gd name="T66" fmla="*/ 2147483647 w 177"/>
              <a:gd name="T67" fmla="*/ 2147483647 h 174"/>
              <a:gd name="T68" fmla="*/ 2147483647 w 177"/>
              <a:gd name="T69" fmla="*/ 2147483647 h 174"/>
              <a:gd name="T70" fmla="*/ 2147483647 w 177"/>
              <a:gd name="T71" fmla="*/ 2147483647 h 174"/>
              <a:gd name="T72" fmla="*/ 2147483647 w 177"/>
              <a:gd name="T73" fmla="*/ 2147483647 h 174"/>
              <a:gd name="T74" fmla="*/ 2147483647 w 177"/>
              <a:gd name="T75" fmla="*/ 2147483647 h 174"/>
              <a:gd name="T76" fmla="*/ 2147483647 w 177"/>
              <a:gd name="T77" fmla="*/ 2147483647 h 174"/>
              <a:gd name="T78" fmla="*/ 2147483647 w 177"/>
              <a:gd name="T79" fmla="*/ 2147483647 h 174"/>
              <a:gd name="T80" fmla="*/ 2147483647 w 177"/>
              <a:gd name="T81" fmla="*/ 2147483647 h 174"/>
              <a:gd name="T82" fmla="*/ 2147483647 w 177"/>
              <a:gd name="T83" fmla="*/ 2147483647 h 174"/>
              <a:gd name="T84" fmla="*/ 2147483647 w 177"/>
              <a:gd name="T85" fmla="*/ 2147483647 h 174"/>
              <a:gd name="T86" fmla="*/ 2147483647 w 177"/>
              <a:gd name="T87" fmla="*/ 2147483647 h 174"/>
              <a:gd name="T88" fmla="*/ 2147483647 w 177"/>
              <a:gd name="T89" fmla="*/ 2147483647 h 174"/>
              <a:gd name="T90" fmla="*/ 2147483647 w 177"/>
              <a:gd name="T91" fmla="*/ 2147483647 h 174"/>
              <a:gd name="T92" fmla="*/ 2147483647 w 177"/>
              <a:gd name="T93" fmla="*/ 2147483647 h 174"/>
              <a:gd name="T94" fmla="*/ 2147483647 w 177"/>
              <a:gd name="T95" fmla="*/ 2147483647 h 174"/>
              <a:gd name="T96" fmla="*/ 2147483647 w 177"/>
              <a:gd name="T97" fmla="*/ 2147483647 h 174"/>
              <a:gd name="T98" fmla="*/ 2147483647 w 177"/>
              <a:gd name="T99" fmla="*/ 2147483647 h 174"/>
              <a:gd name="T100" fmla="*/ 2147483647 w 177"/>
              <a:gd name="T101" fmla="*/ 0 h 1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7" h="174">
                <a:moveTo>
                  <a:pt x="177" y="0"/>
                </a:moveTo>
                <a:lnTo>
                  <a:pt x="167" y="6"/>
                </a:lnTo>
                <a:lnTo>
                  <a:pt x="161" y="12"/>
                </a:lnTo>
                <a:lnTo>
                  <a:pt x="155" y="18"/>
                </a:lnTo>
                <a:lnTo>
                  <a:pt x="146" y="27"/>
                </a:lnTo>
                <a:lnTo>
                  <a:pt x="140" y="34"/>
                </a:lnTo>
                <a:lnTo>
                  <a:pt x="134" y="40"/>
                </a:lnTo>
                <a:lnTo>
                  <a:pt x="125" y="46"/>
                </a:lnTo>
                <a:lnTo>
                  <a:pt x="119" y="52"/>
                </a:lnTo>
                <a:lnTo>
                  <a:pt x="110" y="58"/>
                </a:lnTo>
                <a:lnTo>
                  <a:pt x="100" y="61"/>
                </a:lnTo>
                <a:lnTo>
                  <a:pt x="94" y="67"/>
                </a:lnTo>
                <a:lnTo>
                  <a:pt x="85" y="73"/>
                </a:lnTo>
                <a:lnTo>
                  <a:pt x="79" y="79"/>
                </a:lnTo>
                <a:lnTo>
                  <a:pt x="70" y="82"/>
                </a:lnTo>
                <a:lnTo>
                  <a:pt x="61" y="88"/>
                </a:lnTo>
                <a:lnTo>
                  <a:pt x="52" y="95"/>
                </a:lnTo>
                <a:lnTo>
                  <a:pt x="46" y="98"/>
                </a:lnTo>
                <a:lnTo>
                  <a:pt x="36" y="104"/>
                </a:lnTo>
                <a:lnTo>
                  <a:pt x="27" y="107"/>
                </a:lnTo>
                <a:lnTo>
                  <a:pt x="18" y="113"/>
                </a:lnTo>
                <a:lnTo>
                  <a:pt x="9" y="116"/>
                </a:lnTo>
                <a:lnTo>
                  <a:pt x="0" y="119"/>
                </a:lnTo>
                <a:lnTo>
                  <a:pt x="0" y="174"/>
                </a:lnTo>
                <a:lnTo>
                  <a:pt x="9" y="171"/>
                </a:lnTo>
                <a:lnTo>
                  <a:pt x="18" y="168"/>
                </a:lnTo>
                <a:lnTo>
                  <a:pt x="27" y="162"/>
                </a:lnTo>
                <a:lnTo>
                  <a:pt x="36" y="159"/>
                </a:lnTo>
                <a:lnTo>
                  <a:pt x="46" y="153"/>
                </a:lnTo>
                <a:lnTo>
                  <a:pt x="52" y="150"/>
                </a:lnTo>
                <a:lnTo>
                  <a:pt x="61" y="143"/>
                </a:lnTo>
                <a:lnTo>
                  <a:pt x="70" y="137"/>
                </a:lnTo>
                <a:lnTo>
                  <a:pt x="79" y="134"/>
                </a:lnTo>
                <a:lnTo>
                  <a:pt x="85" y="128"/>
                </a:lnTo>
                <a:lnTo>
                  <a:pt x="94" y="122"/>
                </a:lnTo>
                <a:lnTo>
                  <a:pt x="100" y="116"/>
                </a:lnTo>
                <a:lnTo>
                  <a:pt x="110" y="113"/>
                </a:lnTo>
                <a:lnTo>
                  <a:pt x="119" y="107"/>
                </a:lnTo>
                <a:lnTo>
                  <a:pt x="125" y="101"/>
                </a:lnTo>
                <a:lnTo>
                  <a:pt x="134" y="95"/>
                </a:lnTo>
                <a:lnTo>
                  <a:pt x="140" y="88"/>
                </a:lnTo>
                <a:lnTo>
                  <a:pt x="146" y="82"/>
                </a:lnTo>
                <a:lnTo>
                  <a:pt x="155" y="73"/>
                </a:lnTo>
                <a:lnTo>
                  <a:pt x="161" y="67"/>
                </a:lnTo>
                <a:lnTo>
                  <a:pt x="167" y="61"/>
                </a:lnTo>
                <a:lnTo>
                  <a:pt x="177" y="55"/>
                </a:lnTo>
                <a:lnTo>
                  <a:pt x="177" y="0"/>
                </a:lnTo>
                <a:close/>
              </a:path>
            </a:pathLst>
          </a:custGeom>
          <a:solidFill>
            <a:srgbClr val="7D7F00"/>
          </a:solidFill>
          <a:ln w="4763">
            <a:solidFill>
              <a:schemeClr val="tx1"/>
            </a:solidFill>
            <a:prstDash val="solid"/>
            <a:round/>
            <a:headEnd/>
            <a:tailEnd/>
          </a:ln>
        </p:spPr>
        <p:txBody>
          <a:bodyPr/>
          <a:lstStyle/>
          <a:p>
            <a:endParaRPr lang="en-GB"/>
          </a:p>
        </p:txBody>
      </p:sp>
      <p:sp>
        <p:nvSpPr>
          <p:cNvPr id="28701" name="Freeform 29"/>
          <p:cNvSpPr>
            <a:spLocks/>
          </p:cNvSpPr>
          <p:nvPr/>
        </p:nvSpPr>
        <p:spPr bwMode="auto">
          <a:xfrm>
            <a:off x="7121525" y="2622550"/>
            <a:ext cx="382588" cy="857250"/>
          </a:xfrm>
          <a:custGeom>
            <a:avLst/>
            <a:gdLst>
              <a:gd name="T0" fmla="*/ 0 w 241"/>
              <a:gd name="T1" fmla="*/ 0 h 540"/>
              <a:gd name="T2" fmla="*/ 2147483647 w 241"/>
              <a:gd name="T3" fmla="*/ 2147483647 h 540"/>
              <a:gd name="T4" fmla="*/ 2147483647 w 241"/>
              <a:gd name="T5" fmla="*/ 2147483647 h 540"/>
              <a:gd name="T6" fmla="*/ 0 w 241"/>
              <a:gd name="T7" fmla="*/ 2147483647 h 540"/>
              <a:gd name="T8" fmla="*/ 0 w 241"/>
              <a:gd name="T9" fmla="*/ 0 h 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540">
                <a:moveTo>
                  <a:pt x="0" y="0"/>
                </a:moveTo>
                <a:lnTo>
                  <a:pt x="241" y="485"/>
                </a:lnTo>
                <a:lnTo>
                  <a:pt x="241" y="540"/>
                </a:lnTo>
                <a:lnTo>
                  <a:pt x="0" y="54"/>
                </a:lnTo>
                <a:lnTo>
                  <a:pt x="0" y="0"/>
                </a:lnTo>
                <a:close/>
              </a:path>
            </a:pathLst>
          </a:custGeom>
          <a:solidFill>
            <a:srgbClr val="7D7F00"/>
          </a:solidFill>
          <a:ln w="4763">
            <a:solidFill>
              <a:srgbClr val="000000"/>
            </a:solidFill>
            <a:prstDash val="solid"/>
            <a:round/>
            <a:headEnd/>
            <a:tailEnd/>
          </a:ln>
        </p:spPr>
        <p:txBody>
          <a:bodyPr/>
          <a:lstStyle/>
          <a:p>
            <a:endParaRPr lang="en-GB"/>
          </a:p>
        </p:txBody>
      </p:sp>
      <p:sp>
        <p:nvSpPr>
          <p:cNvPr id="28702" name="Freeform 30"/>
          <p:cNvSpPr>
            <a:spLocks/>
          </p:cNvSpPr>
          <p:nvPr/>
        </p:nvSpPr>
        <p:spPr bwMode="auto">
          <a:xfrm>
            <a:off x="7121525" y="2622550"/>
            <a:ext cx="663575" cy="769938"/>
          </a:xfrm>
          <a:custGeom>
            <a:avLst/>
            <a:gdLst>
              <a:gd name="T0" fmla="*/ 2147483647 w 418"/>
              <a:gd name="T1" fmla="*/ 2147483647 h 485"/>
              <a:gd name="T2" fmla="*/ 2147483647 w 418"/>
              <a:gd name="T3" fmla="*/ 2147483647 h 485"/>
              <a:gd name="T4" fmla="*/ 2147483647 w 418"/>
              <a:gd name="T5" fmla="*/ 2147483647 h 485"/>
              <a:gd name="T6" fmla="*/ 2147483647 w 418"/>
              <a:gd name="T7" fmla="*/ 2147483647 h 485"/>
              <a:gd name="T8" fmla="*/ 2147483647 w 418"/>
              <a:gd name="T9" fmla="*/ 2147483647 h 485"/>
              <a:gd name="T10" fmla="*/ 2147483647 w 418"/>
              <a:gd name="T11" fmla="*/ 2147483647 h 485"/>
              <a:gd name="T12" fmla="*/ 2147483647 w 418"/>
              <a:gd name="T13" fmla="*/ 2147483647 h 485"/>
              <a:gd name="T14" fmla="*/ 2147483647 w 418"/>
              <a:gd name="T15" fmla="*/ 2147483647 h 485"/>
              <a:gd name="T16" fmla="*/ 2147483647 w 418"/>
              <a:gd name="T17" fmla="*/ 2147483647 h 485"/>
              <a:gd name="T18" fmla="*/ 2147483647 w 418"/>
              <a:gd name="T19" fmla="*/ 2147483647 h 485"/>
              <a:gd name="T20" fmla="*/ 2147483647 w 418"/>
              <a:gd name="T21" fmla="*/ 2147483647 h 485"/>
              <a:gd name="T22" fmla="*/ 2147483647 w 418"/>
              <a:gd name="T23" fmla="*/ 2147483647 h 485"/>
              <a:gd name="T24" fmla="*/ 2147483647 w 418"/>
              <a:gd name="T25" fmla="*/ 2147483647 h 485"/>
              <a:gd name="T26" fmla="*/ 2147483647 w 418"/>
              <a:gd name="T27" fmla="*/ 2147483647 h 485"/>
              <a:gd name="T28" fmla="*/ 2147483647 w 418"/>
              <a:gd name="T29" fmla="*/ 2147483647 h 485"/>
              <a:gd name="T30" fmla="*/ 2147483647 w 418"/>
              <a:gd name="T31" fmla="*/ 2147483647 h 485"/>
              <a:gd name="T32" fmla="*/ 2147483647 w 418"/>
              <a:gd name="T33" fmla="*/ 2147483647 h 485"/>
              <a:gd name="T34" fmla="*/ 2147483647 w 418"/>
              <a:gd name="T35" fmla="*/ 2147483647 h 485"/>
              <a:gd name="T36" fmla="*/ 2147483647 w 418"/>
              <a:gd name="T37" fmla="*/ 2147483647 h 485"/>
              <a:gd name="T38" fmla="*/ 2147483647 w 418"/>
              <a:gd name="T39" fmla="*/ 2147483647 h 485"/>
              <a:gd name="T40" fmla="*/ 2147483647 w 418"/>
              <a:gd name="T41" fmla="*/ 2147483647 h 485"/>
              <a:gd name="T42" fmla="*/ 2147483647 w 418"/>
              <a:gd name="T43" fmla="*/ 2147483647 h 485"/>
              <a:gd name="T44" fmla="*/ 2147483647 w 418"/>
              <a:gd name="T45" fmla="*/ 2147483647 h 485"/>
              <a:gd name="T46" fmla="*/ 2147483647 w 418"/>
              <a:gd name="T47" fmla="*/ 2147483647 h 485"/>
              <a:gd name="T48" fmla="*/ 2147483647 w 418"/>
              <a:gd name="T49" fmla="*/ 2147483647 h 485"/>
              <a:gd name="T50" fmla="*/ 0 w 418"/>
              <a:gd name="T51" fmla="*/ 0 h 485"/>
              <a:gd name="T52" fmla="*/ 2147483647 w 418"/>
              <a:gd name="T53" fmla="*/ 2147483647 h 4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8" h="485">
                <a:moveTo>
                  <a:pt x="418" y="366"/>
                </a:moveTo>
                <a:lnTo>
                  <a:pt x="408" y="372"/>
                </a:lnTo>
                <a:lnTo>
                  <a:pt x="402" y="378"/>
                </a:lnTo>
                <a:lnTo>
                  <a:pt x="396" y="384"/>
                </a:lnTo>
                <a:lnTo>
                  <a:pt x="387" y="393"/>
                </a:lnTo>
                <a:lnTo>
                  <a:pt x="381" y="400"/>
                </a:lnTo>
                <a:lnTo>
                  <a:pt x="375" y="406"/>
                </a:lnTo>
                <a:lnTo>
                  <a:pt x="366" y="412"/>
                </a:lnTo>
                <a:lnTo>
                  <a:pt x="360" y="418"/>
                </a:lnTo>
                <a:lnTo>
                  <a:pt x="351" y="424"/>
                </a:lnTo>
                <a:lnTo>
                  <a:pt x="341" y="427"/>
                </a:lnTo>
                <a:lnTo>
                  <a:pt x="335" y="433"/>
                </a:lnTo>
                <a:lnTo>
                  <a:pt x="326" y="439"/>
                </a:lnTo>
                <a:lnTo>
                  <a:pt x="320" y="445"/>
                </a:lnTo>
                <a:lnTo>
                  <a:pt x="311" y="448"/>
                </a:lnTo>
                <a:lnTo>
                  <a:pt x="302" y="454"/>
                </a:lnTo>
                <a:lnTo>
                  <a:pt x="293" y="461"/>
                </a:lnTo>
                <a:lnTo>
                  <a:pt x="287" y="464"/>
                </a:lnTo>
                <a:lnTo>
                  <a:pt x="277" y="470"/>
                </a:lnTo>
                <a:lnTo>
                  <a:pt x="268" y="473"/>
                </a:lnTo>
                <a:lnTo>
                  <a:pt x="259" y="479"/>
                </a:lnTo>
                <a:lnTo>
                  <a:pt x="250" y="482"/>
                </a:lnTo>
                <a:lnTo>
                  <a:pt x="241" y="485"/>
                </a:lnTo>
                <a:lnTo>
                  <a:pt x="0" y="0"/>
                </a:lnTo>
                <a:lnTo>
                  <a:pt x="418" y="366"/>
                </a:lnTo>
                <a:close/>
              </a:path>
            </a:pathLst>
          </a:custGeom>
          <a:solidFill>
            <a:srgbClr val="FAFD00"/>
          </a:solidFill>
          <a:ln w="4763">
            <a:solidFill>
              <a:schemeClr val="tx1"/>
            </a:solidFill>
            <a:prstDash val="solid"/>
            <a:round/>
            <a:headEnd/>
            <a:tailEnd/>
          </a:ln>
        </p:spPr>
        <p:txBody>
          <a:bodyPr/>
          <a:lstStyle/>
          <a:p>
            <a:endParaRPr lang="en-GB"/>
          </a:p>
        </p:txBody>
      </p:sp>
      <p:sp>
        <p:nvSpPr>
          <p:cNvPr id="28703" name="Freeform 31"/>
          <p:cNvSpPr>
            <a:spLocks/>
          </p:cNvSpPr>
          <p:nvPr/>
        </p:nvSpPr>
        <p:spPr bwMode="auto">
          <a:xfrm>
            <a:off x="6221413" y="2622550"/>
            <a:ext cx="1282700" cy="939800"/>
          </a:xfrm>
          <a:custGeom>
            <a:avLst/>
            <a:gdLst>
              <a:gd name="T0" fmla="*/ 2147483647 w 808"/>
              <a:gd name="T1" fmla="*/ 2147483647 h 592"/>
              <a:gd name="T2" fmla="*/ 2147483647 w 808"/>
              <a:gd name="T3" fmla="*/ 2147483647 h 592"/>
              <a:gd name="T4" fmla="*/ 2147483647 w 808"/>
              <a:gd name="T5" fmla="*/ 2147483647 h 592"/>
              <a:gd name="T6" fmla="*/ 2147483647 w 808"/>
              <a:gd name="T7" fmla="*/ 2147483647 h 592"/>
              <a:gd name="T8" fmla="*/ 2147483647 w 808"/>
              <a:gd name="T9" fmla="*/ 2147483647 h 592"/>
              <a:gd name="T10" fmla="*/ 2147483647 w 808"/>
              <a:gd name="T11" fmla="*/ 2147483647 h 592"/>
              <a:gd name="T12" fmla="*/ 2147483647 w 808"/>
              <a:gd name="T13" fmla="*/ 2147483647 h 592"/>
              <a:gd name="T14" fmla="*/ 2147483647 w 808"/>
              <a:gd name="T15" fmla="*/ 2147483647 h 592"/>
              <a:gd name="T16" fmla="*/ 2147483647 w 808"/>
              <a:gd name="T17" fmla="*/ 2147483647 h 592"/>
              <a:gd name="T18" fmla="*/ 2147483647 w 808"/>
              <a:gd name="T19" fmla="*/ 2147483647 h 592"/>
              <a:gd name="T20" fmla="*/ 2147483647 w 808"/>
              <a:gd name="T21" fmla="*/ 2147483647 h 592"/>
              <a:gd name="T22" fmla="*/ 2147483647 w 808"/>
              <a:gd name="T23" fmla="*/ 2147483647 h 592"/>
              <a:gd name="T24" fmla="*/ 2147483647 w 808"/>
              <a:gd name="T25" fmla="*/ 2147483647 h 592"/>
              <a:gd name="T26" fmla="*/ 2147483647 w 808"/>
              <a:gd name="T27" fmla="*/ 2147483647 h 592"/>
              <a:gd name="T28" fmla="*/ 2147483647 w 808"/>
              <a:gd name="T29" fmla="*/ 2147483647 h 592"/>
              <a:gd name="T30" fmla="*/ 2147483647 w 808"/>
              <a:gd name="T31" fmla="*/ 2147483647 h 592"/>
              <a:gd name="T32" fmla="*/ 2147483647 w 808"/>
              <a:gd name="T33" fmla="*/ 2147483647 h 592"/>
              <a:gd name="T34" fmla="*/ 2147483647 w 808"/>
              <a:gd name="T35" fmla="*/ 2147483647 h 592"/>
              <a:gd name="T36" fmla="*/ 2147483647 w 808"/>
              <a:gd name="T37" fmla="*/ 2147483647 h 592"/>
              <a:gd name="T38" fmla="*/ 2147483647 w 808"/>
              <a:gd name="T39" fmla="*/ 2147483647 h 592"/>
              <a:gd name="T40" fmla="*/ 2147483647 w 808"/>
              <a:gd name="T41" fmla="*/ 2147483647 h 592"/>
              <a:gd name="T42" fmla="*/ 2147483647 w 808"/>
              <a:gd name="T43" fmla="*/ 2147483647 h 592"/>
              <a:gd name="T44" fmla="*/ 2147483647 w 808"/>
              <a:gd name="T45" fmla="*/ 2147483647 h 592"/>
              <a:gd name="T46" fmla="*/ 2147483647 w 808"/>
              <a:gd name="T47" fmla="*/ 2147483647 h 592"/>
              <a:gd name="T48" fmla="*/ 2147483647 w 808"/>
              <a:gd name="T49" fmla="*/ 2147483647 h 592"/>
              <a:gd name="T50" fmla="*/ 2147483647 w 808"/>
              <a:gd name="T51" fmla="*/ 2147483647 h 592"/>
              <a:gd name="T52" fmla="*/ 2147483647 w 808"/>
              <a:gd name="T53" fmla="*/ 2147483647 h 592"/>
              <a:gd name="T54" fmla="*/ 2147483647 w 808"/>
              <a:gd name="T55" fmla="*/ 2147483647 h 592"/>
              <a:gd name="T56" fmla="*/ 0 w 808"/>
              <a:gd name="T57" fmla="*/ 2147483647 h 592"/>
              <a:gd name="T58" fmla="*/ 0 w 808"/>
              <a:gd name="T59" fmla="*/ 2147483647 h 592"/>
              <a:gd name="T60" fmla="*/ 0 w 808"/>
              <a:gd name="T61" fmla="*/ 2147483647 h 592"/>
              <a:gd name="T62" fmla="*/ 2147483647 w 808"/>
              <a:gd name="T63" fmla="*/ 2147483647 h 592"/>
              <a:gd name="T64" fmla="*/ 2147483647 w 808"/>
              <a:gd name="T65" fmla="*/ 2147483647 h 592"/>
              <a:gd name="T66" fmla="*/ 2147483647 w 808"/>
              <a:gd name="T67" fmla="*/ 2147483647 h 592"/>
              <a:gd name="T68" fmla="*/ 2147483647 w 808"/>
              <a:gd name="T69" fmla="*/ 2147483647 h 592"/>
              <a:gd name="T70" fmla="*/ 2147483647 w 808"/>
              <a:gd name="T71" fmla="*/ 2147483647 h 592"/>
              <a:gd name="T72" fmla="*/ 2147483647 w 808"/>
              <a:gd name="T73" fmla="*/ 2147483647 h 592"/>
              <a:gd name="T74" fmla="*/ 2147483647 w 808"/>
              <a:gd name="T75" fmla="*/ 2147483647 h 592"/>
              <a:gd name="T76" fmla="*/ 2147483647 w 808"/>
              <a:gd name="T77" fmla="*/ 2147483647 h 592"/>
              <a:gd name="T78" fmla="*/ 2147483647 w 808"/>
              <a:gd name="T79" fmla="*/ 2147483647 h 592"/>
              <a:gd name="T80" fmla="*/ 2147483647 w 808"/>
              <a:gd name="T81" fmla="*/ 2147483647 h 592"/>
              <a:gd name="T82" fmla="*/ 2147483647 w 808"/>
              <a:gd name="T83" fmla="*/ 2147483647 h 592"/>
              <a:gd name="T84" fmla="*/ 2147483647 w 808"/>
              <a:gd name="T85" fmla="*/ 2147483647 h 592"/>
              <a:gd name="T86" fmla="*/ 2147483647 w 808"/>
              <a:gd name="T87" fmla="*/ 2147483647 h 592"/>
              <a:gd name="T88" fmla="*/ 2147483647 w 808"/>
              <a:gd name="T89" fmla="*/ 2147483647 h 592"/>
              <a:gd name="T90" fmla="*/ 2147483647 w 808"/>
              <a:gd name="T91" fmla="*/ 2147483647 h 592"/>
              <a:gd name="T92" fmla="*/ 2147483647 w 808"/>
              <a:gd name="T93" fmla="*/ 2147483647 h 592"/>
              <a:gd name="T94" fmla="*/ 2147483647 w 808"/>
              <a:gd name="T95" fmla="*/ 2147483647 h 592"/>
              <a:gd name="T96" fmla="*/ 2147483647 w 808"/>
              <a:gd name="T97" fmla="*/ 2147483647 h 592"/>
              <a:gd name="T98" fmla="*/ 2147483647 w 808"/>
              <a:gd name="T99" fmla="*/ 2147483647 h 592"/>
              <a:gd name="T100" fmla="*/ 2147483647 w 808"/>
              <a:gd name="T101" fmla="*/ 2147483647 h 592"/>
              <a:gd name="T102" fmla="*/ 2147483647 w 808"/>
              <a:gd name="T103" fmla="*/ 2147483647 h 592"/>
              <a:gd name="T104" fmla="*/ 2147483647 w 808"/>
              <a:gd name="T105" fmla="*/ 2147483647 h 592"/>
              <a:gd name="T106" fmla="*/ 2147483647 w 808"/>
              <a:gd name="T107" fmla="*/ 2147483647 h 592"/>
              <a:gd name="T108" fmla="*/ 2147483647 w 808"/>
              <a:gd name="T109" fmla="*/ 2147483647 h 592"/>
              <a:gd name="T110" fmla="*/ 2147483647 w 808"/>
              <a:gd name="T111" fmla="*/ 2147483647 h 592"/>
              <a:gd name="T112" fmla="*/ 2147483647 w 808"/>
              <a:gd name="T113" fmla="*/ 2147483647 h 592"/>
              <a:gd name="T114" fmla="*/ 2147483647 w 808"/>
              <a:gd name="T115" fmla="*/ 2147483647 h 592"/>
              <a:gd name="T116" fmla="*/ 2147483647 w 808"/>
              <a:gd name="T117" fmla="*/ 2147483647 h 5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08" h="592">
                <a:moveTo>
                  <a:pt x="808" y="485"/>
                </a:moveTo>
                <a:lnTo>
                  <a:pt x="799" y="491"/>
                </a:lnTo>
                <a:lnTo>
                  <a:pt x="790" y="494"/>
                </a:lnTo>
                <a:lnTo>
                  <a:pt x="780" y="497"/>
                </a:lnTo>
                <a:lnTo>
                  <a:pt x="771" y="500"/>
                </a:lnTo>
                <a:lnTo>
                  <a:pt x="762" y="503"/>
                </a:lnTo>
                <a:lnTo>
                  <a:pt x="753" y="506"/>
                </a:lnTo>
                <a:lnTo>
                  <a:pt x="744" y="509"/>
                </a:lnTo>
                <a:lnTo>
                  <a:pt x="735" y="512"/>
                </a:lnTo>
                <a:lnTo>
                  <a:pt x="726" y="516"/>
                </a:lnTo>
                <a:lnTo>
                  <a:pt x="716" y="519"/>
                </a:lnTo>
                <a:lnTo>
                  <a:pt x="704" y="522"/>
                </a:lnTo>
                <a:lnTo>
                  <a:pt x="695" y="522"/>
                </a:lnTo>
                <a:lnTo>
                  <a:pt x="686" y="525"/>
                </a:lnTo>
                <a:lnTo>
                  <a:pt x="677" y="528"/>
                </a:lnTo>
                <a:lnTo>
                  <a:pt x="668" y="528"/>
                </a:lnTo>
                <a:lnTo>
                  <a:pt x="655" y="531"/>
                </a:lnTo>
                <a:lnTo>
                  <a:pt x="646" y="531"/>
                </a:lnTo>
                <a:lnTo>
                  <a:pt x="637" y="531"/>
                </a:lnTo>
                <a:lnTo>
                  <a:pt x="628" y="534"/>
                </a:lnTo>
                <a:lnTo>
                  <a:pt x="619" y="534"/>
                </a:lnTo>
                <a:lnTo>
                  <a:pt x="607" y="534"/>
                </a:lnTo>
                <a:lnTo>
                  <a:pt x="598" y="537"/>
                </a:lnTo>
                <a:lnTo>
                  <a:pt x="588" y="537"/>
                </a:lnTo>
                <a:lnTo>
                  <a:pt x="579" y="537"/>
                </a:lnTo>
                <a:lnTo>
                  <a:pt x="567" y="537"/>
                </a:lnTo>
                <a:lnTo>
                  <a:pt x="558" y="537"/>
                </a:lnTo>
                <a:lnTo>
                  <a:pt x="549" y="537"/>
                </a:lnTo>
                <a:lnTo>
                  <a:pt x="537" y="537"/>
                </a:lnTo>
                <a:lnTo>
                  <a:pt x="527" y="534"/>
                </a:lnTo>
                <a:lnTo>
                  <a:pt x="518" y="534"/>
                </a:lnTo>
                <a:lnTo>
                  <a:pt x="509" y="534"/>
                </a:lnTo>
                <a:lnTo>
                  <a:pt x="500" y="531"/>
                </a:lnTo>
                <a:lnTo>
                  <a:pt x="488" y="531"/>
                </a:lnTo>
                <a:lnTo>
                  <a:pt x="479" y="531"/>
                </a:lnTo>
                <a:lnTo>
                  <a:pt x="470" y="528"/>
                </a:lnTo>
                <a:lnTo>
                  <a:pt x="460" y="528"/>
                </a:lnTo>
                <a:lnTo>
                  <a:pt x="448" y="525"/>
                </a:lnTo>
                <a:lnTo>
                  <a:pt x="439" y="522"/>
                </a:lnTo>
                <a:lnTo>
                  <a:pt x="430" y="522"/>
                </a:lnTo>
                <a:lnTo>
                  <a:pt x="421" y="519"/>
                </a:lnTo>
                <a:lnTo>
                  <a:pt x="412" y="516"/>
                </a:lnTo>
                <a:lnTo>
                  <a:pt x="403" y="512"/>
                </a:lnTo>
                <a:lnTo>
                  <a:pt x="393" y="509"/>
                </a:lnTo>
                <a:lnTo>
                  <a:pt x="384" y="506"/>
                </a:lnTo>
                <a:lnTo>
                  <a:pt x="372" y="503"/>
                </a:lnTo>
                <a:lnTo>
                  <a:pt x="363" y="500"/>
                </a:lnTo>
                <a:lnTo>
                  <a:pt x="354" y="497"/>
                </a:lnTo>
                <a:lnTo>
                  <a:pt x="345" y="494"/>
                </a:lnTo>
                <a:lnTo>
                  <a:pt x="335" y="491"/>
                </a:lnTo>
                <a:lnTo>
                  <a:pt x="326" y="485"/>
                </a:lnTo>
                <a:lnTo>
                  <a:pt x="317" y="482"/>
                </a:lnTo>
                <a:lnTo>
                  <a:pt x="311" y="479"/>
                </a:lnTo>
                <a:lnTo>
                  <a:pt x="302" y="473"/>
                </a:lnTo>
                <a:lnTo>
                  <a:pt x="293" y="470"/>
                </a:lnTo>
                <a:lnTo>
                  <a:pt x="284" y="464"/>
                </a:lnTo>
                <a:lnTo>
                  <a:pt x="275" y="461"/>
                </a:lnTo>
                <a:lnTo>
                  <a:pt x="265" y="454"/>
                </a:lnTo>
                <a:lnTo>
                  <a:pt x="259" y="448"/>
                </a:lnTo>
                <a:lnTo>
                  <a:pt x="250" y="445"/>
                </a:lnTo>
                <a:lnTo>
                  <a:pt x="241" y="439"/>
                </a:lnTo>
                <a:lnTo>
                  <a:pt x="235" y="433"/>
                </a:lnTo>
                <a:lnTo>
                  <a:pt x="226" y="427"/>
                </a:lnTo>
                <a:lnTo>
                  <a:pt x="217" y="424"/>
                </a:lnTo>
                <a:lnTo>
                  <a:pt x="211" y="418"/>
                </a:lnTo>
                <a:lnTo>
                  <a:pt x="201" y="412"/>
                </a:lnTo>
                <a:lnTo>
                  <a:pt x="195" y="406"/>
                </a:lnTo>
                <a:lnTo>
                  <a:pt x="186" y="400"/>
                </a:lnTo>
                <a:lnTo>
                  <a:pt x="180" y="393"/>
                </a:lnTo>
                <a:lnTo>
                  <a:pt x="174" y="384"/>
                </a:lnTo>
                <a:lnTo>
                  <a:pt x="165" y="378"/>
                </a:lnTo>
                <a:lnTo>
                  <a:pt x="159" y="372"/>
                </a:lnTo>
                <a:lnTo>
                  <a:pt x="153" y="366"/>
                </a:lnTo>
                <a:lnTo>
                  <a:pt x="147" y="360"/>
                </a:lnTo>
                <a:lnTo>
                  <a:pt x="137" y="351"/>
                </a:lnTo>
                <a:lnTo>
                  <a:pt x="131" y="345"/>
                </a:lnTo>
                <a:lnTo>
                  <a:pt x="125" y="338"/>
                </a:lnTo>
                <a:lnTo>
                  <a:pt x="119" y="329"/>
                </a:lnTo>
                <a:lnTo>
                  <a:pt x="113" y="323"/>
                </a:lnTo>
                <a:lnTo>
                  <a:pt x="107" y="314"/>
                </a:lnTo>
                <a:lnTo>
                  <a:pt x="101" y="308"/>
                </a:lnTo>
                <a:lnTo>
                  <a:pt x="98" y="299"/>
                </a:lnTo>
                <a:lnTo>
                  <a:pt x="92" y="293"/>
                </a:lnTo>
                <a:lnTo>
                  <a:pt x="86" y="283"/>
                </a:lnTo>
                <a:lnTo>
                  <a:pt x="79" y="277"/>
                </a:lnTo>
                <a:lnTo>
                  <a:pt x="76" y="268"/>
                </a:lnTo>
                <a:lnTo>
                  <a:pt x="70" y="259"/>
                </a:lnTo>
                <a:lnTo>
                  <a:pt x="67" y="253"/>
                </a:lnTo>
                <a:lnTo>
                  <a:pt x="61" y="244"/>
                </a:lnTo>
                <a:lnTo>
                  <a:pt x="58" y="235"/>
                </a:lnTo>
                <a:lnTo>
                  <a:pt x="52" y="225"/>
                </a:lnTo>
                <a:lnTo>
                  <a:pt x="49" y="219"/>
                </a:lnTo>
                <a:lnTo>
                  <a:pt x="46" y="210"/>
                </a:lnTo>
                <a:lnTo>
                  <a:pt x="40" y="201"/>
                </a:lnTo>
                <a:lnTo>
                  <a:pt x="37" y="192"/>
                </a:lnTo>
                <a:lnTo>
                  <a:pt x="34" y="183"/>
                </a:lnTo>
                <a:lnTo>
                  <a:pt x="31" y="174"/>
                </a:lnTo>
                <a:lnTo>
                  <a:pt x="28" y="164"/>
                </a:lnTo>
                <a:lnTo>
                  <a:pt x="25" y="158"/>
                </a:lnTo>
                <a:lnTo>
                  <a:pt x="22" y="149"/>
                </a:lnTo>
                <a:lnTo>
                  <a:pt x="19" y="140"/>
                </a:lnTo>
                <a:lnTo>
                  <a:pt x="15" y="131"/>
                </a:lnTo>
                <a:lnTo>
                  <a:pt x="15" y="122"/>
                </a:lnTo>
                <a:lnTo>
                  <a:pt x="12" y="112"/>
                </a:lnTo>
                <a:lnTo>
                  <a:pt x="9" y="103"/>
                </a:lnTo>
                <a:lnTo>
                  <a:pt x="9" y="94"/>
                </a:lnTo>
                <a:lnTo>
                  <a:pt x="6" y="85"/>
                </a:lnTo>
                <a:lnTo>
                  <a:pt x="6" y="76"/>
                </a:lnTo>
                <a:lnTo>
                  <a:pt x="3" y="67"/>
                </a:lnTo>
                <a:lnTo>
                  <a:pt x="3" y="58"/>
                </a:lnTo>
                <a:lnTo>
                  <a:pt x="0" y="48"/>
                </a:lnTo>
                <a:lnTo>
                  <a:pt x="0" y="36"/>
                </a:lnTo>
                <a:lnTo>
                  <a:pt x="0" y="27"/>
                </a:lnTo>
                <a:lnTo>
                  <a:pt x="0" y="18"/>
                </a:lnTo>
                <a:lnTo>
                  <a:pt x="0" y="9"/>
                </a:lnTo>
                <a:lnTo>
                  <a:pt x="0" y="0"/>
                </a:lnTo>
                <a:lnTo>
                  <a:pt x="0" y="54"/>
                </a:lnTo>
                <a:lnTo>
                  <a:pt x="0" y="64"/>
                </a:lnTo>
                <a:lnTo>
                  <a:pt x="0" y="73"/>
                </a:lnTo>
                <a:lnTo>
                  <a:pt x="0" y="82"/>
                </a:lnTo>
                <a:lnTo>
                  <a:pt x="0" y="91"/>
                </a:lnTo>
                <a:lnTo>
                  <a:pt x="0" y="103"/>
                </a:lnTo>
                <a:lnTo>
                  <a:pt x="3" y="112"/>
                </a:lnTo>
                <a:lnTo>
                  <a:pt x="3" y="122"/>
                </a:lnTo>
                <a:lnTo>
                  <a:pt x="6" y="131"/>
                </a:lnTo>
                <a:lnTo>
                  <a:pt x="6" y="140"/>
                </a:lnTo>
                <a:lnTo>
                  <a:pt x="9" y="149"/>
                </a:lnTo>
                <a:lnTo>
                  <a:pt x="9" y="158"/>
                </a:lnTo>
                <a:lnTo>
                  <a:pt x="12" y="167"/>
                </a:lnTo>
                <a:lnTo>
                  <a:pt x="15" y="177"/>
                </a:lnTo>
                <a:lnTo>
                  <a:pt x="15" y="186"/>
                </a:lnTo>
                <a:lnTo>
                  <a:pt x="19" y="195"/>
                </a:lnTo>
                <a:lnTo>
                  <a:pt x="22" y="204"/>
                </a:lnTo>
                <a:lnTo>
                  <a:pt x="25" y="213"/>
                </a:lnTo>
                <a:lnTo>
                  <a:pt x="28" y="219"/>
                </a:lnTo>
                <a:lnTo>
                  <a:pt x="31" y="229"/>
                </a:lnTo>
                <a:lnTo>
                  <a:pt x="34" y="238"/>
                </a:lnTo>
                <a:lnTo>
                  <a:pt x="37" y="247"/>
                </a:lnTo>
                <a:lnTo>
                  <a:pt x="40" y="256"/>
                </a:lnTo>
                <a:lnTo>
                  <a:pt x="46" y="265"/>
                </a:lnTo>
                <a:lnTo>
                  <a:pt x="49" y="274"/>
                </a:lnTo>
                <a:lnTo>
                  <a:pt x="52" y="280"/>
                </a:lnTo>
                <a:lnTo>
                  <a:pt x="58" y="290"/>
                </a:lnTo>
                <a:lnTo>
                  <a:pt x="61" y="299"/>
                </a:lnTo>
                <a:lnTo>
                  <a:pt x="67" y="308"/>
                </a:lnTo>
                <a:lnTo>
                  <a:pt x="70" y="314"/>
                </a:lnTo>
                <a:lnTo>
                  <a:pt x="76" y="323"/>
                </a:lnTo>
                <a:lnTo>
                  <a:pt x="79" y="332"/>
                </a:lnTo>
                <a:lnTo>
                  <a:pt x="86" y="338"/>
                </a:lnTo>
                <a:lnTo>
                  <a:pt x="92" y="348"/>
                </a:lnTo>
                <a:lnTo>
                  <a:pt x="98" y="354"/>
                </a:lnTo>
                <a:lnTo>
                  <a:pt x="101" y="363"/>
                </a:lnTo>
                <a:lnTo>
                  <a:pt x="107" y="369"/>
                </a:lnTo>
                <a:lnTo>
                  <a:pt x="113" y="378"/>
                </a:lnTo>
                <a:lnTo>
                  <a:pt x="119" y="384"/>
                </a:lnTo>
                <a:lnTo>
                  <a:pt x="125" y="393"/>
                </a:lnTo>
                <a:lnTo>
                  <a:pt x="131" y="400"/>
                </a:lnTo>
                <a:lnTo>
                  <a:pt x="137" y="406"/>
                </a:lnTo>
                <a:lnTo>
                  <a:pt x="147" y="415"/>
                </a:lnTo>
                <a:lnTo>
                  <a:pt x="153" y="421"/>
                </a:lnTo>
                <a:lnTo>
                  <a:pt x="159" y="427"/>
                </a:lnTo>
                <a:lnTo>
                  <a:pt x="165" y="433"/>
                </a:lnTo>
                <a:lnTo>
                  <a:pt x="174" y="439"/>
                </a:lnTo>
                <a:lnTo>
                  <a:pt x="180" y="448"/>
                </a:lnTo>
                <a:lnTo>
                  <a:pt x="186" y="454"/>
                </a:lnTo>
                <a:lnTo>
                  <a:pt x="195" y="461"/>
                </a:lnTo>
                <a:lnTo>
                  <a:pt x="201" y="467"/>
                </a:lnTo>
                <a:lnTo>
                  <a:pt x="211" y="473"/>
                </a:lnTo>
                <a:lnTo>
                  <a:pt x="217" y="479"/>
                </a:lnTo>
                <a:lnTo>
                  <a:pt x="226" y="482"/>
                </a:lnTo>
                <a:lnTo>
                  <a:pt x="235" y="488"/>
                </a:lnTo>
                <a:lnTo>
                  <a:pt x="241" y="494"/>
                </a:lnTo>
                <a:lnTo>
                  <a:pt x="250" y="500"/>
                </a:lnTo>
                <a:lnTo>
                  <a:pt x="259" y="503"/>
                </a:lnTo>
                <a:lnTo>
                  <a:pt x="265" y="509"/>
                </a:lnTo>
                <a:lnTo>
                  <a:pt x="275" y="516"/>
                </a:lnTo>
                <a:lnTo>
                  <a:pt x="284" y="519"/>
                </a:lnTo>
                <a:lnTo>
                  <a:pt x="293" y="525"/>
                </a:lnTo>
                <a:lnTo>
                  <a:pt x="302" y="528"/>
                </a:lnTo>
                <a:lnTo>
                  <a:pt x="311" y="534"/>
                </a:lnTo>
                <a:lnTo>
                  <a:pt x="317" y="537"/>
                </a:lnTo>
                <a:lnTo>
                  <a:pt x="326" y="540"/>
                </a:lnTo>
                <a:lnTo>
                  <a:pt x="335" y="546"/>
                </a:lnTo>
                <a:lnTo>
                  <a:pt x="345" y="549"/>
                </a:lnTo>
                <a:lnTo>
                  <a:pt x="354" y="552"/>
                </a:lnTo>
                <a:lnTo>
                  <a:pt x="363" y="555"/>
                </a:lnTo>
                <a:lnTo>
                  <a:pt x="372" y="558"/>
                </a:lnTo>
                <a:lnTo>
                  <a:pt x="384" y="561"/>
                </a:lnTo>
                <a:lnTo>
                  <a:pt x="393" y="564"/>
                </a:lnTo>
                <a:lnTo>
                  <a:pt x="403" y="567"/>
                </a:lnTo>
                <a:lnTo>
                  <a:pt x="412" y="570"/>
                </a:lnTo>
                <a:lnTo>
                  <a:pt x="421" y="574"/>
                </a:lnTo>
                <a:lnTo>
                  <a:pt x="430" y="577"/>
                </a:lnTo>
                <a:lnTo>
                  <a:pt x="439" y="577"/>
                </a:lnTo>
                <a:lnTo>
                  <a:pt x="448" y="580"/>
                </a:lnTo>
                <a:lnTo>
                  <a:pt x="460" y="583"/>
                </a:lnTo>
                <a:lnTo>
                  <a:pt x="470" y="583"/>
                </a:lnTo>
                <a:lnTo>
                  <a:pt x="479" y="586"/>
                </a:lnTo>
                <a:lnTo>
                  <a:pt x="488" y="586"/>
                </a:lnTo>
                <a:lnTo>
                  <a:pt x="500" y="586"/>
                </a:lnTo>
                <a:lnTo>
                  <a:pt x="509" y="589"/>
                </a:lnTo>
                <a:lnTo>
                  <a:pt x="518" y="589"/>
                </a:lnTo>
                <a:lnTo>
                  <a:pt x="527" y="589"/>
                </a:lnTo>
                <a:lnTo>
                  <a:pt x="537" y="592"/>
                </a:lnTo>
                <a:lnTo>
                  <a:pt x="549" y="592"/>
                </a:lnTo>
                <a:lnTo>
                  <a:pt x="558" y="592"/>
                </a:lnTo>
                <a:lnTo>
                  <a:pt x="567" y="592"/>
                </a:lnTo>
                <a:lnTo>
                  <a:pt x="579" y="592"/>
                </a:lnTo>
                <a:lnTo>
                  <a:pt x="588" y="592"/>
                </a:lnTo>
                <a:lnTo>
                  <a:pt x="598" y="592"/>
                </a:lnTo>
                <a:lnTo>
                  <a:pt x="607" y="589"/>
                </a:lnTo>
                <a:lnTo>
                  <a:pt x="619" y="589"/>
                </a:lnTo>
                <a:lnTo>
                  <a:pt x="628" y="589"/>
                </a:lnTo>
                <a:lnTo>
                  <a:pt x="637" y="586"/>
                </a:lnTo>
                <a:lnTo>
                  <a:pt x="646" y="586"/>
                </a:lnTo>
                <a:lnTo>
                  <a:pt x="655" y="586"/>
                </a:lnTo>
                <a:lnTo>
                  <a:pt x="668" y="583"/>
                </a:lnTo>
                <a:lnTo>
                  <a:pt x="677" y="583"/>
                </a:lnTo>
                <a:lnTo>
                  <a:pt x="686" y="580"/>
                </a:lnTo>
                <a:lnTo>
                  <a:pt x="695" y="577"/>
                </a:lnTo>
                <a:lnTo>
                  <a:pt x="704" y="577"/>
                </a:lnTo>
                <a:lnTo>
                  <a:pt x="716" y="574"/>
                </a:lnTo>
                <a:lnTo>
                  <a:pt x="726" y="570"/>
                </a:lnTo>
                <a:lnTo>
                  <a:pt x="735" y="567"/>
                </a:lnTo>
                <a:lnTo>
                  <a:pt x="744" y="564"/>
                </a:lnTo>
                <a:lnTo>
                  <a:pt x="753" y="561"/>
                </a:lnTo>
                <a:lnTo>
                  <a:pt x="762" y="558"/>
                </a:lnTo>
                <a:lnTo>
                  <a:pt x="771" y="555"/>
                </a:lnTo>
                <a:lnTo>
                  <a:pt x="780" y="552"/>
                </a:lnTo>
                <a:lnTo>
                  <a:pt x="790" y="549"/>
                </a:lnTo>
                <a:lnTo>
                  <a:pt x="799" y="546"/>
                </a:lnTo>
                <a:lnTo>
                  <a:pt x="808" y="540"/>
                </a:lnTo>
                <a:lnTo>
                  <a:pt x="808" y="485"/>
                </a:lnTo>
                <a:close/>
              </a:path>
            </a:pathLst>
          </a:custGeom>
          <a:solidFill>
            <a:srgbClr val="008000"/>
          </a:solidFill>
          <a:ln w="4763">
            <a:solidFill>
              <a:schemeClr val="tx1"/>
            </a:solidFill>
            <a:prstDash val="solid"/>
            <a:round/>
            <a:headEnd/>
            <a:tailEnd/>
          </a:ln>
        </p:spPr>
        <p:txBody>
          <a:bodyPr/>
          <a:lstStyle/>
          <a:p>
            <a:endParaRPr lang="en-GB"/>
          </a:p>
        </p:txBody>
      </p:sp>
      <p:sp>
        <p:nvSpPr>
          <p:cNvPr id="28704" name="Freeform 32"/>
          <p:cNvSpPr>
            <a:spLocks/>
          </p:cNvSpPr>
          <p:nvPr/>
        </p:nvSpPr>
        <p:spPr bwMode="auto">
          <a:xfrm>
            <a:off x="6221413" y="1773238"/>
            <a:ext cx="1282700" cy="1701800"/>
          </a:xfrm>
          <a:custGeom>
            <a:avLst/>
            <a:gdLst>
              <a:gd name="T0" fmla="*/ 2147483647 w 808"/>
              <a:gd name="T1" fmla="*/ 2147483647 h 1072"/>
              <a:gd name="T2" fmla="*/ 2147483647 w 808"/>
              <a:gd name="T3" fmla="*/ 2147483647 h 1072"/>
              <a:gd name="T4" fmla="*/ 2147483647 w 808"/>
              <a:gd name="T5" fmla="*/ 2147483647 h 1072"/>
              <a:gd name="T6" fmla="*/ 2147483647 w 808"/>
              <a:gd name="T7" fmla="*/ 2147483647 h 1072"/>
              <a:gd name="T8" fmla="*/ 2147483647 w 808"/>
              <a:gd name="T9" fmla="*/ 2147483647 h 1072"/>
              <a:gd name="T10" fmla="*/ 2147483647 w 808"/>
              <a:gd name="T11" fmla="*/ 2147483647 h 1072"/>
              <a:gd name="T12" fmla="*/ 2147483647 w 808"/>
              <a:gd name="T13" fmla="*/ 2147483647 h 1072"/>
              <a:gd name="T14" fmla="*/ 2147483647 w 808"/>
              <a:gd name="T15" fmla="*/ 2147483647 h 1072"/>
              <a:gd name="T16" fmla="*/ 2147483647 w 808"/>
              <a:gd name="T17" fmla="*/ 2147483647 h 1072"/>
              <a:gd name="T18" fmla="*/ 2147483647 w 808"/>
              <a:gd name="T19" fmla="*/ 2147483647 h 1072"/>
              <a:gd name="T20" fmla="*/ 2147483647 w 808"/>
              <a:gd name="T21" fmla="*/ 2147483647 h 1072"/>
              <a:gd name="T22" fmla="*/ 2147483647 w 808"/>
              <a:gd name="T23" fmla="*/ 2147483647 h 1072"/>
              <a:gd name="T24" fmla="*/ 2147483647 w 808"/>
              <a:gd name="T25" fmla="*/ 2147483647 h 1072"/>
              <a:gd name="T26" fmla="*/ 2147483647 w 808"/>
              <a:gd name="T27" fmla="*/ 2147483647 h 1072"/>
              <a:gd name="T28" fmla="*/ 2147483647 w 808"/>
              <a:gd name="T29" fmla="*/ 2147483647 h 1072"/>
              <a:gd name="T30" fmla="*/ 2147483647 w 808"/>
              <a:gd name="T31" fmla="*/ 2147483647 h 1072"/>
              <a:gd name="T32" fmla="*/ 2147483647 w 808"/>
              <a:gd name="T33" fmla="*/ 2147483647 h 1072"/>
              <a:gd name="T34" fmla="*/ 2147483647 w 808"/>
              <a:gd name="T35" fmla="*/ 2147483647 h 1072"/>
              <a:gd name="T36" fmla="*/ 2147483647 w 808"/>
              <a:gd name="T37" fmla="*/ 2147483647 h 1072"/>
              <a:gd name="T38" fmla="*/ 2147483647 w 808"/>
              <a:gd name="T39" fmla="*/ 2147483647 h 1072"/>
              <a:gd name="T40" fmla="*/ 2147483647 w 808"/>
              <a:gd name="T41" fmla="*/ 2147483647 h 1072"/>
              <a:gd name="T42" fmla="*/ 2147483647 w 808"/>
              <a:gd name="T43" fmla="*/ 2147483647 h 1072"/>
              <a:gd name="T44" fmla="*/ 2147483647 w 808"/>
              <a:gd name="T45" fmla="*/ 2147483647 h 1072"/>
              <a:gd name="T46" fmla="*/ 2147483647 w 808"/>
              <a:gd name="T47" fmla="*/ 2147483647 h 1072"/>
              <a:gd name="T48" fmla="*/ 2147483647 w 808"/>
              <a:gd name="T49" fmla="*/ 2147483647 h 1072"/>
              <a:gd name="T50" fmla="*/ 2147483647 w 808"/>
              <a:gd name="T51" fmla="*/ 2147483647 h 1072"/>
              <a:gd name="T52" fmla="*/ 2147483647 w 808"/>
              <a:gd name="T53" fmla="*/ 2147483647 h 1072"/>
              <a:gd name="T54" fmla="*/ 0 w 808"/>
              <a:gd name="T55" fmla="*/ 2147483647 h 1072"/>
              <a:gd name="T56" fmla="*/ 0 w 808"/>
              <a:gd name="T57" fmla="*/ 2147483647 h 1072"/>
              <a:gd name="T58" fmla="*/ 0 w 808"/>
              <a:gd name="T59" fmla="*/ 2147483647 h 1072"/>
              <a:gd name="T60" fmla="*/ 2147483647 w 808"/>
              <a:gd name="T61" fmla="*/ 2147483647 h 1072"/>
              <a:gd name="T62" fmla="*/ 2147483647 w 808"/>
              <a:gd name="T63" fmla="*/ 2147483647 h 1072"/>
              <a:gd name="T64" fmla="*/ 2147483647 w 808"/>
              <a:gd name="T65" fmla="*/ 2147483647 h 1072"/>
              <a:gd name="T66" fmla="*/ 2147483647 w 808"/>
              <a:gd name="T67" fmla="*/ 2147483647 h 1072"/>
              <a:gd name="T68" fmla="*/ 2147483647 w 808"/>
              <a:gd name="T69" fmla="*/ 2147483647 h 1072"/>
              <a:gd name="T70" fmla="*/ 2147483647 w 808"/>
              <a:gd name="T71" fmla="*/ 2147483647 h 1072"/>
              <a:gd name="T72" fmla="*/ 2147483647 w 808"/>
              <a:gd name="T73" fmla="*/ 2147483647 h 1072"/>
              <a:gd name="T74" fmla="*/ 2147483647 w 808"/>
              <a:gd name="T75" fmla="*/ 2147483647 h 1072"/>
              <a:gd name="T76" fmla="*/ 2147483647 w 808"/>
              <a:gd name="T77" fmla="*/ 2147483647 h 1072"/>
              <a:gd name="T78" fmla="*/ 2147483647 w 808"/>
              <a:gd name="T79" fmla="*/ 2147483647 h 1072"/>
              <a:gd name="T80" fmla="*/ 2147483647 w 808"/>
              <a:gd name="T81" fmla="*/ 2147483647 h 1072"/>
              <a:gd name="T82" fmla="*/ 2147483647 w 808"/>
              <a:gd name="T83" fmla="*/ 2147483647 h 1072"/>
              <a:gd name="T84" fmla="*/ 2147483647 w 808"/>
              <a:gd name="T85" fmla="*/ 2147483647 h 1072"/>
              <a:gd name="T86" fmla="*/ 2147483647 w 808"/>
              <a:gd name="T87" fmla="*/ 2147483647 h 1072"/>
              <a:gd name="T88" fmla="*/ 2147483647 w 808"/>
              <a:gd name="T89" fmla="*/ 2147483647 h 1072"/>
              <a:gd name="T90" fmla="*/ 2147483647 w 808"/>
              <a:gd name="T91" fmla="*/ 2147483647 h 1072"/>
              <a:gd name="T92" fmla="*/ 2147483647 w 808"/>
              <a:gd name="T93" fmla="*/ 2147483647 h 1072"/>
              <a:gd name="T94" fmla="*/ 2147483647 w 808"/>
              <a:gd name="T95" fmla="*/ 2147483647 h 1072"/>
              <a:gd name="T96" fmla="*/ 2147483647 w 808"/>
              <a:gd name="T97" fmla="*/ 2147483647 h 1072"/>
              <a:gd name="T98" fmla="*/ 2147483647 w 808"/>
              <a:gd name="T99" fmla="*/ 2147483647 h 1072"/>
              <a:gd name="T100" fmla="*/ 2147483647 w 808"/>
              <a:gd name="T101" fmla="*/ 0 h 1072"/>
              <a:gd name="T102" fmla="*/ 2147483647 w 808"/>
              <a:gd name="T103" fmla="*/ 0 h 10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08" h="1072">
                <a:moveTo>
                  <a:pt x="808" y="1020"/>
                </a:moveTo>
                <a:lnTo>
                  <a:pt x="799" y="1026"/>
                </a:lnTo>
                <a:lnTo>
                  <a:pt x="790" y="1029"/>
                </a:lnTo>
                <a:lnTo>
                  <a:pt x="780" y="1032"/>
                </a:lnTo>
                <a:lnTo>
                  <a:pt x="771" y="1035"/>
                </a:lnTo>
                <a:lnTo>
                  <a:pt x="762" y="1038"/>
                </a:lnTo>
                <a:lnTo>
                  <a:pt x="753" y="1041"/>
                </a:lnTo>
                <a:lnTo>
                  <a:pt x="744" y="1044"/>
                </a:lnTo>
                <a:lnTo>
                  <a:pt x="735" y="1047"/>
                </a:lnTo>
                <a:lnTo>
                  <a:pt x="726" y="1051"/>
                </a:lnTo>
                <a:lnTo>
                  <a:pt x="716" y="1054"/>
                </a:lnTo>
                <a:lnTo>
                  <a:pt x="704" y="1057"/>
                </a:lnTo>
                <a:lnTo>
                  <a:pt x="695" y="1057"/>
                </a:lnTo>
                <a:lnTo>
                  <a:pt x="686" y="1060"/>
                </a:lnTo>
                <a:lnTo>
                  <a:pt x="677" y="1063"/>
                </a:lnTo>
                <a:lnTo>
                  <a:pt x="668" y="1063"/>
                </a:lnTo>
                <a:lnTo>
                  <a:pt x="655" y="1066"/>
                </a:lnTo>
                <a:lnTo>
                  <a:pt x="646" y="1066"/>
                </a:lnTo>
                <a:lnTo>
                  <a:pt x="637" y="1066"/>
                </a:lnTo>
                <a:lnTo>
                  <a:pt x="628" y="1069"/>
                </a:lnTo>
                <a:lnTo>
                  <a:pt x="619" y="1069"/>
                </a:lnTo>
                <a:lnTo>
                  <a:pt x="607" y="1069"/>
                </a:lnTo>
                <a:lnTo>
                  <a:pt x="598" y="1072"/>
                </a:lnTo>
                <a:lnTo>
                  <a:pt x="588" y="1072"/>
                </a:lnTo>
                <a:lnTo>
                  <a:pt x="579" y="1072"/>
                </a:lnTo>
                <a:lnTo>
                  <a:pt x="567" y="1072"/>
                </a:lnTo>
                <a:lnTo>
                  <a:pt x="558" y="1072"/>
                </a:lnTo>
                <a:lnTo>
                  <a:pt x="549" y="1072"/>
                </a:lnTo>
                <a:lnTo>
                  <a:pt x="537" y="1072"/>
                </a:lnTo>
                <a:lnTo>
                  <a:pt x="527" y="1069"/>
                </a:lnTo>
                <a:lnTo>
                  <a:pt x="518" y="1069"/>
                </a:lnTo>
                <a:lnTo>
                  <a:pt x="509" y="1069"/>
                </a:lnTo>
                <a:lnTo>
                  <a:pt x="500" y="1066"/>
                </a:lnTo>
                <a:lnTo>
                  <a:pt x="488" y="1066"/>
                </a:lnTo>
                <a:lnTo>
                  <a:pt x="479" y="1066"/>
                </a:lnTo>
                <a:lnTo>
                  <a:pt x="470" y="1063"/>
                </a:lnTo>
                <a:lnTo>
                  <a:pt x="460" y="1063"/>
                </a:lnTo>
                <a:lnTo>
                  <a:pt x="448" y="1060"/>
                </a:lnTo>
                <a:lnTo>
                  <a:pt x="439" y="1057"/>
                </a:lnTo>
                <a:lnTo>
                  <a:pt x="430" y="1057"/>
                </a:lnTo>
                <a:lnTo>
                  <a:pt x="421" y="1054"/>
                </a:lnTo>
                <a:lnTo>
                  <a:pt x="412" y="1051"/>
                </a:lnTo>
                <a:lnTo>
                  <a:pt x="403" y="1047"/>
                </a:lnTo>
                <a:lnTo>
                  <a:pt x="393" y="1044"/>
                </a:lnTo>
                <a:lnTo>
                  <a:pt x="384" y="1041"/>
                </a:lnTo>
                <a:lnTo>
                  <a:pt x="372" y="1038"/>
                </a:lnTo>
                <a:lnTo>
                  <a:pt x="363" y="1035"/>
                </a:lnTo>
                <a:lnTo>
                  <a:pt x="354" y="1032"/>
                </a:lnTo>
                <a:lnTo>
                  <a:pt x="345" y="1029"/>
                </a:lnTo>
                <a:lnTo>
                  <a:pt x="335" y="1026"/>
                </a:lnTo>
                <a:lnTo>
                  <a:pt x="326" y="1020"/>
                </a:lnTo>
                <a:lnTo>
                  <a:pt x="317" y="1017"/>
                </a:lnTo>
                <a:lnTo>
                  <a:pt x="311" y="1014"/>
                </a:lnTo>
                <a:lnTo>
                  <a:pt x="302" y="1008"/>
                </a:lnTo>
                <a:lnTo>
                  <a:pt x="293" y="1005"/>
                </a:lnTo>
                <a:lnTo>
                  <a:pt x="284" y="999"/>
                </a:lnTo>
                <a:lnTo>
                  <a:pt x="275" y="996"/>
                </a:lnTo>
                <a:lnTo>
                  <a:pt x="265" y="989"/>
                </a:lnTo>
                <a:lnTo>
                  <a:pt x="259" y="983"/>
                </a:lnTo>
                <a:lnTo>
                  <a:pt x="250" y="980"/>
                </a:lnTo>
                <a:lnTo>
                  <a:pt x="241" y="974"/>
                </a:lnTo>
                <a:lnTo>
                  <a:pt x="235" y="968"/>
                </a:lnTo>
                <a:lnTo>
                  <a:pt x="226" y="962"/>
                </a:lnTo>
                <a:lnTo>
                  <a:pt x="217" y="959"/>
                </a:lnTo>
                <a:lnTo>
                  <a:pt x="211" y="953"/>
                </a:lnTo>
                <a:lnTo>
                  <a:pt x="201" y="947"/>
                </a:lnTo>
                <a:lnTo>
                  <a:pt x="195" y="941"/>
                </a:lnTo>
                <a:lnTo>
                  <a:pt x="186" y="935"/>
                </a:lnTo>
                <a:lnTo>
                  <a:pt x="180" y="928"/>
                </a:lnTo>
                <a:lnTo>
                  <a:pt x="174" y="919"/>
                </a:lnTo>
                <a:lnTo>
                  <a:pt x="165" y="913"/>
                </a:lnTo>
                <a:lnTo>
                  <a:pt x="159" y="907"/>
                </a:lnTo>
                <a:lnTo>
                  <a:pt x="153" y="901"/>
                </a:lnTo>
                <a:lnTo>
                  <a:pt x="147" y="895"/>
                </a:lnTo>
                <a:lnTo>
                  <a:pt x="137" y="886"/>
                </a:lnTo>
                <a:lnTo>
                  <a:pt x="131" y="880"/>
                </a:lnTo>
                <a:lnTo>
                  <a:pt x="125" y="873"/>
                </a:lnTo>
                <a:lnTo>
                  <a:pt x="119" y="864"/>
                </a:lnTo>
                <a:lnTo>
                  <a:pt x="113" y="858"/>
                </a:lnTo>
                <a:lnTo>
                  <a:pt x="107" y="849"/>
                </a:lnTo>
                <a:lnTo>
                  <a:pt x="101" y="843"/>
                </a:lnTo>
                <a:lnTo>
                  <a:pt x="98" y="834"/>
                </a:lnTo>
                <a:lnTo>
                  <a:pt x="92" y="828"/>
                </a:lnTo>
                <a:lnTo>
                  <a:pt x="86" y="818"/>
                </a:lnTo>
                <a:lnTo>
                  <a:pt x="79" y="812"/>
                </a:lnTo>
                <a:lnTo>
                  <a:pt x="76" y="803"/>
                </a:lnTo>
                <a:lnTo>
                  <a:pt x="70" y="794"/>
                </a:lnTo>
                <a:lnTo>
                  <a:pt x="67" y="788"/>
                </a:lnTo>
                <a:lnTo>
                  <a:pt x="61" y="779"/>
                </a:lnTo>
                <a:lnTo>
                  <a:pt x="58" y="770"/>
                </a:lnTo>
                <a:lnTo>
                  <a:pt x="52" y="760"/>
                </a:lnTo>
                <a:lnTo>
                  <a:pt x="49" y="754"/>
                </a:lnTo>
                <a:lnTo>
                  <a:pt x="46" y="745"/>
                </a:lnTo>
                <a:lnTo>
                  <a:pt x="40" y="736"/>
                </a:lnTo>
                <a:lnTo>
                  <a:pt x="37" y="727"/>
                </a:lnTo>
                <a:lnTo>
                  <a:pt x="34" y="718"/>
                </a:lnTo>
                <a:lnTo>
                  <a:pt x="31" y="709"/>
                </a:lnTo>
                <a:lnTo>
                  <a:pt x="28" y="699"/>
                </a:lnTo>
                <a:lnTo>
                  <a:pt x="25" y="693"/>
                </a:lnTo>
                <a:lnTo>
                  <a:pt x="22" y="684"/>
                </a:lnTo>
                <a:lnTo>
                  <a:pt x="19" y="675"/>
                </a:lnTo>
                <a:lnTo>
                  <a:pt x="15" y="666"/>
                </a:lnTo>
                <a:lnTo>
                  <a:pt x="15" y="657"/>
                </a:lnTo>
                <a:lnTo>
                  <a:pt x="12" y="647"/>
                </a:lnTo>
                <a:lnTo>
                  <a:pt x="9" y="638"/>
                </a:lnTo>
                <a:lnTo>
                  <a:pt x="9" y="629"/>
                </a:lnTo>
                <a:lnTo>
                  <a:pt x="6" y="620"/>
                </a:lnTo>
                <a:lnTo>
                  <a:pt x="6" y="611"/>
                </a:lnTo>
                <a:lnTo>
                  <a:pt x="3" y="602"/>
                </a:lnTo>
                <a:lnTo>
                  <a:pt x="3" y="593"/>
                </a:lnTo>
                <a:lnTo>
                  <a:pt x="0" y="583"/>
                </a:lnTo>
                <a:lnTo>
                  <a:pt x="0" y="571"/>
                </a:lnTo>
                <a:lnTo>
                  <a:pt x="0" y="562"/>
                </a:lnTo>
                <a:lnTo>
                  <a:pt x="0" y="553"/>
                </a:lnTo>
                <a:lnTo>
                  <a:pt x="0" y="544"/>
                </a:lnTo>
                <a:lnTo>
                  <a:pt x="0" y="535"/>
                </a:lnTo>
                <a:lnTo>
                  <a:pt x="0" y="525"/>
                </a:lnTo>
                <a:lnTo>
                  <a:pt x="0" y="516"/>
                </a:lnTo>
                <a:lnTo>
                  <a:pt x="0" y="507"/>
                </a:lnTo>
                <a:lnTo>
                  <a:pt x="0" y="498"/>
                </a:lnTo>
                <a:lnTo>
                  <a:pt x="0" y="489"/>
                </a:lnTo>
                <a:lnTo>
                  <a:pt x="3" y="480"/>
                </a:lnTo>
                <a:lnTo>
                  <a:pt x="3" y="470"/>
                </a:lnTo>
                <a:lnTo>
                  <a:pt x="6" y="461"/>
                </a:lnTo>
                <a:lnTo>
                  <a:pt x="6" y="452"/>
                </a:lnTo>
                <a:lnTo>
                  <a:pt x="9" y="443"/>
                </a:lnTo>
                <a:lnTo>
                  <a:pt x="9" y="434"/>
                </a:lnTo>
                <a:lnTo>
                  <a:pt x="12" y="425"/>
                </a:lnTo>
                <a:lnTo>
                  <a:pt x="15" y="415"/>
                </a:lnTo>
                <a:lnTo>
                  <a:pt x="15" y="406"/>
                </a:lnTo>
                <a:lnTo>
                  <a:pt x="19" y="397"/>
                </a:lnTo>
                <a:lnTo>
                  <a:pt x="22" y="388"/>
                </a:lnTo>
                <a:lnTo>
                  <a:pt x="25" y="379"/>
                </a:lnTo>
                <a:lnTo>
                  <a:pt x="28" y="370"/>
                </a:lnTo>
                <a:lnTo>
                  <a:pt x="31" y="360"/>
                </a:lnTo>
                <a:lnTo>
                  <a:pt x="34" y="351"/>
                </a:lnTo>
                <a:lnTo>
                  <a:pt x="37" y="342"/>
                </a:lnTo>
                <a:lnTo>
                  <a:pt x="40" y="336"/>
                </a:lnTo>
                <a:lnTo>
                  <a:pt x="46" y="327"/>
                </a:lnTo>
                <a:lnTo>
                  <a:pt x="49" y="318"/>
                </a:lnTo>
                <a:lnTo>
                  <a:pt x="52" y="309"/>
                </a:lnTo>
                <a:lnTo>
                  <a:pt x="58" y="299"/>
                </a:lnTo>
                <a:lnTo>
                  <a:pt x="61" y="293"/>
                </a:lnTo>
                <a:lnTo>
                  <a:pt x="67" y="284"/>
                </a:lnTo>
                <a:lnTo>
                  <a:pt x="70" y="275"/>
                </a:lnTo>
                <a:lnTo>
                  <a:pt x="76" y="266"/>
                </a:lnTo>
                <a:lnTo>
                  <a:pt x="79" y="260"/>
                </a:lnTo>
                <a:lnTo>
                  <a:pt x="86" y="251"/>
                </a:lnTo>
                <a:lnTo>
                  <a:pt x="92" y="244"/>
                </a:lnTo>
                <a:lnTo>
                  <a:pt x="98" y="235"/>
                </a:lnTo>
                <a:lnTo>
                  <a:pt x="101" y="229"/>
                </a:lnTo>
                <a:lnTo>
                  <a:pt x="107" y="220"/>
                </a:lnTo>
                <a:lnTo>
                  <a:pt x="113" y="214"/>
                </a:lnTo>
                <a:lnTo>
                  <a:pt x="119" y="205"/>
                </a:lnTo>
                <a:lnTo>
                  <a:pt x="125" y="199"/>
                </a:lnTo>
                <a:lnTo>
                  <a:pt x="131" y="189"/>
                </a:lnTo>
                <a:lnTo>
                  <a:pt x="137" y="183"/>
                </a:lnTo>
                <a:lnTo>
                  <a:pt x="147" y="177"/>
                </a:lnTo>
                <a:lnTo>
                  <a:pt x="153" y="171"/>
                </a:lnTo>
                <a:lnTo>
                  <a:pt x="159" y="162"/>
                </a:lnTo>
                <a:lnTo>
                  <a:pt x="165" y="156"/>
                </a:lnTo>
                <a:lnTo>
                  <a:pt x="174" y="150"/>
                </a:lnTo>
                <a:lnTo>
                  <a:pt x="180" y="144"/>
                </a:lnTo>
                <a:lnTo>
                  <a:pt x="186" y="138"/>
                </a:lnTo>
                <a:lnTo>
                  <a:pt x="195" y="131"/>
                </a:lnTo>
                <a:lnTo>
                  <a:pt x="201" y="125"/>
                </a:lnTo>
                <a:lnTo>
                  <a:pt x="211" y="119"/>
                </a:lnTo>
                <a:lnTo>
                  <a:pt x="217" y="113"/>
                </a:lnTo>
                <a:lnTo>
                  <a:pt x="226" y="107"/>
                </a:lnTo>
                <a:lnTo>
                  <a:pt x="235" y="101"/>
                </a:lnTo>
                <a:lnTo>
                  <a:pt x="241" y="95"/>
                </a:lnTo>
                <a:lnTo>
                  <a:pt x="250" y="92"/>
                </a:lnTo>
                <a:lnTo>
                  <a:pt x="259" y="86"/>
                </a:lnTo>
                <a:lnTo>
                  <a:pt x="265" y="80"/>
                </a:lnTo>
                <a:lnTo>
                  <a:pt x="275" y="77"/>
                </a:lnTo>
                <a:lnTo>
                  <a:pt x="284" y="70"/>
                </a:lnTo>
                <a:lnTo>
                  <a:pt x="293" y="67"/>
                </a:lnTo>
                <a:lnTo>
                  <a:pt x="302" y="61"/>
                </a:lnTo>
                <a:lnTo>
                  <a:pt x="311" y="58"/>
                </a:lnTo>
                <a:lnTo>
                  <a:pt x="317" y="55"/>
                </a:lnTo>
                <a:lnTo>
                  <a:pt x="326" y="49"/>
                </a:lnTo>
                <a:lnTo>
                  <a:pt x="335" y="46"/>
                </a:lnTo>
                <a:lnTo>
                  <a:pt x="345" y="43"/>
                </a:lnTo>
                <a:lnTo>
                  <a:pt x="354" y="40"/>
                </a:lnTo>
                <a:lnTo>
                  <a:pt x="363" y="34"/>
                </a:lnTo>
                <a:lnTo>
                  <a:pt x="372" y="31"/>
                </a:lnTo>
                <a:lnTo>
                  <a:pt x="384" y="28"/>
                </a:lnTo>
                <a:lnTo>
                  <a:pt x="393" y="25"/>
                </a:lnTo>
                <a:lnTo>
                  <a:pt x="403" y="22"/>
                </a:lnTo>
                <a:lnTo>
                  <a:pt x="412" y="22"/>
                </a:lnTo>
                <a:lnTo>
                  <a:pt x="421" y="19"/>
                </a:lnTo>
                <a:lnTo>
                  <a:pt x="430" y="15"/>
                </a:lnTo>
                <a:lnTo>
                  <a:pt x="439" y="12"/>
                </a:lnTo>
                <a:lnTo>
                  <a:pt x="448" y="12"/>
                </a:lnTo>
                <a:lnTo>
                  <a:pt x="460" y="9"/>
                </a:lnTo>
                <a:lnTo>
                  <a:pt x="470" y="6"/>
                </a:lnTo>
                <a:lnTo>
                  <a:pt x="479" y="6"/>
                </a:lnTo>
                <a:lnTo>
                  <a:pt x="488" y="3"/>
                </a:lnTo>
                <a:lnTo>
                  <a:pt x="500" y="3"/>
                </a:lnTo>
                <a:lnTo>
                  <a:pt x="509" y="3"/>
                </a:lnTo>
                <a:lnTo>
                  <a:pt x="518" y="0"/>
                </a:lnTo>
                <a:lnTo>
                  <a:pt x="527" y="0"/>
                </a:lnTo>
                <a:lnTo>
                  <a:pt x="537" y="0"/>
                </a:lnTo>
                <a:lnTo>
                  <a:pt x="549" y="0"/>
                </a:lnTo>
                <a:lnTo>
                  <a:pt x="558" y="0"/>
                </a:lnTo>
                <a:lnTo>
                  <a:pt x="567" y="0"/>
                </a:lnTo>
                <a:lnTo>
                  <a:pt x="567" y="535"/>
                </a:lnTo>
                <a:lnTo>
                  <a:pt x="808" y="1020"/>
                </a:lnTo>
                <a:close/>
              </a:path>
            </a:pathLst>
          </a:custGeom>
          <a:solidFill>
            <a:srgbClr val="00FF00"/>
          </a:solidFill>
          <a:ln w="4763">
            <a:solidFill>
              <a:schemeClr val="tx1"/>
            </a:solidFill>
            <a:prstDash val="solid"/>
            <a:round/>
            <a:headEnd/>
            <a:tailEnd/>
          </a:ln>
        </p:spPr>
        <p:txBody>
          <a:bodyPr/>
          <a:lstStyle/>
          <a:p>
            <a:endParaRPr lang="en-GB"/>
          </a:p>
        </p:txBody>
      </p:sp>
      <p:sp>
        <p:nvSpPr>
          <p:cNvPr id="28705" name="Rectangle 33"/>
          <p:cNvSpPr>
            <a:spLocks noChangeArrowheads="1"/>
          </p:cNvSpPr>
          <p:nvPr/>
        </p:nvSpPr>
        <p:spPr bwMode="auto">
          <a:xfrm>
            <a:off x="7092950" y="1568450"/>
            <a:ext cx="1809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D</a:t>
            </a:r>
            <a:r>
              <a:rPr lang="en-GB" sz="1200" b="1" baseline="-25000">
                <a:solidFill>
                  <a:schemeClr val="tx1"/>
                </a:solidFill>
              </a:rPr>
              <a:t>1</a:t>
            </a:r>
            <a:endParaRPr lang="en-GB" sz="1200" b="1">
              <a:solidFill>
                <a:schemeClr val="tx1"/>
              </a:solidFill>
              <a:latin typeface="Arial" pitchFamily="34" charset="0"/>
            </a:endParaRPr>
          </a:p>
        </p:txBody>
      </p:sp>
      <p:sp>
        <p:nvSpPr>
          <p:cNvPr id="28706" name="Rectangle 34"/>
          <p:cNvSpPr>
            <a:spLocks noChangeArrowheads="1"/>
          </p:cNvSpPr>
          <p:nvPr/>
        </p:nvSpPr>
        <p:spPr bwMode="auto">
          <a:xfrm>
            <a:off x="7319963" y="1587500"/>
            <a:ext cx="1809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D</a:t>
            </a:r>
            <a:r>
              <a:rPr lang="en-GB" sz="1200" b="1" baseline="-25000">
                <a:solidFill>
                  <a:schemeClr val="tx1"/>
                </a:solidFill>
              </a:rPr>
              <a:t>2</a:t>
            </a:r>
            <a:endParaRPr lang="en-GB" sz="1200" b="1">
              <a:solidFill>
                <a:schemeClr val="tx1"/>
              </a:solidFill>
              <a:latin typeface="Arial" pitchFamily="34" charset="0"/>
            </a:endParaRPr>
          </a:p>
        </p:txBody>
      </p:sp>
      <p:sp>
        <p:nvSpPr>
          <p:cNvPr id="28707" name="Rectangle 35"/>
          <p:cNvSpPr>
            <a:spLocks noChangeArrowheads="1"/>
          </p:cNvSpPr>
          <p:nvPr/>
        </p:nvSpPr>
        <p:spPr bwMode="auto">
          <a:xfrm>
            <a:off x="7742238" y="1812925"/>
            <a:ext cx="441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5HT</a:t>
            </a:r>
            <a:r>
              <a:rPr lang="en-GB" sz="1200" b="1" baseline="-25000">
                <a:solidFill>
                  <a:schemeClr val="tx1"/>
                </a:solidFill>
              </a:rPr>
              <a:t>2A</a:t>
            </a:r>
            <a:endParaRPr lang="en-GB" sz="1200" b="1">
              <a:solidFill>
                <a:schemeClr val="tx1"/>
              </a:solidFill>
              <a:latin typeface="Arial" pitchFamily="34" charset="0"/>
            </a:endParaRPr>
          </a:p>
        </p:txBody>
      </p:sp>
      <p:sp>
        <p:nvSpPr>
          <p:cNvPr id="28708" name="Rectangle 36"/>
          <p:cNvSpPr>
            <a:spLocks noChangeArrowheads="1"/>
          </p:cNvSpPr>
          <p:nvPr/>
        </p:nvSpPr>
        <p:spPr bwMode="auto">
          <a:xfrm>
            <a:off x="8007350" y="2185988"/>
            <a:ext cx="441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5HT</a:t>
            </a:r>
            <a:r>
              <a:rPr lang="en-GB" sz="1200" b="1" baseline="-25000">
                <a:solidFill>
                  <a:schemeClr val="tx1"/>
                </a:solidFill>
              </a:rPr>
              <a:t>1A</a:t>
            </a:r>
            <a:endParaRPr lang="en-GB" sz="1200" b="1">
              <a:solidFill>
                <a:schemeClr val="tx1"/>
              </a:solidFill>
            </a:endParaRPr>
          </a:p>
        </p:txBody>
      </p:sp>
      <p:sp>
        <p:nvSpPr>
          <p:cNvPr id="28709" name="Rectangle 37"/>
          <p:cNvSpPr>
            <a:spLocks noChangeArrowheads="1"/>
          </p:cNvSpPr>
          <p:nvPr/>
        </p:nvSpPr>
        <p:spPr bwMode="auto">
          <a:xfrm>
            <a:off x="8054975" y="2844800"/>
            <a:ext cx="169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A</a:t>
            </a:r>
            <a:r>
              <a:rPr lang="en-GB" sz="1200" b="1" baseline="-25000">
                <a:solidFill>
                  <a:schemeClr val="tx1"/>
                </a:solidFill>
              </a:rPr>
              <a:t>1</a:t>
            </a:r>
            <a:endParaRPr lang="en-GB" sz="1200" b="1">
              <a:solidFill>
                <a:schemeClr val="tx1"/>
              </a:solidFill>
            </a:endParaRPr>
          </a:p>
        </p:txBody>
      </p:sp>
      <p:sp>
        <p:nvSpPr>
          <p:cNvPr id="28710" name="Rectangle 38"/>
          <p:cNvSpPr>
            <a:spLocks noChangeArrowheads="1"/>
          </p:cNvSpPr>
          <p:nvPr/>
        </p:nvSpPr>
        <p:spPr bwMode="auto">
          <a:xfrm>
            <a:off x="7693025" y="3451225"/>
            <a:ext cx="169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A</a:t>
            </a:r>
            <a:r>
              <a:rPr lang="en-GB" sz="1200" b="1" baseline="-25000">
                <a:solidFill>
                  <a:schemeClr val="tx1"/>
                </a:solidFill>
              </a:rPr>
              <a:t>2</a:t>
            </a:r>
            <a:endParaRPr lang="en-GB" sz="1200" b="1">
              <a:solidFill>
                <a:schemeClr val="tx1"/>
              </a:solidFill>
            </a:endParaRPr>
          </a:p>
        </p:txBody>
      </p:sp>
      <p:sp>
        <p:nvSpPr>
          <p:cNvPr id="28711" name="Rectangle 39"/>
          <p:cNvSpPr>
            <a:spLocks noChangeArrowheads="1"/>
          </p:cNvSpPr>
          <p:nvPr/>
        </p:nvSpPr>
        <p:spPr bwMode="auto">
          <a:xfrm>
            <a:off x="6019800" y="2895600"/>
            <a:ext cx="1809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H</a:t>
            </a:r>
            <a:r>
              <a:rPr lang="en-GB" sz="1200" b="1" baseline="-25000">
                <a:solidFill>
                  <a:schemeClr val="tx1"/>
                </a:solidFill>
              </a:rPr>
              <a:t>1</a:t>
            </a:r>
            <a:endParaRPr lang="en-GB" sz="1200" b="1">
              <a:solidFill>
                <a:schemeClr val="tx1"/>
              </a:solidFill>
            </a:endParaRPr>
          </a:p>
        </p:txBody>
      </p:sp>
      <p:sp>
        <p:nvSpPr>
          <p:cNvPr id="28712" name="Freeform 40"/>
          <p:cNvSpPr>
            <a:spLocks/>
          </p:cNvSpPr>
          <p:nvPr/>
        </p:nvSpPr>
        <p:spPr bwMode="auto">
          <a:xfrm>
            <a:off x="4430713" y="1827213"/>
            <a:ext cx="138112" cy="909637"/>
          </a:xfrm>
          <a:custGeom>
            <a:avLst/>
            <a:gdLst>
              <a:gd name="T0" fmla="*/ 0 w 87"/>
              <a:gd name="T1" fmla="*/ 2147483647 h 573"/>
              <a:gd name="T2" fmla="*/ 2147483647 w 87"/>
              <a:gd name="T3" fmla="*/ 0 h 573"/>
              <a:gd name="T4" fmla="*/ 2147483647 w 87"/>
              <a:gd name="T5" fmla="*/ 2147483647 h 573"/>
              <a:gd name="T6" fmla="*/ 0 w 87"/>
              <a:gd name="T7" fmla="*/ 2147483647 h 573"/>
              <a:gd name="T8" fmla="*/ 0 w 87"/>
              <a:gd name="T9" fmla="*/ 2147483647 h 5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573">
                <a:moveTo>
                  <a:pt x="0" y="519"/>
                </a:moveTo>
                <a:lnTo>
                  <a:pt x="87" y="0"/>
                </a:lnTo>
                <a:lnTo>
                  <a:pt x="87" y="54"/>
                </a:lnTo>
                <a:lnTo>
                  <a:pt x="0" y="573"/>
                </a:lnTo>
                <a:lnTo>
                  <a:pt x="0" y="519"/>
                </a:lnTo>
                <a:close/>
              </a:path>
            </a:pathLst>
          </a:custGeom>
          <a:solidFill>
            <a:srgbClr val="800080"/>
          </a:solidFill>
          <a:ln w="4763">
            <a:solidFill>
              <a:srgbClr val="000000"/>
            </a:solidFill>
            <a:prstDash val="solid"/>
            <a:round/>
            <a:headEnd/>
            <a:tailEnd/>
          </a:ln>
        </p:spPr>
        <p:txBody>
          <a:bodyPr/>
          <a:lstStyle/>
          <a:p>
            <a:endParaRPr lang="en-GB"/>
          </a:p>
        </p:txBody>
      </p:sp>
      <p:sp>
        <p:nvSpPr>
          <p:cNvPr id="28713" name="Freeform 41"/>
          <p:cNvSpPr>
            <a:spLocks/>
          </p:cNvSpPr>
          <p:nvPr/>
        </p:nvSpPr>
        <p:spPr bwMode="auto">
          <a:xfrm>
            <a:off x="4430713" y="1817688"/>
            <a:ext cx="138112" cy="833437"/>
          </a:xfrm>
          <a:custGeom>
            <a:avLst/>
            <a:gdLst>
              <a:gd name="T0" fmla="*/ 0 w 87"/>
              <a:gd name="T1" fmla="*/ 0 h 525"/>
              <a:gd name="T2" fmla="*/ 2147483647 w 87"/>
              <a:gd name="T3" fmla="*/ 0 h 525"/>
              <a:gd name="T4" fmla="*/ 2147483647 w 87"/>
              <a:gd name="T5" fmla="*/ 0 h 525"/>
              <a:gd name="T6" fmla="*/ 2147483647 w 87"/>
              <a:gd name="T7" fmla="*/ 0 h 525"/>
              <a:gd name="T8" fmla="*/ 2147483647 w 87"/>
              <a:gd name="T9" fmla="*/ 0 h 525"/>
              <a:gd name="T10" fmla="*/ 2147483647 w 87"/>
              <a:gd name="T11" fmla="*/ 0 h 525"/>
              <a:gd name="T12" fmla="*/ 2147483647 w 87"/>
              <a:gd name="T13" fmla="*/ 2147483647 h 525"/>
              <a:gd name="T14" fmla="*/ 2147483647 w 87"/>
              <a:gd name="T15" fmla="*/ 2147483647 h 525"/>
              <a:gd name="T16" fmla="*/ 2147483647 w 87"/>
              <a:gd name="T17" fmla="*/ 2147483647 h 525"/>
              <a:gd name="T18" fmla="*/ 2147483647 w 87"/>
              <a:gd name="T19" fmla="*/ 2147483647 h 525"/>
              <a:gd name="T20" fmla="*/ 0 w 87"/>
              <a:gd name="T21" fmla="*/ 2147483647 h 525"/>
              <a:gd name="T22" fmla="*/ 0 w 87"/>
              <a:gd name="T23" fmla="*/ 0 h 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525">
                <a:moveTo>
                  <a:pt x="0" y="0"/>
                </a:moveTo>
                <a:lnTo>
                  <a:pt x="12" y="0"/>
                </a:lnTo>
                <a:lnTo>
                  <a:pt x="21" y="0"/>
                </a:lnTo>
                <a:lnTo>
                  <a:pt x="30" y="0"/>
                </a:lnTo>
                <a:lnTo>
                  <a:pt x="39" y="0"/>
                </a:lnTo>
                <a:lnTo>
                  <a:pt x="51" y="0"/>
                </a:lnTo>
                <a:lnTo>
                  <a:pt x="60" y="3"/>
                </a:lnTo>
                <a:lnTo>
                  <a:pt x="69" y="3"/>
                </a:lnTo>
                <a:lnTo>
                  <a:pt x="78" y="3"/>
                </a:lnTo>
                <a:lnTo>
                  <a:pt x="87" y="6"/>
                </a:lnTo>
                <a:lnTo>
                  <a:pt x="0" y="525"/>
                </a:lnTo>
                <a:lnTo>
                  <a:pt x="0" y="0"/>
                </a:lnTo>
                <a:close/>
              </a:path>
            </a:pathLst>
          </a:custGeom>
          <a:solidFill>
            <a:srgbClr val="FF00FF"/>
          </a:solidFill>
          <a:ln w="4763">
            <a:solidFill>
              <a:srgbClr val="000000"/>
            </a:solidFill>
            <a:prstDash val="solid"/>
            <a:round/>
            <a:headEnd/>
            <a:tailEnd/>
          </a:ln>
        </p:spPr>
        <p:txBody>
          <a:bodyPr/>
          <a:lstStyle/>
          <a:p>
            <a:endParaRPr lang="en-GB"/>
          </a:p>
        </p:txBody>
      </p:sp>
      <p:sp>
        <p:nvSpPr>
          <p:cNvPr id="28714" name="Freeform 42"/>
          <p:cNvSpPr>
            <a:spLocks/>
          </p:cNvSpPr>
          <p:nvPr/>
        </p:nvSpPr>
        <p:spPr bwMode="auto">
          <a:xfrm>
            <a:off x="4292600" y="1827213"/>
            <a:ext cx="138113" cy="909637"/>
          </a:xfrm>
          <a:custGeom>
            <a:avLst/>
            <a:gdLst>
              <a:gd name="T0" fmla="*/ 2147483647 w 87"/>
              <a:gd name="T1" fmla="*/ 2147483647 h 573"/>
              <a:gd name="T2" fmla="*/ 0 w 87"/>
              <a:gd name="T3" fmla="*/ 0 h 573"/>
              <a:gd name="T4" fmla="*/ 0 w 87"/>
              <a:gd name="T5" fmla="*/ 2147483647 h 573"/>
              <a:gd name="T6" fmla="*/ 2147483647 w 87"/>
              <a:gd name="T7" fmla="*/ 2147483647 h 573"/>
              <a:gd name="T8" fmla="*/ 2147483647 w 87"/>
              <a:gd name="T9" fmla="*/ 2147483647 h 5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573">
                <a:moveTo>
                  <a:pt x="87" y="519"/>
                </a:moveTo>
                <a:lnTo>
                  <a:pt x="0" y="0"/>
                </a:lnTo>
                <a:lnTo>
                  <a:pt x="0" y="54"/>
                </a:lnTo>
                <a:lnTo>
                  <a:pt x="87" y="573"/>
                </a:lnTo>
                <a:lnTo>
                  <a:pt x="87" y="519"/>
                </a:lnTo>
                <a:close/>
              </a:path>
            </a:pathLst>
          </a:custGeom>
          <a:solidFill>
            <a:srgbClr val="5A4877"/>
          </a:solidFill>
          <a:ln w="4763">
            <a:solidFill>
              <a:srgbClr val="000000"/>
            </a:solidFill>
            <a:prstDash val="solid"/>
            <a:round/>
            <a:headEnd/>
            <a:tailEnd/>
          </a:ln>
        </p:spPr>
        <p:txBody>
          <a:bodyPr/>
          <a:lstStyle/>
          <a:p>
            <a:endParaRPr lang="en-GB"/>
          </a:p>
        </p:txBody>
      </p:sp>
      <p:sp>
        <p:nvSpPr>
          <p:cNvPr id="28715" name="Freeform 43"/>
          <p:cNvSpPr>
            <a:spLocks/>
          </p:cNvSpPr>
          <p:nvPr/>
        </p:nvSpPr>
        <p:spPr bwMode="auto">
          <a:xfrm>
            <a:off x="4292600" y="1817688"/>
            <a:ext cx="138113" cy="833437"/>
          </a:xfrm>
          <a:custGeom>
            <a:avLst/>
            <a:gdLst>
              <a:gd name="T0" fmla="*/ 0 w 87"/>
              <a:gd name="T1" fmla="*/ 2147483647 h 525"/>
              <a:gd name="T2" fmla="*/ 2147483647 w 87"/>
              <a:gd name="T3" fmla="*/ 2147483647 h 525"/>
              <a:gd name="T4" fmla="*/ 2147483647 w 87"/>
              <a:gd name="T5" fmla="*/ 2147483647 h 525"/>
              <a:gd name="T6" fmla="*/ 2147483647 w 87"/>
              <a:gd name="T7" fmla="*/ 2147483647 h 525"/>
              <a:gd name="T8" fmla="*/ 2147483647 w 87"/>
              <a:gd name="T9" fmla="*/ 0 h 525"/>
              <a:gd name="T10" fmla="*/ 2147483647 w 87"/>
              <a:gd name="T11" fmla="*/ 0 h 525"/>
              <a:gd name="T12" fmla="*/ 2147483647 w 87"/>
              <a:gd name="T13" fmla="*/ 0 h 525"/>
              <a:gd name="T14" fmla="*/ 2147483647 w 87"/>
              <a:gd name="T15" fmla="*/ 0 h 525"/>
              <a:gd name="T16" fmla="*/ 2147483647 w 87"/>
              <a:gd name="T17" fmla="*/ 0 h 525"/>
              <a:gd name="T18" fmla="*/ 2147483647 w 87"/>
              <a:gd name="T19" fmla="*/ 0 h 525"/>
              <a:gd name="T20" fmla="*/ 2147483647 w 87"/>
              <a:gd name="T21" fmla="*/ 2147483647 h 525"/>
              <a:gd name="T22" fmla="*/ 0 w 87"/>
              <a:gd name="T23" fmla="*/ 2147483647 h 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525">
                <a:moveTo>
                  <a:pt x="0" y="6"/>
                </a:moveTo>
                <a:lnTo>
                  <a:pt x="9" y="3"/>
                </a:lnTo>
                <a:lnTo>
                  <a:pt x="21" y="3"/>
                </a:lnTo>
                <a:lnTo>
                  <a:pt x="30" y="3"/>
                </a:lnTo>
                <a:lnTo>
                  <a:pt x="39" y="0"/>
                </a:lnTo>
                <a:lnTo>
                  <a:pt x="48" y="0"/>
                </a:lnTo>
                <a:lnTo>
                  <a:pt x="57" y="0"/>
                </a:lnTo>
                <a:lnTo>
                  <a:pt x="69" y="0"/>
                </a:lnTo>
                <a:lnTo>
                  <a:pt x="78" y="0"/>
                </a:lnTo>
                <a:lnTo>
                  <a:pt x="87" y="0"/>
                </a:lnTo>
                <a:lnTo>
                  <a:pt x="87" y="525"/>
                </a:lnTo>
                <a:lnTo>
                  <a:pt x="0" y="6"/>
                </a:lnTo>
                <a:close/>
              </a:path>
            </a:pathLst>
          </a:custGeom>
          <a:solidFill>
            <a:srgbClr val="B38FEE"/>
          </a:solidFill>
          <a:ln w="4763">
            <a:solidFill>
              <a:schemeClr val="tx1"/>
            </a:solidFill>
            <a:prstDash val="solid"/>
            <a:round/>
            <a:headEnd/>
            <a:tailEnd/>
          </a:ln>
        </p:spPr>
        <p:txBody>
          <a:bodyPr/>
          <a:lstStyle/>
          <a:p>
            <a:endParaRPr lang="en-GB"/>
          </a:p>
        </p:txBody>
      </p:sp>
      <p:sp>
        <p:nvSpPr>
          <p:cNvPr id="28716" name="Freeform 44"/>
          <p:cNvSpPr>
            <a:spLocks/>
          </p:cNvSpPr>
          <p:nvPr/>
        </p:nvSpPr>
        <p:spPr bwMode="auto">
          <a:xfrm>
            <a:off x="4430713" y="1908175"/>
            <a:ext cx="400050" cy="828675"/>
          </a:xfrm>
          <a:custGeom>
            <a:avLst/>
            <a:gdLst>
              <a:gd name="T0" fmla="*/ 0 w 252"/>
              <a:gd name="T1" fmla="*/ 2147483647 h 522"/>
              <a:gd name="T2" fmla="*/ 2147483647 w 252"/>
              <a:gd name="T3" fmla="*/ 0 h 522"/>
              <a:gd name="T4" fmla="*/ 2147483647 w 252"/>
              <a:gd name="T5" fmla="*/ 2147483647 h 522"/>
              <a:gd name="T6" fmla="*/ 0 w 252"/>
              <a:gd name="T7" fmla="*/ 2147483647 h 522"/>
              <a:gd name="T8" fmla="*/ 0 w 252"/>
              <a:gd name="T9" fmla="*/ 2147483647 h 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522">
                <a:moveTo>
                  <a:pt x="0" y="468"/>
                </a:moveTo>
                <a:lnTo>
                  <a:pt x="252" y="0"/>
                </a:lnTo>
                <a:lnTo>
                  <a:pt x="252" y="54"/>
                </a:lnTo>
                <a:lnTo>
                  <a:pt x="0" y="522"/>
                </a:lnTo>
                <a:lnTo>
                  <a:pt x="0" y="468"/>
                </a:lnTo>
                <a:close/>
              </a:path>
            </a:pathLst>
          </a:custGeom>
          <a:solidFill>
            <a:srgbClr val="7E7A03"/>
          </a:solidFill>
          <a:ln w="4763">
            <a:solidFill>
              <a:srgbClr val="000000"/>
            </a:solidFill>
            <a:prstDash val="solid"/>
            <a:round/>
            <a:headEnd/>
            <a:tailEnd/>
          </a:ln>
        </p:spPr>
        <p:txBody>
          <a:bodyPr/>
          <a:lstStyle/>
          <a:p>
            <a:endParaRPr lang="en-GB"/>
          </a:p>
        </p:txBody>
      </p:sp>
      <p:sp>
        <p:nvSpPr>
          <p:cNvPr id="28717" name="Freeform 45"/>
          <p:cNvSpPr>
            <a:spLocks/>
          </p:cNvSpPr>
          <p:nvPr/>
        </p:nvSpPr>
        <p:spPr bwMode="auto">
          <a:xfrm>
            <a:off x="4430713" y="1827213"/>
            <a:ext cx="404812" cy="823912"/>
          </a:xfrm>
          <a:custGeom>
            <a:avLst/>
            <a:gdLst>
              <a:gd name="T0" fmla="*/ 2147483647 w 255"/>
              <a:gd name="T1" fmla="*/ 0 h 519"/>
              <a:gd name="T2" fmla="*/ 2147483647 w 255"/>
              <a:gd name="T3" fmla="*/ 0 h 519"/>
              <a:gd name="T4" fmla="*/ 2147483647 w 255"/>
              <a:gd name="T5" fmla="*/ 2147483647 h 519"/>
              <a:gd name="T6" fmla="*/ 2147483647 w 255"/>
              <a:gd name="T7" fmla="*/ 2147483647 h 519"/>
              <a:gd name="T8" fmla="*/ 2147483647 w 255"/>
              <a:gd name="T9" fmla="*/ 2147483647 h 519"/>
              <a:gd name="T10" fmla="*/ 2147483647 w 255"/>
              <a:gd name="T11" fmla="*/ 2147483647 h 519"/>
              <a:gd name="T12" fmla="*/ 2147483647 w 255"/>
              <a:gd name="T13" fmla="*/ 2147483647 h 519"/>
              <a:gd name="T14" fmla="*/ 2147483647 w 255"/>
              <a:gd name="T15" fmla="*/ 2147483647 h 519"/>
              <a:gd name="T16" fmla="*/ 2147483647 w 255"/>
              <a:gd name="T17" fmla="*/ 2147483647 h 519"/>
              <a:gd name="T18" fmla="*/ 2147483647 w 255"/>
              <a:gd name="T19" fmla="*/ 2147483647 h 519"/>
              <a:gd name="T20" fmla="*/ 2147483647 w 255"/>
              <a:gd name="T21" fmla="*/ 2147483647 h 519"/>
              <a:gd name="T22" fmla="*/ 2147483647 w 255"/>
              <a:gd name="T23" fmla="*/ 2147483647 h 519"/>
              <a:gd name="T24" fmla="*/ 2147483647 w 255"/>
              <a:gd name="T25" fmla="*/ 2147483647 h 519"/>
              <a:gd name="T26" fmla="*/ 2147483647 w 255"/>
              <a:gd name="T27" fmla="*/ 2147483647 h 519"/>
              <a:gd name="T28" fmla="*/ 2147483647 w 255"/>
              <a:gd name="T29" fmla="*/ 2147483647 h 519"/>
              <a:gd name="T30" fmla="*/ 2147483647 w 255"/>
              <a:gd name="T31" fmla="*/ 2147483647 h 519"/>
              <a:gd name="T32" fmla="*/ 2147483647 w 255"/>
              <a:gd name="T33" fmla="*/ 2147483647 h 519"/>
              <a:gd name="T34" fmla="*/ 2147483647 w 255"/>
              <a:gd name="T35" fmla="*/ 2147483647 h 519"/>
              <a:gd name="T36" fmla="*/ 2147483647 w 255"/>
              <a:gd name="T37" fmla="*/ 2147483647 h 519"/>
              <a:gd name="T38" fmla="*/ 0 w 255"/>
              <a:gd name="T39" fmla="*/ 2147483647 h 519"/>
              <a:gd name="T40" fmla="*/ 2147483647 w 255"/>
              <a:gd name="T41" fmla="*/ 0 h 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519">
                <a:moveTo>
                  <a:pt x="87" y="0"/>
                </a:moveTo>
                <a:lnTo>
                  <a:pt x="99" y="0"/>
                </a:lnTo>
                <a:lnTo>
                  <a:pt x="108" y="3"/>
                </a:lnTo>
                <a:lnTo>
                  <a:pt x="117" y="6"/>
                </a:lnTo>
                <a:lnTo>
                  <a:pt x="126" y="6"/>
                </a:lnTo>
                <a:lnTo>
                  <a:pt x="135" y="9"/>
                </a:lnTo>
                <a:lnTo>
                  <a:pt x="147" y="12"/>
                </a:lnTo>
                <a:lnTo>
                  <a:pt x="156" y="15"/>
                </a:lnTo>
                <a:lnTo>
                  <a:pt x="165" y="15"/>
                </a:lnTo>
                <a:lnTo>
                  <a:pt x="174" y="18"/>
                </a:lnTo>
                <a:lnTo>
                  <a:pt x="183" y="21"/>
                </a:lnTo>
                <a:lnTo>
                  <a:pt x="192" y="24"/>
                </a:lnTo>
                <a:lnTo>
                  <a:pt x="201" y="27"/>
                </a:lnTo>
                <a:lnTo>
                  <a:pt x="210" y="33"/>
                </a:lnTo>
                <a:lnTo>
                  <a:pt x="219" y="36"/>
                </a:lnTo>
                <a:lnTo>
                  <a:pt x="228" y="39"/>
                </a:lnTo>
                <a:lnTo>
                  <a:pt x="237" y="42"/>
                </a:lnTo>
                <a:lnTo>
                  <a:pt x="246" y="48"/>
                </a:lnTo>
                <a:lnTo>
                  <a:pt x="255" y="51"/>
                </a:lnTo>
                <a:lnTo>
                  <a:pt x="0" y="519"/>
                </a:lnTo>
                <a:lnTo>
                  <a:pt x="87" y="0"/>
                </a:lnTo>
                <a:close/>
              </a:path>
            </a:pathLst>
          </a:custGeom>
          <a:solidFill>
            <a:srgbClr val="FF9900"/>
          </a:solidFill>
          <a:ln w="4763">
            <a:solidFill>
              <a:schemeClr val="tx1"/>
            </a:solidFill>
            <a:prstDash val="solid"/>
            <a:round/>
            <a:headEnd/>
            <a:tailEnd/>
          </a:ln>
        </p:spPr>
        <p:txBody>
          <a:bodyPr/>
          <a:lstStyle/>
          <a:p>
            <a:endParaRPr lang="en-GB"/>
          </a:p>
        </p:txBody>
      </p:sp>
      <p:sp>
        <p:nvSpPr>
          <p:cNvPr id="28718" name="Freeform 46"/>
          <p:cNvSpPr>
            <a:spLocks/>
          </p:cNvSpPr>
          <p:nvPr/>
        </p:nvSpPr>
        <p:spPr bwMode="auto">
          <a:xfrm>
            <a:off x="3543300" y="2651125"/>
            <a:ext cx="14288" cy="247650"/>
          </a:xfrm>
          <a:custGeom>
            <a:avLst/>
            <a:gdLst>
              <a:gd name="T0" fmla="*/ 2147483647 w 9"/>
              <a:gd name="T1" fmla="*/ 2147483647 h 156"/>
              <a:gd name="T2" fmla="*/ 2147483647 w 9"/>
              <a:gd name="T3" fmla="*/ 2147483647 h 156"/>
              <a:gd name="T4" fmla="*/ 2147483647 w 9"/>
              <a:gd name="T5" fmla="*/ 2147483647 h 156"/>
              <a:gd name="T6" fmla="*/ 2147483647 w 9"/>
              <a:gd name="T7" fmla="*/ 2147483647 h 156"/>
              <a:gd name="T8" fmla="*/ 2147483647 w 9"/>
              <a:gd name="T9" fmla="*/ 2147483647 h 156"/>
              <a:gd name="T10" fmla="*/ 2147483647 w 9"/>
              <a:gd name="T11" fmla="*/ 2147483647 h 156"/>
              <a:gd name="T12" fmla="*/ 0 w 9"/>
              <a:gd name="T13" fmla="*/ 2147483647 h 156"/>
              <a:gd name="T14" fmla="*/ 0 w 9"/>
              <a:gd name="T15" fmla="*/ 2147483647 h 156"/>
              <a:gd name="T16" fmla="*/ 0 w 9"/>
              <a:gd name="T17" fmla="*/ 2147483647 h 156"/>
              <a:gd name="T18" fmla="*/ 0 w 9"/>
              <a:gd name="T19" fmla="*/ 2147483647 h 156"/>
              <a:gd name="T20" fmla="*/ 0 w 9"/>
              <a:gd name="T21" fmla="*/ 2147483647 h 156"/>
              <a:gd name="T22" fmla="*/ 0 w 9"/>
              <a:gd name="T23" fmla="*/ 2147483647 h 156"/>
              <a:gd name="T24" fmla="*/ 0 w 9"/>
              <a:gd name="T25" fmla="*/ 0 h 156"/>
              <a:gd name="T26" fmla="*/ 0 w 9"/>
              <a:gd name="T27" fmla="*/ 2147483647 h 156"/>
              <a:gd name="T28" fmla="*/ 0 w 9"/>
              <a:gd name="T29" fmla="*/ 2147483647 h 156"/>
              <a:gd name="T30" fmla="*/ 0 w 9"/>
              <a:gd name="T31" fmla="*/ 2147483647 h 156"/>
              <a:gd name="T32" fmla="*/ 0 w 9"/>
              <a:gd name="T33" fmla="*/ 2147483647 h 156"/>
              <a:gd name="T34" fmla="*/ 0 w 9"/>
              <a:gd name="T35" fmla="*/ 2147483647 h 156"/>
              <a:gd name="T36" fmla="*/ 0 w 9"/>
              <a:gd name="T37" fmla="*/ 2147483647 h 156"/>
              <a:gd name="T38" fmla="*/ 0 w 9"/>
              <a:gd name="T39" fmla="*/ 2147483647 h 156"/>
              <a:gd name="T40" fmla="*/ 2147483647 w 9"/>
              <a:gd name="T41" fmla="*/ 2147483647 h 156"/>
              <a:gd name="T42" fmla="*/ 2147483647 w 9"/>
              <a:gd name="T43" fmla="*/ 2147483647 h 156"/>
              <a:gd name="T44" fmla="*/ 2147483647 w 9"/>
              <a:gd name="T45" fmla="*/ 2147483647 h 156"/>
              <a:gd name="T46" fmla="*/ 2147483647 w 9"/>
              <a:gd name="T47" fmla="*/ 2147483647 h 156"/>
              <a:gd name="T48" fmla="*/ 2147483647 w 9"/>
              <a:gd name="T49" fmla="*/ 2147483647 h 156"/>
              <a:gd name="T50" fmla="*/ 2147483647 w 9"/>
              <a:gd name="T51" fmla="*/ 2147483647 h 156"/>
              <a:gd name="T52" fmla="*/ 2147483647 w 9"/>
              <a:gd name="T53" fmla="*/ 2147483647 h 1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56">
                <a:moveTo>
                  <a:pt x="9" y="102"/>
                </a:moveTo>
                <a:lnTo>
                  <a:pt x="9" y="93"/>
                </a:lnTo>
                <a:lnTo>
                  <a:pt x="6" y="84"/>
                </a:lnTo>
                <a:lnTo>
                  <a:pt x="6" y="75"/>
                </a:lnTo>
                <a:lnTo>
                  <a:pt x="3" y="66"/>
                </a:lnTo>
                <a:lnTo>
                  <a:pt x="3" y="57"/>
                </a:lnTo>
                <a:lnTo>
                  <a:pt x="0" y="48"/>
                </a:lnTo>
                <a:lnTo>
                  <a:pt x="0" y="36"/>
                </a:lnTo>
                <a:lnTo>
                  <a:pt x="0" y="27"/>
                </a:lnTo>
                <a:lnTo>
                  <a:pt x="0" y="18"/>
                </a:lnTo>
                <a:lnTo>
                  <a:pt x="0" y="9"/>
                </a:lnTo>
                <a:lnTo>
                  <a:pt x="0" y="0"/>
                </a:lnTo>
                <a:lnTo>
                  <a:pt x="0" y="54"/>
                </a:lnTo>
                <a:lnTo>
                  <a:pt x="0" y="63"/>
                </a:lnTo>
                <a:lnTo>
                  <a:pt x="0" y="72"/>
                </a:lnTo>
                <a:lnTo>
                  <a:pt x="0" y="81"/>
                </a:lnTo>
                <a:lnTo>
                  <a:pt x="0" y="90"/>
                </a:lnTo>
                <a:lnTo>
                  <a:pt x="0" y="102"/>
                </a:lnTo>
                <a:lnTo>
                  <a:pt x="3" y="111"/>
                </a:lnTo>
                <a:lnTo>
                  <a:pt x="3" y="120"/>
                </a:lnTo>
                <a:lnTo>
                  <a:pt x="6" y="129"/>
                </a:lnTo>
                <a:lnTo>
                  <a:pt x="6" y="138"/>
                </a:lnTo>
                <a:lnTo>
                  <a:pt x="9" y="147"/>
                </a:lnTo>
                <a:lnTo>
                  <a:pt x="9" y="156"/>
                </a:lnTo>
                <a:lnTo>
                  <a:pt x="9" y="102"/>
                </a:lnTo>
                <a:close/>
              </a:path>
            </a:pathLst>
          </a:custGeom>
          <a:solidFill>
            <a:srgbClr val="008000"/>
          </a:solidFill>
          <a:ln w="4763">
            <a:solidFill>
              <a:srgbClr val="000000"/>
            </a:solidFill>
            <a:prstDash val="solid"/>
            <a:round/>
            <a:headEnd/>
            <a:tailEnd/>
          </a:ln>
        </p:spPr>
        <p:txBody>
          <a:bodyPr/>
          <a:lstStyle/>
          <a:p>
            <a:endParaRPr lang="en-GB"/>
          </a:p>
        </p:txBody>
      </p:sp>
      <p:sp>
        <p:nvSpPr>
          <p:cNvPr id="28719" name="Freeform 47"/>
          <p:cNvSpPr>
            <a:spLocks/>
          </p:cNvSpPr>
          <p:nvPr/>
        </p:nvSpPr>
        <p:spPr bwMode="auto">
          <a:xfrm>
            <a:off x="3557588" y="2651125"/>
            <a:ext cx="873125" cy="242888"/>
          </a:xfrm>
          <a:custGeom>
            <a:avLst/>
            <a:gdLst>
              <a:gd name="T0" fmla="*/ 2147483647 w 550"/>
              <a:gd name="T1" fmla="*/ 0 h 153"/>
              <a:gd name="T2" fmla="*/ 0 w 550"/>
              <a:gd name="T3" fmla="*/ 2147483647 h 153"/>
              <a:gd name="T4" fmla="*/ 0 w 550"/>
              <a:gd name="T5" fmla="*/ 2147483647 h 153"/>
              <a:gd name="T6" fmla="*/ 2147483647 w 550"/>
              <a:gd name="T7" fmla="*/ 2147483647 h 153"/>
              <a:gd name="T8" fmla="*/ 2147483647 w 550"/>
              <a:gd name="T9" fmla="*/ 0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 h="153">
                <a:moveTo>
                  <a:pt x="550" y="0"/>
                </a:moveTo>
                <a:lnTo>
                  <a:pt x="0" y="99"/>
                </a:lnTo>
                <a:lnTo>
                  <a:pt x="0" y="153"/>
                </a:lnTo>
                <a:lnTo>
                  <a:pt x="550" y="54"/>
                </a:lnTo>
                <a:lnTo>
                  <a:pt x="550" y="0"/>
                </a:lnTo>
                <a:close/>
              </a:path>
            </a:pathLst>
          </a:custGeom>
          <a:solidFill>
            <a:srgbClr val="008000"/>
          </a:solidFill>
          <a:ln w="4763">
            <a:solidFill>
              <a:srgbClr val="000000"/>
            </a:solidFill>
            <a:prstDash val="solid"/>
            <a:round/>
            <a:headEnd/>
            <a:tailEnd/>
          </a:ln>
        </p:spPr>
        <p:txBody>
          <a:bodyPr/>
          <a:lstStyle/>
          <a:p>
            <a:endParaRPr lang="en-GB"/>
          </a:p>
        </p:txBody>
      </p:sp>
      <p:sp>
        <p:nvSpPr>
          <p:cNvPr id="28720" name="Freeform 48"/>
          <p:cNvSpPr>
            <a:spLocks/>
          </p:cNvSpPr>
          <p:nvPr/>
        </p:nvSpPr>
        <p:spPr bwMode="auto">
          <a:xfrm>
            <a:off x="3543300" y="1827213"/>
            <a:ext cx="887413" cy="985837"/>
          </a:xfrm>
          <a:custGeom>
            <a:avLst/>
            <a:gdLst>
              <a:gd name="T0" fmla="*/ 2147483647 w 559"/>
              <a:gd name="T1" fmla="*/ 2147483647 h 621"/>
              <a:gd name="T2" fmla="*/ 2147483647 w 559"/>
              <a:gd name="T3" fmla="*/ 2147483647 h 621"/>
              <a:gd name="T4" fmla="*/ 2147483647 w 559"/>
              <a:gd name="T5" fmla="*/ 2147483647 h 621"/>
              <a:gd name="T6" fmla="*/ 0 w 559"/>
              <a:gd name="T7" fmla="*/ 2147483647 h 621"/>
              <a:gd name="T8" fmla="*/ 0 w 559"/>
              <a:gd name="T9" fmla="*/ 2147483647 h 621"/>
              <a:gd name="T10" fmla="*/ 0 w 559"/>
              <a:gd name="T11" fmla="*/ 2147483647 h 621"/>
              <a:gd name="T12" fmla="*/ 0 w 559"/>
              <a:gd name="T13" fmla="*/ 2147483647 h 621"/>
              <a:gd name="T14" fmla="*/ 0 w 559"/>
              <a:gd name="T15" fmla="*/ 2147483647 h 621"/>
              <a:gd name="T16" fmla="*/ 2147483647 w 559"/>
              <a:gd name="T17" fmla="*/ 2147483647 h 621"/>
              <a:gd name="T18" fmla="*/ 2147483647 w 559"/>
              <a:gd name="T19" fmla="*/ 2147483647 h 621"/>
              <a:gd name="T20" fmla="*/ 2147483647 w 559"/>
              <a:gd name="T21" fmla="*/ 2147483647 h 621"/>
              <a:gd name="T22" fmla="*/ 2147483647 w 559"/>
              <a:gd name="T23" fmla="*/ 2147483647 h 621"/>
              <a:gd name="T24" fmla="*/ 2147483647 w 559"/>
              <a:gd name="T25" fmla="*/ 2147483647 h 621"/>
              <a:gd name="T26" fmla="*/ 2147483647 w 559"/>
              <a:gd name="T27" fmla="*/ 2147483647 h 621"/>
              <a:gd name="T28" fmla="*/ 2147483647 w 559"/>
              <a:gd name="T29" fmla="*/ 2147483647 h 621"/>
              <a:gd name="T30" fmla="*/ 2147483647 w 559"/>
              <a:gd name="T31" fmla="*/ 2147483647 h 621"/>
              <a:gd name="T32" fmla="*/ 2147483647 w 559"/>
              <a:gd name="T33" fmla="*/ 2147483647 h 621"/>
              <a:gd name="T34" fmla="*/ 2147483647 w 559"/>
              <a:gd name="T35" fmla="*/ 2147483647 h 621"/>
              <a:gd name="T36" fmla="*/ 2147483647 w 559"/>
              <a:gd name="T37" fmla="*/ 2147483647 h 621"/>
              <a:gd name="T38" fmla="*/ 2147483647 w 559"/>
              <a:gd name="T39" fmla="*/ 2147483647 h 621"/>
              <a:gd name="T40" fmla="*/ 2147483647 w 559"/>
              <a:gd name="T41" fmla="*/ 2147483647 h 621"/>
              <a:gd name="T42" fmla="*/ 2147483647 w 559"/>
              <a:gd name="T43" fmla="*/ 2147483647 h 621"/>
              <a:gd name="T44" fmla="*/ 2147483647 w 559"/>
              <a:gd name="T45" fmla="*/ 2147483647 h 621"/>
              <a:gd name="T46" fmla="*/ 2147483647 w 559"/>
              <a:gd name="T47" fmla="*/ 2147483647 h 621"/>
              <a:gd name="T48" fmla="*/ 2147483647 w 559"/>
              <a:gd name="T49" fmla="*/ 2147483647 h 621"/>
              <a:gd name="T50" fmla="*/ 2147483647 w 559"/>
              <a:gd name="T51" fmla="*/ 2147483647 h 621"/>
              <a:gd name="T52" fmla="*/ 2147483647 w 559"/>
              <a:gd name="T53" fmla="*/ 2147483647 h 621"/>
              <a:gd name="T54" fmla="*/ 2147483647 w 559"/>
              <a:gd name="T55" fmla="*/ 2147483647 h 621"/>
              <a:gd name="T56" fmla="*/ 2147483647 w 559"/>
              <a:gd name="T57" fmla="*/ 2147483647 h 621"/>
              <a:gd name="T58" fmla="*/ 2147483647 w 559"/>
              <a:gd name="T59" fmla="*/ 2147483647 h 621"/>
              <a:gd name="T60" fmla="*/ 2147483647 w 559"/>
              <a:gd name="T61" fmla="*/ 2147483647 h 621"/>
              <a:gd name="T62" fmla="*/ 2147483647 w 559"/>
              <a:gd name="T63" fmla="*/ 2147483647 h 621"/>
              <a:gd name="T64" fmla="*/ 2147483647 w 559"/>
              <a:gd name="T65" fmla="*/ 2147483647 h 621"/>
              <a:gd name="T66" fmla="*/ 2147483647 w 559"/>
              <a:gd name="T67" fmla="*/ 2147483647 h 621"/>
              <a:gd name="T68" fmla="*/ 2147483647 w 559"/>
              <a:gd name="T69" fmla="*/ 2147483647 h 621"/>
              <a:gd name="T70" fmla="*/ 2147483647 w 559"/>
              <a:gd name="T71" fmla="*/ 2147483647 h 621"/>
              <a:gd name="T72" fmla="*/ 2147483647 w 559"/>
              <a:gd name="T73" fmla="*/ 2147483647 h 621"/>
              <a:gd name="T74" fmla="*/ 2147483647 w 559"/>
              <a:gd name="T75" fmla="*/ 2147483647 h 621"/>
              <a:gd name="T76" fmla="*/ 2147483647 w 559"/>
              <a:gd name="T77" fmla="*/ 2147483647 h 621"/>
              <a:gd name="T78" fmla="*/ 2147483647 w 559"/>
              <a:gd name="T79" fmla="*/ 2147483647 h 621"/>
              <a:gd name="T80" fmla="*/ 2147483647 w 559"/>
              <a:gd name="T81" fmla="*/ 2147483647 h 621"/>
              <a:gd name="T82" fmla="*/ 2147483647 w 559"/>
              <a:gd name="T83" fmla="*/ 2147483647 h 621"/>
              <a:gd name="T84" fmla="*/ 2147483647 w 559"/>
              <a:gd name="T85" fmla="*/ 2147483647 h 621"/>
              <a:gd name="T86" fmla="*/ 2147483647 w 559"/>
              <a:gd name="T87" fmla="*/ 2147483647 h 621"/>
              <a:gd name="T88" fmla="*/ 2147483647 w 559"/>
              <a:gd name="T89" fmla="*/ 2147483647 h 621"/>
              <a:gd name="T90" fmla="*/ 2147483647 w 559"/>
              <a:gd name="T91" fmla="*/ 2147483647 h 621"/>
              <a:gd name="T92" fmla="*/ 2147483647 w 559"/>
              <a:gd name="T93" fmla="*/ 0 h 621"/>
              <a:gd name="T94" fmla="*/ 2147483647 w 559"/>
              <a:gd name="T95" fmla="*/ 2147483647 h 6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59" h="621">
                <a:moveTo>
                  <a:pt x="9" y="621"/>
                </a:moveTo>
                <a:lnTo>
                  <a:pt x="9" y="612"/>
                </a:lnTo>
                <a:lnTo>
                  <a:pt x="6" y="603"/>
                </a:lnTo>
                <a:lnTo>
                  <a:pt x="6" y="594"/>
                </a:lnTo>
                <a:lnTo>
                  <a:pt x="3" y="585"/>
                </a:lnTo>
                <a:lnTo>
                  <a:pt x="3" y="576"/>
                </a:lnTo>
                <a:lnTo>
                  <a:pt x="0" y="567"/>
                </a:lnTo>
                <a:lnTo>
                  <a:pt x="0" y="555"/>
                </a:lnTo>
                <a:lnTo>
                  <a:pt x="0" y="546"/>
                </a:lnTo>
                <a:lnTo>
                  <a:pt x="0" y="537"/>
                </a:lnTo>
                <a:lnTo>
                  <a:pt x="0" y="528"/>
                </a:lnTo>
                <a:lnTo>
                  <a:pt x="0" y="519"/>
                </a:lnTo>
                <a:lnTo>
                  <a:pt x="0" y="510"/>
                </a:lnTo>
                <a:lnTo>
                  <a:pt x="0" y="501"/>
                </a:lnTo>
                <a:lnTo>
                  <a:pt x="0" y="492"/>
                </a:lnTo>
                <a:lnTo>
                  <a:pt x="0" y="483"/>
                </a:lnTo>
                <a:lnTo>
                  <a:pt x="0" y="474"/>
                </a:lnTo>
                <a:lnTo>
                  <a:pt x="3" y="465"/>
                </a:lnTo>
                <a:lnTo>
                  <a:pt x="3" y="456"/>
                </a:lnTo>
                <a:lnTo>
                  <a:pt x="6" y="447"/>
                </a:lnTo>
                <a:lnTo>
                  <a:pt x="6" y="438"/>
                </a:lnTo>
                <a:lnTo>
                  <a:pt x="9" y="429"/>
                </a:lnTo>
                <a:lnTo>
                  <a:pt x="9" y="420"/>
                </a:lnTo>
                <a:lnTo>
                  <a:pt x="12" y="411"/>
                </a:lnTo>
                <a:lnTo>
                  <a:pt x="15" y="402"/>
                </a:lnTo>
                <a:lnTo>
                  <a:pt x="15" y="393"/>
                </a:lnTo>
                <a:lnTo>
                  <a:pt x="18" y="384"/>
                </a:lnTo>
                <a:lnTo>
                  <a:pt x="21" y="375"/>
                </a:lnTo>
                <a:lnTo>
                  <a:pt x="24" y="366"/>
                </a:lnTo>
                <a:lnTo>
                  <a:pt x="27" y="357"/>
                </a:lnTo>
                <a:lnTo>
                  <a:pt x="30" y="348"/>
                </a:lnTo>
                <a:lnTo>
                  <a:pt x="33" y="339"/>
                </a:lnTo>
                <a:lnTo>
                  <a:pt x="36" y="330"/>
                </a:lnTo>
                <a:lnTo>
                  <a:pt x="39" y="324"/>
                </a:lnTo>
                <a:lnTo>
                  <a:pt x="45" y="315"/>
                </a:lnTo>
                <a:lnTo>
                  <a:pt x="48" y="306"/>
                </a:lnTo>
                <a:lnTo>
                  <a:pt x="51" y="297"/>
                </a:lnTo>
                <a:lnTo>
                  <a:pt x="57" y="288"/>
                </a:lnTo>
                <a:lnTo>
                  <a:pt x="60" y="282"/>
                </a:lnTo>
                <a:lnTo>
                  <a:pt x="67" y="273"/>
                </a:lnTo>
                <a:lnTo>
                  <a:pt x="70" y="264"/>
                </a:lnTo>
                <a:lnTo>
                  <a:pt x="76" y="255"/>
                </a:lnTo>
                <a:lnTo>
                  <a:pt x="79" y="249"/>
                </a:lnTo>
                <a:lnTo>
                  <a:pt x="85" y="240"/>
                </a:lnTo>
                <a:lnTo>
                  <a:pt x="91" y="234"/>
                </a:lnTo>
                <a:lnTo>
                  <a:pt x="97" y="225"/>
                </a:lnTo>
                <a:lnTo>
                  <a:pt x="100" y="219"/>
                </a:lnTo>
                <a:lnTo>
                  <a:pt x="106" y="210"/>
                </a:lnTo>
                <a:lnTo>
                  <a:pt x="112" y="204"/>
                </a:lnTo>
                <a:lnTo>
                  <a:pt x="118" y="195"/>
                </a:lnTo>
                <a:lnTo>
                  <a:pt x="124" y="189"/>
                </a:lnTo>
                <a:lnTo>
                  <a:pt x="130" y="180"/>
                </a:lnTo>
                <a:lnTo>
                  <a:pt x="136" y="174"/>
                </a:lnTo>
                <a:lnTo>
                  <a:pt x="145" y="168"/>
                </a:lnTo>
                <a:lnTo>
                  <a:pt x="151" y="162"/>
                </a:lnTo>
                <a:lnTo>
                  <a:pt x="157" y="153"/>
                </a:lnTo>
                <a:lnTo>
                  <a:pt x="163" y="147"/>
                </a:lnTo>
                <a:lnTo>
                  <a:pt x="172" y="141"/>
                </a:lnTo>
                <a:lnTo>
                  <a:pt x="178" y="135"/>
                </a:lnTo>
                <a:lnTo>
                  <a:pt x="184" y="129"/>
                </a:lnTo>
                <a:lnTo>
                  <a:pt x="193" y="123"/>
                </a:lnTo>
                <a:lnTo>
                  <a:pt x="199" y="117"/>
                </a:lnTo>
                <a:lnTo>
                  <a:pt x="208" y="111"/>
                </a:lnTo>
                <a:lnTo>
                  <a:pt x="214" y="105"/>
                </a:lnTo>
                <a:lnTo>
                  <a:pt x="223" y="99"/>
                </a:lnTo>
                <a:lnTo>
                  <a:pt x="232" y="93"/>
                </a:lnTo>
                <a:lnTo>
                  <a:pt x="238" y="87"/>
                </a:lnTo>
                <a:lnTo>
                  <a:pt x="247" y="84"/>
                </a:lnTo>
                <a:lnTo>
                  <a:pt x="256" y="78"/>
                </a:lnTo>
                <a:lnTo>
                  <a:pt x="262" y="72"/>
                </a:lnTo>
                <a:lnTo>
                  <a:pt x="271" y="69"/>
                </a:lnTo>
                <a:lnTo>
                  <a:pt x="280" y="63"/>
                </a:lnTo>
                <a:lnTo>
                  <a:pt x="289" y="60"/>
                </a:lnTo>
                <a:lnTo>
                  <a:pt x="298" y="54"/>
                </a:lnTo>
                <a:lnTo>
                  <a:pt x="307" y="51"/>
                </a:lnTo>
                <a:lnTo>
                  <a:pt x="313" y="48"/>
                </a:lnTo>
                <a:lnTo>
                  <a:pt x="322" y="42"/>
                </a:lnTo>
                <a:lnTo>
                  <a:pt x="331" y="39"/>
                </a:lnTo>
                <a:lnTo>
                  <a:pt x="340" y="36"/>
                </a:lnTo>
                <a:lnTo>
                  <a:pt x="349" y="33"/>
                </a:lnTo>
                <a:lnTo>
                  <a:pt x="358" y="27"/>
                </a:lnTo>
                <a:lnTo>
                  <a:pt x="367" y="24"/>
                </a:lnTo>
                <a:lnTo>
                  <a:pt x="379" y="21"/>
                </a:lnTo>
                <a:lnTo>
                  <a:pt x="388" y="18"/>
                </a:lnTo>
                <a:lnTo>
                  <a:pt x="397" y="15"/>
                </a:lnTo>
                <a:lnTo>
                  <a:pt x="406" y="15"/>
                </a:lnTo>
                <a:lnTo>
                  <a:pt x="415" y="12"/>
                </a:lnTo>
                <a:lnTo>
                  <a:pt x="424" y="9"/>
                </a:lnTo>
                <a:lnTo>
                  <a:pt x="433" y="6"/>
                </a:lnTo>
                <a:lnTo>
                  <a:pt x="442" y="6"/>
                </a:lnTo>
                <a:lnTo>
                  <a:pt x="454" y="3"/>
                </a:lnTo>
                <a:lnTo>
                  <a:pt x="463" y="0"/>
                </a:lnTo>
                <a:lnTo>
                  <a:pt x="472" y="0"/>
                </a:lnTo>
                <a:lnTo>
                  <a:pt x="559" y="519"/>
                </a:lnTo>
                <a:lnTo>
                  <a:pt x="9" y="621"/>
                </a:lnTo>
                <a:close/>
              </a:path>
            </a:pathLst>
          </a:custGeom>
          <a:solidFill>
            <a:srgbClr val="00FF00"/>
          </a:solidFill>
          <a:ln w="4763">
            <a:solidFill>
              <a:schemeClr val="tx1"/>
            </a:solidFill>
            <a:prstDash val="solid"/>
            <a:round/>
            <a:headEnd/>
            <a:tailEnd/>
          </a:ln>
        </p:spPr>
        <p:txBody>
          <a:bodyPr/>
          <a:lstStyle/>
          <a:p>
            <a:endParaRPr lang="en-GB"/>
          </a:p>
        </p:txBody>
      </p:sp>
      <p:sp>
        <p:nvSpPr>
          <p:cNvPr id="28721" name="Freeform 49"/>
          <p:cNvSpPr>
            <a:spLocks/>
          </p:cNvSpPr>
          <p:nvPr/>
        </p:nvSpPr>
        <p:spPr bwMode="auto">
          <a:xfrm>
            <a:off x="5059363" y="2651125"/>
            <a:ext cx="263525" cy="676275"/>
          </a:xfrm>
          <a:custGeom>
            <a:avLst/>
            <a:gdLst>
              <a:gd name="T0" fmla="*/ 2147483647 w 166"/>
              <a:gd name="T1" fmla="*/ 2147483647 h 426"/>
              <a:gd name="T2" fmla="*/ 2147483647 w 166"/>
              <a:gd name="T3" fmla="*/ 2147483647 h 426"/>
              <a:gd name="T4" fmla="*/ 2147483647 w 166"/>
              <a:gd name="T5" fmla="*/ 2147483647 h 426"/>
              <a:gd name="T6" fmla="*/ 2147483647 w 166"/>
              <a:gd name="T7" fmla="*/ 2147483647 h 426"/>
              <a:gd name="T8" fmla="*/ 2147483647 w 166"/>
              <a:gd name="T9" fmla="*/ 2147483647 h 426"/>
              <a:gd name="T10" fmla="*/ 2147483647 w 166"/>
              <a:gd name="T11" fmla="*/ 2147483647 h 426"/>
              <a:gd name="T12" fmla="*/ 2147483647 w 166"/>
              <a:gd name="T13" fmla="*/ 2147483647 h 426"/>
              <a:gd name="T14" fmla="*/ 2147483647 w 166"/>
              <a:gd name="T15" fmla="*/ 2147483647 h 426"/>
              <a:gd name="T16" fmla="*/ 2147483647 w 166"/>
              <a:gd name="T17" fmla="*/ 2147483647 h 426"/>
              <a:gd name="T18" fmla="*/ 2147483647 w 166"/>
              <a:gd name="T19" fmla="*/ 2147483647 h 426"/>
              <a:gd name="T20" fmla="*/ 2147483647 w 166"/>
              <a:gd name="T21" fmla="*/ 2147483647 h 426"/>
              <a:gd name="T22" fmla="*/ 2147483647 w 166"/>
              <a:gd name="T23" fmla="*/ 2147483647 h 426"/>
              <a:gd name="T24" fmla="*/ 2147483647 w 166"/>
              <a:gd name="T25" fmla="*/ 2147483647 h 426"/>
              <a:gd name="T26" fmla="*/ 2147483647 w 166"/>
              <a:gd name="T27" fmla="*/ 2147483647 h 426"/>
              <a:gd name="T28" fmla="*/ 2147483647 w 166"/>
              <a:gd name="T29" fmla="*/ 2147483647 h 426"/>
              <a:gd name="T30" fmla="*/ 2147483647 w 166"/>
              <a:gd name="T31" fmla="*/ 2147483647 h 426"/>
              <a:gd name="T32" fmla="*/ 2147483647 w 166"/>
              <a:gd name="T33" fmla="*/ 2147483647 h 426"/>
              <a:gd name="T34" fmla="*/ 2147483647 w 166"/>
              <a:gd name="T35" fmla="*/ 2147483647 h 426"/>
              <a:gd name="T36" fmla="*/ 2147483647 w 166"/>
              <a:gd name="T37" fmla="*/ 2147483647 h 426"/>
              <a:gd name="T38" fmla="*/ 2147483647 w 166"/>
              <a:gd name="T39" fmla="*/ 2147483647 h 426"/>
              <a:gd name="T40" fmla="*/ 2147483647 w 166"/>
              <a:gd name="T41" fmla="*/ 2147483647 h 426"/>
              <a:gd name="T42" fmla="*/ 2147483647 w 166"/>
              <a:gd name="T43" fmla="*/ 2147483647 h 426"/>
              <a:gd name="T44" fmla="*/ 0 w 166"/>
              <a:gd name="T45" fmla="*/ 2147483647 h 426"/>
              <a:gd name="T46" fmla="*/ 2147483647 w 166"/>
              <a:gd name="T47" fmla="*/ 2147483647 h 426"/>
              <a:gd name="T48" fmla="*/ 2147483647 w 166"/>
              <a:gd name="T49" fmla="*/ 2147483647 h 426"/>
              <a:gd name="T50" fmla="*/ 2147483647 w 166"/>
              <a:gd name="T51" fmla="*/ 2147483647 h 426"/>
              <a:gd name="T52" fmla="*/ 2147483647 w 166"/>
              <a:gd name="T53" fmla="*/ 2147483647 h 426"/>
              <a:gd name="T54" fmla="*/ 2147483647 w 166"/>
              <a:gd name="T55" fmla="*/ 2147483647 h 426"/>
              <a:gd name="T56" fmla="*/ 2147483647 w 166"/>
              <a:gd name="T57" fmla="*/ 2147483647 h 426"/>
              <a:gd name="T58" fmla="*/ 2147483647 w 166"/>
              <a:gd name="T59" fmla="*/ 2147483647 h 426"/>
              <a:gd name="T60" fmla="*/ 2147483647 w 166"/>
              <a:gd name="T61" fmla="*/ 2147483647 h 426"/>
              <a:gd name="T62" fmla="*/ 2147483647 w 166"/>
              <a:gd name="T63" fmla="*/ 2147483647 h 426"/>
              <a:gd name="T64" fmla="*/ 2147483647 w 166"/>
              <a:gd name="T65" fmla="*/ 2147483647 h 426"/>
              <a:gd name="T66" fmla="*/ 2147483647 w 166"/>
              <a:gd name="T67" fmla="*/ 2147483647 h 426"/>
              <a:gd name="T68" fmla="*/ 2147483647 w 166"/>
              <a:gd name="T69" fmla="*/ 2147483647 h 426"/>
              <a:gd name="T70" fmla="*/ 2147483647 w 166"/>
              <a:gd name="T71" fmla="*/ 2147483647 h 426"/>
              <a:gd name="T72" fmla="*/ 2147483647 w 166"/>
              <a:gd name="T73" fmla="*/ 2147483647 h 426"/>
              <a:gd name="T74" fmla="*/ 2147483647 w 166"/>
              <a:gd name="T75" fmla="*/ 2147483647 h 426"/>
              <a:gd name="T76" fmla="*/ 2147483647 w 166"/>
              <a:gd name="T77" fmla="*/ 2147483647 h 426"/>
              <a:gd name="T78" fmla="*/ 2147483647 w 166"/>
              <a:gd name="T79" fmla="*/ 2147483647 h 426"/>
              <a:gd name="T80" fmla="*/ 2147483647 w 166"/>
              <a:gd name="T81" fmla="*/ 2147483647 h 426"/>
              <a:gd name="T82" fmla="*/ 2147483647 w 166"/>
              <a:gd name="T83" fmla="*/ 2147483647 h 426"/>
              <a:gd name="T84" fmla="*/ 2147483647 w 166"/>
              <a:gd name="T85" fmla="*/ 2147483647 h 426"/>
              <a:gd name="T86" fmla="*/ 2147483647 w 166"/>
              <a:gd name="T87" fmla="*/ 2147483647 h 426"/>
              <a:gd name="T88" fmla="*/ 2147483647 w 166"/>
              <a:gd name="T89" fmla="*/ 2147483647 h 426"/>
              <a:gd name="T90" fmla="*/ 2147483647 w 166"/>
              <a:gd name="T91" fmla="*/ 2147483647 h 4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6" h="426">
                <a:moveTo>
                  <a:pt x="166" y="0"/>
                </a:moveTo>
                <a:lnTo>
                  <a:pt x="166" y="9"/>
                </a:lnTo>
                <a:lnTo>
                  <a:pt x="166" y="18"/>
                </a:lnTo>
                <a:lnTo>
                  <a:pt x="163" y="27"/>
                </a:lnTo>
                <a:lnTo>
                  <a:pt x="163" y="36"/>
                </a:lnTo>
                <a:lnTo>
                  <a:pt x="163" y="48"/>
                </a:lnTo>
                <a:lnTo>
                  <a:pt x="163" y="57"/>
                </a:lnTo>
                <a:lnTo>
                  <a:pt x="160" y="66"/>
                </a:lnTo>
                <a:lnTo>
                  <a:pt x="160" y="75"/>
                </a:lnTo>
                <a:lnTo>
                  <a:pt x="157" y="84"/>
                </a:lnTo>
                <a:lnTo>
                  <a:pt x="157" y="93"/>
                </a:lnTo>
                <a:lnTo>
                  <a:pt x="154" y="102"/>
                </a:lnTo>
                <a:lnTo>
                  <a:pt x="154" y="111"/>
                </a:lnTo>
                <a:lnTo>
                  <a:pt x="151" y="120"/>
                </a:lnTo>
                <a:lnTo>
                  <a:pt x="148" y="129"/>
                </a:lnTo>
                <a:lnTo>
                  <a:pt x="144" y="138"/>
                </a:lnTo>
                <a:lnTo>
                  <a:pt x="144" y="147"/>
                </a:lnTo>
                <a:lnTo>
                  <a:pt x="141" y="156"/>
                </a:lnTo>
                <a:lnTo>
                  <a:pt x="138" y="162"/>
                </a:lnTo>
                <a:lnTo>
                  <a:pt x="135" y="171"/>
                </a:lnTo>
                <a:lnTo>
                  <a:pt x="132" y="180"/>
                </a:lnTo>
                <a:lnTo>
                  <a:pt x="126" y="189"/>
                </a:lnTo>
                <a:lnTo>
                  <a:pt x="123" y="198"/>
                </a:lnTo>
                <a:lnTo>
                  <a:pt x="120" y="207"/>
                </a:lnTo>
                <a:lnTo>
                  <a:pt x="117" y="216"/>
                </a:lnTo>
                <a:lnTo>
                  <a:pt x="111" y="222"/>
                </a:lnTo>
                <a:lnTo>
                  <a:pt x="108" y="231"/>
                </a:lnTo>
                <a:lnTo>
                  <a:pt x="102" y="240"/>
                </a:lnTo>
                <a:lnTo>
                  <a:pt x="99" y="249"/>
                </a:lnTo>
                <a:lnTo>
                  <a:pt x="93" y="255"/>
                </a:lnTo>
                <a:lnTo>
                  <a:pt x="90" y="264"/>
                </a:lnTo>
                <a:lnTo>
                  <a:pt x="84" y="273"/>
                </a:lnTo>
                <a:lnTo>
                  <a:pt x="78" y="279"/>
                </a:lnTo>
                <a:lnTo>
                  <a:pt x="75" y="288"/>
                </a:lnTo>
                <a:lnTo>
                  <a:pt x="69" y="294"/>
                </a:lnTo>
                <a:lnTo>
                  <a:pt x="63" y="303"/>
                </a:lnTo>
                <a:lnTo>
                  <a:pt x="57" y="309"/>
                </a:lnTo>
                <a:lnTo>
                  <a:pt x="51" y="318"/>
                </a:lnTo>
                <a:lnTo>
                  <a:pt x="45" y="324"/>
                </a:lnTo>
                <a:lnTo>
                  <a:pt x="39" y="333"/>
                </a:lnTo>
                <a:lnTo>
                  <a:pt x="33" y="339"/>
                </a:lnTo>
                <a:lnTo>
                  <a:pt x="27" y="345"/>
                </a:lnTo>
                <a:lnTo>
                  <a:pt x="21" y="354"/>
                </a:lnTo>
                <a:lnTo>
                  <a:pt x="15" y="360"/>
                </a:lnTo>
                <a:lnTo>
                  <a:pt x="6" y="366"/>
                </a:lnTo>
                <a:lnTo>
                  <a:pt x="0" y="372"/>
                </a:lnTo>
                <a:lnTo>
                  <a:pt x="0" y="426"/>
                </a:lnTo>
                <a:lnTo>
                  <a:pt x="6" y="420"/>
                </a:lnTo>
                <a:lnTo>
                  <a:pt x="15" y="414"/>
                </a:lnTo>
                <a:lnTo>
                  <a:pt x="21" y="408"/>
                </a:lnTo>
                <a:lnTo>
                  <a:pt x="27" y="399"/>
                </a:lnTo>
                <a:lnTo>
                  <a:pt x="33" y="393"/>
                </a:lnTo>
                <a:lnTo>
                  <a:pt x="39" y="387"/>
                </a:lnTo>
                <a:lnTo>
                  <a:pt x="45" y="378"/>
                </a:lnTo>
                <a:lnTo>
                  <a:pt x="51" y="372"/>
                </a:lnTo>
                <a:lnTo>
                  <a:pt x="57" y="363"/>
                </a:lnTo>
                <a:lnTo>
                  <a:pt x="63" y="357"/>
                </a:lnTo>
                <a:lnTo>
                  <a:pt x="69" y="348"/>
                </a:lnTo>
                <a:lnTo>
                  <a:pt x="75" y="342"/>
                </a:lnTo>
                <a:lnTo>
                  <a:pt x="78" y="333"/>
                </a:lnTo>
                <a:lnTo>
                  <a:pt x="84" y="327"/>
                </a:lnTo>
                <a:lnTo>
                  <a:pt x="90" y="318"/>
                </a:lnTo>
                <a:lnTo>
                  <a:pt x="93" y="309"/>
                </a:lnTo>
                <a:lnTo>
                  <a:pt x="99" y="303"/>
                </a:lnTo>
                <a:lnTo>
                  <a:pt x="102" y="294"/>
                </a:lnTo>
                <a:lnTo>
                  <a:pt x="108" y="285"/>
                </a:lnTo>
                <a:lnTo>
                  <a:pt x="111" y="276"/>
                </a:lnTo>
                <a:lnTo>
                  <a:pt x="117" y="270"/>
                </a:lnTo>
                <a:lnTo>
                  <a:pt x="120" y="261"/>
                </a:lnTo>
                <a:lnTo>
                  <a:pt x="123" y="252"/>
                </a:lnTo>
                <a:lnTo>
                  <a:pt x="126" y="243"/>
                </a:lnTo>
                <a:lnTo>
                  <a:pt x="132" y="234"/>
                </a:lnTo>
                <a:lnTo>
                  <a:pt x="135" y="225"/>
                </a:lnTo>
                <a:lnTo>
                  <a:pt x="138" y="216"/>
                </a:lnTo>
                <a:lnTo>
                  <a:pt x="141" y="210"/>
                </a:lnTo>
                <a:lnTo>
                  <a:pt x="144" y="201"/>
                </a:lnTo>
                <a:lnTo>
                  <a:pt x="144" y="192"/>
                </a:lnTo>
                <a:lnTo>
                  <a:pt x="148" y="183"/>
                </a:lnTo>
                <a:lnTo>
                  <a:pt x="151" y="174"/>
                </a:lnTo>
                <a:lnTo>
                  <a:pt x="154" y="165"/>
                </a:lnTo>
                <a:lnTo>
                  <a:pt x="154" y="156"/>
                </a:lnTo>
                <a:lnTo>
                  <a:pt x="157" y="147"/>
                </a:lnTo>
                <a:lnTo>
                  <a:pt x="157" y="138"/>
                </a:lnTo>
                <a:lnTo>
                  <a:pt x="160" y="129"/>
                </a:lnTo>
                <a:lnTo>
                  <a:pt x="160" y="120"/>
                </a:lnTo>
                <a:lnTo>
                  <a:pt x="163" y="111"/>
                </a:lnTo>
                <a:lnTo>
                  <a:pt x="163" y="102"/>
                </a:lnTo>
                <a:lnTo>
                  <a:pt x="163" y="90"/>
                </a:lnTo>
                <a:lnTo>
                  <a:pt x="163" y="81"/>
                </a:lnTo>
                <a:lnTo>
                  <a:pt x="166" y="72"/>
                </a:lnTo>
                <a:lnTo>
                  <a:pt x="166" y="63"/>
                </a:lnTo>
                <a:lnTo>
                  <a:pt x="166" y="54"/>
                </a:lnTo>
                <a:lnTo>
                  <a:pt x="166" y="0"/>
                </a:lnTo>
                <a:close/>
              </a:path>
            </a:pathLst>
          </a:custGeom>
          <a:solidFill>
            <a:srgbClr val="010178"/>
          </a:solidFill>
          <a:ln w="4763">
            <a:solidFill>
              <a:schemeClr val="tx1"/>
            </a:solidFill>
            <a:prstDash val="solid"/>
            <a:round/>
            <a:headEnd/>
            <a:tailEnd/>
          </a:ln>
        </p:spPr>
        <p:txBody>
          <a:bodyPr/>
          <a:lstStyle/>
          <a:p>
            <a:endParaRPr lang="en-GB"/>
          </a:p>
        </p:txBody>
      </p:sp>
      <p:sp>
        <p:nvSpPr>
          <p:cNvPr id="28722" name="Freeform 50"/>
          <p:cNvSpPr>
            <a:spLocks/>
          </p:cNvSpPr>
          <p:nvPr/>
        </p:nvSpPr>
        <p:spPr bwMode="auto">
          <a:xfrm>
            <a:off x="4430713" y="2651125"/>
            <a:ext cx="628650" cy="676275"/>
          </a:xfrm>
          <a:custGeom>
            <a:avLst/>
            <a:gdLst>
              <a:gd name="T0" fmla="*/ 0 w 396"/>
              <a:gd name="T1" fmla="*/ 0 h 426"/>
              <a:gd name="T2" fmla="*/ 2147483647 w 396"/>
              <a:gd name="T3" fmla="*/ 2147483647 h 426"/>
              <a:gd name="T4" fmla="*/ 2147483647 w 396"/>
              <a:gd name="T5" fmla="*/ 2147483647 h 426"/>
              <a:gd name="T6" fmla="*/ 0 w 396"/>
              <a:gd name="T7" fmla="*/ 2147483647 h 426"/>
              <a:gd name="T8" fmla="*/ 0 w 396"/>
              <a:gd name="T9" fmla="*/ 0 h 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 h="426">
                <a:moveTo>
                  <a:pt x="0" y="0"/>
                </a:moveTo>
                <a:lnTo>
                  <a:pt x="396" y="372"/>
                </a:lnTo>
                <a:lnTo>
                  <a:pt x="396" y="426"/>
                </a:lnTo>
                <a:lnTo>
                  <a:pt x="0" y="54"/>
                </a:lnTo>
                <a:lnTo>
                  <a:pt x="0" y="0"/>
                </a:lnTo>
                <a:close/>
              </a:path>
            </a:pathLst>
          </a:custGeom>
          <a:solidFill>
            <a:srgbClr val="010178"/>
          </a:solidFill>
          <a:ln w="4763">
            <a:solidFill>
              <a:srgbClr val="000000"/>
            </a:solidFill>
            <a:prstDash val="solid"/>
            <a:round/>
            <a:headEnd/>
            <a:tailEnd/>
          </a:ln>
        </p:spPr>
        <p:txBody>
          <a:bodyPr/>
          <a:lstStyle/>
          <a:p>
            <a:endParaRPr lang="en-GB"/>
          </a:p>
        </p:txBody>
      </p:sp>
      <p:sp>
        <p:nvSpPr>
          <p:cNvPr id="28723" name="Freeform 51"/>
          <p:cNvSpPr>
            <a:spLocks/>
          </p:cNvSpPr>
          <p:nvPr/>
        </p:nvSpPr>
        <p:spPr bwMode="auto">
          <a:xfrm>
            <a:off x="4430713" y="1908175"/>
            <a:ext cx="892175" cy="1333500"/>
          </a:xfrm>
          <a:custGeom>
            <a:avLst/>
            <a:gdLst>
              <a:gd name="T0" fmla="*/ 2147483647 w 562"/>
              <a:gd name="T1" fmla="*/ 2147483647 h 840"/>
              <a:gd name="T2" fmla="*/ 2147483647 w 562"/>
              <a:gd name="T3" fmla="*/ 2147483647 h 840"/>
              <a:gd name="T4" fmla="*/ 2147483647 w 562"/>
              <a:gd name="T5" fmla="*/ 2147483647 h 840"/>
              <a:gd name="T6" fmla="*/ 2147483647 w 562"/>
              <a:gd name="T7" fmla="*/ 2147483647 h 840"/>
              <a:gd name="T8" fmla="*/ 2147483647 w 562"/>
              <a:gd name="T9" fmla="*/ 2147483647 h 840"/>
              <a:gd name="T10" fmla="*/ 2147483647 w 562"/>
              <a:gd name="T11" fmla="*/ 2147483647 h 840"/>
              <a:gd name="T12" fmla="*/ 2147483647 w 562"/>
              <a:gd name="T13" fmla="*/ 2147483647 h 840"/>
              <a:gd name="T14" fmla="*/ 2147483647 w 562"/>
              <a:gd name="T15" fmla="*/ 2147483647 h 840"/>
              <a:gd name="T16" fmla="*/ 2147483647 w 562"/>
              <a:gd name="T17" fmla="*/ 2147483647 h 840"/>
              <a:gd name="T18" fmla="*/ 2147483647 w 562"/>
              <a:gd name="T19" fmla="*/ 2147483647 h 840"/>
              <a:gd name="T20" fmla="*/ 2147483647 w 562"/>
              <a:gd name="T21" fmla="*/ 2147483647 h 840"/>
              <a:gd name="T22" fmla="*/ 2147483647 w 562"/>
              <a:gd name="T23" fmla="*/ 2147483647 h 840"/>
              <a:gd name="T24" fmla="*/ 2147483647 w 562"/>
              <a:gd name="T25" fmla="*/ 2147483647 h 840"/>
              <a:gd name="T26" fmla="*/ 2147483647 w 562"/>
              <a:gd name="T27" fmla="*/ 2147483647 h 840"/>
              <a:gd name="T28" fmla="*/ 2147483647 w 562"/>
              <a:gd name="T29" fmla="*/ 2147483647 h 840"/>
              <a:gd name="T30" fmla="*/ 2147483647 w 562"/>
              <a:gd name="T31" fmla="*/ 2147483647 h 840"/>
              <a:gd name="T32" fmla="*/ 2147483647 w 562"/>
              <a:gd name="T33" fmla="*/ 2147483647 h 840"/>
              <a:gd name="T34" fmla="*/ 2147483647 w 562"/>
              <a:gd name="T35" fmla="*/ 2147483647 h 840"/>
              <a:gd name="T36" fmla="*/ 2147483647 w 562"/>
              <a:gd name="T37" fmla="*/ 2147483647 h 840"/>
              <a:gd name="T38" fmla="*/ 2147483647 w 562"/>
              <a:gd name="T39" fmla="*/ 2147483647 h 840"/>
              <a:gd name="T40" fmla="*/ 2147483647 w 562"/>
              <a:gd name="T41" fmla="*/ 2147483647 h 840"/>
              <a:gd name="T42" fmla="*/ 2147483647 w 562"/>
              <a:gd name="T43" fmla="*/ 2147483647 h 840"/>
              <a:gd name="T44" fmla="*/ 2147483647 w 562"/>
              <a:gd name="T45" fmla="*/ 2147483647 h 840"/>
              <a:gd name="T46" fmla="*/ 2147483647 w 562"/>
              <a:gd name="T47" fmla="*/ 2147483647 h 840"/>
              <a:gd name="T48" fmla="*/ 2147483647 w 562"/>
              <a:gd name="T49" fmla="*/ 2147483647 h 840"/>
              <a:gd name="T50" fmla="*/ 2147483647 w 562"/>
              <a:gd name="T51" fmla="*/ 2147483647 h 840"/>
              <a:gd name="T52" fmla="*/ 2147483647 w 562"/>
              <a:gd name="T53" fmla="*/ 2147483647 h 840"/>
              <a:gd name="T54" fmla="*/ 2147483647 w 562"/>
              <a:gd name="T55" fmla="*/ 2147483647 h 840"/>
              <a:gd name="T56" fmla="*/ 2147483647 w 562"/>
              <a:gd name="T57" fmla="*/ 2147483647 h 840"/>
              <a:gd name="T58" fmla="*/ 2147483647 w 562"/>
              <a:gd name="T59" fmla="*/ 2147483647 h 840"/>
              <a:gd name="T60" fmla="*/ 2147483647 w 562"/>
              <a:gd name="T61" fmla="*/ 2147483647 h 840"/>
              <a:gd name="T62" fmla="*/ 2147483647 w 562"/>
              <a:gd name="T63" fmla="*/ 2147483647 h 840"/>
              <a:gd name="T64" fmla="*/ 2147483647 w 562"/>
              <a:gd name="T65" fmla="*/ 2147483647 h 840"/>
              <a:gd name="T66" fmla="*/ 2147483647 w 562"/>
              <a:gd name="T67" fmla="*/ 2147483647 h 840"/>
              <a:gd name="T68" fmla="*/ 2147483647 w 562"/>
              <a:gd name="T69" fmla="*/ 2147483647 h 840"/>
              <a:gd name="T70" fmla="*/ 2147483647 w 562"/>
              <a:gd name="T71" fmla="*/ 2147483647 h 840"/>
              <a:gd name="T72" fmla="*/ 2147483647 w 562"/>
              <a:gd name="T73" fmla="*/ 2147483647 h 840"/>
              <a:gd name="T74" fmla="*/ 2147483647 w 562"/>
              <a:gd name="T75" fmla="*/ 2147483647 h 840"/>
              <a:gd name="T76" fmla="*/ 2147483647 w 562"/>
              <a:gd name="T77" fmla="*/ 2147483647 h 840"/>
              <a:gd name="T78" fmla="*/ 2147483647 w 562"/>
              <a:gd name="T79" fmla="*/ 2147483647 h 840"/>
              <a:gd name="T80" fmla="*/ 2147483647 w 562"/>
              <a:gd name="T81" fmla="*/ 2147483647 h 840"/>
              <a:gd name="T82" fmla="*/ 2147483647 w 562"/>
              <a:gd name="T83" fmla="*/ 2147483647 h 840"/>
              <a:gd name="T84" fmla="*/ 2147483647 w 562"/>
              <a:gd name="T85" fmla="*/ 2147483647 h 840"/>
              <a:gd name="T86" fmla="*/ 2147483647 w 562"/>
              <a:gd name="T87" fmla="*/ 2147483647 h 840"/>
              <a:gd name="T88" fmla="*/ 2147483647 w 562"/>
              <a:gd name="T89" fmla="*/ 2147483647 h 840"/>
              <a:gd name="T90" fmla="*/ 2147483647 w 562"/>
              <a:gd name="T91" fmla="*/ 2147483647 h 840"/>
              <a:gd name="T92" fmla="*/ 2147483647 w 562"/>
              <a:gd name="T93" fmla="*/ 2147483647 h 840"/>
              <a:gd name="T94" fmla="*/ 2147483647 w 562"/>
              <a:gd name="T95" fmla="*/ 2147483647 h 840"/>
              <a:gd name="T96" fmla="*/ 2147483647 w 562"/>
              <a:gd name="T97" fmla="*/ 2147483647 h 840"/>
              <a:gd name="T98" fmla="*/ 2147483647 w 562"/>
              <a:gd name="T99" fmla="*/ 2147483647 h 840"/>
              <a:gd name="T100" fmla="*/ 2147483647 w 562"/>
              <a:gd name="T101" fmla="*/ 2147483647 h 840"/>
              <a:gd name="T102" fmla="*/ 2147483647 w 562"/>
              <a:gd name="T103" fmla="*/ 2147483647 h 840"/>
              <a:gd name="T104" fmla="*/ 2147483647 w 562"/>
              <a:gd name="T105" fmla="*/ 2147483647 h 840"/>
              <a:gd name="T106" fmla="*/ 2147483647 w 562"/>
              <a:gd name="T107" fmla="*/ 2147483647 h 840"/>
              <a:gd name="T108" fmla="*/ 0 w 562"/>
              <a:gd name="T109" fmla="*/ 2147483647 h 8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2" h="840">
                <a:moveTo>
                  <a:pt x="255" y="0"/>
                </a:moveTo>
                <a:lnTo>
                  <a:pt x="264" y="3"/>
                </a:lnTo>
                <a:lnTo>
                  <a:pt x="273" y="9"/>
                </a:lnTo>
                <a:lnTo>
                  <a:pt x="282" y="12"/>
                </a:lnTo>
                <a:lnTo>
                  <a:pt x="288" y="18"/>
                </a:lnTo>
                <a:lnTo>
                  <a:pt x="297" y="21"/>
                </a:lnTo>
                <a:lnTo>
                  <a:pt x="306" y="27"/>
                </a:lnTo>
                <a:lnTo>
                  <a:pt x="315" y="33"/>
                </a:lnTo>
                <a:lnTo>
                  <a:pt x="321" y="36"/>
                </a:lnTo>
                <a:lnTo>
                  <a:pt x="330" y="42"/>
                </a:lnTo>
                <a:lnTo>
                  <a:pt x="336" y="48"/>
                </a:lnTo>
                <a:lnTo>
                  <a:pt x="345" y="54"/>
                </a:lnTo>
                <a:lnTo>
                  <a:pt x="354" y="60"/>
                </a:lnTo>
                <a:lnTo>
                  <a:pt x="360" y="66"/>
                </a:lnTo>
                <a:lnTo>
                  <a:pt x="369" y="72"/>
                </a:lnTo>
                <a:lnTo>
                  <a:pt x="375" y="78"/>
                </a:lnTo>
                <a:lnTo>
                  <a:pt x="381" y="84"/>
                </a:lnTo>
                <a:lnTo>
                  <a:pt x="390" y="90"/>
                </a:lnTo>
                <a:lnTo>
                  <a:pt x="396" y="96"/>
                </a:lnTo>
                <a:lnTo>
                  <a:pt x="402" y="102"/>
                </a:lnTo>
                <a:lnTo>
                  <a:pt x="411" y="111"/>
                </a:lnTo>
                <a:lnTo>
                  <a:pt x="417" y="117"/>
                </a:lnTo>
                <a:lnTo>
                  <a:pt x="423" y="123"/>
                </a:lnTo>
                <a:lnTo>
                  <a:pt x="429" y="129"/>
                </a:lnTo>
                <a:lnTo>
                  <a:pt x="435" y="138"/>
                </a:lnTo>
                <a:lnTo>
                  <a:pt x="441" y="144"/>
                </a:lnTo>
                <a:lnTo>
                  <a:pt x="447" y="153"/>
                </a:lnTo>
                <a:lnTo>
                  <a:pt x="453" y="159"/>
                </a:lnTo>
                <a:lnTo>
                  <a:pt x="459" y="168"/>
                </a:lnTo>
                <a:lnTo>
                  <a:pt x="465" y="174"/>
                </a:lnTo>
                <a:lnTo>
                  <a:pt x="471" y="183"/>
                </a:lnTo>
                <a:lnTo>
                  <a:pt x="474" y="189"/>
                </a:lnTo>
                <a:lnTo>
                  <a:pt x="480" y="198"/>
                </a:lnTo>
                <a:lnTo>
                  <a:pt x="486" y="204"/>
                </a:lnTo>
                <a:lnTo>
                  <a:pt x="489" y="213"/>
                </a:lnTo>
                <a:lnTo>
                  <a:pt x="495" y="222"/>
                </a:lnTo>
                <a:lnTo>
                  <a:pt x="498" y="231"/>
                </a:lnTo>
                <a:lnTo>
                  <a:pt x="504" y="237"/>
                </a:lnTo>
                <a:lnTo>
                  <a:pt x="507" y="246"/>
                </a:lnTo>
                <a:lnTo>
                  <a:pt x="513" y="255"/>
                </a:lnTo>
                <a:lnTo>
                  <a:pt x="516" y="264"/>
                </a:lnTo>
                <a:lnTo>
                  <a:pt x="519" y="273"/>
                </a:lnTo>
                <a:lnTo>
                  <a:pt x="522" y="279"/>
                </a:lnTo>
                <a:lnTo>
                  <a:pt x="528" y="288"/>
                </a:lnTo>
                <a:lnTo>
                  <a:pt x="531" y="297"/>
                </a:lnTo>
                <a:lnTo>
                  <a:pt x="534" y="306"/>
                </a:lnTo>
                <a:lnTo>
                  <a:pt x="537" y="315"/>
                </a:lnTo>
                <a:lnTo>
                  <a:pt x="540" y="324"/>
                </a:lnTo>
                <a:lnTo>
                  <a:pt x="540" y="333"/>
                </a:lnTo>
                <a:lnTo>
                  <a:pt x="544" y="342"/>
                </a:lnTo>
                <a:lnTo>
                  <a:pt x="547" y="351"/>
                </a:lnTo>
                <a:lnTo>
                  <a:pt x="550" y="360"/>
                </a:lnTo>
                <a:lnTo>
                  <a:pt x="550" y="369"/>
                </a:lnTo>
                <a:lnTo>
                  <a:pt x="553" y="378"/>
                </a:lnTo>
                <a:lnTo>
                  <a:pt x="553" y="387"/>
                </a:lnTo>
                <a:lnTo>
                  <a:pt x="556" y="396"/>
                </a:lnTo>
                <a:lnTo>
                  <a:pt x="556" y="405"/>
                </a:lnTo>
                <a:lnTo>
                  <a:pt x="559" y="414"/>
                </a:lnTo>
                <a:lnTo>
                  <a:pt x="559" y="423"/>
                </a:lnTo>
                <a:lnTo>
                  <a:pt x="559" y="432"/>
                </a:lnTo>
                <a:lnTo>
                  <a:pt x="559" y="441"/>
                </a:lnTo>
                <a:lnTo>
                  <a:pt x="562" y="450"/>
                </a:lnTo>
                <a:lnTo>
                  <a:pt x="562" y="459"/>
                </a:lnTo>
                <a:lnTo>
                  <a:pt x="562" y="468"/>
                </a:lnTo>
                <a:lnTo>
                  <a:pt x="562" y="477"/>
                </a:lnTo>
                <a:lnTo>
                  <a:pt x="562" y="486"/>
                </a:lnTo>
                <a:lnTo>
                  <a:pt x="559" y="495"/>
                </a:lnTo>
                <a:lnTo>
                  <a:pt x="559" y="504"/>
                </a:lnTo>
                <a:lnTo>
                  <a:pt x="559" y="516"/>
                </a:lnTo>
                <a:lnTo>
                  <a:pt x="559" y="525"/>
                </a:lnTo>
                <a:lnTo>
                  <a:pt x="556" y="534"/>
                </a:lnTo>
                <a:lnTo>
                  <a:pt x="556" y="543"/>
                </a:lnTo>
                <a:lnTo>
                  <a:pt x="553" y="552"/>
                </a:lnTo>
                <a:lnTo>
                  <a:pt x="553" y="561"/>
                </a:lnTo>
                <a:lnTo>
                  <a:pt x="550" y="570"/>
                </a:lnTo>
                <a:lnTo>
                  <a:pt x="550" y="579"/>
                </a:lnTo>
                <a:lnTo>
                  <a:pt x="547" y="588"/>
                </a:lnTo>
                <a:lnTo>
                  <a:pt x="544" y="597"/>
                </a:lnTo>
                <a:lnTo>
                  <a:pt x="540" y="606"/>
                </a:lnTo>
                <a:lnTo>
                  <a:pt x="540" y="615"/>
                </a:lnTo>
                <a:lnTo>
                  <a:pt x="537" y="624"/>
                </a:lnTo>
                <a:lnTo>
                  <a:pt x="534" y="630"/>
                </a:lnTo>
                <a:lnTo>
                  <a:pt x="531" y="639"/>
                </a:lnTo>
                <a:lnTo>
                  <a:pt x="528" y="648"/>
                </a:lnTo>
                <a:lnTo>
                  <a:pt x="522" y="657"/>
                </a:lnTo>
                <a:lnTo>
                  <a:pt x="519" y="666"/>
                </a:lnTo>
                <a:lnTo>
                  <a:pt x="516" y="675"/>
                </a:lnTo>
                <a:lnTo>
                  <a:pt x="513" y="684"/>
                </a:lnTo>
                <a:lnTo>
                  <a:pt x="507" y="690"/>
                </a:lnTo>
                <a:lnTo>
                  <a:pt x="504" y="699"/>
                </a:lnTo>
                <a:lnTo>
                  <a:pt x="498" y="708"/>
                </a:lnTo>
                <a:lnTo>
                  <a:pt x="495" y="717"/>
                </a:lnTo>
                <a:lnTo>
                  <a:pt x="489" y="723"/>
                </a:lnTo>
                <a:lnTo>
                  <a:pt x="486" y="732"/>
                </a:lnTo>
                <a:lnTo>
                  <a:pt x="480" y="741"/>
                </a:lnTo>
                <a:lnTo>
                  <a:pt x="474" y="747"/>
                </a:lnTo>
                <a:lnTo>
                  <a:pt x="471" y="756"/>
                </a:lnTo>
                <a:lnTo>
                  <a:pt x="465" y="762"/>
                </a:lnTo>
                <a:lnTo>
                  <a:pt x="459" y="771"/>
                </a:lnTo>
                <a:lnTo>
                  <a:pt x="453" y="777"/>
                </a:lnTo>
                <a:lnTo>
                  <a:pt x="447" y="786"/>
                </a:lnTo>
                <a:lnTo>
                  <a:pt x="441" y="792"/>
                </a:lnTo>
                <a:lnTo>
                  <a:pt x="435" y="801"/>
                </a:lnTo>
                <a:lnTo>
                  <a:pt x="429" y="807"/>
                </a:lnTo>
                <a:lnTo>
                  <a:pt x="423" y="813"/>
                </a:lnTo>
                <a:lnTo>
                  <a:pt x="417" y="822"/>
                </a:lnTo>
                <a:lnTo>
                  <a:pt x="411" y="828"/>
                </a:lnTo>
                <a:lnTo>
                  <a:pt x="402" y="834"/>
                </a:lnTo>
                <a:lnTo>
                  <a:pt x="396" y="840"/>
                </a:lnTo>
                <a:lnTo>
                  <a:pt x="0" y="468"/>
                </a:lnTo>
                <a:lnTo>
                  <a:pt x="255" y="0"/>
                </a:lnTo>
                <a:close/>
              </a:path>
            </a:pathLst>
          </a:custGeom>
          <a:solidFill>
            <a:srgbClr val="00CC99"/>
          </a:solidFill>
          <a:ln w="4763">
            <a:solidFill>
              <a:schemeClr val="tx1"/>
            </a:solidFill>
            <a:prstDash val="solid"/>
            <a:round/>
            <a:headEnd/>
            <a:tailEnd/>
          </a:ln>
        </p:spPr>
        <p:txBody>
          <a:bodyPr/>
          <a:lstStyle/>
          <a:p>
            <a:endParaRPr lang="en-GB"/>
          </a:p>
        </p:txBody>
      </p:sp>
      <p:sp>
        <p:nvSpPr>
          <p:cNvPr id="28724" name="Freeform 52"/>
          <p:cNvSpPr>
            <a:spLocks/>
          </p:cNvSpPr>
          <p:nvPr/>
        </p:nvSpPr>
        <p:spPr bwMode="auto">
          <a:xfrm>
            <a:off x="4954588" y="3241675"/>
            <a:ext cx="104775" cy="171450"/>
          </a:xfrm>
          <a:custGeom>
            <a:avLst/>
            <a:gdLst>
              <a:gd name="T0" fmla="*/ 2147483647 w 66"/>
              <a:gd name="T1" fmla="*/ 0 h 108"/>
              <a:gd name="T2" fmla="*/ 2147483647 w 66"/>
              <a:gd name="T3" fmla="*/ 2147483647 h 108"/>
              <a:gd name="T4" fmla="*/ 2147483647 w 66"/>
              <a:gd name="T5" fmla="*/ 2147483647 h 108"/>
              <a:gd name="T6" fmla="*/ 2147483647 w 66"/>
              <a:gd name="T7" fmla="*/ 2147483647 h 108"/>
              <a:gd name="T8" fmla="*/ 2147483647 w 66"/>
              <a:gd name="T9" fmla="*/ 2147483647 h 108"/>
              <a:gd name="T10" fmla="*/ 2147483647 w 66"/>
              <a:gd name="T11" fmla="*/ 2147483647 h 108"/>
              <a:gd name="T12" fmla="*/ 2147483647 w 66"/>
              <a:gd name="T13" fmla="*/ 2147483647 h 108"/>
              <a:gd name="T14" fmla="*/ 2147483647 w 66"/>
              <a:gd name="T15" fmla="*/ 2147483647 h 108"/>
              <a:gd name="T16" fmla="*/ 2147483647 w 66"/>
              <a:gd name="T17" fmla="*/ 2147483647 h 108"/>
              <a:gd name="T18" fmla="*/ 0 w 66"/>
              <a:gd name="T19" fmla="*/ 2147483647 h 108"/>
              <a:gd name="T20" fmla="*/ 0 w 66"/>
              <a:gd name="T21" fmla="*/ 2147483647 h 108"/>
              <a:gd name="T22" fmla="*/ 2147483647 w 66"/>
              <a:gd name="T23" fmla="*/ 2147483647 h 108"/>
              <a:gd name="T24" fmla="*/ 2147483647 w 66"/>
              <a:gd name="T25" fmla="*/ 2147483647 h 108"/>
              <a:gd name="T26" fmla="*/ 2147483647 w 66"/>
              <a:gd name="T27" fmla="*/ 2147483647 h 108"/>
              <a:gd name="T28" fmla="*/ 2147483647 w 66"/>
              <a:gd name="T29" fmla="*/ 2147483647 h 108"/>
              <a:gd name="T30" fmla="*/ 2147483647 w 66"/>
              <a:gd name="T31" fmla="*/ 2147483647 h 108"/>
              <a:gd name="T32" fmla="*/ 2147483647 w 66"/>
              <a:gd name="T33" fmla="*/ 2147483647 h 108"/>
              <a:gd name="T34" fmla="*/ 2147483647 w 66"/>
              <a:gd name="T35" fmla="*/ 2147483647 h 108"/>
              <a:gd name="T36" fmla="*/ 2147483647 w 66"/>
              <a:gd name="T37" fmla="*/ 2147483647 h 108"/>
              <a:gd name="T38" fmla="*/ 2147483647 w 66"/>
              <a:gd name="T39" fmla="*/ 2147483647 h 108"/>
              <a:gd name="T40" fmla="*/ 2147483647 w 66"/>
              <a:gd name="T41" fmla="*/ 0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08">
                <a:moveTo>
                  <a:pt x="66" y="0"/>
                </a:moveTo>
                <a:lnTo>
                  <a:pt x="60" y="6"/>
                </a:lnTo>
                <a:lnTo>
                  <a:pt x="51" y="15"/>
                </a:lnTo>
                <a:lnTo>
                  <a:pt x="45" y="21"/>
                </a:lnTo>
                <a:lnTo>
                  <a:pt x="39" y="27"/>
                </a:lnTo>
                <a:lnTo>
                  <a:pt x="30" y="33"/>
                </a:lnTo>
                <a:lnTo>
                  <a:pt x="24" y="39"/>
                </a:lnTo>
                <a:lnTo>
                  <a:pt x="15" y="45"/>
                </a:lnTo>
                <a:lnTo>
                  <a:pt x="6" y="48"/>
                </a:lnTo>
                <a:lnTo>
                  <a:pt x="0" y="54"/>
                </a:lnTo>
                <a:lnTo>
                  <a:pt x="0" y="108"/>
                </a:lnTo>
                <a:lnTo>
                  <a:pt x="6" y="102"/>
                </a:lnTo>
                <a:lnTo>
                  <a:pt x="15" y="99"/>
                </a:lnTo>
                <a:lnTo>
                  <a:pt x="24" y="93"/>
                </a:lnTo>
                <a:lnTo>
                  <a:pt x="30" y="87"/>
                </a:lnTo>
                <a:lnTo>
                  <a:pt x="39" y="81"/>
                </a:lnTo>
                <a:lnTo>
                  <a:pt x="45" y="75"/>
                </a:lnTo>
                <a:lnTo>
                  <a:pt x="51" y="69"/>
                </a:lnTo>
                <a:lnTo>
                  <a:pt x="60" y="60"/>
                </a:lnTo>
                <a:lnTo>
                  <a:pt x="66" y="54"/>
                </a:lnTo>
                <a:lnTo>
                  <a:pt x="66" y="0"/>
                </a:lnTo>
                <a:close/>
              </a:path>
            </a:pathLst>
          </a:custGeom>
          <a:solidFill>
            <a:srgbClr val="15387D"/>
          </a:solidFill>
          <a:ln w="4763">
            <a:solidFill>
              <a:schemeClr val="tx1"/>
            </a:solidFill>
            <a:prstDash val="solid"/>
            <a:round/>
            <a:headEnd/>
            <a:tailEnd/>
          </a:ln>
        </p:spPr>
        <p:txBody>
          <a:bodyPr/>
          <a:lstStyle/>
          <a:p>
            <a:endParaRPr lang="en-GB"/>
          </a:p>
        </p:txBody>
      </p:sp>
      <p:sp>
        <p:nvSpPr>
          <p:cNvPr id="28725" name="Freeform 53"/>
          <p:cNvSpPr>
            <a:spLocks/>
          </p:cNvSpPr>
          <p:nvPr/>
        </p:nvSpPr>
        <p:spPr bwMode="auto">
          <a:xfrm>
            <a:off x="4430713" y="2651125"/>
            <a:ext cx="519112" cy="762000"/>
          </a:xfrm>
          <a:custGeom>
            <a:avLst/>
            <a:gdLst>
              <a:gd name="T0" fmla="*/ 0 w 327"/>
              <a:gd name="T1" fmla="*/ 0 h 480"/>
              <a:gd name="T2" fmla="*/ 2147483647 w 327"/>
              <a:gd name="T3" fmla="*/ 2147483647 h 480"/>
              <a:gd name="T4" fmla="*/ 2147483647 w 327"/>
              <a:gd name="T5" fmla="*/ 2147483647 h 480"/>
              <a:gd name="T6" fmla="*/ 0 w 327"/>
              <a:gd name="T7" fmla="*/ 2147483647 h 480"/>
              <a:gd name="T8" fmla="*/ 0 w 327"/>
              <a:gd name="T9" fmla="*/ 0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480">
                <a:moveTo>
                  <a:pt x="0" y="0"/>
                </a:moveTo>
                <a:lnTo>
                  <a:pt x="327" y="426"/>
                </a:lnTo>
                <a:lnTo>
                  <a:pt x="327" y="480"/>
                </a:lnTo>
                <a:lnTo>
                  <a:pt x="0" y="54"/>
                </a:lnTo>
                <a:lnTo>
                  <a:pt x="0" y="0"/>
                </a:lnTo>
                <a:close/>
              </a:path>
            </a:pathLst>
          </a:custGeom>
          <a:solidFill>
            <a:srgbClr val="15387D"/>
          </a:solidFill>
          <a:ln w="4763">
            <a:solidFill>
              <a:srgbClr val="000000"/>
            </a:solidFill>
            <a:prstDash val="solid"/>
            <a:round/>
            <a:headEnd/>
            <a:tailEnd/>
          </a:ln>
        </p:spPr>
        <p:txBody>
          <a:bodyPr/>
          <a:lstStyle/>
          <a:p>
            <a:endParaRPr lang="en-GB"/>
          </a:p>
        </p:txBody>
      </p:sp>
      <p:sp>
        <p:nvSpPr>
          <p:cNvPr id="28726" name="Freeform 54"/>
          <p:cNvSpPr>
            <a:spLocks/>
          </p:cNvSpPr>
          <p:nvPr/>
        </p:nvSpPr>
        <p:spPr bwMode="auto">
          <a:xfrm>
            <a:off x="4430713" y="2651125"/>
            <a:ext cx="628650" cy="676275"/>
          </a:xfrm>
          <a:custGeom>
            <a:avLst/>
            <a:gdLst>
              <a:gd name="T0" fmla="*/ 2147483647 w 396"/>
              <a:gd name="T1" fmla="*/ 2147483647 h 426"/>
              <a:gd name="T2" fmla="*/ 2147483647 w 396"/>
              <a:gd name="T3" fmla="*/ 2147483647 h 426"/>
              <a:gd name="T4" fmla="*/ 2147483647 w 396"/>
              <a:gd name="T5" fmla="*/ 2147483647 h 426"/>
              <a:gd name="T6" fmla="*/ 2147483647 w 396"/>
              <a:gd name="T7" fmla="*/ 2147483647 h 426"/>
              <a:gd name="T8" fmla="*/ 2147483647 w 396"/>
              <a:gd name="T9" fmla="*/ 2147483647 h 426"/>
              <a:gd name="T10" fmla="*/ 2147483647 w 396"/>
              <a:gd name="T11" fmla="*/ 2147483647 h 426"/>
              <a:gd name="T12" fmla="*/ 2147483647 w 396"/>
              <a:gd name="T13" fmla="*/ 2147483647 h 426"/>
              <a:gd name="T14" fmla="*/ 2147483647 w 396"/>
              <a:gd name="T15" fmla="*/ 2147483647 h 426"/>
              <a:gd name="T16" fmla="*/ 2147483647 w 396"/>
              <a:gd name="T17" fmla="*/ 2147483647 h 426"/>
              <a:gd name="T18" fmla="*/ 2147483647 w 396"/>
              <a:gd name="T19" fmla="*/ 2147483647 h 426"/>
              <a:gd name="T20" fmla="*/ 0 w 396"/>
              <a:gd name="T21" fmla="*/ 0 h 426"/>
              <a:gd name="T22" fmla="*/ 2147483647 w 396"/>
              <a:gd name="T23" fmla="*/ 2147483647 h 4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6" h="426">
                <a:moveTo>
                  <a:pt x="396" y="372"/>
                </a:moveTo>
                <a:lnTo>
                  <a:pt x="390" y="378"/>
                </a:lnTo>
                <a:lnTo>
                  <a:pt x="381" y="387"/>
                </a:lnTo>
                <a:lnTo>
                  <a:pt x="375" y="393"/>
                </a:lnTo>
                <a:lnTo>
                  <a:pt x="369" y="399"/>
                </a:lnTo>
                <a:lnTo>
                  <a:pt x="360" y="405"/>
                </a:lnTo>
                <a:lnTo>
                  <a:pt x="354" y="411"/>
                </a:lnTo>
                <a:lnTo>
                  <a:pt x="345" y="417"/>
                </a:lnTo>
                <a:lnTo>
                  <a:pt x="336" y="420"/>
                </a:lnTo>
                <a:lnTo>
                  <a:pt x="330" y="426"/>
                </a:lnTo>
                <a:lnTo>
                  <a:pt x="0" y="0"/>
                </a:lnTo>
                <a:lnTo>
                  <a:pt x="396" y="372"/>
                </a:lnTo>
                <a:close/>
              </a:path>
            </a:pathLst>
          </a:custGeom>
          <a:solidFill>
            <a:srgbClr val="2A6FF9"/>
          </a:solidFill>
          <a:ln w="4763">
            <a:solidFill>
              <a:schemeClr val="tx1"/>
            </a:solidFill>
            <a:prstDash val="solid"/>
            <a:round/>
            <a:headEnd/>
            <a:tailEnd/>
          </a:ln>
        </p:spPr>
        <p:txBody>
          <a:bodyPr/>
          <a:lstStyle/>
          <a:p>
            <a:endParaRPr lang="en-GB"/>
          </a:p>
        </p:txBody>
      </p:sp>
      <p:sp>
        <p:nvSpPr>
          <p:cNvPr id="28727" name="Freeform 55"/>
          <p:cNvSpPr>
            <a:spLocks/>
          </p:cNvSpPr>
          <p:nvPr/>
        </p:nvSpPr>
        <p:spPr bwMode="auto">
          <a:xfrm>
            <a:off x="3557588" y="2813050"/>
            <a:ext cx="658812" cy="738188"/>
          </a:xfrm>
          <a:custGeom>
            <a:avLst/>
            <a:gdLst>
              <a:gd name="T0" fmla="*/ 2147483647 w 415"/>
              <a:gd name="T1" fmla="*/ 2147483647 h 465"/>
              <a:gd name="T2" fmla="*/ 2147483647 w 415"/>
              <a:gd name="T3" fmla="*/ 2147483647 h 465"/>
              <a:gd name="T4" fmla="*/ 2147483647 w 415"/>
              <a:gd name="T5" fmla="*/ 2147483647 h 465"/>
              <a:gd name="T6" fmla="*/ 2147483647 w 415"/>
              <a:gd name="T7" fmla="*/ 2147483647 h 465"/>
              <a:gd name="T8" fmla="*/ 2147483647 w 415"/>
              <a:gd name="T9" fmla="*/ 2147483647 h 465"/>
              <a:gd name="T10" fmla="*/ 2147483647 w 415"/>
              <a:gd name="T11" fmla="*/ 2147483647 h 465"/>
              <a:gd name="T12" fmla="*/ 2147483647 w 415"/>
              <a:gd name="T13" fmla="*/ 2147483647 h 465"/>
              <a:gd name="T14" fmla="*/ 2147483647 w 415"/>
              <a:gd name="T15" fmla="*/ 2147483647 h 465"/>
              <a:gd name="T16" fmla="*/ 2147483647 w 415"/>
              <a:gd name="T17" fmla="*/ 2147483647 h 465"/>
              <a:gd name="T18" fmla="*/ 2147483647 w 415"/>
              <a:gd name="T19" fmla="*/ 2147483647 h 465"/>
              <a:gd name="T20" fmla="*/ 2147483647 w 415"/>
              <a:gd name="T21" fmla="*/ 2147483647 h 465"/>
              <a:gd name="T22" fmla="*/ 2147483647 w 415"/>
              <a:gd name="T23" fmla="*/ 2147483647 h 465"/>
              <a:gd name="T24" fmla="*/ 2147483647 w 415"/>
              <a:gd name="T25" fmla="*/ 2147483647 h 465"/>
              <a:gd name="T26" fmla="*/ 2147483647 w 415"/>
              <a:gd name="T27" fmla="*/ 2147483647 h 465"/>
              <a:gd name="T28" fmla="*/ 2147483647 w 415"/>
              <a:gd name="T29" fmla="*/ 2147483647 h 465"/>
              <a:gd name="T30" fmla="*/ 2147483647 w 415"/>
              <a:gd name="T31" fmla="*/ 2147483647 h 465"/>
              <a:gd name="T32" fmla="*/ 2147483647 w 415"/>
              <a:gd name="T33" fmla="*/ 2147483647 h 465"/>
              <a:gd name="T34" fmla="*/ 2147483647 w 415"/>
              <a:gd name="T35" fmla="*/ 2147483647 h 465"/>
              <a:gd name="T36" fmla="*/ 2147483647 w 415"/>
              <a:gd name="T37" fmla="*/ 2147483647 h 465"/>
              <a:gd name="T38" fmla="*/ 2147483647 w 415"/>
              <a:gd name="T39" fmla="*/ 2147483647 h 465"/>
              <a:gd name="T40" fmla="*/ 2147483647 w 415"/>
              <a:gd name="T41" fmla="*/ 2147483647 h 465"/>
              <a:gd name="T42" fmla="*/ 2147483647 w 415"/>
              <a:gd name="T43" fmla="*/ 2147483647 h 465"/>
              <a:gd name="T44" fmla="*/ 2147483647 w 415"/>
              <a:gd name="T45" fmla="*/ 2147483647 h 465"/>
              <a:gd name="T46" fmla="*/ 2147483647 w 415"/>
              <a:gd name="T47" fmla="*/ 2147483647 h 465"/>
              <a:gd name="T48" fmla="*/ 2147483647 w 415"/>
              <a:gd name="T49" fmla="*/ 2147483647 h 465"/>
              <a:gd name="T50" fmla="*/ 2147483647 w 415"/>
              <a:gd name="T51" fmla="*/ 2147483647 h 465"/>
              <a:gd name="T52" fmla="*/ 2147483647 w 415"/>
              <a:gd name="T53" fmla="*/ 2147483647 h 465"/>
              <a:gd name="T54" fmla="*/ 2147483647 w 415"/>
              <a:gd name="T55" fmla="*/ 2147483647 h 465"/>
              <a:gd name="T56" fmla="*/ 2147483647 w 415"/>
              <a:gd name="T57" fmla="*/ 2147483647 h 465"/>
              <a:gd name="T58" fmla="*/ 2147483647 w 415"/>
              <a:gd name="T59" fmla="*/ 2147483647 h 465"/>
              <a:gd name="T60" fmla="*/ 2147483647 w 415"/>
              <a:gd name="T61" fmla="*/ 2147483647 h 465"/>
              <a:gd name="T62" fmla="*/ 2147483647 w 415"/>
              <a:gd name="T63" fmla="*/ 2147483647 h 465"/>
              <a:gd name="T64" fmla="*/ 2147483647 w 415"/>
              <a:gd name="T65" fmla="*/ 2147483647 h 465"/>
              <a:gd name="T66" fmla="*/ 2147483647 w 415"/>
              <a:gd name="T67" fmla="*/ 2147483647 h 465"/>
              <a:gd name="T68" fmla="*/ 2147483647 w 415"/>
              <a:gd name="T69" fmla="*/ 2147483647 h 465"/>
              <a:gd name="T70" fmla="*/ 2147483647 w 415"/>
              <a:gd name="T71" fmla="*/ 2147483647 h 465"/>
              <a:gd name="T72" fmla="*/ 2147483647 w 415"/>
              <a:gd name="T73" fmla="*/ 2147483647 h 465"/>
              <a:gd name="T74" fmla="*/ 2147483647 w 415"/>
              <a:gd name="T75" fmla="*/ 2147483647 h 465"/>
              <a:gd name="T76" fmla="*/ 2147483647 w 415"/>
              <a:gd name="T77" fmla="*/ 2147483647 h 465"/>
              <a:gd name="T78" fmla="*/ 2147483647 w 415"/>
              <a:gd name="T79" fmla="*/ 2147483647 h 465"/>
              <a:gd name="T80" fmla="*/ 2147483647 w 415"/>
              <a:gd name="T81" fmla="*/ 2147483647 h 465"/>
              <a:gd name="T82" fmla="*/ 2147483647 w 415"/>
              <a:gd name="T83" fmla="*/ 2147483647 h 465"/>
              <a:gd name="T84" fmla="*/ 2147483647 w 415"/>
              <a:gd name="T85" fmla="*/ 2147483647 h 465"/>
              <a:gd name="T86" fmla="*/ 2147483647 w 415"/>
              <a:gd name="T87" fmla="*/ 2147483647 h 465"/>
              <a:gd name="T88" fmla="*/ 2147483647 w 415"/>
              <a:gd name="T89" fmla="*/ 2147483647 h 4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465">
                <a:moveTo>
                  <a:pt x="415" y="411"/>
                </a:moveTo>
                <a:lnTo>
                  <a:pt x="406" y="408"/>
                </a:lnTo>
                <a:lnTo>
                  <a:pt x="397" y="405"/>
                </a:lnTo>
                <a:lnTo>
                  <a:pt x="388" y="402"/>
                </a:lnTo>
                <a:lnTo>
                  <a:pt x="379" y="399"/>
                </a:lnTo>
                <a:lnTo>
                  <a:pt x="370" y="396"/>
                </a:lnTo>
                <a:lnTo>
                  <a:pt x="358" y="393"/>
                </a:lnTo>
                <a:lnTo>
                  <a:pt x="349" y="390"/>
                </a:lnTo>
                <a:lnTo>
                  <a:pt x="340" y="387"/>
                </a:lnTo>
                <a:lnTo>
                  <a:pt x="331" y="384"/>
                </a:lnTo>
                <a:lnTo>
                  <a:pt x="322" y="381"/>
                </a:lnTo>
                <a:lnTo>
                  <a:pt x="313" y="375"/>
                </a:lnTo>
                <a:lnTo>
                  <a:pt x="304" y="372"/>
                </a:lnTo>
                <a:lnTo>
                  <a:pt x="298" y="369"/>
                </a:lnTo>
                <a:lnTo>
                  <a:pt x="289" y="363"/>
                </a:lnTo>
                <a:lnTo>
                  <a:pt x="280" y="360"/>
                </a:lnTo>
                <a:lnTo>
                  <a:pt x="271" y="354"/>
                </a:lnTo>
                <a:lnTo>
                  <a:pt x="262" y="351"/>
                </a:lnTo>
                <a:lnTo>
                  <a:pt x="253" y="345"/>
                </a:lnTo>
                <a:lnTo>
                  <a:pt x="247" y="339"/>
                </a:lnTo>
                <a:lnTo>
                  <a:pt x="238" y="336"/>
                </a:lnTo>
                <a:lnTo>
                  <a:pt x="229" y="330"/>
                </a:lnTo>
                <a:lnTo>
                  <a:pt x="223" y="324"/>
                </a:lnTo>
                <a:lnTo>
                  <a:pt x="214" y="318"/>
                </a:lnTo>
                <a:lnTo>
                  <a:pt x="205" y="315"/>
                </a:lnTo>
                <a:lnTo>
                  <a:pt x="199" y="309"/>
                </a:lnTo>
                <a:lnTo>
                  <a:pt x="190" y="303"/>
                </a:lnTo>
                <a:lnTo>
                  <a:pt x="184" y="297"/>
                </a:lnTo>
                <a:lnTo>
                  <a:pt x="175" y="291"/>
                </a:lnTo>
                <a:lnTo>
                  <a:pt x="169" y="285"/>
                </a:lnTo>
                <a:lnTo>
                  <a:pt x="163" y="276"/>
                </a:lnTo>
                <a:lnTo>
                  <a:pt x="154" y="270"/>
                </a:lnTo>
                <a:lnTo>
                  <a:pt x="148" y="264"/>
                </a:lnTo>
                <a:lnTo>
                  <a:pt x="142" y="258"/>
                </a:lnTo>
                <a:lnTo>
                  <a:pt x="136" y="252"/>
                </a:lnTo>
                <a:lnTo>
                  <a:pt x="127" y="243"/>
                </a:lnTo>
                <a:lnTo>
                  <a:pt x="121" y="237"/>
                </a:lnTo>
                <a:lnTo>
                  <a:pt x="115" y="231"/>
                </a:lnTo>
                <a:lnTo>
                  <a:pt x="109" y="222"/>
                </a:lnTo>
                <a:lnTo>
                  <a:pt x="103" y="216"/>
                </a:lnTo>
                <a:lnTo>
                  <a:pt x="97" y="207"/>
                </a:lnTo>
                <a:lnTo>
                  <a:pt x="91" y="201"/>
                </a:lnTo>
                <a:lnTo>
                  <a:pt x="88" y="192"/>
                </a:lnTo>
                <a:lnTo>
                  <a:pt x="82" y="186"/>
                </a:lnTo>
                <a:lnTo>
                  <a:pt x="76" y="177"/>
                </a:lnTo>
                <a:lnTo>
                  <a:pt x="70" y="171"/>
                </a:lnTo>
                <a:lnTo>
                  <a:pt x="67" y="162"/>
                </a:lnTo>
                <a:lnTo>
                  <a:pt x="61" y="153"/>
                </a:lnTo>
                <a:lnTo>
                  <a:pt x="58" y="147"/>
                </a:lnTo>
                <a:lnTo>
                  <a:pt x="51" y="138"/>
                </a:lnTo>
                <a:lnTo>
                  <a:pt x="48" y="129"/>
                </a:lnTo>
                <a:lnTo>
                  <a:pt x="42" y="120"/>
                </a:lnTo>
                <a:lnTo>
                  <a:pt x="39" y="114"/>
                </a:lnTo>
                <a:lnTo>
                  <a:pt x="36" y="105"/>
                </a:lnTo>
                <a:lnTo>
                  <a:pt x="30" y="96"/>
                </a:lnTo>
                <a:lnTo>
                  <a:pt x="27" y="87"/>
                </a:lnTo>
                <a:lnTo>
                  <a:pt x="24" y="78"/>
                </a:lnTo>
                <a:lnTo>
                  <a:pt x="21" y="69"/>
                </a:lnTo>
                <a:lnTo>
                  <a:pt x="18" y="60"/>
                </a:lnTo>
                <a:lnTo>
                  <a:pt x="15" y="54"/>
                </a:lnTo>
                <a:lnTo>
                  <a:pt x="12" y="45"/>
                </a:lnTo>
                <a:lnTo>
                  <a:pt x="9" y="36"/>
                </a:lnTo>
                <a:lnTo>
                  <a:pt x="6" y="27"/>
                </a:lnTo>
                <a:lnTo>
                  <a:pt x="6" y="18"/>
                </a:lnTo>
                <a:lnTo>
                  <a:pt x="3" y="9"/>
                </a:lnTo>
                <a:lnTo>
                  <a:pt x="0" y="0"/>
                </a:lnTo>
                <a:lnTo>
                  <a:pt x="0" y="54"/>
                </a:lnTo>
                <a:lnTo>
                  <a:pt x="3" y="63"/>
                </a:lnTo>
                <a:lnTo>
                  <a:pt x="6" y="72"/>
                </a:lnTo>
                <a:lnTo>
                  <a:pt x="6" y="81"/>
                </a:lnTo>
                <a:lnTo>
                  <a:pt x="9" y="90"/>
                </a:lnTo>
                <a:lnTo>
                  <a:pt x="12" y="99"/>
                </a:lnTo>
                <a:lnTo>
                  <a:pt x="15" y="108"/>
                </a:lnTo>
                <a:lnTo>
                  <a:pt x="18" y="114"/>
                </a:lnTo>
                <a:lnTo>
                  <a:pt x="21" y="123"/>
                </a:lnTo>
                <a:lnTo>
                  <a:pt x="24" y="132"/>
                </a:lnTo>
                <a:lnTo>
                  <a:pt x="27" y="141"/>
                </a:lnTo>
                <a:lnTo>
                  <a:pt x="30" y="150"/>
                </a:lnTo>
                <a:lnTo>
                  <a:pt x="36" y="159"/>
                </a:lnTo>
                <a:lnTo>
                  <a:pt x="39" y="168"/>
                </a:lnTo>
                <a:lnTo>
                  <a:pt x="42" y="174"/>
                </a:lnTo>
                <a:lnTo>
                  <a:pt x="48" y="183"/>
                </a:lnTo>
                <a:lnTo>
                  <a:pt x="51" y="192"/>
                </a:lnTo>
                <a:lnTo>
                  <a:pt x="58" y="201"/>
                </a:lnTo>
                <a:lnTo>
                  <a:pt x="61" y="207"/>
                </a:lnTo>
                <a:lnTo>
                  <a:pt x="67" y="216"/>
                </a:lnTo>
                <a:lnTo>
                  <a:pt x="70" y="225"/>
                </a:lnTo>
                <a:lnTo>
                  <a:pt x="76" y="231"/>
                </a:lnTo>
                <a:lnTo>
                  <a:pt x="82" y="240"/>
                </a:lnTo>
                <a:lnTo>
                  <a:pt x="88" y="246"/>
                </a:lnTo>
                <a:lnTo>
                  <a:pt x="91" y="255"/>
                </a:lnTo>
                <a:lnTo>
                  <a:pt x="97" y="261"/>
                </a:lnTo>
                <a:lnTo>
                  <a:pt x="103" y="270"/>
                </a:lnTo>
                <a:lnTo>
                  <a:pt x="109" y="276"/>
                </a:lnTo>
                <a:lnTo>
                  <a:pt x="115" y="285"/>
                </a:lnTo>
                <a:lnTo>
                  <a:pt x="121" y="291"/>
                </a:lnTo>
                <a:lnTo>
                  <a:pt x="127" y="297"/>
                </a:lnTo>
                <a:lnTo>
                  <a:pt x="136" y="306"/>
                </a:lnTo>
                <a:lnTo>
                  <a:pt x="142" y="312"/>
                </a:lnTo>
                <a:lnTo>
                  <a:pt x="148" y="318"/>
                </a:lnTo>
                <a:lnTo>
                  <a:pt x="154" y="324"/>
                </a:lnTo>
                <a:lnTo>
                  <a:pt x="163" y="330"/>
                </a:lnTo>
                <a:lnTo>
                  <a:pt x="169" y="339"/>
                </a:lnTo>
                <a:lnTo>
                  <a:pt x="175" y="345"/>
                </a:lnTo>
                <a:lnTo>
                  <a:pt x="184" y="351"/>
                </a:lnTo>
                <a:lnTo>
                  <a:pt x="190" y="357"/>
                </a:lnTo>
                <a:lnTo>
                  <a:pt x="199" y="363"/>
                </a:lnTo>
                <a:lnTo>
                  <a:pt x="205" y="369"/>
                </a:lnTo>
                <a:lnTo>
                  <a:pt x="214" y="372"/>
                </a:lnTo>
                <a:lnTo>
                  <a:pt x="223" y="378"/>
                </a:lnTo>
                <a:lnTo>
                  <a:pt x="229" y="384"/>
                </a:lnTo>
                <a:lnTo>
                  <a:pt x="238" y="390"/>
                </a:lnTo>
                <a:lnTo>
                  <a:pt x="247" y="393"/>
                </a:lnTo>
                <a:lnTo>
                  <a:pt x="253" y="399"/>
                </a:lnTo>
                <a:lnTo>
                  <a:pt x="262" y="405"/>
                </a:lnTo>
                <a:lnTo>
                  <a:pt x="271" y="408"/>
                </a:lnTo>
                <a:lnTo>
                  <a:pt x="280" y="414"/>
                </a:lnTo>
                <a:lnTo>
                  <a:pt x="289" y="417"/>
                </a:lnTo>
                <a:lnTo>
                  <a:pt x="298" y="423"/>
                </a:lnTo>
                <a:lnTo>
                  <a:pt x="304" y="426"/>
                </a:lnTo>
                <a:lnTo>
                  <a:pt x="313" y="429"/>
                </a:lnTo>
                <a:lnTo>
                  <a:pt x="322" y="435"/>
                </a:lnTo>
                <a:lnTo>
                  <a:pt x="331" y="438"/>
                </a:lnTo>
                <a:lnTo>
                  <a:pt x="340" y="441"/>
                </a:lnTo>
                <a:lnTo>
                  <a:pt x="349" y="444"/>
                </a:lnTo>
                <a:lnTo>
                  <a:pt x="358" y="447"/>
                </a:lnTo>
                <a:lnTo>
                  <a:pt x="370" y="450"/>
                </a:lnTo>
                <a:lnTo>
                  <a:pt x="379" y="453"/>
                </a:lnTo>
                <a:lnTo>
                  <a:pt x="388" y="456"/>
                </a:lnTo>
                <a:lnTo>
                  <a:pt x="397" y="459"/>
                </a:lnTo>
                <a:lnTo>
                  <a:pt x="406" y="462"/>
                </a:lnTo>
                <a:lnTo>
                  <a:pt x="415" y="465"/>
                </a:lnTo>
                <a:lnTo>
                  <a:pt x="415" y="411"/>
                </a:lnTo>
                <a:close/>
              </a:path>
            </a:pathLst>
          </a:custGeom>
          <a:solidFill>
            <a:srgbClr val="7D7F00"/>
          </a:solidFill>
          <a:ln w="4763">
            <a:solidFill>
              <a:schemeClr val="tx1"/>
            </a:solidFill>
            <a:prstDash val="solid"/>
            <a:round/>
            <a:headEnd/>
            <a:tailEnd/>
          </a:ln>
        </p:spPr>
        <p:txBody>
          <a:bodyPr/>
          <a:lstStyle/>
          <a:p>
            <a:endParaRPr lang="en-GB"/>
          </a:p>
        </p:txBody>
      </p:sp>
      <p:sp>
        <p:nvSpPr>
          <p:cNvPr id="28728" name="Freeform 56"/>
          <p:cNvSpPr>
            <a:spLocks/>
          </p:cNvSpPr>
          <p:nvPr/>
        </p:nvSpPr>
        <p:spPr bwMode="auto">
          <a:xfrm>
            <a:off x="4216400" y="2651125"/>
            <a:ext cx="214313" cy="895350"/>
          </a:xfrm>
          <a:custGeom>
            <a:avLst/>
            <a:gdLst>
              <a:gd name="T0" fmla="*/ 2147483647 w 135"/>
              <a:gd name="T1" fmla="*/ 0 h 564"/>
              <a:gd name="T2" fmla="*/ 0 w 135"/>
              <a:gd name="T3" fmla="*/ 2147483647 h 564"/>
              <a:gd name="T4" fmla="*/ 0 w 135"/>
              <a:gd name="T5" fmla="*/ 2147483647 h 564"/>
              <a:gd name="T6" fmla="*/ 2147483647 w 135"/>
              <a:gd name="T7" fmla="*/ 2147483647 h 564"/>
              <a:gd name="T8" fmla="*/ 2147483647 w 135"/>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64">
                <a:moveTo>
                  <a:pt x="135" y="0"/>
                </a:moveTo>
                <a:lnTo>
                  <a:pt x="0" y="510"/>
                </a:lnTo>
                <a:lnTo>
                  <a:pt x="0" y="564"/>
                </a:lnTo>
                <a:lnTo>
                  <a:pt x="135" y="54"/>
                </a:lnTo>
                <a:lnTo>
                  <a:pt x="135" y="0"/>
                </a:lnTo>
                <a:close/>
              </a:path>
            </a:pathLst>
          </a:custGeom>
          <a:solidFill>
            <a:srgbClr val="7D7F00"/>
          </a:solidFill>
          <a:ln w="4763">
            <a:solidFill>
              <a:srgbClr val="000000"/>
            </a:solidFill>
            <a:prstDash val="solid"/>
            <a:round/>
            <a:headEnd/>
            <a:tailEnd/>
          </a:ln>
        </p:spPr>
        <p:txBody>
          <a:bodyPr/>
          <a:lstStyle/>
          <a:p>
            <a:endParaRPr lang="en-GB"/>
          </a:p>
        </p:txBody>
      </p:sp>
      <p:sp>
        <p:nvSpPr>
          <p:cNvPr id="28729" name="Freeform 57"/>
          <p:cNvSpPr>
            <a:spLocks/>
          </p:cNvSpPr>
          <p:nvPr/>
        </p:nvSpPr>
        <p:spPr bwMode="auto">
          <a:xfrm>
            <a:off x="3557588" y="2651125"/>
            <a:ext cx="873125" cy="814388"/>
          </a:xfrm>
          <a:custGeom>
            <a:avLst/>
            <a:gdLst>
              <a:gd name="T0" fmla="*/ 2147483647 w 550"/>
              <a:gd name="T1" fmla="*/ 2147483647 h 513"/>
              <a:gd name="T2" fmla="*/ 2147483647 w 550"/>
              <a:gd name="T3" fmla="*/ 2147483647 h 513"/>
              <a:gd name="T4" fmla="*/ 2147483647 w 550"/>
              <a:gd name="T5" fmla="*/ 2147483647 h 513"/>
              <a:gd name="T6" fmla="*/ 2147483647 w 550"/>
              <a:gd name="T7" fmla="*/ 2147483647 h 513"/>
              <a:gd name="T8" fmla="*/ 2147483647 w 550"/>
              <a:gd name="T9" fmla="*/ 2147483647 h 513"/>
              <a:gd name="T10" fmla="*/ 2147483647 w 550"/>
              <a:gd name="T11" fmla="*/ 2147483647 h 513"/>
              <a:gd name="T12" fmla="*/ 2147483647 w 550"/>
              <a:gd name="T13" fmla="*/ 2147483647 h 513"/>
              <a:gd name="T14" fmla="*/ 2147483647 w 550"/>
              <a:gd name="T15" fmla="*/ 2147483647 h 513"/>
              <a:gd name="T16" fmla="*/ 2147483647 w 550"/>
              <a:gd name="T17" fmla="*/ 2147483647 h 513"/>
              <a:gd name="T18" fmla="*/ 2147483647 w 550"/>
              <a:gd name="T19" fmla="*/ 2147483647 h 513"/>
              <a:gd name="T20" fmla="*/ 2147483647 w 550"/>
              <a:gd name="T21" fmla="*/ 2147483647 h 513"/>
              <a:gd name="T22" fmla="*/ 2147483647 w 550"/>
              <a:gd name="T23" fmla="*/ 2147483647 h 513"/>
              <a:gd name="T24" fmla="*/ 2147483647 w 550"/>
              <a:gd name="T25" fmla="*/ 2147483647 h 513"/>
              <a:gd name="T26" fmla="*/ 2147483647 w 550"/>
              <a:gd name="T27" fmla="*/ 2147483647 h 513"/>
              <a:gd name="T28" fmla="*/ 2147483647 w 550"/>
              <a:gd name="T29" fmla="*/ 2147483647 h 513"/>
              <a:gd name="T30" fmla="*/ 2147483647 w 550"/>
              <a:gd name="T31" fmla="*/ 2147483647 h 513"/>
              <a:gd name="T32" fmla="*/ 2147483647 w 550"/>
              <a:gd name="T33" fmla="*/ 2147483647 h 513"/>
              <a:gd name="T34" fmla="*/ 2147483647 w 550"/>
              <a:gd name="T35" fmla="*/ 2147483647 h 513"/>
              <a:gd name="T36" fmla="*/ 2147483647 w 550"/>
              <a:gd name="T37" fmla="*/ 2147483647 h 513"/>
              <a:gd name="T38" fmla="*/ 2147483647 w 550"/>
              <a:gd name="T39" fmla="*/ 2147483647 h 513"/>
              <a:gd name="T40" fmla="*/ 2147483647 w 550"/>
              <a:gd name="T41" fmla="*/ 2147483647 h 513"/>
              <a:gd name="T42" fmla="*/ 2147483647 w 550"/>
              <a:gd name="T43" fmla="*/ 2147483647 h 513"/>
              <a:gd name="T44" fmla="*/ 2147483647 w 550"/>
              <a:gd name="T45" fmla="*/ 2147483647 h 513"/>
              <a:gd name="T46" fmla="*/ 2147483647 w 550"/>
              <a:gd name="T47" fmla="*/ 2147483647 h 513"/>
              <a:gd name="T48" fmla="*/ 2147483647 w 550"/>
              <a:gd name="T49" fmla="*/ 2147483647 h 513"/>
              <a:gd name="T50" fmla="*/ 2147483647 w 550"/>
              <a:gd name="T51" fmla="*/ 2147483647 h 513"/>
              <a:gd name="T52" fmla="*/ 2147483647 w 550"/>
              <a:gd name="T53" fmla="*/ 2147483647 h 513"/>
              <a:gd name="T54" fmla="*/ 2147483647 w 550"/>
              <a:gd name="T55" fmla="*/ 2147483647 h 513"/>
              <a:gd name="T56" fmla="*/ 2147483647 w 550"/>
              <a:gd name="T57" fmla="*/ 2147483647 h 513"/>
              <a:gd name="T58" fmla="*/ 2147483647 w 550"/>
              <a:gd name="T59" fmla="*/ 2147483647 h 513"/>
              <a:gd name="T60" fmla="*/ 2147483647 w 550"/>
              <a:gd name="T61" fmla="*/ 2147483647 h 513"/>
              <a:gd name="T62" fmla="*/ 2147483647 w 550"/>
              <a:gd name="T63" fmla="*/ 2147483647 h 513"/>
              <a:gd name="T64" fmla="*/ 2147483647 w 550"/>
              <a:gd name="T65" fmla="*/ 2147483647 h 513"/>
              <a:gd name="T66" fmla="*/ 2147483647 w 550"/>
              <a:gd name="T67" fmla="*/ 0 h 5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0" h="513">
                <a:moveTo>
                  <a:pt x="415" y="513"/>
                </a:moveTo>
                <a:lnTo>
                  <a:pt x="406" y="510"/>
                </a:lnTo>
                <a:lnTo>
                  <a:pt x="397" y="507"/>
                </a:lnTo>
                <a:lnTo>
                  <a:pt x="388" y="504"/>
                </a:lnTo>
                <a:lnTo>
                  <a:pt x="379" y="501"/>
                </a:lnTo>
                <a:lnTo>
                  <a:pt x="370" y="498"/>
                </a:lnTo>
                <a:lnTo>
                  <a:pt x="358" y="495"/>
                </a:lnTo>
                <a:lnTo>
                  <a:pt x="349" y="492"/>
                </a:lnTo>
                <a:lnTo>
                  <a:pt x="340" y="489"/>
                </a:lnTo>
                <a:lnTo>
                  <a:pt x="331" y="486"/>
                </a:lnTo>
                <a:lnTo>
                  <a:pt x="322" y="483"/>
                </a:lnTo>
                <a:lnTo>
                  <a:pt x="313" y="477"/>
                </a:lnTo>
                <a:lnTo>
                  <a:pt x="304" y="474"/>
                </a:lnTo>
                <a:lnTo>
                  <a:pt x="298" y="471"/>
                </a:lnTo>
                <a:lnTo>
                  <a:pt x="289" y="465"/>
                </a:lnTo>
                <a:lnTo>
                  <a:pt x="280" y="462"/>
                </a:lnTo>
                <a:lnTo>
                  <a:pt x="271" y="456"/>
                </a:lnTo>
                <a:lnTo>
                  <a:pt x="262" y="453"/>
                </a:lnTo>
                <a:lnTo>
                  <a:pt x="253" y="447"/>
                </a:lnTo>
                <a:lnTo>
                  <a:pt x="247" y="441"/>
                </a:lnTo>
                <a:lnTo>
                  <a:pt x="238" y="438"/>
                </a:lnTo>
                <a:lnTo>
                  <a:pt x="229" y="432"/>
                </a:lnTo>
                <a:lnTo>
                  <a:pt x="223" y="426"/>
                </a:lnTo>
                <a:lnTo>
                  <a:pt x="214" y="420"/>
                </a:lnTo>
                <a:lnTo>
                  <a:pt x="205" y="417"/>
                </a:lnTo>
                <a:lnTo>
                  <a:pt x="199" y="411"/>
                </a:lnTo>
                <a:lnTo>
                  <a:pt x="190" y="405"/>
                </a:lnTo>
                <a:lnTo>
                  <a:pt x="184" y="399"/>
                </a:lnTo>
                <a:lnTo>
                  <a:pt x="175" y="393"/>
                </a:lnTo>
                <a:lnTo>
                  <a:pt x="169" y="387"/>
                </a:lnTo>
                <a:lnTo>
                  <a:pt x="163" y="378"/>
                </a:lnTo>
                <a:lnTo>
                  <a:pt x="154" y="372"/>
                </a:lnTo>
                <a:lnTo>
                  <a:pt x="148" y="366"/>
                </a:lnTo>
                <a:lnTo>
                  <a:pt x="142" y="360"/>
                </a:lnTo>
                <a:lnTo>
                  <a:pt x="136" y="354"/>
                </a:lnTo>
                <a:lnTo>
                  <a:pt x="127" y="345"/>
                </a:lnTo>
                <a:lnTo>
                  <a:pt x="121" y="339"/>
                </a:lnTo>
                <a:lnTo>
                  <a:pt x="115" y="333"/>
                </a:lnTo>
                <a:lnTo>
                  <a:pt x="109" y="324"/>
                </a:lnTo>
                <a:lnTo>
                  <a:pt x="103" y="318"/>
                </a:lnTo>
                <a:lnTo>
                  <a:pt x="97" y="309"/>
                </a:lnTo>
                <a:lnTo>
                  <a:pt x="91" y="303"/>
                </a:lnTo>
                <a:lnTo>
                  <a:pt x="88" y="294"/>
                </a:lnTo>
                <a:lnTo>
                  <a:pt x="82" y="288"/>
                </a:lnTo>
                <a:lnTo>
                  <a:pt x="76" y="279"/>
                </a:lnTo>
                <a:lnTo>
                  <a:pt x="70" y="273"/>
                </a:lnTo>
                <a:lnTo>
                  <a:pt x="67" y="264"/>
                </a:lnTo>
                <a:lnTo>
                  <a:pt x="61" y="255"/>
                </a:lnTo>
                <a:lnTo>
                  <a:pt x="58" y="249"/>
                </a:lnTo>
                <a:lnTo>
                  <a:pt x="51" y="240"/>
                </a:lnTo>
                <a:lnTo>
                  <a:pt x="48" y="231"/>
                </a:lnTo>
                <a:lnTo>
                  <a:pt x="42" y="222"/>
                </a:lnTo>
                <a:lnTo>
                  <a:pt x="39" y="216"/>
                </a:lnTo>
                <a:lnTo>
                  <a:pt x="36" y="207"/>
                </a:lnTo>
                <a:lnTo>
                  <a:pt x="30" y="198"/>
                </a:lnTo>
                <a:lnTo>
                  <a:pt x="27" y="189"/>
                </a:lnTo>
                <a:lnTo>
                  <a:pt x="24" y="180"/>
                </a:lnTo>
                <a:lnTo>
                  <a:pt x="21" y="171"/>
                </a:lnTo>
                <a:lnTo>
                  <a:pt x="18" y="162"/>
                </a:lnTo>
                <a:lnTo>
                  <a:pt x="15" y="156"/>
                </a:lnTo>
                <a:lnTo>
                  <a:pt x="12" y="147"/>
                </a:lnTo>
                <a:lnTo>
                  <a:pt x="9" y="138"/>
                </a:lnTo>
                <a:lnTo>
                  <a:pt x="6" y="129"/>
                </a:lnTo>
                <a:lnTo>
                  <a:pt x="6" y="120"/>
                </a:lnTo>
                <a:lnTo>
                  <a:pt x="3" y="111"/>
                </a:lnTo>
                <a:lnTo>
                  <a:pt x="0" y="102"/>
                </a:lnTo>
                <a:lnTo>
                  <a:pt x="550" y="0"/>
                </a:lnTo>
                <a:lnTo>
                  <a:pt x="415" y="513"/>
                </a:lnTo>
                <a:close/>
              </a:path>
            </a:pathLst>
          </a:custGeom>
          <a:solidFill>
            <a:srgbClr val="FAFD00"/>
          </a:solidFill>
          <a:ln w="4763">
            <a:solidFill>
              <a:schemeClr val="tx1"/>
            </a:solidFill>
            <a:prstDash val="solid"/>
            <a:round/>
            <a:headEnd/>
            <a:tailEnd/>
          </a:ln>
        </p:spPr>
        <p:txBody>
          <a:bodyPr/>
          <a:lstStyle/>
          <a:p>
            <a:endParaRPr lang="en-GB"/>
          </a:p>
        </p:txBody>
      </p:sp>
      <p:sp>
        <p:nvSpPr>
          <p:cNvPr id="28730" name="Freeform 58"/>
          <p:cNvSpPr>
            <a:spLocks/>
          </p:cNvSpPr>
          <p:nvPr/>
        </p:nvSpPr>
        <p:spPr bwMode="auto">
          <a:xfrm>
            <a:off x="4216400" y="3327400"/>
            <a:ext cx="738188" cy="247650"/>
          </a:xfrm>
          <a:custGeom>
            <a:avLst/>
            <a:gdLst>
              <a:gd name="T0" fmla="*/ 2147483647 w 465"/>
              <a:gd name="T1" fmla="*/ 2147483647 h 156"/>
              <a:gd name="T2" fmla="*/ 2147483647 w 465"/>
              <a:gd name="T3" fmla="*/ 2147483647 h 156"/>
              <a:gd name="T4" fmla="*/ 2147483647 w 465"/>
              <a:gd name="T5" fmla="*/ 2147483647 h 156"/>
              <a:gd name="T6" fmla="*/ 2147483647 w 465"/>
              <a:gd name="T7" fmla="*/ 2147483647 h 156"/>
              <a:gd name="T8" fmla="*/ 2147483647 w 465"/>
              <a:gd name="T9" fmla="*/ 2147483647 h 156"/>
              <a:gd name="T10" fmla="*/ 2147483647 w 465"/>
              <a:gd name="T11" fmla="*/ 2147483647 h 156"/>
              <a:gd name="T12" fmla="*/ 2147483647 w 465"/>
              <a:gd name="T13" fmla="*/ 2147483647 h 156"/>
              <a:gd name="T14" fmla="*/ 2147483647 w 465"/>
              <a:gd name="T15" fmla="*/ 2147483647 h 156"/>
              <a:gd name="T16" fmla="*/ 2147483647 w 465"/>
              <a:gd name="T17" fmla="*/ 2147483647 h 156"/>
              <a:gd name="T18" fmla="*/ 2147483647 w 465"/>
              <a:gd name="T19" fmla="*/ 2147483647 h 156"/>
              <a:gd name="T20" fmla="*/ 2147483647 w 465"/>
              <a:gd name="T21" fmla="*/ 2147483647 h 156"/>
              <a:gd name="T22" fmla="*/ 2147483647 w 465"/>
              <a:gd name="T23" fmla="*/ 2147483647 h 156"/>
              <a:gd name="T24" fmla="*/ 2147483647 w 465"/>
              <a:gd name="T25" fmla="*/ 2147483647 h 156"/>
              <a:gd name="T26" fmla="*/ 2147483647 w 465"/>
              <a:gd name="T27" fmla="*/ 2147483647 h 156"/>
              <a:gd name="T28" fmla="*/ 2147483647 w 465"/>
              <a:gd name="T29" fmla="*/ 2147483647 h 156"/>
              <a:gd name="T30" fmla="*/ 2147483647 w 465"/>
              <a:gd name="T31" fmla="*/ 2147483647 h 156"/>
              <a:gd name="T32" fmla="*/ 2147483647 w 465"/>
              <a:gd name="T33" fmla="*/ 2147483647 h 156"/>
              <a:gd name="T34" fmla="*/ 2147483647 w 465"/>
              <a:gd name="T35" fmla="*/ 2147483647 h 156"/>
              <a:gd name="T36" fmla="*/ 2147483647 w 465"/>
              <a:gd name="T37" fmla="*/ 2147483647 h 156"/>
              <a:gd name="T38" fmla="*/ 2147483647 w 465"/>
              <a:gd name="T39" fmla="*/ 2147483647 h 156"/>
              <a:gd name="T40" fmla="*/ 2147483647 w 465"/>
              <a:gd name="T41" fmla="*/ 2147483647 h 156"/>
              <a:gd name="T42" fmla="*/ 2147483647 w 465"/>
              <a:gd name="T43" fmla="*/ 2147483647 h 156"/>
              <a:gd name="T44" fmla="*/ 2147483647 w 465"/>
              <a:gd name="T45" fmla="*/ 2147483647 h 156"/>
              <a:gd name="T46" fmla="*/ 2147483647 w 465"/>
              <a:gd name="T47" fmla="*/ 2147483647 h 156"/>
              <a:gd name="T48" fmla="*/ 2147483647 w 465"/>
              <a:gd name="T49" fmla="*/ 2147483647 h 156"/>
              <a:gd name="T50" fmla="*/ 0 w 465"/>
              <a:gd name="T51" fmla="*/ 2147483647 h 156"/>
              <a:gd name="T52" fmla="*/ 2147483647 w 465"/>
              <a:gd name="T53" fmla="*/ 2147483647 h 156"/>
              <a:gd name="T54" fmla="*/ 2147483647 w 465"/>
              <a:gd name="T55" fmla="*/ 2147483647 h 156"/>
              <a:gd name="T56" fmla="*/ 2147483647 w 465"/>
              <a:gd name="T57" fmla="*/ 2147483647 h 156"/>
              <a:gd name="T58" fmla="*/ 2147483647 w 465"/>
              <a:gd name="T59" fmla="*/ 2147483647 h 156"/>
              <a:gd name="T60" fmla="*/ 2147483647 w 465"/>
              <a:gd name="T61" fmla="*/ 2147483647 h 156"/>
              <a:gd name="T62" fmla="*/ 2147483647 w 465"/>
              <a:gd name="T63" fmla="*/ 2147483647 h 156"/>
              <a:gd name="T64" fmla="*/ 2147483647 w 465"/>
              <a:gd name="T65" fmla="*/ 2147483647 h 156"/>
              <a:gd name="T66" fmla="*/ 2147483647 w 465"/>
              <a:gd name="T67" fmla="*/ 2147483647 h 156"/>
              <a:gd name="T68" fmla="*/ 2147483647 w 465"/>
              <a:gd name="T69" fmla="*/ 2147483647 h 156"/>
              <a:gd name="T70" fmla="*/ 2147483647 w 465"/>
              <a:gd name="T71" fmla="*/ 2147483647 h 156"/>
              <a:gd name="T72" fmla="*/ 2147483647 w 465"/>
              <a:gd name="T73" fmla="*/ 2147483647 h 156"/>
              <a:gd name="T74" fmla="*/ 2147483647 w 465"/>
              <a:gd name="T75" fmla="*/ 2147483647 h 156"/>
              <a:gd name="T76" fmla="*/ 2147483647 w 465"/>
              <a:gd name="T77" fmla="*/ 2147483647 h 156"/>
              <a:gd name="T78" fmla="*/ 2147483647 w 465"/>
              <a:gd name="T79" fmla="*/ 2147483647 h 156"/>
              <a:gd name="T80" fmla="*/ 2147483647 w 465"/>
              <a:gd name="T81" fmla="*/ 2147483647 h 156"/>
              <a:gd name="T82" fmla="*/ 2147483647 w 465"/>
              <a:gd name="T83" fmla="*/ 2147483647 h 156"/>
              <a:gd name="T84" fmla="*/ 2147483647 w 465"/>
              <a:gd name="T85" fmla="*/ 2147483647 h 156"/>
              <a:gd name="T86" fmla="*/ 2147483647 w 465"/>
              <a:gd name="T87" fmla="*/ 2147483647 h 156"/>
              <a:gd name="T88" fmla="*/ 2147483647 w 465"/>
              <a:gd name="T89" fmla="*/ 2147483647 h 156"/>
              <a:gd name="T90" fmla="*/ 2147483647 w 465"/>
              <a:gd name="T91" fmla="*/ 2147483647 h 156"/>
              <a:gd name="T92" fmla="*/ 2147483647 w 465"/>
              <a:gd name="T93" fmla="*/ 2147483647 h 156"/>
              <a:gd name="T94" fmla="*/ 2147483647 w 465"/>
              <a:gd name="T95" fmla="*/ 2147483647 h 156"/>
              <a:gd name="T96" fmla="*/ 2147483647 w 465"/>
              <a:gd name="T97" fmla="*/ 2147483647 h 156"/>
              <a:gd name="T98" fmla="*/ 2147483647 w 465"/>
              <a:gd name="T99" fmla="*/ 2147483647 h 156"/>
              <a:gd name="T100" fmla="*/ 2147483647 w 465"/>
              <a:gd name="T101" fmla="*/ 2147483647 h 156"/>
              <a:gd name="T102" fmla="*/ 2147483647 w 465"/>
              <a:gd name="T103" fmla="*/ 2147483647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5" h="156">
                <a:moveTo>
                  <a:pt x="465" y="0"/>
                </a:moveTo>
                <a:lnTo>
                  <a:pt x="456" y="6"/>
                </a:lnTo>
                <a:lnTo>
                  <a:pt x="450" y="12"/>
                </a:lnTo>
                <a:lnTo>
                  <a:pt x="441" y="15"/>
                </a:lnTo>
                <a:lnTo>
                  <a:pt x="432" y="21"/>
                </a:lnTo>
                <a:lnTo>
                  <a:pt x="423" y="27"/>
                </a:lnTo>
                <a:lnTo>
                  <a:pt x="417" y="30"/>
                </a:lnTo>
                <a:lnTo>
                  <a:pt x="408" y="36"/>
                </a:lnTo>
                <a:lnTo>
                  <a:pt x="399" y="39"/>
                </a:lnTo>
                <a:lnTo>
                  <a:pt x="390" y="45"/>
                </a:lnTo>
                <a:lnTo>
                  <a:pt x="381" y="48"/>
                </a:lnTo>
                <a:lnTo>
                  <a:pt x="372" y="51"/>
                </a:lnTo>
                <a:lnTo>
                  <a:pt x="363" y="57"/>
                </a:lnTo>
                <a:lnTo>
                  <a:pt x="354" y="60"/>
                </a:lnTo>
                <a:lnTo>
                  <a:pt x="345" y="63"/>
                </a:lnTo>
                <a:lnTo>
                  <a:pt x="336" y="66"/>
                </a:lnTo>
                <a:lnTo>
                  <a:pt x="327" y="69"/>
                </a:lnTo>
                <a:lnTo>
                  <a:pt x="318" y="72"/>
                </a:lnTo>
                <a:lnTo>
                  <a:pt x="309" y="75"/>
                </a:lnTo>
                <a:lnTo>
                  <a:pt x="300" y="78"/>
                </a:lnTo>
                <a:lnTo>
                  <a:pt x="291" y="81"/>
                </a:lnTo>
                <a:lnTo>
                  <a:pt x="282" y="84"/>
                </a:lnTo>
                <a:lnTo>
                  <a:pt x="270" y="87"/>
                </a:lnTo>
                <a:lnTo>
                  <a:pt x="261" y="87"/>
                </a:lnTo>
                <a:lnTo>
                  <a:pt x="252" y="90"/>
                </a:lnTo>
                <a:lnTo>
                  <a:pt x="243" y="93"/>
                </a:lnTo>
                <a:lnTo>
                  <a:pt x="234" y="93"/>
                </a:lnTo>
                <a:lnTo>
                  <a:pt x="222" y="96"/>
                </a:lnTo>
                <a:lnTo>
                  <a:pt x="213" y="96"/>
                </a:lnTo>
                <a:lnTo>
                  <a:pt x="204" y="96"/>
                </a:lnTo>
                <a:lnTo>
                  <a:pt x="195" y="99"/>
                </a:lnTo>
                <a:lnTo>
                  <a:pt x="186" y="99"/>
                </a:lnTo>
                <a:lnTo>
                  <a:pt x="174" y="99"/>
                </a:lnTo>
                <a:lnTo>
                  <a:pt x="165" y="102"/>
                </a:lnTo>
                <a:lnTo>
                  <a:pt x="156" y="102"/>
                </a:lnTo>
                <a:lnTo>
                  <a:pt x="147" y="102"/>
                </a:lnTo>
                <a:lnTo>
                  <a:pt x="135" y="102"/>
                </a:lnTo>
                <a:lnTo>
                  <a:pt x="126" y="102"/>
                </a:lnTo>
                <a:lnTo>
                  <a:pt x="117" y="102"/>
                </a:lnTo>
                <a:lnTo>
                  <a:pt x="105" y="102"/>
                </a:lnTo>
                <a:lnTo>
                  <a:pt x="96" y="99"/>
                </a:lnTo>
                <a:lnTo>
                  <a:pt x="87" y="99"/>
                </a:lnTo>
                <a:lnTo>
                  <a:pt x="78" y="99"/>
                </a:lnTo>
                <a:lnTo>
                  <a:pt x="69" y="96"/>
                </a:lnTo>
                <a:lnTo>
                  <a:pt x="57" y="96"/>
                </a:lnTo>
                <a:lnTo>
                  <a:pt x="48" y="96"/>
                </a:lnTo>
                <a:lnTo>
                  <a:pt x="39" y="93"/>
                </a:lnTo>
                <a:lnTo>
                  <a:pt x="30" y="93"/>
                </a:lnTo>
                <a:lnTo>
                  <a:pt x="18" y="90"/>
                </a:lnTo>
                <a:lnTo>
                  <a:pt x="9" y="87"/>
                </a:lnTo>
                <a:lnTo>
                  <a:pt x="0" y="87"/>
                </a:lnTo>
                <a:lnTo>
                  <a:pt x="0" y="141"/>
                </a:lnTo>
                <a:lnTo>
                  <a:pt x="9" y="141"/>
                </a:lnTo>
                <a:lnTo>
                  <a:pt x="18" y="144"/>
                </a:lnTo>
                <a:lnTo>
                  <a:pt x="30" y="147"/>
                </a:lnTo>
                <a:lnTo>
                  <a:pt x="39" y="147"/>
                </a:lnTo>
                <a:lnTo>
                  <a:pt x="48" y="150"/>
                </a:lnTo>
                <a:lnTo>
                  <a:pt x="57" y="150"/>
                </a:lnTo>
                <a:lnTo>
                  <a:pt x="69" y="150"/>
                </a:lnTo>
                <a:lnTo>
                  <a:pt x="78" y="153"/>
                </a:lnTo>
                <a:lnTo>
                  <a:pt x="87" y="153"/>
                </a:lnTo>
                <a:lnTo>
                  <a:pt x="96" y="153"/>
                </a:lnTo>
                <a:lnTo>
                  <a:pt x="105" y="156"/>
                </a:lnTo>
                <a:lnTo>
                  <a:pt x="117" y="156"/>
                </a:lnTo>
                <a:lnTo>
                  <a:pt x="126" y="156"/>
                </a:lnTo>
                <a:lnTo>
                  <a:pt x="135" y="156"/>
                </a:lnTo>
                <a:lnTo>
                  <a:pt x="147" y="156"/>
                </a:lnTo>
                <a:lnTo>
                  <a:pt x="156" y="156"/>
                </a:lnTo>
                <a:lnTo>
                  <a:pt x="165" y="156"/>
                </a:lnTo>
                <a:lnTo>
                  <a:pt x="174" y="153"/>
                </a:lnTo>
                <a:lnTo>
                  <a:pt x="186" y="153"/>
                </a:lnTo>
                <a:lnTo>
                  <a:pt x="195" y="153"/>
                </a:lnTo>
                <a:lnTo>
                  <a:pt x="204" y="150"/>
                </a:lnTo>
                <a:lnTo>
                  <a:pt x="213" y="150"/>
                </a:lnTo>
                <a:lnTo>
                  <a:pt x="222" y="150"/>
                </a:lnTo>
                <a:lnTo>
                  <a:pt x="234" y="147"/>
                </a:lnTo>
                <a:lnTo>
                  <a:pt x="243" y="147"/>
                </a:lnTo>
                <a:lnTo>
                  <a:pt x="252" y="144"/>
                </a:lnTo>
                <a:lnTo>
                  <a:pt x="261" y="141"/>
                </a:lnTo>
                <a:lnTo>
                  <a:pt x="270" y="141"/>
                </a:lnTo>
                <a:lnTo>
                  <a:pt x="282" y="138"/>
                </a:lnTo>
                <a:lnTo>
                  <a:pt x="291" y="135"/>
                </a:lnTo>
                <a:lnTo>
                  <a:pt x="300" y="132"/>
                </a:lnTo>
                <a:lnTo>
                  <a:pt x="309" y="129"/>
                </a:lnTo>
                <a:lnTo>
                  <a:pt x="318" y="126"/>
                </a:lnTo>
                <a:lnTo>
                  <a:pt x="327" y="123"/>
                </a:lnTo>
                <a:lnTo>
                  <a:pt x="336" y="120"/>
                </a:lnTo>
                <a:lnTo>
                  <a:pt x="345" y="117"/>
                </a:lnTo>
                <a:lnTo>
                  <a:pt x="354" y="114"/>
                </a:lnTo>
                <a:lnTo>
                  <a:pt x="363" y="111"/>
                </a:lnTo>
                <a:lnTo>
                  <a:pt x="372" y="105"/>
                </a:lnTo>
                <a:lnTo>
                  <a:pt x="381" y="102"/>
                </a:lnTo>
                <a:lnTo>
                  <a:pt x="390" y="99"/>
                </a:lnTo>
                <a:lnTo>
                  <a:pt x="399" y="93"/>
                </a:lnTo>
                <a:lnTo>
                  <a:pt x="408" y="90"/>
                </a:lnTo>
                <a:lnTo>
                  <a:pt x="417" y="84"/>
                </a:lnTo>
                <a:lnTo>
                  <a:pt x="423" y="81"/>
                </a:lnTo>
                <a:lnTo>
                  <a:pt x="432" y="75"/>
                </a:lnTo>
                <a:lnTo>
                  <a:pt x="441" y="69"/>
                </a:lnTo>
                <a:lnTo>
                  <a:pt x="450" y="66"/>
                </a:lnTo>
                <a:lnTo>
                  <a:pt x="456" y="60"/>
                </a:lnTo>
                <a:lnTo>
                  <a:pt x="465" y="54"/>
                </a:lnTo>
                <a:lnTo>
                  <a:pt x="465" y="0"/>
                </a:lnTo>
                <a:close/>
              </a:path>
            </a:pathLst>
          </a:custGeom>
          <a:solidFill>
            <a:srgbClr val="800000"/>
          </a:solidFill>
          <a:ln w="4763">
            <a:solidFill>
              <a:schemeClr val="tx1"/>
            </a:solidFill>
            <a:prstDash val="solid"/>
            <a:round/>
            <a:headEnd/>
            <a:tailEnd/>
          </a:ln>
        </p:spPr>
        <p:txBody>
          <a:bodyPr/>
          <a:lstStyle/>
          <a:p>
            <a:endParaRPr lang="en-GB"/>
          </a:p>
        </p:txBody>
      </p:sp>
      <p:sp>
        <p:nvSpPr>
          <p:cNvPr id="28731" name="Freeform 59"/>
          <p:cNvSpPr>
            <a:spLocks/>
          </p:cNvSpPr>
          <p:nvPr/>
        </p:nvSpPr>
        <p:spPr bwMode="auto">
          <a:xfrm>
            <a:off x="4216400" y="2651125"/>
            <a:ext cx="738188" cy="838200"/>
          </a:xfrm>
          <a:custGeom>
            <a:avLst/>
            <a:gdLst>
              <a:gd name="T0" fmla="*/ 2147483647 w 465"/>
              <a:gd name="T1" fmla="*/ 2147483647 h 528"/>
              <a:gd name="T2" fmla="*/ 2147483647 w 465"/>
              <a:gd name="T3" fmla="*/ 2147483647 h 528"/>
              <a:gd name="T4" fmla="*/ 2147483647 w 465"/>
              <a:gd name="T5" fmla="*/ 2147483647 h 528"/>
              <a:gd name="T6" fmla="*/ 2147483647 w 465"/>
              <a:gd name="T7" fmla="*/ 2147483647 h 528"/>
              <a:gd name="T8" fmla="*/ 2147483647 w 465"/>
              <a:gd name="T9" fmla="*/ 2147483647 h 528"/>
              <a:gd name="T10" fmla="*/ 2147483647 w 465"/>
              <a:gd name="T11" fmla="*/ 2147483647 h 528"/>
              <a:gd name="T12" fmla="*/ 2147483647 w 465"/>
              <a:gd name="T13" fmla="*/ 2147483647 h 528"/>
              <a:gd name="T14" fmla="*/ 2147483647 w 465"/>
              <a:gd name="T15" fmla="*/ 2147483647 h 528"/>
              <a:gd name="T16" fmla="*/ 2147483647 w 465"/>
              <a:gd name="T17" fmla="*/ 2147483647 h 528"/>
              <a:gd name="T18" fmla="*/ 2147483647 w 465"/>
              <a:gd name="T19" fmla="*/ 2147483647 h 528"/>
              <a:gd name="T20" fmla="*/ 2147483647 w 465"/>
              <a:gd name="T21" fmla="*/ 2147483647 h 528"/>
              <a:gd name="T22" fmla="*/ 2147483647 w 465"/>
              <a:gd name="T23" fmla="*/ 2147483647 h 528"/>
              <a:gd name="T24" fmla="*/ 2147483647 w 465"/>
              <a:gd name="T25" fmla="*/ 2147483647 h 528"/>
              <a:gd name="T26" fmla="*/ 2147483647 w 465"/>
              <a:gd name="T27" fmla="*/ 2147483647 h 528"/>
              <a:gd name="T28" fmla="*/ 2147483647 w 465"/>
              <a:gd name="T29" fmla="*/ 2147483647 h 528"/>
              <a:gd name="T30" fmla="*/ 2147483647 w 465"/>
              <a:gd name="T31" fmla="*/ 2147483647 h 528"/>
              <a:gd name="T32" fmla="*/ 2147483647 w 465"/>
              <a:gd name="T33" fmla="*/ 2147483647 h 528"/>
              <a:gd name="T34" fmla="*/ 2147483647 w 465"/>
              <a:gd name="T35" fmla="*/ 2147483647 h 528"/>
              <a:gd name="T36" fmla="*/ 2147483647 w 465"/>
              <a:gd name="T37" fmla="*/ 2147483647 h 528"/>
              <a:gd name="T38" fmla="*/ 2147483647 w 465"/>
              <a:gd name="T39" fmla="*/ 2147483647 h 528"/>
              <a:gd name="T40" fmla="*/ 2147483647 w 465"/>
              <a:gd name="T41" fmla="*/ 2147483647 h 528"/>
              <a:gd name="T42" fmla="*/ 2147483647 w 465"/>
              <a:gd name="T43" fmla="*/ 2147483647 h 528"/>
              <a:gd name="T44" fmla="*/ 2147483647 w 465"/>
              <a:gd name="T45" fmla="*/ 2147483647 h 528"/>
              <a:gd name="T46" fmla="*/ 2147483647 w 465"/>
              <a:gd name="T47" fmla="*/ 2147483647 h 528"/>
              <a:gd name="T48" fmla="*/ 2147483647 w 465"/>
              <a:gd name="T49" fmla="*/ 2147483647 h 528"/>
              <a:gd name="T50" fmla="*/ 2147483647 w 465"/>
              <a:gd name="T51" fmla="*/ 2147483647 h 528"/>
              <a:gd name="T52" fmla="*/ 2147483647 w 465"/>
              <a:gd name="T53" fmla="*/ 2147483647 h 528"/>
              <a:gd name="T54" fmla="*/ 2147483647 w 465"/>
              <a:gd name="T55" fmla="*/ 2147483647 h 528"/>
              <a:gd name="T56" fmla="*/ 2147483647 w 465"/>
              <a:gd name="T57" fmla="*/ 2147483647 h 528"/>
              <a:gd name="T58" fmla="*/ 2147483647 w 465"/>
              <a:gd name="T59" fmla="*/ 2147483647 h 528"/>
              <a:gd name="T60" fmla="*/ 2147483647 w 465"/>
              <a:gd name="T61" fmla="*/ 2147483647 h 528"/>
              <a:gd name="T62" fmla="*/ 2147483647 w 465"/>
              <a:gd name="T63" fmla="*/ 2147483647 h 528"/>
              <a:gd name="T64" fmla="*/ 2147483647 w 465"/>
              <a:gd name="T65" fmla="*/ 2147483647 h 528"/>
              <a:gd name="T66" fmla="*/ 2147483647 w 465"/>
              <a:gd name="T67" fmla="*/ 2147483647 h 528"/>
              <a:gd name="T68" fmla="*/ 2147483647 w 465"/>
              <a:gd name="T69" fmla="*/ 2147483647 h 528"/>
              <a:gd name="T70" fmla="*/ 2147483647 w 465"/>
              <a:gd name="T71" fmla="*/ 2147483647 h 528"/>
              <a:gd name="T72" fmla="*/ 2147483647 w 465"/>
              <a:gd name="T73" fmla="*/ 2147483647 h 528"/>
              <a:gd name="T74" fmla="*/ 2147483647 w 465"/>
              <a:gd name="T75" fmla="*/ 2147483647 h 528"/>
              <a:gd name="T76" fmla="*/ 2147483647 w 465"/>
              <a:gd name="T77" fmla="*/ 2147483647 h 528"/>
              <a:gd name="T78" fmla="*/ 2147483647 w 465"/>
              <a:gd name="T79" fmla="*/ 2147483647 h 528"/>
              <a:gd name="T80" fmla="*/ 2147483647 w 465"/>
              <a:gd name="T81" fmla="*/ 2147483647 h 528"/>
              <a:gd name="T82" fmla="*/ 2147483647 w 465"/>
              <a:gd name="T83" fmla="*/ 2147483647 h 528"/>
              <a:gd name="T84" fmla="*/ 2147483647 w 465"/>
              <a:gd name="T85" fmla="*/ 2147483647 h 528"/>
              <a:gd name="T86" fmla="*/ 2147483647 w 465"/>
              <a:gd name="T87" fmla="*/ 2147483647 h 528"/>
              <a:gd name="T88" fmla="*/ 2147483647 w 465"/>
              <a:gd name="T89" fmla="*/ 2147483647 h 528"/>
              <a:gd name="T90" fmla="*/ 2147483647 w 465"/>
              <a:gd name="T91" fmla="*/ 2147483647 h 528"/>
              <a:gd name="T92" fmla="*/ 2147483647 w 465"/>
              <a:gd name="T93" fmla="*/ 2147483647 h 528"/>
              <a:gd name="T94" fmla="*/ 2147483647 w 465"/>
              <a:gd name="T95" fmla="*/ 2147483647 h 528"/>
              <a:gd name="T96" fmla="*/ 2147483647 w 465"/>
              <a:gd name="T97" fmla="*/ 2147483647 h 528"/>
              <a:gd name="T98" fmla="*/ 2147483647 w 465"/>
              <a:gd name="T99" fmla="*/ 2147483647 h 528"/>
              <a:gd name="T100" fmla="*/ 2147483647 w 465"/>
              <a:gd name="T101" fmla="*/ 2147483647 h 528"/>
              <a:gd name="T102" fmla="*/ 0 w 465"/>
              <a:gd name="T103" fmla="*/ 2147483647 h 528"/>
              <a:gd name="T104" fmla="*/ 2147483647 w 465"/>
              <a:gd name="T105" fmla="*/ 0 h 528"/>
              <a:gd name="T106" fmla="*/ 2147483647 w 465"/>
              <a:gd name="T107" fmla="*/ 2147483647 h 5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 h="528">
                <a:moveTo>
                  <a:pt x="465" y="426"/>
                </a:moveTo>
                <a:lnTo>
                  <a:pt x="456" y="432"/>
                </a:lnTo>
                <a:lnTo>
                  <a:pt x="450" y="438"/>
                </a:lnTo>
                <a:lnTo>
                  <a:pt x="441" y="441"/>
                </a:lnTo>
                <a:lnTo>
                  <a:pt x="432" y="447"/>
                </a:lnTo>
                <a:lnTo>
                  <a:pt x="423" y="453"/>
                </a:lnTo>
                <a:lnTo>
                  <a:pt x="417" y="456"/>
                </a:lnTo>
                <a:lnTo>
                  <a:pt x="408" y="462"/>
                </a:lnTo>
                <a:lnTo>
                  <a:pt x="399" y="465"/>
                </a:lnTo>
                <a:lnTo>
                  <a:pt x="390" y="471"/>
                </a:lnTo>
                <a:lnTo>
                  <a:pt x="381" y="474"/>
                </a:lnTo>
                <a:lnTo>
                  <a:pt x="372" y="477"/>
                </a:lnTo>
                <a:lnTo>
                  <a:pt x="363" y="483"/>
                </a:lnTo>
                <a:lnTo>
                  <a:pt x="354" y="486"/>
                </a:lnTo>
                <a:lnTo>
                  <a:pt x="345" y="489"/>
                </a:lnTo>
                <a:lnTo>
                  <a:pt x="336" y="492"/>
                </a:lnTo>
                <a:lnTo>
                  <a:pt x="327" y="495"/>
                </a:lnTo>
                <a:lnTo>
                  <a:pt x="318" y="498"/>
                </a:lnTo>
                <a:lnTo>
                  <a:pt x="309" y="501"/>
                </a:lnTo>
                <a:lnTo>
                  <a:pt x="300" y="504"/>
                </a:lnTo>
                <a:lnTo>
                  <a:pt x="291" y="507"/>
                </a:lnTo>
                <a:lnTo>
                  <a:pt x="282" y="510"/>
                </a:lnTo>
                <a:lnTo>
                  <a:pt x="270" y="513"/>
                </a:lnTo>
                <a:lnTo>
                  <a:pt x="261" y="513"/>
                </a:lnTo>
                <a:lnTo>
                  <a:pt x="252" y="516"/>
                </a:lnTo>
                <a:lnTo>
                  <a:pt x="243" y="519"/>
                </a:lnTo>
                <a:lnTo>
                  <a:pt x="234" y="519"/>
                </a:lnTo>
                <a:lnTo>
                  <a:pt x="222" y="522"/>
                </a:lnTo>
                <a:lnTo>
                  <a:pt x="213" y="522"/>
                </a:lnTo>
                <a:lnTo>
                  <a:pt x="204" y="522"/>
                </a:lnTo>
                <a:lnTo>
                  <a:pt x="195" y="525"/>
                </a:lnTo>
                <a:lnTo>
                  <a:pt x="186" y="525"/>
                </a:lnTo>
                <a:lnTo>
                  <a:pt x="174" y="525"/>
                </a:lnTo>
                <a:lnTo>
                  <a:pt x="165" y="528"/>
                </a:lnTo>
                <a:lnTo>
                  <a:pt x="156" y="528"/>
                </a:lnTo>
                <a:lnTo>
                  <a:pt x="147" y="528"/>
                </a:lnTo>
                <a:lnTo>
                  <a:pt x="135" y="528"/>
                </a:lnTo>
                <a:lnTo>
                  <a:pt x="126" y="528"/>
                </a:lnTo>
                <a:lnTo>
                  <a:pt x="117" y="528"/>
                </a:lnTo>
                <a:lnTo>
                  <a:pt x="105" y="528"/>
                </a:lnTo>
                <a:lnTo>
                  <a:pt x="96" y="525"/>
                </a:lnTo>
                <a:lnTo>
                  <a:pt x="87" y="525"/>
                </a:lnTo>
                <a:lnTo>
                  <a:pt x="78" y="525"/>
                </a:lnTo>
                <a:lnTo>
                  <a:pt x="69" y="522"/>
                </a:lnTo>
                <a:lnTo>
                  <a:pt x="57" y="522"/>
                </a:lnTo>
                <a:lnTo>
                  <a:pt x="48" y="522"/>
                </a:lnTo>
                <a:lnTo>
                  <a:pt x="39" y="519"/>
                </a:lnTo>
                <a:lnTo>
                  <a:pt x="30" y="519"/>
                </a:lnTo>
                <a:lnTo>
                  <a:pt x="18" y="516"/>
                </a:lnTo>
                <a:lnTo>
                  <a:pt x="9" y="513"/>
                </a:lnTo>
                <a:lnTo>
                  <a:pt x="0" y="513"/>
                </a:lnTo>
                <a:lnTo>
                  <a:pt x="135" y="0"/>
                </a:lnTo>
                <a:lnTo>
                  <a:pt x="465" y="426"/>
                </a:lnTo>
                <a:close/>
              </a:path>
            </a:pathLst>
          </a:custGeom>
          <a:solidFill>
            <a:srgbClr val="FF0000"/>
          </a:solidFill>
          <a:ln w="4763">
            <a:solidFill>
              <a:schemeClr val="tx1"/>
            </a:solidFill>
            <a:prstDash val="solid"/>
            <a:round/>
            <a:headEnd/>
            <a:tailEnd/>
          </a:ln>
        </p:spPr>
        <p:txBody>
          <a:bodyPr/>
          <a:lstStyle/>
          <a:p>
            <a:endParaRPr lang="en-GB"/>
          </a:p>
        </p:txBody>
      </p:sp>
      <p:sp>
        <p:nvSpPr>
          <p:cNvPr id="28732" name="Rectangle 60"/>
          <p:cNvSpPr>
            <a:spLocks noChangeArrowheads="1"/>
          </p:cNvSpPr>
          <p:nvPr/>
        </p:nvSpPr>
        <p:spPr bwMode="auto">
          <a:xfrm>
            <a:off x="4495800" y="1524000"/>
            <a:ext cx="1809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D</a:t>
            </a:r>
            <a:r>
              <a:rPr lang="en-GB" sz="1200" b="1" baseline="-25000">
                <a:solidFill>
                  <a:schemeClr val="tx1"/>
                </a:solidFill>
              </a:rPr>
              <a:t>1</a:t>
            </a:r>
            <a:endParaRPr lang="en-GB" sz="1200" b="1">
              <a:solidFill>
                <a:schemeClr val="tx1"/>
              </a:solidFill>
              <a:latin typeface="Times New Roman" pitchFamily="18" charset="0"/>
            </a:endParaRPr>
          </a:p>
        </p:txBody>
      </p:sp>
      <p:sp>
        <p:nvSpPr>
          <p:cNvPr id="28733" name="Rectangle 61"/>
          <p:cNvSpPr>
            <a:spLocks noChangeArrowheads="1"/>
          </p:cNvSpPr>
          <p:nvPr/>
        </p:nvSpPr>
        <p:spPr bwMode="auto">
          <a:xfrm>
            <a:off x="4730750" y="1600200"/>
            <a:ext cx="2222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sz="1200" b="1">
                <a:solidFill>
                  <a:schemeClr val="tx1"/>
                </a:solidFill>
              </a:rPr>
              <a:t>D</a:t>
            </a:r>
            <a:r>
              <a:rPr lang="en-GB" sz="1200" b="1" baseline="-25000">
                <a:solidFill>
                  <a:schemeClr val="tx1"/>
                </a:solidFill>
              </a:rPr>
              <a:t>2</a:t>
            </a:r>
            <a:endParaRPr lang="en-GB" sz="1200" b="1">
              <a:solidFill>
                <a:schemeClr val="tx1"/>
              </a:solidFill>
              <a:latin typeface="Times New Roman" pitchFamily="18" charset="0"/>
            </a:endParaRPr>
          </a:p>
        </p:txBody>
      </p:sp>
      <p:sp>
        <p:nvSpPr>
          <p:cNvPr id="28734" name="Rectangle 62"/>
          <p:cNvSpPr>
            <a:spLocks noChangeArrowheads="1"/>
          </p:cNvSpPr>
          <p:nvPr/>
        </p:nvSpPr>
        <p:spPr bwMode="auto">
          <a:xfrm>
            <a:off x="5356225" y="2436813"/>
            <a:ext cx="441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5HT</a:t>
            </a:r>
            <a:r>
              <a:rPr lang="en-GB" sz="1200" b="1" baseline="-25000">
                <a:solidFill>
                  <a:schemeClr val="tx1"/>
                </a:solidFill>
              </a:rPr>
              <a:t>2A</a:t>
            </a:r>
            <a:endParaRPr lang="en-GB" sz="1200" b="1">
              <a:solidFill>
                <a:schemeClr val="tx1"/>
              </a:solidFill>
              <a:latin typeface="Times New Roman" pitchFamily="18" charset="0"/>
            </a:endParaRPr>
          </a:p>
        </p:txBody>
      </p:sp>
      <p:sp>
        <p:nvSpPr>
          <p:cNvPr id="28735" name="Rectangle 63"/>
          <p:cNvSpPr>
            <a:spLocks noChangeArrowheads="1"/>
          </p:cNvSpPr>
          <p:nvPr/>
        </p:nvSpPr>
        <p:spPr bwMode="auto">
          <a:xfrm>
            <a:off x="5049838" y="3381375"/>
            <a:ext cx="417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latin typeface="Arial" pitchFamily="34" charset="0"/>
              </a:rPr>
              <a:t>5HT</a:t>
            </a:r>
            <a:r>
              <a:rPr lang="en-GB" sz="1200" b="1" baseline="-25000">
                <a:solidFill>
                  <a:schemeClr val="tx1"/>
                </a:solidFill>
                <a:latin typeface="Arial" pitchFamily="34" charset="0"/>
              </a:rPr>
              <a:t>1A</a:t>
            </a:r>
            <a:endParaRPr lang="en-GB" sz="1200" b="1">
              <a:solidFill>
                <a:schemeClr val="tx1"/>
              </a:solidFill>
              <a:latin typeface="Times New Roman" pitchFamily="18" charset="0"/>
            </a:endParaRPr>
          </a:p>
        </p:txBody>
      </p:sp>
      <p:sp>
        <p:nvSpPr>
          <p:cNvPr id="28736" name="Rectangle 64"/>
          <p:cNvSpPr>
            <a:spLocks noChangeArrowheads="1"/>
          </p:cNvSpPr>
          <p:nvPr/>
        </p:nvSpPr>
        <p:spPr bwMode="auto">
          <a:xfrm>
            <a:off x="3614738" y="3375025"/>
            <a:ext cx="169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A</a:t>
            </a:r>
            <a:r>
              <a:rPr lang="en-GB" sz="1200" b="1" baseline="-25000">
                <a:solidFill>
                  <a:schemeClr val="tx1"/>
                </a:solidFill>
              </a:rPr>
              <a:t>2</a:t>
            </a:r>
            <a:endParaRPr lang="en-GB" sz="1200" b="1">
              <a:solidFill>
                <a:schemeClr val="tx1"/>
              </a:solidFill>
            </a:endParaRPr>
          </a:p>
        </p:txBody>
      </p:sp>
      <p:sp>
        <p:nvSpPr>
          <p:cNvPr id="28737" name="Rectangle 65"/>
          <p:cNvSpPr>
            <a:spLocks noChangeArrowheads="1"/>
          </p:cNvSpPr>
          <p:nvPr/>
        </p:nvSpPr>
        <p:spPr bwMode="auto">
          <a:xfrm>
            <a:off x="3478213" y="2027238"/>
            <a:ext cx="1809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H</a:t>
            </a:r>
            <a:r>
              <a:rPr lang="en-GB" sz="1200" b="1" baseline="-25000">
                <a:solidFill>
                  <a:schemeClr val="tx1"/>
                </a:solidFill>
              </a:rPr>
              <a:t>1</a:t>
            </a:r>
            <a:endParaRPr lang="en-GB" sz="1200" b="1">
              <a:solidFill>
                <a:schemeClr val="tx1"/>
              </a:solidFill>
              <a:latin typeface="Times New Roman" pitchFamily="18" charset="0"/>
            </a:endParaRPr>
          </a:p>
        </p:txBody>
      </p:sp>
      <p:sp>
        <p:nvSpPr>
          <p:cNvPr id="28738" name="Rectangle 66"/>
          <p:cNvSpPr>
            <a:spLocks noChangeArrowheads="1"/>
          </p:cNvSpPr>
          <p:nvPr/>
        </p:nvSpPr>
        <p:spPr bwMode="auto">
          <a:xfrm>
            <a:off x="4267200" y="1524000"/>
            <a:ext cx="1365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chemeClr val="tx1"/>
                </a:solidFill>
              </a:rPr>
              <a:t>M</a:t>
            </a:r>
          </a:p>
        </p:txBody>
      </p:sp>
      <p:sp>
        <p:nvSpPr>
          <p:cNvPr id="28739" name="Text Box 67"/>
          <p:cNvSpPr txBox="1">
            <a:spLocks noChangeArrowheads="1"/>
          </p:cNvSpPr>
          <p:nvPr/>
        </p:nvSpPr>
        <p:spPr bwMode="auto">
          <a:xfrm>
            <a:off x="5181600" y="6230938"/>
            <a:ext cx="350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r"/>
            <a:r>
              <a:rPr lang="en-GB" sz="1800">
                <a:solidFill>
                  <a:schemeClr val="tx1"/>
                </a:solidFill>
              </a:rPr>
              <a:t>Adapted from </a:t>
            </a:r>
            <a:r>
              <a:rPr lang="en-GB" sz="1800" i="1">
                <a:solidFill>
                  <a:schemeClr val="tx1"/>
                </a:solidFill>
              </a:rPr>
              <a:t>Goldstein 1999</a:t>
            </a:r>
            <a:endParaRPr lang="en-GB" sz="1800" b="1" i="1">
              <a:solidFill>
                <a:schemeClr val="tx1"/>
              </a:solidFill>
            </a:endParaRPr>
          </a:p>
        </p:txBody>
      </p:sp>
      <p:sp>
        <p:nvSpPr>
          <p:cNvPr id="28740" name="Text Box 68"/>
          <p:cNvSpPr txBox="1">
            <a:spLocks noChangeArrowheads="1"/>
          </p:cNvSpPr>
          <p:nvPr/>
        </p:nvSpPr>
        <p:spPr bwMode="auto">
          <a:xfrm>
            <a:off x="1165225" y="1117600"/>
            <a:ext cx="15017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a:solidFill>
                  <a:schemeClr val="tx2"/>
                </a:solidFill>
              </a:rPr>
              <a:t>Haloperidol</a:t>
            </a:r>
            <a:endParaRPr lang="en-GB" sz="1600" b="1">
              <a:solidFill>
                <a:schemeClr val="tx2"/>
              </a:solidFill>
              <a:latin typeface="Arial" pitchFamily="34" charset="0"/>
            </a:endParaRPr>
          </a:p>
        </p:txBody>
      </p:sp>
      <p:sp>
        <p:nvSpPr>
          <p:cNvPr id="28741" name="Text Box 69"/>
          <p:cNvSpPr txBox="1">
            <a:spLocks noChangeArrowheads="1"/>
          </p:cNvSpPr>
          <p:nvPr/>
        </p:nvSpPr>
        <p:spPr bwMode="auto">
          <a:xfrm>
            <a:off x="3803650" y="1092200"/>
            <a:ext cx="12620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a:solidFill>
                  <a:schemeClr val="tx2"/>
                </a:solidFill>
              </a:rPr>
              <a:t>Clozapine</a:t>
            </a:r>
            <a:endParaRPr lang="en-GB" sz="1600" b="1">
              <a:solidFill>
                <a:schemeClr val="tx2"/>
              </a:solidFill>
              <a:latin typeface="Arial" pitchFamily="34" charset="0"/>
            </a:endParaRPr>
          </a:p>
        </p:txBody>
      </p:sp>
      <p:sp>
        <p:nvSpPr>
          <p:cNvPr id="28742" name="Text Box 70"/>
          <p:cNvSpPr txBox="1">
            <a:spLocks noChangeArrowheads="1"/>
          </p:cNvSpPr>
          <p:nvPr/>
        </p:nvSpPr>
        <p:spPr bwMode="auto">
          <a:xfrm>
            <a:off x="6426200" y="1074738"/>
            <a:ext cx="14017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a:solidFill>
                  <a:schemeClr val="tx2"/>
                </a:solidFill>
              </a:rPr>
              <a:t>Quetiapine</a:t>
            </a:r>
            <a:endParaRPr lang="en-GB">
              <a:solidFill>
                <a:schemeClr val="tx2"/>
              </a:solidFill>
              <a:latin typeface="Times New Roman" pitchFamily="18" charset="0"/>
            </a:endParaRPr>
          </a:p>
        </p:txBody>
      </p:sp>
      <p:sp>
        <p:nvSpPr>
          <p:cNvPr id="28743" name="Freeform 71"/>
          <p:cNvSpPr>
            <a:spLocks/>
          </p:cNvSpPr>
          <p:nvPr/>
        </p:nvSpPr>
        <p:spPr bwMode="auto">
          <a:xfrm>
            <a:off x="7200900" y="4368800"/>
            <a:ext cx="1588" cy="890588"/>
          </a:xfrm>
          <a:custGeom>
            <a:avLst/>
            <a:gdLst>
              <a:gd name="T0" fmla="*/ 0 w 1"/>
              <a:gd name="T1" fmla="*/ 2147483647 h 561"/>
              <a:gd name="T2" fmla="*/ 0 w 1"/>
              <a:gd name="T3" fmla="*/ 0 h 561"/>
              <a:gd name="T4" fmla="*/ 0 w 1"/>
              <a:gd name="T5" fmla="*/ 2147483647 h 561"/>
              <a:gd name="T6" fmla="*/ 0 w 1"/>
              <a:gd name="T7" fmla="*/ 2147483647 h 561"/>
              <a:gd name="T8" fmla="*/ 0 w 1"/>
              <a:gd name="T9" fmla="*/ 2147483647 h 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561">
                <a:moveTo>
                  <a:pt x="0" y="508"/>
                </a:moveTo>
                <a:lnTo>
                  <a:pt x="0" y="0"/>
                </a:lnTo>
                <a:lnTo>
                  <a:pt x="0" y="52"/>
                </a:lnTo>
                <a:lnTo>
                  <a:pt x="0" y="560"/>
                </a:lnTo>
                <a:lnTo>
                  <a:pt x="0" y="508"/>
                </a:lnTo>
              </a:path>
            </a:pathLst>
          </a:custGeom>
          <a:solidFill>
            <a:srgbClr val="808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44" name="Freeform 72"/>
          <p:cNvSpPr>
            <a:spLocks/>
          </p:cNvSpPr>
          <p:nvPr/>
        </p:nvSpPr>
        <p:spPr bwMode="auto">
          <a:xfrm>
            <a:off x="7200900" y="4410075"/>
            <a:ext cx="242888" cy="849313"/>
          </a:xfrm>
          <a:custGeom>
            <a:avLst/>
            <a:gdLst>
              <a:gd name="T0" fmla="*/ 0 w 153"/>
              <a:gd name="T1" fmla="*/ 2147483647 h 535"/>
              <a:gd name="T2" fmla="*/ 2147483647 w 153"/>
              <a:gd name="T3" fmla="*/ 0 h 535"/>
              <a:gd name="T4" fmla="*/ 2147483647 w 153"/>
              <a:gd name="T5" fmla="*/ 2147483647 h 535"/>
              <a:gd name="T6" fmla="*/ 0 w 153"/>
              <a:gd name="T7" fmla="*/ 2147483647 h 535"/>
              <a:gd name="T8" fmla="*/ 0 w 153"/>
              <a:gd name="T9" fmla="*/ 2147483647 h 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35">
                <a:moveTo>
                  <a:pt x="0" y="482"/>
                </a:moveTo>
                <a:lnTo>
                  <a:pt x="152" y="0"/>
                </a:lnTo>
                <a:lnTo>
                  <a:pt x="152" y="52"/>
                </a:lnTo>
                <a:lnTo>
                  <a:pt x="0" y="534"/>
                </a:lnTo>
                <a:lnTo>
                  <a:pt x="0" y="482"/>
                </a:lnTo>
              </a:path>
            </a:pathLst>
          </a:custGeom>
          <a:solidFill>
            <a:srgbClr val="808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45" name="Freeform 73"/>
          <p:cNvSpPr>
            <a:spLocks/>
          </p:cNvSpPr>
          <p:nvPr/>
        </p:nvSpPr>
        <p:spPr bwMode="auto">
          <a:xfrm>
            <a:off x="7200900" y="4368800"/>
            <a:ext cx="247650" cy="808038"/>
          </a:xfrm>
          <a:custGeom>
            <a:avLst/>
            <a:gdLst>
              <a:gd name="T0" fmla="*/ 0 w 156"/>
              <a:gd name="T1" fmla="*/ 0 h 509"/>
              <a:gd name="T2" fmla="*/ 2147483647 w 156"/>
              <a:gd name="T3" fmla="*/ 0 h 509"/>
              <a:gd name="T4" fmla="*/ 2147483647 w 156"/>
              <a:gd name="T5" fmla="*/ 0 h 509"/>
              <a:gd name="T6" fmla="*/ 2147483647 w 156"/>
              <a:gd name="T7" fmla="*/ 0 h 509"/>
              <a:gd name="T8" fmla="*/ 2147483647 w 156"/>
              <a:gd name="T9" fmla="*/ 0 h 509"/>
              <a:gd name="T10" fmla="*/ 2147483647 w 156"/>
              <a:gd name="T11" fmla="*/ 0 h 509"/>
              <a:gd name="T12" fmla="*/ 2147483647 w 156"/>
              <a:gd name="T13" fmla="*/ 2147483647 h 509"/>
              <a:gd name="T14" fmla="*/ 2147483647 w 156"/>
              <a:gd name="T15" fmla="*/ 2147483647 h 509"/>
              <a:gd name="T16" fmla="*/ 2147483647 w 156"/>
              <a:gd name="T17" fmla="*/ 2147483647 h 509"/>
              <a:gd name="T18" fmla="*/ 2147483647 w 156"/>
              <a:gd name="T19" fmla="*/ 2147483647 h 509"/>
              <a:gd name="T20" fmla="*/ 2147483647 w 156"/>
              <a:gd name="T21" fmla="*/ 2147483647 h 509"/>
              <a:gd name="T22" fmla="*/ 2147483647 w 156"/>
              <a:gd name="T23" fmla="*/ 2147483647 h 509"/>
              <a:gd name="T24" fmla="*/ 2147483647 w 156"/>
              <a:gd name="T25" fmla="*/ 2147483647 h 509"/>
              <a:gd name="T26" fmla="*/ 2147483647 w 156"/>
              <a:gd name="T27" fmla="*/ 2147483647 h 509"/>
              <a:gd name="T28" fmla="*/ 2147483647 w 156"/>
              <a:gd name="T29" fmla="*/ 2147483647 h 509"/>
              <a:gd name="T30" fmla="*/ 2147483647 w 156"/>
              <a:gd name="T31" fmla="*/ 2147483647 h 509"/>
              <a:gd name="T32" fmla="*/ 2147483647 w 156"/>
              <a:gd name="T33" fmla="*/ 2147483647 h 509"/>
              <a:gd name="T34" fmla="*/ 2147483647 w 156"/>
              <a:gd name="T35" fmla="*/ 2147483647 h 509"/>
              <a:gd name="T36" fmla="*/ 2147483647 w 156"/>
              <a:gd name="T37" fmla="*/ 2147483647 h 509"/>
              <a:gd name="T38" fmla="*/ 0 w 156"/>
              <a:gd name="T39" fmla="*/ 2147483647 h 509"/>
              <a:gd name="T40" fmla="*/ 0 w 156"/>
              <a:gd name="T41" fmla="*/ 0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509">
                <a:moveTo>
                  <a:pt x="0" y="0"/>
                </a:moveTo>
                <a:lnTo>
                  <a:pt x="8" y="0"/>
                </a:lnTo>
                <a:lnTo>
                  <a:pt x="18" y="0"/>
                </a:lnTo>
                <a:lnTo>
                  <a:pt x="26" y="0"/>
                </a:lnTo>
                <a:lnTo>
                  <a:pt x="34" y="0"/>
                </a:lnTo>
                <a:lnTo>
                  <a:pt x="42" y="0"/>
                </a:lnTo>
                <a:lnTo>
                  <a:pt x="53" y="3"/>
                </a:lnTo>
                <a:lnTo>
                  <a:pt x="61" y="3"/>
                </a:lnTo>
                <a:lnTo>
                  <a:pt x="69" y="3"/>
                </a:lnTo>
                <a:lnTo>
                  <a:pt x="77" y="6"/>
                </a:lnTo>
                <a:lnTo>
                  <a:pt x="85" y="6"/>
                </a:lnTo>
                <a:lnTo>
                  <a:pt x="96" y="9"/>
                </a:lnTo>
                <a:lnTo>
                  <a:pt x="104" y="12"/>
                </a:lnTo>
                <a:lnTo>
                  <a:pt x="112" y="12"/>
                </a:lnTo>
                <a:lnTo>
                  <a:pt x="120" y="14"/>
                </a:lnTo>
                <a:lnTo>
                  <a:pt x="128" y="17"/>
                </a:lnTo>
                <a:lnTo>
                  <a:pt x="136" y="20"/>
                </a:lnTo>
                <a:lnTo>
                  <a:pt x="144" y="20"/>
                </a:lnTo>
                <a:lnTo>
                  <a:pt x="155" y="23"/>
                </a:lnTo>
                <a:lnTo>
                  <a:pt x="0" y="508"/>
                </a:lnTo>
                <a:lnTo>
                  <a:pt x="0" y="0"/>
                </a:lnTo>
              </a:path>
            </a:pathLst>
          </a:custGeom>
          <a:solidFill>
            <a:srgbClr val="FF99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46" name="Freeform 74"/>
          <p:cNvSpPr>
            <a:spLocks/>
          </p:cNvSpPr>
          <p:nvPr/>
        </p:nvSpPr>
        <p:spPr bwMode="auto">
          <a:xfrm>
            <a:off x="6958013" y="4410075"/>
            <a:ext cx="244475" cy="849313"/>
          </a:xfrm>
          <a:custGeom>
            <a:avLst/>
            <a:gdLst>
              <a:gd name="T0" fmla="*/ 2147483647 w 154"/>
              <a:gd name="T1" fmla="*/ 2147483647 h 535"/>
              <a:gd name="T2" fmla="*/ 0 w 154"/>
              <a:gd name="T3" fmla="*/ 0 h 535"/>
              <a:gd name="T4" fmla="*/ 0 w 154"/>
              <a:gd name="T5" fmla="*/ 2147483647 h 535"/>
              <a:gd name="T6" fmla="*/ 2147483647 w 154"/>
              <a:gd name="T7" fmla="*/ 2147483647 h 535"/>
              <a:gd name="T8" fmla="*/ 2147483647 w 154"/>
              <a:gd name="T9" fmla="*/ 2147483647 h 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535">
                <a:moveTo>
                  <a:pt x="153" y="482"/>
                </a:moveTo>
                <a:lnTo>
                  <a:pt x="0" y="0"/>
                </a:lnTo>
                <a:lnTo>
                  <a:pt x="0" y="52"/>
                </a:lnTo>
                <a:lnTo>
                  <a:pt x="153" y="534"/>
                </a:lnTo>
                <a:lnTo>
                  <a:pt x="153" y="482"/>
                </a:lnTo>
              </a:path>
            </a:pathLst>
          </a:custGeom>
          <a:solidFill>
            <a:srgbClr val="008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47" name="Freeform 75"/>
          <p:cNvSpPr>
            <a:spLocks/>
          </p:cNvSpPr>
          <p:nvPr/>
        </p:nvSpPr>
        <p:spPr bwMode="auto">
          <a:xfrm>
            <a:off x="6958013" y="4368800"/>
            <a:ext cx="244475" cy="808038"/>
          </a:xfrm>
          <a:custGeom>
            <a:avLst/>
            <a:gdLst>
              <a:gd name="T0" fmla="*/ 0 w 154"/>
              <a:gd name="T1" fmla="*/ 2147483647 h 509"/>
              <a:gd name="T2" fmla="*/ 2147483647 w 154"/>
              <a:gd name="T3" fmla="*/ 2147483647 h 509"/>
              <a:gd name="T4" fmla="*/ 2147483647 w 154"/>
              <a:gd name="T5" fmla="*/ 2147483647 h 509"/>
              <a:gd name="T6" fmla="*/ 2147483647 w 154"/>
              <a:gd name="T7" fmla="*/ 2147483647 h 509"/>
              <a:gd name="T8" fmla="*/ 2147483647 w 154"/>
              <a:gd name="T9" fmla="*/ 2147483647 h 509"/>
              <a:gd name="T10" fmla="*/ 2147483647 w 154"/>
              <a:gd name="T11" fmla="*/ 2147483647 h 509"/>
              <a:gd name="T12" fmla="*/ 2147483647 w 154"/>
              <a:gd name="T13" fmla="*/ 2147483647 h 509"/>
              <a:gd name="T14" fmla="*/ 2147483647 w 154"/>
              <a:gd name="T15" fmla="*/ 2147483647 h 509"/>
              <a:gd name="T16" fmla="*/ 2147483647 w 154"/>
              <a:gd name="T17" fmla="*/ 2147483647 h 509"/>
              <a:gd name="T18" fmla="*/ 2147483647 w 154"/>
              <a:gd name="T19" fmla="*/ 2147483647 h 509"/>
              <a:gd name="T20" fmla="*/ 2147483647 w 154"/>
              <a:gd name="T21" fmla="*/ 2147483647 h 509"/>
              <a:gd name="T22" fmla="*/ 2147483647 w 154"/>
              <a:gd name="T23" fmla="*/ 2147483647 h 509"/>
              <a:gd name="T24" fmla="*/ 2147483647 w 154"/>
              <a:gd name="T25" fmla="*/ 2147483647 h 509"/>
              <a:gd name="T26" fmla="*/ 2147483647 w 154"/>
              <a:gd name="T27" fmla="*/ 0 h 509"/>
              <a:gd name="T28" fmla="*/ 2147483647 w 154"/>
              <a:gd name="T29" fmla="*/ 0 h 509"/>
              <a:gd name="T30" fmla="*/ 2147483647 w 154"/>
              <a:gd name="T31" fmla="*/ 0 h 509"/>
              <a:gd name="T32" fmla="*/ 2147483647 w 154"/>
              <a:gd name="T33" fmla="*/ 0 h 509"/>
              <a:gd name="T34" fmla="*/ 2147483647 w 154"/>
              <a:gd name="T35" fmla="*/ 0 h 509"/>
              <a:gd name="T36" fmla="*/ 2147483647 w 154"/>
              <a:gd name="T37" fmla="*/ 0 h 509"/>
              <a:gd name="T38" fmla="*/ 2147483647 w 154"/>
              <a:gd name="T39" fmla="*/ 2147483647 h 509"/>
              <a:gd name="T40" fmla="*/ 0 w 154"/>
              <a:gd name="T41" fmla="*/ 2147483647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4" h="509">
                <a:moveTo>
                  <a:pt x="0" y="23"/>
                </a:moveTo>
                <a:lnTo>
                  <a:pt x="8" y="20"/>
                </a:lnTo>
                <a:lnTo>
                  <a:pt x="16" y="20"/>
                </a:lnTo>
                <a:lnTo>
                  <a:pt x="24" y="17"/>
                </a:lnTo>
                <a:lnTo>
                  <a:pt x="32" y="14"/>
                </a:lnTo>
                <a:lnTo>
                  <a:pt x="43" y="12"/>
                </a:lnTo>
                <a:lnTo>
                  <a:pt x="51" y="12"/>
                </a:lnTo>
                <a:lnTo>
                  <a:pt x="59" y="9"/>
                </a:lnTo>
                <a:lnTo>
                  <a:pt x="67" y="6"/>
                </a:lnTo>
                <a:lnTo>
                  <a:pt x="75" y="6"/>
                </a:lnTo>
                <a:lnTo>
                  <a:pt x="83" y="3"/>
                </a:lnTo>
                <a:lnTo>
                  <a:pt x="94" y="3"/>
                </a:lnTo>
                <a:lnTo>
                  <a:pt x="102" y="3"/>
                </a:lnTo>
                <a:lnTo>
                  <a:pt x="110" y="0"/>
                </a:lnTo>
                <a:lnTo>
                  <a:pt x="118" y="0"/>
                </a:lnTo>
                <a:lnTo>
                  <a:pt x="128" y="0"/>
                </a:lnTo>
                <a:lnTo>
                  <a:pt x="136" y="0"/>
                </a:lnTo>
                <a:lnTo>
                  <a:pt x="144" y="0"/>
                </a:lnTo>
                <a:lnTo>
                  <a:pt x="153" y="0"/>
                </a:lnTo>
                <a:lnTo>
                  <a:pt x="153" y="508"/>
                </a:lnTo>
                <a:lnTo>
                  <a:pt x="0" y="23"/>
                </a:lnTo>
              </a:path>
            </a:pathLst>
          </a:custGeom>
          <a:solidFill>
            <a:srgbClr val="00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48" name="Freeform 76"/>
          <p:cNvSpPr>
            <a:spLocks/>
          </p:cNvSpPr>
          <p:nvPr/>
        </p:nvSpPr>
        <p:spPr bwMode="auto">
          <a:xfrm>
            <a:off x="6905625" y="4429125"/>
            <a:ext cx="296863" cy="830263"/>
          </a:xfrm>
          <a:custGeom>
            <a:avLst/>
            <a:gdLst>
              <a:gd name="T0" fmla="*/ 2147483647 w 187"/>
              <a:gd name="T1" fmla="*/ 2147483647 h 523"/>
              <a:gd name="T2" fmla="*/ 0 w 187"/>
              <a:gd name="T3" fmla="*/ 0 h 523"/>
              <a:gd name="T4" fmla="*/ 0 w 187"/>
              <a:gd name="T5" fmla="*/ 2147483647 h 523"/>
              <a:gd name="T6" fmla="*/ 2147483647 w 187"/>
              <a:gd name="T7" fmla="*/ 2147483647 h 523"/>
              <a:gd name="T8" fmla="*/ 2147483647 w 187"/>
              <a:gd name="T9" fmla="*/ 2147483647 h 5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523">
                <a:moveTo>
                  <a:pt x="186" y="470"/>
                </a:moveTo>
                <a:lnTo>
                  <a:pt x="0" y="0"/>
                </a:lnTo>
                <a:lnTo>
                  <a:pt x="0" y="52"/>
                </a:lnTo>
                <a:lnTo>
                  <a:pt x="186" y="522"/>
                </a:lnTo>
                <a:lnTo>
                  <a:pt x="186" y="470"/>
                </a:lnTo>
              </a:path>
            </a:pathLst>
          </a:custGeom>
          <a:solidFill>
            <a:srgbClr val="66668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49" name="Freeform 77"/>
          <p:cNvSpPr>
            <a:spLocks/>
          </p:cNvSpPr>
          <p:nvPr/>
        </p:nvSpPr>
        <p:spPr bwMode="auto">
          <a:xfrm>
            <a:off x="6905625" y="4405313"/>
            <a:ext cx="296863" cy="771525"/>
          </a:xfrm>
          <a:custGeom>
            <a:avLst/>
            <a:gdLst>
              <a:gd name="T0" fmla="*/ 0 w 187"/>
              <a:gd name="T1" fmla="*/ 2147483647 h 486"/>
              <a:gd name="T2" fmla="*/ 2147483647 w 187"/>
              <a:gd name="T3" fmla="*/ 2147483647 h 486"/>
              <a:gd name="T4" fmla="*/ 2147483647 w 187"/>
              <a:gd name="T5" fmla="*/ 2147483647 h 486"/>
              <a:gd name="T6" fmla="*/ 2147483647 w 187"/>
              <a:gd name="T7" fmla="*/ 2147483647 h 486"/>
              <a:gd name="T8" fmla="*/ 2147483647 w 187"/>
              <a:gd name="T9" fmla="*/ 2147483647 h 486"/>
              <a:gd name="T10" fmla="*/ 2147483647 w 187"/>
              <a:gd name="T11" fmla="*/ 2147483647 h 486"/>
              <a:gd name="T12" fmla="*/ 2147483647 w 187"/>
              <a:gd name="T13" fmla="*/ 0 h 486"/>
              <a:gd name="T14" fmla="*/ 2147483647 w 187"/>
              <a:gd name="T15" fmla="*/ 2147483647 h 486"/>
              <a:gd name="T16" fmla="*/ 0 w 187"/>
              <a:gd name="T17" fmla="*/ 2147483647 h 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486">
                <a:moveTo>
                  <a:pt x="0" y="12"/>
                </a:moveTo>
                <a:lnTo>
                  <a:pt x="9" y="9"/>
                </a:lnTo>
                <a:lnTo>
                  <a:pt x="17" y="6"/>
                </a:lnTo>
                <a:lnTo>
                  <a:pt x="25" y="3"/>
                </a:lnTo>
                <a:lnTo>
                  <a:pt x="33" y="0"/>
                </a:lnTo>
                <a:lnTo>
                  <a:pt x="186" y="485"/>
                </a:lnTo>
                <a:lnTo>
                  <a:pt x="0" y="12"/>
                </a:lnTo>
              </a:path>
            </a:pathLst>
          </a:custGeom>
          <a:solidFill>
            <a:schemeClr val="tx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0" name="Freeform 78"/>
          <p:cNvSpPr>
            <a:spLocks/>
          </p:cNvSpPr>
          <p:nvPr/>
        </p:nvSpPr>
        <p:spPr bwMode="auto">
          <a:xfrm>
            <a:off x="6434138" y="4981575"/>
            <a:ext cx="768350" cy="277813"/>
          </a:xfrm>
          <a:custGeom>
            <a:avLst/>
            <a:gdLst>
              <a:gd name="T0" fmla="*/ 2147483647 w 484"/>
              <a:gd name="T1" fmla="*/ 2147483647 h 175"/>
              <a:gd name="T2" fmla="*/ 0 w 484"/>
              <a:gd name="T3" fmla="*/ 0 h 175"/>
              <a:gd name="T4" fmla="*/ 0 w 484"/>
              <a:gd name="T5" fmla="*/ 2147483647 h 175"/>
              <a:gd name="T6" fmla="*/ 2147483647 w 484"/>
              <a:gd name="T7" fmla="*/ 2147483647 h 175"/>
              <a:gd name="T8" fmla="*/ 2147483647 w 484"/>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 h="175">
                <a:moveTo>
                  <a:pt x="483" y="122"/>
                </a:moveTo>
                <a:lnTo>
                  <a:pt x="0" y="0"/>
                </a:lnTo>
                <a:lnTo>
                  <a:pt x="0" y="52"/>
                </a:lnTo>
                <a:lnTo>
                  <a:pt x="483" y="174"/>
                </a:lnTo>
                <a:lnTo>
                  <a:pt x="483" y="122"/>
                </a:lnTo>
              </a:path>
            </a:pathLst>
          </a:custGeom>
          <a:solidFill>
            <a:srgbClr val="800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1" name="Freeform 79"/>
          <p:cNvSpPr>
            <a:spLocks/>
          </p:cNvSpPr>
          <p:nvPr/>
        </p:nvSpPr>
        <p:spPr bwMode="auto">
          <a:xfrm>
            <a:off x="6434138" y="4424363"/>
            <a:ext cx="768350" cy="752475"/>
          </a:xfrm>
          <a:custGeom>
            <a:avLst/>
            <a:gdLst>
              <a:gd name="T0" fmla="*/ 0 w 484"/>
              <a:gd name="T1" fmla="*/ 2147483647 h 474"/>
              <a:gd name="T2" fmla="*/ 2147483647 w 484"/>
              <a:gd name="T3" fmla="*/ 2147483647 h 474"/>
              <a:gd name="T4" fmla="*/ 2147483647 w 484"/>
              <a:gd name="T5" fmla="*/ 2147483647 h 474"/>
              <a:gd name="T6" fmla="*/ 2147483647 w 484"/>
              <a:gd name="T7" fmla="*/ 2147483647 h 474"/>
              <a:gd name="T8" fmla="*/ 2147483647 w 484"/>
              <a:gd name="T9" fmla="*/ 2147483647 h 474"/>
              <a:gd name="T10" fmla="*/ 2147483647 w 484"/>
              <a:gd name="T11" fmla="*/ 2147483647 h 474"/>
              <a:gd name="T12" fmla="*/ 2147483647 w 484"/>
              <a:gd name="T13" fmla="*/ 2147483647 h 474"/>
              <a:gd name="T14" fmla="*/ 2147483647 w 484"/>
              <a:gd name="T15" fmla="*/ 2147483647 h 474"/>
              <a:gd name="T16" fmla="*/ 2147483647 w 484"/>
              <a:gd name="T17" fmla="*/ 2147483647 h 474"/>
              <a:gd name="T18" fmla="*/ 2147483647 w 484"/>
              <a:gd name="T19" fmla="*/ 2147483647 h 474"/>
              <a:gd name="T20" fmla="*/ 2147483647 w 484"/>
              <a:gd name="T21" fmla="*/ 2147483647 h 474"/>
              <a:gd name="T22" fmla="*/ 2147483647 w 484"/>
              <a:gd name="T23" fmla="*/ 2147483647 h 474"/>
              <a:gd name="T24" fmla="*/ 2147483647 w 484"/>
              <a:gd name="T25" fmla="*/ 2147483647 h 474"/>
              <a:gd name="T26" fmla="*/ 2147483647 w 484"/>
              <a:gd name="T27" fmla="*/ 2147483647 h 474"/>
              <a:gd name="T28" fmla="*/ 2147483647 w 484"/>
              <a:gd name="T29" fmla="*/ 2147483647 h 474"/>
              <a:gd name="T30" fmla="*/ 2147483647 w 484"/>
              <a:gd name="T31" fmla="*/ 2147483647 h 474"/>
              <a:gd name="T32" fmla="*/ 2147483647 w 484"/>
              <a:gd name="T33" fmla="*/ 2147483647 h 474"/>
              <a:gd name="T34" fmla="*/ 2147483647 w 484"/>
              <a:gd name="T35" fmla="*/ 2147483647 h 474"/>
              <a:gd name="T36" fmla="*/ 2147483647 w 484"/>
              <a:gd name="T37" fmla="*/ 2147483647 h 474"/>
              <a:gd name="T38" fmla="*/ 2147483647 w 484"/>
              <a:gd name="T39" fmla="*/ 2147483647 h 474"/>
              <a:gd name="T40" fmla="*/ 2147483647 w 484"/>
              <a:gd name="T41" fmla="*/ 2147483647 h 474"/>
              <a:gd name="T42" fmla="*/ 2147483647 w 484"/>
              <a:gd name="T43" fmla="*/ 2147483647 h 474"/>
              <a:gd name="T44" fmla="*/ 2147483647 w 484"/>
              <a:gd name="T45" fmla="*/ 2147483647 h 474"/>
              <a:gd name="T46" fmla="*/ 2147483647 w 484"/>
              <a:gd name="T47" fmla="*/ 2147483647 h 474"/>
              <a:gd name="T48" fmla="*/ 2147483647 w 484"/>
              <a:gd name="T49" fmla="*/ 2147483647 h 474"/>
              <a:gd name="T50" fmla="*/ 2147483647 w 484"/>
              <a:gd name="T51" fmla="*/ 2147483647 h 474"/>
              <a:gd name="T52" fmla="*/ 2147483647 w 484"/>
              <a:gd name="T53" fmla="*/ 2147483647 h 474"/>
              <a:gd name="T54" fmla="*/ 2147483647 w 484"/>
              <a:gd name="T55" fmla="*/ 2147483647 h 474"/>
              <a:gd name="T56" fmla="*/ 2147483647 w 484"/>
              <a:gd name="T57" fmla="*/ 2147483647 h 474"/>
              <a:gd name="T58" fmla="*/ 2147483647 w 484"/>
              <a:gd name="T59" fmla="*/ 2147483647 h 474"/>
              <a:gd name="T60" fmla="*/ 2147483647 w 484"/>
              <a:gd name="T61" fmla="*/ 2147483647 h 474"/>
              <a:gd name="T62" fmla="*/ 2147483647 w 484"/>
              <a:gd name="T63" fmla="*/ 2147483647 h 474"/>
              <a:gd name="T64" fmla="*/ 2147483647 w 484"/>
              <a:gd name="T65" fmla="*/ 2147483647 h 474"/>
              <a:gd name="T66" fmla="*/ 2147483647 w 484"/>
              <a:gd name="T67" fmla="*/ 2147483647 h 474"/>
              <a:gd name="T68" fmla="*/ 2147483647 w 484"/>
              <a:gd name="T69" fmla="*/ 2147483647 h 474"/>
              <a:gd name="T70" fmla="*/ 2147483647 w 484"/>
              <a:gd name="T71" fmla="*/ 2147483647 h 474"/>
              <a:gd name="T72" fmla="*/ 2147483647 w 484"/>
              <a:gd name="T73" fmla="*/ 2147483647 h 474"/>
              <a:gd name="T74" fmla="*/ 2147483647 w 484"/>
              <a:gd name="T75" fmla="*/ 2147483647 h 474"/>
              <a:gd name="T76" fmla="*/ 2147483647 w 484"/>
              <a:gd name="T77" fmla="*/ 2147483647 h 474"/>
              <a:gd name="T78" fmla="*/ 2147483647 w 484"/>
              <a:gd name="T79" fmla="*/ 2147483647 h 474"/>
              <a:gd name="T80" fmla="*/ 2147483647 w 484"/>
              <a:gd name="T81" fmla="*/ 2147483647 h 474"/>
              <a:gd name="T82" fmla="*/ 2147483647 w 484"/>
              <a:gd name="T83" fmla="*/ 2147483647 h 474"/>
              <a:gd name="T84" fmla="*/ 2147483647 w 484"/>
              <a:gd name="T85" fmla="*/ 2147483647 h 474"/>
              <a:gd name="T86" fmla="*/ 2147483647 w 484"/>
              <a:gd name="T87" fmla="*/ 2147483647 h 474"/>
              <a:gd name="T88" fmla="*/ 2147483647 w 484"/>
              <a:gd name="T89" fmla="*/ 2147483647 h 474"/>
              <a:gd name="T90" fmla="*/ 2147483647 w 484"/>
              <a:gd name="T91" fmla="*/ 2147483647 h 474"/>
              <a:gd name="T92" fmla="*/ 2147483647 w 484"/>
              <a:gd name="T93" fmla="*/ 2147483647 h 474"/>
              <a:gd name="T94" fmla="*/ 2147483647 w 484"/>
              <a:gd name="T95" fmla="*/ 2147483647 h 474"/>
              <a:gd name="T96" fmla="*/ 2147483647 w 484"/>
              <a:gd name="T97" fmla="*/ 2147483647 h 474"/>
              <a:gd name="T98" fmla="*/ 2147483647 w 484"/>
              <a:gd name="T99" fmla="*/ 2147483647 h 474"/>
              <a:gd name="T100" fmla="*/ 2147483647 w 484"/>
              <a:gd name="T101" fmla="*/ 2147483647 h 474"/>
              <a:gd name="T102" fmla="*/ 2147483647 w 484"/>
              <a:gd name="T103" fmla="*/ 2147483647 h 474"/>
              <a:gd name="T104" fmla="*/ 2147483647 w 484"/>
              <a:gd name="T105" fmla="*/ 2147483647 h 474"/>
              <a:gd name="T106" fmla="*/ 2147483647 w 484"/>
              <a:gd name="T107" fmla="*/ 2147483647 h 474"/>
              <a:gd name="T108" fmla="*/ 2147483647 w 484"/>
              <a:gd name="T109" fmla="*/ 0 h 474"/>
              <a:gd name="T110" fmla="*/ 2147483647 w 484"/>
              <a:gd name="T111" fmla="*/ 2147483647 h 474"/>
              <a:gd name="T112" fmla="*/ 0 w 484"/>
              <a:gd name="T113" fmla="*/ 2147483647 h 4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84" h="474">
                <a:moveTo>
                  <a:pt x="0" y="348"/>
                </a:moveTo>
                <a:lnTo>
                  <a:pt x="2" y="339"/>
                </a:lnTo>
                <a:lnTo>
                  <a:pt x="5" y="334"/>
                </a:lnTo>
                <a:lnTo>
                  <a:pt x="8" y="325"/>
                </a:lnTo>
                <a:lnTo>
                  <a:pt x="10" y="316"/>
                </a:lnTo>
                <a:lnTo>
                  <a:pt x="13" y="307"/>
                </a:lnTo>
                <a:lnTo>
                  <a:pt x="16" y="299"/>
                </a:lnTo>
                <a:lnTo>
                  <a:pt x="19" y="290"/>
                </a:lnTo>
                <a:lnTo>
                  <a:pt x="21" y="281"/>
                </a:lnTo>
                <a:lnTo>
                  <a:pt x="24" y="273"/>
                </a:lnTo>
                <a:lnTo>
                  <a:pt x="29" y="267"/>
                </a:lnTo>
                <a:lnTo>
                  <a:pt x="32" y="258"/>
                </a:lnTo>
                <a:lnTo>
                  <a:pt x="37" y="249"/>
                </a:lnTo>
                <a:lnTo>
                  <a:pt x="40" y="241"/>
                </a:lnTo>
                <a:lnTo>
                  <a:pt x="43" y="235"/>
                </a:lnTo>
                <a:lnTo>
                  <a:pt x="48" y="226"/>
                </a:lnTo>
                <a:lnTo>
                  <a:pt x="53" y="217"/>
                </a:lnTo>
                <a:lnTo>
                  <a:pt x="56" y="212"/>
                </a:lnTo>
                <a:lnTo>
                  <a:pt x="61" y="203"/>
                </a:lnTo>
                <a:lnTo>
                  <a:pt x="67" y="194"/>
                </a:lnTo>
                <a:lnTo>
                  <a:pt x="70" y="188"/>
                </a:lnTo>
                <a:lnTo>
                  <a:pt x="75" y="180"/>
                </a:lnTo>
                <a:lnTo>
                  <a:pt x="80" y="174"/>
                </a:lnTo>
                <a:lnTo>
                  <a:pt x="86" y="165"/>
                </a:lnTo>
                <a:lnTo>
                  <a:pt x="91" y="159"/>
                </a:lnTo>
                <a:lnTo>
                  <a:pt x="96" y="154"/>
                </a:lnTo>
                <a:lnTo>
                  <a:pt x="102" y="145"/>
                </a:lnTo>
                <a:lnTo>
                  <a:pt x="107" y="139"/>
                </a:lnTo>
                <a:lnTo>
                  <a:pt x="112" y="133"/>
                </a:lnTo>
                <a:lnTo>
                  <a:pt x="120" y="125"/>
                </a:lnTo>
                <a:lnTo>
                  <a:pt x="126" y="119"/>
                </a:lnTo>
                <a:lnTo>
                  <a:pt x="131" y="113"/>
                </a:lnTo>
                <a:lnTo>
                  <a:pt x="137" y="107"/>
                </a:lnTo>
                <a:lnTo>
                  <a:pt x="145" y="101"/>
                </a:lnTo>
                <a:lnTo>
                  <a:pt x="150" y="96"/>
                </a:lnTo>
                <a:lnTo>
                  <a:pt x="158" y="90"/>
                </a:lnTo>
                <a:lnTo>
                  <a:pt x="163" y="84"/>
                </a:lnTo>
                <a:lnTo>
                  <a:pt x="171" y="78"/>
                </a:lnTo>
                <a:lnTo>
                  <a:pt x="177" y="72"/>
                </a:lnTo>
                <a:lnTo>
                  <a:pt x="185" y="67"/>
                </a:lnTo>
                <a:lnTo>
                  <a:pt x="190" y="61"/>
                </a:lnTo>
                <a:lnTo>
                  <a:pt x="198" y="55"/>
                </a:lnTo>
                <a:lnTo>
                  <a:pt x="206" y="52"/>
                </a:lnTo>
                <a:lnTo>
                  <a:pt x="212" y="46"/>
                </a:lnTo>
                <a:lnTo>
                  <a:pt x="220" y="40"/>
                </a:lnTo>
                <a:lnTo>
                  <a:pt x="228" y="38"/>
                </a:lnTo>
                <a:lnTo>
                  <a:pt x="233" y="32"/>
                </a:lnTo>
                <a:lnTo>
                  <a:pt x="241" y="29"/>
                </a:lnTo>
                <a:lnTo>
                  <a:pt x="249" y="23"/>
                </a:lnTo>
                <a:lnTo>
                  <a:pt x="257" y="20"/>
                </a:lnTo>
                <a:lnTo>
                  <a:pt x="265" y="14"/>
                </a:lnTo>
                <a:lnTo>
                  <a:pt x="273" y="11"/>
                </a:lnTo>
                <a:lnTo>
                  <a:pt x="281" y="9"/>
                </a:lnTo>
                <a:lnTo>
                  <a:pt x="289" y="6"/>
                </a:lnTo>
                <a:lnTo>
                  <a:pt x="297" y="0"/>
                </a:lnTo>
                <a:lnTo>
                  <a:pt x="483" y="473"/>
                </a:lnTo>
                <a:lnTo>
                  <a:pt x="0" y="348"/>
                </a:lnTo>
              </a:path>
            </a:pathLst>
          </a:custGeom>
          <a:solidFill>
            <a:srgbClr val="FF0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2" name="Freeform 80"/>
          <p:cNvSpPr>
            <a:spLocks/>
          </p:cNvSpPr>
          <p:nvPr/>
        </p:nvSpPr>
        <p:spPr bwMode="auto">
          <a:xfrm>
            <a:off x="6434138" y="4981575"/>
            <a:ext cx="768350" cy="277813"/>
          </a:xfrm>
          <a:custGeom>
            <a:avLst/>
            <a:gdLst>
              <a:gd name="T0" fmla="*/ 2147483647 w 484"/>
              <a:gd name="T1" fmla="*/ 2147483647 h 175"/>
              <a:gd name="T2" fmla="*/ 0 w 484"/>
              <a:gd name="T3" fmla="*/ 0 h 175"/>
              <a:gd name="T4" fmla="*/ 0 w 484"/>
              <a:gd name="T5" fmla="*/ 2147483647 h 175"/>
              <a:gd name="T6" fmla="*/ 2147483647 w 484"/>
              <a:gd name="T7" fmla="*/ 2147483647 h 175"/>
              <a:gd name="T8" fmla="*/ 2147483647 w 484"/>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 h="175">
                <a:moveTo>
                  <a:pt x="483" y="122"/>
                </a:moveTo>
                <a:lnTo>
                  <a:pt x="0" y="0"/>
                </a:lnTo>
                <a:lnTo>
                  <a:pt x="0" y="52"/>
                </a:lnTo>
                <a:lnTo>
                  <a:pt x="483" y="174"/>
                </a:lnTo>
                <a:lnTo>
                  <a:pt x="483" y="122"/>
                </a:lnTo>
              </a:path>
            </a:pathLst>
          </a:custGeom>
          <a:solidFill>
            <a:srgbClr val="15387D"/>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3" name="Freeform 81"/>
          <p:cNvSpPr>
            <a:spLocks/>
          </p:cNvSpPr>
          <p:nvPr/>
        </p:nvSpPr>
        <p:spPr bwMode="auto">
          <a:xfrm>
            <a:off x="6411913" y="5175250"/>
            <a:ext cx="1581150" cy="890588"/>
          </a:xfrm>
          <a:custGeom>
            <a:avLst/>
            <a:gdLst>
              <a:gd name="T0" fmla="*/ 2147483647 w 996"/>
              <a:gd name="T1" fmla="*/ 2147483647 h 561"/>
              <a:gd name="T2" fmla="*/ 2147483647 w 996"/>
              <a:gd name="T3" fmla="*/ 2147483647 h 561"/>
              <a:gd name="T4" fmla="*/ 2147483647 w 996"/>
              <a:gd name="T5" fmla="*/ 2147483647 h 561"/>
              <a:gd name="T6" fmla="*/ 2147483647 w 996"/>
              <a:gd name="T7" fmla="*/ 2147483647 h 561"/>
              <a:gd name="T8" fmla="*/ 2147483647 w 996"/>
              <a:gd name="T9" fmla="*/ 2147483647 h 561"/>
              <a:gd name="T10" fmla="*/ 2147483647 w 996"/>
              <a:gd name="T11" fmla="*/ 2147483647 h 561"/>
              <a:gd name="T12" fmla="*/ 2147483647 w 996"/>
              <a:gd name="T13" fmla="*/ 2147483647 h 561"/>
              <a:gd name="T14" fmla="*/ 2147483647 w 996"/>
              <a:gd name="T15" fmla="*/ 2147483647 h 561"/>
              <a:gd name="T16" fmla="*/ 2147483647 w 996"/>
              <a:gd name="T17" fmla="*/ 2147483647 h 561"/>
              <a:gd name="T18" fmla="*/ 2147483647 w 996"/>
              <a:gd name="T19" fmla="*/ 2147483647 h 561"/>
              <a:gd name="T20" fmla="*/ 2147483647 w 996"/>
              <a:gd name="T21" fmla="*/ 2147483647 h 561"/>
              <a:gd name="T22" fmla="*/ 2147483647 w 996"/>
              <a:gd name="T23" fmla="*/ 2147483647 h 561"/>
              <a:gd name="T24" fmla="*/ 2147483647 w 996"/>
              <a:gd name="T25" fmla="*/ 2147483647 h 561"/>
              <a:gd name="T26" fmla="*/ 2147483647 w 996"/>
              <a:gd name="T27" fmla="*/ 2147483647 h 561"/>
              <a:gd name="T28" fmla="*/ 2147483647 w 996"/>
              <a:gd name="T29" fmla="*/ 2147483647 h 561"/>
              <a:gd name="T30" fmla="*/ 2147483647 w 996"/>
              <a:gd name="T31" fmla="*/ 2147483647 h 561"/>
              <a:gd name="T32" fmla="*/ 2147483647 w 996"/>
              <a:gd name="T33" fmla="*/ 2147483647 h 561"/>
              <a:gd name="T34" fmla="*/ 2147483647 w 996"/>
              <a:gd name="T35" fmla="*/ 2147483647 h 561"/>
              <a:gd name="T36" fmla="*/ 2147483647 w 996"/>
              <a:gd name="T37" fmla="*/ 2147483647 h 561"/>
              <a:gd name="T38" fmla="*/ 2147483647 w 996"/>
              <a:gd name="T39" fmla="*/ 2147483647 h 561"/>
              <a:gd name="T40" fmla="*/ 2147483647 w 996"/>
              <a:gd name="T41" fmla="*/ 2147483647 h 561"/>
              <a:gd name="T42" fmla="*/ 2147483647 w 996"/>
              <a:gd name="T43" fmla="*/ 2147483647 h 561"/>
              <a:gd name="T44" fmla="*/ 2147483647 w 996"/>
              <a:gd name="T45" fmla="*/ 2147483647 h 561"/>
              <a:gd name="T46" fmla="*/ 2147483647 w 996"/>
              <a:gd name="T47" fmla="*/ 2147483647 h 561"/>
              <a:gd name="T48" fmla="*/ 2147483647 w 996"/>
              <a:gd name="T49" fmla="*/ 2147483647 h 561"/>
              <a:gd name="T50" fmla="*/ 2147483647 w 996"/>
              <a:gd name="T51" fmla="*/ 2147483647 h 561"/>
              <a:gd name="T52" fmla="*/ 2147483647 w 996"/>
              <a:gd name="T53" fmla="*/ 2147483647 h 561"/>
              <a:gd name="T54" fmla="*/ 2147483647 w 996"/>
              <a:gd name="T55" fmla="*/ 2147483647 h 561"/>
              <a:gd name="T56" fmla="*/ 2147483647 w 996"/>
              <a:gd name="T57" fmla="*/ 2147483647 h 561"/>
              <a:gd name="T58" fmla="*/ 0 w 996"/>
              <a:gd name="T59" fmla="*/ 2147483647 h 561"/>
              <a:gd name="T60" fmla="*/ 0 w 996"/>
              <a:gd name="T61" fmla="*/ 2147483647 h 561"/>
              <a:gd name="T62" fmla="*/ 2147483647 w 996"/>
              <a:gd name="T63" fmla="*/ 2147483647 h 561"/>
              <a:gd name="T64" fmla="*/ 2147483647 w 996"/>
              <a:gd name="T65" fmla="*/ 2147483647 h 561"/>
              <a:gd name="T66" fmla="*/ 2147483647 w 996"/>
              <a:gd name="T67" fmla="*/ 2147483647 h 561"/>
              <a:gd name="T68" fmla="*/ 2147483647 w 996"/>
              <a:gd name="T69" fmla="*/ 2147483647 h 561"/>
              <a:gd name="T70" fmla="*/ 2147483647 w 996"/>
              <a:gd name="T71" fmla="*/ 2147483647 h 561"/>
              <a:gd name="T72" fmla="*/ 2147483647 w 996"/>
              <a:gd name="T73" fmla="*/ 2147483647 h 561"/>
              <a:gd name="T74" fmla="*/ 2147483647 w 996"/>
              <a:gd name="T75" fmla="*/ 2147483647 h 561"/>
              <a:gd name="T76" fmla="*/ 2147483647 w 996"/>
              <a:gd name="T77" fmla="*/ 2147483647 h 561"/>
              <a:gd name="T78" fmla="*/ 2147483647 w 996"/>
              <a:gd name="T79" fmla="*/ 2147483647 h 561"/>
              <a:gd name="T80" fmla="*/ 2147483647 w 996"/>
              <a:gd name="T81" fmla="*/ 2147483647 h 561"/>
              <a:gd name="T82" fmla="*/ 2147483647 w 996"/>
              <a:gd name="T83" fmla="*/ 2147483647 h 561"/>
              <a:gd name="T84" fmla="*/ 2147483647 w 996"/>
              <a:gd name="T85" fmla="*/ 2147483647 h 561"/>
              <a:gd name="T86" fmla="*/ 2147483647 w 996"/>
              <a:gd name="T87" fmla="*/ 2147483647 h 561"/>
              <a:gd name="T88" fmla="*/ 2147483647 w 996"/>
              <a:gd name="T89" fmla="*/ 2147483647 h 561"/>
              <a:gd name="T90" fmla="*/ 2147483647 w 996"/>
              <a:gd name="T91" fmla="*/ 2147483647 h 561"/>
              <a:gd name="T92" fmla="*/ 2147483647 w 996"/>
              <a:gd name="T93" fmla="*/ 2147483647 h 561"/>
              <a:gd name="T94" fmla="*/ 2147483647 w 996"/>
              <a:gd name="T95" fmla="*/ 2147483647 h 561"/>
              <a:gd name="T96" fmla="*/ 2147483647 w 996"/>
              <a:gd name="T97" fmla="*/ 2147483647 h 561"/>
              <a:gd name="T98" fmla="*/ 2147483647 w 996"/>
              <a:gd name="T99" fmla="*/ 2147483647 h 561"/>
              <a:gd name="T100" fmla="*/ 2147483647 w 996"/>
              <a:gd name="T101" fmla="*/ 2147483647 h 561"/>
              <a:gd name="T102" fmla="*/ 2147483647 w 996"/>
              <a:gd name="T103" fmla="*/ 2147483647 h 561"/>
              <a:gd name="T104" fmla="*/ 2147483647 w 996"/>
              <a:gd name="T105" fmla="*/ 2147483647 h 561"/>
              <a:gd name="T106" fmla="*/ 2147483647 w 996"/>
              <a:gd name="T107" fmla="*/ 2147483647 h 561"/>
              <a:gd name="T108" fmla="*/ 2147483647 w 996"/>
              <a:gd name="T109" fmla="*/ 2147483647 h 561"/>
              <a:gd name="T110" fmla="*/ 2147483647 w 996"/>
              <a:gd name="T111" fmla="*/ 2147483647 h 561"/>
              <a:gd name="T112" fmla="*/ 2147483647 w 996"/>
              <a:gd name="T113" fmla="*/ 2147483647 h 561"/>
              <a:gd name="T114" fmla="*/ 2147483647 w 996"/>
              <a:gd name="T115" fmla="*/ 2147483647 h 561"/>
              <a:gd name="T116" fmla="*/ 2147483647 w 996"/>
              <a:gd name="T117" fmla="*/ 2147483647 h 561"/>
              <a:gd name="T118" fmla="*/ 2147483647 w 996"/>
              <a:gd name="T119" fmla="*/ 2147483647 h 5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96" h="561">
                <a:moveTo>
                  <a:pt x="995" y="0"/>
                </a:moveTo>
                <a:lnTo>
                  <a:pt x="995" y="9"/>
                </a:lnTo>
                <a:lnTo>
                  <a:pt x="995" y="17"/>
                </a:lnTo>
                <a:lnTo>
                  <a:pt x="993" y="26"/>
                </a:lnTo>
                <a:lnTo>
                  <a:pt x="993" y="35"/>
                </a:lnTo>
                <a:lnTo>
                  <a:pt x="993" y="43"/>
                </a:lnTo>
                <a:lnTo>
                  <a:pt x="993" y="52"/>
                </a:lnTo>
                <a:lnTo>
                  <a:pt x="990" y="61"/>
                </a:lnTo>
                <a:lnTo>
                  <a:pt x="990" y="69"/>
                </a:lnTo>
                <a:lnTo>
                  <a:pt x="987" y="78"/>
                </a:lnTo>
                <a:lnTo>
                  <a:pt x="987" y="87"/>
                </a:lnTo>
                <a:lnTo>
                  <a:pt x="985" y="96"/>
                </a:lnTo>
                <a:lnTo>
                  <a:pt x="985" y="104"/>
                </a:lnTo>
                <a:lnTo>
                  <a:pt x="982" y="113"/>
                </a:lnTo>
                <a:lnTo>
                  <a:pt x="979" y="122"/>
                </a:lnTo>
                <a:lnTo>
                  <a:pt x="977" y="130"/>
                </a:lnTo>
                <a:lnTo>
                  <a:pt x="977" y="139"/>
                </a:lnTo>
                <a:lnTo>
                  <a:pt x="974" y="148"/>
                </a:lnTo>
                <a:lnTo>
                  <a:pt x="971" y="157"/>
                </a:lnTo>
                <a:lnTo>
                  <a:pt x="969" y="165"/>
                </a:lnTo>
                <a:lnTo>
                  <a:pt x="966" y="174"/>
                </a:lnTo>
                <a:lnTo>
                  <a:pt x="961" y="180"/>
                </a:lnTo>
                <a:lnTo>
                  <a:pt x="958" y="188"/>
                </a:lnTo>
                <a:lnTo>
                  <a:pt x="955" y="197"/>
                </a:lnTo>
                <a:lnTo>
                  <a:pt x="952" y="206"/>
                </a:lnTo>
                <a:lnTo>
                  <a:pt x="947" y="215"/>
                </a:lnTo>
                <a:lnTo>
                  <a:pt x="944" y="220"/>
                </a:lnTo>
                <a:lnTo>
                  <a:pt x="942" y="229"/>
                </a:lnTo>
                <a:lnTo>
                  <a:pt x="936" y="238"/>
                </a:lnTo>
                <a:lnTo>
                  <a:pt x="931" y="247"/>
                </a:lnTo>
                <a:lnTo>
                  <a:pt x="928" y="252"/>
                </a:lnTo>
                <a:lnTo>
                  <a:pt x="923" y="261"/>
                </a:lnTo>
                <a:lnTo>
                  <a:pt x="920" y="267"/>
                </a:lnTo>
                <a:lnTo>
                  <a:pt x="915" y="276"/>
                </a:lnTo>
                <a:lnTo>
                  <a:pt x="910" y="284"/>
                </a:lnTo>
                <a:lnTo>
                  <a:pt x="904" y="290"/>
                </a:lnTo>
                <a:lnTo>
                  <a:pt x="899" y="299"/>
                </a:lnTo>
                <a:lnTo>
                  <a:pt x="893" y="305"/>
                </a:lnTo>
                <a:lnTo>
                  <a:pt x="888" y="310"/>
                </a:lnTo>
                <a:lnTo>
                  <a:pt x="883" y="319"/>
                </a:lnTo>
                <a:lnTo>
                  <a:pt x="877" y="325"/>
                </a:lnTo>
                <a:lnTo>
                  <a:pt x="872" y="334"/>
                </a:lnTo>
                <a:lnTo>
                  <a:pt x="867" y="339"/>
                </a:lnTo>
                <a:lnTo>
                  <a:pt x="861" y="345"/>
                </a:lnTo>
                <a:lnTo>
                  <a:pt x="856" y="351"/>
                </a:lnTo>
                <a:lnTo>
                  <a:pt x="848" y="357"/>
                </a:lnTo>
                <a:lnTo>
                  <a:pt x="843" y="365"/>
                </a:lnTo>
                <a:lnTo>
                  <a:pt x="837" y="371"/>
                </a:lnTo>
                <a:lnTo>
                  <a:pt x="829" y="377"/>
                </a:lnTo>
                <a:lnTo>
                  <a:pt x="824" y="383"/>
                </a:lnTo>
                <a:lnTo>
                  <a:pt x="816" y="389"/>
                </a:lnTo>
                <a:lnTo>
                  <a:pt x="810" y="395"/>
                </a:lnTo>
                <a:lnTo>
                  <a:pt x="802" y="400"/>
                </a:lnTo>
                <a:lnTo>
                  <a:pt x="797" y="406"/>
                </a:lnTo>
                <a:lnTo>
                  <a:pt x="789" y="409"/>
                </a:lnTo>
                <a:lnTo>
                  <a:pt x="784" y="415"/>
                </a:lnTo>
                <a:lnTo>
                  <a:pt x="775" y="421"/>
                </a:lnTo>
                <a:lnTo>
                  <a:pt x="767" y="426"/>
                </a:lnTo>
                <a:lnTo>
                  <a:pt x="762" y="429"/>
                </a:lnTo>
                <a:lnTo>
                  <a:pt x="754" y="435"/>
                </a:lnTo>
                <a:lnTo>
                  <a:pt x="746" y="438"/>
                </a:lnTo>
                <a:lnTo>
                  <a:pt x="738" y="444"/>
                </a:lnTo>
                <a:lnTo>
                  <a:pt x="730" y="447"/>
                </a:lnTo>
                <a:lnTo>
                  <a:pt x="722" y="453"/>
                </a:lnTo>
                <a:lnTo>
                  <a:pt x="716" y="455"/>
                </a:lnTo>
                <a:lnTo>
                  <a:pt x="708" y="458"/>
                </a:lnTo>
                <a:lnTo>
                  <a:pt x="700" y="464"/>
                </a:lnTo>
                <a:lnTo>
                  <a:pt x="692" y="467"/>
                </a:lnTo>
                <a:lnTo>
                  <a:pt x="684" y="470"/>
                </a:lnTo>
                <a:lnTo>
                  <a:pt x="676" y="473"/>
                </a:lnTo>
                <a:lnTo>
                  <a:pt x="668" y="476"/>
                </a:lnTo>
                <a:lnTo>
                  <a:pt x="660" y="479"/>
                </a:lnTo>
                <a:lnTo>
                  <a:pt x="652" y="482"/>
                </a:lnTo>
                <a:lnTo>
                  <a:pt x="641" y="484"/>
                </a:lnTo>
                <a:lnTo>
                  <a:pt x="633" y="487"/>
                </a:lnTo>
                <a:lnTo>
                  <a:pt x="625" y="490"/>
                </a:lnTo>
                <a:lnTo>
                  <a:pt x="617" y="493"/>
                </a:lnTo>
                <a:lnTo>
                  <a:pt x="609" y="493"/>
                </a:lnTo>
                <a:lnTo>
                  <a:pt x="601" y="496"/>
                </a:lnTo>
                <a:lnTo>
                  <a:pt x="593" y="499"/>
                </a:lnTo>
                <a:lnTo>
                  <a:pt x="582" y="499"/>
                </a:lnTo>
                <a:lnTo>
                  <a:pt x="574" y="502"/>
                </a:lnTo>
                <a:lnTo>
                  <a:pt x="566" y="502"/>
                </a:lnTo>
                <a:lnTo>
                  <a:pt x="558" y="502"/>
                </a:lnTo>
                <a:lnTo>
                  <a:pt x="550" y="505"/>
                </a:lnTo>
                <a:lnTo>
                  <a:pt x="539" y="505"/>
                </a:lnTo>
                <a:lnTo>
                  <a:pt x="531" y="505"/>
                </a:lnTo>
                <a:lnTo>
                  <a:pt x="523" y="508"/>
                </a:lnTo>
                <a:lnTo>
                  <a:pt x="515" y="508"/>
                </a:lnTo>
                <a:lnTo>
                  <a:pt x="505" y="508"/>
                </a:lnTo>
                <a:lnTo>
                  <a:pt x="497" y="508"/>
                </a:lnTo>
                <a:lnTo>
                  <a:pt x="488" y="508"/>
                </a:lnTo>
                <a:lnTo>
                  <a:pt x="480" y="508"/>
                </a:lnTo>
                <a:lnTo>
                  <a:pt x="472" y="508"/>
                </a:lnTo>
                <a:lnTo>
                  <a:pt x="462" y="505"/>
                </a:lnTo>
                <a:lnTo>
                  <a:pt x="454" y="505"/>
                </a:lnTo>
                <a:lnTo>
                  <a:pt x="446" y="505"/>
                </a:lnTo>
                <a:lnTo>
                  <a:pt x="438" y="502"/>
                </a:lnTo>
                <a:lnTo>
                  <a:pt x="427" y="502"/>
                </a:lnTo>
                <a:lnTo>
                  <a:pt x="419" y="502"/>
                </a:lnTo>
                <a:lnTo>
                  <a:pt x="411" y="499"/>
                </a:lnTo>
                <a:lnTo>
                  <a:pt x="403" y="499"/>
                </a:lnTo>
                <a:lnTo>
                  <a:pt x="395" y="496"/>
                </a:lnTo>
                <a:lnTo>
                  <a:pt x="387" y="493"/>
                </a:lnTo>
                <a:lnTo>
                  <a:pt x="376" y="493"/>
                </a:lnTo>
                <a:lnTo>
                  <a:pt x="368" y="490"/>
                </a:lnTo>
                <a:lnTo>
                  <a:pt x="360" y="487"/>
                </a:lnTo>
                <a:lnTo>
                  <a:pt x="352" y="484"/>
                </a:lnTo>
                <a:lnTo>
                  <a:pt x="344" y="482"/>
                </a:lnTo>
                <a:lnTo>
                  <a:pt x="336" y="479"/>
                </a:lnTo>
                <a:lnTo>
                  <a:pt x="328" y="476"/>
                </a:lnTo>
                <a:lnTo>
                  <a:pt x="320" y="473"/>
                </a:lnTo>
                <a:lnTo>
                  <a:pt x="311" y="470"/>
                </a:lnTo>
                <a:lnTo>
                  <a:pt x="303" y="467"/>
                </a:lnTo>
                <a:lnTo>
                  <a:pt x="295" y="464"/>
                </a:lnTo>
                <a:lnTo>
                  <a:pt x="287" y="458"/>
                </a:lnTo>
                <a:lnTo>
                  <a:pt x="279" y="455"/>
                </a:lnTo>
                <a:lnTo>
                  <a:pt x="271" y="453"/>
                </a:lnTo>
                <a:lnTo>
                  <a:pt x="263" y="447"/>
                </a:lnTo>
                <a:lnTo>
                  <a:pt x="255" y="444"/>
                </a:lnTo>
                <a:lnTo>
                  <a:pt x="247" y="438"/>
                </a:lnTo>
                <a:lnTo>
                  <a:pt x="242" y="435"/>
                </a:lnTo>
                <a:lnTo>
                  <a:pt x="234" y="429"/>
                </a:lnTo>
                <a:lnTo>
                  <a:pt x="226" y="426"/>
                </a:lnTo>
                <a:lnTo>
                  <a:pt x="220" y="421"/>
                </a:lnTo>
                <a:lnTo>
                  <a:pt x="212" y="415"/>
                </a:lnTo>
                <a:lnTo>
                  <a:pt x="204" y="409"/>
                </a:lnTo>
                <a:lnTo>
                  <a:pt x="199" y="406"/>
                </a:lnTo>
                <a:lnTo>
                  <a:pt x="191" y="400"/>
                </a:lnTo>
                <a:lnTo>
                  <a:pt x="185" y="395"/>
                </a:lnTo>
                <a:lnTo>
                  <a:pt x="177" y="389"/>
                </a:lnTo>
                <a:lnTo>
                  <a:pt x="172" y="383"/>
                </a:lnTo>
                <a:lnTo>
                  <a:pt x="164" y="377"/>
                </a:lnTo>
                <a:lnTo>
                  <a:pt x="159" y="371"/>
                </a:lnTo>
                <a:lnTo>
                  <a:pt x="151" y="365"/>
                </a:lnTo>
                <a:lnTo>
                  <a:pt x="145" y="357"/>
                </a:lnTo>
                <a:lnTo>
                  <a:pt x="140" y="351"/>
                </a:lnTo>
                <a:lnTo>
                  <a:pt x="134" y="345"/>
                </a:lnTo>
                <a:lnTo>
                  <a:pt x="126" y="339"/>
                </a:lnTo>
                <a:lnTo>
                  <a:pt x="121" y="334"/>
                </a:lnTo>
                <a:lnTo>
                  <a:pt x="116" y="325"/>
                </a:lnTo>
                <a:lnTo>
                  <a:pt x="110" y="319"/>
                </a:lnTo>
                <a:lnTo>
                  <a:pt x="105" y="310"/>
                </a:lnTo>
                <a:lnTo>
                  <a:pt x="100" y="305"/>
                </a:lnTo>
                <a:lnTo>
                  <a:pt x="94" y="299"/>
                </a:lnTo>
                <a:lnTo>
                  <a:pt x="89" y="290"/>
                </a:lnTo>
                <a:lnTo>
                  <a:pt x="84" y="284"/>
                </a:lnTo>
                <a:lnTo>
                  <a:pt x="81" y="276"/>
                </a:lnTo>
                <a:lnTo>
                  <a:pt x="75" y="267"/>
                </a:lnTo>
                <a:lnTo>
                  <a:pt x="70" y="261"/>
                </a:lnTo>
                <a:lnTo>
                  <a:pt x="67" y="252"/>
                </a:lnTo>
                <a:lnTo>
                  <a:pt x="62" y="247"/>
                </a:lnTo>
                <a:lnTo>
                  <a:pt x="57" y="238"/>
                </a:lnTo>
                <a:lnTo>
                  <a:pt x="54" y="229"/>
                </a:lnTo>
                <a:lnTo>
                  <a:pt x="51" y="220"/>
                </a:lnTo>
                <a:lnTo>
                  <a:pt x="46" y="215"/>
                </a:lnTo>
                <a:lnTo>
                  <a:pt x="43" y="206"/>
                </a:lnTo>
                <a:lnTo>
                  <a:pt x="38" y="197"/>
                </a:lnTo>
                <a:lnTo>
                  <a:pt x="35" y="188"/>
                </a:lnTo>
                <a:lnTo>
                  <a:pt x="33" y="180"/>
                </a:lnTo>
                <a:lnTo>
                  <a:pt x="30" y="174"/>
                </a:lnTo>
                <a:lnTo>
                  <a:pt x="27" y="165"/>
                </a:lnTo>
                <a:lnTo>
                  <a:pt x="24" y="157"/>
                </a:lnTo>
                <a:lnTo>
                  <a:pt x="22" y="148"/>
                </a:lnTo>
                <a:lnTo>
                  <a:pt x="19" y="139"/>
                </a:lnTo>
                <a:lnTo>
                  <a:pt x="16" y="130"/>
                </a:lnTo>
                <a:lnTo>
                  <a:pt x="14" y="122"/>
                </a:lnTo>
                <a:lnTo>
                  <a:pt x="14" y="113"/>
                </a:lnTo>
                <a:lnTo>
                  <a:pt x="11" y="104"/>
                </a:lnTo>
                <a:lnTo>
                  <a:pt x="8" y="96"/>
                </a:lnTo>
                <a:lnTo>
                  <a:pt x="8" y="87"/>
                </a:lnTo>
                <a:lnTo>
                  <a:pt x="6" y="78"/>
                </a:lnTo>
                <a:lnTo>
                  <a:pt x="6" y="69"/>
                </a:lnTo>
                <a:lnTo>
                  <a:pt x="3" y="61"/>
                </a:lnTo>
                <a:lnTo>
                  <a:pt x="3" y="52"/>
                </a:lnTo>
                <a:lnTo>
                  <a:pt x="0" y="43"/>
                </a:lnTo>
                <a:lnTo>
                  <a:pt x="0" y="35"/>
                </a:lnTo>
                <a:lnTo>
                  <a:pt x="0" y="26"/>
                </a:lnTo>
                <a:lnTo>
                  <a:pt x="0" y="17"/>
                </a:lnTo>
                <a:lnTo>
                  <a:pt x="0" y="9"/>
                </a:lnTo>
                <a:lnTo>
                  <a:pt x="0" y="0"/>
                </a:lnTo>
                <a:lnTo>
                  <a:pt x="0" y="52"/>
                </a:lnTo>
                <a:lnTo>
                  <a:pt x="0" y="61"/>
                </a:lnTo>
                <a:lnTo>
                  <a:pt x="0" y="69"/>
                </a:lnTo>
                <a:lnTo>
                  <a:pt x="0" y="78"/>
                </a:lnTo>
                <a:lnTo>
                  <a:pt x="0" y="87"/>
                </a:lnTo>
                <a:lnTo>
                  <a:pt x="0" y="96"/>
                </a:lnTo>
                <a:lnTo>
                  <a:pt x="3" y="104"/>
                </a:lnTo>
                <a:lnTo>
                  <a:pt x="3" y="113"/>
                </a:lnTo>
                <a:lnTo>
                  <a:pt x="6" y="122"/>
                </a:lnTo>
                <a:lnTo>
                  <a:pt x="6" y="130"/>
                </a:lnTo>
                <a:lnTo>
                  <a:pt x="8" y="139"/>
                </a:lnTo>
                <a:lnTo>
                  <a:pt x="8" y="148"/>
                </a:lnTo>
                <a:lnTo>
                  <a:pt x="11" y="157"/>
                </a:lnTo>
                <a:lnTo>
                  <a:pt x="14" y="165"/>
                </a:lnTo>
                <a:lnTo>
                  <a:pt x="14" y="174"/>
                </a:lnTo>
                <a:lnTo>
                  <a:pt x="16" y="183"/>
                </a:lnTo>
                <a:lnTo>
                  <a:pt x="19" y="191"/>
                </a:lnTo>
                <a:lnTo>
                  <a:pt x="22" y="200"/>
                </a:lnTo>
                <a:lnTo>
                  <a:pt x="24" y="209"/>
                </a:lnTo>
                <a:lnTo>
                  <a:pt x="27" y="217"/>
                </a:lnTo>
                <a:lnTo>
                  <a:pt x="30" y="226"/>
                </a:lnTo>
                <a:lnTo>
                  <a:pt x="33" y="232"/>
                </a:lnTo>
                <a:lnTo>
                  <a:pt x="35" y="241"/>
                </a:lnTo>
                <a:lnTo>
                  <a:pt x="38" y="249"/>
                </a:lnTo>
                <a:lnTo>
                  <a:pt x="43" y="258"/>
                </a:lnTo>
                <a:lnTo>
                  <a:pt x="46" y="267"/>
                </a:lnTo>
                <a:lnTo>
                  <a:pt x="51" y="273"/>
                </a:lnTo>
                <a:lnTo>
                  <a:pt x="54" y="281"/>
                </a:lnTo>
                <a:lnTo>
                  <a:pt x="57" y="290"/>
                </a:lnTo>
                <a:lnTo>
                  <a:pt x="62" y="299"/>
                </a:lnTo>
                <a:lnTo>
                  <a:pt x="67" y="305"/>
                </a:lnTo>
                <a:lnTo>
                  <a:pt x="70" y="313"/>
                </a:lnTo>
                <a:lnTo>
                  <a:pt x="75" y="319"/>
                </a:lnTo>
                <a:lnTo>
                  <a:pt x="81" y="328"/>
                </a:lnTo>
                <a:lnTo>
                  <a:pt x="84" y="336"/>
                </a:lnTo>
                <a:lnTo>
                  <a:pt x="89" y="342"/>
                </a:lnTo>
                <a:lnTo>
                  <a:pt x="94" y="351"/>
                </a:lnTo>
                <a:lnTo>
                  <a:pt x="100" y="357"/>
                </a:lnTo>
                <a:lnTo>
                  <a:pt x="105" y="363"/>
                </a:lnTo>
                <a:lnTo>
                  <a:pt x="110" y="371"/>
                </a:lnTo>
                <a:lnTo>
                  <a:pt x="116" y="377"/>
                </a:lnTo>
                <a:lnTo>
                  <a:pt x="121" y="386"/>
                </a:lnTo>
                <a:lnTo>
                  <a:pt x="126" y="392"/>
                </a:lnTo>
                <a:lnTo>
                  <a:pt x="134" y="397"/>
                </a:lnTo>
                <a:lnTo>
                  <a:pt x="140" y="403"/>
                </a:lnTo>
                <a:lnTo>
                  <a:pt x="145" y="409"/>
                </a:lnTo>
                <a:lnTo>
                  <a:pt x="151" y="418"/>
                </a:lnTo>
                <a:lnTo>
                  <a:pt x="159" y="424"/>
                </a:lnTo>
                <a:lnTo>
                  <a:pt x="164" y="429"/>
                </a:lnTo>
                <a:lnTo>
                  <a:pt x="172" y="435"/>
                </a:lnTo>
                <a:lnTo>
                  <a:pt x="177" y="441"/>
                </a:lnTo>
                <a:lnTo>
                  <a:pt x="185" y="447"/>
                </a:lnTo>
                <a:lnTo>
                  <a:pt x="191" y="453"/>
                </a:lnTo>
                <a:lnTo>
                  <a:pt x="199" y="458"/>
                </a:lnTo>
                <a:lnTo>
                  <a:pt x="204" y="461"/>
                </a:lnTo>
                <a:lnTo>
                  <a:pt x="212" y="467"/>
                </a:lnTo>
                <a:lnTo>
                  <a:pt x="220" y="473"/>
                </a:lnTo>
                <a:lnTo>
                  <a:pt x="226" y="479"/>
                </a:lnTo>
                <a:lnTo>
                  <a:pt x="234" y="482"/>
                </a:lnTo>
                <a:lnTo>
                  <a:pt x="242" y="487"/>
                </a:lnTo>
                <a:lnTo>
                  <a:pt x="247" y="490"/>
                </a:lnTo>
                <a:lnTo>
                  <a:pt x="255" y="496"/>
                </a:lnTo>
                <a:lnTo>
                  <a:pt x="263" y="499"/>
                </a:lnTo>
                <a:lnTo>
                  <a:pt x="271" y="505"/>
                </a:lnTo>
                <a:lnTo>
                  <a:pt x="279" y="508"/>
                </a:lnTo>
                <a:lnTo>
                  <a:pt x="287" y="511"/>
                </a:lnTo>
                <a:lnTo>
                  <a:pt x="295" y="516"/>
                </a:lnTo>
                <a:lnTo>
                  <a:pt x="303" y="519"/>
                </a:lnTo>
                <a:lnTo>
                  <a:pt x="311" y="522"/>
                </a:lnTo>
                <a:lnTo>
                  <a:pt x="320" y="525"/>
                </a:lnTo>
                <a:lnTo>
                  <a:pt x="328" y="528"/>
                </a:lnTo>
                <a:lnTo>
                  <a:pt x="336" y="531"/>
                </a:lnTo>
                <a:lnTo>
                  <a:pt x="344" y="534"/>
                </a:lnTo>
                <a:lnTo>
                  <a:pt x="352" y="537"/>
                </a:lnTo>
                <a:lnTo>
                  <a:pt x="360" y="540"/>
                </a:lnTo>
                <a:lnTo>
                  <a:pt x="368" y="543"/>
                </a:lnTo>
                <a:lnTo>
                  <a:pt x="376" y="545"/>
                </a:lnTo>
                <a:lnTo>
                  <a:pt x="387" y="545"/>
                </a:lnTo>
                <a:lnTo>
                  <a:pt x="395" y="548"/>
                </a:lnTo>
                <a:lnTo>
                  <a:pt x="403" y="551"/>
                </a:lnTo>
                <a:lnTo>
                  <a:pt x="411" y="551"/>
                </a:lnTo>
                <a:lnTo>
                  <a:pt x="419" y="554"/>
                </a:lnTo>
                <a:lnTo>
                  <a:pt x="427" y="554"/>
                </a:lnTo>
                <a:lnTo>
                  <a:pt x="438" y="554"/>
                </a:lnTo>
                <a:lnTo>
                  <a:pt x="446" y="557"/>
                </a:lnTo>
                <a:lnTo>
                  <a:pt x="454" y="557"/>
                </a:lnTo>
                <a:lnTo>
                  <a:pt x="462" y="557"/>
                </a:lnTo>
                <a:lnTo>
                  <a:pt x="472" y="560"/>
                </a:lnTo>
                <a:lnTo>
                  <a:pt x="480" y="560"/>
                </a:lnTo>
                <a:lnTo>
                  <a:pt x="488" y="560"/>
                </a:lnTo>
                <a:lnTo>
                  <a:pt x="497" y="560"/>
                </a:lnTo>
                <a:lnTo>
                  <a:pt x="505" y="560"/>
                </a:lnTo>
                <a:lnTo>
                  <a:pt x="515" y="560"/>
                </a:lnTo>
                <a:lnTo>
                  <a:pt x="523" y="560"/>
                </a:lnTo>
                <a:lnTo>
                  <a:pt x="531" y="557"/>
                </a:lnTo>
                <a:lnTo>
                  <a:pt x="539" y="557"/>
                </a:lnTo>
                <a:lnTo>
                  <a:pt x="550" y="557"/>
                </a:lnTo>
                <a:lnTo>
                  <a:pt x="558" y="554"/>
                </a:lnTo>
                <a:lnTo>
                  <a:pt x="566" y="554"/>
                </a:lnTo>
                <a:lnTo>
                  <a:pt x="574" y="554"/>
                </a:lnTo>
                <a:lnTo>
                  <a:pt x="582" y="551"/>
                </a:lnTo>
                <a:lnTo>
                  <a:pt x="593" y="551"/>
                </a:lnTo>
                <a:lnTo>
                  <a:pt x="601" y="548"/>
                </a:lnTo>
                <a:lnTo>
                  <a:pt x="609" y="545"/>
                </a:lnTo>
                <a:lnTo>
                  <a:pt x="617" y="545"/>
                </a:lnTo>
                <a:lnTo>
                  <a:pt x="625" y="543"/>
                </a:lnTo>
                <a:lnTo>
                  <a:pt x="633" y="540"/>
                </a:lnTo>
                <a:lnTo>
                  <a:pt x="641" y="537"/>
                </a:lnTo>
                <a:lnTo>
                  <a:pt x="652" y="534"/>
                </a:lnTo>
                <a:lnTo>
                  <a:pt x="660" y="531"/>
                </a:lnTo>
                <a:lnTo>
                  <a:pt x="668" y="528"/>
                </a:lnTo>
                <a:lnTo>
                  <a:pt x="676" y="525"/>
                </a:lnTo>
                <a:lnTo>
                  <a:pt x="684" y="522"/>
                </a:lnTo>
                <a:lnTo>
                  <a:pt x="692" y="519"/>
                </a:lnTo>
                <a:lnTo>
                  <a:pt x="700" y="516"/>
                </a:lnTo>
                <a:lnTo>
                  <a:pt x="708" y="511"/>
                </a:lnTo>
                <a:lnTo>
                  <a:pt x="716" y="508"/>
                </a:lnTo>
                <a:lnTo>
                  <a:pt x="722" y="505"/>
                </a:lnTo>
                <a:lnTo>
                  <a:pt x="730" y="499"/>
                </a:lnTo>
                <a:lnTo>
                  <a:pt x="738" y="496"/>
                </a:lnTo>
                <a:lnTo>
                  <a:pt x="746" y="490"/>
                </a:lnTo>
                <a:lnTo>
                  <a:pt x="754" y="487"/>
                </a:lnTo>
                <a:lnTo>
                  <a:pt x="762" y="482"/>
                </a:lnTo>
                <a:lnTo>
                  <a:pt x="767" y="479"/>
                </a:lnTo>
                <a:lnTo>
                  <a:pt x="775" y="473"/>
                </a:lnTo>
                <a:lnTo>
                  <a:pt x="784" y="467"/>
                </a:lnTo>
                <a:lnTo>
                  <a:pt x="789" y="461"/>
                </a:lnTo>
                <a:lnTo>
                  <a:pt x="797" y="458"/>
                </a:lnTo>
                <a:lnTo>
                  <a:pt x="802" y="453"/>
                </a:lnTo>
                <a:lnTo>
                  <a:pt x="810" y="447"/>
                </a:lnTo>
                <a:lnTo>
                  <a:pt x="816" y="441"/>
                </a:lnTo>
                <a:lnTo>
                  <a:pt x="824" y="435"/>
                </a:lnTo>
                <a:lnTo>
                  <a:pt x="829" y="429"/>
                </a:lnTo>
                <a:lnTo>
                  <a:pt x="837" y="424"/>
                </a:lnTo>
                <a:lnTo>
                  <a:pt x="843" y="418"/>
                </a:lnTo>
                <a:lnTo>
                  <a:pt x="848" y="409"/>
                </a:lnTo>
                <a:lnTo>
                  <a:pt x="856" y="403"/>
                </a:lnTo>
                <a:lnTo>
                  <a:pt x="861" y="397"/>
                </a:lnTo>
                <a:lnTo>
                  <a:pt x="867" y="392"/>
                </a:lnTo>
                <a:lnTo>
                  <a:pt x="872" y="386"/>
                </a:lnTo>
                <a:lnTo>
                  <a:pt x="877" y="377"/>
                </a:lnTo>
                <a:lnTo>
                  <a:pt x="883" y="371"/>
                </a:lnTo>
                <a:lnTo>
                  <a:pt x="888" y="363"/>
                </a:lnTo>
                <a:lnTo>
                  <a:pt x="893" y="357"/>
                </a:lnTo>
                <a:lnTo>
                  <a:pt x="899" y="351"/>
                </a:lnTo>
                <a:lnTo>
                  <a:pt x="904" y="342"/>
                </a:lnTo>
                <a:lnTo>
                  <a:pt x="910" y="336"/>
                </a:lnTo>
                <a:lnTo>
                  <a:pt x="915" y="328"/>
                </a:lnTo>
                <a:lnTo>
                  <a:pt x="920" y="319"/>
                </a:lnTo>
                <a:lnTo>
                  <a:pt x="923" y="313"/>
                </a:lnTo>
                <a:lnTo>
                  <a:pt x="928" y="305"/>
                </a:lnTo>
                <a:lnTo>
                  <a:pt x="931" y="299"/>
                </a:lnTo>
                <a:lnTo>
                  <a:pt x="936" y="290"/>
                </a:lnTo>
                <a:lnTo>
                  <a:pt x="942" y="281"/>
                </a:lnTo>
                <a:lnTo>
                  <a:pt x="944" y="273"/>
                </a:lnTo>
                <a:lnTo>
                  <a:pt x="947" y="267"/>
                </a:lnTo>
                <a:lnTo>
                  <a:pt x="952" y="258"/>
                </a:lnTo>
                <a:lnTo>
                  <a:pt x="955" y="249"/>
                </a:lnTo>
                <a:lnTo>
                  <a:pt x="958" y="241"/>
                </a:lnTo>
                <a:lnTo>
                  <a:pt x="961" y="232"/>
                </a:lnTo>
                <a:lnTo>
                  <a:pt x="966" y="226"/>
                </a:lnTo>
                <a:lnTo>
                  <a:pt x="969" y="217"/>
                </a:lnTo>
                <a:lnTo>
                  <a:pt x="971" y="209"/>
                </a:lnTo>
                <a:lnTo>
                  <a:pt x="974" y="200"/>
                </a:lnTo>
                <a:lnTo>
                  <a:pt x="977" y="191"/>
                </a:lnTo>
                <a:lnTo>
                  <a:pt x="977" y="183"/>
                </a:lnTo>
                <a:lnTo>
                  <a:pt x="979" y="174"/>
                </a:lnTo>
                <a:lnTo>
                  <a:pt x="982" y="165"/>
                </a:lnTo>
                <a:lnTo>
                  <a:pt x="985" y="157"/>
                </a:lnTo>
                <a:lnTo>
                  <a:pt x="985" y="148"/>
                </a:lnTo>
                <a:lnTo>
                  <a:pt x="987" y="139"/>
                </a:lnTo>
                <a:lnTo>
                  <a:pt x="987" y="130"/>
                </a:lnTo>
                <a:lnTo>
                  <a:pt x="990" y="122"/>
                </a:lnTo>
                <a:lnTo>
                  <a:pt x="990" y="113"/>
                </a:lnTo>
                <a:lnTo>
                  <a:pt x="993" y="104"/>
                </a:lnTo>
                <a:lnTo>
                  <a:pt x="993" y="96"/>
                </a:lnTo>
                <a:lnTo>
                  <a:pt x="993" y="87"/>
                </a:lnTo>
                <a:lnTo>
                  <a:pt x="993" y="78"/>
                </a:lnTo>
                <a:lnTo>
                  <a:pt x="995" y="69"/>
                </a:lnTo>
                <a:lnTo>
                  <a:pt x="995" y="61"/>
                </a:lnTo>
                <a:lnTo>
                  <a:pt x="995" y="52"/>
                </a:lnTo>
                <a:lnTo>
                  <a:pt x="995" y="0"/>
                </a:lnTo>
              </a:path>
            </a:pathLst>
          </a:custGeom>
          <a:solidFill>
            <a:srgbClr val="00664D"/>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4" name="Freeform 82"/>
          <p:cNvSpPr>
            <a:spLocks/>
          </p:cNvSpPr>
          <p:nvPr/>
        </p:nvSpPr>
        <p:spPr bwMode="auto">
          <a:xfrm>
            <a:off x="6411913" y="4405313"/>
            <a:ext cx="1581150" cy="1577975"/>
          </a:xfrm>
          <a:custGeom>
            <a:avLst/>
            <a:gdLst>
              <a:gd name="T0" fmla="*/ 2147483647 w 996"/>
              <a:gd name="T1" fmla="*/ 2147483647 h 994"/>
              <a:gd name="T2" fmla="*/ 2147483647 w 996"/>
              <a:gd name="T3" fmla="*/ 2147483647 h 994"/>
              <a:gd name="T4" fmla="*/ 2147483647 w 996"/>
              <a:gd name="T5" fmla="*/ 2147483647 h 994"/>
              <a:gd name="T6" fmla="*/ 2147483647 w 996"/>
              <a:gd name="T7" fmla="*/ 2147483647 h 994"/>
              <a:gd name="T8" fmla="*/ 2147483647 w 996"/>
              <a:gd name="T9" fmla="*/ 2147483647 h 994"/>
              <a:gd name="T10" fmla="*/ 2147483647 w 996"/>
              <a:gd name="T11" fmla="*/ 2147483647 h 994"/>
              <a:gd name="T12" fmla="*/ 2147483647 w 996"/>
              <a:gd name="T13" fmla="*/ 2147483647 h 994"/>
              <a:gd name="T14" fmla="*/ 2147483647 w 996"/>
              <a:gd name="T15" fmla="*/ 2147483647 h 994"/>
              <a:gd name="T16" fmla="*/ 2147483647 w 996"/>
              <a:gd name="T17" fmla="*/ 2147483647 h 994"/>
              <a:gd name="T18" fmla="*/ 2147483647 w 996"/>
              <a:gd name="T19" fmla="*/ 2147483647 h 994"/>
              <a:gd name="T20" fmla="*/ 2147483647 w 996"/>
              <a:gd name="T21" fmla="*/ 2147483647 h 994"/>
              <a:gd name="T22" fmla="*/ 2147483647 w 996"/>
              <a:gd name="T23" fmla="*/ 2147483647 h 994"/>
              <a:gd name="T24" fmla="*/ 2147483647 w 996"/>
              <a:gd name="T25" fmla="*/ 2147483647 h 994"/>
              <a:gd name="T26" fmla="*/ 2147483647 w 996"/>
              <a:gd name="T27" fmla="*/ 2147483647 h 994"/>
              <a:gd name="T28" fmla="*/ 2147483647 w 996"/>
              <a:gd name="T29" fmla="*/ 2147483647 h 994"/>
              <a:gd name="T30" fmla="*/ 2147483647 w 996"/>
              <a:gd name="T31" fmla="*/ 2147483647 h 994"/>
              <a:gd name="T32" fmla="*/ 2147483647 w 996"/>
              <a:gd name="T33" fmla="*/ 2147483647 h 994"/>
              <a:gd name="T34" fmla="*/ 2147483647 w 996"/>
              <a:gd name="T35" fmla="*/ 2147483647 h 994"/>
              <a:gd name="T36" fmla="*/ 2147483647 w 996"/>
              <a:gd name="T37" fmla="*/ 2147483647 h 994"/>
              <a:gd name="T38" fmla="*/ 2147483647 w 996"/>
              <a:gd name="T39" fmla="*/ 2147483647 h 994"/>
              <a:gd name="T40" fmla="*/ 2147483647 w 996"/>
              <a:gd name="T41" fmla="*/ 2147483647 h 994"/>
              <a:gd name="T42" fmla="*/ 2147483647 w 996"/>
              <a:gd name="T43" fmla="*/ 2147483647 h 994"/>
              <a:gd name="T44" fmla="*/ 2147483647 w 996"/>
              <a:gd name="T45" fmla="*/ 2147483647 h 994"/>
              <a:gd name="T46" fmla="*/ 2147483647 w 996"/>
              <a:gd name="T47" fmla="*/ 2147483647 h 994"/>
              <a:gd name="T48" fmla="*/ 2147483647 w 996"/>
              <a:gd name="T49" fmla="*/ 2147483647 h 994"/>
              <a:gd name="T50" fmla="*/ 2147483647 w 996"/>
              <a:gd name="T51" fmla="*/ 2147483647 h 994"/>
              <a:gd name="T52" fmla="*/ 2147483647 w 996"/>
              <a:gd name="T53" fmla="*/ 2147483647 h 994"/>
              <a:gd name="T54" fmla="*/ 2147483647 w 996"/>
              <a:gd name="T55" fmla="*/ 2147483647 h 994"/>
              <a:gd name="T56" fmla="*/ 2147483647 w 996"/>
              <a:gd name="T57" fmla="*/ 2147483647 h 994"/>
              <a:gd name="T58" fmla="*/ 2147483647 w 996"/>
              <a:gd name="T59" fmla="*/ 2147483647 h 994"/>
              <a:gd name="T60" fmla="*/ 2147483647 w 996"/>
              <a:gd name="T61" fmla="*/ 2147483647 h 994"/>
              <a:gd name="T62" fmla="*/ 2147483647 w 996"/>
              <a:gd name="T63" fmla="*/ 2147483647 h 994"/>
              <a:gd name="T64" fmla="*/ 2147483647 w 996"/>
              <a:gd name="T65" fmla="*/ 2147483647 h 994"/>
              <a:gd name="T66" fmla="*/ 2147483647 w 996"/>
              <a:gd name="T67" fmla="*/ 2147483647 h 994"/>
              <a:gd name="T68" fmla="*/ 2147483647 w 996"/>
              <a:gd name="T69" fmla="*/ 2147483647 h 994"/>
              <a:gd name="T70" fmla="*/ 2147483647 w 996"/>
              <a:gd name="T71" fmla="*/ 2147483647 h 994"/>
              <a:gd name="T72" fmla="*/ 2147483647 w 996"/>
              <a:gd name="T73" fmla="*/ 2147483647 h 994"/>
              <a:gd name="T74" fmla="*/ 2147483647 w 996"/>
              <a:gd name="T75" fmla="*/ 2147483647 h 994"/>
              <a:gd name="T76" fmla="*/ 2147483647 w 996"/>
              <a:gd name="T77" fmla="*/ 2147483647 h 994"/>
              <a:gd name="T78" fmla="*/ 2147483647 w 996"/>
              <a:gd name="T79" fmla="*/ 2147483647 h 994"/>
              <a:gd name="T80" fmla="*/ 2147483647 w 996"/>
              <a:gd name="T81" fmla="*/ 2147483647 h 994"/>
              <a:gd name="T82" fmla="*/ 2147483647 w 996"/>
              <a:gd name="T83" fmla="*/ 2147483647 h 994"/>
              <a:gd name="T84" fmla="*/ 2147483647 w 996"/>
              <a:gd name="T85" fmla="*/ 2147483647 h 994"/>
              <a:gd name="T86" fmla="*/ 2147483647 w 996"/>
              <a:gd name="T87" fmla="*/ 2147483647 h 994"/>
              <a:gd name="T88" fmla="*/ 2147483647 w 996"/>
              <a:gd name="T89" fmla="*/ 2147483647 h 994"/>
              <a:gd name="T90" fmla="*/ 2147483647 w 996"/>
              <a:gd name="T91" fmla="*/ 2147483647 h 994"/>
              <a:gd name="T92" fmla="*/ 2147483647 w 996"/>
              <a:gd name="T93" fmla="*/ 2147483647 h 994"/>
              <a:gd name="T94" fmla="*/ 2147483647 w 996"/>
              <a:gd name="T95" fmla="*/ 2147483647 h 994"/>
              <a:gd name="T96" fmla="*/ 2147483647 w 996"/>
              <a:gd name="T97" fmla="*/ 2147483647 h 994"/>
              <a:gd name="T98" fmla="*/ 0 w 996"/>
              <a:gd name="T99" fmla="*/ 2147483647 h 994"/>
              <a:gd name="T100" fmla="*/ 0 w 996"/>
              <a:gd name="T101" fmla="*/ 2147483647 h 994"/>
              <a:gd name="T102" fmla="*/ 2147483647 w 996"/>
              <a:gd name="T103" fmla="*/ 2147483647 h 994"/>
              <a:gd name="T104" fmla="*/ 2147483647 w 996"/>
              <a:gd name="T105" fmla="*/ 2147483647 h 994"/>
              <a:gd name="T106" fmla="*/ 2147483647 w 996"/>
              <a:gd name="T107" fmla="*/ 0 h 9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96" h="994">
                <a:moveTo>
                  <a:pt x="652" y="0"/>
                </a:moveTo>
                <a:lnTo>
                  <a:pt x="660" y="3"/>
                </a:lnTo>
                <a:lnTo>
                  <a:pt x="668" y="6"/>
                </a:lnTo>
                <a:lnTo>
                  <a:pt x="676" y="9"/>
                </a:lnTo>
                <a:lnTo>
                  <a:pt x="684" y="12"/>
                </a:lnTo>
                <a:lnTo>
                  <a:pt x="692" y="18"/>
                </a:lnTo>
                <a:lnTo>
                  <a:pt x="700" y="21"/>
                </a:lnTo>
                <a:lnTo>
                  <a:pt x="708" y="23"/>
                </a:lnTo>
                <a:lnTo>
                  <a:pt x="716" y="26"/>
                </a:lnTo>
                <a:lnTo>
                  <a:pt x="722" y="32"/>
                </a:lnTo>
                <a:lnTo>
                  <a:pt x="730" y="35"/>
                </a:lnTo>
                <a:lnTo>
                  <a:pt x="738" y="41"/>
                </a:lnTo>
                <a:lnTo>
                  <a:pt x="746" y="44"/>
                </a:lnTo>
                <a:lnTo>
                  <a:pt x="754" y="50"/>
                </a:lnTo>
                <a:lnTo>
                  <a:pt x="762" y="52"/>
                </a:lnTo>
                <a:lnTo>
                  <a:pt x="767" y="58"/>
                </a:lnTo>
                <a:lnTo>
                  <a:pt x="775" y="64"/>
                </a:lnTo>
                <a:lnTo>
                  <a:pt x="784" y="67"/>
                </a:lnTo>
                <a:lnTo>
                  <a:pt x="789" y="73"/>
                </a:lnTo>
                <a:lnTo>
                  <a:pt x="797" y="79"/>
                </a:lnTo>
                <a:lnTo>
                  <a:pt x="802" y="84"/>
                </a:lnTo>
                <a:lnTo>
                  <a:pt x="810" y="90"/>
                </a:lnTo>
                <a:lnTo>
                  <a:pt x="816" y="96"/>
                </a:lnTo>
                <a:lnTo>
                  <a:pt x="824" y="102"/>
                </a:lnTo>
                <a:lnTo>
                  <a:pt x="829" y="108"/>
                </a:lnTo>
                <a:lnTo>
                  <a:pt x="837" y="113"/>
                </a:lnTo>
                <a:lnTo>
                  <a:pt x="843" y="119"/>
                </a:lnTo>
                <a:lnTo>
                  <a:pt x="848" y="125"/>
                </a:lnTo>
                <a:lnTo>
                  <a:pt x="856" y="131"/>
                </a:lnTo>
                <a:lnTo>
                  <a:pt x="861" y="137"/>
                </a:lnTo>
                <a:lnTo>
                  <a:pt x="867" y="145"/>
                </a:lnTo>
                <a:lnTo>
                  <a:pt x="872" y="151"/>
                </a:lnTo>
                <a:lnTo>
                  <a:pt x="877" y="157"/>
                </a:lnTo>
                <a:lnTo>
                  <a:pt x="883" y="166"/>
                </a:lnTo>
                <a:lnTo>
                  <a:pt x="888" y="171"/>
                </a:lnTo>
                <a:lnTo>
                  <a:pt x="893" y="177"/>
                </a:lnTo>
                <a:lnTo>
                  <a:pt x="899" y="186"/>
                </a:lnTo>
                <a:lnTo>
                  <a:pt x="904" y="192"/>
                </a:lnTo>
                <a:lnTo>
                  <a:pt x="910" y="200"/>
                </a:lnTo>
                <a:lnTo>
                  <a:pt x="915" y="206"/>
                </a:lnTo>
                <a:lnTo>
                  <a:pt x="920" y="215"/>
                </a:lnTo>
                <a:lnTo>
                  <a:pt x="923" y="224"/>
                </a:lnTo>
                <a:lnTo>
                  <a:pt x="928" y="229"/>
                </a:lnTo>
                <a:lnTo>
                  <a:pt x="931" y="238"/>
                </a:lnTo>
                <a:lnTo>
                  <a:pt x="936" y="247"/>
                </a:lnTo>
                <a:lnTo>
                  <a:pt x="942" y="253"/>
                </a:lnTo>
                <a:lnTo>
                  <a:pt x="944" y="261"/>
                </a:lnTo>
                <a:lnTo>
                  <a:pt x="947" y="270"/>
                </a:lnTo>
                <a:lnTo>
                  <a:pt x="952" y="279"/>
                </a:lnTo>
                <a:lnTo>
                  <a:pt x="955" y="285"/>
                </a:lnTo>
                <a:lnTo>
                  <a:pt x="958" y="293"/>
                </a:lnTo>
                <a:lnTo>
                  <a:pt x="961" y="302"/>
                </a:lnTo>
                <a:lnTo>
                  <a:pt x="966" y="311"/>
                </a:lnTo>
                <a:lnTo>
                  <a:pt x="969" y="319"/>
                </a:lnTo>
                <a:lnTo>
                  <a:pt x="971" y="328"/>
                </a:lnTo>
                <a:lnTo>
                  <a:pt x="974" y="337"/>
                </a:lnTo>
                <a:lnTo>
                  <a:pt x="977" y="346"/>
                </a:lnTo>
                <a:lnTo>
                  <a:pt x="977" y="351"/>
                </a:lnTo>
                <a:lnTo>
                  <a:pt x="979" y="360"/>
                </a:lnTo>
                <a:lnTo>
                  <a:pt x="982" y="369"/>
                </a:lnTo>
                <a:lnTo>
                  <a:pt x="985" y="377"/>
                </a:lnTo>
                <a:lnTo>
                  <a:pt x="985" y="386"/>
                </a:lnTo>
                <a:lnTo>
                  <a:pt x="987" y="395"/>
                </a:lnTo>
                <a:lnTo>
                  <a:pt x="987" y="404"/>
                </a:lnTo>
                <a:lnTo>
                  <a:pt x="990" y="412"/>
                </a:lnTo>
                <a:lnTo>
                  <a:pt x="990" y="421"/>
                </a:lnTo>
                <a:lnTo>
                  <a:pt x="993" y="430"/>
                </a:lnTo>
                <a:lnTo>
                  <a:pt x="993" y="438"/>
                </a:lnTo>
                <a:lnTo>
                  <a:pt x="993" y="450"/>
                </a:lnTo>
                <a:lnTo>
                  <a:pt x="993" y="459"/>
                </a:lnTo>
                <a:lnTo>
                  <a:pt x="995" y="467"/>
                </a:lnTo>
                <a:lnTo>
                  <a:pt x="995" y="476"/>
                </a:lnTo>
                <a:lnTo>
                  <a:pt x="995" y="485"/>
                </a:lnTo>
                <a:lnTo>
                  <a:pt x="995" y="494"/>
                </a:lnTo>
                <a:lnTo>
                  <a:pt x="995" y="502"/>
                </a:lnTo>
                <a:lnTo>
                  <a:pt x="993" y="511"/>
                </a:lnTo>
                <a:lnTo>
                  <a:pt x="993" y="520"/>
                </a:lnTo>
                <a:lnTo>
                  <a:pt x="993" y="528"/>
                </a:lnTo>
                <a:lnTo>
                  <a:pt x="993" y="537"/>
                </a:lnTo>
                <a:lnTo>
                  <a:pt x="990" y="546"/>
                </a:lnTo>
                <a:lnTo>
                  <a:pt x="990" y="554"/>
                </a:lnTo>
                <a:lnTo>
                  <a:pt x="987" y="563"/>
                </a:lnTo>
                <a:lnTo>
                  <a:pt x="987" y="572"/>
                </a:lnTo>
                <a:lnTo>
                  <a:pt x="985" y="581"/>
                </a:lnTo>
                <a:lnTo>
                  <a:pt x="985" y="589"/>
                </a:lnTo>
                <a:lnTo>
                  <a:pt x="982" y="598"/>
                </a:lnTo>
                <a:lnTo>
                  <a:pt x="979" y="607"/>
                </a:lnTo>
                <a:lnTo>
                  <a:pt x="977" y="615"/>
                </a:lnTo>
                <a:lnTo>
                  <a:pt x="977" y="624"/>
                </a:lnTo>
                <a:lnTo>
                  <a:pt x="974" y="633"/>
                </a:lnTo>
                <a:lnTo>
                  <a:pt x="971" y="642"/>
                </a:lnTo>
                <a:lnTo>
                  <a:pt x="969" y="650"/>
                </a:lnTo>
                <a:lnTo>
                  <a:pt x="966" y="659"/>
                </a:lnTo>
                <a:lnTo>
                  <a:pt x="961" y="665"/>
                </a:lnTo>
                <a:lnTo>
                  <a:pt x="958" y="673"/>
                </a:lnTo>
                <a:lnTo>
                  <a:pt x="955" y="682"/>
                </a:lnTo>
                <a:lnTo>
                  <a:pt x="952" y="691"/>
                </a:lnTo>
                <a:lnTo>
                  <a:pt x="947" y="700"/>
                </a:lnTo>
                <a:lnTo>
                  <a:pt x="944" y="705"/>
                </a:lnTo>
                <a:lnTo>
                  <a:pt x="942" y="714"/>
                </a:lnTo>
                <a:lnTo>
                  <a:pt x="936" y="723"/>
                </a:lnTo>
                <a:lnTo>
                  <a:pt x="931" y="732"/>
                </a:lnTo>
                <a:lnTo>
                  <a:pt x="928" y="737"/>
                </a:lnTo>
                <a:lnTo>
                  <a:pt x="923" y="746"/>
                </a:lnTo>
                <a:lnTo>
                  <a:pt x="920" y="752"/>
                </a:lnTo>
                <a:lnTo>
                  <a:pt x="915" y="761"/>
                </a:lnTo>
                <a:lnTo>
                  <a:pt x="910" y="769"/>
                </a:lnTo>
                <a:lnTo>
                  <a:pt x="904" y="775"/>
                </a:lnTo>
                <a:lnTo>
                  <a:pt x="899" y="784"/>
                </a:lnTo>
                <a:lnTo>
                  <a:pt x="893" y="790"/>
                </a:lnTo>
                <a:lnTo>
                  <a:pt x="888" y="795"/>
                </a:lnTo>
                <a:lnTo>
                  <a:pt x="883" y="804"/>
                </a:lnTo>
                <a:lnTo>
                  <a:pt x="877" y="810"/>
                </a:lnTo>
                <a:lnTo>
                  <a:pt x="872" y="819"/>
                </a:lnTo>
                <a:lnTo>
                  <a:pt x="867" y="824"/>
                </a:lnTo>
                <a:lnTo>
                  <a:pt x="861" y="830"/>
                </a:lnTo>
                <a:lnTo>
                  <a:pt x="856" y="836"/>
                </a:lnTo>
                <a:lnTo>
                  <a:pt x="848" y="842"/>
                </a:lnTo>
                <a:lnTo>
                  <a:pt x="843" y="850"/>
                </a:lnTo>
                <a:lnTo>
                  <a:pt x="837" y="856"/>
                </a:lnTo>
                <a:lnTo>
                  <a:pt x="829" y="862"/>
                </a:lnTo>
                <a:lnTo>
                  <a:pt x="824" y="868"/>
                </a:lnTo>
                <a:lnTo>
                  <a:pt x="816" y="874"/>
                </a:lnTo>
                <a:lnTo>
                  <a:pt x="810" y="880"/>
                </a:lnTo>
                <a:lnTo>
                  <a:pt x="802" y="885"/>
                </a:lnTo>
                <a:lnTo>
                  <a:pt x="797" y="891"/>
                </a:lnTo>
                <a:lnTo>
                  <a:pt x="789" y="894"/>
                </a:lnTo>
                <a:lnTo>
                  <a:pt x="784" y="900"/>
                </a:lnTo>
                <a:lnTo>
                  <a:pt x="775" y="906"/>
                </a:lnTo>
                <a:lnTo>
                  <a:pt x="767" y="911"/>
                </a:lnTo>
                <a:lnTo>
                  <a:pt x="762" y="914"/>
                </a:lnTo>
                <a:lnTo>
                  <a:pt x="754" y="920"/>
                </a:lnTo>
                <a:lnTo>
                  <a:pt x="746" y="923"/>
                </a:lnTo>
                <a:lnTo>
                  <a:pt x="738" y="929"/>
                </a:lnTo>
                <a:lnTo>
                  <a:pt x="730" y="932"/>
                </a:lnTo>
                <a:lnTo>
                  <a:pt x="722" y="938"/>
                </a:lnTo>
                <a:lnTo>
                  <a:pt x="716" y="940"/>
                </a:lnTo>
                <a:lnTo>
                  <a:pt x="708" y="943"/>
                </a:lnTo>
                <a:lnTo>
                  <a:pt x="700" y="949"/>
                </a:lnTo>
                <a:lnTo>
                  <a:pt x="692" y="952"/>
                </a:lnTo>
                <a:lnTo>
                  <a:pt x="684" y="955"/>
                </a:lnTo>
                <a:lnTo>
                  <a:pt x="676" y="958"/>
                </a:lnTo>
                <a:lnTo>
                  <a:pt x="668" y="961"/>
                </a:lnTo>
                <a:lnTo>
                  <a:pt x="660" y="964"/>
                </a:lnTo>
                <a:lnTo>
                  <a:pt x="652" y="967"/>
                </a:lnTo>
                <a:lnTo>
                  <a:pt x="641" y="969"/>
                </a:lnTo>
                <a:lnTo>
                  <a:pt x="633" y="972"/>
                </a:lnTo>
                <a:lnTo>
                  <a:pt x="625" y="975"/>
                </a:lnTo>
                <a:lnTo>
                  <a:pt x="617" y="978"/>
                </a:lnTo>
                <a:lnTo>
                  <a:pt x="609" y="978"/>
                </a:lnTo>
                <a:lnTo>
                  <a:pt x="601" y="981"/>
                </a:lnTo>
                <a:lnTo>
                  <a:pt x="593" y="984"/>
                </a:lnTo>
                <a:lnTo>
                  <a:pt x="582" y="984"/>
                </a:lnTo>
                <a:lnTo>
                  <a:pt x="574" y="987"/>
                </a:lnTo>
                <a:lnTo>
                  <a:pt x="566" y="987"/>
                </a:lnTo>
                <a:lnTo>
                  <a:pt x="558" y="987"/>
                </a:lnTo>
                <a:lnTo>
                  <a:pt x="550" y="990"/>
                </a:lnTo>
                <a:lnTo>
                  <a:pt x="539" y="990"/>
                </a:lnTo>
                <a:lnTo>
                  <a:pt x="531" y="990"/>
                </a:lnTo>
                <a:lnTo>
                  <a:pt x="523" y="993"/>
                </a:lnTo>
                <a:lnTo>
                  <a:pt x="515" y="993"/>
                </a:lnTo>
                <a:lnTo>
                  <a:pt x="505" y="993"/>
                </a:lnTo>
                <a:lnTo>
                  <a:pt x="497" y="993"/>
                </a:lnTo>
                <a:lnTo>
                  <a:pt x="488" y="993"/>
                </a:lnTo>
                <a:lnTo>
                  <a:pt x="480" y="993"/>
                </a:lnTo>
                <a:lnTo>
                  <a:pt x="472" y="993"/>
                </a:lnTo>
                <a:lnTo>
                  <a:pt x="462" y="990"/>
                </a:lnTo>
                <a:lnTo>
                  <a:pt x="454" y="990"/>
                </a:lnTo>
                <a:lnTo>
                  <a:pt x="446" y="990"/>
                </a:lnTo>
                <a:lnTo>
                  <a:pt x="438" y="987"/>
                </a:lnTo>
                <a:lnTo>
                  <a:pt x="427" y="987"/>
                </a:lnTo>
                <a:lnTo>
                  <a:pt x="419" y="987"/>
                </a:lnTo>
                <a:lnTo>
                  <a:pt x="411" y="984"/>
                </a:lnTo>
                <a:lnTo>
                  <a:pt x="403" y="984"/>
                </a:lnTo>
                <a:lnTo>
                  <a:pt x="395" y="981"/>
                </a:lnTo>
                <a:lnTo>
                  <a:pt x="387" y="978"/>
                </a:lnTo>
                <a:lnTo>
                  <a:pt x="376" y="978"/>
                </a:lnTo>
                <a:lnTo>
                  <a:pt x="368" y="975"/>
                </a:lnTo>
                <a:lnTo>
                  <a:pt x="360" y="972"/>
                </a:lnTo>
                <a:lnTo>
                  <a:pt x="352" y="969"/>
                </a:lnTo>
                <a:lnTo>
                  <a:pt x="344" y="967"/>
                </a:lnTo>
                <a:lnTo>
                  <a:pt x="336" y="964"/>
                </a:lnTo>
                <a:lnTo>
                  <a:pt x="328" y="961"/>
                </a:lnTo>
                <a:lnTo>
                  <a:pt x="320" y="958"/>
                </a:lnTo>
                <a:lnTo>
                  <a:pt x="311" y="955"/>
                </a:lnTo>
                <a:lnTo>
                  <a:pt x="303" y="952"/>
                </a:lnTo>
                <a:lnTo>
                  <a:pt x="295" y="949"/>
                </a:lnTo>
                <a:lnTo>
                  <a:pt x="287" y="943"/>
                </a:lnTo>
                <a:lnTo>
                  <a:pt x="279" y="940"/>
                </a:lnTo>
                <a:lnTo>
                  <a:pt x="271" y="938"/>
                </a:lnTo>
                <a:lnTo>
                  <a:pt x="263" y="932"/>
                </a:lnTo>
                <a:lnTo>
                  <a:pt x="255" y="929"/>
                </a:lnTo>
                <a:lnTo>
                  <a:pt x="247" y="923"/>
                </a:lnTo>
                <a:lnTo>
                  <a:pt x="242" y="920"/>
                </a:lnTo>
                <a:lnTo>
                  <a:pt x="234" y="914"/>
                </a:lnTo>
                <a:lnTo>
                  <a:pt x="226" y="911"/>
                </a:lnTo>
                <a:lnTo>
                  <a:pt x="220" y="906"/>
                </a:lnTo>
                <a:lnTo>
                  <a:pt x="212" y="900"/>
                </a:lnTo>
                <a:lnTo>
                  <a:pt x="204" y="894"/>
                </a:lnTo>
                <a:lnTo>
                  <a:pt x="199" y="891"/>
                </a:lnTo>
                <a:lnTo>
                  <a:pt x="191" y="885"/>
                </a:lnTo>
                <a:lnTo>
                  <a:pt x="185" y="880"/>
                </a:lnTo>
                <a:lnTo>
                  <a:pt x="177" y="874"/>
                </a:lnTo>
                <a:lnTo>
                  <a:pt x="172" y="868"/>
                </a:lnTo>
                <a:lnTo>
                  <a:pt x="164" y="862"/>
                </a:lnTo>
                <a:lnTo>
                  <a:pt x="159" y="856"/>
                </a:lnTo>
                <a:lnTo>
                  <a:pt x="151" y="850"/>
                </a:lnTo>
                <a:lnTo>
                  <a:pt x="145" y="842"/>
                </a:lnTo>
                <a:lnTo>
                  <a:pt x="140" y="836"/>
                </a:lnTo>
                <a:lnTo>
                  <a:pt x="134" y="830"/>
                </a:lnTo>
                <a:lnTo>
                  <a:pt x="126" y="824"/>
                </a:lnTo>
                <a:lnTo>
                  <a:pt x="121" y="819"/>
                </a:lnTo>
                <a:lnTo>
                  <a:pt x="116" y="810"/>
                </a:lnTo>
                <a:lnTo>
                  <a:pt x="110" y="804"/>
                </a:lnTo>
                <a:lnTo>
                  <a:pt x="105" y="795"/>
                </a:lnTo>
                <a:lnTo>
                  <a:pt x="100" y="790"/>
                </a:lnTo>
                <a:lnTo>
                  <a:pt x="94" y="784"/>
                </a:lnTo>
                <a:lnTo>
                  <a:pt x="89" y="775"/>
                </a:lnTo>
                <a:lnTo>
                  <a:pt x="84" y="769"/>
                </a:lnTo>
                <a:lnTo>
                  <a:pt x="81" y="761"/>
                </a:lnTo>
                <a:lnTo>
                  <a:pt x="75" y="752"/>
                </a:lnTo>
                <a:lnTo>
                  <a:pt x="70" y="746"/>
                </a:lnTo>
                <a:lnTo>
                  <a:pt x="67" y="737"/>
                </a:lnTo>
                <a:lnTo>
                  <a:pt x="62" y="732"/>
                </a:lnTo>
                <a:lnTo>
                  <a:pt x="57" y="723"/>
                </a:lnTo>
                <a:lnTo>
                  <a:pt x="54" y="714"/>
                </a:lnTo>
                <a:lnTo>
                  <a:pt x="51" y="705"/>
                </a:lnTo>
                <a:lnTo>
                  <a:pt x="46" y="700"/>
                </a:lnTo>
                <a:lnTo>
                  <a:pt x="43" y="691"/>
                </a:lnTo>
                <a:lnTo>
                  <a:pt x="38" y="682"/>
                </a:lnTo>
                <a:lnTo>
                  <a:pt x="35" y="673"/>
                </a:lnTo>
                <a:lnTo>
                  <a:pt x="33" y="665"/>
                </a:lnTo>
                <a:lnTo>
                  <a:pt x="30" y="659"/>
                </a:lnTo>
                <a:lnTo>
                  <a:pt x="27" y="650"/>
                </a:lnTo>
                <a:lnTo>
                  <a:pt x="24" y="642"/>
                </a:lnTo>
                <a:lnTo>
                  <a:pt x="22" y="633"/>
                </a:lnTo>
                <a:lnTo>
                  <a:pt x="19" y="624"/>
                </a:lnTo>
                <a:lnTo>
                  <a:pt x="16" y="615"/>
                </a:lnTo>
                <a:lnTo>
                  <a:pt x="14" y="607"/>
                </a:lnTo>
                <a:lnTo>
                  <a:pt x="14" y="598"/>
                </a:lnTo>
                <a:lnTo>
                  <a:pt x="11" y="589"/>
                </a:lnTo>
                <a:lnTo>
                  <a:pt x="8" y="581"/>
                </a:lnTo>
                <a:lnTo>
                  <a:pt x="8" y="572"/>
                </a:lnTo>
                <a:lnTo>
                  <a:pt x="6" y="563"/>
                </a:lnTo>
                <a:lnTo>
                  <a:pt x="6" y="554"/>
                </a:lnTo>
                <a:lnTo>
                  <a:pt x="3" y="546"/>
                </a:lnTo>
                <a:lnTo>
                  <a:pt x="3" y="537"/>
                </a:lnTo>
                <a:lnTo>
                  <a:pt x="0" y="528"/>
                </a:lnTo>
                <a:lnTo>
                  <a:pt x="0" y="520"/>
                </a:lnTo>
                <a:lnTo>
                  <a:pt x="0" y="511"/>
                </a:lnTo>
                <a:lnTo>
                  <a:pt x="0" y="502"/>
                </a:lnTo>
                <a:lnTo>
                  <a:pt x="0" y="494"/>
                </a:lnTo>
                <a:lnTo>
                  <a:pt x="0" y="485"/>
                </a:lnTo>
                <a:lnTo>
                  <a:pt x="0" y="476"/>
                </a:lnTo>
                <a:lnTo>
                  <a:pt x="0" y="467"/>
                </a:lnTo>
                <a:lnTo>
                  <a:pt x="0" y="459"/>
                </a:lnTo>
                <a:lnTo>
                  <a:pt x="0" y="450"/>
                </a:lnTo>
                <a:lnTo>
                  <a:pt x="0" y="438"/>
                </a:lnTo>
                <a:lnTo>
                  <a:pt x="3" y="430"/>
                </a:lnTo>
                <a:lnTo>
                  <a:pt x="3" y="421"/>
                </a:lnTo>
                <a:lnTo>
                  <a:pt x="6" y="412"/>
                </a:lnTo>
                <a:lnTo>
                  <a:pt x="6" y="404"/>
                </a:lnTo>
                <a:lnTo>
                  <a:pt x="8" y="395"/>
                </a:lnTo>
                <a:lnTo>
                  <a:pt x="8" y="386"/>
                </a:lnTo>
                <a:lnTo>
                  <a:pt x="11" y="377"/>
                </a:lnTo>
                <a:lnTo>
                  <a:pt x="14" y="369"/>
                </a:lnTo>
                <a:lnTo>
                  <a:pt x="14" y="360"/>
                </a:lnTo>
                <a:lnTo>
                  <a:pt x="497" y="485"/>
                </a:lnTo>
                <a:lnTo>
                  <a:pt x="652" y="0"/>
                </a:lnTo>
              </a:path>
            </a:pathLst>
          </a:custGeom>
          <a:solidFill>
            <a:srgbClr val="00CC99"/>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5" name="Rectangle 83"/>
          <p:cNvSpPr>
            <a:spLocks noChangeArrowheads="1"/>
          </p:cNvSpPr>
          <p:nvPr/>
        </p:nvSpPr>
        <p:spPr bwMode="auto">
          <a:xfrm>
            <a:off x="7277100" y="4187825"/>
            <a:ext cx="1809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D</a:t>
            </a:r>
            <a:r>
              <a:rPr lang="en-GB" sz="1200" b="1" baseline="-25000">
                <a:solidFill>
                  <a:schemeClr val="tx1"/>
                </a:solidFill>
              </a:rPr>
              <a:t>2</a:t>
            </a:r>
            <a:endParaRPr lang="en-GB" sz="1200" b="1">
              <a:solidFill>
                <a:schemeClr val="tx1"/>
              </a:solidFill>
            </a:endParaRPr>
          </a:p>
        </p:txBody>
      </p:sp>
      <p:sp>
        <p:nvSpPr>
          <p:cNvPr id="28756" name="Rectangle 84"/>
          <p:cNvSpPr>
            <a:spLocks noChangeArrowheads="1"/>
          </p:cNvSpPr>
          <p:nvPr/>
        </p:nvSpPr>
        <p:spPr bwMode="auto">
          <a:xfrm>
            <a:off x="7620000" y="5943600"/>
            <a:ext cx="56991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sz="1200" b="1">
                <a:solidFill>
                  <a:schemeClr val="tx1"/>
                </a:solidFill>
              </a:rPr>
              <a:t>5HT</a:t>
            </a:r>
            <a:r>
              <a:rPr lang="en-GB" sz="1200" b="1" baseline="-25000">
                <a:solidFill>
                  <a:schemeClr val="tx1"/>
                </a:solidFill>
              </a:rPr>
              <a:t>2A</a:t>
            </a:r>
            <a:endParaRPr lang="en-GB" sz="1200" b="1">
              <a:solidFill>
                <a:schemeClr val="tx1"/>
              </a:solidFill>
            </a:endParaRPr>
          </a:p>
        </p:txBody>
      </p:sp>
      <p:sp>
        <p:nvSpPr>
          <p:cNvPr id="28757" name="Rectangle 85"/>
          <p:cNvSpPr>
            <a:spLocks noChangeArrowheads="1"/>
          </p:cNvSpPr>
          <p:nvPr/>
        </p:nvSpPr>
        <p:spPr bwMode="auto">
          <a:xfrm>
            <a:off x="6424613" y="4468813"/>
            <a:ext cx="169862"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A</a:t>
            </a:r>
            <a:r>
              <a:rPr lang="en-GB" sz="1200" b="1" baseline="-25000">
                <a:solidFill>
                  <a:schemeClr val="tx1"/>
                </a:solidFill>
              </a:rPr>
              <a:t>1</a:t>
            </a:r>
            <a:endParaRPr lang="en-GB" sz="1200" b="1">
              <a:solidFill>
                <a:schemeClr val="tx1"/>
              </a:solidFill>
            </a:endParaRPr>
          </a:p>
        </p:txBody>
      </p:sp>
      <p:sp>
        <p:nvSpPr>
          <p:cNvPr id="28758" name="Rectangle 86"/>
          <p:cNvSpPr>
            <a:spLocks noChangeArrowheads="1"/>
          </p:cNvSpPr>
          <p:nvPr/>
        </p:nvSpPr>
        <p:spPr bwMode="auto">
          <a:xfrm>
            <a:off x="6761163" y="4205288"/>
            <a:ext cx="169862"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A</a:t>
            </a:r>
            <a:r>
              <a:rPr lang="en-GB" sz="1200" b="1" baseline="-25000">
                <a:solidFill>
                  <a:schemeClr val="tx1"/>
                </a:solidFill>
              </a:rPr>
              <a:t>2</a:t>
            </a:r>
            <a:endParaRPr lang="en-GB" sz="1200" b="1">
              <a:solidFill>
                <a:srgbClr val="FFFFFF"/>
              </a:solidFill>
              <a:latin typeface="Arial" pitchFamily="34" charset="0"/>
            </a:endParaRPr>
          </a:p>
        </p:txBody>
      </p:sp>
      <p:sp>
        <p:nvSpPr>
          <p:cNvPr id="28759" name="Rectangle 87"/>
          <p:cNvSpPr>
            <a:spLocks noChangeArrowheads="1"/>
          </p:cNvSpPr>
          <p:nvPr/>
        </p:nvSpPr>
        <p:spPr bwMode="auto">
          <a:xfrm>
            <a:off x="6977063" y="4152900"/>
            <a:ext cx="1809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H</a:t>
            </a:r>
            <a:r>
              <a:rPr lang="en-GB" sz="1200" b="1" baseline="-25000">
                <a:solidFill>
                  <a:schemeClr val="tx1"/>
                </a:solidFill>
              </a:rPr>
              <a:t>1</a:t>
            </a:r>
            <a:endParaRPr lang="en-GB" sz="1200" b="1">
              <a:solidFill>
                <a:schemeClr val="tx1"/>
              </a:solidFill>
            </a:endParaRPr>
          </a:p>
        </p:txBody>
      </p:sp>
      <p:sp>
        <p:nvSpPr>
          <p:cNvPr id="28760" name="Freeform 88"/>
          <p:cNvSpPr>
            <a:spLocks/>
          </p:cNvSpPr>
          <p:nvPr/>
        </p:nvSpPr>
        <p:spPr bwMode="auto">
          <a:xfrm>
            <a:off x="4238625" y="4321175"/>
            <a:ext cx="149225" cy="838200"/>
          </a:xfrm>
          <a:custGeom>
            <a:avLst/>
            <a:gdLst>
              <a:gd name="T0" fmla="*/ 0 w 94"/>
              <a:gd name="T1" fmla="*/ 2147483647 h 528"/>
              <a:gd name="T2" fmla="*/ 2147483647 w 94"/>
              <a:gd name="T3" fmla="*/ 0 h 528"/>
              <a:gd name="T4" fmla="*/ 2147483647 w 94"/>
              <a:gd name="T5" fmla="*/ 2147483647 h 528"/>
              <a:gd name="T6" fmla="*/ 0 w 94"/>
              <a:gd name="T7" fmla="*/ 2147483647 h 528"/>
              <a:gd name="T8" fmla="*/ 0 w 94"/>
              <a:gd name="T9" fmla="*/ 2147483647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528">
                <a:moveTo>
                  <a:pt x="0" y="477"/>
                </a:moveTo>
                <a:lnTo>
                  <a:pt x="93" y="0"/>
                </a:lnTo>
                <a:lnTo>
                  <a:pt x="93" y="50"/>
                </a:lnTo>
                <a:lnTo>
                  <a:pt x="0" y="527"/>
                </a:lnTo>
                <a:lnTo>
                  <a:pt x="0" y="477"/>
                </a:lnTo>
              </a:path>
            </a:pathLst>
          </a:custGeom>
          <a:solidFill>
            <a:srgbClr val="80008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61" name="Freeform 89"/>
          <p:cNvSpPr>
            <a:spLocks/>
          </p:cNvSpPr>
          <p:nvPr/>
        </p:nvSpPr>
        <p:spPr bwMode="auto">
          <a:xfrm>
            <a:off x="4238625" y="4308475"/>
            <a:ext cx="152400" cy="771525"/>
          </a:xfrm>
          <a:custGeom>
            <a:avLst/>
            <a:gdLst>
              <a:gd name="T0" fmla="*/ 0 w 96"/>
              <a:gd name="T1" fmla="*/ 0 h 486"/>
              <a:gd name="T2" fmla="*/ 2147483647 w 96"/>
              <a:gd name="T3" fmla="*/ 0 h 486"/>
              <a:gd name="T4" fmla="*/ 2147483647 w 96"/>
              <a:gd name="T5" fmla="*/ 0 h 486"/>
              <a:gd name="T6" fmla="*/ 2147483647 w 96"/>
              <a:gd name="T7" fmla="*/ 0 h 486"/>
              <a:gd name="T8" fmla="*/ 2147483647 w 96"/>
              <a:gd name="T9" fmla="*/ 0 h 486"/>
              <a:gd name="T10" fmla="*/ 2147483647 w 96"/>
              <a:gd name="T11" fmla="*/ 0 h 486"/>
              <a:gd name="T12" fmla="*/ 2147483647 w 96"/>
              <a:gd name="T13" fmla="*/ 2147483647 h 486"/>
              <a:gd name="T14" fmla="*/ 2147483647 w 96"/>
              <a:gd name="T15" fmla="*/ 2147483647 h 486"/>
              <a:gd name="T16" fmla="*/ 2147483647 w 96"/>
              <a:gd name="T17" fmla="*/ 2147483647 h 486"/>
              <a:gd name="T18" fmla="*/ 2147483647 w 96"/>
              <a:gd name="T19" fmla="*/ 2147483647 h 486"/>
              <a:gd name="T20" fmla="*/ 2147483647 w 96"/>
              <a:gd name="T21" fmla="*/ 2147483647 h 486"/>
              <a:gd name="T22" fmla="*/ 2147483647 w 96"/>
              <a:gd name="T23" fmla="*/ 2147483647 h 486"/>
              <a:gd name="T24" fmla="*/ 2147483647 w 96"/>
              <a:gd name="T25" fmla="*/ 2147483647 h 486"/>
              <a:gd name="T26" fmla="*/ 0 w 96"/>
              <a:gd name="T27" fmla="*/ 2147483647 h 486"/>
              <a:gd name="T28" fmla="*/ 0 w 96"/>
              <a:gd name="T29" fmla="*/ 0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486">
                <a:moveTo>
                  <a:pt x="0" y="0"/>
                </a:moveTo>
                <a:lnTo>
                  <a:pt x="8" y="0"/>
                </a:lnTo>
                <a:lnTo>
                  <a:pt x="19" y="0"/>
                </a:lnTo>
                <a:lnTo>
                  <a:pt x="27" y="0"/>
                </a:lnTo>
                <a:lnTo>
                  <a:pt x="35" y="0"/>
                </a:lnTo>
                <a:lnTo>
                  <a:pt x="43" y="0"/>
                </a:lnTo>
                <a:lnTo>
                  <a:pt x="53" y="2"/>
                </a:lnTo>
                <a:lnTo>
                  <a:pt x="61" y="2"/>
                </a:lnTo>
                <a:lnTo>
                  <a:pt x="69" y="2"/>
                </a:lnTo>
                <a:lnTo>
                  <a:pt x="77" y="5"/>
                </a:lnTo>
                <a:lnTo>
                  <a:pt x="85" y="5"/>
                </a:lnTo>
                <a:lnTo>
                  <a:pt x="95" y="8"/>
                </a:lnTo>
                <a:lnTo>
                  <a:pt x="0" y="485"/>
                </a:lnTo>
                <a:lnTo>
                  <a:pt x="0" y="0"/>
                </a:lnTo>
              </a:path>
            </a:pathLst>
          </a:custGeom>
          <a:solidFill>
            <a:srgbClr val="FF00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62" name="Freeform 90"/>
          <p:cNvSpPr>
            <a:spLocks/>
          </p:cNvSpPr>
          <p:nvPr/>
        </p:nvSpPr>
        <p:spPr bwMode="auto">
          <a:xfrm>
            <a:off x="4238625" y="4514850"/>
            <a:ext cx="530225" cy="644525"/>
          </a:xfrm>
          <a:custGeom>
            <a:avLst/>
            <a:gdLst>
              <a:gd name="T0" fmla="*/ 0 w 334"/>
              <a:gd name="T1" fmla="*/ 2147483647 h 406"/>
              <a:gd name="T2" fmla="*/ 2147483647 w 334"/>
              <a:gd name="T3" fmla="*/ 0 h 406"/>
              <a:gd name="T4" fmla="*/ 2147483647 w 334"/>
              <a:gd name="T5" fmla="*/ 2147483647 h 406"/>
              <a:gd name="T6" fmla="*/ 0 w 334"/>
              <a:gd name="T7" fmla="*/ 2147483647 h 406"/>
              <a:gd name="T8" fmla="*/ 0 w 334"/>
              <a:gd name="T9" fmla="*/ 2147483647 h 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 h="406">
                <a:moveTo>
                  <a:pt x="0" y="355"/>
                </a:moveTo>
                <a:lnTo>
                  <a:pt x="333" y="0"/>
                </a:lnTo>
                <a:lnTo>
                  <a:pt x="333" y="50"/>
                </a:lnTo>
                <a:lnTo>
                  <a:pt x="0" y="405"/>
                </a:lnTo>
                <a:lnTo>
                  <a:pt x="0" y="355"/>
                </a:lnTo>
              </a:path>
            </a:pathLst>
          </a:custGeom>
          <a:solidFill>
            <a:srgbClr val="808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63" name="Freeform 91"/>
          <p:cNvSpPr>
            <a:spLocks/>
          </p:cNvSpPr>
          <p:nvPr/>
        </p:nvSpPr>
        <p:spPr bwMode="auto">
          <a:xfrm>
            <a:off x="4238625" y="4321175"/>
            <a:ext cx="534988" cy="758825"/>
          </a:xfrm>
          <a:custGeom>
            <a:avLst/>
            <a:gdLst>
              <a:gd name="T0" fmla="*/ 2147483647 w 337"/>
              <a:gd name="T1" fmla="*/ 0 h 478"/>
              <a:gd name="T2" fmla="*/ 2147483647 w 337"/>
              <a:gd name="T3" fmla="*/ 2147483647 h 478"/>
              <a:gd name="T4" fmla="*/ 2147483647 w 337"/>
              <a:gd name="T5" fmla="*/ 2147483647 h 478"/>
              <a:gd name="T6" fmla="*/ 2147483647 w 337"/>
              <a:gd name="T7" fmla="*/ 2147483647 h 478"/>
              <a:gd name="T8" fmla="*/ 2147483647 w 337"/>
              <a:gd name="T9" fmla="*/ 2147483647 h 478"/>
              <a:gd name="T10" fmla="*/ 2147483647 w 337"/>
              <a:gd name="T11" fmla="*/ 2147483647 h 478"/>
              <a:gd name="T12" fmla="*/ 2147483647 w 337"/>
              <a:gd name="T13" fmla="*/ 2147483647 h 478"/>
              <a:gd name="T14" fmla="*/ 2147483647 w 337"/>
              <a:gd name="T15" fmla="*/ 2147483647 h 478"/>
              <a:gd name="T16" fmla="*/ 2147483647 w 337"/>
              <a:gd name="T17" fmla="*/ 2147483647 h 478"/>
              <a:gd name="T18" fmla="*/ 2147483647 w 337"/>
              <a:gd name="T19" fmla="*/ 2147483647 h 478"/>
              <a:gd name="T20" fmla="*/ 2147483647 w 337"/>
              <a:gd name="T21" fmla="*/ 2147483647 h 478"/>
              <a:gd name="T22" fmla="*/ 2147483647 w 337"/>
              <a:gd name="T23" fmla="*/ 2147483647 h 478"/>
              <a:gd name="T24" fmla="*/ 2147483647 w 337"/>
              <a:gd name="T25" fmla="*/ 2147483647 h 478"/>
              <a:gd name="T26" fmla="*/ 2147483647 w 337"/>
              <a:gd name="T27" fmla="*/ 2147483647 h 478"/>
              <a:gd name="T28" fmla="*/ 2147483647 w 337"/>
              <a:gd name="T29" fmla="*/ 2147483647 h 478"/>
              <a:gd name="T30" fmla="*/ 2147483647 w 337"/>
              <a:gd name="T31" fmla="*/ 2147483647 h 478"/>
              <a:gd name="T32" fmla="*/ 2147483647 w 337"/>
              <a:gd name="T33" fmla="*/ 2147483647 h 478"/>
              <a:gd name="T34" fmla="*/ 2147483647 w 337"/>
              <a:gd name="T35" fmla="*/ 2147483647 h 478"/>
              <a:gd name="T36" fmla="*/ 2147483647 w 337"/>
              <a:gd name="T37" fmla="*/ 2147483647 h 478"/>
              <a:gd name="T38" fmla="*/ 2147483647 w 337"/>
              <a:gd name="T39" fmla="*/ 2147483647 h 478"/>
              <a:gd name="T40" fmla="*/ 2147483647 w 337"/>
              <a:gd name="T41" fmla="*/ 2147483647 h 478"/>
              <a:gd name="T42" fmla="*/ 2147483647 w 337"/>
              <a:gd name="T43" fmla="*/ 2147483647 h 478"/>
              <a:gd name="T44" fmla="*/ 2147483647 w 337"/>
              <a:gd name="T45" fmla="*/ 2147483647 h 478"/>
              <a:gd name="T46" fmla="*/ 2147483647 w 337"/>
              <a:gd name="T47" fmla="*/ 2147483647 h 478"/>
              <a:gd name="T48" fmla="*/ 2147483647 w 337"/>
              <a:gd name="T49" fmla="*/ 2147483647 h 478"/>
              <a:gd name="T50" fmla="*/ 2147483647 w 337"/>
              <a:gd name="T51" fmla="*/ 2147483647 h 478"/>
              <a:gd name="T52" fmla="*/ 2147483647 w 337"/>
              <a:gd name="T53" fmla="*/ 2147483647 h 478"/>
              <a:gd name="T54" fmla="*/ 2147483647 w 337"/>
              <a:gd name="T55" fmla="*/ 2147483647 h 478"/>
              <a:gd name="T56" fmla="*/ 2147483647 w 337"/>
              <a:gd name="T57" fmla="*/ 2147483647 h 478"/>
              <a:gd name="T58" fmla="*/ 2147483647 w 337"/>
              <a:gd name="T59" fmla="*/ 2147483647 h 478"/>
              <a:gd name="T60" fmla="*/ 2147483647 w 337"/>
              <a:gd name="T61" fmla="*/ 2147483647 h 478"/>
              <a:gd name="T62" fmla="*/ 2147483647 w 337"/>
              <a:gd name="T63" fmla="*/ 2147483647 h 478"/>
              <a:gd name="T64" fmla="*/ 2147483647 w 337"/>
              <a:gd name="T65" fmla="*/ 2147483647 h 478"/>
              <a:gd name="T66" fmla="*/ 2147483647 w 337"/>
              <a:gd name="T67" fmla="*/ 2147483647 h 478"/>
              <a:gd name="T68" fmla="*/ 0 w 337"/>
              <a:gd name="T69" fmla="*/ 2147483647 h 478"/>
              <a:gd name="T70" fmla="*/ 2147483647 w 337"/>
              <a:gd name="T71" fmla="*/ 0 h 4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7" h="478">
                <a:moveTo>
                  <a:pt x="95" y="0"/>
                </a:moveTo>
                <a:lnTo>
                  <a:pt x="103" y="3"/>
                </a:lnTo>
                <a:lnTo>
                  <a:pt x="111" y="3"/>
                </a:lnTo>
                <a:lnTo>
                  <a:pt x="119" y="6"/>
                </a:lnTo>
                <a:lnTo>
                  <a:pt x="127" y="8"/>
                </a:lnTo>
                <a:lnTo>
                  <a:pt x="135" y="11"/>
                </a:lnTo>
                <a:lnTo>
                  <a:pt x="143" y="11"/>
                </a:lnTo>
                <a:lnTo>
                  <a:pt x="154" y="14"/>
                </a:lnTo>
                <a:lnTo>
                  <a:pt x="161" y="17"/>
                </a:lnTo>
                <a:lnTo>
                  <a:pt x="169" y="19"/>
                </a:lnTo>
                <a:lnTo>
                  <a:pt x="177" y="22"/>
                </a:lnTo>
                <a:lnTo>
                  <a:pt x="185" y="25"/>
                </a:lnTo>
                <a:lnTo>
                  <a:pt x="193" y="31"/>
                </a:lnTo>
                <a:lnTo>
                  <a:pt x="201" y="33"/>
                </a:lnTo>
                <a:lnTo>
                  <a:pt x="209" y="36"/>
                </a:lnTo>
                <a:lnTo>
                  <a:pt x="217" y="39"/>
                </a:lnTo>
                <a:lnTo>
                  <a:pt x="222" y="44"/>
                </a:lnTo>
                <a:lnTo>
                  <a:pt x="230" y="47"/>
                </a:lnTo>
                <a:lnTo>
                  <a:pt x="238" y="53"/>
                </a:lnTo>
                <a:lnTo>
                  <a:pt x="246" y="55"/>
                </a:lnTo>
                <a:lnTo>
                  <a:pt x="254" y="61"/>
                </a:lnTo>
                <a:lnTo>
                  <a:pt x="262" y="64"/>
                </a:lnTo>
                <a:lnTo>
                  <a:pt x="267" y="69"/>
                </a:lnTo>
                <a:lnTo>
                  <a:pt x="275" y="75"/>
                </a:lnTo>
                <a:lnTo>
                  <a:pt x="283" y="78"/>
                </a:lnTo>
                <a:lnTo>
                  <a:pt x="288" y="83"/>
                </a:lnTo>
                <a:lnTo>
                  <a:pt x="296" y="89"/>
                </a:lnTo>
                <a:lnTo>
                  <a:pt x="301" y="94"/>
                </a:lnTo>
                <a:lnTo>
                  <a:pt x="309" y="100"/>
                </a:lnTo>
                <a:lnTo>
                  <a:pt x="315" y="105"/>
                </a:lnTo>
                <a:lnTo>
                  <a:pt x="322" y="111"/>
                </a:lnTo>
                <a:lnTo>
                  <a:pt x="328" y="116"/>
                </a:lnTo>
                <a:lnTo>
                  <a:pt x="336" y="122"/>
                </a:lnTo>
                <a:lnTo>
                  <a:pt x="0" y="477"/>
                </a:lnTo>
                <a:lnTo>
                  <a:pt x="95" y="0"/>
                </a:lnTo>
              </a:path>
            </a:pathLst>
          </a:custGeom>
          <a:solidFill>
            <a:srgbClr val="FF99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64" name="Freeform 92"/>
          <p:cNvSpPr>
            <a:spLocks/>
          </p:cNvSpPr>
          <p:nvPr/>
        </p:nvSpPr>
        <p:spPr bwMode="auto">
          <a:xfrm>
            <a:off x="4959350" y="5078413"/>
            <a:ext cx="60325" cy="366712"/>
          </a:xfrm>
          <a:custGeom>
            <a:avLst/>
            <a:gdLst>
              <a:gd name="T0" fmla="*/ 2147483647 w 38"/>
              <a:gd name="T1" fmla="*/ 0 h 231"/>
              <a:gd name="T2" fmla="*/ 2147483647 w 38"/>
              <a:gd name="T3" fmla="*/ 2147483647 h 231"/>
              <a:gd name="T4" fmla="*/ 2147483647 w 38"/>
              <a:gd name="T5" fmla="*/ 2147483647 h 231"/>
              <a:gd name="T6" fmla="*/ 2147483647 w 38"/>
              <a:gd name="T7" fmla="*/ 2147483647 h 231"/>
              <a:gd name="T8" fmla="*/ 2147483647 w 38"/>
              <a:gd name="T9" fmla="*/ 2147483647 h 231"/>
              <a:gd name="T10" fmla="*/ 2147483647 w 38"/>
              <a:gd name="T11" fmla="*/ 2147483647 h 231"/>
              <a:gd name="T12" fmla="*/ 2147483647 w 38"/>
              <a:gd name="T13" fmla="*/ 2147483647 h 231"/>
              <a:gd name="T14" fmla="*/ 2147483647 w 38"/>
              <a:gd name="T15" fmla="*/ 2147483647 h 231"/>
              <a:gd name="T16" fmla="*/ 2147483647 w 38"/>
              <a:gd name="T17" fmla="*/ 2147483647 h 231"/>
              <a:gd name="T18" fmla="*/ 2147483647 w 38"/>
              <a:gd name="T19" fmla="*/ 2147483647 h 231"/>
              <a:gd name="T20" fmla="*/ 2147483647 w 38"/>
              <a:gd name="T21" fmla="*/ 2147483647 h 231"/>
              <a:gd name="T22" fmla="*/ 2147483647 w 38"/>
              <a:gd name="T23" fmla="*/ 2147483647 h 231"/>
              <a:gd name="T24" fmla="*/ 2147483647 w 38"/>
              <a:gd name="T25" fmla="*/ 2147483647 h 231"/>
              <a:gd name="T26" fmla="*/ 2147483647 w 38"/>
              <a:gd name="T27" fmla="*/ 2147483647 h 231"/>
              <a:gd name="T28" fmla="*/ 2147483647 w 38"/>
              <a:gd name="T29" fmla="*/ 2147483647 h 231"/>
              <a:gd name="T30" fmla="*/ 2147483647 w 38"/>
              <a:gd name="T31" fmla="*/ 2147483647 h 231"/>
              <a:gd name="T32" fmla="*/ 2147483647 w 38"/>
              <a:gd name="T33" fmla="*/ 2147483647 h 231"/>
              <a:gd name="T34" fmla="*/ 2147483647 w 38"/>
              <a:gd name="T35" fmla="*/ 2147483647 h 231"/>
              <a:gd name="T36" fmla="*/ 2147483647 w 38"/>
              <a:gd name="T37" fmla="*/ 2147483647 h 231"/>
              <a:gd name="T38" fmla="*/ 2147483647 w 38"/>
              <a:gd name="T39" fmla="*/ 2147483647 h 231"/>
              <a:gd name="T40" fmla="*/ 2147483647 w 38"/>
              <a:gd name="T41" fmla="*/ 2147483647 h 231"/>
              <a:gd name="T42" fmla="*/ 2147483647 w 38"/>
              <a:gd name="T43" fmla="*/ 2147483647 h 231"/>
              <a:gd name="T44" fmla="*/ 2147483647 w 38"/>
              <a:gd name="T45" fmla="*/ 2147483647 h 231"/>
              <a:gd name="T46" fmla="*/ 2147483647 w 38"/>
              <a:gd name="T47" fmla="*/ 2147483647 h 231"/>
              <a:gd name="T48" fmla="*/ 0 w 38"/>
              <a:gd name="T49" fmla="*/ 2147483647 h 231"/>
              <a:gd name="T50" fmla="*/ 0 w 38"/>
              <a:gd name="T51" fmla="*/ 2147483647 h 231"/>
              <a:gd name="T52" fmla="*/ 2147483647 w 38"/>
              <a:gd name="T53" fmla="*/ 2147483647 h 231"/>
              <a:gd name="T54" fmla="*/ 2147483647 w 38"/>
              <a:gd name="T55" fmla="*/ 2147483647 h 231"/>
              <a:gd name="T56" fmla="*/ 2147483647 w 38"/>
              <a:gd name="T57" fmla="*/ 2147483647 h 231"/>
              <a:gd name="T58" fmla="*/ 2147483647 w 38"/>
              <a:gd name="T59" fmla="*/ 2147483647 h 231"/>
              <a:gd name="T60" fmla="*/ 2147483647 w 38"/>
              <a:gd name="T61" fmla="*/ 2147483647 h 231"/>
              <a:gd name="T62" fmla="*/ 2147483647 w 38"/>
              <a:gd name="T63" fmla="*/ 2147483647 h 231"/>
              <a:gd name="T64" fmla="*/ 2147483647 w 38"/>
              <a:gd name="T65" fmla="*/ 2147483647 h 231"/>
              <a:gd name="T66" fmla="*/ 2147483647 w 38"/>
              <a:gd name="T67" fmla="*/ 2147483647 h 231"/>
              <a:gd name="T68" fmla="*/ 2147483647 w 38"/>
              <a:gd name="T69" fmla="*/ 2147483647 h 231"/>
              <a:gd name="T70" fmla="*/ 2147483647 w 38"/>
              <a:gd name="T71" fmla="*/ 2147483647 h 231"/>
              <a:gd name="T72" fmla="*/ 2147483647 w 38"/>
              <a:gd name="T73" fmla="*/ 2147483647 h 231"/>
              <a:gd name="T74" fmla="*/ 2147483647 w 38"/>
              <a:gd name="T75" fmla="*/ 2147483647 h 231"/>
              <a:gd name="T76" fmla="*/ 2147483647 w 38"/>
              <a:gd name="T77" fmla="*/ 2147483647 h 231"/>
              <a:gd name="T78" fmla="*/ 2147483647 w 38"/>
              <a:gd name="T79" fmla="*/ 2147483647 h 231"/>
              <a:gd name="T80" fmla="*/ 2147483647 w 38"/>
              <a:gd name="T81" fmla="*/ 2147483647 h 231"/>
              <a:gd name="T82" fmla="*/ 2147483647 w 38"/>
              <a:gd name="T83" fmla="*/ 2147483647 h 231"/>
              <a:gd name="T84" fmla="*/ 2147483647 w 38"/>
              <a:gd name="T85" fmla="*/ 2147483647 h 231"/>
              <a:gd name="T86" fmla="*/ 2147483647 w 38"/>
              <a:gd name="T87" fmla="*/ 2147483647 h 231"/>
              <a:gd name="T88" fmla="*/ 2147483647 w 38"/>
              <a:gd name="T89" fmla="*/ 2147483647 h 231"/>
              <a:gd name="T90" fmla="*/ 2147483647 w 38"/>
              <a:gd name="T91" fmla="*/ 2147483647 h 231"/>
              <a:gd name="T92" fmla="*/ 2147483647 w 38"/>
              <a:gd name="T93" fmla="*/ 2147483647 h 231"/>
              <a:gd name="T94" fmla="*/ 2147483647 w 38"/>
              <a:gd name="T95" fmla="*/ 2147483647 h 231"/>
              <a:gd name="T96" fmla="*/ 2147483647 w 38"/>
              <a:gd name="T97" fmla="*/ 2147483647 h 231"/>
              <a:gd name="T98" fmla="*/ 2147483647 w 38"/>
              <a:gd name="T99" fmla="*/ 2147483647 h 231"/>
              <a:gd name="T100" fmla="*/ 2147483647 w 38"/>
              <a:gd name="T101" fmla="*/ 0 h 2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 h="231">
                <a:moveTo>
                  <a:pt x="37" y="0"/>
                </a:moveTo>
                <a:lnTo>
                  <a:pt x="37" y="8"/>
                </a:lnTo>
                <a:lnTo>
                  <a:pt x="37" y="17"/>
                </a:lnTo>
                <a:lnTo>
                  <a:pt x="35" y="25"/>
                </a:lnTo>
                <a:lnTo>
                  <a:pt x="35" y="33"/>
                </a:lnTo>
                <a:lnTo>
                  <a:pt x="35" y="42"/>
                </a:lnTo>
                <a:lnTo>
                  <a:pt x="35" y="50"/>
                </a:lnTo>
                <a:lnTo>
                  <a:pt x="32" y="58"/>
                </a:lnTo>
                <a:lnTo>
                  <a:pt x="32" y="66"/>
                </a:lnTo>
                <a:lnTo>
                  <a:pt x="30" y="75"/>
                </a:lnTo>
                <a:lnTo>
                  <a:pt x="30" y="83"/>
                </a:lnTo>
                <a:lnTo>
                  <a:pt x="27" y="91"/>
                </a:lnTo>
                <a:lnTo>
                  <a:pt x="27" y="100"/>
                </a:lnTo>
                <a:lnTo>
                  <a:pt x="24" y="108"/>
                </a:lnTo>
                <a:lnTo>
                  <a:pt x="22" y="116"/>
                </a:lnTo>
                <a:lnTo>
                  <a:pt x="19" y="125"/>
                </a:lnTo>
                <a:lnTo>
                  <a:pt x="19" y="133"/>
                </a:lnTo>
                <a:lnTo>
                  <a:pt x="16" y="141"/>
                </a:lnTo>
                <a:lnTo>
                  <a:pt x="14" y="150"/>
                </a:lnTo>
                <a:lnTo>
                  <a:pt x="11" y="158"/>
                </a:lnTo>
                <a:lnTo>
                  <a:pt x="8" y="166"/>
                </a:lnTo>
                <a:lnTo>
                  <a:pt x="3" y="172"/>
                </a:lnTo>
                <a:lnTo>
                  <a:pt x="0" y="180"/>
                </a:lnTo>
                <a:lnTo>
                  <a:pt x="0" y="230"/>
                </a:lnTo>
                <a:lnTo>
                  <a:pt x="3" y="222"/>
                </a:lnTo>
                <a:lnTo>
                  <a:pt x="8" y="216"/>
                </a:lnTo>
                <a:lnTo>
                  <a:pt x="11" y="208"/>
                </a:lnTo>
                <a:lnTo>
                  <a:pt x="14" y="200"/>
                </a:lnTo>
                <a:lnTo>
                  <a:pt x="16" y="191"/>
                </a:lnTo>
                <a:lnTo>
                  <a:pt x="19" y="183"/>
                </a:lnTo>
                <a:lnTo>
                  <a:pt x="19" y="175"/>
                </a:lnTo>
                <a:lnTo>
                  <a:pt x="22" y="166"/>
                </a:lnTo>
                <a:lnTo>
                  <a:pt x="24" y="158"/>
                </a:lnTo>
                <a:lnTo>
                  <a:pt x="27" y="150"/>
                </a:lnTo>
                <a:lnTo>
                  <a:pt x="27" y="141"/>
                </a:lnTo>
                <a:lnTo>
                  <a:pt x="30" y="133"/>
                </a:lnTo>
                <a:lnTo>
                  <a:pt x="30" y="125"/>
                </a:lnTo>
                <a:lnTo>
                  <a:pt x="32" y="116"/>
                </a:lnTo>
                <a:lnTo>
                  <a:pt x="32" y="108"/>
                </a:lnTo>
                <a:lnTo>
                  <a:pt x="35" y="100"/>
                </a:lnTo>
                <a:lnTo>
                  <a:pt x="35" y="91"/>
                </a:lnTo>
                <a:lnTo>
                  <a:pt x="35" y="83"/>
                </a:lnTo>
                <a:lnTo>
                  <a:pt x="35" y="75"/>
                </a:lnTo>
                <a:lnTo>
                  <a:pt x="37" y="66"/>
                </a:lnTo>
                <a:lnTo>
                  <a:pt x="37" y="58"/>
                </a:lnTo>
                <a:lnTo>
                  <a:pt x="37" y="50"/>
                </a:lnTo>
                <a:lnTo>
                  <a:pt x="37" y="0"/>
                </a:lnTo>
              </a:path>
            </a:pathLst>
          </a:custGeom>
          <a:solidFill>
            <a:srgbClr val="00664D"/>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65" name="Freeform 93"/>
          <p:cNvSpPr>
            <a:spLocks/>
          </p:cNvSpPr>
          <p:nvPr/>
        </p:nvSpPr>
        <p:spPr bwMode="auto">
          <a:xfrm>
            <a:off x="4238625" y="5078413"/>
            <a:ext cx="722313" cy="366712"/>
          </a:xfrm>
          <a:custGeom>
            <a:avLst/>
            <a:gdLst>
              <a:gd name="T0" fmla="*/ 0 w 455"/>
              <a:gd name="T1" fmla="*/ 0 h 231"/>
              <a:gd name="T2" fmla="*/ 2147483647 w 455"/>
              <a:gd name="T3" fmla="*/ 2147483647 h 231"/>
              <a:gd name="T4" fmla="*/ 2147483647 w 455"/>
              <a:gd name="T5" fmla="*/ 2147483647 h 231"/>
              <a:gd name="T6" fmla="*/ 0 w 455"/>
              <a:gd name="T7" fmla="*/ 2147483647 h 231"/>
              <a:gd name="T8" fmla="*/ 0 w 455"/>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5" h="231">
                <a:moveTo>
                  <a:pt x="0" y="0"/>
                </a:moveTo>
                <a:lnTo>
                  <a:pt x="454" y="180"/>
                </a:lnTo>
                <a:lnTo>
                  <a:pt x="454" y="230"/>
                </a:lnTo>
                <a:lnTo>
                  <a:pt x="0" y="50"/>
                </a:lnTo>
                <a:lnTo>
                  <a:pt x="0" y="0"/>
                </a:lnTo>
              </a:path>
            </a:pathLst>
          </a:custGeom>
          <a:solidFill>
            <a:srgbClr val="00664D"/>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66" name="Freeform 94"/>
          <p:cNvSpPr>
            <a:spLocks/>
          </p:cNvSpPr>
          <p:nvPr/>
        </p:nvSpPr>
        <p:spPr bwMode="auto">
          <a:xfrm>
            <a:off x="4238625" y="4514850"/>
            <a:ext cx="781050" cy="850900"/>
          </a:xfrm>
          <a:custGeom>
            <a:avLst/>
            <a:gdLst>
              <a:gd name="T0" fmla="*/ 2147483647 w 492"/>
              <a:gd name="T1" fmla="*/ 2147483647 h 536"/>
              <a:gd name="T2" fmla="*/ 2147483647 w 492"/>
              <a:gd name="T3" fmla="*/ 2147483647 h 536"/>
              <a:gd name="T4" fmla="*/ 2147483647 w 492"/>
              <a:gd name="T5" fmla="*/ 2147483647 h 536"/>
              <a:gd name="T6" fmla="*/ 2147483647 w 492"/>
              <a:gd name="T7" fmla="*/ 2147483647 h 536"/>
              <a:gd name="T8" fmla="*/ 2147483647 w 492"/>
              <a:gd name="T9" fmla="*/ 2147483647 h 536"/>
              <a:gd name="T10" fmla="*/ 2147483647 w 492"/>
              <a:gd name="T11" fmla="*/ 2147483647 h 536"/>
              <a:gd name="T12" fmla="*/ 2147483647 w 492"/>
              <a:gd name="T13" fmla="*/ 2147483647 h 536"/>
              <a:gd name="T14" fmla="*/ 2147483647 w 492"/>
              <a:gd name="T15" fmla="*/ 2147483647 h 536"/>
              <a:gd name="T16" fmla="*/ 2147483647 w 492"/>
              <a:gd name="T17" fmla="*/ 2147483647 h 536"/>
              <a:gd name="T18" fmla="*/ 2147483647 w 492"/>
              <a:gd name="T19" fmla="*/ 2147483647 h 536"/>
              <a:gd name="T20" fmla="*/ 2147483647 w 492"/>
              <a:gd name="T21" fmla="*/ 2147483647 h 536"/>
              <a:gd name="T22" fmla="*/ 2147483647 w 492"/>
              <a:gd name="T23" fmla="*/ 2147483647 h 536"/>
              <a:gd name="T24" fmla="*/ 2147483647 w 492"/>
              <a:gd name="T25" fmla="*/ 2147483647 h 536"/>
              <a:gd name="T26" fmla="*/ 2147483647 w 492"/>
              <a:gd name="T27" fmla="*/ 2147483647 h 536"/>
              <a:gd name="T28" fmla="*/ 2147483647 w 492"/>
              <a:gd name="T29" fmla="*/ 2147483647 h 536"/>
              <a:gd name="T30" fmla="*/ 2147483647 w 492"/>
              <a:gd name="T31" fmla="*/ 2147483647 h 536"/>
              <a:gd name="T32" fmla="*/ 2147483647 w 492"/>
              <a:gd name="T33" fmla="*/ 2147483647 h 536"/>
              <a:gd name="T34" fmla="*/ 2147483647 w 492"/>
              <a:gd name="T35" fmla="*/ 2147483647 h 536"/>
              <a:gd name="T36" fmla="*/ 2147483647 w 492"/>
              <a:gd name="T37" fmla="*/ 2147483647 h 536"/>
              <a:gd name="T38" fmla="*/ 2147483647 w 492"/>
              <a:gd name="T39" fmla="*/ 2147483647 h 536"/>
              <a:gd name="T40" fmla="*/ 2147483647 w 492"/>
              <a:gd name="T41" fmla="*/ 2147483647 h 536"/>
              <a:gd name="T42" fmla="*/ 2147483647 w 492"/>
              <a:gd name="T43" fmla="*/ 2147483647 h 536"/>
              <a:gd name="T44" fmla="*/ 2147483647 w 492"/>
              <a:gd name="T45" fmla="*/ 2147483647 h 536"/>
              <a:gd name="T46" fmla="*/ 2147483647 w 492"/>
              <a:gd name="T47" fmla="*/ 2147483647 h 536"/>
              <a:gd name="T48" fmla="*/ 2147483647 w 492"/>
              <a:gd name="T49" fmla="*/ 2147483647 h 536"/>
              <a:gd name="T50" fmla="*/ 2147483647 w 492"/>
              <a:gd name="T51" fmla="*/ 2147483647 h 536"/>
              <a:gd name="T52" fmla="*/ 2147483647 w 492"/>
              <a:gd name="T53" fmla="*/ 2147483647 h 536"/>
              <a:gd name="T54" fmla="*/ 2147483647 w 492"/>
              <a:gd name="T55" fmla="*/ 2147483647 h 536"/>
              <a:gd name="T56" fmla="*/ 2147483647 w 492"/>
              <a:gd name="T57" fmla="*/ 2147483647 h 536"/>
              <a:gd name="T58" fmla="*/ 2147483647 w 492"/>
              <a:gd name="T59" fmla="*/ 2147483647 h 536"/>
              <a:gd name="T60" fmla="*/ 2147483647 w 492"/>
              <a:gd name="T61" fmla="*/ 2147483647 h 536"/>
              <a:gd name="T62" fmla="*/ 2147483647 w 492"/>
              <a:gd name="T63" fmla="*/ 2147483647 h 536"/>
              <a:gd name="T64" fmla="*/ 2147483647 w 492"/>
              <a:gd name="T65" fmla="*/ 2147483647 h 536"/>
              <a:gd name="T66" fmla="*/ 2147483647 w 492"/>
              <a:gd name="T67" fmla="*/ 2147483647 h 536"/>
              <a:gd name="T68" fmla="*/ 2147483647 w 492"/>
              <a:gd name="T69" fmla="*/ 2147483647 h 536"/>
              <a:gd name="T70" fmla="*/ 2147483647 w 492"/>
              <a:gd name="T71" fmla="*/ 0 h 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2" h="536">
                <a:moveTo>
                  <a:pt x="336" y="0"/>
                </a:moveTo>
                <a:lnTo>
                  <a:pt x="341" y="6"/>
                </a:lnTo>
                <a:lnTo>
                  <a:pt x="346" y="11"/>
                </a:lnTo>
                <a:lnTo>
                  <a:pt x="354" y="17"/>
                </a:lnTo>
                <a:lnTo>
                  <a:pt x="359" y="22"/>
                </a:lnTo>
                <a:lnTo>
                  <a:pt x="365" y="31"/>
                </a:lnTo>
                <a:lnTo>
                  <a:pt x="370" y="36"/>
                </a:lnTo>
                <a:lnTo>
                  <a:pt x="375" y="42"/>
                </a:lnTo>
                <a:lnTo>
                  <a:pt x="381" y="50"/>
                </a:lnTo>
                <a:lnTo>
                  <a:pt x="386" y="55"/>
                </a:lnTo>
                <a:lnTo>
                  <a:pt x="391" y="61"/>
                </a:lnTo>
                <a:lnTo>
                  <a:pt x="396" y="69"/>
                </a:lnTo>
                <a:lnTo>
                  <a:pt x="402" y="75"/>
                </a:lnTo>
                <a:lnTo>
                  <a:pt x="407" y="83"/>
                </a:lnTo>
                <a:lnTo>
                  <a:pt x="412" y="89"/>
                </a:lnTo>
                <a:lnTo>
                  <a:pt x="418" y="97"/>
                </a:lnTo>
                <a:lnTo>
                  <a:pt x="420" y="105"/>
                </a:lnTo>
                <a:lnTo>
                  <a:pt x="425" y="111"/>
                </a:lnTo>
                <a:lnTo>
                  <a:pt x="428" y="119"/>
                </a:lnTo>
                <a:lnTo>
                  <a:pt x="433" y="128"/>
                </a:lnTo>
                <a:lnTo>
                  <a:pt x="439" y="133"/>
                </a:lnTo>
                <a:lnTo>
                  <a:pt x="441" y="141"/>
                </a:lnTo>
                <a:lnTo>
                  <a:pt x="444" y="150"/>
                </a:lnTo>
                <a:lnTo>
                  <a:pt x="449" y="158"/>
                </a:lnTo>
                <a:lnTo>
                  <a:pt x="452" y="164"/>
                </a:lnTo>
                <a:lnTo>
                  <a:pt x="454" y="172"/>
                </a:lnTo>
                <a:lnTo>
                  <a:pt x="457" y="180"/>
                </a:lnTo>
                <a:lnTo>
                  <a:pt x="462" y="189"/>
                </a:lnTo>
                <a:lnTo>
                  <a:pt x="465" y="197"/>
                </a:lnTo>
                <a:lnTo>
                  <a:pt x="468" y="205"/>
                </a:lnTo>
                <a:lnTo>
                  <a:pt x="470" y="214"/>
                </a:lnTo>
                <a:lnTo>
                  <a:pt x="473" y="222"/>
                </a:lnTo>
                <a:lnTo>
                  <a:pt x="473" y="227"/>
                </a:lnTo>
                <a:lnTo>
                  <a:pt x="476" y="236"/>
                </a:lnTo>
                <a:lnTo>
                  <a:pt x="478" y="244"/>
                </a:lnTo>
                <a:lnTo>
                  <a:pt x="481" y="252"/>
                </a:lnTo>
                <a:lnTo>
                  <a:pt x="481" y="261"/>
                </a:lnTo>
                <a:lnTo>
                  <a:pt x="484" y="269"/>
                </a:lnTo>
                <a:lnTo>
                  <a:pt x="484" y="277"/>
                </a:lnTo>
                <a:lnTo>
                  <a:pt x="486" y="286"/>
                </a:lnTo>
                <a:lnTo>
                  <a:pt x="486" y="294"/>
                </a:lnTo>
                <a:lnTo>
                  <a:pt x="489" y="302"/>
                </a:lnTo>
                <a:lnTo>
                  <a:pt x="489" y="311"/>
                </a:lnTo>
                <a:lnTo>
                  <a:pt x="489" y="322"/>
                </a:lnTo>
                <a:lnTo>
                  <a:pt x="489" y="330"/>
                </a:lnTo>
                <a:lnTo>
                  <a:pt x="491" y="338"/>
                </a:lnTo>
                <a:lnTo>
                  <a:pt x="491" y="347"/>
                </a:lnTo>
                <a:lnTo>
                  <a:pt x="491" y="355"/>
                </a:lnTo>
                <a:lnTo>
                  <a:pt x="491" y="363"/>
                </a:lnTo>
                <a:lnTo>
                  <a:pt x="491" y="372"/>
                </a:lnTo>
                <a:lnTo>
                  <a:pt x="489" y="380"/>
                </a:lnTo>
                <a:lnTo>
                  <a:pt x="489" y="388"/>
                </a:lnTo>
                <a:lnTo>
                  <a:pt x="489" y="397"/>
                </a:lnTo>
                <a:lnTo>
                  <a:pt x="489" y="405"/>
                </a:lnTo>
                <a:lnTo>
                  <a:pt x="486" y="413"/>
                </a:lnTo>
                <a:lnTo>
                  <a:pt x="486" y="421"/>
                </a:lnTo>
                <a:lnTo>
                  <a:pt x="484" y="430"/>
                </a:lnTo>
                <a:lnTo>
                  <a:pt x="484" y="438"/>
                </a:lnTo>
                <a:lnTo>
                  <a:pt x="481" y="446"/>
                </a:lnTo>
                <a:lnTo>
                  <a:pt x="481" y="455"/>
                </a:lnTo>
                <a:lnTo>
                  <a:pt x="478" y="463"/>
                </a:lnTo>
                <a:lnTo>
                  <a:pt x="476" y="471"/>
                </a:lnTo>
                <a:lnTo>
                  <a:pt x="473" y="480"/>
                </a:lnTo>
                <a:lnTo>
                  <a:pt x="473" y="488"/>
                </a:lnTo>
                <a:lnTo>
                  <a:pt x="470" y="496"/>
                </a:lnTo>
                <a:lnTo>
                  <a:pt x="468" y="505"/>
                </a:lnTo>
                <a:lnTo>
                  <a:pt x="465" y="513"/>
                </a:lnTo>
                <a:lnTo>
                  <a:pt x="462" y="521"/>
                </a:lnTo>
                <a:lnTo>
                  <a:pt x="457" y="527"/>
                </a:lnTo>
                <a:lnTo>
                  <a:pt x="454" y="535"/>
                </a:lnTo>
                <a:lnTo>
                  <a:pt x="0" y="355"/>
                </a:lnTo>
                <a:lnTo>
                  <a:pt x="336" y="0"/>
                </a:lnTo>
              </a:path>
            </a:pathLst>
          </a:custGeom>
          <a:solidFill>
            <a:srgbClr val="00CC99"/>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67" name="Freeform 95"/>
          <p:cNvSpPr>
            <a:spLocks/>
          </p:cNvSpPr>
          <p:nvPr/>
        </p:nvSpPr>
        <p:spPr bwMode="auto">
          <a:xfrm>
            <a:off x="4833938" y="5364163"/>
            <a:ext cx="127000" cy="287337"/>
          </a:xfrm>
          <a:custGeom>
            <a:avLst/>
            <a:gdLst>
              <a:gd name="T0" fmla="*/ 2147483647 w 80"/>
              <a:gd name="T1" fmla="*/ 0 h 181"/>
              <a:gd name="T2" fmla="*/ 2147483647 w 80"/>
              <a:gd name="T3" fmla="*/ 2147483647 h 181"/>
              <a:gd name="T4" fmla="*/ 2147483647 w 80"/>
              <a:gd name="T5" fmla="*/ 2147483647 h 181"/>
              <a:gd name="T6" fmla="*/ 2147483647 w 80"/>
              <a:gd name="T7" fmla="*/ 2147483647 h 181"/>
              <a:gd name="T8" fmla="*/ 2147483647 w 80"/>
              <a:gd name="T9" fmla="*/ 2147483647 h 181"/>
              <a:gd name="T10" fmla="*/ 2147483647 w 80"/>
              <a:gd name="T11" fmla="*/ 2147483647 h 181"/>
              <a:gd name="T12" fmla="*/ 2147483647 w 80"/>
              <a:gd name="T13" fmla="*/ 2147483647 h 181"/>
              <a:gd name="T14" fmla="*/ 2147483647 w 80"/>
              <a:gd name="T15" fmla="*/ 2147483647 h 181"/>
              <a:gd name="T16" fmla="*/ 2147483647 w 80"/>
              <a:gd name="T17" fmla="*/ 2147483647 h 181"/>
              <a:gd name="T18" fmla="*/ 2147483647 w 80"/>
              <a:gd name="T19" fmla="*/ 2147483647 h 181"/>
              <a:gd name="T20" fmla="*/ 2147483647 w 80"/>
              <a:gd name="T21" fmla="*/ 2147483647 h 181"/>
              <a:gd name="T22" fmla="*/ 2147483647 w 80"/>
              <a:gd name="T23" fmla="*/ 2147483647 h 181"/>
              <a:gd name="T24" fmla="*/ 2147483647 w 80"/>
              <a:gd name="T25" fmla="*/ 2147483647 h 181"/>
              <a:gd name="T26" fmla="*/ 2147483647 w 80"/>
              <a:gd name="T27" fmla="*/ 2147483647 h 181"/>
              <a:gd name="T28" fmla="*/ 2147483647 w 80"/>
              <a:gd name="T29" fmla="*/ 2147483647 h 181"/>
              <a:gd name="T30" fmla="*/ 2147483647 w 80"/>
              <a:gd name="T31" fmla="*/ 2147483647 h 181"/>
              <a:gd name="T32" fmla="*/ 2147483647 w 80"/>
              <a:gd name="T33" fmla="*/ 2147483647 h 181"/>
              <a:gd name="T34" fmla="*/ 2147483647 w 80"/>
              <a:gd name="T35" fmla="*/ 2147483647 h 181"/>
              <a:gd name="T36" fmla="*/ 0 w 80"/>
              <a:gd name="T37" fmla="*/ 2147483647 h 181"/>
              <a:gd name="T38" fmla="*/ 0 w 80"/>
              <a:gd name="T39" fmla="*/ 2147483647 h 181"/>
              <a:gd name="T40" fmla="*/ 2147483647 w 80"/>
              <a:gd name="T41" fmla="*/ 2147483647 h 181"/>
              <a:gd name="T42" fmla="*/ 2147483647 w 80"/>
              <a:gd name="T43" fmla="*/ 2147483647 h 181"/>
              <a:gd name="T44" fmla="*/ 2147483647 w 80"/>
              <a:gd name="T45" fmla="*/ 2147483647 h 181"/>
              <a:gd name="T46" fmla="*/ 2147483647 w 80"/>
              <a:gd name="T47" fmla="*/ 2147483647 h 181"/>
              <a:gd name="T48" fmla="*/ 2147483647 w 80"/>
              <a:gd name="T49" fmla="*/ 2147483647 h 181"/>
              <a:gd name="T50" fmla="*/ 2147483647 w 80"/>
              <a:gd name="T51" fmla="*/ 2147483647 h 181"/>
              <a:gd name="T52" fmla="*/ 2147483647 w 80"/>
              <a:gd name="T53" fmla="*/ 2147483647 h 181"/>
              <a:gd name="T54" fmla="*/ 2147483647 w 80"/>
              <a:gd name="T55" fmla="*/ 2147483647 h 181"/>
              <a:gd name="T56" fmla="*/ 2147483647 w 80"/>
              <a:gd name="T57" fmla="*/ 2147483647 h 181"/>
              <a:gd name="T58" fmla="*/ 2147483647 w 80"/>
              <a:gd name="T59" fmla="*/ 2147483647 h 181"/>
              <a:gd name="T60" fmla="*/ 2147483647 w 80"/>
              <a:gd name="T61" fmla="*/ 2147483647 h 181"/>
              <a:gd name="T62" fmla="*/ 2147483647 w 80"/>
              <a:gd name="T63" fmla="*/ 2147483647 h 181"/>
              <a:gd name="T64" fmla="*/ 2147483647 w 80"/>
              <a:gd name="T65" fmla="*/ 2147483647 h 181"/>
              <a:gd name="T66" fmla="*/ 2147483647 w 80"/>
              <a:gd name="T67" fmla="*/ 2147483647 h 181"/>
              <a:gd name="T68" fmla="*/ 2147483647 w 80"/>
              <a:gd name="T69" fmla="*/ 2147483647 h 181"/>
              <a:gd name="T70" fmla="*/ 2147483647 w 80"/>
              <a:gd name="T71" fmla="*/ 2147483647 h 181"/>
              <a:gd name="T72" fmla="*/ 2147483647 w 80"/>
              <a:gd name="T73" fmla="*/ 2147483647 h 181"/>
              <a:gd name="T74" fmla="*/ 2147483647 w 80"/>
              <a:gd name="T75" fmla="*/ 2147483647 h 181"/>
              <a:gd name="T76" fmla="*/ 2147483647 w 80"/>
              <a:gd name="T77" fmla="*/ 0 h 1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81">
                <a:moveTo>
                  <a:pt x="79" y="0"/>
                </a:moveTo>
                <a:lnTo>
                  <a:pt x="77" y="8"/>
                </a:lnTo>
                <a:lnTo>
                  <a:pt x="74" y="17"/>
                </a:lnTo>
                <a:lnTo>
                  <a:pt x="69" y="25"/>
                </a:lnTo>
                <a:lnTo>
                  <a:pt x="66" y="31"/>
                </a:lnTo>
                <a:lnTo>
                  <a:pt x="64" y="39"/>
                </a:lnTo>
                <a:lnTo>
                  <a:pt x="58" y="47"/>
                </a:lnTo>
                <a:lnTo>
                  <a:pt x="53" y="56"/>
                </a:lnTo>
                <a:lnTo>
                  <a:pt x="50" y="61"/>
                </a:lnTo>
                <a:lnTo>
                  <a:pt x="45" y="69"/>
                </a:lnTo>
                <a:lnTo>
                  <a:pt x="43" y="75"/>
                </a:lnTo>
                <a:lnTo>
                  <a:pt x="37" y="83"/>
                </a:lnTo>
                <a:lnTo>
                  <a:pt x="32" y="92"/>
                </a:lnTo>
                <a:lnTo>
                  <a:pt x="27" y="97"/>
                </a:lnTo>
                <a:lnTo>
                  <a:pt x="21" y="106"/>
                </a:lnTo>
                <a:lnTo>
                  <a:pt x="16" y="111"/>
                </a:lnTo>
                <a:lnTo>
                  <a:pt x="11" y="117"/>
                </a:lnTo>
                <a:lnTo>
                  <a:pt x="6" y="125"/>
                </a:lnTo>
                <a:lnTo>
                  <a:pt x="0" y="130"/>
                </a:lnTo>
                <a:lnTo>
                  <a:pt x="0" y="180"/>
                </a:lnTo>
                <a:lnTo>
                  <a:pt x="6" y="175"/>
                </a:lnTo>
                <a:lnTo>
                  <a:pt x="11" y="167"/>
                </a:lnTo>
                <a:lnTo>
                  <a:pt x="16" y="161"/>
                </a:lnTo>
                <a:lnTo>
                  <a:pt x="21" y="155"/>
                </a:lnTo>
                <a:lnTo>
                  <a:pt x="27" y="147"/>
                </a:lnTo>
                <a:lnTo>
                  <a:pt x="32" y="142"/>
                </a:lnTo>
                <a:lnTo>
                  <a:pt x="37" y="133"/>
                </a:lnTo>
                <a:lnTo>
                  <a:pt x="43" y="125"/>
                </a:lnTo>
                <a:lnTo>
                  <a:pt x="45" y="119"/>
                </a:lnTo>
                <a:lnTo>
                  <a:pt x="50" y="111"/>
                </a:lnTo>
                <a:lnTo>
                  <a:pt x="53" y="106"/>
                </a:lnTo>
                <a:lnTo>
                  <a:pt x="58" y="97"/>
                </a:lnTo>
                <a:lnTo>
                  <a:pt x="64" y="89"/>
                </a:lnTo>
                <a:lnTo>
                  <a:pt x="66" y="81"/>
                </a:lnTo>
                <a:lnTo>
                  <a:pt x="69" y="75"/>
                </a:lnTo>
                <a:lnTo>
                  <a:pt x="74" y="67"/>
                </a:lnTo>
                <a:lnTo>
                  <a:pt x="77" y="58"/>
                </a:lnTo>
                <a:lnTo>
                  <a:pt x="79" y="50"/>
                </a:lnTo>
                <a:lnTo>
                  <a:pt x="79" y="0"/>
                </a:lnTo>
              </a:path>
            </a:pathLst>
          </a:custGeom>
          <a:solidFill>
            <a:srgbClr val="800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68" name="Freeform 96"/>
          <p:cNvSpPr>
            <a:spLocks/>
          </p:cNvSpPr>
          <p:nvPr/>
        </p:nvSpPr>
        <p:spPr bwMode="auto">
          <a:xfrm>
            <a:off x="4238625" y="5078413"/>
            <a:ext cx="596900" cy="573087"/>
          </a:xfrm>
          <a:custGeom>
            <a:avLst/>
            <a:gdLst>
              <a:gd name="T0" fmla="*/ 0 w 376"/>
              <a:gd name="T1" fmla="*/ 0 h 361"/>
              <a:gd name="T2" fmla="*/ 2147483647 w 376"/>
              <a:gd name="T3" fmla="*/ 2147483647 h 361"/>
              <a:gd name="T4" fmla="*/ 2147483647 w 376"/>
              <a:gd name="T5" fmla="*/ 2147483647 h 361"/>
              <a:gd name="T6" fmla="*/ 0 w 376"/>
              <a:gd name="T7" fmla="*/ 2147483647 h 361"/>
              <a:gd name="T8" fmla="*/ 0 w 376"/>
              <a:gd name="T9" fmla="*/ 0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 h="361">
                <a:moveTo>
                  <a:pt x="0" y="0"/>
                </a:moveTo>
                <a:lnTo>
                  <a:pt x="375" y="310"/>
                </a:lnTo>
                <a:lnTo>
                  <a:pt x="375" y="360"/>
                </a:lnTo>
                <a:lnTo>
                  <a:pt x="0" y="50"/>
                </a:lnTo>
                <a:lnTo>
                  <a:pt x="0" y="0"/>
                </a:lnTo>
              </a:path>
            </a:pathLst>
          </a:custGeom>
          <a:solidFill>
            <a:srgbClr val="800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69" name="Freeform 97"/>
          <p:cNvSpPr>
            <a:spLocks/>
          </p:cNvSpPr>
          <p:nvPr/>
        </p:nvSpPr>
        <p:spPr bwMode="auto">
          <a:xfrm>
            <a:off x="4238625" y="5078413"/>
            <a:ext cx="722313" cy="493712"/>
          </a:xfrm>
          <a:custGeom>
            <a:avLst/>
            <a:gdLst>
              <a:gd name="T0" fmla="*/ 2147483647 w 455"/>
              <a:gd name="T1" fmla="*/ 2147483647 h 311"/>
              <a:gd name="T2" fmla="*/ 2147483647 w 455"/>
              <a:gd name="T3" fmla="*/ 2147483647 h 311"/>
              <a:gd name="T4" fmla="*/ 2147483647 w 455"/>
              <a:gd name="T5" fmla="*/ 2147483647 h 311"/>
              <a:gd name="T6" fmla="*/ 2147483647 w 455"/>
              <a:gd name="T7" fmla="*/ 2147483647 h 311"/>
              <a:gd name="T8" fmla="*/ 2147483647 w 455"/>
              <a:gd name="T9" fmla="*/ 2147483647 h 311"/>
              <a:gd name="T10" fmla="*/ 2147483647 w 455"/>
              <a:gd name="T11" fmla="*/ 2147483647 h 311"/>
              <a:gd name="T12" fmla="*/ 2147483647 w 455"/>
              <a:gd name="T13" fmla="*/ 2147483647 h 311"/>
              <a:gd name="T14" fmla="*/ 2147483647 w 455"/>
              <a:gd name="T15" fmla="*/ 2147483647 h 311"/>
              <a:gd name="T16" fmla="*/ 2147483647 w 455"/>
              <a:gd name="T17" fmla="*/ 2147483647 h 311"/>
              <a:gd name="T18" fmla="*/ 2147483647 w 455"/>
              <a:gd name="T19" fmla="*/ 2147483647 h 311"/>
              <a:gd name="T20" fmla="*/ 2147483647 w 455"/>
              <a:gd name="T21" fmla="*/ 2147483647 h 311"/>
              <a:gd name="T22" fmla="*/ 2147483647 w 455"/>
              <a:gd name="T23" fmla="*/ 2147483647 h 311"/>
              <a:gd name="T24" fmla="*/ 2147483647 w 455"/>
              <a:gd name="T25" fmla="*/ 2147483647 h 311"/>
              <a:gd name="T26" fmla="*/ 2147483647 w 455"/>
              <a:gd name="T27" fmla="*/ 2147483647 h 311"/>
              <a:gd name="T28" fmla="*/ 2147483647 w 455"/>
              <a:gd name="T29" fmla="*/ 2147483647 h 311"/>
              <a:gd name="T30" fmla="*/ 2147483647 w 455"/>
              <a:gd name="T31" fmla="*/ 2147483647 h 311"/>
              <a:gd name="T32" fmla="*/ 2147483647 w 455"/>
              <a:gd name="T33" fmla="*/ 2147483647 h 311"/>
              <a:gd name="T34" fmla="*/ 2147483647 w 455"/>
              <a:gd name="T35" fmla="*/ 2147483647 h 311"/>
              <a:gd name="T36" fmla="*/ 2147483647 w 455"/>
              <a:gd name="T37" fmla="*/ 2147483647 h 311"/>
              <a:gd name="T38" fmla="*/ 0 w 455"/>
              <a:gd name="T39" fmla="*/ 0 h 311"/>
              <a:gd name="T40" fmla="*/ 2147483647 w 455"/>
              <a:gd name="T41" fmla="*/ 2147483647 h 3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5" h="311">
                <a:moveTo>
                  <a:pt x="454" y="180"/>
                </a:moveTo>
                <a:lnTo>
                  <a:pt x="452" y="188"/>
                </a:lnTo>
                <a:lnTo>
                  <a:pt x="449" y="197"/>
                </a:lnTo>
                <a:lnTo>
                  <a:pt x="444" y="205"/>
                </a:lnTo>
                <a:lnTo>
                  <a:pt x="441" y="211"/>
                </a:lnTo>
                <a:lnTo>
                  <a:pt x="439" y="219"/>
                </a:lnTo>
                <a:lnTo>
                  <a:pt x="433" y="227"/>
                </a:lnTo>
                <a:lnTo>
                  <a:pt x="428" y="236"/>
                </a:lnTo>
                <a:lnTo>
                  <a:pt x="425" y="241"/>
                </a:lnTo>
                <a:lnTo>
                  <a:pt x="420" y="249"/>
                </a:lnTo>
                <a:lnTo>
                  <a:pt x="418" y="255"/>
                </a:lnTo>
                <a:lnTo>
                  <a:pt x="412" y="263"/>
                </a:lnTo>
                <a:lnTo>
                  <a:pt x="407" y="272"/>
                </a:lnTo>
                <a:lnTo>
                  <a:pt x="402" y="277"/>
                </a:lnTo>
                <a:lnTo>
                  <a:pt x="396" y="286"/>
                </a:lnTo>
                <a:lnTo>
                  <a:pt x="391" y="291"/>
                </a:lnTo>
                <a:lnTo>
                  <a:pt x="386" y="297"/>
                </a:lnTo>
                <a:lnTo>
                  <a:pt x="381" y="305"/>
                </a:lnTo>
                <a:lnTo>
                  <a:pt x="375" y="310"/>
                </a:lnTo>
                <a:lnTo>
                  <a:pt x="0" y="0"/>
                </a:lnTo>
                <a:lnTo>
                  <a:pt x="454" y="180"/>
                </a:lnTo>
              </a:path>
            </a:pathLst>
          </a:custGeom>
          <a:solidFill>
            <a:srgbClr val="FF0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0" name="Freeform 98"/>
          <p:cNvSpPr>
            <a:spLocks/>
          </p:cNvSpPr>
          <p:nvPr/>
        </p:nvSpPr>
        <p:spPr bwMode="auto">
          <a:xfrm>
            <a:off x="4238625" y="5078413"/>
            <a:ext cx="596900" cy="573087"/>
          </a:xfrm>
          <a:custGeom>
            <a:avLst/>
            <a:gdLst>
              <a:gd name="T0" fmla="*/ 0 w 376"/>
              <a:gd name="T1" fmla="*/ 0 h 361"/>
              <a:gd name="T2" fmla="*/ 2147483647 w 376"/>
              <a:gd name="T3" fmla="*/ 2147483647 h 361"/>
              <a:gd name="T4" fmla="*/ 2147483647 w 376"/>
              <a:gd name="T5" fmla="*/ 2147483647 h 361"/>
              <a:gd name="T6" fmla="*/ 0 w 376"/>
              <a:gd name="T7" fmla="*/ 2147483647 h 361"/>
              <a:gd name="T8" fmla="*/ 0 w 376"/>
              <a:gd name="T9" fmla="*/ 0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 h="361">
                <a:moveTo>
                  <a:pt x="0" y="0"/>
                </a:moveTo>
                <a:lnTo>
                  <a:pt x="375" y="310"/>
                </a:lnTo>
                <a:lnTo>
                  <a:pt x="375" y="360"/>
                </a:lnTo>
                <a:lnTo>
                  <a:pt x="0" y="50"/>
                </a:lnTo>
                <a:lnTo>
                  <a:pt x="0" y="0"/>
                </a:lnTo>
              </a:path>
            </a:pathLst>
          </a:custGeom>
          <a:solidFill>
            <a:srgbClr val="800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1" name="Freeform 99"/>
          <p:cNvSpPr>
            <a:spLocks/>
          </p:cNvSpPr>
          <p:nvPr/>
        </p:nvSpPr>
        <p:spPr bwMode="auto">
          <a:xfrm>
            <a:off x="4238625" y="5570538"/>
            <a:ext cx="596900" cy="358775"/>
          </a:xfrm>
          <a:custGeom>
            <a:avLst/>
            <a:gdLst>
              <a:gd name="T0" fmla="*/ 2147483647 w 376"/>
              <a:gd name="T1" fmla="*/ 2147483647 h 226"/>
              <a:gd name="T2" fmla="*/ 2147483647 w 376"/>
              <a:gd name="T3" fmla="*/ 2147483647 h 226"/>
              <a:gd name="T4" fmla="*/ 2147483647 w 376"/>
              <a:gd name="T5" fmla="*/ 2147483647 h 226"/>
              <a:gd name="T6" fmla="*/ 2147483647 w 376"/>
              <a:gd name="T7" fmla="*/ 2147483647 h 226"/>
              <a:gd name="T8" fmla="*/ 2147483647 w 376"/>
              <a:gd name="T9" fmla="*/ 2147483647 h 226"/>
              <a:gd name="T10" fmla="*/ 2147483647 w 376"/>
              <a:gd name="T11" fmla="*/ 2147483647 h 226"/>
              <a:gd name="T12" fmla="*/ 2147483647 w 376"/>
              <a:gd name="T13" fmla="*/ 2147483647 h 226"/>
              <a:gd name="T14" fmla="*/ 2147483647 w 376"/>
              <a:gd name="T15" fmla="*/ 2147483647 h 226"/>
              <a:gd name="T16" fmla="*/ 2147483647 w 376"/>
              <a:gd name="T17" fmla="*/ 2147483647 h 226"/>
              <a:gd name="T18" fmla="*/ 2147483647 w 376"/>
              <a:gd name="T19" fmla="*/ 2147483647 h 226"/>
              <a:gd name="T20" fmla="*/ 2147483647 w 376"/>
              <a:gd name="T21" fmla="*/ 2147483647 h 226"/>
              <a:gd name="T22" fmla="*/ 2147483647 w 376"/>
              <a:gd name="T23" fmla="*/ 2147483647 h 226"/>
              <a:gd name="T24" fmla="*/ 2147483647 w 376"/>
              <a:gd name="T25" fmla="*/ 2147483647 h 226"/>
              <a:gd name="T26" fmla="*/ 2147483647 w 376"/>
              <a:gd name="T27" fmla="*/ 2147483647 h 226"/>
              <a:gd name="T28" fmla="*/ 2147483647 w 376"/>
              <a:gd name="T29" fmla="*/ 2147483647 h 226"/>
              <a:gd name="T30" fmla="*/ 2147483647 w 376"/>
              <a:gd name="T31" fmla="*/ 2147483647 h 226"/>
              <a:gd name="T32" fmla="*/ 2147483647 w 376"/>
              <a:gd name="T33" fmla="*/ 2147483647 h 226"/>
              <a:gd name="T34" fmla="*/ 2147483647 w 376"/>
              <a:gd name="T35" fmla="*/ 2147483647 h 226"/>
              <a:gd name="T36" fmla="*/ 2147483647 w 376"/>
              <a:gd name="T37" fmla="*/ 2147483647 h 226"/>
              <a:gd name="T38" fmla="*/ 2147483647 w 376"/>
              <a:gd name="T39" fmla="*/ 2147483647 h 226"/>
              <a:gd name="T40" fmla="*/ 2147483647 w 376"/>
              <a:gd name="T41" fmla="*/ 2147483647 h 226"/>
              <a:gd name="T42" fmla="*/ 2147483647 w 376"/>
              <a:gd name="T43" fmla="*/ 2147483647 h 226"/>
              <a:gd name="T44" fmla="*/ 2147483647 w 376"/>
              <a:gd name="T45" fmla="*/ 2147483647 h 226"/>
              <a:gd name="T46" fmla="*/ 2147483647 w 376"/>
              <a:gd name="T47" fmla="*/ 2147483647 h 226"/>
              <a:gd name="T48" fmla="*/ 2147483647 w 376"/>
              <a:gd name="T49" fmla="*/ 2147483647 h 226"/>
              <a:gd name="T50" fmla="*/ 0 w 376"/>
              <a:gd name="T51" fmla="*/ 2147483647 h 226"/>
              <a:gd name="T52" fmla="*/ 2147483647 w 376"/>
              <a:gd name="T53" fmla="*/ 2147483647 h 226"/>
              <a:gd name="T54" fmla="*/ 2147483647 w 376"/>
              <a:gd name="T55" fmla="*/ 2147483647 h 226"/>
              <a:gd name="T56" fmla="*/ 2147483647 w 376"/>
              <a:gd name="T57" fmla="*/ 2147483647 h 226"/>
              <a:gd name="T58" fmla="*/ 2147483647 w 376"/>
              <a:gd name="T59" fmla="*/ 2147483647 h 226"/>
              <a:gd name="T60" fmla="*/ 2147483647 w 376"/>
              <a:gd name="T61" fmla="*/ 2147483647 h 226"/>
              <a:gd name="T62" fmla="*/ 2147483647 w 376"/>
              <a:gd name="T63" fmla="*/ 2147483647 h 226"/>
              <a:gd name="T64" fmla="*/ 2147483647 w 376"/>
              <a:gd name="T65" fmla="*/ 2147483647 h 226"/>
              <a:gd name="T66" fmla="*/ 2147483647 w 376"/>
              <a:gd name="T67" fmla="*/ 2147483647 h 226"/>
              <a:gd name="T68" fmla="*/ 2147483647 w 376"/>
              <a:gd name="T69" fmla="*/ 2147483647 h 226"/>
              <a:gd name="T70" fmla="*/ 2147483647 w 376"/>
              <a:gd name="T71" fmla="*/ 2147483647 h 226"/>
              <a:gd name="T72" fmla="*/ 2147483647 w 376"/>
              <a:gd name="T73" fmla="*/ 2147483647 h 226"/>
              <a:gd name="T74" fmla="*/ 2147483647 w 376"/>
              <a:gd name="T75" fmla="*/ 2147483647 h 226"/>
              <a:gd name="T76" fmla="*/ 2147483647 w 376"/>
              <a:gd name="T77" fmla="*/ 2147483647 h 226"/>
              <a:gd name="T78" fmla="*/ 2147483647 w 376"/>
              <a:gd name="T79" fmla="*/ 2147483647 h 226"/>
              <a:gd name="T80" fmla="*/ 2147483647 w 376"/>
              <a:gd name="T81" fmla="*/ 2147483647 h 226"/>
              <a:gd name="T82" fmla="*/ 2147483647 w 376"/>
              <a:gd name="T83" fmla="*/ 2147483647 h 226"/>
              <a:gd name="T84" fmla="*/ 2147483647 w 376"/>
              <a:gd name="T85" fmla="*/ 2147483647 h 226"/>
              <a:gd name="T86" fmla="*/ 2147483647 w 376"/>
              <a:gd name="T87" fmla="*/ 2147483647 h 226"/>
              <a:gd name="T88" fmla="*/ 2147483647 w 376"/>
              <a:gd name="T89" fmla="*/ 2147483647 h 226"/>
              <a:gd name="T90" fmla="*/ 2147483647 w 376"/>
              <a:gd name="T91" fmla="*/ 2147483647 h 226"/>
              <a:gd name="T92" fmla="*/ 2147483647 w 376"/>
              <a:gd name="T93" fmla="*/ 2147483647 h 226"/>
              <a:gd name="T94" fmla="*/ 2147483647 w 376"/>
              <a:gd name="T95" fmla="*/ 2147483647 h 226"/>
              <a:gd name="T96" fmla="*/ 2147483647 w 376"/>
              <a:gd name="T97" fmla="*/ 2147483647 h 226"/>
              <a:gd name="T98" fmla="*/ 2147483647 w 376"/>
              <a:gd name="T99" fmla="*/ 2147483647 h 226"/>
              <a:gd name="T100" fmla="*/ 2147483647 w 376"/>
              <a:gd name="T101" fmla="*/ 2147483647 h 226"/>
              <a:gd name="T102" fmla="*/ 2147483647 w 376"/>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6" h="226">
                <a:moveTo>
                  <a:pt x="375" y="0"/>
                </a:moveTo>
                <a:lnTo>
                  <a:pt x="370" y="9"/>
                </a:lnTo>
                <a:lnTo>
                  <a:pt x="365" y="14"/>
                </a:lnTo>
                <a:lnTo>
                  <a:pt x="359" y="20"/>
                </a:lnTo>
                <a:lnTo>
                  <a:pt x="354" y="25"/>
                </a:lnTo>
                <a:lnTo>
                  <a:pt x="346" y="31"/>
                </a:lnTo>
                <a:lnTo>
                  <a:pt x="341" y="39"/>
                </a:lnTo>
                <a:lnTo>
                  <a:pt x="336" y="45"/>
                </a:lnTo>
                <a:lnTo>
                  <a:pt x="328" y="50"/>
                </a:lnTo>
                <a:lnTo>
                  <a:pt x="322" y="56"/>
                </a:lnTo>
                <a:lnTo>
                  <a:pt x="315" y="61"/>
                </a:lnTo>
                <a:lnTo>
                  <a:pt x="309" y="67"/>
                </a:lnTo>
                <a:lnTo>
                  <a:pt x="301" y="73"/>
                </a:lnTo>
                <a:lnTo>
                  <a:pt x="296" y="78"/>
                </a:lnTo>
                <a:lnTo>
                  <a:pt x="288" y="81"/>
                </a:lnTo>
                <a:lnTo>
                  <a:pt x="283" y="86"/>
                </a:lnTo>
                <a:lnTo>
                  <a:pt x="275" y="92"/>
                </a:lnTo>
                <a:lnTo>
                  <a:pt x="267" y="98"/>
                </a:lnTo>
                <a:lnTo>
                  <a:pt x="262" y="100"/>
                </a:lnTo>
                <a:lnTo>
                  <a:pt x="254" y="106"/>
                </a:lnTo>
                <a:lnTo>
                  <a:pt x="246" y="109"/>
                </a:lnTo>
                <a:lnTo>
                  <a:pt x="238" y="114"/>
                </a:lnTo>
                <a:lnTo>
                  <a:pt x="230" y="117"/>
                </a:lnTo>
                <a:lnTo>
                  <a:pt x="222" y="122"/>
                </a:lnTo>
                <a:lnTo>
                  <a:pt x="217" y="125"/>
                </a:lnTo>
                <a:lnTo>
                  <a:pt x="209" y="128"/>
                </a:lnTo>
                <a:lnTo>
                  <a:pt x="201" y="134"/>
                </a:lnTo>
                <a:lnTo>
                  <a:pt x="193" y="136"/>
                </a:lnTo>
                <a:lnTo>
                  <a:pt x="185" y="139"/>
                </a:lnTo>
                <a:lnTo>
                  <a:pt x="177" y="142"/>
                </a:lnTo>
                <a:lnTo>
                  <a:pt x="169" y="145"/>
                </a:lnTo>
                <a:lnTo>
                  <a:pt x="161" y="147"/>
                </a:lnTo>
                <a:lnTo>
                  <a:pt x="154" y="150"/>
                </a:lnTo>
                <a:lnTo>
                  <a:pt x="143" y="153"/>
                </a:lnTo>
                <a:lnTo>
                  <a:pt x="135" y="156"/>
                </a:lnTo>
                <a:lnTo>
                  <a:pt x="127" y="159"/>
                </a:lnTo>
                <a:lnTo>
                  <a:pt x="119" y="161"/>
                </a:lnTo>
                <a:lnTo>
                  <a:pt x="111" y="161"/>
                </a:lnTo>
                <a:lnTo>
                  <a:pt x="103" y="164"/>
                </a:lnTo>
                <a:lnTo>
                  <a:pt x="95" y="167"/>
                </a:lnTo>
                <a:lnTo>
                  <a:pt x="85" y="167"/>
                </a:lnTo>
                <a:lnTo>
                  <a:pt x="77" y="170"/>
                </a:lnTo>
                <a:lnTo>
                  <a:pt x="69" y="170"/>
                </a:lnTo>
                <a:lnTo>
                  <a:pt x="61" y="170"/>
                </a:lnTo>
                <a:lnTo>
                  <a:pt x="53" y="172"/>
                </a:lnTo>
                <a:lnTo>
                  <a:pt x="43" y="172"/>
                </a:lnTo>
                <a:lnTo>
                  <a:pt x="35" y="172"/>
                </a:lnTo>
                <a:lnTo>
                  <a:pt x="27" y="175"/>
                </a:lnTo>
                <a:lnTo>
                  <a:pt x="19" y="175"/>
                </a:lnTo>
                <a:lnTo>
                  <a:pt x="8" y="175"/>
                </a:lnTo>
                <a:lnTo>
                  <a:pt x="0" y="175"/>
                </a:lnTo>
                <a:lnTo>
                  <a:pt x="0" y="225"/>
                </a:lnTo>
                <a:lnTo>
                  <a:pt x="8" y="225"/>
                </a:lnTo>
                <a:lnTo>
                  <a:pt x="19" y="225"/>
                </a:lnTo>
                <a:lnTo>
                  <a:pt x="27" y="225"/>
                </a:lnTo>
                <a:lnTo>
                  <a:pt x="35" y="222"/>
                </a:lnTo>
                <a:lnTo>
                  <a:pt x="43" y="222"/>
                </a:lnTo>
                <a:lnTo>
                  <a:pt x="53" y="222"/>
                </a:lnTo>
                <a:lnTo>
                  <a:pt x="61" y="220"/>
                </a:lnTo>
                <a:lnTo>
                  <a:pt x="69" y="220"/>
                </a:lnTo>
                <a:lnTo>
                  <a:pt x="77" y="220"/>
                </a:lnTo>
                <a:lnTo>
                  <a:pt x="85" y="217"/>
                </a:lnTo>
                <a:lnTo>
                  <a:pt x="95" y="217"/>
                </a:lnTo>
                <a:lnTo>
                  <a:pt x="103" y="214"/>
                </a:lnTo>
                <a:lnTo>
                  <a:pt x="111" y="211"/>
                </a:lnTo>
                <a:lnTo>
                  <a:pt x="119" y="211"/>
                </a:lnTo>
                <a:lnTo>
                  <a:pt x="127" y="208"/>
                </a:lnTo>
                <a:lnTo>
                  <a:pt x="135" y="206"/>
                </a:lnTo>
                <a:lnTo>
                  <a:pt x="143" y="203"/>
                </a:lnTo>
                <a:lnTo>
                  <a:pt x="154" y="200"/>
                </a:lnTo>
                <a:lnTo>
                  <a:pt x="161" y="197"/>
                </a:lnTo>
                <a:lnTo>
                  <a:pt x="169" y="195"/>
                </a:lnTo>
                <a:lnTo>
                  <a:pt x="177" y="192"/>
                </a:lnTo>
                <a:lnTo>
                  <a:pt x="185" y="189"/>
                </a:lnTo>
                <a:lnTo>
                  <a:pt x="193" y="186"/>
                </a:lnTo>
                <a:lnTo>
                  <a:pt x="201" y="183"/>
                </a:lnTo>
                <a:lnTo>
                  <a:pt x="209" y="178"/>
                </a:lnTo>
                <a:lnTo>
                  <a:pt x="217" y="175"/>
                </a:lnTo>
                <a:lnTo>
                  <a:pt x="222" y="172"/>
                </a:lnTo>
                <a:lnTo>
                  <a:pt x="230" y="167"/>
                </a:lnTo>
                <a:lnTo>
                  <a:pt x="238" y="164"/>
                </a:lnTo>
                <a:lnTo>
                  <a:pt x="246" y="159"/>
                </a:lnTo>
                <a:lnTo>
                  <a:pt x="254" y="156"/>
                </a:lnTo>
                <a:lnTo>
                  <a:pt x="262" y="150"/>
                </a:lnTo>
                <a:lnTo>
                  <a:pt x="267" y="147"/>
                </a:lnTo>
                <a:lnTo>
                  <a:pt x="275" y="142"/>
                </a:lnTo>
                <a:lnTo>
                  <a:pt x="283" y="136"/>
                </a:lnTo>
                <a:lnTo>
                  <a:pt x="288" y="131"/>
                </a:lnTo>
                <a:lnTo>
                  <a:pt x="296" y="128"/>
                </a:lnTo>
                <a:lnTo>
                  <a:pt x="301" y="122"/>
                </a:lnTo>
                <a:lnTo>
                  <a:pt x="309" y="117"/>
                </a:lnTo>
                <a:lnTo>
                  <a:pt x="315" y="111"/>
                </a:lnTo>
                <a:lnTo>
                  <a:pt x="322" y="106"/>
                </a:lnTo>
                <a:lnTo>
                  <a:pt x="328" y="100"/>
                </a:lnTo>
                <a:lnTo>
                  <a:pt x="336" y="95"/>
                </a:lnTo>
                <a:lnTo>
                  <a:pt x="341" y="89"/>
                </a:lnTo>
                <a:lnTo>
                  <a:pt x="346" y="81"/>
                </a:lnTo>
                <a:lnTo>
                  <a:pt x="354" y="75"/>
                </a:lnTo>
                <a:lnTo>
                  <a:pt x="359" y="70"/>
                </a:lnTo>
                <a:lnTo>
                  <a:pt x="365" y="64"/>
                </a:lnTo>
                <a:lnTo>
                  <a:pt x="370" y="59"/>
                </a:lnTo>
                <a:lnTo>
                  <a:pt x="375" y="50"/>
                </a:lnTo>
                <a:lnTo>
                  <a:pt x="375" y="0"/>
                </a:lnTo>
              </a:path>
            </a:pathLst>
          </a:custGeom>
          <a:solidFill>
            <a:srgbClr val="0080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2" name="Freeform 100"/>
          <p:cNvSpPr>
            <a:spLocks/>
          </p:cNvSpPr>
          <p:nvPr/>
        </p:nvSpPr>
        <p:spPr bwMode="auto">
          <a:xfrm>
            <a:off x="4238625" y="5078413"/>
            <a:ext cx="596900" cy="771525"/>
          </a:xfrm>
          <a:custGeom>
            <a:avLst/>
            <a:gdLst>
              <a:gd name="T0" fmla="*/ 2147483647 w 376"/>
              <a:gd name="T1" fmla="*/ 2147483647 h 486"/>
              <a:gd name="T2" fmla="*/ 2147483647 w 376"/>
              <a:gd name="T3" fmla="*/ 2147483647 h 486"/>
              <a:gd name="T4" fmla="*/ 2147483647 w 376"/>
              <a:gd name="T5" fmla="*/ 2147483647 h 486"/>
              <a:gd name="T6" fmla="*/ 2147483647 w 376"/>
              <a:gd name="T7" fmla="*/ 2147483647 h 486"/>
              <a:gd name="T8" fmla="*/ 2147483647 w 376"/>
              <a:gd name="T9" fmla="*/ 2147483647 h 486"/>
              <a:gd name="T10" fmla="*/ 2147483647 w 376"/>
              <a:gd name="T11" fmla="*/ 2147483647 h 486"/>
              <a:gd name="T12" fmla="*/ 2147483647 w 376"/>
              <a:gd name="T13" fmla="*/ 2147483647 h 486"/>
              <a:gd name="T14" fmla="*/ 2147483647 w 376"/>
              <a:gd name="T15" fmla="*/ 2147483647 h 486"/>
              <a:gd name="T16" fmla="*/ 2147483647 w 376"/>
              <a:gd name="T17" fmla="*/ 2147483647 h 486"/>
              <a:gd name="T18" fmla="*/ 2147483647 w 376"/>
              <a:gd name="T19" fmla="*/ 2147483647 h 486"/>
              <a:gd name="T20" fmla="*/ 2147483647 w 376"/>
              <a:gd name="T21" fmla="*/ 2147483647 h 486"/>
              <a:gd name="T22" fmla="*/ 2147483647 w 376"/>
              <a:gd name="T23" fmla="*/ 2147483647 h 486"/>
              <a:gd name="T24" fmla="*/ 2147483647 w 376"/>
              <a:gd name="T25" fmla="*/ 2147483647 h 486"/>
              <a:gd name="T26" fmla="*/ 2147483647 w 376"/>
              <a:gd name="T27" fmla="*/ 2147483647 h 486"/>
              <a:gd name="T28" fmla="*/ 2147483647 w 376"/>
              <a:gd name="T29" fmla="*/ 2147483647 h 486"/>
              <a:gd name="T30" fmla="*/ 2147483647 w 376"/>
              <a:gd name="T31" fmla="*/ 2147483647 h 486"/>
              <a:gd name="T32" fmla="*/ 2147483647 w 376"/>
              <a:gd name="T33" fmla="*/ 2147483647 h 486"/>
              <a:gd name="T34" fmla="*/ 2147483647 w 376"/>
              <a:gd name="T35" fmla="*/ 2147483647 h 486"/>
              <a:gd name="T36" fmla="*/ 2147483647 w 376"/>
              <a:gd name="T37" fmla="*/ 2147483647 h 486"/>
              <a:gd name="T38" fmla="*/ 2147483647 w 376"/>
              <a:gd name="T39" fmla="*/ 2147483647 h 486"/>
              <a:gd name="T40" fmla="*/ 2147483647 w 376"/>
              <a:gd name="T41" fmla="*/ 2147483647 h 486"/>
              <a:gd name="T42" fmla="*/ 2147483647 w 376"/>
              <a:gd name="T43" fmla="*/ 2147483647 h 486"/>
              <a:gd name="T44" fmla="*/ 2147483647 w 376"/>
              <a:gd name="T45" fmla="*/ 2147483647 h 486"/>
              <a:gd name="T46" fmla="*/ 2147483647 w 376"/>
              <a:gd name="T47" fmla="*/ 2147483647 h 486"/>
              <a:gd name="T48" fmla="*/ 2147483647 w 376"/>
              <a:gd name="T49" fmla="*/ 2147483647 h 486"/>
              <a:gd name="T50" fmla="*/ 2147483647 w 376"/>
              <a:gd name="T51" fmla="*/ 2147483647 h 486"/>
              <a:gd name="T52" fmla="*/ 2147483647 w 376"/>
              <a:gd name="T53" fmla="*/ 2147483647 h 486"/>
              <a:gd name="T54" fmla="*/ 2147483647 w 376"/>
              <a:gd name="T55" fmla="*/ 2147483647 h 486"/>
              <a:gd name="T56" fmla="*/ 2147483647 w 376"/>
              <a:gd name="T57" fmla="*/ 2147483647 h 486"/>
              <a:gd name="T58" fmla="*/ 2147483647 w 376"/>
              <a:gd name="T59" fmla="*/ 2147483647 h 486"/>
              <a:gd name="T60" fmla="*/ 2147483647 w 376"/>
              <a:gd name="T61" fmla="*/ 2147483647 h 486"/>
              <a:gd name="T62" fmla="*/ 2147483647 w 376"/>
              <a:gd name="T63" fmla="*/ 2147483647 h 486"/>
              <a:gd name="T64" fmla="*/ 2147483647 w 376"/>
              <a:gd name="T65" fmla="*/ 2147483647 h 486"/>
              <a:gd name="T66" fmla="*/ 2147483647 w 376"/>
              <a:gd name="T67" fmla="*/ 2147483647 h 486"/>
              <a:gd name="T68" fmla="*/ 2147483647 w 376"/>
              <a:gd name="T69" fmla="*/ 2147483647 h 486"/>
              <a:gd name="T70" fmla="*/ 2147483647 w 376"/>
              <a:gd name="T71" fmla="*/ 2147483647 h 486"/>
              <a:gd name="T72" fmla="*/ 2147483647 w 376"/>
              <a:gd name="T73" fmla="*/ 2147483647 h 486"/>
              <a:gd name="T74" fmla="*/ 2147483647 w 376"/>
              <a:gd name="T75" fmla="*/ 2147483647 h 486"/>
              <a:gd name="T76" fmla="*/ 2147483647 w 376"/>
              <a:gd name="T77" fmla="*/ 2147483647 h 486"/>
              <a:gd name="T78" fmla="*/ 2147483647 w 376"/>
              <a:gd name="T79" fmla="*/ 2147483647 h 486"/>
              <a:gd name="T80" fmla="*/ 2147483647 w 376"/>
              <a:gd name="T81" fmla="*/ 2147483647 h 486"/>
              <a:gd name="T82" fmla="*/ 2147483647 w 376"/>
              <a:gd name="T83" fmla="*/ 2147483647 h 486"/>
              <a:gd name="T84" fmla="*/ 2147483647 w 376"/>
              <a:gd name="T85" fmla="*/ 2147483647 h 486"/>
              <a:gd name="T86" fmla="*/ 2147483647 w 376"/>
              <a:gd name="T87" fmla="*/ 2147483647 h 486"/>
              <a:gd name="T88" fmla="*/ 2147483647 w 376"/>
              <a:gd name="T89" fmla="*/ 2147483647 h 486"/>
              <a:gd name="T90" fmla="*/ 2147483647 w 376"/>
              <a:gd name="T91" fmla="*/ 2147483647 h 486"/>
              <a:gd name="T92" fmla="*/ 2147483647 w 376"/>
              <a:gd name="T93" fmla="*/ 2147483647 h 486"/>
              <a:gd name="T94" fmla="*/ 2147483647 w 376"/>
              <a:gd name="T95" fmla="*/ 2147483647 h 486"/>
              <a:gd name="T96" fmla="*/ 2147483647 w 376"/>
              <a:gd name="T97" fmla="*/ 2147483647 h 486"/>
              <a:gd name="T98" fmla="*/ 2147483647 w 376"/>
              <a:gd name="T99" fmla="*/ 2147483647 h 486"/>
              <a:gd name="T100" fmla="*/ 2147483647 w 376"/>
              <a:gd name="T101" fmla="*/ 2147483647 h 486"/>
              <a:gd name="T102" fmla="*/ 0 w 376"/>
              <a:gd name="T103" fmla="*/ 2147483647 h 486"/>
              <a:gd name="T104" fmla="*/ 0 w 376"/>
              <a:gd name="T105" fmla="*/ 0 h 486"/>
              <a:gd name="T106" fmla="*/ 2147483647 w 376"/>
              <a:gd name="T107" fmla="*/ 2147483647 h 4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6" h="486">
                <a:moveTo>
                  <a:pt x="375" y="310"/>
                </a:moveTo>
                <a:lnTo>
                  <a:pt x="370" y="319"/>
                </a:lnTo>
                <a:lnTo>
                  <a:pt x="365" y="324"/>
                </a:lnTo>
                <a:lnTo>
                  <a:pt x="359" y="330"/>
                </a:lnTo>
                <a:lnTo>
                  <a:pt x="354" y="335"/>
                </a:lnTo>
                <a:lnTo>
                  <a:pt x="346" y="341"/>
                </a:lnTo>
                <a:lnTo>
                  <a:pt x="341" y="349"/>
                </a:lnTo>
                <a:lnTo>
                  <a:pt x="336" y="355"/>
                </a:lnTo>
                <a:lnTo>
                  <a:pt x="328" y="360"/>
                </a:lnTo>
                <a:lnTo>
                  <a:pt x="322" y="366"/>
                </a:lnTo>
                <a:lnTo>
                  <a:pt x="315" y="371"/>
                </a:lnTo>
                <a:lnTo>
                  <a:pt x="309" y="377"/>
                </a:lnTo>
                <a:lnTo>
                  <a:pt x="301" y="383"/>
                </a:lnTo>
                <a:lnTo>
                  <a:pt x="296" y="388"/>
                </a:lnTo>
                <a:lnTo>
                  <a:pt x="288" y="391"/>
                </a:lnTo>
                <a:lnTo>
                  <a:pt x="283" y="396"/>
                </a:lnTo>
                <a:lnTo>
                  <a:pt x="275" y="402"/>
                </a:lnTo>
                <a:lnTo>
                  <a:pt x="267" y="408"/>
                </a:lnTo>
                <a:lnTo>
                  <a:pt x="262" y="410"/>
                </a:lnTo>
                <a:lnTo>
                  <a:pt x="254" y="416"/>
                </a:lnTo>
                <a:lnTo>
                  <a:pt x="246" y="419"/>
                </a:lnTo>
                <a:lnTo>
                  <a:pt x="238" y="424"/>
                </a:lnTo>
                <a:lnTo>
                  <a:pt x="230" y="427"/>
                </a:lnTo>
                <a:lnTo>
                  <a:pt x="222" y="432"/>
                </a:lnTo>
                <a:lnTo>
                  <a:pt x="217" y="435"/>
                </a:lnTo>
                <a:lnTo>
                  <a:pt x="209" y="438"/>
                </a:lnTo>
                <a:lnTo>
                  <a:pt x="201" y="444"/>
                </a:lnTo>
                <a:lnTo>
                  <a:pt x="193" y="446"/>
                </a:lnTo>
                <a:lnTo>
                  <a:pt x="185" y="449"/>
                </a:lnTo>
                <a:lnTo>
                  <a:pt x="177" y="452"/>
                </a:lnTo>
                <a:lnTo>
                  <a:pt x="169" y="455"/>
                </a:lnTo>
                <a:lnTo>
                  <a:pt x="161" y="457"/>
                </a:lnTo>
                <a:lnTo>
                  <a:pt x="154" y="460"/>
                </a:lnTo>
                <a:lnTo>
                  <a:pt x="143" y="463"/>
                </a:lnTo>
                <a:lnTo>
                  <a:pt x="135" y="466"/>
                </a:lnTo>
                <a:lnTo>
                  <a:pt x="127" y="469"/>
                </a:lnTo>
                <a:lnTo>
                  <a:pt x="119" y="471"/>
                </a:lnTo>
                <a:lnTo>
                  <a:pt x="111" y="471"/>
                </a:lnTo>
                <a:lnTo>
                  <a:pt x="103" y="474"/>
                </a:lnTo>
                <a:lnTo>
                  <a:pt x="95" y="477"/>
                </a:lnTo>
                <a:lnTo>
                  <a:pt x="85" y="477"/>
                </a:lnTo>
                <a:lnTo>
                  <a:pt x="77" y="480"/>
                </a:lnTo>
                <a:lnTo>
                  <a:pt x="69" y="480"/>
                </a:lnTo>
                <a:lnTo>
                  <a:pt x="61" y="480"/>
                </a:lnTo>
                <a:lnTo>
                  <a:pt x="53" y="482"/>
                </a:lnTo>
                <a:lnTo>
                  <a:pt x="43" y="482"/>
                </a:lnTo>
                <a:lnTo>
                  <a:pt x="35" y="482"/>
                </a:lnTo>
                <a:lnTo>
                  <a:pt x="27" y="485"/>
                </a:lnTo>
                <a:lnTo>
                  <a:pt x="19" y="485"/>
                </a:lnTo>
                <a:lnTo>
                  <a:pt x="8" y="485"/>
                </a:lnTo>
                <a:lnTo>
                  <a:pt x="0" y="485"/>
                </a:lnTo>
                <a:lnTo>
                  <a:pt x="0" y="0"/>
                </a:lnTo>
                <a:lnTo>
                  <a:pt x="375" y="310"/>
                </a:lnTo>
              </a:path>
            </a:pathLst>
          </a:custGeom>
          <a:solidFill>
            <a:srgbClr val="00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3" name="Freeform 101"/>
          <p:cNvSpPr>
            <a:spLocks/>
          </p:cNvSpPr>
          <p:nvPr/>
        </p:nvSpPr>
        <p:spPr bwMode="auto">
          <a:xfrm>
            <a:off x="3463925" y="5078413"/>
            <a:ext cx="776288" cy="850900"/>
          </a:xfrm>
          <a:custGeom>
            <a:avLst/>
            <a:gdLst>
              <a:gd name="T0" fmla="*/ 2147483647 w 489"/>
              <a:gd name="T1" fmla="*/ 2147483647 h 536"/>
              <a:gd name="T2" fmla="*/ 2147483647 w 489"/>
              <a:gd name="T3" fmla="*/ 2147483647 h 536"/>
              <a:gd name="T4" fmla="*/ 2147483647 w 489"/>
              <a:gd name="T5" fmla="*/ 2147483647 h 536"/>
              <a:gd name="T6" fmla="*/ 2147483647 w 489"/>
              <a:gd name="T7" fmla="*/ 2147483647 h 536"/>
              <a:gd name="T8" fmla="*/ 2147483647 w 489"/>
              <a:gd name="T9" fmla="*/ 2147483647 h 536"/>
              <a:gd name="T10" fmla="*/ 2147483647 w 489"/>
              <a:gd name="T11" fmla="*/ 2147483647 h 536"/>
              <a:gd name="T12" fmla="*/ 2147483647 w 489"/>
              <a:gd name="T13" fmla="*/ 2147483647 h 536"/>
              <a:gd name="T14" fmla="*/ 2147483647 w 489"/>
              <a:gd name="T15" fmla="*/ 2147483647 h 536"/>
              <a:gd name="T16" fmla="*/ 2147483647 w 489"/>
              <a:gd name="T17" fmla="*/ 2147483647 h 536"/>
              <a:gd name="T18" fmla="*/ 2147483647 w 489"/>
              <a:gd name="T19" fmla="*/ 2147483647 h 536"/>
              <a:gd name="T20" fmla="*/ 2147483647 w 489"/>
              <a:gd name="T21" fmla="*/ 2147483647 h 536"/>
              <a:gd name="T22" fmla="*/ 2147483647 w 489"/>
              <a:gd name="T23" fmla="*/ 2147483647 h 536"/>
              <a:gd name="T24" fmla="*/ 2147483647 w 489"/>
              <a:gd name="T25" fmla="*/ 2147483647 h 536"/>
              <a:gd name="T26" fmla="*/ 2147483647 w 489"/>
              <a:gd name="T27" fmla="*/ 2147483647 h 536"/>
              <a:gd name="T28" fmla="*/ 2147483647 w 489"/>
              <a:gd name="T29" fmla="*/ 2147483647 h 536"/>
              <a:gd name="T30" fmla="*/ 2147483647 w 489"/>
              <a:gd name="T31" fmla="*/ 2147483647 h 536"/>
              <a:gd name="T32" fmla="*/ 2147483647 w 489"/>
              <a:gd name="T33" fmla="*/ 2147483647 h 536"/>
              <a:gd name="T34" fmla="*/ 2147483647 w 489"/>
              <a:gd name="T35" fmla="*/ 2147483647 h 536"/>
              <a:gd name="T36" fmla="*/ 2147483647 w 489"/>
              <a:gd name="T37" fmla="*/ 2147483647 h 536"/>
              <a:gd name="T38" fmla="*/ 2147483647 w 489"/>
              <a:gd name="T39" fmla="*/ 2147483647 h 536"/>
              <a:gd name="T40" fmla="*/ 2147483647 w 489"/>
              <a:gd name="T41" fmla="*/ 2147483647 h 536"/>
              <a:gd name="T42" fmla="*/ 2147483647 w 489"/>
              <a:gd name="T43" fmla="*/ 2147483647 h 536"/>
              <a:gd name="T44" fmla="*/ 2147483647 w 489"/>
              <a:gd name="T45" fmla="*/ 2147483647 h 536"/>
              <a:gd name="T46" fmla="*/ 2147483647 w 489"/>
              <a:gd name="T47" fmla="*/ 2147483647 h 536"/>
              <a:gd name="T48" fmla="*/ 2147483647 w 489"/>
              <a:gd name="T49" fmla="*/ 2147483647 h 536"/>
              <a:gd name="T50" fmla="*/ 2147483647 w 489"/>
              <a:gd name="T51" fmla="*/ 2147483647 h 536"/>
              <a:gd name="T52" fmla="*/ 2147483647 w 489"/>
              <a:gd name="T53" fmla="*/ 2147483647 h 536"/>
              <a:gd name="T54" fmla="*/ 2147483647 w 489"/>
              <a:gd name="T55" fmla="*/ 2147483647 h 536"/>
              <a:gd name="T56" fmla="*/ 0 w 489"/>
              <a:gd name="T57" fmla="*/ 2147483647 h 536"/>
              <a:gd name="T58" fmla="*/ 0 w 489"/>
              <a:gd name="T59" fmla="*/ 2147483647 h 536"/>
              <a:gd name="T60" fmla="*/ 0 w 489"/>
              <a:gd name="T61" fmla="*/ 2147483647 h 536"/>
              <a:gd name="T62" fmla="*/ 0 w 489"/>
              <a:gd name="T63" fmla="*/ 2147483647 h 536"/>
              <a:gd name="T64" fmla="*/ 2147483647 w 489"/>
              <a:gd name="T65" fmla="*/ 2147483647 h 536"/>
              <a:gd name="T66" fmla="*/ 2147483647 w 489"/>
              <a:gd name="T67" fmla="*/ 2147483647 h 536"/>
              <a:gd name="T68" fmla="*/ 2147483647 w 489"/>
              <a:gd name="T69" fmla="*/ 2147483647 h 536"/>
              <a:gd name="T70" fmla="*/ 2147483647 w 489"/>
              <a:gd name="T71" fmla="*/ 2147483647 h 536"/>
              <a:gd name="T72" fmla="*/ 2147483647 w 489"/>
              <a:gd name="T73" fmla="*/ 2147483647 h 536"/>
              <a:gd name="T74" fmla="*/ 2147483647 w 489"/>
              <a:gd name="T75" fmla="*/ 2147483647 h 536"/>
              <a:gd name="T76" fmla="*/ 2147483647 w 489"/>
              <a:gd name="T77" fmla="*/ 2147483647 h 536"/>
              <a:gd name="T78" fmla="*/ 2147483647 w 489"/>
              <a:gd name="T79" fmla="*/ 2147483647 h 536"/>
              <a:gd name="T80" fmla="*/ 2147483647 w 489"/>
              <a:gd name="T81" fmla="*/ 2147483647 h 536"/>
              <a:gd name="T82" fmla="*/ 2147483647 w 489"/>
              <a:gd name="T83" fmla="*/ 2147483647 h 536"/>
              <a:gd name="T84" fmla="*/ 2147483647 w 489"/>
              <a:gd name="T85" fmla="*/ 2147483647 h 536"/>
              <a:gd name="T86" fmla="*/ 2147483647 w 489"/>
              <a:gd name="T87" fmla="*/ 2147483647 h 536"/>
              <a:gd name="T88" fmla="*/ 2147483647 w 489"/>
              <a:gd name="T89" fmla="*/ 2147483647 h 536"/>
              <a:gd name="T90" fmla="*/ 2147483647 w 489"/>
              <a:gd name="T91" fmla="*/ 2147483647 h 536"/>
              <a:gd name="T92" fmla="*/ 2147483647 w 489"/>
              <a:gd name="T93" fmla="*/ 2147483647 h 536"/>
              <a:gd name="T94" fmla="*/ 2147483647 w 489"/>
              <a:gd name="T95" fmla="*/ 2147483647 h 536"/>
              <a:gd name="T96" fmla="*/ 2147483647 w 489"/>
              <a:gd name="T97" fmla="*/ 2147483647 h 536"/>
              <a:gd name="T98" fmla="*/ 2147483647 w 489"/>
              <a:gd name="T99" fmla="*/ 2147483647 h 536"/>
              <a:gd name="T100" fmla="*/ 2147483647 w 489"/>
              <a:gd name="T101" fmla="*/ 2147483647 h 536"/>
              <a:gd name="T102" fmla="*/ 2147483647 w 489"/>
              <a:gd name="T103" fmla="*/ 2147483647 h 536"/>
              <a:gd name="T104" fmla="*/ 2147483647 w 489"/>
              <a:gd name="T105" fmla="*/ 2147483647 h 536"/>
              <a:gd name="T106" fmla="*/ 2147483647 w 489"/>
              <a:gd name="T107" fmla="*/ 2147483647 h 536"/>
              <a:gd name="T108" fmla="*/ 2147483647 w 489"/>
              <a:gd name="T109" fmla="*/ 2147483647 h 536"/>
              <a:gd name="T110" fmla="*/ 2147483647 w 489"/>
              <a:gd name="T111" fmla="*/ 2147483647 h 536"/>
              <a:gd name="T112" fmla="*/ 2147483647 w 489"/>
              <a:gd name="T113" fmla="*/ 2147483647 h 536"/>
              <a:gd name="T114" fmla="*/ 2147483647 w 489"/>
              <a:gd name="T115" fmla="*/ 2147483647 h 536"/>
              <a:gd name="T116" fmla="*/ 2147483647 w 489"/>
              <a:gd name="T117" fmla="*/ 2147483647 h 536"/>
              <a:gd name="T118" fmla="*/ 2147483647 w 489"/>
              <a:gd name="T119" fmla="*/ 2147483647 h 536"/>
              <a:gd name="T120" fmla="*/ 2147483647 w 489"/>
              <a:gd name="T121" fmla="*/ 2147483647 h 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9" h="536">
                <a:moveTo>
                  <a:pt x="488" y="485"/>
                </a:moveTo>
                <a:lnTo>
                  <a:pt x="480" y="485"/>
                </a:lnTo>
                <a:lnTo>
                  <a:pt x="473" y="485"/>
                </a:lnTo>
                <a:lnTo>
                  <a:pt x="465" y="485"/>
                </a:lnTo>
                <a:lnTo>
                  <a:pt x="454" y="482"/>
                </a:lnTo>
                <a:lnTo>
                  <a:pt x="446" y="482"/>
                </a:lnTo>
                <a:lnTo>
                  <a:pt x="438" y="482"/>
                </a:lnTo>
                <a:lnTo>
                  <a:pt x="430" y="480"/>
                </a:lnTo>
                <a:lnTo>
                  <a:pt x="420" y="480"/>
                </a:lnTo>
                <a:lnTo>
                  <a:pt x="412" y="480"/>
                </a:lnTo>
                <a:lnTo>
                  <a:pt x="404" y="477"/>
                </a:lnTo>
                <a:lnTo>
                  <a:pt x="396" y="477"/>
                </a:lnTo>
                <a:lnTo>
                  <a:pt x="388" y="474"/>
                </a:lnTo>
                <a:lnTo>
                  <a:pt x="380" y="471"/>
                </a:lnTo>
                <a:lnTo>
                  <a:pt x="370" y="471"/>
                </a:lnTo>
                <a:lnTo>
                  <a:pt x="362" y="469"/>
                </a:lnTo>
                <a:lnTo>
                  <a:pt x="354" y="466"/>
                </a:lnTo>
                <a:lnTo>
                  <a:pt x="346" y="463"/>
                </a:lnTo>
                <a:lnTo>
                  <a:pt x="338" y="460"/>
                </a:lnTo>
                <a:lnTo>
                  <a:pt x="330" y="457"/>
                </a:lnTo>
                <a:lnTo>
                  <a:pt x="322" y="455"/>
                </a:lnTo>
                <a:lnTo>
                  <a:pt x="314" y="452"/>
                </a:lnTo>
                <a:lnTo>
                  <a:pt x="306" y="449"/>
                </a:lnTo>
                <a:lnTo>
                  <a:pt x="298" y="446"/>
                </a:lnTo>
                <a:lnTo>
                  <a:pt x="290" y="444"/>
                </a:lnTo>
                <a:lnTo>
                  <a:pt x="282" y="438"/>
                </a:lnTo>
                <a:lnTo>
                  <a:pt x="275" y="435"/>
                </a:lnTo>
                <a:lnTo>
                  <a:pt x="267" y="432"/>
                </a:lnTo>
                <a:lnTo>
                  <a:pt x="259" y="427"/>
                </a:lnTo>
                <a:lnTo>
                  <a:pt x="251" y="424"/>
                </a:lnTo>
                <a:lnTo>
                  <a:pt x="243" y="419"/>
                </a:lnTo>
                <a:lnTo>
                  <a:pt x="238" y="416"/>
                </a:lnTo>
                <a:lnTo>
                  <a:pt x="230" y="410"/>
                </a:lnTo>
                <a:lnTo>
                  <a:pt x="222" y="408"/>
                </a:lnTo>
                <a:lnTo>
                  <a:pt x="216" y="402"/>
                </a:lnTo>
                <a:lnTo>
                  <a:pt x="209" y="396"/>
                </a:lnTo>
                <a:lnTo>
                  <a:pt x="201" y="391"/>
                </a:lnTo>
                <a:lnTo>
                  <a:pt x="195" y="388"/>
                </a:lnTo>
                <a:lnTo>
                  <a:pt x="187" y="383"/>
                </a:lnTo>
                <a:lnTo>
                  <a:pt x="182" y="377"/>
                </a:lnTo>
                <a:lnTo>
                  <a:pt x="174" y="371"/>
                </a:lnTo>
                <a:lnTo>
                  <a:pt x="169" y="366"/>
                </a:lnTo>
                <a:lnTo>
                  <a:pt x="161" y="360"/>
                </a:lnTo>
                <a:lnTo>
                  <a:pt x="156" y="355"/>
                </a:lnTo>
                <a:lnTo>
                  <a:pt x="148" y="349"/>
                </a:lnTo>
                <a:lnTo>
                  <a:pt x="143" y="341"/>
                </a:lnTo>
                <a:lnTo>
                  <a:pt x="137" y="335"/>
                </a:lnTo>
                <a:lnTo>
                  <a:pt x="132" y="330"/>
                </a:lnTo>
                <a:lnTo>
                  <a:pt x="124" y="324"/>
                </a:lnTo>
                <a:lnTo>
                  <a:pt x="119" y="319"/>
                </a:lnTo>
                <a:lnTo>
                  <a:pt x="113" y="310"/>
                </a:lnTo>
                <a:lnTo>
                  <a:pt x="108" y="305"/>
                </a:lnTo>
                <a:lnTo>
                  <a:pt x="103" y="297"/>
                </a:lnTo>
                <a:lnTo>
                  <a:pt x="98" y="291"/>
                </a:lnTo>
                <a:lnTo>
                  <a:pt x="92" y="286"/>
                </a:lnTo>
                <a:lnTo>
                  <a:pt x="87" y="277"/>
                </a:lnTo>
                <a:lnTo>
                  <a:pt x="82" y="272"/>
                </a:lnTo>
                <a:lnTo>
                  <a:pt x="79" y="263"/>
                </a:lnTo>
                <a:lnTo>
                  <a:pt x="74" y="255"/>
                </a:lnTo>
                <a:lnTo>
                  <a:pt x="69" y="249"/>
                </a:lnTo>
                <a:lnTo>
                  <a:pt x="66" y="241"/>
                </a:lnTo>
                <a:lnTo>
                  <a:pt x="61" y="236"/>
                </a:lnTo>
                <a:lnTo>
                  <a:pt x="55" y="227"/>
                </a:lnTo>
                <a:lnTo>
                  <a:pt x="53" y="219"/>
                </a:lnTo>
                <a:lnTo>
                  <a:pt x="50" y="211"/>
                </a:lnTo>
                <a:lnTo>
                  <a:pt x="45" y="205"/>
                </a:lnTo>
                <a:lnTo>
                  <a:pt x="42" y="197"/>
                </a:lnTo>
                <a:lnTo>
                  <a:pt x="37" y="188"/>
                </a:lnTo>
                <a:lnTo>
                  <a:pt x="34" y="180"/>
                </a:lnTo>
                <a:lnTo>
                  <a:pt x="32" y="172"/>
                </a:lnTo>
                <a:lnTo>
                  <a:pt x="29" y="166"/>
                </a:lnTo>
                <a:lnTo>
                  <a:pt x="26" y="158"/>
                </a:lnTo>
                <a:lnTo>
                  <a:pt x="24" y="150"/>
                </a:lnTo>
                <a:lnTo>
                  <a:pt x="21" y="141"/>
                </a:lnTo>
                <a:lnTo>
                  <a:pt x="18" y="133"/>
                </a:lnTo>
                <a:lnTo>
                  <a:pt x="16" y="125"/>
                </a:lnTo>
                <a:lnTo>
                  <a:pt x="13" y="116"/>
                </a:lnTo>
                <a:lnTo>
                  <a:pt x="13" y="108"/>
                </a:lnTo>
                <a:lnTo>
                  <a:pt x="11" y="100"/>
                </a:lnTo>
                <a:lnTo>
                  <a:pt x="8" y="91"/>
                </a:lnTo>
                <a:lnTo>
                  <a:pt x="8" y="83"/>
                </a:lnTo>
                <a:lnTo>
                  <a:pt x="5" y="75"/>
                </a:lnTo>
                <a:lnTo>
                  <a:pt x="5" y="66"/>
                </a:lnTo>
                <a:lnTo>
                  <a:pt x="3" y="58"/>
                </a:lnTo>
                <a:lnTo>
                  <a:pt x="3" y="50"/>
                </a:lnTo>
                <a:lnTo>
                  <a:pt x="0" y="42"/>
                </a:lnTo>
                <a:lnTo>
                  <a:pt x="0" y="33"/>
                </a:lnTo>
                <a:lnTo>
                  <a:pt x="0" y="25"/>
                </a:lnTo>
                <a:lnTo>
                  <a:pt x="0" y="17"/>
                </a:lnTo>
                <a:lnTo>
                  <a:pt x="0" y="8"/>
                </a:lnTo>
                <a:lnTo>
                  <a:pt x="0" y="0"/>
                </a:lnTo>
                <a:lnTo>
                  <a:pt x="0" y="50"/>
                </a:lnTo>
                <a:lnTo>
                  <a:pt x="0" y="58"/>
                </a:lnTo>
                <a:lnTo>
                  <a:pt x="0" y="66"/>
                </a:lnTo>
                <a:lnTo>
                  <a:pt x="0" y="75"/>
                </a:lnTo>
                <a:lnTo>
                  <a:pt x="0" y="83"/>
                </a:lnTo>
                <a:lnTo>
                  <a:pt x="0" y="91"/>
                </a:lnTo>
                <a:lnTo>
                  <a:pt x="3" y="100"/>
                </a:lnTo>
                <a:lnTo>
                  <a:pt x="3" y="108"/>
                </a:lnTo>
                <a:lnTo>
                  <a:pt x="5" y="116"/>
                </a:lnTo>
                <a:lnTo>
                  <a:pt x="5" y="125"/>
                </a:lnTo>
                <a:lnTo>
                  <a:pt x="8" y="133"/>
                </a:lnTo>
                <a:lnTo>
                  <a:pt x="8" y="141"/>
                </a:lnTo>
                <a:lnTo>
                  <a:pt x="11" y="150"/>
                </a:lnTo>
                <a:lnTo>
                  <a:pt x="13" y="158"/>
                </a:lnTo>
                <a:lnTo>
                  <a:pt x="13" y="166"/>
                </a:lnTo>
                <a:lnTo>
                  <a:pt x="16" y="175"/>
                </a:lnTo>
                <a:lnTo>
                  <a:pt x="18" y="183"/>
                </a:lnTo>
                <a:lnTo>
                  <a:pt x="21" y="191"/>
                </a:lnTo>
                <a:lnTo>
                  <a:pt x="24" y="200"/>
                </a:lnTo>
                <a:lnTo>
                  <a:pt x="26" y="208"/>
                </a:lnTo>
                <a:lnTo>
                  <a:pt x="29" y="216"/>
                </a:lnTo>
                <a:lnTo>
                  <a:pt x="32" y="222"/>
                </a:lnTo>
                <a:lnTo>
                  <a:pt x="34" y="230"/>
                </a:lnTo>
                <a:lnTo>
                  <a:pt x="37" y="238"/>
                </a:lnTo>
                <a:lnTo>
                  <a:pt x="42" y="247"/>
                </a:lnTo>
                <a:lnTo>
                  <a:pt x="45" y="255"/>
                </a:lnTo>
                <a:lnTo>
                  <a:pt x="50" y="261"/>
                </a:lnTo>
                <a:lnTo>
                  <a:pt x="53" y="269"/>
                </a:lnTo>
                <a:lnTo>
                  <a:pt x="55" y="277"/>
                </a:lnTo>
                <a:lnTo>
                  <a:pt x="61" y="286"/>
                </a:lnTo>
                <a:lnTo>
                  <a:pt x="66" y="291"/>
                </a:lnTo>
                <a:lnTo>
                  <a:pt x="69" y="299"/>
                </a:lnTo>
                <a:lnTo>
                  <a:pt x="74" y="305"/>
                </a:lnTo>
                <a:lnTo>
                  <a:pt x="79" y="313"/>
                </a:lnTo>
                <a:lnTo>
                  <a:pt x="82" y="322"/>
                </a:lnTo>
                <a:lnTo>
                  <a:pt x="87" y="327"/>
                </a:lnTo>
                <a:lnTo>
                  <a:pt x="92" y="335"/>
                </a:lnTo>
                <a:lnTo>
                  <a:pt x="98" y="341"/>
                </a:lnTo>
                <a:lnTo>
                  <a:pt x="103" y="347"/>
                </a:lnTo>
                <a:lnTo>
                  <a:pt x="108" y="355"/>
                </a:lnTo>
                <a:lnTo>
                  <a:pt x="113" y="360"/>
                </a:lnTo>
                <a:lnTo>
                  <a:pt x="119" y="369"/>
                </a:lnTo>
                <a:lnTo>
                  <a:pt x="124" y="374"/>
                </a:lnTo>
                <a:lnTo>
                  <a:pt x="132" y="380"/>
                </a:lnTo>
                <a:lnTo>
                  <a:pt x="137" y="385"/>
                </a:lnTo>
                <a:lnTo>
                  <a:pt x="143" y="391"/>
                </a:lnTo>
                <a:lnTo>
                  <a:pt x="148" y="399"/>
                </a:lnTo>
                <a:lnTo>
                  <a:pt x="156" y="405"/>
                </a:lnTo>
                <a:lnTo>
                  <a:pt x="161" y="410"/>
                </a:lnTo>
                <a:lnTo>
                  <a:pt x="169" y="416"/>
                </a:lnTo>
                <a:lnTo>
                  <a:pt x="174" y="421"/>
                </a:lnTo>
                <a:lnTo>
                  <a:pt x="182" y="427"/>
                </a:lnTo>
                <a:lnTo>
                  <a:pt x="187" y="432"/>
                </a:lnTo>
                <a:lnTo>
                  <a:pt x="195" y="438"/>
                </a:lnTo>
                <a:lnTo>
                  <a:pt x="201" y="441"/>
                </a:lnTo>
                <a:lnTo>
                  <a:pt x="209" y="446"/>
                </a:lnTo>
                <a:lnTo>
                  <a:pt x="216" y="452"/>
                </a:lnTo>
                <a:lnTo>
                  <a:pt x="222" y="457"/>
                </a:lnTo>
                <a:lnTo>
                  <a:pt x="230" y="460"/>
                </a:lnTo>
                <a:lnTo>
                  <a:pt x="238" y="466"/>
                </a:lnTo>
                <a:lnTo>
                  <a:pt x="243" y="469"/>
                </a:lnTo>
                <a:lnTo>
                  <a:pt x="251" y="474"/>
                </a:lnTo>
                <a:lnTo>
                  <a:pt x="259" y="477"/>
                </a:lnTo>
                <a:lnTo>
                  <a:pt x="267" y="482"/>
                </a:lnTo>
                <a:lnTo>
                  <a:pt x="275" y="485"/>
                </a:lnTo>
                <a:lnTo>
                  <a:pt x="282" y="488"/>
                </a:lnTo>
                <a:lnTo>
                  <a:pt x="290" y="493"/>
                </a:lnTo>
                <a:lnTo>
                  <a:pt x="298" y="496"/>
                </a:lnTo>
                <a:lnTo>
                  <a:pt x="306" y="499"/>
                </a:lnTo>
                <a:lnTo>
                  <a:pt x="314" y="502"/>
                </a:lnTo>
                <a:lnTo>
                  <a:pt x="322" y="505"/>
                </a:lnTo>
                <a:lnTo>
                  <a:pt x="330" y="507"/>
                </a:lnTo>
                <a:lnTo>
                  <a:pt x="338" y="510"/>
                </a:lnTo>
                <a:lnTo>
                  <a:pt x="346" y="513"/>
                </a:lnTo>
                <a:lnTo>
                  <a:pt x="354" y="516"/>
                </a:lnTo>
                <a:lnTo>
                  <a:pt x="362" y="518"/>
                </a:lnTo>
                <a:lnTo>
                  <a:pt x="370" y="521"/>
                </a:lnTo>
                <a:lnTo>
                  <a:pt x="380" y="521"/>
                </a:lnTo>
                <a:lnTo>
                  <a:pt x="388" y="524"/>
                </a:lnTo>
                <a:lnTo>
                  <a:pt x="396" y="527"/>
                </a:lnTo>
                <a:lnTo>
                  <a:pt x="404" y="527"/>
                </a:lnTo>
                <a:lnTo>
                  <a:pt x="412" y="530"/>
                </a:lnTo>
                <a:lnTo>
                  <a:pt x="420" y="530"/>
                </a:lnTo>
                <a:lnTo>
                  <a:pt x="430" y="530"/>
                </a:lnTo>
                <a:lnTo>
                  <a:pt x="438" y="532"/>
                </a:lnTo>
                <a:lnTo>
                  <a:pt x="446" y="532"/>
                </a:lnTo>
                <a:lnTo>
                  <a:pt x="454" y="532"/>
                </a:lnTo>
                <a:lnTo>
                  <a:pt x="465" y="535"/>
                </a:lnTo>
                <a:lnTo>
                  <a:pt x="473" y="535"/>
                </a:lnTo>
                <a:lnTo>
                  <a:pt x="480" y="535"/>
                </a:lnTo>
                <a:lnTo>
                  <a:pt x="488" y="535"/>
                </a:lnTo>
                <a:lnTo>
                  <a:pt x="488" y="485"/>
                </a:lnTo>
              </a:path>
            </a:pathLst>
          </a:custGeom>
          <a:solidFill>
            <a:srgbClr val="5A4877"/>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4" name="Freeform 102"/>
          <p:cNvSpPr>
            <a:spLocks/>
          </p:cNvSpPr>
          <p:nvPr/>
        </p:nvSpPr>
        <p:spPr bwMode="auto">
          <a:xfrm>
            <a:off x="3463925" y="4308475"/>
            <a:ext cx="776288" cy="1541463"/>
          </a:xfrm>
          <a:custGeom>
            <a:avLst/>
            <a:gdLst>
              <a:gd name="T0" fmla="*/ 2147483647 w 489"/>
              <a:gd name="T1" fmla="*/ 2147483647 h 971"/>
              <a:gd name="T2" fmla="*/ 2147483647 w 489"/>
              <a:gd name="T3" fmla="*/ 2147483647 h 971"/>
              <a:gd name="T4" fmla="*/ 2147483647 w 489"/>
              <a:gd name="T5" fmla="*/ 2147483647 h 971"/>
              <a:gd name="T6" fmla="*/ 2147483647 w 489"/>
              <a:gd name="T7" fmla="*/ 2147483647 h 971"/>
              <a:gd name="T8" fmla="*/ 2147483647 w 489"/>
              <a:gd name="T9" fmla="*/ 2147483647 h 971"/>
              <a:gd name="T10" fmla="*/ 2147483647 w 489"/>
              <a:gd name="T11" fmla="*/ 2147483647 h 971"/>
              <a:gd name="T12" fmla="*/ 2147483647 w 489"/>
              <a:gd name="T13" fmla="*/ 2147483647 h 971"/>
              <a:gd name="T14" fmla="*/ 2147483647 w 489"/>
              <a:gd name="T15" fmla="*/ 2147483647 h 971"/>
              <a:gd name="T16" fmla="*/ 2147483647 w 489"/>
              <a:gd name="T17" fmla="*/ 2147483647 h 971"/>
              <a:gd name="T18" fmla="*/ 2147483647 w 489"/>
              <a:gd name="T19" fmla="*/ 2147483647 h 971"/>
              <a:gd name="T20" fmla="*/ 2147483647 w 489"/>
              <a:gd name="T21" fmla="*/ 2147483647 h 971"/>
              <a:gd name="T22" fmla="*/ 2147483647 w 489"/>
              <a:gd name="T23" fmla="*/ 2147483647 h 971"/>
              <a:gd name="T24" fmla="*/ 2147483647 w 489"/>
              <a:gd name="T25" fmla="*/ 2147483647 h 971"/>
              <a:gd name="T26" fmla="*/ 2147483647 w 489"/>
              <a:gd name="T27" fmla="*/ 2147483647 h 971"/>
              <a:gd name="T28" fmla="*/ 2147483647 w 489"/>
              <a:gd name="T29" fmla="*/ 2147483647 h 971"/>
              <a:gd name="T30" fmla="*/ 2147483647 w 489"/>
              <a:gd name="T31" fmla="*/ 2147483647 h 971"/>
              <a:gd name="T32" fmla="*/ 2147483647 w 489"/>
              <a:gd name="T33" fmla="*/ 2147483647 h 971"/>
              <a:gd name="T34" fmla="*/ 2147483647 w 489"/>
              <a:gd name="T35" fmla="*/ 2147483647 h 971"/>
              <a:gd name="T36" fmla="*/ 2147483647 w 489"/>
              <a:gd name="T37" fmla="*/ 2147483647 h 971"/>
              <a:gd name="T38" fmla="*/ 2147483647 w 489"/>
              <a:gd name="T39" fmla="*/ 2147483647 h 971"/>
              <a:gd name="T40" fmla="*/ 2147483647 w 489"/>
              <a:gd name="T41" fmla="*/ 2147483647 h 971"/>
              <a:gd name="T42" fmla="*/ 2147483647 w 489"/>
              <a:gd name="T43" fmla="*/ 2147483647 h 971"/>
              <a:gd name="T44" fmla="*/ 2147483647 w 489"/>
              <a:gd name="T45" fmla="*/ 2147483647 h 971"/>
              <a:gd name="T46" fmla="*/ 2147483647 w 489"/>
              <a:gd name="T47" fmla="*/ 2147483647 h 971"/>
              <a:gd name="T48" fmla="*/ 2147483647 w 489"/>
              <a:gd name="T49" fmla="*/ 2147483647 h 971"/>
              <a:gd name="T50" fmla="*/ 2147483647 w 489"/>
              <a:gd name="T51" fmla="*/ 2147483647 h 971"/>
              <a:gd name="T52" fmla="*/ 2147483647 w 489"/>
              <a:gd name="T53" fmla="*/ 2147483647 h 971"/>
              <a:gd name="T54" fmla="*/ 2147483647 w 489"/>
              <a:gd name="T55" fmla="*/ 2147483647 h 971"/>
              <a:gd name="T56" fmla="*/ 0 w 489"/>
              <a:gd name="T57" fmla="*/ 2147483647 h 971"/>
              <a:gd name="T58" fmla="*/ 0 w 489"/>
              <a:gd name="T59" fmla="*/ 2147483647 h 971"/>
              <a:gd name="T60" fmla="*/ 0 w 489"/>
              <a:gd name="T61" fmla="*/ 2147483647 h 971"/>
              <a:gd name="T62" fmla="*/ 0 w 489"/>
              <a:gd name="T63" fmla="*/ 2147483647 h 971"/>
              <a:gd name="T64" fmla="*/ 2147483647 w 489"/>
              <a:gd name="T65" fmla="*/ 2147483647 h 971"/>
              <a:gd name="T66" fmla="*/ 2147483647 w 489"/>
              <a:gd name="T67" fmla="*/ 2147483647 h 971"/>
              <a:gd name="T68" fmla="*/ 2147483647 w 489"/>
              <a:gd name="T69" fmla="*/ 2147483647 h 971"/>
              <a:gd name="T70" fmla="*/ 2147483647 w 489"/>
              <a:gd name="T71" fmla="*/ 2147483647 h 971"/>
              <a:gd name="T72" fmla="*/ 2147483647 w 489"/>
              <a:gd name="T73" fmla="*/ 2147483647 h 971"/>
              <a:gd name="T74" fmla="*/ 2147483647 w 489"/>
              <a:gd name="T75" fmla="*/ 2147483647 h 971"/>
              <a:gd name="T76" fmla="*/ 2147483647 w 489"/>
              <a:gd name="T77" fmla="*/ 2147483647 h 971"/>
              <a:gd name="T78" fmla="*/ 2147483647 w 489"/>
              <a:gd name="T79" fmla="*/ 2147483647 h 971"/>
              <a:gd name="T80" fmla="*/ 2147483647 w 489"/>
              <a:gd name="T81" fmla="*/ 2147483647 h 971"/>
              <a:gd name="T82" fmla="*/ 2147483647 w 489"/>
              <a:gd name="T83" fmla="*/ 2147483647 h 971"/>
              <a:gd name="T84" fmla="*/ 2147483647 w 489"/>
              <a:gd name="T85" fmla="*/ 2147483647 h 971"/>
              <a:gd name="T86" fmla="*/ 2147483647 w 489"/>
              <a:gd name="T87" fmla="*/ 2147483647 h 971"/>
              <a:gd name="T88" fmla="*/ 2147483647 w 489"/>
              <a:gd name="T89" fmla="*/ 2147483647 h 971"/>
              <a:gd name="T90" fmla="*/ 2147483647 w 489"/>
              <a:gd name="T91" fmla="*/ 2147483647 h 971"/>
              <a:gd name="T92" fmla="*/ 2147483647 w 489"/>
              <a:gd name="T93" fmla="*/ 2147483647 h 971"/>
              <a:gd name="T94" fmla="*/ 2147483647 w 489"/>
              <a:gd name="T95" fmla="*/ 2147483647 h 971"/>
              <a:gd name="T96" fmla="*/ 2147483647 w 489"/>
              <a:gd name="T97" fmla="*/ 2147483647 h 971"/>
              <a:gd name="T98" fmla="*/ 2147483647 w 489"/>
              <a:gd name="T99" fmla="*/ 2147483647 h 971"/>
              <a:gd name="T100" fmla="*/ 2147483647 w 489"/>
              <a:gd name="T101" fmla="*/ 2147483647 h 971"/>
              <a:gd name="T102" fmla="*/ 2147483647 w 489"/>
              <a:gd name="T103" fmla="*/ 2147483647 h 971"/>
              <a:gd name="T104" fmla="*/ 2147483647 w 489"/>
              <a:gd name="T105" fmla="*/ 2147483647 h 971"/>
              <a:gd name="T106" fmla="*/ 2147483647 w 489"/>
              <a:gd name="T107" fmla="*/ 2147483647 h 971"/>
              <a:gd name="T108" fmla="*/ 2147483647 w 489"/>
              <a:gd name="T109" fmla="*/ 2147483647 h 971"/>
              <a:gd name="T110" fmla="*/ 2147483647 w 489"/>
              <a:gd name="T111" fmla="*/ 2147483647 h 971"/>
              <a:gd name="T112" fmla="*/ 2147483647 w 489"/>
              <a:gd name="T113" fmla="*/ 2147483647 h 971"/>
              <a:gd name="T114" fmla="*/ 2147483647 w 489"/>
              <a:gd name="T115" fmla="*/ 2147483647 h 971"/>
              <a:gd name="T116" fmla="*/ 2147483647 w 489"/>
              <a:gd name="T117" fmla="*/ 0 h 971"/>
              <a:gd name="T118" fmla="*/ 2147483647 w 489"/>
              <a:gd name="T119" fmla="*/ 0 h 971"/>
              <a:gd name="T120" fmla="*/ 2147483647 w 489"/>
              <a:gd name="T121" fmla="*/ 2147483647 h 9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9" h="971">
                <a:moveTo>
                  <a:pt x="488" y="970"/>
                </a:moveTo>
                <a:lnTo>
                  <a:pt x="480" y="970"/>
                </a:lnTo>
                <a:lnTo>
                  <a:pt x="473" y="970"/>
                </a:lnTo>
                <a:lnTo>
                  <a:pt x="465" y="970"/>
                </a:lnTo>
                <a:lnTo>
                  <a:pt x="454" y="967"/>
                </a:lnTo>
                <a:lnTo>
                  <a:pt x="446" y="967"/>
                </a:lnTo>
                <a:lnTo>
                  <a:pt x="438" y="967"/>
                </a:lnTo>
                <a:lnTo>
                  <a:pt x="430" y="965"/>
                </a:lnTo>
                <a:lnTo>
                  <a:pt x="420" y="965"/>
                </a:lnTo>
                <a:lnTo>
                  <a:pt x="412" y="965"/>
                </a:lnTo>
                <a:lnTo>
                  <a:pt x="404" y="962"/>
                </a:lnTo>
                <a:lnTo>
                  <a:pt x="396" y="962"/>
                </a:lnTo>
                <a:lnTo>
                  <a:pt x="388" y="959"/>
                </a:lnTo>
                <a:lnTo>
                  <a:pt x="380" y="956"/>
                </a:lnTo>
                <a:lnTo>
                  <a:pt x="370" y="956"/>
                </a:lnTo>
                <a:lnTo>
                  <a:pt x="362" y="954"/>
                </a:lnTo>
                <a:lnTo>
                  <a:pt x="354" y="951"/>
                </a:lnTo>
                <a:lnTo>
                  <a:pt x="346" y="948"/>
                </a:lnTo>
                <a:lnTo>
                  <a:pt x="338" y="945"/>
                </a:lnTo>
                <a:lnTo>
                  <a:pt x="330" y="942"/>
                </a:lnTo>
                <a:lnTo>
                  <a:pt x="322" y="940"/>
                </a:lnTo>
                <a:lnTo>
                  <a:pt x="314" y="937"/>
                </a:lnTo>
                <a:lnTo>
                  <a:pt x="306" y="934"/>
                </a:lnTo>
                <a:lnTo>
                  <a:pt x="298" y="931"/>
                </a:lnTo>
                <a:lnTo>
                  <a:pt x="290" y="929"/>
                </a:lnTo>
                <a:lnTo>
                  <a:pt x="282" y="923"/>
                </a:lnTo>
                <a:lnTo>
                  <a:pt x="275" y="920"/>
                </a:lnTo>
                <a:lnTo>
                  <a:pt x="267" y="917"/>
                </a:lnTo>
                <a:lnTo>
                  <a:pt x="259" y="912"/>
                </a:lnTo>
                <a:lnTo>
                  <a:pt x="251" y="909"/>
                </a:lnTo>
                <a:lnTo>
                  <a:pt x="243" y="904"/>
                </a:lnTo>
                <a:lnTo>
                  <a:pt x="238" y="901"/>
                </a:lnTo>
                <a:lnTo>
                  <a:pt x="230" y="895"/>
                </a:lnTo>
                <a:lnTo>
                  <a:pt x="222" y="893"/>
                </a:lnTo>
                <a:lnTo>
                  <a:pt x="216" y="887"/>
                </a:lnTo>
                <a:lnTo>
                  <a:pt x="209" y="881"/>
                </a:lnTo>
                <a:lnTo>
                  <a:pt x="201" y="876"/>
                </a:lnTo>
                <a:lnTo>
                  <a:pt x="195" y="873"/>
                </a:lnTo>
                <a:lnTo>
                  <a:pt x="187" y="868"/>
                </a:lnTo>
                <a:lnTo>
                  <a:pt x="182" y="862"/>
                </a:lnTo>
                <a:lnTo>
                  <a:pt x="174" y="856"/>
                </a:lnTo>
                <a:lnTo>
                  <a:pt x="169" y="851"/>
                </a:lnTo>
                <a:lnTo>
                  <a:pt x="161" y="845"/>
                </a:lnTo>
                <a:lnTo>
                  <a:pt x="156" y="840"/>
                </a:lnTo>
                <a:lnTo>
                  <a:pt x="148" y="834"/>
                </a:lnTo>
                <a:lnTo>
                  <a:pt x="143" y="826"/>
                </a:lnTo>
                <a:lnTo>
                  <a:pt x="137" y="820"/>
                </a:lnTo>
                <a:lnTo>
                  <a:pt x="132" y="815"/>
                </a:lnTo>
                <a:lnTo>
                  <a:pt x="124" y="809"/>
                </a:lnTo>
                <a:lnTo>
                  <a:pt x="119" y="804"/>
                </a:lnTo>
                <a:lnTo>
                  <a:pt x="113" y="795"/>
                </a:lnTo>
                <a:lnTo>
                  <a:pt x="108" y="790"/>
                </a:lnTo>
                <a:lnTo>
                  <a:pt x="103" y="782"/>
                </a:lnTo>
                <a:lnTo>
                  <a:pt x="98" y="776"/>
                </a:lnTo>
                <a:lnTo>
                  <a:pt x="92" y="771"/>
                </a:lnTo>
                <a:lnTo>
                  <a:pt x="87" y="762"/>
                </a:lnTo>
                <a:lnTo>
                  <a:pt x="82" y="757"/>
                </a:lnTo>
                <a:lnTo>
                  <a:pt x="79" y="748"/>
                </a:lnTo>
                <a:lnTo>
                  <a:pt x="74" y="740"/>
                </a:lnTo>
                <a:lnTo>
                  <a:pt x="69" y="734"/>
                </a:lnTo>
                <a:lnTo>
                  <a:pt x="66" y="726"/>
                </a:lnTo>
                <a:lnTo>
                  <a:pt x="61" y="721"/>
                </a:lnTo>
                <a:lnTo>
                  <a:pt x="55" y="712"/>
                </a:lnTo>
                <a:lnTo>
                  <a:pt x="53" y="704"/>
                </a:lnTo>
                <a:lnTo>
                  <a:pt x="50" y="696"/>
                </a:lnTo>
                <a:lnTo>
                  <a:pt x="45" y="690"/>
                </a:lnTo>
                <a:lnTo>
                  <a:pt x="42" y="682"/>
                </a:lnTo>
                <a:lnTo>
                  <a:pt x="37" y="673"/>
                </a:lnTo>
                <a:lnTo>
                  <a:pt x="34" y="665"/>
                </a:lnTo>
                <a:lnTo>
                  <a:pt x="32" y="657"/>
                </a:lnTo>
                <a:lnTo>
                  <a:pt x="29" y="651"/>
                </a:lnTo>
                <a:lnTo>
                  <a:pt x="26" y="643"/>
                </a:lnTo>
                <a:lnTo>
                  <a:pt x="24" y="635"/>
                </a:lnTo>
                <a:lnTo>
                  <a:pt x="21" y="626"/>
                </a:lnTo>
                <a:lnTo>
                  <a:pt x="18" y="618"/>
                </a:lnTo>
                <a:lnTo>
                  <a:pt x="16" y="610"/>
                </a:lnTo>
                <a:lnTo>
                  <a:pt x="13" y="601"/>
                </a:lnTo>
                <a:lnTo>
                  <a:pt x="13" y="593"/>
                </a:lnTo>
                <a:lnTo>
                  <a:pt x="11" y="585"/>
                </a:lnTo>
                <a:lnTo>
                  <a:pt x="8" y="576"/>
                </a:lnTo>
                <a:lnTo>
                  <a:pt x="8" y="568"/>
                </a:lnTo>
                <a:lnTo>
                  <a:pt x="5" y="560"/>
                </a:lnTo>
                <a:lnTo>
                  <a:pt x="5" y="551"/>
                </a:lnTo>
                <a:lnTo>
                  <a:pt x="3" y="543"/>
                </a:lnTo>
                <a:lnTo>
                  <a:pt x="3" y="535"/>
                </a:lnTo>
                <a:lnTo>
                  <a:pt x="0" y="527"/>
                </a:lnTo>
                <a:lnTo>
                  <a:pt x="0" y="518"/>
                </a:lnTo>
                <a:lnTo>
                  <a:pt x="0" y="510"/>
                </a:lnTo>
                <a:lnTo>
                  <a:pt x="0" y="502"/>
                </a:lnTo>
                <a:lnTo>
                  <a:pt x="0" y="493"/>
                </a:lnTo>
                <a:lnTo>
                  <a:pt x="0" y="485"/>
                </a:lnTo>
                <a:lnTo>
                  <a:pt x="0" y="477"/>
                </a:lnTo>
                <a:lnTo>
                  <a:pt x="0" y="468"/>
                </a:lnTo>
                <a:lnTo>
                  <a:pt x="0" y="460"/>
                </a:lnTo>
                <a:lnTo>
                  <a:pt x="0" y="452"/>
                </a:lnTo>
                <a:lnTo>
                  <a:pt x="0" y="441"/>
                </a:lnTo>
                <a:lnTo>
                  <a:pt x="3" y="432"/>
                </a:lnTo>
                <a:lnTo>
                  <a:pt x="3" y="424"/>
                </a:lnTo>
                <a:lnTo>
                  <a:pt x="5" y="416"/>
                </a:lnTo>
                <a:lnTo>
                  <a:pt x="5" y="407"/>
                </a:lnTo>
                <a:lnTo>
                  <a:pt x="8" y="399"/>
                </a:lnTo>
                <a:lnTo>
                  <a:pt x="8" y="391"/>
                </a:lnTo>
                <a:lnTo>
                  <a:pt x="11" y="382"/>
                </a:lnTo>
                <a:lnTo>
                  <a:pt x="13" y="374"/>
                </a:lnTo>
                <a:lnTo>
                  <a:pt x="13" y="366"/>
                </a:lnTo>
                <a:lnTo>
                  <a:pt x="16" y="357"/>
                </a:lnTo>
                <a:lnTo>
                  <a:pt x="18" y="352"/>
                </a:lnTo>
                <a:lnTo>
                  <a:pt x="21" y="344"/>
                </a:lnTo>
                <a:lnTo>
                  <a:pt x="24" y="335"/>
                </a:lnTo>
                <a:lnTo>
                  <a:pt x="26" y="327"/>
                </a:lnTo>
                <a:lnTo>
                  <a:pt x="29" y="319"/>
                </a:lnTo>
                <a:lnTo>
                  <a:pt x="32" y="310"/>
                </a:lnTo>
                <a:lnTo>
                  <a:pt x="34" y="302"/>
                </a:lnTo>
                <a:lnTo>
                  <a:pt x="37" y="294"/>
                </a:lnTo>
                <a:lnTo>
                  <a:pt x="42" y="288"/>
                </a:lnTo>
                <a:lnTo>
                  <a:pt x="45" y="280"/>
                </a:lnTo>
                <a:lnTo>
                  <a:pt x="50" y="271"/>
                </a:lnTo>
                <a:lnTo>
                  <a:pt x="53" y="263"/>
                </a:lnTo>
                <a:lnTo>
                  <a:pt x="55" y="258"/>
                </a:lnTo>
                <a:lnTo>
                  <a:pt x="61" y="249"/>
                </a:lnTo>
                <a:lnTo>
                  <a:pt x="66" y="241"/>
                </a:lnTo>
                <a:lnTo>
                  <a:pt x="69" y="235"/>
                </a:lnTo>
                <a:lnTo>
                  <a:pt x="74" y="227"/>
                </a:lnTo>
                <a:lnTo>
                  <a:pt x="79" y="219"/>
                </a:lnTo>
                <a:lnTo>
                  <a:pt x="82" y="213"/>
                </a:lnTo>
                <a:lnTo>
                  <a:pt x="87" y="205"/>
                </a:lnTo>
                <a:lnTo>
                  <a:pt x="92" y="199"/>
                </a:lnTo>
                <a:lnTo>
                  <a:pt x="98" y="191"/>
                </a:lnTo>
                <a:lnTo>
                  <a:pt x="103" y="185"/>
                </a:lnTo>
                <a:lnTo>
                  <a:pt x="108" y="180"/>
                </a:lnTo>
                <a:lnTo>
                  <a:pt x="113" y="172"/>
                </a:lnTo>
                <a:lnTo>
                  <a:pt x="119" y="166"/>
                </a:lnTo>
                <a:lnTo>
                  <a:pt x="124" y="161"/>
                </a:lnTo>
                <a:lnTo>
                  <a:pt x="132" y="152"/>
                </a:lnTo>
                <a:lnTo>
                  <a:pt x="137" y="147"/>
                </a:lnTo>
                <a:lnTo>
                  <a:pt x="143" y="141"/>
                </a:lnTo>
                <a:lnTo>
                  <a:pt x="148" y="136"/>
                </a:lnTo>
                <a:lnTo>
                  <a:pt x="156" y="130"/>
                </a:lnTo>
                <a:lnTo>
                  <a:pt x="161" y="124"/>
                </a:lnTo>
                <a:lnTo>
                  <a:pt x="169" y="119"/>
                </a:lnTo>
                <a:lnTo>
                  <a:pt x="174" y="113"/>
                </a:lnTo>
                <a:lnTo>
                  <a:pt x="182" y="108"/>
                </a:lnTo>
                <a:lnTo>
                  <a:pt x="187" y="102"/>
                </a:lnTo>
                <a:lnTo>
                  <a:pt x="195" y="97"/>
                </a:lnTo>
                <a:lnTo>
                  <a:pt x="201" y="91"/>
                </a:lnTo>
                <a:lnTo>
                  <a:pt x="209" y="86"/>
                </a:lnTo>
                <a:lnTo>
                  <a:pt x="216" y="83"/>
                </a:lnTo>
                <a:lnTo>
                  <a:pt x="222" y="77"/>
                </a:lnTo>
                <a:lnTo>
                  <a:pt x="230" y="72"/>
                </a:lnTo>
                <a:lnTo>
                  <a:pt x="238" y="69"/>
                </a:lnTo>
                <a:lnTo>
                  <a:pt x="243" y="63"/>
                </a:lnTo>
                <a:lnTo>
                  <a:pt x="251" y="61"/>
                </a:lnTo>
                <a:lnTo>
                  <a:pt x="259" y="55"/>
                </a:lnTo>
                <a:lnTo>
                  <a:pt x="267" y="52"/>
                </a:lnTo>
                <a:lnTo>
                  <a:pt x="275" y="47"/>
                </a:lnTo>
                <a:lnTo>
                  <a:pt x="282" y="44"/>
                </a:lnTo>
                <a:lnTo>
                  <a:pt x="290" y="41"/>
                </a:lnTo>
                <a:lnTo>
                  <a:pt x="298" y="39"/>
                </a:lnTo>
                <a:lnTo>
                  <a:pt x="306" y="33"/>
                </a:lnTo>
                <a:lnTo>
                  <a:pt x="314" y="30"/>
                </a:lnTo>
                <a:lnTo>
                  <a:pt x="322" y="27"/>
                </a:lnTo>
                <a:lnTo>
                  <a:pt x="330" y="25"/>
                </a:lnTo>
                <a:lnTo>
                  <a:pt x="338" y="22"/>
                </a:lnTo>
                <a:lnTo>
                  <a:pt x="346" y="19"/>
                </a:lnTo>
                <a:lnTo>
                  <a:pt x="354" y="19"/>
                </a:lnTo>
                <a:lnTo>
                  <a:pt x="362" y="16"/>
                </a:lnTo>
                <a:lnTo>
                  <a:pt x="370" y="14"/>
                </a:lnTo>
                <a:lnTo>
                  <a:pt x="380" y="11"/>
                </a:lnTo>
                <a:lnTo>
                  <a:pt x="388" y="11"/>
                </a:lnTo>
                <a:lnTo>
                  <a:pt x="396" y="8"/>
                </a:lnTo>
                <a:lnTo>
                  <a:pt x="404" y="5"/>
                </a:lnTo>
                <a:lnTo>
                  <a:pt x="412" y="5"/>
                </a:lnTo>
                <a:lnTo>
                  <a:pt x="420" y="2"/>
                </a:lnTo>
                <a:lnTo>
                  <a:pt x="430" y="2"/>
                </a:lnTo>
                <a:lnTo>
                  <a:pt x="438" y="2"/>
                </a:lnTo>
                <a:lnTo>
                  <a:pt x="446" y="0"/>
                </a:lnTo>
                <a:lnTo>
                  <a:pt x="454" y="0"/>
                </a:lnTo>
                <a:lnTo>
                  <a:pt x="465" y="0"/>
                </a:lnTo>
                <a:lnTo>
                  <a:pt x="473" y="0"/>
                </a:lnTo>
                <a:lnTo>
                  <a:pt x="480" y="0"/>
                </a:lnTo>
                <a:lnTo>
                  <a:pt x="488" y="0"/>
                </a:lnTo>
                <a:lnTo>
                  <a:pt x="488" y="485"/>
                </a:lnTo>
                <a:lnTo>
                  <a:pt x="488" y="970"/>
                </a:lnTo>
              </a:path>
            </a:pathLst>
          </a:custGeom>
          <a:solidFill>
            <a:srgbClr val="B38FEE"/>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 name="Rectangle 103"/>
          <p:cNvSpPr>
            <a:spLocks noChangeArrowheads="1"/>
          </p:cNvSpPr>
          <p:nvPr/>
        </p:nvSpPr>
        <p:spPr bwMode="auto">
          <a:xfrm>
            <a:off x="4281488" y="4105275"/>
            <a:ext cx="1809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D</a:t>
            </a:r>
            <a:r>
              <a:rPr lang="en-GB" sz="1200" b="1" baseline="-25000">
                <a:solidFill>
                  <a:schemeClr val="tx1"/>
                </a:solidFill>
              </a:rPr>
              <a:t>1</a:t>
            </a:r>
            <a:endParaRPr lang="en-GB" sz="1200" b="1">
              <a:solidFill>
                <a:srgbClr val="FFFFFF"/>
              </a:solidFill>
              <a:latin typeface="Arial" pitchFamily="34" charset="0"/>
            </a:endParaRPr>
          </a:p>
        </p:txBody>
      </p:sp>
      <p:sp>
        <p:nvSpPr>
          <p:cNvPr id="28776" name="Rectangle 104"/>
          <p:cNvSpPr>
            <a:spLocks noChangeArrowheads="1"/>
          </p:cNvSpPr>
          <p:nvPr/>
        </p:nvSpPr>
        <p:spPr bwMode="auto">
          <a:xfrm>
            <a:off x="4629150" y="4194175"/>
            <a:ext cx="1809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D</a:t>
            </a:r>
            <a:r>
              <a:rPr lang="en-GB" sz="1200" b="1" baseline="-25000">
                <a:solidFill>
                  <a:schemeClr val="tx1"/>
                </a:solidFill>
              </a:rPr>
              <a:t>2</a:t>
            </a:r>
            <a:endParaRPr lang="en-GB" sz="1200" b="1">
              <a:solidFill>
                <a:srgbClr val="FFFFFF"/>
              </a:solidFill>
            </a:endParaRPr>
          </a:p>
        </p:txBody>
      </p:sp>
      <p:sp>
        <p:nvSpPr>
          <p:cNvPr id="28777" name="Rectangle 105"/>
          <p:cNvSpPr>
            <a:spLocks noChangeArrowheads="1"/>
          </p:cNvSpPr>
          <p:nvPr/>
        </p:nvSpPr>
        <p:spPr bwMode="auto">
          <a:xfrm>
            <a:off x="5159375" y="4797425"/>
            <a:ext cx="4413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5HT</a:t>
            </a:r>
            <a:r>
              <a:rPr lang="en-GB" sz="1200" b="1" baseline="-25000">
                <a:solidFill>
                  <a:schemeClr val="tx1"/>
                </a:solidFill>
              </a:rPr>
              <a:t>2A</a:t>
            </a:r>
            <a:endParaRPr lang="en-GB" sz="1200" b="1">
              <a:solidFill>
                <a:schemeClr val="tx1"/>
              </a:solidFill>
            </a:endParaRPr>
          </a:p>
        </p:txBody>
      </p:sp>
      <p:sp>
        <p:nvSpPr>
          <p:cNvPr id="28778" name="Rectangle 106"/>
          <p:cNvSpPr>
            <a:spLocks noChangeArrowheads="1"/>
          </p:cNvSpPr>
          <p:nvPr/>
        </p:nvSpPr>
        <p:spPr bwMode="auto">
          <a:xfrm>
            <a:off x="4951413" y="5532438"/>
            <a:ext cx="169862"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A</a:t>
            </a:r>
            <a:r>
              <a:rPr lang="en-GB" sz="1200" b="1" baseline="-25000">
                <a:solidFill>
                  <a:schemeClr val="tx1"/>
                </a:solidFill>
              </a:rPr>
              <a:t>1</a:t>
            </a:r>
            <a:endParaRPr lang="en-GB" sz="1200" b="1">
              <a:solidFill>
                <a:schemeClr val="tx1"/>
              </a:solidFill>
            </a:endParaRPr>
          </a:p>
        </p:txBody>
      </p:sp>
      <p:sp>
        <p:nvSpPr>
          <p:cNvPr id="28779" name="Rectangle 107"/>
          <p:cNvSpPr>
            <a:spLocks noChangeArrowheads="1"/>
          </p:cNvSpPr>
          <p:nvPr/>
        </p:nvSpPr>
        <p:spPr bwMode="auto">
          <a:xfrm>
            <a:off x="4611688" y="5888038"/>
            <a:ext cx="18097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H</a:t>
            </a:r>
            <a:r>
              <a:rPr lang="en-GB" sz="1200" b="1" baseline="-25000">
                <a:solidFill>
                  <a:schemeClr val="tx1"/>
                </a:solidFill>
              </a:rPr>
              <a:t>1</a:t>
            </a:r>
            <a:endParaRPr lang="en-GB" sz="1200" b="1">
              <a:solidFill>
                <a:schemeClr val="tx1"/>
              </a:solidFill>
            </a:endParaRPr>
          </a:p>
        </p:txBody>
      </p:sp>
      <p:sp>
        <p:nvSpPr>
          <p:cNvPr id="28780" name="Rectangle 108"/>
          <p:cNvSpPr>
            <a:spLocks noChangeArrowheads="1"/>
          </p:cNvSpPr>
          <p:nvPr/>
        </p:nvSpPr>
        <p:spPr bwMode="auto">
          <a:xfrm>
            <a:off x="3230563" y="5070475"/>
            <a:ext cx="1365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200" b="1">
                <a:solidFill>
                  <a:schemeClr val="tx1"/>
                </a:solidFill>
              </a:rPr>
              <a:t>M</a:t>
            </a:r>
            <a:endParaRPr lang="en-GB" sz="1200" b="1">
              <a:solidFill>
                <a:srgbClr val="FFFFFF"/>
              </a:solidFill>
              <a:latin typeface="Arial" pitchFamily="34" charset="0"/>
            </a:endParaRPr>
          </a:p>
        </p:txBody>
      </p:sp>
      <p:sp>
        <p:nvSpPr>
          <p:cNvPr id="28781" name="Rectangle 109"/>
          <p:cNvSpPr>
            <a:spLocks noChangeArrowheads="1"/>
          </p:cNvSpPr>
          <p:nvPr/>
        </p:nvSpPr>
        <p:spPr bwMode="auto">
          <a:xfrm>
            <a:off x="5770563" y="3606800"/>
            <a:ext cx="1666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1">
                <a:solidFill>
                  <a:srgbClr val="FFFFFF"/>
                </a:solidFill>
                <a:latin typeface="Arial" pitchFamily="34" charset="0"/>
              </a:rPr>
              <a:t>A</a:t>
            </a:r>
            <a:r>
              <a:rPr lang="en-GB" sz="1200" b="1" baseline="-25000">
                <a:solidFill>
                  <a:srgbClr val="FFFFFF"/>
                </a:solidFill>
                <a:latin typeface="Arial" pitchFamily="34" charset="0"/>
              </a:rPr>
              <a:t>1</a:t>
            </a:r>
            <a:endParaRPr lang="en-GB" sz="1200" b="1">
              <a:solidFill>
                <a:schemeClr val="tx1"/>
              </a:solidFill>
              <a:latin typeface="Times New Roman" pitchFamily="18" charset="0"/>
            </a:endParaRPr>
          </a:p>
        </p:txBody>
      </p:sp>
      <p:sp>
        <p:nvSpPr>
          <p:cNvPr id="28782" name="Text Box 110"/>
          <p:cNvSpPr txBox="1">
            <a:spLocks noChangeArrowheads="1"/>
          </p:cNvSpPr>
          <p:nvPr/>
        </p:nvSpPr>
        <p:spPr bwMode="auto">
          <a:xfrm>
            <a:off x="6438900" y="3698875"/>
            <a:ext cx="1489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a:solidFill>
                  <a:schemeClr val="tx2"/>
                </a:solidFill>
              </a:rPr>
              <a:t>Risperidone</a:t>
            </a:r>
            <a:endParaRPr lang="en-GB" sz="1600" b="1">
              <a:solidFill>
                <a:schemeClr val="tx2"/>
              </a:solidFill>
              <a:latin typeface="Arial" pitchFamily="34" charset="0"/>
            </a:endParaRPr>
          </a:p>
        </p:txBody>
      </p:sp>
      <p:sp>
        <p:nvSpPr>
          <p:cNvPr id="28783" name="Text Box 111"/>
          <p:cNvSpPr txBox="1">
            <a:spLocks noChangeArrowheads="1"/>
          </p:cNvSpPr>
          <p:nvPr/>
        </p:nvSpPr>
        <p:spPr bwMode="auto">
          <a:xfrm>
            <a:off x="3498850" y="3733800"/>
            <a:ext cx="14287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a:solidFill>
                  <a:schemeClr val="tx2"/>
                </a:solidFill>
              </a:rPr>
              <a:t>Olanzapine</a:t>
            </a:r>
            <a:endParaRPr lang="en-GB" sz="1600" b="1">
              <a:solidFill>
                <a:schemeClr val="tx2"/>
              </a:solidFill>
              <a:latin typeface="Arial" pitchFamily="34" charset="0"/>
            </a:endParaRPr>
          </a:p>
        </p:txBody>
      </p:sp>
      <p:sp>
        <p:nvSpPr>
          <p:cNvPr id="28784" name="Text Box 112"/>
          <p:cNvSpPr txBox="1">
            <a:spLocks noChangeArrowheads="1"/>
          </p:cNvSpPr>
          <p:nvPr/>
        </p:nvSpPr>
        <p:spPr bwMode="auto">
          <a:xfrm>
            <a:off x="228600" y="3886200"/>
            <a:ext cx="2819400" cy="2132013"/>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80000"/>
              </a:lnSpc>
              <a:spcBef>
                <a:spcPct val="50000"/>
              </a:spcBef>
            </a:pPr>
            <a:r>
              <a:rPr lang="en-GB">
                <a:solidFill>
                  <a:schemeClr val="tx1"/>
                </a:solidFill>
              </a:rPr>
              <a:t>RECEPTOR</a:t>
            </a:r>
          </a:p>
          <a:p>
            <a:pPr>
              <a:lnSpc>
                <a:spcPct val="80000"/>
              </a:lnSpc>
              <a:spcBef>
                <a:spcPct val="50000"/>
              </a:spcBef>
            </a:pPr>
            <a:r>
              <a:rPr lang="en-GB" sz="1800">
                <a:solidFill>
                  <a:schemeClr val="tx1"/>
                </a:solidFill>
              </a:rPr>
              <a:t>A</a:t>
            </a:r>
            <a:r>
              <a:rPr lang="en-GB" sz="1800" baseline="-25000">
                <a:solidFill>
                  <a:schemeClr val="tx1"/>
                </a:solidFill>
              </a:rPr>
              <a:t>1, 2  </a:t>
            </a:r>
            <a:r>
              <a:rPr lang="en-GB" sz="1800">
                <a:solidFill>
                  <a:schemeClr val="tx1"/>
                </a:solidFill>
              </a:rPr>
              <a:t>= </a:t>
            </a:r>
            <a:r>
              <a:rPr lang="en-GB" sz="1800">
                <a:solidFill>
                  <a:schemeClr val="tx1"/>
                </a:solidFill>
                <a:sym typeface="Symbol" pitchFamily="18" charset="2"/>
              </a:rPr>
              <a:t></a:t>
            </a:r>
            <a:r>
              <a:rPr lang="en-GB" sz="1800" baseline="-25000">
                <a:solidFill>
                  <a:schemeClr val="tx1"/>
                </a:solidFill>
              </a:rPr>
              <a:t>1</a:t>
            </a:r>
            <a:r>
              <a:rPr lang="en-GB" sz="1800">
                <a:solidFill>
                  <a:schemeClr val="tx1"/>
                </a:solidFill>
              </a:rPr>
              <a:t>, </a:t>
            </a:r>
            <a:r>
              <a:rPr lang="en-GB" sz="1800">
                <a:solidFill>
                  <a:schemeClr val="tx1"/>
                </a:solidFill>
                <a:sym typeface="Symbol" pitchFamily="18" charset="2"/>
              </a:rPr>
              <a:t></a:t>
            </a:r>
            <a:r>
              <a:rPr lang="en-GB" sz="1800">
                <a:solidFill>
                  <a:schemeClr val="tx1"/>
                </a:solidFill>
              </a:rPr>
              <a:t> </a:t>
            </a:r>
            <a:r>
              <a:rPr lang="en-GB" sz="1800" baseline="-25000">
                <a:solidFill>
                  <a:schemeClr val="tx1"/>
                </a:solidFill>
              </a:rPr>
              <a:t>2</a:t>
            </a:r>
            <a:r>
              <a:rPr lang="en-GB" sz="1800">
                <a:solidFill>
                  <a:schemeClr val="tx1"/>
                </a:solidFill>
              </a:rPr>
              <a:t> adrenergic</a:t>
            </a:r>
          </a:p>
          <a:p>
            <a:pPr>
              <a:lnSpc>
                <a:spcPct val="80000"/>
              </a:lnSpc>
              <a:spcBef>
                <a:spcPct val="50000"/>
              </a:spcBef>
            </a:pPr>
            <a:r>
              <a:rPr lang="en-GB" sz="1800">
                <a:solidFill>
                  <a:schemeClr val="tx1"/>
                </a:solidFill>
              </a:rPr>
              <a:t>D</a:t>
            </a:r>
            <a:r>
              <a:rPr lang="en-GB" sz="1800" baseline="-25000">
                <a:solidFill>
                  <a:schemeClr val="tx1"/>
                </a:solidFill>
              </a:rPr>
              <a:t>1,2</a:t>
            </a:r>
            <a:r>
              <a:rPr lang="en-GB" sz="1800">
                <a:solidFill>
                  <a:schemeClr val="tx1"/>
                </a:solidFill>
              </a:rPr>
              <a:t>  = dopamine</a:t>
            </a:r>
          </a:p>
          <a:p>
            <a:pPr>
              <a:lnSpc>
                <a:spcPct val="80000"/>
              </a:lnSpc>
              <a:spcBef>
                <a:spcPct val="50000"/>
              </a:spcBef>
            </a:pPr>
            <a:r>
              <a:rPr lang="en-GB" sz="1800">
                <a:solidFill>
                  <a:schemeClr val="tx1"/>
                </a:solidFill>
              </a:rPr>
              <a:t>H</a:t>
            </a:r>
            <a:r>
              <a:rPr lang="en-GB" sz="1800" baseline="-25000">
                <a:solidFill>
                  <a:schemeClr val="tx1"/>
                </a:solidFill>
              </a:rPr>
              <a:t>1</a:t>
            </a:r>
            <a:r>
              <a:rPr lang="en-GB" sz="1800">
                <a:solidFill>
                  <a:schemeClr val="tx1"/>
                </a:solidFill>
              </a:rPr>
              <a:t>    = histamine</a:t>
            </a:r>
          </a:p>
          <a:p>
            <a:pPr>
              <a:lnSpc>
                <a:spcPct val="80000"/>
              </a:lnSpc>
              <a:spcBef>
                <a:spcPct val="50000"/>
              </a:spcBef>
            </a:pPr>
            <a:r>
              <a:rPr lang="en-GB" sz="1800">
                <a:solidFill>
                  <a:schemeClr val="tx1"/>
                </a:solidFill>
              </a:rPr>
              <a:t>5HT </a:t>
            </a:r>
            <a:r>
              <a:rPr lang="en-GB" sz="1800" baseline="-25000">
                <a:solidFill>
                  <a:schemeClr val="tx1"/>
                </a:solidFill>
              </a:rPr>
              <a:t>1A, 2A</a:t>
            </a:r>
            <a:r>
              <a:rPr lang="en-GB" sz="1800">
                <a:solidFill>
                  <a:schemeClr val="tx1"/>
                </a:solidFill>
              </a:rPr>
              <a:t> = serotonin</a:t>
            </a:r>
          </a:p>
          <a:p>
            <a:pPr>
              <a:lnSpc>
                <a:spcPct val="80000"/>
              </a:lnSpc>
              <a:spcBef>
                <a:spcPct val="50000"/>
              </a:spcBef>
            </a:pPr>
            <a:r>
              <a:rPr lang="en-GB" sz="1800">
                <a:solidFill>
                  <a:schemeClr val="tx1"/>
                </a:solidFill>
              </a:rPr>
              <a:t>M    = muscarinic</a:t>
            </a:r>
            <a:endParaRPr lang="en-GB" b="1">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81000" y="381000"/>
            <a:ext cx="8458200" cy="990600"/>
          </a:xfrm>
        </p:spPr>
        <p:txBody>
          <a:bodyPr/>
          <a:lstStyle/>
          <a:p>
            <a:pPr algn="ctr"/>
            <a:r>
              <a:rPr lang="en-US" sz="3200" smtClean="0">
                <a:solidFill>
                  <a:srgbClr val="000066"/>
                </a:solidFill>
                <a:latin typeface="Tahoma" pitchFamily="34" charset="0"/>
              </a:rPr>
              <a:t>ANTIPSYCHOTICS &amp; SUDDEN UNEXPECTED DEATH: POTENTIAL CAUSES</a:t>
            </a:r>
            <a:endParaRPr lang="en-US" sz="3200" smtClean="0">
              <a:solidFill>
                <a:srgbClr val="000066"/>
              </a:solidFill>
            </a:endParaRPr>
          </a:p>
        </p:txBody>
      </p:sp>
      <p:sp>
        <p:nvSpPr>
          <p:cNvPr id="139267" name="Rectangle 3"/>
          <p:cNvSpPr>
            <a:spLocks noGrp="1" noChangeArrowheads="1"/>
          </p:cNvSpPr>
          <p:nvPr>
            <p:ph type="body" idx="1"/>
          </p:nvPr>
        </p:nvSpPr>
        <p:spPr>
          <a:xfrm>
            <a:off x="244475" y="1371600"/>
            <a:ext cx="8594725" cy="5105400"/>
          </a:xfrm>
        </p:spPr>
        <p:txBody>
          <a:bodyPr/>
          <a:lstStyle/>
          <a:p>
            <a:pPr>
              <a:lnSpc>
                <a:spcPct val="90000"/>
              </a:lnSpc>
              <a:buClr>
                <a:srgbClr val="000066"/>
              </a:buClr>
              <a:buFont typeface="Arial" pitchFamily="34" charset="0"/>
              <a:buChar char="•"/>
              <a:defRPr/>
            </a:pPr>
            <a:r>
              <a:rPr lang="en-US" sz="2800" dirty="0" smtClean="0"/>
              <a:t>Hyperpyrexia</a:t>
            </a:r>
          </a:p>
          <a:p>
            <a:pPr>
              <a:lnSpc>
                <a:spcPct val="90000"/>
              </a:lnSpc>
              <a:buClr>
                <a:srgbClr val="000066"/>
              </a:buClr>
              <a:buFont typeface="Arial" pitchFamily="34" charset="0"/>
              <a:buChar char="•"/>
              <a:defRPr/>
            </a:pPr>
            <a:r>
              <a:rPr lang="en-US" sz="2800" dirty="0" smtClean="0"/>
              <a:t>Vasodilation and hypotension</a:t>
            </a:r>
          </a:p>
          <a:p>
            <a:pPr>
              <a:lnSpc>
                <a:spcPct val="90000"/>
              </a:lnSpc>
              <a:buClr>
                <a:srgbClr val="000066"/>
              </a:buClr>
              <a:buFont typeface="Arial" pitchFamily="34" charset="0"/>
              <a:buChar char="•"/>
              <a:defRPr/>
            </a:pPr>
            <a:r>
              <a:rPr lang="en-US" sz="2800" dirty="0" smtClean="0"/>
              <a:t>Malignant hypotension</a:t>
            </a:r>
          </a:p>
          <a:p>
            <a:pPr>
              <a:lnSpc>
                <a:spcPct val="90000"/>
              </a:lnSpc>
              <a:buClr>
                <a:srgbClr val="000066"/>
              </a:buClr>
              <a:buFont typeface="Arial" pitchFamily="34" charset="0"/>
              <a:buChar char="•"/>
              <a:defRPr/>
            </a:pPr>
            <a:r>
              <a:rPr lang="en-US" sz="2800" dirty="0" smtClean="0"/>
              <a:t>Epileptic seizures</a:t>
            </a:r>
          </a:p>
          <a:p>
            <a:pPr>
              <a:lnSpc>
                <a:spcPct val="90000"/>
              </a:lnSpc>
              <a:buClr>
                <a:srgbClr val="000066"/>
              </a:buClr>
              <a:buFont typeface="Arial" pitchFamily="34" charset="0"/>
              <a:buChar char="•"/>
              <a:defRPr/>
            </a:pPr>
            <a:r>
              <a:rPr lang="en-US" sz="2800" dirty="0" smtClean="0"/>
              <a:t>Aspiration and asphyxia</a:t>
            </a:r>
            <a:endParaRPr lang="en-US" dirty="0" smtClean="0"/>
          </a:p>
          <a:p>
            <a:pPr lvl="1">
              <a:lnSpc>
                <a:spcPct val="90000"/>
              </a:lnSpc>
              <a:buClr>
                <a:srgbClr val="000066"/>
              </a:buClr>
              <a:buSzPct val="75000"/>
              <a:buFont typeface="Arial" pitchFamily="34" charset="0"/>
              <a:buChar char="•"/>
              <a:defRPr/>
            </a:pPr>
            <a:r>
              <a:rPr lang="en-US" sz="2500" dirty="0" smtClean="0"/>
              <a:t>Possibly related to impaired gag reflex / laryngeal-pharyngeal dystonia.</a:t>
            </a:r>
            <a:endParaRPr lang="en-US" dirty="0" smtClean="0"/>
          </a:p>
          <a:p>
            <a:pPr marL="0" indent="0">
              <a:lnSpc>
                <a:spcPct val="90000"/>
              </a:lnSpc>
              <a:buClr>
                <a:srgbClr val="000066"/>
              </a:buClr>
              <a:buFont typeface="Monotype Sorts" pitchFamily="2" charset="2"/>
              <a:buNone/>
              <a:defRPr/>
            </a:pPr>
            <a:r>
              <a:rPr lang="en-US" sz="2800" dirty="0" err="1" smtClean="0">
                <a:solidFill>
                  <a:srgbClr val="000066"/>
                </a:solidFill>
              </a:rPr>
              <a:t>Cardiotoxicity</a:t>
            </a:r>
            <a:endParaRPr lang="en-US" dirty="0" smtClean="0">
              <a:solidFill>
                <a:srgbClr val="000066"/>
              </a:solidFill>
            </a:endParaRPr>
          </a:p>
          <a:p>
            <a:pPr lvl="1">
              <a:lnSpc>
                <a:spcPct val="90000"/>
              </a:lnSpc>
              <a:buClr>
                <a:srgbClr val="000066"/>
              </a:buClr>
              <a:buSzPct val="75000"/>
              <a:buFont typeface="Arial" pitchFamily="34" charset="0"/>
              <a:buChar char="•"/>
              <a:defRPr/>
            </a:pPr>
            <a:r>
              <a:rPr lang="en-US" sz="2500" dirty="0" smtClean="0"/>
              <a:t>Increased risk of QTc prolongation.</a:t>
            </a:r>
            <a:endParaRPr lang="en-US" dirty="0" smtClean="0"/>
          </a:p>
          <a:p>
            <a:pPr lvl="1">
              <a:lnSpc>
                <a:spcPct val="90000"/>
              </a:lnSpc>
              <a:buClr>
                <a:srgbClr val="000066"/>
              </a:buClr>
              <a:buSzPct val="75000"/>
              <a:buFont typeface="Arial" pitchFamily="34" charset="0"/>
              <a:buChar char="•"/>
              <a:defRPr/>
            </a:pPr>
            <a:r>
              <a:rPr lang="en-US" sz="2500" dirty="0" smtClean="0"/>
              <a:t>Dose dependent </a:t>
            </a:r>
            <a:r>
              <a:rPr lang="en-US" sz="1600" dirty="0" smtClean="0"/>
              <a:t>Warner et al 1996, Reilly et al 2000</a:t>
            </a:r>
            <a:r>
              <a:rPr lang="en-US" dirty="0" smtClean="0"/>
              <a:t> </a:t>
            </a:r>
          </a:p>
          <a:p>
            <a:pPr lvl="1">
              <a:lnSpc>
                <a:spcPct val="90000"/>
              </a:lnSpc>
              <a:buClr>
                <a:srgbClr val="000066"/>
              </a:buClr>
              <a:buSzPct val="75000"/>
              <a:buFont typeface="Arial" pitchFamily="34" charset="0"/>
              <a:buChar char="•"/>
              <a:defRPr/>
            </a:pPr>
            <a:r>
              <a:rPr lang="en-US" sz="2500" dirty="0" smtClean="0"/>
              <a:t>Abnormal </a:t>
            </a:r>
            <a:r>
              <a:rPr lang="en-US" sz="2500" dirty="0" err="1" smtClean="0"/>
              <a:t>repolarisation</a:t>
            </a:r>
            <a:r>
              <a:rPr lang="en-US" sz="2500" dirty="0" smtClean="0"/>
              <a:t>	torsade de pointes        VF</a:t>
            </a:r>
            <a:endParaRPr lang="en-US" dirty="0" smtClean="0"/>
          </a:p>
        </p:txBody>
      </p:sp>
      <p:sp>
        <p:nvSpPr>
          <p:cNvPr id="121860" name="Text Box 4"/>
          <p:cNvSpPr txBox="1">
            <a:spLocks noChangeArrowheads="1"/>
          </p:cNvSpPr>
          <p:nvPr/>
        </p:nvSpPr>
        <p:spPr bwMode="auto">
          <a:xfrm>
            <a:off x="7369175" y="5680075"/>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endParaRPr lang="en-US" sz="2400">
              <a:solidFill>
                <a:srgbClr val="FF99CC"/>
              </a:solidFill>
              <a:latin typeface="Times New Roman" pitchFamily="18" charset="0"/>
            </a:endParaRPr>
          </a:p>
        </p:txBody>
      </p:sp>
      <p:sp>
        <p:nvSpPr>
          <p:cNvPr id="121861" name="AutoShape 5"/>
          <p:cNvSpPr>
            <a:spLocks noChangeArrowheads="1"/>
          </p:cNvSpPr>
          <p:nvPr/>
        </p:nvSpPr>
        <p:spPr bwMode="auto">
          <a:xfrm>
            <a:off x="4484688" y="5981700"/>
            <a:ext cx="338137" cy="152400"/>
          </a:xfrm>
          <a:prstGeom prst="rightArrow">
            <a:avLst>
              <a:gd name="adj1" fmla="val 50000"/>
              <a:gd name="adj2" fmla="val 55469"/>
            </a:avLst>
          </a:prstGeom>
          <a:solidFill>
            <a:srgbClr val="000066"/>
          </a:solidFill>
          <a:ln w="12700">
            <a:solidFill>
              <a:srgbClr val="000066"/>
            </a:solidFill>
            <a:miter lim="800000"/>
            <a:headEnd type="none" w="sm" len="sm"/>
            <a:tailEnd type="none" w="sm" len="sm"/>
          </a:ln>
        </p:spPr>
        <p:txBody>
          <a:bodyPr wrap="none" anchor="ctr"/>
          <a:lstStyle/>
          <a:p>
            <a:endParaRPr lang="en-US"/>
          </a:p>
        </p:txBody>
      </p:sp>
      <p:sp>
        <p:nvSpPr>
          <p:cNvPr id="121862" name="AutoShape 6"/>
          <p:cNvSpPr>
            <a:spLocks noChangeArrowheads="1"/>
          </p:cNvSpPr>
          <p:nvPr/>
        </p:nvSpPr>
        <p:spPr bwMode="auto">
          <a:xfrm>
            <a:off x="7713663" y="5984875"/>
            <a:ext cx="338137" cy="152400"/>
          </a:xfrm>
          <a:prstGeom prst="rightArrow">
            <a:avLst>
              <a:gd name="adj1" fmla="val 50000"/>
              <a:gd name="adj2" fmla="val 55469"/>
            </a:avLst>
          </a:prstGeom>
          <a:solidFill>
            <a:srgbClr val="000066"/>
          </a:solidFill>
          <a:ln w="12700">
            <a:solidFill>
              <a:srgbClr val="000066"/>
            </a:solidFill>
            <a:miter lim="800000"/>
            <a:headEnd type="none" w="sm" len="sm"/>
            <a:tailEnd type="none" w="sm" len="sm"/>
          </a:ln>
        </p:spPr>
        <p:txBody>
          <a:bodyPr wrap="none" anchor="ct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2571750" y="152400"/>
            <a:ext cx="3992563"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defRPr/>
            </a:pPr>
            <a:r>
              <a:rPr lang="en-GB" sz="3200" dirty="0" smtClean="0">
                <a:solidFill>
                  <a:srgbClr val="000066"/>
                </a:solidFill>
                <a:latin typeface="+mn-lt"/>
              </a:rPr>
              <a:t>HEART RATE 60 BPM</a:t>
            </a:r>
          </a:p>
          <a:p>
            <a:pPr algn="ctr">
              <a:defRPr/>
            </a:pPr>
            <a:r>
              <a:rPr lang="en-GB" sz="3200" dirty="0" smtClean="0">
                <a:solidFill>
                  <a:srgbClr val="000066"/>
                </a:solidFill>
                <a:latin typeface="+mn-lt"/>
              </a:rPr>
              <a:t>QT/QTC 370/370</a:t>
            </a:r>
          </a:p>
        </p:txBody>
      </p:sp>
      <p:grpSp>
        <p:nvGrpSpPr>
          <p:cNvPr id="122883" name="Group 3"/>
          <p:cNvGrpSpPr>
            <a:grpSpLocks/>
          </p:cNvGrpSpPr>
          <p:nvPr/>
        </p:nvGrpSpPr>
        <p:grpSpPr bwMode="auto">
          <a:xfrm>
            <a:off x="1828800" y="1423988"/>
            <a:ext cx="5532438" cy="4525962"/>
            <a:chOff x="1152" y="897"/>
            <a:chExt cx="3485" cy="2851"/>
          </a:xfrm>
        </p:grpSpPr>
        <p:pic>
          <p:nvPicPr>
            <p:cNvPr id="122884" name="Picture 4" descr="C:\WINDOWS\TEMP\TMP1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897"/>
              <a:ext cx="3485"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Oval 5"/>
            <p:cNvSpPr>
              <a:spLocks noChangeArrowheads="1"/>
            </p:cNvSpPr>
            <p:nvPr/>
          </p:nvSpPr>
          <p:spPr bwMode="auto">
            <a:xfrm rot="-5400000">
              <a:off x="2269" y="1291"/>
              <a:ext cx="1152" cy="1066"/>
            </a:xfrm>
            <a:prstGeom prst="ellipse">
              <a:avLst/>
            </a:prstGeom>
            <a:noFill/>
            <a:ln w="3175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86" name="Line 6"/>
            <p:cNvSpPr>
              <a:spLocks noChangeShapeType="1"/>
            </p:cNvSpPr>
            <p:nvPr/>
          </p:nvSpPr>
          <p:spPr bwMode="auto">
            <a:xfrm rot="-5400000">
              <a:off x="2376" y="1824"/>
              <a:ext cx="1152"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887" name="Line 7"/>
            <p:cNvSpPr>
              <a:spLocks noChangeShapeType="1"/>
            </p:cNvSpPr>
            <p:nvPr/>
          </p:nvSpPr>
          <p:spPr bwMode="auto">
            <a:xfrm rot="-5400000">
              <a:off x="2053" y="1824"/>
              <a:ext cx="864"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906" name="Picture 2" descr="C:\WINDOWS\TEMP\TMP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201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3" descr="C:\WINDOWS\TEMP\TMP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863" y="762000"/>
            <a:ext cx="619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Text Box 4"/>
          <p:cNvSpPr txBox="1">
            <a:spLocks noChangeArrowheads="1"/>
          </p:cNvSpPr>
          <p:nvPr/>
        </p:nvSpPr>
        <p:spPr bwMode="auto">
          <a:xfrm>
            <a:off x="2506663" y="228600"/>
            <a:ext cx="4371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3200">
                <a:solidFill>
                  <a:srgbClr val="000066"/>
                </a:solidFill>
                <a:cs typeface="Tahoma" pitchFamily="34" charset="0"/>
              </a:rPr>
              <a:t>Ventricular tachycardia</a:t>
            </a:r>
            <a:endParaRPr lang="en-GB" sz="2400">
              <a:solidFill>
                <a:srgbClr val="000066"/>
              </a:solidFill>
              <a:cs typeface="Tahoma" pitchFamily="34" charset="0"/>
            </a:endParaRPr>
          </a:p>
        </p:txBody>
      </p:sp>
      <p:sp>
        <p:nvSpPr>
          <p:cNvPr id="123909" name="Text Box 5"/>
          <p:cNvSpPr txBox="1">
            <a:spLocks noChangeArrowheads="1"/>
          </p:cNvSpPr>
          <p:nvPr/>
        </p:nvSpPr>
        <p:spPr bwMode="auto">
          <a:xfrm>
            <a:off x="2673350" y="3276600"/>
            <a:ext cx="4038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3200">
                <a:solidFill>
                  <a:srgbClr val="000066"/>
                </a:solidFill>
                <a:cs typeface="Tahoma" pitchFamily="34" charset="0"/>
              </a:rPr>
              <a:t>Torsade de pointes</a:t>
            </a:r>
            <a:endParaRPr lang="en-GB" sz="2400">
              <a:solidFill>
                <a:srgbClr val="000066"/>
              </a:solidFill>
              <a:cs typeface="Tahoma"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381000" y="266700"/>
            <a:ext cx="8382000" cy="857250"/>
          </a:xfrm>
          <a:noFill/>
          <a:extLst>
            <a:ext uri="{91240B29-F687-4F45-9708-019B960494DF}">
              <a14:hiddenLine xmlns:a14="http://schemas.microsoft.com/office/drawing/2010/main" w="508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smtClean="0">
                <a:solidFill>
                  <a:srgbClr val="000066"/>
                </a:solidFill>
                <a:latin typeface="Tahoma" pitchFamily="34" charset="0"/>
              </a:rPr>
              <a:t>FACTORS ASSOCIATED WITH QTc PROLONGATION</a:t>
            </a:r>
            <a:r>
              <a:rPr lang="en-GB" sz="2800" smtClean="0">
                <a:solidFill>
                  <a:srgbClr val="000066"/>
                </a:solidFill>
              </a:rPr>
              <a:t> </a:t>
            </a:r>
          </a:p>
        </p:txBody>
      </p:sp>
      <p:sp>
        <p:nvSpPr>
          <p:cNvPr id="124931" name="Rectangle 3"/>
          <p:cNvSpPr>
            <a:spLocks noChangeArrowheads="1"/>
          </p:cNvSpPr>
          <p:nvPr/>
        </p:nvSpPr>
        <p:spPr bwMode="auto">
          <a:xfrm>
            <a:off x="3048000" y="6248400"/>
            <a:ext cx="58245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60000"/>
              </a:spcBef>
            </a:pPr>
            <a:r>
              <a:rPr lang="en-GB" sz="1600" i="1">
                <a:solidFill>
                  <a:schemeClr val="tx1"/>
                </a:solidFill>
              </a:rPr>
              <a:t>Bednar et al 2001; Viskin 1999</a:t>
            </a:r>
          </a:p>
        </p:txBody>
      </p:sp>
      <p:sp>
        <p:nvSpPr>
          <p:cNvPr id="124932" name="Freeform 4"/>
          <p:cNvSpPr>
            <a:spLocks/>
          </p:cNvSpPr>
          <p:nvPr/>
        </p:nvSpPr>
        <p:spPr bwMode="auto">
          <a:xfrm>
            <a:off x="2779713" y="1811338"/>
            <a:ext cx="1549400" cy="1441450"/>
          </a:xfrm>
          <a:custGeom>
            <a:avLst/>
            <a:gdLst>
              <a:gd name="T0" fmla="*/ 0 w 976"/>
              <a:gd name="T1" fmla="*/ 0 h 908"/>
              <a:gd name="T2" fmla="*/ 2147483647 w 976"/>
              <a:gd name="T3" fmla="*/ 0 h 908"/>
              <a:gd name="T4" fmla="*/ 2147483647 w 976"/>
              <a:gd name="T5" fmla="*/ 2147483647 h 908"/>
              <a:gd name="T6" fmla="*/ 0 60000 65536"/>
              <a:gd name="T7" fmla="*/ 0 60000 65536"/>
              <a:gd name="T8" fmla="*/ 0 60000 65536"/>
            </a:gdLst>
            <a:ahLst/>
            <a:cxnLst>
              <a:cxn ang="T6">
                <a:pos x="T0" y="T1"/>
              </a:cxn>
              <a:cxn ang="T7">
                <a:pos x="T2" y="T3"/>
              </a:cxn>
              <a:cxn ang="T8">
                <a:pos x="T4" y="T5"/>
              </a:cxn>
            </a:cxnLst>
            <a:rect l="0" t="0" r="r" b="b"/>
            <a:pathLst>
              <a:path w="976" h="908">
                <a:moveTo>
                  <a:pt x="0" y="0"/>
                </a:moveTo>
                <a:lnTo>
                  <a:pt x="660" y="0"/>
                </a:lnTo>
                <a:lnTo>
                  <a:pt x="976" y="908"/>
                </a:lnTo>
              </a:path>
            </a:pathLst>
          </a:custGeom>
          <a:noFill/>
          <a:ln w="28575" cap="flat" cmpd="sng">
            <a:solidFill>
              <a:srgbClr val="0000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
          <a:lstStyle/>
          <a:p>
            <a:endParaRPr lang="en-GB"/>
          </a:p>
        </p:txBody>
      </p:sp>
      <p:sp>
        <p:nvSpPr>
          <p:cNvPr id="124933" name="Freeform 7"/>
          <p:cNvSpPr>
            <a:spLocks/>
          </p:cNvSpPr>
          <p:nvPr/>
        </p:nvSpPr>
        <p:spPr bwMode="auto">
          <a:xfrm>
            <a:off x="4941888" y="2609850"/>
            <a:ext cx="1690687" cy="803275"/>
          </a:xfrm>
          <a:custGeom>
            <a:avLst/>
            <a:gdLst>
              <a:gd name="T0" fmla="*/ 0 w 1026"/>
              <a:gd name="T1" fmla="*/ 2147483647 h 499"/>
              <a:gd name="T2" fmla="*/ 2147483647 w 1026"/>
              <a:gd name="T3" fmla="*/ 0 h 499"/>
              <a:gd name="T4" fmla="*/ 2147483647 w 1026"/>
              <a:gd name="T5" fmla="*/ 0 h 499"/>
              <a:gd name="T6" fmla="*/ 0 60000 65536"/>
              <a:gd name="T7" fmla="*/ 0 60000 65536"/>
              <a:gd name="T8" fmla="*/ 0 60000 65536"/>
            </a:gdLst>
            <a:ahLst/>
            <a:cxnLst>
              <a:cxn ang="T6">
                <a:pos x="T0" y="T1"/>
              </a:cxn>
              <a:cxn ang="T7">
                <a:pos x="T2" y="T3"/>
              </a:cxn>
              <a:cxn ang="T8">
                <a:pos x="T4" y="T5"/>
              </a:cxn>
            </a:cxnLst>
            <a:rect l="0" t="0" r="r" b="b"/>
            <a:pathLst>
              <a:path w="1026" h="499">
                <a:moveTo>
                  <a:pt x="0" y="499"/>
                </a:moveTo>
                <a:lnTo>
                  <a:pt x="780" y="0"/>
                </a:lnTo>
                <a:lnTo>
                  <a:pt x="1026" y="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
          <a:lstStyle/>
          <a:p>
            <a:endParaRPr lang="en-GB"/>
          </a:p>
        </p:txBody>
      </p:sp>
      <p:sp>
        <p:nvSpPr>
          <p:cNvPr id="124934" name="Line 10"/>
          <p:cNvSpPr>
            <a:spLocks noChangeShapeType="1"/>
          </p:cNvSpPr>
          <p:nvPr/>
        </p:nvSpPr>
        <p:spPr bwMode="auto">
          <a:xfrm>
            <a:off x="1571625" y="3884613"/>
            <a:ext cx="2447925" cy="0"/>
          </a:xfrm>
          <a:prstGeom prst="line">
            <a:avLst/>
          </a:prstGeom>
          <a:noFill/>
          <a:ln>
            <a:noFill/>
          </a:ln>
          <a:effectLst>
            <a:outerShdw dist="127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accent2"/>
                </a:solidFill>
                <a:round/>
                <a:headEnd/>
                <a:tailEnd/>
              </a14:hiddenLine>
            </a:ext>
          </a:extLst>
        </p:spPr>
        <p:txBody>
          <a:bodyPr wrap="none" lIns="90488" tIns="44450" rIns="90488" bIns="44450" anchor="ctr"/>
          <a:lstStyle/>
          <a:p>
            <a:endParaRPr lang="en-GB"/>
          </a:p>
        </p:txBody>
      </p:sp>
      <p:sp>
        <p:nvSpPr>
          <p:cNvPr id="124935" name="Line 11"/>
          <p:cNvSpPr>
            <a:spLocks noChangeShapeType="1"/>
          </p:cNvSpPr>
          <p:nvPr/>
        </p:nvSpPr>
        <p:spPr bwMode="auto">
          <a:xfrm>
            <a:off x="4979988" y="3695700"/>
            <a:ext cx="1981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
          <a:lstStyle/>
          <a:p>
            <a:endParaRPr lang="en-GB"/>
          </a:p>
        </p:txBody>
      </p:sp>
      <p:sp>
        <p:nvSpPr>
          <p:cNvPr id="124936" name="Freeform 12"/>
          <p:cNvSpPr>
            <a:spLocks/>
          </p:cNvSpPr>
          <p:nvPr/>
        </p:nvSpPr>
        <p:spPr bwMode="auto">
          <a:xfrm>
            <a:off x="4856163" y="3963988"/>
            <a:ext cx="1722437" cy="838200"/>
          </a:xfrm>
          <a:custGeom>
            <a:avLst/>
            <a:gdLst>
              <a:gd name="T0" fmla="*/ 0 w 1020"/>
              <a:gd name="T1" fmla="*/ 0 h 528"/>
              <a:gd name="T2" fmla="*/ 2147483647 w 1020"/>
              <a:gd name="T3" fmla="*/ 2147483647 h 528"/>
              <a:gd name="T4" fmla="*/ 2147483647 w 1020"/>
              <a:gd name="T5" fmla="*/ 2147483647 h 528"/>
              <a:gd name="T6" fmla="*/ 0 60000 65536"/>
              <a:gd name="T7" fmla="*/ 0 60000 65536"/>
              <a:gd name="T8" fmla="*/ 0 60000 65536"/>
            </a:gdLst>
            <a:ahLst/>
            <a:cxnLst>
              <a:cxn ang="T6">
                <a:pos x="T0" y="T1"/>
              </a:cxn>
              <a:cxn ang="T7">
                <a:pos x="T2" y="T3"/>
              </a:cxn>
              <a:cxn ang="T8">
                <a:pos x="T4" y="T5"/>
              </a:cxn>
            </a:cxnLst>
            <a:rect l="0" t="0" r="r" b="b"/>
            <a:pathLst>
              <a:path w="1020" h="528">
                <a:moveTo>
                  <a:pt x="0" y="0"/>
                </a:moveTo>
                <a:lnTo>
                  <a:pt x="828" y="528"/>
                </a:lnTo>
                <a:lnTo>
                  <a:pt x="1020" y="528"/>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
          <a:lstStyle/>
          <a:p>
            <a:endParaRPr lang="en-GB"/>
          </a:p>
        </p:txBody>
      </p:sp>
      <p:sp>
        <p:nvSpPr>
          <p:cNvPr id="124937" name="Freeform 13"/>
          <p:cNvSpPr>
            <a:spLocks/>
          </p:cNvSpPr>
          <p:nvPr/>
        </p:nvSpPr>
        <p:spPr bwMode="auto">
          <a:xfrm>
            <a:off x="4646613" y="4144963"/>
            <a:ext cx="1547812" cy="1409700"/>
          </a:xfrm>
          <a:custGeom>
            <a:avLst/>
            <a:gdLst>
              <a:gd name="T0" fmla="*/ 0 w 960"/>
              <a:gd name="T1" fmla="*/ 0 h 888"/>
              <a:gd name="T2" fmla="*/ 2147483647 w 960"/>
              <a:gd name="T3" fmla="*/ 2147483647 h 888"/>
              <a:gd name="T4" fmla="*/ 2147483647 w 960"/>
              <a:gd name="T5" fmla="*/ 2147483647 h 888"/>
              <a:gd name="T6" fmla="*/ 0 60000 65536"/>
              <a:gd name="T7" fmla="*/ 0 60000 65536"/>
              <a:gd name="T8" fmla="*/ 0 60000 65536"/>
            </a:gdLst>
            <a:ahLst/>
            <a:cxnLst>
              <a:cxn ang="T6">
                <a:pos x="T0" y="T1"/>
              </a:cxn>
              <a:cxn ang="T7">
                <a:pos x="T2" y="T3"/>
              </a:cxn>
              <a:cxn ang="T8">
                <a:pos x="T4" y="T5"/>
              </a:cxn>
            </a:cxnLst>
            <a:rect l="0" t="0" r="r" b="b"/>
            <a:pathLst>
              <a:path w="960" h="888">
                <a:moveTo>
                  <a:pt x="0" y="0"/>
                </a:moveTo>
                <a:lnTo>
                  <a:pt x="330" y="888"/>
                </a:lnTo>
                <a:lnTo>
                  <a:pt x="960" y="881"/>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
          <a:lstStyle/>
          <a:p>
            <a:endParaRPr lang="en-GB"/>
          </a:p>
        </p:txBody>
      </p:sp>
      <p:sp>
        <p:nvSpPr>
          <p:cNvPr id="124938" name="Text Box 14"/>
          <p:cNvSpPr txBox="1">
            <a:spLocks noChangeArrowheads="1"/>
          </p:cNvSpPr>
          <p:nvPr/>
        </p:nvSpPr>
        <p:spPr bwMode="auto">
          <a:xfrm>
            <a:off x="4491038" y="1208088"/>
            <a:ext cx="4492625" cy="881062"/>
          </a:xfrm>
          <a:prstGeom prst="rect">
            <a:avLst/>
          </a:prstGeom>
          <a:solidFill>
            <a:schemeClr val="bg1"/>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15003" dir="21219588" algn="ctr" rotWithShape="0">
                    <a:schemeClr val="bg2"/>
                  </a:outerShdw>
                </a:effectLst>
              </a14:hiddenEffects>
            </a:ext>
          </a:extLst>
        </p:spPr>
        <p:txBody>
          <a:bodyPr wrap="none" lIns="90488" tIns="44450" rIns="90488" bIns="44450" anchorCtr="1">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20000"/>
              </a:spcBef>
              <a:buClr>
                <a:srgbClr val="FF9600"/>
              </a:buClr>
            </a:pPr>
            <a:r>
              <a:rPr lang="en-US" sz="2800">
                <a:solidFill>
                  <a:schemeClr val="tx2"/>
                </a:solidFill>
              </a:rPr>
              <a:t>Electrolyte disturbances</a:t>
            </a:r>
          </a:p>
          <a:p>
            <a:pPr>
              <a:spcBef>
                <a:spcPct val="20000"/>
              </a:spcBef>
              <a:buClr>
                <a:srgbClr val="FF9600"/>
              </a:buClr>
            </a:pPr>
            <a:r>
              <a:rPr lang="en-US">
                <a:solidFill>
                  <a:schemeClr val="tx2"/>
                </a:solidFill>
              </a:rPr>
              <a:t>(K</a:t>
            </a:r>
            <a:r>
              <a:rPr lang="en-US" baseline="30000">
                <a:solidFill>
                  <a:schemeClr val="tx2"/>
                </a:solidFill>
              </a:rPr>
              <a:t>+</a:t>
            </a:r>
            <a:r>
              <a:rPr lang="en-US">
                <a:solidFill>
                  <a:schemeClr val="tx2"/>
                </a:solidFill>
              </a:rPr>
              <a:t>, Ca</a:t>
            </a:r>
            <a:r>
              <a:rPr lang="en-US" baseline="30000">
                <a:solidFill>
                  <a:schemeClr val="tx2"/>
                </a:solidFill>
              </a:rPr>
              <a:t>2+</a:t>
            </a:r>
            <a:r>
              <a:rPr lang="en-US">
                <a:solidFill>
                  <a:schemeClr val="tx2"/>
                </a:solidFill>
              </a:rPr>
              <a:t>, Mg</a:t>
            </a:r>
            <a:r>
              <a:rPr lang="en-US" baseline="30000">
                <a:solidFill>
                  <a:schemeClr val="tx2"/>
                </a:solidFill>
              </a:rPr>
              <a:t>2+</a:t>
            </a:r>
            <a:r>
              <a:rPr lang="en-US">
                <a:solidFill>
                  <a:schemeClr val="tx2"/>
                </a:solidFill>
              </a:rPr>
              <a:t>)</a:t>
            </a:r>
            <a:endParaRPr lang="en-US">
              <a:solidFill>
                <a:schemeClr val="accent2"/>
              </a:solidFill>
            </a:endParaRPr>
          </a:p>
        </p:txBody>
      </p:sp>
      <p:sp>
        <p:nvSpPr>
          <p:cNvPr id="124939" name="Text Box 15"/>
          <p:cNvSpPr txBox="1">
            <a:spLocks noChangeArrowheads="1"/>
          </p:cNvSpPr>
          <p:nvPr/>
        </p:nvSpPr>
        <p:spPr bwMode="auto">
          <a:xfrm>
            <a:off x="5829300" y="2389188"/>
            <a:ext cx="2643188" cy="520700"/>
          </a:xfrm>
          <a:prstGeom prst="rect">
            <a:avLst/>
          </a:prstGeom>
          <a:solidFill>
            <a:schemeClr val="bg1"/>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1">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20000"/>
              </a:spcBef>
              <a:buClr>
                <a:srgbClr val="FF9600"/>
              </a:buClr>
            </a:pPr>
            <a:r>
              <a:rPr lang="en-US" sz="2800">
                <a:solidFill>
                  <a:schemeClr val="tx1"/>
                </a:solidFill>
              </a:rPr>
              <a:t>Hypothyroidism</a:t>
            </a:r>
            <a:endParaRPr lang="en-US">
              <a:solidFill>
                <a:schemeClr val="tx1"/>
              </a:solidFill>
            </a:endParaRPr>
          </a:p>
        </p:txBody>
      </p:sp>
      <p:sp>
        <p:nvSpPr>
          <p:cNvPr id="145424" name="Text Box 16"/>
          <p:cNvSpPr txBox="1">
            <a:spLocks noChangeArrowheads="1"/>
          </p:cNvSpPr>
          <p:nvPr/>
        </p:nvSpPr>
        <p:spPr bwMode="auto">
          <a:xfrm>
            <a:off x="5668963" y="5249863"/>
            <a:ext cx="2571750" cy="520700"/>
          </a:xfrm>
          <a:prstGeom prst="rect">
            <a:avLst/>
          </a:prstGeom>
          <a:solidFill>
            <a:schemeClr val="bg1"/>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1">
            <a:spAutoFit/>
          </a:bodyPr>
          <a:lstStyle/>
          <a:p>
            <a:pPr>
              <a:spcBef>
                <a:spcPct val="20000"/>
              </a:spcBef>
              <a:buClr>
                <a:srgbClr val="FF9600"/>
              </a:buClr>
              <a:defRPr/>
            </a:pPr>
            <a:r>
              <a:rPr lang="en-GB" sz="2800" dirty="0">
                <a:solidFill>
                  <a:schemeClr val="tx1"/>
                </a:solidFill>
              </a:rPr>
              <a:t>Hypoglycaemia</a:t>
            </a:r>
            <a:endParaRPr lang="en-US" dirty="0">
              <a:solidFill>
                <a:schemeClr val="tx1"/>
              </a:solidFill>
              <a:effectLst>
                <a:outerShdw blurRad="38100" dist="38100" dir="2700000" algn="tl">
                  <a:srgbClr val="C0C0C0"/>
                </a:outerShdw>
              </a:effectLst>
            </a:endParaRPr>
          </a:p>
        </p:txBody>
      </p:sp>
      <p:sp>
        <p:nvSpPr>
          <p:cNvPr id="145425" name="Text Box 17"/>
          <p:cNvSpPr txBox="1">
            <a:spLocks noChangeArrowheads="1"/>
          </p:cNvSpPr>
          <p:nvPr/>
        </p:nvSpPr>
        <p:spPr bwMode="auto">
          <a:xfrm>
            <a:off x="5995988" y="4438650"/>
            <a:ext cx="2632075" cy="520700"/>
          </a:xfrm>
          <a:prstGeom prst="rect">
            <a:avLst/>
          </a:prstGeom>
          <a:solidFill>
            <a:schemeClr val="bg1"/>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1">
            <a:spAutoFit/>
          </a:bodyPr>
          <a:lstStyle/>
          <a:p>
            <a:pPr>
              <a:spcBef>
                <a:spcPct val="20000"/>
              </a:spcBef>
              <a:buClr>
                <a:srgbClr val="FF9600"/>
              </a:buClr>
              <a:defRPr/>
            </a:pPr>
            <a:r>
              <a:rPr lang="en-US" sz="2800" dirty="0">
                <a:solidFill>
                  <a:schemeClr val="tx1"/>
                </a:solidFill>
              </a:rPr>
              <a:t>Cardiac disease</a:t>
            </a:r>
            <a:endParaRPr lang="en-US" sz="2400" dirty="0">
              <a:solidFill>
                <a:schemeClr val="tx1"/>
              </a:solidFill>
              <a:effectLst>
                <a:outerShdw blurRad="38100" dist="38100" dir="2700000" algn="tl">
                  <a:srgbClr val="C0C0C0"/>
                </a:outerShdw>
              </a:effectLst>
              <a:latin typeface="Times New Roman"/>
            </a:endParaRPr>
          </a:p>
        </p:txBody>
      </p:sp>
      <p:sp>
        <p:nvSpPr>
          <p:cNvPr id="145426" name="Text Box 18"/>
          <p:cNvSpPr txBox="1">
            <a:spLocks noChangeArrowheads="1"/>
          </p:cNvSpPr>
          <p:nvPr/>
        </p:nvSpPr>
        <p:spPr bwMode="auto">
          <a:xfrm>
            <a:off x="6624638" y="3395663"/>
            <a:ext cx="1862137" cy="520700"/>
          </a:xfrm>
          <a:prstGeom prst="rect">
            <a:avLst/>
          </a:prstGeom>
          <a:solidFill>
            <a:schemeClr val="bg1"/>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1">
            <a:spAutoFit/>
          </a:bodyPr>
          <a:lstStyle/>
          <a:p>
            <a:pPr>
              <a:spcBef>
                <a:spcPct val="20000"/>
              </a:spcBef>
              <a:buClr>
                <a:srgbClr val="FF9600"/>
              </a:buClr>
              <a:defRPr/>
            </a:pPr>
            <a:r>
              <a:rPr lang="en-US" sz="2800" dirty="0">
                <a:solidFill>
                  <a:schemeClr val="tx1"/>
                </a:solidFill>
              </a:rPr>
              <a:t>Alcoholism</a:t>
            </a:r>
            <a:endParaRPr lang="en-US" sz="2800" dirty="0">
              <a:solidFill>
                <a:schemeClr val="tx1"/>
              </a:solidFill>
              <a:effectLst>
                <a:outerShdw blurRad="38100" dist="38100" dir="2700000" algn="tl">
                  <a:srgbClr val="C0C0C0"/>
                </a:outerShdw>
              </a:effectLst>
            </a:endParaRPr>
          </a:p>
        </p:txBody>
      </p:sp>
      <p:sp>
        <p:nvSpPr>
          <p:cNvPr id="145427" name="Text Box 19"/>
          <p:cNvSpPr txBox="1">
            <a:spLocks noChangeArrowheads="1"/>
          </p:cNvSpPr>
          <p:nvPr/>
        </p:nvSpPr>
        <p:spPr bwMode="auto">
          <a:xfrm>
            <a:off x="147638" y="1506538"/>
            <a:ext cx="2584450" cy="520700"/>
          </a:xfrm>
          <a:prstGeom prst="rect">
            <a:avLst/>
          </a:prstGeom>
          <a:solidFill>
            <a:schemeClr val="bg1"/>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1">
            <a:spAutoFit/>
          </a:bodyPr>
          <a:lstStyle/>
          <a:p>
            <a:pPr>
              <a:spcBef>
                <a:spcPct val="20000"/>
              </a:spcBef>
              <a:buClr>
                <a:srgbClr val="FF9600"/>
              </a:buClr>
              <a:defRPr/>
            </a:pPr>
            <a:r>
              <a:rPr lang="en-US" sz="2800" dirty="0">
                <a:solidFill>
                  <a:srgbClr val="000066"/>
                </a:solidFill>
              </a:rPr>
              <a:t>Eating/drinking</a:t>
            </a:r>
            <a:endParaRPr lang="en-US" sz="2400" dirty="0">
              <a:solidFill>
                <a:srgbClr val="000066"/>
              </a:solidFill>
              <a:effectLst>
                <a:outerShdw blurRad="38100" dist="38100" dir="2700000" algn="tl">
                  <a:srgbClr val="C0C0C0"/>
                </a:outerShdw>
              </a:effectLst>
              <a:latin typeface="Times New Roman"/>
            </a:endParaRPr>
          </a:p>
        </p:txBody>
      </p:sp>
      <p:sp>
        <p:nvSpPr>
          <p:cNvPr id="145428" name="Text Box 20"/>
          <p:cNvSpPr txBox="1">
            <a:spLocks noChangeArrowheads="1"/>
          </p:cNvSpPr>
          <p:nvPr/>
        </p:nvSpPr>
        <p:spPr bwMode="auto">
          <a:xfrm>
            <a:off x="428625" y="3490913"/>
            <a:ext cx="1363663" cy="520700"/>
          </a:xfrm>
          <a:prstGeom prst="rect">
            <a:avLst/>
          </a:prstGeom>
          <a:solidFill>
            <a:schemeClr val="bg1"/>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1">
            <a:spAutoFit/>
          </a:bodyPr>
          <a:lstStyle/>
          <a:p>
            <a:pPr>
              <a:spcBef>
                <a:spcPct val="20000"/>
              </a:spcBef>
              <a:buClr>
                <a:srgbClr val="FF9600"/>
              </a:buClr>
              <a:defRPr/>
            </a:pPr>
            <a:r>
              <a:rPr lang="en-US" sz="2800" dirty="0">
                <a:solidFill>
                  <a:srgbClr val="000066"/>
                </a:solidFill>
              </a:rPr>
              <a:t>Obesity</a:t>
            </a:r>
            <a:endParaRPr lang="en-US" sz="2400" dirty="0">
              <a:solidFill>
                <a:srgbClr val="000066"/>
              </a:solidFill>
              <a:effectLst>
                <a:outerShdw blurRad="38100" dist="38100" dir="2700000" algn="tl">
                  <a:srgbClr val="C0C0C0"/>
                </a:outerShdw>
              </a:effectLst>
              <a:latin typeface="Times New Roman"/>
            </a:endParaRPr>
          </a:p>
        </p:txBody>
      </p:sp>
      <p:sp>
        <p:nvSpPr>
          <p:cNvPr id="124945" name="Line 22"/>
          <p:cNvSpPr>
            <a:spLocks noChangeShapeType="1"/>
          </p:cNvSpPr>
          <p:nvPr/>
        </p:nvSpPr>
        <p:spPr bwMode="auto">
          <a:xfrm>
            <a:off x="1749425" y="2814638"/>
            <a:ext cx="1030288"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46" name="Line 23"/>
          <p:cNvSpPr>
            <a:spLocks noChangeShapeType="1"/>
          </p:cNvSpPr>
          <p:nvPr/>
        </p:nvSpPr>
        <p:spPr bwMode="auto">
          <a:xfrm>
            <a:off x="2779713" y="2814638"/>
            <a:ext cx="1238250" cy="598487"/>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24947" name="Group 24"/>
          <p:cNvGrpSpPr>
            <a:grpSpLocks/>
          </p:cNvGrpSpPr>
          <p:nvPr/>
        </p:nvGrpSpPr>
        <p:grpSpPr bwMode="auto">
          <a:xfrm>
            <a:off x="3546475" y="3114675"/>
            <a:ext cx="1825625" cy="1096963"/>
            <a:chOff x="2256" y="2112"/>
            <a:chExt cx="1248" cy="768"/>
          </a:xfrm>
        </p:grpSpPr>
        <p:sp>
          <p:nvSpPr>
            <p:cNvPr id="124953" name="Oval 25"/>
            <p:cNvSpPr>
              <a:spLocks noChangeArrowheads="1"/>
            </p:cNvSpPr>
            <p:nvPr/>
          </p:nvSpPr>
          <p:spPr bwMode="auto">
            <a:xfrm>
              <a:off x="2496" y="2112"/>
              <a:ext cx="768" cy="768"/>
            </a:xfrm>
            <a:prstGeom prst="ellipse">
              <a:avLst/>
            </a:prstGeom>
            <a:solidFill>
              <a:srgbClr val="000066"/>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algn="ctr" rotWithShape="0">
                      <a:schemeClr val="bg2"/>
                    </a:outerShdw>
                  </a:effectLst>
                </a14:hiddenEffects>
              </a:ext>
            </a:extLst>
          </p:spPr>
          <p:txBody>
            <a:bodyPr wrap="none" anchor="ctr"/>
            <a:lstStyle/>
            <a:p>
              <a:endParaRPr lang="en-US"/>
            </a:p>
          </p:txBody>
        </p:sp>
        <p:sp>
          <p:nvSpPr>
            <p:cNvPr id="145434" name="Rectangle 26"/>
            <p:cNvSpPr>
              <a:spLocks noChangeArrowheads="1"/>
            </p:cNvSpPr>
            <p:nvPr/>
          </p:nvSpPr>
          <p:spPr bwMode="auto">
            <a:xfrm>
              <a:off x="2256" y="2321"/>
              <a:ext cx="1248" cy="34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algn="ctr" rotWithShape="0">
                      <a:schemeClr val="bg2"/>
                    </a:outerShdw>
                  </a:effectLst>
                </a14:hiddenEffects>
              </a:ext>
            </a:extLst>
          </p:spPr>
          <p:txBody>
            <a:bodyPr anchor="ctr" anchorCtr="1">
              <a:spAutoFit/>
            </a:bodyPr>
            <a:lstStyle/>
            <a:p>
              <a:pPr algn="ctr">
                <a:lnSpc>
                  <a:spcPct val="95000"/>
                </a:lnSpc>
                <a:spcBef>
                  <a:spcPct val="5000"/>
                </a:spcBef>
                <a:defRPr/>
              </a:pPr>
              <a:r>
                <a:rPr lang="en-GB" sz="2800" dirty="0" err="1">
                  <a:solidFill>
                    <a:schemeClr val="bg1"/>
                  </a:solidFill>
                </a:rPr>
                <a:t>QTc</a:t>
              </a:r>
              <a:endParaRPr lang="en-GB" sz="2800" dirty="0">
                <a:solidFill>
                  <a:srgbClr val="FFFF00"/>
                </a:solidFill>
                <a:effectLst>
                  <a:outerShdw blurRad="38100" dist="38100" dir="2700000" algn="tl">
                    <a:srgbClr val="C0C0C0"/>
                  </a:outerShdw>
                </a:effectLst>
              </a:endParaRPr>
            </a:p>
          </p:txBody>
        </p:sp>
      </p:grpSp>
      <p:sp>
        <p:nvSpPr>
          <p:cNvPr id="145435" name="Text Box 27"/>
          <p:cNvSpPr txBox="1">
            <a:spLocks noChangeArrowheads="1"/>
          </p:cNvSpPr>
          <p:nvPr/>
        </p:nvSpPr>
        <p:spPr bwMode="auto">
          <a:xfrm>
            <a:off x="334963" y="2614613"/>
            <a:ext cx="1524000" cy="520700"/>
          </a:xfrm>
          <a:prstGeom prst="rect">
            <a:avLst/>
          </a:prstGeom>
          <a:solidFill>
            <a:schemeClr val="bg1"/>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27000" algn="ctr" rotWithShape="0">
                    <a:schemeClr val="bg2"/>
                  </a:outerShdw>
                </a:effectLst>
              </a14:hiddenEffects>
            </a:ext>
          </a:extLst>
        </p:spPr>
        <p:txBody>
          <a:bodyPr wrap="none" lIns="90488" tIns="44450" rIns="90488" bIns="44450" anchorCtr="1">
            <a:spAutoFit/>
          </a:bodyPr>
          <a:lstStyle/>
          <a:p>
            <a:pPr>
              <a:spcBef>
                <a:spcPct val="20000"/>
              </a:spcBef>
              <a:buClr>
                <a:srgbClr val="FF9600"/>
              </a:buClr>
              <a:defRPr/>
            </a:pPr>
            <a:r>
              <a:rPr lang="en-US" sz="2800" dirty="0">
                <a:solidFill>
                  <a:srgbClr val="000066"/>
                </a:solidFill>
              </a:rPr>
              <a:t>Sleeping</a:t>
            </a:r>
            <a:endParaRPr lang="en-US" dirty="0">
              <a:solidFill>
                <a:srgbClr val="000066"/>
              </a:solidFill>
              <a:effectLst>
                <a:outerShdw blurRad="38100" dist="38100" dir="2700000" algn="tl">
                  <a:srgbClr val="C0C0C0"/>
                </a:outerShdw>
              </a:effectLst>
            </a:endParaRPr>
          </a:p>
        </p:txBody>
      </p:sp>
      <p:sp>
        <p:nvSpPr>
          <p:cNvPr id="124949" name="Line 28"/>
          <p:cNvSpPr>
            <a:spLocks noChangeShapeType="1"/>
          </p:cNvSpPr>
          <p:nvPr/>
        </p:nvSpPr>
        <p:spPr bwMode="auto">
          <a:xfrm flipH="1">
            <a:off x="4738688" y="2065338"/>
            <a:ext cx="457200" cy="11382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358" name="Text Box 29"/>
          <p:cNvSpPr txBox="1">
            <a:spLocks noChangeArrowheads="1"/>
          </p:cNvSpPr>
          <p:nvPr/>
        </p:nvSpPr>
        <p:spPr bwMode="auto">
          <a:xfrm>
            <a:off x="439738" y="4276725"/>
            <a:ext cx="3609975" cy="2063750"/>
          </a:xfrm>
          <a:prstGeom prst="rect">
            <a:avLst/>
          </a:prstGeom>
          <a:noFill/>
          <a:ln w="2857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20000"/>
              </a:spcBef>
              <a:buClr>
                <a:srgbClr val="FF9600"/>
              </a:buClr>
              <a:defRPr/>
            </a:pPr>
            <a:r>
              <a:rPr lang="en-US" sz="2800" dirty="0" smtClean="0">
                <a:solidFill>
                  <a:srgbClr val="000066"/>
                </a:solidFill>
              </a:rPr>
              <a:t>Drugs</a:t>
            </a:r>
            <a:r>
              <a:rPr lang="en-US" sz="2800" dirty="0" smtClean="0">
                <a:solidFill>
                  <a:srgbClr val="CC0000"/>
                </a:solidFill>
              </a:rPr>
              <a:t> </a:t>
            </a:r>
          </a:p>
          <a:p>
            <a:pPr>
              <a:spcBef>
                <a:spcPct val="20000"/>
              </a:spcBef>
              <a:buClr>
                <a:srgbClr val="FF9600"/>
              </a:buClr>
              <a:defRPr/>
            </a:pPr>
            <a:r>
              <a:rPr lang="en-US" sz="1600" dirty="0" err="1" smtClean="0">
                <a:solidFill>
                  <a:schemeClr val="tx1"/>
                </a:solidFill>
                <a:latin typeface="+mn-lt"/>
              </a:rPr>
              <a:t>Antiarrhythmics</a:t>
            </a:r>
            <a:r>
              <a:rPr lang="en-US" sz="1600" dirty="0" smtClean="0">
                <a:solidFill>
                  <a:schemeClr val="tx1"/>
                </a:solidFill>
                <a:latin typeface="+mn-lt"/>
              </a:rPr>
              <a:t>	Anti-</a:t>
            </a:r>
            <a:r>
              <a:rPr lang="en-US" sz="1600" dirty="0" err="1" smtClean="0">
                <a:solidFill>
                  <a:schemeClr val="tx1"/>
                </a:solidFill>
                <a:latin typeface="+mn-lt"/>
              </a:rPr>
              <a:t>infectives</a:t>
            </a:r>
            <a:endParaRPr lang="en-US" sz="1600" dirty="0" smtClean="0">
              <a:solidFill>
                <a:schemeClr val="tx1"/>
              </a:solidFill>
              <a:latin typeface="+mn-lt"/>
            </a:endParaRPr>
          </a:p>
          <a:p>
            <a:pPr>
              <a:buSzPct val="75000"/>
              <a:buFont typeface="Monotype Sorts" pitchFamily="2" charset="2"/>
              <a:buNone/>
              <a:defRPr/>
            </a:pPr>
            <a:r>
              <a:rPr lang="en-US" sz="1600" dirty="0" err="1" smtClean="0">
                <a:solidFill>
                  <a:schemeClr val="tx1"/>
                </a:solidFill>
                <a:latin typeface="+mn-lt"/>
              </a:rPr>
              <a:t>Vasodilatators</a:t>
            </a:r>
            <a:r>
              <a:rPr lang="en-US" sz="1600" dirty="0" smtClean="0">
                <a:solidFill>
                  <a:schemeClr val="tx1"/>
                </a:solidFill>
                <a:latin typeface="+mn-lt"/>
              </a:rPr>
              <a:t>/	    Antimicrobial anti-</a:t>
            </a:r>
            <a:r>
              <a:rPr lang="en-US" sz="1600" dirty="0" err="1" smtClean="0">
                <a:solidFill>
                  <a:schemeClr val="tx1"/>
                </a:solidFill>
                <a:latin typeface="+mn-lt"/>
              </a:rPr>
              <a:t>ischaemics</a:t>
            </a:r>
            <a:r>
              <a:rPr lang="en-US" sz="1600" dirty="0" smtClean="0">
                <a:solidFill>
                  <a:schemeClr val="tx1"/>
                </a:solidFill>
                <a:latin typeface="+mn-lt"/>
              </a:rPr>
              <a:t>	    Antimalarial</a:t>
            </a:r>
          </a:p>
          <a:p>
            <a:pPr>
              <a:buSzPct val="75000"/>
              <a:buFont typeface="Monotype Sorts" pitchFamily="2" charset="2"/>
              <a:buNone/>
              <a:defRPr/>
            </a:pPr>
            <a:r>
              <a:rPr lang="en-US" sz="1600" dirty="0" smtClean="0">
                <a:solidFill>
                  <a:schemeClr val="tx1"/>
                </a:solidFill>
                <a:latin typeface="+mn-lt"/>
              </a:rPr>
              <a:t>Psychiatric drugs	    </a:t>
            </a:r>
            <a:r>
              <a:rPr lang="en-US" sz="1600" dirty="0" err="1" smtClean="0">
                <a:solidFill>
                  <a:schemeClr val="tx1"/>
                </a:solidFill>
                <a:latin typeface="+mn-lt"/>
              </a:rPr>
              <a:t>Antimycotic</a:t>
            </a:r>
            <a:endParaRPr lang="en-US" sz="1600" dirty="0" smtClean="0">
              <a:solidFill>
                <a:schemeClr val="tx1"/>
              </a:solidFill>
              <a:latin typeface="+mn-lt"/>
            </a:endParaRPr>
          </a:p>
          <a:p>
            <a:pPr>
              <a:buSzPct val="75000"/>
              <a:buFont typeface="Monotype Sorts" pitchFamily="2" charset="2"/>
              <a:buNone/>
              <a:defRPr/>
            </a:pPr>
            <a:r>
              <a:rPr lang="en-US" sz="1600" dirty="0" smtClean="0">
                <a:solidFill>
                  <a:schemeClr val="tx1"/>
                </a:solidFill>
                <a:latin typeface="+mn-lt"/>
              </a:rPr>
              <a:t>   Antidepressants	Antihistamines</a:t>
            </a:r>
          </a:p>
          <a:p>
            <a:pPr>
              <a:buSzPct val="75000"/>
              <a:buFont typeface="Monotype Sorts" pitchFamily="2" charset="2"/>
              <a:buNone/>
              <a:defRPr/>
            </a:pPr>
            <a:r>
              <a:rPr lang="en-US" sz="1600" dirty="0" smtClean="0">
                <a:solidFill>
                  <a:schemeClr val="tx1"/>
                </a:solidFill>
                <a:latin typeface="+mn-lt"/>
              </a:rPr>
              <a:t>   Antipsychotics	etc.</a:t>
            </a:r>
          </a:p>
        </p:txBody>
      </p:sp>
      <p:sp>
        <p:nvSpPr>
          <p:cNvPr id="124951" name="Line 32"/>
          <p:cNvSpPr>
            <a:spLocks noChangeShapeType="1"/>
          </p:cNvSpPr>
          <p:nvPr/>
        </p:nvSpPr>
        <p:spPr bwMode="auto">
          <a:xfrm flipH="1">
            <a:off x="2028825" y="3773488"/>
            <a:ext cx="1879600"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952" name="Line 33"/>
          <p:cNvSpPr>
            <a:spLocks noChangeShapeType="1"/>
          </p:cNvSpPr>
          <p:nvPr/>
        </p:nvSpPr>
        <p:spPr bwMode="auto">
          <a:xfrm flipV="1">
            <a:off x="4046538" y="4108450"/>
            <a:ext cx="73025" cy="147638"/>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Title 1"/>
          <p:cNvSpPr>
            <a:spLocks noGrp="1"/>
          </p:cNvSpPr>
          <p:nvPr>
            <p:ph type="title"/>
          </p:nvPr>
        </p:nvSpPr>
        <p:spPr>
          <a:xfrm>
            <a:off x="381000" y="228600"/>
            <a:ext cx="8356600" cy="1295400"/>
          </a:xfrm>
        </p:spPr>
        <p:txBody>
          <a:bodyPr/>
          <a:lstStyle/>
          <a:p>
            <a:pPr algn="ctr">
              <a:defRPr/>
            </a:pPr>
            <a:r>
              <a:rPr lang="en-US" dirty="0" smtClean="0">
                <a:solidFill>
                  <a:srgbClr val="000066"/>
                </a:solidFill>
                <a:latin typeface="+mn-lt"/>
              </a:rPr>
              <a:t>CARDIAC SIDE EFFECTS</a:t>
            </a:r>
            <a:br>
              <a:rPr lang="en-US" dirty="0" smtClean="0">
                <a:solidFill>
                  <a:srgbClr val="000066"/>
                </a:solidFill>
                <a:latin typeface="+mn-lt"/>
              </a:rPr>
            </a:br>
            <a:r>
              <a:rPr lang="en-US" dirty="0" smtClean="0">
                <a:solidFill>
                  <a:srgbClr val="000066"/>
                </a:solidFill>
                <a:latin typeface="+mn-lt"/>
              </a:rPr>
              <a:t>QTc PROLONGATION</a:t>
            </a:r>
          </a:p>
        </p:txBody>
      </p:sp>
      <p:sp>
        <p:nvSpPr>
          <p:cNvPr id="141315" name="Content Placeholder 2"/>
          <p:cNvSpPr>
            <a:spLocks noGrp="1"/>
          </p:cNvSpPr>
          <p:nvPr>
            <p:ph idx="1"/>
          </p:nvPr>
        </p:nvSpPr>
        <p:spPr>
          <a:xfrm>
            <a:off x="381000" y="1752600"/>
            <a:ext cx="8534400" cy="4800600"/>
          </a:xfrm>
        </p:spPr>
        <p:txBody>
          <a:bodyPr/>
          <a:lstStyle/>
          <a:p>
            <a:pPr>
              <a:buClr>
                <a:srgbClr val="000066"/>
              </a:buClr>
              <a:buFont typeface="Arial" pitchFamily="34" charset="0"/>
              <a:buChar char="•"/>
              <a:defRPr/>
            </a:pPr>
            <a:r>
              <a:rPr lang="en-GB" sz="2400" dirty="0" smtClean="0"/>
              <a:t>Prolonging cardiac repolarization may increase the risk for re-entrant ventricular arrhythmias, notably </a:t>
            </a:r>
            <a:r>
              <a:rPr lang="en-GB" sz="2400" i="1" dirty="0" smtClean="0"/>
              <a:t>torsade de pointes</a:t>
            </a:r>
            <a:r>
              <a:rPr lang="en-GB" sz="2400" dirty="0" smtClean="0"/>
              <a:t>, through increased variability of heart rate </a:t>
            </a:r>
          </a:p>
          <a:p>
            <a:pPr lvl="1">
              <a:buClr>
                <a:srgbClr val="000066"/>
              </a:buClr>
              <a:buFont typeface="Arial" pitchFamily="34" charset="0"/>
              <a:buChar char="•"/>
              <a:defRPr/>
            </a:pPr>
            <a:r>
              <a:rPr lang="en-GB" sz="2000" dirty="0" smtClean="0"/>
              <a:t>Corrected QT interval (</a:t>
            </a:r>
            <a:r>
              <a:rPr lang="en-GB" sz="2000" dirty="0" err="1" smtClean="0"/>
              <a:t>QTc</a:t>
            </a:r>
            <a:r>
              <a:rPr lang="en-GB" sz="2000" dirty="0" smtClean="0"/>
              <a:t>), or "QT dispersion”</a:t>
            </a:r>
            <a:r>
              <a:rPr lang="en-GB" sz="2000" dirty="0"/>
              <a:t> </a:t>
            </a:r>
            <a:r>
              <a:rPr lang="en-GB" sz="2000" dirty="0" smtClean="0"/>
              <a:t>(maximum </a:t>
            </a:r>
            <a:r>
              <a:rPr lang="en-GB" sz="2000" dirty="0"/>
              <a:t>QT interval minus minimum QT </a:t>
            </a:r>
            <a:r>
              <a:rPr lang="en-GB" sz="2000" dirty="0" smtClean="0"/>
              <a:t>interval)</a:t>
            </a:r>
          </a:p>
          <a:p>
            <a:pPr>
              <a:buClr>
                <a:srgbClr val="000066"/>
              </a:buClr>
              <a:buFont typeface="Arial" pitchFamily="34" charset="0"/>
              <a:buChar char="•"/>
              <a:defRPr/>
            </a:pPr>
            <a:r>
              <a:rPr lang="en-GB" sz="2400" dirty="0" smtClean="0"/>
              <a:t>?Mediated via blockage of </a:t>
            </a:r>
            <a:r>
              <a:rPr lang="en-GB" sz="2400" dirty="0"/>
              <a:t>Human ether-à-go-go-related gene 1 (hERG1</a:t>
            </a:r>
            <a:r>
              <a:rPr lang="en-GB" sz="2400" dirty="0" smtClean="0"/>
              <a:t>) </a:t>
            </a:r>
          </a:p>
          <a:p>
            <a:pPr lvl="1">
              <a:buClr>
                <a:srgbClr val="000066"/>
              </a:buClr>
              <a:buFont typeface="Arial" pitchFamily="34" charset="0"/>
              <a:buChar char="•"/>
              <a:defRPr/>
            </a:pPr>
            <a:r>
              <a:rPr lang="en-GB" sz="2000" dirty="0" smtClean="0"/>
              <a:t>Mediates the repolarizing </a:t>
            </a:r>
            <a:r>
              <a:rPr lang="en-GB" sz="2000" i="1" dirty="0" err="1" smtClean="0"/>
              <a:t>I</a:t>
            </a:r>
            <a:r>
              <a:rPr lang="en-GB" sz="2000" baseline="-25000" dirty="0" err="1" smtClean="0"/>
              <a:t>Kr</a:t>
            </a:r>
            <a:r>
              <a:rPr lang="en-GB" sz="2000" dirty="0" smtClean="0"/>
              <a:t> current in the cardiac action potential</a:t>
            </a:r>
          </a:p>
          <a:p>
            <a:pPr>
              <a:buClr>
                <a:srgbClr val="000066"/>
              </a:buClr>
              <a:buFont typeface="Arial" pitchFamily="34" charset="0"/>
              <a:buChar char="•"/>
              <a:defRPr/>
            </a:pPr>
            <a:r>
              <a:rPr lang="en-GB" sz="2400" dirty="0" smtClean="0"/>
              <a:t>Prolonged QTc (&gt;2SDs of control mean: &gt;456 </a:t>
            </a:r>
            <a:r>
              <a:rPr lang="en-GB" sz="2400" dirty="0" err="1" smtClean="0"/>
              <a:t>msecs</a:t>
            </a:r>
            <a:r>
              <a:rPr lang="en-GB" sz="2400" dirty="0" smtClean="0"/>
              <a:t>) in 8% of psychiatric patients</a:t>
            </a:r>
          </a:p>
          <a:p>
            <a:pPr marL="0" indent="0" algn="r">
              <a:buFont typeface="Monotype Sorts" pitchFamily="2" charset="2"/>
              <a:buNone/>
              <a:defRPr/>
            </a:pPr>
            <a:r>
              <a:rPr lang="en-GB" sz="1600" i="1" dirty="0" smtClean="0"/>
              <a:t>Alvarez &amp; </a:t>
            </a:r>
            <a:r>
              <a:rPr lang="en-GB" sz="1600" i="1" dirty="0" err="1" smtClean="0"/>
              <a:t>Pahissa</a:t>
            </a:r>
            <a:r>
              <a:rPr lang="en-GB" sz="1600" i="1" dirty="0" smtClean="0"/>
              <a:t>. </a:t>
            </a:r>
            <a:r>
              <a:rPr lang="en-GB" sz="1600" i="1" dirty="0" err="1" smtClean="0"/>
              <a:t>Curr</a:t>
            </a:r>
            <a:r>
              <a:rPr lang="en-GB" sz="1600" i="1" dirty="0" smtClean="0"/>
              <a:t> Drug </a:t>
            </a:r>
            <a:r>
              <a:rPr lang="en-GB" sz="1600" i="1" dirty="0" err="1" smtClean="0"/>
              <a:t>Saf</a:t>
            </a:r>
            <a:r>
              <a:rPr lang="en-GB" sz="1600" i="1" dirty="0" smtClean="0"/>
              <a:t> 2010;5:97-104</a:t>
            </a:r>
          </a:p>
          <a:p>
            <a:pPr algn="r">
              <a:lnSpc>
                <a:spcPct val="90000"/>
              </a:lnSpc>
              <a:buFontTx/>
              <a:buNone/>
              <a:defRPr/>
            </a:pPr>
            <a:r>
              <a:rPr lang="en-GB" sz="1600" i="1" dirty="0" smtClean="0"/>
              <a:t>Reilly JG et al. Lancet 2000;355:1048-1052</a:t>
            </a:r>
          </a:p>
          <a:p>
            <a:pPr marL="0" indent="0" algn="r">
              <a:buFont typeface="Monotype Sorts" pitchFamily="2" charset="2"/>
              <a:buNone/>
              <a:defRPr/>
            </a:pPr>
            <a:r>
              <a:rPr lang="en-GB" sz="1600" i="1" dirty="0" smtClean="0"/>
              <a:t> </a:t>
            </a:r>
            <a:endParaRPr lang="en-GB" sz="2400" i="1"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4800" y="152400"/>
            <a:ext cx="8442325" cy="914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GB" sz="2800" smtClean="0">
                <a:solidFill>
                  <a:srgbClr val="000066"/>
                </a:solidFill>
                <a:latin typeface="Tahoma" pitchFamily="34" charset="0"/>
              </a:rPr>
              <a:t>QT INTERVAL PROLONGATION WITH ANTIPSYCHOTIC DRUGS</a:t>
            </a:r>
            <a:endParaRPr lang="en-GB" smtClean="0">
              <a:solidFill>
                <a:srgbClr val="000066"/>
              </a:solidFill>
            </a:endParaRPr>
          </a:p>
        </p:txBody>
      </p:sp>
      <p:sp>
        <p:nvSpPr>
          <p:cNvPr id="144387" name="Rectangle 3"/>
          <p:cNvSpPr>
            <a:spLocks noGrp="1" noChangeArrowheads="1"/>
          </p:cNvSpPr>
          <p:nvPr>
            <p:ph type="body" idx="1"/>
          </p:nvPr>
        </p:nvSpPr>
        <p:spPr>
          <a:xfrm>
            <a:off x="228600" y="1219200"/>
            <a:ext cx="8763000" cy="5410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90000"/>
              </a:lnSpc>
              <a:buClr>
                <a:srgbClr val="000066"/>
              </a:buClr>
              <a:buSzPct val="75000"/>
              <a:buFont typeface="Arial" pitchFamily="34" charset="0"/>
              <a:buChar char="•"/>
              <a:defRPr/>
            </a:pPr>
            <a:r>
              <a:rPr lang="en-GB" sz="2400" dirty="0" smtClean="0"/>
              <a:t>No consensus on clinical significance</a:t>
            </a:r>
          </a:p>
          <a:p>
            <a:pPr>
              <a:lnSpc>
                <a:spcPct val="90000"/>
              </a:lnSpc>
              <a:buClr>
                <a:srgbClr val="000066"/>
              </a:buClr>
              <a:buSzPct val="75000"/>
              <a:buFont typeface="Arial" pitchFamily="34" charset="0"/>
              <a:buChar char="•"/>
              <a:defRPr/>
            </a:pPr>
            <a:r>
              <a:rPr lang="en-GB" sz="2400" dirty="0" smtClean="0"/>
              <a:t>QT </a:t>
            </a:r>
            <a:r>
              <a:rPr lang="en-GB" sz="2400" dirty="0"/>
              <a:t>interval prolongation </a:t>
            </a:r>
            <a:r>
              <a:rPr lang="en-GB" sz="2400" dirty="0" smtClean="0"/>
              <a:t>widely </a:t>
            </a:r>
            <a:r>
              <a:rPr lang="en-GB" sz="2400" dirty="0"/>
              <a:t>used surrogate marker for assessing </a:t>
            </a:r>
            <a:r>
              <a:rPr lang="en-GB" sz="2400" dirty="0" smtClean="0"/>
              <a:t>risk </a:t>
            </a:r>
            <a:r>
              <a:rPr lang="en-GB" sz="2400" dirty="0"/>
              <a:t>of </a:t>
            </a:r>
            <a:r>
              <a:rPr lang="en-GB" sz="2400" dirty="0" err="1" smtClean="0"/>
              <a:t>TdP</a:t>
            </a:r>
            <a:endParaRPr lang="en-GB" sz="2400" dirty="0" smtClean="0"/>
          </a:p>
          <a:p>
            <a:pPr>
              <a:lnSpc>
                <a:spcPct val="90000"/>
              </a:lnSpc>
              <a:buClr>
                <a:srgbClr val="000066"/>
              </a:buClr>
              <a:buSzPct val="75000"/>
              <a:buFont typeface="Arial" pitchFamily="34" charset="0"/>
              <a:buChar char="•"/>
              <a:defRPr/>
            </a:pPr>
            <a:r>
              <a:rPr lang="en-GB" sz="2400" dirty="0" smtClean="0"/>
              <a:t>QT </a:t>
            </a:r>
            <a:r>
              <a:rPr lang="en-GB" sz="2400" dirty="0"/>
              <a:t>interval changes </a:t>
            </a:r>
            <a:r>
              <a:rPr lang="en-GB" sz="2400" dirty="0" smtClean="0"/>
              <a:t>subject </a:t>
            </a:r>
            <a:r>
              <a:rPr lang="en-GB" sz="2400" dirty="0"/>
              <a:t>to measurement </a:t>
            </a:r>
            <a:r>
              <a:rPr lang="en-GB" sz="2400" dirty="0" smtClean="0"/>
              <a:t>error</a:t>
            </a:r>
          </a:p>
          <a:p>
            <a:pPr>
              <a:lnSpc>
                <a:spcPct val="90000"/>
              </a:lnSpc>
              <a:buClr>
                <a:srgbClr val="000066"/>
              </a:buClr>
              <a:buSzPct val="75000"/>
              <a:buFont typeface="Arial" pitchFamily="34" charset="0"/>
              <a:buChar char="•"/>
              <a:defRPr/>
            </a:pPr>
            <a:r>
              <a:rPr lang="en-GB" sz="2400" dirty="0" smtClean="0"/>
              <a:t>QT depends </a:t>
            </a:r>
            <a:r>
              <a:rPr lang="en-GB" sz="2400" dirty="0"/>
              <a:t>on </a:t>
            </a:r>
            <a:r>
              <a:rPr lang="en-GB" sz="2400" dirty="0" smtClean="0"/>
              <a:t>HR so corrected </a:t>
            </a:r>
            <a:r>
              <a:rPr lang="en-GB" sz="2400" dirty="0" err="1" smtClean="0"/>
              <a:t>QTc</a:t>
            </a:r>
            <a:r>
              <a:rPr lang="en-GB" sz="2400" dirty="0" smtClean="0"/>
              <a:t> </a:t>
            </a:r>
            <a:r>
              <a:rPr lang="en-GB" sz="2400" dirty="0"/>
              <a:t>interval </a:t>
            </a:r>
            <a:r>
              <a:rPr lang="en-GB" sz="2400" dirty="0" smtClean="0"/>
              <a:t>calculated</a:t>
            </a:r>
          </a:p>
          <a:p>
            <a:pPr>
              <a:lnSpc>
                <a:spcPct val="90000"/>
              </a:lnSpc>
              <a:buClr>
                <a:srgbClr val="000066"/>
              </a:buClr>
              <a:buSzPct val="75000"/>
              <a:buFont typeface="Arial" pitchFamily="34" charset="0"/>
              <a:buChar char="•"/>
              <a:defRPr/>
            </a:pPr>
            <a:r>
              <a:rPr lang="en-GB" sz="2400" dirty="0" err="1" smtClean="0"/>
              <a:t>Bazett's</a:t>
            </a:r>
            <a:r>
              <a:rPr lang="en-GB" sz="2400" dirty="0" smtClean="0"/>
              <a:t> </a:t>
            </a:r>
            <a:r>
              <a:rPr lang="en-GB" sz="2400" dirty="0"/>
              <a:t>formula </a:t>
            </a:r>
            <a:r>
              <a:rPr lang="en-GB" sz="2400" dirty="0" smtClean="0"/>
              <a:t>most </a:t>
            </a:r>
            <a:r>
              <a:rPr lang="en-GB" sz="2400" dirty="0"/>
              <a:t>widely </a:t>
            </a:r>
            <a:r>
              <a:rPr lang="en-GB" sz="2400" dirty="0" smtClean="0"/>
              <a:t>used but </a:t>
            </a:r>
            <a:r>
              <a:rPr lang="en-GB" sz="2400" dirty="0" smtClean="0">
                <a:cs typeface="Tahoma" pitchFamily="34" charset="0"/>
              </a:rPr>
              <a:t>greatest variance</a:t>
            </a:r>
          </a:p>
          <a:p>
            <a:pPr marL="57150" indent="0">
              <a:lnSpc>
                <a:spcPct val="90000"/>
              </a:lnSpc>
              <a:buClr>
                <a:srgbClr val="000066"/>
              </a:buClr>
              <a:buSzPct val="75000"/>
              <a:buFont typeface="Monotype Sorts" pitchFamily="2" charset="2"/>
              <a:buNone/>
              <a:defRPr/>
            </a:pPr>
            <a:endParaRPr lang="en-GB" sz="800" dirty="0" smtClean="0">
              <a:solidFill>
                <a:srgbClr val="000066"/>
              </a:solidFill>
            </a:endParaRPr>
          </a:p>
          <a:p>
            <a:pPr marL="57150" indent="0">
              <a:lnSpc>
                <a:spcPct val="90000"/>
              </a:lnSpc>
              <a:buClr>
                <a:srgbClr val="000066"/>
              </a:buClr>
              <a:buSzPct val="75000"/>
              <a:buFont typeface="Monotype Sorts" pitchFamily="2" charset="2"/>
              <a:buNone/>
              <a:defRPr/>
            </a:pPr>
            <a:r>
              <a:rPr lang="en-GB" sz="2400" dirty="0" smtClean="0">
                <a:solidFill>
                  <a:srgbClr val="000066"/>
                </a:solidFill>
              </a:rPr>
              <a:t>Other factors necessary to trigger arrhythmia in presence of QT prolongation?</a:t>
            </a:r>
          </a:p>
          <a:p>
            <a:pPr lvl="1">
              <a:lnSpc>
                <a:spcPct val="80000"/>
              </a:lnSpc>
              <a:buClr>
                <a:srgbClr val="000066"/>
              </a:buClr>
              <a:buSzPct val="75000"/>
              <a:buFont typeface="Arial" pitchFamily="34" charset="0"/>
              <a:buChar char="•"/>
              <a:defRPr/>
            </a:pPr>
            <a:r>
              <a:rPr lang="en-GB" sz="2400" dirty="0" smtClean="0"/>
              <a:t>Electrolyte imbalance: </a:t>
            </a:r>
            <a:r>
              <a:rPr lang="en-GB" sz="1800" dirty="0" smtClean="0"/>
              <a:t>such as hypokalaemia, diuretic use</a:t>
            </a:r>
            <a:endParaRPr lang="en-GB" sz="2200" dirty="0" smtClean="0"/>
          </a:p>
          <a:p>
            <a:pPr lvl="1">
              <a:lnSpc>
                <a:spcPct val="80000"/>
              </a:lnSpc>
              <a:buClr>
                <a:srgbClr val="000066"/>
              </a:buClr>
              <a:buSzPct val="75000"/>
              <a:buFont typeface="Arial" pitchFamily="34" charset="0"/>
              <a:buChar char="•"/>
              <a:defRPr/>
            </a:pPr>
            <a:r>
              <a:rPr lang="en-GB" sz="2400" dirty="0" smtClean="0"/>
              <a:t>Coincident cardiac disease: </a:t>
            </a:r>
            <a:r>
              <a:rPr lang="en-GB" sz="1800" dirty="0" smtClean="0"/>
              <a:t>bradycardia, CCF, long QT syndrome</a:t>
            </a:r>
            <a:endParaRPr lang="en-GB" sz="2200" dirty="0" smtClean="0"/>
          </a:p>
          <a:p>
            <a:pPr lvl="1">
              <a:lnSpc>
                <a:spcPct val="80000"/>
              </a:lnSpc>
              <a:buClr>
                <a:srgbClr val="000066"/>
              </a:buClr>
              <a:buSzPct val="75000"/>
              <a:buFont typeface="Arial" pitchFamily="34" charset="0"/>
              <a:buChar char="•"/>
              <a:defRPr/>
            </a:pPr>
            <a:r>
              <a:rPr lang="en-GB" sz="2400" dirty="0" smtClean="0"/>
              <a:t>Other prescribed or illicit drugs: </a:t>
            </a:r>
            <a:r>
              <a:rPr lang="en-GB" sz="1800" dirty="0" smtClean="0"/>
              <a:t>such as cocaine</a:t>
            </a:r>
            <a:endParaRPr lang="en-GB" sz="2200" dirty="0" smtClean="0"/>
          </a:p>
          <a:p>
            <a:pPr lvl="1">
              <a:lnSpc>
                <a:spcPct val="80000"/>
              </a:lnSpc>
              <a:buClr>
                <a:srgbClr val="000066"/>
              </a:buClr>
              <a:buSzPct val="75000"/>
              <a:buFont typeface="Arial" pitchFamily="34" charset="0"/>
              <a:buChar char="•"/>
              <a:defRPr/>
            </a:pPr>
            <a:r>
              <a:rPr lang="en-GB" sz="2400" dirty="0" smtClean="0"/>
              <a:t>Restraint / extreme emotion or physical exertion: </a:t>
            </a:r>
            <a:r>
              <a:rPr lang="en-GB" sz="1800" dirty="0" smtClean="0"/>
              <a:t>increase in circulating </a:t>
            </a:r>
            <a:r>
              <a:rPr lang="en-GB" sz="1800" dirty="0" err="1" smtClean="0"/>
              <a:t>catecholamines</a:t>
            </a:r>
            <a:r>
              <a:rPr lang="en-GB" sz="1800" dirty="0" smtClean="0"/>
              <a:t> and excess adrenergic and vagal activity</a:t>
            </a:r>
            <a:r>
              <a:rPr lang="en-GB" sz="2500" dirty="0" smtClean="0"/>
              <a:t> </a:t>
            </a:r>
          </a:p>
          <a:p>
            <a:pPr lvl="1">
              <a:lnSpc>
                <a:spcPct val="80000"/>
              </a:lnSpc>
              <a:buFont typeface="Monotype Sorts" pitchFamily="2" charset="2"/>
              <a:buNone/>
              <a:defRPr/>
            </a:pPr>
            <a:r>
              <a:rPr lang="en-GB" sz="1600" i="1" dirty="0" smtClean="0"/>
              <a:t>                                                                            Royal College of Psychiatrists 1997</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Title 1"/>
          <p:cNvSpPr>
            <a:spLocks noGrp="1"/>
          </p:cNvSpPr>
          <p:nvPr>
            <p:ph type="title"/>
          </p:nvPr>
        </p:nvSpPr>
        <p:spPr>
          <a:xfrm>
            <a:off x="406400" y="228600"/>
            <a:ext cx="8128000" cy="1143000"/>
          </a:xfrm>
        </p:spPr>
        <p:txBody>
          <a:bodyPr/>
          <a:lstStyle/>
          <a:p>
            <a:pPr algn="ctr">
              <a:defRPr/>
            </a:pPr>
            <a:r>
              <a:rPr lang="en-US" sz="3600" dirty="0">
                <a:solidFill>
                  <a:srgbClr val="000066"/>
                </a:solidFill>
                <a:latin typeface="+mn-lt"/>
              </a:rPr>
              <a:t>CARDIAC SIDE EFFECTS</a:t>
            </a:r>
            <a:br>
              <a:rPr lang="en-US" sz="3600" dirty="0">
                <a:solidFill>
                  <a:srgbClr val="000066"/>
                </a:solidFill>
                <a:latin typeface="+mn-lt"/>
              </a:rPr>
            </a:br>
            <a:r>
              <a:rPr lang="en-US" sz="3600" dirty="0">
                <a:solidFill>
                  <a:srgbClr val="000066"/>
                </a:solidFill>
                <a:latin typeface="+mn-lt"/>
              </a:rPr>
              <a:t>QTc PROLONGATION</a:t>
            </a:r>
            <a:endParaRPr lang="en-US" sz="3600" dirty="0" smtClean="0">
              <a:latin typeface="+mn-lt"/>
            </a:endParaRPr>
          </a:p>
        </p:txBody>
      </p:sp>
      <p:sp>
        <p:nvSpPr>
          <p:cNvPr id="141315" name="Content Placeholder 2"/>
          <p:cNvSpPr>
            <a:spLocks noGrp="1"/>
          </p:cNvSpPr>
          <p:nvPr>
            <p:ph idx="1"/>
          </p:nvPr>
        </p:nvSpPr>
        <p:spPr>
          <a:xfrm>
            <a:off x="381000" y="1676400"/>
            <a:ext cx="8178800" cy="4724400"/>
          </a:xfrm>
        </p:spPr>
        <p:txBody>
          <a:bodyPr/>
          <a:lstStyle/>
          <a:p>
            <a:pPr>
              <a:buClr>
                <a:srgbClr val="000066"/>
              </a:buClr>
              <a:buSzPct val="75000"/>
              <a:buFont typeface="Arial" pitchFamily="34" charset="0"/>
              <a:buChar char="•"/>
              <a:defRPr/>
            </a:pPr>
            <a:r>
              <a:rPr lang="en-GB" sz="2400" dirty="0" smtClean="0"/>
              <a:t>Cases of </a:t>
            </a:r>
            <a:r>
              <a:rPr lang="en-GB" sz="2400" dirty="0" err="1" smtClean="0"/>
              <a:t>TdP</a:t>
            </a:r>
            <a:r>
              <a:rPr lang="en-GB" sz="2400" dirty="0" smtClean="0"/>
              <a:t> reported with antipsychotic drugs</a:t>
            </a:r>
          </a:p>
          <a:p>
            <a:pPr marL="0" indent="0">
              <a:buClr>
                <a:srgbClr val="000066"/>
              </a:buClr>
              <a:buSzPct val="75000"/>
              <a:buFont typeface="Monotype Sorts" pitchFamily="2" charset="2"/>
              <a:buNone/>
              <a:defRPr/>
            </a:pPr>
            <a:r>
              <a:rPr lang="en-GB" sz="2400" dirty="0" smtClean="0">
                <a:solidFill>
                  <a:srgbClr val="000066"/>
                </a:solidFill>
              </a:rPr>
              <a:t>QT interval &gt;500 </a:t>
            </a:r>
            <a:r>
              <a:rPr lang="en-GB" sz="2400" dirty="0" err="1" smtClean="0">
                <a:solidFill>
                  <a:srgbClr val="000066"/>
                </a:solidFill>
              </a:rPr>
              <a:t>msecs</a:t>
            </a:r>
            <a:endParaRPr lang="en-GB" sz="2400" dirty="0" smtClean="0">
              <a:solidFill>
                <a:srgbClr val="000066"/>
              </a:solidFill>
            </a:endParaRPr>
          </a:p>
          <a:p>
            <a:pPr>
              <a:buClr>
                <a:srgbClr val="000066"/>
              </a:buClr>
              <a:buSzPct val="75000"/>
              <a:buFont typeface="Arial" pitchFamily="34" charset="0"/>
              <a:buChar char="•"/>
              <a:defRPr/>
            </a:pPr>
            <a:r>
              <a:rPr lang="en-GB" sz="2400" dirty="0"/>
              <a:t>I</a:t>
            </a:r>
            <a:r>
              <a:rPr lang="en-GB" sz="2400" dirty="0" smtClean="0"/>
              <a:t>ncreases risk for </a:t>
            </a:r>
            <a:r>
              <a:rPr lang="en-GB" sz="2400" dirty="0" err="1" smtClean="0"/>
              <a:t>TdP</a:t>
            </a:r>
            <a:r>
              <a:rPr lang="en-GB" sz="2400" dirty="0" smtClean="0"/>
              <a:t> and sudden cardiac death (SCD)</a:t>
            </a:r>
          </a:p>
          <a:p>
            <a:pPr>
              <a:buClr>
                <a:srgbClr val="000066"/>
              </a:buClr>
              <a:buSzPct val="75000"/>
              <a:buFont typeface="Arial" pitchFamily="34" charset="0"/>
              <a:buChar char="•"/>
              <a:defRPr/>
            </a:pPr>
            <a:r>
              <a:rPr lang="en-GB" sz="2400" dirty="0" smtClean="0"/>
              <a:t>Discontinue offending drug</a:t>
            </a:r>
          </a:p>
          <a:p>
            <a:pPr>
              <a:buClr>
                <a:srgbClr val="000066"/>
              </a:buClr>
              <a:buSzPct val="75000"/>
              <a:buFont typeface="Arial" pitchFamily="34" charset="0"/>
              <a:buChar char="•"/>
              <a:defRPr/>
            </a:pPr>
            <a:r>
              <a:rPr lang="en-GB" sz="2400" dirty="0" smtClean="0"/>
              <a:t>Correct any underlying electrolyte disturbances, particularly serum K</a:t>
            </a:r>
            <a:r>
              <a:rPr lang="en-GB" sz="2400" baseline="30000" dirty="0" smtClean="0"/>
              <a:t>+</a:t>
            </a:r>
            <a:r>
              <a:rPr lang="en-GB" sz="2400" dirty="0" smtClean="0"/>
              <a:t> and Mg</a:t>
            </a:r>
            <a:r>
              <a:rPr lang="en-GB" sz="2400" baseline="30000" dirty="0"/>
              <a:t>2</a:t>
            </a:r>
            <a:r>
              <a:rPr lang="en-GB" sz="2400" baseline="30000" dirty="0" smtClean="0"/>
              <a:t>+</a:t>
            </a:r>
            <a:r>
              <a:rPr lang="en-GB" sz="2400" dirty="0" smtClean="0"/>
              <a:t> derangements</a:t>
            </a:r>
          </a:p>
          <a:p>
            <a:pPr>
              <a:buClr>
                <a:srgbClr val="000066"/>
              </a:buClr>
              <a:buSzPct val="75000"/>
              <a:buFont typeface="Arial" pitchFamily="34" charset="0"/>
              <a:buChar char="•"/>
              <a:defRPr/>
            </a:pPr>
            <a:endParaRPr lang="en-GB" sz="800" dirty="0" smtClean="0"/>
          </a:p>
          <a:p>
            <a:pPr marL="0" indent="0">
              <a:buClr>
                <a:srgbClr val="000066"/>
              </a:buClr>
              <a:buSzPct val="75000"/>
              <a:buFont typeface="Monotype Sorts" pitchFamily="2" charset="2"/>
              <a:buNone/>
              <a:defRPr/>
            </a:pPr>
            <a:r>
              <a:rPr lang="en-GB" sz="2400" dirty="0" smtClean="0">
                <a:solidFill>
                  <a:srgbClr val="000066"/>
                </a:solidFill>
              </a:rPr>
              <a:t>Before prescribing antipsychotics:</a:t>
            </a:r>
          </a:p>
          <a:p>
            <a:pPr lvl="1">
              <a:buClr>
                <a:srgbClr val="000066"/>
              </a:buClr>
              <a:buSzPct val="75000"/>
              <a:buFont typeface="Arial" pitchFamily="34" charset="0"/>
              <a:buChar char="•"/>
              <a:defRPr/>
            </a:pPr>
            <a:r>
              <a:rPr lang="en-GB" sz="2400" dirty="0" smtClean="0"/>
              <a:t>Ask about family and personal history of SCD, </a:t>
            </a:r>
            <a:r>
              <a:rPr lang="en-GB" sz="2400" dirty="0" err="1" smtClean="0"/>
              <a:t>presyncope</a:t>
            </a:r>
            <a:r>
              <a:rPr lang="en-GB" sz="2400" dirty="0" smtClean="0"/>
              <a:t>, syncope and cardiac arrhythmias - cardiology consultation if history is positive</a:t>
            </a:r>
          </a:p>
          <a:p>
            <a:pPr marL="0" indent="0">
              <a:buFont typeface="Monotype Sorts" pitchFamily="2" charset="2"/>
              <a:buNone/>
              <a:defRPr/>
            </a:pPr>
            <a:endParaRPr lang="en-GB"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06400" y="228600"/>
            <a:ext cx="8558213" cy="968375"/>
          </a:xfrm>
        </p:spPr>
        <p:txBody>
          <a:bodyPr/>
          <a:lstStyle/>
          <a:p>
            <a:pPr algn="ctr"/>
            <a:r>
              <a:rPr kumimoji="0" lang="en-US" sz="3200" smtClean="0">
                <a:solidFill>
                  <a:srgbClr val="000066"/>
                </a:solidFill>
                <a:latin typeface="Tahoma" pitchFamily="34" charset="0"/>
              </a:rPr>
              <a:t>RELATIONSHIP BETWEEN D2 RECEPTOR OCCUPANCY, EPS AND RESPONSE</a:t>
            </a:r>
            <a:endParaRPr kumimoji="0" lang="en-US" smtClean="0">
              <a:solidFill>
                <a:srgbClr val="000066"/>
              </a:solidFill>
            </a:endParaRPr>
          </a:p>
        </p:txBody>
      </p:sp>
      <p:sp>
        <p:nvSpPr>
          <p:cNvPr id="29699" name="Text Box 3"/>
          <p:cNvSpPr txBox="1">
            <a:spLocks noChangeArrowheads="1"/>
          </p:cNvSpPr>
          <p:nvPr/>
        </p:nvSpPr>
        <p:spPr bwMode="auto">
          <a:xfrm>
            <a:off x="1042988" y="6237288"/>
            <a:ext cx="790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eaLnBrk="1" hangingPunct="1">
              <a:spcBef>
                <a:spcPts val="500"/>
              </a:spcBef>
              <a:spcAft>
                <a:spcPts val="500"/>
              </a:spcAft>
            </a:pPr>
            <a:r>
              <a:rPr lang="en-US" sz="1600" i="1">
                <a:solidFill>
                  <a:schemeClr val="tx1"/>
                </a:solidFill>
              </a:rPr>
              <a:t>after, Farde et al, 1992, Nyberg et al 1996, Pickar et al 1996, Kapur et al 2000</a:t>
            </a:r>
            <a:endParaRPr lang="en-US" altLang="en-US" sz="1600" i="1">
              <a:solidFill>
                <a:schemeClr val="tx1"/>
              </a:solidFill>
            </a:endParaRPr>
          </a:p>
        </p:txBody>
      </p:sp>
      <p:sp>
        <p:nvSpPr>
          <p:cNvPr id="29700" name="Line 4"/>
          <p:cNvSpPr>
            <a:spLocks noChangeShapeType="1"/>
          </p:cNvSpPr>
          <p:nvPr/>
        </p:nvSpPr>
        <p:spPr bwMode="auto">
          <a:xfrm flipV="1">
            <a:off x="1746250" y="1828800"/>
            <a:ext cx="1588" cy="3217863"/>
          </a:xfrm>
          <a:prstGeom prst="line">
            <a:avLst/>
          </a:prstGeom>
          <a:noFill/>
          <a:ln w="28702">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01" name="Line 5"/>
          <p:cNvSpPr>
            <a:spLocks noChangeShapeType="1"/>
          </p:cNvSpPr>
          <p:nvPr/>
        </p:nvSpPr>
        <p:spPr bwMode="auto">
          <a:xfrm flipH="1">
            <a:off x="1657350" y="4708525"/>
            <a:ext cx="88900" cy="1588"/>
          </a:xfrm>
          <a:prstGeom prst="line">
            <a:avLst/>
          </a:prstGeom>
          <a:noFill/>
          <a:ln w="28702">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07046" name="Rectangle 6"/>
          <p:cNvSpPr>
            <a:spLocks noChangeArrowheads="1"/>
          </p:cNvSpPr>
          <p:nvPr/>
        </p:nvSpPr>
        <p:spPr bwMode="auto">
          <a:xfrm>
            <a:off x="1389063" y="45799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lang="en-US" altLang="en-US" sz="1800" b="1">
                <a:solidFill>
                  <a:schemeClr val="tx2"/>
                </a:solidFill>
                <a:latin typeface="Arial" charset="0"/>
              </a:rPr>
              <a:t>0</a:t>
            </a:r>
            <a:endParaRPr lang="en-US" altLang="en-US" sz="2400" b="1">
              <a:solidFill>
                <a:schemeClr val="tx2"/>
              </a:solidFill>
              <a:effectLst>
                <a:outerShdw blurRad="38100" dist="38100" dir="2700000" algn="tl">
                  <a:srgbClr val="C0C0C0"/>
                </a:outerShdw>
              </a:effectLst>
              <a:latin typeface="Arial" charset="0"/>
            </a:endParaRPr>
          </a:p>
        </p:txBody>
      </p:sp>
      <p:sp>
        <p:nvSpPr>
          <p:cNvPr id="29703" name="Line 7"/>
          <p:cNvSpPr>
            <a:spLocks noChangeShapeType="1"/>
          </p:cNvSpPr>
          <p:nvPr/>
        </p:nvSpPr>
        <p:spPr bwMode="auto">
          <a:xfrm flipH="1">
            <a:off x="1657350" y="3400425"/>
            <a:ext cx="88900" cy="1588"/>
          </a:xfrm>
          <a:prstGeom prst="line">
            <a:avLst/>
          </a:prstGeom>
          <a:noFill/>
          <a:ln w="28702">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04" name="Rectangle 8"/>
          <p:cNvSpPr>
            <a:spLocks noChangeArrowheads="1"/>
          </p:cNvSpPr>
          <p:nvPr/>
        </p:nvSpPr>
        <p:spPr bwMode="auto">
          <a:xfrm>
            <a:off x="1263650" y="327183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800" b="1">
                <a:solidFill>
                  <a:schemeClr val="tx2"/>
                </a:solidFill>
                <a:latin typeface="Arial" pitchFamily="34" charset="0"/>
              </a:rPr>
              <a:t>50</a:t>
            </a:r>
            <a:endParaRPr lang="en-US" altLang="en-US" sz="2400" b="1">
              <a:solidFill>
                <a:schemeClr val="tx2"/>
              </a:solidFill>
              <a:latin typeface="Arial" pitchFamily="34" charset="0"/>
            </a:endParaRPr>
          </a:p>
        </p:txBody>
      </p:sp>
      <p:sp>
        <p:nvSpPr>
          <p:cNvPr id="29705" name="Line 9"/>
          <p:cNvSpPr>
            <a:spLocks noChangeShapeType="1"/>
          </p:cNvSpPr>
          <p:nvPr/>
        </p:nvSpPr>
        <p:spPr bwMode="auto">
          <a:xfrm flipH="1">
            <a:off x="1657350" y="2092325"/>
            <a:ext cx="88900" cy="1588"/>
          </a:xfrm>
          <a:prstGeom prst="line">
            <a:avLst/>
          </a:prstGeom>
          <a:noFill/>
          <a:ln w="28702">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07050" name="Rectangle 10"/>
          <p:cNvSpPr>
            <a:spLocks noChangeArrowheads="1"/>
          </p:cNvSpPr>
          <p:nvPr/>
        </p:nvSpPr>
        <p:spPr bwMode="auto">
          <a:xfrm>
            <a:off x="1138238" y="1963738"/>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lang="en-US" altLang="en-US" sz="1800" b="1">
                <a:solidFill>
                  <a:schemeClr val="tx2"/>
                </a:solidFill>
                <a:latin typeface="Arial" charset="0"/>
              </a:rPr>
              <a:t>100</a:t>
            </a:r>
            <a:endParaRPr lang="en-US" altLang="en-US" sz="2400" b="1">
              <a:solidFill>
                <a:schemeClr val="tx2"/>
              </a:solidFill>
              <a:effectLst>
                <a:outerShdw blurRad="38100" dist="38100" dir="2700000" algn="tl">
                  <a:srgbClr val="C0C0C0"/>
                </a:outerShdw>
              </a:effectLst>
              <a:latin typeface="Arial" charset="0"/>
            </a:endParaRPr>
          </a:p>
        </p:txBody>
      </p:sp>
      <p:sp>
        <p:nvSpPr>
          <p:cNvPr id="29707" name="Text Box 11"/>
          <p:cNvSpPr txBox="1">
            <a:spLocks noChangeArrowheads="1"/>
          </p:cNvSpPr>
          <p:nvPr/>
        </p:nvSpPr>
        <p:spPr bwMode="auto">
          <a:xfrm rot="-5400000">
            <a:off x="-109537" y="3187700"/>
            <a:ext cx="2154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eaLnBrk="1" hangingPunct="1"/>
            <a:r>
              <a:rPr lang="en-US" altLang="en-US" sz="1800" b="1">
                <a:solidFill>
                  <a:schemeClr val="tx2"/>
                </a:solidFill>
              </a:rPr>
              <a:t>% D2 Occupancy</a:t>
            </a:r>
          </a:p>
        </p:txBody>
      </p:sp>
      <p:sp>
        <p:nvSpPr>
          <p:cNvPr id="29708" name="Line 12"/>
          <p:cNvSpPr>
            <a:spLocks noChangeShapeType="1"/>
          </p:cNvSpPr>
          <p:nvPr/>
        </p:nvSpPr>
        <p:spPr bwMode="auto">
          <a:xfrm flipV="1">
            <a:off x="1728788" y="4697413"/>
            <a:ext cx="4960937" cy="12700"/>
          </a:xfrm>
          <a:prstGeom prst="line">
            <a:avLst/>
          </a:prstGeom>
          <a:noFill/>
          <a:ln w="28575">
            <a:solidFill>
              <a:srgbClr val="00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9" name="Line 13"/>
          <p:cNvSpPr>
            <a:spLocks noChangeShapeType="1"/>
          </p:cNvSpPr>
          <p:nvPr/>
        </p:nvSpPr>
        <p:spPr bwMode="auto">
          <a:xfrm>
            <a:off x="1763713" y="5084763"/>
            <a:ext cx="4981575"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2007054" name="Group 14"/>
          <p:cNvGrpSpPr>
            <a:grpSpLocks/>
          </p:cNvGrpSpPr>
          <p:nvPr/>
        </p:nvGrpSpPr>
        <p:grpSpPr bwMode="auto">
          <a:xfrm>
            <a:off x="2100263" y="2101850"/>
            <a:ext cx="3590925" cy="2633663"/>
            <a:chOff x="1372" y="1337"/>
            <a:chExt cx="2262" cy="1659"/>
          </a:xfrm>
        </p:grpSpPr>
        <p:sp>
          <p:nvSpPr>
            <p:cNvPr id="29734" name="Freeform 15"/>
            <p:cNvSpPr>
              <a:spLocks/>
            </p:cNvSpPr>
            <p:nvPr/>
          </p:nvSpPr>
          <p:spPr bwMode="auto">
            <a:xfrm>
              <a:off x="1372" y="2265"/>
              <a:ext cx="1062" cy="731"/>
            </a:xfrm>
            <a:custGeom>
              <a:avLst/>
              <a:gdLst>
                <a:gd name="T0" fmla="*/ 0 w 1062"/>
                <a:gd name="T1" fmla="*/ 731 h 731"/>
                <a:gd name="T2" fmla="*/ 63 w 1062"/>
                <a:gd name="T3" fmla="*/ 725 h 731"/>
                <a:gd name="T4" fmla="*/ 149 w 1062"/>
                <a:gd name="T5" fmla="*/ 720 h 731"/>
                <a:gd name="T6" fmla="*/ 198 w 1062"/>
                <a:gd name="T7" fmla="*/ 719 h 731"/>
                <a:gd name="T8" fmla="*/ 266 w 1062"/>
                <a:gd name="T9" fmla="*/ 711 h 731"/>
                <a:gd name="T10" fmla="*/ 335 w 1062"/>
                <a:gd name="T11" fmla="*/ 704 h 731"/>
                <a:gd name="T12" fmla="*/ 425 w 1062"/>
                <a:gd name="T13" fmla="*/ 684 h 731"/>
                <a:gd name="T14" fmla="*/ 486 w 1062"/>
                <a:gd name="T15" fmla="*/ 669 h 731"/>
                <a:gd name="T16" fmla="*/ 534 w 1062"/>
                <a:gd name="T17" fmla="*/ 650 h 731"/>
                <a:gd name="T18" fmla="*/ 587 w 1062"/>
                <a:gd name="T19" fmla="*/ 627 h 731"/>
                <a:gd name="T20" fmla="*/ 641 w 1062"/>
                <a:gd name="T21" fmla="*/ 594 h 731"/>
                <a:gd name="T22" fmla="*/ 705 w 1062"/>
                <a:gd name="T23" fmla="*/ 549 h 731"/>
                <a:gd name="T24" fmla="*/ 743 w 1062"/>
                <a:gd name="T25" fmla="*/ 510 h 731"/>
                <a:gd name="T26" fmla="*/ 806 w 1062"/>
                <a:gd name="T27" fmla="*/ 443 h 731"/>
                <a:gd name="T28" fmla="*/ 860 w 1062"/>
                <a:gd name="T29" fmla="*/ 372 h 731"/>
                <a:gd name="T30" fmla="*/ 917 w 1062"/>
                <a:gd name="T31" fmla="*/ 287 h 731"/>
                <a:gd name="T32" fmla="*/ 963 w 1062"/>
                <a:gd name="T33" fmla="*/ 200 h 731"/>
                <a:gd name="T34" fmla="*/ 1019 w 1062"/>
                <a:gd name="T35" fmla="*/ 93 h 731"/>
                <a:gd name="T36" fmla="*/ 1062 w 1062"/>
                <a:gd name="T37" fmla="*/ 0 h 7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62" h="731">
                  <a:moveTo>
                    <a:pt x="0" y="731"/>
                  </a:moveTo>
                  <a:lnTo>
                    <a:pt x="63" y="725"/>
                  </a:lnTo>
                  <a:lnTo>
                    <a:pt x="149" y="720"/>
                  </a:lnTo>
                  <a:lnTo>
                    <a:pt x="198" y="719"/>
                  </a:lnTo>
                  <a:lnTo>
                    <a:pt x="266" y="711"/>
                  </a:lnTo>
                  <a:lnTo>
                    <a:pt x="335" y="704"/>
                  </a:lnTo>
                  <a:lnTo>
                    <a:pt x="425" y="684"/>
                  </a:lnTo>
                  <a:lnTo>
                    <a:pt x="486" y="669"/>
                  </a:lnTo>
                  <a:lnTo>
                    <a:pt x="534" y="650"/>
                  </a:lnTo>
                  <a:lnTo>
                    <a:pt x="587" y="627"/>
                  </a:lnTo>
                  <a:lnTo>
                    <a:pt x="641" y="594"/>
                  </a:lnTo>
                  <a:lnTo>
                    <a:pt x="705" y="549"/>
                  </a:lnTo>
                  <a:lnTo>
                    <a:pt x="743" y="510"/>
                  </a:lnTo>
                  <a:lnTo>
                    <a:pt x="806" y="443"/>
                  </a:lnTo>
                  <a:lnTo>
                    <a:pt x="860" y="372"/>
                  </a:lnTo>
                  <a:lnTo>
                    <a:pt x="917" y="287"/>
                  </a:lnTo>
                  <a:lnTo>
                    <a:pt x="963" y="200"/>
                  </a:lnTo>
                  <a:lnTo>
                    <a:pt x="1019" y="93"/>
                  </a:lnTo>
                  <a:lnTo>
                    <a:pt x="1062" y="0"/>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35" name="Freeform 16"/>
            <p:cNvSpPr>
              <a:spLocks/>
            </p:cNvSpPr>
            <p:nvPr/>
          </p:nvSpPr>
          <p:spPr bwMode="auto">
            <a:xfrm>
              <a:off x="2426" y="1526"/>
              <a:ext cx="449" cy="757"/>
            </a:xfrm>
            <a:custGeom>
              <a:avLst/>
              <a:gdLst>
                <a:gd name="T0" fmla="*/ 0 w 449"/>
                <a:gd name="T1" fmla="*/ 757 h 757"/>
                <a:gd name="T2" fmla="*/ 50 w 449"/>
                <a:gd name="T3" fmla="*/ 649 h 757"/>
                <a:gd name="T4" fmla="*/ 110 w 449"/>
                <a:gd name="T5" fmla="*/ 522 h 757"/>
                <a:gd name="T6" fmla="*/ 158 w 449"/>
                <a:gd name="T7" fmla="*/ 418 h 757"/>
                <a:gd name="T8" fmla="*/ 191 w 449"/>
                <a:gd name="T9" fmla="*/ 360 h 757"/>
                <a:gd name="T10" fmla="*/ 236 w 449"/>
                <a:gd name="T11" fmla="*/ 279 h 757"/>
                <a:gd name="T12" fmla="*/ 282 w 449"/>
                <a:gd name="T13" fmla="*/ 205 h 757"/>
                <a:gd name="T14" fmla="*/ 332 w 449"/>
                <a:gd name="T15" fmla="*/ 130 h 757"/>
                <a:gd name="T16" fmla="*/ 392 w 449"/>
                <a:gd name="T17" fmla="*/ 58 h 757"/>
                <a:gd name="T18" fmla="*/ 449 w 449"/>
                <a:gd name="T19" fmla="*/ 0 h 7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9" h="757">
                  <a:moveTo>
                    <a:pt x="0" y="757"/>
                  </a:moveTo>
                  <a:lnTo>
                    <a:pt x="50" y="649"/>
                  </a:lnTo>
                  <a:lnTo>
                    <a:pt x="110" y="522"/>
                  </a:lnTo>
                  <a:lnTo>
                    <a:pt x="158" y="418"/>
                  </a:lnTo>
                  <a:lnTo>
                    <a:pt x="191" y="360"/>
                  </a:lnTo>
                  <a:lnTo>
                    <a:pt x="236" y="279"/>
                  </a:lnTo>
                  <a:lnTo>
                    <a:pt x="282" y="205"/>
                  </a:lnTo>
                  <a:lnTo>
                    <a:pt x="332" y="130"/>
                  </a:lnTo>
                  <a:lnTo>
                    <a:pt x="392" y="58"/>
                  </a:lnTo>
                  <a:lnTo>
                    <a:pt x="449" y="0"/>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36" name="Freeform 17"/>
            <p:cNvSpPr>
              <a:spLocks/>
            </p:cNvSpPr>
            <p:nvPr/>
          </p:nvSpPr>
          <p:spPr bwMode="auto">
            <a:xfrm>
              <a:off x="2867" y="1337"/>
              <a:ext cx="767" cy="198"/>
            </a:xfrm>
            <a:custGeom>
              <a:avLst/>
              <a:gdLst>
                <a:gd name="T0" fmla="*/ 0 w 767"/>
                <a:gd name="T1" fmla="*/ 198 h 198"/>
                <a:gd name="T2" fmla="*/ 35 w 767"/>
                <a:gd name="T3" fmla="*/ 166 h 198"/>
                <a:gd name="T4" fmla="*/ 71 w 767"/>
                <a:gd name="T5" fmla="*/ 142 h 198"/>
                <a:gd name="T6" fmla="*/ 99 w 767"/>
                <a:gd name="T7" fmla="*/ 124 h 198"/>
                <a:gd name="T8" fmla="*/ 135 w 767"/>
                <a:gd name="T9" fmla="*/ 103 h 198"/>
                <a:gd name="T10" fmla="*/ 173 w 767"/>
                <a:gd name="T11" fmla="*/ 84 h 198"/>
                <a:gd name="T12" fmla="*/ 227 w 767"/>
                <a:gd name="T13" fmla="*/ 64 h 198"/>
                <a:gd name="T14" fmla="*/ 270 w 767"/>
                <a:gd name="T15" fmla="*/ 51 h 198"/>
                <a:gd name="T16" fmla="*/ 324 w 767"/>
                <a:gd name="T17" fmla="*/ 39 h 198"/>
                <a:gd name="T18" fmla="*/ 384 w 767"/>
                <a:gd name="T19" fmla="*/ 28 h 198"/>
                <a:gd name="T20" fmla="*/ 474 w 767"/>
                <a:gd name="T21" fmla="*/ 16 h 198"/>
                <a:gd name="T22" fmla="*/ 611 w 767"/>
                <a:gd name="T23" fmla="*/ 4 h 198"/>
                <a:gd name="T24" fmla="*/ 767 w 767"/>
                <a:gd name="T25" fmla="*/ 0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7" h="198">
                  <a:moveTo>
                    <a:pt x="0" y="198"/>
                  </a:moveTo>
                  <a:lnTo>
                    <a:pt x="35" y="166"/>
                  </a:lnTo>
                  <a:lnTo>
                    <a:pt x="71" y="142"/>
                  </a:lnTo>
                  <a:lnTo>
                    <a:pt x="99" y="124"/>
                  </a:lnTo>
                  <a:lnTo>
                    <a:pt x="135" y="103"/>
                  </a:lnTo>
                  <a:lnTo>
                    <a:pt x="173" y="84"/>
                  </a:lnTo>
                  <a:lnTo>
                    <a:pt x="227" y="64"/>
                  </a:lnTo>
                  <a:lnTo>
                    <a:pt x="270" y="51"/>
                  </a:lnTo>
                  <a:lnTo>
                    <a:pt x="324" y="39"/>
                  </a:lnTo>
                  <a:lnTo>
                    <a:pt x="384" y="28"/>
                  </a:lnTo>
                  <a:lnTo>
                    <a:pt x="474" y="16"/>
                  </a:lnTo>
                  <a:lnTo>
                    <a:pt x="611" y="4"/>
                  </a:lnTo>
                  <a:lnTo>
                    <a:pt x="767" y="0"/>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9711" name="Rectangle 18"/>
          <p:cNvSpPr>
            <a:spLocks noChangeArrowheads="1"/>
          </p:cNvSpPr>
          <p:nvPr/>
        </p:nvSpPr>
        <p:spPr bwMode="auto">
          <a:xfrm>
            <a:off x="1449388" y="284797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400" b="1">
                <a:solidFill>
                  <a:schemeClr val="tx2"/>
                </a:solidFill>
                <a:latin typeface="Arial" pitchFamily="34" charset="0"/>
              </a:rPr>
              <a:t>65</a:t>
            </a:r>
          </a:p>
        </p:txBody>
      </p:sp>
      <p:sp>
        <p:nvSpPr>
          <p:cNvPr id="29712" name="Rectangle 19"/>
          <p:cNvSpPr>
            <a:spLocks noChangeArrowheads="1"/>
          </p:cNvSpPr>
          <p:nvPr/>
        </p:nvSpPr>
        <p:spPr bwMode="auto">
          <a:xfrm>
            <a:off x="1446213" y="239395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400" b="1">
                <a:solidFill>
                  <a:schemeClr val="tx2"/>
                </a:solidFill>
                <a:latin typeface="Arial" pitchFamily="34" charset="0"/>
              </a:rPr>
              <a:t>78</a:t>
            </a:r>
            <a:endParaRPr lang="en-US" altLang="en-US" sz="1800" b="1">
              <a:solidFill>
                <a:schemeClr val="tx2"/>
              </a:solidFill>
              <a:latin typeface="Arial" pitchFamily="34" charset="0"/>
            </a:endParaRPr>
          </a:p>
        </p:txBody>
      </p:sp>
      <p:sp>
        <p:nvSpPr>
          <p:cNvPr id="29713" name="Line 20"/>
          <p:cNvSpPr>
            <a:spLocks noChangeShapeType="1"/>
          </p:cNvSpPr>
          <p:nvPr/>
        </p:nvSpPr>
        <p:spPr bwMode="auto">
          <a:xfrm flipH="1" flipV="1">
            <a:off x="1979613" y="1484313"/>
            <a:ext cx="0" cy="1439862"/>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14" name="Line 21"/>
          <p:cNvSpPr>
            <a:spLocks noChangeShapeType="1"/>
          </p:cNvSpPr>
          <p:nvPr/>
        </p:nvSpPr>
        <p:spPr bwMode="auto">
          <a:xfrm flipH="1" flipV="1">
            <a:off x="3203575" y="2205038"/>
            <a:ext cx="0" cy="312737"/>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15" name="Line 22"/>
          <p:cNvSpPr>
            <a:spLocks noChangeShapeType="1"/>
          </p:cNvSpPr>
          <p:nvPr/>
        </p:nvSpPr>
        <p:spPr bwMode="auto">
          <a:xfrm>
            <a:off x="1708150" y="2954338"/>
            <a:ext cx="4876800"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16" name="Line 23"/>
          <p:cNvSpPr>
            <a:spLocks noChangeShapeType="1"/>
          </p:cNvSpPr>
          <p:nvPr/>
        </p:nvSpPr>
        <p:spPr bwMode="auto">
          <a:xfrm>
            <a:off x="1689100" y="2519363"/>
            <a:ext cx="4876800"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17" name="Line 24"/>
          <p:cNvSpPr>
            <a:spLocks noChangeShapeType="1"/>
          </p:cNvSpPr>
          <p:nvPr/>
        </p:nvSpPr>
        <p:spPr bwMode="auto">
          <a:xfrm flipH="1">
            <a:off x="2170113" y="5056188"/>
            <a:ext cx="0" cy="15240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718" name="Line 25"/>
          <p:cNvSpPr>
            <a:spLocks noChangeShapeType="1"/>
          </p:cNvSpPr>
          <p:nvPr/>
        </p:nvSpPr>
        <p:spPr bwMode="auto">
          <a:xfrm flipH="1">
            <a:off x="3033713" y="5056188"/>
            <a:ext cx="0" cy="15240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719" name="Line 26"/>
          <p:cNvSpPr>
            <a:spLocks noChangeShapeType="1"/>
          </p:cNvSpPr>
          <p:nvPr/>
        </p:nvSpPr>
        <p:spPr bwMode="auto">
          <a:xfrm flipH="1">
            <a:off x="3913188" y="5043488"/>
            <a:ext cx="0" cy="15240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720" name="Line 27"/>
          <p:cNvSpPr>
            <a:spLocks noChangeShapeType="1"/>
          </p:cNvSpPr>
          <p:nvPr/>
        </p:nvSpPr>
        <p:spPr bwMode="auto">
          <a:xfrm flipH="1">
            <a:off x="4776788" y="5043488"/>
            <a:ext cx="0" cy="15240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721" name="Line 28"/>
          <p:cNvSpPr>
            <a:spLocks noChangeShapeType="1"/>
          </p:cNvSpPr>
          <p:nvPr/>
        </p:nvSpPr>
        <p:spPr bwMode="auto">
          <a:xfrm flipH="1">
            <a:off x="5640388" y="5056188"/>
            <a:ext cx="0" cy="15240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722" name="Line 29"/>
          <p:cNvSpPr>
            <a:spLocks noChangeShapeType="1"/>
          </p:cNvSpPr>
          <p:nvPr/>
        </p:nvSpPr>
        <p:spPr bwMode="auto">
          <a:xfrm flipH="1">
            <a:off x="6503988" y="5056188"/>
            <a:ext cx="0" cy="15240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07070" name="Text Box 30"/>
          <p:cNvSpPr txBox="1">
            <a:spLocks noChangeArrowheads="1"/>
          </p:cNvSpPr>
          <p:nvPr/>
        </p:nvSpPr>
        <p:spPr bwMode="auto">
          <a:xfrm>
            <a:off x="5789613" y="1884363"/>
            <a:ext cx="141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eaLnBrk="1" hangingPunct="1"/>
            <a:r>
              <a:rPr lang="en-US" sz="1800" b="1">
                <a:solidFill>
                  <a:srgbClr val="CC0000"/>
                </a:solidFill>
                <a:latin typeface="Arial" pitchFamily="34" charset="0"/>
              </a:rPr>
              <a:t>haloperidol</a:t>
            </a:r>
          </a:p>
        </p:txBody>
      </p:sp>
      <p:sp>
        <p:nvSpPr>
          <p:cNvPr id="29724" name="Text Box 31"/>
          <p:cNvSpPr txBox="1">
            <a:spLocks noChangeArrowheads="1"/>
          </p:cNvSpPr>
          <p:nvPr/>
        </p:nvSpPr>
        <p:spPr bwMode="auto">
          <a:xfrm>
            <a:off x="3579813" y="548005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eaLnBrk="1" hangingPunct="1"/>
            <a:r>
              <a:rPr lang="en-US" altLang="en-US" sz="1800" b="1">
                <a:solidFill>
                  <a:schemeClr val="tx2"/>
                </a:solidFill>
              </a:rPr>
              <a:t>[Drug]</a:t>
            </a:r>
            <a:endParaRPr lang="en-US" altLang="en-US" sz="1600" b="1">
              <a:solidFill>
                <a:schemeClr val="tx2"/>
              </a:solidFill>
            </a:endParaRPr>
          </a:p>
        </p:txBody>
      </p:sp>
      <p:sp>
        <p:nvSpPr>
          <p:cNvPr id="29725" name="Line 32"/>
          <p:cNvSpPr>
            <a:spLocks noChangeShapeType="1"/>
          </p:cNvSpPr>
          <p:nvPr/>
        </p:nvSpPr>
        <p:spPr bwMode="auto">
          <a:xfrm>
            <a:off x="1751013" y="5389563"/>
            <a:ext cx="1295400"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26" name="Line 33"/>
          <p:cNvSpPr>
            <a:spLocks noChangeShapeType="1"/>
          </p:cNvSpPr>
          <p:nvPr/>
        </p:nvSpPr>
        <p:spPr bwMode="auto">
          <a:xfrm>
            <a:off x="5003800" y="5373688"/>
            <a:ext cx="1905000" cy="0"/>
          </a:xfrm>
          <a:prstGeom prst="line">
            <a:avLst/>
          </a:prstGeom>
          <a:noFill/>
          <a:ln w="254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27" name="Line 34"/>
          <p:cNvSpPr>
            <a:spLocks noChangeShapeType="1"/>
          </p:cNvSpPr>
          <p:nvPr/>
        </p:nvSpPr>
        <p:spPr bwMode="auto">
          <a:xfrm>
            <a:off x="1674813" y="2681288"/>
            <a:ext cx="4876800"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28" name="Rectangle 35"/>
          <p:cNvSpPr>
            <a:spLocks noChangeArrowheads="1"/>
          </p:cNvSpPr>
          <p:nvPr/>
        </p:nvSpPr>
        <p:spPr bwMode="auto">
          <a:xfrm>
            <a:off x="1446213" y="257175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400" b="1">
                <a:solidFill>
                  <a:schemeClr val="tx2"/>
                </a:solidFill>
                <a:latin typeface="Arial" pitchFamily="34" charset="0"/>
              </a:rPr>
              <a:t>72</a:t>
            </a:r>
            <a:endParaRPr lang="en-US" altLang="en-US" sz="1800" b="1">
              <a:solidFill>
                <a:schemeClr val="tx2"/>
              </a:solidFill>
              <a:latin typeface="Arial" pitchFamily="34" charset="0"/>
            </a:endParaRPr>
          </a:p>
        </p:txBody>
      </p:sp>
      <p:sp>
        <p:nvSpPr>
          <p:cNvPr id="29729" name="Line 36"/>
          <p:cNvSpPr>
            <a:spLocks noChangeShapeType="1"/>
          </p:cNvSpPr>
          <p:nvPr/>
        </p:nvSpPr>
        <p:spPr bwMode="auto">
          <a:xfrm flipH="1" flipV="1">
            <a:off x="2555875" y="1844675"/>
            <a:ext cx="0" cy="863600"/>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30" name="Text Box 37"/>
          <p:cNvSpPr txBox="1">
            <a:spLocks noChangeArrowheads="1"/>
          </p:cNvSpPr>
          <p:nvPr/>
        </p:nvSpPr>
        <p:spPr bwMode="auto">
          <a:xfrm>
            <a:off x="1547813" y="1196975"/>
            <a:ext cx="1911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b="1">
                <a:solidFill>
                  <a:schemeClr val="tx2"/>
                </a:solidFill>
              </a:rPr>
              <a:t>Clinical response</a:t>
            </a:r>
          </a:p>
        </p:txBody>
      </p:sp>
      <p:sp>
        <p:nvSpPr>
          <p:cNvPr id="29731" name="Text Box 38"/>
          <p:cNvSpPr txBox="1">
            <a:spLocks noChangeArrowheads="1"/>
          </p:cNvSpPr>
          <p:nvPr/>
        </p:nvSpPr>
        <p:spPr bwMode="auto">
          <a:xfrm>
            <a:off x="2268538" y="1557338"/>
            <a:ext cx="1374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b="1">
                <a:solidFill>
                  <a:schemeClr val="tx2"/>
                </a:solidFill>
              </a:rPr>
              <a:t>Elevated PL</a:t>
            </a:r>
          </a:p>
        </p:txBody>
      </p:sp>
      <p:sp>
        <p:nvSpPr>
          <p:cNvPr id="29732" name="Text Box 39"/>
          <p:cNvSpPr txBox="1">
            <a:spLocks noChangeArrowheads="1"/>
          </p:cNvSpPr>
          <p:nvPr/>
        </p:nvSpPr>
        <p:spPr bwMode="auto">
          <a:xfrm>
            <a:off x="2987675" y="1916113"/>
            <a:ext cx="571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b="1">
                <a:solidFill>
                  <a:schemeClr val="tx2"/>
                </a:solidFill>
              </a:rPr>
              <a:t>EPS</a:t>
            </a:r>
          </a:p>
        </p:txBody>
      </p:sp>
      <p:sp>
        <p:nvSpPr>
          <p:cNvPr id="29733" name="Text Box 40"/>
          <p:cNvSpPr txBox="1">
            <a:spLocks noChangeArrowheads="1"/>
          </p:cNvSpPr>
          <p:nvPr/>
        </p:nvSpPr>
        <p:spPr bwMode="auto">
          <a:xfrm>
            <a:off x="3040063" y="5146675"/>
            <a:ext cx="1952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2"/>
                </a:solidFill>
              </a:rPr>
              <a:t>Increasing dose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07054"/>
                                        </p:tgtEl>
                                        <p:attrNameLst>
                                          <p:attrName>style.visibility</p:attrName>
                                        </p:attrNameLst>
                                      </p:cBhvr>
                                      <p:to>
                                        <p:strVal val="visible"/>
                                      </p:to>
                                    </p:set>
                                    <p:animEffect transition="in" filter="wipe(left)">
                                      <p:cBhvr>
                                        <p:cTn id="7" dur="500"/>
                                        <p:tgtEl>
                                          <p:spTgt spid="200705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007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188913"/>
            <a:ext cx="8548687" cy="647700"/>
          </a:xfrm>
        </p:spPr>
        <p:txBody>
          <a:bodyPr lIns="84216" tIns="42108" rIns="84216" bIns="42108"/>
          <a:lstStyle/>
          <a:p>
            <a:pPr algn="ctr">
              <a:defRPr/>
            </a:pPr>
            <a:r>
              <a:rPr lang="en-US" sz="3200" dirty="0" smtClean="0">
                <a:solidFill>
                  <a:srgbClr val="000066"/>
                </a:solidFill>
                <a:latin typeface="+mn-lt"/>
              </a:rPr>
              <a:t>THRESHOLD OF D</a:t>
            </a:r>
            <a:r>
              <a:rPr lang="en-US" sz="3200" baseline="-25000" dirty="0" smtClean="0">
                <a:solidFill>
                  <a:srgbClr val="000066"/>
                </a:solidFill>
                <a:latin typeface="+mn-lt"/>
              </a:rPr>
              <a:t>2</a:t>
            </a:r>
            <a:r>
              <a:rPr lang="en-US" sz="3200" dirty="0" smtClean="0">
                <a:solidFill>
                  <a:srgbClr val="000066"/>
                </a:solidFill>
                <a:latin typeface="+mn-lt"/>
              </a:rPr>
              <a:t> RECEPTOR OCCUPANCY</a:t>
            </a:r>
            <a:endParaRPr lang="en-GB" sz="3200" dirty="0" smtClean="0">
              <a:solidFill>
                <a:srgbClr val="000066"/>
              </a:solidFill>
              <a:latin typeface="+mn-lt"/>
            </a:endParaRPr>
          </a:p>
        </p:txBody>
      </p:sp>
      <p:sp>
        <p:nvSpPr>
          <p:cNvPr id="21507" name="Rectangle 3"/>
          <p:cNvSpPr>
            <a:spLocks noChangeArrowheads="1"/>
          </p:cNvSpPr>
          <p:nvPr/>
        </p:nvSpPr>
        <p:spPr bwMode="auto">
          <a:xfrm>
            <a:off x="250825" y="4545013"/>
            <a:ext cx="87137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lgn="just" defTabSz="841375">
              <a:spcBef>
                <a:spcPct val="20000"/>
              </a:spcBef>
              <a:buClr>
                <a:srgbClr val="000066"/>
              </a:buClr>
              <a:buFontTx/>
              <a:buChar char="•"/>
              <a:defRPr/>
            </a:pPr>
            <a:r>
              <a:rPr lang="en-US" dirty="0">
                <a:solidFill>
                  <a:schemeClr val="tx1"/>
                </a:solidFill>
                <a:latin typeface="+mn-lt"/>
              </a:rPr>
              <a:t>Threshold for antipsychotic efficacy: &gt; 65% D</a:t>
            </a:r>
            <a:r>
              <a:rPr lang="en-US" baseline="-25000" dirty="0">
                <a:solidFill>
                  <a:schemeClr val="tx1"/>
                </a:solidFill>
                <a:latin typeface="+mn-lt"/>
              </a:rPr>
              <a:t>2</a:t>
            </a:r>
            <a:r>
              <a:rPr lang="en-US" dirty="0">
                <a:solidFill>
                  <a:schemeClr val="tx1"/>
                </a:solidFill>
                <a:latin typeface="+mn-lt"/>
              </a:rPr>
              <a:t> receptor occupancy</a:t>
            </a:r>
          </a:p>
          <a:p>
            <a:pPr marL="266700" indent="-266700" algn="just" defTabSz="841375">
              <a:spcBef>
                <a:spcPct val="20000"/>
              </a:spcBef>
              <a:buClr>
                <a:srgbClr val="000066"/>
              </a:buClr>
              <a:buFontTx/>
              <a:buChar char="•"/>
              <a:defRPr/>
            </a:pPr>
            <a:r>
              <a:rPr lang="en-US" dirty="0">
                <a:solidFill>
                  <a:schemeClr val="tx1"/>
                </a:solidFill>
                <a:latin typeface="+mn-lt"/>
              </a:rPr>
              <a:t>&gt;78% threshold level occupancy for EPS, including akathisia</a:t>
            </a:r>
          </a:p>
          <a:p>
            <a:pPr marL="266700" indent="-266700" algn="just" defTabSz="841375">
              <a:spcBef>
                <a:spcPct val="20000"/>
              </a:spcBef>
              <a:buClr>
                <a:srgbClr val="000066"/>
              </a:buClr>
              <a:buFontTx/>
              <a:buChar char="•"/>
              <a:defRPr/>
            </a:pPr>
            <a:r>
              <a:rPr lang="en-US" dirty="0">
                <a:solidFill>
                  <a:schemeClr val="tx1"/>
                </a:solidFill>
                <a:latin typeface="+mn-lt"/>
              </a:rPr>
              <a:t>Applies to both FGAs and SGAs</a:t>
            </a:r>
          </a:p>
          <a:p>
            <a:pPr marL="266700" indent="-266700" algn="just" defTabSz="841375">
              <a:spcBef>
                <a:spcPct val="20000"/>
              </a:spcBef>
              <a:buClr>
                <a:srgbClr val="000066"/>
              </a:buClr>
              <a:buFontTx/>
              <a:buChar char="•"/>
              <a:defRPr/>
            </a:pPr>
            <a:r>
              <a:rPr lang="en-GB" dirty="0">
                <a:solidFill>
                  <a:schemeClr val="tx1"/>
                </a:solidFill>
                <a:latin typeface="+mn-lt"/>
              </a:rPr>
              <a:t>High 5-HT2A antagonism not protective</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t="4050"/>
          <a:stretch>
            <a:fillRect/>
          </a:stretch>
        </p:blipFill>
        <p:spPr bwMode="auto">
          <a:xfrm>
            <a:off x="979488" y="993775"/>
            <a:ext cx="7135812" cy="324485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0725" name="Line 5"/>
          <p:cNvSpPr>
            <a:spLocks noChangeShapeType="1"/>
          </p:cNvSpPr>
          <p:nvPr/>
        </p:nvSpPr>
        <p:spPr bwMode="auto">
          <a:xfrm flipH="1">
            <a:off x="8115300" y="1628775"/>
            <a:ext cx="57467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6" name="Line 6"/>
          <p:cNvSpPr>
            <a:spLocks noChangeShapeType="1"/>
          </p:cNvSpPr>
          <p:nvPr/>
        </p:nvSpPr>
        <p:spPr bwMode="auto">
          <a:xfrm flipH="1" flipV="1">
            <a:off x="2109788" y="2281238"/>
            <a:ext cx="0" cy="6477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7"/>
          <p:cNvSpPr>
            <a:spLocks noChangeShapeType="1"/>
          </p:cNvSpPr>
          <p:nvPr/>
        </p:nvSpPr>
        <p:spPr bwMode="auto">
          <a:xfrm flipH="1" flipV="1">
            <a:off x="4562475" y="2292350"/>
            <a:ext cx="0" cy="6477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8" name="Line 8"/>
          <p:cNvSpPr>
            <a:spLocks noChangeShapeType="1"/>
          </p:cNvSpPr>
          <p:nvPr/>
        </p:nvSpPr>
        <p:spPr bwMode="auto">
          <a:xfrm flipH="1" flipV="1">
            <a:off x="6459538" y="2292350"/>
            <a:ext cx="0" cy="6477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9" name="Line 11"/>
          <p:cNvSpPr>
            <a:spLocks noChangeShapeType="1"/>
          </p:cNvSpPr>
          <p:nvPr/>
        </p:nvSpPr>
        <p:spPr bwMode="auto">
          <a:xfrm>
            <a:off x="3775075" y="1079500"/>
            <a:ext cx="0" cy="431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30" name="Line 12"/>
          <p:cNvSpPr>
            <a:spLocks noChangeShapeType="1"/>
          </p:cNvSpPr>
          <p:nvPr/>
        </p:nvSpPr>
        <p:spPr bwMode="auto">
          <a:xfrm>
            <a:off x="1979613" y="3500438"/>
            <a:ext cx="936625"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31" name="Line 13"/>
          <p:cNvSpPr>
            <a:spLocks noChangeShapeType="1"/>
          </p:cNvSpPr>
          <p:nvPr/>
        </p:nvSpPr>
        <p:spPr bwMode="auto">
          <a:xfrm>
            <a:off x="6227763" y="1092200"/>
            <a:ext cx="0" cy="431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4" name="Rectangle 15"/>
          <p:cNvSpPr>
            <a:spLocks noChangeArrowheads="1"/>
          </p:cNvSpPr>
          <p:nvPr/>
        </p:nvSpPr>
        <p:spPr bwMode="auto">
          <a:xfrm>
            <a:off x="4100513" y="6356350"/>
            <a:ext cx="4591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GB" sz="1600" i="1" dirty="0" err="1">
                <a:solidFill>
                  <a:schemeClr val="tx1"/>
                </a:solidFill>
                <a:latin typeface="+mn-lt"/>
              </a:rPr>
              <a:t>Kapur</a:t>
            </a:r>
            <a:r>
              <a:rPr lang="en-GB" sz="1600" i="1" dirty="0">
                <a:solidFill>
                  <a:schemeClr val="tx1"/>
                </a:solidFill>
                <a:latin typeface="+mn-lt"/>
              </a:rPr>
              <a:t> &amp; </a:t>
            </a:r>
            <a:r>
              <a:rPr lang="en-GB" sz="1600" i="1" dirty="0" err="1">
                <a:solidFill>
                  <a:schemeClr val="tx1"/>
                </a:solidFill>
                <a:latin typeface="+mn-lt"/>
              </a:rPr>
              <a:t>Seeman</a:t>
            </a:r>
            <a:r>
              <a:rPr lang="en-GB" sz="1600" i="1" dirty="0">
                <a:solidFill>
                  <a:schemeClr val="tx1"/>
                </a:solidFill>
                <a:latin typeface="+mn-lt"/>
              </a:rPr>
              <a:t>. Am J Psych 2001;158:360-369</a:t>
            </a:r>
            <a:endParaRPr lang="en-US" sz="1600" i="1" dirty="0">
              <a:solidFill>
                <a:schemeClr val="tx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28800"/>
            <a:ext cx="7721600" cy="1143000"/>
          </a:xfrm>
        </p:spPr>
        <p:txBody>
          <a:bodyPr/>
          <a:lstStyle/>
          <a:p>
            <a:pPr>
              <a:defRPr/>
            </a:pPr>
            <a:r>
              <a:rPr lang="en-GB" dirty="0" smtClean="0">
                <a:solidFill>
                  <a:srgbClr val="000066"/>
                </a:solidFill>
                <a:latin typeface="+mn-lt"/>
              </a:rPr>
              <a:t>FIRST-EPISODE SCHIZOPHRENIA</a:t>
            </a:r>
            <a:endParaRPr lang="en-GB" dirty="0">
              <a:solidFill>
                <a:srgbClr val="000066"/>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627313" y="188913"/>
            <a:ext cx="6110287" cy="1295400"/>
          </a:xfrm>
        </p:spPr>
        <p:txBody>
          <a:bodyPr/>
          <a:lstStyle/>
          <a:p>
            <a:pPr algn="ctr"/>
            <a:r>
              <a:rPr lang="en-GB" sz="3600" smtClean="0">
                <a:solidFill>
                  <a:srgbClr val="000066"/>
                </a:solidFill>
                <a:latin typeface="Tahoma" pitchFamily="34" charset="0"/>
              </a:rPr>
              <a:t>FIRST-EPISODE SCHIZOPHRENIA</a:t>
            </a:r>
          </a:p>
        </p:txBody>
      </p:sp>
      <p:sp>
        <p:nvSpPr>
          <p:cNvPr id="32771" name="Rectangle 3"/>
          <p:cNvSpPr>
            <a:spLocks noGrp="1" noChangeArrowheads="1"/>
          </p:cNvSpPr>
          <p:nvPr>
            <p:ph type="body" idx="1"/>
          </p:nvPr>
        </p:nvSpPr>
        <p:spPr>
          <a:xfrm>
            <a:off x="323850" y="1844675"/>
            <a:ext cx="8458200" cy="4632325"/>
          </a:xfrm>
        </p:spPr>
        <p:txBody>
          <a:bodyPr/>
          <a:lstStyle/>
          <a:p>
            <a:pPr>
              <a:lnSpc>
                <a:spcPct val="80000"/>
              </a:lnSpc>
              <a:buClr>
                <a:schemeClr val="tx1"/>
              </a:buClr>
              <a:buSzPct val="75000"/>
              <a:buFontTx/>
              <a:buChar char="•"/>
            </a:pPr>
            <a:r>
              <a:rPr lang="en-GB" sz="2000" smtClean="0">
                <a:solidFill>
                  <a:srgbClr val="000066"/>
                </a:solidFill>
              </a:rPr>
              <a:t>An individual trial of the antipsychotic of choice should be conducted:</a:t>
            </a:r>
          </a:p>
          <a:p>
            <a:pPr>
              <a:lnSpc>
                <a:spcPct val="80000"/>
              </a:lnSpc>
              <a:buClr>
                <a:schemeClr val="tx1"/>
              </a:buClr>
              <a:buSzPct val="75000"/>
              <a:buFontTx/>
              <a:buChar char="•"/>
            </a:pPr>
            <a:r>
              <a:rPr lang="en-GB" sz="2000" smtClean="0">
                <a:solidFill>
                  <a:srgbClr val="000066"/>
                </a:solidFill>
              </a:rPr>
              <a:t>Choice of first-line antipsychotic drug </a:t>
            </a:r>
            <a:r>
              <a:rPr lang="en-GB" sz="2000" smtClean="0"/>
              <a:t>should be based on:</a:t>
            </a:r>
          </a:p>
          <a:p>
            <a:pPr lvl="1">
              <a:lnSpc>
                <a:spcPct val="80000"/>
              </a:lnSpc>
              <a:buClr>
                <a:schemeClr val="tx1"/>
              </a:buClr>
              <a:buSzPct val="75000"/>
              <a:buFontTx/>
              <a:buChar char="•"/>
            </a:pPr>
            <a:r>
              <a:rPr lang="en-GB" sz="2000" smtClean="0"/>
              <a:t>The evidence for relative liability for side effects, particularly considering common and serious effects such as extrapyramidal motor syndromes and metabolic problems (B)</a:t>
            </a:r>
          </a:p>
          <a:p>
            <a:pPr lvl="1">
              <a:lnSpc>
                <a:spcPct val="80000"/>
              </a:lnSpc>
              <a:buClr>
                <a:schemeClr val="tx1"/>
              </a:buClr>
              <a:buSzPct val="75000"/>
              <a:buFontTx/>
              <a:buChar char="•"/>
            </a:pPr>
            <a:r>
              <a:rPr lang="en-GB" sz="2000" smtClean="0"/>
              <a:t>Individual patient preference (S)</a:t>
            </a:r>
          </a:p>
          <a:p>
            <a:pPr lvl="1">
              <a:lnSpc>
                <a:spcPct val="80000"/>
              </a:lnSpc>
              <a:buClr>
                <a:schemeClr val="tx1"/>
              </a:buClr>
              <a:buSzPct val="75000"/>
              <a:buFontTx/>
              <a:buChar char="•"/>
            </a:pPr>
            <a:r>
              <a:rPr lang="en-GB" sz="2000" smtClean="0"/>
              <a:t>Individual patient risk factors for side effects (B)</a:t>
            </a:r>
          </a:p>
          <a:p>
            <a:pPr lvl="1">
              <a:lnSpc>
                <a:spcPct val="80000"/>
              </a:lnSpc>
              <a:buClr>
                <a:schemeClr val="tx1"/>
              </a:buClr>
              <a:buSzPct val="75000"/>
              <a:buFontTx/>
              <a:buChar char="•"/>
            </a:pPr>
            <a:r>
              <a:rPr lang="en-GB" sz="2000" smtClean="0"/>
              <a:t>Relevant medical history (S)</a:t>
            </a:r>
          </a:p>
          <a:p>
            <a:pPr>
              <a:lnSpc>
                <a:spcPct val="80000"/>
              </a:lnSpc>
              <a:buClr>
                <a:schemeClr val="tx1"/>
              </a:buClr>
              <a:buSzPct val="75000"/>
              <a:buFontTx/>
              <a:buChar char="•"/>
            </a:pPr>
            <a:r>
              <a:rPr lang="en-GB" sz="2000" smtClean="0"/>
              <a:t>Antipsychotic medication should be initiated at the lower end of the recommended dosage range (A)</a:t>
            </a:r>
          </a:p>
          <a:p>
            <a:pPr>
              <a:lnSpc>
                <a:spcPct val="80000"/>
              </a:lnSpc>
              <a:buClr>
                <a:schemeClr val="tx1"/>
              </a:buClr>
              <a:buSzPct val="75000"/>
              <a:buFontTx/>
              <a:buChar char="•"/>
            </a:pPr>
            <a:r>
              <a:rPr lang="en-GB" sz="2000" smtClean="0"/>
              <a:t>Following antipsychotic drug initiation, side effects should be closely monitored with regular, systematic and comprehensive assessment. Consideration should be given to the use of formal side effect checklists or rating scales. (B)</a:t>
            </a:r>
          </a:p>
          <a:p>
            <a:pPr>
              <a:lnSpc>
                <a:spcPct val="80000"/>
              </a:lnSpc>
              <a:buClr>
                <a:schemeClr val="tx1"/>
              </a:buClr>
              <a:buSzPct val="75000"/>
              <a:buFontTx/>
              <a:buChar char="•"/>
            </a:pPr>
            <a:endParaRPr lang="en-GB" sz="2000" smtClean="0"/>
          </a:p>
        </p:txBody>
      </p:sp>
      <p:pic>
        <p:nvPicPr>
          <p:cNvPr id="32772" name="Picture 4" descr="hom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0825" y="188913"/>
            <a:ext cx="8642350" cy="792162"/>
          </a:xfrm>
        </p:spPr>
        <p:txBody>
          <a:bodyPr/>
          <a:lstStyle/>
          <a:p>
            <a:pPr algn="ctr"/>
            <a:r>
              <a:rPr lang="en-GB" sz="2400" smtClean="0">
                <a:solidFill>
                  <a:schemeClr val="tx1"/>
                </a:solidFill>
                <a:latin typeface="Tahoma" pitchFamily="34" charset="0"/>
              </a:rPr>
              <a:t>3-YEAR RCT OF FIRST-EPISODE PSYCHOSIS</a:t>
            </a:r>
            <a:br>
              <a:rPr lang="en-GB" sz="2400" smtClean="0">
                <a:solidFill>
                  <a:schemeClr val="tx1"/>
                </a:solidFill>
                <a:latin typeface="Tahoma" pitchFamily="34" charset="0"/>
              </a:rPr>
            </a:br>
            <a:r>
              <a:rPr lang="en-GB" sz="2400" smtClean="0">
                <a:solidFill>
                  <a:srgbClr val="000066"/>
                </a:solidFill>
                <a:latin typeface="Tahoma" pitchFamily="34" charset="0"/>
              </a:rPr>
              <a:t>RISPERIDONE vs HALOPERIDOL </a:t>
            </a:r>
            <a:r>
              <a:rPr lang="en-GB" sz="1800" smtClean="0">
                <a:solidFill>
                  <a:srgbClr val="000066"/>
                </a:solidFill>
                <a:latin typeface="Tahoma" pitchFamily="34" charset="0"/>
              </a:rPr>
              <a:t>(N=555, mean age 25.4 years)</a:t>
            </a:r>
          </a:p>
        </p:txBody>
      </p:sp>
      <p:pic>
        <p:nvPicPr>
          <p:cNvPr id="33795" name="Picture 3"/>
          <p:cNvPicPr>
            <a:picLocks noChangeAspect="1" noChangeArrowheads="1"/>
          </p:cNvPicPr>
          <p:nvPr>
            <p:ph sz="half" idx="4294967295"/>
          </p:nvPr>
        </p:nvPicPr>
        <p:blipFill>
          <a:blip r:embed="rId3">
            <a:lum contrast="12000"/>
            <a:extLst>
              <a:ext uri="{28A0092B-C50C-407E-A947-70E740481C1C}">
                <a14:useLocalDpi xmlns:a14="http://schemas.microsoft.com/office/drawing/2010/main" val="0"/>
              </a:ext>
            </a:extLst>
          </a:blip>
          <a:srcRect/>
          <a:stretch>
            <a:fillRect/>
          </a:stretch>
        </p:blipFill>
        <p:spPr>
          <a:xfrm>
            <a:off x="179388" y="1052513"/>
            <a:ext cx="8659812" cy="5272087"/>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Text Box 4"/>
          <p:cNvSpPr txBox="1">
            <a:spLocks noChangeArrowheads="1"/>
          </p:cNvSpPr>
          <p:nvPr/>
        </p:nvSpPr>
        <p:spPr bwMode="auto">
          <a:xfrm>
            <a:off x="3962400" y="6324600"/>
            <a:ext cx="4703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eaLnBrk="1" hangingPunct="1"/>
            <a:r>
              <a:rPr lang="en-GB" sz="1600" i="1">
                <a:solidFill>
                  <a:schemeClr val="tx1"/>
                </a:solidFill>
                <a:cs typeface="Arial" pitchFamily="34" charset="0"/>
              </a:rPr>
              <a:t>Schooler et al. Am J Psychiatry 2005;162:947–953</a:t>
            </a:r>
            <a:endParaRPr lang="en-GB" sz="1600">
              <a:solidFill>
                <a:schemeClr val="tx1"/>
              </a:solidFill>
              <a:cs typeface="Arial" pitchFamily="34" charset="0"/>
            </a:endParaRPr>
          </a:p>
        </p:txBody>
      </p:sp>
      <p:sp>
        <p:nvSpPr>
          <p:cNvPr id="33797" name="Text Box 5"/>
          <p:cNvSpPr txBox="1">
            <a:spLocks noChangeArrowheads="1"/>
          </p:cNvSpPr>
          <p:nvPr/>
        </p:nvSpPr>
        <p:spPr bwMode="auto">
          <a:xfrm>
            <a:off x="4710113" y="3027363"/>
            <a:ext cx="3629025" cy="527050"/>
          </a:xfrm>
          <a:prstGeom prst="rect">
            <a:avLst/>
          </a:prstGeom>
          <a:solidFill>
            <a:schemeClr val="bg1"/>
          </a:solidFill>
          <a:ln w="9525">
            <a:solidFill>
              <a:srgbClr val="00145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kumimoji="1" lang="en-GB" sz="1400" b="1">
                <a:solidFill>
                  <a:srgbClr val="000066"/>
                </a:solidFill>
              </a:rPr>
              <a:t>Risperidone: </a:t>
            </a:r>
            <a:r>
              <a:rPr kumimoji="1" lang="en-GB" sz="1400">
                <a:solidFill>
                  <a:srgbClr val="000066"/>
                </a:solidFill>
              </a:rPr>
              <a:t>mean modal dose 3.3 mg</a:t>
            </a:r>
          </a:p>
          <a:p>
            <a:r>
              <a:rPr kumimoji="1" lang="en-GB" sz="1400" b="1">
                <a:solidFill>
                  <a:srgbClr val="FF0066"/>
                </a:solidFill>
              </a:rPr>
              <a:t>Haloperidol: </a:t>
            </a:r>
            <a:r>
              <a:rPr kumimoji="1" lang="en-GB" sz="1400">
                <a:solidFill>
                  <a:srgbClr val="FF0066"/>
                </a:solidFill>
              </a:rPr>
              <a:t>mean modal dose 2.9 mg</a:t>
            </a:r>
            <a:endParaRPr lang="en-GB" b="1">
              <a:solidFill>
                <a:srgbClr val="FF006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572000"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4191000"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4"/>
          <p:cNvSpPr txBox="1">
            <a:spLocks noChangeArrowheads="1"/>
          </p:cNvSpPr>
          <p:nvPr/>
        </p:nvSpPr>
        <p:spPr bwMode="auto">
          <a:xfrm>
            <a:off x="3657600" y="6324600"/>
            <a:ext cx="5273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i="1">
                <a:solidFill>
                  <a:schemeClr val="tx1"/>
                </a:solidFill>
              </a:rPr>
              <a:t>Crossley NA, et al. Br J Psychiatry 2010;196:434–439.</a:t>
            </a:r>
          </a:p>
        </p:txBody>
      </p:sp>
      <p:sp>
        <p:nvSpPr>
          <p:cNvPr id="34821" name="Text Box 5"/>
          <p:cNvSpPr txBox="1">
            <a:spLocks noChangeArrowheads="1"/>
          </p:cNvSpPr>
          <p:nvPr/>
        </p:nvSpPr>
        <p:spPr bwMode="auto">
          <a:xfrm>
            <a:off x="533400" y="1143000"/>
            <a:ext cx="340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a:solidFill>
                  <a:schemeClr val="tx1"/>
                </a:solidFill>
              </a:rPr>
              <a:t>Comparison of discontinuation rates</a:t>
            </a:r>
          </a:p>
        </p:txBody>
      </p:sp>
      <p:sp>
        <p:nvSpPr>
          <p:cNvPr id="34822" name="Text Box 6"/>
          <p:cNvSpPr txBox="1">
            <a:spLocks noChangeArrowheads="1"/>
          </p:cNvSpPr>
          <p:nvPr/>
        </p:nvSpPr>
        <p:spPr bwMode="auto">
          <a:xfrm>
            <a:off x="4495800" y="1143000"/>
            <a:ext cx="43894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600">
                <a:solidFill>
                  <a:schemeClr val="tx1"/>
                </a:solidFill>
              </a:rPr>
              <a:t>Comparisons of symptoms scales at short term</a:t>
            </a:r>
          </a:p>
          <a:p>
            <a:pPr algn="ctr"/>
            <a:r>
              <a:rPr lang="en-GB" sz="1600">
                <a:solidFill>
                  <a:schemeClr val="tx1"/>
                </a:solidFill>
              </a:rPr>
              <a:t>(around 3 months)</a:t>
            </a:r>
          </a:p>
        </p:txBody>
      </p:sp>
      <p:sp>
        <p:nvSpPr>
          <p:cNvPr id="34823" name="Rectangle 7"/>
          <p:cNvSpPr>
            <a:spLocks noGrp="1" noChangeArrowheads="1"/>
          </p:cNvSpPr>
          <p:nvPr>
            <p:ph type="title"/>
          </p:nvPr>
        </p:nvSpPr>
        <p:spPr>
          <a:xfrm>
            <a:off x="228600" y="228600"/>
            <a:ext cx="8610600" cy="838200"/>
          </a:xfrm>
        </p:spPr>
        <p:txBody>
          <a:bodyPr/>
          <a:lstStyle/>
          <a:p>
            <a:pPr algn="ctr"/>
            <a:r>
              <a:rPr lang="en-GB" sz="2400" smtClean="0">
                <a:solidFill>
                  <a:srgbClr val="000066"/>
                </a:solidFill>
                <a:latin typeface="Tahoma" pitchFamily="34" charset="0"/>
              </a:rPr>
              <a:t>EFFICACY OF SGAs AND FGAs </a:t>
            </a:r>
            <a:r>
              <a:rPr lang="en-GB" sz="1600" smtClean="0">
                <a:solidFill>
                  <a:srgbClr val="000066"/>
                </a:solidFill>
                <a:latin typeface="Tahoma" pitchFamily="34" charset="0"/>
              </a:rPr>
              <a:t>(PRINCIPALLY HALOPERIDOL)</a:t>
            </a:r>
            <a:r>
              <a:rPr lang="en-GB" sz="2400" smtClean="0">
                <a:solidFill>
                  <a:srgbClr val="000066"/>
                </a:solidFill>
                <a:latin typeface="Tahoma" pitchFamily="34" charset="0"/>
              </a:rPr>
              <a:t> IN THE</a:t>
            </a:r>
            <a:br>
              <a:rPr lang="en-GB" sz="2400" smtClean="0">
                <a:solidFill>
                  <a:srgbClr val="000066"/>
                </a:solidFill>
                <a:latin typeface="Tahoma" pitchFamily="34" charset="0"/>
              </a:rPr>
            </a:br>
            <a:r>
              <a:rPr lang="en-GB" sz="2400" smtClean="0">
                <a:solidFill>
                  <a:srgbClr val="000066"/>
                </a:solidFill>
                <a:latin typeface="Tahoma" pitchFamily="34" charset="0"/>
              </a:rPr>
              <a:t>TREATMENT OF EARLY PSYCHOSIS: META-ANALYSIS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7772400" cy="1143000"/>
          </a:xfrm>
        </p:spPr>
        <p:txBody>
          <a:bodyPr/>
          <a:lstStyle/>
          <a:p>
            <a:pPr algn="ctr">
              <a:defRPr/>
            </a:pPr>
            <a:r>
              <a:rPr lang="en-GB" dirty="0" smtClean="0">
                <a:solidFill>
                  <a:srgbClr val="000066"/>
                </a:solidFill>
                <a:latin typeface="+mn-lt"/>
              </a:rPr>
              <a:t>ACUTE EPISODE</a:t>
            </a:r>
            <a:endParaRPr lang="en-GB" dirty="0">
              <a:solidFill>
                <a:srgbClr val="000066"/>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2286000" y="304800"/>
            <a:ext cx="6731000" cy="914400"/>
          </a:xfrm>
        </p:spPr>
        <p:txBody>
          <a:bodyPr/>
          <a:lstStyle/>
          <a:p>
            <a:pPr algn="ctr"/>
            <a:r>
              <a:rPr lang="en-US" sz="2400" smtClean="0">
                <a:solidFill>
                  <a:srgbClr val="000066"/>
                </a:solidFill>
                <a:latin typeface="Tahoma" pitchFamily="34" charset="0"/>
              </a:rPr>
              <a:t>EFFICACY OF </a:t>
            </a:r>
            <a:r>
              <a:rPr lang="en-US" sz="2400" smtClean="0">
                <a:solidFill>
                  <a:srgbClr val="000066"/>
                </a:solidFill>
                <a:latin typeface="Tahoma" pitchFamily="34" charset="0"/>
                <a:sym typeface="Symbol" pitchFamily="18" charset="2"/>
              </a:rPr>
              <a:t></a:t>
            </a:r>
            <a:r>
              <a:rPr lang="en-US" sz="2400" smtClean="0">
                <a:solidFill>
                  <a:srgbClr val="000066"/>
                </a:solidFill>
                <a:latin typeface="Tahoma" pitchFamily="34" charset="0"/>
                <a:sym typeface="WP Greek Century" pitchFamily="2" charset="2"/>
              </a:rPr>
              <a:t>- AND </a:t>
            </a:r>
            <a:r>
              <a:rPr lang="en-US" sz="2400" smtClean="0">
                <a:solidFill>
                  <a:srgbClr val="000066"/>
                </a:solidFill>
                <a:latin typeface="Tahoma" pitchFamily="34" charset="0"/>
                <a:sym typeface="Symbol" pitchFamily="18" charset="2"/>
              </a:rPr>
              <a:t></a:t>
            </a:r>
            <a:r>
              <a:rPr lang="en-US" sz="2400" smtClean="0">
                <a:solidFill>
                  <a:srgbClr val="000066"/>
                </a:solidFill>
                <a:latin typeface="Tahoma" pitchFamily="34" charset="0"/>
                <a:sym typeface="WP Greek Century" pitchFamily="2" charset="2"/>
              </a:rPr>
              <a:t>- FLUPENTHIXOL IN SCHIZOPHRENIA</a:t>
            </a:r>
            <a:endParaRPr lang="en-US" sz="2400" smtClean="0">
              <a:solidFill>
                <a:srgbClr val="000066"/>
              </a:solidFill>
              <a:latin typeface="Arial" pitchFamily="34" charset="0"/>
              <a:sym typeface="WP Greek Century" pitchFamily="2" charset="2"/>
            </a:endParaRPr>
          </a:p>
        </p:txBody>
      </p:sp>
      <p:sp>
        <p:nvSpPr>
          <p:cNvPr id="2" name="Subtitle 1"/>
          <p:cNvSpPr>
            <a:spLocks noGrp="1"/>
          </p:cNvSpPr>
          <p:nvPr>
            <p:ph type="subTitle" idx="1"/>
          </p:nvPr>
        </p:nvSpPr>
        <p:spPr>
          <a:xfrm>
            <a:off x="533400" y="4724400"/>
            <a:ext cx="8091488" cy="1981200"/>
          </a:xfrm>
        </p:spPr>
        <p:txBody>
          <a:bodyPr/>
          <a:lstStyle/>
          <a:p>
            <a:pPr marL="342900" indent="-342900">
              <a:buClr>
                <a:srgbClr val="000066"/>
              </a:buClr>
              <a:buSzPct val="75000"/>
              <a:buFont typeface="Arial" pitchFamily="34" charset="0"/>
              <a:buChar char="•"/>
              <a:defRPr/>
            </a:pPr>
            <a:r>
              <a:rPr lang="en-GB" sz="2000" dirty="0" smtClean="0">
                <a:latin typeface="Tahoma" pitchFamily="34" charset="0"/>
              </a:rPr>
              <a:t>Drug </a:t>
            </a:r>
            <a:r>
              <a:rPr lang="en-GB" sz="2000" dirty="0">
                <a:latin typeface="Tahoma" pitchFamily="34" charset="0"/>
              </a:rPr>
              <a:t>effect was confined to the "positive" </a:t>
            </a:r>
            <a:r>
              <a:rPr lang="en-GB" sz="2000" dirty="0" smtClean="0">
                <a:latin typeface="Tahoma" pitchFamily="34" charset="0"/>
              </a:rPr>
              <a:t>symptoms: delusions</a:t>
            </a:r>
            <a:r>
              <a:rPr lang="en-GB" sz="2000" dirty="0">
                <a:latin typeface="Tahoma" pitchFamily="34" charset="0"/>
              </a:rPr>
              <a:t>, hallucinations, and </a:t>
            </a:r>
            <a:r>
              <a:rPr lang="en-GB" sz="2000" dirty="0" smtClean="0">
                <a:latin typeface="Tahoma" pitchFamily="34" charset="0"/>
              </a:rPr>
              <a:t>thought disorder</a:t>
            </a:r>
          </a:p>
          <a:p>
            <a:pPr marL="342900" indent="-342900">
              <a:buClr>
                <a:srgbClr val="000066"/>
              </a:buClr>
              <a:buSzPct val="75000"/>
              <a:buFont typeface="Arial" pitchFamily="34" charset="0"/>
              <a:buChar char="•"/>
              <a:defRPr/>
            </a:pPr>
            <a:r>
              <a:rPr lang="en-GB" sz="2000" dirty="0" smtClean="0">
                <a:latin typeface="Tahoma" pitchFamily="34" charset="0"/>
              </a:rPr>
              <a:t>Appeared </a:t>
            </a:r>
            <a:r>
              <a:rPr lang="en-GB" sz="2000" dirty="0">
                <a:latin typeface="Tahoma" pitchFamily="34" charset="0"/>
              </a:rPr>
              <a:t>only in </a:t>
            </a:r>
            <a:r>
              <a:rPr lang="en-GB" sz="2000" dirty="0" smtClean="0">
                <a:latin typeface="Tahoma" pitchFamily="34" charset="0"/>
              </a:rPr>
              <a:t>3rd </a:t>
            </a:r>
            <a:r>
              <a:rPr lang="en-GB" sz="2000" dirty="0">
                <a:latin typeface="Tahoma" pitchFamily="34" charset="0"/>
              </a:rPr>
              <a:t>and 4th </a:t>
            </a:r>
            <a:r>
              <a:rPr lang="en-GB" sz="2000" dirty="0" smtClean="0">
                <a:latin typeface="Tahoma" pitchFamily="34" charset="0"/>
              </a:rPr>
              <a:t>weeks</a:t>
            </a:r>
          </a:p>
          <a:p>
            <a:pPr marL="342900" indent="-342900">
              <a:buClr>
                <a:srgbClr val="000066"/>
              </a:buClr>
              <a:buSzPct val="75000"/>
              <a:buFont typeface="Arial" pitchFamily="34" charset="0"/>
              <a:buChar char="•"/>
              <a:defRPr/>
            </a:pPr>
            <a:r>
              <a:rPr lang="en-GB" sz="2000" dirty="0" smtClean="0">
                <a:latin typeface="Tahoma" pitchFamily="34" charset="0"/>
              </a:rPr>
              <a:t>Consistent </a:t>
            </a:r>
            <a:r>
              <a:rPr lang="en-GB" sz="2000" dirty="0">
                <a:latin typeface="Tahoma" pitchFamily="34" charset="0"/>
              </a:rPr>
              <a:t>with the hypothesis that dopamine-receptor blockade is the only requirement for antipsychotic activity </a:t>
            </a:r>
            <a:r>
              <a:rPr lang="en-GB" sz="2000" dirty="0" smtClean="0">
                <a:latin typeface="Tahoma" pitchFamily="34" charset="0"/>
              </a:rPr>
              <a:t> </a:t>
            </a:r>
          </a:p>
          <a:p>
            <a:pPr algn="r">
              <a:buClr>
                <a:srgbClr val="000066"/>
              </a:buClr>
              <a:buSzPct val="75000"/>
              <a:defRPr/>
            </a:pPr>
            <a:r>
              <a:rPr lang="en-GB" sz="1600" i="1" dirty="0" err="1" smtClean="0">
                <a:latin typeface="Tahoma" pitchFamily="34" charset="0"/>
              </a:rPr>
              <a:t>Johnstone</a:t>
            </a:r>
            <a:r>
              <a:rPr lang="en-GB" sz="1600" i="1" dirty="0" smtClean="0">
                <a:latin typeface="Tahoma" pitchFamily="34" charset="0"/>
              </a:rPr>
              <a:t> et al </a:t>
            </a:r>
            <a:r>
              <a:rPr lang="fr-FR" sz="1600" i="1" dirty="0" smtClean="0">
                <a:latin typeface="Tahoma" pitchFamily="34" charset="0"/>
              </a:rPr>
              <a:t>Lancet 1978;1(8069</a:t>
            </a:r>
            <a:r>
              <a:rPr lang="fr-FR" sz="1600" i="1" dirty="0">
                <a:latin typeface="Tahoma" pitchFamily="34" charset="0"/>
              </a:rPr>
              <a:t>):848-51</a:t>
            </a:r>
            <a:endParaRPr lang="en-GB" sz="1600" i="1" dirty="0">
              <a:latin typeface="Tahoma" pitchFamily="34" charset="0"/>
            </a:endParaRPr>
          </a:p>
        </p:txBody>
      </p:sp>
      <p:graphicFrame>
        <p:nvGraphicFramePr>
          <p:cNvPr id="2006019" name="Object 3"/>
          <p:cNvGraphicFramePr>
            <a:graphicFrameLocks noGrp="1" noChangeAspect="1"/>
          </p:cNvGraphicFramePr>
          <p:nvPr>
            <p:ph idx="4294967295"/>
          </p:nvPr>
        </p:nvGraphicFramePr>
        <p:xfrm>
          <a:off x="685800" y="533400"/>
          <a:ext cx="6553200" cy="4171950"/>
        </p:xfrm>
        <a:graphic>
          <a:graphicData uri="http://schemas.openxmlformats.org/presentationml/2006/ole">
            <mc:AlternateContent xmlns:mc="http://schemas.openxmlformats.org/markup-compatibility/2006">
              <mc:Choice xmlns:v="urn:schemas-microsoft-com:vml" Requires="v">
                <p:oleObj spid="_x0000_s36872" name="Chart" r:id="rId3" imgW="7629449" imgH="4857902" progId="MSGraph.Chart.8">
                  <p:embed followColorScheme="full"/>
                </p:oleObj>
              </mc:Choice>
              <mc:Fallback>
                <p:oleObj name="Chart" r:id="rId3" imgW="7629449" imgH="4857902" progId="MSGraph.Chart.8">
                  <p:embed followColorScheme="full"/>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65532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869" name="Text Box 4"/>
          <p:cNvSpPr txBox="1">
            <a:spLocks noChangeArrowheads="1"/>
          </p:cNvSpPr>
          <p:nvPr/>
        </p:nvSpPr>
        <p:spPr bwMode="auto">
          <a:xfrm>
            <a:off x="7234238" y="3367088"/>
            <a:ext cx="3937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216" tIns="42108" rIns="84216" bIns="42108">
            <a:spAutoFit/>
          </a:bodyPr>
          <a:lstStyle>
            <a:lvl1pPr defTabSz="841375">
              <a:defRPr sz="2000">
                <a:solidFill>
                  <a:srgbClr val="FFFF66"/>
                </a:solidFill>
                <a:latin typeface="Tahoma" pitchFamily="34" charset="0"/>
              </a:defRPr>
            </a:lvl1pPr>
            <a:lvl2pPr marL="742950" indent="-285750" defTabSz="841375">
              <a:defRPr sz="2000">
                <a:solidFill>
                  <a:srgbClr val="FFFF66"/>
                </a:solidFill>
                <a:latin typeface="Tahoma" pitchFamily="34" charset="0"/>
              </a:defRPr>
            </a:lvl2pPr>
            <a:lvl3pPr marL="1143000" indent="-228600" defTabSz="841375">
              <a:defRPr sz="2000">
                <a:solidFill>
                  <a:srgbClr val="FFFF66"/>
                </a:solidFill>
                <a:latin typeface="Tahoma" pitchFamily="34" charset="0"/>
              </a:defRPr>
            </a:lvl3pPr>
            <a:lvl4pPr marL="1600200" indent="-228600" defTabSz="841375">
              <a:defRPr sz="2000">
                <a:solidFill>
                  <a:srgbClr val="FFFF66"/>
                </a:solidFill>
                <a:latin typeface="Tahoma" pitchFamily="34" charset="0"/>
              </a:defRPr>
            </a:lvl4pPr>
            <a:lvl5pPr marL="2057400" indent="-228600" defTabSz="841375">
              <a:defRPr sz="2000">
                <a:solidFill>
                  <a:srgbClr val="FFFF66"/>
                </a:solidFill>
                <a:latin typeface="Tahoma" pitchFamily="34" charset="0"/>
              </a:defRPr>
            </a:lvl5pPr>
            <a:lvl6pPr marL="2514600" indent="-228600" defTabSz="841375" eaLnBrk="0" fontAlgn="base" hangingPunct="0">
              <a:spcBef>
                <a:spcPct val="0"/>
              </a:spcBef>
              <a:spcAft>
                <a:spcPct val="0"/>
              </a:spcAft>
              <a:defRPr sz="2000">
                <a:solidFill>
                  <a:srgbClr val="FFFF66"/>
                </a:solidFill>
                <a:latin typeface="Tahoma" pitchFamily="34" charset="0"/>
              </a:defRPr>
            </a:lvl6pPr>
            <a:lvl7pPr marL="2971800" indent="-228600" defTabSz="841375" eaLnBrk="0" fontAlgn="base" hangingPunct="0">
              <a:spcBef>
                <a:spcPct val="0"/>
              </a:spcBef>
              <a:spcAft>
                <a:spcPct val="0"/>
              </a:spcAft>
              <a:defRPr sz="2000">
                <a:solidFill>
                  <a:srgbClr val="FFFF66"/>
                </a:solidFill>
                <a:latin typeface="Tahoma" pitchFamily="34" charset="0"/>
              </a:defRPr>
            </a:lvl7pPr>
            <a:lvl8pPr marL="3429000" indent="-228600" defTabSz="841375" eaLnBrk="0" fontAlgn="base" hangingPunct="0">
              <a:spcBef>
                <a:spcPct val="0"/>
              </a:spcBef>
              <a:spcAft>
                <a:spcPct val="0"/>
              </a:spcAft>
              <a:defRPr sz="2000">
                <a:solidFill>
                  <a:srgbClr val="FFFF66"/>
                </a:solidFill>
                <a:latin typeface="Tahoma" pitchFamily="34" charset="0"/>
              </a:defRPr>
            </a:lvl8pPr>
            <a:lvl9pPr marL="3886200" indent="-228600" defTabSz="841375" eaLnBrk="0" fontAlgn="base" hangingPunct="0">
              <a:spcBef>
                <a:spcPct val="0"/>
              </a:spcBef>
              <a:spcAft>
                <a:spcPct val="0"/>
              </a:spcAft>
              <a:defRPr sz="2000">
                <a:solidFill>
                  <a:srgbClr val="FFFF66"/>
                </a:solidFill>
                <a:latin typeface="Tahoma" pitchFamily="34" charset="0"/>
              </a:defRPr>
            </a:lvl9pPr>
          </a:lstStyle>
          <a:p>
            <a:r>
              <a:rPr lang="en-US" sz="2800" b="1">
                <a:solidFill>
                  <a:srgbClr val="000066"/>
                </a:solidFill>
                <a:latin typeface="Arial" pitchFamily="34" charset="0"/>
                <a:sym typeface="Symbol" pitchFamily="18" charset="2"/>
              </a:rPr>
              <a:t></a:t>
            </a:r>
            <a:endParaRPr lang="en-US" sz="2200" b="1">
              <a:solidFill>
                <a:srgbClr val="000066"/>
              </a:solidFill>
              <a:latin typeface="Arial" pitchFamily="34" charset="0"/>
              <a:sym typeface="WP Greek Century" pitchFamily="2" charset="2"/>
            </a:endParaRPr>
          </a:p>
        </p:txBody>
      </p:sp>
      <p:sp>
        <p:nvSpPr>
          <p:cNvPr id="36870" name="Text Box 5"/>
          <p:cNvSpPr txBox="1">
            <a:spLocks noChangeArrowheads="1"/>
          </p:cNvSpPr>
          <p:nvPr/>
        </p:nvSpPr>
        <p:spPr bwMode="auto">
          <a:xfrm>
            <a:off x="7202488" y="2008188"/>
            <a:ext cx="4254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216" tIns="42108" rIns="84216" bIns="42108">
            <a:spAutoFit/>
          </a:bodyPr>
          <a:lstStyle>
            <a:lvl1pPr defTabSz="841375">
              <a:defRPr sz="2000">
                <a:solidFill>
                  <a:srgbClr val="FFFF66"/>
                </a:solidFill>
                <a:latin typeface="Tahoma" pitchFamily="34" charset="0"/>
              </a:defRPr>
            </a:lvl1pPr>
            <a:lvl2pPr marL="742950" indent="-285750" defTabSz="841375">
              <a:defRPr sz="2000">
                <a:solidFill>
                  <a:srgbClr val="FFFF66"/>
                </a:solidFill>
                <a:latin typeface="Tahoma" pitchFamily="34" charset="0"/>
              </a:defRPr>
            </a:lvl2pPr>
            <a:lvl3pPr marL="1143000" indent="-228600" defTabSz="841375">
              <a:defRPr sz="2000">
                <a:solidFill>
                  <a:srgbClr val="FFFF66"/>
                </a:solidFill>
                <a:latin typeface="Tahoma" pitchFamily="34" charset="0"/>
              </a:defRPr>
            </a:lvl3pPr>
            <a:lvl4pPr marL="1600200" indent="-228600" defTabSz="841375">
              <a:defRPr sz="2000">
                <a:solidFill>
                  <a:srgbClr val="FFFF66"/>
                </a:solidFill>
                <a:latin typeface="Tahoma" pitchFamily="34" charset="0"/>
              </a:defRPr>
            </a:lvl4pPr>
            <a:lvl5pPr marL="2057400" indent="-228600" defTabSz="841375">
              <a:defRPr sz="2000">
                <a:solidFill>
                  <a:srgbClr val="FFFF66"/>
                </a:solidFill>
                <a:latin typeface="Tahoma" pitchFamily="34" charset="0"/>
              </a:defRPr>
            </a:lvl5pPr>
            <a:lvl6pPr marL="2514600" indent="-228600" defTabSz="841375" eaLnBrk="0" fontAlgn="base" hangingPunct="0">
              <a:spcBef>
                <a:spcPct val="0"/>
              </a:spcBef>
              <a:spcAft>
                <a:spcPct val="0"/>
              </a:spcAft>
              <a:defRPr sz="2000">
                <a:solidFill>
                  <a:srgbClr val="FFFF66"/>
                </a:solidFill>
                <a:latin typeface="Tahoma" pitchFamily="34" charset="0"/>
              </a:defRPr>
            </a:lvl6pPr>
            <a:lvl7pPr marL="2971800" indent="-228600" defTabSz="841375" eaLnBrk="0" fontAlgn="base" hangingPunct="0">
              <a:spcBef>
                <a:spcPct val="0"/>
              </a:spcBef>
              <a:spcAft>
                <a:spcPct val="0"/>
              </a:spcAft>
              <a:defRPr sz="2000">
                <a:solidFill>
                  <a:srgbClr val="FFFF66"/>
                </a:solidFill>
                <a:latin typeface="Tahoma" pitchFamily="34" charset="0"/>
              </a:defRPr>
            </a:lvl7pPr>
            <a:lvl8pPr marL="3429000" indent="-228600" defTabSz="841375" eaLnBrk="0" fontAlgn="base" hangingPunct="0">
              <a:spcBef>
                <a:spcPct val="0"/>
              </a:spcBef>
              <a:spcAft>
                <a:spcPct val="0"/>
              </a:spcAft>
              <a:defRPr sz="2000">
                <a:solidFill>
                  <a:srgbClr val="FFFF66"/>
                </a:solidFill>
                <a:latin typeface="Tahoma" pitchFamily="34" charset="0"/>
              </a:defRPr>
            </a:lvl8pPr>
            <a:lvl9pPr marL="3886200" indent="-228600" defTabSz="841375" eaLnBrk="0" fontAlgn="base" hangingPunct="0">
              <a:spcBef>
                <a:spcPct val="0"/>
              </a:spcBef>
              <a:spcAft>
                <a:spcPct val="0"/>
              </a:spcAft>
              <a:defRPr sz="2000">
                <a:solidFill>
                  <a:srgbClr val="FFFF66"/>
                </a:solidFill>
                <a:latin typeface="Tahoma" pitchFamily="34" charset="0"/>
              </a:defRPr>
            </a:lvl9pPr>
          </a:lstStyle>
          <a:p>
            <a:r>
              <a:rPr lang="en-US" sz="2400" b="1">
                <a:solidFill>
                  <a:srgbClr val="FF3300"/>
                </a:solidFill>
                <a:latin typeface="Arial" pitchFamily="34" charset="0"/>
                <a:sym typeface="Symbol" pitchFamily="18" charset="2"/>
              </a:rPr>
              <a:t></a:t>
            </a:r>
            <a:r>
              <a:rPr lang="en-US" sz="2400" b="1">
                <a:solidFill>
                  <a:schemeClr val="tx1"/>
                </a:solidFill>
              </a:rPr>
              <a:t> </a:t>
            </a:r>
            <a:endParaRPr lang="en-US" sz="2200" b="1">
              <a:solidFill>
                <a:schemeClr val="tx1"/>
              </a:solidFill>
              <a:latin typeface="Arial" pitchFamily="34" charset="0"/>
              <a:sym typeface="WP Greek Century" pitchFamily="2" charset="2"/>
            </a:endParaRPr>
          </a:p>
        </p:txBody>
      </p:sp>
      <p:sp>
        <p:nvSpPr>
          <p:cNvPr id="36871" name="Text Box 6"/>
          <p:cNvSpPr txBox="1">
            <a:spLocks noChangeArrowheads="1"/>
          </p:cNvSpPr>
          <p:nvPr/>
        </p:nvSpPr>
        <p:spPr bwMode="auto">
          <a:xfrm>
            <a:off x="7199313" y="2459038"/>
            <a:ext cx="10287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216" tIns="42108" rIns="84216" bIns="42108">
            <a:spAutoFit/>
          </a:bodyPr>
          <a:lstStyle>
            <a:lvl1pPr defTabSz="841375">
              <a:defRPr sz="2000">
                <a:solidFill>
                  <a:srgbClr val="FFFF66"/>
                </a:solidFill>
                <a:latin typeface="Tahoma" pitchFamily="34" charset="0"/>
              </a:defRPr>
            </a:lvl1pPr>
            <a:lvl2pPr marL="742950" indent="-285750" defTabSz="841375">
              <a:defRPr sz="2000">
                <a:solidFill>
                  <a:srgbClr val="FFFF66"/>
                </a:solidFill>
                <a:latin typeface="Tahoma" pitchFamily="34" charset="0"/>
              </a:defRPr>
            </a:lvl2pPr>
            <a:lvl3pPr marL="1143000" indent="-228600" defTabSz="841375">
              <a:defRPr sz="2000">
                <a:solidFill>
                  <a:srgbClr val="FFFF66"/>
                </a:solidFill>
                <a:latin typeface="Tahoma" pitchFamily="34" charset="0"/>
              </a:defRPr>
            </a:lvl3pPr>
            <a:lvl4pPr marL="1600200" indent="-228600" defTabSz="841375">
              <a:defRPr sz="2000">
                <a:solidFill>
                  <a:srgbClr val="FFFF66"/>
                </a:solidFill>
                <a:latin typeface="Tahoma" pitchFamily="34" charset="0"/>
              </a:defRPr>
            </a:lvl4pPr>
            <a:lvl5pPr marL="2057400" indent="-228600" defTabSz="841375">
              <a:defRPr sz="2000">
                <a:solidFill>
                  <a:srgbClr val="FFFF66"/>
                </a:solidFill>
                <a:latin typeface="Tahoma" pitchFamily="34" charset="0"/>
              </a:defRPr>
            </a:lvl5pPr>
            <a:lvl6pPr marL="2514600" indent="-228600" defTabSz="841375" eaLnBrk="0" fontAlgn="base" hangingPunct="0">
              <a:spcBef>
                <a:spcPct val="0"/>
              </a:spcBef>
              <a:spcAft>
                <a:spcPct val="0"/>
              </a:spcAft>
              <a:defRPr sz="2000">
                <a:solidFill>
                  <a:srgbClr val="FFFF66"/>
                </a:solidFill>
                <a:latin typeface="Tahoma" pitchFamily="34" charset="0"/>
              </a:defRPr>
            </a:lvl6pPr>
            <a:lvl7pPr marL="2971800" indent="-228600" defTabSz="841375" eaLnBrk="0" fontAlgn="base" hangingPunct="0">
              <a:spcBef>
                <a:spcPct val="0"/>
              </a:spcBef>
              <a:spcAft>
                <a:spcPct val="0"/>
              </a:spcAft>
              <a:defRPr sz="2000">
                <a:solidFill>
                  <a:srgbClr val="FFFF66"/>
                </a:solidFill>
                <a:latin typeface="Tahoma" pitchFamily="34" charset="0"/>
              </a:defRPr>
            </a:lvl7pPr>
            <a:lvl8pPr marL="3429000" indent="-228600" defTabSz="841375" eaLnBrk="0" fontAlgn="base" hangingPunct="0">
              <a:spcBef>
                <a:spcPct val="0"/>
              </a:spcBef>
              <a:spcAft>
                <a:spcPct val="0"/>
              </a:spcAft>
              <a:defRPr sz="2000">
                <a:solidFill>
                  <a:srgbClr val="FFFF66"/>
                </a:solidFill>
                <a:latin typeface="Tahoma" pitchFamily="34" charset="0"/>
              </a:defRPr>
            </a:lvl8pPr>
            <a:lvl9pPr marL="3886200" indent="-228600" defTabSz="841375" eaLnBrk="0" fontAlgn="base" hangingPunct="0">
              <a:spcBef>
                <a:spcPct val="0"/>
              </a:spcBef>
              <a:spcAft>
                <a:spcPct val="0"/>
              </a:spcAft>
              <a:defRPr sz="2000">
                <a:solidFill>
                  <a:srgbClr val="FFFF66"/>
                </a:solidFill>
                <a:latin typeface="Tahoma" pitchFamily="34" charset="0"/>
              </a:defRPr>
            </a:lvl9pPr>
          </a:lstStyle>
          <a:p>
            <a:r>
              <a:rPr lang="en-US">
                <a:solidFill>
                  <a:schemeClr val="tx2"/>
                </a:solidFill>
              </a:rPr>
              <a:t>Placebo</a:t>
            </a:r>
            <a:endParaRPr lang="en-US" sz="2200">
              <a:solidFill>
                <a:schemeClr val="tx2"/>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6019">
                                            <p:oleChartEl type="gridLegend"/>
                                          </p:spTgt>
                                        </p:tgtEl>
                                        <p:attrNameLst>
                                          <p:attrName>style.visibility</p:attrName>
                                        </p:attrNameLst>
                                      </p:cBhvr>
                                      <p:to>
                                        <p:strVal val="visible"/>
                                      </p:to>
                                    </p:set>
                                    <p:animEffect transition="in" filter="wipe(left)">
                                      <p:cBhvr>
                                        <p:cTn id="7" dur="500"/>
                                        <p:tgtEl>
                                          <p:spTgt spid="2006019">
                                            <p:oleChartEl type="gridLegend"/>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6019">
                                            <p:oleChartEl type="series" lvl="1"/>
                                          </p:spTgt>
                                        </p:tgtEl>
                                        <p:attrNameLst>
                                          <p:attrName>style.visibility</p:attrName>
                                        </p:attrNameLst>
                                      </p:cBhvr>
                                      <p:to>
                                        <p:strVal val="visible"/>
                                      </p:to>
                                    </p:set>
                                    <p:animEffect transition="in" filter="wipe(left)">
                                      <p:cBhvr>
                                        <p:cTn id="12" dur="500"/>
                                        <p:tgtEl>
                                          <p:spTgt spid="2006019">
                                            <p:oleChartEl type="series" lvl="1"/>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6019">
                                            <p:oleChartEl type="series" lvl="2"/>
                                          </p:spTgt>
                                        </p:tgtEl>
                                        <p:attrNameLst>
                                          <p:attrName>style.visibility</p:attrName>
                                        </p:attrNameLst>
                                      </p:cBhvr>
                                      <p:to>
                                        <p:strVal val="visible"/>
                                      </p:to>
                                    </p:set>
                                    <p:animEffect transition="in" filter="wipe(left)">
                                      <p:cBhvr>
                                        <p:cTn id="17" dur="500"/>
                                        <p:tgtEl>
                                          <p:spTgt spid="2006019">
                                            <p:oleChartEl type="series" lvl="2"/>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06019">
                                            <p:oleChartEl type="series" lvl="3"/>
                                          </p:spTgt>
                                        </p:tgtEl>
                                        <p:attrNameLst>
                                          <p:attrName>style.visibility</p:attrName>
                                        </p:attrNameLst>
                                      </p:cBhvr>
                                      <p:to>
                                        <p:strVal val="visible"/>
                                      </p:to>
                                    </p:set>
                                    <p:animEffect transition="in" filter="wipe(left)">
                                      <p:cBhvr>
                                        <p:cTn id="22" dur="500"/>
                                        <p:tgtEl>
                                          <p:spTgt spid="2006019">
                                            <p:oleChartEl type="series" lvl="3"/>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06019" grpId="0" bld="series"/>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304800"/>
            <a:ext cx="8413750" cy="679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US" sz="3600" smtClean="0">
                <a:solidFill>
                  <a:srgbClr val="000066"/>
                </a:solidFill>
                <a:latin typeface="Tahoma" pitchFamily="34" charset="0"/>
              </a:rPr>
              <a:t>ONSET OF ANTIPSYCHOTIC EFFICACY</a:t>
            </a:r>
          </a:p>
        </p:txBody>
      </p:sp>
      <p:sp>
        <p:nvSpPr>
          <p:cNvPr id="37891" name="Rectangle 3"/>
          <p:cNvSpPr>
            <a:spLocks noGrp="1" noChangeArrowheads="1"/>
          </p:cNvSpPr>
          <p:nvPr>
            <p:ph type="body" sz="half" idx="1"/>
          </p:nvPr>
        </p:nvSpPr>
        <p:spPr>
          <a:xfrm>
            <a:off x="179388" y="1125538"/>
            <a:ext cx="4824412" cy="54006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96000"/>
              </a:lnSpc>
              <a:buClr>
                <a:srgbClr val="000066"/>
              </a:buClr>
              <a:buSzPct val="75000"/>
              <a:buFontTx/>
              <a:buChar char="•"/>
            </a:pPr>
            <a:r>
              <a:rPr lang="en-GB" altLang="zh-TW" sz="2400" smtClean="0">
                <a:ea typeface="PMingLiU" pitchFamily="18" charset="-120"/>
              </a:rPr>
              <a:t>Change in clinical symptoms can be appreciated shortly after starting antipsychotic medication             </a:t>
            </a:r>
            <a:r>
              <a:rPr lang="en-GB" sz="1400" i="1" smtClean="0"/>
              <a:t>Robinson et al 2005</a:t>
            </a:r>
          </a:p>
          <a:p>
            <a:pPr>
              <a:lnSpc>
                <a:spcPct val="96000"/>
              </a:lnSpc>
              <a:buClr>
                <a:srgbClr val="000066"/>
              </a:buClr>
              <a:buSzPct val="75000"/>
              <a:buFontTx/>
              <a:buChar char="•"/>
            </a:pPr>
            <a:r>
              <a:rPr lang="en-GB" altLang="zh-TW" sz="2400" smtClean="0">
                <a:ea typeface="PMingLiU" pitchFamily="18" charset="-120"/>
              </a:rPr>
              <a:t>Non-response to antipsychotic medication in the first few weeks may be a predictor of eventual non-response </a:t>
            </a:r>
          </a:p>
          <a:p>
            <a:pPr algn="r">
              <a:lnSpc>
                <a:spcPct val="96000"/>
              </a:lnSpc>
              <a:buClr>
                <a:srgbClr val="000066"/>
              </a:buClr>
              <a:buSzPct val="75000"/>
              <a:buFontTx/>
              <a:buNone/>
            </a:pPr>
            <a:r>
              <a:rPr lang="en-GB" altLang="zh-TW" sz="1400" i="1" smtClean="0">
                <a:ea typeface="PMingLiU" pitchFamily="18" charset="-120"/>
              </a:rPr>
              <a:t>	Correll et al 2005, Kinon et al 2007</a:t>
            </a:r>
          </a:p>
          <a:p>
            <a:pPr>
              <a:lnSpc>
                <a:spcPct val="96000"/>
              </a:lnSpc>
              <a:buClr>
                <a:srgbClr val="000066"/>
              </a:buClr>
              <a:buSzPct val="75000"/>
              <a:buFontTx/>
              <a:buChar char="•"/>
            </a:pPr>
            <a:r>
              <a:rPr lang="en-GB" altLang="zh-TW" sz="2400" smtClean="0">
                <a:ea typeface="PMingLiU" pitchFamily="18" charset="-120"/>
              </a:rPr>
              <a:t>About a half of first-episode patients achieve symptom remission for at least 2 years, although fewer meet criteria for full recovery </a:t>
            </a:r>
          </a:p>
          <a:p>
            <a:pPr algn="r">
              <a:lnSpc>
                <a:spcPct val="96000"/>
              </a:lnSpc>
              <a:buClr>
                <a:srgbClr val="000066"/>
              </a:buClr>
              <a:buSzPct val="75000"/>
              <a:buFontTx/>
              <a:buNone/>
            </a:pPr>
            <a:r>
              <a:rPr lang="en-GB" altLang="zh-TW" sz="1400" i="1" smtClean="0">
                <a:ea typeface="PMingLiU" pitchFamily="18" charset="-120"/>
              </a:rPr>
              <a:t>	Crespo-Facorro et al 2006, Robinson et al 2004</a:t>
            </a:r>
            <a:endParaRPr lang="en-US" sz="1400" i="1" smtClean="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341438"/>
            <a:ext cx="4067175"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850" y="228600"/>
            <a:ext cx="8569325" cy="1143000"/>
          </a:xfrm>
        </p:spPr>
        <p:txBody>
          <a:bodyPr/>
          <a:lstStyle/>
          <a:p>
            <a:pPr algn="ctr"/>
            <a:r>
              <a:rPr lang="de-AT" sz="3600" smtClean="0">
                <a:solidFill>
                  <a:srgbClr val="000066"/>
                </a:solidFill>
                <a:latin typeface="Tahoma" pitchFamily="34" charset="0"/>
              </a:rPr>
              <a:t>SCHIZOPHRENIA</a:t>
            </a:r>
            <a:r>
              <a:rPr lang="de-AT" sz="3600" smtClean="0">
                <a:solidFill>
                  <a:srgbClr val="000099"/>
                </a:solidFill>
                <a:latin typeface="Tahoma" pitchFamily="34" charset="0"/>
              </a:rPr>
              <a:t/>
            </a:r>
            <a:br>
              <a:rPr lang="de-AT" sz="3600" smtClean="0">
                <a:solidFill>
                  <a:srgbClr val="000099"/>
                </a:solidFill>
                <a:latin typeface="Tahoma" pitchFamily="34" charset="0"/>
              </a:rPr>
            </a:br>
            <a:r>
              <a:rPr lang="de-AT" sz="3600" smtClean="0">
                <a:solidFill>
                  <a:schemeClr val="tx1"/>
                </a:solidFill>
                <a:latin typeface="Tahoma" pitchFamily="34" charset="0"/>
              </a:rPr>
              <a:t>TREATMENT GOALS</a:t>
            </a:r>
          </a:p>
        </p:txBody>
      </p:sp>
      <p:sp>
        <p:nvSpPr>
          <p:cNvPr id="20483" name="Rectangle 3"/>
          <p:cNvSpPr>
            <a:spLocks noGrp="1" noChangeArrowheads="1"/>
          </p:cNvSpPr>
          <p:nvPr>
            <p:ph type="body" idx="1"/>
          </p:nvPr>
        </p:nvSpPr>
        <p:spPr>
          <a:xfrm>
            <a:off x="468313" y="1341438"/>
            <a:ext cx="8178800" cy="5183187"/>
          </a:xfrm>
        </p:spPr>
        <p:txBody>
          <a:bodyPr/>
          <a:lstStyle/>
          <a:p>
            <a:pPr>
              <a:buFont typeface="Monotype Sorts" pitchFamily="2" charset="2"/>
              <a:buNone/>
            </a:pPr>
            <a:r>
              <a:rPr lang="en-US" sz="2800" b="1" smtClean="0">
                <a:solidFill>
                  <a:srgbClr val="000066"/>
                </a:solidFill>
              </a:rPr>
              <a:t>ACUTE</a:t>
            </a:r>
          </a:p>
          <a:p>
            <a:pPr lvl="1">
              <a:buClr>
                <a:srgbClr val="000066"/>
              </a:buClr>
              <a:buSzPct val="75000"/>
              <a:buFontTx/>
              <a:buChar char="•"/>
            </a:pPr>
            <a:r>
              <a:rPr lang="en-US" sz="2400" smtClean="0"/>
              <a:t>Behavioural disturbance</a:t>
            </a:r>
          </a:p>
          <a:p>
            <a:pPr lvl="1">
              <a:buClr>
                <a:srgbClr val="000066"/>
              </a:buClr>
              <a:buSzPct val="75000"/>
              <a:buFontTx/>
              <a:buChar char="•"/>
            </a:pPr>
            <a:r>
              <a:rPr lang="en-US" sz="2400" smtClean="0"/>
              <a:t>Positive symptoms</a:t>
            </a:r>
          </a:p>
          <a:p>
            <a:pPr lvl="1">
              <a:buClr>
                <a:srgbClr val="000066"/>
              </a:buClr>
              <a:buSzPct val="75000"/>
              <a:buFontTx/>
              <a:buChar char="•"/>
            </a:pPr>
            <a:r>
              <a:rPr lang="en-US" sz="2400" smtClean="0"/>
              <a:t>Initiating a therapeutic alliance</a:t>
            </a:r>
          </a:p>
          <a:p>
            <a:pPr lvl="1"/>
            <a:endParaRPr lang="en-US" sz="1000" smtClean="0"/>
          </a:p>
          <a:p>
            <a:pPr>
              <a:buFont typeface="Monotype Sorts" pitchFamily="2" charset="2"/>
              <a:buNone/>
            </a:pPr>
            <a:r>
              <a:rPr lang="en-US" sz="2800" b="1" smtClean="0">
                <a:solidFill>
                  <a:srgbClr val="000066"/>
                </a:solidFill>
              </a:rPr>
              <a:t>MAINTENANCE /RELAPSE PREVENTION</a:t>
            </a:r>
          </a:p>
          <a:p>
            <a:pPr lvl="1">
              <a:buClr>
                <a:srgbClr val="000066"/>
              </a:buClr>
              <a:buSzPct val="75000"/>
              <a:buFontTx/>
              <a:buChar char="•"/>
            </a:pPr>
            <a:r>
              <a:rPr lang="en-US" sz="2400" smtClean="0"/>
              <a:t>Preventing relapse</a:t>
            </a:r>
          </a:p>
          <a:p>
            <a:pPr lvl="1">
              <a:buClr>
                <a:srgbClr val="000066"/>
              </a:buClr>
              <a:buSzPct val="75000"/>
              <a:buFontTx/>
              <a:buChar char="•"/>
            </a:pPr>
            <a:r>
              <a:rPr lang="en-US" sz="2400" smtClean="0"/>
              <a:t>Maintaining antipsychotic efficacy and adherence</a:t>
            </a:r>
          </a:p>
          <a:p>
            <a:pPr lvl="1">
              <a:buClr>
                <a:srgbClr val="000066"/>
              </a:buClr>
              <a:buSzPct val="75000"/>
              <a:buFontTx/>
              <a:buChar char="•"/>
            </a:pPr>
            <a:r>
              <a:rPr lang="en-US" sz="2400" smtClean="0"/>
              <a:t>Improving negative symptoms/cognitive deficits</a:t>
            </a:r>
          </a:p>
          <a:p>
            <a:pPr lvl="1">
              <a:buClr>
                <a:srgbClr val="000066"/>
              </a:buClr>
              <a:buSzPct val="75000"/>
              <a:buFontTx/>
              <a:buChar char="•"/>
            </a:pPr>
            <a:r>
              <a:rPr lang="en-US" sz="2400" smtClean="0"/>
              <a:t>Establishing a therapeutic relationship</a:t>
            </a:r>
          </a:p>
          <a:p>
            <a:pPr lvl="1">
              <a:buClr>
                <a:srgbClr val="000066"/>
              </a:buClr>
              <a:buSzPct val="75000"/>
              <a:buFontTx/>
              <a:buChar char="•"/>
            </a:pPr>
            <a:r>
              <a:rPr lang="en-US" sz="2400" smtClean="0"/>
              <a:t>Psychosocial reintegration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9388" y="260350"/>
            <a:ext cx="8686800" cy="6477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US" sz="3600" smtClean="0">
                <a:solidFill>
                  <a:srgbClr val="000066"/>
                </a:solidFill>
                <a:latin typeface="Tahoma" pitchFamily="34" charset="0"/>
              </a:rPr>
              <a:t>DOPAMINE, REWARD &amp; SALIENCE</a:t>
            </a:r>
          </a:p>
        </p:txBody>
      </p:sp>
      <p:sp>
        <p:nvSpPr>
          <p:cNvPr id="38915" name="Rectangle 3"/>
          <p:cNvSpPr>
            <a:spLocks noGrp="1" noChangeArrowheads="1"/>
          </p:cNvSpPr>
          <p:nvPr>
            <p:ph type="body" idx="1"/>
          </p:nvPr>
        </p:nvSpPr>
        <p:spPr>
          <a:xfrm>
            <a:off x="179388" y="1125538"/>
            <a:ext cx="8785225" cy="53308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buClr>
                <a:srgbClr val="000066"/>
              </a:buClr>
              <a:buSzPct val="75000"/>
              <a:buFontTx/>
              <a:buChar char="•"/>
            </a:pPr>
            <a:r>
              <a:rPr lang="en-US" smtClean="0"/>
              <a:t>DA has role in ‘reward’ and ‘reinforcement’</a:t>
            </a:r>
          </a:p>
          <a:p>
            <a:pPr>
              <a:buClr>
                <a:srgbClr val="000066"/>
              </a:buClr>
              <a:buSzPct val="75000"/>
              <a:buFontTx/>
              <a:buChar char="•"/>
            </a:pPr>
            <a:r>
              <a:rPr lang="en-US" smtClean="0"/>
              <a:t>Involved in detecting new rewards in the environment</a:t>
            </a:r>
          </a:p>
          <a:p>
            <a:pPr>
              <a:buClr>
                <a:srgbClr val="000066"/>
              </a:buClr>
              <a:buSzPct val="75000"/>
              <a:buFontTx/>
              <a:buChar char="•"/>
            </a:pPr>
            <a:r>
              <a:rPr lang="en-US" smtClean="0"/>
              <a:t>Enhance learning about these rewards and their associations</a:t>
            </a:r>
          </a:p>
          <a:p>
            <a:pPr>
              <a:buClr>
                <a:srgbClr val="000066"/>
              </a:buClr>
              <a:buSzPct val="75000"/>
              <a:buFontTx/>
              <a:buChar char="•"/>
            </a:pPr>
            <a:r>
              <a:rPr lang="en-US" smtClean="0"/>
              <a:t>Increases in DA linked to ‘</a:t>
            </a:r>
            <a:r>
              <a:rPr lang="en-US" smtClean="0">
                <a:solidFill>
                  <a:srgbClr val="000066"/>
                </a:solidFill>
              </a:rPr>
              <a:t>motivational salience</a:t>
            </a:r>
            <a:r>
              <a:rPr lang="en-US" smtClean="0"/>
              <a:t>’ of environmental stimuli</a:t>
            </a:r>
          </a:p>
          <a:p>
            <a:pPr lvl="1">
              <a:buClr>
                <a:srgbClr val="000066"/>
              </a:buClr>
              <a:buSzPct val="75000"/>
              <a:buFontTx/>
              <a:buChar char="•"/>
            </a:pPr>
            <a:r>
              <a:rPr lang="en-US" smtClean="0"/>
              <a:t>Reward-associated stimuli grab attention</a:t>
            </a:r>
          </a:p>
          <a:p>
            <a:pPr lvl="1">
              <a:buClr>
                <a:srgbClr val="000066"/>
              </a:buClr>
              <a:buSzPct val="75000"/>
              <a:buFontTx/>
              <a:buChar char="•"/>
            </a:pPr>
            <a:r>
              <a:rPr lang="en-US" smtClean="0"/>
              <a:t>Become focus of goal-directed behaviour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06400" y="228600"/>
            <a:ext cx="8486775" cy="968375"/>
          </a:xfrm>
        </p:spPr>
        <p:txBody>
          <a:bodyPr/>
          <a:lstStyle/>
          <a:p>
            <a:pPr algn="ctr"/>
            <a:r>
              <a:rPr lang="en-GB" sz="2800" smtClean="0">
                <a:solidFill>
                  <a:srgbClr val="000066"/>
                </a:solidFill>
                <a:latin typeface="Tahoma" pitchFamily="34" charset="0"/>
              </a:rPr>
              <a:t>HYPOTHESIS LINKING DOPAMINE TO PSYCHOSIS AND ANTIPSYCHOTICS</a:t>
            </a:r>
          </a:p>
        </p:txBody>
      </p:sp>
      <p:sp>
        <p:nvSpPr>
          <p:cNvPr id="39939" name="Text Box 3"/>
          <p:cNvSpPr txBox="1">
            <a:spLocks noChangeArrowheads="1"/>
          </p:cNvSpPr>
          <p:nvPr/>
        </p:nvSpPr>
        <p:spPr bwMode="auto">
          <a:xfrm>
            <a:off x="323850" y="1412875"/>
            <a:ext cx="2755900" cy="944563"/>
          </a:xfrm>
          <a:prstGeom prst="rect">
            <a:avLst/>
          </a:prstGeom>
          <a:solidFill>
            <a:schemeClr val="bg1"/>
          </a:solidFill>
          <a:ln w="28575">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800">
                <a:solidFill>
                  <a:schemeClr val="tx1"/>
                </a:solidFill>
              </a:rPr>
              <a:t>Environmental/genetic</a:t>
            </a:r>
          </a:p>
          <a:p>
            <a:pPr algn="ctr"/>
            <a:r>
              <a:rPr lang="en-GB" sz="1800">
                <a:solidFill>
                  <a:schemeClr val="tx1"/>
                </a:solidFill>
              </a:rPr>
              <a:t>predispositions</a:t>
            </a:r>
          </a:p>
          <a:p>
            <a:endParaRPr lang="en-GB" sz="1800">
              <a:solidFill>
                <a:schemeClr val="tx1"/>
              </a:solidFill>
            </a:endParaRPr>
          </a:p>
        </p:txBody>
      </p:sp>
      <p:sp>
        <p:nvSpPr>
          <p:cNvPr id="39940" name="Text Box 4"/>
          <p:cNvSpPr txBox="1">
            <a:spLocks noChangeArrowheads="1"/>
          </p:cNvSpPr>
          <p:nvPr/>
        </p:nvSpPr>
        <p:spPr bwMode="auto">
          <a:xfrm>
            <a:off x="3276600" y="1412875"/>
            <a:ext cx="2755900" cy="944563"/>
          </a:xfrm>
          <a:prstGeom prst="rect">
            <a:avLst/>
          </a:prstGeom>
          <a:solidFill>
            <a:schemeClr val="bg1"/>
          </a:solidFill>
          <a:ln w="28575">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800">
                <a:solidFill>
                  <a:schemeClr val="tx1"/>
                </a:solidFill>
              </a:rPr>
              <a:t>Dysregulated firing and/or release of dopamine</a:t>
            </a:r>
          </a:p>
        </p:txBody>
      </p:sp>
      <p:sp>
        <p:nvSpPr>
          <p:cNvPr id="39941" name="Text Box 5"/>
          <p:cNvSpPr txBox="1">
            <a:spLocks noChangeArrowheads="1"/>
          </p:cNvSpPr>
          <p:nvPr/>
        </p:nvSpPr>
        <p:spPr bwMode="auto">
          <a:xfrm>
            <a:off x="6156325" y="1412875"/>
            <a:ext cx="2755900" cy="1493838"/>
          </a:xfrm>
          <a:prstGeom prst="rect">
            <a:avLst/>
          </a:prstGeom>
          <a:solidFill>
            <a:schemeClr val="bg1"/>
          </a:solidFill>
          <a:ln w="28575">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800">
                <a:solidFill>
                  <a:schemeClr val="tx1"/>
                </a:solidFill>
              </a:rPr>
              <a:t>Aberrant sense of novelty and abnormal assignment of salience to stimuli and internal representations</a:t>
            </a:r>
          </a:p>
        </p:txBody>
      </p:sp>
      <p:sp>
        <p:nvSpPr>
          <p:cNvPr id="39942" name="Text Box 6"/>
          <p:cNvSpPr txBox="1">
            <a:spLocks noChangeArrowheads="1"/>
          </p:cNvSpPr>
          <p:nvPr/>
        </p:nvSpPr>
        <p:spPr bwMode="auto">
          <a:xfrm>
            <a:off x="6156325" y="3068638"/>
            <a:ext cx="2755900" cy="1219200"/>
          </a:xfrm>
          <a:prstGeom prst="rect">
            <a:avLst/>
          </a:prstGeom>
          <a:solidFill>
            <a:schemeClr val="bg1"/>
          </a:solidFill>
          <a:ln w="28575">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800">
                <a:solidFill>
                  <a:schemeClr val="tx1"/>
                </a:solidFill>
              </a:rPr>
              <a:t>Delusions: cognitive scheme developed to explain aberrant salient experience</a:t>
            </a:r>
          </a:p>
        </p:txBody>
      </p:sp>
      <p:sp>
        <p:nvSpPr>
          <p:cNvPr id="39943" name="Text Box 7"/>
          <p:cNvSpPr txBox="1">
            <a:spLocks noChangeArrowheads="1"/>
          </p:cNvSpPr>
          <p:nvPr/>
        </p:nvSpPr>
        <p:spPr bwMode="auto">
          <a:xfrm>
            <a:off x="6156325" y="4437063"/>
            <a:ext cx="2755900" cy="1493837"/>
          </a:xfrm>
          <a:prstGeom prst="rect">
            <a:avLst/>
          </a:prstGeom>
          <a:solidFill>
            <a:schemeClr val="bg1"/>
          </a:solidFill>
          <a:ln w="28575">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800">
                <a:solidFill>
                  <a:schemeClr val="tx1"/>
                </a:solidFill>
              </a:rPr>
              <a:t>When this aberrant salience impacts on behaviour or causes distress – leads to attention</a:t>
            </a:r>
          </a:p>
        </p:txBody>
      </p:sp>
      <p:sp>
        <p:nvSpPr>
          <p:cNvPr id="39944" name="Text Box 8"/>
          <p:cNvSpPr txBox="1">
            <a:spLocks noChangeArrowheads="1"/>
          </p:cNvSpPr>
          <p:nvPr/>
        </p:nvSpPr>
        <p:spPr bwMode="auto">
          <a:xfrm>
            <a:off x="3203575" y="3933825"/>
            <a:ext cx="2755900" cy="1219200"/>
          </a:xfrm>
          <a:prstGeom prst="rect">
            <a:avLst/>
          </a:prstGeom>
          <a:solidFill>
            <a:schemeClr val="bg1"/>
          </a:solidFill>
          <a:ln w="28575">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800">
                <a:solidFill>
                  <a:schemeClr val="tx1"/>
                </a:solidFill>
              </a:rPr>
              <a:t>Antipsychotics block dopamine and dampen salience of preoccupying symptoms</a:t>
            </a:r>
          </a:p>
        </p:txBody>
      </p:sp>
      <p:sp>
        <p:nvSpPr>
          <p:cNvPr id="39945" name="Text Box 9"/>
          <p:cNvSpPr txBox="1">
            <a:spLocks noChangeArrowheads="1"/>
          </p:cNvSpPr>
          <p:nvPr/>
        </p:nvSpPr>
        <p:spPr bwMode="auto">
          <a:xfrm>
            <a:off x="323850" y="3933825"/>
            <a:ext cx="2755900" cy="1219200"/>
          </a:xfrm>
          <a:prstGeom prst="rect">
            <a:avLst/>
          </a:prstGeom>
          <a:solidFill>
            <a:schemeClr val="bg1"/>
          </a:solidFill>
          <a:ln w="28575">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800">
                <a:solidFill>
                  <a:schemeClr val="tx1"/>
                </a:solidFill>
              </a:rPr>
              <a:t>Decrease in salience allows for symptom resolution by ‘extinction and unlearning’</a:t>
            </a:r>
          </a:p>
        </p:txBody>
      </p:sp>
      <p:sp>
        <p:nvSpPr>
          <p:cNvPr id="43018" name="Text Box 10"/>
          <p:cNvSpPr txBox="1">
            <a:spLocks noChangeArrowheads="1"/>
          </p:cNvSpPr>
          <p:nvPr/>
        </p:nvSpPr>
        <p:spPr bwMode="auto">
          <a:xfrm>
            <a:off x="3203575" y="5373688"/>
            <a:ext cx="2755900" cy="944562"/>
          </a:xfrm>
          <a:prstGeom prst="rect">
            <a:avLst/>
          </a:prstGeom>
          <a:solidFill>
            <a:schemeClr val="accent3">
              <a:lumMod val="85000"/>
            </a:schemeClr>
          </a:solidFill>
          <a:ln w="28575">
            <a:solidFill>
              <a:srgbClr val="000066"/>
            </a:solidFill>
            <a:miter lim="800000"/>
            <a:headEnd type="none" w="sm" len="sm"/>
            <a:tailEnd type="none" w="sm" len="sm"/>
          </a:ln>
          <a:effec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defRPr/>
            </a:pPr>
            <a:r>
              <a:rPr lang="en-GB" sz="1800" dirty="0" smtClean="0">
                <a:solidFill>
                  <a:schemeClr val="tx1"/>
                </a:solidFill>
              </a:rPr>
              <a:t>Antipsychotics ?dampen motivational salience of </a:t>
            </a:r>
            <a:r>
              <a:rPr lang="en-GB" sz="1800" b="1" dirty="0" smtClean="0">
                <a:solidFill>
                  <a:schemeClr val="tx1"/>
                </a:solidFill>
              </a:rPr>
              <a:t>normal</a:t>
            </a:r>
            <a:r>
              <a:rPr lang="en-GB" sz="1800" dirty="0" smtClean="0">
                <a:solidFill>
                  <a:schemeClr val="tx1"/>
                </a:solidFill>
              </a:rPr>
              <a:t> events</a:t>
            </a:r>
          </a:p>
        </p:txBody>
      </p:sp>
      <p:sp>
        <p:nvSpPr>
          <p:cNvPr id="39947" name="AutoShape 11"/>
          <p:cNvSpPr>
            <a:spLocks noChangeArrowheads="1"/>
          </p:cNvSpPr>
          <p:nvPr/>
        </p:nvSpPr>
        <p:spPr bwMode="auto">
          <a:xfrm>
            <a:off x="2987675" y="1916113"/>
            <a:ext cx="504825" cy="288925"/>
          </a:xfrm>
          <a:prstGeom prst="rightArrow">
            <a:avLst>
              <a:gd name="adj1" fmla="val 50000"/>
              <a:gd name="adj2" fmla="val 43681"/>
            </a:avLst>
          </a:prstGeom>
          <a:solidFill>
            <a:srgbClr val="0000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8" name="AutoShape 12"/>
          <p:cNvSpPr>
            <a:spLocks noChangeArrowheads="1"/>
          </p:cNvSpPr>
          <p:nvPr/>
        </p:nvSpPr>
        <p:spPr bwMode="auto">
          <a:xfrm>
            <a:off x="5867400" y="1916113"/>
            <a:ext cx="504825" cy="288925"/>
          </a:xfrm>
          <a:prstGeom prst="rightArrow">
            <a:avLst>
              <a:gd name="adj1" fmla="val 50000"/>
              <a:gd name="adj2" fmla="val 43681"/>
            </a:avLst>
          </a:prstGeom>
          <a:solidFill>
            <a:srgbClr val="0000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9" name="AutoShape 13"/>
          <p:cNvSpPr>
            <a:spLocks noChangeArrowheads="1"/>
          </p:cNvSpPr>
          <p:nvPr/>
        </p:nvSpPr>
        <p:spPr bwMode="auto">
          <a:xfrm rot="5400000">
            <a:off x="8424863" y="2889250"/>
            <a:ext cx="504825" cy="288925"/>
          </a:xfrm>
          <a:prstGeom prst="rightArrow">
            <a:avLst>
              <a:gd name="adj1" fmla="val 50000"/>
              <a:gd name="adj2" fmla="val 43681"/>
            </a:avLst>
          </a:prstGeom>
          <a:solidFill>
            <a:srgbClr val="0000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0" name="AutoShape 14"/>
          <p:cNvSpPr>
            <a:spLocks noChangeArrowheads="1"/>
          </p:cNvSpPr>
          <p:nvPr/>
        </p:nvSpPr>
        <p:spPr bwMode="auto">
          <a:xfrm rot="5400000">
            <a:off x="8424863" y="4257675"/>
            <a:ext cx="504825" cy="288925"/>
          </a:xfrm>
          <a:prstGeom prst="rightArrow">
            <a:avLst>
              <a:gd name="adj1" fmla="val 50000"/>
              <a:gd name="adj2" fmla="val 43681"/>
            </a:avLst>
          </a:prstGeom>
          <a:solidFill>
            <a:srgbClr val="0000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1" name="AutoShape 15"/>
          <p:cNvSpPr>
            <a:spLocks noChangeArrowheads="1"/>
          </p:cNvSpPr>
          <p:nvPr/>
        </p:nvSpPr>
        <p:spPr bwMode="auto">
          <a:xfrm rot="10800000">
            <a:off x="5724525" y="4797425"/>
            <a:ext cx="504825" cy="288925"/>
          </a:xfrm>
          <a:prstGeom prst="rightArrow">
            <a:avLst>
              <a:gd name="adj1" fmla="val 50000"/>
              <a:gd name="adj2" fmla="val 43681"/>
            </a:avLst>
          </a:prstGeom>
          <a:solidFill>
            <a:srgbClr val="0000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2" name="AutoShape 16"/>
          <p:cNvSpPr>
            <a:spLocks noChangeArrowheads="1"/>
          </p:cNvSpPr>
          <p:nvPr/>
        </p:nvSpPr>
        <p:spPr bwMode="auto">
          <a:xfrm rot="10800000">
            <a:off x="2771775" y="4797425"/>
            <a:ext cx="504825" cy="288925"/>
          </a:xfrm>
          <a:prstGeom prst="rightArrow">
            <a:avLst>
              <a:gd name="adj1" fmla="val 50000"/>
              <a:gd name="adj2" fmla="val 43681"/>
            </a:avLst>
          </a:prstGeom>
          <a:solidFill>
            <a:srgbClr val="0000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3" name="AutoShape 17"/>
          <p:cNvSpPr>
            <a:spLocks noChangeArrowheads="1"/>
          </p:cNvSpPr>
          <p:nvPr/>
        </p:nvSpPr>
        <p:spPr bwMode="auto">
          <a:xfrm rot="5400000">
            <a:off x="3455988" y="5049838"/>
            <a:ext cx="504825" cy="288925"/>
          </a:xfrm>
          <a:prstGeom prst="rightArrow">
            <a:avLst>
              <a:gd name="adj1" fmla="val 50000"/>
              <a:gd name="adj2" fmla="val 43681"/>
            </a:avLst>
          </a:prstGeom>
          <a:solidFill>
            <a:srgbClr val="0000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AutoShape 18"/>
          <p:cNvSpPr>
            <a:spLocks noChangeArrowheads="1"/>
          </p:cNvSpPr>
          <p:nvPr/>
        </p:nvSpPr>
        <p:spPr bwMode="auto">
          <a:xfrm rot="-1254390">
            <a:off x="2365375" y="2984500"/>
            <a:ext cx="3948113" cy="333375"/>
          </a:xfrm>
          <a:prstGeom prst="rightArrow">
            <a:avLst>
              <a:gd name="adj1" fmla="val 50000"/>
              <a:gd name="adj2" fmla="val 296071"/>
            </a:avLst>
          </a:prstGeom>
          <a:solidFill>
            <a:srgbClr val="0000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7" name="Text Box 19"/>
          <p:cNvSpPr txBox="1">
            <a:spLocks noChangeArrowheads="1"/>
          </p:cNvSpPr>
          <p:nvPr/>
        </p:nvSpPr>
        <p:spPr bwMode="auto">
          <a:xfrm>
            <a:off x="2124075" y="2781300"/>
            <a:ext cx="2808288" cy="669925"/>
          </a:xfrm>
          <a:prstGeom prst="rect">
            <a:avLst/>
          </a:prstGeom>
          <a:solidFill>
            <a:schemeClr val="accent3">
              <a:lumMod val="85000"/>
            </a:schemeClr>
          </a:solidFill>
          <a:ln w="28575">
            <a:solidFill>
              <a:srgbClr val="000066"/>
            </a:solidFill>
            <a:miter lim="800000"/>
            <a:headEnd type="none" w="sm" len="sm"/>
            <a:tailEnd type="none" w="sm" len="sm"/>
          </a:ln>
          <a:effec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defRPr/>
            </a:pPr>
            <a:r>
              <a:rPr lang="en-GB" sz="1800" dirty="0" smtClean="0">
                <a:solidFill>
                  <a:schemeClr val="tx1"/>
                </a:solidFill>
              </a:rPr>
              <a:t>Patient stops medication – relapse occurs</a:t>
            </a:r>
          </a:p>
        </p:txBody>
      </p:sp>
      <p:sp>
        <p:nvSpPr>
          <p:cNvPr id="39956" name="Text Box 20"/>
          <p:cNvSpPr txBox="1">
            <a:spLocks noChangeArrowheads="1"/>
          </p:cNvSpPr>
          <p:nvPr/>
        </p:nvSpPr>
        <p:spPr bwMode="auto">
          <a:xfrm>
            <a:off x="7092950" y="6237288"/>
            <a:ext cx="1862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800" i="1">
                <a:solidFill>
                  <a:schemeClr val="tx1"/>
                </a:solidFill>
              </a:rPr>
              <a:t>Kapur et al 2005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06613" y="608013"/>
            <a:ext cx="6486525" cy="609600"/>
          </a:xfrm>
        </p:spPr>
        <p:txBody>
          <a:bodyPr/>
          <a:lstStyle/>
          <a:p>
            <a:pPr algn="ctr"/>
            <a:r>
              <a:rPr lang="en-GB" sz="3200" smtClean="0">
                <a:solidFill>
                  <a:srgbClr val="000066"/>
                </a:solidFill>
                <a:latin typeface="Tahoma" pitchFamily="34" charset="0"/>
              </a:rPr>
              <a:t>ACUTE PSYCHOTIC EPISODE</a:t>
            </a:r>
            <a:r>
              <a:rPr lang="en-GB" sz="3600" smtClean="0">
                <a:solidFill>
                  <a:srgbClr val="000066"/>
                </a:solidFill>
              </a:rPr>
              <a:t> </a:t>
            </a:r>
          </a:p>
        </p:txBody>
      </p:sp>
      <p:sp>
        <p:nvSpPr>
          <p:cNvPr id="40963" name="Rectangle 3"/>
          <p:cNvSpPr>
            <a:spLocks noGrp="1" noChangeArrowheads="1"/>
          </p:cNvSpPr>
          <p:nvPr>
            <p:ph type="body" idx="1"/>
          </p:nvPr>
        </p:nvSpPr>
        <p:spPr>
          <a:xfrm>
            <a:off x="323850" y="1773238"/>
            <a:ext cx="8382000" cy="4824412"/>
          </a:xfrm>
        </p:spPr>
        <p:txBody>
          <a:bodyPr/>
          <a:lstStyle/>
          <a:p>
            <a:pPr>
              <a:lnSpc>
                <a:spcPct val="80000"/>
              </a:lnSpc>
              <a:buClr>
                <a:schemeClr val="tx1"/>
              </a:buClr>
              <a:buSzPct val="75000"/>
              <a:buFontTx/>
              <a:buChar char="•"/>
            </a:pPr>
            <a:r>
              <a:rPr lang="en-GB" sz="2400" smtClean="0">
                <a:solidFill>
                  <a:srgbClr val="000066"/>
                </a:solidFill>
              </a:rPr>
              <a:t>Regular combined antipsychotic medication should not be prescribed routinely, except for short periods when switching from one antipsychotic to another </a:t>
            </a:r>
            <a:r>
              <a:rPr lang="en-GB" sz="2400" smtClean="0"/>
              <a:t>(B)</a:t>
            </a:r>
          </a:p>
          <a:p>
            <a:pPr>
              <a:lnSpc>
                <a:spcPct val="80000"/>
              </a:lnSpc>
              <a:buClr>
                <a:schemeClr val="tx1"/>
              </a:buClr>
              <a:buSzPct val="75000"/>
              <a:buFontTx/>
              <a:buChar char="•"/>
            </a:pPr>
            <a:r>
              <a:rPr lang="en-GB" sz="2400" smtClean="0">
                <a:solidFill>
                  <a:srgbClr val="000066"/>
                </a:solidFill>
              </a:rPr>
              <a:t>Regular review of the medication regimen should address:</a:t>
            </a:r>
          </a:p>
          <a:p>
            <a:pPr lvl="1">
              <a:lnSpc>
                <a:spcPct val="80000"/>
              </a:lnSpc>
              <a:buClr>
                <a:schemeClr val="tx1"/>
              </a:buClr>
              <a:buSzPct val="75000"/>
              <a:buFontTx/>
              <a:buChar char="•"/>
            </a:pPr>
            <a:r>
              <a:rPr lang="en-GB" sz="2000" smtClean="0">
                <a:solidFill>
                  <a:srgbClr val="000066"/>
                </a:solidFill>
              </a:rPr>
              <a:t>Therapeutic efficacy, in terms of change in clinical domains such as symptoms, behaviour and cognition (S)</a:t>
            </a:r>
          </a:p>
          <a:p>
            <a:pPr lvl="1">
              <a:lnSpc>
                <a:spcPct val="80000"/>
              </a:lnSpc>
              <a:buClr>
                <a:schemeClr val="tx1"/>
              </a:buClr>
              <a:buSzPct val="75000"/>
              <a:buFontTx/>
              <a:buChar char="•"/>
            </a:pPr>
            <a:r>
              <a:rPr lang="en-GB" sz="2000" smtClean="0">
                <a:solidFill>
                  <a:srgbClr val="000066"/>
                </a:solidFill>
              </a:rPr>
              <a:t>Side effects of treatment (S)</a:t>
            </a:r>
          </a:p>
          <a:p>
            <a:pPr lvl="1">
              <a:lnSpc>
                <a:spcPct val="80000"/>
              </a:lnSpc>
              <a:buClr>
                <a:schemeClr val="tx1"/>
              </a:buClr>
              <a:buSzPct val="75000"/>
              <a:buFontTx/>
              <a:buChar char="•"/>
            </a:pPr>
            <a:r>
              <a:rPr lang="en-GB" sz="2000" smtClean="0">
                <a:solidFill>
                  <a:srgbClr val="000066"/>
                </a:solidFill>
              </a:rPr>
              <a:t>Medication adherence (S)</a:t>
            </a:r>
          </a:p>
          <a:p>
            <a:pPr lvl="1">
              <a:lnSpc>
                <a:spcPct val="80000"/>
              </a:lnSpc>
              <a:buClr>
                <a:schemeClr val="tx1"/>
              </a:buClr>
              <a:buSzPct val="75000"/>
              <a:buFontTx/>
              <a:buChar char="•"/>
            </a:pPr>
            <a:r>
              <a:rPr lang="en-GB" sz="2000" smtClean="0">
                <a:solidFill>
                  <a:srgbClr val="000066"/>
                </a:solidFill>
              </a:rPr>
              <a:t>Physical health (S)</a:t>
            </a:r>
          </a:p>
          <a:p>
            <a:pPr lvl="1">
              <a:lnSpc>
                <a:spcPct val="80000"/>
              </a:lnSpc>
              <a:buClr>
                <a:schemeClr val="tx1"/>
              </a:buClr>
              <a:buSzPct val="75000"/>
              <a:buFontTx/>
              <a:buChar char="•"/>
            </a:pPr>
            <a:r>
              <a:rPr lang="en-GB" sz="2000" smtClean="0">
                <a:solidFill>
                  <a:srgbClr val="000066"/>
                </a:solidFill>
              </a:rPr>
              <a:t>The need to continue, change or stop medication, and the implications of the decision taken (S)</a:t>
            </a:r>
          </a:p>
        </p:txBody>
      </p:sp>
      <p:pic>
        <p:nvPicPr>
          <p:cNvPr id="40964" name="Picture 4" descr="hom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8913"/>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228600" y="304800"/>
            <a:ext cx="5410200" cy="6324600"/>
          </a:xfrm>
        </p:spPr>
        <p:txBody>
          <a:bodyPr/>
          <a:lstStyle/>
          <a:p>
            <a:pPr>
              <a:lnSpc>
                <a:spcPct val="80000"/>
              </a:lnSpc>
              <a:buFont typeface="Monotype Sorts" pitchFamily="2" charset="2"/>
              <a:buNone/>
            </a:pPr>
            <a:r>
              <a:rPr lang="en-GB" altLang="zh-TW" sz="2400" b="1" smtClean="0">
                <a:solidFill>
                  <a:srgbClr val="000066"/>
                </a:solidFill>
                <a:ea typeface="PMingLiU" pitchFamily="18" charset="-120"/>
              </a:rPr>
              <a:t>2009 </a:t>
            </a:r>
          </a:p>
          <a:p>
            <a:pPr>
              <a:buClr>
                <a:srgbClr val="000066"/>
              </a:buClr>
              <a:buSzPct val="75000"/>
              <a:buFontTx/>
              <a:buChar char="•"/>
            </a:pPr>
            <a:r>
              <a:rPr lang="en-GB" altLang="zh-CN" sz="2400" smtClean="0">
                <a:ea typeface="SimSun" pitchFamily="2" charset="-122"/>
              </a:rPr>
              <a:t>All prescriptions for antipsychotic medication should be in the context of an </a:t>
            </a:r>
            <a:r>
              <a:rPr lang="en-GB" altLang="zh-CN" sz="2400" smtClean="0">
                <a:solidFill>
                  <a:srgbClr val="000066"/>
                </a:solidFill>
                <a:ea typeface="SimSun" pitchFamily="2" charset="-122"/>
              </a:rPr>
              <a:t>individual therapeutic trial</a:t>
            </a:r>
          </a:p>
          <a:p>
            <a:pPr>
              <a:buClr>
                <a:srgbClr val="000066"/>
              </a:buClr>
              <a:buSzPct val="75000"/>
              <a:buFontTx/>
              <a:buNone/>
            </a:pPr>
            <a:r>
              <a:rPr lang="en-GB" altLang="zh-CN" sz="2400" b="1" smtClean="0">
                <a:solidFill>
                  <a:srgbClr val="000066"/>
                </a:solidFill>
                <a:ea typeface="SimSun" pitchFamily="2" charset="-122"/>
              </a:rPr>
              <a:t>Dosage within standard range</a:t>
            </a:r>
          </a:p>
          <a:p>
            <a:pPr lvl="1">
              <a:buClr>
                <a:srgbClr val="000066"/>
              </a:buClr>
              <a:buSzPct val="75000"/>
              <a:buFontTx/>
              <a:buChar char="•"/>
            </a:pPr>
            <a:r>
              <a:rPr lang="en-GB" altLang="zh-CN" sz="2000" smtClean="0">
                <a:ea typeface="SimSun" pitchFamily="2" charset="-122"/>
              </a:rPr>
              <a:t>At start of treatment give a dose at the lower end of the licensed range and slowly titrate upwards within the dose range given in the British National Formulary (BNF) or SPC </a:t>
            </a:r>
          </a:p>
          <a:p>
            <a:pPr lvl="1">
              <a:buClr>
                <a:srgbClr val="000066"/>
              </a:buClr>
              <a:buSzPct val="75000"/>
              <a:buFontTx/>
              <a:buChar char="•"/>
            </a:pPr>
            <a:r>
              <a:rPr lang="en-GB" altLang="zh-CN" sz="2000" smtClean="0">
                <a:ea typeface="SimSun" pitchFamily="2" charset="-122"/>
              </a:rPr>
              <a:t>Justify and record reasons for dosages outside the range given in the BNF or SmPC</a:t>
            </a:r>
          </a:p>
          <a:p>
            <a:pPr>
              <a:buClr>
                <a:srgbClr val="000066"/>
              </a:buClr>
              <a:buSzPct val="75000"/>
              <a:buFontTx/>
              <a:buNone/>
            </a:pPr>
            <a:r>
              <a:rPr lang="en-GB" sz="2400" b="1" smtClean="0">
                <a:solidFill>
                  <a:srgbClr val="000066"/>
                </a:solidFill>
              </a:rPr>
              <a:t>Avoid combined antipsychotics</a:t>
            </a:r>
          </a:p>
          <a:p>
            <a:pPr lvl="1">
              <a:buClr>
                <a:srgbClr val="000066"/>
              </a:buClr>
              <a:buSzPct val="75000"/>
              <a:buFontTx/>
              <a:buChar char="•"/>
            </a:pPr>
            <a:r>
              <a:rPr lang="en-GB" sz="2000" smtClean="0"/>
              <a:t>Do not initiate regular combined antipsychotic medication, except for short periods (e.g. when changing medication)</a:t>
            </a: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l="32878" t="20770" r="31693" b="7396"/>
          <a:stretch>
            <a:fillRect/>
          </a:stretch>
        </p:blipFill>
        <p:spPr bwMode="auto">
          <a:xfrm>
            <a:off x="5734050" y="1447800"/>
            <a:ext cx="3127375" cy="39624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6"/>
          <p:cNvSpPr>
            <a:spLocks noGrp="1" noChangeArrowheads="1"/>
          </p:cNvSpPr>
          <p:nvPr>
            <p:ph type="body" sz="half" idx="1"/>
          </p:nvPr>
        </p:nvSpPr>
        <p:spPr>
          <a:xfrm>
            <a:off x="4267200" y="3200400"/>
            <a:ext cx="4648200" cy="3505200"/>
          </a:xfrm>
        </p:spPr>
        <p:txBody>
          <a:bodyPr/>
          <a:lstStyle/>
          <a:p>
            <a:pPr>
              <a:lnSpc>
                <a:spcPct val="80000"/>
              </a:lnSpc>
              <a:buClr>
                <a:schemeClr val="tx1"/>
              </a:buClr>
              <a:buSzPct val="75000"/>
              <a:buFontTx/>
              <a:buChar char="•"/>
            </a:pPr>
            <a:r>
              <a:rPr lang="en-GB" sz="2000" smtClean="0"/>
              <a:t>Dose-response curves for individual antipsychotics calculated from RCT data.</a:t>
            </a:r>
          </a:p>
          <a:p>
            <a:pPr>
              <a:lnSpc>
                <a:spcPct val="80000"/>
              </a:lnSpc>
              <a:buClr>
                <a:schemeClr val="tx1"/>
              </a:buClr>
              <a:buSzPct val="75000"/>
              <a:buFontTx/>
              <a:buChar char="•"/>
            </a:pPr>
            <a:r>
              <a:rPr lang="en-GB" sz="2000" smtClean="0"/>
              <a:t>For each drug, identified the near-maximal effective dose (ED): the threshold dose necessary to produce all or almost all the clinical responses</a:t>
            </a:r>
          </a:p>
          <a:p>
            <a:pPr>
              <a:lnSpc>
                <a:spcPct val="80000"/>
              </a:lnSpc>
              <a:buClr>
                <a:schemeClr val="tx1"/>
              </a:buClr>
              <a:buSzPct val="75000"/>
              <a:buFontTx/>
              <a:buChar char="•"/>
            </a:pPr>
            <a:r>
              <a:rPr lang="en-GB" sz="2000" smtClean="0"/>
              <a:t>No evidence that doses higher than these are more effective, generally or in any sub-populations (i.e. TRS)</a:t>
            </a:r>
          </a:p>
          <a:p>
            <a:pPr>
              <a:lnSpc>
                <a:spcPct val="80000"/>
              </a:lnSpc>
              <a:buFont typeface="Monotype Sorts" pitchFamily="2" charset="2"/>
              <a:buNone/>
            </a:pPr>
            <a:r>
              <a:rPr lang="en-GB" sz="1800" i="1" smtClean="0"/>
              <a:t>	</a:t>
            </a:r>
            <a:r>
              <a:rPr lang="en-GB" sz="1600" i="1" smtClean="0"/>
              <a:t>Davis JM &amp; Chen N. J Clin Psychopharmacol 2004;24:192–208</a:t>
            </a:r>
            <a:endParaRPr lang="en-GB" sz="1600" smtClean="0"/>
          </a:p>
        </p:txBody>
      </p:sp>
      <p:pic>
        <p:nvPicPr>
          <p:cNvPr id="43011" name="Picture 8"/>
          <p:cNvPicPr>
            <a:picLocks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228600" y="304800"/>
            <a:ext cx="3733800" cy="6172200"/>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04800"/>
            <a:ext cx="3803650" cy="2743200"/>
          </a:xfrm>
          <a:prstGeom prst="rect">
            <a:avLst/>
          </a:prstGeom>
          <a:noFill/>
          <a:ln w="38100">
            <a:solidFill>
              <a:srgbClr val="0000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257800" y="228600"/>
            <a:ext cx="3657600" cy="762000"/>
          </a:xfrm>
        </p:spPr>
        <p:txBody>
          <a:bodyPr/>
          <a:lstStyle/>
          <a:p>
            <a:pPr algn="ctr"/>
            <a:r>
              <a:rPr lang="en-GB" sz="2400" smtClean="0">
                <a:solidFill>
                  <a:srgbClr val="000066"/>
                </a:solidFill>
                <a:latin typeface="Tahoma" pitchFamily="34" charset="0"/>
              </a:rPr>
              <a:t>META-ANALYSIS OF RCTs OF SGAs v FGAs</a:t>
            </a:r>
          </a:p>
        </p:txBody>
      </p:sp>
      <p:sp>
        <p:nvSpPr>
          <p:cNvPr id="44035" name="Rectangle 3"/>
          <p:cNvSpPr>
            <a:spLocks noGrp="1" noChangeArrowheads="1"/>
          </p:cNvSpPr>
          <p:nvPr>
            <p:ph type="body" idx="1"/>
          </p:nvPr>
        </p:nvSpPr>
        <p:spPr>
          <a:xfrm>
            <a:off x="152400" y="457200"/>
            <a:ext cx="4876800" cy="6172200"/>
          </a:xfrm>
        </p:spPr>
        <p:txBody>
          <a:bodyPr/>
          <a:lstStyle/>
          <a:p>
            <a:pPr>
              <a:lnSpc>
                <a:spcPct val="80000"/>
              </a:lnSpc>
              <a:buClr>
                <a:srgbClr val="000066"/>
              </a:buClr>
              <a:buSzPct val="75000"/>
              <a:buFontTx/>
              <a:buChar char="•"/>
            </a:pPr>
            <a:r>
              <a:rPr lang="en-GB" altLang="zh-TW" sz="2400" smtClean="0">
                <a:ea typeface="PMingLiU" pitchFamily="18" charset="-120"/>
              </a:rPr>
              <a:t>Some SGAs (amisulpride, clozapine, olanzapine and risperidone) seemed better than FGAs in overall therapeutic efficacy: modest effect sizes. </a:t>
            </a:r>
          </a:p>
          <a:p>
            <a:pPr>
              <a:lnSpc>
                <a:spcPct val="80000"/>
              </a:lnSpc>
              <a:buClr>
                <a:srgbClr val="000066"/>
              </a:buClr>
              <a:buSzPct val="75000"/>
              <a:buFontTx/>
              <a:buChar char="•"/>
            </a:pPr>
            <a:r>
              <a:rPr lang="en-GB" altLang="zh-TW" sz="2400" smtClean="0">
                <a:ea typeface="PMingLiU" pitchFamily="18" charset="-120"/>
              </a:rPr>
              <a:t>Other SGAs not more effective than FGAs, even for negative symptoms.</a:t>
            </a:r>
          </a:p>
          <a:p>
            <a:pPr>
              <a:lnSpc>
                <a:spcPct val="80000"/>
              </a:lnSpc>
              <a:buClr>
                <a:srgbClr val="000066"/>
              </a:buClr>
              <a:buSzPct val="75000"/>
              <a:buFontTx/>
              <a:buChar char="•"/>
            </a:pPr>
            <a:r>
              <a:rPr lang="en-GB" altLang="zh-TW" sz="2400" smtClean="0">
                <a:solidFill>
                  <a:srgbClr val="000066"/>
                </a:solidFill>
                <a:ea typeface="PMingLiU" pitchFamily="18" charset="-120"/>
              </a:rPr>
              <a:t>Haloperidol</a:t>
            </a:r>
            <a:r>
              <a:rPr lang="en-GB" altLang="zh-TW" sz="2400" smtClean="0">
                <a:solidFill>
                  <a:srgbClr val="000099"/>
                </a:solidFill>
                <a:ea typeface="PMingLiU" pitchFamily="18" charset="-120"/>
              </a:rPr>
              <a:t>:</a:t>
            </a:r>
            <a:r>
              <a:rPr lang="en-GB" altLang="zh-TW" sz="2400" i="1" smtClean="0">
                <a:solidFill>
                  <a:srgbClr val="000099"/>
                </a:solidFill>
                <a:ea typeface="PMingLiU" pitchFamily="18" charset="-120"/>
              </a:rPr>
              <a:t> </a:t>
            </a:r>
            <a:r>
              <a:rPr lang="en-GB" altLang="zh-TW" sz="2400" smtClean="0">
                <a:ea typeface="PMingLiU" pitchFamily="18" charset="-120"/>
              </a:rPr>
              <a:t>most common FGA comparator, and even at low dose, all SGAs showed a lower liability for EPS.</a:t>
            </a:r>
          </a:p>
          <a:p>
            <a:pPr>
              <a:lnSpc>
                <a:spcPct val="80000"/>
              </a:lnSpc>
              <a:buClr>
                <a:srgbClr val="000066"/>
              </a:buClr>
              <a:buSzPct val="75000"/>
              <a:buFontTx/>
              <a:buChar char="•"/>
            </a:pPr>
            <a:r>
              <a:rPr lang="en-GB" altLang="zh-TW" sz="2400" smtClean="0">
                <a:ea typeface="PMingLiU" pitchFamily="18" charset="-120"/>
              </a:rPr>
              <a:t>In few studies comparing SGAs with ‘low-potency’ FGAs such as CPZ and perphenazine, difference in EPS less clear</a:t>
            </a:r>
          </a:p>
          <a:p>
            <a:pPr>
              <a:lnSpc>
                <a:spcPct val="80000"/>
              </a:lnSpc>
              <a:buClr>
                <a:srgbClr val="000066"/>
              </a:buClr>
              <a:buSzPct val="75000"/>
              <a:buFontTx/>
              <a:buChar char="•"/>
            </a:pPr>
            <a:r>
              <a:rPr lang="en-GB" altLang="zh-TW" sz="2400" smtClean="0">
                <a:solidFill>
                  <a:srgbClr val="000066"/>
                </a:solidFill>
                <a:ea typeface="PMingLiU" pitchFamily="18" charset="-120"/>
              </a:rPr>
              <a:t>SGAs cannot be considered as a homogeneous class</a:t>
            </a:r>
          </a:p>
          <a:p>
            <a:pPr>
              <a:lnSpc>
                <a:spcPct val="80000"/>
              </a:lnSpc>
              <a:buClr>
                <a:srgbClr val="000066"/>
              </a:buClr>
              <a:buSzPct val="75000"/>
              <a:buFontTx/>
              <a:buChar char="•"/>
            </a:pPr>
            <a:endParaRPr lang="en-GB" altLang="zh-TW" sz="1000" smtClean="0">
              <a:solidFill>
                <a:srgbClr val="000099"/>
              </a:solidFill>
              <a:ea typeface="PMingLiU" pitchFamily="18" charset="-120"/>
            </a:endParaRPr>
          </a:p>
          <a:p>
            <a:pPr>
              <a:lnSpc>
                <a:spcPct val="80000"/>
              </a:lnSpc>
              <a:buFont typeface="Monotype Sorts" pitchFamily="2" charset="2"/>
              <a:buNone/>
            </a:pPr>
            <a:r>
              <a:rPr lang="en-GB" altLang="zh-TW" sz="1600" i="1" smtClean="0">
                <a:ea typeface="PMingLiU" pitchFamily="18" charset="-120"/>
              </a:rPr>
              <a:t>Leucht S, et al. Lancet 2009;373:31–41</a:t>
            </a:r>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3000"/>
            <a:ext cx="3729038" cy="5124450"/>
          </a:xfrm>
          <a:prstGeom prst="rect">
            <a:avLst/>
          </a:prstGeom>
          <a:noFill/>
          <a:ln w="12700">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152400" y="1219200"/>
            <a:ext cx="4876800" cy="5638800"/>
          </a:xfrm>
        </p:spPr>
        <p:txBody>
          <a:bodyPr/>
          <a:lstStyle/>
          <a:p>
            <a:pPr>
              <a:lnSpc>
                <a:spcPct val="80000"/>
              </a:lnSpc>
              <a:buClr>
                <a:srgbClr val="000066"/>
              </a:buClr>
              <a:buSzPct val="75000"/>
              <a:buFontTx/>
              <a:buChar char="•"/>
            </a:pPr>
            <a:r>
              <a:rPr lang="en-GB" altLang="zh-TW" sz="2400" smtClean="0">
                <a:ea typeface="PMingLiU" pitchFamily="18" charset="-120"/>
              </a:rPr>
              <a:t>Olanzapine more efficacious than aripiprazole, quetiapine, risperidone, and ziprasidone</a:t>
            </a:r>
          </a:p>
          <a:p>
            <a:pPr>
              <a:lnSpc>
                <a:spcPct val="80000"/>
              </a:lnSpc>
              <a:buClr>
                <a:srgbClr val="000066"/>
              </a:buClr>
              <a:buSzPct val="75000"/>
              <a:buFontTx/>
              <a:buChar char="•"/>
            </a:pPr>
            <a:r>
              <a:rPr lang="en-GB" altLang="zh-TW" sz="2400" smtClean="0">
                <a:ea typeface="PMingLiU" pitchFamily="18" charset="-120"/>
              </a:rPr>
              <a:t>Risperidone superior to quetiapine and ziprasidone</a:t>
            </a:r>
          </a:p>
          <a:p>
            <a:pPr>
              <a:lnSpc>
                <a:spcPct val="80000"/>
              </a:lnSpc>
              <a:buClr>
                <a:srgbClr val="000066"/>
              </a:buClr>
              <a:buSzPct val="75000"/>
              <a:buFontTx/>
              <a:buChar char="•"/>
            </a:pPr>
            <a:r>
              <a:rPr lang="en-GB" altLang="zh-TW" sz="2400" smtClean="0">
                <a:ea typeface="PMingLiU" pitchFamily="18" charset="-120"/>
              </a:rPr>
              <a:t>Clozapine superior to zotepine and, in doses &gt;400 mg/day, to risperidone. </a:t>
            </a:r>
          </a:p>
          <a:p>
            <a:pPr>
              <a:lnSpc>
                <a:spcPct val="80000"/>
              </a:lnSpc>
              <a:buClr>
                <a:srgbClr val="000066"/>
              </a:buClr>
              <a:buSzPct val="75000"/>
              <a:buFontTx/>
              <a:buChar char="•"/>
            </a:pPr>
            <a:r>
              <a:rPr lang="en-GB" altLang="zh-TW" sz="2400" smtClean="0">
                <a:ea typeface="PMingLiU" pitchFamily="18" charset="-120"/>
              </a:rPr>
              <a:t>Attributable to improvement in positive rather than negative symptoms.</a:t>
            </a:r>
          </a:p>
          <a:p>
            <a:pPr>
              <a:lnSpc>
                <a:spcPct val="80000"/>
              </a:lnSpc>
              <a:buClr>
                <a:srgbClr val="000066"/>
              </a:buClr>
              <a:buSzPct val="75000"/>
              <a:buFontTx/>
              <a:buChar char="•"/>
            </a:pPr>
            <a:r>
              <a:rPr lang="en-GB" altLang="zh-TW" sz="2400" smtClean="0">
                <a:solidFill>
                  <a:srgbClr val="000066"/>
                </a:solidFill>
                <a:ea typeface="PMingLiU" pitchFamily="18" charset="-120"/>
              </a:rPr>
              <a:t>Main implication: slightly greater efficacy for some drugs to be weighed against large differences in side effects and cost</a:t>
            </a:r>
            <a:endParaRPr lang="en-GB" sz="2000" smtClean="0">
              <a:solidFill>
                <a:srgbClr val="000066"/>
              </a:solidFill>
            </a:endParaRP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96975"/>
            <a:ext cx="3733800" cy="5322888"/>
          </a:xfrm>
          <a:prstGeom prst="rect">
            <a:avLst/>
          </a:prstGeom>
          <a:noFill/>
          <a:ln w="12700">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4"/>
          <p:cNvSpPr>
            <a:spLocks noChangeArrowheads="1"/>
          </p:cNvSpPr>
          <p:nvPr/>
        </p:nvSpPr>
        <p:spPr bwMode="auto">
          <a:xfrm>
            <a:off x="228600" y="6248400"/>
            <a:ext cx="477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i="1">
                <a:solidFill>
                  <a:schemeClr val="tx1"/>
                </a:solidFill>
              </a:rPr>
              <a:t>Leucht S et al. Am J Psychiatry 2009; 166:152–163</a:t>
            </a:r>
          </a:p>
        </p:txBody>
      </p:sp>
      <p:sp>
        <p:nvSpPr>
          <p:cNvPr id="45061" name="Rectangle 5"/>
          <p:cNvSpPr>
            <a:spLocks noGrp="1" noChangeArrowheads="1"/>
          </p:cNvSpPr>
          <p:nvPr>
            <p:ph type="title"/>
          </p:nvPr>
        </p:nvSpPr>
        <p:spPr>
          <a:xfrm>
            <a:off x="685800" y="228600"/>
            <a:ext cx="7772400" cy="914400"/>
          </a:xfrm>
        </p:spPr>
        <p:txBody>
          <a:bodyPr/>
          <a:lstStyle/>
          <a:p>
            <a:pPr algn="ctr"/>
            <a:r>
              <a:rPr lang="en-GB" sz="2800" smtClean="0">
                <a:solidFill>
                  <a:srgbClr val="000066"/>
                </a:solidFill>
                <a:latin typeface="Tahoma" pitchFamily="34" charset="0"/>
              </a:rPr>
              <a:t>META-ANALYSIS OF RCTs COMPARING SGAs </a:t>
            </a:r>
            <a:br>
              <a:rPr lang="en-GB" sz="2800" smtClean="0">
                <a:solidFill>
                  <a:srgbClr val="000066"/>
                </a:solidFill>
                <a:latin typeface="Tahoma" pitchFamily="34" charset="0"/>
              </a:rPr>
            </a:br>
            <a:r>
              <a:rPr lang="en-GB" sz="2800" smtClean="0">
                <a:solidFill>
                  <a:srgbClr val="000066"/>
                </a:solidFill>
                <a:latin typeface="Tahoma" pitchFamily="34" charset="0"/>
              </a:rPr>
              <a:t>HEAD-TO-HEAD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7772400" cy="1143000"/>
          </a:xfrm>
        </p:spPr>
        <p:txBody>
          <a:bodyPr/>
          <a:lstStyle/>
          <a:p>
            <a:pPr algn="ctr">
              <a:defRPr/>
            </a:pPr>
            <a:r>
              <a:rPr lang="en-GB" dirty="0" smtClean="0">
                <a:solidFill>
                  <a:srgbClr val="000066"/>
                </a:solidFill>
                <a:latin typeface="+mn-lt"/>
              </a:rPr>
              <a:t>RELAPSE PREVENTION</a:t>
            </a:r>
            <a:endParaRPr lang="en-GB" dirty="0">
              <a:solidFill>
                <a:srgbClr val="000066"/>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773238"/>
            <a:ext cx="3943350" cy="4422775"/>
          </a:xfrm>
          <a:prstGeom prst="rect">
            <a:avLst/>
          </a:prstGeom>
          <a:noFill/>
          <a:ln w="9525">
            <a:solidFill>
              <a:srgbClr val="000099"/>
            </a:solidFill>
            <a:miter lim="800000"/>
            <a:headEnd/>
            <a:tailEnd/>
          </a:ln>
          <a:extLst>
            <a:ext uri="{909E8E84-426E-40DD-AFC4-6F175D3DCCD1}">
              <a14:hiddenFill xmlns:a14="http://schemas.microsoft.com/office/drawing/2010/main">
                <a:blipFill dpi="0" rotWithShape="0">
                  <a:blip/>
                  <a:srcRect/>
                  <a:stretch>
                    <a:fillRect/>
                  </a:stretch>
                </a:blipFill>
              </a14:hiddenFill>
            </a:ext>
          </a:extLst>
        </p:spPr>
      </p:pic>
      <p:sp>
        <p:nvSpPr>
          <p:cNvPr id="47107" name="Text Box 3"/>
          <p:cNvSpPr txBox="1">
            <a:spLocks noChangeArrowheads="1"/>
          </p:cNvSpPr>
          <p:nvPr/>
        </p:nvSpPr>
        <p:spPr bwMode="auto">
          <a:xfrm>
            <a:off x="5040313" y="6346825"/>
            <a:ext cx="410368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1pPr>
            <a:lvl2pPr marL="742950" indent="-285750"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2pPr>
            <a:lvl3pPr marL="1143000" indent="-228600"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3pPr>
            <a:lvl4pPr marL="1600200" indent="-228600"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4pPr>
            <a:lvl5pPr marL="2057400" indent="-228600"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5pPr>
            <a:lvl6pPr marL="2514600" indent="-228600" defTabSz="830263" eaLnBrk="0" fontAlgn="base" hangingPunct="0">
              <a:spcBef>
                <a:spcPct val="0"/>
              </a:spcBef>
              <a:spcAft>
                <a:spcPct val="0"/>
              </a:spcAft>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6pPr>
            <a:lvl7pPr marL="2971800" indent="-228600" defTabSz="830263" eaLnBrk="0" fontAlgn="base" hangingPunct="0">
              <a:spcBef>
                <a:spcPct val="0"/>
              </a:spcBef>
              <a:spcAft>
                <a:spcPct val="0"/>
              </a:spcAft>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7pPr>
            <a:lvl8pPr marL="3429000" indent="-228600" defTabSz="830263" eaLnBrk="0" fontAlgn="base" hangingPunct="0">
              <a:spcBef>
                <a:spcPct val="0"/>
              </a:spcBef>
              <a:spcAft>
                <a:spcPct val="0"/>
              </a:spcAft>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8pPr>
            <a:lvl9pPr marL="3886200" indent="-228600" defTabSz="830263" eaLnBrk="0" fontAlgn="base" hangingPunct="0">
              <a:spcBef>
                <a:spcPct val="0"/>
              </a:spcBef>
              <a:spcAft>
                <a:spcPct val="0"/>
              </a:spcAft>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9pPr>
          </a:lstStyle>
          <a:p>
            <a:pPr eaLnBrk="1" hangingPunct="1">
              <a:lnSpc>
                <a:spcPct val="97000"/>
              </a:lnSpc>
              <a:buClr>
                <a:srgbClr val="000000"/>
              </a:buClr>
              <a:buSzPct val="100000"/>
              <a:buFont typeface="Times New Roman" pitchFamily="18" charset="0"/>
              <a:buNone/>
            </a:pPr>
            <a:r>
              <a:rPr lang="en-GB" sz="1200" i="1">
                <a:solidFill>
                  <a:schemeClr val="tx1"/>
                </a:solidFill>
              </a:rPr>
              <a:t>Marshall, M. et al. Arch Gen Psychiatry 2005;62:975-983</a:t>
            </a:r>
          </a:p>
        </p:txBody>
      </p:sp>
      <p:sp>
        <p:nvSpPr>
          <p:cNvPr id="47108" name="Text Box 4"/>
          <p:cNvSpPr txBox="1">
            <a:spLocks noChangeArrowheads="1"/>
          </p:cNvSpPr>
          <p:nvPr/>
        </p:nvSpPr>
        <p:spPr bwMode="auto">
          <a:xfrm>
            <a:off x="5035550" y="1143000"/>
            <a:ext cx="39385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1pPr>
            <a:lvl2pPr marL="742950" indent="-285750"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2pPr>
            <a:lvl3pPr marL="1143000" indent="-228600"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3pPr>
            <a:lvl4pPr marL="1600200" indent="-228600"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4pPr>
            <a:lvl5pPr marL="2057400" indent="-228600" defTabSz="830263">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5pPr>
            <a:lvl6pPr marL="2514600" indent="-228600" defTabSz="830263" eaLnBrk="0" fontAlgn="base" hangingPunct="0">
              <a:spcBef>
                <a:spcPct val="0"/>
              </a:spcBef>
              <a:spcAft>
                <a:spcPct val="0"/>
              </a:spcAft>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6pPr>
            <a:lvl7pPr marL="2971800" indent="-228600" defTabSz="830263" eaLnBrk="0" fontAlgn="base" hangingPunct="0">
              <a:spcBef>
                <a:spcPct val="0"/>
              </a:spcBef>
              <a:spcAft>
                <a:spcPct val="0"/>
              </a:spcAft>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7pPr>
            <a:lvl8pPr marL="3429000" indent="-228600" defTabSz="830263" eaLnBrk="0" fontAlgn="base" hangingPunct="0">
              <a:spcBef>
                <a:spcPct val="0"/>
              </a:spcBef>
              <a:spcAft>
                <a:spcPct val="0"/>
              </a:spcAft>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8pPr>
            <a:lvl9pPr marL="3886200" indent="-228600" defTabSz="830263" eaLnBrk="0" fontAlgn="base" hangingPunct="0">
              <a:spcBef>
                <a:spcPct val="0"/>
              </a:spcBef>
              <a:spcAft>
                <a:spcPct val="0"/>
              </a:spcAft>
              <a:tabLst>
                <a:tab pos="0" algn="l"/>
                <a:tab pos="830263" algn="l"/>
                <a:tab pos="1658938" algn="l"/>
                <a:tab pos="2489200" algn="l"/>
                <a:tab pos="3317875" algn="l"/>
                <a:tab pos="4148138" algn="l"/>
                <a:tab pos="4976813" algn="l"/>
                <a:tab pos="5807075" algn="l"/>
                <a:tab pos="6635750" algn="l"/>
                <a:tab pos="7466013" algn="l"/>
                <a:tab pos="8294688" algn="l"/>
                <a:tab pos="9124950" algn="l"/>
              </a:tabLst>
              <a:defRPr sz="2000">
                <a:solidFill>
                  <a:srgbClr val="FFFF66"/>
                </a:solidFill>
                <a:latin typeface="Tahoma" pitchFamily="34" charset="0"/>
              </a:defRPr>
            </a:lvl9pPr>
          </a:lstStyle>
          <a:p>
            <a:pPr algn="ctr" eaLnBrk="1" hangingPunct="1">
              <a:lnSpc>
                <a:spcPct val="97000"/>
              </a:lnSpc>
              <a:buClr>
                <a:srgbClr val="000000"/>
              </a:buClr>
              <a:buSzPct val="100000"/>
              <a:buFont typeface="Times New Roman" pitchFamily="18" charset="0"/>
              <a:buNone/>
            </a:pPr>
            <a:r>
              <a:rPr lang="en-GB" altLang="zh-CN" sz="1800">
                <a:solidFill>
                  <a:srgbClr val="000066"/>
                </a:solidFill>
                <a:ea typeface="SimSun" pitchFamily="2" charset="-122"/>
              </a:rPr>
              <a:t>Meta-analysis of 26 eligible studies involving 4490 participants</a:t>
            </a:r>
            <a:endParaRPr lang="en-GB" sz="1800">
              <a:solidFill>
                <a:srgbClr val="000066"/>
              </a:solidFill>
            </a:endParaRPr>
          </a:p>
        </p:txBody>
      </p:sp>
      <p:sp>
        <p:nvSpPr>
          <p:cNvPr id="47109" name="Rectangle 5"/>
          <p:cNvSpPr>
            <a:spLocks noGrp="1" noChangeArrowheads="1"/>
          </p:cNvSpPr>
          <p:nvPr>
            <p:ph type="title"/>
          </p:nvPr>
        </p:nvSpPr>
        <p:spPr>
          <a:xfrm>
            <a:off x="395288" y="260350"/>
            <a:ext cx="8382000" cy="865188"/>
          </a:xfrm>
        </p:spPr>
        <p:txBody>
          <a:bodyPr/>
          <a:lstStyle/>
          <a:p>
            <a:pPr algn="ctr"/>
            <a:r>
              <a:rPr lang="en-US" sz="2800" smtClean="0">
                <a:solidFill>
                  <a:srgbClr val="000066"/>
                </a:solidFill>
                <a:latin typeface="Tahoma" pitchFamily="34" charset="0"/>
              </a:rPr>
              <a:t>DOES ANTIPSYCHOTIC MEDICATION CHANGE </a:t>
            </a:r>
            <a:br>
              <a:rPr lang="en-US" sz="2800" smtClean="0">
                <a:solidFill>
                  <a:srgbClr val="000066"/>
                </a:solidFill>
                <a:latin typeface="Tahoma" pitchFamily="34" charset="0"/>
              </a:rPr>
            </a:br>
            <a:r>
              <a:rPr lang="en-US" sz="2800" smtClean="0">
                <a:solidFill>
                  <a:srgbClr val="000066"/>
                </a:solidFill>
                <a:latin typeface="Tahoma" pitchFamily="34" charset="0"/>
              </a:rPr>
              <a:t>THE COURSE OF THE ILLNESS</a:t>
            </a:r>
            <a:r>
              <a:rPr lang="en-US" sz="2400" smtClean="0">
                <a:solidFill>
                  <a:srgbClr val="000066"/>
                </a:solidFill>
                <a:latin typeface="Tahoma" pitchFamily="34" charset="0"/>
              </a:rPr>
              <a:t>?</a:t>
            </a:r>
            <a:endParaRPr lang="en-GB" sz="2400" smtClean="0">
              <a:solidFill>
                <a:srgbClr val="000066"/>
              </a:solidFill>
              <a:latin typeface="Tahoma" pitchFamily="34" charset="0"/>
            </a:endParaRPr>
          </a:p>
        </p:txBody>
      </p:sp>
      <p:sp>
        <p:nvSpPr>
          <p:cNvPr id="47110" name="Rectangle 6"/>
          <p:cNvSpPr>
            <a:spLocks noGrp="1" noChangeArrowheads="1"/>
          </p:cNvSpPr>
          <p:nvPr>
            <p:ph type="body" sz="half" idx="4294967295"/>
          </p:nvPr>
        </p:nvSpPr>
        <p:spPr>
          <a:xfrm>
            <a:off x="165100" y="1411288"/>
            <a:ext cx="4670425" cy="5221287"/>
          </a:xfrm>
        </p:spPr>
        <p:txBody>
          <a:bodyPr/>
          <a:lstStyle/>
          <a:p>
            <a:pPr>
              <a:lnSpc>
                <a:spcPct val="80000"/>
              </a:lnSpc>
              <a:buClr>
                <a:schemeClr val="tx1"/>
              </a:buClr>
              <a:buSzPct val="75000"/>
              <a:buFontTx/>
              <a:buChar char="•"/>
            </a:pPr>
            <a:r>
              <a:rPr lang="en-GB" altLang="zh-CN" sz="2000" smtClean="0">
                <a:ea typeface="SimSun" pitchFamily="2" charset="-122"/>
              </a:rPr>
              <a:t>R</a:t>
            </a:r>
            <a:r>
              <a:rPr lang="en-GB" altLang="zh-TW" sz="2000" smtClean="0">
                <a:ea typeface="PMingLiU" pitchFamily="18" charset="-120"/>
              </a:rPr>
              <a:t>epeated relapse associated with decline and therefore prevention of relapse may improve outcome</a:t>
            </a:r>
          </a:p>
          <a:p>
            <a:pPr lvl="1">
              <a:lnSpc>
                <a:spcPct val="80000"/>
              </a:lnSpc>
              <a:buClr>
                <a:schemeClr val="tx1"/>
              </a:buClr>
              <a:buSzPct val="75000"/>
              <a:buFontTx/>
              <a:buNone/>
            </a:pPr>
            <a:r>
              <a:rPr lang="en-GB" altLang="zh-TW" sz="1200" i="1" smtClean="0">
                <a:ea typeface="PMingLiU" pitchFamily="18" charset="-120"/>
              </a:rPr>
              <a:t>Curson D et al</a:t>
            </a:r>
            <a:r>
              <a:rPr lang="en-GB" sz="1200" i="1" smtClean="0"/>
              <a:t>. Br J Psychiatry 1985;146:474</a:t>
            </a:r>
          </a:p>
          <a:p>
            <a:pPr lvl="1">
              <a:lnSpc>
                <a:spcPct val="80000"/>
              </a:lnSpc>
              <a:buClr>
                <a:schemeClr val="tx1"/>
              </a:buClr>
              <a:buSzPct val="75000"/>
              <a:buFontTx/>
              <a:buNone/>
            </a:pPr>
            <a:r>
              <a:rPr lang="en-GB" altLang="zh-TW" sz="1200" i="1" smtClean="0">
                <a:ea typeface="PMingLiU" pitchFamily="18" charset="-120"/>
              </a:rPr>
              <a:t>Wyatt </a:t>
            </a:r>
            <a:r>
              <a:rPr lang="en-GB" sz="1200" i="1" smtClean="0"/>
              <a:t>RJ. Schiz Res 1991;5:201</a:t>
            </a:r>
          </a:p>
          <a:p>
            <a:pPr lvl="1">
              <a:lnSpc>
                <a:spcPct val="80000"/>
              </a:lnSpc>
              <a:buClr>
                <a:schemeClr val="tx1"/>
              </a:buClr>
              <a:buSzPct val="75000"/>
              <a:buFontTx/>
              <a:buNone/>
            </a:pPr>
            <a:r>
              <a:rPr lang="en-GB" altLang="zh-TW" sz="1200" i="1" smtClean="0">
                <a:ea typeface="PMingLiU" pitchFamily="18" charset="-120"/>
              </a:rPr>
              <a:t>Wiersma D et al. </a:t>
            </a:r>
            <a:r>
              <a:rPr lang="en-GB" sz="1200" i="1" smtClean="0"/>
              <a:t>Schiz Bull 1998;24:75</a:t>
            </a:r>
          </a:p>
          <a:p>
            <a:pPr>
              <a:lnSpc>
                <a:spcPct val="80000"/>
              </a:lnSpc>
              <a:buClr>
                <a:schemeClr val="tx1"/>
              </a:buClr>
              <a:buSzPct val="75000"/>
              <a:buFontTx/>
              <a:buChar char="•"/>
            </a:pPr>
            <a:r>
              <a:rPr lang="en-GB" altLang="zh-TW" sz="2000" smtClean="0">
                <a:ea typeface="PMingLiU" pitchFamily="18" charset="-120"/>
              </a:rPr>
              <a:t>Longer DUP associated with poorer subsequent response and outcome</a:t>
            </a:r>
          </a:p>
          <a:p>
            <a:pPr lvl="1">
              <a:lnSpc>
                <a:spcPct val="80000"/>
              </a:lnSpc>
              <a:buClr>
                <a:schemeClr val="tx1"/>
              </a:buClr>
              <a:buSzPct val="75000"/>
              <a:buFontTx/>
              <a:buNone/>
            </a:pPr>
            <a:r>
              <a:rPr lang="en-GB" altLang="zh-TW" sz="1200" i="1" smtClean="0">
                <a:ea typeface="PMingLiU" pitchFamily="18" charset="-120"/>
              </a:rPr>
              <a:t>McGlashan &amp; Johannessen. Schizophr Bull 1996;22:201</a:t>
            </a:r>
          </a:p>
          <a:p>
            <a:pPr lvl="1">
              <a:lnSpc>
                <a:spcPct val="80000"/>
              </a:lnSpc>
              <a:buClr>
                <a:schemeClr val="tx1"/>
              </a:buClr>
              <a:buSzPct val="75000"/>
              <a:buFontTx/>
              <a:buNone/>
            </a:pPr>
            <a:r>
              <a:rPr kumimoji="0" lang="en-GB" sz="1200" i="1" smtClean="0"/>
              <a:t>Marshall, M. et al. Arch Gen Psychiatry 2005;62:975-983</a:t>
            </a:r>
          </a:p>
          <a:p>
            <a:pPr>
              <a:lnSpc>
                <a:spcPct val="80000"/>
              </a:lnSpc>
              <a:buClr>
                <a:schemeClr val="tx1"/>
              </a:buClr>
              <a:buSzPct val="75000"/>
              <a:buFontTx/>
              <a:buChar char="•"/>
            </a:pPr>
            <a:r>
              <a:rPr lang="en-GB" altLang="zh-TW" sz="2000" smtClean="0">
                <a:ea typeface="PMingLiU" pitchFamily="18" charset="-120"/>
              </a:rPr>
              <a:t>Suggests that antipsychotic drug treatment is able to affect the natural course of schizophrenia</a:t>
            </a:r>
          </a:p>
          <a:p>
            <a:pPr eaLnBrk="1" hangingPunct="1">
              <a:lnSpc>
                <a:spcPct val="97000"/>
              </a:lnSpc>
              <a:spcBef>
                <a:spcPct val="0"/>
              </a:spcBef>
              <a:buClr>
                <a:schemeClr val="tx1"/>
              </a:buClr>
              <a:buSzPct val="75000"/>
              <a:buFontTx/>
              <a:buChar char="•"/>
            </a:pPr>
            <a:r>
              <a:rPr lang="en-GB" altLang="zh-TW" sz="2000" smtClean="0">
                <a:ea typeface="PMingLiU" pitchFamily="18" charset="-120"/>
              </a:rPr>
              <a:t>Antipsychotic medication, or at least some SGAs, may be neuroprotective, curbing disease progression. But mechanism remains unknown</a:t>
            </a:r>
          </a:p>
          <a:p>
            <a:pPr lvl="1">
              <a:lnSpc>
                <a:spcPct val="80000"/>
              </a:lnSpc>
              <a:buClr>
                <a:schemeClr val="tx1"/>
              </a:buClr>
              <a:buSzPct val="75000"/>
              <a:buFontTx/>
              <a:buNone/>
            </a:pPr>
            <a:r>
              <a:rPr lang="en-GB" altLang="zh-TW" sz="1200" i="1" smtClean="0">
                <a:ea typeface="PMingLiU" pitchFamily="18" charset="-120"/>
              </a:rPr>
              <a:t>Lieberman JA et al. Arch Gen Psychiatry 2005;62:361</a:t>
            </a:r>
          </a:p>
          <a:p>
            <a:pPr lvl="1">
              <a:lnSpc>
                <a:spcPct val="80000"/>
              </a:lnSpc>
              <a:buClr>
                <a:schemeClr val="tx1"/>
              </a:buClr>
              <a:buSzPct val="75000"/>
              <a:buFontTx/>
              <a:buNone/>
            </a:pPr>
            <a:r>
              <a:rPr lang="da-DK" altLang="zh-TW" sz="1200" i="1" smtClean="0">
                <a:ea typeface="PMingLiU" pitchFamily="18" charset="-120"/>
              </a:rPr>
              <a:t>Lieberman JA et al. </a:t>
            </a:r>
            <a:r>
              <a:rPr lang="en-GB" altLang="zh-TW" sz="1200" i="1" smtClean="0">
                <a:ea typeface="PMingLiU" pitchFamily="18" charset="-120"/>
              </a:rPr>
              <a:t>Pharmacol Rev 2008;60:358</a:t>
            </a:r>
            <a:endParaRPr lang="en-GB" sz="1200" i="1" smtClean="0">
              <a:ea typeface="PMingLiU" pitchFamily="18" charset="-12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06400" y="228600"/>
            <a:ext cx="8558213" cy="547688"/>
          </a:xfrm>
        </p:spPr>
        <p:txBody>
          <a:bodyPr/>
          <a:lstStyle/>
          <a:p>
            <a:pPr algn="ctr"/>
            <a:r>
              <a:rPr lang="en-US" sz="3200" smtClean="0">
                <a:solidFill>
                  <a:srgbClr val="000066"/>
                </a:solidFill>
                <a:latin typeface="Tahoma" pitchFamily="34" charset="0"/>
              </a:rPr>
              <a:t>RELAPSE IN SCHIZOPHRENIA</a:t>
            </a:r>
            <a:endParaRPr lang="en-US" sz="1600" i="1" smtClean="0">
              <a:latin typeface="Tahoma" pitchFamily="34" charset="0"/>
            </a:endParaRPr>
          </a:p>
        </p:txBody>
      </p:sp>
      <p:sp>
        <p:nvSpPr>
          <p:cNvPr id="48131" name="Rectangle 3"/>
          <p:cNvSpPr>
            <a:spLocks noGrp="1" noChangeArrowheads="1"/>
          </p:cNvSpPr>
          <p:nvPr>
            <p:ph type="body" sz="half" idx="1"/>
          </p:nvPr>
        </p:nvSpPr>
        <p:spPr>
          <a:xfrm>
            <a:off x="195263" y="1554163"/>
            <a:ext cx="4316412" cy="4694237"/>
          </a:xfrm>
        </p:spPr>
        <p:txBody>
          <a:bodyPr/>
          <a:lstStyle/>
          <a:p>
            <a:pPr>
              <a:buClr>
                <a:srgbClr val="000066"/>
              </a:buClr>
              <a:buSzPct val="75000"/>
              <a:buFontTx/>
              <a:buChar char="•"/>
            </a:pPr>
            <a:r>
              <a:rPr lang="en-GB" sz="2400" smtClean="0"/>
              <a:t>Evidence from FU studies that frequent episodes and prolonged relapse may:</a:t>
            </a:r>
          </a:p>
          <a:p>
            <a:pPr lvl="1">
              <a:buClr>
                <a:srgbClr val="000066"/>
              </a:buClr>
              <a:buSzPct val="75000"/>
              <a:buFontTx/>
              <a:buChar char="•"/>
            </a:pPr>
            <a:r>
              <a:rPr lang="en-GB" sz="2400" smtClean="0"/>
              <a:t>Impair prognosis</a:t>
            </a:r>
          </a:p>
          <a:p>
            <a:pPr lvl="1">
              <a:buClr>
                <a:srgbClr val="000066"/>
              </a:buClr>
              <a:buSzPct val="75000"/>
              <a:buFontTx/>
              <a:buChar char="•"/>
            </a:pPr>
            <a:r>
              <a:rPr lang="en-GB" sz="2400" smtClean="0"/>
              <a:t>Lead to reduced responsiveness to antipsychotics</a:t>
            </a:r>
          </a:p>
          <a:p>
            <a:pPr>
              <a:buFont typeface="Monotype Sorts" pitchFamily="2" charset="2"/>
              <a:buNone/>
            </a:pPr>
            <a:r>
              <a:rPr lang="en-GB" sz="1600" i="1" smtClean="0"/>
              <a:t>     Curson et al 1985, Ohmori et al 1999</a:t>
            </a:r>
          </a:p>
        </p:txBody>
      </p:sp>
      <p:graphicFrame>
        <p:nvGraphicFramePr>
          <p:cNvPr id="48132" name="Object 4"/>
          <p:cNvGraphicFramePr>
            <a:graphicFrameLocks noChangeAspect="1"/>
          </p:cNvGraphicFramePr>
          <p:nvPr>
            <p:ph type="chart" sz="half" idx="2"/>
          </p:nvPr>
        </p:nvGraphicFramePr>
        <p:xfrm>
          <a:off x="4389438" y="1555750"/>
          <a:ext cx="4448175" cy="4048125"/>
        </p:xfrm>
        <a:graphic>
          <a:graphicData uri="http://schemas.openxmlformats.org/presentationml/2006/ole">
            <mc:AlternateContent xmlns:mc="http://schemas.openxmlformats.org/markup-compatibility/2006">
              <mc:Choice xmlns:v="urn:schemas-microsoft-com:vml" Requires="v">
                <p:oleObj spid="_x0000_s48136" name="Chart" r:id="rId3" imgW="8182051" imgH="4172102" progId="MSGraph.Chart.8">
                  <p:embed followColorScheme="full"/>
                </p:oleObj>
              </mc:Choice>
              <mc:Fallback>
                <p:oleObj name="Chart" r:id="rId3" imgW="8182051" imgH="4172102"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38" y="1555750"/>
                        <a:ext cx="444817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8133" name="Text Box 5"/>
          <p:cNvSpPr txBox="1">
            <a:spLocks noChangeArrowheads="1"/>
          </p:cNvSpPr>
          <p:nvPr/>
        </p:nvSpPr>
        <p:spPr bwMode="auto">
          <a:xfrm>
            <a:off x="4741863" y="5546725"/>
            <a:ext cx="3892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a:solidFill>
                  <a:schemeClr val="tx2"/>
                </a:solidFill>
              </a:rPr>
              <a:t>After each relapse, 1 in 6 did not remit. Suicide in 11%</a:t>
            </a:r>
          </a:p>
        </p:txBody>
      </p:sp>
      <p:sp>
        <p:nvSpPr>
          <p:cNvPr id="48134" name="Text Box 6"/>
          <p:cNvSpPr txBox="1">
            <a:spLocks noChangeArrowheads="1"/>
          </p:cNvSpPr>
          <p:nvPr/>
        </p:nvSpPr>
        <p:spPr bwMode="auto">
          <a:xfrm>
            <a:off x="4511675" y="912813"/>
            <a:ext cx="4414838"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kumimoji="1" lang="en-GB">
                <a:solidFill>
                  <a:schemeClr val="tx2"/>
                </a:solidFill>
              </a:rPr>
              <a:t>WHO 15-yr follow-up study of cohort of first contact cases</a:t>
            </a:r>
            <a:r>
              <a:rPr kumimoji="1" lang="en-GB" sz="1600">
                <a:solidFill>
                  <a:schemeClr val="tx2"/>
                </a:solidFill>
              </a:rPr>
              <a:t>             </a:t>
            </a:r>
          </a:p>
          <a:p>
            <a:pPr algn="ctr">
              <a:spcBef>
                <a:spcPct val="50000"/>
              </a:spcBef>
            </a:pPr>
            <a:r>
              <a:rPr kumimoji="1" lang="en-GB" sz="1600" i="1">
                <a:solidFill>
                  <a:schemeClr val="tx2"/>
                </a:solidFill>
              </a:rPr>
              <a:t>Wiersma et al 1998</a:t>
            </a:r>
            <a:endParaRPr kumimoji="1" lang="en-US" sz="1600" i="1">
              <a:solidFill>
                <a:schemeClr val="tx2"/>
              </a:solidFill>
            </a:endParaRPr>
          </a:p>
        </p:txBody>
      </p:sp>
      <p:sp>
        <p:nvSpPr>
          <p:cNvPr id="48135" name="Text Box 7"/>
          <p:cNvSpPr txBox="1">
            <a:spLocks noChangeArrowheads="1"/>
          </p:cNvSpPr>
          <p:nvPr/>
        </p:nvSpPr>
        <p:spPr bwMode="auto">
          <a:xfrm>
            <a:off x="4770438" y="1892300"/>
            <a:ext cx="12033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200">
                <a:solidFill>
                  <a:schemeClr val="tx1"/>
                </a:solidFill>
              </a:rPr>
              <a:t>Persistent</a:t>
            </a:r>
          </a:p>
          <a:p>
            <a:r>
              <a:rPr lang="en-GB" sz="1200">
                <a:solidFill>
                  <a:schemeClr val="tx1"/>
                </a:solidFill>
              </a:rPr>
              <a:t>psychotic</a:t>
            </a:r>
          </a:p>
          <a:p>
            <a:r>
              <a:rPr lang="en-GB" sz="1200">
                <a:solidFill>
                  <a:schemeClr val="tx1"/>
                </a:solidFill>
              </a:rPr>
              <a:t>symptoms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slide0002_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524000"/>
            <a:ext cx="5086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slide0002_image002"/>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533400" y="3048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5410200" y="304800"/>
            <a:ext cx="1371600" cy="701675"/>
          </a:xfrm>
          <a:prstGeom prst="rect">
            <a:avLst/>
          </a:prstGeom>
          <a:solidFill>
            <a:srgbClr val="0000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GB" b="1">
                <a:solidFill>
                  <a:schemeClr val="bg1"/>
                </a:solidFill>
              </a:rPr>
              <a:t>Dr Jean Delay</a:t>
            </a:r>
          </a:p>
        </p:txBody>
      </p:sp>
      <p:sp>
        <p:nvSpPr>
          <p:cNvPr id="21509" name="Text Box 5"/>
          <p:cNvSpPr txBox="1">
            <a:spLocks noChangeArrowheads="1"/>
          </p:cNvSpPr>
          <p:nvPr/>
        </p:nvSpPr>
        <p:spPr bwMode="auto">
          <a:xfrm>
            <a:off x="7010400" y="304800"/>
            <a:ext cx="1323975" cy="701675"/>
          </a:xfrm>
          <a:prstGeom prst="rect">
            <a:avLst/>
          </a:prstGeom>
          <a:solidFill>
            <a:srgbClr val="0000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b="1">
                <a:solidFill>
                  <a:schemeClr val="bg1"/>
                </a:solidFill>
              </a:rPr>
              <a:t>Dr Pierre</a:t>
            </a:r>
          </a:p>
          <a:p>
            <a:pPr algn="ctr"/>
            <a:r>
              <a:rPr lang="en-GB" b="1">
                <a:solidFill>
                  <a:schemeClr val="bg1"/>
                </a:solidFill>
              </a:rPr>
              <a:t>Deniker</a:t>
            </a:r>
          </a:p>
        </p:txBody>
      </p:sp>
      <p:sp>
        <p:nvSpPr>
          <p:cNvPr id="21510" name="Text Box 6"/>
          <p:cNvSpPr txBox="1">
            <a:spLocks noChangeArrowheads="1"/>
          </p:cNvSpPr>
          <p:nvPr/>
        </p:nvSpPr>
        <p:spPr bwMode="auto">
          <a:xfrm>
            <a:off x="-1235075" y="1368425"/>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endParaRPr lang="en-US" sz="400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76200" y="1371600"/>
            <a:ext cx="4506913" cy="4737100"/>
          </a:xfrm>
        </p:spPr>
        <p:txBody>
          <a:bodyPr/>
          <a:lstStyle/>
          <a:p>
            <a:pPr>
              <a:lnSpc>
                <a:spcPct val="80000"/>
              </a:lnSpc>
              <a:buClr>
                <a:srgbClr val="000066"/>
              </a:buClr>
              <a:buSzPct val="75000"/>
              <a:buFont typeface="Arial" pitchFamily="34" charset="0"/>
              <a:buChar char="•"/>
              <a:defRPr/>
            </a:pPr>
            <a:r>
              <a:rPr lang="en-GB" sz="2000" dirty="0" smtClean="0">
                <a:solidFill>
                  <a:srgbClr val="000066"/>
                </a:solidFill>
              </a:rPr>
              <a:t>Despite the rise of community care and de-emphasis of hospital treatment, 70% of the costs of care for a patient with SMI are on unplanned inpatient care for relapse </a:t>
            </a:r>
          </a:p>
          <a:p>
            <a:pPr>
              <a:lnSpc>
                <a:spcPct val="80000"/>
              </a:lnSpc>
              <a:buClr>
                <a:srgbClr val="000066"/>
              </a:buClr>
              <a:buSzPct val="75000"/>
              <a:buFont typeface="Arial" pitchFamily="34" charset="0"/>
              <a:buChar char="•"/>
              <a:defRPr/>
            </a:pPr>
            <a:endParaRPr lang="en-GB" sz="2000" dirty="0" smtClean="0"/>
          </a:p>
          <a:p>
            <a:pPr marL="0" indent="0">
              <a:lnSpc>
                <a:spcPct val="80000"/>
              </a:lnSpc>
              <a:buClr>
                <a:srgbClr val="000066"/>
              </a:buClr>
              <a:buSzPct val="75000"/>
              <a:buFont typeface="Monotype Sorts" pitchFamily="2" charset="2"/>
              <a:buNone/>
              <a:defRPr/>
            </a:pPr>
            <a:r>
              <a:rPr lang="en-GB" sz="2400" dirty="0" smtClean="0">
                <a:solidFill>
                  <a:srgbClr val="000066"/>
                </a:solidFill>
              </a:rPr>
              <a:t>40 years ago </a:t>
            </a:r>
          </a:p>
          <a:p>
            <a:pPr>
              <a:lnSpc>
                <a:spcPct val="80000"/>
              </a:lnSpc>
              <a:buClr>
                <a:srgbClr val="000066"/>
              </a:buClr>
              <a:buSzPct val="75000"/>
              <a:buFont typeface="Arial" pitchFamily="34" charset="0"/>
              <a:buChar char="•"/>
              <a:defRPr/>
            </a:pPr>
            <a:r>
              <a:rPr lang="en-GB" sz="2000" dirty="0" smtClean="0"/>
              <a:t>MRC double-blind RCT</a:t>
            </a:r>
          </a:p>
          <a:p>
            <a:pPr>
              <a:lnSpc>
                <a:spcPct val="80000"/>
              </a:lnSpc>
              <a:buClr>
                <a:srgbClr val="000066"/>
              </a:buClr>
              <a:buSzPct val="75000"/>
              <a:buFont typeface="Arial" pitchFamily="34" charset="0"/>
              <a:buChar char="•"/>
              <a:defRPr/>
            </a:pPr>
            <a:r>
              <a:rPr lang="en-GB" sz="2000" dirty="0" smtClean="0"/>
              <a:t>81 patients, stable on depot medication minimum of 8 weeks</a:t>
            </a:r>
          </a:p>
          <a:p>
            <a:pPr>
              <a:lnSpc>
                <a:spcPct val="80000"/>
              </a:lnSpc>
              <a:buClr>
                <a:srgbClr val="000066"/>
              </a:buClr>
              <a:buSzPct val="75000"/>
              <a:buFontTx/>
              <a:buChar char="•"/>
              <a:defRPr/>
            </a:pPr>
            <a:r>
              <a:rPr lang="en-GB" sz="2000" dirty="0" smtClean="0"/>
              <a:t>Good adherence to treatment</a:t>
            </a:r>
          </a:p>
          <a:p>
            <a:pPr>
              <a:lnSpc>
                <a:spcPct val="80000"/>
              </a:lnSpc>
              <a:buClr>
                <a:srgbClr val="000066"/>
              </a:buClr>
              <a:buSzPct val="75000"/>
              <a:buFontTx/>
              <a:buChar char="•"/>
              <a:defRPr/>
            </a:pPr>
            <a:r>
              <a:rPr lang="en-GB" sz="2000" dirty="0" smtClean="0"/>
              <a:t>Controlled for the effects of clinic attendance</a:t>
            </a:r>
            <a:endParaRPr lang="en-GB" sz="2000" i="1" dirty="0" smtClean="0">
              <a:latin typeface="Arial" pitchFamily="34" charset="0"/>
            </a:endParaRPr>
          </a:p>
        </p:txBody>
      </p:sp>
      <p:sp>
        <p:nvSpPr>
          <p:cNvPr id="49155" name="Rectangle 3"/>
          <p:cNvSpPr>
            <a:spLocks noChangeArrowheads="1"/>
          </p:cNvSpPr>
          <p:nvPr/>
        </p:nvSpPr>
        <p:spPr bwMode="auto">
          <a:xfrm>
            <a:off x="744538" y="368300"/>
            <a:ext cx="7677150" cy="67786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spcBef>
                <a:spcPct val="20000"/>
              </a:spcBef>
              <a:buClr>
                <a:schemeClr val="accent2"/>
              </a:buClr>
              <a:buSzPct val="75000"/>
              <a:buFont typeface="Monotype Sorts" pitchFamily="2" charset="2"/>
              <a:buNone/>
            </a:pPr>
            <a:r>
              <a:rPr kumimoji="1" lang="en-GB" sz="3600">
                <a:solidFill>
                  <a:srgbClr val="000066"/>
                </a:solidFill>
              </a:rPr>
              <a:t>FGAs PREVENT RELAPSE</a:t>
            </a:r>
            <a:endParaRPr lang="en-US" sz="3600">
              <a:solidFill>
                <a:srgbClr val="000066"/>
              </a:solidFill>
            </a:endParaRPr>
          </a:p>
        </p:txBody>
      </p:sp>
      <p:graphicFrame>
        <p:nvGraphicFramePr>
          <p:cNvPr id="49156" name="Object 4"/>
          <p:cNvGraphicFramePr>
            <a:graphicFrameLocks noChangeAspect="1"/>
          </p:cNvGraphicFramePr>
          <p:nvPr>
            <p:ph type="chart" idx="1"/>
          </p:nvPr>
        </p:nvGraphicFramePr>
        <p:xfrm>
          <a:off x="4038600" y="1143000"/>
          <a:ext cx="6045200" cy="4876800"/>
        </p:xfrm>
        <a:graphic>
          <a:graphicData uri="http://schemas.openxmlformats.org/presentationml/2006/ole">
            <mc:AlternateContent xmlns:mc="http://schemas.openxmlformats.org/markup-compatibility/2006">
              <mc:Choice xmlns:v="urn:schemas-microsoft-com:vml" Requires="v">
                <p:oleObj spid="_x0000_s49158" name="Chart" r:id="rId4" imgW="7591349" imgH="4172102" progId="MSGraph.Chart.8">
                  <p:embed followColorScheme="full"/>
                </p:oleObj>
              </mc:Choice>
              <mc:Fallback>
                <p:oleObj name="Chart" r:id="rId4" imgW="7591349" imgH="417210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143000"/>
                        <a:ext cx="6045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9157" name="Text Box 5"/>
          <p:cNvSpPr txBox="1">
            <a:spLocks noChangeArrowheads="1"/>
          </p:cNvSpPr>
          <p:nvPr/>
        </p:nvSpPr>
        <p:spPr bwMode="auto">
          <a:xfrm>
            <a:off x="5524500" y="6056313"/>
            <a:ext cx="2897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r"/>
            <a:r>
              <a:rPr lang="en-GB" sz="1600" i="1">
                <a:solidFill>
                  <a:schemeClr val="tx1"/>
                </a:solidFill>
              </a:rPr>
              <a:t>Hirsch et al 1973</a:t>
            </a:r>
            <a:endParaRPr lang="en-US" sz="1200" i="1">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7"/>
          <p:cNvSpPr>
            <a:spLocks noGrp="1" noChangeArrowheads="1"/>
          </p:cNvSpPr>
          <p:nvPr>
            <p:ph type="title"/>
          </p:nvPr>
        </p:nvSpPr>
        <p:spPr>
          <a:xfrm>
            <a:off x="317500" y="228600"/>
            <a:ext cx="8477250" cy="858838"/>
          </a:xfrm>
        </p:spPr>
        <p:txBody>
          <a:bodyPr/>
          <a:lstStyle/>
          <a:p>
            <a:pPr algn="ctr"/>
            <a:r>
              <a:rPr lang="en-GB" sz="2800" smtClean="0">
                <a:solidFill>
                  <a:schemeClr val="tx1"/>
                </a:solidFill>
                <a:latin typeface="Tahoma" pitchFamily="34" charset="0"/>
              </a:rPr>
              <a:t>MAINTENANCE TREATMENT OF SCHIZOPHRENIA</a:t>
            </a:r>
            <a:br>
              <a:rPr lang="en-GB" sz="2800" smtClean="0">
                <a:solidFill>
                  <a:schemeClr val="tx1"/>
                </a:solidFill>
                <a:latin typeface="Tahoma" pitchFamily="34" charset="0"/>
              </a:rPr>
            </a:br>
            <a:r>
              <a:rPr lang="en-GB" sz="2800" smtClean="0">
                <a:solidFill>
                  <a:srgbClr val="000066"/>
                </a:solidFill>
                <a:latin typeface="Tahoma" pitchFamily="34" charset="0"/>
              </a:rPr>
              <a:t>EUROPEAN SOHO STUDY</a:t>
            </a:r>
          </a:p>
        </p:txBody>
      </p:sp>
      <p:sp>
        <p:nvSpPr>
          <p:cNvPr id="55299" name="Rectangle 8"/>
          <p:cNvSpPr>
            <a:spLocks noGrp="1" noChangeArrowheads="1"/>
          </p:cNvSpPr>
          <p:nvPr>
            <p:ph type="body" sz="half" idx="1"/>
          </p:nvPr>
        </p:nvSpPr>
        <p:spPr>
          <a:xfrm>
            <a:off x="152400" y="1349375"/>
            <a:ext cx="4013200" cy="5292725"/>
          </a:xfrm>
        </p:spPr>
        <p:txBody>
          <a:bodyPr/>
          <a:lstStyle/>
          <a:p>
            <a:pPr>
              <a:lnSpc>
                <a:spcPct val="80000"/>
              </a:lnSpc>
              <a:buClr>
                <a:srgbClr val="001454"/>
              </a:buClr>
              <a:buSzPct val="75000"/>
              <a:buFontTx/>
              <a:buChar char="•"/>
              <a:defRPr/>
            </a:pPr>
            <a:r>
              <a:rPr lang="en-GB" sz="2000" dirty="0" smtClean="0"/>
              <a:t>Largest OP cohort study</a:t>
            </a:r>
          </a:p>
          <a:p>
            <a:pPr>
              <a:lnSpc>
                <a:spcPct val="80000"/>
              </a:lnSpc>
              <a:buClr>
                <a:srgbClr val="001454"/>
              </a:buClr>
              <a:buSzPct val="75000"/>
              <a:buFontTx/>
              <a:buChar char="•"/>
              <a:defRPr/>
            </a:pPr>
            <a:r>
              <a:rPr lang="en-GB" sz="2000" dirty="0" smtClean="0"/>
              <a:t>Of 6,516 patients, 4,206 (65%) achieved remission, of whom 25% relapsed over 3-year FU</a:t>
            </a:r>
          </a:p>
          <a:p>
            <a:pPr>
              <a:lnSpc>
                <a:spcPct val="80000"/>
              </a:lnSpc>
              <a:buClr>
                <a:srgbClr val="001454"/>
              </a:buClr>
              <a:buSzPct val="75000"/>
              <a:buFontTx/>
              <a:buChar char="•"/>
              <a:defRPr/>
            </a:pPr>
            <a:r>
              <a:rPr lang="en-GB" sz="2000" dirty="0" smtClean="0">
                <a:solidFill>
                  <a:srgbClr val="000066"/>
                </a:solidFill>
              </a:rPr>
              <a:t>Rate of relapse constant, suggesting maintenance treatment required long-term</a:t>
            </a:r>
          </a:p>
          <a:p>
            <a:pPr marL="0" indent="0">
              <a:lnSpc>
                <a:spcPct val="80000"/>
              </a:lnSpc>
              <a:buClr>
                <a:srgbClr val="001454"/>
              </a:buClr>
              <a:buSzPct val="75000"/>
              <a:buFont typeface="Monotype Sorts" pitchFamily="2" charset="2"/>
              <a:buNone/>
              <a:defRPr/>
            </a:pPr>
            <a:endParaRPr lang="en-GB" sz="2000" dirty="0" smtClean="0">
              <a:solidFill>
                <a:srgbClr val="000066"/>
              </a:solidFill>
            </a:endParaRPr>
          </a:p>
          <a:p>
            <a:pPr>
              <a:lnSpc>
                <a:spcPct val="80000"/>
              </a:lnSpc>
              <a:buClr>
                <a:srgbClr val="001454"/>
              </a:buClr>
              <a:buSzPct val="75000"/>
              <a:buFontTx/>
              <a:buChar char="•"/>
              <a:defRPr/>
            </a:pPr>
            <a:r>
              <a:rPr lang="en-GB" sz="1800" dirty="0" smtClean="0"/>
              <a:t>Main SOHO study: 7,658 patients, assigned to olanzapine, clozapine risperidone, quetiapine or haloperidol</a:t>
            </a:r>
          </a:p>
          <a:p>
            <a:pPr lvl="1">
              <a:lnSpc>
                <a:spcPct val="80000"/>
              </a:lnSpc>
              <a:buClr>
                <a:srgbClr val="001454"/>
              </a:buClr>
              <a:buSzPct val="75000"/>
              <a:buFontTx/>
              <a:buChar char="•"/>
              <a:defRPr/>
            </a:pPr>
            <a:r>
              <a:rPr lang="en-GB" sz="1800" dirty="0" smtClean="0"/>
              <a:t>Olanzapine group achieved ‘minimally symptomatic’ status in a shorter period of time</a:t>
            </a:r>
          </a:p>
          <a:p>
            <a:pPr algn="r">
              <a:lnSpc>
                <a:spcPct val="80000"/>
              </a:lnSpc>
              <a:buClr>
                <a:srgbClr val="001454"/>
              </a:buClr>
              <a:buSzPct val="75000"/>
              <a:buFontTx/>
              <a:buNone/>
              <a:defRPr/>
            </a:pPr>
            <a:r>
              <a:rPr lang="en-GB" sz="1400" i="1" dirty="0" err="1" smtClean="0"/>
              <a:t>Treuer</a:t>
            </a:r>
            <a:r>
              <a:rPr lang="en-GB" sz="1400" i="1" dirty="0" smtClean="0"/>
              <a:t> T et al. </a:t>
            </a:r>
            <a:r>
              <a:rPr lang="en-GB" sz="1400" i="1" dirty="0" err="1" smtClean="0"/>
              <a:t>Int</a:t>
            </a:r>
            <a:r>
              <a:rPr lang="en-GB" sz="1400" i="1" dirty="0" smtClean="0"/>
              <a:t> J </a:t>
            </a:r>
            <a:r>
              <a:rPr lang="en-GB" sz="1400" i="1" dirty="0" err="1" smtClean="0"/>
              <a:t>Clin</a:t>
            </a:r>
            <a:r>
              <a:rPr lang="en-GB" sz="1400" i="1" dirty="0" smtClean="0"/>
              <a:t> Practice 2010;64:697</a:t>
            </a:r>
          </a:p>
        </p:txBody>
      </p:sp>
      <p:pic>
        <p:nvPicPr>
          <p:cNvPr id="53252" name="Picture 10" descr="Graphic"/>
          <p:cNvPicPr>
            <a:picLocks noGrp="1" noChangeAspect="1" noChangeArrowheads="1"/>
          </p:cNvPicPr>
          <p:nvPr>
            <p:ph sz="half" idx="2"/>
          </p:nvPr>
        </p:nvPicPr>
        <p:blipFill>
          <a:blip r:embed="rId3"/>
          <a:srcRect/>
          <a:stretch>
            <a:fillRect/>
          </a:stretch>
        </p:blipFill>
        <p:spPr>
          <a:xfrm>
            <a:off x="4202113" y="1323975"/>
            <a:ext cx="4711700" cy="4191000"/>
          </a:xfrm>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11"/>
          <p:cNvSpPr txBox="1">
            <a:spLocks noChangeArrowheads="1"/>
          </p:cNvSpPr>
          <p:nvPr/>
        </p:nvSpPr>
        <p:spPr bwMode="auto">
          <a:xfrm>
            <a:off x="4238625" y="5789613"/>
            <a:ext cx="463867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200">
                <a:solidFill>
                  <a:schemeClr val="tx1"/>
                </a:solidFill>
              </a:rPr>
              <a:t>Kaplan-Meier estimates and 95% confidence bands of time to relapse for patients achieving a CGI severity score of mild or less</a:t>
            </a:r>
          </a:p>
          <a:p>
            <a:pPr algn="ctr"/>
            <a:endParaRPr lang="en-GB" sz="1200">
              <a:solidFill>
                <a:schemeClr val="tx1"/>
              </a:solidFill>
            </a:endParaRPr>
          </a:p>
          <a:p>
            <a:pPr algn="r"/>
            <a:r>
              <a:rPr lang="en-GB" altLang="zh-CN" sz="1400" i="1">
                <a:solidFill>
                  <a:schemeClr val="tx1"/>
                </a:solidFill>
                <a:ea typeface="SimSun" pitchFamily="2" charset="-122"/>
              </a:rPr>
              <a:t>Suarez &amp; Haro. Expert Rev Neurother 2008;8:873-80</a:t>
            </a:r>
            <a:r>
              <a:rPr lang="en-GB" altLang="zh-CN" sz="1400" b="1">
                <a:solidFill>
                  <a:schemeClr val="tx1"/>
                </a:solidFill>
                <a:ea typeface="SimSun" pitchFamily="2" charset="-122"/>
              </a:rPr>
              <a:t> </a:t>
            </a:r>
            <a:endParaRPr lang="en-GB" sz="1400" b="1">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9"/>
          <p:cNvSpPr>
            <a:spLocks noGrp="1" noChangeArrowheads="1"/>
          </p:cNvSpPr>
          <p:nvPr>
            <p:ph type="title"/>
          </p:nvPr>
        </p:nvSpPr>
        <p:spPr>
          <a:xfrm>
            <a:off x="165100" y="279400"/>
            <a:ext cx="4076700" cy="800100"/>
          </a:xfrm>
        </p:spPr>
        <p:txBody>
          <a:bodyPr/>
          <a:lstStyle/>
          <a:p>
            <a:pPr algn="ctr"/>
            <a:r>
              <a:rPr kumimoji="0" lang="en-GB" sz="2400" smtClean="0">
                <a:solidFill>
                  <a:srgbClr val="000066"/>
                </a:solidFill>
                <a:latin typeface="Tahoma" pitchFamily="34" charset="0"/>
              </a:rPr>
              <a:t>RELAPSE PREVENTION</a:t>
            </a:r>
            <a:r>
              <a:rPr kumimoji="0" lang="en-GB" sz="2400" smtClean="0">
                <a:solidFill>
                  <a:srgbClr val="008080"/>
                </a:solidFill>
                <a:latin typeface="Tahoma" pitchFamily="34" charset="0"/>
              </a:rPr>
              <a:t/>
            </a:r>
            <a:br>
              <a:rPr kumimoji="0" lang="en-GB" sz="2400" smtClean="0">
                <a:solidFill>
                  <a:srgbClr val="008080"/>
                </a:solidFill>
                <a:latin typeface="Tahoma" pitchFamily="34" charset="0"/>
              </a:rPr>
            </a:br>
            <a:r>
              <a:rPr kumimoji="0" lang="en-GB" sz="2400" smtClean="0">
                <a:solidFill>
                  <a:schemeClr val="tx1"/>
                </a:solidFill>
                <a:latin typeface="Tahoma" pitchFamily="34" charset="0"/>
              </a:rPr>
              <a:t>DRUG DISCONTINUATION</a:t>
            </a:r>
          </a:p>
        </p:txBody>
      </p:sp>
      <p:sp>
        <p:nvSpPr>
          <p:cNvPr id="51203" name="Rectangle 6"/>
          <p:cNvSpPr>
            <a:spLocks noGrp="1" noChangeArrowheads="1"/>
          </p:cNvSpPr>
          <p:nvPr>
            <p:ph type="body" sz="half" idx="4294967295"/>
          </p:nvPr>
        </p:nvSpPr>
        <p:spPr>
          <a:xfrm>
            <a:off x="152400" y="1263650"/>
            <a:ext cx="3917950" cy="5416550"/>
          </a:xfrm>
        </p:spPr>
        <p:txBody>
          <a:bodyPr/>
          <a:lstStyle/>
          <a:p>
            <a:pPr>
              <a:lnSpc>
                <a:spcPct val="90000"/>
              </a:lnSpc>
              <a:buClr>
                <a:schemeClr val="tx1"/>
              </a:buClr>
              <a:buSzPct val="75000"/>
              <a:buFontTx/>
              <a:buChar char="•"/>
            </a:pPr>
            <a:r>
              <a:rPr lang="en-GB" sz="2400" smtClean="0"/>
              <a:t>Meta-analysis of all RCTs of schizophrenia, comparing withdrawal of CPZ with maintenance of antipsychotic drug treatment </a:t>
            </a:r>
          </a:p>
          <a:p>
            <a:pPr>
              <a:lnSpc>
                <a:spcPct val="90000"/>
              </a:lnSpc>
              <a:buClr>
                <a:schemeClr val="tx1"/>
              </a:buClr>
              <a:buSzPct val="75000"/>
              <a:buFontTx/>
              <a:buChar char="•"/>
            </a:pPr>
            <a:r>
              <a:rPr lang="en-GB" sz="2400" smtClean="0"/>
              <a:t>Conclusion: For people with established illness, CPZ withdrawal shows significant increase in relapse </a:t>
            </a:r>
            <a:r>
              <a:rPr lang="en-GB" sz="2400" smtClean="0">
                <a:solidFill>
                  <a:srgbClr val="000066"/>
                </a:solidFill>
              </a:rPr>
              <a:t>across all time periods</a:t>
            </a:r>
          </a:p>
          <a:p>
            <a:pPr>
              <a:lnSpc>
                <a:spcPct val="90000"/>
              </a:lnSpc>
              <a:buFont typeface="Monotype Sorts" pitchFamily="2" charset="2"/>
              <a:buNone/>
            </a:pPr>
            <a:endParaRPr lang="en-GB" sz="1000" smtClean="0"/>
          </a:p>
          <a:p>
            <a:pPr algn="r">
              <a:lnSpc>
                <a:spcPct val="90000"/>
              </a:lnSpc>
              <a:buFont typeface="Monotype Sorts" pitchFamily="2" charset="2"/>
              <a:buNone/>
            </a:pPr>
            <a:r>
              <a:rPr lang="en-GB" sz="1600" smtClean="0"/>
              <a:t>	</a:t>
            </a:r>
            <a:r>
              <a:rPr lang="en-GB" sz="1600" i="1" smtClean="0"/>
              <a:t>Almerie MQ, et al. Cochrane Database Syst Rev. 2007 (1):CD006329</a:t>
            </a:r>
          </a:p>
        </p:txBody>
      </p:sp>
      <p:pic>
        <p:nvPicPr>
          <p:cNvPr id="512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471488"/>
            <a:ext cx="4510088" cy="57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173038" y="1370013"/>
            <a:ext cx="8797925" cy="5153025"/>
          </a:xfrm>
        </p:spPr>
        <p:txBody>
          <a:bodyPr/>
          <a:lstStyle/>
          <a:p>
            <a:pPr>
              <a:lnSpc>
                <a:spcPct val="90000"/>
              </a:lnSpc>
              <a:buFont typeface="Monotype Sorts" pitchFamily="2" charset="2"/>
              <a:buNone/>
              <a:defRPr/>
            </a:pPr>
            <a:r>
              <a:rPr lang="en-GB" sz="2800" dirty="0" smtClean="0">
                <a:solidFill>
                  <a:srgbClr val="000066"/>
                </a:solidFill>
              </a:rPr>
              <a:t>Studies of drug withdrawal </a:t>
            </a:r>
            <a:r>
              <a:rPr lang="en-GB" sz="1600" i="1" dirty="0" smtClean="0"/>
              <a:t>Gilbert et al 1995</a:t>
            </a:r>
            <a:endParaRPr lang="en-GB" sz="1600" b="1" i="1" dirty="0" smtClean="0"/>
          </a:p>
          <a:p>
            <a:pPr>
              <a:lnSpc>
                <a:spcPct val="90000"/>
              </a:lnSpc>
              <a:buClr>
                <a:srgbClr val="000066"/>
              </a:buClr>
              <a:buSzPct val="75000"/>
              <a:buFont typeface="Arial" pitchFamily="34" charset="0"/>
              <a:buChar char="•"/>
              <a:defRPr/>
            </a:pPr>
            <a:r>
              <a:rPr lang="en-GB" sz="2400" dirty="0" smtClean="0"/>
              <a:t>66 studies of drug withdrawal: 1958 -1993</a:t>
            </a:r>
          </a:p>
          <a:p>
            <a:pPr>
              <a:lnSpc>
                <a:spcPct val="90000"/>
              </a:lnSpc>
              <a:buClr>
                <a:srgbClr val="000066"/>
              </a:buClr>
              <a:buSzPct val="75000"/>
              <a:buFont typeface="Arial" pitchFamily="34" charset="0"/>
              <a:buChar char="•"/>
              <a:defRPr/>
            </a:pPr>
            <a:r>
              <a:rPr lang="en-GB" sz="2400" dirty="0" smtClean="0"/>
              <a:t>Incidence of relapse ranged from 0% to 100% (mean</a:t>
            </a:r>
            <a:r>
              <a:rPr lang="en-US" sz="2400" dirty="0" smtClean="0">
                <a:cs typeface="Tahoma" pitchFamily="34" charset="0"/>
              </a:rPr>
              <a:t>~50%)</a:t>
            </a:r>
          </a:p>
          <a:p>
            <a:pPr>
              <a:lnSpc>
                <a:spcPct val="90000"/>
              </a:lnSpc>
              <a:buClr>
                <a:srgbClr val="000066"/>
              </a:buClr>
              <a:buSzPct val="75000"/>
              <a:buFont typeface="Arial" pitchFamily="34" charset="0"/>
              <a:buChar char="•"/>
              <a:defRPr/>
            </a:pPr>
            <a:r>
              <a:rPr lang="en-GB" sz="2400" dirty="0" smtClean="0"/>
              <a:t>Follow-up 2 months to 2 years (mean 6.3 months)</a:t>
            </a:r>
          </a:p>
          <a:p>
            <a:pPr>
              <a:lnSpc>
                <a:spcPct val="90000"/>
              </a:lnSpc>
              <a:buClr>
                <a:srgbClr val="000066"/>
              </a:buClr>
              <a:buSzPct val="75000"/>
              <a:buFont typeface="Arial" pitchFamily="34" charset="0"/>
              <a:buChar char="•"/>
              <a:defRPr/>
            </a:pPr>
            <a:r>
              <a:rPr lang="en-GB" sz="2400" dirty="0" smtClean="0"/>
              <a:t>Mean rates of relapse:</a:t>
            </a:r>
          </a:p>
          <a:p>
            <a:pPr lvl="1">
              <a:lnSpc>
                <a:spcPct val="90000"/>
              </a:lnSpc>
              <a:buClr>
                <a:srgbClr val="000066"/>
              </a:buClr>
              <a:buSzPct val="75000"/>
              <a:buFont typeface="Arial" pitchFamily="34" charset="0"/>
              <a:buChar char="•"/>
              <a:defRPr/>
            </a:pPr>
            <a:r>
              <a:rPr lang="en-GB" sz="2400" dirty="0" smtClean="0">
                <a:solidFill>
                  <a:srgbClr val="000066"/>
                </a:solidFill>
              </a:rPr>
              <a:t>WITHDRAWAL groups: 53% </a:t>
            </a:r>
          </a:p>
          <a:p>
            <a:pPr lvl="1">
              <a:lnSpc>
                <a:spcPct val="90000"/>
              </a:lnSpc>
              <a:buClr>
                <a:srgbClr val="000066"/>
              </a:buClr>
              <a:buSzPct val="75000"/>
              <a:buFont typeface="Arial" pitchFamily="34" charset="0"/>
              <a:buChar char="•"/>
              <a:defRPr/>
            </a:pPr>
            <a:r>
              <a:rPr lang="en-GB" sz="2400" dirty="0" smtClean="0">
                <a:solidFill>
                  <a:srgbClr val="000066"/>
                </a:solidFill>
              </a:rPr>
              <a:t>MAINTENANCE groups:16%</a:t>
            </a:r>
          </a:p>
          <a:p>
            <a:pPr lvl="1">
              <a:lnSpc>
                <a:spcPct val="90000"/>
              </a:lnSpc>
              <a:buClr>
                <a:srgbClr val="000066"/>
              </a:buClr>
              <a:buSzPct val="75000"/>
              <a:buFont typeface="Arial" pitchFamily="34" charset="0"/>
              <a:buChar char="•"/>
              <a:defRPr/>
            </a:pPr>
            <a:endParaRPr lang="en-GB" sz="800" dirty="0" smtClean="0">
              <a:solidFill>
                <a:srgbClr val="008080"/>
              </a:solidFill>
            </a:endParaRPr>
          </a:p>
          <a:p>
            <a:pPr marL="0" indent="0">
              <a:lnSpc>
                <a:spcPct val="90000"/>
              </a:lnSpc>
              <a:buClr>
                <a:srgbClr val="000066"/>
              </a:buClr>
              <a:buFont typeface="Monotype Sorts" pitchFamily="2" charset="2"/>
              <a:buNone/>
              <a:defRPr/>
            </a:pPr>
            <a:r>
              <a:rPr kumimoji="0" lang="en-GB" sz="2800" dirty="0" smtClean="0">
                <a:solidFill>
                  <a:srgbClr val="000066"/>
                </a:solidFill>
              </a:rPr>
              <a:t>Abrupt versus gradual discontinuation</a:t>
            </a:r>
            <a:r>
              <a:rPr kumimoji="0" lang="en-GB" sz="2400" dirty="0" smtClean="0">
                <a:solidFill>
                  <a:srgbClr val="000066"/>
                </a:solidFill>
              </a:rPr>
              <a:t> </a:t>
            </a:r>
            <a:r>
              <a:rPr lang="en-GB" sz="1600" i="1" dirty="0" err="1" smtClean="0"/>
              <a:t>Viguera</a:t>
            </a:r>
            <a:r>
              <a:rPr lang="en-GB" sz="1600" i="1" dirty="0" smtClean="0"/>
              <a:t> et al 1997</a:t>
            </a:r>
            <a:r>
              <a:rPr lang="en-GB" sz="1800" dirty="0" smtClean="0"/>
              <a:t> </a:t>
            </a:r>
          </a:p>
          <a:p>
            <a:pPr>
              <a:lnSpc>
                <a:spcPct val="90000"/>
              </a:lnSpc>
              <a:buClr>
                <a:srgbClr val="000066"/>
              </a:buClr>
              <a:buSzPct val="75000"/>
              <a:buFont typeface="Arial" pitchFamily="34" charset="0"/>
              <a:buChar char="•"/>
              <a:defRPr/>
            </a:pPr>
            <a:r>
              <a:rPr lang="en-GB" sz="2400" dirty="0" smtClean="0"/>
              <a:t>Review of 22 relevant patient cohorts</a:t>
            </a:r>
          </a:p>
          <a:p>
            <a:pPr>
              <a:lnSpc>
                <a:spcPct val="90000"/>
              </a:lnSpc>
              <a:buClr>
                <a:srgbClr val="000066"/>
              </a:buClr>
              <a:buSzPct val="75000"/>
              <a:buFont typeface="Arial" pitchFamily="34" charset="0"/>
              <a:buChar char="•"/>
              <a:defRPr/>
            </a:pPr>
            <a:r>
              <a:rPr lang="en-GB" sz="2000" dirty="0" smtClean="0">
                <a:solidFill>
                  <a:srgbClr val="000066"/>
                </a:solidFill>
              </a:rPr>
              <a:t>ABRUPT: </a:t>
            </a:r>
            <a:r>
              <a:rPr lang="en-GB" sz="2400" dirty="0" smtClean="0"/>
              <a:t>Cumulative relapse rate 46% at 6m, 56% at 2 </a:t>
            </a:r>
            <a:r>
              <a:rPr lang="en-GB" sz="2400" dirty="0" err="1" smtClean="0"/>
              <a:t>yrs</a:t>
            </a:r>
            <a:endParaRPr lang="en-GB" sz="2400" dirty="0" smtClean="0"/>
          </a:p>
          <a:p>
            <a:pPr>
              <a:lnSpc>
                <a:spcPct val="90000"/>
              </a:lnSpc>
              <a:buClr>
                <a:srgbClr val="000066"/>
              </a:buClr>
              <a:buSzPct val="75000"/>
              <a:buFont typeface="Arial" pitchFamily="34" charset="0"/>
              <a:buChar char="•"/>
              <a:defRPr/>
            </a:pPr>
            <a:r>
              <a:rPr lang="en-GB" sz="2000" dirty="0" smtClean="0">
                <a:solidFill>
                  <a:srgbClr val="000066"/>
                </a:solidFill>
              </a:rPr>
              <a:t>GRADUAL: </a:t>
            </a:r>
            <a:r>
              <a:rPr lang="en-GB" sz="2000" dirty="0" smtClean="0">
                <a:solidFill>
                  <a:srgbClr val="001454"/>
                </a:solidFill>
              </a:rPr>
              <a:t>Ha</a:t>
            </a:r>
            <a:r>
              <a:rPr lang="en-GB" sz="2400" dirty="0" smtClean="0"/>
              <a:t>lved 6-month relapse rate</a:t>
            </a:r>
            <a:endParaRPr lang="en-GB" sz="2800" dirty="0" smtClean="0"/>
          </a:p>
          <a:p>
            <a:pPr lvl="1">
              <a:lnSpc>
                <a:spcPct val="90000"/>
              </a:lnSpc>
              <a:buClr>
                <a:srgbClr val="000066"/>
              </a:buClr>
              <a:buSzPct val="75000"/>
              <a:buFont typeface="Arial" pitchFamily="34" charset="0"/>
              <a:buChar char="•"/>
              <a:defRPr/>
            </a:pPr>
            <a:endParaRPr lang="en-GB" sz="2400" dirty="0" smtClean="0">
              <a:solidFill>
                <a:srgbClr val="001454"/>
              </a:solidFill>
            </a:endParaRPr>
          </a:p>
        </p:txBody>
      </p:sp>
      <p:sp>
        <p:nvSpPr>
          <p:cNvPr id="52227" name="Rectangle 3"/>
          <p:cNvSpPr>
            <a:spLocks noChangeArrowheads="1"/>
          </p:cNvSpPr>
          <p:nvPr/>
        </p:nvSpPr>
        <p:spPr bwMode="auto">
          <a:xfrm>
            <a:off x="309563" y="311150"/>
            <a:ext cx="8486775" cy="89535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a:solidFill>
                  <a:srgbClr val="000066"/>
                </a:solidFill>
              </a:rPr>
              <a:t>RELAPSE PREVENTION</a:t>
            </a:r>
          </a:p>
          <a:p>
            <a:pPr algn="ctr"/>
            <a:r>
              <a:rPr lang="en-GB" sz="2800">
                <a:solidFill>
                  <a:srgbClr val="000066"/>
                </a:solidFill>
              </a:rPr>
              <a:t>DRUG DISCONTINUATION</a:t>
            </a:r>
            <a:endParaRPr lang="en-US">
              <a:solidFill>
                <a:srgbClr val="000066"/>
              </a:solidFill>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274638" y="411163"/>
            <a:ext cx="8669337" cy="96202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rgbClr val="000066"/>
                </a:solidFill>
              </a:rPr>
              <a:t>SCHIZOPHRENIA RELAPSE AFTER FGA DISCONTINUATION </a:t>
            </a:r>
          </a:p>
          <a:p>
            <a:pPr algn="ctr"/>
            <a:r>
              <a:rPr lang="en-US" sz="2400">
                <a:solidFill>
                  <a:srgbClr val="000066"/>
                </a:solidFill>
              </a:rPr>
              <a:t>AMONG PATIENTS IN LONG-TERM REMISSION</a:t>
            </a:r>
            <a:endParaRPr lang="en-US" sz="1600">
              <a:solidFill>
                <a:srgbClr val="000066"/>
              </a:solidFill>
              <a:latin typeface="Arial" pitchFamily="34" charset="0"/>
            </a:endParaRPr>
          </a:p>
        </p:txBody>
      </p:sp>
      <p:graphicFrame>
        <p:nvGraphicFramePr>
          <p:cNvPr id="2" name="Table 1"/>
          <p:cNvGraphicFramePr>
            <a:graphicFrameLocks noGrp="1"/>
          </p:cNvGraphicFramePr>
          <p:nvPr/>
        </p:nvGraphicFramePr>
        <p:xfrm>
          <a:off x="568325" y="1752600"/>
          <a:ext cx="8081963" cy="4451350"/>
        </p:xfrm>
        <a:graphic>
          <a:graphicData uri="http://schemas.openxmlformats.org/drawingml/2006/table">
            <a:tbl>
              <a:tblPr firstRow="1" bandRow="1">
                <a:tableStyleId>{00A15C55-8517-42AA-B614-E9B94910E393}</a:tableStyleId>
              </a:tblPr>
              <a:tblGrid>
                <a:gridCol w="2289891"/>
                <a:gridCol w="942895"/>
                <a:gridCol w="1616392"/>
                <a:gridCol w="1616392"/>
                <a:gridCol w="1616392"/>
              </a:tblGrid>
              <a:tr h="1005820">
                <a:tc>
                  <a:txBody>
                    <a:bodyPr/>
                    <a:lstStyle/>
                    <a:p>
                      <a:pPr algn="ctr"/>
                      <a:endParaRPr lang="en-GB" sz="2000" b="0" dirty="0" smtClean="0"/>
                    </a:p>
                    <a:p>
                      <a:pPr algn="ctr"/>
                      <a:r>
                        <a:rPr lang="en-GB" sz="2000" b="0" dirty="0" smtClean="0"/>
                        <a:t>Investigators</a:t>
                      </a:r>
                      <a:endParaRPr lang="en-GB" sz="2000" b="0" dirty="0"/>
                    </a:p>
                  </a:txBody>
                  <a:tcPr marT="45710" marB="45710">
                    <a:solidFill>
                      <a:srgbClr val="000066"/>
                    </a:solidFill>
                  </a:tcPr>
                </a:tc>
                <a:tc>
                  <a:txBody>
                    <a:bodyPr/>
                    <a:lstStyle/>
                    <a:p>
                      <a:pPr algn="ctr"/>
                      <a:endParaRPr lang="en-GB" sz="2000" b="0" dirty="0" smtClean="0"/>
                    </a:p>
                    <a:p>
                      <a:pPr algn="ctr"/>
                      <a:r>
                        <a:rPr lang="en-GB" sz="2000" b="0" dirty="0" smtClean="0"/>
                        <a:t>n</a:t>
                      </a:r>
                      <a:endParaRPr lang="en-GB" sz="2000" b="0" dirty="0"/>
                    </a:p>
                  </a:txBody>
                  <a:tcPr marT="45710" marB="45710">
                    <a:solidFill>
                      <a:srgbClr val="000066"/>
                    </a:solidFill>
                  </a:tcPr>
                </a:tc>
                <a:tc>
                  <a:txBody>
                    <a:bodyPr/>
                    <a:lstStyle/>
                    <a:p>
                      <a:pPr algn="ctr"/>
                      <a:r>
                        <a:rPr lang="en-GB" sz="2000" b="0" dirty="0" smtClean="0"/>
                        <a:t>Time in remission</a:t>
                      </a:r>
                    </a:p>
                    <a:p>
                      <a:pPr algn="ctr"/>
                      <a:r>
                        <a:rPr lang="en-GB" sz="2000" b="0" dirty="0" smtClean="0"/>
                        <a:t>(years)</a:t>
                      </a:r>
                      <a:endParaRPr lang="en-GB" sz="2000" b="0" dirty="0"/>
                    </a:p>
                  </a:txBody>
                  <a:tcPr marT="45710" marB="45710">
                    <a:solidFill>
                      <a:srgbClr val="000066"/>
                    </a:solidFill>
                  </a:tcPr>
                </a:tc>
                <a:tc>
                  <a:txBody>
                    <a:bodyPr/>
                    <a:lstStyle/>
                    <a:p>
                      <a:pPr algn="ctr"/>
                      <a:r>
                        <a:rPr lang="en-GB" sz="2000" b="0" dirty="0" smtClean="0"/>
                        <a:t>Follow-up off drug</a:t>
                      </a:r>
                    </a:p>
                    <a:p>
                      <a:pPr algn="ctr"/>
                      <a:r>
                        <a:rPr lang="en-GB" sz="2000" b="0" dirty="0" smtClean="0"/>
                        <a:t>(months)</a:t>
                      </a:r>
                      <a:endParaRPr lang="en-GB" sz="2000" b="0" dirty="0"/>
                    </a:p>
                  </a:txBody>
                  <a:tcPr marT="45710" marB="45710">
                    <a:solidFill>
                      <a:srgbClr val="000066"/>
                    </a:solidFill>
                  </a:tcPr>
                </a:tc>
                <a:tc>
                  <a:txBody>
                    <a:bodyPr/>
                    <a:lstStyle/>
                    <a:p>
                      <a:pPr algn="ctr"/>
                      <a:r>
                        <a:rPr lang="en-GB" sz="2000" b="0" dirty="0" smtClean="0"/>
                        <a:t>Relapse rate</a:t>
                      </a:r>
                    </a:p>
                    <a:p>
                      <a:pPr algn="ctr"/>
                      <a:r>
                        <a:rPr lang="en-GB" sz="2000" b="0" dirty="0" smtClean="0"/>
                        <a:t>(%)</a:t>
                      </a:r>
                      <a:endParaRPr lang="en-GB" sz="2000" b="0" dirty="0"/>
                    </a:p>
                  </a:txBody>
                  <a:tcPr marT="45710" marB="45710">
                    <a:solidFill>
                      <a:srgbClr val="000066"/>
                    </a:solidFill>
                  </a:tcPr>
                </a:tc>
              </a:tr>
              <a:tr h="701020">
                <a:tc>
                  <a:txBody>
                    <a:bodyPr/>
                    <a:lstStyle/>
                    <a:p>
                      <a:pPr algn="l"/>
                      <a:r>
                        <a:rPr lang="en-GB" sz="2000" dirty="0" err="1" smtClean="0"/>
                        <a:t>Hogarty</a:t>
                      </a:r>
                      <a:r>
                        <a:rPr lang="en-GB" sz="2000" dirty="0" smtClean="0"/>
                        <a:t> et al 1976</a:t>
                      </a:r>
                      <a:endParaRPr lang="en-GB" sz="2000" dirty="0"/>
                    </a:p>
                  </a:txBody>
                  <a:tcPr marT="45710" marB="45710"/>
                </a:tc>
                <a:tc>
                  <a:txBody>
                    <a:bodyPr/>
                    <a:lstStyle/>
                    <a:p>
                      <a:pPr algn="ctr"/>
                      <a:r>
                        <a:rPr lang="en-GB" sz="2400" baseline="0" dirty="0" smtClean="0"/>
                        <a:t>41</a:t>
                      </a:r>
                      <a:endParaRPr lang="en-GB" sz="2400" baseline="0" dirty="0"/>
                    </a:p>
                  </a:txBody>
                  <a:tcPr marT="45710" marB="45710"/>
                </a:tc>
                <a:tc>
                  <a:txBody>
                    <a:bodyPr/>
                    <a:lstStyle/>
                    <a:p>
                      <a:pPr algn="ctr"/>
                      <a:r>
                        <a:rPr lang="en-GB" sz="2400" baseline="0" dirty="0" smtClean="0"/>
                        <a:t>2-3</a:t>
                      </a:r>
                      <a:endParaRPr lang="en-GB" sz="2400" baseline="0" dirty="0"/>
                    </a:p>
                  </a:txBody>
                  <a:tcPr marT="45710" marB="45710"/>
                </a:tc>
                <a:tc>
                  <a:txBody>
                    <a:bodyPr/>
                    <a:lstStyle/>
                    <a:p>
                      <a:pPr algn="ctr"/>
                      <a:r>
                        <a:rPr lang="en-GB" sz="2400" baseline="0" dirty="0" smtClean="0"/>
                        <a:t>12</a:t>
                      </a:r>
                      <a:endParaRPr lang="en-GB" sz="2400" baseline="0" dirty="0"/>
                    </a:p>
                  </a:txBody>
                  <a:tcPr marT="45710" marB="45710"/>
                </a:tc>
                <a:tc>
                  <a:txBody>
                    <a:bodyPr/>
                    <a:lstStyle/>
                    <a:p>
                      <a:pPr algn="ctr"/>
                      <a:r>
                        <a:rPr lang="en-GB" sz="2400" baseline="0" dirty="0" smtClean="0"/>
                        <a:t>65</a:t>
                      </a:r>
                      <a:endParaRPr lang="en-GB" sz="2400" baseline="0" dirty="0"/>
                    </a:p>
                  </a:txBody>
                  <a:tcPr marT="45710" marB="45710"/>
                </a:tc>
              </a:tr>
              <a:tr h="510873">
                <a:tc>
                  <a:txBody>
                    <a:bodyPr/>
                    <a:lstStyle/>
                    <a:p>
                      <a:pPr algn="l"/>
                      <a:r>
                        <a:rPr lang="en-GB" sz="2000" dirty="0" smtClean="0"/>
                        <a:t>Johnson 1976</a:t>
                      </a:r>
                      <a:endParaRPr lang="en-GB" sz="2000" dirty="0"/>
                    </a:p>
                  </a:txBody>
                  <a:tcPr marT="45710" marB="45710"/>
                </a:tc>
                <a:tc>
                  <a:txBody>
                    <a:bodyPr/>
                    <a:lstStyle/>
                    <a:p>
                      <a:pPr algn="ctr"/>
                      <a:r>
                        <a:rPr lang="en-GB" sz="2400" baseline="0" dirty="0" smtClean="0"/>
                        <a:t>23</a:t>
                      </a:r>
                      <a:endParaRPr lang="en-GB" sz="2400" baseline="0" dirty="0"/>
                    </a:p>
                  </a:txBody>
                  <a:tcPr marT="45710" marB="45710"/>
                </a:tc>
                <a:tc>
                  <a:txBody>
                    <a:bodyPr/>
                    <a:lstStyle/>
                    <a:p>
                      <a:pPr algn="ctr"/>
                      <a:r>
                        <a:rPr lang="en-GB" sz="2400" baseline="0" dirty="0" smtClean="0"/>
                        <a:t>1-2</a:t>
                      </a:r>
                      <a:endParaRPr lang="en-GB" sz="2400" baseline="0" dirty="0"/>
                    </a:p>
                  </a:txBody>
                  <a:tcPr marT="45710" marB="45710"/>
                </a:tc>
                <a:tc>
                  <a:txBody>
                    <a:bodyPr/>
                    <a:lstStyle/>
                    <a:p>
                      <a:pPr algn="ctr"/>
                      <a:r>
                        <a:rPr lang="en-GB" sz="2400" baseline="0" dirty="0" smtClean="0"/>
                        <a:t>6</a:t>
                      </a:r>
                      <a:endParaRPr lang="en-GB" sz="2400" baseline="0" dirty="0"/>
                    </a:p>
                  </a:txBody>
                  <a:tcPr marT="45710" marB="45710"/>
                </a:tc>
                <a:tc>
                  <a:txBody>
                    <a:bodyPr/>
                    <a:lstStyle/>
                    <a:p>
                      <a:pPr algn="ctr"/>
                      <a:r>
                        <a:rPr lang="en-GB" sz="2400" baseline="0" dirty="0" smtClean="0"/>
                        <a:t>53</a:t>
                      </a:r>
                      <a:endParaRPr lang="en-GB" sz="2400" baseline="0" dirty="0"/>
                    </a:p>
                  </a:txBody>
                  <a:tcPr marT="45710" marB="45710"/>
                </a:tc>
              </a:tr>
              <a:tr h="701020">
                <a:tc>
                  <a:txBody>
                    <a:bodyPr/>
                    <a:lstStyle/>
                    <a:p>
                      <a:pPr algn="l"/>
                      <a:r>
                        <a:rPr lang="en-GB" sz="2000" dirty="0" err="1" smtClean="0"/>
                        <a:t>Dencker</a:t>
                      </a:r>
                      <a:r>
                        <a:rPr lang="en-GB" sz="2000" dirty="0" smtClean="0"/>
                        <a:t> et al 1980</a:t>
                      </a:r>
                      <a:endParaRPr lang="en-GB" sz="2000" dirty="0"/>
                    </a:p>
                  </a:txBody>
                  <a:tcPr marT="45710" marB="45710"/>
                </a:tc>
                <a:tc>
                  <a:txBody>
                    <a:bodyPr/>
                    <a:lstStyle/>
                    <a:p>
                      <a:pPr algn="ctr"/>
                      <a:r>
                        <a:rPr lang="en-GB" sz="2400" baseline="0" dirty="0" smtClean="0"/>
                        <a:t>32</a:t>
                      </a:r>
                      <a:endParaRPr lang="en-GB" sz="2400" baseline="0" dirty="0"/>
                    </a:p>
                  </a:txBody>
                  <a:tcPr marT="45710" marB="45710"/>
                </a:tc>
                <a:tc>
                  <a:txBody>
                    <a:bodyPr/>
                    <a:lstStyle/>
                    <a:p>
                      <a:pPr algn="ctr"/>
                      <a:r>
                        <a:rPr lang="en-GB" sz="2400" baseline="0" dirty="0" smtClean="0"/>
                        <a:t>2</a:t>
                      </a:r>
                      <a:endParaRPr lang="en-GB" sz="2400" baseline="0" dirty="0"/>
                    </a:p>
                  </a:txBody>
                  <a:tcPr marT="45710" marB="45710"/>
                </a:tc>
                <a:tc>
                  <a:txBody>
                    <a:bodyPr/>
                    <a:lstStyle/>
                    <a:p>
                      <a:pPr algn="ctr"/>
                      <a:r>
                        <a:rPr lang="en-GB" sz="2400" baseline="0" dirty="0" smtClean="0"/>
                        <a:t>24</a:t>
                      </a:r>
                      <a:endParaRPr lang="en-GB" sz="2400" baseline="0" dirty="0"/>
                    </a:p>
                  </a:txBody>
                  <a:tcPr marT="45710" marB="45710"/>
                </a:tc>
                <a:tc>
                  <a:txBody>
                    <a:bodyPr/>
                    <a:lstStyle/>
                    <a:p>
                      <a:pPr algn="ctr"/>
                      <a:r>
                        <a:rPr lang="en-GB" sz="2400" baseline="0" dirty="0" smtClean="0"/>
                        <a:t>94</a:t>
                      </a:r>
                      <a:endParaRPr lang="en-GB" sz="2400" baseline="0" dirty="0"/>
                    </a:p>
                  </a:txBody>
                  <a:tcPr marT="45710" marB="45710"/>
                </a:tc>
              </a:tr>
              <a:tr h="510873">
                <a:tc>
                  <a:txBody>
                    <a:bodyPr/>
                    <a:lstStyle/>
                    <a:p>
                      <a:pPr algn="l"/>
                      <a:r>
                        <a:rPr lang="en-GB" sz="2000" dirty="0" smtClean="0"/>
                        <a:t>Cheung 1981</a:t>
                      </a:r>
                      <a:endParaRPr lang="en-GB" sz="2000" dirty="0"/>
                    </a:p>
                  </a:txBody>
                  <a:tcPr marT="45710" marB="45710"/>
                </a:tc>
                <a:tc>
                  <a:txBody>
                    <a:bodyPr/>
                    <a:lstStyle/>
                    <a:p>
                      <a:pPr algn="ctr"/>
                      <a:r>
                        <a:rPr lang="en-GB" sz="2400" baseline="0" dirty="0" smtClean="0"/>
                        <a:t>30</a:t>
                      </a:r>
                      <a:endParaRPr lang="en-GB" sz="2400" baseline="0" dirty="0"/>
                    </a:p>
                  </a:txBody>
                  <a:tcPr marT="45710" marB="45710"/>
                </a:tc>
                <a:tc>
                  <a:txBody>
                    <a:bodyPr/>
                    <a:lstStyle/>
                    <a:p>
                      <a:pPr algn="ctr"/>
                      <a:r>
                        <a:rPr lang="en-GB" sz="2400" baseline="0" dirty="0" smtClean="0"/>
                        <a:t>3-5</a:t>
                      </a:r>
                      <a:endParaRPr lang="en-GB" sz="2400" baseline="0" dirty="0"/>
                    </a:p>
                  </a:txBody>
                  <a:tcPr marT="45710" marB="45710"/>
                </a:tc>
                <a:tc>
                  <a:txBody>
                    <a:bodyPr/>
                    <a:lstStyle/>
                    <a:p>
                      <a:pPr algn="ctr"/>
                      <a:r>
                        <a:rPr lang="en-GB" sz="2400" baseline="0" dirty="0" smtClean="0"/>
                        <a:t>18</a:t>
                      </a:r>
                      <a:endParaRPr lang="en-GB" sz="2400" baseline="0" dirty="0"/>
                    </a:p>
                  </a:txBody>
                  <a:tcPr marT="45710" marB="45710"/>
                </a:tc>
                <a:tc>
                  <a:txBody>
                    <a:bodyPr/>
                    <a:lstStyle/>
                    <a:p>
                      <a:pPr algn="ctr"/>
                      <a:r>
                        <a:rPr lang="en-GB" sz="2400" baseline="0" dirty="0" smtClean="0"/>
                        <a:t>62</a:t>
                      </a:r>
                      <a:endParaRPr lang="en-GB" sz="2400" baseline="0" dirty="0"/>
                    </a:p>
                  </a:txBody>
                  <a:tcPr marT="45710" marB="45710"/>
                </a:tc>
              </a:tr>
              <a:tr h="510873">
                <a:tc>
                  <a:txBody>
                    <a:bodyPr/>
                    <a:lstStyle/>
                    <a:p>
                      <a:pPr algn="l"/>
                      <a:r>
                        <a:rPr lang="en-GB" sz="2000" dirty="0" smtClean="0"/>
                        <a:t>Johnson 1979</a:t>
                      </a:r>
                      <a:endParaRPr lang="en-GB" sz="2000" dirty="0"/>
                    </a:p>
                  </a:txBody>
                  <a:tcPr marT="45710" marB="45710"/>
                </a:tc>
                <a:tc>
                  <a:txBody>
                    <a:bodyPr/>
                    <a:lstStyle/>
                    <a:p>
                      <a:pPr algn="ctr"/>
                      <a:r>
                        <a:rPr lang="en-GB" sz="2400" baseline="0" dirty="0" smtClean="0"/>
                        <a:t>60</a:t>
                      </a:r>
                      <a:endParaRPr lang="en-GB" sz="2400" baseline="0" dirty="0"/>
                    </a:p>
                  </a:txBody>
                  <a:tcPr marT="45710" marB="45710"/>
                </a:tc>
                <a:tc>
                  <a:txBody>
                    <a:bodyPr/>
                    <a:lstStyle/>
                    <a:p>
                      <a:pPr algn="ctr"/>
                      <a:r>
                        <a:rPr lang="en-GB" sz="2400" baseline="0" dirty="0" smtClean="0"/>
                        <a:t>1-4</a:t>
                      </a:r>
                      <a:endParaRPr lang="en-GB" sz="2400" baseline="0" dirty="0"/>
                    </a:p>
                  </a:txBody>
                  <a:tcPr marT="45710" marB="45710"/>
                </a:tc>
                <a:tc>
                  <a:txBody>
                    <a:bodyPr/>
                    <a:lstStyle/>
                    <a:p>
                      <a:pPr algn="ctr"/>
                      <a:r>
                        <a:rPr lang="en-GB" sz="2400" baseline="0" dirty="0" smtClean="0"/>
                        <a:t>18</a:t>
                      </a:r>
                      <a:endParaRPr lang="en-GB" sz="2400" baseline="0" dirty="0"/>
                    </a:p>
                  </a:txBody>
                  <a:tcPr marT="45710" marB="45710"/>
                </a:tc>
                <a:tc>
                  <a:txBody>
                    <a:bodyPr/>
                    <a:lstStyle/>
                    <a:p>
                      <a:pPr algn="ctr"/>
                      <a:r>
                        <a:rPr lang="en-GB" sz="2400" baseline="0" dirty="0" smtClean="0"/>
                        <a:t>80</a:t>
                      </a:r>
                      <a:endParaRPr lang="en-GB" sz="2400" baseline="0" dirty="0"/>
                    </a:p>
                  </a:txBody>
                  <a:tcPr marT="45710" marB="45710"/>
                </a:tc>
              </a:tr>
              <a:tr h="510873">
                <a:tc>
                  <a:txBody>
                    <a:bodyPr/>
                    <a:lstStyle/>
                    <a:p>
                      <a:pPr algn="l"/>
                      <a:r>
                        <a:rPr lang="en-GB" sz="2000" dirty="0" err="1" smtClean="0"/>
                        <a:t>Wistedt</a:t>
                      </a:r>
                      <a:r>
                        <a:rPr lang="en-GB" sz="2000" dirty="0" smtClean="0"/>
                        <a:t> 1981</a:t>
                      </a:r>
                      <a:endParaRPr lang="en-GB" sz="2000" dirty="0"/>
                    </a:p>
                  </a:txBody>
                  <a:tcPr marT="45710" marB="45710"/>
                </a:tc>
                <a:tc>
                  <a:txBody>
                    <a:bodyPr/>
                    <a:lstStyle/>
                    <a:p>
                      <a:pPr algn="ctr"/>
                      <a:r>
                        <a:rPr lang="en-GB" sz="2400" baseline="0" dirty="0" smtClean="0"/>
                        <a:t>14</a:t>
                      </a:r>
                      <a:endParaRPr lang="en-GB" sz="2400" baseline="0" dirty="0"/>
                    </a:p>
                  </a:txBody>
                  <a:tcPr marT="45710" marB="45710"/>
                </a:tc>
                <a:tc>
                  <a:txBody>
                    <a:bodyPr/>
                    <a:lstStyle/>
                    <a:p>
                      <a:pPr algn="ctr"/>
                      <a:r>
                        <a:rPr lang="en-GB" sz="2400" baseline="0" dirty="0" smtClean="0"/>
                        <a:t>0.5</a:t>
                      </a:r>
                      <a:endParaRPr lang="en-GB" sz="2400" baseline="0" dirty="0"/>
                    </a:p>
                  </a:txBody>
                  <a:tcPr marT="45710" marB="45710"/>
                </a:tc>
                <a:tc>
                  <a:txBody>
                    <a:bodyPr/>
                    <a:lstStyle/>
                    <a:p>
                      <a:pPr algn="ctr"/>
                      <a:r>
                        <a:rPr lang="en-GB" sz="2400" baseline="0" dirty="0" smtClean="0"/>
                        <a:t>12</a:t>
                      </a:r>
                      <a:endParaRPr lang="en-GB" sz="2400" baseline="0" dirty="0"/>
                    </a:p>
                  </a:txBody>
                  <a:tcPr marT="45710" marB="45710"/>
                </a:tc>
                <a:tc>
                  <a:txBody>
                    <a:bodyPr/>
                    <a:lstStyle/>
                    <a:p>
                      <a:pPr algn="ctr"/>
                      <a:r>
                        <a:rPr lang="en-GB" sz="2400" baseline="0" dirty="0" smtClean="0"/>
                        <a:t>100</a:t>
                      </a:r>
                      <a:endParaRPr lang="en-GB" sz="2400" baseline="0" dirty="0"/>
                    </a:p>
                  </a:txBody>
                  <a:tcPr marT="45710" marB="4571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160338" y="1143000"/>
            <a:ext cx="8796337" cy="5487988"/>
          </a:xfrm>
        </p:spPr>
        <p:txBody>
          <a:bodyPr/>
          <a:lstStyle/>
          <a:p>
            <a:pPr>
              <a:buSzPct val="75000"/>
              <a:buFontTx/>
              <a:buNone/>
              <a:defRPr/>
            </a:pPr>
            <a:r>
              <a:rPr lang="en-US" sz="2800" dirty="0" smtClean="0">
                <a:solidFill>
                  <a:srgbClr val="000066"/>
                </a:solidFill>
              </a:rPr>
              <a:t>Recognised discontinuation problems</a:t>
            </a:r>
          </a:p>
          <a:p>
            <a:pPr>
              <a:buClr>
                <a:srgbClr val="000066"/>
              </a:buClr>
              <a:buSzPct val="75000"/>
              <a:buFontTx/>
              <a:buChar char="•"/>
              <a:defRPr/>
            </a:pPr>
            <a:r>
              <a:rPr lang="en-US" sz="2400" dirty="0" smtClean="0"/>
              <a:t>Sweating, </a:t>
            </a:r>
            <a:r>
              <a:rPr lang="en-US" sz="2400" dirty="0" err="1" smtClean="0"/>
              <a:t>diarrhoea</a:t>
            </a:r>
            <a:r>
              <a:rPr lang="en-US" sz="2400" dirty="0" smtClean="0"/>
              <a:t>, nausea and vomiting (usually attributed to cholinergic rebound) and insomnia</a:t>
            </a:r>
          </a:p>
          <a:p>
            <a:pPr>
              <a:buClr>
                <a:srgbClr val="000066"/>
              </a:buClr>
              <a:buSzPct val="75000"/>
              <a:buFontTx/>
              <a:buChar char="•"/>
              <a:defRPr/>
            </a:pPr>
            <a:r>
              <a:rPr lang="en-US" sz="2400" dirty="0" smtClean="0"/>
              <a:t>Dystonia, akathisia, parkinsonism, ‘withdrawal dyskinesia’ </a:t>
            </a:r>
          </a:p>
          <a:p>
            <a:pPr>
              <a:buClr>
                <a:schemeClr val="tx1"/>
              </a:buClr>
              <a:buSzPct val="75000"/>
              <a:buFontTx/>
              <a:buChar char="•"/>
              <a:defRPr/>
            </a:pPr>
            <a:endParaRPr lang="en-US" sz="800" b="1" dirty="0" smtClean="0">
              <a:solidFill>
                <a:srgbClr val="008080"/>
              </a:solidFill>
            </a:endParaRPr>
          </a:p>
          <a:p>
            <a:pPr>
              <a:buClr>
                <a:schemeClr val="tx1"/>
              </a:buClr>
              <a:buSzPct val="75000"/>
              <a:buFontTx/>
              <a:buNone/>
              <a:defRPr/>
            </a:pPr>
            <a:r>
              <a:rPr lang="en-US" sz="2800" dirty="0" smtClean="0">
                <a:solidFill>
                  <a:srgbClr val="000066"/>
                </a:solidFill>
              </a:rPr>
              <a:t>Status of psychotic symptoms?</a:t>
            </a:r>
          </a:p>
          <a:p>
            <a:pPr>
              <a:buClr>
                <a:srgbClr val="000066"/>
              </a:buClr>
              <a:buSzPct val="75000"/>
              <a:buFont typeface="Arial" pitchFamily="34" charset="0"/>
              <a:buChar char="•"/>
              <a:defRPr/>
            </a:pPr>
            <a:r>
              <a:rPr lang="en-US" sz="2400" dirty="0" smtClean="0"/>
              <a:t>Dopamine supersensitivity/rebound psychosis</a:t>
            </a:r>
          </a:p>
          <a:p>
            <a:pPr marL="0" indent="0" algn="r">
              <a:buClr>
                <a:srgbClr val="000066"/>
              </a:buClr>
              <a:buSzPct val="75000"/>
              <a:buFont typeface="Monotype Sorts" pitchFamily="2" charset="2"/>
              <a:buNone/>
              <a:defRPr/>
            </a:pPr>
            <a:r>
              <a:rPr lang="en-US" sz="1600" i="1" dirty="0" err="1" smtClean="0"/>
              <a:t>Chouinard</a:t>
            </a:r>
            <a:r>
              <a:rPr lang="en-US" sz="1600" i="1" dirty="0" smtClean="0"/>
              <a:t>  et al 1978, </a:t>
            </a:r>
            <a:r>
              <a:rPr lang="en-US" sz="1600" i="1" dirty="0" err="1" smtClean="0"/>
              <a:t>Chouinard</a:t>
            </a:r>
            <a:r>
              <a:rPr lang="en-US" sz="1600" i="1" dirty="0" smtClean="0"/>
              <a:t> &amp; Jones 1980, </a:t>
            </a:r>
            <a:r>
              <a:rPr lang="en-GB" sz="1600" i="1" dirty="0" smtClean="0"/>
              <a:t>Moncrieff 2006 </a:t>
            </a:r>
            <a:endParaRPr lang="en-US" sz="1600" i="1" dirty="0" smtClean="0"/>
          </a:p>
          <a:p>
            <a:pPr>
              <a:buClr>
                <a:srgbClr val="000066"/>
              </a:buClr>
              <a:buSzPct val="75000"/>
              <a:buFont typeface="Arial" pitchFamily="34" charset="0"/>
              <a:buChar char="•"/>
              <a:defRPr/>
            </a:pPr>
            <a:r>
              <a:rPr lang="en-US" sz="2400" dirty="0" smtClean="0"/>
              <a:t>Relapse of the underlying illness</a:t>
            </a:r>
          </a:p>
          <a:p>
            <a:pPr>
              <a:buClr>
                <a:srgbClr val="000066"/>
              </a:buClr>
              <a:buSzPct val="75000"/>
              <a:buFont typeface="Arial" pitchFamily="34" charset="0"/>
              <a:buChar char="•"/>
              <a:defRPr/>
            </a:pPr>
            <a:r>
              <a:rPr lang="en-US" sz="2400" dirty="0" smtClean="0"/>
              <a:t>Combination: sudden drug termination alters the natural course of the illness</a:t>
            </a:r>
            <a:r>
              <a:rPr lang="en-GB" sz="2400" dirty="0" smtClean="0"/>
              <a:t>                                         </a:t>
            </a:r>
            <a:r>
              <a:rPr lang="en-US" sz="1600" i="1" dirty="0" smtClean="0"/>
              <a:t>Haddad et al 2000 </a:t>
            </a:r>
          </a:p>
        </p:txBody>
      </p:sp>
      <p:sp>
        <p:nvSpPr>
          <p:cNvPr id="54275" name="Rectangle 3"/>
          <p:cNvSpPr>
            <a:spLocks noChangeArrowheads="1"/>
          </p:cNvSpPr>
          <p:nvPr/>
        </p:nvSpPr>
        <p:spPr bwMode="auto">
          <a:xfrm>
            <a:off x="381000" y="366713"/>
            <a:ext cx="8361363" cy="55562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sz="3200">
                <a:solidFill>
                  <a:srgbClr val="000066"/>
                </a:solidFill>
              </a:rPr>
              <a:t>ANTIPSYCHOTIC DISCONTINUATION</a:t>
            </a:r>
            <a:endParaRPr lang="en-US" sz="3200">
              <a:solidFill>
                <a:srgbClr val="00006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7106" name="Rectangle 2"/>
          <p:cNvSpPr>
            <a:spLocks noChangeArrowheads="1"/>
          </p:cNvSpPr>
          <p:nvPr/>
        </p:nvSpPr>
        <p:spPr bwMode="auto">
          <a:xfrm>
            <a:off x="2528888" y="4940300"/>
            <a:ext cx="147161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dirty="0">
                <a:solidFill>
                  <a:schemeClr val="tx1"/>
                </a:solidFill>
              </a:rPr>
              <a:t>Flu (1.25-5mg)</a:t>
            </a:r>
          </a:p>
          <a:p>
            <a:pPr algn="r">
              <a:lnSpc>
                <a:spcPct val="90000"/>
              </a:lnSpc>
              <a:spcBef>
                <a:spcPct val="10000"/>
              </a:spcBef>
              <a:defRPr/>
            </a:pPr>
            <a:r>
              <a:rPr lang="en-GB" sz="1400" dirty="0">
                <a:solidFill>
                  <a:schemeClr val="tx1"/>
                </a:solidFill>
              </a:rPr>
              <a:t>Flu (2.5-10mg)</a:t>
            </a:r>
          </a:p>
          <a:p>
            <a:pPr algn="r">
              <a:lnSpc>
                <a:spcPct val="90000"/>
              </a:lnSpc>
              <a:spcBef>
                <a:spcPct val="10000"/>
              </a:spcBef>
              <a:defRPr/>
            </a:pPr>
            <a:r>
              <a:rPr lang="en-GB" sz="1400" dirty="0">
                <a:solidFill>
                  <a:schemeClr val="tx1"/>
                </a:solidFill>
              </a:rPr>
              <a:t>Flu (12.5-50mg)</a:t>
            </a:r>
            <a:endParaRPr lang="en-GB" sz="1300" dirty="0">
              <a:solidFill>
                <a:schemeClr val="tx1"/>
              </a:solidFill>
              <a:effectLst>
                <a:outerShdw blurRad="38100" dist="38100" dir="2700000" algn="tl">
                  <a:srgbClr val="C0C0C0"/>
                </a:outerShdw>
              </a:effectLst>
              <a:latin typeface="Arial" pitchFamily="34" charset="0"/>
            </a:endParaRPr>
          </a:p>
        </p:txBody>
      </p:sp>
      <p:sp>
        <p:nvSpPr>
          <p:cNvPr id="687107" name="Rectangle 3"/>
          <p:cNvSpPr>
            <a:spLocks noChangeArrowheads="1"/>
          </p:cNvSpPr>
          <p:nvPr/>
        </p:nvSpPr>
        <p:spPr bwMode="auto">
          <a:xfrm>
            <a:off x="2446338" y="3706813"/>
            <a:ext cx="1554162"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dirty="0">
                <a:solidFill>
                  <a:schemeClr val="tx1"/>
                </a:solidFill>
              </a:rPr>
              <a:t>Flu (mean 12mg)</a:t>
            </a:r>
          </a:p>
          <a:p>
            <a:pPr algn="r">
              <a:lnSpc>
                <a:spcPct val="90000"/>
              </a:lnSpc>
              <a:spcBef>
                <a:spcPct val="10000"/>
              </a:spcBef>
              <a:defRPr/>
            </a:pPr>
            <a:r>
              <a:rPr lang="en-GB" sz="1400" dirty="0">
                <a:solidFill>
                  <a:schemeClr val="tx1"/>
                </a:solidFill>
              </a:rPr>
              <a:t>Flu (mean 25mg)</a:t>
            </a:r>
            <a:endParaRPr lang="en-GB" sz="1300" dirty="0">
              <a:solidFill>
                <a:schemeClr val="tx1"/>
              </a:solidFill>
              <a:effectLst>
                <a:outerShdw blurRad="38100" dist="38100" dir="2700000" algn="tl">
                  <a:srgbClr val="C0C0C0"/>
                </a:outerShdw>
              </a:effectLst>
            </a:endParaRPr>
          </a:p>
        </p:txBody>
      </p:sp>
      <p:sp>
        <p:nvSpPr>
          <p:cNvPr id="687108" name="Rectangle 4"/>
          <p:cNvSpPr>
            <a:spLocks noChangeArrowheads="1"/>
          </p:cNvSpPr>
          <p:nvPr/>
        </p:nvSpPr>
        <p:spPr bwMode="auto">
          <a:xfrm>
            <a:off x="2392363" y="3016250"/>
            <a:ext cx="160813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dirty="0">
                <a:solidFill>
                  <a:schemeClr val="tx1"/>
                </a:solidFill>
              </a:rPr>
              <a:t>Flu (mean 3.8mg)</a:t>
            </a:r>
          </a:p>
          <a:p>
            <a:pPr algn="r">
              <a:lnSpc>
                <a:spcPct val="90000"/>
              </a:lnSpc>
              <a:spcBef>
                <a:spcPct val="10000"/>
              </a:spcBef>
              <a:defRPr/>
            </a:pPr>
            <a:r>
              <a:rPr lang="en-GB" sz="1400" dirty="0">
                <a:solidFill>
                  <a:schemeClr val="tx1"/>
                </a:solidFill>
              </a:rPr>
              <a:t>Flu (mean 25mg)</a:t>
            </a:r>
            <a:endParaRPr lang="en-GB" sz="1300" dirty="0">
              <a:solidFill>
                <a:schemeClr val="tx1"/>
              </a:solidFill>
              <a:effectLst>
                <a:outerShdw blurRad="38100" dist="38100" dir="2700000" algn="tl">
                  <a:srgbClr val="C0C0C0"/>
                </a:outerShdw>
              </a:effectLst>
            </a:endParaRPr>
          </a:p>
        </p:txBody>
      </p:sp>
      <p:sp>
        <p:nvSpPr>
          <p:cNvPr id="687109" name="Rectangle 5"/>
          <p:cNvSpPr>
            <a:spLocks noChangeArrowheads="1"/>
          </p:cNvSpPr>
          <p:nvPr/>
        </p:nvSpPr>
        <p:spPr bwMode="auto">
          <a:xfrm>
            <a:off x="2820988" y="2068513"/>
            <a:ext cx="1179512"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80000"/>
              </a:lnSpc>
              <a:spcBef>
                <a:spcPct val="10000"/>
              </a:spcBef>
              <a:defRPr/>
            </a:pPr>
            <a:r>
              <a:rPr lang="en-GB" sz="1400" dirty="0">
                <a:solidFill>
                  <a:schemeClr val="tx1"/>
                </a:solidFill>
              </a:rPr>
              <a:t>Hal (25mg)</a:t>
            </a:r>
          </a:p>
          <a:p>
            <a:pPr algn="r">
              <a:lnSpc>
                <a:spcPct val="80000"/>
              </a:lnSpc>
              <a:spcBef>
                <a:spcPct val="10000"/>
              </a:spcBef>
              <a:defRPr/>
            </a:pPr>
            <a:r>
              <a:rPr lang="en-GB" sz="1400" dirty="0">
                <a:solidFill>
                  <a:schemeClr val="tx1"/>
                </a:solidFill>
              </a:rPr>
              <a:t>Hal (50mg)</a:t>
            </a:r>
          </a:p>
          <a:p>
            <a:pPr algn="r">
              <a:lnSpc>
                <a:spcPct val="80000"/>
              </a:lnSpc>
              <a:spcBef>
                <a:spcPct val="10000"/>
              </a:spcBef>
              <a:defRPr/>
            </a:pPr>
            <a:r>
              <a:rPr lang="en-GB" sz="1400" dirty="0">
                <a:solidFill>
                  <a:schemeClr val="tx1"/>
                </a:solidFill>
              </a:rPr>
              <a:t>Hal (100mg)</a:t>
            </a:r>
          </a:p>
          <a:p>
            <a:pPr algn="r">
              <a:lnSpc>
                <a:spcPct val="80000"/>
              </a:lnSpc>
              <a:spcBef>
                <a:spcPct val="10000"/>
              </a:spcBef>
              <a:defRPr/>
            </a:pPr>
            <a:r>
              <a:rPr lang="en-GB" sz="1400" dirty="0">
                <a:solidFill>
                  <a:schemeClr val="tx1"/>
                </a:solidFill>
              </a:rPr>
              <a:t>Hal (200mg)</a:t>
            </a:r>
            <a:endParaRPr lang="en-GB" sz="1300" dirty="0">
              <a:solidFill>
                <a:schemeClr val="tx1"/>
              </a:solidFill>
              <a:effectLst>
                <a:outerShdw blurRad="38100" dist="38100" dir="2700000" algn="tl">
                  <a:srgbClr val="C0C0C0"/>
                </a:outerShdw>
              </a:effectLst>
              <a:latin typeface="Arial" pitchFamily="34" charset="0"/>
            </a:endParaRPr>
          </a:p>
        </p:txBody>
      </p:sp>
      <p:sp>
        <p:nvSpPr>
          <p:cNvPr id="687110" name="Rectangle 6"/>
          <p:cNvSpPr>
            <a:spLocks noChangeArrowheads="1"/>
          </p:cNvSpPr>
          <p:nvPr/>
        </p:nvSpPr>
        <p:spPr bwMode="auto">
          <a:xfrm>
            <a:off x="2528888" y="1503363"/>
            <a:ext cx="1471612"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dirty="0">
                <a:solidFill>
                  <a:schemeClr val="tx1"/>
                </a:solidFill>
              </a:rPr>
              <a:t>Flu (2.5-10mg)</a:t>
            </a:r>
          </a:p>
          <a:p>
            <a:pPr algn="r">
              <a:lnSpc>
                <a:spcPct val="90000"/>
              </a:lnSpc>
              <a:spcBef>
                <a:spcPct val="10000"/>
              </a:spcBef>
              <a:defRPr/>
            </a:pPr>
            <a:r>
              <a:rPr lang="en-GB" sz="1400" dirty="0">
                <a:solidFill>
                  <a:schemeClr val="tx1"/>
                </a:solidFill>
              </a:rPr>
              <a:t>Flu (12.5-50mg)</a:t>
            </a:r>
            <a:endParaRPr lang="en-GB" sz="1300" dirty="0">
              <a:solidFill>
                <a:schemeClr val="tx1"/>
              </a:solidFill>
              <a:effectLst>
                <a:outerShdw blurRad="38100" dist="38100" dir="2700000" algn="tl">
                  <a:srgbClr val="C0C0C0"/>
                </a:outerShdw>
              </a:effectLst>
            </a:endParaRPr>
          </a:p>
        </p:txBody>
      </p:sp>
      <p:sp>
        <p:nvSpPr>
          <p:cNvPr id="55303" name="Line 7"/>
          <p:cNvSpPr>
            <a:spLocks noChangeShapeType="1"/>
          </p:cNvSpPr>
          <p:nvPr/>
        </p:nvSpPr>
        <p:spPr bwMode="auto">
          <a:xfrm flipV="1">
            <a:off x="4021138" y="5622925"/>
            <a:ext cx="1587" cy="762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4" name="Line 8"/>
          <p:cNvSpPr>
            <a:spLocks noChangeShapeType="1"/>
          </p:cNvSpPr>
          <p:nvPr/>
        </p:nvSpPr>
        <p:spPr bwMode="auto">
          <a:xfrm flipV="1">
            <a:off x="5135563" y="5622925"/>
            <a:ext cx="1587"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5" name="Line 9"/>
          <p:cNvSpPr>
            <a:spLocks noChangeShapeType="1"/>
          </p:cNvSpPr>
          <p:nvPr/>
        </p:nvSpPr>
        <p:spPr bwMode="auto">
          <a:xfrm flipV="1">
            <a:off x="6242050" y="5622925"/>
            <a:ext cx="1588"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6" name="Line 10"/>
          <p:cNvSpPr>
            <a:spLocks noChangeShapeType="1"/>
          </p:cNvSpPr>
          <p:nvPr/>
        </p:nvSpPr>
        <p:spPr bwMode="auto">
          <a:xfrm flipV="1">
            <a:off x="7356475" y="5622925"/>
            <a:ext cx="1588"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7" name="Line 11"/>
          <p:cNvSpPr>
            <a:spLocks noChangeShapeType="1"/>
          </p:cNvSpPr>
          <p:nvPr/>
        </p:nvSpPr>
        <p:spPr bwMode="auto">
          <a:xfrm flipV="1">
            <a:off x="8461375" y="5622925"/>
            <a:ext cx="1588" cy="762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17" name="Rectangle 13"/>
          <p:cNvSpPr>
            <a:spLocks noChangeArrowheads="1"/>
          </p:cNvSpPr>
          <p:nvPr/>
        </p:nvSpPr>
        <p:spPr bwMode="auto">
          <a:xfrm>
            <a:off x="5011738" y="5730875"/>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n-GB" dirty="0">
                <a:solidFill>
                  <a:schemeClr val="tx1"/>
                </a:solidFill>
                <a:latin typeface="Arial" pitchFamily="34" charset="0"/>
              </a:rPr>
              <a:t>20</a:t>
            </a:r>
            <a:endParaRPr lang="en-GB" dirty="0">
              <a:solidFill>
                <a:schemeClr val="tx1"/>
              </a:solidFill>
              <a:effectLst>
                <a:outerShdw blurRad="38100" dist="38100" dir="2700000" algn="tl">
                  <a:srgbClr val="C0C0C0"/>
                </a:outerShdw>
              </a:effectLst>
              <a:latin typeface="Arial" pitchFamily="34" charset="0"/>
            </a:endParaRPr>
          </a:p>
        </p:txBody>
      </p:sp>
      <p:sp>
        <p:nvSpPr>
          <p:cNvPr id="687118" name="Rectangle 14"/>
          <p:cNvSpPr>
            <a:spLocks noChangeArrowheads="1"/>
          </p:cNvSpPr>
          <p:nvPr/>
        </p:nvSpPr>
        <p:spPr bwMode="auto">
          <a:xfrm>
            <a:off x="6116638" y="5730875"/>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GB" dirty="0">
                <a:solidFill>
                  <a:schemeClr val="tx1"/>
                </a:solidFill>
                <a:latin typeface="Arial" pitchFamily="34" charset="0"/>
              </a:rPr>
              <a:t>40</a:t>
            </a:r>
            <a:endParaRPr lang="en-GB" dirty="0">
              <a:solidFill>
                <a:schemeClr val="tx1"/>
              </a:solidFill>
              <a:effectLst>
                <a:outerShdw blurRad="38100" dist="38100" dir="2700000" algn="tl">
                  <a:srgbClr val="C0C0C0"/>
                </a:outerShdw>
              </a:effectLst>
              <a:latin typeface="Arial" pitchFamily="34" charset="0"/>
            </a:endParaRPr>
          </a:p>
        </p:txBody>
      </p:sp>
      <p:sp>
        <p:nvSpPr>
          <p:cNvPr id="687119" name="Rectangle 15"/>
          <p:cNvSpPr>
            <a:spLocks noChangeArrowheads="1"/>
          </p:cNvSpPr>
          <p:nvPr/>
        </p:nvSpPr>
        <p:spPr bwMode="auto">
          <a:xfrm>
            <a:off x="7232650" y="5730875"/>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GB" dirty="0">
                <a:solidFill>
                  <a:schemeClr val="tx1"/>
                </a:solidFill>
                <a:latin typeface="Arial" pitchFamily="34" charset="0"/>
              </a:rPr>
              <a:t>60</a:t>
            </a:r>
            <a:endParaRPr lang="en-GB" dirty="0">
              <a:solidFill>
                <a:schemeClr val="tx1"/>
              </a:solidFill>
              <a:effectLst>
                <a:outerShdw blurRad="38100" dist="38100" dir="2700000" algn="tl">
                  <a:srgbClr val="C0C0C0"/>
                </a:outerShdw>
              </a:effectLst>
              <a:latin typeface="Arial" pitchFamily="34" charset="0"/>
            </a:endParaRPr>
          </a:p>
        </p:txBody>
      </p:sp>
      <p:sp>
        <p:nvSpPr>
          <p:cNvPr id="687120" name="Rectangle 16"/>
          <p:cNvSpPr>
            <a:spLocks noChangeArrowheads="1"/>
          </p:cNvSpPr>
          <p:nvPr/>
        </p:nvSpPr>
        <p:spPr bwMode="auto">
          <a:xfrm>
            <a:off x="8337550" y="573087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GB">
                <a:solidFill>
                  <a:srgbClr val="FFFFFF"/>
                </a:solidFill>
                <a:latin typeface="Arial" pitchFamily="34" charset="0"/>
              </a:rPr>
              <a:t>80</a:t>
            </a:r>
            <a:endParaRPr lang="en-GB">
              <a:effectLst>
                <a:outerShdw blurRad="38100" dist="38100" dir="2700000" algn="tl">
                  <a:srgbClr val="C0C0C0"/>
                </a:outerShdw>
              </a:effectLst>
              <a:latin typeface="Arial" pitchFamily="34" charset="0"/>
            </a:endParaRPr>
          </a:p>
        </p:txBody>
      </p:sp>
      <p:sp>
        <p:nvSpPr>
          <p:cNvPr id="55312" name="Text Box 17"/>
          <p:cNvSpPr txBox="1">
            <a:spLocks noChangeArrowheads="1"/>
          </p:cNvSpPr>
          <p:nvPr/>
        </p:nvSpPr>
        <p:spPr bwMode="auto">
          <a:xfrm>
            <a:off x="4999038" y="6083300"/>
            <a:ext cx="2201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1"/>
                </a:solidFill>
              </a:rPr>
              <a:t>Rate of relapse %</a:t>
            </a:r>
            <a:endParaRPr lang="en-GB">
              <a:solidFill>
                <a:schemeClr val="tx1"/>
              </a:solidFill>
              <a:latin typeface="Times New Roman" pitchFamily="18" charset="0"/>
            </a:endParaRPr>
          </a:p>
        </p:txBody>
      </p:sp>
      <p:sp>
        <p:nvSpPr>
          <p:cNvPr id="687122" name="Rectangle 18"/>
          <p:cNvSpPr>
            <a:spLocks noChangeArrowheads="1"/>
          </p:cNvSpPr>
          <p:nvPr/>
        </p:nvSpPr>
        <p:spPr bwMode="auto">
          <a:xfrm>
            <a:off x="2692400" y="4348163"/>
            <a:ext cx="1309688"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dirty="0">
                <a:solidFill>
                  <a:schemeClr val="tx1"/>
                </a:solidFill>
              </a:rPr>
              <a:t>Flu (5-10mg)</a:t>
            </a:r>
          </a:p>
          <a:p>
            <a:pPr algn="r">
              <a:lnSpc>
                <a:spcPct val="90000"/>
              </a:lnSpc>
              <a:spcBef>
                <a:spcPct val="10000"/>
              </a:spcBef>
              <a:defRPr/>
            </a:pPr>
            <a:r>
              <a:rPr lang="en-GB" sz="1400" dirty="0">
                <a:solidFill>
                  <a:schemeClr val="tx1"/>
                </a:solidFill>
              </a:rPr>
              <a:t>Flu (25-50mg</a:t>
            </a:r>
            <a:r>
              <a:rPr lang="en-GB" sz="1400" dirty="0">
                <a:solidFill>
                  <a:schemeClr val="tx1"/>
                </a:solidFill>
                <a:latin typeface="Arial" pitchFamily="34" charset="0"/>
              </a:rPr>
              <a:t>)</a:t>
            </a:r>
            <a:endParaRPr lang="en-GB" sz="1300" dirty="0">
              <a:solidFill>
                <a:schemeClr val="tx1"/>
              </a:solidFill>
              <a:effectLst>
                <a:outerShdw blurRad="38100" dist="38100" dir="2700000" algn="tl">
                  <a:srgbClr val="C0C0C0"/>
                </a:outerShdw>
              </a:effectLst>
              <a:latin typeface="Arial" pitchFamily="34" charset="0"/>
            </a:endParaRPr>
          </a:p>
        </p:txBody>
      </p:sp>
      <p:sp>
        <p:nvSpPr>
          <p:cNvPr id="687123" name="Rectangle 19"/>
          <p:cNvSpPr>
            <a:spLocks noChangeArrowheads="1"/>
          </p:cNvSpPr>
          <p:nvPr/>
        </p:nvSpPr>
        <p:spPr bwMode="auto">
          <a:xfrm>
            <a:off x="393700" y="5064125"/>
            <a:ext cx="19256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i="1" dirty="0">
                <a:solidFill>
                  <a:schemeClr val="tx1"/>
                </a:solidFill>
              </a:rPr>
              <a:t>Kane et al</a:t>
            </a:r>
            <a:r>
              <a:rPr lang="en-GB" sz="1400" dirty="0">
                <a:solidFill>
                  <a:schemeClr val="tx1"/>
                </a:solidFill>
              </a:rPr>
              <a:t> 1983, 1986</a:t>
            </a:r>
            <a:endParaRPr lang="en-GB" sz="1400" dirty="0">
              <a:solidFill>
                <a:schemeClr val="tx1"/>
              </a:solidFill>
              <a:effectLst>
                <a:outerShdw blurRad="38100" dist="38100" dir="2700000" algn="tl">
                  <a:srgbClr val="C0C0C0"/>
                </a:outerShdw>
              </a:effectLst>
              <a:latin typeface="Arial" pitchFamily="34" charset="0"/>
            </a:endParaRPr>
          </a:p>
        </p:txBody>
      </p:sp>
      <p:sp>
        <p:nvSpPr>
          <p:cNvPr id="687124" name="Rectangle 20"/>
          <p:cNvSpPr>
            <a:spLocks noChangeArrowheads="1"/>
          </p:cNvSpPr>
          <p:nvPr/>
        </p:nvSpPr>
        <p:spPr bwMode="auto">
          <a:xfrm>
            <a:off x="644525" y="3790950"/>
            <a:ext cx="16827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i="1" dirty="0">
                <a:solidFill>
                  <a:schemeClr val="tx1"/>
                </a:solidFill>
              </a:rPr>
              <a:t>Johnson et al</a:t>
            </a:r>
            <a:r>
              <a:rPr lang="en-GB" sz="1400" dirty="0">
                <a:solidFill>
                  <a:schemeClr val="tx1"/>
                </a:solidFill>
              </a:rPr>
              <a:t> 1987</a:t>
            </a:r>
            <a:endParaRPr lang="en-GB" sz="1400" dirty="0">
              <a:solidFill>
                <a:schemeClr val="tx1"/>
              </a:solidFill>
              <a:effectLst>
                <a:outerShdw blurRad="38100" dist="38100" dir="2700000" algn="tl">
                  <a:srgbClr val="C0C0C0"/>
                </a:outerShdw>
              </a:effectLst>
              <a:latin typeface="Arial" pitchFamily="34" charset="0"/>
            </a:endParaRPr>
          </a:p>
          <a:p>
            <a:pPr algn="r">
              <a:lnSpc>
                <a:spcPct val="90000"/>
              </a:lnSpc>
              <a:spcBef>
                <a:spcPct val="10000"/>
              </a:spcBef>
              <a:defRPr/>
            </a:pPr>
            <a:endParaRPr lang="en-GB" sz="1300" dirty="0">
              <a:effectLst>
                <a:outerShdw blurRad="38100" dist="38100" dir="2700000" algn="tl">
                  <a:srgbClr val="C0C0C0"/>
                </a:outerShdw>
              </a:effectLst>
              <a:latin typeface="Arial" pitchFamily="34" charset="0"/>
            </a:endParaRPr>
          </a:p>
        </p:txBody>
      </p:sp>
      <p:sp>
        <p:nvSpPr>
          <p:cNvPr id="687125" name="Rectangle 21"/>
          <p:cNvSpPr>
            <a:spLocks noChangeArrowheads="1"/>
          </p:cNvSpPr>
          <p:nvPr/>
        </p:nvSpPr>
        <p:spPr bwMode="auto">
          <a:xfrm>
            <a:off x="623888" y="3082925"/>
            <a:ext cx="165893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i="1" dirty="0" err="1">
                <a:solidFill>
                  <a:schemeClr val="tx1"/>
                </a:solidFill>
              </a:rPr>
              <a:t>Hogarty</a:t>
            </a:r>
            <a:r>
              <a:rPr lang="en-GB" sz="1400" i="1" dirty="0">
                <a:solidFill>
                  <a:schemeClr val="tx1"/>
                </a:solidFill>
              </a:rPr>
              <a:t> et al</a:t>
            </a:r>
            <a:r>
              <a:rPr lang="en-GB" sz="1400" dirty="0">
                <a:solidFill>
                  <a:schemeClr val="tx1"/>
                </a:solidFill>
              </a:rPr>
              <a:t> 1988</a:t>
            </a:r>
            <a:endParaRPr lang="en-GB" sz="1400" dirty="0">
              <a:solidFill>
                <a:schemeClr val="tx1"/>
              </a:solidFill>
              <a:effectLst>
                <a:outerShdw blurRad="38100" dist="38100" dir="2700000" algn="tl">
                  <a:srgbClr val="C0C0C0"/>
                </a:outerShdw>
              </a:effectLst>
              <a:latin typeface="Arial" pitchFamily="34" charset="0"/>
            </a:endParaRPr>
          </a:p>
          <a:p>
            <a:pPr algn="r">
              <a:lnSpc>
                <a:spcPct val="90000"/>
              </a:lnSpc>
              <a:spcBef>
                <a:spcPct val="10000"/>
              </a:spcBef>
              <a:defRPr/>
            </a:pPr>
            <a:endParaRPr lang="en-GB" sz="1300" dirty="0">
              <a:effectLst>
                <a:outerShdw blurRad="38100" dist="38100" dir="2700000" algn="tl">
                  <a:srgbClr val="C0C0C0"/>
                </a:outerShdw>
              </a:effectLst>
              <a:latin typeface="Arial" pitchFamily="34" charset="0"/>
            </a:endParaRPr>
          </a:p>
        </p:txBody>
      </p:sp>
      <p:sp>
        <p:nvSpPr>
          <p:cNvPr id="687126" name="Rectangle 22"/>
          <p:cNvSpPr>
            <a:spLocks noChangeArrowheads="1"/>
          </p:cNvSpPr>
          <p:nvPr/>
        </p:nvSpPr>
        <p:spPr bwMode="auto">
          <a:xfrm>
            <a:off x="823913" y="2309813"/>
            <a:ext cx="14239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i="1" dirty="0">
                <a:solidFill>
                  <a:schemeClr val="tx1"/>
                </a:solidFill>
              </a:rPr>
              <a:t>Kane et al 2002</a:t>
            </a:r>
            <a:endParaRPr lang="en-GB" sz="1400" i="1" dirty="0">
              <a:solidFill>
                <a:schemeClr val="tx1"/>
              </a:solidFill>
              <a:effectLst>
                <a:outerShdw blurRad="38100" dist="38100" dir="2700000" algn="tl">
                  <a:srgbClr val="C0C0C0"/>
                </a:outerShdw>
              </a:effectLst>
              <a:latin typeface="Arial" pitchFamily="34" charset="0"/>
            </a:endParaRPr>
          </a:p>
          <a:p>
            <a:pPr algn="r">
              <a:lnSpc>
                <a:spcPct val="90000"/>
              </a:lnSpc>
              <a:spcBef>
                <a:spcPct val="10000"/>
              </a:spcBef>
              <a:defRPr/>
            </a:pPr>
            <a:endParaRPr lang="en-GB" sz="1300" dirty="0">
              <a:effectLst>
                <a:outerShdw blurRad="38100" dist="38100" dir="2700000" algn="tl">
                  <a:srgbClr val="C0C0C0"/>
                </a:outerShdw>
              </a:effectLst>
              <a:latin typeface="Arial" pitchFamily="34" charset="0"/>
            </a:endParaRPr>
          </a:p>
        </p:txBody>
      </p:sp>
      <p:sp>
        <p:nvSpPr>
          <p:cNvPr id="687127" name="Rectangle 23"/>
          <p:cNvSpPr>
            <a:spLocks noChangeArrowheads="1"/>
          </p:cNvSpPr>
          <p:nvPr/>
        </p:nvSpPr>
        <p:spPr bwMode="auto">
          <a:xfrm>
            <a:off x="534988" y="1546225"/>
            <a:ext cx="1712912"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i="1" dirty="0" err="1">
                <a:solidFill>
                  <a:schemeClr val="tx1"/>
                </a:solidFill>
              </a:rPr>
              <a:t>Schooler</a:t>
            </a:r>
            <a:r>
              <a:rPr lang="en-GB" sz="1400" i="1" dirty="0">
                <a:solidFill>
                  <a:schemeClr val="tx1"/>
                </a:solidFill>
              </a:rPr>
              <a:t> et al</a:t>
            </a:r>
            <a:r>
              <a:rPr lang="en-GB" sz="1400" dirty="0">
                <a:solidFill>
                  <a:schemeClr val="tx1"/>
                </a:solidFill>
              </a:rPr>
              <a:t> 1997</a:t>
            </a:r>
            <a:endParaRPr lang="en-GB" sz="1400" dirty="0">
              <a:solidFill>
                <a:schemeClr val="tx1"/>
              </a:solidFill>
              <a:effectLst>
                <a:outerShdw blurRad="38100" dist="38100" dir="2700000" algn="tl">
                  <a:srgbClr val="C0C0C0"/>
                </a:outerShdw>
              </a:effectLst>
            </a:endParaRPr>
          </a:p>
          <a:p>
            <a:pPr algn="r">
              <a:lnSpc>
                <a:spcPct val="90000"/>
              </a:lnSpc>
              <a:spcBef>
                <a:spcPct val="10000"/>
              </a:spcBef>
              <a:defRPr/>
            </a:pPr>
            <a:endParaRPr lang="en-GB" sz="1300" dirty="0">
              <a:effectLst>
                <a:outerShdw blurRad="38100" dist="38100" dir="2700000" algn="tl">
                  <a:srgbClr val="C0C0C0"/>
                </a:outerShdw>
              </a:effectLst>
            </a:endParaRPr>
          </a:p>
        </p:txBody>
      </p:sp>
      <p:sp>
        <p:nvSpPr>
          <p:cNvPr id="687128" name="Rectangle 24"/>
          <p:cNvSpPr>
            <a:spLocks noChangeArrowheads="1"/>
          </p:cNvSpPr>
          <p:nvPr/>
        </p:nvSpPr>
        <p:spPr bwMode="auto">
          <a:xfrm>
            <a:off x="195263" y="4416425"/>
            <a:ext cx="2087562"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90000"/>
              </a:lnSpc>
              <a:spcBef>
                <a:spcPct val="10000"/>
              </a:spcBef>
              <a:defRPr/>
            </a:pPr>
            <a:r>
              <a:rPr lang="en-GB" sz="1400" i="1" dirty="0">
                <a:solidFill>
                  <a:schemeClr val="tx1"/>
                </a:solidFill>
              </a:rPr>
              <a:t>Marder et al </a:t>
            </a:r>
            <a:r>
              <a:rPr lang="en-GB" sz="1400" dirty="0">
                <a:solidFill>
                  <a:schemeClr val="tx1"/>
                </a:solidFill>
              </a:rPr>
              <a:t>1984, 1987</a:t>
            </a:r>
            <a:endParaRPr lang="en-GB" sz="1400" dirty="0">
              <a:solidFill>
                <a:schemeClr val="tx1"/>
              </a:solidFill>
              <a:effectLst>
                <a:outerShdw blurRad="38100" dist="38100" dir="2700000" algn="tl">
                  <a:srgbClr val="C0C0C0"/>
                </a:outerShdw>
              </a:effectLst>
              <a:latin typeface="Arial" pitchFamily="34" charset="0"/>
            </a:endParaRPr>
          </a:p>
          <a:p>
            <a:pPr algn="r">
              <a:lnSpc>
                <a:spcPct val="90000"/>
              </a:lnSpc>
              <a:spcBef>
                <a:spcPct val="10000"/>
              </a:spcBef>
              <a:defRPr/>
            </a:pPr>
            <a:endParaRPr lang="en-GB" sz="1300" dirty="0">
              <a:effectLst>
                <a:outerShdw blurRad="38100" dist="38100" dir="2700000" algn="tl">
                  <a:srgbClr val="C0C0C0"/>
                </a:outerShdw>
              </a:effectLst>
              <a:latin typeface="Arial" pitchFamily="34" charset="0"/>
            </a:endParaRPr>
          </a:p>
        </p:txBody>
      </p:sp>
      <p:grpSp>
        <p:nvGrpSpPr>
          <p:cNvPr id="55320" name="Group 56"/>
          <p:cNvGrpSpPr>
            <a:grpSpLocks/>
          </p:cNvGrpSpPr>
          <p:nvPr/>
        </p:nvGrpSpPr>
        <p:grpSpPr bwMode="auto">
          <a:xfrm>
            <a:off x="0" y="1447800"/>
            <a:ext cx="8855075" cy="5149850"/>
            <a:chOff x="0" y="912"/>
            <a:chExt cx="5578" cy="3244"/>
          </a:xfrm>
        </p:grpSpPr>
        <p:sp>
          <p:nvSpPr>
            <p:cNvPr id="55324" name="Rectangle 26"/>
            <p:cNvSpPr>
              <a:spLocks noChangeArrowheads="1"/>
            </p:cNvSpPr>
            <p:nvPr/>
          </p:nvSpPr>
          <p:spPr bwMode="auto">
            <a:xfrm>
              <a:off x="2539" y="3189"/>
              <a:ext cx="2126" cy="90"/>
            </a:xfrm>
            <a:prstGeom prst="rect">
              <a:avLst/>
            </a:prstGeom>
            <a:solidFill>
              <a:srgbClr val="0000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25" name="Rectangle 27"/>
            <p:cNvSpPr>
              <a:spLocks noChangeArrowheads="1"/>
            </p:cNvSpPr>
            <p:nvPr/>
          </p:nvSpPr>
          <p:spPr bwMode="auto">
            <a:xfrm>
              <a:off x="2539" y="2817"/>
              <a:ext cx="834" cy="90"/>
            </a:xfrm>
            <a:prstGeom prst="rect">
              <a:avLst/>
            </a:prstGeom>
            <a:solidFill>
              <a:srgbClr val="0000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26" name="Rectangle 28"/>
            <p:cNvSpPr>
              <a:spLocks noChangeArrowheads="1"/>
            </p:cNvSpPr>
            <p:nvPr/>
          </p:nvSpPr>
          <p:spPr bwMode="auto">
            <a:xfrm>
              <a:off x="2539" y="2401"/>
              <a:ext cx="1212" cy="90"/>
            </a:xfrm>
            <a:prstGeom prst="rect">
              <a:avLst/>
            </a:prstGeom>
            <a:solidFill>
              <a:srgbClr val="0000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27" name="Rectangle 29"/>
            <p:cNvSpPr>
              <a:spLocks noChangeArrowheads="1"/>
            </p:cNvSpPr>
            <p:nvPr/>
          </p:nvSpPr>
          <p:spPr bwMode="auto">
            <a:xfrm>
              <a:off x="2539" y="1965"/>
              <a:ext cx="834" cy="90"/>
            </a:xfrm>
            <a:prstGeom prst="rect">
              <a:avLst/>
            </a:prstGeom>
            <a:solidFill>
              <a:srgbClr val="0000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3" name="Rectangle 30"/>
            <p:cNvSpPr>
              <a:spLocks noChangeArrowheads="1"/>
            </p:cNvSpPr>
            <p:nvPr/>
          </p:nvSpPr>
          <p:spPr bwMode="auto">
            <a:xfrm>
              <a:off x="2539" y="1410"/>
              <a:ext cx="2283" cy="90"/>
            </a:xfrm>
            <a:prstGeom prst="rect">
              <a:avLst/>
            </a:prstGeom>
            <a:solidFill>
              <a:schemeClr val="bg1">
                <a:lumMod val="65000"/>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5329" name="Rectangle 31"/>
            <p:cNvSpPr>
              <a:spLocks noChangeArrowheads="1"/>
            </p:cNvSpPr>
            <p:nvPr/>
          </p:nvSpPr>
          <p:spPr bwMode="auto">
            <a:xfrm>
              <a:off x="2539" y="1013"/>
              <a:ext cx="1101" cy="90"/>
            </a:xfrm>
            <a:prstGeom prst="rect">
              <a:avLst/>
            </a:prstGeom>
            <a:solidFill>
              <a:srgbClr val="000066"/>
            </a:solidFill>
            <a:ln w="9525">
              <a:solidFill>
                <a:schemeClr val="bg2"/>
              </a:solidFill>
              <a:miter lim="800000"/>
              <a:headEnd/>
              <a:tailEnd/>
            </a:ln>
          </p:spPr>
          <p:txBody>
            <a:bodyPr/>
            <a:lstStyle/>
            <a:p>
              <a:endParaRPr lang="en-US"/>
            </a:p>
          </p:txBody>
        </p:sp>
        <p:sp>
          <p:nvSpPr>
            <p:cNvPr id="55330" name="Rectangle 32"/>
            <p:cNvSpPr>
              <a:spLocks noChangeArrowheads="1"/>
            </p:cNvSpPr>
            <p:nvPr/>
          </p:nvSpPr>
          <p:spPr bwMode="auto">
            <a:xfrm>
              <a:off x="2539" y="3277"/>
              <a:ext cx="912" cy="84"/>
            </a:xfrm>
            <a:prstGeom prst="rect">
              <a:avLst/>
            </a:prstGeom>
            <a:solidFill>
              <a:srgbClr val="0000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31" name="Rectangle 33"/>
            <p:cNvSpPr>
              <a:spLocks noChangeArrowheads="1"/>
            </p:cNvSpPr>
            <p:nvPr/>
          </p:nvSpPr>
          <p:spPr bwMode="auto">
            <a:xfrm>
              <a:off x="2539" y="2905"/>
              <a:ext cx="762" cy="84"/>
            </a:xfrm>
            <a:prstGeom prst="rect">
              <a:avLst/>
            </a:prstGeom>
            <a:solidFill>
              <a:srgbClr val="0000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32" name="Rectangle 34"/>
            <p:cNvSpPr>
              <a:spLocks noChangeArrowheads="1"/>
            </p:cNvSpPr>
            <p:nvPr/>
          </p:nvSpPr>
          <p:spPr bwMode="auto">
            <a:xfrm>
              <a:off x="2539" y="2488"/>
              <a:ext cx="378" cy="84"/>
            </a:xfrm>
            <a:prstGeom prst="rect">
              <a:avLst/>
            </a:prstGeom>
            <a:solidFill>
              <a:srgbClr val="0000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33" name="Rectangle 35"/>
            <p:cNvSpPr>
              <a:spLocks noChangeArrowheads="1"/>
            </p:cNvSpPr>
            <p:nvPr/>
          </p:nvSpPr>
          <p:spPr bwMode="auto">
            <a:xfrm>
              <a:off x="2539" y="2053"/>
              <a:ext cx="534" cy="84"/>
            </a:xfrm>
            <a:prstGeom prst="rect">
              <a:avLst/>
            </a:prstGeom>
            <a:solidFill>
              <a:srgbClr val="0000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9" name="Rectangle 36"/>
            <p:cNvSpPr>
              <a:spLocks noChangeArrowheads="1"/>
            </p:cNvSpPr>
            <p:nvPr/>
          </p:nvSpPr>
          <p:spPr bwMode="auto">
            <a:xfrm>
              <a:off x="2539" y="1497"/>
              <a:ext cx="951" cy="85"/>
            </a:xfrm>
            <a:prstGeom prst="rect">
              <a:avLst/>
            </a:prstGeom>
            <a:solidFill>
              <a:schemeClr val="bg1">
                <a:lumMod val="65000"/>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5335" name="Rectangle 37"/>
            <p:cNvSpPr>
              <a:spLocks noChangeArrowheads="1"/>
            </p:cNvSpPr>
            <p:nvPr/>
          </p:nvSpPr>
          <p:spPr bwMode="auto">
            <a:xfrm>
              <a:off x="2539" y="1100"/>
              <a:ext cx="762" cy="84"/>
            </a:xfrm>
            <a:prstGeom prst="rect">
              <a:avLst/>
            </a:prstGeom>
            <a:solidFill>
              <a:srgbClr val="000066"/>
            </a:solidFill>
            <a:ln w="9525">
              <a:solidFill>
                <a:schemeClr val="bg2"/>
              </a:solidFill>
              <a:miter lim="800000"/>
              <a:headEnd/>
              <a:tailEnd/>
            </a:ln>
          </p:spPr>
          <p:txBody>
            <a:bodyPr/>
            <a:lstStyle/>
            <a:p>
              <a:endParaRPr lang="en-US"/>
            </a:p>
          </p:txBody>
        </p:sp>
        <p:sp>
          <p:nvSpPr>
            <p:cNvPr id="55336" name="Rectangle 38"/>
            <p:cNvSpPr>
              <a:spLocks noChangeArrowheads="1"/>
            </p:cNvSpPr>
            <p:nvPr/>
          </p:nvSpPr>
          <p:spPr bwMode="auto">
            <a:xfrm>
              <a:off x="2539" y="3364"/>
              <a:ext cx="534" cy="91"/>
            </a:xfrm>
            <a:prstGeom prst="rect">
              <a:avLst/>
            </a:prstGeom>
            <a:solidFill>
              <a:srgbClr val="0000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2" name="Rectangle 39"/>
            <p:cNvSpPr>
              <a:spLocks noChangeArrowheads="1"/>
            </p:cNvSpPr>
            <p:nvPr/>
          </p:nvSpPr>
          <p:spPr bwMode="auto">
            <a:xfrm>
              <a:off x="2539" y="1578"/>
              <a:ext cx="873" cy="90"/>
            </a:xfrm>
            <a:prstGeom prst="rect">
              <a:avLst/>
            </a:prstGeom>
            <a:solidFill>
              <a:schemeClr val="bg1">
                <a:lumMod val="65000"/>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0763" name="Rectangle 40"/>
            <p:cNvSpPr>
              <a:spLocks noChangeArrowheads="1"/>
            </p:cNvSpPr>
            <p:nvPr/>
          </p:nvSpPr>
          <p:spPr bwMode="auto">
            <a:xfrm>
              <a:off x="2539" y="1666"/>
              <a:ext cx="567" cy="84"/>
            </a:xfrm>
            <a:prstGeom prst="rect">
              <a:avLst/>
            </a:prstGeom>
            <a:solidFill>
              <a:schemeClr val="bg1">
                <a:lumMod val="65000"/>
              </a:schemeClr>
            </a:solidFill>
            <a:ln w="9525">
              <a:solidFill>
                <a:schemeClr val="bg2"/>
              </a:solidFill>
              <a:miter lim="800000"/>
              <a:headEnd/>
              <a:tailEnd/>
            </a:ln>
          </p:spPr>
          <p:txBody>
            <a:bodyPr/>
            <a:lstStyle/>
            <a:p>
              <a:pPr>
                <a:defRPr/>
              </a:pPr>
              <a:endParaRPr lang="en-US"/>
            </a:p>
          </p:txBody>
        </p:sp>
        <p:sp>
          <p:nvSpPr>
            <p:cNvPr id="55339" name="Line 41"/>
            <p:cNvSpPr>
              <a:spLocks noChangeShapeType="1"/>
            </p:cNvSpPr>
            <p:nvPr/>
          </p:nvSpPr>
          <p:spPr bwMode="auto">
            <a:xfrm>
              <a:off x="2539" y="3542"/>
              <a:ext cx="3039"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40" name="Line 42"/>
            <p:cNvSpPr>
              <a:spLocks noChangeShapeType="1"/>
            </p:cNvSpPr>
            <p:nvPr/>
          </p:nvSpPr>
          <p:spPr bwMode="auto">
            <a:xfrm>
              <a:off x="2539" y="912"/>
              <a:ext cx="1" cy="2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41" name="Line 43"/>
            <p:cNvSpPr>
              <a:spLocks noChangeShapeType="1"/>
            </p:cNvSpPr>
            <p:nvPr/>
          </p:nvSpPr>
          <p:spPr bwMode="auto">
            <a:xfrm>
              <a:off x="2499" y="3542"/>
              <a:ext cx="40" cy="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42" name="Line 44"/>
            <p:cNvSpPr>
              <a:spLocks noChangeShapeType="1"/>
            </p:cNvSpPr>
            <p:nvPr/>
          </p:nvSpPr>
          <p:spPr bwMode="auto">
            <a:xfrm>
              <a:off x="2499" y="3103"/>
              <a:ext cx="40"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43" name="Line 45"/>
            <p:cNvSpPr>
              <a:spLocks noChangeShapeType="1"/>
            </p:cNvSpPr>
            <p:nvPr/>
          </p:nvSpPr>
          <p:spPr bwMode="auto">
            <a:xfrm>
              <a:off x="2499" y="2665"/>
              <a:ext cx="40"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44" name="Line 46"/>
            <p:cNvSpPr>
              <a:spLocks noChangeShapeType="1"/>
            </p:cNvSpPr>
            <p:nvPr/>
          </p:nvSpPr>
          <p:spPr bwMode="auto">
            <a:xfrm>
              <a:off x="2499" y="2227"/>
              <a:ext cx="40"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45" name="Line 47"/>
            <p:cNvSpPr>
              <a:spLocks noChangeShapeType="1"/>
            </p:cNvSpPr>
            <p:nvPr/>
          </p:nvSpPr>
          <p:spPr bwMode="auto">
            <a:xfrm>
              <a:off x="2499" y="1789"/>
              <a:ext cx="40"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46" name="Line 48"/>
            <p:cNvSpPr>
              <a:spLocks noChangeShapeType="1"/>
            </p:cNvSpPr>
            <p:nvPr/>
          </p:nvSpPr>
          <p:spPr bwMode="auto">
            <a:xfrm>
              <a:off x="2499" y="1350"/>
              <a:ext cx="40"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47" name="Line 49"/>
            <p:cNvSpPr>
              <a:spLocks noChangeShapeType="1"/>
            </p:cNvSpPr>
            <p:nvPr/>
          </p:nvSpPr>
          <p:spPr bwMode="auto">
            <a:xfrm>
              <a:off x="2499" y="912"/>
              <a:ext cx="40" cy="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54" name="Text Box 50"/>
            <p:cNvSpPr txBox="1">
              <a:spLocks noChangeArrowheads="1"/>
            </p:cNvSpPr>
            <p:nvPr/>
          </p:nvSpPr>
          <p:spPr bwMode="auto">
            <a:xfrm>
              <a:off x="0" y="3662"/>
              <a:ext cx="1049"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4163" indent="-284163">
                <a:defRPr sz="2400">
                  <a:solidFill>
                    <a:schemeClr val="tx1"/>
                  </a:solidFill>
                  <a:latin typeface="Times New Roman" pitchFamily="18" charset="0"/>
                </a:defRPr>
              </a:lvl1pPr>
              <a:lvl2pPr marL="5746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25000"/>
                </a:spcBef>
                <a:buClr>
                  <a:srgbClr val="FFBA00"/>
                </a:buClr>
                <a:buFont typeface="Monotype Sorts" pitchFamily="2" charset="2"/>
                <a:buNone/>
                <a:defRPr/>
              </a:pPr>
              <a:r>
                <a:rPr lang="en-GB" sz="2000" dirty="0" smtClean="0">
                  <a:solidFill>
                    <a:srgbClr val="000066"/>
                  </a:solidFill>
                  <a:latin typeface="Tahoma" pitchFamily="34" charset="0"/>
                </a:rPr>
                <a:t>Fluphenazine</a:t>
              </a:r>
            </a:p>
            <a:p>
              <a:pPr>
                <a:spcBef>
                  <a:spcPct val="25000"/>
                </a:spcBef>
                <a:buClr>
                  <a:srgbClr val="FFBA00"/>
                </a:buClr>
                <a:buFont typeface="Monotype Sorts" pitchFamily="2" charset="2"/>
                <a:buNone/>
                <a:defRPr/>
              </a:pPr>
              <a:r>
                <a:rPr lang="en-GB" sz="2000" dirty="0" smtClean="0">
                  <a:solidFill>
                    <a:schemeClr val="bg1">
                      <a:lumMod val="50000"/>
                    </a:schemeClr>
                  </a:solidFill>
                  <a:latin typeface="Tahoma" pitchFamily="34" charset="0"/>
                </a:rPr>
                <a:t>Haloperidol</a:t>
              </a:r>
              <a:endParaRPr lang="en-GB" sz="1800" dirty="0" smtClean="0">
                <a:solidFill>
                  <a:schemeClr val="bg1">
                    <a:lumMod val="50000"/>
                  </a:schemeClr>
                </a:solidFill>
                <a:effectLst>
                  <a:outerShdw blurRad="38100" dist="38100" dir="2700000" algn="tl">
                    <a:srgbClr val="C0C0C0"/>
                  </a:outerShdw>
                </a:effectLst>
                <a:latin typeface="Arial" pitchFamily="34" charset="0"/>
              </a:endParaRPr>
            </a:p>
          </p:txBody>
        </p:sp>
      </p:grpSp>
      <p:sp>
        <p:nvSpPr>
          <p:cNvPr id="55321" name="Rectangle 51"/>
          <p:cNvSpPr>
            <a:spLocks noChangeArrowheads="1"/>
          </p:cNvSpPr>
          <p:nvPr/>
        </p:nvSpPr>
        <p:spPr bwMode="auto">
          <a:xfrm>
            <a:off x="0" y="279400"/>
            <a:ext cx="9144000" cy="9779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a:solidFill>
                  <a:srgbClr val="000066"/>
                </a:solidFill>
              </a:rPr>
              <a:t>LOW DOSE</a:t>
            </a:r>
          </a:p>
          <a:p>
            <a:pPr algn="ctr"/>
            <a:r>
              <a:rPr lang="en-GB">
                <a:solidFill>
                  <a:schemeClr val="tx1"/>
                </a:solidFill>
              </a:rPr>
              <a:t>CUMULATIVE RATES OF RELAPSE</a:t>
            </a:r>
          </a:p>
          <a:p>
            <a:pPr algn="ctr"/>
            <a:r>
              <a:rPr lang="en-GB">
                <a:solidFill>
                  <a:schemeClr val="tx1"/>
                </a:solidFill>
              </a:rPr>
              <a:t> ONE YEAR OF MAINTENANCE THERAPY (DEPOT</a:t>
            </a:r>
            <a:r>
              <a:rPr lang="en-GB">
                <a:solidFill>
                  <a:srgbClr val="001454"/>
                </a:solidFill>
              </a:rPr>
              <a:t>)</a:t>
            </a:r>
            <a:endParaRPr lang="en-US">
              <a:solidFill>
                <a:srgbClr val="001454"/>
              </a:solidFill>
            </a:endParaRPr>
          </a:p>
        </p:txBody>
      </p:sp>
      <p:sp>
        <p:nvSpPr>
          <p:cNvPr id="55322" name="Rectangle 52"/>
          <p:cNvSpPr>
            <a:spLocks noChangeArrowheads="1"/>
          </p:cNvSpPr>
          <p:nvPr/>
        </p:nvSpPr>
        <p:spPr bwMode="auto">
          <a:xfrm>
            <a:off x="1701800" y="5956300"/>
            <a:ext cx="215900" cy="165100"/>
          </a:xfrm>
          <a:prstGeom prst="rect">
            <a:avLst/>
          </a:prstGeom>
          <a:solidFill>
            <a:srgbClr val="000066"/>
          </a:solidFill>
          <a:ln w="3175">
            <a:solidFill>
              <a:schemeClr val="tx1"/>
            </a:solidFill>
            <a:miter lim="800000"/>
            <a:headEnd/>
            <a:tailEnd/>
          </a:ln>
        </p:spPr>
        <p:txBody>
          <a:bodyPr wrap="none" anchor="ctr"/>
          <a:lstStyle/>
          <a:p>
            <a:endParaRPr lang="en-US"/>
          </a:p>
        </p:txBody>
      </p:sp>
      <p:sp>
        <p:nvSpPr>
          <p:cNvPr id="30748" name="Rectangle 54"/>
          <p:cNvSpPr>
            <a:spLocks noChangeArrowheads="1"/>
          </p:cNvSpPr>
          <p:nvPr/>
        </p:nvSpPr>
        <p:spPr bwMode="auto">
          <a:xfrm>
            <a:off x="1689100" y="6299200"/>
            <a:ext cx="215900" cy="165100"/>
          </a:xfrm>
          <a:prstGeom prst="rect">
            <a:avLst/>
          </a:prstGeom>
          <a:solidFill>
            <a:schemeClr val="bg1">
              <a:lumMod val="65000"/>
            </a:schemeClr>
          </a:solidFill>
          <a:ln w="3175">
            <a:solidFill>
              <a:schemeClr val="bg1">
                <a:lumMod val="50000"/>
              </a:schemeClr>
            </a:solidFill>
            <a:miter lim="800000"/>
            <a:headEnd/>
            <a:tailEnd/>
          </a:ln>
          <a:effectLst/>
        </p:spPr>
        <p:txBody>
          <a:bodyPr wrap="none" anchor="ctr"/>
          <a:lstStyle/>
          <a:p>
            <a:pPr>
              <a:defRPr/>
            </a:pPr>
            <a:endParaRPr lang="en-US">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57188" y="261938"/>
            <a:ext cx="8532812" cy="854075"/>
          </a:xfrm>
        </p:spPr>
        <p:txBody>
          <a:bodyPr/>
          <a:lstStyle/>
          <a:p>
            <a:pPr algn="ctr"/>
            <a:r>
              <a:rPr lang="en-GB" sz="2400" smtClean="0">
                <a:solidFill>
                  <a:srgbClr val="000066"/>
                </a:solidFill>
                <a:latin typeface="Tahoma" pitchFamily="34" charset="0"/>
              </a:rPr>
              <a:t>MAINTENANCE TARGETED/INTERMITTENT TREATMENT</a:t>
            </a:r>
            <a:r>
              <a:rPr lang="en-GB" sz="2400" smtClean="0">
                <a:solidFill>
                  <a:srgbClr val="001454"/>
                </a:solidFill>
                <a:latin typeface="Tahoma" pitchFamily="34" charset="0"/>
              </a:rPr>
              <a:t/>
            </a:r>
            <a:br>
              <a:rPr lang="en-GB" sz="2400" smtClean="0">
                <a:solidFill>
                  <a:srgbClr val="001454"/>
                </a:solidFill>
                <a:latin typeface="Tahoma" pitchFamily="34" charset="0"/>
              </a:rPr>
            </a:br>
            <a:r>
              <a:rPr lang="en-GB" sz="2800" smtClean="0">
                <a:solidFill>
                  <a:schemeClr val="tx1"/>
                </a:solidFill>
                <a:latin typeface="Tahoma" pitchFamily="34" charset="0"/>
              </a:rPr>
              <a:t>RELAPSE AT 12 AND 24 MONTHS</a:t>
            </a:r>
            <a:endParaRPr lang="en-US" sz="2800" smtClean="0">
              <a:solidFill>
                <a:schemeClr val="tx1"/>
              </a:solidFill>
              <a:latin typeface="Tahoma" pitchFamily="34" charset="0"/>
            </a:endParaRPr>
          </a:p>
        </p:txBody>
      </p:sp>
      <p:graphicFrame>
        <p:nvGraphicFramePr>
          <p:cNvPr id="56323" name="Object 3"/>
          <p:cNvGraphicFramePr>
            <a:graphicFrameLocks noGrp="1" noChangeAspect="1"/>
          </p:cNvGraphicFramePr>
          <p:nvPr>
            <p:ph type="chart" idx="1"/>
          </p:nvPr>
        </p:nvGraphicFramePr>
        <p:xfrm>
          <a:off x="377825" y="254000"/>
          <a:ext cx="8477250" cy="5657850"/>
        </p:xfrm>
        <a:graphic>
          <a:graphicData uri="http://schemas.openxmlformats.org/presentationml/2006/ole">
            <mc:AlternateContent xmlns:mc="http://schemas.openxmlformats.org/markup-compatibility/2006">
              <mc:Choice xmlns:v="urn:schemas-microsoft-com:vml" Requires="v">
                <p:oleObj spid="_x0000_s56330" name="Chart" r:id="rId5" imgW="8477402" imgH="5658002" progId="Excel.Chart.8">
                  <p:embed/>
                </p:oleObj>
              </mc:Choice>
              <mc:Fallback>
                <p:oleObj name="Chart" r:id="rId5" imgW="8477402" imgH="5658002"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5" y="254000"/>
                        <a:ext cx="847725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6324" name="Text Box 4"/>
          <p:cNvSpPr txBox="1">
            <a:spLocks noChangeArrowheads="1"/>
          </p:cNvSpPr>
          <p:nvPr/>
        </p:nvSpPr>
        <p:spPr bwMode="auto">
          <a:xfrm>
            <a:off x="1174750" y="5145088"/>
            <a:ext cx="1155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eaLnBrk="1" hangingPunct="1"/>
            <a:r>
              <a:rPr lang="en-GB" i="1">
                <a:solidFill>
                  <a:schemeClr val="tx1"/>
                </a:solidFill>
              </a:rPr>
              <a:t>Herz et al</a:t>
            </a:r>
          </a:p>
          <a:p>
            <a:pPr algn="ctr" eaLnBrk="1" hangingPunct="1"/>
            <a:r>
              <a:rPr lang="en-GB">
                <a:solidFill>
                  <a:schemeClr val="tx1"/>
                </a:solidFill>
              </a:rPr>
              <a:t>1991</a:t>
            </a:r>
            <a:endParaRPr lang="en-US">
              <a:solidFill>
                <a:schemeClr val="tx1"/>
              </a:solidFill>
            </a:endParaRPr>
          </a:p>
        </p:txBody>
      </p:sp>
      <p:sp>
        <p:nvSpPr>
          <p:cNvPr id="56325" name="Text Box 5"/>
          <p:cNvSpPr txBox="1">
            <a:spLocks noChangeArrowheads="1"/>
          </p:cNvSpPr>
          <p:nvPr/>
        </p:nvSpPr>
        <p:spPr bwMode="auto">
          <a:xfrm>
            <a:off x="2365375" y="5167313"/>
            <a:ext cx="1198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eaLnBrk="1" hangingPunct="1"/>
            <a:r>
              <a:rPr lang="en-GB" i="1">
                <a:solidFill>
                  <a:schemeClr val="tx1"/>
                </a:solidFill>
              </a:rPr>
              <a:t>Carpenter</a:t>
            </a:r>
          </a:p>
          <a:p>
            <a:pPr algn="ctr" eaLnBrk="1" hangingPunct="1"/>
            <a:r>
              <a:rPr lang="en-GB" i="1">
                <a:solidFill>
                  <a:schemeClr val="tx1"/>
                </a:solidFill>
              </a:rPr>
              <a:t>et al</a:t>
            </a:r>
            <a:r>
              <a:rPr lang="en-GB">
                <a:solidFill>
                  <a:schemeClr val="tx1"/>
                </a:solidFill>
              </a:rPr>
              <a:t> 1991</a:t>
            </a:r>
            <a:endParaRPr lang="en-US" sz="2400">
              <a:solidFill>
                <a:schemeClr val="tx1"/>
              </a:solidFill>
              <a:latin typeface="Times New Roman" pitchFamily="18" charset="0"/>
            </a:endParaRPr>
          </a:p>
        </p:txBody>
      </p:sp>
      <p:sp>
        <p:nvSpPr>
          <p:cNvPr id="56326" name="Text Box 6"/>
          <p:cNvSpPr txBox="1">
            <a:spLocks noChangeArrowheads="1"/>
          </p:cNvSpPr>
          <p:nvPr/>
        </p:nvSpPr>
        <p:spPr bwMode="auto">
          <a:xfrm>
            <a:off x="3768725" y="5180013"/>
            <a:ext cx="1255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eaLnBrk="1" hangingPunct="1"/>
            <a:r>
              <a:rPr lang="en-GB" i="1">
                <a:solidFill>
                  <a:schemeClr val="tx1"/>
                </a:solidFill>
              </a:rPr>
              <a:t>Jolley et al</a:t>
            </a:r>
          </a:p>
          <a:p>
            <a:pPr algn="ctr" eaLnBrk="1" hangingPunct="1"/>
            <a:r>
              <a:rPr lang="en-GB">
                <a:solidFill>
                  <a:schemeClr val="tx1"/>
                </a:solidFill>
              </a:rPr>
              <a:t>1990</a:t>
            </a:r>
            <a:endParaRPr lang="en-US">
              <a:solidFill>
                <a:schemeClr val="tx1"/>
              </a:solidFill>
            </a:endParaRPr>
          </a:p>
        </p:txBody>
      </p:sp>
      <p:sp>
        <p:nvSpPr>
          <p:cNvPr id="56327" name="Text Box 7"/>
          <p:cNvSpPr txBox="1">
            <a:spLocks noChangeArrowheads="1"/>
          </p:cNvSpPr>
          <p:nvPr/>
        </p:nvSpPr>
        <p:spPr bwMode="auto">
          <a:xfrm>
            <a:off x="5045075" y="5194300"/>
            <a:ext cx="1390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eaLnBrk="1" hangingPunct="1"/>
            <a:r>
              <a:rPr lang="en-GB" i="1">
                <a:solidFill>
                  <a:schemeClr val="tx1"/>
                </a:solidFill>
              </a:rPr>
              <a:t>Gaebel et al</a:t>
            </a:r>
          </a:p>
          <a:p>
            <a:pPr algn="ctr" eaLnBrk="1" hangingPunct="1"/>
            <a:r>
              <a:rPr lang="en-GB">
                <a:solidFill>
                  <a:schemeClr val="tx1"/>
                </a:solidFill>
              </a:rPr>
              <a:t>1993</a:t>
            </a:r>
            <a:endParaRPr lang="en-US">
              <a:solidFill>
                <a:schemeClr val="tx1"/>
              </a:solidFill>
            </a:endParaRPr>
          </a:p>
        </p:txBody>
      </p:sp>
      <p:sp>
        <p:nvSpPr>
          <p:cNvPr id="56328" name="Text Box 8"/>
          <p:cNvSpPr txBox="1">
            <a:spLocks noChangeArrowheads="1"/>
          </p:cNvSpPr>
          <p:nvPr/>
        </p:nvSpPr>
        <p:spPr bwMode="auto">
          <a:xfrm>
            <a:off x="6553200" y="5194300"/>
            <a:ext cx="1558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US" i="1">
                <a:solidFill>
                  <a:schemeClr val="tx1"/>
                </a:solidFill>
              </a:rPr>
              <a:t>Schooler et al</a:t>
            </a:r>
          </a:p>
          <a:p>
            <a:pPr algn="ctr"/>
            <a:r>
              <a:rPr lang="en-US">
                <a:solidFill>
                  <a:schemeClr val="tx1"/>
                </a:solidFill>
              </a:rPr>
              <a:t>1997</a:t>
            </a:r>
            <a:endParaRPr lang="en-US" b="1">
              <a:solidFill>
                <a:schemeClr val="tx1"/>
              </a:solidFill>
            </a:endParaRPr>
          </a:p>
        </p:txBody>
      </p:sp>
      <p:sp>
        <p:nvSpPr>
          <p:cNvPr id="56329" name="Text Box 9"/>
          <p:cNvSpPr txBox="1">
            <a:spLocks noChangeArrowheads="1"/>
          </p:cNvSpPr>
          <p:nvPr/>
        </p:nvSpPr>
        <p:spPr bwMode="auto">
          <a:xfrm>
            <a:off x="354013" y="6061075"/>
            <a:ext cx="287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US">
                <a:solidFill>
                  <a:schemeClr val="tx1"/>
                </a:solidFill>
              </a:rPr>
              <a:t>C=continuous, T=targeted</a:t>
            </a:r>
            <a:endParaRPr lang="en-US" b="1">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1275" y="-169863"/>
            <a:ext cx="9134475" cy="1066801"/>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7" name="Text Box 3"/>
          <p:cNvSpPr txBox="1">
            <a:spLocks noChangeArrowheads="1"/>
          </p:cNvSpPr>
          <p:nvPr/>
        </p:nvSpPr>
        <p:spPr bwMode="auto">
          <a:xfrm>
            <a:off x="155575" y="3192463"/>
            <a:ext cx="30480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50000"/>
              </a:lnSpc>
              <a:spcBef>
                <a:spcPct val="50000"/>
              </a:spcBef>
            </a:pPr>
            <a:r>
              <a:rPr lang="de-DE" altLang="en-GB" sz="1400">
                <a:solidFill>
                  <a:schemeClr val="tx1"/>
                </a:solidFill>
              </a:rPr>
              <a:t>Tamminga 1993 – clozapine  n=39</a:t>
            </a:r>
            <a:endParaRPr lang="de-DE" altLang="en-GB" sz="1400">
              <a:solidFill>
                <a:schemeClr val="bg1"/>
              </a:solidFill>
            </a:endParaRPr>
          </a:p>
        </p:txBody>
      </p:sp>
      <p:sp>
        <p:nvSpPr>
          <p:cNvPr id="57348" name="Text Box 4"/>
          <p:cNvSpPr txBox="1">
            <a:spLocks noChangeArrowheads="1"/>
          </p:cNvSpPr>
          <p:nvPr/>
        </p:nvSpPr>
        <p:spPr bwMode="auto">
          <a:xfrm>
            <a:off x="160338" y="3589338"/>
            <a:ext cx="32766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50000"/>
              </a:lnSpc>
              <a:spcBef>
                <a:spcPct val="50000"/>
              </a:spcBef>
            </a:pPr>
            <a:r>
              <a:rPr lang="de-DE" altLang="en-GB" sz="1400">
                <a:solidFill>
                  <a:schemeClr val="tx1"/>
                </a:solidFill>
              </a:rPr>
              <a:t>Essock 1996 – clozapine  n=124</a:t>
            </a:r>
            <a:endParaRPr lang="de-DE" altLang="en-GB" sz="1400">
              <a:solidFill>
                <a:schemeClr val="bg1"/>
              </a:solidFill>
            </a:endParaRPr>
          </a:p>
        </p:txBody>
      </p:sp>
      <p:sp>
        <p:nvSpPr>
          <p:cNvPr id="57349" name="Text Box 5"/>
          <p:cNvSpPr txBox="1">
            <a:spLocks noChangeArrowheads="1"/>
          </p:cNvSpPr>
          <p:nvPr/>
        </p:nvSpPr>
        <p:spPr bwMode="auto">
          <a:xfrm>
            <a:off x="155575" y="4503738"/>
            <a:ext cx="28956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50000"/>
              </a:lnSpc>
              <a:spcBef>
                <a:spcPct val="50000"/>
              </a:spcBef>
            </a:pPr>
            <a:r>
              <a:rPr lang="de-DE" altLang="en-GB" sz="1400">
                <a:solidFill>
                  <a:schemeClr val="tx1"/>
                </a:solidFill>
              </a:rPr>
              <a:t>Tran 1998a – olanzapine  n=55</a:t>
            </a:r>
            <a:endParaRPr lang="de-DE" altLang="en-GB" sz="1400">
              <a:solidFill>
                <a:schemeClr val="bg1"/>
              </a:solidFill>
            </a:endParaRPr>
          </a:p>
        </p:txBody>
      </p:sp>
      <p:sp>
        <p:nvSpPr>
          <p:cNvPr id="57350" name="Text Box 6"/>
          <p:cNvSpPr txBox="1">
            <a:spLocks noChangeArrowheads="1"/>
          </p:cNvSpPr>
          <p:nvPr/>
        </p:nvSpPr>
        <p:spPr bwMode="auto">
          <a:xfrm>
            <a:off x="155575" y="4884738"/>
            <a:ext cx="28956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50000"/>
              </a:lnSpc>
              <a:spcBef>
                <a:spcPct val="50000"/>
              </a:spcBef>
            </a:pPr>
            <a:r>
              <a:rPr lang="de-DE" altLang="en-GB" sz="1400">
                <a:solidFill>
                  <a:schemeClr val="tx1"/>
                </a:solidFill>
              </a:rPr>
              <a:t>Tran 1998b – olanzapine  n=62</a:t>
            </a:r>
            <a:endParaRPr lang="de-DE" altLang="en-GB" sz="1400">
              <a:solidFill>
                <a:schemeClr val="bg1"/>
              </a:solidFill>
            </a:endParaRPr>
          </a:p>
        </p:txBody>
      </p:sp>
      <p:sp>
        <p:nvSpPr>
          <p:cNvPr id="57351" name="Text Box 7"/>
          <p:cNvSpPr txBox="1">
            <a:spLocks noChangeArrowheads="1"/>
          </p:cNvSpPr>
          <p:nvPr/>
        </p:nvSpPr>
        <p:spPr bwMode="auto">
          <a:xfrm>
            <a:off x="158750" y="6092825"/>
            <a:ext cx="36163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80000"/>
              </a:lnSpc>
              <a:spcBef>
                <a:spcPct val="50000"/>
              </a:spcBef>
            </a:pPr>
            <a:r>
              <a:rPr lang="de-DE" altLang="en-GB" sz="1400" b="1">
                <a:solidFill>
                  <a:schemeClr val="tx2"/>
                </a:solidFill>
                <a:latin typeface="Arial" pitchFamily="34" charset="0"/>
                <a:cs typeface="Times New Roman" pitchFamily="18" charset="0"/>
              </a:rPr>
              <a:t>Pooled RD </a:t>
            </a:r>
            <a:r>
              <a:rPr lang="de-DE" altLang="en-GB" sz="1400" b="1">
                <a:solidFill>
                  <a:schemeClr val="tx1"/>
                </a:solidFill>
                <a:latin typeface="Arial" pitchFamily="34" charset="0"/>
              </a:rPr>
              <a:t>–</a:t>
            </a:r>
            <a:r>
              <a:rPr lang="de-DE" altLang="en-GB" sz="1400" b="1">
                <a:solidFill>
                  <a:schemeClr val="tx2"/>
                </a:solidFill>
                <a:latin typeface="Arial" pitchFamily="34" charset="0"/>
                <a:cs typeface="Times New Roman" pitchFamily="18" charset="0"/>
              </a:rPr>
              <a:t>0.08, 95% CI </a:t>
            </a:r>
            <a:r>
              <a:rPr lang="de-DE" altLang="en-GB" sz="1400" b="1">
                <a:solidFill>
                  <a:schemeClr val="tx1"/>
                </a:solidFill>
                <a:latin typeface="Arial" pitchFamily="34" charset="0"/>
              </a:rPr>
              <a:t>–</a:t>
            </a:r>
            <a:r>
              <a:rPr lang="de-DE" altLang="en-GB" sz="1400" b="1">
                <a:solidFill>
                  <a:schemeClr val="tx2"/>
                </a:solidFill>
                <a:latin typeface="Arial" pitchFamily="34" charset="0"/>
                <a:cs typeface="Times New Roman" pitchFamily="18" charset="0"/>
              </a:rPr>
              <a:t>0.12, </a:t>
            </a:r>
            <a:r>
              <a:rPr lang="de-DE" altLang="en-GB" sz="1400" b="1">
                <a:solidFill>
                  <a:schemeClr val="tx1"/>
                </a:solidFill>
                <a:latin typeface="Arial" pitchFamily="34" charset="0"/>
              </a:rPr>
              <a:t>–</a:t>
            </a:r>
            <a:r>
              <a:rPr lang="de-DE" altLang="en-GB" sz="1400" b="1">
                <a:solidFill>
                  <a:schemeClr val="tx2"/>
                </a:solidFill>
                <a:latin typeface="Arial" pitchFamily="34" charset="0"/>
                <a:cs typeface="Times New Roman" pitchFamily="18" charset="0"/>
              </a:rPr>
              <a:t>0.04, </a:t>
            </a:r>
            <a:br>
              <a:rPr lang="de-DE" altLang="en-GB" sz="1400" b="1">
                <a:solidFill>
                  <a:schemeClr val="tx2"/>
                </a:solidFill>
                <a:latin typeface="Arial" pitchFamily="34" charset="0"/>
                <a:cs typeface="Times New Roman" pitchFamily="18" charset="0"/>
              </a:rPr>
            </a:br>
            <a:r>
              <a:rPr lang="de-DE" altLang="en-GB" sz="1400" b="1">
                <a:solidFill>
                  <a:schemeClr val="tx2"/>
                </a:solidFill>
                <a:latin typeface="Arial" pitchFamily="34" charset="0"/>
                <a:cs typeface="Times New Roman" pitchFamily="18" charset="0"/>
              </a:rPr>
              <a:t>p=0.0001, NNT = 13</a:t>
            </a:r>
            <a:endParaRPr lang="de-DE" altLang="en-GB" sz="1400" b="1">
              <a:solidFill>
                <a:srgbClr val="FFFF00"/>
              </a:solidFill>
              <a:latin typeface="Arial" pitchFamily="34" charset="0"/>
            </a:endParaRPr>
          </a:p>
        </p:txBody>
      </p:sp>
      <p:sp>
        <p:nvSpPr>
          <p:cNvPr id="57352" name="Text Box 8"/>
          <p:cNvSpPr txBox="1">
            <a:spLocks noChangeArrowheads="1"/>
          </p:cNvSpPr>
          <p:nvPr/>
        </p:nvSpPr>
        <p:spPr bwMode="auto">
          <a:xfrm>
            <a:off x="3255963" y="3132138"/>
            <a:ext cx="2084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600" b="1">
                <a:solidFill>
                  <a:schemeClr val="tx1"/>
                </a:solidFill>
                <a:latin typeface="Arial" pitchFamily="34" charset="0"/>
              </a:rPr>
              <a:t>  4%                 0%</a:t>
            </a:r>
            <a:endParaRPr lang="de-DE" altLang="en-GB" sz="1400" b="1">
              <a:solidFill>
                <a:schemeClr val="bg1"/>
              </a:solidFill>
              <a:latin typeface="Arial" pitchFamily="34" charset="0"/>
            </a:endParaRPr>
          </a:p>
        </p:txBody>
      </p:sp>
      <p:sp>
        <p:nvSpPr>
          <p:cNvPr id="57353" name="Text Box 9"/>
          <p:cNvSpPr txBox="1">
            <a:spLocks noChangeArrowheads="1"/>
          </p:cNvSpPr>
          <p:nvPr/>
        </p:nvSpPr>
        <p:spPr bwMode="auto">
          <a:xfrm>
            <a:off x="3255963" y="3513138"/>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600" b="1">
                <a:solidFill>
                  <a:schemeClr val="tx1"/>
                </a:solidFill>
                <a:latin typeface="Arial" pitchFamily="34" charset="0"/>
              </a:rPr>
              <a:t>17%               31%</a:t>
            </a:r>
            <a:endParaRPr lang="de-DE" altLang="en-GB" sz="1400" b="1">
              <a:solidFill>
                <a:schemeClr val="bg1"/>
              </a:solidFill>
              <a:latin typeface="Arial" pitchFamily="34" charset="0"/>
            </a:endParaRPr>
          </a:p>
        </p:txBody>
      </p:sp>
      <p:sp>
        <p:nvSpPr>
          <p:cNvPr id="57354" name="Text Box 10"/>
          <p:cNvSpPr txBox="1">
            <a:spLocks noChangeArrowheads="1"/>
          </p:cNvSpPr>
          <p:nvPr/>
        </p:nvSpPr>
        <p:spPr bwMode="auto">
          <a:xfrm>
            <a:off x="3255963" y="4427538"/>
            <a:ext cx="193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600" b="1">
                <a:solidFill>
                  <a:schemeClr val="tx1"/>
                </a:solidFill>
                <a:latin typeface="Arial" pitchFamily="34" charset="0"/>
              </a:rPr>
              <a:t>22%               20%</a:t>
            </a:r>
            <a:endParaRPr lang="de-DE" altLang="en-GB" sz="1400" b="1">
              <a:solidFill>
                <a:schemeClr val="bg1"/>
              </a:solidFill>
              <a:latin typeface="Arial" pitchFamily="34" charset="0"/>
            </a:endParaRPr>
          </a:p>
        </p:txBody>
      </p:sp>
      <p:sp>
        <p:nvSpPr>
          <p:cNvPr id="57355" name="Text Box 11"/>
          <p:cNvSpPr txBox="1">
            <a:spLocks noChangeArrowheads="1"/>
          </p:cNvSpPr>
          <p:nvPr/>
        </p:nvSpPr>
        <p:spPr bwMode="auto">
          <a:xfrm>
            <a:off x="3255963" y="4808538"/>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600" b="1">
                <a:solidFill>
                  <a:schemeClr val="tx1"/>
                </a:solidFill>
                <a:latin typeface="Arial" pitchFamily="34" charset="0"/>
              </a:rPr>
              <a:t>13%               21%</a:t>
            </a:r>
            <a:endParaRPr lang="de-DE" altLang="en-GB" sz="1400" b="1">
              <a:solidFill>
                <a:schemeClr val="bg1"/>
              </a:solidFill>
              <a:latin typeface="Arial" pitchFamily="34" charset="0"/>
            </a:endParaRPr>
          </a:p>
        </p:txBody>
      </p:sp>
      <p:sp>
        <p:nvSpPr>
          <p:cNvPr id="57356" name="Text Box 12"/>
          <p:cNvSpPr txBox="1">
            <a:spLocks noChangeArrowheads="1"/>
          </p:cNvSpPr>
          <p:nvPr/>
        </p:nvSpPr>
        <p:spPr bwMode="auto">
          <a:xfrm>
            <a:off x="2652713" y="5570538"/>
            <a:ext cx="3340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400" b="1">
                <a:solidFill>
                  <a:schemeClr val="tx2"/>
                </a:solidFill>
                <a:latin typeface="Arial" pitchFamily="34" charset="0"/>
              </a:rPr>
              <a:t> </a:t>
            </a:r>
            <a:r>
              <a:rPr lang="de-DE" altLang="en-GB" sz="1400" b="1">
                <a:solidFill>
                  <a:srgbClr val="CC0000"/>
                </a:solidFill>
                <a:latin typeface="Arial" pitchFamily="34" charset="0"/>
              </a:rPr>
              <a:t>159/1063 (15%)  139/584 (23%)</a:t>
            </a:r>
            <a:endParaRPr lang="de-DE" altLang="en-GB" sz="1400" b="1">
              <a:solidFill>
                <a:srgbClr val="FFFF00"/>
              </a:solidFill>
              <a:latin typeface="Arial" pitchFamily="34" charset="0"/>
            </a:endParaRPr>
          </a:p>
        </p:txBody>
      </p:sp>
      <p:sp>
        <p:nvSpPr>
          <p:cNvPr id="57357" name="Text Box 13"/>
          <p:cNvSpPr txBox="1">
            <a:spLocks noChangeArrowheads="1"/>
          </p:cNvSpPr>
          <p:nvPr/>
        </p:nvSpPr>
        <p:spPr bwMode="auto">
          <a:xfrm>
            <a:off x="2695575" y="1198563"/>
            <a:ext cx="14478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lnSpc>
                <a:spcPct val="60000"/>
              </a:lnSpc>
              <a:spcBef>
                <a:spcPct val="50000"/>
              </a:spcBef>
            </a:pPr>
            <a:r>
              <a:rPr lang="de-DE" altLang="en-GB" sz="1500" b="1">
                <a:solidFill>
                  <a:srgbClr val="000066"/>
                </a:solidFill>
              </a:rPr>
              <a:t>SGA</a:t>
            </a:r>
          </a:p>
          <a:p>
            <a:pPr algn="ctr">
              <a:lnSpc>
                <a:spcPct val="60000"/>
              </a:lnSpc>
              <a:spcBef>
                <a:spcPct val="50000"/>
              </a:spcBef>
            </a:pPr>
            <a:r>
              <a:rPr lang="de-DE" altLang="en-GB" sz="1500" b="1">
                <a:solidFill>
                  <a:srgbClr val="000066"/>
                </a:solidFill>
              </a:rPr>
              <a:t>% relapsed</a:t>
            </a:r>
          </a:p>
        </p:txBody>
      </p:sp>
      <p:sp>
        <p:nvSpPr>
          <p:cNvPr id="57358" name="Text Box 14"/>
          <p:cNvSpPr txBox="1">
            <a:spLocks noChangeArrowheads="1"/>
          </p:cNvSpPr>
          <p:nvPr/>
        </p:nvSpPr>
        <p:spPr bwMode="auto">
          <a:xfrm>
            <a:off x="4052888" y="1198563"/>
            <a:ext cx="14986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lnSpc>
                <a:spcPct val="60000"/>
              </a:lnSpc>
              <a:spcBef>
                <a:spcPct val="50000"/>
              </a:spcBef>
            </a:pPr>
            <a:r>
              <a:rPr lang="de-DE" altLang="en-GB" sz="1500" b="1">
                <a:solidFill>
                  <a:srgbClr val="000066"/>
                </a:solidFill>
              </a:rPr>
              <a:t>Haloperidol</a:t>
            </a:r>
          </a:p>
          <a:p>
            <a:pPr algn="ctr">
              <a:lnSpc>
                <a:spcPct val="60000"/>
              </a:lnSpc>
              <a:spcBef>
                <a:spcPct val="50000"/>
              </a:spcBef>
            </a:pPr>
            <a:r>
              <a:rPr lang="de-DE" altLang="en-GB" sz="1500" b="1">
                <a:solidFill>
                  <a:srgbClr val="000066"/>
                </a:solidFill>
              </a:rPr>
              <a:t>% relapsed</a:t>
            </a:r>
          </a:p>
        </p:txBody>
      </p:sp>
      <p:sp>
        <p:nvSpPr>
          <p:cNvPr id="57359" name="Text Box 15"/>
          <p:cNvSpPr txBox="1">
            <a:spLocks noChangeArrowheads="1"/>
          </p:cNvSpPr>
          <p:nvPr/>
        </p:nvSpPr>
        <p:spPr bwMode="auto">
          <a:xfrm>
            <a:off x="160338" y="1839913"/>
            <a:ext cx="32004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80000"/>
              </a:lnSpc>
              <a:spcBef>
                <a:spcPct val="50000"/>
              </a:spcBef>
            </a:pPr>
            <a:r>
              <a:rPr lang="de-DE" altLang="en-GB" sz="1400">
                <a:solidFill>
                  <a:schemeClr val="tx1"/>
                </a:solidFill>
              </a:rPr>
              <a:t>Csernansky 2002 – risperidone n=365</a:t>
            </a:r>
            <a:endParaRPr lang="de-DE" altLang="en-GB" sz="1400">
              <a:solidFill>
                <a:schemeClr val="bg1"/>
              </a:solidFill>
            </a:endParaRPr>
          </a:p>
        </p:txBody>
      </p:sp>
      <p:sp>
        <p:nvSpPr>
          <p:cNvPr id="57360" name="Text Box 16"/>
          <p:cNvSpPr txBox="1">
            <a:spLocks noChangeArrowheads="1"/>
          </p:cNvSpPr>
          <p:nvPr/>
        </p:nvSpPr>
        <p:spPr bwMode="auto">
          <a:xfrm>
            <a:off x="3255963" y="2646363"/>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600" b="1">
                <a:solidFill>
                  <a:schemeClr val="tx1"/>
                </a:solidFill>
                <a:latin typeface="Arial" pitchFamily="34" charset="0"/>
              </a:rPr>
              <a:t>18%               35%</a:t>
            </a:r>
            <a:endParaRPr lang="de-DE" altLang="en-GB" sz="1400" b="1">
              <a:solidFill>
                <a:schemeClr val="bg1"/>
              </a:solidFill>
              <a:latin typeface="Arial" pitchFamily="34" charset="0"/>
            </a:endParaRPr>
          </a:p>
        </p:txBody>
      </p:sp>
      <p:sp>
        <p:nvSpPr>
          <p:cNvPr id="57361" name="Text Box 17"/>
          <p:cNvSpPr txBox="1">
            <a:spLocks noChangeArrowheads="1"/>
          </p:cNvSpPr>
          <p:nvPr/>
        </p:nvSpPr>
        <p:spPr bwMode="auto">
          <a:xfrm>
            <a:off x="3255963" y="186055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600" b="1">
                <a:solidFill>
                  <a:schemeClr val="tx1"/>
                </a:solidFill>
                <a:latin typeface="Arial" pitchFamily="34" charset="0"/>
              </a:rPr>
              <a:t>23%               35%</a:t>
            </a:r>
            <a:endParaRPr lang="de-DE" altLang="en-GB" sz="1400" b="1">
              <a:solidFill>
                <a:schemeClr val="bg1"/>
              </a:solidFill>
              <a:latin typeface="Arial" pitchFamily="34" charset="0"/>
            </a:endParaRPr>
          </a:p>
        </p:txBody>
      </p:sp>
      <p:sp>
        <p:nvSpPr>
          <p:cNvPr id="57362" name="Text Box 18"/>
          <p:cNvSpPr txBox="1">
            <a:spLocks noChangeArrowheads="1"/>
          </p:cNvSpPr>
          <p:nvPr/>
        </p:nvSpPr>
        <p:spPr bwMode="auto">
          <a:xfrm>
            <a:off x="155575" y="2370138"/>
            <a:ext cx="29718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50000"/>
              </a:lnSpc>
              <a:spcBef>
                <a:spcPct val="50000"/>
              </a:spcBef>
            </a:pPr>
            <a:r>
              <a:rPr lang="de-DE" altLang="en-GB" sz="1400">
                <a:solidFill>
                  <a:schemeClr val="tx1"/>
                </a:solidFill>
              </a:rPr>
              <a:t>Daniel 1998</a:t>
            </a:r>
            <a:r>
              <a:rPr lang="de-DE" altLang="en-GB" sz="1400" b="1">
                <a:solidFill>
                  <a:schemeClr val="tx1"/>
                </a:solidFill>
              </a:rPr>
              <a:t>  – </a:t>
            </a:r>
            <a:r>
              <a:rPr lang="de-DE" altLang="en-GB" sz="1400">
                <a:solidFill>
                  <a:schemeClr val="tx1"/>
                </a:solidFill>
              </a:rPr>
              <a:t>sertindole  n=203</a:t>
            </a:r>
            <a:endParaRPr lang="de-DE" altLang="en-GB" sz="1400">
              <a:solidFill>
                <a:schemeClr val="bg1"/>
              </a:solidFill>
            </a:endParaRPr>
          </a:p>
        </p:txBody>
      </p:sp>
      <p:sp>
        <p:nvSpPr>
          <p:cNvPr id="57363" name="Text Box 19"/>
          <p:cNvSpPr txBox="1">
            <a:spLocks noChangeArrowheads="1"/>
          </p:cNvSpPr>
          <p:nvPr/>
        </p:nvSpPr>
        <p:spPr bwMode="auto">
          <a:xfrm>
            <a:off x="3255963" y="2251075"/>
            <a:ext cx="203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600" b="1">
                <a:solidFill>
                  <a:schemeClr val="tx1"/>
                </a:solidFill>
                <a:latin typeface="Arial" pitchFamily="34" charset="0"/>
              </a:rPr>
              <a:t>  2%               11%</a:t>
            </a:r>
            <a:endParaRPr lang="de-DE" altLang="en-GB" sz="1400" b="1">
              <a:solidFill>
                <a:schemeClr val="bg1"/>
              </a:solidFill>
              <a:latin typeface="Arial" pitchFamily="34" charset="0"/>
            </a:endParaRPr>
          </a:p>
        </p:txBody>
      </p:sp>
      <p:sp>
        <p:nvSpPr>
          <p:cNvPr id="57364" name="Text Box 20"/>
          <p:cNvSpPr txBox="1">
            <a:spLocks noChangeArrowheads="1"/>
          </p:cNvSpPr>
          <p:nvPr/>
        </p:nvSpPr>
        <p:spPr bwMode="auto">
          <a:xfrm>
            <a:off x="160338" y="2751138"/>
            <a:ext cx="35052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50000"/>
              </a:lnSpc>
              <a:spcBef>
                <a:spcPct val="50000"/>
              </a:spcBef>
            </a:pPr>
            <a:r>
              <a:rPr lang="de-DE" altLang="en-GB" sz="1400">
                <a:solidFill>
                  <a:schemeClr val="tx1"/>
                </a:solidFill>
              </a:rPr>
              <a:t>Speller 1997 – amisulpride  n=60</a:t>
            </a:r>
            <a:endParaRPr lang="de-DE" altLang="en-GB" sz="1400" baseline="30000">
              <a:solidFill>
                <a:schemeClr val="bg1"/>
              </a:solidFill>
            </a:endParaRPr>
          </a:p>
        </p:txBody>
      </p:sp>
      <p:sp>
        <p:nvSpPr>
          <p:cNvPr id="57365" name="Text Box 21"/>
          <p:cNvSpPr txBox="1">
            <a:spLocks noChangeArrowheads="1"/>
          </p:cNvSpPr>
          <p:nvPr/>
        </p:nvSpPr>
        <p:spPr bwMode="auto">
          <a:xfrm>
            <a:off x="3255963" y="3970338"/>
            <a:ext cx="233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600" b="1">
                <a:solidFill>
                  <a:schemeClr val="tx1"/>
                </a:solidFill>
                <a:latin typeface="Arial" pitchFamily="34" charset="0"/>
              </a:rPr>
              <a:t>29%               29%</a:t>
            </a:r>
            <a:endParaRPr lang="de-DE" altLang="en-GB" sz="1400" b="1">
              <a:solidFill>
                <a:schemeClr val="bg1"/>
              </a:solidFill>
              <a:latin typeface="Arial" pitchFamily="34" charset="0"/>
            </a:endParaRPr>
          </a:p>
        </p:txBody>
      </p:sp>
      <p:sp>
        <p:nvSpPr>
          <p:cNvPr id="57366" name="Text Box 22"/>
          <p:cNvSpPr txBox="1">
            <a:spLocks noChangeArrowheads="1"/>
          </p:cNvSpPr>
          <p:nvPr/>
        </p:nvSpPr>
        <p:spPr bwMode="auto">
          <a:xfrm>
            <a:off x="155575" y="4046538"/>
            <a:ext cx="30480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50000"/>
              </a:lnSpc>
              <a:spcBef>
                <a:spcPct val="50000"/>
              </a:spcBef>
            </a:pPr>
            <a:r>
              <a:rPr lang="de-DE" altLang="en-GB" sz="1400">
                <a:solidFill>
                  <a:schemeClr val="tx1"/>
                </a:solidFill>
              </a:rPr>
              <a:t>Rosenheck 1999 – clozapine  n=49</a:t>
            </a:r>
            <a:endParaRPr lang="de-DE" altLang="en-GB" sz="1400">
              <a:solidFill>
                <a:schemeClr val="bg1"/>
              </a:solidFill>
            </a:endParaRPr>
          </a:p>
        </p:txBody>
      </p:sp>
      <p:sp>
        <p:nvSpPr>
          <p:cNvPr id="57367" name="Text Box 23"/>
          <p:cNvSpPr txBox="1">
            <a:spLocks noChangeArrowheads="1"/>
          </p:cNvSpPr>
          <p:nvPr/>
        </p:nvSpPr>
        <p:spPr bwMode="auto">
          <a:xfrm>
            <a:off x="3255963" y="5189538"/>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1600" b="1">
                <a:solidFill>
                  <a:schemeClr val="tx1"/>
                </a:solidFill>
                <a:latin typeface="Arial" pitchFamily="34" charset="0"/>
              </a:rPr>
              <a:t>13%               19%</a:t>
            </a:r>
            <a:endParaRPr lang="de-DE" altLang="en-GB" sz="1400" b="1">
              <a:solidFill>
                <a:schemeClr val="bg1"/>
              </a:solidFill>
              <a:latin typeface="Arial" pitchFamily="34" charset="0"/>
            </a:endParaRPr>
          </a:p>
        </p:txBody>
      </p:sp>
      <p:sp>
        <p:nvSpPr>
          <p:cNvPr id="57368" name="Text Box 24"/>
          <p:cNvSpPr txBox="1">
            <a:spLocks noChangeArrowheads="1"/>
          </p:cNvSpPr>
          <p:nvPr/>
        </p:nvSpPr>
        <p:spPr bwMode="auto">
          <a:xfrm>
            <a:off x="155575" y="5265738"/>
            <a:ext cx="30480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50000"/>
              </a:lnSpc>
              <a:spcBef>
                <a:spcPct val="50000"/>
              </a:spcBef>
            </a:pPr>
            <a:r>
              <a:rPr lang="de-DE" altLang="en-GB" sz="1400">
                <a:solidFill>
                  <a:schemeClr val="tx1"/>
                </a:solidFill>
              </a:rPr>
              <a:t>Tran 1998c – olanzapine  n=690</a:t>
            </a:r>
            <a:endParaRPr lang="de-DE" altLang="en-GB" sz="1400">
              <a:solidFill>
                <a:schemeClr val="bg1"/>
              </a:solidFill>
            </a:endParaRPr>
          </a:p>
        </p:txBody>
      </p:sp>
      <p:sp>
        <p:nvSpPr>
          <p:cNvPr id="998425" name="Text Box 25"/>
          <p:cNvSpPr txBox="1">
            <a:spLocks noChangeArrowheads="1"/>
          </p:cNvSpPr>
          <p:nvPr/>
        </p:nvSpPr>
        <p:spPr bwMode="auto">
          <a:xfrm>
            <a:off x="3851275" y="6037263"/>
            <a:ext cx="685800"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altLang="en-GB" dirty="0">
                <a:solidFill>
                  <a:schemeClr val="tx1"/>
                </a:solidFill>
                <a:latin typeface="Arial" pitchFamily="34" charset="0"/>
              </a:rPr>
              <a:t>-0.6</a:t>
            </a:r>
            <a:endParaRPr lang="de-DE" altLang="en-GB" dirty="0">
              <a:solidFill>
                <a:schemeClr val="tx1"/>
              </a:solidFill>
              <a:effectLst>
                <a:outerShdw blurRad="38100" dist="38100" dir="2700000" algn="tl">
                  <a:srgbClr val="C0C0C0"/>
                </a:outerShdw>
              </a:effectLst>
              <a:latin typeface="Arial" pitchFamily="34" charset="0"/>
            </a:endParaRPr>
          </a:p>
        </p:txBody>
      </p:sp>
      <p:sp>
        <p:nvSpPr>
          <p:cNvPr id="998426" name="Text Box 26"/>
          <p:cNvSpPr txBox="1">
            <a:spLocks noChangeArrowheads="1"/>
          </p:cNvSpPr>
          <p:nvPr/>
        </p:nvSpPr>
        <p:spPr bwMode="auto">
          <a:xfrm>
            <a:off x="6416675" y="6037263"/>
            <a:ext cx="685800"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altLang="en-GB" dirty="0">
                <a:solidFill>
                  <a:schemeClr val="tx1"/>
                </a:solidFill>
                <a:latin typeface="Arial" pitchFamily="34" charset="0"/>
              </a:rPr>
              <a:t>0</a:t>
            </a:r>
            <a:endParaRPr lang="de-DE" altLang="en-GB" dirty="0">
              <a:solidFill>
                <a:schemeClr val="tx1"/>
              </a:solidFill>
              <a:effectLst>
                <a:outerShdw blurRad="38100" dist="38100" dir="2700000" algn="tl">
                  <a:srgbClr val="C0C0C0"/>
                </a:outerShdw>
              </a:effectLst>
              <a:latin typeface="Arial" pitchFamily="34" charset="0"/>
            </a:endParaRPr>
          </a:p>
        </p:txBody>
      </p:sp>
      <p:sp>
        <p:nvSpPr>
          <p:cNvPr id="57371" name="Text Box 27"/>
          <p:cNvSpPr txBox="1">
            <a:spLocks noChangeArrowheads="1"/>
          </p:cNvSpPr>
          <p:nvPr/>
        </p:nvSpPr>
        <p:spPr bwMode="auto">
          <a:xfrm>
            <a:off x="7088188" y="6108700"/>
            <a:ext cx="182721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70000"/>
              </a:lnSpc>
              <a:spcBef>
                <a:spcPct val="50000"/>
              </a:spcBef>
            </a:pPr>
            <a:r>
              <a:rPr lang="de-DE" altLang="en-GB">
                <a:solidFill>
                  <a:schemeClr val="tx1"/>
                </a:solidFill>
              </a:rPr>
              <a:t>Risk reduction</a:t>
            </a:r>
          </a:p>
        </p:txBody>
      </p:sp>
      <p:sp>
        <p:nvSpPr>
          <p:cNvPr id="57372" name="Text Box 28"/>
          <p:cNvSpPr txBox="1">
            <a:spLocks noChangeArrowheads="1"/>
          </p:cNvSpPr>
          <p:nvPr/>
        </p:nvSpPr>
        <p:spPr bwMode="auto">
          <a:xfrm>
            <a:off x="6680200" y="3924300"/>
            <a:ext cx="609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de-DE" altLang="en-GB" sz="800">
                <a:solidFill>
                  <a:schemeClr val="bg1"/>
                </a:solidFill>
                <a:latin typeface="Arial" pitchFamily="34" charset="0"/>
              </a:rPr>
              <a:t>  </a:t>
            </a:r>
            <a:endParaRPr lang="de-DE" altLang="en-GB" sz="800" b="1">
              <a:solidFill>
                <a:schemeClr val="bg1"/>
              </a:solidFill>
              <a:latin typeface="Arial" pitchFamily="34" charset="0"/>
            </a:endParaRPr>
          </a:p>
        </p:txBody>
      </p:sp>
      <p:sp>
        <p:nvSpPr>
          <p:cNvPr id="57373" name="Line 29"/>
          <p:cNvSpPr>
            <a:spLocks noChangeShapeType="1"/>
          </p:cNvSpPr>
          <p:nvPr/>
        </p:nvSpPr>
        <p:spPr bwMode="auto">
          <a:xfrm flipV="1">
            <a:off x="6113463" y="5722938"/>
            <a:ext cx="196850" cy="0"/>
          </a:xfrm>
          <a:prstGeom prst="line">
            <a:avLst/>
          </a:prstGeom>
          <a:noFill/>
          <a:ln w="47625">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4" name="Line 30"/>
          <p:cNvSpPr>
            <a:spLocks noChangeShapeType="1"/>
          </p:cNvSpPr>
          <p:nvPr/>
        </p:nvSpPr>
        <p:spPr bwMode="auto">
          <a:xfrm>
            <a:off x="6364288" y="5713413"/>
            <a:ext cx="222250" cy="9525"/>
          </a:xfrm>
          <a:prstGeom prst="line">
            <a:avLst/>
          </a:prstGeom>
          <a:noFill/>
          <a:ln w="47625">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98431" name="Rectangle 31"/>
          <p:cNvSpPr>
            <a:spLocks noChangeArrowheads="1"/>
          </p:cNvSpPr>
          <p:nvPr/>
        </p:nvSpPr>
        <p:spPr bwMode="auto">
          <a:xfrm>
            <a:off x="6254750" y="5643563"/>
            <a:ext cx="196850" cy="155575"/>
          </a:xfrm>
          <a:prstGeom prst="rect">
            <a:avLst/>
          </a:prstGeom>
          <a:solidFill>
            <a:srgbClr val="CC0000"/>
          </a:solidFill>
          <a:ln w="15875">
            <a:solidFill>
              <a:srgbClr val="CC0000"/>
            </a:solidFill>
            <a:miter lim="800000"/>
            <a:headEnd/>
            <a:tailEnd/>
          </a:ln>
        </p:spPr>
        <p:txBody>
          <a:bodyPr/>
          <a:lstStyle/>
          <a:p>
            <a:pPr>
              <a:defRPr/>
            </a:pPr>
            <a:endParaRPr lang="en-GB" altLang="en-GB">
              <a:solidFill>
                <a:srgbClr val="CC0000"/>
              </a:solidFill>
              <a:effectLst>
                <a:outerShdw blurRad="38100" dist="38100" dir="2700000" algn="tl">
                  <a:srgbClr val="000000"/>
                </a:outerShdw>
              </a:effectLst>
              <a:latin typeface="Arial" pitchFamily="34" charset="0"/>
            </a:endParaRPr>
          </a:p>
        </p:txBody>
      </p:sp>
      <p:sp>
        <p:nvSpPr>
          <p:cNvPr id="57376" name="Line 32"/>
          <p:cNvSpPr>
            <a:spLocks noChangeShapeType="1"/>
          </p:cNvSpPr>
          <p:nvPr/>
        </p:nvSpPr>
        <p:spPr bwMode="auto">
          <a:xfrm>
            <a:off x="6167438" y="5348288"/>
            <a:ext cx="327025" cy="1587"/>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7" name="Rectangle 33"/>
          <p:cNvSpPr>
            <a:spLocks noChangeArrowheads="1"/>
          </p:cNvSpPr>
          <p:nvPr/>
        </p:nvSpPr>
        <p:spPr bwMode="auto">
          <a:xfrm>
            <a:off x="6451600" y="5265738"/>
            <a:ext cx="79375" cy="152400"/>
          </a:xfrm>
          <a:prstGeom prst="rect">
            <a:avLst/>
          </a:prstGeom>
          <a:solidFill>
            <a:srgbClr val="C0C0C0"/>
          </a:solidFill>
          <a:ln w="9525">
            <a:solidFill>
              <a:srgbClr val="C0C0C0"/>
            </a:solidFill>
            <a:miter lim="800000"/>
            <a:headEnd/>
            <a:tailEnd/>
          </a:ln>
        </p:spPr>
        <p:txBody>
          <a:bodyPr/>
          <a:lstStyle/>
          <a:p>
            <a:endParaRPr lang="en-US"/>
          </a:p>
        </p:txBody>
      </p:sp>
      <p:sp>
        <p:nvSpPr>
          <p:cNvPr id="57378" name="Line 34"/>
          <p:cNvSpPr>
            <a:spLocks noChangeShapeType="1"/>
          </p:cNvSpPr>
          <p:nvPr/>
        </p:nvSpPr>
        <p:spPr bwMode="auto">
          <a:xfrm>
            <a:off x="6765925" y="1760538"/>
            <a:ext cx="0" cy="42592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9" name="Line 35"/>
          <p:cNvSpPr>
            <a:spLocks noChangeShapeType="1"/>
          </p:cNvSpPr>
          <p:nvPr/>
        </p:nvSpPr>
        <p:spPr bwMode="auto">
          <a:xfrm>
            <a:off x="4156075" y="6011863"/>
            <a:ext cx="4306888"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0" name="Line 36"/>
          <p:cNvSpPr>
            <a:spLocks noChangeShapeType="1"/>
          </p:cNvSpPr>
          <p:nvPr/>
        </p:nvSpPr>
        <p:spPr bwMode="auto">
          <a:xfrm>
            <a:off x="4221163" y="593566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381" name="Line 37"/>
          <p:cNvSpPr>
            <a:spLocks noChangeShapeType="1"/>
          </p:cNvSpPr>
          <p:nvPr/>
        </p:nvSpPr>
        <p:spPr bwMode="auto">
          <a:xfrm>
            <a:off x="5135563" y="4959350"/>
            <a:ext cx="1042987" cy="3175"/>
          </a:xfrm>
          <a:prstGeom prst="line">
            <a:avLst/>
          </a:prstGeom>
          <a:noFill/>
          <a:ln w="34925">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2" name="Line 38"/>
          <p:cNvSpPr>
            <a:spLocks noChangeShapeType="1"/>
          </p:cNvSpPr>
          <p:nvPr/>
        </p:nvSpPr>
        <p:spPr bwMode="auto">
          <a:xfrm flipV="1">
            <a:off x="6153150" y="4960938"/>
            <a:ext cx="1397000" cy="6350"/>
          </a:xfrm>
          <a:prstGeom prst="line">
            <a:avLst/>
          </a:prstGeom>
          <a:noFill/>
          <a:ln w="34925">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3" name="Rectangle 39"/>
          <p:cNvSpPr>
            <a:spLocks noChangeArrowheads="1"/>
          </p:cNvSpPr>
          <p:nvPr/>
        </p:nvSpPr>
        <p:spPr bwMode="auto">
          <a:xfrm>
            <a:off x="6246813" y="4884738"/>
            <a:ext cx="106362" cy="152400"/>
          </a:xfrm>
          <a:prstGeom prst="rect">
            <a:avLst/>
          </a:prstGeom>
          <a:solidFill>
            <a:srgbClr val="C0C0C0"/>
          </a:solidFill>
          <a:ln w="15875">
            <a:solidFill>
              <a:srgbClr val="C0C0C0"/>
            </a:solidFill>
            <a:miter lim="800000"/>
            <a:headEnd/>
            <a:tailEnd/>
          </a:ln>
        </p:spPr>
        <p:txBody>
          <a:bodyPr/>
          <a:lstStyle/>
          <a:p>
            <a:endParaRPr lang="en-US"/>
          </a:p>
        </p:txBody>
      </p:sp>
      <p:sp>
        <p:nvSpPr>
          <p:cNvPr id="57384" name="Line 40"/>
          <p:cNvSpPr>
            <a:spLocks noChangeShapeType="1"/>
          </p:cNvSpPr>
          <p:nvPr/>
        </p:nvSpPr>
        <p:spPr bwMode="auto">
          <a:xfrm>
            <a:off x="5494338" y="4578350"/>
            <a:ext cx="1370012" cy="3175"/>
          </a:xfrm>
          <a:prstGeom prst="line">
            <a:avLst/>
          </a:prstGeom>
          <a:noFill/>
          <a:ln w="34925">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5" name="Line 41"/>
          <p:cNvSpPr>
            <a:spLocks noChangeShapeType="1"/>
          </p:cNvSpPr>
          <p:nvPr/>
        </p:nvSpPr>
        <p:spPr bwMode="auto">
          <a:xfrm>
            <a:off x="6831013" y="4579938"/>
            <a:ext cx="1468437" cy="0"/>
          </a:xfrm>
          <a:prstGeom prst="line">
            <a:avLst/>
          </a:prstGeom>
          <a:noFill/>
          <a:ln w="34925">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6" name="Line 42"/>
          <p:cNvSpPr>
            <a:spLocks noChangeShapeType="1"/>
          </p:cNvSpPr>
          <p:nvPr/>
        </p:nvSpPr>
        <p:spPr bwMode="auto">
          <a:xfrm>
            <a:off x="5330825" y="4122738"/>
            <a:ext cx="1435100" cy="0"/>
          </a:xfrm>
          <a:prstGeom prst="line">
            <a:avLst/>
          </a:prstGeom>
          <a:noFill/>
          <a:ln w="34925">
            <a:solidFill>
              <a:srgbClr val="CC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7" name="Line 43"/>
          <p:cNvSpPr>
            <a:spLocks noChangeShapeType="1"/>
          </p:cNvSpPr>
          <p:nvPr/>
        </p:nvSpPr>
        <p:spPr bwMode="auto">
          <a:xfrm>
            <a:off x="6788150" y="4122738"/>
            <a:ext cx="1403350" cy="0"/>
          </a:xfrm>
          <a:prstGeom prst="line">
            <a:avLst/>
          </a:prstGeom>
          <a:noFill/>
          <a:ln w="34925">
            <a:solidFill>
              <a:srgbClr val="CC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8" name="Rectangle 44"/>
          <p:cNvSpPr>
            <a:spLocks noChangeArrowheads="1"/>
          </p:cNvSpPr>
          <p:nvPr/>
        </p:nvSpPr>
        <p:spPr bwMode="auto">
          <a:xfrm>
            <a:off x="6715125" y="4046538"/>
            <a:ext cx="104775" cy="152400"/>
          </a:xfrm>
          <a:prstGeom prst="rect">
            <a:avLst/>
          </a:prstGeom>
          <a:solidFill>
            <a:srgbClr val="CC66FF"/>
          </a:solidFill>
          <a:ln w="15875">
            <a:solidFill>
              <a:srgbClr val="CC66FF"/>
            </a:solidFill>
            <a:miter lim="800000"/>
            <a:headEnd/>
            <a:tailEnd/>
          </a:ln>
        </p:spPr>
        <p:txBody>
          <a:bodyPr/>
          <a:lstStyle/>
          <a:p>
            <a:endParaRPr lang="en-US"/>
          </a:p>
        </p:txBody>
      </p:sp>
      <p:sp>
        <p:nvSpPr>
          <p:cNvPr id="57389" name="Line 45"/>
          <p:cNvSpPr>
            <a:spLocks noChangeShapeType="1"/>
          </p:cNvSpPr>
          <p:nvPr/>
        </p:nvSpPr>
        <p:spPr bwMode="auto">
          <a:xfrm>
            <a:off x="5232400" y="3665538"/>
            <a:ext cx="849313" cy="0"/>
          </a:xfrm>
          <a:prstGeom prst="line">
            <a:avLst/>
          </a:prstGeom>
          <a:noFill/>
          <a:ln w="34925">
            <a:solidFill>
              <a:srgbClr val="CC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90" name="Line 46"/>
          <p:cNvSpPr>
            <a:spLocks noChangeShapeType="1"/>
          </p:cNvSpPr>
          <p:nvPr/>
        </p:nvSpPr>
        <p:spPr bwMode="auto">
          <a:xfrm>
            <a:off x="6113463" y="3665538"/>
            <a:ext cx="717550" cy="0"/>
          </a:xfrm>
          <a:prstGeom prst="line">
            <a:avLst/>
          </a:prstGeom>
          <a:noFill/>
          <a:ln w="34925">
            <a:solidFill>
              <a:srgbClr val="CC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91" name="Rectangle 47"/>
          <p:cNvSpPr>
            <a:spLocks noChangeArrowheads="1"/>
          </p:cNvSpPr>
          <p:nvPr/>
        </p:nvSpPr>
        <p:spPr bwMode="auto">
          <a:xfrm>
            <a:off x="5994400" y="3589338"/>
            <a:ext cx="106363" cy="152400"/>
          </a:xfrm>
          <a:prstGeom prst="rect">
            <a:avLst/>
          </a:prstGeom>
          <a:solidFill>
            <a:srgbClr val="CC66FF"/>
          </a:solidFill>
          <a:ln w="15875">
            <a:solidFill>
              <a:srgbClr val="CC66FF"/>
            </a:solidFill>
            <a:miter lim="800000"/>
            <a:headEnd/>
            <a:tailEnd/>
          </a:ln>
        </p:spPr>
        <p:txBody>
          <a:bodyPr/>
          <a:lstStyle/>
          <a:p>
            <a:endParaRPr lang="en-US"/>
          </a:p>
        </p:txBody>
      </p:sp>
      <p:sp>
        <p:nvSpPr>
          <p:cNvPr id="57392" name="Line 48"/>
          <p:cNvSpPr>
            <a:spLocks noChangeShapeType="1"/>
          </p:cNvSpPr>
          <p:nvPr/>
        </p:nvSpPr>
        <p:spPr bwMode="auto">
          <a:xfrm>
            <a:off x="6310313" y="3268663"/>
            <a:ext cx="585787" cy="0"/>
          </a:xfrm>
          <a:prstGeom prst="line">
            <a:avLst/>
          </a:prstGeom>
          <a:noFill/>
          <a:ln w="34925">
            <a:solidFill>
              <a:srgbClr val="CC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93" name="Line 49"/>
          <p:cNvSpPr>
            <a:spLocks noChangeShapeType="1"/>
          </p:cNvSpPr>
          <p:nvPr/>
        </p:nvSpPr>
        <p:spPr bwMode="auto">
          <a:xfrm>
            <a:off x="6896100" y="3268663"/>
            <a:ext cx="719138" cy="0"/>
          </a:xfrm>
          <a:prstGeom prst="line">
            <a:avLst/>
          </a:prstGeom>
          <a:noFill/>
          <a:ln w="34925">
            <a:solidFill>
              <a:srgbClr val="CC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94" name="Rectangle 50"/>
          <p:cNvSpPr>
            <a:spLocks noChangeArrowheads="1"/>
          </p:cNvSpPr>
          <p:nvPr/>
        </p:nvSpPr>
        <p:spPr bwMode="auto">
          <a:xfrm>
            <a:off x="6907213" y="3192463"/>
            <a:ext cx="106362" cy="152400"/>
          </a:xfrm>
          <a:prstGeom prst="rect">
            <a:avLst/>
          </a:prstGeom>
          <a:solidFill>
            <a:srgbClr val="CC66FF"/>
          </a:solidFill>
          <a:ln w="15875">
            <a:solidFill>
              <a:srgbClr val="CC99FF"/>
            </a:solidFill>
            <a:miter lim="800000"/>
            <a:headEnd/>
            <a:tailEnd/>
          </a:ln>
        </p:spPr>
        <p:txBody>
          <a:bodyPr/>
          <a:lstStyle/>
          <a:p>
            <a:endParaRPr lang="en-US"/>
          </a:p>
        </p:txBody>
      </p:sp>
      <p:sp>
        <p:nvSpPr>
          <p:cNvPr id="57395" name="Line 51"/>
          <p:cNvSpPr>
            <a:spLocks noChangeShapeType="1"/>
          </p:cNvSpPr>
          <p:nvPr/>
        </p:nvSpPr>
        <p:spPr bwMode="auto">
          <a:xfrm>
            <a:off x="5068888" y="2827338"/>
            <a:ext cx="1044575" cy="0"/>
          </a:xfrm>
          <a:prstGeom prst="line">
            <a:avLst/>
          </a:prstGeom>
          <a:noFill/>
          <a:ln w="349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96" name="Line 52"/>
          <p:cNvSpPr>
            <a:spLocks noChangeShapeType="1"/>
          </p:cNvSpPr>
          <p:nvPr/>
        </p:nvSpPr>
        <p:spPr bwMode="auto">
          <a:xfrm>
            <a:off x="6178550" y="2827338"/>
            <a:ext cx="1044575" cy="0"/>
          </a:xfrm>
          <a:prstGeom prst="line">
            <a:avLst/>
          </a:prstGeom>
          <a:noFill/>
          <a:ln w="349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97" name="Rectangle 53"/>
          <p:cNvSpPr>
            <a:spLocks noChangeArrowheads="1"/>
          </p:cNvSpPr>
          <p:nvPr/>
        </p:nvSpPr>
        <p:spPr bwMode="auto">
          <a:xfrm>
            <a:off x="6094413" y="2751138"/>
            <a:ext cx="106362" cy="152400"/>
          </a:xfrm>
          <a:prstGeom prst="rect">
            <a:avLst/>
          </a:prstGeom>
          <a:solidFill>
            <a:schemeClr val="folHlink"/>
          </a:solidFill>
          <a:ln w="15875">
            <a:solidFill>
              <a:schemeClr val="folHlink"/>
            </a:solidFill>
            <a:miter lim="800000"/>
            <a:headEnd/>
            <a:tailEnd/>
          </a:ln>
        </p:spPr>
        <p:txBody>
          <a:bodyPr/>
          <a:lstStyle/>
          <a:p>
            <a:endParaRPr lang="en-US"/>
          </a:p>
        </p:txBody>
      </p:sp>
      <p:sp>
        <p:nvSpPr>
          <p:cNvPr id="57398" name="Line 54"/>
          <p:cNvSpPr>
            <a:spLocks noChangeShapeType="1"/>
          </p:cNvSpPr>
          <p:nvPr/>
        </p:nvSpPr>
        <p:spPr bwMode="auto">
          <a:xfrm>
            <a:off x="5983288" y="2446338"/>
            <a:ext cx="674687" cy="0"/>
          </a:xfrm>
          <a:prstGeom prst="line">
            <a:avLst/>
          </a:prstGeom>
          <a:noFill/>
          <a:ln w="349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99" name="Rectangle 55"/>
          <p:cNvSpPr>
            <a:spLocks noChangeArrowheads="1"/>
          </p:cNvSpPr>
          <p:nvPr/>
        </p:nvSpPr>
        <p:spPr bwMode="auto">
          <a:xfrm>
            <a:off x="6257925" y="2370138"/>
            <a:ext cx="106363" cy="152400"/>
          </a:xfrm>
          <a:prstGeom prst="rect">
            <a:avLst/>
          </a:prstGeom>
          <a:solidFill>
            <a:schemeClr val="hlink"/>
          </a:solidFill>
          <a:ln w="15875">
            <a:solidFill>
              <a:schemeClr val="hlink"/>
            </a:solidFill>
            <a:miter lim="800000"/>
            <a:headEnd/>
            <a:tailEnd/>
          </a:ln>
        </p:spPr>
        <p:txBody>
          <a:bodyPr/>
          <a:lstStyle/>
          <a:p>
            <a:endParaRPr lang="en-US"/>
          </a:p>
        </p:txBody>
      </p:sp>
      <p:sp>
        <p:nvSpPr>
          <p:cNvPr id="57400" name="Line 56"/>
          <p:cNvSpPr>
            <a:spLocks noChangeShapeType="1"/>
          </p:cNvSpPr>
          <p:nvPr/>
        </p:nvSpPr>
        <p:spPr bwMode="auto">
          <a:xfrm>
            <a:off x="5722938" y="2065338"/>
            <a:ext cx="554037" cy="0"/>
          </a:xfrm>
          <a:prstGeom prst="line">
            <a:avLst/>
          </a:prstGeom>
          <a:noFill/>
          <a:ln w="3492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1" name="Line 57"/>
          <p:cNvSpPr>
            <a:spLocks noChangeShapeType="1"/>
          </p:cNvSpPr>
          <p:nvPr/>
        </p:nvSpPr>
        <p:spPr bwMode="auto">
          <a:xfrm>
            <a:off x="6211888" y="2065338"/>
            <a:ext cx="423862" cy="0"/>
          </a:xfrm>
          <a:prstGeom prst="line">
            <a:avLst/>
          </a:prstGeom>
          <a:noFill/>
          <a:ln w="3492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2" name="Rectangle 58"/>
          <p:cNvSpPr>
            <a:spLocks noChangeArrowheads="1"/>
          </p:cNvSpPr>
          <p:nvPr/>
        </p:nvSpPr>
        <p:spPr bwMode="auto">
          <a:xfrm>
            <a:off x="6135688" y="1989138"/>
            <a:ext cx="106362" cy="152400"/>
          </a:xfrm>
          <a:prstGeom prst="rect">
            <a:avLst/>
          </a:prstGeom>
          <a:solidFill>
            <a:srgbClr val="00FFFF"/>
          </a:solidFill>
          <a:ln w="15875">
            <a:solidFill>
              <a:srgbClr val="00FFFF"/>
            </a:solidFill>
            <a:miter lim="800000"/>
            <a:headEnd/>
            <a:tailEnd/>
          </a:ln>
        </p:spPr>
        <p:txBody>
          <a:bodyPr/>
          <a:lstStyle/>
          <a:p>
            <a:endParaRPr lang="en-US"/>
          </a:p>
        </p:txBody>
      </p:sp>
      <p:sp>
        <p:nvSpPr>
          <p:cNvPr id="57403" name="Rectangle 59"/>
          <p:cNvSpPr>
            <a:spLocks noChangeArrowheads="1"/>
          </p:cNvSpPr>
          <p:nvPr/>
        </p:nvSpPr>
        <p:spPr bwMode="auto">
          <a:xfrm>
            <a:off x="6810375" y="4503738"/>
            <a:ext cx="104775" cy="152400"/>
          </a:xfrm>
          <a:prstGeom prst="rect">
            <a:avLst/>
          </a:prstGeom>
          <a:solidFill>
            <a:srgbClr val="C0C0C0"/>
          </a:solidFill>
          <a:ln w="15875">
            <a:solidFill>
              <a:srgbClr val="C0C0C0"/>
            </a:solidFill>
            <a:miter lim="800000"/>
            <a:headEnd/>
            <a:tailEnd/>
          </a:ln>
        </p:spPr>
        <p:txBody>
          <a:bodyPr/>
          <a:lstStyle/>
          <a:p>
            <a:endParaRPr lang="en-US"/>
          </a:p>
        </p:txBody>
      </p:sp>
      <p:sp>
        <p:nvSpPr>
          <p:cNvPr id="57404" name="Text Box 60"/>
          <p:cNvSpPr txBox="1">
            <a:spLocks noChangeArrowheads="1"/>
          </p:cNvSpPr>
          <p:nvPr/>
        </p:nvSpPr>
        <p:spPr bwMode="auto">
          <a:xfrm>
            <a:off x="5878513" y="1176338"/>
            <a:ext cx="1760537"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lnSpc>
                <a:spcPct val="60000"/>
              </a:lnSpc>
              <a:spcBef>
                <a:spcPct val="50000"/>
              </a:spcBef>
            </a:pPr>
            <a:r>
              <a:rPr lang="de-DE" altLang="en-GB" sz="1500" b="1">
                <a:solidFill>
                  <a:srgbClr val="000066"/>
                </a:solidFill>
              </a:rPr>
              <a:t>Risk reduction </a:t>
            </a:r>
            <a:br>
              <a:rPr lang="de-DE" altLang="en-GB" sz="1500" b="1">
                <a:solidFill>
                  <a:srgbClr val="000066"/>
                </a:solidFill>
              </a:rPr>
            </a:br>
            <a:r>
              <a:rPr lang="de-DE" altLang="en-GB" sz="1500" b="1">
                <a:solidFill>
                  <a:srgbClr val="000066"/>
                </a:solidFill>
              </a:rPr>
              <a:t/>
            </a:r>
            <a:br>
              <a:rPr lang="de-DE" altLang="en-GB" sz="1500" b="1">
                <a:solidFill>
                  <a:srgbClr val="000066"/>
                </a:solidFill>
              </a:rPr>
            </a:br>
            <a:r>
              <a:rPr lang="de-DE" altLang="en-GB" sz="1500" b="1">
                <a:solidFill>
                  <a:srgbClr val="000066"/>
                </a:solidFill>
              </a:rPr>
              <a:t>(95% CI fixed)</a:t>
            </a:r>
          </a:p>
        </p:txBody>
      </p:sp>
      <p:sp>
        <p:nvSpPr>
          <p:cNvPr id="57405" name="Rectangle 62"/>
          <p:cNvSpPr>
            <a:spLocks noGrp="1" noChangeArrowheads="1"/>
          </p:cNvSpPr>
          <p:nvPr>
            <p:ph type="ctrTitle"/>
          </p:nvPr>
        </p:nvSpPr>
        <p:spPr>
          <a:xfrm>
            <a:off x="160338" y="201613"/>
            <a:ext cx="8755062" cy="695325"/>
          </a:xfrm>
        </p:spPr>
        <p:txBody>
          <a:bodyPr/>
          <a:lstStyle/>
          <a:p>
            <a:pPr algn="ctr"/>
            <a:r>
              <a:rPr lang="en-GB" altLang="en-GB" sz="3200" smtClean="0">
                <a:solidFill>
                  <a:srgbClr val="000066"/>
                </a:solidFill>
                <a:latin typeface="Tahoma" pitchFamily="34" charset="0"/>
              </a:rPr>
              <a:t>S</a:t>
            </a:r>
            <a:r>
              <a:rPr lang="de-DE" altLang="en-GB" sz="3200" smtClean="0">
                <a:solidFill>
                  <a:srgbClr val="000066"/>
                </a:solidFill>
                <a:latin typeface="Tahoma" pitchFamily="34" charset="0"/>
              </a:rPr>
              <a:t>GAs v FGAs: RELAPSE RATES</a:t>
            </a:r>
            <a:endParaRPr lang="en-GB" altLang="en-GB" sz="3200" smtClean="0">
              <a:solidFill>
                <a:srgbClr val="000066"/>
              </a:solidFill>
              <a:latin typeface="Tahoma" pitchFamily="34" charset="0"/>
            </a:endParaRPr>
          </a:p>
        </p:txBody>
      </p:sp>
      <p:sp>
        <p:nvSpPr>
          <p:cNvPr id="57406" name="Subtitle 1"/>
          <p:cNvSpPr>
            <a:spLocks noGrp="1"/>
          </p:cNvSpPr>
          <p:nvPr>
            <p:ph type="subTitle" idx="1"/>
          </p:nvPr>
        </p:nvSpPr>
        <p:spPr>
          <a:xfrm>
            <a:off x="3436938" y="6392863"/>
            <a:ext cx="5397500" cy="358775"/>
          </a:xfrm>
        </p:spPr>
        <p:txBody>
          <a:bodyPr/>
          <a:lstStyle/>
          <a:p>
            <a:r>
              <a:rPr lang="en-GB" sz="1600" i="1" smtClean="0">
                <a:latin typeface="Tahoma" pitchFamily="34" charset="0"/>
              </a:rPr>
              <a:t>      Leucht S, et al. Am J Psychiatry 2003;160:1209-1222</a:t>
            </a:r>
          </a:p>
        </p:txBody>
      </p:sp>
      <p:sp>
        <p:nvSpPr>
          <p:cNvPr id="57407" name="Line 63"/>
          <p:cNvSpPr>
            <a:spLocks noChangeShapeType="1"/>
          </p:cNvSpPr>
          <p:nvPr/>
        </p:nvSpPr>
        <p:spPr bwMode="auto">
          <a:xfrm>
            <a:off x="6494463" y="5348288"/>
            <a:ext cx="325437" cy="1587"/>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584200" y="352425"/>
            <a:ext cx="79121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lnSpc>
                <a:spcPts val="3700"/>
              </a:lnSpc>
            </a:pPr>
            <a:r>
              <a:rPr kumimoji="1" lang="en-US" altLang="en-US" sz="2800">
                <a:solidFill>
                  <a:srgbClr val="000066"/>
                </a:solidFill>
              </a:rPr>
              <a:t>RISPERIDONE V HALOPERIDOL</a:t>
            </a:r>
            <a:br>
              <a:rPr kumimoji="1" lang="en-US" altLang="en-US" sz="2800">
                <a:solidFill>
                  <a:srgbClr val="000066"/>
                </a:solidFill>
              </a:rPr>
            </a:br>
            <a:r>
              <a:rPr kumimoji="1" lang="en-US" altLang="en-US" sz="2400">
                <a:solidFill>
                  <a:srgbClr val="000066"/>
                </a:solidFill>
              </a:rPr>
              <a:t>KAPLAN-MEIER ANALYSIS OF TIME TO RELAPSE</a:t>
            </a:r>
            <a:endParaRPr kumimoji="1" lang="en-US" altLang="en-US" sz="2400">
              <a:solidFill>
                <a:srgbClr val="000066"/>
              </a:solidFill>
              <a:latin typeface="Arial Black" pitchFamily="34" charset="0"/>
            </a:endParaRPr>
          </a:p>
        </p:txBody>
      </p:sp>
      <p:sp>
        <p:nvSpPr>
          <p:cNvPr id="58371" name="Rectangle 3"/>
          <p:cNvSpPr>
            <a:spLocks noChangeArrowheads="1"/>
          </p:cNvSpPr>
          <p:nvPr/>
        </p:nvSpPr>
        <p:spPr bwMode="auto">
          <a:xfrm rot="-5400000">
            <a:off x="-1708150" y="3365501"/>
            <a:ext cx="4541837" cy="366712"/>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A2C8C7"/>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solidFill>
                  <a:schemeClr val="tx2"/>
                </a:solidFill>
              </a:rPr>
              <a:t>Probability of remaining relapse-free (%)</a:t>
            </a:r>
          </a:p>
        </p:txBody>
      </p:sp>
      <p:sp>
        <p:nvSpPr>
          <p:cNvPr id="58372" name="Rectangle 4"/>
          <p:cNvSpPr>
            <a:spLocks noChangeArrowheads="1"/>
          </p:cNvSpPr>
          <p:nvPr/>
        </p:nvSpPr>
        <p:spPr bwMode="auto">
          <a:xfrm>
            <a:off x="912813" y="1638300"/>
            <a:ext cx="439737" cy="3970338"/>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A2C8C7"/>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8425" indent="-98425" algn="r">
              <a:spcAft>
                <a:spcPct val="100000"/>
              </a:spcAft>
            </a:pPr>
            <a:r>
              <a:rPr lang="de-DE" sz="1200">
                <a:solidFill>
                  <a:schemeClr val="tx1"/>
                </a:solidFill>
                <a:latin typeface="Arial" pitchFamily="34" charset="0"/>
              </a:rPr>
              <a:t>100</a:t>
            </a:r>
          </a:p>
          <a:p>
            <a:pPr marL="98425" indent="-98425" algn="r">
              <a:spcAft>
                <a:spcPct val="100000"/>
              </a:spcAft>
            </a:pPr>
            <a:r>
              <a:rPr lang="de-DE" sz="1200">
                <a:solidFill>
                  <a:schemeClr val="tx1"/>
                </a:solidFill>
                <a:latin typeface="Arial" pitchFamily="34" charset="0"/>
              </a:rPr>
              <a:t>90</a:t>
            </a:r>
          </a:p>
          <a:p>
            <a:pPr marL="98425" indent="-98425" algn="r">
              <a:spcAft>
                <a:spcPct val="100000"/>
              </a:spcAft>
            </a:pPr>
            <a:r>
              <a:rPr lang="de-DE" sz="1200">
                <a:solidFill>
                  <a:schemeClr val="tx1"/>
                </a:solidFill>
                <a:latin typeface="Arial" pitchFamily="34" charset="0"/>
              </a:rPr>
              <a:t>80</a:t>
            </a:r>
          </a:p>
          <a:p>
            <a:pPr marL="98425" indent="-98425" algn="r">
              <a:spcAft>
                <a:spcPct val="100000"/>
              </a:spcAft>
            </a:pPr>
            <a:r>
              <a:rPr lang="de-DE" sz="1200">
                <a:solidFill>
                  <a:schemeClr val="tx1"/>
                </a:solidFill>
                <a:latin typeface="Arial" pitchFamily="34" charset="0"/>
              </a:rPr>
              <a:t>70</a:t>
            </a:r>
          </a:p>
          <a:p>
            <a:pPr marL="98425" indent="-98425" algn="r">
              <a:spcAft>
                <a:spcPct val="100000"/>
              </a:spcAft>
            </a:pPr>
            <a:r>
              <a:rPr lang="de-DE" sz="1200">
                <a:solidFill>
                  <a:schemeClr val="tx1"/>
                </a:solidFill>
                <a:latin typeface="Arial" pitchFamily="34" charset="0"/>
              </a:rPr>
              <a:t>60</a:t>
            </a:r>
          </a:p>
          <a:p>
            <a:pPr marL="98425" indent="-98425" algn="r">
              <a:spcAft>
                <a:spcPct val="100000"/>
              </a:spcAft>
            </a:pPr>
            <a:r>
              <a:rPr lang="de-DE" sz="1200">
                <a:solidFill>
                  <a:schemeClr val="tx1"/>
                </a:solidFill>
                <a:latin typeface="Arial" pitchFamily="34" charset="0"/>
              </a:rPr>
              <a:t>50</a:t>
            </a:r>
          </a:p>
          <a:p>
            <a:pPr marL="98425" indent="-98425" algn="r">
              <a:spcAft>
                <a:spcPct val="100000"/>
              </a:spcAft>
            </a:pPr>
            <a:r>
              <a:rPr lang="de-DE" sz="1200">
                <a:solidFill>
                  <a:schemeClr val="tx1"/>
                </a:solidFill>
                <a:latin typeface="Arial" pitchFamily="34" charset="0"/>
              </a:rPr>
              <a:t>40</a:t>
            </a:r>
          </a:p>
          <a:p>
            <a:pPr marL="98425" indent="-98425" algn="r">
              <a:spcAft>
                <a:spcPct val="100000"/>
              </a:spcAft>
            </a:pPr>
            <a:r>
              <a:rPr lang="de-DE" sz="1200">
                <a:solidFill>
                  <a:schemeClr val="tx1"/>
                </a:solidFill>
                <a:latin typeface="Arial" pitchFamily="34" charset="0"/>
              </a:rPr>
              <a:t>30</a:t>
            </a:r>
            <a:r>
              <a:rPr lang="de-DE" sz="1200">
                <a:latin typeface="Arial" pitchFamily="34" charset="0"/>
              </a:rPr>
              <a:t> </a:t>
            </a:r>
          </a:p>
          <a:p>
            <a:pPr marL="98425" indent="-98425" algn="r">
              <a:spcAft>
                <a:spcPct val="100000"/>
              </a:spcAft>
            </a:pPr>
            <a:r>
              <a:rPr lang="de-DE" sz="1200">
                <a:solidFill>
                  <a:schemeClr val="tx1"/>
                </a:solidFill>
                <a:latin typeface="Arial" pitchFamily="34" charset="0"/>
              </a:rPr>
              <a:t>20</a:t>
            </a:r>
          </a:p>
          <a:p>
            <a:pPr marL="98425" indent="-98425" algn="r">
              <a:spcAft>
                <a:spcPct val="100000"/>
              </a:spcAft>
            </a:pPr>
            <a:r>
              <a:rPr lang="de-DE" sz="1200">
                <a:solidFill>
                  <a:schemeClr val="tx1"/>
                </a:solidFill>
                <a:latin typeface="Arial" pitchFamily="34" charset="0"/>
              </a:rPr>
              <a:t>10</a:t>
            </a:r>
          </a:p>
          <a:p>
            <a:pPr marL="98425" indent="-98425" algn="r">
              <a:spcAft>
                <a:spcPct val="100000"/>
              </a:spcAft>
            </a:pPr>
            <a:r>
              <a:rPr lang="de-DE" sz="1200">
                <a:solidFill>
                  <a:schemeClr val="tx1"/>
                </a:solidFill>
                <a:latin typeface="Arial" pitchFamily="34" charset="0"/>
              </a:rPr>
              <a:t>0</a:t>
            </a:r>
          </a:p>
        </p:txBody>
      </p:sp>
      <p:sp>
        <p:nvSpPr>
          <p:cNvPr id="58373" name="Rectangle 5"/>
          <p:cNvSpPr>
            <a:spLocks noChangeArrowheads="1"/>
          </p:cNvSpPr>
          <p:nvPr/>
        </p:nvSpPr>
        <p:spPr bwMode="auto">
          <a:xfrm>
            <a:off x="3309938" y="5918200"/>
            <a:ext cx="2862262" cy="366713"/>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A2C8C7"/>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solidFill>
                  <a:schemeClr val="tx2"/>
                </a:solidFill>
              </a:rPr>
              <a:t>Study duration (days)</a:t>
            </a:r>
            <a:endParaRPr lang="de-DE">
              <a:solidFill>
                <a:schemeClr val="tx2"/>
              </a:solidFill>
              <a:latin typeface="Arial" pitchFamily="34" charset="0"/>
            </a:endParaRPr>
          </a:p>
        </p:txBody>
      </p:sp>
      <p:sp>
        <p:nvSpPr>
          <p:cNvPr id="58374" name="Rectangle 6"/>
          <p:cNvSpPr>
            <a:spLocks noChangeArrowheads="1"/>
          </p:cNvSpPr>
          <p:nvPr/>
        </p:nvSpPr>
        <p:spPr bwMode="auto">
          <a:xfrm>
            <a:off x="1301750" y="5543550"/>
            <a:ext cx="6899275" cy="276225"/>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A2C8C7"/>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1200">
                <a:solidFill>
                  <a:schemeClr val="tx1"/>
                </a:solidFill>
                <a:latin typeface="Arial" pitchFamily="34" charset="0"/>
              </a:rPr>
              <a:t>                100             200             300             400              500             600             700             800</a:t>
            </a:r>
          </a:p>
        </p:txBody>
      </p:sp>
      <p:sp>
        <p:nvSpPr>
          <p:cNvPr id="58375" name="Rectangle 7"/>
          <p:cNvSpPr>
            <a:spLocks noChangeArrowheads="1"/>
          </p:cNvSpPr>
          <p:nvPr/>
        </p:nvSpPr>
        <p:spPr bwMode="auto">
          <a:xfrm>
            <a:off x="5245100" y="1854200"/>
            <a:ext cx="372110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600">
                <a:solidFill>
                  <a:schemeClr val="tx2"/>
                </a:solidFill>
              </a:rPr>
              <a:t>Risperidone</a:t>
            </a:r>
            <a:r>
              <a:rPr lang="en-US" sz="1400">
                <a:solidFill>
                  <a:schemeClr val="tx2"/>
                </a:solidFill>
              </a:rPr>
              <a:t>  (N=177;  4.9 ± 1.9 mg)</a:t>
            </a:r>
          </a:p>
          <a:p>
            <a:pPr>
              <a:spcBef>
                <a:spcPct val="50000"/>
              </a:spcBef>
            </a:pPr>
            <a:r>
              <a:rPr lang="en-US" sz="1600">
                <a:solidFill>
                  <a:schemeClr val="tx2"/>
                </a:solidFill>
              </a:rPr>
              <a:t>Haloperidol </a:t>
            </a:r>
            <a:r>
              <a:rPr lang="en-US" sz="1400">
                <a:solidFill>
                  <a:schemeClr val="tx2"/>
                </a:solidFill>
              </a:rPr>
              <a:t>  (N=188; 11.7 ± 5.0 mg</a:t>
            </a:r>
            <a:r>
              <a:rPr lang="en-US" sz="1400">
                <a:solidFill>
                  <a:schemeClr val="bg2"/>
                </a:solidFill>
              </a:rPr>
              <a:t>)</a:t>
            </a:r>
            <a:r>
              <a:rPr lang="en-US" sz="1200">
                <a:solidFill>
                  <a:schemeClr val="bg2"/>
                </a:solidFill>
                <a:latin typeface="Arial" pitchFamily="34" charset="0"/>
              </a:rPr>
              <a:t>  </a:t>
            </a:r>
          </a:p>
        </p:txBody>
      </p:sp>
      <p:sp>
        <p:nvSpPr>
          <p:cNvPr id="58376" name="Line 8"/>
          <p:cNvSpPr>
            <a:spLocks noChangeShapeType="1"/>
          </p:cNvSpPr>
          <p:nvPr/>
        </p:nvSpPr>
        <p:spPr bwMode="auto">
          <a:xfrm>
            <a:off x="4846638" y="2095500"/>
            <a:ext cx="360362"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77" name="Line 9"/>
          <p:cNvSpPr>
            <a:spLocks noChangeShapeType="1"/>
          </p:cNvSpPr>
          <p:nvPr/>
        </p:nvSpPr>
        <p:spPr bwMode="auto">
          <a:xfrm>
            <a:off x="4846638" y="2371725"/>
            <a:ext cx="360362" cy="0"/>
          </a:xfrm>
          <a:prstGeom prst="line">
            <a:avLst/>
          </a:prstGeom>
          <a:noFill/>
          <a:ln w="381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78" name="Text Box 10"/>
          <p:cNvSpPr txBox="1">
            <a:spLocks noChangeArrowheads="1"/>
          </p:cNvSpPr>
          <p:nvPr/>
        </p:nvSpPr>
        <p:spPr bwMode="auto">
          <a:xfrm>
            <a:off x="1847850" y="4264025"/>
            <a:ext cx="4519613" cy="1020763"/>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Aft>
                <a:spcPct val="50000"/>
              </a:spcAft>
            </a:pPr>
            <a:r>
              <a:rPr lang="en-US" altLang="en-US" sz="1600">
                <a:solidFill>
                  <a:srgbClr val="000066"/>
                </a:solidFill>
              </a:rPr>
              <a:t>Median duration of treatment</a:t>
            </a:r>
          </a:p>
          <a:p>
            <a:pPr>
              <a:spcAft>
                <a:spcPct val="30000"/>
              </a:spcAft>
            </a:pPr>
            <a:r>
              <a:rPr lang="en-US" altLang="en-US" sz="1600">
                <a:solidFill>
                  <a:schemeClr val="tx2"/>
                </a:solidFill>
              </a:rPr>
              <a:t>Risperidone       364 days</a:t>
            </a:r>
          </a:p>
          <a:p>
            <a:pPr>
              <a:spcAft>
                <a:spcPct val="10000"/>
              </a:spcAft>
            </a:pPr>
            <a:r>
              <a:rPr lang="en-US" altLang="en-US" sz="1600">
                <a:solidFill>
                  <a:schemeClr val="tx2"/>
                </a:solidFill>
              </a:rPr>
              <a:t>Haloperidol        238 days   (p=0.02)*</a:t>
            </a:r>
            <a:endParaRPr lang="de-DE" sz="1600">
              <a:solidFill>
                <a:schemeClr val="tx2"/>
              </a:solidFill>
              <a:latin typeface="Arial" pitchFamily="34" charset="0"/>
            </a:endParaRPr>
          </a:p>
        </p:txBody>
      </p:sp>
      <p:sp>
        <p:nvSpPr>
          <p:cNvPr id="58379" name="Line 11"/>
          <p:cNvSpPr>
            <a:spLocks noChangeShapeType="1"/>
          </p:cNvSpPr>
          <p:nvPr/>
        </p:nvSpPr>
        <p:spPr bwMode="auto">
          <a:xfrm>
            <a:off x="1423988" y="3935413"/>
            <a:ext cx="6486525" cy="0"/>
          </a:xfrm>
          <a:prstGeom prst="line">
            <a:avLst/>
          </a:prstGeom>
          <a:noFill/>
          <a:ln w="127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0" name="Line 12"/>
          <p:cNvSpPr>
            <a:spLocks noChangeShapeType="1"/>
          </p:cNvSpPr>
          <p:nvPr/>
        </p:nvSpPr>
        <p:spPr bwMode="auto">
          <a:xfrm>
            <a:off x="1423988" y="3011488"/>
            <a:ext cx="6486525" cy="0"/>
          </a:xfrm>
          <a:prstGeom prst="line">
            <a:avLst/>
          </a:prstGeom>
          <a:noFill/>
          <a:ln w="127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1" name="Freeform 13"/>
          <p:cNvSpPr>
            <a:spLocks/>
          </p:cNvSpPr>
          <p:nvPr/>
        </p:nvSpPr>
        <p:spPr bwMode="auto">
          <a:xfrm>
            <a:off x="1377950" y="1766888"/>
            <a:ext cx="30163" cy="3681412"/>
          </a:xfrm>
          <a:custGeom>
            <a:avLst/>
            <a:gdLst>
              <a:gd name="T0" fmla="*/ 2147483647 w 19"/>
              <a:gd name="T1" fmla="*/ 2147483647 h 2340"/>
              <a:gd name="T2" fmla="*/ 2147483647 w 19"/>
              <a:gd name="T3" fmla="*/ 2147483647 h 2340"/>
              <a:gd name="T4" fmla="*/ 2147483647 w 19"/>
              <a:gd name="T5" fmla="*/ 0 h 2340"/>
              <a:gd name="T6" fmla="*/ 0 w 19"/>
              <a:gd name="T7" fmla="*/ 0 h 2340"/>
              <a:gd name="T8" fmla="*/ 0 w 19"/>
              <a:gd name="T9" fmla="*/ 2147483647 h 2340"/>
              <a:gd name="T10" fmla="*/ 2147483647 w 19"/>
              <a:gd name="T11" fmla="*/ 2147483647 h 2340"/>
              <a:gd name="T12" fmla="*/ 0 w 19"/>
              <a:gd name="T13" fmla="*/ 2147483647 h 2340"/>
              <a:gd name="T14" fmla="*/ 0 w 19"/>
              <a:gd name="T15" fmla="*/ 2147483647 h 2340"/>
              <a:gd name="T16" fmla="*/ 2147483647 w 19"/>
              <a:gd name="T17" fmla="*/ 2147483647 h 2340"/>
              <a:gd name="T18" fmla="*/ 2147483647 w 19"/>
              <a:gd name="T19" fmla="*/ 2147483647 h 23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340">
                <a:moveTo>
                  <a:pt x="11" y="2319"/>
                </a:moveTo>
                <a:lnTo>
                  <a:pt x="19" y="2329"/>
                </a:lnTo>
                <a:lnTo>
                  <a:pt x="19" y="0"/>
                </a:lnTo>
                <a:lnTo>
                  <a:pt x="0" y="0"/>
                </a:lnTo>
                <a:lnTo>
                  <a:pt x="0" y="2329"/>
                </a:lnTo>
                <a:lnTo>
                  <a:pt x="11" y="2340"/>
                </a:lnTo>
                <a:lnTo>
                  <a:pt x="0" y="2329"/>
                </a:lnTo>
                <a:lnTo>
                  <a:pt x="0" y="2340"/>
                </a:lnTo>
                <a:lnTo>
                  <a:pt x="11" y="2340"/>
                </a:lnTo>
                <a:lnTo>
                  <a:pt x="11" y="2319"/>
                </a:lnTo>
                <a:close/>
              </a:path>
            </a:pathLst>
          </a:custGeom>
          <a:solidFill>
            <a:schemeClr val="tx2"/>
          </a:solidFill>
          <a:ln w="9525">
            <a:solidFill>
              <a:schemeClr val="tx1"/>
            </a:solidFill>
            <a:round/>
            <a:headEnd/>
            <a:tailEnd/>
          </a:ln>
        </p:spPr>
        <p:txBody>
          <a:bodyPr/>
          <a:lstStyle/>
          <a:p>
            <a:endParaRPr lang="en-GB"/>
          </a:p>
        </p:txBody>
      </p:sp>
      <p:sp>
        <p:nvSpPr>
          <p:cNvPr id="58382" name="Freeform 14"/>
          <p:cNvSpPr>
            <a:spLocks/>
          </p:cNvSpPr>
          <p:nvPr/>
        </p:nvSpPr>
        <p:spPr bwMode="auto">
          <a:xfrm>
            <a:off x="1395413" y="5414963"/>
            <a:ext cx="6497637" cy="33337"/>
          </a:xfrm>
          <a:custGeom>
            <a:avLst/>
            <a:gdLst>
              <a:gd name="T0" fmla="*/ 2147483647 w 4093"/>
              <a:gd name="T1" fmla="*/ 2147483647 h 21"/>
              <a:gd name="T2" fmla="*/ 2147483647 w 4093"/>
              <a:gd name="T3" fmla="*/ 0 h 21"/>
              <a:gd name="T4" fmla="*/ 0 w 4093"/>
              <a:gd name="T5" fmla="*/ 0 h 21"/>
              <a:gd name="T6" fmla="*/ 0 w 4093"/>
              <a:gd name="T7" fmla="*/ 2147483647 h 21"/>
              <a:gd name="T8" fmla="*/ 2147483647 w 4093"/>
              <a:gd name="T9" fmla="*/ 2147483647 h 21"/>
              <a:gd name="T10" fmla="*/ 2147483647 w 4093"/>
              <a:gd name="T11" fmla="*/ 2147483647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93" h="21">
                <a:moveTo>
                  <a:pt x="4093" y="10"/>
                </a:moveTo>
                <a:lnTo>
                  <a:pt x="4093" y="0"/>
                </a:lnTo>
                <a:lnTo>
                  <a:pt x="0" y="0"/>
                </a:lnTo>
                <a:lnTo>
                  <a:pt x="0" y="21"/>
                </a:lnTo>
                <a:lnTo>
                  <a:pt x="4093" y="21"/>
                </a:lnTo>
                <a:lnTo>
                  <a:pt x="4093" y="10"/>
                </a:lnTo>
                <a:close/>
              </a:path>
            </a:pathLst>
          </a:custGeom>
          <a:solidFill>
            <a:schemeClr val="tx2"/>
          </a:solidFill>
          <a:ln w="9525">
            <a:solidFill>
              <a:schemeClr val="tx1"/>
            </a:solidFill>
            <a:round/>
            <a:headEnd/>
            <a:tailEnd/>
          </a:ln>
        </p:spPr>
        <p:txBody>
          <a:bodyPr/>
          <a:lstStyle/>
          <a:p>
            <a:endParaRPr lang="en-GB"/>
          </a:p>
        </p:txBody>
      </p:sp>
      <p:sp>
        <p:nvSpPr>
          <p:cNvPr id="58383" name="Freeform 15"/>
          <p:cNvSpPr>
            <a:spLocks/>
          </p:cNvSpPr>
          <p:nvPr/>
        </p:nvSpPr>
        <p:spPr bwMode="auto">
          <a:xfrm>
            <a:off x="1295400" y="1752600"/>
            <a:ext cx="112713" cy="30163"/>
          </a:xfrm>
          <a:custGeom>
            <a:avLst/>
            <a:gdLst>
              <a:gd name="T0" fmla="*/ 2147483647 w 71"/>
              <a:gd name="T1" fmla="*/ 2147483647 h 19"/>
              <a:gd name="T2" fmla="*/ 2147483647 w 71"/>
              <a:gd name="T3" fmla="*/ 0 h 19"/>
              <a:gd name="T4" fmla="*/ 0 w 71"/>
              <a:gd name="T5" fmla="*/ 0 h 19"/>
              <a:gd name="T6" fmla="*/ 0 w 71"/>
              <a:gd name="T7" fmla="*/ 2147483647 h 19"/>
              <a:gd name="T8" fmla="*/ 2147483647 w 71"/>
              <a:gd name="T9" fmla="*/ 2147483647 h 19"/>
              <a:gd name="T10" fmla="*/ 2147483647 w 71"/>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9">
                <a:moveTo>
                  <a:pt x="71" y="9"/>
                </a:moveTo>
                <a:lnTo>
                  <a:pt x="71" y="0"/>
                </a:lnTo>
                <a:lnTo>
                  <a:pt x="0" y="0"/>
                </a:lnTo>
                <a:lnTo>
                  <a:pt x="0" y="19"/>
                </a:lnTo>
                <a:lnTo>
                  <a:pt x="71" y="19"/>
                </a:lnTo>
                <a:lnTo>
                  <a:pt x="71" y="9"/>
                </a:lnTo>
                <a:close/>
              </a:path>
            </a:pathLst>
          </a:custGeom>
          <a:solidFill>
            <a:schemeClr val="tx2"/>
          </a:solidFill>
          <a:ln w="9525">
            <a:solidFill>
              <a:schemeClr val="bg2"/>
            </a:solidFill>
            <a:round/>
            <a:headEnd/>
            <a:tailEnd/>
          </a:ln>
        </p:spPr>
        <p:txBody>
          <a:bodyPr/>
          <a:lstStyle/>
          <a:p>
            <a:endParaRPr lang="en-GB"/>
          </a:p>
        </p:txBody>
      </p:sp>
      <p:sp>
        <p:nvSpPr>
          <p:cNvPr id="58384" name="Freeform 16"/>
          <p:cNvSpPr>
            <a:spLocks/>
          </p:cNvSpPr>
          <p:nvPr/>
        </p:nvSpPr>
        <p:spPr bwMode="auto">
          <a:xfrm>
            <a:off x="1295400" y="2484438"/>
            <a:ext cx="100013" cy="30162"/>
          </a:xfrm>
          <a:custGeom>
            <a:avLst/>
            <a:gdLst>
              <a:gd name="T0" fmla="*/ 2147483647 w 63"/>
              <a:gd name="T1" fmla="*/ 2147483647 h 19"/>
              <a:gd name="T2" fmla="*/ 2147483647 w 63"/>
              <a:gd name="T3" fmla="*/ 0 h 19"/>
              <a:gd name="T4" fmla="*/ 0 w 63"/>
              <a:gd name="T5" fmla="*/ 0 h 19"/>
              <a:gd name="T6" fmla="*/ 0 w 63"/>
              <a:gd name="T7" fmla="*/ 2147483647 h 19"/>
              <a:gd name="T8" fmla="*/ 2147483647 w 63"/>
              <a:gd name="T9" fmla="*/ 2147483647 h 19"/>
              <a:gd name="T10" fmla="*/ 2147483647 w 63"/>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9">
                <a:moveTo>
                  <a:pt x="63" y="10"/>
                </a:moveTo>
                <a:lnTo>
                  <a:pt x="63" y="0"/>
                </a:lnTo>
                <a:lnTo>
                  <a:pt x="0" y="0"/>
                </a:lnTo>
                <a:lnTo>
                  <a:pt x="0" y="19"/>
                </a:lnTo>
                <a:lnTo>
                  <a:pt x="63" y="19"/>
                </a:lnTo>
                <a:lnTo>
                  <a:pt x="63" y="10"/>
                </a:lnTo>
                <a:close/>
              </a:path>
            </a:pathLst>
          </a:custGeom>
          <a:solidFill>
            <a:schemeClr val="tx2"/>
          </a:solidFill>
          <a:ln w="9525">
            <a:solidFill>
              <a:schemeClr val="bg2"/>
            </a:solidFill>
            <a:round/>
            <a:headEnd/>
            <a:tailEnd/>
          </a:ln>
        </p:spPr>
        <p:txBody>
          <a:bodyPr/>
          <a:lstStyle/>
          <a:p>
            <a:endParaRPr lang="en-GB"/>
          </a:p>
        </p:txBody>
      </p:sp>
      <p:sp>
        <p:nvSpPr>
          <p:cNvPr id="58385" name="Freeform 17"/>
          <p:cNvSpPr>
            <a:spLocks/>
          </p:cNvSpPr>
          <p:nvPr/>
        </p:nvSpPr>
        <p:spPr bwMode="auto">
          <a:xfrm>
            <a:off x="1295400" y="3216275"/>
            <a:ext cx="100013" cy="33338"/>
          </a:xfrm>
          <a:custGeom>
            <a:avLst/>
            <a:gdLst>
              <a:gd name="T0" fmla="*/ 2147483647 w 63"/>
              <a:gd name="T1" fmla="*/ 2147483647 h 22"/>
              <a:gd name="T2" fmla="*/ 2147483647 w 63"/>
              <a:gd name="T3" fmla="*/ 0 h 22"/>
              <a:gd name="T4" fmla="*/ 0 w 63"/>
              <a:gd name="T5" fmla="*/ 0 h 22"/>
              <a:gd name="T6" fmla="*/ 0 w 63"/>
              <a:gd name="T7" fmla="*/ 2147483647 h 22"/>
              <a:gd name="T8" fmla="*/ 2147483647 w 63"/>
              <a:gd name="T9" fmla="*/ 2147483647 h 22"/>
              <a:gd name="T10" fmla="*/ 2147483647 w 63"/>
              <a:gd name="T11" fmla="*/ 214748364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63" y="10"/>
                </a:moveTo>
                <a:lnTo>
                  <a:pt x="63" y="0"/>
                </a:lnTo>
                <a:lnTo>
                  <a:pt x="0" y="0"/>
                </a:lnTo>
                <a:lnTo>
                  <a:pt x="0" y="22"/>
                </a:lnTo>
                <a:lnTo>
                  <a:pt x="63" y="22"/>
                </a:lnTo>
                <a:lnTo>
                  <a:pt x="63" y="10"/>
                </a:lnTo>
                <a:close/>
              </a:path>
            </a:pathLst>
          </a:custGeom>
          <a:solidFill>
            <a:schemeClr val="tx2"/>
          </a:solidFill>
          <a:ln w="9525">
            <a:solidFill>
              <a:schemeClr val="bg2"/>
            </a:solidFill>
            <a:round/>
            <a:headEnd/>
            <a:tailEnd/>
          </a:ln>
        </p:spPr>
        <p:txBody>
          <a:bodyPr/>
          <a:lstStyle/>
          <a:p>
            <a:endParaRPr lang="en-GB"/>
          </a:p>
        </p:txBody>
      </p:sp>
      <p:sp>
        <p:nvSpPr>
          <p:cNvPr id="58386" name="Freeform 18"/>
          <p:cNvSpPr>
            <a:spLocks/>
          </p:cNvSpPr>
          <p:nvPr/>
        </p:nvSpPr>
        <p:spPr bwMode="auto">
          <a:xfrm>
            <a:off x="1377950" y="5430838"/>
            <a:ext cx="30163" cy="111125"/>
          </a:xfrm>
          <a:custGeom>
            <a:avLst/>
            <a:gdLst>
              <a:gd name="T0" fmla="*/ 2147483647 w 19"/>
              <a:gd name="T1" fmla="*/ 2147483647 h 71"/>
              <a:gd name="T2" fmla="*/ 2147483647 w 19"/>
              <a:gd name="T3" fmla="*/ 2147483647 h 71"/>
              <a:gd name="T4" fmla="*/ 2147483647 w 19"/>
              <a:gd name="T5" fmla="*/ 0 h 71"/>
              <a:gd name="T6" fmla="*/ 0 w 19"/>
              <a:gd name="T7" fmla="*/ 0 h 71"/>
              <a:gd name="T8" fmla="*/ 0 w 19"/>
              <a:gd name="T9" fmla="*/ 2147483647 h 71"/>
              <a:gd name="T10" fmla="*/ 2147483647 w 19"/>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1">
                <a:moveTo>
                  <a:pt x="11" y="71"/>
                </a:moveTo>
                <a:lnTo>
                  <a:pt x="19" y="71"/>
                </a:lnTo>
                <a:lnTo>
                  <a:pt x="19" y="0"/>
                </a:lnTo>
                <a:lnTo>
                  <a:pt x="0" y="0"/>
                </a:lnTo>
                <a:lnTo>
                  <a:pt x="0" y="71"/>
                </a:lnTo>
                <a:lnTo>
                  <a:pt x="11" y="71"/>
                </a:lnTo>
                <a:close/>
              </a:path>
            </a:pathLst>
          </a:custGeom>
          <a:solidFill>
            <a:schemeClr val="tx2"/>
          </a:solidFill>
          <a:ln w="9525">
            <a:solidFill>
              <a:schemeClr val="bg2"/>
            </a:solidFill>
            <a:round/>
            <a:headEnd/>
            <a:tailEnd/>
          </a:ln>
        </p:spPr>
        <p:txBody>
          <a:bodyPr/>
          <a:lstStyle/>
          <a:p>
            <a:endParaRPr lang="en-GB"/>
          </a:p>
        </p:txBody>
      </p:sp>
      <p:sp>
        <p:nvSpPr>
          <p:cNvPr id="58387" name="Freeform 19"/>
          <p:cNvSpPr>
            <a:spLocks/>
          </p:cNvSpPr>
          <p:nvPr/>
        </p:nvSpPr>
        <p:spPr bwMode="auto">
          <a:xfrm>
            <a:off x="2192338" y="5430838"/>
            <a:ext cx="26987" cy="111125"/>
          </a:xfrm>
          <a:custGeom>
            <a:avLst/>
            <a:gdLst>
              <a:gd name="T0" fmla="*/ 2147483647 w 17"/>
              <a:gd name="T1" fmla="*/ 2147483647 h 71"/>
              <a:gd name="T2" fmla="*/ 2147483647 w 17"/>
              <a:gd name="T3" fmla="*/ 2147483647 h 71"/>
              <a:gd name="T4" fmla="*/ 2147483647 w 17"/>
              <a:gd name="T5" fmla="*/ 0 h 71"/>
              <a:gd name="T6" fmla="*/ 0 w 17"/>
              <a:gd name="T7" fmla="*/ 0 h 71"/>
              <a:gd name="T8" fmla="*/ 0 w 17"/>
              <a:gd name="T9" fmla="*/ 2147483647 h 71"/>
              <a:gd name="T10" fmla="*/ 2147483647 w 17"/>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71">
                <a:moveTo>
                  <a:pt x="8" y="71"/>
                </a:moveTo>
                <a:lnTo>
                  <a:pt x="17" y="71"/>
                </a:lnTo>
                <a:lnTo>
                  <a:pt x="17" y="0"/>
                </a:lnTo>
                <a:lnTo>
                  <a:pt x="0" y="0"/>
                </a:lnTo>
                <a:lnTo>
                  <a:pt x="0" y="71"/>
                </a:lnTo>
                <a:lnTo>
                  <a:pt x="8" y="71"/>
                </a:lnTo>
                <a:close/>
              </a:path>
            </a:pathLst>
          </a:custGeom>
          <a:solidFill>
            <a:schemeClr val="tx2"/>
          </a:solidFill>
          <a:ln w="9525">
            <a:solidFill>
              <a:schemeClr val="bg2"/>
            </a:solidFill>
            <a:round/>
            <a:headEnd/>
            <a:tailEnd/>
          </a:ln>
        </p:spPr>
        <p:txBody>
          <a:bodyPr/>
          <a:lstStyle/>
          <a:p>
            <a:endParaRPr lang="en-GB"/>
          </a:p>
        </p:txBody>
      </p:sp>
      <p:sp>
        <p:nvSpPr>
          <p:cNvPr id="58388" name="Freeform 20"/>
          <p:cNvSpPr>
            <a:spLocks/>
          </p:cNvSpPr>
          <p:nvPr/>
        </p:nvSpPr>
        <p:spPr bwMode="auto">
          <a:xfrm>
            <a:off x="3005138" y="5430838"/>
            <a:ext cx="26987" cy="111125"/>
          </a:xfrm>
          <a:custGeom>
            <a:avLst/>
            <a:gdLst>
              <a:gd name="T0" fmla="*/ 2147483647 w 17"/>
              <a:gd name="T1" fmla="*/ 2147483647 h 71"/>
              <a:gd name="T2" fmla="*/ 2147483647 w 17"/>
              <a:gd name="T3" fmla="*/ 2147483647 h 71"/>
              <a:gd name="T4" fmla="*/ 2147483647 w 17"/>
              <a:gd name="T5" fmla="*/ 0 h 71"/>
              <a:gd name="T6" fmla="*/ 0 w 17"/>
              <a:gd name="T7" fmla="*/ 0 h 71"/>
              <a:gd name="T8" fmla="*/ 0 w 17"/>
              <a:gd name="T9" fmla="*/ 2147483647 h 71"/>
              <a:gd name="T10" fmla="*/ 2147483647 w 17"/>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71">
                <a:moveTo>
                  <a:pt x="9" y="71"/>
                </a:moveTo>
                <a:lnTo>
                  <a:pt x="17" y="71"/>
                </a:lnTo>
                <a:lnTo>
                  <a:pt x="17" y="0"/>
                </a:lnTo>
                <a:lnTo>
                  <a:pt x="0" y="0"/>
                </a:lnTo>
                <a:lnTo>
                  <a:pt x="0" y="71"/>
                </a:lnTo>
                <a:lnTo>
                  <a:pt x="9" y="71"/>
                </a:lnTo>
                <a:close/>
              </a:path>
            </a:pathLst>
          </a:custGeom>
          <a:solidFill>
            <a:schemeClr val="tx2"/>
          </a:solidFill>
          <a:ln w="9525">
            <a:solidFill>
              <a:schemeClr val="bg2"/>
            </a:solidFill>
            <a:round/>
            <a:headEnd/>
            <a:tailEnd/>
          </a:ln>
        </p:spPr>
        <p:txBody>
          <a:bodyPr/>
          <a:lstStyle/>
          <a:p>
            <a:endParaRPr lang="en-GB"/>
          </a:p>
        </p:txBody>
      </p:sp>
      <p:sp>
        <p:nvSpPr>
          <p:cNvPr id="58389" name="Freeform 21"/>
          <p:cNvSpPr>
            <a:spLocks/>
          </p:cNvSpPr>
          <p:nvPr/>
        </p:nvSpPr>
        <p:spPr bwMode="auto">
          <a:xfrm>
            <a:off x="3819525" y="5430838"/>
            <a:ext cx="25400" cy="111125"/>
          </a:xfrm>
          <a:custGeom>
            <a:avLst/>
            <a:gdLst>
              <a:gd name="T0" fmla="*/ 2147483647 w 16"/>
              <a:gd name="T1" fmla="*/ 2147483647 h 71"/>
              <a:gd name="T2" fmla="*/ 2147483647 w 16"/>
              <a:gd name="T3" fmla="*/ 2147483647 h 71"/>
              <a:gd name="T4" fmla="*/ 2147483647 w 16"/>
              <a:gd name="T5" fmla="*/ 0 h 71"/>
              <a:gd name="T6" fmla="*/ 0 w 16"/>
              <a:gd name="T7" fmla="*/ 0 h 71"/>
              <a:gd name="T8" fmla="*/ 0 w 16"/>
              <a:gd name="T9" fmla="*/ 2147483647 h 71"/>
              <a:gd name="T10" fmla="*/ 2147483647 w 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71">
                <a:moveTo>
                  <a:pt x="8" y="71"/>
                </a:moveTo>
                <a:lnTo>
                  <a:pt x="16" y="71"/>
                </a:lnTo>
                <a:lnTo>
                  <a:pt x="16" y="0"/>
                </a:lnTo>
                <a:lnTo>
                  <a:pt x="0" y="0"/>
                </a:lnTo>
                <a:lnTo>
                  <a:pt x="0" y="71"/>
                </a:lnTo>
                <a:lnTo>
                  <a:pt x="8" y="71"/>
                </a:lnTo>
                <a:close/>
              </a:path>
            </a:pathLst>
          </a:custGeom>
          <a:solidFill>
            <a:schemeClr val="tx2"/>
          </a:solidFill>
          <a:ln w="9525">
            <a:solidFill>
              <a:schemeClr val="bg2"/>
            </a:solidFill>
            <a:round/>
            <a:headEnd/>
            <a:tailEnd/>
          </a:ln>
        </p:spPr>
        <p:txBody>
          <a:bodyPr/>
          <a:lstStyle/>
          <a:p>
            <a:endParaRPr lang="en-GB"/>
          </a:p>
        </p:txBody>
      </p:sp>
      <p:sp>
        <p:nvSpPr>
          <p:cNvPr id="58390" name="Freeform 22"/>
          <p:cNvSpPr>
            <a:spLocks/>
          </p:cNvSpPr>
          <p:nvPr/>
        </p:nvSpPr>
        <p:spPr bwMode="auto">
          <a:xfrm>
            <a:off x="4629150" y="5430838"/>
            <a:ext cx="30163" cy="111125"/>
          </a:xfrm>
          <a:custGeom>
            <a:avLst/>
            <a:gdLst>
              <a:gd name="T0" fmla="*/ 2147483647 w 19"/>
              <a:gd name="T1" fmla="*/ 2147483647 h 71"/>
              <a:gd name="T2" fmla="*/ 2147483647 w 19"/>
              <a:gd name="T3" fmla="*/ 2147483647 h 71"/>
              <a:gd name="T4" fmla="*/ 2147483647 w 19"/>
              <a:gd name="T5" fmla="*/ 0 h 71"/>
              <a:gd name="T6" fmla="*/ 0 w 19"/>
              <a:gd name="T7" fmla="*/ 0 h 71"/>
              <a:gd name="T8" fmla="*/ 0 w 19"/>
              <a:gd name="T9" fmla="*/ 2147483647 h 71"/>
              <a:gd name="T10" fmla="*/ 2147483647 w 19"/>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1">
                <a:moveTo>
                  <a:pt x="8" y="71"/>
                </a:moveTo>
                <a:lnTo>
                  <a:pt x="19" y="71"/>
                </a:lnTo>
                <a:lnTo>
                  <a:pt x="19" y="0"/>
                </a:lnTo>
                <a:lnTo>
                  <a:pt x="0" y="0"/>
                </a:lnTo>
                <a:lnTo>
                  <a:pt x="0" y="71"/>
                </a:lnTo>
                <a:lnTo>
                  <a:pt x="8" y="71"/>
                </a:lnTo>
                <a:close/>
              </a:path>
            </a:pathLst>
          </a:custGeom>
          <a:solidFill>
            <a:schemeClr val="tx2"/>
          </a:solidFill>
          <a:ln w="9525">
            <a:solidFill>
              <a:schemeClr val="bg2"/>
            </a:solidFill>
            <a:round/>
            <a:headEnd/>
            <a:tailEnd/>
          </a:ln>
        </p:spPr>
        <p:txBody>
          <a:bodyPr/>
          <a:lstStyle/>
          <a:p>
            <a:endParaRPr lang="en-GB"/>
          </a:p>
        </p:txBody>
      </p:sp>
      <p:sp>
        <p:nvSpPr>
          <p:cNvPr id="58391" name="Freeform 23"/>
          <p:cNvSpPr>
            <a:spLocks/>
          </p:cNvSpPr>
          <p:nvPr/>
        </p:nvSpPr>
        <p:spPr bwMode="auto">
          <a:xfrm>
            <a:off x="5441950" y="5430838"/>
            <a:ext cx="26988" cy="111125"/>
          </a:xfrm>
          <a:custGeom>
            <a:avLst/>
            <a:gdLst>
              <a:gd name="T0" fmla="*/ 2147483647 w 17"/>
              <a:gd name="T1" fmla="*/ 2147483647 h 71"/>
              <a:gd name="T2" fmla="*/ 2147483647 w 17"/>
              <a:gd name="T3" fmla="*/ 2147483647 h 71"/>
              <a:gd name="T4" fmla="*/ 2147483647 w 17"/>
              <a:gd name="T5" fmla="*/ 0 h 71"/>
              <a:gd name="T6" fmla="*/ 0 w 17"/>
              <a:gd name="T7" fmla="*/ 0 h 71"/>
              <a:gd name="T8" fmla="*/ 0 w 17"/>
              <a:gd name="T9" fmla="*/ 2147483647 h 71"/>
              <a:gd name="T10" fmla="*/ 2147483647 w 17"/>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71">
                <a:moveTo>
                  <a:pt x="9" y="71"/>
                </a:moveTo>
                <a:lnTo>
                  <a:pt x="17" y="71"/>
                </a:lnTo>
                <a:lnTo>
                  <a:pt x="17" y="0"/>
                </a:lnTo>
                <a:lnTo>
                  <a:pt x="0" y="0"/>
                </a:lnTo>
                <a:lnTo>
                  <a:pt x="0" y="71"/>
                </a:lnTo>
                <a:lnTo>
                  <a:pt x="9" y="71"/>
                </a:lnTo>
                <a:close/>
              </a:path>
            </a:pathLst>
          </a:custGeom>
          <a:solidFill>
            <a:schemeClr val="tx2"/>
          </a:solidFill>
          <a:ln w="9525">
            <a:solidFill>
              <a:schemeClr val="bg2"/>
            </a:solidFill>
            <a:round/>
            <a:headEnd/>
            <a:tailEnd/>
          </a:ln>
        </p:spPr>
        <p:txBody>
          <a:bodyPr/>
          <a:lstStyle/>
          <a:p>
            <a:endParaRPr lang="en-GB"/>
          </a:p>
        </p:txBody>
      </p:sp>
      <p:sp>
        <p:nvSpPr>
          <p:cNvPr id="58392" name="Freeform 24"/>
          <p:cNvSpPr>
            <a:spLocks/>
          </p:cNvSpPr>
          <p:nvPr/>
        </p:nvSpPr>
        <p:spPr bwMode="auto">
          <a:xfrm>
            <a:off x="6256338" y="5430838"/>
            <a:ext cx="26987" cy="111125"/>
          </a:xfrm>
          <a:custGeom>
            <a:avLst/>
            <a:gdLst>
              <a:gd name="T0" fmla="*/ 2147483647 w 17"/>
              <a:gd name="T1" fmla="*/ 2147483647 h 71"/>
              <a:gd name="T2" fmla="*/ 2147483647 w 17"/>
              <a:gd name="T3" fmla="*/ 2147483647 h 71"/>
              <a:gd name="T4" fmla="*/ 2147483647 w 17"/>
              <a:gd name="T5" fmla="*/ 0 h 71"/>
              <a:gd name="T6" fmla="*/ 0 w 17"/>
              <a:gd name="T7" fmla="*/ 0 h 71"/>
              <a:gd name="T8" fmla="*/ 0 w 17"/>
              <a:gd name="T9" fmla="*/ 2147483647 h 71"/>
              <a:gd name="T10" fmla="*/ 2147483647 w 17"/>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71">
                <a:moveTo>
                  <a:pt x="8" y="71"/>
                </a:moveTo>
                <a:lnTo>
                  <a:pt x="17" y="71"/>
                </a:lnTo>
                <a:lnTo>
                  <a:pt x="17" y="0"/>
                </a:lnTo>
                <a:lnTo>
                  <a:pt x="0" y="0"/>
                </a:lnTo>
                <a:lnTo>
                  <a:pt x="0" y="71"/>
                </a:lnTo>
                <a:lnTo>
                  <a:pt x="8" y="71"/>
                </a:lnTo>
                <a:close/>
              </a:path>
            </a:pathLst>
          </a:custGeom>
          <a:solidFill>
            <a:schemeClr val="tx2"/>
          </a:solidFill>
          <a:ln w="9525">
            <a:solidFill>
              <a:schemeClr val="bg2"/>
            </a:solidFill>
            <a:round/>
            <a:headEnd/>
            <a:tailEnd/>
          </a:ln>
        </p:spPr>
        <p:txBody>
          <a:bodyPr/>
          <a:lstStyle/>
          <a:p>
            <a:endParaRPr lang="en-GB"/>
          </a:p>
        </p:txBody>
      </p:sp>
      <p:sp>
        <p:nvSpPr>
          <p:cNvPr id="58393" name="Freeform 25"/>
          <p:cNvSpPr>
            <a:spLocks/>
          </p:cNvSpPr>
          <p:nvPr/>
        </p:nvSpPr>
        <p:spPr bwMode="auto">
          <a:xfrm>
            <a:off x="7065963" y="5430838"/>
            <a:ext cx="30162" cy="111125"/>
          </a:xfrm>
          <a:custGeom>
            <a:avLst/>
            <a:gdLst>
              <a:gd name="T0" fmla="*/ 2147483647 w 19"/>
              <a:gd name="T1" fmla="*/ 2147483647 h 71"/>
              <a:gd name="T2" fmla="*/ 2147483647 w 19"/>
              <a:gd name="T3" fmla="*/ 2147483647 h 71"/>
              <a:gd name="T4" fmla="*/ 2147483647 w 19"/>
              <a:gd name="T5" fmla="*/ 0 h 71"/>
              <a:gd name="T6" fmla="*/ 0 w 19"/>
              <a:gd name="T7" fmla="*/ 0 h 71"/>
              <a:gd name="T8" fmla="*/ 0 w 19"/>
              <a:gd name="T9" fmla="*/ 2147483647 h 71"/>
              <a:gd name="T10" fmla="*/ 2147483647 w 19"/>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1">
                <a:moveTo>
                  <a:pt x="11" y="71"/>
                </a:moveTo>
                <a:lnTo>
                  <a:pt x="19" y="71"/>
                </a:lnTo>
                <a:lnTo>
                  <a:pt x="19" y="0"/>
                </a:lnTo>
                <a:lnTo>
                  <a:pt x="0" y="0"/>
                </a:lnTo>
                <a:lnTo>
                  <a:pt x="0" y="71"/>
                </a:lnTo>
                <a:lnTo>
                  <a:pt x="11" y="71"/>
                </a:lnTo>
                <a:close/>
              </a:path>
            </a:pathLst>
          </a:custGeom>
          <a:solidFill>
            <a:schemeClr val="tx2"/>
          </a:solidFill>
          <a:ln w="9525">
            <a:solidFill>
              <a:schemeClr val="bg2"/>
            </a:solidFill>
            <a:round/>
            <a:headEnd/>
            <a:tailEnd/>
          </a:ln>
        </p:spPr>
        <p:txBody>
          <a:bodyPr/>
          <a:lstStyle/>
          <a:p>
            <a:endParaRPr lang="en-GB"/>
          </a:p>
        </p:txBody>
      </p:sp>
      <p:sp>
        <p:nvSpPr>
          <p:cNvPr id="58394" name="Freeform 26"/>
          <p:cNvSpPr>
            <a:spLocks/>
          </p:cNvSpPr>
          <p:nvPr/>
        </p:nvSpPr>
        <p:spPr bwMode="auto">
          <a:xfrm>
            <a:off x="7861300" y="5430838"/>
            <a:ext cx="25400" cy="111125"/>
          </a:xfrm>
          <a:custGeom>
            <a:avLst/>
            <a:gdLst>
              <a:gd name="T0" fmla="*/ 2147483647 w 16"/>
              <a:gd name="T1" fmla="*/ 2147483647 h 71"/>
              <a:gd name="T2" fmla="*/ 2147483647 w 16"/>
              <a:gd name="T3" fmla="*/ 2147483647 h 71"/>
              <a:gd name="T4" fmla="*/ 2147483647 w 16"/>
              <a:gd name="T5" fmla="*/ 0 h 71"/>
              <a:gd name="T6" fmla="*/ 0 w 16"/>
              <a:gd name="T7" fmla="*/ 0 h 71"/>
              <a:gd name="T8" fmla="*/ 0 w 16"/>
              <a:gd name="T9" fmla="*/ 2147483647 h 71"/>
              <a:gd name="T10" fmla="*/ 2147483647 w 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71">
                <a:moveTo>
                  <a:pt x="8" y="71"/>
                </a:moveTo>
                <a:lnTo>
                  <a:pt x="16" y="71"/>
                </a:lnTo>
                <a:lnTo>
                  <a:pt x="16" y="0"/>
                </a:lnTo>
                <a:lnTo>
                  <a:pt x="0" y="0"/>
                </a:lnTo>
                <a:lnTo>
                  <a:pt x="0" y="71"/>
                </a:lnTo>
                <a:lnTo>
                  <a:pt x="8" y="71"/>
                </a:lnTo>
                <a:close/>
              </a:path>
            </a:pathLst>
          </a:custGeom>
          <a:solidFill>
            <a:schemeClr val="tx2"/>
          </a:solidFill>
          <a:ln w="9525">
            <a:solidFill>
              <a:schemeClr val="bg2"/>
            </a:solidFill>
            <a:round/>
            <a:headEnd/>
            <a:tailEnd/>
          </a:ln>
        </p:spPr>
        <p:txBody>
          <a:bodyPr/>
          <a:lstStyle/>
          <a:p>
            <a:endParaRPr lang="en-GB"/>
          </a:p>
        </p:txBody>
      </p:sp>
      <p:sp>
        <p:nvSpPr>
          <p:cNvPr id="58395" name="Freeform 27"/>
          <p:cNvSpPr>
            <a:spLocks/>
          </p:cNvSpPr>
          <p:nvPr/>
        </p:nvSpPr>
        <p:spPr bwMode="auto">
          <a:xfrm>
            <a:off x="1295400" y="3951288"/>
            <a:ext cx="100013" cy="30162"/>
          </a:xfrm>
          <a:custGeom>
            <a:avLst/>
            <a:gdLst>
              <a:gd name="T0" fmla="*/ 2147483647 w 63"/>
              <a:gd name="T1" fmla="*/ 2147483647 h 19"/>
              <a:gd name="T2" fmla="*/ 2147483647 w 63"/>
              <a:gd name="T3" fmla="*/ 0 h 19"/>
              <a:gd name="T4" fmla="*/ 0 w 63"/>
              <a:gd name="T5" fmla="*/ 0 h 19"/>
              <a:gd name="T6" fmla="*/ 0 w 63"/>
              <a:gd name="T7" fmla="*/ 2147483647 h 19"/>
              <a:gd name="T8" fmla="*/ 2147483647 w 63"/>
              <a:gd name="T9" fmla="*/ 2147483647 h 19"/>
              <a:gd name="T10" fmla="*/ 2147483647 w 63"/>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9">
                <a:moveTo>
                  <a:pt x="63" y="9"/>
                </a:moveTo>
                <a:lnTo>
                  <a:pt x="63" y="0"/>
                </a:lnTo>
                <a:lnTo>
                  <a:pt x="0" y="0"/>
                </a:lnTo>
                <a:lnTo>
                  <a:pt x="0" y="19"/>
                </a:lnTo>
                <a:lnTo>
                  <a:pt x="63" y="19"/>
                </a:lnTo>
                <a:lnTo>
                  <a:pt x="63" y="9"/>
                </a:lnTo>
                <a:close/>
              </a:path>
            </a:pathLst>
          </a:custGeom>
          <a:solidFill>
            <a:schemeClr val="tx2"/>
          </a:solidFill>
          <a:ln w="9525">
            <a:solidFill>
              <a:schemeClr val="bg2"/>
            </a:solidFill>
            <a:round/>
            <a:headEnd/>
            <a:tailEnd/>
          </a:ln>
        </p:spPr>
        <p:txBody>
          <a:bodyPr/>
          <a:lstStyle/>
          <a:p>
            <a:endParaRPr lang="en-GB"/>
          </a:p>
        </p:txBody>
      </p:sp>
      <p:sp>
        <p:nvSpPr>
          <p:cNvPr id="58396" name="Freeform 28"/>
          <p:cNvSpPr>
            <a:spLocks/>
          </p:cNvSpPr>
          <p:nvPr/>
        </p:nvSpPr>
        <p:spPr bwMode="auto">
          <a:xfrm>
            <a:off x="1295400" y="4683125"/>
            <a:ext cx="100013" cy="30163"/>
          </a:xfrm>
          <a:custGeom>
            <a:avLst/>
            <a:gdLst>
              <a:gd name="T0" fmla="*/ 2147483647 w 63"/>
              <a:gd name="T1" fmla="*/ 2147483647 h 19"/>
              <a:gd name="T2" fmla="*/ 2147483647 w 63"/>
              <a:gd name="T3" fmla="*/ 0 h 19"/>
              <a:gd name="T4" fmla="*/ 0 w 63"/>
              <a:gd name="T5" fmla="*/ 0 h 19"/>
              <a:gd name="T6" fmla="*/ 0 w 63"/>
              <a:gd name="T7" fmla="*/ 2147483647 h 19"/>
              <a:gd name="T8" fmla="*/ 2147483647 w 63"/>
              <a:gd name="T9" fmla="*/ 2147483647 h 19"/>
              <a:gd name="T10" fmla="*/ 2147483647 w 63"/>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9">
                <a:moveTo>
                  <a:pt x="63" y="9"/>
                </a:moveTo>
                <a:lnTo>
                  <a:pt x="63" y="0"/>
                </a:lnTo>
                <a:lnTo>
                  <a:pt x="0" y="0"/>
                </a:lnTo>
                <a:lnTo>
                  <a:pt x="0" y="19"/>
                </a:lnTo>
                <a:lnTo>
                  <a:pt x="63" y="19"/>
                </a:lnTo>
                <a:lnTo>
                  <a:pt x="63" y="9"/>
                </a:lnTo>
                <a:close/>
              </a:path>
            </a:pathLst>
          </a:custGeom>
          <a:solidFill>
            <a:schemeClr val="tx2"/>
          </a:solidFill>
          <a:ln w="9525">
            <a:solidFill>
              <a:schemeClr val="bg2"/>
            </a:solidFill>
            <a:round/>
            <a:headEnd/>
            <a:tailEnd/>
          </a:ln>
        </p:spPr>
        <p:txBody>
          <a:bodyPr/>
          <a:lstStyle/>
          <a:p>
            <a:endParaRPr lang="en-GB"/>
          </a:p>
        </p:txBody>
      </p:sp>
      <p:sp>
        <p:nvSpPr>
          <p:cNvPr id="58397" name="Freeform 29"/>
          <p:cNvSpPr>
            <a:spLocks/>
          </p:cNvSpPr>
          <p:nvPr/>
        </p:nvSpPr>
        <p:spPr bwMode="auto">
          <a:xfrm>
            <a:off x="1295400" y="5414963"/>
            <a:ext cx="100013" cy="33337"/>
          </a:xfrm>
          <a:custGeom>
            <a:avLst/>
            <a:gdLst>
              <a:gd name="T0" fmla="*/ 2147483647 w 63"/>
              <a:gd name="T1" fmla="*/ 2147483647 h 21"/>
              <a:gd name="T2" fmla="*/ 2147483647 w 63"/>
              <a:gd name="T3" fmla="*/ 0 h 21"/>
              <a:gd name="T4" fmla="*/ 0 w 63"/>
              <a:gd name="T5" fmla="*/ 0 h 21"/>
              <a:gd name="T6" fmla="*/ 0 w 63"/>
              <a:gd name="T7" fmla="*/ 2147483647 h 21"/>
              <a:gd name="T8" fmla="*/ 2147483647 w 63"/>
              <a:gd name="T9" fmla="*/ 2147483647 h 21"/>
              <a:gd name="T10" fmla="*/ 2147483647 w 63"/>
              <a:gd name="T11" fmla="*/ 2147483647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1">
                <a:moveTo>
                  <a:pt x="63" y="10"/>
                </a:moveTo>
                <a:lnTo>
                  <a:pt x="63" y="0"/>
                </a:lnTo>
                <a:lnTo>
                  <a:pt x="0" y="0"/>
                </a:lnTo>
                <a:lnTo>
                  <a:pt x="0" y="21"/>
                </a:lnTo>
                <a:lnTo>
                  <a:pt x="63" y="21"/>
                </a:lnTo>
                <a:lnTo>
                  <a:pt x="63" y="10"/>
                </a:lnTo>
                <a:close/>
              </a:path>
            </a:pathLst>
          </a:custGeom>
          <a:solidFill>
            <a:schemeClr val="tx2"/>
          </a:solidFill>
          <a:ln w="9525">
            <a:solidFill>
              <a:schemeClr val="bg2"/>
            </a:solidFill>
            <a:round/>
            <a:headEnd/>
            <a:tailEnd/>
          </a:ln>
        </p:spPr>
        <p:txBody>
          <a:bodyPr/>
          <a:lstStyle/>
          <a:p>
            <a:endParaRPr lang="en-GB"/>
          </a:p>
        </p:txBody>
      </p:sp>
      <p:sp>
        <p:nvSpPr>
          <p:cNvPr id="58398" name="Freeform 30"/>
          <p:cNvSpPr>
            <a:spLocks/>
          </p:cNvSpPr>
          <p:nvPr/>
        </p:nvSpPr>
        <p:spPr bwMode="auto">
          <a:xfrm>
            <a:off x="1401763" y="1760538"/>
            <a:ext cx="77787" cy="33337"/>
          </a:xfrm>
          <a:custGeom>
            <a:avLst/>
            <a:gdLst>
              <a:gd name="T0" fmla="*/ 2147483647 w 49"/>
              <a:gd name="T1" fmla="*/ 2147483647 h 21"/>
              <a:gd name="T2" fmla="*/ 2147483647 w 49"/>
              <a:gd name="T3" fmla="*/ 0 h 21"/>
              <a:gd name="T4" fmla="*/ 0 w 49"/>
              <a:gd name="T5" fmla="*/ 0 h 21"/>
              <a:gd name="T6" fmla="*/ 0 w 49"/>
              <a:gd name="T7" fmla="*/ 2147483647 h 21"/>
              <a:gd name="T8" fmla="*/ 2147483647 w 49"/>
              <a:gd name="T9" fmla="*/ 2147483647 h 21"/>
              <a:gd name="T10" fmla="*/ 2147483647 w 49"/>
              <a:gd name="T11" fmla="*/ 2147483647 h 21"/>
              <a:gd name="T12" fmla="*/ 2147483647 w 49"/>
              <a:gd name="T13" fmla="*/ 2147483647 h 21"/>
              <a:gd name="T14" fmla="*/ 2147483647 w 49"/>
              <a:gd name="T15" fmla="*/ 0 h 21"/>
              <a:gd name="T16" fmla="*/ 2147483647 w 49"/>
              <a:gd name="T17" fmla="*/ 0 h 21"/>
              <a:gd name="T18" fmla="*/ 2147483647 w 49"/>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21">
                <a:moveTo>
                  <a:pt x="49" y="12"/>
                </a:moveTo>
                <a:lnTo>
                  <a:pt x="40" y="0"/>
                </a:lnTo>
                <a:lnTo>
                  <a:pt x="0" y="0"/>
                </a:lnTo>
                <a:lnTo>
                  <a:pt x="0" y="21"/>
                </a:lnTo>
                <a:lnTo>
                  <a:pt x="40" y="21"/>
                </a:lnTo>
                <a:lnTo>
                  <a:pt x="32" y="12"/>
                </a:lnTo>
                <a:lnTo>
                  <a:pt x="49" y="12"/>
                </a:lnTo>
                <a:lnTo>
                  <a:pt x="49" y="0"/>
                </a:lnTo>
                <a:lnTo>
                  <a:pt x="40" y="0"/>
                </a:lnTo>
                <a:lnTo>
                  <a:pt x="49" y="12"/>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399" name="Freeform 31"/>
          <p:cNvSpPr>
            <a:spLocks/>
          </p:cNvSpPr>
          <p:nvPr/>
        </p:nvSpPr>
        <p:spPr bwMode="auto">
          <a:xfrm>
            <a:off x="1452563" y="1779588"/>
            <a:ext cx="26987" cy="58737"/>
          </a:xfrm>
          <a:custGeom>
            <a:avLst/>
            <a:gdLst>
              <a:gd name="T0" fmla="*/ 2147483647 w 17"/>
              <a:gd name="T1" fmla="*/ 2147483647 h 38"/>
              <a:gd name="T2" fmla="*/ 2147483647 w 17"/>
              <a:gd name="T3" fmla="*/ 2147483647 h 38"/>
              <a:gd name="T4" fmla="*/ 2147483647 w 17"/>
              <a:gd name="T5" fmla="*/ 0 h 38"/>
              <a:gd name="T6" fmla="*/ 0 w 17"/>
              <a:gd name="T7" fmla="*/ 0 h 38"/>
              <a:gd name="T8" fmla="*/ 0 w 17"/>
              <a:gd name="T9" fmla="*/ 2147483647 h 38"/>
              <a:gd name="T10" fmla="*/ 2147483647 w 17"/>
              <a:gd name="T11" fmla="*/ 2147483647 h 38"/>
              <a:gd name="T12" fmla="*/ 0 w 17"/>
              <a:gd name="T13" fmla="*/ 2147483647 h 38"/>
              <a:gd name="T14" fmla="*/ 0 w 17"/>
              <a:gd name="T15" fmla="*/ 2147483647 h 38"/>
              <a:gd name="T16" fmla="*/ 2147483647 w 17"/>
              <a:gd name="T17" fmla="*/ 2147483647 h 38"/>
              <a:gd name="T18" fmla="*/ 2147483647 w 17"/>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8">
                <a:moveTo>
                  <a:pt x="8" y="16"/>
                </a:moveTo>
                <a:lnTo>
                  <a:pt x="17" y="28"/>
                </a:lnTo>
                <a:lnTo>
                  <a:pt x="17" y="0"/>
                </a:lnTo>
                <a:lnTo>
                  <a:pt x="0" y="0"/>
                </a:lnTo>
                <a:lnTo>
                  <a:pt x="0" y="28"/>
                </a:lnTo>
                <a:lnTo>
                  <a:pt x="8" y="38"/>
                </a:lnTo>
                <a:lnTo>
                  <a:pt x="0" y="28"/>
                </a:lnTo>
                <a:lnTo>
                  <a:pt x="0" y="38"/>
                </a:lnTo>
                <a:lnTo>
                  <a:pt x="8" y="38"/>
                </a:lnTo>
                <a:lnTo>
                  <a:pt x="8" y="16"/>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0" name="Freeform 32"/>
          <p:cNvSpPr>
            <a:spLocks/>
          </p:cNvSpPr>
          <p:nvPr/>
        </p:nvSpPr>
        <p:spPr bwMode="auto">
          <a:xfrm>
            <a:off x="1465263" y="1804988"/>
            <a:ext cx="47625" cy="33337"/>
          </a:xfrm>
          <a:custGeom>
            <a:avLst/>
            <a:gdLst>
              <a:gd name="T0" fmla="*/ 2147483647 w 30"/>
              <a:gd name="T1" fmla="*/ 2147483647 h 22"/>
              <a:gd name="T2" fmla="*/ 2147483647 w 30"/>
              <a:gd name="T3" fmla="*/ 0 h 22"/>
              <a:gd name="T4" fmla="*/ 0 w 30"/>
              <a:gd name="T5" fmla="*/ 0 h 22"/>
              <a:gd name="T6" fmla="*/ 0 w 30"/>
              <a:gd name="T7" fmla="*/ 2147483647 h 22"/>
              <a:gd name="T8" fmla="*/ 2147483647 w 30"/>
              <a:gd name="T9" fmla="*/ 2147483647 h 22"/>
              <a:gd name="T10" fmla="*/ 2147483647 w 30"/>
              <a:gd name="T11" fmla="*/ 2147483647 h 22"/>
              <a:gd name="T12" fmla="*/ 2147483647 w 30"/>
              <a:gd name="T13" fmla="*/ 2147483647 h 22"/>
              <a:gd name="T14" fmla="*/ 2147483647 w 30"/>
              <a:gd name="T15" fmla="*/ 0 h 22"/>
              <a:gd name="T16" fmla="*/ 2147483647 w 30"/>
              <a:gd name="T17" fmla="*/ 0 h 22"/>
              <a:gd name="T18" fmla="*/ 2147483647 w 30"/>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22">
                <a:moveTo>
                  <a:pt x="30" y="12"/>
                </a:moveTo>
                <a:lnTo>
                  <a:pt x="21" y="0"/>
                </a:lnTo>
                <a:lnTo>
                  <a:pt x="0" y="0"/>
                </a:lnTo>
                <a:lnTo>
                  <a:pt x="0" y="22"/>
                </a:lnTo>
                <a:lnTo>
                  <a:pt x="21" y="22"/>
                </a:lnTo>
                <a:lnTo>
                  <a:pt x="11" y="12"/>
                </a:lnTo>
                <a:lnTo>
                  <a:pt x="30" y="12"/>
                </a:lnTo>
                <a:lnTo>
                  <a:pt x="30" y="0"/>
                </a:lnTo>
                <a:lnTo>
                  <a:pt x="21" y="0"/>
                </a:lnTo>
                <a:lnTo>
                  <a:pt x="30" y="12"/>
                </a:lnTo>
                <a:close/>
              </a:path>
            </a:pathLst>
          </a:custGeom>
          <a:solidFill>
            <a:srgbClr val="00666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1" name="Freeform 33"/>
          <p:cNvSpPr>
            <a:spLocks/>
          </p:cNvSpPr>
          <p:nvPr/>
        </p:nvSpPr>
        <p:spPr bwMode="auto">
          <a:xfrm>
            <a:off x="1666875" y="1970088"/>
            <a:ext cx="25400" cy="44450"/>
          </a:xfrm>
          <a:custGeom>
            <a:avLst/>
            <a:gdLst>
              <a:gd name="T0" fmla="*/ 2147483647 w 16"/>
              <a:gd name="T1" fmla="*/ 2147483647 h 29"/>
              <a:gd name="T2" fmla="*/ 2147483647 w 16"/>
              <a:gd name="T3" fmla="*/ 2147483647 h 29"/>
              <a:gd name="T4" fmla="*/ 2147483647 w 16"/>
              <a:gd name="T5" fmla="*/ 0 h 29"/>
              <a:gd name="T6" fmla="*/ 0 w 16"/>
              <a:gd name="T7" fmla="*/ 0 h 29"/>
              <a:gd name="T8" fmla="*/ 0 w 16"/>
              <a:gd name="T9" fmla="*/ 2147483647 h 29"/>
              <a:gd name="T10" fmla="*/ 2147483647 w 16"/>
              <a:gd name="T11" fmla="*/ 2147483647 h 29"/>
              <a:gd name="T12" fmla="*/ 0 w 16"/>
              <a:gd name="T13" fmla="*/ 2147483647 h 29"/>
              <a:gd name="T14" fmla="*/ 0 w 16"/>
              <a:gd name="T15" fmla="*/ 2147483647 h 29"/>
              <a:gd name="T16" fmla="*/ 2147483647 w 16"/>
              <a:gd name="T17" fmla="*/ 2147483647 h 29"/>
              <a:gd name="T18" fmla="*/ 2147483647 w 16"/>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9">
                <a:moveTo>
                  <a:pt x="8" y="7"/>
                </a:moveTo>
                <a:lnTo>
                  <a:pt x="16" y="19"/>
                </a:lnTo>
                <a:lnTo>
                  <a:pt x="16" y="0"/>
                </a:lnTo>
                <a:lnTo>
                  <a:pt x="0" y="0"/>
                </a:lnTo>
                <a:lnTo>
                  <a:pt x="0" y="19"/>
                </a:lnTo>
                <a:lnTo>
                  <a:pt x="8" y="29"/>
                </a:lnTo>
                <a:lnTo>
                  <a:pt x="0" y="19"/>
                </a:lnTo>
                <a:lnTo>
                  <a:pt x="0" y="29"/>
                </a:lnTo>
                <a:lnTo>
                  <a:pt x="8" y="29"/>
                </a:lnTo>
                <a:lnTo>
                  <a:pt x="8" y="7"/>
                </a:lnTo>
                <a:close/>
              </a:path>
            </a:pathLst>
          </a:custGeom>
          <a:solidFill>
            <a:srgbClr val="00666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2" name="Freeform 34"/>
          <p:cNvSpPr>
            <a:spLocks/>
          </p:cNvSpPr>
          <p:nvPr/>
        </p:nvSpPr>
        <p:spPr bwMode="auto">
          <a:xfrm>
            <a:off x="1679575" y="1981200"/>
            <a:ext cx="73025" cy="33338"/>
          </a:xfrm>
          <a:custGeom>
            <a:avLst/>
            <a:gdLst>
              <a:gd name="T0" fmla="*/ 2147483647 w 46"/>
              <a:gd name="T1" fmla="*/ 2147483647 h 22"/>
              <a:gd name="T2" fmla="*/ 2147483647 w 46"/>
              <a:gd name="T3" fmla="*/ 0 h 22"/>
              <a:gd name="T4" fmla="*/ 0 w 46"/>
              <a:gd name="T5" fmla="*/ 0 h 22"/>
              <a:gd name="T6" fmla="*/ 0 w 46"/>
              <a:gd name="T7" fmla="*/ 2147483647 h 22"/>
              <a:gd name="T8" fmla="*/ 2147483647 w 46"/>
              <a:gd name="T9" fmla="*/ 2147483647 h 22"/>
              <a:gd name="T10" fmla="*/ 2147483647 w 46"/>
              <a:gd name="T11" fmla="*/ 2147483647 h 22"/>
              <a:gd name="T12" fmla="*/ 2147483647 w 46"/>
              <a:gd name="T13" fmla="*/ 2147483647 h 22"/>
              <a:gd name="T14" fmla="*/ 2147483647 w 46"/>
              <a:gd name="T15" fmla="*/ 0 h 22"/>
              <a:gd name="T16" fmla="*/ 2147483647 w 46"/>
              <a:gd name="T17" fmla="*/ 0 h 22"/>
              <a:gd name="T18" fmla="*/ 2147483647 w 46"/>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2">
                <a:moveTo>
                  <a:pt x="46" y="12"/>
                </a:moveTo>
                <a:lnTo>
                  <a:pt x="38" y="0"/>
                </a:lnTo>
                <a:lnTo>
                  <a:pt x="0" y="0"/>
                </a:lnTo>
                <a:lnTo>
                  <a:pt x="0" y="22"/>
                </a:lnTo>
                <a:lnTo>
                  <a:pt x="38" y="22"/>
                </a:lnTo>
                <a:lnTo>
                  <a:pt x="30" y="12"/>
                </a:lnTo>
                <a:lnTo>
                  <a:pt x="46" y="12"/>
                </a:lnTo>
                <a:lnTo>
                  <a:pt x="46" y="0"/>
                </a:lnTo>
                <a:lnTo>
                  <a:pt x="38" y="0"/>
                </a:lnTo>
                <a:lnTo>
                  <a:pt x="46" y="12"/>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3" name="Freeform 35"/>
          <p:cNvSpPr>
            <a:spLocks/>
          </p:cNvSpPr>
          <p:nvPr/>
        </p:nvSpPr>
        <p:spPr bwMode="auto">
          <a:xfrm>
            <a:off x="1727200" y="2000250"/>
            <a:ext cx="25400" cy="134938"/>
          </a:xfrm>
          <a:custGeom>
            <a:avLst/>
            <a:gdLst>
              <a:gd name="T0" fmla="*/ 2147483647 w 16"/>
              <a:gd name="T1" fmla="*/ 2147483647 h 86"/>
              <a:gd name="T2" fmla="*/ 2147483647 w 16"/>
              <a:gd name="T3" fmla="*/ 2147483647 h 86"/>
              <a:gd name="T4" fmla="*/ 2147483647 w 16"/>
              <a:gd name="T5" fmla="*/ 0 h 86"/>
              <a:gd name="T6" fmla="*/ 0 w 16"/>
              <a:gd name="T7" fmla="*/ 0 h 86"/>
              <a:gd name="T8" fmla="*/ 0 w 16"/>
              <a:gd name="T9" fmla="*/ 2147483647 h 86"/>
              <a:gd name="T10" fmla="*/ 2147483647 w 16"/>
              <a:gd name="T11" fmla="*/ 2147483647 h 86"/>
              <a:gd name="T12" fmla="*/ 0 w 16"/>
              <a:gd name="T13" fmla="*/ 2147483647 h 86"/>
              <a:gd name="T14" fmla="*/ 0 w 16"/>
              <a:gd name="T15" fmla="*/ 2147483647 h 86"/>
              <a:gd name="T16" fmla="*/ 2147483647 w 16"/>
              <a:gd name="T17" fmla="*/ 2147483647 h 86"/>
              <a:gd name="T18" fmla="*/ 2147483647 w 16"/>
              <a:gd name="T19" fmla="*/ 214748364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86">
                <a:moveTo>
                  <a:pt x="8" y="67"/>
                </a:moveTo>
                <a:lnTo>
                  <a:pt x="16" y="77"/>
                </a:lnTo>
                <a:lnTo>
                  <a:pt x="16" y="0"/>
                </a:lnTo>
                <a:lnTo>
                  <a:pt x="0" y="0"/>
                </a:lnTo>
                <a:lnTo>
                  <a:pt x="0" y="77"/>
                </a:lnTo>
                <a:lnTo>
                  <a:pt x="8" y="86"/>
                </a:lnTo>
                <a:lnTo>
                  <a:pt x="0" y="77"/>
                </a:lnTo>
                <a:lnTo>
                  <a:pt x="0" y="86"/>
                </a:lnTo>
                <a:lnTo>
                  <a:pt x="8" y="86"/>
                </a:lnTo>
                <a:lnTo>
                  <a:pt x="8" y="67"/>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4" name="Freeform 36"/>
          <p:cNvSpPr>
            <a:spLocks/>
          </p:cNvSpPr>
          <p:nvPr/>
        </p:nvSpPr>
        <p:spPr bwMode="auto">
          <a:xfrm>
            <a:off x="1739900" y="2105025"/>
            <a:ext cx="69850" cy="30163"/>
          </a:xfrm>
          <a:custGeom>
            <a:avLst/>
            <a:gdLst>
              <a:gd name="T0" fmla="*/ 2147483647 w 44"/>
              <a:gd name="T1" fmla="*/ 2147483647 h 19"/>
              <a:gd name="T2" fmla="*/ 2147483647 w 44"/>
              <a:gd name="T3" fmla="*/ 0 h 19"/>
              <a:gd name="T4" fmla="*/ 0 w 44"/>
              <a:gd name="T5" fmla="*/ 0 h 19"/>
              <a:gd name="T6" fmla="*/ 0 w 44"/>
              <a:gd name="T7" fmla="*/ 2147483647 h 19"/>
              <a:gd name="T8" fmla="*/ 2147483647 w 44"/>
              <a:gd name="T9" fmla="*/ 2147483647 h 19"/>
              <a:gd name="T10" fmla="*/ 2147483647 w 44"/>
              <a:gd name="T11" fmla="*/ 2147483647 h 19"/>
              <a:gd name="T12" fmla="*/ 2147483647 w 44"/>
              <a:gd name="T13" fmla="*/ 2147483647 h 19"/>
              <a:gd name="T14" fmla="*/ 2147483647 w 44"/>
              <a:gd name="T15" fmla="*/ 0 h 19"/>
              <a:gd name="T16" fmla="*/ 2147483647 w 44"/>
              <a:gd name="T17" fmla="*/ 0 h 19"/>
              <a:gd name="T18" fmla="*/ 2147483647 w 4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9">
                <a:moveTo>
                  <a:pt x="44" y="10"/>
                </a:moveTo>
                <a:lnTo>
                  <a:pt x="36" y="0"/>
                </a:lnTo>
                <a:lnTo>
                  <a:pt x="0" y="0"/>
                </a:lnTo>
                <a:lnTo>
                  <a:pt x="0" y="19"/>
                </a:lnTo>
                <a:lnTo>
                  <a:pt x="36" y="19"/>
                </a:lnTo>
                <a:lnTo>
                  <a:pt x="27" y="10"/>
                </a:lnTo>
                <a:lnTo>
                  <a:pt x="44" y="10"/>
                </a:lnTo>
                <a:lnTo>
                  <a:pt x="44" y="0"/>
                </a:lnTo>
                <a:lnTo>
                  <a:pt x="36" y="0"/>
                </a:lnTo>
                <a:lnTo>
                  <a:pt x="44"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5" name="Freeform 37"/>
          <p:cNvSpPr>
            <a:spLocks/>
          </p:cNvSpPr>
          <p:nvPr/>
        </p:nvSpPr>
        <p:spPr bwMode="auto">
          <a:xfrm>
            <a:off x="1782763" y="2120900"/>
            <a:ext cx="26987" cy="69850"/>
          </a:xfrm>
          <a:custGeom>
            <a:avLst/>
            <a:gdLst>
              <a:gd name="T0" fmla="*/ 2147483647 w 17"/>
              <a:gd name="T1" fmla="*/ 2147483647 h 45"/>
              <a:gd name="T2" fmla="*/ 2147483647 w 17"/>
              <a:gd name="T3" fmla="*/ 2147483647 h 45"/>
              <a:gd name="T4" fmla="*/ 2147483647 w 17"/>
              <a:gd name="T5" fmla="*/ 0 h 45"/>
              <a:gd name="T6" fmla="*/ 0 w 17"/>
              <a:gd name="T7" fmla="*/ 0 h 45"/>
              <a:gd name="T8" fmla="*/ 0 w 17"/>
              <a:gd name="T9" fmla="*/ 2147483647 h 45"/>
              <a:gd name="T10" fmla="*/ 2147483647 w 17"/>
              <a:gd name="T11" fmla="*/ 2147483647 h 45"/>
              <a:gd name="T12" fmla="*/ 0 w 17"/>
              <a:gd name="T13" fmla="*/ 2147483647 h 45"/>
              <a:gd name="T14" fmla="*/ 0 w 17"/>
              <a:gd name="T15" fmla="*/ 2147483647 h 45"/>
              <a:gd name="T16" fmla="*/ 2147483647 w 17"/>
              <a:gd name="T17" fmla="*/ 2147483647 h 45"/>
              <a:gd name="T18" fmla="*/ 2147483647 w 17"/>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5">
                <a:moveTo>
                  <a:pt x="9" y="26"/>
                </a:moveTo>
                <a:lnTo>
                  <a:pt x="17" y="35"/>
                </a:lnTo>
                <a:lnTo>
                  <a:pt x="17" y="0"/>
                </a:lnTo>
                <a:lnTo>
                  <a:pt x="0" y="0"/>
                </a:lnTo>
                <a:lnTo>
                  <a:pt x="0" y="35"/>
                </a:lnTo>
                <a:lnTo>
                  <a:pt x="9" y="45"/>
                </a:lnTo>
                <a:lnTo>
                  <a:pt x="0" y="35"/>
                </a:lnTo>
                <a:lnTo>
                  <a:pt x="0" y="45"/>
                </a:lnTo>
                <a:lnTo>
                  <a:pt x="9" y="45"/>
                </a:lnTo>
                <a:lnTo>
                  <a:pt x="9" y="26"/>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6" name="Freeform 38"/>
          <p:cNvSpPr>
            <a:spLocks/>
          </p:cNvSpPr>
          <p:nvPr/>
        </p:nvSpPr>
        <p:spPr bwMode="auto">
          <a:xfrm>
            <a:off x="1797050" y="2162175"/>
            <a:ext cx="76200" cy="28575"/>
          </a:xfrm>
          <a:custGeom>
            <a:avLst/>
            <a:gdLst>
              <a:gd name="T0" fmla="*/ 2147483647 w 48"/>
              <a:gd name="T1" fmla="*/ 2147483647 h 19"/>
              <a:gd name="T2" fmla="*/ 2147483647 w 48"/>
              <a:gd name="T3" fmla="*/ 0 h 19"/>
              <a:gd name="T4" fmla="*/ 0 w 48"/>
              <a:gd name="T5" fmla="*/ 0 h 19"/>
              <a:gd name="T6" fmla="*/ 0 w 48"/>
              <a:gd name="T7" fmla="*/ 2147483647 h 19"/>
              <a:gd name="T8" fmla="*/ 2147483647 w 48"/>
              <a:gd name="T9" fmla="*/ 2147483647 h 19"/>
              <a:gd name="T10" fmla="*/ 2147483647 w 48"/>
              <a:gd name="T11" fmla="*/ 2147483647 h 19"/>
              <a:gd name="T12" fmla="*/ 2147483647 w 48"/>
              <a:gd name="T13" fmla="*/ 2147483647 h 19"/>
              <a:gd name="T14" fmla="*/ 2147483647 w 48"/>
              <a:gd name="T15" fmla="*/ 0 h 19"/>
              <a:gd name="T16" fmla="*/ 2147483647 w 48"/>
              <a:gd name="T17" fmla="*/ 0 h 19"/>
              <a:gd name="T18" fmla="*/ 2147483647 w 48"/>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19">
                <a:moveTo>
                  <a:pt x="48" y="9"/>
                </a:moveTo>
                <a:lnTo>
                  <a:pt x="40" y="0"/>
                </a:lnTo>
                <a:lnTo>
                  <a:pt x="0" y="0"/>
                </a:lnTo>
                <a:lnTo>
                  <a:pt x="0" y="19"/>
                </a:lnTo>
                <a:lnTo>
                  <a:pt x="40" y="19"/>
                </a:lnTo>
                <a:lnTo>
                  <a:pt x="31" y="9"/>
                </a:lnTo>
                <a:lnTo>
                  <a:pt x="48" y="9"/>
                </a:lnTo>
                <a:lnTo>
                  <a:pt x="48" y="0"/>
                </a:lnTo>
                <a:lnTo>
                  <a:pt x="40" y="0"/>
                </a:lnTo>
                <a:lnTo>
                  <a:pt x="48"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7" name="Freeform 39"/>
          <p:cNvSpPr>
            <a:spLocks/>
          </p:cNvSpPr>
          <p:nvPr/>
        </p:nvSpPr>
        <p:spPr bwMode="auto">
          <a:xfrm>
            <a:off x="1846263" y="2176463"/>
            <a:ext cx="26987" cy="52387"/>
          </a:xfrm>
          <a:custGeom>
            <a:avLst/>
            <a:gdLst>
              <a:gd name="T0" fmla="*/ 2147483647 w 17"/>
              <a:gd name="T1" fmla="*/ 2147483647 h 34"/>
              <a:gd name="T2" fmla="*/ 2147483647 w 17"/>
              <a:gd name="T3" fmla="*/ 2147483647 h 34"/>
              <a:gd name="T4" fmla="*/ 2147483647 w 17"/>
              <a:gd name="T5" fmla="*/ 0 h 34"/>
              <a:gd name="T6" fmla="*/ 0 w 17"/>
              <a:gd name="T7" fmla="*/ 0 h 34"/>
              <a:gd name="T8" fmla="*/ 0 w 17"/>
              <a:gd name="T9" fmla="*/ 2147483647 h 34"/>
              <a:gd name="T10" fmla="*/ 2147483647 w 17"/>
              <a:gd name="T11" fmla="*/ 2147483647 h 34"/>
              <a:gd name="T12" fmla="*/ 0 w 17"/>
              <a:gd name="T13" fmla="*/ 2147483647 h 34"/>
              <a:gd name="T14" fmla="*/ 0 w 17"/>
              <a:gd name="T15" fmla="*/ 2147483647 h 34"/>
              <a:gd name="T16" fmla="*/ 2147483647 w 17"/>
              <a:gd name="T17" fmla="*/ 2147483647 h 34"/>
              <a:gd name="T18" fmla="*/ 2147483647 w 17"/>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4">
                <a:moveTo>
                  <a:pt x="9" y="15"/>
                </a:moveTo>
                <a:lnTo>
                  <a:pt x="17" y="24"/>
                </a:lnTo>
                <a:lnTo>
                  <a:pt x="17" y="0"/>
                </a:lnTo>
                <a:lnTo>
                  <a:pt x="0" y="0"/>
                </a:lnTo>
                <a:lnTo>
                  <a:pt x="0" y="24"/>
                </a:lnTo>
                <a:lnTo>
                  <a:pt x="9" y="34"/>
                </a:lnTo>
                <a:lnTo>
                  <a:pt x="0" y="24"/>
                </a:lnTo>
                <a:lnTo>
                  <a:pt x="0" y="34"/>
                </a:lnTo>
                <a:lnTo>
                  <a:pt x="9" y="34"/>
                </a:lnTo>
                <a:lnTo>
                  <a:pt x="9" y="15"/>
                </a:lnTo>
                <a:close/>
              </a:path>
            </a:pathLst>
          </a:custGeom>
          <a:solidFill>
            <a:srgbClr val="00666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8" name="Freeform 40"/>
          <p:cNvSpPr>
            <a:spLocks/>
          </p:cNvSpPr>
          <p:nvPr/>
        </p:nvSpPr>
        <p:spPr bwMode="auto">
          <a:xfrm>
            <a:off x="1860550" y="2198688"/>
            <a:ext cx="114300" cy="30162"/>
          </a:xfrm>
          <a:custGeom>
            <a:avLst/>
            <a:gdLst>
              <a:gd name="T0" fmla="*/ 2147483647 w 72"/>
              <a:gd name="T1" fmla="*/ 2147483647 h 19"/>
              <a:gd name="T2" fmla="*/ 2147483647 w 72"/>
              <a:gd name="T3" fmla="*/ 0 h 19"/>
              <a:gd name="T4" fmla="*/ 0 w 72"/>
              <a:gd name="T5" fmla="*/ 0 h 19"/>
              <a:gd name="T6" fmla="*/ 0 w 72"/>
              <a:gd name="T7" fmla="*/ 2147483647 h 19"/>
              <a:gd name="T8" fmla="*/ 2147483647 w 72"/>
              <a:gd name="T9" fmla="*/ 2147483647 h 19"/>
              <a:gd name="T10" fmla="*/ 2147483647 w 72"/>
              <a:gd name="T11" fmla="*/ 2147483647 h 19"/>
              <a:gd name="T12" fmla="*/ 2147483647 w 72"/>
              <a:gd name="T13" fmla="*/ 2147483647 h 19"/>
              <a:gd name="T14" fmla="*/ 2147483647 w 72"/>
              <a:gd name="T15" fmla="*/ 0 h 19"/>
              <a:gd name="T16" fmla="*/ 2147483647 w 72"/>
              <a:gd name="T17" fmla="*/ 0 h 19"/>
              <a:gd name="T18" fmla="*/ 2147483647 w 72"/>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9">
                <a:moveTo>
                  <a:pt x="72" y="9"/>
                </a:moveTo>
                <a:lnTo>
                  <a:pt x="63" y="0"/>
                </a:lnTo>
                <a:lnTo>
                  <a:pt x="0" y="0"/>
                </a:lnTo>
                <a:lnTo>
                  <a:pt x="0" y="19"/>
                </a:lnTo>
                <a:lnTo>
                  <a:pt x="63" y="19"/>
                </a:lnTo>
                <a:lnTo>
                  <a:pt x="53" y="9"/>
                </a:lnTo>
                <a:lnTo>
                  <a:pt x="72" y="9"/>
                </a:lnTo>
                <a:lnTo>
                  <a:pt x="72" y="0"/>
                </a:lnTo>
                <a:lnTo>
                  <a:pt x="63" y="0"/>
                </a:lnTo>
                <a:lnTo>
                  <a:pt x="72"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09" name="Freeform 41"/>
          <p:cNvSpPr>
            <a:spLocks/>
          </p:cNvSpPr>
          <p:nvPr/>
        </p:nvSpPr>
        <p:spPr bwMode="auto">
          <a:xfrm>
            <a:off x="1944688" y="2212975"/>
            <a:ext cx="30162" cy="87313"/>
          </a:xfrm>
          <a:custGeom>
            <a:avLst/>
            <a:gdLst>
              <a:gd name="T0" fmla="*/ 2147483647 w 19"/>
              <a:gd name="T1" fmla="*/ 2147483647 h 55"/>
              <a:gd name="T2" fmla="*/ 2147483647 w 19"/>
              <a:gd name="T3" fmla="*/ 2147483647 h 55"/>
              <a:gd name="T4" fmla="*/ 2147483647 w 19"/>
              <a:gd name="T5" fmla="*/ 0 h 55"/>
              <a:gd name="T6" fmla="*/ 0 w 19"/>
              <a:gd name="T7" fmla="*/ 0 h 55"/>
              <a:gd name="T8" fmla="*/ 0 w 19"/>
              <a:gd name="T9" fmla="*/ 2147483647 h 55"/>
              <a:gd name="T10" fmla="*/ 2147483647 w 19"/>
              <a:gd name="T11" fmla="*/ 2147483647 h 55"/>
              <a:gd name="T12" fmla="*/ 0 w 19"/>
              <a:gd name="T13" fmla="*/ 2147483647 h 55"/>
              <a:gd name="T14" fmla="*/ 0 w 19"/>
              <a:gd name="T15" fmla="*/ 2147483647 h 55"/>
              <a:gd name="T16" fmla="*/ 2147483647 w 19"/>
              <a:gd name="T17" fmla="*/ 2147483647 h 55"/>
              <a:gd name="T18" fmla="*/ 2147483647 w 19"/>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55">
                <a:moveTo>
                  <a:pt x="10" y="36"/>
                </a:moveTo>
                <a:lnTo>
                  <a:pt x="19" y="46"/>
                </a:lnTo>
                <a:lnTo>
                  <a:pt x="19" y="0"/>
                </a:lnTo>
                <a:lnTo>
                  <a:pt x="0" y="0"/>
                </a:lnTo>
                <a:lnTo>
                  <a:pt x="0" y="46"/>
                </a:lnTo>
                <a:lnTo>
                  <a:pt x="10" y="55"/>
                </a:lnTo>
                <a:lnTo>
                  <a:pt x="0" y="46"/>
                </a:lnTo>
                <a:lnTo>
                  <a:pt x="0" y="55"/>
                </a:lnTo>
                <a:lnTo>
                  <a:pt x="10" y="55"/>
                </a:lnTo>
                <a:lnTo>
                  <a:pt x="10" y="36"/>
                </a:lnTo>
                <a:close/>
              </a:path>
            </a:pathLst>
          </a:custGeom>
          <a:solidFill>
            <a:srgbClr val="00666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0" name="Freeform 42"/>
          <p:cNvSpPr>
            <a:spLocks/>
          </p:cNvSpPr>
          <p:nvPr/>
        </p:nvSpPr>
        <p:spPr bwMode="auto">
          <a:xfrm>
            <a:off x="1960563" y="2270125"/>
            <a:ext cx="104775" cy="30163"/>
          </a:xfrm>
          <a:custGeom>
            <a:avLst/>
            <a:gdLst>
              <a:gd name="T0" fmla="*/ 2147483647 w 66"/>
              <a:gd name="T1" fmla="*/ 2147483647 h 19"/>
              <a:gd name="T2" fmla="*/ 2147483647 w 66"/>
              <a:gd name="T3" fmla="*/ 0 h 19"/>
              <a:gd name="T4" fmla="*/ 0 w 66"/>
              <a:gd name="T5" fmla="*/ 0 h 19"/>
              <a:gd name="T6" fmla="*/ 0 w 66"/>
              <a:gd name="T7" fmla="*/ 2147483647 h 19"/>
              <a:gd name="T8" fmla="*/ 2147483647 w 66"/>
              <a:gd name="T9" fmla="*/ 2147483647 h 19"/>
              <a:gd name="T10" fmla="*/ 2147483647 w 66"/>
              <a:gd name="T11" fmla="*/ 2147483647 h 19"/>
              <a:gd name="T12" fmla="*/ 2147483647 w 66"/>
              <a:gd name="T13" fmla="*/ 2147483647 h 19"/>
              <a:gd name="T14" fmla="*/ 2147483647 w 66"/>
              <a:gd name="T15" fmla="*/ 0 h 19"/>
              <a:gd name="T16" fmla="*/ 2147483647 w 66"/>
              <a:gd name="T17" fmla="*/ 0 h 19"/>
              <a:gd name="T18" fmla="*/ 2147483647 w 6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9">
                <a:moveTo>
                  <a:pt x="66" y="10"/>
                </a:moveTo>
                <a:lnTo>
                  <a:pt x="57" y="0"/>
                </a:lnTo>
                <a:lnTo>
                  <a:pt x="0" y="0"/>
                </a:lnTo>
                <a:lnTo>
                  <a:pt x="0" y="19"/>
                </a:lnTo>
                <a:lnTo>
                  <a:pt x="57" y="19"/>
                </a:lnTo>
                <a:lnTo>
                  <a:pt x="49" y="10"/>
                </a:lnTo>
                <a:lnTo>
                  <a:pt x="66" y="10"/>
                </a:lnTo>
                <a:lnTo>
                  <a:pt x="66" y="0"/>
                </a:lnTo>
                <a:lnTo>
                  <a:pt x="57" y="0"/>
                </a:lnTo>
                <a:lnTo>
                  <a:pt x="66"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1" name="Freeform 43"/>
          <p:cNvSpPr>
            <a:spLocks/>
          </p:cNvSpPr>
          <p:nvPr/>
        </p:nvSpPr>
        <p:spPr bwMode="auto">
          <a:xfrm>
            <a:off x="2038350" y="2286000"/>
            <a:ext cx="26988" cy="41275"/>
          </a:xfrm>
          <a:custGeom>
            <a:avLst/>
            <a:gdLst>
              <a:gd name="T0" fmla="*/ 2147483647 w 17"/>
              <a:gd name="T1" fmla="*/ 2147483647 h 26"/>
              <a:gd name="T2" fmla="*/ 2147483647 w 17"/>
              <a:gd name="T3" fmla="*/ 2147483647 h 26"/>
              <a:gd name="T4" fmla="*/ 2147483647 w 17"/>
              <a:gd name="T5" fmla="*/ 0 h 26"/>
              <a:gd name="T6" fmla="*/ 0 w 17"/>
              <a:gd name="T7" fmla="*/ 0 h 26"/>
              <a:gd name="T8" fmla="*/ 0 w 17"/>
              <a:gd name="T9" fmla="*/ 2147483647 h 26"/>
              <a:gd name="T10" fmla="*/ 2147483647 w 17"/>
              <a:gd name="T11" fmla="*/ 2147483647 h 26"/>
              <a:gd name="T12" fmla="*/ 0 w 17"/>
              <a:gd name="T13" fmla="*/ 2147483647 h 26"/>
              <a:gd name="T14" fmla="*/ 0 w 17"/>
              <a:gd name="T15" fmla="*/ 2147483647 h 26"/>
              <a:gd name="T16" fmla="*/ 2147483647 w 17"/>
              <a:gd name="T17" fmla="*/ 2147483647 h 26"/>
              <a:gd name="T18" fmla="*/ 2147483647 w 17"/>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6">
                <a:moveTo>
                  <a:pt x="8" y="7"/>
                </a:moveTo>
                <a:lnTo>
                  <a:pt x="17" y="16"/>
                </a:lnTo>
                <a:lnTo>
                  <a:pt x="17" y="0"/>
                </a:lnTo>
                <a:lnTo>
                  <a:pt x="0" y="0"/>
                </a:lnTo>
                <a:lnTo>
                  <a:pt x="0" y="16"/>
                </a:lnTo>
                <a:lnTo>
                  <a:pt x="8" y="26"/>
                </a:lnTo>
                <a:lnTo>
                  <a:pt x="0" y="16"/>
                </a:lnTo>
                <a:lnTo>
                  <a:pt x="0" y="26"/>
                </a:lnTo>
                <a:lnTo>
                  <a:pt x="8" y="26"/>
                </a:lnTo>
                <a:lnTo>
                  <a:pt x="8" y="7"/>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2" name="Freeform 44"/>
          <p:cNvSpPr>
            <a:spLocks/>
          </p:cNvSpPr>
          <p:nvPr/>
        </p:nvSpPr>
        <p:spPr bwMode="auto">
          <a:xfrm>
            <a:off x="2051050" y="2297113"/>
            <a:ext cx="84138" cy="30162"/>
          </a:xfrm>
          <a:custGeom>
            <a:avLst/>
            <a:gdLst>
              <a:gd name="T0" fmla="*/ 2147483647 w 53"/>
              <a:gd name="T1" fmla="*/ 2147483647 h 19"/>
              <a:gd name="T2" fmla="*/ 2147483647 w 53"/>
              <a:gd name="T3" fmla="*/ 0 h 19"/>
              <a:gd name="T4" fmla="*/ 0 w 53"/>
              <a:gd name="T5" fmla="*/ 0 h 19"/>
              <a:gd name="T6" fmla="*/ 0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0 h 19"/>
              <a:gd name="T16" fmla="*/ 2147483647 w 53"/>
              <a:gd name="T17" fmla="*/ 0 h 19"/>
              <a:gd name="T18" fmla="*/ 2147483647 w 53"/>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19">
                <a:moveTo>
                  <a:pt x="53" y="9"/>
                </a:moveTo>
                <a:lnTo>
                  <a:pt x="44" y="0"/>
                </a:lnTo>
                <a:lnTo>
                  <a:pt x="0" y="0"/>
                </a:lnTo>
                <a:lnTo>
                  <a:pt x="0" y="19"/>
                </a:lnTo>
                <a:lnTo>
                  <a:pt x="44" y="19"/>
                </a:lnTo>
                <a:lnTo>
                  <a:pt x="34" y="9"/>
                </a:lnTo>
                <a:lnTo>
                  <a:pt x="53" y="9"/>
                </a:lnTo>
                <a:lnTo>
                  <a:pt x="53" y="0"/>
                </a:lnTo>
                <a:lnTo>
                  <a:pt x="44" y="0"/>
                </a:lnTo>
                <a:lnTo>
                  <a:pt x="53"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3" name="Freeform 45"/>
          <p:cNvSpPr>
            <a:spLocks/>
          </p:cNvSpPr>
          <p:nvPr/>
        </p:nvSpPr>
        <p:spPr bwMode="auto">
          <a:xfrm>
            <a:off x="2105025" y="2311400"/>
            <a:ext cx="30163" cy="47625"/>
          </a:xfrm>
          <a:custGeom>
            <a:avLst/>
            <a:gdLst>
              <a:gd name="T0" fmla="*/ 2147483647 w 19"/>
              <a:gd name="T1" fmla="*/ 2147483647 h 31"/>
              <a:gd name="T2" fmla="*/ 2147483647 w 19"/>
              <a:gd name="T3" fmla="*/ 2147483647 h 31"/>
              <a:gd name="T4" fmla="*/ 2147483647 w 19"/>
              <a:gd name="T5" fmla="*/ 0 h 31"/>
              <a:gd name="T6" fmla="*/ 0 w 19"/>
              <a:gd name="T7" fmla="*/ 0 h 31"/>
              <a:gd name="T8" fmla="*/ 0 w 19"/>
              <a:gd name="T9" fmla="*/ 2147483647 h 31"/>
              <a:gd name="T10" fmla="*/ 2147483647 w 19"/>
              <a:gd name="T11" fmla="*/ 2147483647 h 31"/>
              <a:gd name="T12" fmla="*/ 0 w 19"/>
              <a:gd name="T13" fmla="*/ 2147483647 h 31"/>
              <a:gd name="T14" fmla="*/ 0 w 19"/>
              <a:gd name="T15" fmla="*/ 2147483647 h 31"/>
              <a:gd name="T16" fmla="*/ 2147483647 w 19"/>
              <a:gd name="T17" fmla="*/ 2147483647 h 31"/>
              <a:gd name="T18" fmla="*/ 2147483647 w 19"/>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31">
                <a:moveTo>
                  <a:pt x="10" y="10"/>
                </a:moveTo>
                <a:lnTo>
                  <a:pt x="19" y="19"/>
                </a:lnTo>
                <a:lnTo>
                  <a:pt x="19" y="0"/>
                </a:lnTo>
                <a:lnTo>
                  <a:pt x="0" y="0"/>
                </a:lnTo>
                <a:lnTo>
                  <a:pt x="0" y="19"/>
                </a:lnTo>
                <a:lnTo>
                  <a:pt x="10" y="31"/>
                </a:lnTo>
                <a:lnTo>
                  <a:pt x="0" y="19"/>
                </a:lnTo>
                <a:lnTo>
                  <a:pt x="0" y="31"/>
                </a:lnTo>
                <a:lnTo>
                  <a:pt x="10" y="31"/>
                </a:lnTo>
                <a:lnTo>
                  <a:pt x="10"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4" name="Freeform 46"/>
          <p:cNvSpPr>
            <a:spLocks/>
          </p:cNvSpPr>
          <p:nvPr/>
        </p:nvSpPr>
        <p:spPr bwMode="auto">
          <a:xfrm>
            <a:off x="2120900" y="2327275"/>
            <a:ext cx="188913" cy="31750"/>
          </a:xfrm>
          <a:custGeom>
            <a:avLst/>
            <a:gdLst>
              <a:gd name="T0" fmla="*/ 2147483647 w 119"/>
              <a:gd name="T1" fmla="*/ 2147483647 h 21"/>
              <a:gd name="T2" fmla="*/ 2147483647 w 119"/>
              <a:gd name="T3" fmla="*/ 0 h 21"/>
              <a:gd name="T4" fmla="*/ 0 w 119"/>
              <a:gd name="T5" fmla="*/ 0 h 21"/>
              <a:gd name="T6" fmla="*/ 0 w 119"/>
              <a:gd name="T7" fmla="*/ 2147483647 h 21"/>
              <a:gd name="T8" fmla="*/ 2147483647 w 119"/>
              <a:gd name="T9" fmla="*/ 2147483647 h 21"/>
              <a:gd name="T10" fmla="*/ 2147483647 w 119"/>
              <a:gd name="T11" fmla="*/ 2147483647 h 21"/>
              <a:gd name="T12" fmla="*/ 2147483647 w 119"/>
              <a:gd name="T13" fmla="*/ 2147483647 h 21"/>
              <a:gd name="T14" fmla="*/ 2147483647 w 119"/>
              <a:gd name="T15" fmla="*/ 0 h 21"/>
              <a:gd name="T16" fmla="*/ 2147483647 w 119"/>
              <a:gd name="T17" fmla="*/ 0 h 21"/>
              <a:gd name="T18" fmla="*/ 2147483647 w 119"/>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21">
                <a:moveTo>
                  <a:pt x="119" y="9"/>
                </a:moveTo>
                <a:lnTo>
                  <a:pt x="110" y="0"/>
                </a:lnTo>
                <a:lnTo>
                  <a:pt x="0" y="0"/>
                </a:lnTo>
                <a:lnTo>
                  <a:pt x="0" y="21"/>
                </a:lnTo>
                <a:lnTo>
                  <a:pt x="110" y="21"/>
                </a:lnTo>
                <a:lnTo>
                  <a:pt x="102" y="9"/>
                </a:lnTo>
                <a:lnTo>
                  <a:pt x="119" y="9"/>
                </a:lnTo>
                <a:lnTo>
                  <a:pt x="119" y="0"/>
                </a:lnTo>
                <a:lnTo>
                  <a:pt x="110" y="0"/>
                </a:lnTo>
                <a:lnTo>
                  <a:pt x="119"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5" name="Freeform 47"/>
          <p:cNvSpPr>
            <a:spLocks/>
          </p:cNvSpPr>
          <p:nvPr/>
        </p:nvSpPr>
        <p:spPr bwMode="auto">
          <a:xfrm>
            <a:off x="2282825" y="2341563"/>
            <a:ext cx="26988" cy="44450"/>
          </a:xfrm>
          <a:custGeom>
            <a:avLst/>
            <a:gdLst>
              <a:gd name="T0" fmla="*/ 2147483647 w 17"/>
              <a:gd name="T1" fmla="*/ 2147483647 h 29"/>
              <a:gd name="T2" fmla="*/ 2147483647 w 17"/>
              <a:gd name="T3" fmla="*/ 2147483647 h 29"/>
              <a:gd name="T4" fmla="*/ 2147483647 w 17"/>
              <a:gd name="T5" fmla="*/ 0 h 29"/>
              <a:gd name="T6" fmla="*/ 0 w 17"/>
              <a:gd name="T7" fmla="*/ 0 h 29"/>
              <a:gd name="T8" fmla="*/ 0 w 17"/>
              <a:gd name="T9" fmla="*/ 2147483647 h 29"/>
              <a:gd name="T10" fmla="*/ 2147483647 w 17"/>
              <a:gd name="T11" fmla="*/ 2147483647 h 29"/>
              <a:gd name="T12" fmla="*/ 0 w 17"/>
              <a:gd name="T13" fmla="*/ 2147483647 h 29"/>
              <a:gd name="T14" fmla="*/ 0 w 17"/>
              <a:gd name="T15" fmla="*/ 2147483647 h 29"/>
              <a:gd name="T16" fmla="*/ 2147483647 w 17"/>
              <a:gd name="T17" fmla="*/ 2147483647 h 29"/>
              <a:gd name="T18" fmla="*/ 2147483647 w 17"/>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9">
                <a:moveTo>
                  <a:pt x="8" y="8"/>
                </a:moveTo>
                <a:lnTo>
                  <a:pt x="17" y="20"/>
                </a:lnTo>
                <a:lnTo>
                  <a:pt x="17" y="0"/>
                </a:lnTo>
                <a:lnTo>
                  <a:pt x="0" y="0"/>
                </a:lnTo>
                <a:lnTo>
                  <a:pt x="0" y="20"/>
                </a:lnTo>
                <a:lnTo>
                  <a:pt x="8" y="29"/>
                </a:lnTo>
                <a:lnTo>
                  <a:pt x="0" y="20"/>
                </a:lnTo>
                <a:lnTo>
                  <a:pt x="0" y="29"/>
                </a:lnTo>
                <a:lnTo>
                  <a:pt x="8" y="29"/>
                </a:lnTo>
                <a:lnTo>
                  <a:pt x="8" y="8"/>
                </a:lnTo>
                <a:close/>
              </a:path>
            </a:pathLst>
          </a:custGeom>
          <a:solidFill>
            <a:srgbClr val="00666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6" name="Freeform 48"/>
          <p:cNvSpPr>
            <a:spLocks/>
          </p:cNvSpPr>
          <p:nvPr/>
        </p:nvSpPr>
        <p:spPr bwMode="auto">
          <a:xfrm>
            <a:off x="2295525" y="2354263"/>
            <a:ext cx="130175" cy="31750"/>
          </a:xfrm>
          <a:custGeom>
            <a:avLst/>
            <a:gdLst>
              <a:gd name="T0" fmla="*/ 2147483647 w 82"/>
              <a:gd name="T1" fmla="*/ 2147483647 h 21"/>
              <a:gd name="T2" fmla="*/ 2147483647 w 82"/>
              <a:gd name="T3" fmla="*/ 0 h 21"/>
              <a:gd name="T4" fmla="*/ 0 w 82"/>
              <a:gd name="T5" fmla="*/ 0 h 21"/>
              <a:gd name="T6" fmla="*/ 0 w 82"/>
              <a:gd name="T7" fmla="*/ 2147483647 h 21"/>
              <a:gd name="T8" fmla="*/ 2147483647 w 82"/>
              <a:gd name="T9" fmla="*/ 2147483647 h 21"/>
              <a:gd name="T10" fmla="*/ 2147483647 w 82"/>
              <a:gd name="T11" fmla="*/ 2147483647 h 21"/>
              <a:gd name="T12" fmla="*/ 2147483647 w 82"/>
              <a:gd name="T13" fmla="*/ 2147483647 h 21"/>
              <a:gd name="T14" fmla="*/ 2147483647 w 82"/>
              <a:gd name="T15" fmla="*/ 0 h 21"/>
              <a:gd name="T16" fmla="*/ 2147483647 w 82"/>
              <a:gd name="T17" fmla="*/ 0 h 21"/>
              <a:gd name="T18" fmla="*/ 2147483647 w 82"/>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21">
                <a:moveTo>
                  <a:pt x="82" y="12"/>
                </a:moveTo>
                <a:lnTo>
                  <a:pt x="74" y="0"/>
                </a:lnTo>
                <a:lnTo>
                  <a:pt x="0" y="0"/>
                </a:lnTo>
                <a:lnTo>
                  <a:pt x="0" y="21"/>
                </a:lnTo>
                <a:lnTo>
                  <a:pt x="74" y="21"/>
                </a:lnTo>
                <a:lnTo>
                  <a:pt x="65" y="12"/>
                </a:lnTo>
                <a:lnTo>
                  <a:pt x="82" y="12"/>
                </a:lnTo>
                <a:lnTo>
                  <a:pt x="82" y="0"/>
                </a:lnTo>
                <a:lnTo>
                  <a:pt x="74" y="0"/>
                </a:lnTo>
                <a:lnTo>
                  <a:pt x="82" y="12"/>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7" name="Freeform 49"/>
          <p:cNvSpPr>
            <a:spLocks/>
          </p:cNvSpPr>
          <p:nvPr/>
        </p:nvSpPr>
        <p:spPr bwMode="auto">
          <a:xfrm>
            <a:off x="2398713" y="2371725"/>
            <a:ext cx="26987" cy="60325"/>
          </a:xfrm>
          <a:custGeom>
            <a:avLst/>
            <a:gdLst>
              <a:gd name="T0" fmla="*/ 2147483647 w 17"/>
              <a:gd name="T1" fmla="*/ 2147483647 h 38"/>
              <a:gd name="T2" fmla="*/ 2147483647 w 17"/>
              <a:gd name="T3" fmla="*/ 2147483647 h 38"/>
              <a:gd name="T4" fmla="*/ 2147483647 w 17"/>
              <a:gd name="T5" fmla="*/ 0 h 38"/>
              <a:gd name="T6" fmla="*/ 0 w 17"/>
              <a:gd name="T7" fmla="*/ 0 h 38"/>
              <a:gd name="T8" fmla="*/ 0 w 17"/>
              <a:gd name="T9" fmla="*/ 2147483647 h 38"/>
              <a:gd name="T10" fmla="*/ 2147483647 w 17"/>
              <a:gd name="T11" fmla="*/ 2147483647 h 38"/>
              <a:gd name="T12" fmla="*/ 0 w 17"/>
              <a:gd name="T13" fmla="*/ 2147483647 h 38"/>
              <a:gd name="T14" fmla="*/ 0 w 17"/>
              <a:gd name="T15" fmla="*/ 2147483647 h 38"/>
              <a:gd name="T16" fmla="*/ 2147483647 w 17"/>
              <a:gd name="T17" fmla="*/ 2147483647 h 38"/>
              <a:gd name="T18" fmla="*/ 2147483647 w 17"/>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8">
                <a:moveTo>
                  <a:pt x="9" y="19"/>
                </a:moveTo>
                <a:lnTo>
                  <a:pt x="17" y="28"/>
                </a:lnTo>
                <a:lnTo>
                  <a:pt x="17" y="0"/>
                </a:lnTo>
                <a:lnTo>
                  <a:pt x="0" y="0"/>
                </a:lnTo>
                <a:lnTo>
                  <a:pt x="0" y="28"/>
                </a:lnTo>
                <a:lnTo>
                  <a:pt x="9" y="38"/>
                </a:lnTo>
                <a:lnTo>
                  <a:pt x="0" y="28"/>
                </a:lnTo>
                <a:lnTo>
                  <a:pt x="0" y="38"/>
                </a:lnTo>
                <a:lnTo>
                  <a:pt x="9" y="38"/>
                </a:lnTo>
                <a:lnTo>
                  <a:pt x="9" y="1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8" name="Freeform 50"/>
          <p:cNvSpPr>
            <a:spLocks/>
          </p:cNvSpPr>
          <p:nvPr/>
        </p:nvSpPr>
        <p:spPr bwMode="auto">
          <a:xfrm>
            <a:off x="2413000" y="2401888"/>
            <a:ext cx="230188" cy="30162"/>
          </a:xfrm>
          <a:custGeom>
            <a:avLst/>
            <a:gdLst>
              <a:gd name="T0" fmla="*/ 2147483647 w 145"/>
              <a:gd name="T1" fmla="*/ 2147483647 h 19"/>
              <a:gd name="T2" fmla="*/ 2147483647 w 145"/>
              <a:gd name="T3" fmla="*/ 0 h 19"/>
              <a:gd name="T4" fmla="*/ 0 w 145"/>
              <a:gd name="T5" fmla="*/ 0 h 19"/>
              <a:gd name="T6" fmla="*/ 0 w 145"/>
              <a:gd name="T7" fmla="*/ 2147483647 h 19"/>
              <a:gd name="T8" fmla="*/ 2147483647 w 145"/>
              <a:gd name="T9" fmla="*/ 2147483647 h 19"/>
              <a:gd name="T10" fmla="*/ 2147483647 w 145"/>
              <a:gd name="T11" fmla="*/ 2147483647 h 19"/>
              <a:gd name="T12" fmla="*/ 2147483647 w 145"/>
              <a:gd name="T13" fmla="*/ 2147483647 h 19"/>
              <a:gd name="T14" fmla="*/ 2147483647 w 145"/>
              <a:gd name="T15" fmla="*/ 0 h 19"/>
              <a:gd name="T16" fmla="*/ 2147483647 w 145"/>
              <a:gd name="T17" fmla="*/ 0 h 19"/>
              <a:gd name="T18" fmla="*/ 2147483647 w 145"/>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19">
                <a:moveTo>
                  <a:pt x="145" y="9"/>
                </a:moveTo>
                <a:lnTo>
                  <a:pt x="137" y="0"/>
                </a:lnTo>
                <a:lnTo>
                  <a:pt x="0" y="0"/>
                </a:lnTo>
                <a:lnTo>
                  <a:pt x="0" y="19"/>
                </a:lnTo>
                <a:lnTo>
                  <a:pt x="137" y="19"/>
                </a:lnTo>
                <a:lnTo>
                  <a:pt x="129" y="9"/>
                </a:lnTo>
                <a:lnTo>
                  <a:pt x="145" y="9"/>
                </a:lnTo>
                <a:lnTo>
                  <a:pt x="145" y="0"/>
                </a:lnTo>
                <a:lnTo>
                  <a:pt x="137" y="0"/>
                </a:lnTo>
                <a:lnTo>
                  <a:pt x="145"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19" name="Freeform 51"/>
          <p:cNvSpPr>
            <a:spLocks/>
          </p:cNvSpPr>
          <p:nvPr/>
        </p:nvSpPr>
        <p:spPr bwMode="auto">
          <a:xfrm>
            <a:off x="2617788" y="2416175"/>
            <a:ext cx="25400" cy="65088"/>
          </a:xfrm>
          <a:custGeom>
            <a:avLst/>
            <a:gdLst>
              <a:gd name="T0" fmla="*/ 2147483647 w 16"/>
              <a:gd name="T1" fmla="*/ 2147483647 h 41"/>
              <a:gd name="T2" fmla="*/ 2147483647 w 16"/>
              <a:gd name="T3" fmla="*/ 2147483647 h 41"/>
              <a:gd name="T4" fmla="*/ 2147483647 w 16"/>
              <a:gd name="T5" fmla="*/ 0 h 41"/>
              <a:gd name="T6" fmla="*/ 0 w 16"/>
              <a:gd name="T7" fmla="*/ 0 h 41"/>
              <a:gd name="T8" fmla="*/ 0 w 16"/>
              <a:gd name="T9" fmla="*/ 2147483647 h 41"/>
              <a:gd name="T10" fmla="*/ 2147483647 w 16"/>
              <a:gd name="T11" fmla="*/ 2147483647 h 41"/>
              <a:gd name="T12" fmla="*/ 0 w 16"/>
              <a:gd name="T13" fmla="*/ 2147483647 h 41"/>
              <a:gd name="T14" fmla="*/ 0 w 16"/>
              <a:gd name="T15" fmla="*/ 2147483647 h 41"/>
              <a:gd name="T16" fmla="*/ 2147483647 w 16"/>
              <a:gd name="T17" fmla="*/ 2147483647 h 41"/>
              <a:gd name="T18" fmla="*/ 2147483647 w 16"/>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41">
                <a:moveTo>
                  <a:pt x="8" y="22"/>
                </a:moveTo>
                <a:lnTo>
                  <a:pt x="16" y="31"/>
                </a:lnTo>
                <a:lnTo>
                  <a:pt x="16" y="0"/>
                </a:lnTo>
                <a:lnTo>
                  <a:pt x="0" y="0"/>
                </a:lnTo>
                <a:lnTo>
                  <a:pt x="0" y="31"/>
                </a:lnTo>
                <a:lnTo>
                  <a:pt x="8" y="41"/>
                </a:lnTo>
                <a:lnTo>
                  <a:pt x="0" y="31"/>
                </a:lnTo>
                <a:lnTo>
                  <a:pt x="0" y="41"/>
                </a:lnTo>
                <a:lnTo>
                  <a:pt x="8" y="41"/>
                </a:lnTo>
                <a:lnTo>
                  <a:pt x="8" y="22"/>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0" name="Freeform 52"/>
          <p:cNvSpPr>
            <a:spLocks/>
          </p:cNvSpPr>
          <p:nvPr/>
        </p:nvSpPr>
        <p:spPr bwMode="auto">
          <a:xfrm>
            <a:off x="2630488" y="2451100"/>
            <a:ext cx="576262" cy="30163"/>
          </a:xfrm>
          <a:custGeom>
            <a:avLst/>
            <a:gdLst>
              <a:gd name="T0" fmla="*/ 2147483647 w 363"/>
              <a:gd name="T1" fmla="*/ 2147483647 h 19"/>
              <a:gd name="T2" fmla="*/ 2147483647 w 363"/>
              <a:gd name="T3" fmla="*/ 0 h 19"/>
              <a:gd name="T4" fmla="*/ 0 w 363"/>
              <a:gd name="T5" fmla="*/ 0 h 19"/>
              <a:gd name="T6" fmla="*/ 0 w 363"/>
              <a:gd name="T7" fmla="*/ 2147483647 h 19"/>
              <a:gd name="T8" fmla="*/ 2147483647 w 363"/>
              <a:gd name="T9" fmla="*/ 2147483647 h 19"/>
              <a:gd name="T10" fmla="*/ 2147483647 w 363"/>
              <a:gd name="T11" fmla="*/ 2147483647 h 19"/>
              <a:gd name="T12" fmla="*/ 2147483647 w 363"/>
              <a:gd name="T13" fmla="*/ 2147483647 h 19"/>
              <a:gd name="T14" fmla="*/ 2147483647 w 363"/>
              <a:gd name="T15" fmla="*/ 0 h 19"/>
              <a:gd name="T16" fmla="*/ 2147483647 w 363"/>
              <a:gd name="T17" fmla="*/ 0 h 19"/>
              <a:gd name="T18" fmla="*/ 2147483647 w 363"/>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3" h="19">
                <a:moveTo>
                  <a:pt x="363" y="9"/>
                </a:moveTo>
                <a:lnTo>
                  <a:pt x="354" y="0"/>
                </a:lnTo>
                <a:lnTo>
                  <a:pt x="0" y="0"/>
                </a:lnTo>
                <a:lnTo>
                  <a:pt x="0" y="19"/>
                </a:lnTo>
                <a:lnTo>
                  <a:pt x="354" y="19"/>
                </a:lnTo>
                <a:lnTo>
                  <a:pt x="346" y="9"/>
                </a:lnTo>
                <a:lnTo>
                  <a:pt x="363" y="9"/>
                </a:lnTo>
                <a:lnTo>
                  <a:pt x="363" y="0"/>
                </a:lnTo>
                <a:lnTo>
                  <a:pt x="354" y="0"/>
                </a:lnTo>
                <a:lnTo>
                  <a:pt x="363"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1" name="Freeform 53"/>
          <p:cNvSpPr>
            <a:spLocks/>
          </p:cNvSpPr>
          <p:nvPr/>
        </p:nvSpPr>
        <p:spPr bwMode="auto">
          <a:xfrm>
            <a:off x="3179763" y="2465388"/>
            <a:ext cx="26987" cy="60325"/>
          </a:xfrm>
          <a:custGeom>
            <a:avLst/>
            <a:gdLst>
              <a:gd name="T0" fmla="*/ 2147483647 w 17"/>
              <a:gd name="T1" fmla="*/ 2147483647 h 38"/>
              <a:gd name="T2" fmla="*/ 2147483647 w 17"/>
              <a:gd name="T3" fmla="*/ 2147483647 h 38"/>
              <a:gd name="T4" fmla="*/ 2147483647 w 17"/>
              <a:gd name="T5" fmla="*/ 0 h 38"/>
              <a:gd name="T6" fmla="*/ 0 w 17"/>
              <a:gd name="T7" fmla="*/ 0 h 38"/>
              <a:gd name="T8" fmla="*/ 0 w 17"/>
              <a:gd name="T9" fmla="*/ 2147483647 h 38"/>
              <a:gd name="T10" fmla="*/ 2147483647 w 17"/>
              <a:gd name="T11" fmla="*/ 2147483647 h 38"/>
              <a:gd name="T12" fmla="*/ 0 w 17"/>
              <a:gd name="T13" fmla="*/ 2147483647 h 38"/>
              <a:gd name="T14" fmla="*/ 0 w 17"/>
              <a:gd name="T15" fmla="*/ 2147483647 h 38"/>
              <a:gd name="T16" fmla="*/ 2147483647 w 17"/>
              <a:gd name="T17" fmla="*/ 2147483647 h 38"/>
              <a:gd name="T18" fmla="*/ 2147483647 w 17"/>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8">
                <a:moveTo>
                  <a:pt x="8" y="19"/>
                </a:moveTo>
                <a:lnTo>
                  <a:pt x="17" y="29"/>
                </a:lnTo>
                <a:lnTo>
                  <a:pt x="17" y="0"/>
                </a:lnTo>
                <a:lnTo>
                  <a:pt x="0" y="0"/>
                </a:lnTo>
                <a:lnTo>
                  <a:pt x="0" y="29"/>
                </a:lnTo>
                <a:lnTo>
                  <a:pt x="8" y="38"/>
                </a:lnTo>
                <a:lnTo>
                  <a:pt x="0" y="29"/>
                </a:lnTo>
                <a:lnTo>
                  <a:pt x="0" y="38"/>
                </a:lnTo>
                <a:lnTo>
                  <a:pt x="8" y="38"/>
                </a:lnTo>
                <a:lnTo>
                  <a:pt x="8" y="1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2" name="Freeform 54"/>
          <p:cNvSpPr>
            <a:spLocks/>
          </p:cNvSpPr>
          <p:nvPr/>
        </p:nvSpPr>
        <p:spPr bwMode="auto">
          <a:xfrm>
            <a:off x="3192463" y="2495550"/>
            <a:ext cx="220662" cy="30163"/>
          </a:xfrm>
          <a:custGeom>
            <a:avLst/>
            <a:gdLst>
              <a:gd name="T0" fmla="*/ 2147483647 w 139"/>
              <a:gd name="T1" fmla="*/ 2147483647 h 19"/>
              <a:gd name="T2" fmla="*/ 2147483647 w 139"/>
              <a:gd name="T3" fmla="*/ 0 h 19"/>
              <a:gd name="T4" fmla="*/ 0 w 139"/>
              <a:gd name="T5" fmla="*/ 0 h 19"/>
              <a:gd name="T6" fmla="*/ 0 w 139"/>
              <a:gd name="T7" fmla="*/ 2147483647 h 19"/>
              <a:gd name="T8" fmla="*/ 2147483647 w 139"/>
              <a:gd name="T9" fmla="*/ 2147483647 h 19"/>
              <a:gd name="T10" fmla="*/ 2147483647 w 139"/>
              <a:gd name="T11" fmla="*/ 2147483647 h 19"/>
              <a:gd name="T12" fmla="*/ 2147483647 w 139"/>
              <a:gd name="T13" fmla="*/ 2147483647 h 19"/>
              <a:gd name="T14" fmla="*/ 2147483647 w 139"/>
              <a:gd name="T15" fmla="*/ 0 h 19"/>
              <a:gd name="T16" fmla="*/ 2147483647 w 139"/>
              <a:gd name="T17" fmla="*/ 0 h 19"/>
              <a:gd name="T18" fmla="*/ 2147483647 w 139"/>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19">
                <a:moveTo>
                  <a:pt x="139" y="10"/>
                </a:moveTo>
                <a:lnTo>
                  <a:pt x="131" y="0"/>
                </a:lnTo>
                <a:lnTo>
                  <a:pt x="0" y="0"/>
                </a:lnTo>
                <a:lnTo>
                  <a:pt x="0" y="19"/>
                </a:lnTo>
                <a:lnTo>
                  <a:pt x="131" y="19"/>
                </a:lnTo>
                <a:lnTo>
                  <a:pt x="120" y="10"/>
                </a:lnTo>
                <a:lnTo>
                  <a:pt x="139" y="10"/>
                </a:lnTo>
                <a:lnTo>
                  <a:pt x="139" y="0"/>
                </a:lnTo>
                <a:lnTo>
                  <a:pt x="131" y="0"/>
                </a:lnTo>
                <a:lnTo>
                  <a:pt x="139"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3" name="Freeform 55"/>
          <p:cNvSpPr>
            <a:spLocks/>
          </p:cNvSpPr>
          <p:nvPr/>
        </p:nvSpPr>
        <p:spPr bwMode="auto">
          <a:xfrm>
            <a:off x="3382963" y="2511425"/>
            <a:ext cx="30162" cy="66675"/>
          </a:xfrm>
          <a:custGeom>
            <a:avLst/>
            <a:gdLst>
              <a:gd name="T0" fmla="*/ 2147483647 w 19"/>
              <a:gd name="T1" fmla="*/ 2147483647 h 43"/>
              <a:gd name="T2" fmla="*/ 2147483647 w 19"/>
              <a:gd name="T3" fmla="*/ 2147483647 h 43"/>
              <a:gd name="T4" fmla="*/ 2147483647 w 19"/>
              <a:gd name="T5" fmla="*/ 0 h 43"/>
              <a:gd name="T6" fmla="*/ 0 w 19"/>
              <a:gd name="T7" fmla="*/ 0 h 43"/>
              <a:gd name="T8" fmla="*/ 0 w 19"/>
              <a:gd name="T9" fmla="*/ 2147483647 h 43"/>
              <a:gd name="T10" fmla="*/ 2147483647 w 19"/>
              <a:gd name="T11" fmla="*/ 2147483647 h 43"/>
              <a:gd name="T12" fmla="*/ 0 w 19"/>
              <a:gd name="T13" fmla="*/ 2147483647 h 43"/>
              <a:gd name="T14" fmla="*/ 0 w 19"/>
              <a:gd name="T15" fmla="*/ 2147483647 h 43"/>
              <a:gd name="T16" fmla="*/ 2147483647 w 19"/>
              <a:gd name="T17" fmla="*/ 2147483647 h 43"/>
              <a:gd name="T18" fmla="*/ 2147483647 w 19"/>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1" y="21"/>
                </a:moveTo>
                <a:lnTo>
                  <a:pt x="19" y="33"/>
                </a:lnTo>
                <a:lnTo>
                  <a:pt x="19" y="0"/>
                </a:lnTo>
                <a:lnTo>
                  <a:pt x="0" y="0"/>
                </a:lnTo>
                <a:lnTo>
                  <a:pt x="0" y="33"/>
                </a:lnTo>
                <a:lnTo>
                  <a:pt x="11" y="43"/>
                </a:lnTo>
                <a:lnTo>
                  <a:pt x="0" y="33"/>
                </a:lnTo>
                <a:lnTo>
                  <a:pt x="0" y="43"/>
                </a:lnTo>
                <a:lnTo>
                  <a:pt x="11" y="43"/>
                </a:lnTo>
                <a:lnTo>
                  <a:pt x="11" y="21"/>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4" name="Freeform 56"/>
          <p:cNvSpPr>
            <a:spLocks/>
          </p:cNvSpPr>
          <p:nvPr/>
        </p:nvSpPr>
        <p:spPr bwMode="auto">
          <a:xfrm>
            <a:off x="3400425" y="2543175"/>
            <a:ext cx="106363" cy="34925"/>
          </a:xfrm>
          <a:custGeom>
            <a:avLst/>
            <a:gdLst>
              <a:gd name="T0" fmla="*/ 2147483647 w 67"/>
              <a:gd name="T1" fmla="*/ 2147483647 h 22"/>
              <a:gd name="T2" fmla="*/ 2147483647 w 67"/>
              <a:gd name="T3" fmla="*/ 0 h 22"/>
              <a:gd name="T4" fmla="*/ 0 w 67"/>
              <a:gd name="T5" fmla="*/ 0 h 22"/>
              <a:gd name="T6" fmla="*/ 0 w 67"/>
              <a:gd name="T7" fmla="*/ 2147483647 h 22"/>
              <a:gd name="T8" fmla="*/ 2147483647 w 67"/>
              <a:gd name="T9" fmla="*/ 2147483647 h 22"/>
              <a:gd name="T10" fmla="*/ 2147483647 w 67"/>
              <a:gd name="T11" fmla="*/ 2147483647 h 22"/>
              <a:gd name="T12" fmla="*/ 2147483647 w 67"/>
              <a:gd name="T13" fmla="*/ 2147483647 h 22"/>
              <a:gd name="T14" fmla="*/ 2147483647 w 67"/>
              <a:gd name="T15" fmla="*/ 0 h 22"/>
              <a:gd name="T16" fmla="*/ 2147483647 w 67"/>
              <a:gd name="T17" fmla="*/ 0 h 22"/>
              <a:gd name="T18" fmla="*/ 2147483647 w 67"/>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22">
                <a:moveTo>
                  <a:pt x="67" y="12"/>
                </a:moveTo>
                <a:lnTo>
                  <a:pt x="59" y="0"/>
                </a:lnTo>
                <a:lnTo>
                  <a:pt x="0" y="0"/>
                </a:lnTo>
                <a:lnTo>
                  <a:pt x="0" y="22"/>
                </a:lnTo>
                <a:lnTo>
                  <a:pt x="59" y="22"/>
                </a:lnTo>
                <a:lnTo>
                  <a:pt x="48" y="12"/>
                </a:lnTo>
                <a:lnTo>
                  <a:pt x="67" y="12"/>
                </a:lnTo>
                <a:lnTo>
                  <a:pt x="67" y="0"/>
                </a:lnTo>
                <a:lnTo>
                  <a:pt x="59" y="0"/>
                </a:lnTo>
                <a:lnTo>
                  <a:pt x="67" y="12"/>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5" name="Freeform 57"/>
          <p:cNvSpPr>
            <a:spLocks/>
          </p:cNvSpPr>
          <p:nvPr/>
        </p:nvSpPr>
        <p:spPr bwMode="auto">
          <a:xfrm>
            <a:off x="3476625" y="2562225"/>
            <a:ext cx="30163" cy="60325"/>
          </a:xfrm>
          <a:custGeom>
            <a:avLst/>
            <a:gdLst>
              <a:gd name="T0" fmla="*/ 2147483647 w 19"/>
              <a:gd name="T1" fmla="*/ 2147483647 h 38"/>
              <a:gd name="T2" fmla="*/ 2147483647 w 19"/>
              <a:gd name="T3" fmla="*/ 2147483647 h 38"/>
              <a:gd name="T4" fmla="*/ 2147483647 w 19"/>
              <a:gd name="T5" fmla="*/ 0 h 38"/>
              <a:gd name="T6" fmla="*/ 0 w 19"/>
              <a:gd name="T7" fmla="*/ 0 h 38"/>
              <a:gd name="T8" fmla="*/ 0 w 19"/>
              <a:gd name="T9" fmla="*/ 2147483647 h 38"/>
              <a:gd name="T10" fmla="*/ 2147483647 w 19"/>
              <a:gd name="T11" fmla="*/ 2147483647 h 38"/>
              <a:gd name="T12" fmla="*/ 0 w 19"/>
              <a:gd name="T13" fmla="*/ 2147483647 h 38"/>
              <a:gd name="T14" fmla="*/ 0 w 19"/>
              <a:gd name="T15" fmla="*/ 2147483647 h 38"/>
              <a:gd name="T16" fmla="*/ 2147483647 w 19"/>
              <a:gd name="T17" fmla="*/ 2147483647 h 38"/>
              <a:gd name="T18" fmla="*/ 2147483647 w 19"/>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38">
                <a:moveTo>
                  <a:pt x="11" y="19"/>
                </a:moveTo>
                <a:lnTo>
                  <a:pt x="19" y="29"/>
                </a:lnTo>
                <a:lnTo>
                  <a:pt x="19" y="0"/>
                </a:lnTo>
                <a:lnTo>
                  <a:pt x="0" y="0"/>
                </a:lnTo>
                <a:lnTo>
                  <a:pt x="0" y="29"/>
                </a:lnTo>
                <a:lnTo>
                  <a:pt x="11" y="38"/>
                </a:lnTo>
                <a:lnTo>
                  <a:pt x="0" y="29"/>
                </a:lnTo>
                <a:lnTo>
                  <a:pt x="0" y="38"/>
                </a:lnTo>
                <a:lnTo>
                  <a:pt x="11" y="38"/>
                </a:lnTo>
                <a:lnTo>
                  <a:pt x="11" y="1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6" name="Freeform 58"/>
          <p:cNvSpPr>
            <a:spLocks/>
          </p:cNvSpPr>
          <p:nvPr/>
        </p:nvSpPr>
        <p:spPr bwMode="auto">
          <a:xfrm>
            <a:off x="3494088" y="2592388"/>
            <a:ext cx="123825" cy="30162"/>
          </a:xfrm>
          <a:custGeom>
            <a:avLst/>
            <a:gdLst>
              <a:gd name="T0" fmla="*/ 2147483647 w 78"/>
              <a:gd name="T1" fmla="*/ 2147483647 h 19"/>
              <a:gd name="T2" fmla="*/ 2147483647 w 78"/>
              <a:gd name="T3" fmla="*/ 0 h 19"/>
              <a:gd name="T4" fmla="*/ 0 w 78"/>
              <a:gd name="T5" fmla="*/ 0 h 19"/>
              <a:gd name="T6" fmla="*/ 0 w 78"/>
              <a:gd name="T7" fmla="*/ 2147483647 h 19"/>
              <a:gd name="T8" fmla="*/ 2147483647 w 78"/>
              <a:gd name="T9" fmla="*/ 2147483647 h 19"/>
              <a:gd name="T10" fmla="*/ 2147483647 w 78"/>
              <a:gd name="T11" fmla="*/ 2147483647 h 19"/>
              <a:gd name="T12" fmla="*/ 2147483647 w 78"/>
              <a:gd name="T13" fmla="*/ 2147483647 h 19"/>
              <a:gd name="T14" fmla="*/ 2147483647 w 78"/>
              <a:gd name="T15" fmla="*/ 0 h 19"/>
              <a:gd name="T16" fmla="*/ 2147483647 w 78"/>
              <a:gd name="T17" fmla="*/ 0 h 19"/>
              <a:gd name="T18" fmla="*/ 2147483647 w 78"/>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9">
                <a:moveTo>
                  <a:pt x="78" y="10"/>
                </a:moveTo>
                <a:lnTo>
                  <a:pt x="70" y="0"/>
                </a:lnTo>
                <a:lnTo>
                  <a:pt x="0" y="0"/>
                </a:lnTo>
                <a:lnTo>
                  <a:pt x="0" y="19"/>
                </a:lnTo>
                <a:lnTo>
                  <a:pt x="70" y="19"/>
                </a:lnTo>
                <a:lnTo>
                  <a:pt x="61" y="10"/>
                </a:lnTo>
                <a:lnTo>
                  <a:pt x="78" y="10"/>
                </a:lnTo>
                <a:lnTo>
                  <a:pt x="78" y="0"/>
                </a:lnTo>
                <a:lnTo>
                  <a:pt x="70" y="0"/>
                </a:lnTo>
                <a:lnTo>
                  <a:pt x="78"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7" name="Freeform 59"/>
          <p:cNvSpPr>
            <a:spLocks/>
          </p:cNvSpPr>
          <p:nvPr/>
        </p:nvSpPr>
        <p:spPr bwMode="auto">
          <a:xfrm>
            <a:off x="3590925" y="2608263"/>
            <a:ext cx="26988" cy="68262"/>
          </a:xfrm>
          <a:custGeom>
            <a:avLst/>
            <a:gdLst>
              <a:gd name="T0" fmla="*/ 2147483647 w 17"/>
              <a:gd name="T1" fmla="*/ 2147483647 h 43"/>
              <a:gd name="T2" fmla="*/ 2147483647 w 17"/>
              <a:gd name="T3" fmla="*/ 2147483647 h 43"/>
              <a:gd name="T4" fmla="*/ 2147483647 w 17"/>
              <a:gd name="T5" fmla="*/ 0 h 43"/>
              <a:gd name="T6" fmla="*/ 0 w 17"/>
              <a:gd name="T7" fmla="*/ 0 h 43"/>
              <a:gd name="T8" fmla="*/ 0 w 17"/>
              <a:gd name="T9" fmla="*/ 2147483647 h 43"/>
              <a:gd name="T10" fmla="*/ 2147483647 w 17"/>
              <a:gd name="T11" fmla="*/ 2147483647 h 43"/>
              <a:gd name="T12" fmla="*/ 0 w 17"/>
              <a:gd name="T13" fmla="*/ 2147483647 h 43"/>
              <a:gd name="T14" fmla="*/ 0 w 17"/>
              <a:gd name="T15" fmla="*/ 2147483647 h 43"/>
              <a:gd name="T16" fmla="*/ 2147483647 w 17"/>
              <a:gd name="T17" fmla="*/ 2147483647 h 43"/>
              <a:gd name="T18" fmla="*/ 2147483647 w 17"/>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3">
                <a:moveTo>
                  <a:pt x="9" y="24"/>
                </a:moveTo>
                <a:lnTo>
                  <a:pt x="17" y="33"/>
                </a:lnTo>
                <a:lnTo>
                  <a:pt x="17" y="0"/>
                </a:lnTo>
                <a:lnTo>
                  <a:pt x="0" y="0"/>
                </a:lnTo>
                <a:lnTo>
                  <a:pt x="0" y="33"/>
                </a:lnTo>
                <a:lnTo>
                  <a:pt x="9" y="43"/>
                </a:lnTo>
                <a:lnTo>
                  <a:pt x="0" y="33"/>
                </a:lnTo>
                <a:lnTo>
                  <a:pt x="0" y="43"/>
                </a:lnTo>
                <a:lnTo>
                  <a:pt x="9" y="43"/>
                </a:lnTo>
                <a:lnTo>
                  <a:pt x="9" y="24"/>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8" name="Freeform 60"/>
          <p:cNvSpPr>
            <a:spLocks/>
          </p:cNvSpPr>
          <p:nvPr/>
        </p:nvSpPr>
        <p:spPr bwMode="auto">
          <a:xfrm>
            <a:off x="3605213" y="2646363"/>
            <a:ext cx="90487" cy="30162"/>
          </a:xfrm>
          <a:custGeom>
            <a:avLst/>
            <a:gdLst>
              <a:gd name="T0" fmla="*/ 2147483647 w 57"/>
              <a:gd name="T1" fmla="*/ 2147483647 h 19"/>
              <a:gd name="T2" fmla="*/ 2147483647 w 57"/>
              <a:gd name="T3" fmla="*/ 0 h 19"/>
              <a:gd name="T4" fmla="*/ 0 w 57"/>
              <a:gd name="T5" fmla="*/ 0 h 19"/>
              <a:gd name="T6" fmla="*/ 0 w 57"/>
              <a:gd name="T7" fmla="*/ 2147483647 h 19"/>
              <a:gd name="T8" fmla="*/ 2147483647 w 57"/>
              <a:gd name="T9" fmla="*/ 2147483647 h 19"/>
              <a:gd name="T10" fmla="*/ 2147483647 w 57"/>
              <a:gd name="T11" fmla="*/ 2147483647 h 19"/>
              <a:gd name="T12" fmla="*/ 2147483647 w 57"/>
              <a:gd name="T13" fmla="*/ 2147483647 h 19"/>
              <a:gd name="T14" fmla="*/ 2147483647 w 57"/>
              <a:gd name="T15" fmla="*/ 0 h 19"/>
              <a:gd name="T16" fmla="*/ 2147483647 w 57"/>
              <a:gd name="T17" fmla="*/ 0 h 19"/>
              <a:gd name="T18" fmla="*/ 2147483647 w 57"/>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19">
                <a:moveTo>
                  <a:pt x="57" y="9"/>
                </a:moveTo>
                <a:lnTo>
                  <a:pt x="48" y="0"/>
                </a:lnTo>
                <a:lnTo>
                  <a:pt x="0" y="0"/>
                </a:lnTo>
                <a:lnTo>
                  <a:pt x="0" y="19"/>
                </a:lnTo>
                <a:lnTo>
                  <a:pt x="48" y="19"/>
                </a:lnTo>
                <a:lnTo>
                  <a:pt x="40" y="9"/>
                </a:lnTo>
                <a:lnTo>
                  <a:pt x="57" y="9"/>
                </a:lnTo>
                <a:lnTo>
                  <a:pt x="57" y="0"/>
                </a:lnTo>
                <a:lnTo>
                  <a:pt x="48" y="0"/>
                </a:lnTo>
                <a:lnTo>
                  <a:pt x="57"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29" name="Freeform 61"/>
          <p:cNvSpPr>
            <a:spLocks/>
          </p:cNvSpPr>
          <p:nvPr/>
        </p:nvSpPr>
        <p:spPr bwMode="auto">
          <a:xfrm>
            <a:off x="3668713" y="2660650"/>
            <a:ext cx="26987" cy="44450"/>
          </a:xfrm>
          <a:custGeom>
            <a:avLst/>
            <a:gdLst>
              <a:gd name="T0" fmla="*/ 2147483647 w 17"/>
              <a:gd name="T1" fmla="*/ 2147483647 h 29"/>
              <a:gd name="T2" fmla="*/ 2147483647 w 17"/>
              <a:gd name="T3" fmla="*/ 2147483647 h 29"/>
              <a:gd name="T4" fmla="*/ 2147483647 w 17"/>
              <a:gd name="T5" fmla="*/ 0 h 29"/>
              <a:gd name="T6" fmla="*/ 0 w 17"/>
              <a:gd name="T7" fmla="*/ 0 h 29"/>
              <a:gd name="T8" fmla="*/ 0 w 17"/>
              <a:gd name="T9" fmla="*/ 2147483647 h 29"/>
              <a:gd name="T10" fmla="*/ 2147483647 w 17"/>
              <a:gd name="T11" fmla="*/ 2147483647 h 29"/>
              <a:gd name="T12" fmla="*/ 0 w 17"/>
              <a:gd name="T13" fmla="*/ 2147483647 h 29"/>
              <a:gd name="T14" fmla="*/ 0 w 17"/>
              <a:gd name="T15" fmla="*/ 2147483647 h 29"/>
              <a:gd name="T16" fmla="*/ 2147483647 w 17"/>
              <a:gd name="T17" fmla="*/ 2147483647 h 29"/>
              <a:gd name="T18" fmla="*/ 2147483647 w 17"/>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9">
                <a:moveTo>
                  <a:pt x="8" y="10"/>
                </a:moveTo>
                <a:lnTo>
                  <a:pt x="17" y="19"/>
                </a:lnTo>
                <a:lnTo>
                  <a:pt x="17" y="0"/>
                </a:lnTo>
                <a:lnTo>
                  <a:pt x="0" y="0"/>
                </a:lnTo>
                <a:lnTo>
                  <a:pt x="0" y="19"/>
                </a:lnTo>
                <a:lnTo>
                  <a:pt x="8" y="29"/>
                </a:lnTo>
                <a:lnTo>
                  <a:pt x="0" y="19"/>
                </a:lnTo>
                <a:lnTo>
                  <a:pt x="0" y="29"/>
                </a:lnTo>
                <a:lnTo>
                  <a:pt x="8" y="29"/>
                </a:lnTo>
                <a:lnTo>
                  <a:pt x="8" y="10"/>
                </a:lnTo>
                <a:close/>
              </a:path>
            </a:pathLst>
          </a:custGeom>
          <a:solidFill>
            <a:srgbClr val="00666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0" name="Freeform 62"/>
          <p:cNvSpPr>
            <a:spLocks/>
          </p:cNvSpPr>
          <p:nvPr/>
        </p:nvSpPr>
        <p:spPr bwMode="auto">
          <a:xfrm>
            <a:off x="3681413" y="2676525"/>
            <a:ext cx="93662" cy="28575"/>
          </a:xfrm>
          <a:custGeom>
            <a:avLst/>
            <a:gdLst>
              <a:gd name="T0" fmla="*/ 2147483647 w 59"/>
              <a:gd name="T1" fmla="*/ 2147483647 h 19"/>
              <a:gd name="T2" fmla="*/ 2147483647 w 59"/>
              <a:gd name="T3" fmla="*/ 0 h 19"/>
              <a:gd name="T4" fmla="*/ 0 w 59"/>
              <a:gd name="T5" fmla="*/ 0 h 19"/>
              <a:gd name="T6" fmla="*/ 0 w 59"/>
              <a:gd name="T7" fmla="*/ 2147483647 h 19"/>
              <a:gd name="T8" fmla="*/ 2147483647 w 59"/>
              <a:gd name="T9" fmla="*/ 2147483647 h 19"/>
              <a:gd name="T10" fmla="*/ 2147483647 w 59"/>
              <a:gd name="T11" fmla="*/ 2147483647 h 19"/>
              <a:gd name="T12" fmla="*/ 2147483647 w 59"/>
              <a:gd name="T13" fmla="*/ 2147483647 h 19"/>
              <a:gd name="T14" fmla="*/ 2147483647 w 59"/>
              <a:gd name="T15" fmla="*/ 0 h 19"/>
              <a:gd name="T16" fmla="*/ 2147483647 w 59"/>
              <a:gd name="T17" fmla="*/ 0 h 19"/>
              <a:gd name="T18" fmla="*/ 2147483647 w 59"/>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19">
                <a:moveTo>
                  <a:pt x="59" y="9"/>
                </a:moveTo>
                <a:lnTo>
                  <a:pt x="49" y="0"/>
                </a:lnTo>
                <a:lnTo>
                  <a:pt x="0" y="0"/>
                </a:lnTo>
                <a:lnTo>
                  <a:pt x="0" y="19"/>
                </a:lnTo>
                <a:lnTo>
                  <a:pt x="49" y="19"/>
                </a:lnTo>
                <a:lnTo>
                  <a:pt x="40" y="9"/>
                </a:lnTo>
                <a:lnTo>
                  <a:pt x="59" y="9"/>
                </a:lnTo>
                <a:lnTo>
                  <a:pt x="59" y="0"/>
                </a:lnTo>
                <a:lnTo>
                  <a:pt x="49" y="0"/>
                </a:lnTo>
                <a:lnTo>
                  <a:pt x="59"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1" name="Freeform 63"/>
          <p:cNvSpPr>
            <a:spLocks/>
          </p:cNvSpPr>
          <p:nvPr/>
        </p:nvSpPr>
        <p:spPr bwMode="auto">
          <a:xfrm>
            <a:off x="3744913" y="2690813"/>
            <a:ext cx="30162" cy="52387"/>
          </a:xfrm>
          <a:custGeom>
            <a:avLst/>
            <a:gdLst>
              <a:gd name="T0" fmla="*/ 2147483647 w 19"/>
              <a:gd name="T1" fmla="*/ 2147483647 h 34"/>
              <a:gd name="T2" fmla="*/ 2147483647 w 19"/>
              <a:gd name="T3" fmla="*/ 2147483647 h 34"/>
              <a:gd name="T4" fmla="*/ 2147483647 w 19"/>
              <a:gd name="T5" fmla="*/ 0 h 34"/>
              <a:gd name="T6" fmla="*/ 0 w 19"/>
              <a:gd name="T7" fmla="*/ 0 h 34"/>
              <a:gd name="T8" fmla="*/ 0 w 19"/>
              <a:gd name="T9" fmla="*/ 2147483647 h 34"/>
              <a:gd name="T10" fmla="*/ 2147483647 w 19"/>
              <a:gd name="T11" fmla="*/ 2147483647 h 34"/>
              <a:gd name="T12" fmla="*/ 0 w 19"/>
              <a:gd name="T13" fmla="*/ 2147483647 h 34"/>
              <a:gd name="T14" fmla="*/ 0 w 19"/>
              <a:gd name="T15" fmla="*/ 2147483647 h 34"/>
              <a:gd name="T16" fmla="*/ 2147483647 w 19"/>
              <a:gd name="T17" fmla="*/ 2147483647 h 34"/>
              <a:gd name="T18" fmla="*/ 2147483647 w 19"/>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34">
                <a:moveTo>
                  <a:pt x="9" y="12"/>
                </a:moveTo>
                <a:lnTo>
                  <a:pt x="19" y="22"/>
                </a:lnTo>
                <a:lnTo>
                  <a:pt x="19" y="0"/>
                </a:lnTo>
                <a:lnTo>
                  <a:pt x="0" y="0"/>
                </a:lnTo>
                <a:lnTo>
                  <a:pt x="0" y="22"/>
                </a:lnTo>
                <a:lnTo>
                  <a:pt x="9" y="34"/>
                </a:lnTo>
                <a:lnTo>
                  <a:pt x="0" y="22"/>
                </a:lnTo>
                <a:lnTo>
                  <a:pt x="0" y="34"/>
                </a:lnTo>
                <a:lnTo>
                  <a:pt x="9" y="34"/>
                </a:lnTo>
                <a:lnTo>
                  <a:pt x="9" y="12"/>
                </a:lnTo>
                <a:close/>
              </a:path>
            </a:pathLst>
          </a:custGeom>
          <a:solidFill>
            <a:srgbClr val="00666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2" name="Freeform 64"/>
          <p:cNvSpPr>
            <a:spLocks/>
          </p:cNvSpPr>
          <p:nvPr/>
        </p:nvSpPr>
        <p:spPr bwMode="auto">
          <a:xfrm>
            <a:off x="3759200" y="2708275"/>
            <a:ext cx="52388" cy="34925"/>
          </a:xfrm>
          <a:custGeom>
            <a:avLst/>
            <a:gdLst>
              <a:gd name="T0" fmla="*/ 2147483647 w 33"/>
              <a:gd name="T1" fmla="*/ 2147483647 h 22"/>
              <a:gd name="T2" fmla="*/ 2147483647 w 33"/>
              <a:gd name="T3" fmla="*/ 0 h 22"/>
              <a:gd name="T4" fmla="*/ 0 w 33"/>
              <a:gd name="T5" fmla="*/ 0 h 22"/>
              <a:gd name="T6" fmla="*/ 0 w 33"/>
              <a:gd name="T7" fmla="*/ 2147483647 h 22"/>
              <a:gd name="T8" fmla="*/ 2147483647 w 33"/>
              <a:gd name="T9" fmla="*/ 2147483647 h 22"/>
              <a:gd name="T10" fmla="*/ 2147483647 w 33"/>
              <a:gd name="T11" fmla="*/ 2147483647 h 22"/>
              <a:gd name="T12" fmla="*/ 2147483647 w 33"/>
              <a:gd name="T13" fmla="*/ 2147483647 h 22"/>
              <a:gd name="T14" fmla="*/ 2147483647 w 33"/>
              <a:gd name="T15" fmla="*/ 0 h 22"/>
              <a:gd name="T16" fmla="*/ 2147483647 w 33"/>
              <a:gd name="T17" fmla="*/ 0 h 22"/>
              <a:gd name="T18" fmla="*/ 2147483647 w 33"/>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2">
                <a:moveTo>
                  <a:pt x="33" y="10"/>
                </a:moveTo>
                <a:lnTo>
                  <a:pt x="25" y="0"/>
                </a:lnTo>
                <a:lnTo>
                  <a:pt x="0" y="0"/>
                </a:lnTo>
                <a:lnTo>
                  <a:pt x="0" y="22"/>
                </a:lnTo>
                <a:lnTo>
                  <a:pt x="25" y="22"/>
                </a:lnTo>
                <a:lnTo>
                  <a:pt x="17" y="10"/>
                </a:lnTo>
                <a:lnTo>
                  <a:pt x="33" y="10"/>
                </a:lnTo>
                <a:lnTo>
                  <a:pt x="33" y="0"/>
                </a:lnTo>
                <a:lnTo>
                  <a:pt x="25" y="0"/>
                </a:lnTo>
                <a:lnTo>
                  <a:pt x="33"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3" name="Freeform 65"/>
          <p:cNvSpPr>
            <a:spLocks/>
          </p:cNvSpPr>
          <p:nvPr/>
        </p:nvSpPr>
        <p:spPr bwMode="auto">
          <a:xfrm>
            <a:off x="3786188" y="2724150"/>
            <a:ext cx="25400" cy="74613"/>
          </a:xfrm>
          <a:custGeom>
            <a:avLst/>
            <a:gdLst>
              <a:gd name="T0" fmla="*/ 2147483647 w 16"/>
              <a:gd name="T1" fmla="*/ 2147483647 h 47"/>
              <a:gd name="T2" fmla="*/ 2147483647 w 16"/>
              <a:gd name="T3" fmla="*/ 2147483647 h 47"/>
              <a:gd name="T4" fmla="*/ 2147483647 w 16"/>
              <a:gd name="T5" fmla="*/ 0 h 47"/>
              <a:gd name="T6" fmla="*/ 0 w 16"/>
              <a:gd name="T7" fmla="*/ 0 h 47"/>
              <a:gd name="T8" fmla="*/ 0 w 16"/>
              <a:gd name="T9" fmla="*/ 2147483647 h 47"/>
              <a:gd name="T10" fmla="*/ 2147483647 w 16"/>
              <a:gd name="T11" fmla="*/ 2147483647 h 47"/>
              <a:gd name="T12" fmla="*/ 0 w 16"/>
              <a:gd name="T13" fmla="*/ 2147483647 h 47"/>
              <a:gd name="T14" fmla="*/ 0 w 16"/>
              <a:gd name="T15" fmla="*/ 2147483647 h 47"/>
              <a:gd name="T16" fmla="*/ 2147483647 w 16"/>
              <a:gd name="T17" fmla="*/ 2147483647 h 47"/>
              <a:gd name="T18" fmla="*/ 2147483647 w 16"/>
              <a:gd name="T19" fmla="*/ 21474836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47">
                <a:moveTo>
                  <a:pt x="8" y="26"/>
                </a:moveTo>
                <a:lnTo>
                  <a:pt x="16" y="38"/>
                </a:lnTo>
                <a:lnTo>
                  <a:pt x="16" y="0"/>
                </a:lnTo>
                <a:lnTo>
                  <a:pt x="0" y="0"/>
                </a:lnTo>
                <a:lnTo>
                  <a:pt x="0" y="38"/>
                </a:lnTo>
                <a:lnTo>
                  <a:pt x="8" y="47"/>
                </a:lnTo>
                <a:lnTo>
                  <a:pt x="0" y="38"/>
                </a:lnTo>
                <a:lnTo>
                  <a:pt x="0" y="47"/>
                </a:lnTo>
                <a:lnTo>
                  <a:pt x="8" y="47"/>
                </a:lnTo>
                <a:lnTo>
                  <a:pt x="8" y="26"/>
                </a:lnTo>
                <a:close/>
              </a:path>
            </a:pathLst>
          </a:custGeom>
          <a:solidFill>
            <a:srgbClr val="00666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4" name="Freeform 66"/>
          <p:cNvSpPr>
            <a:spLocks/>
          </p:cNvSpPr>
          <p:nvPr/>
        </p:nvSpPr>
        <p:spPr bwMode="auto">
          <a:xfrm>
            <a:off x="3798888" y="2765425"/>
            <a:ext cx="425450" cy="33338"/>
          </a:xfrm>
          <a:custGeom>
            <a:avLst/>
            <a:gdLst>
              <a:gd name="T0" fmla="*/ 2147483647 w 268"/>
              <a:gd name="T1" fmla="*/ 2147483647 h 21"/>
              <a:gd name="T2" fmla="*/ 2147483647 w 268"/>
              <a:gd name="T3" fmla="*/ 0 h 21"/>
              <a:gd name="T4" fmla="*/ 0 w 268"/>
              <a:gd name="T5" fmla="*/ 0 h 21"/>
              <a:gd name="T6" fmla="*/ 0 w 268"/>
              <a:gd name="T7" fmla="*/ 2147483647 h 21"/>
              <a:gd name="T8" fmla="*/ 2147483647 w 268"/>
              <a:gd name="T9" fmla="*/ 2147483647 h 21"/>
              <a:gd name="T10" fmla="*/ 2147483647 w 268"/>
              <a:gd name="T11" fmla="*/ 2147483647 h 21"/>
              <a:gd name="T12" fmla="*/ 2147483647 w 268"/>
              <a:gd name="T13" fmla="*/ 2147483647 h 21"/>
              <a:gd name="T14" fmla="*/ 2147483647 w 268"/>
              <a:gd name="T15" fmla="*/ 0 h 21"/>
              <a:gd name="T16" fmla="*/ 2147483647 w 268"/>
              <a:gd name="T17" fmla="*/ 0 h 21"/>
              <a:gd name="T18" fmla="*/ 2147483647 w 268"/>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1">
                <a:moveTo>
                  <a:pt x="268" y="12"/>
                </a:moveTo>
                <a:lnTo>
                  <a:pt x="257" y="0"/>
                </a:lnTo>
                <a:lnTo>
                  <a:pt x="0" y="0"/>
                </a:lnTo>
                <a:lnTo>
                  <a:pt x="0" y="21"/>
                </a:lnTo>
                <a:lnTo>
                  <a:pt x="257" y="21"/>
                </a:lnTo>
                <a:lnTo>
                  <a:pt x="249" y="12"/>
                </a:lnTo>
                <a:lnTo>
                  <a:pt x="268" y="12"/>
                </a:lnTo>
                <a:lnTo>
                  <a:pt x="268" y="0"/>
                </a:lnTo>
                <a:lnTo>
                  <a:pt x="257" y="0"/>
                </a:lnTo>
                <a:lnTo>
                  <a:pt x="268" y="12"/>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5" name="Freeform 67"/>
          <p:cNvSpPr>
            <a:spLocks/>
          </p:cNvSpPr>
          <p:nvPr/>
        </p:nvSpPr>
        <p:spPr bwMode="auto">
          <a:xfrm>
            <a:off x="4194175" y="2784475"/>
            <a:ext cx="30163" cy="41275"/>
          </a:xfrm>
          <a:custGeom>
            <a:avLst/>
            <a:gdLst>
              <a:gd name="T0" fmla="*/ 2147483647 w 19"/>
              <a:gd name="T1" fmla="*/ 2147483647 h 26"/>
              <a:gd name="T2" fmla="*/ 2147483647 w 19"/>
              <a:gd name="T3" fmla="*/ 2147483647 h 26"/>
              <a:gd name="T4" fmla="*/ 2147483647 w 19"/>
              <a:gd name="T5" fmla="*/ 0 h 26"/>
              <a:gd name="T6" fmla="*/ 0 w 19"/>
              <a:gd name="T7" fmla="*/ 0 h 26"/>
              <a:gd name="T8" fmla="*/ 0 w 19"/>
              <a:gd name="T9" fmla="*/ 2147483647 h 26"/>
              <a:gd name="T10" fmla="*/ 2147483647 w 19"/>
              <a:gd name="T11" fmla="*/ 2147483647 h 26"/>
              <a:gd name="T12" fmla="*/ 0 w 19"/>
              <a:gd name="T13" fmla="*/ 2147483647 h 26"/>
              <a:gd name="T14" fmla="*/ 0 w 19"/>
              <a:gd name="T15" fmla="*/ 2147483647 h 26"/>
              <a:gd name="T16" fmla="*/ 2147483647 w 19"/>
              <a:gd name="T17" fmla="*/ 2147483647 h 26"/>
              <a:gd name="T18" fmla="*/ 2147483647 w 19"/>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6">
                <a:moveTo>
                  <a:pt x="8" y="7"/>
                </a:moveTo>
                <a:lnTo>
                  <a:pt x="19" y="17"/>
                </a:lnTo>
                <a:lnTo>
                  <a:pt x="19" y="0"/>
                </a:lnTo>
                <a:lnTo>
                  <a:pt x="0" y="0"/>
                </a:lnTo>
                <a:lnTo>
                  <a:pt x="0" y="17"/>
                </a:lnTo>
                <a:lnTo>
                  <a:pt x="8" y="26"/>
                </a:lnTo>
                <a:lnTo>
                  <a:pt x="0" y="17"/>
                </a:lnTo>
                <a:lnTo>
                  <a:pt x="0" y="26"/>
                </a:lnTo>
                <a:lnTo>
                  <a:pt x="8" y="26"/>
                </a:lnTo>
                <a:lnTo>
                  <a:pt x="8" y="7"/>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6" name="Freeform 68"/>
          <p:cNvSpPr>
            <a:spLocks/>
          </p:cNvSpPr>
          <p:nvPr/>
        </p:nvSpPr>
        <p:spPr bwMode="auto">
          <a:xfrm>
            <a:off x="4206875" y="2795588"/>
            <a:ext cx="150813" cy="30162"/>
          </a:xfrm>
          <a:custGeom>
            <a:avLst/>
            <a:gdLst>
              <a:gd name="T0" fmla="*/ 2147483647 w 95"/>
              <a:gd name="T1" fmla="*/ 2147483647 h 19"/>
              <a:gd name="T2" fmla="*/ 2147483647 w 95"/>
              <a:gd name="T3" fmla="*/ 0 h 19"/>
              <a:gd name="T4" fmla="*/ 0 w 95"/>
              <a:gd name="T5" fmla="*/ 0 h 19"/>
              <a:gd name="T6" fmla="*/ 0 w 95"/>
              <a:gd name="T7" fmla="*/ 2147483647 h 19"/>
              <a:gd name="T8" fmla="*/ 2147483647 w 95"/>
              <a:gd name="T9" fmla="*/ 2147483647 h 19"/>
              <a:gd name="T10" fmla="*/ 2147483647 w 95"/>
              <a:gd name="T11" fmla="*/ 2147483647 h 19"/>
              <a:gd name="T12" fmla="*/ 2147483647 w 95"/>
              <a:gd name="T13" fmla="*/ 2147483647 h 19"/>
              <a:gd name="T14" fmla="*/ 2147483647 w 95"/>
              <a:gd name="T15" fmla="*/ 0 h 19"/>
              <a:gd name="T16" fmla="*/ 2147483647 w 95"/>
              <a:gd name="T17" fmla="*/ 0 h 19"/>
              <a:gd name="T18" fmla="*/ 2147483647 w 95"/>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9">
                <a:moveTo>
                  <a:pt x="95" y="10"/>
                </a:moveTo>
                <a:lnTo>
                  <a:pt x="87" y="0"/>
                </a:lnTo>
                <a:lnTo>
                  <a:pt x="0" y="0"/>
                </a:lnTo>
                <a:lnTo>
                  <a:pt x="0" y="19"/>
                </a:lnTo>
                <a:lnTo>
                  <a:pt x="87" y="19"/>
                </a:lnTo>
                <a:lnTo>
                  <a:pt x="78" y="10"/>
                </a:lnTo>
                <a:lnTo>
                  <a:pt x="95" y="10"/>
                </a:lnTo>
                <a:lnTo>
                  <a:pt x="95" y="0"/>
                </a:lnTo>
                <a:lnTo>
                  <a:pt x="87" y="0"/>
                </a:lnTo>
                <a:lnTo>
                  <a:pt x="95"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7" name="Freeform 69"/>
          <p:cNvSpPr>
            <a:spLocks/>
          </p:cNvSpPr>
          <p:nvPr/>
        </p:nvSpPr>
        <p:spPr bwMode="auto">
          <a:xfrm>
            <a:off x="4330700" y="2811463"/>
            <a:ext cx="26988" cy="44450"/>
          </a:xfrm>
          <a:custGeom>
            <a:avLst/>
            <a:gdLst>
              <a:gd name="T0" fmla="*/ 2147483647 w 17"/>
              <a:gd name="T1" fmla="*/ 2147483647 h 28"/>
              <a:gd name="T2" fmla="*/ 2147483647 w 17"/>
              <a:gd name="T3" fmla="*/ 2147483647 h 28"/>
              <a:gd name="T4" fmla="*/ 2147483647 w 17"/>
              <a:gd name="T5" fmla="*/ 0 h 28"/>
              <a:gd name="T6" fmla="*/ 0 w 17"/>
              <a:gd name="T7" fmla="*/ 0 h 28"/>
              <a:gd name="T8" fmla="*/ 0 w 17"/>
              <a:gd name="T9" fmla="*/ 2147483647 h 28"/>
              <a:gd name="T10" fmla="*/ 2147483647 w 17"/>
              <a:gd name="T11" fmla="*/ 2147483647 h 28"/>
              <a:gd name="T12" fmla="*/ 0 w 17"/>
              <a:gd name="T13" fmla="*/ 2147483647 h 28"/>
              <a:gd name="T14" fmla="*/ 0 w 17"/>
              <a:gd name="T15" fmla="*/ 2147483647 h 28"/>
              <a:gd name="T16" fmla="*/ 2147483647 w 17"/>
              <a:gd name="T17" fmla="*/ 2147483647 h 28"/>
              <a:gd name="T18" fmla="*/ 2147483647 w 17"/>
              <a:gd name="T19" fmla="*/ 214748364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8">
                <a:moveTo>
                  <a:pt x="9" y="9"/>
                </a:moveTo>
                <a:lnTo>
                  <a:pt x="17" y="19"/>
                </a:lnTo>
                <a:lnTo>
                  <a:pt x="17" y="0"/>
                </a:lnTo>
                <a:lnTo>
                  <a:pt x="0" y="0"/>
                </a:lnTo>
                <a:lnTo>
                  <a:pt x="0" y="19"/>
                </a:lnTo>
                <a:lnTo>
                  <a:pt x="9" y="28"/>
                </a:lnTo>
                <a:lnTo>
                  <a:pt x="0" y="19"/>
                </a:lnTo>
                <a:lnTo>
                  <a:pt x="0" y="28"/>
                </a:lnTo>
                <a:lnTo>
                  <a:pt x="9" y="28"/>
                </a:lnTo>
                <a:lnTo>
                  <a:pt x="9"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8" name="Freeform 70"/>
          <p:cNvSpPr>
            <a:spLocks/>
          </p:cNvSpPr>
          <p:nvPr/>
        </p:nvSpPr>
        <p:spPr bwMode="auto">
          <a:xfrm>
            <a:off x="4344988" y="2825750"/>
            <a:ext cx="525462" cy="30163"/>
          </a:xfrm>
          <a:custGeom>
            <a:avLst/>
            <a:gdLst>
              <a:gd name="T0" fmla="*/ 2147483647 w 331"/>
              <a:gd name="T1" fmla="*/ 2147483647 h 19"/>
              <a:gd name="T2" fmla="*/ 2147483647 w 331"/>
              <a:gd name="T3" fmla="*/ 0 h 19"/>
              <a:gd name="T4" fmla="*/ 0 w 331"/>
              <a:gd name="T5" fmla="*/ 0 h 19"/>
              <a:gd name="T6" fmla="*/ 0 w 331"/>
              <a:gd name="T7" fmla="*/ 2147483647 h 19"/>
              <a:gd name="T8" fmla="*/ 2147483647 w 331"/>
              <a:gd name="T9" fmla="*/ 2147483647 h 19"/>
              <a:gd name="T10" fmla="*/ 2147483647 w 331"/>
              <a:gd name="T11" fmla="*/ 2147483647 h 19"/>
              <a:gd name="T12" fmla="*/ 2147483647 w 331"/>
              <a:gd name="T13" fmla="*/ 2147483647 h 19"/>
              <a:gd name="T14" fmla="*/ 2147483647 w 331"/>
              <a:gd name="T15" fmla="*/ 0 h 19"/>
              <a:gd name="T16" fmla="*/ 2147483647 w 331"/>
              <a:gd name="T17" fmla="*/ 0 h 19"/>
              <a:gd name="T18" fmla="*/ 2147483647 w 33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1" h="19">
                <a:moveTo>
                  <a:pt x="331" y="10"/>
                </a:moveTo>
                <a:lnTo>
                  <a:pt x="320" y="0"/>
                </a:lnTo>
                <a:lnTo>
                  <a:pt x="0" y="0"/>
                </a:lnTo>
                <a:lnTo>
                  <a:pt x="0" y="19"/>
                </a:lnTo>
                <a:lnTo>
                  <a:pt x="320" y="19"/>
                </a:lnTo>
                <a:lnTo>
                  <a:pt x="312" y="10"/>
                </a:lnTo>
                <a:lnTo>
                  <a:pt x="331" y="10"/>
                </a:lnTo>
                <a:lnTo>
                  <a:pt x="331" y="0"/>
                </a:lnTo>
                <a:lnTo>
                  <a:pt x="320" y="0"/>
                </a:lnTo>
                <a:lnTo>
                  <a:pt x="331"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39" name="Freeform 71"/>
          <p:cNvSpPr>
            <a:spLocks/>
          </p:cNvSpPr>
          <p:nvPr/>
        </p:nvSpPr>
        <p:spPr bwMode="auto">
          <a:xfrm>
            <a:off x="4840288" y="2841625"/>
            <a:ext cx="30162" cy="47625"/>
          </a:xfrm>
          <a:custGeom>
            <a:avLst/>
            <a:gdLst>
              <a:gd name="T0" fmla="*/ 2147483647 w 19"/>
              <a:gd name="T1" fmla="*/ 2147483647 h 31"/>
              <a:gd name="T2" fmla="*/ 2147483647 w 19"/>
              <a:gd name="T3" fmla="*/ 2147483647 h 31"/>
              <a:gd name="T4" fmla="*/ 2147483647 w 19"/>
              <a:gd name="T5" fmla="*/ 0 h 31"/>
              <a:gd name="T6" fmla="*/ 0 w 19"/>
              <a:gd name="T7" fmla="*/ 0 h 31"/>
              <a:gd name="T8" fmla="*/ 0 w 19"/>
              <a:gd name="T9" fmla="*/ 2147483647 h 31"/>
              <a:gd name="T10" fmla="*/ 2147483647 w 19"/>
              <a:gd name="T11" fmla="*/ 2147483647 h 31"/>
              <a:gd name="T12" fmla="*/ 0 w 19"/>
              <a:gd name="T13" fmla="*/ 2147483647 h 31"/>
              <a:gd name="T14" fmla="*/ 0 w 19"/>
              <a:gd name="T15" fmla="*/ 2147483647 h 31"/>
              <a:gd name="T16" fmla="*/ 2147483647 w 19"/>
              <a:gd name="T17" fmla="*/ 2147483647 h 31"/>
              <a:gd name="T18" fmla="*/ 2147483647 w 19"/>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31">
                <a:moveTo>
                  <a:pt x="8" y="9"/>
                </a:moveTo>
                <a:lnTo>
                  <a:pt x="19" y="19"/>
                </a:lnTo>
                <a:lnTo>
                  <a:pt x="19" y="0"/>
                </a:lnTo>
                <a:lnTo>
                  <a:pt x="0" y="0"/>
                </a:lnTo>
                <a:lnTo>
                  <a:pt x="0" y="19"/>
                </a:lnTo>
                <a:lnTo>
                  <a:pt x="8" y="31"/>
                </a:lnTo>
                <a:lnTo>
                  <a:pt x="0" y="19"/>
                </a:lnTo>
                <a:lnTo>
                  <a:pt x="0" y="31"/>
                </a:lnTo>
                <a:lnTo>
                  <a:pt x="8" y="31"/>
                </a:lnTo>
                <a:lnTo>
                  <a:pt x="8"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0" name="Freeform 72"/>
          <p:cNvSpPr>
            <a:spLocks/>
          </p:cNvSpPr>
          <p:nvPr/>
        </p:nvSpPr>
        <p:spPr bwMode="auto">
          <a:xfrm>
            <a:off x="4852988" y="2855913"/>
            <a:ext cx="201612" cy="33337"/>
          </a:xfrm>
          <a:custGeom>
            <a:avLst/>
            <a:gdLst>
              <a:gd name="T0" fmla="*/ 2147483647 w 127"/>
              <a:gd name="T1" fmla="*/ 2147483647 h 22"/>
              <a:gd name="T2" fmla="*/ 2147483647 w 127"/>
              <a:gd name="T3" fmla="*/ 0 h 22"/>
              <a:gd name="T4" fmla="*/ 0 w 127"/>
              <a:gd name="T5" fmla="*/ 0 h 22"/>
              <a:gd name="T6" fmla="*/ 0 w 127"/>
              <a:gd name="T7" fmla="*/ 2147483647 h 22"/>
              <a:gd name="T8" fmla="*/ 2147483647 w 127"/>
              <a:gd name="T9" fmla="*/ 2147483647 h 22"/>
              <a:gd name="T10" fmla="*/ 2147483647 w 127"/>
              <a:gd name="T11" fmla="*/ 2147483647 h 22"/>
              <a:gd name="T12" fmla="*/ 2147483647 w 127"/>
              <a:gd name="T13" fmla="*/ 2147483647 h 22"/>
              <a:gd name="T14" fmla="*/ 2147483647 w 127"/>
              <a:gd name="T15" fmla="*/ 0 h 22"/>
              <a:gd name="T16" fmla="*/ 2147483647 w 127"/>
              <a:gd name="T17" fmla="*/ 0 h 22"/>
              <a:gd name="T18" fmla="*/ 2147483647 w 127"/>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22">
                <a:moveTo>
                  <a:pt x="127" y="10"/>
                </a:moveTo>
                <a:lnTo>
                  <a:pt x="116" y="0"/>
                </a:lnTo>
                <a:lnTo>
                  <a:pt x="0" y="0"/>
                </a:lnTo>
                <a:lnTo>
                  <a:pt x="0" y="22"/>
                </a:lnTo>
                <a:lnTo>
                  <a:pt x="116" y="22"/>
                </a:lnTo>
                <a:lnTo>
                  <a:pt x="108" y="10"/>
                </a:lnTo>
                <a:lnTo>
                  <a:pt x="127" y="10"/>
                </a:lnTo>
                <a:lnTo>
                  <a:pt x="127" y="0"/>
                </a:lnTo>
                <a:lnTo>
                  <a:pt x="116" y="0"/>
                </a:lnTo>
                <a:lnTo>
                  <a:pt x="127"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1" name="Freeform 73"/>
          <p:cNvSpPr>
            <a:spLocks/>
          </p:cNvSpPr>
          <p:nvPr/>
        </p:nvSpPr>
        <p:spPr bwMode="auto">
          <a:xfrm>
            <a:off x="5024438" y="2871788"/>
            <a:ext cx="30162" cy="50800"/>
          </a:xfrm>
          <a:custGeom>
            <a:avLst/>
            <a:gdLst>
              <a:gd name="T0" fmla="*/ 2147483647 w 19"/>
              <a:gd name="T1" fmla="*/ 2147483647 h 33"/>
              <a:gd name="T2" fmla="*/ 2147483647 w 19"/>
              <a:gd name="T3" fmla="*/ 2147483647 h 33"/>
              <a:gd name="T4" fmla="*/ 2147483647 w 19"/>
              <a:gd name="T5" fmla="*/ 0 h 33"/>
              <a:gd name="T6" fmla="*/ 0 w 19"/>
              <a:gd name="T7" fmla="*/ 0 h 33"/>
              <a:gd name="T8" fmla="*/ 0 w 19"/>
              <a:gd name="T9" fmla="*/ 2147483647 h 33"/>
              <a:gd name="T10" fmla="*/ 2147483647 w 19"/>
              <a:gd name="T11" fmla="*/ 2147483647 h 33"/>
              <a:gd name="T12" fmla="*/ 0 w 19"/>
              <a:gd name="T13" fmla="*/ 2147483647 h 33"/>
              <a:gd name="T14" fmla="*/ 0 w 19"/>
              <a:gd name="T15" fmla="*/ 2147483647 h 33"/>
              <a:gd name="T16" fmla="*/ 2147483647 w 19"/>
              <a:gd name="T17" fmla="*/ 2147483647 h 33"/>
              <a:gd name="T18" fmla="*/ 2147483647 w 19"/>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33">
                <a:moveTo>
                  <a:pt x="8" y="14"/>
                </a:moveTo>
                <a:lnTo>
                  <a:pt x="19" y="24"/>
                </a:lnTo>
                <a:lnTo>
                  <a:pt x="19" y="0"/>
                </a:lnTo>
                <a:lnTo>
                  <a:pt x="0" y="0"/>
                </a:lnTo>
                <a:lnTo>
                  <a:pt x="0" y="24"/>
                </a:lnTo>
                <a:lnTo>
                  <a:pt x="8" y="33"/>
                </a:lnTo>
                <a:lnTo>
                  <a:pt x="0" y="24"/>
                </a:lnTo>
                <a:lnTo>
                  <a:pt x="0" y="33"/>
                </a:lnTo>
                <a:lnTo>
                  <a:pt x="8" y="33"/>
                </a:lnTo>
                <a:lnTo>
                  <a:pt x="8" y="14"/>
                </a:lnTo>
                <a:close/>
              </a:path>
            </a:pathLst>
          </a:custGeom>
          <a:solidFill>
            <a:srgbClr val="00666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2" name="Freeform 74"/>
          <p:cNvSpPr>
            <a:spLocks/>
          </p:cNvSpPr>
          <p:nvPr/>
        </p:nvSpPr>
        <p:spPr bwMode="auto">
          <a:xfrm>
            <a:off x="5037138" y="2892425"/>
            <a:ext cx="968375" cy="30163"/>
          </a:xfrm>
          <a:custGeom>
            <a:avLst/>
            <a:gdLst>
              <a:gd name="T0" fmla="*/ 2147483647 w 610"/>
              <a:gd name="T1" fmla="*/ 2147483647 h 19"/>
              <a:gd name="T2" fmla="*/ 2147483647 w 610"/>
              <a:gd name="T3" fmla="*/ 0 h 19"/>
              <a:gd name="T4" fmla="*/ 0 w 610"/>
              <a:gd name="T5" fmla="*/ 0 h 19"/>
              <a:gd name="T6" fmla="*/ 0 w 610"/>
              <a:gd name="T7" fmla="*/ 2147483647 h 19"/>
              <a:gd name="T8" fmla="*/ 2147483647 w 610"/>
              <a:gd name="T9" fmla="*/ 2147483647 h 19"/>
              <a:gd name="T10" fmla="*/ 2147483647 w 610"/>
              <a:gd name="T11" fmla="*/ 2147483647 h 19"/>
              <a:gd name="T12" fmla="*/ 2147483647 w 610"/>
              <a:gd name="T13" fmla="*/ 2147483647 h 19"/>
              <a:gd name="T14" fmla="*/ 2147483647 w 610"/>
              <a:gd name="T15" fmla="*/ 0 h 19"/>
              <a:gd name="T16" fmla="*/ 2147483647 w 610"/>
              <a:gd name="T17" fmla="*/ 0 h 19"/>
              <a:gd name="T18" fmla="*/ 2147483647 w 61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0" h="19">
                <a:moveTo>
                  <a:pt x="610" y="10"/>
                </a:moveTo>
                <a:lnTo>
                  <a:pt x="601" y="0"/>
                </a:lnTo>
                <a:lnTo>
                  <a:pt x="0" y="0"/>
                </a:lnTo>
                <a:lnTo>
                  <a:pt x="0" y="19"/>
                </a:lnTo>
                <a:lnTo>
                  <a:pt x="601" y="19"/>
                </a:lnTo>
                <a:lnTo>
                  <a:pt x="593" y="10"/>
                </a:lnTo>
                <a:lnTo>
                  <a:pt x="610" y="10"/>
                </a:lnTo>
                <a:lnTo>
                  <a:pt x="610" y="0"/>
                </a:lnTo>
                <a:lnTo>
                  <a:pt x="601" y="0"/>
                </a:lnTo>
                <a:lnTo>
                  <a:pt x="610"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3" name="Freeform 75"/>
          <p:cNvSpPr>
            <a:spLocks/>
          </p:cNvSpPr>
          <p:nvPr/>
        </p:nvSpPr>
        <p:spPr bwMode="auto">
          <a:xfrm>
            <a:off x="5978525" y="2908300"/>
            <a:ext cx="26988" cy="55563"/>
          </a:xfrm>
          <a:custGeom>
            <a:avLst/>
            <a:gdLst>
              <a:gd name="T0" fmla="*/ 2147483647 w 17"/>
              <a:gd name="T1" fmla="*/ 2147483647 h 35"/>
              <a:gd name="T2" fmla="*/ 2147483647 w 17"/>
              <a:gd name="T3" fmla="*/ 2147483647 h 35"/>
              <a:gd name="T4" fmla="*/ 2147483647 w 17"/>
              <a:gd name="T5" fmla="*/ 0 h 35"/>
              <a:gd name="T6" fmla="*/ 0 w 17"/>
              <a:gd name="T7" fmla="*/ 0 h 35"/>
              <a:gd name="T8" fmla="*/ 0 w 17"/>
              <a:gd name="T9" fmla="*/ 2147483647 h 35"/>
              <a:gd name="T10" fmla="*/ 2147483647 w 17"/>
              <a:gd name="T11" fmla="*/ 2147483647 h 35"/>
              <a:gd name="T12" fmla="*/ 0 w 17"/>
              <a:gd name="T13" fmla="*/ 2147483647 h 35"/>
              <a:gd name="T14" fmla="*/ 0 w 17"/>
              <a:gd name="T15" fmla="*/ 2147483647 h 35"/>
              <a:gd name="T16" fmla="*/ 2147483647 w 17"/>
              <a:gd name="T17" fmla="*/ 2147483647 h 35"/>
              <a:gd name="T18" fmla="*/ 2147483647 w 17"/>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5">
                <a:moveTo>
                  <a:pt x="8" y="14"/>
                </a:moveTo>
                <a:lnTo>
                  <a:pt x="17" y="23"/>
                </a:lnTo>
                <a:lnTo>
                  <a:pt x="17" y="0"/>
                </a:lnTo>
                <a:lnTo>
                  <a:pt x="0" y="0"/>
                </a:lnTo>
                <a:lnTo>
                  <a:pt x="0" y="23"/>
                </a:lnTo>
                <a:lnTo>
                  <a:pt x="8" y="35"/>
                </a:lnTo>
                <a:lnTo>
                  <a:pt x="0" y="23"/>
                </a:lnTo>
                <a:lnTo>
                  <a:pt x="0" y="35"/>
                </a:lnTo>
                <a:lnTo>
                  <a:pt x="8" y="35"/>
                </a:lnTo>
                <a:lnTo>
                  <a:pt x="8" y="14"/>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4" name="Freeform 76"/>
          <p:cNvSpPr>
            <a:spLocks/>
          </p:cNvSpPr>
          <p:nvPr/>
        </p:nvSpPr>
        <p:spPr bwMode="auto">
          <a:xfrm>
            <a:off x="5991225" y="2930525"/>
            <a:ext cx="165100" cy="33338"/>
          </a:xfrm>
          <a:custGeom>
            <a:avLst/>
            <a:gdLst>
              <a:gd name="T0" fmla="*/ 2147483647 w 104"/>
              <a:gd name="T1" fmla="*/ 2147483647 h 21"/>
              <a:gd name="T2" fmla="*/ 2147483647 w 104"/>
              <a:gd name="T3" fmla="*/ 0 h 21"/>
              <a:gd name="T4" fmla="*/ 0 w 104"/>
              <a:gd name="T5" fmla="*/ 0 h 21"/>
              <a:gd name="T6" fmla="*/ 0 w 104"/>
              <a:gd name="T7" fmla="*/ 2147483647 h 21"/>
              <a:gd name="T8" fmla="*/ 2147483647 w 104"/>
              <a:gd name="T9" fmla="*/ 2147483647 h 21"/>
              <a:gd name="T10" fmla="*/ 2147483647 w 104"/>
              <a:gd name="T11" fmla="*/ 2147483647 h 21"/>
              <a:gd name="T12" fmla="*/ 2147483647 w 104"/>
              <a:gd name="T13" fmla="*/ 2147483647 h 21"/>
              <a:gd name="T14" fmla="*/ 2147483647 w 104"/>
              <a:gd name="T15" fmla="*/ 0 h 21"/>
              <a:gd name="T16" fmla="*/ 2147483647 w 104"/>
              <a:gd name="T17" fmla="*/ 0 h 21"/>
              <a:gd name="T18" fmla="*/ 2147483647 w 104"/>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21">
                <a:moveTo>
                  <a:pt x="104" y="9"/>
                </a:moveTo>
                <a:lnTo>
                  <a:pt x="95" y="0"/>
                </a:lnTo>
                <a:lnTo>
                  <a:pt x="0" y="0"/>
                </a:lnTo>
                <a:lnTo>
                  <a:pt x="0" y="21"/>
                </a:lnTo>
                <a:lnTo>
                  <a:pt x="95" y="21"/>
                </a:lnTo>
                <a:lnTo>
                  <a:pt x="87" y="9"/>
                </a:lnTo>
                <a:lnTo>
                  <a:pt x="104" y="9"/>
                </a:lnTo>
                <a:lnTo>
                  <a:pt x="104" y="0"/>
                </a:lnTo>
                <a:lnTo>
                  <a:pt x="95" y="0"/>
                </a:lnTo>
                <a:lnTo>
                  <a:pt x="104" y="9"/>
                </a:lnTo>
                <a:close/>
              </a:path>
            </a:pathLst>
          </a:custGeom>
          <a:solidFill>
            <a:srgbClr val="333399"/>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5" name="Freeform 77"/>
          <p:cNvSpPr>
            <a:spLocks/>
          </p:cNvSpPr>
          <p:nvPr/>
        </p:nvSpPr>
        <p:spPr bwMode="auto">
          <a:xfrm>
            <a:off x="6129338" y="2944813"/>
            <a:ext cx="26987" cy="87312"/>
          </a:xfrm>
          <a:custGeom>
            <a:avLst/>
            <a:gdLst>
              <a:gd name="T0" fmla="*/ 2147483647 w 17"/>
              <a:gd name="T1" fmla="*/ 2147483647 h 55"/>
              <a:gd name="T2" fmla="*/ 2147483647 w 17"/>
              <a:gd name="T3" fmla="*/ 2147483647 h 55"/>
              <a:gd name="T4" fmla="*/ 2147483647 w 17"/>
              <a:gd name="T5" fmla="*/ 0 h 55"/>
              <a:gd name="T6" fmla="*/ 0 w 17"/>
              <a:gd name="T7" fmla="*/ 0 h 55"/>
              <a:gd name="T8" fmla="*/ 0 w 17"/>
              <a:gd name="T9" fmla="*/ 2147483647 h 55"/>
              <a:gd name="T10" fmla="*/ 2147483647 w 17"/>
              <a:gd name="T11" fmla="*/ 2147483647 h 55"/>
              <a:gd name="T12" fmla="*/ 0 w 17"/>
              <a:gd name="T13" fmla="*/ 2147483647 h 55"/>
              <a:gd name="T14" fmla="*/ 0 w 17"/>
              <a:gd name="T15" fmla="*/ 2147483647 h 55"/>
              <a:gd name="T16" fmla="*/ 2147483647 w 17"/>
              <a:gd name="T17" fmla="*/ 2147483647 h 55"/>
              <a:gd name="T18" fmla="*/ 2147483647 w 17"/>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55">
                <a:moveTo>
                  <a:pt x="8" y="36"/>
                </a:moveTo>
                <a:lnTo>
                  <a:pt x="17" y="46"/>
                </a:lnTo>
                <a:lnTo>
                  <a:pt x="17" y="0"/>
                </a:lnTo>
                <a:lnTo>
                  <a:pt x="0" y="0"/>
                </a:lnTo>
                <a:lnTo>
                  <a:pt x="0" y="46"/>
                </a:lnTo>
                <a:lnTo>
                  <a:pt x="8" y="55"/>
                </a:lnTo>
                <a:lnTo>
                  <a:pt x="0" y="46"/>
                </a:lnTo>
                <a:lnTo>
                  <a:pt x="0" y="55"/>
                </a:lnTo>
                <a:lnTo>
                  <a:pt x="8" y="55"/>
                </a:lnTo>
                <a:lnTo>
                  <a:pt x="8" y="36"/>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6" name="Freeform 78"/>
          <p:cNvSpPr>
            <a:spLocks/>
          </p:cNvSpPr>
          <p:nvPr/>
        </p:nvSpPr>
        <p:spPr bwMode="auto">
          <a:xfrm>
            <a:off x="6142038" y="3001963"/>
            <a:ext cx="1754187" cy="30162"/>
          </a:xfrm>
          <a:custGeom>
            <a:avLst/>
            <a:gdLst>
              <a:gd name="T0" fmla="*/ 2147483647 w 1105"/>
              <a:gd name="T1" fmla="*/ 2147483647 h 19"/>
              <a:gd name="T2" fmla="*/ 2147483647 w 1105"/>
              <a:gd name="T3" fmla="*/ 0 h 19"/>
              <a:gd name="T4" fmla="*/ 0 w 1105"/>
              <a:gd name="T5" fmla="*/ 0 h 19"/>
              <a:gd name="T6" fmla="*/ 0 w 1105"/>
              <a:gd name="T7" fmla="*/ 2147483647 h 19"/>
              <a:gd name="T8" fmla="*/ 2147483647 w 1105"/>
              <a:gd name="T9" fmla="*/ 2147483647 h 19"/>
              <a:gd name="T10" fmla="*/ 2147483647 w 1105"/>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5" h="19">
                <a:moveTo>
                  <a:pt x="1105" y="10"/>
                </a:moveTo>
                <a:lnTo>
                  <a:pt x="1105" y="0"/>
                </a:lnTo>
                <a:lnTo>
                  <a:pt x="0" y="0"/>
                </a:lnTo>
                <a:lnTo>
                  <a:pt x="0" y="19"/>
                </a:lnTo>
                <a:lnTo>
                  <a:pt x="1105" y="19"/>
                </a:lnTo>
                <a:lnTo>
                  <a:pt x="1105" y="10"/>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7" name="Freeform 79"/>
          <p:cNvSpPr>
            <a:spLocks/>
          </p:cNvSpPr>
          <p:nvPr/>
        </p:nvSpPr>
        <p:spPr bwMode="auto">
          <a:xfrm>
            <a:off x="1425575" y="1841500"/>
            <a:ext cx="26988" cy="103188"/>
          </a:xfrm>
          <a:custGeom>
            <a:avLst/>
            <a:gdLst>
              <a:gd name="T0" fmla="*/ 2147483647 w 17"/>
              <a:gd name="T1" fmla="*/ 2147483647 h 65"/>
              <a:gd name="T2" fmla="*/ 2147483647 w 17"/>
              <a:gd name="T3" fmla="*/ 2147483647 h 65"/>
              <a:gd name="T4" fmla="*/ 2147483647 w 17"/>
              <a:gd name="T5" fmla="*/ 0 h 65"/>
              <a:gd name="T6" fmla="*/ 0 w 17"/>
              <a:gd name="T7" fmla="*/ 0 h 65"/>
              <a:gd name="T8" fmla="*/ 0 w 17"/>
              <a:gd name="T9" fmla="*/ 2147483647 h 65"/>
              <a:gd name="T10" fmla="*/ 2147483647 w 17"/>
              <a:gd name="T11" fmla="*/ 2147483647 h 65"/>
              <a:gd name="T12" fmla="*/ 0 w 17"/>
              <a:gd name="T13" fmla="*/ 2147483647 h 65"/>
              <a:gd name="T14" fmla="*/ 0 w 17"/>
              <a:gd name="T15" fmla="*/ 2147483647 h 65"/>
              <a:gd name="T16" fmla="*/ 2147483647 w 17"/>
              <a:gd name="T17" fmla="*/ 2147483647 h 65"/>
              <a:gd name="T18" fmla="*/ 2147483647 w 17"/>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65">
                <a:moveTo>
                  <a:pt x="8" y="45"/>
                </a:moveTo>
                <a:lnTo>
                  <a:pt x="17" y="55"/>
                </a:lnTo>
                <a:lnTo>
                  <a:pt x="17" y="0"/>
                </a:lnTo>
                <a:lnTo>
                  <a:pt x="0" y="0"/>
                </a:lnTo>
                <a:lnTo>
                  <a:pt x="0" y="55"/>
                </a:lnTo>
                <a:lnTo>
                  <a:pt x="8" y="65"/>
                </a:lnTo>
                <a:lnTo>
                  <a:pt x="0" y="55"/>
                </a:lnTo>
                <a:lnTo>
                  <a:pt x="0" y="65"/>
                </a:lnTo>
                <a:lnTo>
                  <a:pt x="8" y="65"/>
                </a:lnTo>
                <a:lnTo>
                  <a:pt x="8" y="45"/>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8" name="Freeform 80"/>
          <p:cNvSpPr>
            <a:spLocks/>
          </p:cNvSpPr>
          <p:nvPr/>
        </p:nvSpPr>
        <p:spPr bwMode="auto">
          <a:xfrm>
            <a:off x="1438275" y="1912938"/>
            <a:ext cx="84138" cy="31750"/>
          </a:xfrm>
          <a:custGeom>
            <a:avLst/>
            <a:gdLst>
              <a:gd name="T0" fmla="*/ 2147483647 w 53"/>
              <a:gd name="T1" fmla="*/ 2147483647 h 20"/>
              <a:gd name="T2" fmla="*/ 2147483647 w 53"/>
              <a:gd name="T3" fmla="*/ 0 h 20"/>
              <a:gd name="T4" fmla="*/ 0 w 53"/>
              <a:gd name="T5" fmla="*/ 0 h 20"/>
              <a:gd name="T6" fmla="*/ 0 w 53"/>
              <a:gd name="T7" fmla="*/ 2147483647 h 20"/>
              <a:gd name="T8" fmla="*/ 2147483647 w 53"/>
              <a:gd name="T9" fmla="*/ 2147483647 h 20"/>
              <a:gd name="T10" fmla="*/ 2147483647 w 53"/>
              <a:gd name="T11" fmla="*/ 2147483647 h 20"/>
              <a:gd name="T12" fmla="*/ 2147483647 w 53"/>
              <a:gd name="T13" fmla="*/ 2147483647 h 20"/>
              <a:gd name="T14" fmla="*/ 2147483647 w 53"/>
              <a:gd name="T15" fmla="*/ 0 h 20"/>
              <a:gd name="T16" fmla="*/ 2147483647 w 53"/>
              <a:gd name="T17" fmla="*/ 0 h 20"/>
              <a:gd name="T18" fmla="*/ 2147483647 w 53"/>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20">
                <a:moveTo>
                  <a:pt x="53" y="10"/>
                </a:moveTo>
                <a:lnTo>
                  <a:pt x="45" y="0"/>
                </a:lnTo>
                <a:lnTo>
                  <a:pt x="0" y="0"/>
                </a:lnTo>
                <a:lnTo>
                  <a:pt x="0" y="20"/>
                </a:lnTo>
                <a:lnTo>
                  <a:pt x="45" y="20"/>
                </a:lnTo>
                <a:lnTo>
                  <a:pt x="34" y="10"/>
                </a:lnTo>
                <a:lnTo>
                  <a:pt x="53" y="10"/>
                </a:lnTo>
                <a:lnTo>
                  <a:pt x="53" y="0"/>
                </a:lnTo>
                <a:lnTo>
                  <a:pt x="45" y="0"/>
                </a:lnTo>
                <a:lnTo>
                  <a:pt x="53"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49" name="Freeform 81"/>
          <p:cNvSpPr>
            <a:spLocks/>
          </p:cNvSpPr>
          <p:nvPr/>
        </p:nvSpPr>
        <p:spPr bwMode="auto">
          <a:xfrm>
            <a:off x="1492250" y="1928813"/>
            <a:ext cx="30163" cy="119062"/>
          </a:xfrm>
          <a:custGeom>
            <a:avLst/>
            <a:gdLst>
              <a:gd name="T0" fmla="*/ 2147483647 w 19"/>
              <a:gd name="T1" fmla="*/ 2147483647 h 76"/>
              <a:gd name="T2" fmla="*/ 2147483647 w 19"/>
              <a:gd name="T3" fmla="*/ 2147483647 h 76"/>
              <a:gd name="T4" fmla="*/ 2147483647 w 19"/>
              <a:gd name="T5" fmla="*/ 0 h 76"/>
              <a:gd name="T6" fmla="*/ 0 w 19"/>
              <a:gd name="T7" fmla="*/ 0 h 76"/>
              <a:gd name="T8" fmla="*/ 0 w 19"/>
              <a:gd name="T9" fmla="*/ 2147483647 h 76"/>
              <a:gd name="T10" fmla="*/ 2147483647 w 19"/>
              <a:gd name="T11" fmla="*/ 2147483647 h 76"/>
              <a:gd name="T12" fmla="*/ 0 w 19"/>
              <a:gd name="T13" fmla="*/ 2147483647 h 76"/>
              <a:gd name="T14" fmla="*/ 0 w 19"/>
              <a:gd name="T15" fmla="*/ 2147483647 h 76"/>
              <a:gd name="T16" fmla="*/ 2147483647 w 19"/>
              <a:gd name="T17" fmla="*/ 2147483647 h 76"/>
              <a:gd name="T18" fmla="*/ 2147483647 w 19"/>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76">
                <a:moveTo>
                  <a:pt x="11" y="57"/>
                </a:moveTo>
                <a:lnTo>
                  <a:pt x="19" y="67"/>
                </a:lnTo>
                <a:lnTo>
                  <a:pt x="19" y="0"/>
                </a:lnTo>
                <a:lnTo>
                  <a:pt x="0" y="0"/>
                </a:lnTo>
                <a:lnTo>
                  <a:pt x="0" y="67"/>
                </a:lnTo>
                <a:lnTo>
                  <a:pt x="11" y="76"/>
                </a:lnTo>
                <a:lnTo>
                  <a:pt x="0" y="67"/>
                </a:lnTo>
                <a:lnTo>
                  <a:pt x="0" y="76"/>
                </a:lnTo>
                <a:lnTo>
                  <a:pt x="11" y="76"/>
                </a:lnTo>
                <a:lnTo>
                  <a:pt x="11" y="57"/>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0" name="Freeform 82"/>
          <p:cNvSpPr>
            <a:spLocks/>
          </p:cNvSpPr>
          <p:nvPr/>
        </p:nvSpPr>
        <p:spPr bwMode="auto">
          <a:xfrm>
            <a:off x="1509713" y="2017713"/>
            <a:ext cx="52387" cy="30162"/>
          </a:xfrm>
          <a:custGeom>
            <a:avLst/>
            <a:gdLst>
              <a:gd name="T0" fmla="*/ 2147483647 w 33"/>
              <a:gd name="T1" fmla="*/ 2147483647 h 19"/>
              <a:gd name="T2" fmla="*/ 2147483647 w 33"/>
              <a:gd name="T3" fmla="*/ 0 h 19"/>
              <a:gd name="T4" fmla="*/ 0 w 33"/>
              <a:gd name="T5" fmla="*/ 0 h 19"/>
              <a:gd name="T6" fmla="*/ 0 w 33"/>
              <a:gd name="T7" fmla="*/ 2147483647 h 19"/>
              <a:gd name="T8" fmla="*/ 2147483647 w 33"/>
              <a:gd name="T9" fmla="*/ 2147483647 h 19"/>
              <a:gd name="T10" fmla="*/ 2147483647 w 33"/>
              <a:gd name="T11" fmla="*/ 2147483647 h 19"/>
              <a:gd name="T12" fmla="*/ 2147483647 w 33"/>
              <a:gd name="T13" fmla="*/ 2147483647 h 19"/>
              <a:gd name="T14" fmla="*/ 2147483647 w 33"/>
              <a:gd name="T15" fmla="*/ 0 h 19"/>
              <a:gd name="T16" fmla="*/ 2147483647 w 33"/>
              <a:gd name="T17" fmla="*/ 0 h 19"/>
              <a:gd name="T18" fmla="*/ 2147483647 w 33"/>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9">
                <a:moveTo>
                  <a:pt x="33" y="10"/>
                </a:moveTo>
                <a:lnTo>
                  <a:pt x="25" y="0"/>
                </a:lnTo>
                <a:lnTo>
                  <a:pt x="0" y="0"/>
                </a:lnTo>
                <a:lnTo>
                  <a:pt x="0" y="19"/>
                </a:lnTo>
                <a:lnTo>
                  <a:pt x="25" y="19"/>
                </a:lnTo>
                <a:lnTo>
                  <a:pt x="14" y="10"/>
                </a:lnTo>
                <a:lnTo>
                  <a:pt x="33" y="10"/>
                </a:lnTo>
                <a:lnTo>
                  <a:pt x="33" y="0"/>
                </a:lnTo>
                <a:lnTo>
                  <a:pt x="25" y="0"/>
                </a:lnTo>
                <a:lnTo>
                  <a:pt x="33"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1" name="Freeform 83"/>
          <p:cNvSpPr>
            <a:spLocks/>
          </p:cNvSpPr>
          <p:nvPr/>
        </p:nvSpPr>
        <p:spPr bwMode="auto">
          <a:xfrm>
            <a:off x="1531938" y="2033588"/>
            <a:ext cx="30162" cy="71437"/>
          </a:xfrm>
          <a:custGeom>
            <a:avLst/>
            <a:gdLst>
              <a:gd name="T0" fmla="*/ 2147483647 w 19"/>
              <a:gd name="T1" fmla="*/ 2147483647 h 45"/>
              <a:gd name="T2" fmla="*/ 2147483647 w 19"/>
              <a:gd name="T3" fmla="*/ 2147483647 h 45"/>
              <a:gd name="T4" fmla="*/ 2147483647 w 19"/>
              <a:gd name="T5" fmla="*/ 0 h 45"/>
              <a:gd name="T6" fmla="*/ 0 w 19"/>
              <a:gd name="T7" fmla="*/ 0 h 45"/>
              <a:gd name="T8" fmla="*/ 0 w 19"/>
              <a:gd name="T9" fmla="*/ 2147483647 h 45"/>
              <a:gd name="T10" fmla="*/ 2147483647 w 19"/>
              <a:gd name="T11" fmla="*/ 2147483647 h 45"/>
              <a:gd name="T12" fmla="*/ 0 w 19"/>
              <a:gd name="T13" fmla="*/ 2147483647 h 45"/>
              <a:gd name="T14" fmla="*/ 0 w 19"/>
              <a:gd name="T15" fmla="*/ 2147483647 h 45"/>
              <a:gd name="T16" fmla="*/ 2147483647 w 19"/>
              <a:gd name="T17" fmla="*/ 2147483647 h 45"/>
              <a:gd name="T18" fmla="*/ 2147483647 w 19"/>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5">
                <a:moveTo>
                  <a:pt x="11" y="26"/>
                </a:moveTo>
                <a:lnTo>
                  <a:pt x="19" y="36"/>
                </a:lnTo>
                <a:lnTo>
                  <a:pt x="19" y="0"/>
                </a:lnTo>
                <a:lnTo>
                  <a:pt x="0" y="0"/>
                </a:lnTo>
                <a:lnTo>
                  <a:pt x="0" y="36"/>
                </a:lnTo>
                <a:lnTo>
                  <a:pt x="11" y="45"/>
                </a:lnTo>
                <a:lnTo>
                  <a:pt x="0" y="36"/>
                </a:lnTo>
                <a:lnTo>
                  <a:pt x="0" y="45"/>
                </a:lnTo>
                <a:lnTo>
                  <a:pt x="11" y="45"/>
                </a:lnTo>
                <a:lnTo>
                  <a:pt x="11" y="26"/>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2" name="Freeform 84"/>
          <p:cNvSpPr>
            <a:spLocks/>
          </p:cNvSpPr>
          <p:nvPr/>
        </p:nvSpPr>
        <p:spPr bwMode="auto">
          <a:xfrm>
            <a:off x="1549400" y="2074863"/>
            <a:ext cx="76200" cy="30162"/>
          </a:xfrm>
          <a:custGeom>
            <a:avLst/>
            <a:gdLst>
              <a:gd name="T0" fmla="*/ 2147483647 w 48"/>
              <a:gd name="T1" fmla="*/ 2147483647 h 19"/>
              <a:gd name="T2" fmla="*/ 2147483647 w 48"/>
              <a:gd name="T3" fmla="*/ 0 h 19"/>
              <a:gd name="T4" fmla="*/ 0 w 48"/>
              <a:gd name="T5" fmla="*/ 0 h 19"/>
              <a:gd name="T6" fmla="*/ 0 w 48"/>
              <a:gd name="T7" fmla="*/ 2147483647 h 19"/>
              <a:gd name="T8" fmla="*/ 2147483647 w 48"/>
              <a:gd name="T9" fmla="*/ 2147483647 h 19"/>
              <a:gd name="T10" fmla="*/ 2147483647 w 48"/>
              <a:gd name="T11" fmla="*/ 2147483647 h 19"/>
              <a:gd name="T12" fmla="*/ 2147483647 w 48"/>
              <a:gd name="T13" fmla="*/ 2147483647 h 19"/>
              <a:gd name="T14" fmla="*/ 2147483647 w 48"/>
              <a:gd name="T15" fmla="*/ 0 h 19"/>
              <a:gd name="T16" fmla="*/ 2147483647 w 48"/>
              <a:gd name="T17" fmla="*/ 0 h 19"/>
              <a:gd name="T18" fmla="*/ 2147483647 w 48"/>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19">
                <a:moveTo>
                  <a:pt x="48" y="10"/>
                </a:moveTo>
                <a:lnTo>
                  <a:pt x="40" y="0"/>
                </a:lnTo>
                <a:lnTo>
                  <a:pt x="0" y="0"/>
                </a:lnTo>
                <a:lnTo>
                  <a:pt x="0" y="19"/>
                </a:lnTo>
                <a:lnTo>
                  <a:pt x="40" y="19"/>
                </a:lnTo>
                <a:lnTo>
                  <a:pt x="31" y="10"/>
                </a:lnTo>
                <a:lnTo>
                  <a:pt x="48" y="10"/>
                </a:lnTo>
                <a:lnTo>
                  <a:pt x="48" y="0"/>
                </a:lnTo>
                <a:lnTo>
                  <a:pt x="40" y="0"/>
                </a:lnTo>
                <a:lnTo>
                  <a:pt x="48"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3" name="Freeform 85"/>
          <p:cNvSpPr>
            <a:spLocks/>
          </p:cNvSpPr>
          <p:nvPr/>
        </p:nvSpPr>
        <p:spPr bwMode="auto">
          <a:xfrm>
            <a:off x="1598613" y="2090738"/>
            <a:ext cx="26987" cy="52387"/>
          </a:xfrm>
          <a:custGeom>
            <a:avLst/>
            <a:gdLst>
              <a:gd name="T0" fmla="*/ 2147483647 w 17"/>
              <a:gd name="T1" fmla="*/ 2147483647 h 33"/>
              <a:gd name="T2" fmla="*/ 2147483647 w 17"/>
              <a:gd name="T3" fmla="*/ 2147483647 h 33"/>
              <a:gd name="T4" fmla="*/ 2147483647 w 17"/>
              <a:gd name="T5" fmla="*/ 0 h 33"/>
              <a:gd name="T6" fmla="*/ 0 w 17"/>
              <a:gd name="T7" fmla="*/ 0 h 33"/>
              <a:gd name="T8" fmla="*/ 0 w 17"/>
              <a:gd name="T9" fmla="*/ 2147483647 h 33"/>
              <a:gd name="T10" fmla="*/ 2147483647 w 17"/>
              <a:gd name="T11" fmla="*/ 2147483647 h 33"/>
              <a:gd name="T12" fmla="*/ 0 w 17"/>
              <a:gd name="T13" fmla="*/ 2147483647 h 33"/>
              <a:gd name="T14" fmla="*/ 0 w 17"/>
              <a:gd name="T15" fmla="*/ 2147483647 h 33"/>
              <a:gd name="T16" fmla="*/ 2147483647 w 17"/>
              <a:gd name="T17" fmla="*/ 2147483647 h 33"/>
              <a:gd name="T18" fmla="*/ 2147483647 w 17"/>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3">
                <a:moveTo>
                  <a:pt x="9" y="14"/>
                </a:moveTo>
                <a:lnTo>
                  <a:pt x="17" y="23"/>
                </a:lnTo>
                <a:lnTo>
                  <a:pt x="17" y="0"/>
                </a:lnTo>
                <a:lnTo>
                  <a:pt x="0" y="0"/>
                </a:lnTo>
                <a:lnTo>
                  <a:pt x="0" y="23"/>
                </a:lnTo>
                <a:lnTo>
                  <a:pt x="9" y="33"/>
                </a:lnTo>
                <a:lnTo>
                  <a:pt x="0" y="23"/>
                </a:lnTo>
                <a:lnTo>
                  <a:pt x="0" y="33"/>
                </a:lnTo>
                <a:lnTo>
                  <a:pt x="9" y="33"/>
                </a:lnTo>
                <a:lnTo>
                  <a:pt x="9" y="14"/>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4" name="Freeform 86"/>
          <p:cNvSpPr>
            <a:spLocks/>
          </p:cNvSpPr>
          <p:nvPr/>
        </p:nvSpPr>
        <p:spPr bwMode="auto">
          <a:xfrm>
            <a:off x="1612900" y="2112963"/>
            <a:ext cx="79375" cy="30162"/>
          </a:xfrm>
          <a:custGeom>
            <a:avLst/>
            <a:gdLst>
              <a:gd name="T0" fmla="*/ 2147483647 w 50"/>
              <a:gd name="T1" fmla="*/ 2147483647 h 19"/>
              <a:gd name="T2" fmla="*/ 2147483647 w 50"/>
              <a:gd name="T3" fmla="*/ 0 h 19"/>
              <a:gd name="T4" fmla="*/ 0 w 50"/>
              <a:gd name="T5" fmla="*/ 0 h 19"/>
              <a:gd name="T6" fmla="*/ 0 w 50"/>
              <a:gd name="T7" fmla="*/ 2147483647 h 19"/>
              <a:gd name="T8" fmla="*/ 2147483647 w 50"/>
              <a:gd name="T9" fmla="*/ 2147483647 h 19"/>
              <a:gd name="T10" fmla="*/ 2147483647 w 50"/>
              <a:gd name="T11" fmla="*/ 2147483647 h 19"/>
              <a:gd name="T12" fmla="*/ 2147483647 w 50"/>
              <a:gd name="T13" fmla="*/ 2147483647 h 19"/>
              <a:gd name="T14" fmla="*/ 2147483647 w 50"/>
              <a:gd name="T15" fmla="*/ 0 h 19"/>
              <a:gd name="T16" fmla="*/ 2147483647 w 50"/>
              <a:gd name="T17" fmla="*/ 0 h 19"/>
              <a:gd name="T18" fmla="*/ 2147483647 w 5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19">
                <a:moveTo>
                  <a:pt x="50" y="9"/>
                </a:moveTo>
                <a:lnTo>
                  <a:pt x="42" y="0"/>
                </a:lnTo>
                <a:lnTo>
                  <a:pt x="0" y="0"/>
                </a:lnTo>
                <a:lnTo>
                  <a:pt x="0" y="19"/>
                </a:lnTo>
                <a:lnTo>
                  <a:pt x="42" y="19"/>
                </a:lnTo>
                <a:lnTo>
                  <a:pt x="34" y="9"/>
                </a:lnTo>
                <a:lnTo>
                  <a:pt x="50" y="9"/>
                </a:lnTo>
                <a:lnTo>
                  <a:pt x="50" y="0"/>
                </a:lnTo>
                <a:lnTo>
                  <a:pt x="42" y="0"/>
                </a:lnTo>
                <a:lnTo>
                  <a:pt x="50"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5" name="Freeform 87"/>
          <p:cNvSpPr>
            <a:spLocks/>
          </p:cNvSpPr>
          <p:nvPr/>
        </p:nvSpPr>
        <p:spPr bwMode="auto">
          <a:xfrm>
            <a:off x="1666875" y="2127250"/>
            <a:ext cx="25400" cy="101600"/>
          </a:xfrm>
          <a:custGeom>
            <a:avLst/>
            <a:gdLst>
              <a:gd name="T0" fmla="*/ 2147483647 w 16"/>
              <a:gd name="T1" fmla="*/ 2147483647 h 65"/>
              <a:gd name="T2" fmla="*/ 2147483647 w 16"/>
              <a:gd name="T3" fmla="*/ 2147483647 h 65"/>
              <a:gd name="T4" fmla="*/ 2147483647 w 16"/>
              <a:gd name="T5" fmla="*/ 0 h 65"/>
              <a:gd name="T6" fmla="*/ 0 w 16"/>
              <a:gd name="T7" fmla="*/ 0 h 65"/>
              <a:gd name="T8" fmla="*/ 0 w 16"/>
              <a:gd name="T9" fmla="*/ 2147483647 h 65"/>
              <a:gd name="T10" fmla="*/ 2147483647 w 16"/>
              <a:gd name="T11" fmla="*/ 2147483647 h 65"/>
              <a:gd name="T12" fmla="*/ 0 w 16"/>
              <a:gd name="T13" fmla="*/ 2147483647 h 65"/>
              <a:gd name="T14" fmla="*/ 0 w 16"/>
              <a:gd name="T15" fmla="*/ 2147483647 h 65"/>
              <a:gd name="T16" fmla="*/ 2147483647 w 16"/>
              <a:gd name="T17" fmla="*/ 2147483647 h 65"/>
              <a:gd name="T18" fmla="*/ 2147483647 w 16"/>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65">
                <a:moveTo>
                  <a:pt x="8" y="43"/>
                </a:moveTo>
                <a:lnTo>
                  <a:pt x="16" y="53"/>
                </a:lnTo>
                <a:lnTo>
                  <a:pt x="16" y="0"/>
                </a:lnTo>
                <a:lnTo>
                  <a:pt x="0" y="0"/>
                </a:lnTo>
                <a:lnTo>
                  <a:pt x="0" y="53"/>
                </a:lnTo>
                <a:lnTo>
                  <a:pt x="8" y="65"/>
                </a:lnTo>
                <a:lnTo>
                  <a:pt x="0" y="53"/>
                </a:lnTo>
                <a:lnTo>
                  <a:pt x="0" y="65"/>
                </a:lnTo>
                <a:lnTo>
                  <a:pt x="8" y="65"/>
                </a:lnTo>
                <a:lnTo>
                  <a:pt x="8" y="43"/>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6" name="Freeform 88"/>
          <p:cNvSpPr>
            <a:spLocks/>
          </p:cNvSpPr>
          <p:nvPr/>
        </p:nvSpPr>
        <p:spPr bwMode="auto">
          <a:xfrm>
            <a:off x="1679575" y="2193925"/>
            <a:ext cx="117475" cy="34925"/>
          </a:xfrm>
          <a:custGeom>
            <a:avLst/>
            <a:gdLst>
              <a:gd name="T0" fmla="*/ 2147483647 w 74"/>
              <a:gd name="T1" fmla="*/ 2147483647 h 22"/>
              <a:gd name="T2" fmla="*/ 2147483647 w 74"/>
              <a:gd name="T3" fmla="*/ 0 h 22"/>
              <a:gd name="T4" fmla="*/ 0 w 74"/>
              <a:gd name="T5" fmla="*/ 0 h 22"/>
              <a:gd name="T6" fmla="*/ 0 w 74"/>
              <a:gd name="T7" fmla="*/ 2147483647 h 22"/>
              <a:gd name="T8" fmla="*/ 2147483647 w 74"/>
              <a:gd name="T9" fmla="*/ 2147483647 h 22"/>
              <a:gd name="T10" fmla="*/ 2147483647 w 74"/>
              <a:gd name="T11" fmla="*/ 2147483647 h 22"/>
              <a:gd name="T12" fmla="*/ 2147483647 w 74"/>
              <a:gd name="T13" fmla="*/ 2147483647 h 22"/>
              <a:gd name="T14" fmla="*/ 2147483647 w 74"/>
              <a:gd name="T15" fmla="*/ 0 h 22"/>
              <a:gd name="T16" fmla="*/ 2147483647 w 74"/>
              <a:gd name="T17" fmla="*/ 0 h 22"/>
              <a:gd name="T18" fmla="*/ 2147483647 w 74"/>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22">
                <a:moveTo>
                  <a:pt x="74" y="10"/>
                </a:moveTo>
                <a:lnTo>
                  <a:pt x="65" y="0"/>
                </a:lnTo>
                <a:lnTo>
                  <a:pt x="0" y="0"/>
                </a:lnTo>
                <a:lnTo>
                  <a:pt x="0" y="22"/>
                </a:lnTo>
                <a:lnTo>
                  <a:pt x="65" y="22"/>
                </a:lnTo>
                <a:lnTo>
                  <a:pt x="55" y="10"/>
                </a:lnTo>
                <a:lnTo>
                  <a:pt x="74" y="10"/>
                </a:lnTo>
                <a:lnTo>
                  <a:pt x="74" y="0"/>
                </a:lnTo>
                <a:lnTo>
                  <a:pt x="65" y="0"/>
                </a:lnTo>
                <a:lnTo>
                  <a:pt x="74"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7" name="Freeform 89"/>
          <p:cNvSpPr>
            <a:spLocks/>
          </p:cNvSpPr>
          <p:nvPr/>
        </p:nvSpPr>
        <p:spPr bwMode="auto">
          <a:xfrm>
            <a:off x="1766888" y="2209800"/>
            <a:ext cx="30162" cy="49213"/>
          </a:xfrm>
          <a:custGeom>
            <a:avLst/>
            <a:gdLst>
              <a:gd name="T0" fmla="*/ 2147483647 w 19"/>
              <a:gd name="T1" fmla="*/ 2147483647 h 31"/>
              <a:gd name="T2" fmla="*/ 2147483647 w 19"/>
              <a:gd name="T3" fmla="*/ 2147483647 h 31"/>
              <a:gd name="T4" fmla="*/ 2147483647 w 19"/>
              <a:gd name="T5" fmla="*/ 0 h 31"/>
              <a:gd name="T6" fmla="*/ 0 w 19"/>
              <a:gd name="T7" fmla="*/ 0 h 31"/>
              <a:gd name="T8" fmla="*/ 0 w 19"/>
              <a:gd name="T9" fmla="*/ 2147483647 h 31"/>
              <a:gd name="T10" fmla="*/ 2147483647 w 19"/>
              <a:gd name="T11" fmla="*/ 2147483647 h 31"/>
              <a:gd name="T12" fmla="*/ 0 w 19"/>
              <a:gd name="T13" fmla="*/ 2147483647 h 31"/>
              <a:gd name="T14" fmla="*/ 0 w 19"/>
              <a:gd name="T15" fmla="*/ 2147483647 h 31"/>
              <a:gd name="T16" fmla="*/ 2147483647 w 19"/>
              <a:gd name="T17" fmla="*/ 2147483647 h 31"/>
              <a:gd name="T18" fmla="*/ 2147483647 w 19"/>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31">
                <a:moveTo>
                  <a:pt x="10" y="12"/>
                </a:moveTo>
                <a:lnTo>
                  <a:pt x="19" y="21"/>
                </a:lnTo>
                <a:lnTo>
                  <a:pt x="19" y="0"/>
                </a:lnTo>
                <a:lnTo>
                  <a:pt x="0" y="0"/>
                </a:lnTo>
                <a:lnTo>
                  <a:pt x="0" y="21"/>
                </a:lnTo>
                <a:lnTo>
                  <a:pt x="10" y="31"/>
                </a:lnTo>
                <a:lnTo>
                  <a:pt x="0" y="21"/>
                </a:lnTo>
                <a:lnTo>
                  <a:pt x="0" y="31"/>
                </a:lnTo>
                <a:lnTo>
                  <a:pt x="10" y="31"/>
                </a:lnTo>
                <a:lnTo>
                  <a:pt x="10" y="12"/>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8" name="Freeform 90"/>
          <p:cNvSpPr>
            <a:spLocks/>
          </p:cNvSpPr>
          <p:nvPr/>
        </p:nvSpPr>
        <p:spPr bwMode="auto">
          <a:xfrm>
            <a:off x="1782763" y="2228850"/>
            <a:ext cx="63500" cy="30163"/>
          </a:xfrm>
          <a:custGeom>
            <a:avLst/>
            <a:gdLst>
              <a:gd name="T0" fmla="*/ 2147483647 w 40"/>
              <a:gd name="T1" fmla="*/ 2147483647 h 19"/>
              <a:gd name="T2" fmla="*/ 2147483647 w 40"/>
              <a:gd name="T3" fmla="*/ 0 h 19"/>
              <a:gd name="T4" fmla="*/ 0 w 40"/>
              <a:gd name="T5" fmla="*/ 0 h 19"/>
              <a:gd name="T6" fmla="*/ 0 w 40"/>
              <a:gd name="T7" fmla="*/ 2147483647 h 19"/>
              <a:gd name="T8" fmla="*/ 2147483647 w 40"/>
              <a:gd name="T9" fmla="*/ 2147483647 h 19"/>
              <a:gd name="T10" fmla="*/ 2147483647 w 40"/>
              <a:gd name="T11" fmla="*/ 2147483647 h 19"/>
              <a:gd name="T12" fmla="*/ 2147483647 w 40"/>
              <a:gd name="T13" fmla="*/ 2147483647 h 19"/>
              <a:gd name="T14" fmla="*/ 2147483647 w 40"/>
              <a:gd name="T15" fmla="*/ 0 h 19"/>
              <a:gd name="T16" fmla="*/ 2147483647 w 40"/>
              <a:gd name="T17" fmla="*/ 0 h 19"/>
              <a:gd name="T18" fmla="*/ 2147483647 w 4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19">
                <a:moveTo>
                  <a:pt x="40" y="9"/>
                </a:moveTo>
                <a:lnTo>
                  <a:pt x="32" y="0"/>
                </a:lnTo>
                <a:lnTo>
                  <a:pt x="0" y="0"/>
                </a:lnTo>
                <a:lnTo>
                  <a:pt x="0" y="19"/>
                </a:lnTo>
                <a:lnTo>
                  <a:pt x="32" y="19"/>
                </a:lnTo>
                <a:lnTo>
                  <a:pt x="24" y="9"/>
                </a:lnTo>
                <a:lnTo>
                  <a:pt x="40" y="9"/>
                </a:lnTo>
                <a:lnTo>
                  <a:pt x="40" y="0"/>
                </a:lnTo>
                <a:lnTo>
                  <a:pt x="32" y="0"/>
                </a:lnTo>
                <a:lnTo>
                  <a:pt x="40"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59" name="Freeform 91"/>
          <p:cNvSpPr>
            <a:spLocks/>
          </p:cNvSpPr>
          <p:nvPr/>
        </p:nvSpPr>
        <p:spPr bwMode="auto">
          <a:xfrm>
            <a:off x="1820863" y="2243138"/>
            <a:ext cx="25400" cy="61912"/>
          </a:xfrm>
          <a:custGeom>
            <a:avLst/>
            <a:gdLst>
              <a:gd name="T0" fmla="*/ 2147483647 w 16"/>
              <a:gd name="T1" fmla="*/ 2147483647 h 39"/>
              <a:gd name="T2" fmla="*/ 2147483647 w 16"/>
              <a:gd name="T3" fmla="*/ 2147483647 h 39"/>
              <a:gd name="T4" fmla="*/ 2147483647 w 16"/>
              <a:gd name="T5" fmla="*/ 0 h 39"/>
              <a:gd name="T6" fmla="*/ 0 w 16"/>
              <a:gd name="T7" fmla="*/ 0 h 39"/>
              <a:gd name="T8" fmla="*/ 0 w 16"/>
              <a:gd name="T9" fmla="*/ 2147483647 h 39"/>
              <a:gd name="T10" fmla="*/ 2147483647 w 16"/>
              <a:gd name="T11" fmla="*/ 2147483647 h 39"/>
              <a:gd name="T12" fmla="*/ 0 w 16"/>
              <a:gd name="T13" fmla="*/ 2147483647 h 39"/>
              <a:gd name="T14" fmla="*/ 0 w 16"/>
              <a:gd name="T15" fmla="*/ 2147483647 h 39"/>
              <a:gd name="T16" fmla="*/ 2147483647 w 16"/>
              <a:gd name="T17" fmla="*/ 2147483647 h 39"/>
              <a:gd name="T18" fmla="*/ 2147483647 w 16"/>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39">
                <a:moveTo>
                  <a:pt x="8" y="19"/>
                </a:moveTo>
                <a:lnTo>
                  <a:pt x="16" y="29"/>
                </a:lnTo>
                <a:lnTo>
                  <a:pt x="16" y="0"/>
                </a:lnTo>
                <a:lnTo>
                  <a:pt x="0" y="0"/>
                </a:lnTo>
                <a:lnTo>
                  <a:pt x="0" y="29"/>
                </a:lnTo>
                <a:lnTo>
                  <a:pt x="8" y="39"/>
                </a:lnTo>
                <a:lnTo>
                  <a:pt x="0" y="29"/>
                </a:lnTo>
                <a:lnTo>
                  <a:pt x="0" y="39"/>
                </a:lnTo>
                <a:lnTo>
                  <a:pt x="8" y="39"/>
                </a:lnTo>
                <a:lnTo>
                  <a:pt x="8" y="1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0" name="Freeform 92"/>
          <p:cNvSpPr>
            <a:spLocks/>
          </p:cNvSpPr>
          <p:nvPr/>
        </p:nvSpPr>
        <p:spPr bwMode="auto">
          <a:xfrm>
            <a:off x="1833563" y="2273300"/>
            <a:ext cx="57150" cy="31750"/>
          </a:xfrm>
          <a:custGeom>
            <a:avLst/>
            <a:gdLst>
              <a:gd name="T0" fmla="*/ 2147483647 w 36"/>
              <a:gd name="T1" fmla="*/ 2147483647 h 20"/>
              <a:gd name="T2" fmla="*/ 2147483647 w 36"/>
              <a:gd name="T3" fmla="*/ 0 h 20"/>
              <a:gd name="T4" fmla="*/ 0 w 36"/>
              <a:gd name="T5" fmla="*/ 0 h 20"/>
              <a:gd name="T6" fmla="*/ 0 w 36"/>
              <a:gd name="T7" fmla="*/ 2147483647 h 20"/>
              <a:gd name="T8" fmla="*/ 2147483647 w 36"/>
              <a:gd name="T9" fmla="*/ 2147483647 h 20"/>
              <a:gd name="T10" fmla="*/ 2147483647 w 36"/>
              <a:gd name="T11" fmla="*/ 2147483647 h 20"/>
              <a:gd name="T12" fmla="*/ 2147483647 w 36"/>
              <a:gd name="T13" fmla="*/ 2147483647 h 20"/>
              <a:gd name="T14" fmla="*/ 2147483647 w 36"/>
              <a:gd name="T15" fmla="*/ 0 h 20"/>
              <a:gd name="T16" fmla="*/ 2147483647 w 36"/>
              <a:gd name="T17" fmla="*/ 0 h 20"/>
              <a:gd name="T18" fmla="*/ 2147483647 w 36"/>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0">
                <a:moveTo>
                  <a:pt x="36" y="10"/>
                </a:moveTo>
                <a:lnTo>
                  <a:pt x="27" y="0"/>
                </a:lnTo>
                <a:lnTo>
                  <a:pt x="0" y="0"/>
                </a:lnTo>
                <a:lnTo>
                  <a:pt x="0" y="20"/>
                </a:lnTo>
                <a:lnTo>
                  <a:pt x="27" y="20"/>
                </a:lnTo>
                <a:lnTo>
                  <a:pt x="19" y="10"/>
                </a:lnTo>
                <a:lnTo>
                  <a:pt x="36" y="10"/>
                </a:lnTo>
                <a:lnTo>
                  <a:pt x="36" y="0"/>
                </a:lnTo>
                <a:lnTo>
                  <a:pt x="27" y="0"/>
                </a:lnTo>
                <a:lnTo>
                  <a:pt x="36"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1" name="Freeform 93"/>
          <p:cNvSpPr>
            <a:spLocks/>
          </p:cNvSpPr>
          <p:nvPr/>
        </p:nvSpPr>
        <p:spPr bwMode="auto">
          <a:xfrm>
            <a:off x="1863725" y="2289175"/>
            <a:ext cx="26988" cy="153988"/>
          </a:xfrm>
          <a:custGeom>
            <a:avLst/>
            <a:gdLst>
              <a:gd name="T0" fmla="*/ 2147483647 w 17"/>
              <a:gd name="T1" fmla="*/ 2147483647 h 98"/>
              <a:gd name="T2" fmla="*/ 2147483647 w 17"/>
              <a:gd name="T3" fmla="*/ 2147483647 h 98"/>
              <a:gd name="T4" fmla="*/ 2147483647 w 17"/>
              <a:gd name="T5" fmla="*/ 0 h 98"/>
              <a:gd name="T6" fmla="*/ 0 w 17"/>
              <a:gd name="T7" fmla="*/ 0 h 98"/>
              <a:gd name="T8" fmla="*/ 0 w 17"/>
              <a:gd name="T9" fmla="*/ 2147483647 h 98"/>
              <a:gd name="T10" fmla="*/ 2147483647 w 17"/>
              <a:gd name="T11" fmla="*/ 2147483647 h 98"/>
              <a:gd name="T12" fmla="*/ 0 w 17"/>
              <a:gd name="T13" fmla="*/ 2147483647 h 98"/>
              <a:gd name="T14" fmla="*/ 0 w 17"/>
              <a:gd name="T15" fmla="*/ 2147483647 h 98"/>
              <a:gd name="T16" fmla="*/ 2147483647 w 17"/>
              <a:gd name="T17" fmla="*/ 2147483647 h 98"/>
              <a:gd name="T18" fmla="*/ 2147483647 w 17"/>
              <a:gd name="T19" fmla="*/ 2147483647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98">
                <a:moveTo>
                  <a:pt x="8" y="76"/>
                </a:moveTo>
                <a:lnTo>
                  <a:pt x="17" y="86"/>
                </a:lnTo>
                <a:lnTo>
                  <a:pt x="17" y="0"/>
                </a:lnTo>
                <a:lnTo>
                  <a:pt x="0" y="0"/>
                </a:lnTo>
                <a:lnTo>
                  <a:pt x="0" y="86"/>
                </a:lnTo>
                <a:lnTo>
                  <a:pt x="8" y="98"/>
                </a:lnTo>
                <a:lnTo>
                  <a:pt x="0" y="86"/>
                </a:lnTo>
                <a:lnTo>
                  <a:pt x="0" y="98"/>
                </a:lnTo>
                <a:lnTo>
                  <a:pt x="8" y="98"/>
                </a:lnTo>
                <a:lnTo>
                  <a:pt x="8" y="76"/>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2" name="Freeform 94"/>
          <p:cNvSpPr>
            <a:spLocks/>
          </p:cNvSpPr>
          <p:nvPr/>
        </p:nvSpPr>
        <p:spPr bwMode="auto">
          <a:xfrm>
            <a:off x="1876425" y="2408238"/>
            <a:ext cx="87313" cy="34925"/>
          </a:xfrm>
          <a:custGeom>
            <a:avLst/>
            <a:gdLst>
              <a:gd name="T0" fmla="*/ 2147483647 w 55"/>
              <a:gd name="T1" fmla="*/ 2147483647 h 22"/>
              <a:gd name="T2" fmla="*/ 2147483647 w 55"/>
              <a:gd name="T3" fmla="*/ 0 h 22"/>
              <a:gd name="T4" fmla="*/ 0 w 55"/>
              <a:gd name="T5" fmla="*/ 0 h 22"/>
              <a:gd name="T6" fmla="*/ 0 w 55"/>
              <a:gd name="T7" fmla="*/ 2147483647 h 22"/>
              <a:gd name="T8" fmla="*/ 2147483647 w 55"/>
              <a:gd name="T9" fmla="*/ 2147483647 h 22"/>
              <a:gd name="T10" fmla="*/ 2147483647 w 55"/>
              <a:gd name="T11" fmla="*/ 2147483647 h 22"/>
              <a:gd name="T12" fmla="*/ 2147483647 w 55"/>
              <a:gd name="T13" fmla="*/ 2147483647 h 22"/>
              <a:gd name="T14" fmla="*/ 2147483647 w 55"/>
              <a:gd name="T15" fmla="*/ 0 h 22"/>
              <a:gd name="T16" fmla="*/ 2147483647 w 55"/>
              <a:gd name="T17" fmla="*/ 0 h 22"/>
              <a:gd name="T18" fmla="*/ 2147483647 w 55"/>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22">
                <a:moveTo>
                  <a:pt x="55" y="10"/>
                </a:moveTo>
                <a:lnTo>
                  <a:pt x="47" y="0"/>
                </a:lnTo>
                <a:lnTo>
                  <a:pt x="0" y="0"/>
                </a:lnTo>
                <a:lnTo>
                  <a:pt x="0" y="22"/>
                </a:lnTo>
                <a:lnTo>
                  <a:pt x="47" y="22"/>
                </a:lnTo>
                <a:lnTo>
                  <a:pt x="38" y="10"/>
                </a:lnTo>
                <a:lnTo>
                  <a:pt x="55" y="10"/>
                </a:lnTo>
                <a:lnTo>
                  <a:pt x="55" y="0"/>
                </a:lnTo>
                <a:lnTo>
                  <a:pt x="47" y="0"/>
                </a:lnTo>
                <a:lnTo>
                  <a:pt x="55"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3" name="Freeform 95"/>
          <p:cNvSpPr>
            <a:spLocks/>
          </p:cNvSpPr>
          <p:nvPr/>
        </p:nvSpPr>
        <p:spPr bwMode="auto">
          <a:xfrm>
            <a:off x="1936750" y="2424113"/>
            <a:ext cx="26988" cy="52387"/>
          </a:xfrm>
          <a:custGeom>
            <a:avLst/>
            <a:gdLst>
              <a:gd name="T0" fmla="*/ 2147483647 w 17"/>
              <a:gd name="T1" fmla="*/ 2147483647 h 33"/>
              <a:gd name="T2" fmla="*/ 2147483647 w 17"/>
              <a:gd name="T3" fmla="*/ 2147483647 h 33"/>
              <a:gd name="T4" fmla="*/ 2147483647 w 17"/>
              <a:gd name="T5" fmla="*/ 0 h 33"/>
              <a:gd name="T6" fmla="*/ 0 w 17"/>
              <a:gd name="T7" fmla="*/ 0 h 33"/>
              <a:gd name="T8" fmla="*/ 0 w 17"/>
              <a:gd name="T9" fmla="*/ 2147483647 h 33"/>
              <a:gd name="T10" fmla="*/ 2147483647 w 17"/>
              <a:gd name="T11" fmla="*/ 2147483647 h 33"/>
              <a:gd name="T12" fmla="*/ 0 w 17"/>
              <a:gd name="T13" fmla="*/ 2147483647 h 33"/>
              <a:gd name="T14" fmla="*/ 0 w 17"/>
              <a:gd name="T15" fmla="*/ 2147483647 h 33"/>
              <a:gd name="T16" fmla="*/ 2147483647 w 17"/>
              <a:gd name="T17" fmla="*/ 2147483647 h 33"/>
              <a:gd name="T18" fmla="*/ 2147483647 w 17"/>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3">
                <a:moveTo>
                  <a:pt x="9" y="14"/>
                </a:moveTo>
                <a:lnTo>
                  <a:pt x="17" y="24"/>
                </a:lnTo>
                <a:lnTo>
                  <a:pt x="17" y="0"/>
                </a:lnTo>
                <a:lnTo>
                  <a:pt x="0" y="0"/>
                </a:lnTo>
                <a:lnTo>
                  <a:pt x="0" y="24"/>
                </a:lnTo>
                <a:lnTo>
                  <a:pt x="9" y="33"/>
                </a:lnTo>
                <a:lnTo>
                  <a:pt x="0" y="24"/>
                </a:lnTo>
                <a:lnTo>
                  <a:pt x="0" y="33"/>
                </a:lnTo>
                <a:lnTo>
                  <a:pt x="9" y="33"/>
                </a:lnTo>
                <a:lnTo>
                  <a:pt x="9" y="14"/>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4" name="Freeform 96"/>
          <p:cNvSpPr>
            <a:spLocks/>
          </p:cNvSpPr>
          <p:nvPr/>
        </p:nvSpPr>
        <p:spPr bwMode="auto">
          <a:xfrm>
            <a:off x="1951038" y="2446338"/>
            <a:ext cx="66675" cy="30162"/>
          </a:xfrm>
          <a:custGeom>
            <a:avLst/>
            <a:gdLst>
              <a:gd name="T0" fmla="*/ 2147483647 w 42"/>
              <a:gd name="T1" fmla="*/ 2147483647 h 19"/>
              <a:gd name="T2" fmla="*/ 2147483647 w 42"/>
              <a:gd name="T3" fmla="*/ 0 h 19"/>
              <a:gd name="T4" fmla="*/ 0 w 42"/>
              <a:gd name="T5" fmla="*/ 0 h 19"/>
              <a:gd name="T6" fmla="*/ 0 w 42"/>
              <a:gd name="T7" fmla="*/ 2147483647 h 19"/>
              <a:gd name="T8" fmla="*/ 2147483647 w 42"/>
              <a:gd name="T9" fmla="*/ 2147483647 h 19"/>
              <a:gd name="T10" fmla="*/ 2147483647 w 42"/>
              <a:gd name="T11" fmla="*/ 2147483647 h 19"/>
              <a:gd name="T12" fmla="*/ 2147483647 w 42"/>
              <a:gd name="T13" fmla="*/ 2147483647 h 19"/>
              <a:gd name="T14" fmla="*/ 2147483647 w 42"/>
              <a:gd name="T15" fmla="*/ 0 h 19"/>
              <a:gd name="T16" fmla="*/ 2147483647 w 42"/>
              <a:gd name="T17" fmla="*/ 0 h 19"/>
              <a:gd name="T18" fmla="*/ 2147483647 w 42"/>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19">
                <a:moveTo>
                  <a:pt x="42" y="10"/>
                </a:moveTo>
                <a:lnTo>
                  <a:pt x="34" y="0"/>
                </a:lnTo>
                <a:lnTo>
                  <a:pt x="0" y="0"/>
                </a:lnTo>
                <a:lnTo>
                  <a:pt x="0" y="19"/>
                </a:lnTo>
                <a:lnTo>
                  <a:pt x="34" y="19"/>
                </a:lnTo>
                <a:lnTo>
                  <a:pt x="25" y="10"/>
                </a:lnTo>
                <a:lnTo>
                  <a:pt x="42" y="10"/>
                </a:lnTo>
                <a:lnTo>
                  <a:pt x="42" y="0"/>
                </a:lnTo>
                <a:lnTo>
                  <a:pt x="34" y="0"/>
                </a:lnTo>
                <a:lnTo>
                  <a:pt x="42"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5" name="Freeform 97"/>
          <p:cNvSpPr>
            <a:spLocks/>
          </p:cNvSpPr>
          <p:nvPr/>
        </p:nvSpPr>
        <p:spPr bwMode="auto">
          <a:xfrm>
            <a:off x="1990725" y="2462213"/>
            <a:ext cx="26988" cy="69850"/>
          </a:xfrm>
          <a:custGeom>
            <a:avLst/>
            <a:gdLst>
              <a:gd name="T0" fmla="*/ 2147483647 w 17"/>
              <a:gd name="T1" fmla="*/ 2147483647 h 45"/>
              <a:gd name="T2" fmla="*/ 2147483647 w 17"/>
              <a:gd name="T3" fmla="*/ 2147483647 h 45"/>
              <a:gd name="T4" fmla="*/ 2147483647 w 17"/>
              <a:gd name="T5" fmla="*/ 0 h 45"/>
              <a:gd name="T6" fmla="*/ 0 w 17"/>
              <a:gd name="T7" fmla="*/ 0 h 45"/>
              <a:gd name="T8" fmla="*/ 0 w 17"/>
              <a:gd name="T9" fmla="*/ 2147483647 h 45"/>
              <a:gd name="T10" fmla="*/ 2147483647 w 17"/>
              <a:gd name="T11" fmla="*/ 2147483647 h 45"/>
              <a:gd name="T12" fmla="*/ 0 w 17"/>
              <a:gd name="T13" fmla="*/ 2147483647 h 45"/>
              <a:gd name="T14" fmla="*/ 0 w 17"/>
              <a:gd name="T15" fmla="*/ 2147483647 h 45"/>
              <a:gd name="T16" fmla="*/ 2147483647 w 17"/>
              <a:gd name="T17" fmla="*/ 2147483647 h 45"/>
              <a:gd name="T18" fmla="*/ 2147483647 w 17"/>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5">
                <a:moveTo>
                  <a:pt x="9" y="26"/>
                </a:moveTo>
                <a:lnTo>
                  <a:pt x="17" y="36"/>
                </a:lnTo>
                <a:lnTo>
                  <a:pt x="17" y="0"/>
                </a:lnTo>
                <a:lnTo>
                  <a:pt x="0" y="0"/>
                </a:lnTo>
                <a:lnTo>
                  <a:pt x="0" y="36"/>
                </a:lnTo>
                <a:lnTo>
                  <a:pt x="9" y="45"/>
                </a:lnTo>
                <a:lnTo>
                  <a:pt x="0" y="36"/>
                </a:lnTo>
                <a:lnTo>
                  <a:pt x="0" y="45"/>
                </a:lnTo>
                <a:lnTo>
                  <a:pt x="9" y="45"/>
                </a:lnTo>
                <a:lnTo>
                  <a:pt x="9" y="26"/>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6" name="Freeform 98"/>
          <p:cNvSpPr>
            <a:spLocks/>
          </p:cNvSpPr>
          <p:nvPr/>
        </p:nvSpPr>
        <p:spPr bwMode="auto">
          <a:xfrm>
            <a:off x="2005013" y="2503488"/>
            <a:ext cx="85725" cy="28575"/>
          </a:xfrm>
          <a:custGeom>
            <a:avLst/>
            <a:gdLst>
              <a:gd name="T0" fmla="*/ 2147483647 w 54"/>
              <a:gd name="T1" fmla="*/ 2147483647 h 19"/>
              <a:gd name="T2" fmla="*/ 2147483647 w 54"/>
              <a:gd name="T3" fmla="*/ 0 h 19"/>
              <a:gd name="T4" fmla="*/ 0 w 54"/>
              <a:gd name="T5" fmla="*/ 0 h 19"/>
              <a:gd name="T6" fmla="*/ 0 w 54"/>
              <a:gd name="T7" fmla="*/ 2147483647 h 19"/>
              <a:gd name="T8" fmla="*/ 2147483647 w 54"/>
              <a:gd name="T9" fmla="*/ 2147483647 h 19"/>
              <a:gd name="T10" fmla="*/ 2147483647 w 54"/>
              <a:gd name="T11" fmla="*/ 2147483647 h 19"/>
              <a:gd name="T12" fmla="*/ 2147483647 w 54"/>
              <a:gd name="T13" fmla="*/ 2147483647 h 19"/>
              <a:gd name="T14" fmla="*/ 2147483647 w 54"/>
              <a:gd name="T15" fmla="*/ 0 h 19"/>
              <a:gd name="T16" fmla="*/ 2147483647 w 54"/>
              <a:gd name="T17" fmla="*/ 0 h 19"/>
              <a:gd name="T18" fmla="*/ 2147483647 w 5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9">
                <a:moveTo>
                  <a:pt x="54" y="10"/>
                </a:moveTo>
                <a:lnTo>
                  <a:pt x="46" y="0"/>
                </a:lnTo>
                <a:lnTo>
                  <a:pt x="0" y="0"/>
                </a:lnTo>
                <a:lnTo>
                  <a:pt x="0" y="19"/>
                </a:lnTo>
                <a:lnTo>
                  <a:pt x="46" y="19"/>
                </a:lnTo>
                <a:lnTo>
                  <a:pt x="38" y="10"/>
                </a:lnTo>
                <a:lnTo>
                  <a:pt x="54" y="10"/>
                </a:lnTo>
                <a:lnTo>
                  <a:pt x="54" y="0"/>
                </a:lnTo>
                <a:lnTo>
                  <a:pt x="46" y="0"/>
                </a:lnTo>
                <a:lnTo>
                  <a:pt x="54"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7" name="Freeform 99"/>
          <p:cNvSpPr>
            <a:spLocks/>
          </p:cNvSpPr>
          <p:nvPr/>
        </p:nvSpPr>
        <p:spPr bwMode="auto">
          <a:xfrm>
            <a:off x="2065338" y="2519363"/>
            <a:ext cx="25400" cy="58737"/>
          </a:xfrm>
          <a:custGeom>
            <a:avLst/>
            <a:gdLst>
              <a:gd name="T0" fmla="*/ 2147483647 w 16"/>
              <a:gd name="T1" fmla="*/ 2147483647 h 38"/>
              <a:gd name="T2" fmla="*/ 2147483647 w 16"/>
              <a:gd name="T3" fmla="*/ 2147483647 h 38"/>
              <a:gd name="T4" fmla="*/ 2147483647 w 16"/>
              <a:gd name="T5" fmla="*/ 0 h 38"/>
              <a:gd name="T6" fmla="*/ 0 w 16"/>
              <a:gd name="T7" fmla="*/ 0 h 38"/>
              <a:gd name="T8" fmla="*/ 0 w 16"/>
              <a:gd name="T9" fmla="*/ 2147483647 h 38"/>
              <a:gd name="T10" fmla="*/ 2147483647 w 16"/>
              <a:gd name="T11" fmla="*/ 2147483647 h 38"/>
              <a:gd name="T12" fmla="*/ 0 w 16"/>
              <a:gd name="T13" fmla="*/ 2147483647 h 38"/>
              <a:gd name="T14" fmla="*/ 0 w 16"/>
              <a:gd name="T15" fmla="*/ 2147483647 h 38"/>
              <a:gd name="T16" fmla="*/ 2147483647 w 16"/>
              <a:gd name="T17" fmla="*/ 2147483647 h 38"/>
              <a:gd name="T18" fmla="*/ 2147483647 w 16"/>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38">
                <a:moveTo>
                  <a:pt x="8" y="19"/>
                </a:moveTo>
                <a:lnTo>
                  <a:pt x="16" y="28"/>
                </a:lnTo>
                <a:lnTo>
                  <a:pt x="16" y="0"/>
                </a:lnTo>
                <a:lnTo>
                  <a:pt x="0" y="0"/>
                </a:lnTo>
                <a:lnTo>
                  <a:pt x="0" y="28"/>
                </a:lnTo>
                <a:lnTo>
                  <a:pt x="8" y="38"/>
                </a:lnTo>
                <a:lnTo>
                  <a:pt x="0" y="28"/>
                </a:lnTo>
                <a:lnTo>
                  <a:pt x="0" y="38"/>
                </a:lnTo>
                <a:lnTo>
                  <a:pt x="8" y="38"/>
                </a:lnTo>
                <a:lnTo>
                  <a:pt x="8" y="1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8" name="Freeform 100"/>
          <p:cNvSpPr>
            <a:spLocks/>
          </p:cNvSpPr>
          <p:nvPr/>
        </p:nvSpPr>
        <p:spPr bwMode="auto">
          <a:xfrm>
            <a:off x="2078038" y="2547938"/>
            <a:ext cx="157162" cy="30162"/>
          </a:xfrm>
          <a:custGeom>
            <a:avLst/>
            <a:gdLst>
              <a:gd name="T0" fmla="*/ 2147483647 w 99"/>
              <a:gd name="T1" fmla="*/ 2147483647 h 19"/>
              <a:gd name="T2" fmla="*/ 2147483647 w 99"/>
              <a:gd name="T3" fmla="*/ 0 h 19"/>
              <a:gd name="T4" fmla="*/ 0 w 99"/>
              <a:gd name="T5" fmla="*/ 0 h 19"/>
              <a:gd name="T6" fmla="*/ 0 w 99"/>
              <a:gd name="T7" fmla="*/ 2147483647 h 19"/>
              <a:gd name="T8" fmla="*/ 2147483647 w 99"/>
              <a:gd name="T9" fmla="*/ 2147483647 h 19"/>
              <a:gd name="T10" fmla="*/ 2147483647 w 99"/>
              <a:gd name="T11" fmla="*/ 2147483647 h 19"/>
              <a:gd name="T12" fmla="*/ 2147483647 w 99"/>
              <a:gd name="T13" fmla="*/ 2147483647 h 19"/>
              <a:gd name="T14" fmla="*/ 2147483647 w 99"/>
              <a:gd name="T15" fmla="*/ 0 h 19"/>
              <a:gd name="T16" fmla="*/ 2147483647 w 99"/>
              <a:gd name="T17" fmla="*/ 0 h 19"/>
              <a:gd name="T18" fmla="*/ 2147483647 w 99"/>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9">
                <a:moveTo>
                  <a:pt x="99" y="9"/>
                </a:moveTo>
                <a:lnTo>
                  <a:pt x="91" y="0"/>
                </a:lnTo>
                <a:lnTo>
                  <a:pt x="0" y="0"/>
                </a:lnTo>
                <a:lnTo>
                  <a:pt x="0" y="19"/>
                </a:lnTo>
                <a:lnTo>
                  <a:pt x="91" y="19"/>
                </a:lnTo>
                <a:lnTo>
                  <a:pt x="82" y="9"/>
                </a:lnTo>
                <a:lnTo>
                  <a:pt x="99" y="9"/>
                </a:lnTo>
                <a:lnTo>
                  <a:pt x="99" y="0"/>
                </a:lnTo>
                <a:lnTo>
                  <a:pt x="91" y="0"/>
                </a:lnTo>
                <a:lnTo>
                  <a:pt x="99"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69" name="Freeform 101"/>
          <p:cNvSpPr>
            <a:spLocks/>
          </p:cNvSpPr>
          <p:nvPr/>
        </p:nvSpPr>
        <p:spPr bwMode="auto">
          <a:xfrm>
            <a:off x="2208213" y="2562225"/>
            <a:ext cx="26987" cy="90488"/>
          </a:xfrm>
          <a:custGeom>
            <a:avLst/>
            <a:gdLst>
              <a:gd name="T0" fmla="*/ 2147483647 w 17"/>
              <a:gd name="T1" fmla="*/ 2147483647 h 57"/>
              <a:gd name="T2" fmla="*/ 2147483647 w 17"/>
              <a:gd name="T3" fmla="*/ 2147483647 h 57"/>
              <a:gd name="T4" fmla="*/ 2147483647 w 17"/>
              <a:gd name="T5" fmla="*/ 0 h 57"/>
              <a:gd name="T6" fmla="*/ 0 w 17"/>
              <a:gd name="T7" fmla="*/ 0 h 57"/>
              <a:gd name="T8" fmla="*/ 0 w 17"/>
              <a:gd name="T9" fmla="*/ 2147483647 h 57"/>
              <a:gd name="T10" fmla="*/ 2147483647 w 17"/>
              <a:gd name="T11" fmla="*/ 2147483647 h 57"/>
              <a:gd name="T12" fmla="*/ 0 w 17"/>
              <a:gd name="T13" fmla="*/ 2147483647 h 57"/>
              <a:gd name="T14" fmla="*/ 0 w 17"/>
              <a:gd name="T15" fmla="*/ 2147483647 h 57"/>
              <a:gd name="T16" fmla="*/ 2147483647 w 17"/>
              <a:gd name="T17" fmla="*/ 2147483647 h 57"/>
              <a:gd name="T18" fmla="*/ 2147483647 w 17"/>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57">
                <a:moveTo>
                  <a:pt x="9" y="38"/>
                </a:moveTo>
                <a:lnTo>
                  <a:pt x="17" y="48"/>
                </a:lnTo>
                <a:lnTo>
                  <a:pt x="17" y="0"/>
                </a:lnTo>
                <a:lnTo>
                  <a:pt x="0" y="0"/>
                </a:lnTo>
                <a:lnTo>
                  <a:pt x="0" y="48"/>
                </a:lnTo>
                <a:lnTo>
                  <a:pt x="9" y="57"/>
                </a:lnTo>
                <a:lnTo>
                  <a:pt x="0" y="48"/>
                </a:lnTo>
                <a:lnTo>
                  <a:pt x="0" y="57"/>
                </a:lnTo>
                <a:lnTo>
                  <a:pt x="9" y="57"/>
                </a:lnTo>
                <a:lnTo>
                  <a:pt x="9" y="38"/>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0" name="Freeform 102"/>
          <p:cNvSpPr>
            <a:spLocks/>
          </p:cNvSpPr>
          <p:nvPr/>
        </p:nvSpPr>
        <p:spPr bwMode="auto">
          <a:xfrm>
            <a:off x="2222500" y="2622550"/>
            <a:ext cx="69850" cy="30163"/>
          </a:xfrm>
          <a:custGeom>
            <a:avLst/>
            <a:gdLst>
              <a:gd name="T0" fmla="*/ 2147483647 w 44"/>
              <a:gd name="T1" fmla="*/ 2147483647 h 19"/>
              <a:gd name="T2" fmla="*/ 2147483647 w 44"/>
              <a:gd name="T3" fmla="*/ 0 h 19"/>
              <a:gd name="T4" fmla="*/ 0 w 44"/>
              <a:gd name="T5" fmla="*/ 0 h 19"/>
              <a:gd name="T6" fmla="*/ 0 w 44"/>
              <a:gd name="T7" fmla="*/ 2147483647 h 19"/>
              <a:gd name="T8" fmla="*/ 2147483647 w 44"/>
              <a:gd name="T9" fmla="*/ 2147483647 h 19"/>
              <a:gd name="T10" fmla="*/ 2147483647 w 44"/>
              <a:gd name="T11" fmla="*/ 2147483647 h 19"/>
              <a:gd name="T12" fmla="*/ 2147483647 w 44"/>
              <a:gd name="T13" fmla="*/ 2147483647 h 19"/>
              <a:gd name="T14" fmla="*/ 2147483647 w 44"/>
              <a:gd name="T15" fmla="*/ 0 h 19"/>
              <a:gd name="T16" fmla="*/ 2147483647 w 44"/>
              <a:gd name="T17" fmla="*/ 0 h 19"/>
              <a:gd name="T18" fmla="*/ 2147483647 w 4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9">
                <a:moveTo>
                  <a:pt x="44" y="10"/>
                </a:moveTo>
                <a:lnTo>
                  <a:pt x="36" y="0"/>
                </a:lnTo>
                <a:lnTo>
                  <a:pt x="0" y="0"/>
                </a:lnTo>
                <a:lnTo>
                  <a:pt x="0" y="19"/>
                </a:lnTo>
                <a:lnTo>
                  <a:pt x="36" y="19"/>
                </a:lnTo>
                <a:lnTo>
                  <a:pt x="27" y="10"/>
                </a:lnTo>
                <a:lnTo>
                  <a:pt x="44" y="10"/>
                </a:lnTo>
                <a:lnTo>
                  <a:pt x="44" y="0"/>
                </a:lnTo>
                <a:lnTo>
                  <a:pt x="36" y="0"/>
                </a:lnTo>
                <a:lnTo>
                  <a:pt x="44"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1" name="Freeform 103"/>
          <p:cNvSpPr>
            <a:spLocks/>
          </p:cNvSpPr>
          <p:nvPr/>
        </p:nvSpPr>
        <p:spPr bwMode="auto">
          <a:xfrm>
            <a:off x="2265363" y="2638425"/>
            <a:ext cx="26987" cy="60325"/>
          </a:xfrm>
          <a:custGeom>
            <a:avLst/>
            <a:gdLst>
              <a:gd name="T0" fmla="*/ 2147483647 w 17"/>
              <a:gd name="T1" fmla="*/ 2147483647 h 38"/>
              <a:gd name="T2" fmla="*/ 2147483647 w 17"/>
              <a:gd name="T3" fmla="*/ 2147483647 h 38"/>
              <a:gd name="T4" fmla="*/ 2147483647 w 17"/>
              <a:gd name="T5" fmla="*/ 0 h 38"/>
              <a:gd name="T6" fmla="*/ 0 w 17"/>
              <a:gd name="T7" fmla="*/ 0 h 38"/>
              <a:gd name="T8" fmla="*/ 0 w 17"/>
              <a:gd name="T9" fmla="*/ 2147483647 h 38"/>
              <a:gd name="T10" fmla="*/ 2147483647 w 17"/>
              <a:gd name="T11" fmla="*/ 2147483647 h 38"/>
              <a:gd name="T12" fmla="*/ 0 w 17"/>
              <a:gd name="T13" fmla="*/ 2147483647 h 38"/>
              <a:gd name="T14" fmla="*/ 0 w 17"/>
              <a:gd name="T15" fmla="*/ 2147483647 h 38"/>
              <a:gd name="T16" fmla="*/ 2147483647 w 17"/>
              <a:gd name="T17" fmla="*/ 2147483647 h 38"/>
              <a:gd name="T18" fmla="*/ 2147483647 w 17"/>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8">
                <a:moveTo>
                  <a:pt x="9" y="17"/>
                </a:moveTo>
                <a:lnTo>
                  <a:pt x="17" y="26"/>
                </a:lnTo>
                <a:lnTo>
                  <a:pt x="17" y="0"/>
                </a:lnTo>
                <a:lnTo>
                  <a:pt x="0" y="0"/>
                </a:lnTo>
                <a:lnTo>
                  <a:pt x="0" y="26"/>
                </a:lnTo>
                <a:lnTo>
                  <a:pt x="9" y="38"/>
                </a:lnTo>
                <a:lnTo>
                  <a:pt x="0" y="26"/>
                </a:lnTo>
                <a:lnTo>
                  <a:pt x="0" y="38"/>
                </a:lnTo>
                <a:lnTo>
                  <a:pt x="9" y="38"/>
                </a:lnTo>
                <a:lnTo>
                  <a:pt x="9" y="17"/>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2" name="Freeform 104"/>
          <p:cNvSpPr>
            <a:spLocks/>
          </p:cNvSpPr>
          <p:nvPr/>
        </p:nvSpPr>
        <p:spPr bwMode="auto">
          <a:xfrm>
            <a:off x="2279650" y="2665413"/>
            <a:ext cx="39688" cy="33337"/>
          </a:xfrm>
          <a:custGeom>
            <a:avLst/>
            <a:gdLst>
              <a:gd name="T0" fmla="*/ 2147483647 w 25"/>
              <a:gd name="T1" fmla="*/ 2147483647 h 21"/>
              <a:gd name="T2" fmla="*/ 2147483647 w 25"/>
              <a:gd name="T3" fmla="*/ 0 h 21"/>
              <a:gd name="T4" fmla="*/ 0 w 25"/>
              <a:gd name="T5" fmla="*/ 0 h 21"/>
              <a:gd name="T6" fmla="*/ 0 w 25"/>
              <a:gd name="T7" fmla="*/ 2147483647 h 21"/>
              <a:gd name="T8" fmla="*/ 2147483647 w 25"/>
              <a:gd name="T9" fmla="*/ 2147483647 h 21"/>
              <a:gd name="T10" fmla="*/ 2147483647 w 25"/>
              <a:gd name="T11" fmla="*/ 2147483647 h 21"/>
              <a:gd name="T12" fmla="*/ 2147483647 w 25"/>
              <a:gd name="T13" fmla="*/ 2147483647 h 21"/>
              <a:gd name="T14" fmla="*/ 2147483647 w 25"/>
              <a:gd name="T15" fmla="*/ 0 h 21"/>
              <a:gd name="T16" fmla="*/ 2147483647 w 25"/>
              <a:gd name="T17" fmla="*/ 0 h 21"/>
              <a:gd name="T18" fmla="*/ 2147483647 w 25"/>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1">
                <a:moveTo>
                  <a:pt x="25" y="9"/>
                </a:moveTo>
                <a:lnTo>
                  <a:pt x="16" y="0"/>
                </a:lnTo>
                <a:lnTo>
                  <a:pt x="0" y="0"/>
                </a:lnTo>
                <a:lnTo>
                  <a:pt x="0" y="21"/>
                </a:lnTo>
                <a:lnTo>
                  <a:pt x="16" y="21"/>
                </a:lnTo>
                <a:lnTo>
                  <a:pt x="8" y="9"/>
                </a:lnTo>
                <a:lnTo>
                  <a:pt x="25" y="9"/>
                </a:lnTo>
                <a:lnTo>
                  <a:pt x="25" y="0"/>
                </a:lnTo>
                <a:lnTo>
                  <a:pt x="16" y="0"/>
                </a:lnTo>
                <a:lnTo>
                  <a:pt x="25"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3" name="Freeform 105"/>
          <p:cNvSpPr>
            <a:spLocks/>
          </p:cNvSpPr>
          <p:nvPr/>
        </p:nvSpPr>
        <p:spPr bwMode="auto">
          <a:xfrm>
            <a:off x="2292350" y="2679700"/>
            <a:ext cx="26988" cy="88900"/>
          </a:xfrm>
          <a:custGeom>
            <a:avLst/>
            <a:gdLst>
              <a:gd name="T0" fmla="*/ 2147483647 w 17"/>
              <a:gd name="T1" fmla="*/ 2147483647 h 57"/>
              <a:gd name="T2" fmla="*/ 2147483647 w 17"/>
              <a:gd name="T3" fmla="*/ 2147483647 h 57"/>
              <a:gd name="T4" fmla="*/ 2147483647 w 17"/>
              <a:gd name="T5" fmla="*/ 0 h 57"/>
              <a:gd name="T6" fmla="*/ 0 w 17"/>
              <a:gd name="T7" fmla="*/ 0 h 57"/>
              <a:gd name="T8" fmla="*/ 0 w 17"/>
              <a:gd name="T9" fmla="*/ 2147483647 h 57"/>
              <a:gd name="T10" fmla="*/ 2147483647 w 17"/>
              <a:gd name="T11" fmla="*/ 2147483647 h 57"/>
              <a:gd name="T12" fmla="*/ 0 w 17"/>
              <a:gd name="T13" fmla="*/ 2147483647 h 57"/>
              <a:gd name="T14" fmla="*/ 0 w 17"/>
              <a:gd name="T15" fmla="*/ 2147483647 h 57"/>
              <a:gd name="T16" fmla="*/ 2147483647 w 17"/>
              <a:gd name="T17" fmla="*/ 2147483647 h 57"/>
              <a:gd name="T18" fmla="*/ 2147483647 w 17"/>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57">
                <a:moveTo>
                  <a:pt x="8" y="36"/>
                </a:moveTo>
                <a:lnTo>
                  <a:pt x="17" y="48"/>
                </a:lnTo>
                <a:lnTo>
                  <a:pt x="17" y="0"/>
                </a:lnTo>
                <a:lnTo>
                  <a:pt x="0" y="0"/>
                </a:lnTo>
                <a:lnTo>
                  <a:pt x="0" y="48"/>
                </a:lnTo>
                <a:lnTo>
                  <a:pt x="8" y="57"/>
                </a:lnTo>
                <a:lnTo>
                  <a:pt x="0" y="48"/>
                </a:lnTo>
                <a:lnTo>
                  <a:pt x="0" y="57"/>
                </a:lnTo>
                <a:lnTo>
                  <a:pt x="8" y="57"/>
                </a:lnTo>
                <a:lnTo>
                  <a:pt x="8" y="36"/>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4" name="Freeform 106"/>
          <p:cNvSpPr>
            <a:spLocks/>
          </p:cNvSpPr>
          <p:nvPr/>
        </p:nvSpPr>
        <p:spPr bwMode="auto">
          <a:xfrm>
            <a:off x="2305050" y="2735263"/>
            <a:ext cx="131763" cy="33337"/>
          </a:xfrm>
          <a:custGeom>
            <a:avLst/>
            <a:gdLst>
              <a:gd name="T0" fmla="*/ 2147483647 w 83"/>
              <a:gd name="T1" fmla="*/ 2147483647 h 21"/>
              <a:gd name="T2" fmla="*/ 2147483647 w 83"/>
              <a:gd name="T3" fmla="*/ 0 h 21"/>
              <a:gd name="T4" fmla="*/ 0 w 83"/>
              <a:gd name="T5" fmla="*/ 0 h 21"/>
              <a:gd name="T6" fmla="*/ 0 w 83"/>
              <a:gd name="T7" fmla="*/ 2147483647 h 21"/>
              <a:gd name="T8" fmla="*/ 2147483647 w 83"/>
              <a:gd name="T9" fmla="*/ 2147483647 h 21"/>
              <a:gd name="T10" fmla="*/ 2147483647 w 83"/>
              <a:gd name="T11" fmla="*/ 2147483647 h 21"/>
              <a:gd name="T12" fmla="*/ 2147483647 w 83"/>
              <a:gd name="T13" fmla="*/ 2147483647 h 21"/>
              <a:gd name="T14" fmla="*/ 2147483647 w 83"/>
              <a:gd name="T15" fmla="*/ 0 h 21"/>
              <a:gd name="T16" fmla="*/ 2147483647 w 83"/>
              <a:gd name="T17" fmla="*/ 0 h 21"/>
              <a:gd name="T18" fmla="*/ 2147483647 w 83"/>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21">
                <a:moveTo>
                  <a:pt x="83" y="12"/>
                </a:moveTo>
                <a:lnTo>
                  <a:pt x="74" y="0"/>
                </a:lnTo>
                <a:lnTo>
                  <a:pt x="0" y="0"/>
                </a:lnTo>
                <a:lnTo>
                  <a:pt x="0" y="21"/>
                </a:lnTo>
                <a:lnTo>
                  <a:pt x="74" y="21"/>
                </a:lnTo>
                <a:lnTo>
                  <a:pt x="66" y="12"/>
                </a:lnTo>
                <a:lnTo>
                  <a:pt x="83" y="12"/>
                </a:lnTo>
                <a:lnTo>
                  <a:pt x="83" y="0"/>
                </a:lnTo>
                <a:lnTo>
                  <a:pt x="74" y="0"/>
                </a:lnTo>
                <a:lnTo>
                  <a:pt x="83" y="12"/>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5" name="Freeform 107"/>
          <p:cNvSpPr>
            <a:spLocks/>
          </p:cNvSpPr>
          <p:nvPr/>
        </p:nvSpPr>
        <p:spPr bwMode="auto">
          <a:xfrm>
            <a:off x="2409825" y="2754313"/>
            <a:ext cx="26988" cy="38100"/>
          </a:xfrm>
          <a:custGeom>
            <a:avLst/>
            <a:gdLst>
              <a:gd name="T0" fmla="*/ 2147483647 w 17"/>
              <a:gd name="T1" fmla="*/ 2147483647 h 24"/>
              <a:gd name="T2" fmla="*/ 2147483647 w 17"/>
              <a:gd name="T3" fmla="*/ 2147483647 h 24"/>
              <a:gd name="T4" fmla="*/ 2147483647 w 17"/>
              <a:gd name="T5" fmla="*/ 0 h 24"/>
              <a:gd name="T6" fmla="*/ 0 w 17"/>
              <a:gd name="T7" fmla="*/ 0 h 24"/>
              <a:gd name="T8" fmla="*/ 0 w 17"/>
              <a:gd name="T9" fmla="*/ 2147483647 h 24"/>
              <a:gd name="T10" fmla="*/ 2147483647 w 17"/>
              <a:gd name="T11" fmla="*/ 2147483647 h 24"/>
              <a:gd name="T12" fmla="*/ 0 w 17"/>
              <a:gd name="T13" fmla="*/ 2147483647 h 24"/>
              <a:gd name="T14" fmla="*/ 0 w 17"/>
              <a:gd name="T15" fmla="*/ 2147483647 h 24"/>
              <a:gd name="T16" fmla="*/ 2147483647 w 17"/>
              <a:gd name="T17" fmla="*/ 2147483647 h 24"/>
              <a:gd name="T18" fmla="*/ 2147483647 w 1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4">
                <a:moveTo>
                  <a:pt x="8" y="2"/>
                </a:moveTo>
                <a:lnTo>
                  <a:pt x="17" y="12"/>
                </a:lnTo>
                <a:lnTo>
                  <a:pt x="17" y="0"/>
                </a:lnTo>
                <a:lnTo>
                  <a:pt x="0" y="0"/>
                </a:lnTo>
                <a:lnTo>
                  <a:pt x="0" y="12"/>
                </a:lnTo>
                <a:lnTo>
                  <a:pt x="8" y="24"/>
                </a:lnTo>
                <a:lnTo>
                  <a:pt x="0" y="12"/>
                </a:lnTo>
                <a:lnTo>
                  <a:pt x="0" y="24"/>
                </a:lnTo>
                <a:lnTo>
                  <a:pt x="8" y="24"/>
                </a:lnTo>
                <a:lnTo>
                  <a:pt x="8" y="2"/>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6" name="Freeform 108"/>
          <p:cNvSpPr>
            <a:spLocks/>
          </p:cNvSpPr>
          <p:nvPr/>
        </p:nvSpPr>
        <p:spPr bwMode="auto">
          <a:xfrm>
            <a:off x="2422525" y="2757488"/>
            <a:ext cx="138113" cy="34925"/>
          </a:xfrm>
          <a:custGeom>
            <a:avLst/>
            <a:gdLst>
              <a:gd name="T0" fmla="*/ 2147483647 w 87"/>
              <a:gd name="T1" fmla="*/ 2147483647 h 22"/>
              <a:gd name="T2" fmla="*/ 2147483647 w 87"/>
              <a:gd name="T3" fmla="*/ 0 h 22"/>
              <a:gd name="T4" fmla="*/ 0 w 87"/>
              <a:gd name="T5" fmla="*/ 0 h 22"/>
              <a:gd name="T6" fmla="*/ 0 w 87"/>
              <a:gd name="T7" fmla="*/ 2147483647 h 22"/>
              <a:gd name="T8" fmla="*/ 2147483647 w 87"/>
              <a:gd name="T9" fmla="*/ 2147483647 h 22"/>
              <a:gd name="T10" fmla="*/ 2147483647 w 87"/>
              <a:gd name="T11" fmla="*/ 2147483647 h 22"/>
              <a:gd name="T12" fmla="*/ 2147483647 w 87"/>
              <a:gd name="T13" fmla="*/ 2147483647 h 22"/>
              <a:gd name="T14" fmla="*/ 2147483647 w 87"/>
              <a:gd name="T15" fmla="*/ 0 h 22"/>
              <a:gd name="T16" fmla="*/ 2147483647 w 87"/>
              <a:gd name="T17" fmla="*/ 0 h 22"/>
              <a:gd name="T18" fmla="*/ 2147483647 w 87"/>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22">
                <a:moveTo>
                  <a:pt x="87" y="10"/>
                </a:moveTo>
                <a:lnTo>
                  <a:pt x="76" y="0"/>
                </a:lnTo>
                <a:lnTo>
                  <a:pt x="0" y="0"/>
                </a:lnTo>
                <a:lnTo>
                  <a:pt x="0" y="22"/>
                </a:lnTo>
                <a:lnTo>
                  <a:pt x="76" y="22"/>
                </a:lnTo>
                <a:lnTo>
                  <a:pt x="68" y="10"/>
                </a:lnTo>
                <a:lnTo>
                  <a:pt x="87" y="10"/>
                </a:lnTo>
                <a:lnTo>
                  <a:pt x="87" y="0"/>
                </a:lnTo>
                <a:lnTo>
                  <a:pt x="76" y="0"/>
                </a:lnTo>
                <a:lnTo>
                  <a:pt x="87"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7" name="Freeform 109"/>
          <p:cNvSpPr>
            <a:spLocks/>
          </p:cNvSpPr>
          <p:nvPr/>
        </p:nvSpPr>
        <p:spPr bwMode="auto">
          <a:xfrm>
            <a:off x="2530475" y="2773363"/>
            <a:ext cx="30163" cy="41275"/>
          </a:xfrm>
          <a:custGeom>
            <a:avLst/>
            <a:gdLst>
              <a:gd name="T0" fmla="*/ 2147483647 w 19"/>
              <a:gd name="T1" fmla="*/ 2147483647 h 26"/>
              <a:gd name="T2" fmla="*/ 2147483647 w 19"/>
              <a:gd name="T3" fmla="*/ 2147483647 h 26"/>
              <a:gd name="T4" fmla="*/ 2147483647 w 19"/>
              <a:gd name="T5" fmla="*/ 0 h 26"/>
              <a:gd name="T6" fmla="*/ 0 w 19"/>
              <a:gd name="T7" fmla="*/ 0 h 26"/>
              <a:gd name="T8" fmla="*/ 0 w 19"/>
              <a:gd name="T9" fmla="*/ 2147483647 h 26"/>
              <a:gd name="T10" fmla="*/ 2147483647 w 19"/>
              <a:gd name="T11" fmla="*/ 2147483647 h 26"/>
              <a:gd name="T12" fmla="*/ 0 w 19"/>
              <a:gd name="T13" fmla="*/ 2147483647 h 26"/>
              <a:gd name="T14" fmla="*/ 0 w 19"/>
              <a:gd name="T15" fmla="*/ 2147483647 h 26"/>
              <a:gd name="T16" fmla="*/ 2147483647 w 19"/>
              <a:gd name="T17" fmla="*/ 2147483647 h 26"/>
              <a:gd name="T18" fmla="*/ 2147483647 w 19"/>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6">
                <a:moveTo>
                  <a:pt x="8" y="4"/>
                </a:moveTo>
                <a:lnTo>
                  <a:pt x="19" y="14"/>
                </a:lnTo>
                <a:lnTo>
                  <a:pt x="19" y="0"/>
                </a:lnTo>
                <a:lnTo>
                  <a:pt x="0" y="0"/>
                </a:lnTo>
                <a:lnTo>
                  <a:pt x="0" y="14"/>
                </a:lnTo>
                <a:lnTo>
                  <a:pt x="8" y="26"/>
                </a:lnTo>
                <a:lnTo>
                  <a:pt x="0" y="14"/>
                </a:lnTo>
                <a:lnTo>
                  <a:pt x="0" y="26"/>
                </a:lnTo>
                <a:lnTo>
                  <a:pt x="8" y="26"/>
                </a:lnTo>
                <a:lnTo>
                  <a:pt x="8" y="4"/>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8" name="Freeform 110"/>
          <p:cNvSpPr>
            <a:spLocks/>
          </p:cNvSpPr>
          <p:nvPr/>
        </p:nvSpPr>
        <p:spPr bwMode="auto">
          <a:xfrm>
            <a:off x="2543175" y="2779713"/>
            <a:ext cx="96838" cy="34925"/>
          </a:xfrm>
          <a:custGeom>
            <a:avLst/>
            <a:gdLst>
              <a:gd name="T0" fmla="*/ 2147483647 w 61"/>
              <a:gd name="T1" fmla="*/ 2147483647 h 22"/>
              <a:gd name="T2" fmla="*/ 2147483647 w 61"/>
              <a:gd name="T3" fmla="*/ 0 h 22"/>
              <a:gd name="T4" fmla="*/ 0 w 61"/>
              <a:gd name="T5" fmla="*/ 0 h 22"/>
              <a:gd name="T6" fmla="*/ 0 w 61"/>
              <a:gd name="T7" fmla="*/ 2147483647 h 22"/>
              <a:gd name="T8" fmla="*/ 2147483647 w 61"/>
              <a:gd name="T9" fmla="*/ 2147483647 h 22"/>
              <a:gd name="T10" fmla="*/ 2147483647 w 61"/>
              <a:gd name="T11" fmla="*/ 2147483647 h 22"/>
              <a:gd name="T12" fmla="*/ 2147483647 w 61"/>
              <a:gd name="T13" fmla="*/ 2147483647 h 22"/>
              <a:gd name="T14" fmla="*/ 2147483647 w 61"/>
              <a:gd name="T15" fmla="*/ 0 h 22"/>
              <a:gd name="T16" fmla="*/ 2147483647 w 61"/>
              <a:gd name="T17" fmla="*/ 0 h 22"/>
              <a:gd name="T18" fmla="*/ 2147483647 w 61"/>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22">
                <a:moveTo>
                  <a:pt x="61" y="10"/>
                </a:moveTo>
                <a:lnTo>
                  <a:pt x="53" y="0"/>
                </a:lnTo>
                <a:lnTo>
                  <a:pt x="0" y="0"/>
                </a:lnTo>
                <a:lnTo>
                  <a:pt x="0" y="22"/>
                </a:lnTo>
                <a:lnTo>
                  <a:pt x="53" y="22"/>
                </a:lnTo>
                <a:lnTo>
                  <a:pt x="44" y="10"/>
                </a:lnTo>
                <a:lnTo>
                  <a:pt x="61" y="10"/>
                </a:lnTo>
                <a:lnTo>
                  <a:pt x="61" y="0"/>
                </a:lnTo>
                <a:lnTo>
                  <a:pt x="53" y="0"/>
                </a:lnTo>
                <a:lnTo>
                  <a:pt x="61"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79" name="Freeform 111"/>
          <p:cNvSpPr>
            <a:spLocks/>
          </p:cNvSpPr>
          <p:nvPr/>
        </p:nvSpPr>
        <p:spPr bwMode="auto">
          <a:xfrm>
            <a:off x="2613025" y="2795588"/>
            <a:ext cx="26988" cy="65087"/>
          </a:xfrm>
          <a:custGeom>
            <a:avLst/>
            <a:gdLst>
              <a:gd name="T0" fmla="*/ 2147483647 w 17"/>
              <a:gd name="T1" fmla="*/ 2147483647 h 41"/>
              <a:gd name="T2" fmla="*/ 2147483647 w 17"/>
              <a:gd name="T3" fmla="*/ 2147483647 h 41"/>
              <a:gd name="T4" fmla="*/ 2147483647 w 17"/>
              <a:gd name="T5" fmla="*/ 0 h 41"/>
              <a:gd name="T6" fmla="*/ 0 w 17"/>
              <a:gd name="T7" fmla="*/ 0 h 41"/>
              <a:gd name="T8" fmla="*/ 0 w 17"/>
              <a:gd name="T9" fmla="*/ 2147483647 h 41"/>
              <a:gd name="T10" fmla="*/ 2147483647 w 17"/>
              <a:gd name="T11" fmla="*/ 2147483647 h 41"/>
              <a:gd name="T12" fmla="*/ 0 w 17"/>
              <a:gd name="T13" fmla="*/ 2147483647 h 41"/>
              <a:gd name="T14" fmla="*/ 0 w 17"/>
              <a:gd name="T15" fmla="*/ 2147483647 h 41"/>
              <a:gd name="T16" fmla="*/ 2147483647 w 17"/>
              <a:gd name="T17" fmla="*/ 2147483647 h 41"/>
              <a:gd name="T18" fmla="*/ 2147483647 w 17"/>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1">
                <a:moveTo>
                  <a:pt x="9" y="22"/>
                </a:moveTo>
                <a:lnTo>
                  <a:pt x="17" y="31"/>
                </a:lnTo>
                <a:lnTo>
                  <a:pt x="17" y="0"/>
                </a:lnTo>
                <a:lnTo>
                  <a:pt x="0" y="0"/>
                </a:lnTo>
                <a:lnTo>
                  <a:pt x="0" y="31"/>
                </a:lnTo>
                <a:lnTo>
                  <a:pt x="9" y="41"/>
                </a:lnTo>
                <a:lnTo>
                  <a:pt x="0" y="31"/>
                </a:lnTo>
                <a:lnTo>
                  <a:pt x="0" y="41"/>
                </a:lnTo>
                <a:lnTo>
                  <a:pt x="9" y="41"/>
                </a:lnTo>
                <a:lnTo>
                  <a:pt x="9" y="22"/>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0" name="Freeform 112"/>
          <p:cNvSpPr>
            <a:spLocks/>
          </p:cNvSpPr>
          <p:nvPr/>
        </p:nvSpPr>
        <p:spPr bwMode="auto">
          <a:xfrm>
            <a:off x="2627313" y="2830513"/>
            <a:ext cx="163512" cy="30162"/>
          </a:xfrm>
          <a:custGeom>
            <a:avLst/>
            <a:gdLst>
              <a:gd name="T0" fmla="*/ 2147483647 w 103"/>
              <a:gd name="T1" fmla="*/ 2147483647 h 19"/>
              <a:gd name="T2" fmla="*/ 2147483647 w 103"/>
              <a:gd name="T3" fmla="*/ 0 h 19"/>
              <a:gd name="T4" fmla="*/ 0 w 103"/>
              <a:gd name="T5" fmla="*/ 0 h 19"/>
              <a:gd name="T6" fmla="*/ 0 w 103"/>
              <a:gd name="T7" fmla="*/ 2147483647 h 19"/>
              <a:gd name="T8" fmla="*/ 2147483647 w 103"/>
              <a:gd name="T9" fmla="*/ 2147483647 h 19"/>
              <a:gd name="T10" fmla="*/ 2147483647 w 103"/>
              <a:gd name="T11" fmla="*/ 2147483647 h 19"/>
              <a:gd name="T12" fmla="*/ 2147483647 w 103"/>
              <a:gd name="T13" fmla="*/ 2147483647 h 19"/>
              <a:gd name="T14" fmla="*/ 2147483647 w 103"/>
              <a:gd name="T15" fmla="*/ 0 h 19"/>
              <a:gd name="T16" fmla="*/ 2147483647 w 103"/>
              <a:gd name="T17" fmla="*/ 0 h 19"/>
              <a:gd name="T18" fmla="*/ 2147483647 w 103"/>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9">
                <a:moveTo>
                  <a:pt x="103" y="9"/>
                </a:moveTo>
                <a:lnTo>
                  <a:pt x="95" y="0"/>
                </a:lnTo>
                <a:lnTo>
                  <a:pt x="0" y="0"/>
                </a:lnTo>
                <a:lnTo>
                  <a:pt x="0" y="19"/>
                </a:lnTo>
                <a:lnTo>
                  <a:pt x="95" y="19"/>
                </a:lnTo>
                <a:lnTo>
                  <a:pt x="86" y="9"/>
                </a:lnTo>
                <a:lnTo>
                  <a:pt x="103" y="9"/>
                </a:lnTo>
                <a:lnTo>
                  <a:pt x="103" y="0"/>
                </a:lnTo>
                <a:lnTo>
                  <a:pt x="95" y="0"/>
                </a:lnTo>
                <a:lnTo>
                  <a:pt x="103"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1" name="Freeform 113"/>
          <p:cNvSpPr>
            <a:spLocks/>
          </p:cNvSpPr>
          <p:nvPr/>
        </p:nvSpPr>
        <p:spPr bwMode="auto">
          <a:xfrm>
            <a:off x="2763838" y="2844800"/>
            <a:ext cx="26987" cy="44450"/>
          </a:xfrm>
          <a:custGeom>
            <a:avLst/>
            <a:gdLst>
              <a:gd name="T0" fmla="*/ 2147483647 w 17"/>
              <a:gd name="T1" fmla="*/ 2147483647 h 29"/>
              <a:gd name="T2" fmla="*/ 2147483647 w 17"/>
              <a:gd name="T3" fmla="*/ 2147483647 h 29"/>
              <a:gd name="T4" fmla="*/ 2147483647 w 17"/>
              <a:gd name="T5" fmla="*/ 0 h 29"/>
              <a:gd name="T6" fmla="*/ 0 w 17"/>
              <a:gd name="T7" fmla="*/ 0 h 29"/>
              <a:gd name="T8" fmla="*/ 0 w 17"/>
              <a:gd name="T9" fmla="*/ 2147483647 h 29"/>
              <a:gd name="T10" fmla="*/ 2147483647 w 17"/>
              <a:gd name="T11" fmla="*/ 2147483647 h 29"/>
              <a:gd name="T12" fmla="*/ 0 w 17"/>
              <a:gd name="T13" fmla="*/ 2147483647 h 29"/>
              <a:gd name="T14" fmla="*/ 0 w 17"/>
              <a:gd name="T15" fmla="*/ 2147483647 h 29"/>
              <a:gd name="T16" fmla="*/ 2147483647 w 17"/>
              <a:gd name="T17" fmla="*/ 2147483647 h 29"/>
              <a:gd name="T18" fmla="*/ 2147483647 w 17"/>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9">
                <a:moveTo>
                  <a:pt x="9" y="10"/>
                </a:moveTo>
                <a:lnTo>
                  <a:pt x="17" y="19"/>
                </a:lnTo>
                <a:lnTo>
                  <a:pt x="17" y="0"/>
                </a:lnTo>
                <a:lnTo>
                  <a:pt x="0" y="0"/>
                </a:lnTo>
                <a:lnTo>
                  <a:pt x="0" y="19"/>
                </a:lnTo>
                <a:lnTo>
                  <a:pt x="9" y="29"/>
                </a:lnTo>
                <a:lnTo>
                  <a:pt x="0" y="19"/>
                </a:lnTo>
                <a:lnTo>
                  <a:pt x="0" y="29"/>
                </a:lnTo>
                <a:lnTo>
                  <a:pt x="9" y="29"/>
                </a:lnTo>
                <a:lnTo>
                  <a:pt x="9"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2" name="Freeform 114"/>
          <p:cNvSpPr>
            <a:spLocks/>
          </p:cNvSpPr>
          <p:nvPr/>
        </p:nvSpPr>
        <p:spPr bwMode="auto">
          <a:xfrm>
            <a:off x="2778125" y="2860675"/>
            <a:ext cx="241300" cy="28575"/>
          </a:xfrm>
          <a:custGeom>
            <a:avLst/>
            <a:gdLst>
              <a:gd name="T0" fmla="*/ 2147483647 w 152"/>
              <a:gd name="T1" fmla="*/ 2147483647 h 19"/>
              <a:gd name="T2" fmla="*/ 2147483647 w 152"/>
              <a:gd name="T3" fmla="*/ 0 h 19"/>
              <a:gd name="T4" fmla="*/ 0 w 152"/>
              <a:gd name="T5" fmla="*/ 0 h 19"/>
              <a:gd name="T6" fmla="*/ 0 w 152"/>
              <a:gd name="T7" fmla="*/ 2147483647 h 19"/>
              <a:gd name="T8" fmla="*/ 2147483647 w 152"/>
              <a:gd name="T9" fmla="*/ 2147483647 h 19"/>
              <a:gd name="T10" fmla="*/ 2147483647 w 152"/>
              <a:gd name="T11" fmla="*/ 2147483647 h 19"/>
              <a:gd name="T12" fmla="*/ 2147483647 w 152"/>
              <a:gd name="T13" fmla="*/ 2147483647 h 19"/>
              <a:gd name="T14" fmla="*/ 2147483647 w 152"/>
              <a:gd name="T15" fmla="*/ 0 h 19"/>
              <a:gd name="T16" fmla="*/ 2147483647 w 152"/>
              <a:gd name="T17" fmla="*/ 0 h 19"/>
              <a:gd name="T18" fmla="*/ 2147483647 w 152"/>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 h="19">
                <a:moveTo>
                  <a:pt x="152" y="9"/>
                </a:moveTo>
                <a:lnTo>
                  <a:pt x="141" y="0"/>
                </a:lnTo>
                <a:lnTo>
                  <a:pt x="0" y="0"/>
                </a:lnTo>
                <a:lnTo>
                  <a:pt x="0" y="19"/>
                </a:lnTo>
                <a:lnTo>
                  <a:pt x="141" y="19"/>
                </a:lnTo>
                <a:lnTo>
                  <a:pt x="133" y="9"/>
                </a:lnTo>
                <a:lnTo>
                  <a:pt x="152" y="9"/>
                </a:lnTo>
                <a:lnTo>
                  <a:pt x="152" y="0"/>
                </a:lnTo>
                <a:lnTo>
                  <a:pt x="141" y="0"/>
                </a:lnTo>
                <a:lnTo>
                  <a:pt x="152"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3" name="Freeform 115"/>
          <p:cNvSpPr>
            <a:spLocks/>
          </p:cNvSpPr>
          <p:nvPr/>
        </p:nvSpPr>
        <p:spPr bwMode="auto">
          <a:xfrm>
            <a:off x="2989263" y="2873375"/>
            <a:ext cx="30162" cy="60325"/>
          </a:xfrm>
          <a:custGeom>
            <a:avLst/>
            <a:gdLst>
              <a:gd name="T0" fmla="*/ 2147483647 w 19"/>
              <a:gd name="T1" fmla="*/ 2147483647 h 38"/>
              <a:gd name="T2" fmla="*/ 2147483647 w 19"/>
              <a:gd name="T3" fmla="*/ 2147483647 h 38"/>
              <a:gd name="T4" fmla="*/ 2147483647 w 19"/>
              <a:gd name="T5" fmla="*/ 0 h 38"/>
              <a:gd name="T6" fmla="*/ 0 w 19"/>
              <a:gd name="T7" fmla="*/ 0 h 38"/>
              <a:gd name="T8" fmla="*/ 0 w 19"/>
              <a:gd name="T9" fmla="*/ 2147483647 h 38"/>
              <a:gd name="T10" fmla="*/ 2147483647 w 19"/>
              <a:gd name="T11" fmla="*/ 2147483647 h 38"/>
              <a:gd name="T12" fmla="*/ 0 w 19"/>
              <a:gd name="T13" fmla="*/ 2147483647 h 38"/>
              <a:gd name="T14" fmla="*/ 0 w 19"/>
              <a:gd name="T15" fmla="*/ 2147483647 h 38"/>
              <a:gd name="T16" fmla="*/ 2147483647 w 19"/>
              <a:gd name="T17" fmla="*/ 2147483647 h 38"/>
              <a:gd name="T18" fmla="*/ 2147483647 w 19"/>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38">
                <a:moveTo>
                  <a:pt x="8" y="19"/>
                </a:moveTo>
                <a:lnTo>
                  <a:pt x="19" y="29"/>
                </a:lnTo>
                <a:lnTo>
                  <a:pt x="19" y="0"/>
                </a:lnTo>
                <a:lnTo>
                  <a:pt x="0" y="0"/>
                </a:lnTo>
                <a:lnTo>
                  <a:pt x="0" y="29"/>
                </a:lnTo>
                <a:lnTo>
                  <a:pt x="8" y="38"/>
                </a:lnTo>
                <a:lnTo>
                  <a:pt x="0" y="29"/>
                </a:lnTo>
                <a:lnTo>
                  <a:pt x="0" y="38"/>
                </a:lnTo>
                <a:lnTo>
                  <a:pt x="8" y="38"/>
                </a:lnTo>
                <a:lnTo>
                  <a:pt x="8" y="1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4" name="Freeform 116"/>
          <p:cNvSpPr>
            <a:spLocks/>
          </p:cNvSpPr>
          <p:nvPr/>
        </p:nvSpPr>
        <p:spPr bwMode="auto">
          <a:xfrm>
            <a:off x="3001963" y="2903538"/>
            <a:ext cx="57150" cy="30162"/>
          </a:xfrm>
          <a:custGeom>
            <a:avLst/>
            <a:gdLst>
              <a:gd name="T0" fmla="*/ 2147483647 w 36"/>
              <a:gd name="T1" fmla="*/ 2147483647 h 19"/>
              <a:gd name="T2" fmla="*/ 2147483647 w 36"/>
              <a:gd name="T3" fmla="*/ 0 h 19"/>
              <a:gd name="T4" fmla="*/ 0 w 36"/>
              <a:gd name="T5" fmla="*/ 0 h 19"/>
              <a:gd name="T6" fmla="*/ 0 w 36"/>
              <a:gd name="T7" fmla="*/ 2147483647 h 19"/>
              <a:gd name="T8" fmla="*/ 2147483647 w 36"/>
              <a:gd name="T9" fmla="*/ 2147483647 h 19"/>
              <a:gd name="T10" fmla="*/ 2147483647 w 36"/>
              <a:gd name="T11" fmla="*/ 2147483647 h 19"/>
              <a:gd name="T12" fmla="*/ 2147483647 w 36"/>
              <a:gd name="T13" fmla="*/ 2147483647 h 19"/>
              <a:gd name="T14" fmla="*/ 2147483647 w 36"/>
              <a:gd name="T15" fmla="*/ 0 h 19"/>
              <a:gd name="T16" fmla="*/ 2147483647 w 36"/>
              <a:gd name="T17" fmla="*/ 0 h 19"/>
              <a:gd name="T18" fmla="*/ 2147483647 w 3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19">
                <a:moveTo>
                  <a:pt x="36" y="10"/>
                </a:moveTo>
                <a:lnTo>
                  <a:pt x="27" y="0"/>
                </a:lnTo>
                <a:lnTo>
                  <a:pt x="0" y="0"/>
                </a:lnTo>
                <a:lnTo>
                  <a:pt x="0" y="19"/>
                </a:lnTo>
                <a:lnTo>
                  <a:pt x="27" y="19"/>
                </a:lnTo>
                <a:lnTo>
                  <a:pt x="19" y="10"/>
                </a:lnTo>
                <a:lnTo>
                  <a:pt x="36" y="10"/>
                </a:lnTo>
                <a:lnTo>
                  <a:pt x="36" y="0"/>
                </a:lnTo>
                <a:lnTo>
                  <a:pt x="27" y="0"/>
                </a:lnTo>
                <a:lnTo>
                  <a:pt x="36"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5" name="Freeform 117"/>
          <p:cNvSpPr>
            <a:spLocks/>
          </p:cNvSpPr>
          <p:nvPr/>
        </p:nvSpPr>
        <p:spPr bwMode="auto">
          <a:xfrm>
            <a:off x="3032125" y="2919413"/>
            <a:ext cx="26988" cy="87312"/>
          </a:xfrm>
          <a:custGeom>
            <a:avLst/>
            <a:gdLst>
              <a:gd name="T0" fmla="*/ 2147483647 w 17"/>
              <a:gd name="T1" fmla="*/ 2147483647 h 55"/>
              <a:gd name="T2" fmla="*/ 2147483647 w 17"/>
              <a:gd name="T3" fmla="*/ 2147483647 h 55"/>
              <a:gd name="T4" fmla="*/ 2147483647 w 17"/>
              <a:gd name="T5" fmla="*/ 0 h 55"/>
              <a:gd name="T6" fmla="*/ 0 w 17"/>
              <a:gd name="T7" fmla="*/ 0 h 55"/>
              <a:gd name="T8" fmla="*/ 0 w 17"/>
              <a:gd name="T9" fmla="*/ 2147483647 h 55"/>
              <a:gd name="T10" fmla="*/ 2147483647 w 17"/>
              <a:gd name="T11" fmla="*/ 2147483647 h 55"/>
              <a:gd name="T12" fmla="*/ 0 w 17"/>
              <a:gd name="T13" fmla="*/ 2147483647 h 55"/>
              <a:gd name="T14" fmla="*/ 0 w 17"/>
              <a:gd name="T15" fmla="*/ 2147483647 h 55"/>
              <a:gd name="T16" fmla="*/ 2147483647 w 17"/>
              <a:gd name="T17" fmla="*/ 2147483647 h 55"/>
              <a:gd name="T18" fmla="*/ 2147483647 w 17"/>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55">
                <a:moveTo>
                  <a:pt x="8" y="33"/>
                </a:moveTo>
                <a:lnTo>
                  <a:pt x="17" y="43"/>
                </a:lnTo>
                <a:lnTo>
                  <a:pt x="17" y="0"/>
                </a:lnTo>
                <a:lnTo>
                  <a:pt x="0" y="0"/>
                </a:lnTo>
                <a:lnTo>
                  <a:pt x="0" y="43"/>
                </a:lnTo>
                <a:lnTo>
                  <a:pt x="8" y="55"/>
                </a:lnTo>
                <a:lnTo>
                  <a:pt x="0" y="43"/>
                </a:lnTo>
                <a:lnTo>
                  <a:pt x="0" y="55"/>
                </a:lnTo>
                <a:lnTo>
                  <a:pt x="8" y="55"/>
                </a:lnTo>
                <a:lnTo>
                  <a:pt x="8" y="33"/>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6" name="Freeform 118"/>
          <p:cNvSpPr>
            <a:spLocks/>
          </p:cNvSpPr>
          <p:nvPr/>
        </p:nvSpPr>
        <p:spPr bwMode="auto">
          <a:xfrm>
            <a:off x="3044825" y="2971800"/>
            <a:ext cx="123825" cy="34925"/>
          </a:xfrm>
          <a:custGeom>
            <a:avLst/>
            <a:gdLst>
              <a:gd name="T0" fmla="*/ 2147483647 w 78"/>
              <a:gd name="T1" fmla="*/ 2147483647 h 22"/>
              <a:gd name="T2" fmla="*/ 2147483647 w 78"/>
              <a:gd name="T3" fmla="*/ 0 h 22"/>
              <a:gd name="T4" fmla="*/ 0 w 78"/>
              <a:gd name="T5" fmla="*/ 0 h 22"/>
              <a:gd name="T6" fmla="*/ 0 w 78"/>
              <a:gd name="T7" fmla="*/ 2147483647 h 22"/>
              <a:gd name="T8" fmla="*/ 2147483647 w 78"/>
              <a:gd name="T9" fmla="*/ 2147483647 h 22"/>
              <a:gd name="T10" fmla="*/ 2147483647 w 78"/>
              <a:gd name="T11" fmla="*/ 2147483647 h 22"/>
              <a:gd name="T12" fmla="*/ 2147483647 w 78"/>
              <a:gd name="T13" fmla="*/ 2147483647 h 22"/>
              <a:gd name="T14" fmla="*/ 2147483647 w 78"/>
              <a:gd name="T15" fmla="*/ 0 h 22"/>
              <a:gd name="T16" fmla="*/ 2147483647 w 78"/>
              <a:gd name="T17" fmla="*/ 0 h 22"/>
              <a:gd name="T18" fmla="*/ 2147483647 w 78"/>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22">
                <a:moveTo>
                  <a:pt x="78" y="10"/>
                </a:moveTo>
                <a:lnTo>
                  <a:pt x="70" y="0"/>
                </a:lnTo>
                <a:lnTo>
                  <a:pt x="0" y="0"/>
                </a:lnTo>
                <a:lnTo>
                  <a:pt x="0" y="22"/>
                </a:lnTo>
                <a:lnTo>
                  <a:pt x="70" y="22"/>
                </a:lnTo>
                <a:lnTo>
                  <a:pt x="62" y="10"/>
                </a:lnTo>
                <a:lnTo>
                  <a:pt x="78" y="10"/>
                </a:lnTo>
                <a:lnTo>
                  <a:pt x="78" y="0"/>
                </a:lnTo>
                <a:lnTo>
                  <a:pt x="70" y="0"/>
                </a:lnTo>
                <a:lnTo>
                  <a:pt x="78"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7" name="Freeform 119"/>
          <p:cNvSpPr>
            <a:spLocks/>
          </p:cNvSpPr>
          <p:nvPr/>
        </p:nvSpPr>
        <p:spPr bwMode="auto">
          <a:xfrm>
            <a:off x="3143250" y="2987675"/>
            <a:ext cx="25400" cy="33338"/>
          </a:xfrm>
          <a:custGeom>
            <a:avLst/>
            <a:gdLst>
              <a:gd name="T0" fmla="*/ 2147483647 w 16"/>
              <a:gd name="T1" fmla="*/ 2147483647 h 21"/>
              <a:gd name="T2" fmla="*/ 2147483647 w 16"/>
              <a:gd name="T3" fmla="*/ 2147483647 h 21"/>
              <a:gd name="T4" fmla="*/ 2147483647 w 16"/>
              <a:gd name="T5" fmla="*/ 0 h 21"/>
              <a:gd name="T6" fmla="*/ 0 w 16"/>
              <a:gd name="T7" fmla="*/ 0 h 21"/>
              <a:gd name="T8" fmla="*/ 0 w 16"/>
              <a:gd name="T9" fmla="*/ 2147483647 h 21"/>
              <a:gd name="T10" fmla="*/ 2147483647 w 16"/>
              <a:gd name="T11" fmla="*/ 2147483647 h 21"/>
              <a:gd name="T12" fmla="*/ 0 w 16"/>
              <a:gd name="T13" fmla="*/ 2147483647 h 21"/>
              <a:gd name="T14" fmla="*/ 0 w 16"/>
              <a:gd name="T15" fmla="*/ 2147483647 h 21"/>
              <a:gd name="T16" fmla="*/ 2147483647 w 16"/>
              <a:gd name="T17" fmla="*/ 2147483647 h 21"/>
              <a:gd name="T18" fmla="*/ 2147483647 w 16"/>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1">
                <a:moveTo>
                  <a:pt x="8" y="2"/>
                </a:moveTo>
                <a:lnTo>
                  <a:pt x="16" y="12"/>
                </a:lnTo>
                <a:lnTo>
                  <a:pt x="16" y="0"/>
                </a:lnTo>
                <a:lnTo>
                  <a:pt x="0" y="0"/>
                </a:lnTo>
                <a:lnTo>
                  <a:pt x="0" y="12"/>
                </a:lnTo>
                <a:lnTo>
                  <a:pt x="8" y="21"/>
                </a:lnTo>
                <a:lnTo>
                  <a:pt x="0" y="12"/>
                </a:lnTo>
                <a:lnTo>
                  <a:pt x="0" y="21"/>
                </a:lnTo>
                <a:lnTo>
                  <a:pt x="8" y="21"/>
                </a:lnTo>
                <a:lnTo>
                  <a:pt x="8" y="2"/>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8" name="Freeform 120"/>
          <p:cNvSpPr>
            <a:spLocks/>
          </p:cNvSpPr>
          <p:nvPr/>
        </p:nvSpPr>
        <p:spPr bwMode="auto">
          <a:xfrm>
            <a:off x="3155950" y="2990850"/>
            <a:ext cx="66675" cy="30163"/>
          </a:xfrm>
          <a:custGeom>
            <a:avLst/>
            <a:gdLst>
              <a:gd name="T0" fmla="*/ 2147483647 w 42"/>
              <a:gd name="T1" fmla="*/ 2147483647 h 19"/>
              <a:gd name="T2" fmla="*/ 2147483647 w 42"/>
              <a:gd name="T3" fmla="*/ 0 h 19"/>
              <a:gd name="T4" fmla="*/ 0 w 42"/>
              <a:gd name="T5" fmla="*/ 0 h 19"/>
              <a:gd name="T6" fmla="*/ 0 w 42"/>
              <a:gd name="T7" fmla="*/ 2147483647 h 19"/>
              <a:gd name="T8" fmla="*/ 2147483647 w 42"/>
              <a:gd name="T9" fmla="*/ 2147483647 h 19"/>
              <a:gd name="T10" fmla="*/ 2147483647 w 42"/>
              <a:gd name="T11" fmla="*/ 2147483647 h 19"/>
              <a:gd name="T12" fmla="*/ 2147483647 w 42"/>
              <a:gd name="T13" fmla="*/ 2147483647 h 19"/>
              <a:gd name="T14" fmla="*/ 2147483647 w 42"/>
              <a:gd name="T15" fmla="*/ 0 h 19"/>
              <a:gd name="T16" fmla="*/ 2147483647 w 42"/>
              <a:gd name="T17" fmla="*/ 0 h 19"/>
              <a:gd name="T18" fmla="*/ 2147483647 w 42"/>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19">
                <a:moveTo>
                  <a:pt x="42" y="10"/>
                </a:moveTo>
                <a:lnTo>
                  <a:pt x="34" y="0"/>
                </a:lnTo>
                <a:lnTo>
                  <a:pt x="0" y="0"/>
                </a:lnTo>
                <a:lnTo>
                  <a:pt x="0" y="19"/>
                </a:lnTo>
                <a:lnTo>
                  <a:pt x="34" y="19"/>
                </a:lnTo>
                <a:lnTo>
                  <a:pt x="25" y="10"/>
                </a:lnTo>
                <a:lnTo>
                  <a:pt x="42" y="10"/>
                </a:lnTo>
                <a:lnTo>
                  <a:pt x="42" y="0"/>
                </a:lnTo>
                <a:lnTo>
                  <a:pt x="34" y="0"/>
                </a:lnTo>
                <a:lnTo>
                  <a:pt x="42"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89" name="Freeform 121"/>
          <p:cNvSpPr>
            <a:spLocks/>
          </p:cNvSpPr>
          <p:nvPr/>
        </p:nvSpPr>
        <p:spPr bwMode="auto">
          <a:xfrm>
            <a:off x="3195638" y="3006725"/>
            <a:ext cx="26987" cy="58738"/>
          </a:xfrm>
          <a:custGeom>
            <a:avLst/>
            <a:gdLst>
              <a:gd name="T0" fmla="*/ 2147483647 w 17"/>
              <a:gd name="T1" fmla="*/ 2147483647 h 38"/>
              <a:gd name="T2" fmla="*/ 2147483647 w 17"/>
              <a:gd name="T3" fmla="*/ 2147483647 h 38"/>
              <a:gd name="T4" fmla="*/ 2147483647 w 17"/>
              <a:gd name="T5" fmla="*/ 0 h 38"/>
              <a:gd name="T6" fmla="*/ 0 w 17"/>
              <a:gd name="T7" fmla="*/ 0 h 38"/>
              <a:gd name="T8" fmla="*/ 0 w 17"/>
              <a:gd name="T9" fmla="*/ 2147483647 h 38"/>
              <a:gd name="T10" fmla="*/ 2147483647 w 17"/>
              <a:gd name="T11" fmla="*/ 2147483647 h 38"/>
              <a:gd name="T12" fmla="*/ 0 w 17"/>
              <a:gd name="T13" fmla="*/ 2147483647 h 38"/>
              <a:gd name="T14" fmla="*/ 0 w 17"/>
              <a:gd name="T15" fmla="*/ 2147483647 h 38"/>
              <a:gd name="T16" fmla="*/ 2147483647 w 17"/>
              <a:gd name="T17" fmla="*/ 2147483647 h 38"/>
              <a:gd name="T18" fmla="*/ 2147483647 w 17"/>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8">
                <a:moveTo>
                  <a:pt x="9" y="19"/>
                </a:moveTo>
                <a:lnTo>
                  <a:pt x="17" y="28"/>
                </a:lnTo>
                <a:lnTo>
                  <a:pt x="17" y="0"/>
                </a:lnTo>
                <a:lnTo>
                  <a:pt x="0" y="0"/>
                </a:lnTo>
                <a:lnTo>
                  <a:pt x="0" y="28"/>
                </a:lnTo>
                <a:lnTo>
                  <a:pt x="9" y="38"/>
                </a:lnTo>
                <a:lnTo>
                  <a:pt x="0" y="28"/>
                </a:lnTo>
                <a:lnTo>
                  <a:pt x="0" y="38"/>
                </a:lnTo>
                <a:lnTo>
                  <a:pt x="9" y="38"/>
                </a:lnTo>
                <a:lnTo>
                  <a:pt x="9" y="1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0" name="Freeform 122"/>
          <p:cNvSpPr>
            <a:spLocks/>
          </p:cNvSpPr>
          <p:nvPr/>
        </p:nvSpPr>
        <p:spPr bwMode="auto">
          <a:xfrm>
            <a:off x="3209925" y="3036888"/>
            <a:ext cx="66675" cy="28575"/>
          </a:xfrm>
          <a:custGeom>
            <a:avLst/>
            <a:gdLst>
              <a:gd name="T0" fmla="*/ 2147483647 w 42"/>
              <a:gd name="T1" fmla="*/ 2147483647 h 19"/>
              <a:gd name="T2" fmla="*/ 2147483647 w 42"/>
              <a:gd name="T3" fmla="*/ 0 h 19"/>
              <a:gd name="T4" fmla="*/ 0 w 42"/>
              <a:gd name="T5" fmla="*/ 0 h 19"/>
              <a:gd name="T6" fmla="*/ 0 w 42"/>
              <a:gd name="T7" fmla="*/ 2147483647 h 19"/>
              <a:gd name="T8" fmla="*/ 2147483647 w 42"/>
              <a:gd name="T9" fmla="*/ 2147483647 h 19"/>
              <a:gd name="T10" fmla="*/ 2147483647 w 42"/>
              <a:gd name="T11" fmla="*/ 2147483647 h 19"/>
              <a:gd name="T12" fmla="*/ 2147483647 w 42"/>
              <a:gd name="T13" fmla="*/ 2147483647 h 19"/>
              <a:gd name="T14" fmla="*/ 2147483647 w 42"/>
              <a:gd name="T15" fmla="*/ 0 h 19"/>
              <a:gd name="T16" fmla="*/ 2147483647 w 42"/>
              <a:gd name="T17" fmla="*/ 0 h 19"/>
              <a:gd name="T18" fmla="*/ 2147483647 w 42"/>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19">
                <a:moveTo>
                  <a:pt x="42" y="9"/>
                </a:moveTo>
                <a:lnTo>
                  <a:pt x="34" y="0"/>
                </a:lnTo>
                <a:lnTo>
                  <a:pt x="0" y="0"/>
                </a:lnTo>
                <a:lnTo>
                  <a:pt x="0" y="19"/>
                </a:lnTo>
                <a:lnTo>
                  <a:pt x="34" y="19"/>
                </a:lnTo>
                <a:lnTo>
                  <a:pt x="25" y="9"/>
                </a:lnTo>
                <a:lnTo>
                  <a:pt x="42" y="9"/>
                </a:lnTo>
                <a:lnTo>
                  <a:pt x="42" y="0"/>
                </a:lnTo>
                <a:lnTo>
                  <a:pt x="34" y="0"/>
                </a:lnTo>
                <a:lnTo>
                  <a:pt x="42"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1" name="Freeform 123"/>
          <p:cNvSpPr>
            <a:spLocks/>
          </p:cNvSpPr>
          <p:nvPr/>
        </p:nvSpPr>
        <p:spPr bwMode="auto">
          <a:xfrm>
            <a:off x="3249613" y="3049588"/>
            <a:ext cx="26987" cy="68262"/>
          </a:xfrm>
          <a:custGeom>
            <a:avLst/>
            <a:gdLst>
              <a:gd name="T0" fmla="*/ 2147483647 w 17"/>
              <a:gd name="T1" fmla="*/ 2147483647 h 43"/>
              <a:gd name="T2" fmla="*/ 2147483647 w 17"/>
              <a:gd name="T3" fmla="*/ 2147483647 h 43"/>
              <a:gd name="T4" fmla="*/ 2147483647 w 17"/>
              <a:gd name="T5" fmla="*/ 0 h 43"/>
              <a:gd name="T6" fmla="*/ 0 w 17"/>
              <a:gd name="T7" fmla="*/ 0 h 43"/>
              <a:gd name="T8" fmla="*/ 0 w 17"/>
              <a:gd name="T9" fmla="*/ 2147483647 h 43"/>
              <a:gd name="T10" fmla="*/ 2147483647 w 17"/>
              <a:gd name="T11" fmla="*/ 2147483647 h 43"/>
              <a:gd name="T12" fmla="*/ 0 w 17"/>
              <a:gd name="T13" fmla="*/ 2147483647 h 43"/>
              <a:gd name="T14" fmla="*/ 0 w 17"/>
              <a:gd name="T15" fmla="*/ 2147483647 h 43"/>
              <a:gd name="T16" fmla="*/ 2147483647 w 17"/>
              <a:gd name="T17" fmla="*/ 2147483647 h 43"/>
              <a:gd name="T18" fmla="*/ 2147483647 w 17"/>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3">
                <a:moveTo>
                  <a:pt x="9" y="24"/>
                </a:moveTo>
                <a:lnTo>
                  <a:pt x="17" y="34"/>
                </a:lnTo>
                <a:lnTo>
                  <a:pt x="17" y="0"/>
                </a:lnTo>
                <a:lnTo>
                  <a:pt x="0" y="0"/>
                </a:lnTo>
                <a:lnTo>
                  <a:pt x="0" y="34"/>
                </a:lnTo>
                <a:lnTo>
                  <a:pt x="9" y="43"/>
                </a:lnTo>
                <a:lnTo>
                  <a:pt x="0" y="34"/>
                </a:lnTo>
                <a:lnTo>
                  <a:pt x="0" y="43"/>
                </a:lnTo>
                <a:lnTo>
                  <a:pt x="9" y="43"/>
                </a:lnTo>
                <a:lnTo>
                  <a:pt x="9" y="24"/>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2" name="Freeform 124"/>
          <p:cNvSpPr>
            <a:spLocks/>
          </p:cNvSpPr>
          <p:nvPr/>
        </p:nvSpPr>
        <p:spPr bwMode="auto">
          <a:xfrm>
            <a:off x="3263900" y="3087688"/>
            <a:ext cx="184150" cy="30162"/>
          </a:xfrm>
          <a:custGeom>
            <a:avLst/>
            <a:gdLst>
              <a:gd name="T0" fmla="*/ 2147483647 w 116"/>
              <a:gd name="T1" fmla="*/ 2147483647 h 19"/>
              <a:gd name="T2" fmla="*/ 2147483647 w 116"/>
              <a:gd name="T3" fmla="*/ 0 h 19"/>
              <a:gd name="T4" fmla="*/ 0 w 116"/>
              <a:gd name="T5" fmla="*/ 0 h 19"/>
              <a:gd name="T6" fmla="*/ 0 w 116"/>
              <a:gd name="T7" fmla="*/ 2147483647 h 19"/>
              <a:gd name="T8" fmla="*/ 2147483647 w 116"/>
              <a:gd name="T9" fmla="*/ 2147483647 h 19"/>
              <a:gd name="T10" fmla="*/ 2147483647 w 116"/>
              <a:gd name="T11" fmla="*/ 2147483647 h 19"/>
              <a:gd name="T12" fmla="*/ 2147483647 w 116"/>
              <a:gd name="T13" fmla="*/ 2147483647 h 19"/>
              <a:gd name="T14" fmla="*/ 2147483647 w 116"/>
              <a:gd name="T15" fmla="*/ 0 h 19"/>
              <a:gd name="T16" fmla="*/ 2147483647 w 116"/>
              <a:gd name="T17" fmla="*/ 0 h 19"/>
              <a:gd name="T18" fmla="*/ 2147483647 w 1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19">
                <a:moveTo>
                  <a:pt x="116" y="10"/>
                </a:moveTo>
                <a:lnTo>
                  <a:pt x="107" y="0"/>
                </a:lnTo>
                <a:lnTo>
                  <a:pt x="0" y="0"/>
                </a:lnTo>
                <a:lnTo>
                  <a:pt x="0" y="19"/>
                </a:lnTo>
                <a:lnTo>
                  <a:pt x="107" y="19"/>
                </a:lnTo>
                <a:lnTo>
                  <a:pt x="99" y="10"/>
                </a:lnTo>
                <a:lnTo>
                  <a:pt x="116" y="10"/>
                </a:lnTo>
                <a:lnTo>
                  <a:pt x="116" y="0"/>
                </a:lnTo>
                <a:lnTo>
                  <a:pt x="107" y="0"/>
                </a:lnTo>
                <a:lnTo>
                  <a:pt x="116"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3" name="Freeform 125"/>
          <p:cNvSpPr>
            <a:spLocks/>
          </p:cNvSpPr>
          <p:nvPr/>
        </p:nvSpPr>
        <p:spPr bwMode="auto">
          <a:xfrm>
            <a:off x="3421063" y="3103563"/>
            <a:ext cx="26987" cy="74612"/>
          </a:xfrm>
          <a:custGeom>
            <a:avLst/>
            <a:gdLst>
              <a:gd name="T0" fmla="*/ 2147483647 w 17"/>
              <a:gd name="T1" fmla="*/ 2147483647 h 47"/>
              <a:gd name="T2" fmla="*/ 2147483647 w 17"/>
              <a:gd name="T3" fmla="*/ 2147483647 h 47"/>
              <a:gd name="T4" fmla="*/ 2147483647 w 17"/>
              <a:gd name="T5" fmla="*/ 0 h 47"/>
              <a:gd name="T6" fmla="*/ 0 w 17"/>
              <a:gd name="T7" fmla="*/ 0 h 47"/>
              <a:gd name="T8" fmla="*/ 0 w 17"/>
              <a:gd name="T9" fmla="*/ 2147483647 h 47"/>
              <a:gd name="T10" fmla="*/ 2147483647 w 17"/>
              <a:gd name="T11" fmla="*/ 2147483647 h 47"/>
              <a:gd name="T12" fmla="*/ 0 w 17"/>
              <a:gd name="T13" fmla="*/ 2147483647 h 47"/>
              <a:gd name="T14" fmla="*/ 0 w 17"/>
              <a:gd name="T15" fmla="*/ 2147483647 h 47"/>
              <a:gd name="T16" fmla="*/ 2147483647 w 17"/>
              <a:gd name="T17" fmla="*/ 2147483647 h 47"/>
              <a:gd name="T18" fmla="*/ 2147483647 w 17"/>
              <a:gd name="T19" fmla="*/ 21474836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7">
                <a:moveTo>
                  <a:pt x="8" y="28"/>
                </a:moveTo>
                <a:lnTo>
                  <a:pt x="17" y="38"/>
                </a:lnTo>
                <a:lnTo>
                  <a:pt x="17" y="0"/>
                </a:lnTo>
                <a:lnTo>
                  <a:pt x="0" y="0"/>
                </a:lnTo>
                <a:lnTo>
                  <a:pt x="0" y="38"/>
                </a:lnTo>
                <a:lnTo>
                  <a:pt x="8" y="47"/>
                </a:lnTo>
                <a:lnTo>
                  <a:pt x="0" y="38"/>
                </a:lnTo>
                <a:lnTo>
                  <a:pt x="0" y="47"/>
                </a:lnTo>
                <a:lnTo>
                  <a:pt x="8" y="47"/>
                </a:lnTo>
                <a:lnTo>
                  <a:pt x="8" y="28"/>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4" name="Freeform 126"/>
          <p:cNvSpPr>
            <a:spLocks/>
          </p:cNvSpPr>
          <p:nvPr/>
        </p:nvSpPr>
        <p:spPr bwMode="auto">
          <a:xfrm>
            <a:off x="3433763" y="3148013"/>
            <a:ext cx="180975" cy="30162"/>
          </a:xfrm>
          <a:custGeom>
            <a:avLst/>
            <a:gdLst>
              <a:gd name="T0" fmla="*/ 2147483647 w 114"/>
              <a:gd name="T1" fmla="*/ 2147483647 h 19"/>
              <a:gd name="T2" fmla="*/ 2147483647 w 114"/>
              <a:gd name="T3" fmla="*/ 0 h 19"/>
              <a:gd name="T4" fmla="*/ 0 w 114"/>
              <a:gd name="T5" fmla="*/ 0 h 19"/>
              <a:gd name="T6" fmla="*/ 0 w 114"/>
              <a:gd name="T7" fmla="*/ 2147483647 h 19"/>
              <a:gd name="T8" fmla="*/ 2147483647 w 114"/>
              <a:gd name="T9" fmla="*/ 2147483647 h 19"/>
              <a:gd name="T10" fmla="*/ 2147483647 w 114"/>
              <a:gd name="T11" fmla="*/ 2147483647 h 19"/>
              <a:gd name="T12" fmla="*/ 2147483647 w 114"/>
              <a:gd name="T13" fmla="*/ 2147483647 h 19"/>
              <a:gd name="T14" fmla="*/ 2147483647 w 114"/>
              <a:gd name="T15" fmla="*/ 0 h 19"/>
              <a:gd name="T16" fmla="*/ 2147483647 w 114"/>
              <a:gd name="T17" fmla="*/ 0 h 19"/>
              <a:gd name="T18" fmla="*/ 2147483647 w 11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9">
                <a:moveTo>
                  <a:pt x="114" y="10"/>
                </a:moveTo>
                <a:lnTo>
                  <a:pt x="106" y="0"/>
                </a:lnTo>
                <a:lnTo>
                  <a:pt x="0" y="0"/>
                </a:lnTo>
                <a:lnTo>
                  <a:pt x="0" y="19"/>
                </a:lnTo>
                <a:lnTo>
                  <a:pt x="106" y="19"/>
                </a:lnTo>
                <a:lnTo>
                  <a:pt x="97" y="10"/>
                </a:lnTo>
                <a:lnTo>
                  <a:pt x="114" y="10"/>
                </a:lnTo>
                <a:lnTo>
                  <a:pt x="114" y="0"/>
                </a:lnTo>
                <a:lnTo>
                  <a:pt x="106" y="0"/>
                </a:lnTo>
                <a:lnTo>
                  <a:pt x="114"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5" name="Freeform 127"/>
          <p:cNvSpPr>
            <a:spLocks/>
          </p:cNvSpPr>
          <p:nvPr/>
        </p:nvSpPr>
        <p:spPr bwMode="auto">
          <a:xfrm>
            <a:off x="3587750" y="3163888"/>
            <a:ext cx="26988" cy="44450"/>
          </a:xfrm>
          <a:custGeom>
            <a:avLst/>
            <a:gdLst>
              <a:gd name="T0" fmla="*/ 2147483647 w 17"/>
              <a:gd name="T1" fmla="*/ 2147483647 h 28"/>
              <a:gd name="T2" fmla="*/ 2147483647 w 17"/>
              <a:gd name="T3" fmla="*/ 2147483647 h 28"/>
              <a:gd name="T4" fmla="*/ 2147483647 w 17"/>
              <a:gd name="T5" fmla="*/ 0 h 28"/>
              <a:gd name="T6" fmla="*/ 0 w 17"/>
              <a:gd name="T7" fmla="*/ 0 h 28"/>
              <a:gd name="T8" fmla="*/ 0 w 17"/>
              <a:gd name="T9" fmla="*/ 2147483647 h 28"/>
              <a:gd name="T10" fmla="*/ 2147483647 w 17"/>
              <a:gd name="T11" fmla="*/ 2147483647 h 28"/>
              <a:gd name="T12" fmla="*/ 0 w 17"/>
              <a:gd name="T13" fmla="*/ 2147483647 h 28"/>
              <a:gd name="T14" fmla="*/ 0 w 17"/>
              <a:gd name="T15" fmla="*/ 2147483647 h 28"/>
              <a:gd name="T16" fmla="*/ 2147483647 w 17"/>
              <a:gd name="T17" fmla="*/ 2147483647 h 28"/>
              <a:gd name="T18" fmla="*/ 2147483647 w 17"/>
              <a:gd name="T19" fmla="*/ 214748364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8">
                <a:moveTo>
                  <a:pt x="9" y="7"/>
                </a:moveTo>
                <a:lnTo>
                  <a:pt x="17" y="19"/>
                </a:lnTo>
                <a:lnTo>
                  <a:pt x="17" y="0"/>
                </a:lnTo>
                <a:lnTo>
                  <a:pt x="0" y="0"/>
                </a:lnTo>
                <a:lnTo>
                  <a:pt x="0" y="19"/>
                </a:lnTo>
                <a:lnTo>
                  <a:pt x="9" y="28"/>
                </a:lnTo>
                <a:lnTo>
                  <a:pt x="0" y="19"/>
                </a:lnTo>
                <a:lnTo>
                  <a:pt x="0" y="28"/>
                </a:lnTo>
                <a:lnTo>
                  <a:pt x="9" y="28"/>
                </a:lnTo>
                <a:lnTo>
                  <a:pt x="9" y="7"/>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6" name="Freeform 128"/>
          <p:cNvSpPr>
            <a:spLocks/>
          </p:cNvSpPr>
          <p:nvPr/>
        </p:nvSpPr>
        <p:spPr bwMode="auto">
          <a:xfrm>
            <a:off x="3602038" y="3175000"/>
            <a:ext cx="58737" cy="33338"/>
          </a:xfrm>
          <a:custGeom>
            <a:avLst/>
            <a:gdLst>
              <a:gd name="T0" fmla="*/ 2147483647 w 37"/>
              <a:gd name="T1" fmla="*/ 2147483647 h 21"/>
              <a:gd name="T2" fmla="*/ 2147483647 w 37"/>
              <a:gd name="T3" fmla="*/ 0 h 21"/>
              <a:gd name="T4" fmla="*/ 0 w 37"/>
              <a:gd name="T5" fmla="*/ 0 h 21"/>
              <a:gd name="T6" fmla="*/ 0 w 37"/>
              <a:gd name="T7" fmla="*/ 2147483647 h 21"/>
              <a:gd name="T8" fmla="*/ 2147483647 w 37"/>
              <a:gd name="T9" fmla="*/ 2147483647 h 21"/>
              <a:gd name="T10" fmla="*/ 2147483647 w 37"/>
              <a:gd name="T11" fmla="*/ 2147483647 h 21"/>
              <a:gd name="T12" fmla="*/ 2147483647 w 37"/>
              <a:gd name="T13" fmla="*/ 2147483647 h 21"/>
              <a:gd name="T14" fmla="*/ 2147483647 w 37"/>
              <a:gd name="T15" fmla="*/ 0 h 21"/>
              <a:gd name="T16" fmla="*/ 2147483647 w 37"/>
              <a:gd name="T17" fmla="*/ 0 h 21"/>
              <a:gd name="T18" fmla="*/ 2147483647 w 37"/>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1">
                <a:moveTo>
                  <a:pt x="37" y="12"/>
                </a:moveTo>
                <a:lnTo>
                  <a:pt x="29" y="0"/>
                </a:lnTo>
                <a:lnTo>
                  <a:pt x="0" y="0"/>
                </a:lnTo>
                <a:lnTo>
                  <a:pt x="0" y="21"/>
                </a:lnTo>
                <a:lnTo>
                  <a:pt x="29" y="21"/>
                </a:lnTo>
                <a:lnTo>
                  <a:pt x="21" y="12"/>
                </a:lnTo>
                <a:lnTo>
                  <a:pt x="37" y="12"/>
                </a:lnTo>
                <a:lnTo>
                  <a:pt x="37" y="0"/>
                </a:lnTo>
                <a:lnTo>
                  <a:pt x="29" y="0"/>
                </a:lnTo>
                <a:lnTo>
                  <a:pt x="37" y="12"/>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7" name="Freeform 129"/>
          <p:cNvSpPr>
            <a:spLocks/>
          </p:cNvSpPr>
          <p:nvPr/>
        </p:nvSpPr>
        <p:spPr bwMode="auto">
          <a:xfrm>
            <a:off x="3635375" y="3194050"/>
            <a:ext cx="25400" cy="47625"/>
          </a:xfrm>
          <a:custGeom>
            <a:avLst/>
            <a:gdLst>
              <a:gd name="T0" fmla="*/ 2147483647 w 16"/>
              <a:gd name="T1" fmla="*/ 2147483647 h 31"/>
              <a:gd name="T2" fmla="*/ 2147483647 w 16"/>
              <a:gd name="T3" fmla="*/ 2147483647 h 31"/>
              <a:gd name="T4" fmla="*/ 2147483647 w 16"/>
              <a:gd name="T5" fmla="*/ 0 h 31"/>
              <a:gd name="T6" fmla="*/ 0 w 16"/>
              <a:gd name="T7" fmla="*/ 0 h 31"/>
              <a:gd name="T8" fmla="*/ 0 w 16"/>
              <a:gd name="T9" fmla="*/ 2147483647 h 31"/>
              <a:gd name="T10" fmla="*/ 2147483647 w 16"/>
              <a:gd name="T11" fmla="*/ 2147483647 h 31"/>
              <a:gd name="T12" fmla="*/ 0 w 16"/>
              <a:gd name="T13" fmla="*/ 2147483647 h 31"/>
              <a:gd name="T14" fmla="*/ 0 w 16"/>
              <a:gd name="T15" fmla="*/ 2147483647 h 31"/>
              <a:gd name="T16" fmla="*/ 2147483647 w 16"/>
              <a:gd name="T17" fmla="*/ 2147483647 h 31"/>
              <a:gd name="T18" fmla="*/ 2147483647 w 16"/>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31">
                <a:moveTo>
                  <a:pt x="8" y="9"/>
                </a:moveTo>
                <a:lnTo>
                  <a:pt x="16" y="19"/>
                </a:lnTo>
                <a:lnTo>
                  <a:pt x="16" y="0"/>
                </a:lnTo>
                <a:lnTo>
                  <a:pt x="0" y="0"/>
                </a:lnTo>
                <a:lnTo>
                  <a:pt x="0" y="19"/>
                </a:lnTo>
                <a:lnTo>
                  <a:pt x="8" y="31"/>
                </a:lnTo>
                <a:lnTo>
                  <a:pt x="0" y="19"/>
                </a:lnTo>
                <a:lnTo>
                  <a:pt x="0" y="31"/>
                </a:lnTo>
                <a:lnTo>
                  <a:pt x="8" y="31"/>
                </a:lnTo>
                <a:lnTo>
                  <a:pt x="8"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8" name="Freeform 130"/>
          <p:cNvSpPr>
            <a:spLocks/>
          </p:cNvSpPr>
          <p:nvPr/>
        </p:nvSpPr>
        <p:spPr bwMode="auto">
          <a:xfrm>
            <a:off x="3648075" y="3208338"/>
            <a:ext cx="39688" cy="33337"/>
          </a:xfrm>
          <a:custGeom>
            <a:avLst/>
            <a:gdLst>
              <a:gd name="T0" fmla="*/ 2147483647 w 25"/>
              <a:gd name="T1" fmla="*/ 2147483647 h 22"/>
              <a:gd name="T2" fmla="*/ 2147483647 w 25"/>
              <a:gd name="T3" fmla="*/ 0 h 22"/>
              <a:gd name="T4" fmla="*/ 0 w 25"/>
              <a:gd name="T5" fmla="*/ 0 h 22"/>
              <a:gd name="T6" fmla="*/ 0 w 25"/>
              <a:gd name="T7" fmla="*/ 2147483647 h 22"/>
              <a:gd name="T8" fmla="*/ 2147483647 w 25"/>
              <a:gd name="T9" fmla="*/ 2147483647 h 22"/>
              <a:gd name="T10" fmla="*/ 2147483647 w 25"/>
              <a:gd name="T11" fmla="*/ 2147483647 h 22"/>
              <a:gd name="T12" fmla="*/ 2147483647 w 25"/>
              <a:gd name="T13" fmla="*/ 2147483647 h 22"/>
              <a:gd name="T14" fmla="*/ 2147483647 w 25"/>
              <a:gd name="T15" fmla="*/ 0 h 22"/>
              <a:gd name="T16" fmla="*/ 2147483647 w 25"/>
              <a:gd name="T17" fmla="*/ 0 h 22"/>
              <a:gd name="T18" fmla="*/ 2147483647 w 25"/>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2">
                <a:moveTo>
                  <a:pt x="25" y="10"/>
                </a:moveTo>
                <a:lnTo>
                  <a:pt x="17" y="0"/>
                </a:lnTo>
                <a:lnTo>
                  <a:pt x="0" y="0"/>
                </a:lnTo>
                <a:lnTo>
                  <a:pt x="0" y="22"/>
                </a:lnTo>
                <a:lnTo>
                  <a:pt x="17" y="22"/>
                </a:lnTo>
                <a:lnTo>
                  <a:pt x="8" y="10"/>
                </a:lnTo>
                <a:lnTo>
                  <a:pt x="25" y="10"/>
                </a:lnTo>
                <a:lnTo>
                  <a:pt x="25" y="0"/>
                </a:lnTo>
                <a:lnTo>
                  <a:pt x="17" y="0"/>
                </a:lnTo>
                <a:lnTo>
                  <a:pt x="25"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499" name="Freeform 131"/>
          <p:cNvSpPr>
            <a:spLocks/>
          </p:cNvSpPr>
          <p:nvPr/>
        </p:nvSpPr>
        <p:spPr bwMode="auto">
          <a:xfrm>
            <a:off x="3660775" y="3222625"/>
            <a:ext cx="26988" cy="46038"/>
          </a:xfrm>
          <a:custGeom>
            <a:avLst/>
            <a:gdLst>
              <a:gd name="T0" fmla="*/ 2147483647 w 17"/>
              <a:gd name="T1" fmla="*/ 2147483647 h 29"/>
              <a:gd name="T2" fmla="*/ 2147483647 w 17"/>
              <a:gd name="T3" fmla="*/ 2147483647 h 29"/>
              <a:gd name="T4" fmla="*/ 2147483647 w 17"/>
              <a:gd name="T5" fmla="*/ 0 h 29"/>
              <a:gd name="T6" fmla="*/ 0 w 17"/>
              <a:gd name="T7" fmla="*/ 0 h 29"/>
              <a:gd name="T8" fmla="*/ 0 w 17"/>
              <a:gd name="T9" fmla="*/ 2147483647 h 29"/>
              <a:gd name="T10" fmla="*/ 2147483647 w 17"/>
              <a:gd name="T11" fmla="*/ 2147483647 h 29"/>
              <a:gd name="T12" fmla="*/ 0 w 17"/>
              <a:gd name="T13" fmla="*/ 2147483647 h 29"/>
              <a:gd name="T14" fmla="*/ 0 w 17"/>
              <a:gd name="T15" fmla="*/ 2147483647 h 29"/>
              <a:gd name="T16" fmla="*/ 2147483647 w 17"/>
              <a:gd name="T17" fmla="*/ 2147483647 h 29"/>
              <a:gd name="T18" fmla="*/ 2147483647 w 17"/>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9">
                <a:moveTo>
                  <a:pt x="9" y="10"/>
                </a:moveTo>
                <a:lnTo>
                  <a:pt x="17" y="19"/>
                </a:lnTo>
                <a:lnTo>
                  <a:pt x="17" y="0"/>
                </a:lnTo>
                <a:lnTo>
                  <a:pt x="0" y="0"/>
                </a:lnTo>
                <a:lnTo>
                  <a:pt x="0" y="19"/>
                </a:lnTo>
                <a:lnTo>
                  <a:pt x="9" y="29"/>
                </a:lnTo>
                <a:lnTo>
                  <a:pt x="0" y="19"/>
                </a:lnTo>
                <a:lnTo>
                  <a:pt x="0" y="29"/>
                </a:lnTo>
                <a:lnTo>
                  <a:pt x="9" y="29"/>
                </a:lnTo>
                <a:lnTo>
                  <a:pt x="9"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0" name="Freeform 132"/>
          <p:cNvSpPr>
            <a:spLocks/>
          </p:cNvSpPr>
          <p:nvPr/>
        </p:nvSpPr>
        <p:spPr bwMode="auto">
          <a:xfrm>
            <a:off x="3675063" y="3238500"/>
            <a:ext cx="106362" cy="30163"/>
          </a:xfrm>
          <a:custGeom>
            <a:avLst/>
            <a:gdLst>
              <a:gd name="T0" fmla="*/ 2147483647 w 67"/>
              <a:gd name="T1" fmla="*/ 2147483647 h 19"/>
              <a:gd name="T2" fmla="*/ 2147483647 w 67"/>
              <a:gd name="T3" fmla="*/ 0 h 19"/>
              <a:gd name="T4" fmla="*/ 0 w 67"/>
              <a:gd name="T5" fmla="*/ 0 h 19"/>
              <a:gd name="T6" fmla="*/ 0 w 67"/>
              <a:gd name="T7" fmla="*/ 2147483647 h 19"/>
              <a:gd name="T8" fmla="*/ 2147483647 w 67"/>
              <a:gd name="T9" fmla="*/ 2147483647 h 19"/>
              <a:gd name="T10" fmla="*/ 2147483647 w 67"/>
              <a:gd name="T11" fmla="*/ 2147483647 h 19"/>
              <a:gd name="T12" fmla="*/ 2147483647 w 67"/>
              <a:gd name="T13" fmla="*/ 2147483647 h 19"/>
              <a:gd name="T14" fmla="*/ 2147483647 w 67"/>
              <a:gd name="T15" fmla="*/ 0 h 19"/>
              <a:gd name="T16" fmla="*/ 2147483647 w 67"/>
              <a:gd name="T17" fmla="*/ 0 h 19"/>
              <a:gd name="T18" fmla="*/ 2147483647 w 67"/>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19">
                <a:moveTo>
                  <a:pt x="67" y="9"/>
                </a:moveTo>
                <a:lnTo>
                  <a:pt x="59" y="0"/>
                </a:lnTo>
                <a:lnTo>
                  <a:pt x="0" y="0"/>
                </a:lnTo>
                <a:lnTo>
                  <a:pt x="0" y="19"/>
                </a:lnTo>
                <a:lnTo>
                  <a:pt x="59" y="19"/>
                </a:lnTo>
                <a:lnTo>
                  <a:pt x="51" y="9"/>
                </a:lnTo>
                <a:lnTo>
                  <a:pt x="67" y="9"/>
                </a:lnTo>
                <a:lnTo>
                  <a:pt x="67" y="0"/>
                </a:lnTo>
                <a:lnTo>
                  <a:pt x="59" y="0"/>
                </a:lnTo>
                <a:lnTo>
                  <a:pt x="67"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1" name="Freeform 133"/>
          <p:cNvSpPr>
            <a:spLocks/>
          </p:cNvSpPr>
          <p:nvPr/>
        </p:nvSpPr>
        <p:spPr bwMode="auto">
          <a:xfrm>
            <a:off x="3756025" y="3252788"/>
            <a:ext cx="25400" cy="87312"/>
          </a:xfrm>
          <a:custGeom>
            <a:avLst/>
            <a:gdLst>
              <a:gd name="T0" fmla="*/ 2147483647 w 16"/>
              <a:gd name="T1" fmla="*/ 2147483647 h 55"/>
              <a:gd name="T2" fmla="*/ 2147483647 w 16"/>
              <a:gd name="T3" fmla="*/ 2147483647 h 55"/>
              <a:gd name="T4" fmla="*/ 2147483647 w 16"/>
              <a:gd name="T5" fmla="*/ 0 h 55"/>
              <a:gd name="T6" fmla="*/ 0 w 16"/>
              <a:gd name="T7" fmla="*/ 0 h 55"/>
              <a:gd name="T8" fmla="*/ 0 w 16"/>
              <a:gd name="T9" fmla="*/ 2147483647 h 55"/>
              <a:gd name="T10" fmla="*/ 2147483647 w 16"/>
              <a:gd name="T11" fmla="*/ 2147483647 h 55"/>
              <a:gd name="T12" fmla="*/ 0 w 16"/>
              <a:gd name="T13" fmla="*/ 2147483647 h 55"/>
              <a:gd name="T14" fmla="*/ 0 w 16"/>
              <a:gd name="T15" fmla="*/ 2147483647 h 55"/>
              <a:gd name="T16" fmla="*/ 2147483647 w 16"/>
              <a:gd name="T17" fmla="*/ 2147483647 h 55"/>
              <a:gd name="T18" fmla="*/ 2147483647 w 16"/>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55">
                <a:moveTo>
                  <a:pt x="8" y="36"/>
                </a:moveTo>
                <a:lnTo>
                  <a:pt x="16" y="45"/>
                </a:lnTo>
                <a:lnTo>
                  <a:pt x="16" y="0"/>
                </a:lnTo>
                <a:lnTo>
                  <a:pt x="0" y="0"/>
                </a:lnTo>
                <a:lnTo>
                  <a:pt x="0" y="45"/>
                </a:lnTo>
                <a:lnTo>
                  <a:pt x="8" y="55"/>
                </a:lnTo>
                <a:lnTo>
                  <a:pt x="0" y="45"/>
                </a:lnTo>
                <a:lnTo>
                  <a:pt x="0" y="55"/>
                </a:lnTo>
                <a:lnTo>
                  <a:pt x="8" y="55"/>
                </a:lnTo>
                <a:lnTo>
                  <a:pt x="8" y="36"/>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2" name="Freeform 134"/>
          <p:cNvSpPr>
            <a:spLocks/>
          </p:cNvSpPr>
          <p:nvPr/>
        </p:nvSpPr>
        <p:spPr bwMode="auto">
          <a:xfrm>
            <a:off x="3768725" y="3309938"/>
            <a:ext cx="80963" cy="30162"/>
          </a:xfrm>
          <a:custGeom>
            <a:avLst/>
            <a:gdLst>
              <a:gd name="T0" fmla="*/ 2147483647 w 51"/>
              <a:gd name="T1" fmla="*/ 2147483647 h 19"/>
              <a:gd name="T2" fmla="*/ 2147483647 w 51"/>
              <a:gd name="T3" fmla="*/ 0 h 19"/>
              <a:gd name="T4" fmla="*/ 0 w 51"/>
              <a:gd name="T5" fmla="*/ 0 h 19"/>
              <a:gd name="T6" fmla="*/ 0 w 51"/>
              <a:gd name="T7" fmla="*/ 2147483647 h 19"/>
              <a:gd name="T8" fmla="*/ 2147483647 w 51"/>
              <a:gd name="T9" fmla="*/ 2147483647 h 19"/>
              <a:gd name="T10" fmla="*/ 2147483647 w 51"/>
              <a:gd name="T11" fmla="*/ 2147483647 h 19"/>
              <a:gd name="T12" fmla="*/ 2147483647 w 51"/>
              <a:gd name="T13" fmla="*/ 2147483647 h 19"/>
              <a:gd name="T14" fmla="*/ 2147483647 w 51"/>
              <a:gd name="T15" fmla="*/ 0 h 19"/>
              <a:gd name="T16" fmla="*/ 2147483647 w 51"/>
              <a:gd name="T17" fmla="*/ 0 h 19"/>
              <a:gd name="T18" fmla="*/ 2147483647 w 51"/>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19">
                <a:moveTo>
                  <a:pt x="51" y="9"/>
                </a:moveTo>
                <a:lnTo>
                  <a:pt x="42" y="0"/>
                </a:lnTo>
                <a:lnTo>
                  <a:pt x="0" y="0"/>
                </a:lnTo>
                <a:lnTo>
                  <a:pt x="0" y="19"/>
                </a:lnTo>
                <a:lnTo>
                  <a:pt x="42" y="19"/>
                </a:lnTo>
                <a:lnTo>
                  <a:pt x="34" y="9"/>
                </a:lnTo>
                <a:lnTo>
                  <a:pt x="51" y="9"/>
                </a:lnTo>
                <a:lnTo>
                  <a:pt x="51" y="0"/>
                </a:lnTo>
                <a:lnTo>
                  <a:pt x="42" y="0"/>
                </a:lnTo>
                <a:lnTo>
                  <a:pt x="51"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3" name="Freeform 135"/>
          <p:cNvSpPr>
            <a:spLocks/>
          </p:cNvSpPr>
          <p:nvPr/>
        </p:nvSpPr>
        <p:spPr bwMode="auto">
          <a:xfrm>
            <a:off x="3822700" y="3324225"/>
            <a:ext cx="26988" cy="74613"/>
          </a:xfrm>
          <a:custGeom>
            <a:avLst/>
            <a:gdLst>
              <a:gd name="T0" fmla="*/ 2147483647 w 17"/>
              <a:gd name="T1" fmla="*/ 2147483647 h 48"/>
              <a:gd name="T2" fmla="*/ 2147483647 w 17"/>
              <a:gd name="T3" fmla="*/ 2147483647 h 48"/>
              <a:gd name="T4" fmla="*/ 2147483647 w 17"/>
              <a:gd name="T5" fmla="*/ 0 h 48"/>
              <a:gd name="T6" fmla="*/ 0 w 17"/>
              <a:gd name="T7" fmla="*/ 0 h 48"/>
              <a:gd name="T8" fmla="*/ 0 w 17"/>
              <a:gd name="T9" fmla="*/ 2147483647 h 48"/>
              <a:gd name="T10" fmla="*/ 2147483647 w 17"/>
              <a:gd name="T11" fmla="*/ 2147483647 h 48"/>
              <a:gd name="T12" fmla="*/ 0 w 17"/>
              <a:gd name="T13" fmla="*/ 2147483647 h 48"/>
              <a:gd name="T14" fmla="*/ 0 w 17"/>
              <a:gd name="T15" fmla="*/ 2147483647 h 48"/>
              <a:gd name="T16" fmla="*/ 2147483647 w 17"/>
              <a:gd name="T17" fmla="*/ 2147483647 h 48"/>
              <a:gd name="T18" fmla="*/ 2147483647 w 17"/>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8">
                <a:moveTo>
                  <a:pt x="8" y="27"/>
                </a:moveTo>
                <a:lnTo>
                  <a:pt x="17" y="39"/>
                </a:lnTo>
                <a:lnTo>
                  <a:pt x="17" y="0"/>
                </a:lnTo>
                <a:lnTo>
                  <a:pt x="0" y="0"/>
                </a:lnTo>
                <a:lnTo>
                  <a:pt x="0" y="39"/>
                </a:lnTo>
                <a:lnTo>
                  <a:pt x="8" y="48"/>
                </a:lnTo>
                <a:lnTo>
                  <a:pt x="0" y="39"/>
                </a:lnTo>
                <a:lnTo>
                  <a:pt x="0" y="48"/>
                </a:lnTo>
                <a:lnTo>
                  <a:pt x="8" y="48"/>
                </a:lnTo>
                <a:lnTo>
                  <a:pt x="8" y="27"/>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4" name="Freeform 136"/>
          <p:cNvSpPr>
            <a:spLocks/>
          </p:cNvSpPr>
          <p:nvPr/>
        </p:nvSpPr>
        <p:spPr bwMode="auto">
          <a:xfrm>
            <a:off x="3835400" y="3367088"/>
            <a:ext cx="485775" cy="31750"/>
          </a:xfrm>
          <a:custGeom>
            <a:avLst/>
            <a:gdLst>
              <a:gd name="T0" fmla="*/ 2147483647 w 306"/>
              <a:gd name="T1" fmla="*/ 2147483647 h 21"/>
              <a:gd name="T2" fmla="*/ 2147483647 w 306"/>
              <a:gd name="T3" fmla="*/ 0 h 21"/>
              <a:gd name="T4" fmla="*/ 0 w 306"/>
              <a:gd name="T5" fmla="*/ 0 h 21"/>
              <a:gd name="T6" fmla="*/ 0 w 306"/>
              <a:gd name="T7" fmla="*/ 2147483647 h 21"/>
              <a:gd name="T8" fmla="*/ 2147483647 w 306"/>
              <a:gd name="T9" fmla="*/ 2147483647 h 21"/>
              <a:gd name="T10" fmla="*/ 2147483647 w 306"/>
              <a:gd name="T11" fmla="*/ 2147483647 h 21"/>
              <a:gd name="T12" fmla="*/ 2147483647 w 306"/>
              <a:gd name="T13" fmla="*/ 2147483647 h 21"/>
              <a:gd name="T14" fmla="*/ 2147483647 w 306"/>
              <a:gd name="T15" fmla="*/ 0 h 21"/>
              <a:gd name="T16" fmla="*/ 2147483647 w 306"/>
              <a:gd name="T17" fmla="*/ 0 h 21"/>
              <a:gd name="T18" fmla="*/ 2147483647 w 306"/>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 h="21">
                <a:moveTo>
                  <a:pt x="306" y="12"/>
                </a:moveTo>
                <a:lnTo>
                  <a:pt x="297" y="0"/>
                </a:lnTo>
                <a:lnTo>
                  <a:pt x="0" y="0"/>
                </a:lnTo>
                <a:lnTo>
                  <a:pt x="0" y="21"/>
                </a:lnTo>
                <a:lnTo>
                  <a:pt x="297" y="21"/>
                </a:lnTo>
                <a:lnTo>
                  <a:pt x="287" y="12"/>
                </a:lnTo>
                <a:lnTo>
                  <a:pt x="306" y="12"/>
                </a:lnTo>
                <a:lnTo>
                  <a:pt x="306" y="0"/>
                </a:lnTo>
                <a:lnTo>
                  <a:pt x="297" y="0"/>
                </a:lnTo>
                <a:lnTo>
                  <a:pt x="306" y="12"/>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5" name="Freeform 137"/>
          <p:cNvSpPr>
            <a:spLocks/>
          </p:cNvSpPr>
          <p:nvPr/>
        </p:nvSpPr>
        <p:spPr bwMode="auto">
          <a:xfrm>
            <a:off x="4291013" y="3386138"/>
            <a:ext cx="30162" cy="47625"/>
          </a:xfrm>
          <a:custGeom>
            <a:avLst/>
            <a:gdLst>
              <a:gd name="T0" fmla="*/ 2147483647 w 19"/>
              <a:gd name="T1" fmla="*/ 2147483647 h 31"/>
              <a:gd name="T2" fmla="*/ 2147483647 w 19"/>
              <a:gd name="T3" fmla="*/ 2147483647 h 31"/>
              <a:gd name="T4" fmla="*/ 2147483647 w 19"/>
              <a:gd name="T5" fmla="*/ 0 h 31"/>
              <a:gd name="T6" fmla="*/ 0 w 19"/>
              <a:gd name="T7" fmla="*/ 0 h 31"/>
              <a:gd name="T8" fmla="*/ 0 w 19"/>
              <a:gd name="T9" fmla="*/ 2147483647 h 31"/>
              <a:gd name="T10" fmla="*/ 2147483647 w 19"/>
              <a:gd name="T11" fmla="*/ 2147483647 h 31"/>
              <a:gd name="T12" fmla="*/ 0 w 19"/>
              <a:gd name="T13" fmla="*/ 2147483647 h 31"/>
              <a:gd name="T14" fmla="*/ 0 w 19"/>
              <a:gd name="T15" fmla="*/ 2147483647 h 31"/>
              <a:gd name="T16" fmla="*/ 2147483647 w 19"/>
              <a:gd name="T17" fmla="*/ 2147483647 h 31"/>
              <a:gd name="T18" fmla="*/ 2147483647 w 19"/>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31">
                <a:moveTo>
                  <a:pt x="10" y="11"/>
                </a:moveTo>
                <a:lnTo>
                  <a:pt x="19" y="21"/>
                </a:lnTo>
                <a:lnTo>
                  <a:pt x="19" y="0"/>
                </a:lnTo>
                <a:lnTo>
                  <a:pt x="0" y="0"/>
                </a:lnTo>
                <a:lnTo>
                  <a:pt x="0" y="21"/>
                </a:lnTo>
                <a:lnTo>
                  <a:pt x="10" y="31"/>
                </a:lnTo>
                <a:lnTo>
                  <a:pt x="0" y="21"/>
                </a:lnTo>
                <a:lnTo>
                  <a:pt x="0" y="31"/>
                </a:lnTo>
                <a:lnTo>
                  <a:pt x="10" y="31"/>
                </a:lnTo>
                <a:lnTo>
                  <a:pt x="10" y="11"/>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6" name="Freeform 138"/>
          <p:cNvSpPr>
            <a:spLocks/>
          </p:cNvSpPr>
          <p:nvPr/>
        </p:nvSpPr>
        <p:spPr bwMode="auto">
          <a:xfrm>
            <a:off x="4306888" y="3402013"/>
            <a:ext cx="128587" cy="31750"/>
          </a:xfrm>
          <a:custGeom>
            <a:avLst/>
            <a:gdLst>
              <a:gd name="T0" fmla="*/ 2147483647 w 81"/>
              <a:gd name="T1" fmla="*/ 2147483647 h 20"/>
              <a:gd name="T2" fmla="*/ 2147483647 w 81"/>
              <a:gd name="T3" fmla="*/ 0 h 20"/>
              <a:gd name="T4" fmla="*/ 0 w 81"/>
              <a:gd name="T5" fmla="*/ 0 h 20"/>
              <a:gd name="T6" fmla="*/ 0 w 81"/>
              <a:gd name="T7" fmla="*/ 2147483647 h 20"/>
              <a:gd name="T8" fmla="*/ 2147483647 w 81"/>
              <a:gd name="T9" fmla="*/ 2147483647 h 20"/>
              <a:gd name="T10" fmla="*/ 2147483647 w 81"/>
              <a:gd name="T11" fmla="*/ 2147483647 h 20"/>
              <a:gd name="T12" fmla="*/ 2147483647 w 81"/>
              <a:gd name="T13" fmla="*/ 2147483647 h 20"/>
              <a:gd name="T14" fmla="*/ 2147483647 w 81"/>
              <a:gd name="T15" fmla="*/ 0 h 20"/>
              <a:gd name="T16" fmla="*/ 2147483647 w 81"/>
              <a:gd name="T17" fmla="*/ 0 h 20"/>
              <a:gd name="T18" fmla="*/ 2147483647 w 81"/>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20">
                <a:moveTo>
                  <a:pt x="81" y="10"/>
                </a:moveTo>
                <a:lnTo>
                  <a:pt x="72" y="0"/>
                </a:lnTo>
                <a:lnTo>
                  <a:pt x="0" y="0"/>
                </a:lnTo>
                <a:lnTo>
                  <a:pt x="0" y="20"/>
                </a:lnTo>
                <a:lnTo>
                  <a:pt x="72" y="20"/>
                </a:lnTo>
                <a:lnTo>
                  <a:pt x="64" y="10"/>
                </a:lnTo>
                <a:lnTo>
                  <a:pt x="81" y="10"/>
                </a:lnTo>
                <a:lnTo>
                  <a:pt x="81" y="0"/>
                </a:lnTo>
                <a:lnTo>
                  <a:pt x="72" y="0"/>
                </a:lnTo>
                <a:lnTo>
                  <a:pt x="81"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7" name="Freeform 139"/>
          <p:cNvSpPr>
            <a:spLocks/>
          </p:cNvSpPr>
          <p:nvPr/>
        </p:nvSpPr>
        <p:spPr bwMode="auto">
          <a:xfrm>
            <a:off x="4408488" y="3417888"/>
            <a:ext cx="26987" cy="49212"/>
          </a:xfrm>
          <a:custGeom>
            <a:avLst/>
            <a:gdLst>
              <a:gd name="T0" fmla="*/ 2147483647 w 17"/>
              <a:gd name="T1" fmla="*/ 2147483647 h 31"/>
              <a:gd name="T2" fmla="*/ 2147483647 w 17"/>
              <a:gd name="T3" fmla="*/ 2147483647 h 31"/>
              <a:gd name="T4" fmla="*/ 2147483647 w 17"/>
              <a:gd name="T5" fmla="*/ 0 h 31"/>
              <a:gd name="T6" fmla="*/ 0 w 17"/>
              <a:gd name="T7" fmla="*/ 0 h 31"/>
              <a:gd name="T8" fmla="*/ 0 w 17"/>
              <a:gd name="T9" fmla="*/ 2147483647 h 31"/>
              <a:gd name="T10" fmla="*/ 2147483647 w 17"/>
              <a:gd name="T11" fmla="*/ 2147483647 h 31"/>
              <a:gd name="T12" fmla="*/ 0 w 17"/>
              <a:gd name="T13" fmla="*/ 2147483647 h 31"/>
              <a:gd name="T14" fmla="*/ 0 w 17"/>
              <a:gd name="T15" fmla="*/ 2147483647 h 31"/>
              <a:gd name="T16" fmla="*/ 2147483647 w 17"/>
              <a:gd name="T17" fmla="*/ 2147483647 h 31"/>
              <a:gd name="T18" fmla="*/ 2147483647 w 17"/>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1">
                <a:moveTo>
                  <a:pt x="8" y="12"/>
                </a:moveTo>
                <a:lnTo>
                  <a:pt x="17" y="21"/>
                </a:lnTo>
                <a:lnTo>
                  <a:pt x="17" y="0"/>
                </a:lnTo>
                <a:lnTo>
                  <a:pt x="0" y="0"/>
                </a:lnTo>
                <a:lnTo>
                  <a:pt x="0" y="21"/>
                </a:lnTo>
                <a:lnTo>
                  <a:pt x="8" y="31"/>
                </a:lnTo>
                <a:lnTo>
                  <a:pt x="0" y="21"/>
                </a:lnTo>
                <a:lnTo>
                  <a:pt x="0" y="31"/>
                </a:lnTo>
                <a:lnTo>
                  <a:pt x="8" y="31"/>
                </a:lnTo>
                <a:lnTo>
                  <a:pt x="8" y="12"/>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8" name="Freeform 140"/>
          <p:cNvSpPr>
            <a:spLocks/>
          </p:cNvSpPr>
          <p:nvPr/>
        </p:nvSpPr>
        <p:spPr bwMode="auto">
          <a:xfrm>
            <a:off x="4421188" y="3436938"/>
            <a:ext cx="111125" cy="30162"/>
          </a:xfrm>
          <a:custGeom>
            <a:avLst/>
            <a:gdLst>
              <a:gd name="T0" fmla="*/ 2147483647 w 70"/>
              <a:gd name="T1" fmla="*/ 2147483647 h 19"/>
              <a:gd name="T2" fmla="*/ 2147483647 w 70"/>
              <a:gd name="T3" fmla="*/ 0 h 19"/>
              <a:gd name="T4" fmla="*/ 0 w 70"/>
              <a:gd name="T5" fmla="*/ 0 h 19"/>
              <a:gd name="T6" fmla="*/ 0 w 70"/>
              <a:gd name="T7" fmla="*/ 2147483647 h 19"/>
              <a:gd name="T8" fmla="*/ 2147483647 w 70"/>
              <a:gd name="T9" fmla="*/ 2147483647 h 19"/>
              <a:gd name="T10" fmla="*/ 2147483647 w 70"/>
              <a:gd name="T11" fmla="*/ 2147483647 h 19"/>
              <a:gd name="T12" fmla="*/ 2147483647 w 70"/>
              <a:gd name="T13" fmla="*/ 2147483647 h 19"/>
              <a:gd name="T14" fmla="*/ 2147483647 w 70"/>
              <a:gd name="T15" fmla="*/ 0 h 19"/>
              <a:gd name="T16" fmla="*/ 2147483647 w 70"/>
              <a:gd name="T17" fmla="*/ 0 h 19"/>
              <a:gd name="T18" fmla="*/ 2147483647 w 7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9">
                <a:moveTo>
                  <a:pt x="70" y="9"/>
                </a:moveTo>
                <a:lnTo>
                  <a:pt x="61" y="0"/>
                </a:lnTo>
                <a:lnTo>
                  <a:pt x="0" y="0"/>
                </a:lnTo>
                <a:lnTo>
                  <a:pt x="0" y="19"/>
                </a:lnTo>
                <a:lnTo>
                  <a:pt x="61" y="19"/>
                </a:lnTo>
                <a:lnTo>
                  <a:pt x="51" y="9"/>
                </a:lnTo>
                <a:lnTo>
                  <a:pt x="70" y="9"/>
                </a:lnTo>
                <a:lnTo>
                  <a:pt x="70" y="0"/>
                </a:lnTo>
                <a:lnTo>
                  <a:pt x="61" y="0"/>
                </a:lnTo>
                <a:lnTo>
                  <a:pt x="70"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09" name="Freeform 141"/>
          <p:cNvSpPr>
            <a:spLocks/>
          </p:cNvSpPr>
          <p:nvPr/>
        </p:nvSpPr>
        <p:spPr bwMode="auto">
          <a:xfrm>
            <a:off x="4502150" y="3451225"/>
            <a:ext cx="30163" cy="68263"/>
          </a:xfrm>
          <a:custGeom>
            <a:avLst/>
            <a:gdLst>
              <a:gd name="T0" fmla="*/ 2147483647 w 19"/>
              <a:gd name="T1" fmla="*/ 2147483647 h 43"/>
              <a:gd name="T2" fmla="*/ 2147483647 w 19"/>
              <a:gd name="T3" fmla="*/ 2147483647 h 43"/>
              <a:gd name="T4" fmla="*/ 2147483647 w 19"/>
              <a:gd name="T5" fmla="*/ 0 h 43"/>
              <a:gd name="T6" fmla="*/ 0 w 19"/>
              <a:gd name="T7" fmla="*/ 0 h 43"/>
              <a:gd name="T8" fmla="*/ 0 w 19"/>
              <a:gd name="T9" fmla="*/ 2147483647 h 43"/>
              <a:gd name="T10" fmla="*/ 2147483647 w 19"/>
              <a:gd name="T11" fmla="*/ 2147483647 h 43"/>
              <a:gd name="T12" fmla="*/ 0 w 19"/>
              <a:gd name="T13" fmla="*/ 2147483647 h 43"/>
              <a:gd name="T14" fmla="*/ 0 w 19"/>
              <a:gd name="T15" fmla="*/ 2147483647 h 43"/>
              <a:gd name="T16" fmla="*/ 2147483647 w 19"/>
              <a:gd name="T17" fmla="*/ 2147483647 h 43"/>
              <a:gd name="T18" fmla="*/ 2147483647 w 19"/>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0" y="24"/>
                </a:moveTo>
                <a:lnTo>
                  <a:pt x="19" y="34"/>
                </a:lnTo>
                <a:lnTo>
                  <a:pt x="19" y="0"/>
                </a:lnTo>
                <a:lnTo>
                  <a:pt x="0" y="0"/>
                </a:lnTo>
                <a:lnTo>
                  <a:pt x="0" y="34"/>
                </a:lnTo>
                <a:lnTo>
                  <a:pt x="10" y="43"/>
                </a:lnTo>
                <a:lnTo>
                  <a:pt x="0" y="34"/>
                </a:lnTo>
                <a:lnTo>
                  <a:pt x="0" y="43"/>
                </a:lnTo>
                <a:lnTo>
                  <a:pt x="10" y="43"/>
                </a:lnTo>
                <a:lnTo>
                  <a:pt x="10" y="24"/>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0" name="Freeform 142"/>
          <p:cNvSpPr>
            <a:spLocks/>
          </p:cNvSpPr>
          <p:nvPr/>
        </p:nvSpPr>
        <p:spPr bwMode="auto">
          <a:xfrm>
            <a:off x="4518025" y="3489325"/>
            <a:ext cx="141288" cy="30163"/>
          </a:xfrm>
          <a:custGeom>
            <a:avLst/>
            <a:gdLst>
              <a:gd name="T0" fmla="*/ 2147483647 w 89"/>
              <a:gd name="T1" fmla="*/ 2147483647 h 19"/>
              <a:gd name="T2" fmla="*/ 2147483647 w 89"/>
              <a:gd name="T3" fmla="*/ 0 h 19"/>
              <a:gd name="T4" fmla="*/ 0 w 89"/>
              <a:gd name="T5" fmla="*/ 0 h 19"/>
              <a:gd name="T6" fmla="*/ 0 w 89"/>
              <a:gd name="T7" fmla="*/ 2147483647 h 19"/>
              <a:gd name="T8" fmla="*/ 2147483647 w 89"/>
              <a:gd name="T9" fmla="*/ 2147483647 h 19"/>
              <a:gd name="T10" fmla="*/ 2147483647 w 89"/>
              <a:gd name="T11" fmla="*/ 2147483647 h 19"/>
              <a:gd name="T12" fmla="*/ 2147483647 w 89"/>
              <a:gd name="T13" fmla="*/ 2147483647 h 19"/>
              <a:gd name="T14" fmla="*/ 2147483647 w 89"/>
              <a:gd name="T15" fmla="*/ 0 h 19"/>
              <a:gd name="T16" fmla="*/ 2147483647 w 89"/>
              <a:gd name="T17" fmla="*/ 0 h 19"/>
              <a:gd name="T18" fmla="*/ 2147483647 w 89"/>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9">
                <a:moveTo>
                  <a:pt x="89" y="10"/>
                </a:moveTo>
                <a:lnTo>
                  <a:pt x="80" y="0"/>
                </a:lnTo>
                <a:lnTo>
                  <a:pt x="0" y="0"/>
                </a:lnTo>
                <a:lnTo>
                  <a:pt x="0" y="19"/>
                </a:lnTo>
                <a:lnTo>
                  <a:pt x="80" y="19"/>
                </a:lnTo>
                <a:lnTo>
                  <a:pt x="72" y="10"/>
                </a:lnTo>
                <a:lnTo>
                  <a:pt x="89" y="10"/>
                </a:lnTo>
                <a:lnTo>
                  <a:pt x="89" y="0"/>
                </a:lnTo>
                <a:lnTo>
                  <a:pt x="80" y="0"/>
                </a:lnTo>
                <a:lnTo>
                  <a:pt x="89"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1" name="Freeform 143"/>
          <p:cNvSpPr>
            <a:spLocks/>
          </p:cNvSpPr>
          <p:nvPr/>
        </p:nvSpPr>
        <p:spPr bwMode="auto">
          <a:xfrm>
            <a:off x="4632325" y="3505200"/>
            <a:ext cx="26988" cy="58738"/>
          </a:xfrm>
          <a:custGeom>
            <a:avLst/>
            <a:gdLst>
              <a:gd name="T0" fmla="*/ 2147483647 w 17"/>
              <a:gd name="T1" fmla="*/ 2147483647 h 38"/>
              <a:gd name="T2" fmla="*/ 2147483647 w 17"/>
              <a:gd name="T3" fmla="*/ 2147483647 h 38"/>
              <a:gd name="T4" fmla="*/ 2147483647 w 17"/>
              <a:gd name="T5" fmla="*/ 0 h 38"/>
              <a:gd name="T6" fmla="*/ 0 w 17"/>
              <a:gd name="T7" fmla="*/ 0 h 38"/>
              <a:gd name="T8" fmla="*/ 0 w 17"/>
              <a:gd name="T9" fmla="*/ 2147483647 h 38"/>
              <a:gd name="T10" fmla="*/ 2147483647 w 17"/>
              <a:gd name="T11" fmla="*/ 2147483647 h 38"/>
              <a:gd name="T12" fmla="*/ 0 w 17"/>
              <a:gd name="T13" fmla="*/ 2147483647 h 38"/>
              <a:gd name="T14" fmla="*/ 0 w 17"/>
              <a:gd name="T15" fmla="*/ 2147483647 h 38"/>
              <a:gd name="T16" fmla="*/ 2147483647 w 17"/>
              <a:gd name="T17" fmla="*/ 2147483647 h 38"/>
              <a:gd name="T18" fmla="*/ 2147483647 w 17"/>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8">
                <a:moveTo>
                  <a:pt x="8" y="19"/>
                </a:moveTo>
                <a:lnTo>
                  <a:pt x="17" y="28"/>
                </a:lnTo>
                <a:lnTo>
                  <a:pt x="17" y="0"/>
                </a:lnTo>
                <a:lnTo>
                  <a:pt x="0" y="0"/>
                </a:lnTo>
                <a:lnTo>
                  <a:pt x="0" y="28"/>
                </a:lnTo>
                <a:lnTo>
                  <a:pt x="8" y="38"/>
                </a:lnTo>
                <a:lnTo>
                  <a:pt x="0" y="28"/>
                </a:lnTo>
                <a:lnTo>
                  <a:pt x="0" y="38"/>
                </a:lnTo>
                <a:lnTo>
                  <a:pt x="8" y="38"/>
                </a:lnTo>
                <a:lnTo>
                  <a:pt x="8" y="1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2" name="Freeform 144"/>
          <p:cNvSpPr>
            <a:spLocks/>
          </p:cNvSpPr>
          <p:nvPr/>
        </p:nvSpPr>
        <p:spPr bwMode="auto">
          <a:xfrm>
            <a:off x="4645025" y="3535363"/>
            <a:ext cx="60325" cy="28575"/>
          </a:xfrm>
          <a:custGeom>
            <a:avLst/>
            <a:gdLst>
              <a:gd name="T0" fmla="*/ 2147483647 w 38"/>
              <a:gd name="T1" fmla="*/ 2147483647 h 19"/>
              <a:gd name="T2" fmla="*/ 2147483647 w 38"/>
              <a:gd name="T3" fmla="*/ 0 h 19"/>
              <a:gd name="T4" fmla="*/ 0 w 38"/>
              <a:gd name="T5" fmla="*/ 0 h 19"/>
              <a:gd name="T6" fmla="*/ 0 w 38"/>
              <a:gd name="T7" fmla="*/ 2147483647 h 19"/>
              <a:gd name="T8" fmla="*/ 2147483647 w 38"/>
              <a:gd name="T9" fmla="*/ 2147483647 h 19"/>
              <a:gd name="T10" fmla="*/ 2147483647 w 38"/>
              <a:gd name="T11" fmla="*/ 2147483647 h 19"/>
              <a:gd name="T12" fmla="*/ 2147483647 w 38"/>
              <a:gd name="T13" fmla="*/ 2147483647 h 19"/>
              <a:gd name="T14" fmla="*/ 2147483647 w 38"/>
              <a:gd name="T15" fmla="*/ 0 h 19"/>
              <a:gd name="T16" fmla="*/ 2147483647 w 38"/>
              <a:gd name="T17" fmla="*/ 0 h 19"/>
              <a:gd name="T18" fmla="*/ 2147483647 w 38"/>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9">
                <a:moveTo>
                  <a:pt x="38" y="9"/>
                </a:moveTo>
                <a:lnTo>
                  <a:pt x="30" y="0"/>
                </a:lnTo>
                <a:lnTo>
                  <a:pt x="0" y="0"/>
                </a:lnTo>
                <a:lnTo>
                  <a:pt x="0" y="19"/>
                </a:lnTo>
                <a:lnTo>
                  <a:pt x="30" y="19"/>
                </a:lnTo>
                <a:lnTo>
                  <a:pt x="22" y="9"/>
                </a:lnTo>
                <a:lnTo>
                  <a:pt x="38" y="9"/>
                </a:lnTo>
                <a:lnTo>
                  <a:pt x="38" y="0"/>
                </a:lnTo>
                <a:lnTo>
                  <a:pt x="30" y="0"/>
                </a:lnTo>
                <a:lnTo>
                  <a:pt x="38"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3" name="Freeform 145"/>
          <p:cNvSpPr>
            <a:spLocks/>
          </p:cNvSpPr>
          <p:nvPr/>
        </p:nvSpPr>
        <p:spPr bwMode="auto">
          <a:xfrm>
            <a:off x="4679950" y="3549650"/>
            <a:ext cx="25400" cy="44450"/>
          </a:xfrm>
          <a:custGeom>
            <a:avLst/>
            <a:gdLst>
              <a:gd name="T0" fmla="*/ 2147483647 w 16"/>
              <a:gd name="T1" fmla="*/ 2147483647 h 29"/>
              <a:gd name="T2" fmla="*/ 2147483647 w 16"/>
              <a:gd name="T3" fmla="*/ 2147483647 h 29"/>
              <a:gd name="T4" fmla="*/ 2147483647 w 16"/>
              <a:gd name="T5" fmla="*/ 0 h 29"/>
              <a:gd name="T6" fmla="*/ 0 w 16"/>
              <a:gd name="T7" fmla="*/ 0 h 29"/>
              <a:gd name="T8" fmla="*/ 0 w 16"/>
              <a:gd name="T9" fmla="*/ 2147483647 h 29"/>
              <a:gd name="T10" fmla="*/ 2147483647 w 16"/>
              <a:gd name="T11" fmla="*/ 2147483647 h 29"/>
              <a:gd name="T12" fmla="*/ 0 w 16"/>
              <a:gd name="T13" fmla="*/ 2147483647 h 29"/>
              <a:gd name="T14" fmla="*/ 0 w 16"/>
              <a:gd name="T15" fmla="*/ 2147483647 h 29"/>
              <a:gd name="T16" fmla="*/ 2147483647 w 16"/>
              <a:gd name="T17" fmla="*/ 2147483647 h 29"/>
              <a:gd name="T18" fmla="*/ 2147483647 w 16"/>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9">
                <a:moveTo>
                  <a:pt x="8" y="10"/>
                </a:moveTo>
                <a:lnTo>
                  <a:pt x="16" y="20"/>
                </a:lnTo>
                <a:lnTo>
                  <a:pt x="16" y="0"/>
                </a:lnTo>
                <a:lnTo>
                  <a:pt x="0" y="0"/>
                </a:lnTo>
                <a:lnTo>
                  <a:pt x="0" y="20"/>
                </a:lnTo>
                <a:lnTo>
                  <a:pt x="8" y="29"/>
                </a:lnTo>
                <a:lnTo>
                  <a:pt x="0" y="20"/>
                </a:lnTo>
                <a:lnTo>
                  <a:pt x="0" y="29"/>
                </a:lnTo>
                <a:lnTo>
                  <a:pt x="8" y="29"/>
                </a:lnTo>
                <a:lnTo>
                  <a:pt x="8"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4" name="Freeform 146"/>
          <p:cNvSpPr>
            <a:spLocks/>
          </p:cNvSpPr>
          <p:nvPr/>
        </p:nvSpPr>
        <p:spPr bwMode="auto">
          <a:xfrm>
            <a:off x="4692650" y="3563938"/>
            <a:ext cx="542925" cy="30162"/>
          </a:xfrm>
          <a:custGeom>
            <a:avLst/>
            <a:gdLst>
              <a:gd name="T0" fmla="*/ 2147483647 w 342"/>
              <a:gd name="T1" fmla="*/ 2147483647 h 19"/>
              <a:gd name="T2" fmla="*/ 2147483647 w 342"/>
              <a:gd name="T3" fmla="*/ 0 h 19"/>
              <a:gd name="T4" fmla="*/ 0 w 342"/>
              <a:gd name="T5" fmla="*/ 0 h 19"/>
              <a:gd name="T6" fmla="*/ 0 w 342"/>
              <a:gd name="T7" fmla="*/ 2147483647 h 19"/>
              <a:gd name="T8" fmla="*/ 2147483647 w 342"/>
              <a:gd name="T9" fmla="*/ 2147483647 h 19"/>
              <a:gd name="T10" fmla="*/ 2147483647 w 342"/>
              <a:gd name="T11" fmla="*/ 2147483647 h 19"/>
              <a:gd name="T12" fmla="*/ 2147483647 w 342"/>
              <a:gd name="T13" fmla="*/ 2147483647 h 19"/>
              <a:gd name="T14" fmla="*/ 2147483647 w 342"/>
              <a:gd name="T15" fmla="*/ 0 h 19"/>
              <a:gd name="T16" fmla="*/ 2147483647 w 342"/>
              <a:gd name="T17" fmla="*/ 0 h 19"/>
              <a:gd name="T18" fmla="*/ 2147483647 w 342"/>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2" h="19">
                <a:moveTo>
                  <a:pt x="342" y="10"/>
                </a:moveTo>
                <a:lnTo>
                  <a:pt x="333" y="0"/>
                </a:lnTo>
                <a:lnTo>
                  <a:pt x="0" y="0"/>
                </a:lnTo>
                <a:lnTo>
                  <a:pt x="0" y="19"/>
                </a:lnTo>
                <a:lnTo>
                  <a:pt x="333" y="19"/>
                </a:lnTo>
                <a:lnTo>
                  <a:pt x="325" y="10"/>
                </a:lnTo>
                <a:lnTo>
                  <a:pt x="342" y="10"/>
                </a:lnTo>
                <a:lnTo>
                  <a:pt x="342" y="0"/>
                </a:lnTo>
                <a:lnTo>
                  <a:pt x="333" y="0"/>
                </a:lnTo>
                <a:lnTo>
                  <a:pt x="342"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5" name="Freeform 147"/>
          <p:cNvSpPr>
            <a:spLocks/>
          </p:cNvSpPr>
          <p:nvPr/>
        </p:nvSpPr>
        <p:spPr bwMode="auto">
          <a:xfrm>
            <a:off x="5208588" y="3579813"/>
            <a:ext cx="26987" cy="55562"/>
          </a:xfrm>
          <a:custGeom>
            <a:avLst/>
            <a:gdLst>
              <a:gd name="T0" fmla="*/ 2147483647 w 17"/>
              <a:gd name="T1" fmla="*/ 2147483647 h 35"/>
              <a:gd name="T2" fmla="*/ 2147483647 w 17"/>
              <a:gd name="T3" fmla="*/ 2147483647 h 35"/>
              <a:gd name="T4" fmla="*/ 2147483647 w 17"/>
              <a:gd name="T5" fmla="*/ 0 h 35"/>
              <a:gd name="T6" fmla="*/ 0 w 17"/>
              <a:gd name="T7" fmla="*/ 0 h 35"/>
              <a:gd name="T8" fmla="*/ 0 w 17"/>
              <a:gd name="T9" fmla="*/ 2147483647 h 35"/>
              <a:gd name="T10" fmla="*/ 2147483647 w 17"/>
              <a:gd name="T11" fmla="*/ 2147483647 h 35"/>
              <a:gd name="T12" fmla="*/ 0 w 17"/>
              <a:gd name="T13" fmla="*/ 2147483647 h 35"/>
              <a:gd name="T14" fmla="*/ 0 w 17"/>
              <a:gd name="T15" fmla="*/ 2147483647 h 35"/>
              <a:gd name="T16" fmla="*/ 2147483647 w 17"/>
              <a:gd name="T17" fmla="*/ 2147483647 h 35"/>
              <a:gd name="T18" fmla="*/ 2147483647 w 17"/>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5">
                <a:moveTo>
                  <a:pt x="8" y="16"/>
                </a:moveTo>
                <a:lnTo>
                  <a:pt x="17" y="26"/>
                </a:lnTo>
                <a:lnTo>
                  <a:pt x="17" y="0"/>
                </a:lnTo>
                <a:lnTo>
                  <a:pt x="0" y="0"/>
                </a:lnTo>
                <a:lnTo>
                  <a:pt x="0" y="26"/>
                </a:lnTo>
                <a:lnTo>
                  <a:pt x="8" y="35"/>
                </a:lnTo>
                <a:lnTo>
                  <a:pt x="0" y="26"/>
                </a:lnTo>
                <a:lnTo>
                  <a:pt x="0" y="35"/>
                </a:lnTo>
                <a:lnTo>
                  <a:pt x="8" y="35"/>
                </a:lnTo>
                <a:lnTo>
                  <a:pt x="8" y="16"/>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6" name="Freeform 148"/>
          <p:cNvSpPr>
            <a:spLocks/>
          </p:cNvSpPr>
          <p:nvPr/>
        </p:nvSpPr>
        <p:spPr bwMode="auto">
          <a:xfrm>
            <a:off x="5221288" y="3605213"/>
            <a:ext cx="74612" cy="30162"/>
          </a:xfrm>
          <a:custGeom>
            <a:avLst/>
            <a:gdLst>
              <a:gd name="T0" fmla="*/ 2147483647 w 47"/>
              <a:gd name="T1" fmla="*/ 2147483647 h 19"/>
              <a:gd name="T2" fmla="*/ 2147483647 w 47"/>
              <a:gd name="T3" fmla="*/ 0 h 19"/>
              <a:gd name="T4" fmla="*/ 0 w 47"/>
              <a:gd name="T5" fmla="*/ 0 h 19"/>
              <a:gd name="T6" fmla="*/ 0 w 47"/>
              <a:gd name="T7" fmla="*/ 2147483647 h 19"/>
              <a:gd name="T8" fmla="*/ 2147483647 w 47"/>
              <a:gd name="T9" fmla="*/ 2147483647 h 19"/>
              <a:gd name="T10" fmla="*/ 2147483647 w 47"/>
              <a:gd name="T11" fmla="*/ 2147483647 h 19"/>
              <a:gd name="T12" fmla="*/ 2147483647 w 47"/>
              <a:gd name="T13" fmla="*/ 2147483647 h 19"/>
              <a:gd name="T14" fmla="*/ 2147483647 w 47"/>
              <a:gd name="T15" fmla="*/ 0 h 19"/>
              <a:gd name="T16" fmla="*/ 2147483647 w 47"/>
              <a:gd name="T17" fmla="*/ 0 h 19"/>
              <a:gd name="T18" fmla="*/ 2147483647 w 47"/>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19">
                <a:moveTo>
                  <a:pt x="47" y="10"/>
                </a:moveTo>
                <a:lnTo>
                  <a:pt x="36" y="0"/>
                </a:lnTo>
                <a:lnTo>
                  <a:pt x="0" y="0"/>
                </a:lnTo>
                <a:lnTo>
                  <a:pt x="0" y="19"/>
                </a:lnTo>
                <a:lnTo>
                  <a:pt x="36" y="19"/>
                </a:lnTo>
                <a:lnTo>
                  <a:pt x="28" y="10"/>
                </a:lnTo>
                <a:lnTo>
                  <a:pt x="47" y="10"/>
                </a:lnTo>
                <a:lnTo>
                  <a:pt x="47" y="0"/>
                </a:lnTo>
                <a:lnTo>
                  <a:pt x="36" y="0"/>
                </a:lnTo>
                <a:lnTo>
                  <a:pt x="47"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7" name="Freeform 149"/>
          <p:cNvSpPr>
            <a:spLocks/>
          </p:cNvSpPr>
          <p:nvPr/>
        </p:nvSpPr>
        <p:spPr bwMode="auto">
          <a:xfrm>
            <a:off x="5265738" y="3621088"/>
            <a:ext cx="30162" cy="76200"/>
          </a:xfrm>
          <a:custGeom>
            <a:avLst/>
            <a:gdLst>
              <a:gd name="T0" fmla="*/ 2147483647 w 19"/>
              <a:gd name="T1" fmla="*/ 2147483647 h 48"/>
              <a:gd name="T2" fmla="*/ 2147483647 w 19"/>
              <a:gd name="T3" fmla="*/ 2147483647 h 48"/>
              <a:gd name="T4" fmla="*/ 2147483647 w 19"/>
              <a:gd name="T5" fmla="*/ 0 h 48"/>
              <a:gd name="T6" fmla="*/ 0 w 19"/>
              <a:gd name="T7" fmla="*/ 0 h 48"/>
              <a:gd name="T8" fmla="*/ 0 w 19"/>
              <a:gd name="T9" fmla="*/ 2147483647 h 48"/>
              <a:gd name="T10" fmla="*/ 2147483647 w 19"/>
              <a:gd name="T11" fmla="*/ 2147483647 h 48"/>
              <a:gd name="T12" fmla="*/ 0 w 19"/>
              <a:gd name="T13" fmla="*/ 2147483647 h 48"/>
              <a:gd name="T14" fmla="*/ 0 w 19"/>
              <a:gd name="T15" fmla="*/ 2147483647 h 48"/>
              <a:gd name="T16" fmla="*/ 2147483647 w 19"/>
              <a:gd name="T17" fmla="*/ 2147483647 h 48"/>
              <a:gd name="T18" fmla="*/ 2147483647 w 19"/>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8">
                <a:moveTo>
                  <a:pt x="8" y="28"/>
                </a:moveTo>
                <a:lnTo>
                  <a:pt x="19" y="38"/>
                </a:lnTo>
                <a:lnTo>
                  <a:pt x="19" y="0"/>
                </a:lnTo>
                <a:lnTo>
                  <a:pt x="0" y="0"/>
                </a:lnTo>
                <a:lnTo>
                  <a:pt x="0" y="38"/>
                </a:lnTo>
                <a:lnTo>
                  <a:pt x="8" y="48"/>
                </a:lnTo>
                <a:lnTo>
                  <a:pt x="0" y="38"/>
                </a:lnTo>
                <a:lnTo>
                  <a:pt x="0" y="48"/>
                </a:lnTo>
                <a:lnTo>
                  <a:pt x="8" y="48"/>
                </a:lnTo>
                <a:lnTo>
                  <a:pt x="8" y="28"/>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8" name="Freeform 150"/>
          <p:cNvSpPr>
            <a:spLocks/>
          </p:cNvSpPr>
          <p:nvPr/>
        </p:nvSpPr>
        <p:spPr bwMode="auto">
          <a:xfrm>
            <a:off x="5278438" y="3665538"/>
            <a:ext cx="287337" cy="31750"/>
          </a:xfrm>
          <a:custGeom>
            <a:avLst/>
            <a:gdLst>
              <a:gd name="T0" fmla="*/ 2147483647 w 181"/>
              <a:gd name="T1" fmla="*/ 2147483647 h 20"/>
              <a:gd name="T2" fmla="*/ 2147483647 w 181"/>
              <a:gd name="T3" fmla="*/ 0 h 20"/>
              <a:gd name="T4" fmla="*/ 0 w 181"/>
              <a:gd name="T5" fmla="*/ 0 h 20"/>
              <a:gd name="T6" fmla="*/ 0 w 181"/>
              <a:gd name="T7" fmla="*/ 2147483647 h 20"/>
              <a:gd name="T8" fmla="*/ 2147483647 w 181"/>
              <a:gd name="T9" fmla="*/ 2147483647 h 20"/>
              <a:gd name="T10" fmla="*/ 2147483647 w 181"/>
              <a:gd name="T11" fmla="*/ 2147483647 h 20"/>
              <a:gd name="T12" fmla="*/ 2147483647 w 181"/>
              <a:gd name="T13" fmla="*/ 2147483647 h 20"/>
              <a:gd name="T14" fmla="*/ 2147483647 w 181"/>
              <a:gd name="T15" fmla="*/ 0 h 20"/>
              <a:gd name="T16" fmla="*/ 2147483647 w 181"/>
              <a:gd name="T17" fmla="*/ 0 h 20"/>
              <a:gd name="T18" fmla="*/ 2147483647 w 181"/>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1" h="20">
                <a:moveTo>
                  <a:pt x="181" y="10"/>
                </a:moveTo>
                <a:lnTo>
                  <a:pt x="173" y="0"/>
                </a:lnTo>
                <a:lnTo>
                  <a:pt x="0" y="0"/>
                </a:lnTo>
                <a:lnTo>
                  <a:pt x="0" y="20"/>
                </a:lnTo>
                <a:lnTo>
                  <a:pt x="173" y="20"/>
                </a:lnTo>
                <a:lnTo>
                  <a:pt x="165" y="10"/>
                </a:lnTo>
                <a:lnTo>
                  <a:pt x="181" y="10"/>
                </a:lnTo>
                <a:lnTo>
                  <a:pt x="181" y="0"/>
                </a:lnTo>
                <a:lnTo>
                  <a:pt x="173" y="0"/>
                </a:lnTo>
                <a:lnTo>
                  <a:pt x="181"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19" name="Freeform 151"/>
          <p:cNvSpPr>
            <a:spLocks/>
          </p:cNvSpPr>
          <p:nvPr/>
        </p:nvSpPr>
        <p:spPr bwMode="auto">
          <a:xfrm>
            <a:off x="5540375" y="3681413"/>
            <a:ext cx="25400" cy="66675"/>
          </a:xfrm>
          <a:custGeom>
            <a:avLst/>
            <a:gdLst>
              <a:gd name="T0" fmla="*/ 2147483647 w 16"/>
              <a:gd name="T1" fmla="*/ 2147483647 h 43"/>
              <a:gd name="T2" fmla="*/ 2147483647 w 16"/>
              <a:gd name="T3" fmla="*/ 2147483647 h 43"/>
              <a:gd name="T4" fmla="*/ 2147483647 w 16"/>
              <a:gd name="T5" fmla="*/ 0 h 43"/>
              <a:gd name="T6" fmla="*/ 0 w 16"/>
              <a:gd name="T7" fmla="*/ 0 h 43"/>
              <a:gd name="T8" fmla="*/ 0 w 16"/>
              <a:gd name="T9" fmla="*/ 2147483647 h 43"/>
              <a:gd name="T10" fmla="*/ 2147483647 w 16"/>
              <a:gd name="T11" fmla="*/ 2147483647 h 43"/>
              <a:gd name="T12" fmla="*/ 0 w 16"/>
              <a:gd name="T13" fmla="*/ 2147483647 h 43"/>
              <a:gd name="T14" fmla="*/ 0 w 16"/>
              <a:gd name="T15" fmla="*/ 2147483647 h 43"/>
              <a:gd name="T16" fmla="*/ 2147483647 w 16"/>
              <a:gd name="T17" fmla="*/ 2147483647 h 43"/>
              <a:gd name="T18" fmla="*/ 2147483647 w 16"/>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43">
                <a:moveTo>
                  <a:pt x="8" y="24"/>
                </a:moveTo>
                <a:lnTo>
                  <a:pt x="16" y="33"/>
                </a:lnTo>
                <a:lnTo>
                  <a:pt x="16" y="0"/>
                </a:lnTo>
                <a:lnTo>
                  <a:pt x="0" y="0"/>
                </a:lnTo>
                <a:lnTo>
                  <a:pt x="0" y="33"/>
                </a:lnTo>
                <a:lnTo>
                  <a:pt x="8" y="43"/>
                </a:lnTo>
                <a:lnTo>
                  <a:pt x="0" y="33"/>
                </a:lnTo>
                <a:lnTo>
                  <a:pt x="0" y="43"/>
                </a:lnTo>
                <a:lnTo>
                  <a:pt x="8" y="43"/>
                </a:lnTo>
                <a:lnTo>
                  <a:pt x="8" y="24"/>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0" name="Freeform 152"/>
          <p:cNvSpPr>
            <a:spLocks/>
          </p:cNvSpPr>
          <p:nvPr/>
        </p:nvSpPr>
        <p:spPr bwMode="auto">
          <a:xfrm>
            <a:off x="5553075" y="3719513"/>
            <a:ext cx="549275" cy="28575"/>
          </a:xfrm>
          <a:custGeom>
            <a:avLst/>
            <a:gdLst>
              <a:gd name="T0" fmla="*/ 2147483647 w 346"/>
              <a:gd name="T1" fmla="*/ 2147483647 h 19"/>
              <a:gd name="T2" fmla="*/ 2147483647 w 346"/>
              <a:gd name="T3" fmla="*/ 0 h 19"/>
              <a:gd name="T4" fmla="*/ 0 w 346"/>
              <a:gd name="T5" fmla="*/ 0 h 19"/>
              <a:gd name="T6" fmla="*/ 0 w 346"/>
              <a:gd name="T7" fmla="*/ 2147483647 h 19"/>
              <a:gd name="T8" fmla="*/ 2147483647 w 346"/>
              <a:gd name="T9" fmla="*/ 2147483647 h 19"/>
              <a:gd name="T10" fmla="*/ 2147483647 w 346"/>
              <a:gd name="T11" fmla="*/ 2147483647 h 19"/>
              <a:gd name="T12" fmla="*/ 2147483647 w 346"/>
              <a:gd name="T13" fmla="*/ 2147483647 h 19"/>
              <a:gd name="T14" fmla="*/ 2147483647 w 346"/>
              <a:gd name="T15" fmla="*/ 0 h 19"/>
              <a:gd name="T16" fmla="*/ 2147483647 w 346"/>
              <a:gd name="T17" fmla="*/ 0 h 19"/>
              <a:gd name="T18" fmla="*/ 2147483647 w 34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6" h="19">
                <a:moveTo>
                  <a:pt x="346" y="9"/>
                </a:moveTo>
                <a:lnTo>
                  <a:pt x="337" y="0"/>
                </a:lnTo>
                <a:lnTo>
                  <a:pt x="0" y="0"/>
                </a:lnTo>
                <a:lnTo>
                  <a:pt x="0" y="19"/>
                </a:lnTo>
                <a:lnTo>
                  <a:pt x="337" y="19"/>
                </a:lnTo>
                <a:lnTo>
                  <a:pt x="329" y="9"/>
                </a:lnTo>
                <a:lnTo>
                  <a:pt x="346" y="9"/>
                </a:lnTo>
                <a:lnTo>
                  <a:pt x="346" y="0"/>
                </a:lnTo>
                <a:lnTo>
                  <a:pt x="337" y="0"/>
                </a:lnTo>
                <a:lnTo>
                  <a:pt x="346"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1" name="Freeform 153"/>
          <p:cNvSpPr>
            <a:spLocks/>
          </p:cNvSpPr>
          <p:nvPr/>
        </p:nvSpPr>
        <p:spPr bwMode="auto">
          <a:xfrm>
            <a:off x="6075363" y="3733800"/>
            <a:ext cx="26987" cy="77788"/>
          </a:xfrm>
          <a:custGeom>
            <a:avLst/>
            <a:gdLst>
              <a:gd name="T0" fmla="*/ 2147483647 w 17"/>
              <a:gd name="T1" fmla="*/ 2147483647 h 50"/>
              <a:gd name="T2" fmla="*/ 2147483647 w 17"/>
              <a:gd name="T3" fmla="*/ 2147483647 h 50"/>
              <a:gd name="T4" fmla="*/ 2147483647 w 17"/>
              <a:gd name="T5" fmla="*/ 0 h 50"/>
              <a:gd name="T6" fmla="*/ 0 w 17"/>
              <a:gd name="T7" fmla="*/ 0 h 50"/>
              <a:gd name="T8" fmla="*/ 0 w 17"/>
              <a:gd name="T9" fmla="*/ 2147483647 h 50"/>
              <a:gd name="T10" fmla="*/ 2147483647 w 17"/>
              <a:gd name="T11" fmla="*/ 2147483647 h 50"/>
              <a:gd name="T12" fmla="*/ 0 w 17"/>
              <a:gd name="T13" fmla="*/ 2147483647 h 50"/>
              <a:gd name="T14" fmla="*/ 0 w 17"/>
              <a:gd name="T15" fmla="*/ 2147483647 h 50"/>
              <a:gd name="T16" fmla="*/ 2147483647 w 17"/>
              <a:gd name="T17" fmla="*/ 2147483647 h 50"/>
              <a:gd name="T18" fmla="*/ 2147483647 w 17"/>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50">
                <a:moveTo>
                  <a:pt x="8" y="31"/>
                </a:moveTo>
                <a:lnTo>
                  <a:pt x="17" y="41"/>
                </a:lnTo>
                <a:lnTo>
                  <a:pt x="17" y="0"/>
                </a:lnTo>
                <a:lnTo>
                  <a:pt x="0" y="0"/>
                </a:lnTo>
                <a:lnTo>
                  <a:pt x="0" y="41"/>
                </a:lnTo>
                <a:lnTo>
                  <a:pt x="8" y="50"/>
                </a:lnTo>
                <a:lnTo>
                  <a:pt x="0" y="41"/>
                </a:lnTo>
                <a:lnTo>
                  <a:pt x="0" y="50"/>
                </a:lnTo>
                <a:lnTo>
                  <a:pt x="8" y="50"/>
                </a:lnTo>
                <a:lnTo>
                  <a:pt x="8" y="31"/>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2" name="Freeform 154"/>
          <p:cNvSpPr>
            <a:spLocks/>
          </p:cNvSpPr>
          <p:nvPr/>
        </p:nvSpPr>
        <p:spPr bwMode="auto">
          <a:xfrm>
            <a:off x="6088063" y="3781425"/>
            <a:ext cx="87312" cy="30163"/>
          </a:xfrm>
          <a:custGeom>
            <a:avLst/>
            <a:gdLst>
              <a:gd name="T0" fmla="*/ 2147483647 w 55"/>
              <a:gd name="T1" fmla="*/ 2147483647 h 19"/>
              <a:gd name="T2" fmla="*/ 2147483647 w 55"/>
              <a:gd name="T3" fmla="*/ 0 h 19"/>
              <a:gd name="T4" fmla="*/ 0 w 55"/>
              <a:gd name="T5" fmla="*/ 0 h 19"/>
              <a:gd name="T6" fmla="*/ 0 w 55"/>
              <a:gd name="T7" fmla="*/ 2147483647 h 19"/>
              <a:gd name="T8" fmla="*/ 2147483647 w 55"/>
              <a:gd name="T9" fmla="*/ 2147483647 h 19"/>
              <a:gd name="T10" fmla="*/ 2147483647 w 55"/>
              <a:gd name="T11" fmla="*/ 2147483647 h 19"/>
              <a:gd name="T12" fmla="*/ 2147483647 w 55"/>
              <a:gd name="T13" fmla="*/ 2147483647 h 19"/>
              <a:gd name="T14" fmla="*/ 2147483647 w 55"/>
              <a:gd name="T15" fmla="*/ 0 h 19"/>
              <a:gd name="T16" fmla="*/ 2147483647 w 55"/>
              <a:gd name="T17" fmla="*/ 0 h 19"/>
              <a:gd name="T18" fmla="*/ 2147483647 w 55"/>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19">
                <a:moveTo>
                  <a:pt x="55" y="10"/>
                </a:moveTo>
                <a:lnTo>
                  <a:pt x="47" y="0"/>
                </a:lnTo>
                <a:lnTo>
                  <a:pt x="0" y="0"/>
                </a:lnTo>
                <a:lnTo>
                  <a:pt x="0" y="19"/>
                </a:lnTo>
                <a:lnTo>
                  <a:pt x="47" y="19"/>
                </a:lnTo>
                <a:lnTo>
                  <a:pt x="38" y="10"/>
                </a:lnTo>
                <a:lnTo>
                  <a:pt x="55" y="10"/>
                </a:lnTo>
                <a:lnTo>
                  <a:pt x="55" y="0"/>
                </a:lnTo>
                <a:lnTo>
                  <a:pt x="47" y="0"/>
                </a:lnTo>
                <a:lnTo>
                  <a:pt x="55"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3" name="Freeform 155"/>
          <p:cNvSpPr>
            <a:spLocks/>
          </p:cNvSpPr>
          <p:nvPr/>
        </p:nvSpPr>
        <p:spPr bwMode="auto">
          <a:xfrm>
            <a:off x="6148388" y="3797300"/>
            <a:ext cx="26987" cy="76200"/>
          </a:xfrm>
          <a:custGeom>
            <a:avLst/>
            <a:gdLst>
              <a:gd name="T0" fmla="*/ 2147483647 w 17"/>
              <a:gd name="T1" fmla="*/ 2147483647 h 48"/>
              <a:gd name="T2" fmla="*/ 2147483647 w 17"/>
              <a:gd name="T3" fmla="*/ 2147483647 h 48"/>
              <a:gd name="T4" fmla="*/ 2147483647 w 17"/>
              <a:gd name="T5" fmla="*/ 0 h 48"/>
              <a:gd name="T6" fmla="*/ 0 w 17"/>
              <a:gd name="T7" fmla="*/ 0 h 48"/>
              <a:gd name="T8" fmla="*/ 0 w 17"/>
              <a:gd name="T9" fmla="*/ 2147483647 h 48"/>
              <a:gd name="T10" fmla="*/ 2147483647 w 17"/>
              <a:gd name="T11" fmla="*/ 2147483647 h 48"/>
              <a:gd name="T12" fmla="*/ 0 w 17"/>
              <a:gd name="T13" fmla="*/ 2147483647 h 48"/>
              <a:gd name="T14" fmla="*/ 0 w 17"/>
              <a:gd name="T15" fmla="*/ 2147483647 h 48"/>
              <a:gd name="T16" fmla="*/ 2147483647 w 17"/>
              <a:gd name="T17" fmla="*/ 2147483647 h 48"/>
              <a:gd name="T18" fmla="*/ 2147483647 w 17"/>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48">
                <a:moveTo>
                  <a:pt x="9" y="29"/>
                </a:moveTo>
                <a:lnTo>
                  <a:pt x="17" y="38"/>
                </a:lnTo>
                <a:lnTo>
                  <a:pt x="17" y="0"/>
                </a:lnTo>
                <a:lnTo>
                  <a:pt x="0" y="0"/>
                </a:lnTo>
                <a:lnTo>
                  <a:pt x="0" y="38"/>
                </a:lnTo>
                <a:lnTo>
                  <a:pt x="9" y="48"/>
                </a:lnTo>
                <a:lnTo>
                  <a:pt x="0" y="38"/>
                </a:lnTo>
                <a:lnTo>
                  <a:pt x="0" y="48"/>
                </a:lnTo>
                <a:lnTo>
                  <a:pt x="9" y="48"/>
                </a:lnTo>
                <a:lnTo>
                  <a:pt x="9" y="2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4" name="Freeform 156"/>
          <p:cNvSpPr>
            <a:spLocks/>
          </p:cNvSpPr>
          <p:nvPr/>
        </p:nvSpPr>
        <p:spPr bwMode="auto">
          <a:xfrm>
            <a:off x="6162675" y="3843338"/>
            <a:ext cx="501650" cy="30162"/>
          </a:xfrm>
          <a:custGeom>
            <a:avLst/>
            <a:gdLst>
              <a:gd name="T0" fmla="*/ 2147483647 w 316"/>
              <a:gd name="T1" fmla="*/ 2147483647 h 19"/>
              <a:gd name="T2" fmla="*/ 2147483647 w 316"/>
              <a:gd name="T3" fmla="*/ 0 h 19"/>
              <a:gd name="T4" fmla="*/ 0 w 316"/>
              <a:gd name="T5" fmla="*/ 0 h 19"/>
              <a:gd name="T6" fmla="*/ 0 w 316"/>
              <a:gd name="T7" fmla="*/ 2147483647 h 19"/>
              <a:gd name="T8" fmla="*/ 2147483647 w 316"/>
              <a:gd name="T9" fmla="*/ 2147483647 h 19"/>
              <a:gd name="T10" fmla="*/ 2147483647 w 316"/>
              <a:gd name="T11" fmla="*/ 2147483647 h 19"/>
              <a:gd name="T12" fmla="*/ 2147483647 w 316"/>
              <a:gd name="T13" fmla="*/ 2147483647 h 19"/>
              <a:gd name="T14" fmla="*/ 2147483647 w 316"/>
              <a:gd name="T15" fmla="*/ 0 h 19"/>
              <a:gd name="T16" fmla="*/ 2147483647 w 316"/>
              <a:gd name="T17" fmla="*/ 0 h 19"/>
              <a:gd name="T18" fmla="*/ 2147483647 w 3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6" h="19">
                <a:moveTo>
                  <a:pt x="316" y="9"/>
                </a:moveTo>
                <a:lnTo>
                  <a:pt x="308" y="0"/>
                </a:lnTo>
                <a:lnTo>
                  <a:pt x="0" y="0"/>
                </a:lnTo>
                <a:lnTo>
                  <a:pt x="0" y="19"/>
                </a:lnTo>
                <a:lnTo>
                  <a:pt x="308" y="19"/>
                </a:lnTo>
                <a:lnTo>
                  <a:pt x="299" y="9"/>
                </a:lnTo>
                <a:lnTo>
                  <a:pt x="316" y="9"/>
                </a:lnTo>
                <a:lnTo>
                  <a:pt x="316" y="0"/>
                </a:lnTo>
                <a:lnTo>
                  <a:pt x="308" y="0"/>
                </a:lnTo>
                <a:lnTo>
                  <a:pt x="316" y="9"/>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5" name="Freeform 157"/>
          <p:cNvSpPr>
            <a:spLocks/>
          </p:cNvSpPr>
          <p:nvPr/>
        </p:nvSpPr>
        <p:spPr bwMode="auto">
          <a:xfrm>
            <a:off x="6637338" y="3857625"/>
            <a:ext cx="26987" cy="77788"/>
          </a:xfrm>
          <a:custGeom>
            <a:avLst/>
            <a:gdLst>
              <a:gd name="T0" fmla="*/ 2147483647 w 17"/>
              <a:gd name="T1" fmla="*/ 2147483647 h 50"/>
              <a:gd name="T2" fmla="*/ 2147483647 w 17"/>
              <a:gd name="T3" fmla="*/ 2147483647 h 50"/>
              <a:gd name="T4" fmla="*/ 2147483647 w 17"/>
              <a:gd name="T5" fmla="*/ 0 h 50"/>
              <a:gd name="T6" fmla="*/ 0 w 17"/>
              <a:gd name="T7" fmla="*/ 0 h 50"/>
              <a:gd name="T8" fmla="*/ 0 w 17"/>
              <a:gd name="T9" fmla="*/ 2147483647 h 50"/>
              <a:gd name="T10" fmla="*/ 2147483647 w 17"/>
              <a:gd name="T11" fmla="*/ 2147483647 h 50"/>
              <a:gd name="T12" fmla="*/ 0 w 17"/>
              <a:gd name="T13" fmla="*/ 2147483647 h 50"/>
              <a:gd name="T14" fmla="*/ 0 w 17"/>
              <a:gd name="T15" fmla="*/ 2147483647 h 50"/>
              <a:gd name="T16" fmla="*/ 2147483647 w 17"/>
              <a:gd name="T17" fmla="*/ 2147483647 h 50"/>
              <a:gd name="T18" fmla="*/ 2147483647 w 17"/>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50">
                <a:moveTo>
                  <a:pt x="9" y="31"/>
                </a:moveTo>
                <a:lnTo>
                  <a:pt x="17" y="41"/>
                </a:lnTo>
                <a:lnTo>
                  <a:pt x="17" y="0"/>
                </a:lnTo>
                <a:lnTo>
                  <a:pt x="0" y="0"/>
                </a:lnTo>
                <a:lnTo>
                  <a:pt x="0" y="41"/>
                </a:lnTo>
                <a:lnTo>
                  <a:pt x="9" y="50"/>
                </a:lnTo>
                <a:lnTo>
                  <a:pt x="0" y="41"/>
                </a:lnTo>
                <a:lnTo>
                  <a:pt x="0" y="50"/>
                </a:lnTo>
                <a:lnTo>
                  <a:pt x="9" y="50"/>
                </a:lnTo>
                <a:lnTo>
                  <a:pt x="9" y="31"/>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6" name="Freeform 158"/>
          <p:cNvSpPr>
            <a:spLocks/>
          </p:cNvSpPr>
          <p:nvPr/>
        </p:nvSpPr>
        <p:spPr bwMode="auto">
          <a:xfrm>
            <a:off x="6651625" y="3914775"/>
            <a:ext cx="1241425" cy="30163"/>
          </a:xfrm>
          <a:custGeom>
            <a:avLst/>
            <a:gdLst>
              <a:gd name="T0" fmla="*/ 2147483647 w 782"/>
              <a:gd name="T1" fmla="*/ 2147483647 h 19"/>
              <a:gd name="T2" fmla="*/ 2147483647 w 782"/>
              <a:gd name="T3" fmla="*/ 0 h 19"/>
              <a:gd name="T4" fmla="*/ 0 w 782"/>
              <a:gd name="T5" fmla="*/ 0 h 19"/>
              <a:gd name="T6" fmla="*/ 0 w 782"/>
              <a:gd name="T7" fmla="*/ 2147483647 h 19"/>
              <a:gd name="T8" fmla="*/ 2147483647 w 782"/>
              <a:gd name="T9" fmla="*/ 2147483647 h 19"/>
              <a:gd name="T10" fmla="*/ 2147483647 w 782"/>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2" h="19">
                <a:moveTo>
                  <a:pt x="782" y="10"/>
                </a:moveTo>
                <a:lnTo>
                  <a:pt x="782" y="0"/>
                </a:lnTo>
                <a:lnTo>
                  <a:pt x="0" y="0"/>
                </a:lnTo>
                <a:lnTo>
                  <a:pt x="0" y="19"/>
                </a:lnTo>
                <a:lnTo>
                  <a:pt x="782" y="19"/>
                </a:lnTo>
                <a:lnTo>
                  <a:pt x="782" y="10"/>
                </a:lnTo>
                <a:close/>
              </a:path>
            </a:pathLst>
          </a:custGeom>
          <a:solidFill>
            <a:srgbClr val="969696"/>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7" name="Freeform 159"/>
          <p:cNvSpPr>
            <a:spLocks/>
          </p:cNvSpPr>
          <p:nvPr/>
        </p:nvSpPr>
        <p:spPr bwMode="auto">
          <a:xfrm>
            <a:off x="1482725" y="1824038"/>
            <a:ext cx="30163" cy="165100"/>
          </a:xfrm>
          <a:custGeom>
            <a:avLst/>
            <a:gdLst>
              <a:gd name="T0" fmla="*/ 2147483647 w 19"/>
              <a:gd name="T1" fmla="*/ 2147483647 h 105"/>
              <a:gd name="T2" fmla="*/ 2147483647 w 19"/>
              <a:gd name="T3" fmla="*/ 2147483647 h 105"/>
              <a:gd name="T4" fmla="*/ 2147483647 w 19"/>
              <a:gd name="T5" fmla="*/ 0 h 105"/>
              <a:gd name="T6" fmla="*/ 0 w 19"/>
              <a:gd name="T7" fmla="*/ 0 h 105"/>
              <a:gd name="T8" fmla="*/ 0 w 19"/>
              <a:gd name="T9" fmla="*/ 2147483647 h 105"/>
              <a:gd name="T10" fmla="*/ 2147483647 w 19"/>
              <a:gd name="T11" fmla="*/ 2147483647 h 105"/>
              <a:gd name="T12" fmla="*/ 0 w 19"/>
              <a:gd name="T13" fmla="*/ 2147483647 h 105"/>
              <a:gd name="T14" fmla="*/ 0 w 19"/>
              <a:gd name="T15" fmla="*/ 2147483647 h 105"/>
              <a:gd name="T16" fmla="*/ 2147483647 w 19"/>
              <a:gd name="T17" fmla="*/ 2147483647 h 105"/>
              <a:gd name="T18" fmla="*/ 2147483647 w 19"/>
              <a:gd name="T19" fmla="*/ 2147483647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05">
                <a:moveTo>
                  <a:pt x="10" y="84"/>
                </a:moveTo>
                <a:lnTo>
                  <a:pt x="19" y="93"/>
                </a:lnTo>
                <a:lnTo>
                  <a:pt x="19" y="0"/>
                </a:lnTo>
                <a:lnTo>
                  <a:pt x="0" y="0"/>
                </a:lnTo>
                <a:lnTo>
                  <a:pt x="0" y="93"/>
                </a:lnTo>
                <a:lnTo>
                  <a:pt x="10" y="105"/>
                </a:lnTo>
                <a:lnTo>
                  <a:pt x="0" y="93"/>
                </a:lnTo>
                <a:lnTo>
                  <a:pt x="0" y="105"/>
                </a:lnTo>
                <a:lnTo>
                  <a:pt x="10" y="105"/>
                </a:lnTo>
                <a:lnTo>
                  <a:pt x="10" y="84"/>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8" name="Freeform 160"/>
          <p:cNvSpPr>
            <a:spLocks/>
          </p:cNvSpPr>
          <p:nvPr/>
        </p:nvSpPr>
        <p:spPr bwMode="auto">
          <a:xfrm>
            <a:off x="1498600" y="1955800"/>
            <a:ext cx="193675" cy="33338"/>
          </a:xfrm>
          <a:custGeom>
            <a:avLst/>
            <a:gdLst>
              <a:gd name="T0" fmla="*/ 2147483647 w 122"/>
              <a:gd name="T1" fmla="*/ 2147483647 h 21"/>
              <a:gd name="T2" fmla="*/ 2147483647 w 122"/>
              <a:gd name="T3" fmla="*/ 0 h 21"/>
              <a:gd name="T4" fmla="*/ 0 w 122"/>
              <a:gd name="T5" fmla="*/ 0 h 21"/>
              <a:gd name="T6" fmla="*/ 0 w 122"/>
              <a:gd name="T7" fmla="*/ 2147483647 h 21"/>
              <a:gd name="T8" fmla="*/ 2147483647 w 122"/>
              <a:gd name="T9" fmla="*/ 2147483647 h 21"/>
              <a:gd name="T10" fmla="*/ 2147483647 w 122"/>
              <a:gd name="T11" fmla="*/ 2147483647 h 21"/>
              <a:gd name="T12" fmla="*/ 2147483647 w 122"/>
              <a:gd name="T13" fmla="*/ 2147483647 h 21"/>
              <a:gd name="T14" fmla="*/ 2147483647 w 122"/>
              <a:gd name="T15" fmla="*/ 0 h 21"/>
              <a:gd name="T16" fmla="*/ 2147483647 w 122"/>
              <a:gd name="T17" fmla="*/ 0 h 21"/>
              <a:gd name="T18" fmla="*/ 2147483647 w 122"/>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21">
                <a:moveTo>
                  <a:pt x="122" y="9"/>
                </a:moveTo>
                <a:lnTo>
                  <a:pt x="114" y="0"/>
                </a:lnTo>
                <a:lnTo>
                  <a:pt x="0" y="0"/>
                </a:lnTo>
                <a:lnTo>
                  <a:pt x="0" y="21"/>
                </a:lnTo>
                <a:lnTo>
                  <a:pt x="114" y="21"/>
                </a:lnTo>
                <a:lnTo>
                  <a:pt x="106" y="9"/>
                </a:lnTo>
                <a:lnTo>
                  <a:pt x="122" y="9"/>
                </a:lnTo>
                <a:lnTo>
                  <a:pt x="122" y="0"/>
                </a:lnTo>
                <a:lnTo>
                  <a:pt x="114" y="0"/>
                </a:lnTo>
                <a:lnTo>
                  <a:pt x="122" y="9"/>
                </a:lnTo>
                <a:close/>
              </a:path>
            </a:pathLst>
          </a:custGeom>
          <a:solidFill>
            <a:srgbClr val="00008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GB"/>
          </a:p>
        </p:txBody>
      </p:sp>
      <p:sp>
        <p:nvSpPr>
          <p:cNvPr id="58529" name="Freeform 161"/>
          <p:cNvSpPr>
            <a:spLocks/>
          </p:cNvSpPr>
          <p:nvPr/>
        </p:nvSpPr>
        <p:spPr bwMode="auto">
          <a:xfrm>
            <a:off x="1295400" y="2124075"/>
            <a:ext cx="112713" cy="30163"/>
          </a:xfrm>
          <a:custGeom>
            <a:avLst/>
            <a:gdLst>
              <a:gd name="T0" fmla="*/ 2147483647 w 71"/>
              <a:gd name="T1" fmla="*/ 2147483647 h 19"/>
              <a:gd name="T2" fmla="*/ 2147483647 w 71"/>
              <a:gd name="T3" fmla="*/ 0 h 19"/>
              <a:gd name="T4" fmla="*/ 0 w 71"/>
              <a:gd name="T5" fmla="*/ 0 h 19"/>
              <a:gd name="T6" fmla="*/ 0 w 71"/>
              <a:gd name="T7" fmla="*/ 2147483647 h 19"/>
              <a:gd name="T8" fmla="*/ 2147483647 w 71"/>
              <a:gd name="T9" fmla="*/ 2147483647 h 19"/>
              <a:gd name="T10" fmla="*/ 2147483647 w 71"/>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9">
                <a:moveTo>
                  <a:pt x="71" y="9"/>
                </a:moveTo>
                <a:lnTo>
                  <a:pt x="71" y="0"/>
                </a:lnTo>
                <a:lnTo>
                  <a:pt x="0" y="0"/>
                </a:lnTo>
                <a:lnTo>
                  <a:pt x="0" y="19"/>
                </a:lnTo>
                <a:lnTo>
                  <a:pt x="71" y="19"/>
                </a:lnTo>
                <a:lnTo>
                  <a:pt x="71" y="9"/>
                </a:lnTo>
                <a:close/>
              </a:path>
            </a:pathLst>
          </a:custGeom>
          <a:solidFill>
            <a:schemeClr val="tx2"/>
          </a:solidFill>
          <a:ln w="9525">
            <a:solidFill>
              <a:schemeClr val="bg2"/>
            </a:solidFill>
            <a:round/>
            <a:headEnd/>
            <a:tailEnd/>
          </a:ln>
        </p:spPr>
        <p:txBody>
          <a:bodyPr/>
          <a:lstStyle/>
          <a:p>
            <a:endParaRPr lang="en-GB"/>
          </a:p>
        </p:txBody>
      </p:sp>
      <p:sp>
        <p:nvSpPr>
          <p:cNvPr id="58530" name="Freeform 162"/>
          <p:cNvSpPr>
            <a:spLocks/>
          </p:cNvSpPr>
          <p:nvPr/>
        </p:nvSpPr>
        <p:spPr bwMode="auto">
          <a:xfrm>
            <a:off x="1295400" y="2855913"/>
            <a:ext cx="100013" cy="30162"/>
          </a:xfrm>
          <a:custGeom>
            <a:avLst/>
            <a:gdLst>
              <a:gd name="T0" fmla="*/ 2147483647 w 63"/>
              <a:gd name="T1" fmla="*/ 2147483647 h 19"/>
              <a:gd name="T2" fmla="*/ 2147483647 w 63"/>
              <a:gd name="T3" fmla="*/ 0 h 19"/>
              <a:gd name="T4" fmla="*/ 0 w 63"/>
              <a:gd name="T5" fmla="*/ 0 h 19"/>
              <a:gd name="T6" fmla="*/ 0 w 63"/>
              <a:gd name="T7" fmla="*/ 2147483647 h 19"/>
              <a:gd name="T8" fmla="*/ 2147483647 w 63"/>
              <a:gd name="T9" fmla="*/ 2147483647 h 19"/>
              <a:gd name="T10" fmla="*/ 2147483647 w 63"/>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9">
                <a:moveTo>
                  <a:pt x="63" y="10"/>
                </a:moveTo>
                <a:lnTo>
                  <a:pt x="63" y="0"/>
                </a:lnTo>
                <a:lnTo>
                  <a:pt x="0" y="0"/>
                </a:lnTo>
                <a:lnTo>
                  <a:pt x="0" y="19"/>
                </a:lnTo>
                <a:lnTo>
                  <a:pt x="63" y="19"/>
                </a:lnTo>
                <a:lnTo>
                  <a:pt x="63" y="10"/>
                </a:lnTo>
                <a:close/>
              </a:path>
            </a:pathLst>
          </a:custGeom>
          <a:solidFill>
            <a:schemeClr val="tx2"/>
          </a:solidFill>
          <a:ln w="9525">
            <a:solidFill>
              <a:schemeClr val="bg2"/>
            </a:solidFill>
            <a:round/>
            <a:headEnd/>
            <a:tailEnd/>
          </a:ln>
        </p:spPr>
        <p:txBody>
          <a:bodyPr/>
          <a:lstStyle/>
          <a:p>
            <a:endParaRPr lang="en-GB"/>
          </a:p>
        </p:txBody>
      </p:sp>
      <p:sp>
        <p:nvSpPr>
          <p:cNvPr id="58531" name="Freeform 163"/>
          <p:cNvSpPr>
            <a:spLocks/>
          </p:cNvSpPr>
          <p:nvPr/>
        </p:nvSpPr>
        <p:spPr bwMode="auto">
          <a:xfrm>
            <a:off x="1295400" y="3587750"/>
            <a:ext cx="100013" cy="33338"/>
          </a:xfrm>
          <a:custGeom>
            <a:avLst/>
            <a:gdLst>
              <a:gd name="T0" fmla="*/ 2147483647 w 63"/>
              <a:gd name="T1" fmla="*/ 2147483647 h 22"/>
              <a:gd name="T2" fmla="*/ 2147483647 w 63"/>
              <a:gd name="T3" fmla="*/ 0 h 22"/>
              <a:gd name="T4" fmla="*/ 0 w 63"/>
              <a:gd name="T5" fmla="*/ 0 h 22"/>
              <a:gd name="T6" fmla="*/ 0 w 63"/>
              <a:gd name="T7" fmla="*/ 2147483647 h 22"/>
              <a:gd name="T8" fmla="*/ 2147483647 w 63"/>
              <a:gd name="T9" fmla="*/ 2147483647 h 22"/>
              <a:gd name="T10" fmla="*/ 2147483647 w 63"/>
              <a:gd name="T11" fmla="*/ 214748364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63" y="10"/>
                </a:moveTo>
                <a:lnTo>
                  <a:pt x="63" y="0"/>
                </a:lnTo>
                <a:lnTo>
                  <a:pt x="0" y="0"/>
                </a:lnTo>
                <a:lnTo>
                  <a:pt x="0" y="22"/>
                </a:lnTo>
                <a:lnTo>
                  <a:pt x="63" y="22"/>
                </a:lnTo>
                <a:lnTo>
                  <a:pt x="63" y="10"/>
                </a:lnTo>
                <a:close/>
              </a:path>
            </a:pathLst>
          </a:custGeom>
          <a:solidFill>
            <a:schemeClr val="tx2"/>
          </a:solidFill>
          <a:ln w="9525">
            <a:solidFill>
              <a:schemeClr val="bg2"/>
            </a:solidFill>
            <a:round/>
            <a:headEnd/>
            <a:tailEnd/>
          </a:ln>
        </p:spPr>
        <p:txBody>
          <a:bodyPr/>
          <a:lstStyle/>
          <a:p>
            <a:endParaRPr lang="en-GB"/>
          </a:p>
        </p:txBody>
      </p:sp>
      <p:sp>
        <p:nvSpPr>
          <p:cNvPr id="58532" name="Freeform 164"/>
          <p:cNvSpPr>
            <a:spLocks/>
          </p:cNvSpPr>
          <p:nvPr/>
        </p:nvSpPr>
        <p:spPr bwMode="auto">
          <a:xfrm>
            <a:off x="1295400" y="4322763"/>
            <a:ext cx="100013" cy="30162"/>
          </a:xfrm>
          <a:custGeom>
            <a:avLst/>
            <a:gdLst>
              <a:gd name="T0" fmla="*/ 2147483647 w 63"/>
              <a:gd name="T1" fmla="*/ 2147483647 h 19"/>
              <a:gd name="T2" fmla="*/ 2147483647 w 63"/>
              <a:gd name="T3" fmla="*/ 0 h 19"/>
              <a:gd name="T4" fmla="*/ 0 w 63"/>
              <a:gd name="T5" fmla="*/ 0 h 19"/>
              <a:gd name="T6" fmla="*/ 0 w 63"/>
              <a:gd name="T7" fmla="*/ 2147483647 h 19"/>
              <a:gd name="T8" fmla="*/ 2147483647 w 63"/>
              <a:gd name="T9" fmla="*/ 2147483647 h 19"/>
              <a:gd name="T10" fmla="*/ 2147483647 w 63"/>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9">
                <a:moveTo>
                  <a:pt x="63" y="9"/>
                </a:moveTo>
                <a:lnTo>
                  <a:pt x="63" y="0"/>
                </a:lnTo>
                <a:lnTo>
                  <a:pt x="0" y="0"/>
                </a:lnTo>
                <a:lnTo>
                  <a:pt x="0" y="19"/>
                </a:lnTo>
                <a:lnTo>
                  <a:pt x="63" y="19"/>
                </a:lnTo>
                <a:lnTo>
                  <a:pt x="63" y="9"/>
                </a:lnTo>
                <a:close/>
              </a:path>
            </a:pathLst>
          </a:custGeom>
          <a:solidFill>
            <a:schemeClr val="tx2"/>
          </a:solidFill>
          <a:ln w="9525">
            <a:solidFill>
              <a:schemeClr val="bg2"/>
            </a:solidFill>
            <a:round/>
            <a:headEnd/>
            <a:tailEnd/>
          </a:ln>
        </p:spPr>
        <p:txBody>
          <a:bodyPr/>
          <a:lstStyle/>
          <a:p>
            <a:endParaRPr lang="en-GB"/>
          </a:p>
        </p:txBody>
      </p:sp>
      <p:sp>
        <p:nvSpPr>
          <p:cNvPr id="58533" name="Freeform 165"/>
          <p:cNvSpPr>
            <a:spLocks/>
          </p:cNvSpPr>
          <p:nvPr/>
        </p:nvSpPr>
        <p:spPr bwMode="auto">
          <a:xfrm>
            <a:off x="1295400" y="5054600"/>
            <a:ext cx="100013" cy="30163"/>
          </a:xfrm>
          <a:custGeom>
            <a:avLst/>
            <a:gdLst>
              <a:gd name="T0" fmla="*/ 2147483647 w 63"/>
              <a:gd name="T1" fmla="*/ 2147483647 h 19"/>
              <a:gd name="T2" fmla="*/ 2147483647 w 63"/>
              <a:gd name="T3" fmla="*/ 0 h 19"/>
              <a:gd name="T4" fmla="*/ 0 w 63"/>
              <a:gd name="T5" fmla="*/ 0 h 19"/>
              <a:gd name="T6" fmla="*/ 0 w 63"/>
              <a:gd name="T7" fmla="*/ 2147483647 h 19"/>
              <a:gd name="T8" fmla="*/ 2147483647 w 63"/>
              <a:gd name="T9" fmla="*/ 2147483647 h 19"/>
              <a:gd name="T10" fmla="*/ 2147483647 w 63"/>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9">
                <a:moveTo>
                  <a:pt x="63" y="9"/>
                </a:moveTo>
                <a:lnTo>
                  <a:pt x="63" y="0"/>
                </a:lnTo>
                <a:lnTo>
                  <a:pt x="0" y="0"/>
                </a:lnTo>
                <a:lnTo>
                  <a:pt x="0" y="19"/>
                </a:lnTo>
                <a:lnTo>
                  <a:pt x="63" y="19"/>
                </a:lnTo>
                <a:lnTo>
                  <a:pt x="63" y="9"/>
                </a:lnTo>
                <a:close/>
              </a:path>
            </a:pathLst>
          </a:custGeom>
          <a:solidFill>
            <a:schemeClr val="tx2"/>
          </a:solidFill>
          <a:ln w="9525">
            <a:solidFill>
              <a:schemeClr val="bg2"/>
            </a:solidFill>
            <a:round/>
            <a:headEnd/>
            <a:tailEnd/>
          </a:ln>
        </p:spPr>
        <p:txBody>
          <a:bodyPr/>
          <a:lstStyle/>
          <a:p>
            <a:endParaRPr lang="en-GB"/>
          </a:p>
        </p:txBody>
      </p:sp>
      <p:sp>
        <p:nvSpPr>
          <p:cNvPr id="58534" name="Rectangle 166"/>
          <p:cNvSpPr>
            <a:spLocks noChangeArrowheads="1"/>
          </p:cNvSpPr>
          <p:nvPr/>
        </p:nvSpPr>
        <p:spPr bwMode="auto">
          <a:xfrm>
            <a:off x="1422400" y="2820988"/>
            <a:ext cx="230188" cy="30480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A2C8C7"/>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sz="1400">
                <a:solidFill>
                  <a:schemeClr val="bg1"/>
                </a:solidFill>
                <a:latin typeface="Arial" pitchFamily="34" charset="0"/>
              </a:rPr>
              <a:t>°</a:t>
            </a:r>
          </a:p>
        </p:txBody>
      </p:sp>
      <p:sp>
        <p:nvSpPr>
          <p:cNvPr id="58535" name="Rectangle 167"/>
          <p:cNvSpPr>
            <a:spLocks noChangeArrowheads="1"/>
          </p:cNvSpPr>
          <p:nvPr/>
        </p:nvSpPr>
        <p:spPr bwMode="auto">
          <a:xfrm>
            <a:off x="1431925" y="3735388"/>
            <a:ext cx="230188" cy="30480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A2C8C7"/>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sz="1400">
                <a:solidFill>
                  <a:schemeClr val="bg1"/>
                </a:solidFill>
                <a:latin typeface="Arial" pitchFamily="34" charset="0"/>
              </a:rPr>
              <a:t>°</a:t>
            </a:r>
          </a:p>
        </p:txBody>
      </p:sp>
      <p:sp>
        <p:nvSpPr>
          <p:cNvPr id="58536" name="Text Box 168"/>
          <p:cNvSpPr txBox="1">
            <a:spLocks noChangeArrowheads="1"/>
          </p:cNvSpPr>
          <p:nvPr/>
        </p:nvSpPr>
        <p:spPr bwMode="auto">
          <a:xfrm>
            <a:off x="6757988" y="6324600"/>
            <a:ext cx="216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i="1">
                <a:solidFill>
                  <a:schemeClr val="tx1"/>
                </a:solidFill>
              </a:rPr>
              <a:t>Csernansky et al 2002</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7188" y="241300"/>
            <a:ext cx="8458200" cy="846138"/>
          </a:xfrm>
        </p:spPr>
        <p:txBody>
          <a:bodyPr/>
          <a:lstStyle/>
          <a:p>
            <a:pPr algn="ctr"/>
            <a:r>
              <a:rPr lang="en-US" sz="3600" smtClean="0">
                <a:solidFill>
                  <a:srgbClr val="000066"/>
                </a:solidFill>
                <a:latin typeface="Tahoma" pitchFamily="34" charset="0"/>
              </a:rPr>
              <a:t>FIRST-GENERATION ANTIPSYCHOTICS</a:t>
            </a:r>
          </a:p>
        </p:txBody>
      </p:sp>
      <p:graphicFrame>
        <p:nvGraphicFramePr>
          <p:cNvPr id="2" name="Table 1"/>
          <p:cNvGraphicFramePr>
            <a:graphicFrameLocks noGrp="1"/>
          </p:cNvGraphicFramePr>
          <p:nvPr/>
        </p:nvGraphicFramePr>
        <p:xfrm>
          <a:off x="1219200" y="1524000"/>
          <a:ext cx="6629400" cy="4267200"/>
        </p:xfrm>
        <a:graphic>
          <a:graphicData uri="http://schemas.openxmlformats.org/drawingml/2006/table">
            <a:tbl>
              <a:tblPr firstRow="1" bandRow="1">
                <a:tableStyleId>{00A15C55-8517-42AA-B614-E9B94910E393}</a:tableStyleId>
              </a:tblPr>
              <a:tblGrid>
                <a:gridCol w="3200400"/>
                <a:gridCol w="3429000"/>
              </a:tblGrid>
              <a:tr h="370840">
                <a:tc>
                  <a:txBody>
                    <a:bodyPr/>
                    <a:lstStyle/>
                    <a:p>
                      <a:pPr algn="ctr"/>
                      <a:r>
                        <a:rPr lang="en-US" sz="2000" dirty="0" smtClean="0"/>
                        <a:t>Classification by</a:t>
                      </a:r>
                    </a:p>
                    <a:p>
                      <a:pPr algn="ctr"/>
                      <a:r>
                        <a:rPr lang="en-US" sz="2000" dirty="0" smtClean="0"/>
                        <a:t>chemical type</a:t>
                      </a:r>
                      <a:endParaRPr lang="en-GB" sz="2000" dirty="0">
                        <a:solidFill>
                          <a:schemeClr val="bg1"/>
                        </a:solidFill>
                      </a:endParaRPr>
                    </a:p>
                  </a:txBody>
                  <a:tcPr>
                    <a:solidFill>
                      <a:srgbClr val="0000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Representative drug</a:t>
                      </a:r>
                    </a:p>
                    <a:p>
                      <a:pPr algn="ctr"/>
                      <a:endParaRPr lang="en-GB" sz="2000" dirty="0">
                        <a:solidFill>
                          <a:schemeClr val="bg1"/>
                        </a:solidFill>
                      </a:endParaRPr>
                    </a:p>
                  </a:txBody>
                  <a:tcPr>
                    <a:solidFill>
                      <a:srgbClr val="000066"/>
                    </a:solidFill>
                  </a:tcPr>
                </a:tc>
              </a:tr>
              <a:tr h="370840">
                <a:tc>
                  <a:txBody>
                    <a:bodyPr/>
                    <a:lstStyle/>
                    <a:p>
                      <a:r>
                        <a:rPr lang="en-US" sz="2000" dirty="0" smtClean="0"/>
                        <a:t>Phenothiazines</a:t>
                      </a:r>
                      <a:endParaRPr lang="en-GB" sz="2000" b="1" dirty="0"/>
                    </a:p>
                  </a:txBody>
                  <a:tcPr/>
                </a:tc>
                <a:tc>
                  <a:txBody>
                    <a:bodyPr/>
                    <a:lstStyle/>
                    <a:p>
                      <a:endParaRPr lang="en-GB" sz="2000" i="0" dirty="0"/>
                    </a:p>
                  </a:txBody>
                  <a:tcPr/>
                </a:tc>
              </a:tr>
              <a:tr h="370840">
                <a:tc>
                  <a:txBody>
                    <a:bodyPr/>
                    <a:lstStyle/>
                    <a:p>
                      <a:r>
                        <a:rPr lang="en-US" sz="1800" dirty="0" smtClean="0"/>
                        <a:t>         Aliphatic</a:t>
                      </a:r>
                      <a:endParaRPr lang="en-GB" sz="18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t>chlorpromazine</a:t>
                      </a:r>
                      <a:endParaRPr lang="en-GB" sz="2000" i="0" dirty="0"/>
                    </a:p>
                  </a:txBody>
                  <a:tcPr/>
                </a:tc>
              </a:tr>
              <a:tr h="370840">
                <a:tc>
                  <a:txBody>
                    <a:bodyPr/>
                    <a:lstStyle/>
                    <a:p>
                      <a:r>
                        <a:rPr lang="en-GB" sz="1800" dirty="0" smtClean="0"/>
                        <a:t>         </a:t>
                      </a:r>
                      <a:r>
                        <a:rPr lang="en-GB" sz="1800" dirty="0" err="1" smtClean="0"/>
                        <a:t>Piperidine</a:t>
                      </a:r>
                      <a:endParaRPr lang="en-GB" sz="18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t>thioridazine</a:t>
                      </a:r>
                      <a:endParaRPr lang="en-GB" sz="2000" i="0" dirty="0"/>
                    </a:p>
                  </a:txBody>
                  <a:tcPr/>
                </a:tc>
              </a:tr>
              <a:tr h="370840">
                <a:tc>
                  <a:txBody>
                    <a:bodyPr/>
                    <a:lstStyle/>
                    <a:p>
                      <a:r>
                        <a:rPr lang="en-GB" sz="1800" dirty="0" smtClean="0"/>
                        <a:t>         </a:t>
                      </a:r>
                      <a:r>
                        <a:rPr lang="en-GB" sz="1800" dirty="0" err="1" smtClean="0"/>
                        <a:t>Piperazine</a:t>
                      </a:r>
                      <a:endParaRPr lang="en-GB" sz="18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t>trifluoperazine</a:t>
                      </a:r>
                      <a:endParaRPr lang="en-GB" sz="2000" i="0" dirty="0"/>
                    </a:p>
                  </a:txBody>
                  <a:tcPr/>
                </a:tc>
              </a:tr>
              <a:tr h="370840">
                <a:tc>
                  <a:txBody>
                    <a:bodyPr/>
                    <a:lstStyle/>
                    <a:p>
                      <a:r>
                        <a:rPr lang="en-US" sz="2000" dirty="0" err="1" smtClean="0"/>
                        <a:t>Thioxanthines</a:t>
                      </a:r>
                      <a:endParaRPr lang="en-GB" sz="2000" b="1" dirty="0"/>
                    </a:p>
                  </a:txBody>
                  <a:tcPr/>
                </a:tc>
                <a:tc>
                  <a:txBody>
                    <a:bodyPr/>
                    <a:lstStyle/>
                    <a:p>
                      <a:pPr algn="ctr"/>
                      <a:r>
                        <a:rPr lang="en-GB" sz="2000" dirty="0" smtClean="0"/>
                        <a:t>flupenthixol</a:t>
                      </a:r>
                      <a:endParaRPr lang="en-GB" sz="2000" i="0" dirty="0"/>
                    </a:p>
                  </a:txBody>
                  <a:tcPr/>
                </a:tc>
              </a:tr>
              <a:tr h="370840">
                <a:tc>
                  <a:txBody>
                    <a:bodyPr/>
                    <a:lstStyle/>
                    <a:p>
                      <a:r>
                        <a:rPr lang="en-US" sz="2000" dirty="0" err="1" smtClean="0"/>
                        <a:t>Butyrophenones</a:t>
                      </a:r>
                      <a:endParaRPr lang="en-GB" sz="2000" b="1" dirty="0"/>
                    </a:p>
                  </a:txBody>
                  <a:tcPr/>
                </a:tc>
                <a:tc>
                  <a:txBody>
                    <a:bodyPr/>
                    <a:lstStyle/>
                    <a:p>
                      <a:pPr algn="ctr"/>
                      <a:r>
                        <a:rPr lang="en-GB" sz="2000" dirty="0" smtClean="0"/>
                        <a:t>haloperidol</a:t>
                      </a:r>
                      <a:endParaRPr lang="en-GB" sz="2000" i="0" dirty="0"/>
                    </a:p>
                  </a:txBody>
                  <a:tcPr/>
                </a:tc>
              </a:tr>
              <a:tr h="370840">
                <a:tc>
                  <a:txBody>
                    <a:bodyPr/>
                    <a:lstStyle/>
                    <a:p>
                      <a:r>
                        <a:rPr lang="en-US" sz="2000" dirty="0" err="1" smtClean="0"/>
                        <a:t>Diphenylbutylpiperidines</a:t>
                      </a:r>
                      <a:endParaRPr lang="en-GB" sz="2000" b="1" dirty="0"/>
                    </a:p>
                  </a:txBody>
                  <a:tcPr/>
                </a:tc>
                <a:tc>
                  <a:txBody>
                    <a:bodyPr/>
                    <a:lstStyle/>
                    <a:p>
                      <a:pPr algn="ctr"/>
                      <a:r>
                        <a:rPr lang="en-GB" sz="2000" dirty="0" smtClean="0"/>
                        <a:t>pimozide</a:t>
                      </a:r>
                      <a:endParaRPr lang="en-GB" sz="2000" i="0" dirty="0"/>
                    </a:p>
                  </a:txBody>
                  <a:tcPr/>
                </a:tc>
              </a:tr>
              <a:tr h="370840">
                <a:tc>
                  <a:txBody>
                    <a:bodyPr/>
                    <a:lstStyle/>
                    <a:p>
                      <a:r>
                        <a:rPr lang="en-US" sz="2000" dirty="0" err="1" smtClean="0"/>
                        <a:t>Dibenzoxapines</a:t>
                      </a:r>
                      <a:endParaRPr lang="en-GB" sz="2000" b="1" dirty="0"/>
                    </a:p>
                  </a:txBody>
                  <a:tcPr/>
                </a:tc>
                <a:tc>
                  <a:txBody>
                    <a:bodyPr/>
                    <a:lstStyle/>
                    <a:p>
                      <a:pPr algn="ctr"/>
                      <a:r>
                        <a:rPr lang="en-GB" sz="2000" dirty="0" smtClean="0"/>
                        <a:t>sulpiride</a:t>
                      </a:r>
                      <a:endParaRPr lang="en-GB" sz="2000" i="0" dirty="0"/>
                    </a:p>
                  </a:txBody>
                  <a:tcPr/>
                </a:tc>
              </a:tr>
              <a:tr h="370840">
                <a:tc>
                  <a:txBody>
                    <a:bodyPr/>
                    <a:lstStyle/>
                    <a:p>
                      <a:r>
                        <a:rPr lang="en-US" sz="2000" dirty="0" err="1" smtClean="0"/>
                        <a:t>Indoles</a:t>
                      </a:r>
                      <a:endParaRPr lang="en-GB" sz="2000" b="1" dirty="0"/>
                    </a:p>
                  </a:txBody>
                  <a:tcPr/>
                </a:tc>
                <a:tc>
                  <a:txBody>
                    <a:bodyPr/>
                    <a:lstStyle/>
                    <a:p>
                      <a:pPr algn="ctr"/>
                      <a:r>
                        <a:rPr lang="en-GB" sz="2000" dirty="0" smtClean="0"/>
                        <a:t>oxypertine</a:t>
                      </a:r>
                      <a:endParaRPr lang="en-GB" sz="2000" i="0"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31800" y="152400"/>
            <a:ext cx="8267700" cy="863600"/>
          </a:xfrm>
        </p:spPr>
        <p:txBody>
          <a:bodyPr/>
          <a:lstStyle/>
          <a:p>
            <a:pPr algn="ctr">
              <a:defRPr/>
            </a:pPr>
            <a:r>
              <a:rPr lang="en-GB" sz="2400" dirty="0" smtClean="0">
                <a:solidFill>
                  <a:srgbClr val="000066"/>
                </a:solidFill>
                <a:latin typeface="+mn-lt"/>
              </a:rPr>
              <a:t>Meta-analysis of 23 RCTs (n=4,5050) lasting ≥6 months, comparing SGAs with FGAs in schizophrenia</a:t>
            </a:r>
            <a:endParaRPr lang="en-GB" sz="2400" dirty="0">
              <a:solidFill>
                <a:srgbClr val="000066"/>
              </a:solidFill>
              <a:latin typeface="+mn-lt"/>
            </a:endParaRPr>
          </a:p>
        </p:txBody>
      </p:sp>
      <p:sp>
        <p:nvSpPr>
          <p:cNvPr id="2" name="Date Placeholder 1"/>
          <p:cNvSpPr>
            <a:spLocks noGrp="1"/>
          </p:cNvSpPr>
          <p:nvPr>
            <p:ph type="dt" sz="quarter" idx="10"/>
          </p:nvPr>
        </p:nvSpPr>
        <p:spPr>
          <a:xfrm>
            <a:off x="571500" y="4800600"/>
            <a:ext cx="3848100" cy="304800"/>
          </a:xfrm>
        </p:spPr>
        <p:txBody>
          <a:bodyPr/>
          <a:lstStyle/>
          <a:p>
            <a:pPr algn="ctr">
              <a:defRPr/>
            </a:pPr>
            <a:r>
              <a:rPr lang="en-US" sz="1800" b="1" dirty="0" smtClean="0">
                <a:solidFill>
                  <a:srgbClr val="000066"/>
                </a:solidFill>
                <a:latin typeface="+mn-lt"/>
              </a:rPr>
              <a:t>Study-defined relapse </a:t>
            </a:r>
            <a:r>
              <a:rPr lang="en-US" sz="1800" dirty="0" smtClean="0">
                <a:solidFill>
                  <a:schemeClr val="tx1"/>
                </a:solidFill>
                <a:latin typeface="+mn-lt"/>
              </a:rPr>
              <a:t>(NNT=17)</a:t>
            </a:r>
            <a:endParaRPr lang="en-US" sz="1800" dirty="0">
              <a:solidFill>
                <a:schemeClr val="tx1"/>
              </a:solidFill>
              <a:latin typeface="+mn-lt"/>
            </a:endParaRPr>
          </a:p>
        </p:txBody>
      </p:sp>
      <p:sp>
        <p:nvSpPr>
          <p:cNvPr id="3" name="Slide Number Placeholder 2"/>
          <p:cNvSpPr>
            <a:spLocks noGrp="1"/>
          </p:cNvSpPr>
          <p:nvPr>
            <p:ph type="sldNum" sz="quarter" idx="12"/>
          </p:nvPr>
        </p:nvSpPr>
        <p:spPr>
          <a:xfrm>
            <a:off x="5932488" y="4800600"/>
            <a:ext cx="1905000" cy="317500"/>
          </a:xfrm>
        </p:spPr>
        <p:txBody>
          <a:bodyPr/>
          <a:lstStyle/>
          <a:p>
            <a:pPr algn="ctr">
              <a:defRPr/>
            </a:pPr>
            <a:r>
              <a:rPr lang="en-US" sz="1800" b="1" dirty="0" smtClean="0">
                <a:solidFill>
                  <a:srgbClr val="000066"/>
                </a:solidFill>
                <a:latin typeface="+mn-lt"/>
              </a:rPr>
              <a:t>Hospitalisation</a:t>
            </a:r>
            <a:endParaRPr lang="en-US" sz="1800" b="1" dirty="0">
              <a:solidFill>
                <a:srgbClr val="000066"/>
              </a:solidFill>
              <a:latin typeface="+mn-lt"/>
            </a:endParaRPr>
          </a:p>
        </p:txBody>
      </p:sp>
      <p:pic>
        <p:nvPicPr>
          <p:cNvPr id="593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1104900"/>
            <a:ext cx="441642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104900"/>
            <a:ext cx="41941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9225" y="5189538"/>
            <a:ext cx="8832850" cy="1662112"/>
          </a:xfrm>
          <a:prstGeom prst="rect">
            <a:avLst/>
          </a:prstGeom>
          <a:noFill/>
        </p:spPr>
        <p:txBody>
          <a:bodyPr>
            <a:spAutoFit/>
          </a:bodyPr>
          <a:lstStyle/>
          <a:p>
            <a:pPr marL="285750" indent="-285750">
              <a:buClr>
                <a:srgbClr val="000066"/>
              </a:buClr>
              <a:buSzPct val="75000"/>
              <a:buFont typeface="Arial" pitchFamily="34" charset="0"/>
              <a:buChar char="•"/>
              <a:defRPr/>
            </a:pPr>
            <a:r>
              <a:rPr lang="en-GB" dirty="0">
                <a:solidFill>
                  <a:schemeClr val="tx1"/>
                </a:solidFill>
              </a:rPr>
              <a:t>Individually, SGAs not consistently superior to FGAs</a:t>
            </a:r>
          </a:p>
          <a:p>
            <a:pPr marL="285750" indent="-285750">
              <a:buClr>
                <a:srgbClr val="000066"/>
              </a:buClr>
              <a:buSzPct val="75000"/>
              <a:buFont typeface="Arial" pitchFamily="34" charset="0"/>
              <a:buChar char="•"/>
              <a:defRPr/>
            </a:pPr>
            <a:r>
              <a:rPr lang="en-GB" dirty="0">
                <a:solidFill>
                  <a:schemeClr val="tx1"/>
                </a:solidFill>
              </a:rPr>
              <a:t>As a group, SGAs:</a:t>
            </a:r>
          </a:p>
          <a:p>
            <a:pPr marL="742950" lvl="1" indent="-285750">
              <a:buClr>
                <a:srgbClr val="000066"/>
              </a:buClr>
              <a:buSzPct val="75000"/>
              <a:buFont typeface="Arial" pitchFamily="34" charset="0"/>
              <a:buChar char="•"/>
              <a:defRPr/>
            </a:pPr>
            <a:r>
              <a:rPr lang="en-GB" sz="1600" dirty="0">
                <a:solidFill>
                  <a:schemeClr val="tx1"/>
                </a:solidFill>
              </a:rPr>
              <a:t>Sig. associated with fewer study-defined relapses and hospitalisations</a:t>
            </a:r>
          </a:p>
          <a:p>
            <a:pPr marL="742950" lvl="1" indent="-285750">
              <a:buClr>
                <a:srgbClr val="000066"/>
              </a:buClr>
              <a:buSzPct val="75000"/>
              <a:buFont typeface="Arial" pitchFamily="34" charset="0"/>
              <a:buChar char="•"/>
              <a:defRPr/>
            </a:pPr>
            <a:r>
              <a:rPr lang="en-GB" sz="1600" dirty="0">
                <a:solidFill>
                  <a:schemeClr val="tx1"/>
                </a:solidFill>
              </a:rPr>
              <a:t>Modest but clinically-relevant effect size</a:t>
            </a:r>
          </a:p>
          <a:p>
            <a:pPr marL="742950" lvl="1" indent="-285750">
              <a:buClr>
                <a:srgbClr val="000066"/>
              </a:buClr>
              <a:buSzPct val="75000"/>
              <a:buFont typeface="Arial" pitchFamily="34" charset="0"/>
              <a:buChar char="•"/>
              <a:defRPr/>
            </a:pPr>
            <a:r>
              <a:rPr lang="en-GB" sz="1600" dirty="0">
                <a:solidFill>
                  <a:schemeClr val="tx1"/>
                </a:solidFill>
              </a:rPr>
              <a:t>Trend-level superiority for dropout due to intolerability  </a:t>
            </a:r>
          </a:p>
          <a:p>
            <a:pPr lvl="1" algn="r">
              <a:buClr>
                <a:srgbClr val="008080"/>
              </a:buClr>
              <a:defRPr/>
            </a:pPr>
            <a:r>
              <a:rPr lang="en-GB" sz="1400" i="1" dirty="0" err="1">
                <a:solidFill>
                  <a:schemeClr val="tx1"/>
                </a:solidFill>
              </a:rPr>
              <a:t>Kishimoto</a:t>
            </a:r>
            <a:r>
              <a:rPr lang="en-GB" sz="1400" i="1" dirty="0">
                <a:solidFill>
                  <a:schemeClr val="tx1"/>
                </a:solidFill>
              </a:rPr>
              <a:t> T et al. </a:t>
            </a:r>
            <a:r>
              <a:rPr lang="en-GB" sz="1400" i="1" dirty="0" err="1">
                <a:solidFill>
                  <a:schemeClr val="tx1"/>
                </a:solidFill>
              </a:rPr>
              <a:t>Mol</a:t>
            </a:r>
            <a:r>
              <a:rPr lang="en-GB" sz="1400" i="1" dirty="0">
                <a:solidFill>
                  <a:schemeClr val="tx1"/>
                </a:solidFill>
              </a:rPr>
              <a:t> Psychiatry 2011;1-14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3550" y="257175"/>
            <a:ext cx="8051800" cy="457200"/>
          </a:xfrm>
        </p:spPr>
        <p:txBody>
          <a:bodyPr/>
          <a:lstStyle/>
          <a:p>
            <a:pPr algn="ctr"/>
            <a:r>
              <a:rPr lang="en-GB" sz="2800" smtClean="0">
                <a:solidFill>
                  <a:srgbClr val="000066"/>
                </a:solidFill>
                <a:latin typeface="Tahoma" pitchFamily="34" charset="0"/>
              </a:rPr>
              <a:t>EVIDENCE OF ANTIPSYCHOTIC EFFECTIVENESS</a:t>
            </a:r>
          </a:p>
        </p:txBody>
      </p:sp>
      <p:sp>
        <p:nvSpPr>
          <p:cNvPr id="60419" name="Rectangle 3"/>
          <p:cNvSpPr>
            <a:spLocks noGrp="1" noChangeArrowheads="1"/>
          </p:cNvSpPr>
          <p:nvPr>
            <p:ph type="body" idx="1"/>
          </p:nvPr>
        </p:nvSpPr>
        <p:spPr>
          <a:xfrm>
            <a:off x="228600" y="838200"/>
            <a:ext cx="8686800" cy="5791200"/>
          </a:xfrm>
        </p:spPr>
        <p:txBody>
          <a:bodyPr/>
          <a:lstStyle/>
          <a:p>
            <a:pPr>
              <a:lnSpc>
                <a:spcPct val="80000"/>
              </a:lnSpc>
              <a:buFont typeface="Monotype Sorts" pitchFamily="2" charset="2"/>
              <a:buNone/>
            </a:pPr>
            <a:r>
              <a:rPr lang="en-GB" sz="2400" b="1" smtClean="0">
                <a:solidFill>
                  <a:srgbClr val="000066"/>
                </a:solidFill>
              </a:rPr>
              <a:t>Controlled trials</a:t>
            </a:r>
          </a:p>
          <a:p>
            <a:pPr>
              <a:lnSpc>
                <a:spcPct val="80000"/>
              </a:lnSpc>
              <a:buClr>
                <a:srgbClr val="000066"/>
              </a:buClr>
              <a:buSzPct val="75000"/>
              <a:buFont typeface="Arial" pitchFamily="34" charset="0"/>
              <a:buChar char="•"/>
            </a:pPr>
            <a:r>
              <a:rPr lang="en-GB" altLang="zh-TW" sz="2000" smtClean="0">
                <a:ea typeface="PMingLiU" pitchFamily="18" charset="-120"/>
              </a:rPr>
              <a:t>Predominantly short-term comparisons of a new drug with placebo or active comparator, or both. </a:t>
            </a:r>
          </a:p>
          <a:p>
            <a:pPr>
              <a:lnSpc>
                <a:spcPct val="80000"/>
              </a:lnSpc>
              <a:buClr>
                <a:srgbClr val="000066"/>
              </a:buClr>
              <a:buSzPct val="75000"/>
              <a:buFont typeface="Arial" pitchFamily="34" charset="0"/>
              <a:buChar char="•"/>
            </a:pPr>
            <a:r>
              <a:rPr lang="en-GB" sz="2000" smtClean="0"/>
              <a:t>Patient cohorts not reflective of real-world population: e.g. </a:t>
            </a:r>
            <a:r>
              <a:rPr lang="en-GB" altLang="zh-TW" sz="2000" smtClean="0">
                <a:ea typeface="PMingLiU" pitchFamily="18" charset="-120"/>
              </a:rPr>
              <a:t>exclude patients with co-morbid physical or psychiatric illness, women who may conceive, or those too unwell to give informed consent.</a:t>
            </a:r>
            <a:endParaRPr lang="en-GB" sz="2000" smtClean="0"/>
          </a:p>
          <a:p>
            <a:pPr>
              <a:lnSpc>
                <a:spcPct val="80000"/>
              </a:lnSpc>
              <a:buClr>
                <a:srgbClr val="000066"/>
              </a:buClr>
              <a:buSzPct val="75000"/>
              <a:buFont typeface="Arial" pitchFamily="34" charset="0"/>
              <a:buChar char="•"/>
            </a:pPr>
            <a:r>
              <a:rPr lang="en-GB" sz="2000" smtClean="0"/>
              <a:t>Patients reluctant to participate in placebo-controlled studies</a:t>
            </a:r>
          </a:p>
          <a:p>
            <a:pPr>
              <a:lnSpc>
                <a:spcPct val="80000"/>
              </a:lnSpc>
              <a:buClr>
                <a:srgbClr val="000066"/>
              </a:buClr>
              <a:buSzPct val="75000"/>
              <a:buFont typeface="Arial" pitchFamily="34" charset="0"/>
              <a:buChar char="•"/>
            </a:pPr>
            <a:r>
              <a:rPr lang="en-GB" altLang="zh-TW" sz="2000" smtClean="0">
                <a:ea typeface="PMingLiU" pitchFamily="18" charset="-120"/>
              </a:rPr>
              <a:t>Majority conducted by the pharmaceutical industry in order to garner data to support applications for product licences </a:t>
            </a:r>
          </a:p>
          <a:p>
            <a:pPr algn="r">
              <a:lnSpc>
                <a:spcPct val="80000"/>
              </a:lnSpc>
              <a:buClr>
                <a:srgbClr val="000066"/>
              </a:buClr>
              <a:buSzPct val="75000"/>
              <a:buFont typeface="Arial" pitchFamily="34" charset="0"/>
              <a:buChar char="•"/>
            </a:pPr>
            <a:r>
              <a:rPr lang="en-GB" altLang="zh-TW" sz="1600" i="1" smtClean="0">
                <a:ea typeface="PMingLiU" pitchFamily="18" charset="-120"/>
              </a:rPr>
              <a:t>	Heres et al 2006, Kane and Leucht, 2008</a:t>
            </a:r>
            <a:endParaRPr lang="en-GB" altLang="zh-TW" sz="1600" smtClean="0">
              <a:ea typeface="PMingLiU" pitchFamily="18" charset="-120"/>
            </a:endParaRPr>
          </a:p>
          <a:p>
            <a:pPr>
              <a:lnSpc>
                <a:spcPct val="80000"/>
              </a:lnSpc>
              <a:buClr>
                <a:srgbClr val="000066"/>
              </a:buClr>
              <a:buSzPct val="75000"/>
              <a:buFont typeface="Arial" pitchFamily="34" charset="0"/>
              <a:buChar char="•"/>
            </a:pPr>
            <a:r>
              <a:rPr lang="en-GB" altLang="zh-TW" sz="2000" smtClean="0">
                <a:ea typeface="PMingLiU" pitchFamily="18" charset="-120"/>
              </a:rPr>
              <a:t>Clinicians may therefore be sceptical about the generalisability of trial findings and their applicability to every day practice. </a:t>
            </a:r>
            <a:endParaRPr lang="en-GB" sz="2000" smtClean="0"/>
          </a:p>
          <a:p>
            <a:pPr>
              <a:lnSpc>
                <a:spcPct val="80000"/>
              </a:lnSpc>
              <a:buClr>
                <a:schemeClr val="tx1"/>
              </a:buClr>
              <a:buSzPct val="75000"/>
              <a:buFontTx/>
              <a:buChar char="•"/>
            </a:pPr>
            <a:endParaRPr lang="en-GB" sz="800" smtClean="0"/>
          </a:p>
          <a:p>
            <a:pPr>
              <a:lnSpc>
                <a:spcPct val="80000"/>
              </a:lnSpc>
              <a:buFont typeface="Monotype Sorts" pitchFamily="2" charset="2"/>
              <a:buNone/>
            </a:pPr>
            <a:r>
              <a:rPr lang="en-GB" sz="2400" b="1" smtClean="0">
                <a:solidFill>
                  <a:srgbClr val="000066"/>
                </a:solidFill>
              </a:rPr>
              <a:t>Pragmatic studies</a:t>
            </a:r>
          </a:p>
          <a:p>
            <a:pPr>
              <a:lnSpc>
                <a:spcPct val="80000"/>
              </a:lnSpc>
              <a:buClr>
                <a:srgbClr val="000066"/>
              </a:buClr>
              <a:buSzPct val="75000"/>
              <a:buFontTx/>
              <a:buChar char="•"/>
            </a:pPr>
            <a:r>
              <a:rPr lang="en-GB" sz="2000" smtClean="0"/>
              <a:t>Enrol a wide range of patients</a:t>
            </a:r>
          </a:p>
          <a:p>
            <a:pPr>
              <a:lnSpc>
                <a:spcPct val="80000"/>
              </a:lnSpc>
              <a:buClr>
                <a:srgbClr val="000066"/>
              </a:buClr>
              <a:buSzPct val="75000"/>
              <a:buFontTx/>
              <a:buChar char="•"/>
            </a:pPr>
            <a:r>
              <a:rPr lang="en-GB" sz="2000" smtClean="0"/>
              <a:t>Reflect conditions of clinical practice</a:t>
            </a:r>
          </a:p>
          <a:p>
            <a:pPr>
              <a:lnSpc>
                <a:spcPct val="80000"/>
              </a:lnSpc>
              <a:buClr>
                <a:srgbClr val="000066"/>
              </a:buClr>
              <a:buSzPct val="75000"/>
              <a:buFontTx/>
              <a:buChar char="•"/>
            </a:pPr>
            <a:r>
              <a:rPr lang="en-GB" sz="2000" smtClean="0"/>
              <a:t>Focus on real-life outcome measures, such as relapse, re-hospitalisation rates and treatment continuation</a:t>
            </a:r>
            <a:endParaRPr lang="en-GB" sz="1200" smtClean="0"/>
          </a:p>
          <a:p>
            <a:pPr algn="r">
              <a:lnSpc>
                <a:spcPct val="80000"/>
              </a:lnSpc>
              <a:buFont typeface="Monotype Sorts" pitchFamily="2" charset="2"/>
              <a:buNone/>
            </a:pPr>
            <a:r>
              <a:rPr lang="en-GB" sz="1600" smtClean="0"/>
              <a:t>	</a:t>
            </a:r>
            <a:r>
              <a:rPr lang="en-GB" sz="1600" i="1" smtClean="0"/>
              <a:t>Bowen &amp; Barnes Human Psychopharmacology 1994 </a:t>
            </a:r>
          </a:p>
          <a:p>
            <a:pPr algn="r">
              <a:lnSpc>
                <a:spcPct val="80000"/>
              </a:lnSpc>
              <a:buFont typeface="Monotype Sorts" pitchFamily="2" charset="2"/>
              <a:buNone/>
            </a:pPr>
            <a:r>
              <a:rPr lang="en-GB" sz="1600" i="1" smtClean="0"/>
              <a:t>Hofer et al. J Clin Psychopharmacol 2000; Hummer et al. J Clin Psychiatry 2003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250825" y="2209800"/>
            <a:ext cx="8713788" cy="4343400"/>
          </a:xfrm>
        </p:spPr>
        <p:txBody>
          <a:bodyPr/>
          <a:lstStyle/>
          <a:p>
            <a:pPr>
              <a:lnSpc>
                <a:spcPct val="90000"/>
              </a:lnSpc>
              <a:buClr>
                <a:srgbClr val="000066"/>
              </a:buClr>
              <a:buSzPct val="75000"/>
              <a:buFontTx/>
              <a:buChar char="•"/>
            </a:pPr>
            <a:r>
              <a:rPr lang="en-GB" sz="2800" smtClean="0"/>
              <a:t>Double-blind study: SGAs v FGA</a:t>
            </a:r>
          </a:p>
          <a:p>
            <a:pPr>
              <a:lnSpc>
                <a:spcPct val="90000"/>
              </a:lnSpc>
              <a:buClr>
                <a:srgbClr val="000066"/>
              </a:buClr>
              <a:buSzPct val="75000"/>
              <a:buFontTx/>
              <a:buChar char="•"/>
            </a:pPr>
            <a:r>
              <a:rPr lang="en-GB" sz="2800" smtClean="0"/>
              <a:t>1,493 pts with schizophrenia</a:t>
            </a:r>
          </a:p>
          <a:p>
            <a:pPr>
              <a:lnSpc>
                <a:spcPct val="90000"/>
              </a:lnSpc>
              <a:buClr>
                <a:srgbClr val="000066"/>
              </a:buClr>
              <a:buSzPct val="75000"/>
              <a:buFontTx/>
              <a:buChar char="•"/>
            </a:pPr>
            <a:r>
              <a:rPr lang="en-GB" sz="2800" smtClean="0"/>
              <a:t>Recruited at 57 US sites</a:t>
            </a:r>
          </a:p>
          <a:p>
            <a:pPr>
              <a:lnSpc>
                <a:spcPct val="90000"/>
              </a:lnSpc>
              <a:buClr>
                <a:srgbClr val="000066"/>
              </a:buClr>
              <a:buSzPct val="75000"/>
              <a:buFontTx/>
              <a:buChar char="•"/>
            </a:pPr>
            <a:r>
              <a:rPr lang="en-GB" sz="2800" smtClean="0"/>
              <a:t>Randomised to:</a:t>
            </a:r>
          </a:p>
          <a:p>
            <a:pPr lvl="1">
              <a:lnSpc>
                <a:spcPct val="90000"/>
              </a:lnSpc>
              <a:buClr>
                <a:srgbClr val="000066"/>
              </a:buClr>
              <a:buSzPct val="75000"/>
              <a:buFontTx/>
              <a:buChar char="•"/>
            </a:pPr>
            <a:r>
              <a:rPr lang="en-GB" sz="2400" smtClean="0">
                <a:solidFill>
                  <a:srgbClr val="000066"/>
                </a:solidFill>
              </a:rPr>
              <a:t>perphenazine (8-32mg/day) </a:t>
            </a:r>
          </a:p>
          <a:p>
            <a:pPr lvl="1">
              <a:lnSpc>
                <a:spcPct val="90000"/>
              </a:lnSpc>
              <a:buClr>
                <a:srgbClr val="000066"/>
              </a:buClr>
              <a:buSzPct val="75000"/>
              <a:buFontTx/>
              <a:buChar char="•"/>
            </a:pPr>
            <a:r>
              <a:rPr lang="en-GB" sz="2400" smtClean="0"/>
              <a:t>olanzapine (7.5-30mg/day)</a:t>
            </a:r>
          </a:p>
          <a:p>
            <a:pPr lvl="1">
              <a:lnSpc>
                <a:spcPct val="90000"/>
              </a:lnSpc>
              <a:buClr>
                <a:srgbClr val="000066"/>
              </a:buClr>
              <a:buSzPct val="75000"/>
              <a:buFontTx/>
              <a:buChar char="•"/>
            </a:pPr>
            <a:r>
              <a:rPr lang="en-GB" sz="2400" smtClean="0"/>
              <a:t>quetiapine (200-800mg/day)</a:t>
            </a:r>
          </a:p>
          <a:p>
            <a:pPr lvl="1">
              <a:lnSpc>
                <a:spcPct val="90000"/>
              </a:lnSpc>
              <a:buClr>
                <a:srgbClr val="000066"/>
              </a:buClr>
              <a:buSzPct val="75000"/>
              <a:buFontTx/>
              <a:buChar char="•"/>
            </a:pPr>
            <a:r>
              <a:rPr lang="en-GB" sz="2400" smtClean="0"/>
              <a:t>risperidone (1.5-6mg/day)</a:t>
            </a:r>
          </a:p>
          <a:p>
            <a:pPr lvl="1">
              <a:lnSpc>
                <a:spcPct val="90000"/>
              </a:lnSpc>
              <a:buClr>
                <a:srgbClr val="000066"/>
              </a:buClr>
              <a:buSzPct val="75000"/>
              <a:buFontTx/>
              <a:buChar char="•"/>
            </a:pPr>
            <a:r>
              <a:rPr lang="en-GB" sz="2400" smtClean="0"/>
              <a:t>ziprasidone (40-160mg/day) </a:t>
            </a:r>
          </a:p>
          <a:p>
            <a:pPr lvl="1">
              <a:lnSpc>
                <a:spcPct val="90000"/>
              </a:lnSpc>
              <a:buClr>
                <a:srgbClr val="000099"/>
              </a:buClr>
              <a:buSzPct val="75000"/>
              <a:buFontTx/>
              <a:buChar char="•"/>
            </a:pPr>
            <a:endParaRPr lang="en-GB" sz="1000" smtClean="0"/>
          </a:p>
          <a:p>
            <a:pPr lvl="1">
              <a:lnSpc>
                <a:spcPct val="90000"/>
              </a:lnSpc>
              <a:buClr>
                <a:srgbClr val="000099"/>
              </a:buClr>
              <a:buSzPct val="75000"/>
              <a:buFontTx/>
              <a:buNone/>
            </a:pPr>
            <a:r>
              <a:rPr kumimoji="0" lang="en-US" sz="1600" smtClean="0">
                <a:solidFill>
                  <a:srgbClr val="000000"/>
                </a:solidFill>
              </a:rPr>
              <a:t>                                               </a:t>
            </a:r>
            <a:r>
              <a:rPr kumimoji="0" lang="en-US" sz="1600" i="1" smtClean="0">
                <a:solidFill>
                  <a:srgbClr val="000000"/>
                </a:solidFill>
              </a:rPr>
              <a:t>Lieberman JA et al. N Engl J Med. 2005;353:1209-1223</a:t>
            </a:r>
            <a:endParaRPr kumimoji="0" lang="en-GB" sz="1600" i="1" smtClean="0">
              <a:solidFill>
                <a:srgbClr val="000000"/>
              </a:solidFill>
            </a:endParaRPr>
          </a:p>
        </p:txBody>
      </p:sp>
      <p:pic>
        <p:nvPicPr>
          <p:cNvPr id="61443" name="Picture 3" descr="CATIE (Clinical Antipsychotic Trials of Intervention Effectivene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
            <a:ext cx="63246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895975" y="1422400"/>
            <a:ext cx="1817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US" sz="1200">
                <a:solidFill>
                  <a:schemeClr val="bg1"/>
                </a:solidFill>
                <a:latin typeface="Arial" pitchFamily="34" charset="0"/>
                <a:cs typeface="Arial" pitchFamily="34" charset="0"/>
              </a:rPr>
              <a:t>Overall p-value = 0.004*</a:t>
            </a:r>
          </a:p>
        </p:txBody>
      </p:sp>
      <p:grpSp>
        <p:nvGrpSpPr>
          <p:cNvPr id="62467" name="Group 3"/>
          <p:cNvGrpSpPr>
            <a:grpSpLocks noChangeAspect="1"/>
          </p:cNvGrpSpPr>
          <p:nvPr/>
        </p:nvGrpSpPr>
        <p:grpSpPr bwMode="auto">
          <a:xfrm>
            <a:off x="685800" y="1066800"/>
            <a:ext cx="7772400" cy="4114800"/>
            <a:chOff x="1156" y="935"/>
            <a:chExt cx="3754" cy="2244"/>
          </a:xfrm>
        </p:grpSpPr>
        <p:sp>
          <p:nvSpPr>
            <p:cNvPr id="62511" name="AutoShape 4"/>
            <p:cNvSpPr>
              <a:spLocks noChangeAspect="1" noChangeArrowheads="1" noTextEdit="1"/>
            </p:cNvSpPr>
            <p:nvPr/>
          </p:nvSpPr>
          <p:spPr bwMode="auto">
            <a:xfrm>
              <a:off x="1156" y="935"/>
              <a:ext cx="3754" cy="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62512" name="Group 5"/>
            <p:cNvGrpSpPr>
              <a:grpSpLocks/>
            </p:cNvGrpSpPr>
            <p:nvPr/>
          </p:nvGrpSpPr>
          <p:grpSpPr bwMode="auto">
            <a:xfrm>
              <a:off x="1836" y="1026"/>
              <a:ext cx="1206" cy="740"/>
              <a:chOff x="1836" y="1026"/>
              <a:chExt cx="1206" cy="740"/>
            </a:xfrm>
          </p:grpSpPr>
          <p:sp>
            <p:nvSpPr>
              <p:cNvPr id="63800" name="Rectangle 6"/>
              <p:cNvSpPr>
                <a:spLocks noChangeArrowheads="1"/>
              </p:cNvSpPr>
              <p:nvPr/>
            </p:nvSpPr>
            <p:spPr bwMode="auto">
              <a:xfrm>
                <a:off x="1836" y="1026"/>
                <a:ext cx="23"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01" name="Rectangle 7"/>
              <p:cNvSpPr>
                <a:spLocks noChangeArrowheads="1"/>
              </p:cNvSpPr>
              <p:nvPr/>
            </p:nvSpPr>
            <p:spPr bwMode="auto">
              <a:xfrm>
                <a:off x="1840" y="1026"/>
                <a:ext cx="19"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02" name="Rectangle 8"/>
              <p:cNvSpPr>
                <a:spLocks noChangeArrowheads="1"/>
              </p:cNvSpPr>
              <p:nvPr/>
            </p:nvSpPr>
            <p:spPr bwMode="auto">
              <a:xfrm>
                <a:off x="1840" y="1039"/>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03" name="Rectangle 9"/>
              <p:cNvSpPr>
                <a:spLocks noChangeArrowheads="1"/>
              </p:cNvSpPr>
              <p:nvPr/>
            </p:nvSpPr>
            <p:spPr bwMode="auto">
              <a:xfrm>
                <a:off x="1848" y="1039"/>
                <a:ext cx="15"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04" name="Rectangle 10"/>
              <p:cNvSpPr>
                <a:spLocks noChangeArrowheads="1"/>
              </p:cNvSpPr>
              <p:nvPr/>
            </p:nvSpPr>
            <p:spPr bwMode="auto">
              <a:xfrm>
                <a:off x="1848" y="1039"/>
                <a:ext cx="34"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05" name="Rectangle 11"/>
              <p:cNvSpPr>
                <a:spLocks noChangeArrowheads="1"/>
              </p:cNvSpPr>
              <p:nvPr/>
            </p:nvSpPr>
            <p:spPr bwMode="auto">
              <a:xfrm>
                <a:off x="1863" y="1039"/>
                <a:ext cx="19" cy="2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06" name="Rectangle 12"/>
              <p:cNvSpPr>
                <a:spLocks noChangeArrowheads="1"/>
              </p:cNvSpPr>
              <p:nvPr/>
            </p:nvSpPr>
            <p:spPr bwMode="auto">
              <a:xfrm>
                <a:off x="1863" y="1053"/>
                <a:ext cx="30"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07" name="Rectangle 13"/>
              <p:cNvSpPr>
                <a:spLocks noChangeArrowheads="1"/>
              </p:cNvSpPr>
              <p:nvPr/>
            </p:nvSpPr>
            <p:spPr bwMode="auto">
              <a:xfrm>
                <a:off x="1874" y="1053"/>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08" name="Rectangle 14"/>
              <p:cNvSpPr>
                <a:spLocks noChangeArrowheads="1"/>
              </p:cNvSpPr>
              <p:nvPr/>
            </p:nvSpPr>
            <p:spPr bwMode="auto">
              <a:xfrm>
                <a:off x="1874" y="1058"/>
                <a:ext cx="23"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09" name="Rectangle 15"/>
              <p:cNvSpPr>
                <a:spLocks noChangeArrowheads="1"/>
              </p:cNvSpPr>
              <p:nvPr/>
            </p:nvSpPr>
            <p:spPr bwMode="auto">
              <a:xfrm>
                <a:off x="1882" y="1058"/>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0" name="Rectangle 16"/>
              <p:cNvSpPr>
                <a:spLocks noChangeArrowheads="1"/>
              </p:cNvSpPr>
              <p:nvPr/>
            </p:nvSpPr>
            <p:spPr bwMode="auto">
              <a:xfrm>
                <a:off x="1882" y="1062"/>
                <a:ext cx="19"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1" name="Rectangle 17"/>
              <p:cNvSpPr>
                <a:spLocks noChangeArrowheads="1"/>
              </p:cNvSpPr>
              <p:nvPr/>
            </p:nvSpPr>
            <p:spPr bwMode="auto">
              <a:xfrm>
                <a:off x="1886" y="1062"/>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2" name="Rectangle 18"/>
              <p:cNvSpPr>
                <a:spLocks noChangeArrowheads="1"/>
              </p:cNvSpPr>
              <p:nvPr/>
            </p:nvSpPr>
            <p:spPr bwMode="auto">
              <a:xfrm>
                <a:off x="1886" y="1071"/>
                <a:ext cx="41"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3" name="Rectangle 19"/>
              <p:cNvSpPr>
                <a:spLocks noChangeArrowheads="1"/>
              </p:cNvSpPr>
              <p:nvPr/>
            </p:nvSpPr>
            <p:spPr bwMode="auto">
              <a:xfrm>
                <a:off x="1908" y="1071"/>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4" name="Rectangle 20"/>
              <p:cNvSpPr>
                <a:spLocks noChangeArrowheads="1"/>
              </p:cNvSpPr>
              <p:nvPr/>
            </p:nvSpPr>
            <p:spPr bwMode="auto">
              <a:xfrm>
                <a:off x="1908" y="1080"/>
                <a:ext cx="31"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5" name="Rectangle 21"/>
              <p:cNvSpPr>
                <a:spLocks noChangeArrowheads="1"/>
              </p:cNvSpPr>
              <p:nvPr/>
            </p:nvSpPr>
            <p:spPr bwMode="auto">
              <a:xfrm>
                <a:off x="1923" y="1080"/>
                <a:ext cx="16" cy="2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6" name="Rectangle 22"/>
              <p:cNvSpPr>
                <a:spLocks noChangeArrowheads="1"/>
              </p:cNvSpPr>
              <p:nvPr/>
            </p:nvSpPr>
            <p:spPr bwMode="auto">
              <a:xfrm>
                <a:off x="1923" y="1089"/>
                <a:ext cx="19"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7" name="Rectangle 23"/>
              <p:cNvSpPr>
                <a:spLocks noChangeArrowheads="1"/>
              </p:cNvSpPr>
              <p:nvPr/>
            </p:nvSpPr>
            <p:spPr bwMode="auto">
              <a:xfrm>
                <a:off x="1927" y="1089"/>
                <a:ext cx="15"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8" name="Rectangle 24"/>
              <p:cNvSpPr>
                <a:spLocks noChangeArrowheads="1"/>
              </p:cNvSpPr>
              <p:nvPr/>
            </p:nvSpPr>
            <p:spPr bwMode="auto">
              <a:xfrm>
                <a:off x="1927" y="1094"/>
                <a:ext cx="19"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19" name="Rectangle 25"/>
              <p:cNvSpPr>
                <a:spLocks noChangeArrowheads="1"/>
              </p:cNvSpPr>
              <p:nvPr/>
            </p:nvSpPr>
            <p:spPr bwMode="auto">
              <a:xfrm>
                <a:off x="1931" y="1094"/>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0" name="Rectangle 26"/>
              <p:cNvSpPr>
                <a:spLocks noChangeArrowheads="1"/>
              </p:cNvSpPr>
              <p:nvPr/>
            </p:nvSpPr>
            <p:spPr bwMode="auto">
              <a:xfrm>
                <a:off x="1931" y="1099"/>
                <a:ext cx="23"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1" name="Rectangle 27"/>
              <p:cNvSpPr>
                <a:spLocks noChangeArrowheads="1"/>
              </p:cNvSpPr>
              <p:nvPr/>
            </p:nvSpPr>
            <p:spPr bwMode="auto">
              <a:xfrm>
                <a:off x="1939" y="1099"/>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2" name="Rectangle 28"/>
              <p:cNvSpPr>
                <a:spLocks noChangeArrowheads="1"/>
              </p:cNvSpPr>
              <p:nvPr/>
            </p:nvSpPr>
            <p:spPr bwMode="auto">
              <a:xfrm>
                <a:off x="1939" y="1103"/>
                <a:ext cx="2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3" name="Rectangle 29"/>
              <p:cNvSpPr>
                <a:spLocks noChangeArrowheads="1"/>
              </p:cNvSpPr>
              <p:nvPr/>
            </p:nvSpPr>
            <p:spPr bwMode="auto">
              <a:xfrm>
                <a:off x="1942" y="1103"/>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4" name="Rectangle 30"/>
              <p:cNvSpPr>
                <a:spLocks noChangeArrowheads="1"/>
              </p:cNvSpPr>
              <p:nvPr/>
            </p:nvSpPr>
            <p:spPr bwMode="auto">
              <a:xfrm>
                <a:off x="1942" y="1112"/>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5" name="Rectangle 31"/>
              <p:cNvSpPr>
                <a:spLocks noChangeArrowheads="1"/>
              </p:cNvSpPr>
              <p:nvPr/>
            </p:nvSpPr>
            <p:spPr bwMode="auto">
              <a:xfrm>
                <a:off x="1950" y="1112"/>
                <a:ext cx="15"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6" name="Rectangle 32"/>
              <p:cNvSpPr>
                <a:spLocks noChangeArrowheads="1"/>
              </p:cNvSpPr>
              <p:nvPr/>
            </p:nvSpPr>
            <p:spPr bwMode="auto">
              <a:xfrm>
                <a:off x="1950" y="1121"/>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7" name="Rectangle 33"/>
              <p:cNvSpPr>
                <a:spLocks noChangeArrowheads="1"/>
              </p:cNvSpPr>
              <p:nvPr/>
            </p:nvSpPr>
            <p:spPr bwMode="auto">
              <a:xfrm>
                <a:off x="1954" y="1121"/>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8" name="Rectangle 34"/>
              <p:cNvSpPr>
                <a:spLocks noChangeArrowheads="1"/>
              </p:cNvSpPr>
              <p:nvPr/>
            </p:nvSpPr>
            <p:spPr bwMode="auto">
              <a:xfrm>
                <a:off x="1954" y="1126"/>
                <a:ext cx="22"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29" name="Rectangle 35"/>
              <p:cNvSpPr>
                <a:spLocks noChangeArrowheads="1"/>
              </p:cNvSpPr>
              <p:nvPr/>
            </p:nvSpPr>
            <p:spPr bwMode="auto">
              <a:xfrm>
                <a:off x="1961" y="1126"/>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0" name="Rectangle 36"/>
              <p:cNvSpPr>
                <a:spLocks noChangeArrowheads="1"/>
              </p:cNvSpPr>
              <p:nvPr/>
            </p:nvSpPr>
            <p:spPr bwMode="auto">
              <a:xfrm>
                <a:off x="1961" y="1130"/>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1" name="Rectangle 37"/>
              <p:cNvSpPr>
                <a:spLocks noChangeArrowheads="1"/>
              </p:cNvSpPr>
              <p:nvPr/>
            </p:nvSpPr>
            <p:spPr bwMode="auto">
              <a:xfrm>
                <a:off x="1965" y="1130"/>
                <a:ext cx="15" cy="2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2" name="Rectangle 38"/>
              <p:cNvSpPr>
                <a:spLocks noChangeArrowheads="1"/>
              </p:cNvSpPr>
              <p:nvPr/>
            </p:nvSpPr>
            <p:spPr bwMode="auto">
              <a:xfrm>
                <a:off x="1965" y="1139"/>
                <a:ext cx="34"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3" name="Rectangle 39"/>
              <p:cNvSpPr>
                <a:spLocks noChangeArrowheads="1"/>
              </p:cNvSpPr>
              <p:nvPr/>
            </p:nvSpPr>
            <p:spPr bwMode="auto">
              <a:xfrm>
                <a:off x="1984" y="1139"/>
                <a:ext cx="15" cy="2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4" name="Rectangle 40"/>
              <p:cNvSpPr>
                <a:spLocks noChangeArrowheads="1"/>
              </p:cNvSpPr>
              <p:nvPr/>
            </p:nvSpPr>
            <p:spPr bwMode="auto">
              <a:xfrm>
                <a:off x="1984" y="1148"/>
                <a:ext cx="19"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5" name="Rectangle 41"/>
              <p:cNvSpPr>
                <a:spLocks noChangeArrowheads="1"/>
              </p:cNvSpPr>
              <p:nvPr/>
            </p:nvSpPr>
            <p:spPr bwMode="auto">
              <a:xfrm>
                <a:off x="1988" y="1148"/>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6" name="Rectangle 42"/>
              <p:cNvSpPr>
                <a:spLocks noChangeArrowheads="1"/>
              </p:cNvSpPr>
              <p:nvPr/>
            </p:nvSpPr>
            <p:spPr bwMode="auto">
              <a:xfrm>
                <a:off x="1988" y="1153"/>
                <a:ext cx="2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7" name="Rectangle 43"/>
              <p:cNvSpPr>
                <a:spLocks noChangeArrowheads="1"/>
              </p:cNvSpPr>
              <p:nvPr/>
            </p:nvSpPr>
            <p:spPr bwMode="auto">
              <a:xfrm>
                <a:off x="1991" y="1153"/>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8" name="Rectangle 44"/>
              <p:cNvSpPr>
                <a:spLocks noChangeArrowheads="1"/>
              </p:cNvSpPr>
              <p:nvPr/>
            </p:nvSpPr>
            <p:spPr bwMode="auto">
              <a:xfrm>
                <a:off x="1991" y="1158"/>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39" name="Rectangle 45"/>
              <p:cNvSpPr>
                <a:spLocks noChangeArrowheads="1"/>
              </p:cNvSpPr>
              <p:nvPr/>
            </p:nvSpPr>
            <p:spPr bwMode="auto">
              <a:xfrm>
                <a:off x="1999" y="1158"/>
                <a:ext cx="15" cy="36"/>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0" name="Rectangle 46"/>
              <p:cNvSpPr>
                <a:spLocks noChangeArrowheads="1"/>
              </p:cNvSpPr>
              <p:nvPr/>
            </p:nvSpPr>
            <p:spPr bwMode="auto">
              <a:xfrm>
                <a:off x="1999" y="1176"/>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1" name="Rectangle 47"/>
              <p:cNvSpPr>
                <a:spLocks noChangeArrowheads="1"/>
              </p:cNvSpPr>
              <p:nvPr/>
            </p:nvSpPr>
            <p:spPr bwMode="auto">
              <a:xfrm>
                <a:off x="2007" y="1176"/>
                <a:ext cx="15" cy="3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2" name="Rectangle 48"/>
              <p:cNvSpPr>
                <a:spLocks noChangeArrowheads="1"/>
              </p:cNvSpPr>
              <p:nvPr/>
            </p:nvSpPr>
            <p:spPr bwMode="auto">
              <a:xfrm>
                <a:off x="2007" y="1189"/>
                <a:ext cx="19"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3" name="Rectangle 49"/>
              <p:cNvSpPr>
                <a:spLocks noChangeArrowheads="1"/>
              </p:cNvSpPr>
              <p:nvPr/>
            </p:nvSpPr>
            <p:spPr bwMode="auto">
              <a:xfrm>
                <a:off x="2010" y="1189"/>
                <a:ext cx="16"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4" name="Rectangle 50"/>
              <p:cNvSpPr>
                <a:spLocks noChangeArrowheads="1"/>
              </p:cNvSpPr>
              <p:nvPr/>
            </p:nvSpPr>
            <p:spPr bwMode="auto">
              <a:xfrm>
                <a:off x="2010" y="1194"/>
                <a:ext cx="27"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5" name="Rectangle 51"/>
              <p:cNvSpPr>
                <a:spLocks noChangeArrowheads="1"/>
              </p:cNvSpPr>
              <p:nvPr/>
            </p:nvSpPr>
            <p:spPr bwMode="auto">
              <a:xfrm>
                <a:off x="2022" y="1194"/>
                <a:ext cx="15" cy="45"/>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6" name="Rectangle 52"/>
              <p:cNvSpPr>
                <a:spLocks noChangeArrowheads="1"/>
              </p:cNvSpPr>
              <p:nvPr/>
            </p:nvSpPr>
            <p:spPr bwMode="auto">
              <a:xfrm>
                <a:off x="2022" y="1226"/>
                <a:ext cx="22"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7" name="Rectangle 53"/>
              <p:cNvSpPr>
                <a:spLocks noChangeArrowheads="1"/>
              </p:cNvSpPr>
              <p:nvPr/>
            </p:nvSpPr>
            <p:spPr bwMode="auto">
              <a:xfrm>
                <a:off x="2026" y="1226"/>
                <a:ext cx="18"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8" name="Rectangle 54"/>
              <p:cNvSpPr>
                <a:spLocks noChangeArrowheads="1"/>
              </p:cNvSpPr>
              <p:nvPr/>
            </p:nvSpPr>
            <p:spPr bwMode="auto">
              <a:xfrm>
                <a:off x="2026" y="1235"/>
                <a:ext cx="22"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49" name="Rectangle 55"/>
              <p:cNvSpPr>
                <a:spLocks noChangeArrowheads="1"/>
              </p:cNvSpPr>
              <p:nvPr/>
            </p:nvSpPr>
            <p:spPr bwMode="auto">
              <a:xfrm>
                <a:off x="2033" y="1235"/>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0" name="Rectangle 56"/>
              <p:cNvSpPr>
                <a:spLocks noChangeArrowheads="1"/>
              </p:cNvSpPr>
              <p:nvPr/>
            </p:nvSpPr>
            <p:spPr bwMode="auto">
              <a:xfrm>
                <a:off x="2033" y="1239"/>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1" name="Rectangle 57"/>
              <p:cNvSpPr>
                <a:spLocks noChangeArrowheads="1"/>
              </p:cNvSpPr>
              <p:nvPr/>
            </p:nvSpPr>
            <p:spPr bwMode="auto">
              <a:xfrm>
                <a:off x="2041" y="1239"/>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2" name="Rectangle 58"/>
              <p:cNvSpPr>
                <a:spLocks noChangeArrowheads="1"/>
              </p:cNvSpPr>
              <p:nvPr/>
            </p:nvSpPr>
            <p:spPr bwMode="auto">
              <a:xfrm>
                <a:off x="2041" y="1248"/>
                <a:ext cx="19"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3" name="Rectangle 59"/>
              <p:cNvSpPr>
                <a:spLocks noChangeArrowheads="1"/>
              </p:cNvSpPr>
              <p:nvPr/>
            </p:nvSpPr>
            <p:spPr bwMode="auto">
              <a:xfrm>
                <a:off x="2044" y="1248"/>
                <a:ext cx="16" cy="2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4" name="Rectangle 60"/>
              <p:cNvSpPr>
                <a:spLocks noChangeArrowheads="1"/>
              </p:cNvSpPr>
              <p:nvPr/>
            </p:nvSpPr>
            <p:spPr bwMode="auto">
              <a:xfrm>
                <a:off x="2044" y="1262"/>
                <a:ext cx="34"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5" name="Rectangle 61"/>
              <p:cNvSpPr>
                <a:spLocks noChangeArrowheads="1"/>
              </p:cNvSpPr>
              <p:nvPr/>
            </p:nvSpPr>
            <p:spPr bwMode="auto">
              <a:xfrm>
                <a:off x="2060" y="1262"/>
                <a:ext cx="18"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6" name="Rectangle 62"/>
              <p:cNvSpPr>
                <a:spLocks noChangeArrowheads="1"/>
              </p:cNvSpPr>
              <p:nvPr/>
            </p:nvSpPr>
            <p:spPr bwMode="auto">
              <a:xfrm>
                <a:off x="2060" y="1271"/>
                <a:ext cx="2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7" name="Rectangle 63"/>
              <p:cNvSpPr>
                <a:spLocks noChangeArrowheads="1"/>
              </p:cNvSpPr>
              <p:nvPr/>
            </p:nvSpPr>
            <p:spPr bwMode="auto">
              <a:xfrm>
                <a:off x="2067" y="1271"/>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8" name="Rectangle 64"/>
              <p:cNvSpPr>
                <a:spLocks noChangeArrowheads="1"/>
              </p:cNvSpPr>
              <p:nvPr/>
            </p:nvSpPr>
            <p:spPr bwMode="auto">
              <a:xfrm>
                <a:off x="2067" y="1280"/>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59" name="Rectangle 65"/>
              <p:cNvSpPr>
                <a:spLocks noChangeArrowheads="1"/>
              </p:cNvSpPr>
              <p:nvPr/>
            </p:nvSpPr>
            <p:spPr bwMode="auto">
              <a:xfrm>
                <a:off x="2075" y="1280"/>
                <a:ext cx="15"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0" name="Rectangle 66"/>
              <p:cNvSpPr>
                <a:spLocks noChangeArrowheads="1"/>
              </p:cNvSpPr>
              <p:nvPr/>
            </p:nvSpPr>
            <p:spPr bwMode="auto">
              <a:xfrm>
                <a:off x="2075" y="1289"/>
                <a:ext cx="2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1" name="Rectangle 67"/>
              <p:cNvSpPr>
                <a:spLocks noChangeArrowheads="1"/>
              </p:cNvSpPr>
              <p:nvPr/>
            </p:nvSpPr>
            <p:spPr bwMode="auto">
              <a:xfrm>
                <a:off x="2086" y="1289"/>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2" name="Rectangle 68"/>
              <p:cNvSpPr>
                <a:spLocks noChangeArrowheads="1"/>
              </p:cNvSpPr>
              <p:nvPr/>
            </p:nvSpPr>
            <p:spPr bwMode="auto">
              <a:xfrm>
                <a:off x="2086" y="1294"/>
                <a:ext cx="30"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3" name="Rectangle 69"/>
              <p:cNvSpPr>
                <a:spLocks noChangeArrowheads="1"/>
              </p:cNvSpPr>
              <p:nvPr/>
            </p:nvSpPr>
            <p:spPr bwMode="auto">
              <a:xfrm>
                <a:off x="2101" y="1294"/>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4" name="Rectangle 70"/>
              <p:cNvSpPr>
                <a:spLocks noChangeArrowheads="1"/>
              </p:cNvSpPr>
              <p:nvPr/>
            </p:nvSpPr>
            <p:spPr bwMode="auto">
              <a:xfrm>
                <a:off x="2101" y="1298"/>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5" name="Rectangle 71"/>
              <p:cNvSpPr>
                <a:spLocks noChangeArrowheads="1"/>
              </p:cNvSpPr>
              <p:nvPr/>
            </p:nvSpPr>
            <p:spPr bwMode="auto">
              <a:xfrm>
                <a:off x="2109" y="1298"/>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6" name="Rectangle 72"/>
              <p:cNvSpPr>
                <a:spLocks noChangeArrowheads="1"/>
              </p:cNvSpPr>
              <p:nvPr/>
            </p:nvSpPr>
            <p:spPr bwMode="auto">
              <a:xfrm>
                <a:off x="2109" y="1303"/>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7" name="Rectangle 73"/>
              <p:cNvSpPr>
                <a:spLocks noChangeArrowheads="1"/>
              </p:cNvSpPr>
              <p:nvPr/>
            </p:nvSpPr>
            <p:spPr bwMode="auto">
              <a:xfrm>
                <a:off x="2112" y="1303"/>
                <a:ext cx="16"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8" name="Rectangle 74"/>
              <p:cNvSpPr>
                <a:spLocks noChangeArrowheads="1"/>
              </p:cNvSpPr>
              <p:nvPr/>
            </p:nvSpPr>
            <p:spPr bwMode="auto">
              <a:xfrm>
                <a:off x="2112" y="1312"/>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69" name="Rectangle 75"/>
              <p:cNvSpPr>
                <a:spLocks noChangeArrowheads="1"/>
              </p:cNvSpPr>
              <p:nvPr/>
            </p:nvSpPr>
            <p:spPr bwMode="auto">
              <a:xfrm>
                <a:off x="2120" y="1312"/>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0" name="Rectangle 76"/>
              <p:cNvSpPr>
                <a:spLocks noChangeArrowheads="1"/>
              </p:cNvSpPr>
              <p:nvPr/>
            </p:nvSpPr>
            <p:spPr bwMode="auto">
              <a:xfrm>
                <a:off x="2120" y="1317"/>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1" name="Rectangle 77"/>
              <p:cNvSpPr>
                <a:spLocks noChangeArrowheads="1"/>
              </p:cNvSpPr>
              <p:nvPr/>
            </p:nvSpPr>
            <p:spPr bwMode="auto">
              <a:xfrm>
                <a:off x="2124" y="1317"/>
                <a:ext cx="19"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2" name="Rectangle 78"/>
              <p:cNvSpPr>
                <a:spLocks noChangeArrowheads="1"/>
              </p:cNvSpPr>
              <p:nvPr/>
            </p:nvSpPr>
            <p:spPr bwMode="auto">
              <a:xfrm>
                <a:off x="2124" y="1321"/>
                <a:ext cx="30"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3" name="Rectangle 79"/>
              <p:cNvSpPr>
                <a:spLocks noChangeArrowheads="1"/>
              </p:cNvSpPr>
              <p:nvPr/>
            </p:nvSpPr>
            <p:spPr bwMode="auto">
              <a:xfrm>
                <a:off x="2139" y="1321"/>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4" name="Rectangle 80"/>
              <p:cNvSpPr>
                <a:spLocks noChangeArrowheads="1"/>
              </p:cNvSpPr>
              <p:nvPr/>
            </p:nvSpPr>
            <p:spPr bwMode="auto">
              <a:xfrm>
                <a:off x="2139" y="1326"/>
                <a:ext cx="19"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5" name="Rectangle 81"/>
              <p:cNvSpPr>
                <a:spLocks noChangeArrowheads="1"/>
              </p:cNvSpPr>
              <p:nvPr/>
            </p:nvSpPr>
            <p:spPr bwMode="auto">
              <a:xfrm>
                <a:off x="2143" y="1326"/>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6" name="Rectangle 82"/>
              <p:cNvSpPr>
                <a:spLocks noChangeArrowheads="1"/>
              </p:cNvSpPr>
              <p:nvPr/>
            </p:nvSpPr>
            <p:spPr bwMode="auto">
              <a:xfrm>
                <a:off x="2143" y="1330"/>
                <a:ext cx="2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7" name="Rectangle 83"/>
              <p:cNvSpPr>
                <a:spLocks noChangeArrowheads="1"/>
              </p:cNvSpPr>
              <p:nvPr/>
            </p:nvSpPr>
            <p:spPr bwMode="auto">
              <a:xfrm>
                <a:off x="2154" y="1330"/>
                <a:ext cx="15"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8" name="Rectangle 84"/>
              <p:cNvSpPr>
                <a:spLocks noChangeArrowheads="1"/>
              </p:cNvSpPr>
              <p:nvPr/>
            </p:nvSpPr>
            <p:spPr bwMode="auto">
              <a:xfrm>
                <a:off x="2154" y="1339"/>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79" name="Rectangle 85"/>
              <p:cNvSpPr>
                <a:spLocks noChangeArrowheads="1"/>
              </p:cNvSpPr>
              <p:nvPr/>
            </p:nvSpPr>
            <p:spPr bwMode="auto">
              <a:xfrm>
                <a:off x="2158" y="1339"/>
                <a:ext cx="19" cy="3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0" name="Rectangle 86"/>
              <p:cNvSpPr>
                <a:spLocks noChangeArrowheads="1"/>
              </p:cNvSpPr>
              <p:nvPr/>
            </p:nvSpPr>
            <p:spPr bwMode="auto">
              <a:xfrm>
                <a:off x="2158" y="1353"/>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1" name="Rectangle 87"/>
              <p:cNvSpPr>
                <a:spLocks noChangeArrowheads="1"/>
              </p:cNvSpPr>
              <p:nvPr/>
            </p:nvSpPr>
            <p:spPr bwMode="auto">
              <a:xfrm>
                <a:off x="2165" y="1353"/>
                <a:ext cx="16" cy="3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2" name="Rectangle 88"/>
              <p:cNvSpPr>
                <a:spLocks noChangeArrowheads="1"/>
              </p:cNvSpPr>
              <p:nvPr/>
            </p:nvSpPr>
            <p:spPr bwMode="auto">
              <a:xfrm>
                <a:off x="2165" y="1367"/>
                <a:ext cx="27"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3" name="Rectangle 89"/>
              <p:cNvSpPr>
                <a:spLocks noChangeArrowheads="1"/>
              </p:cNvSpPr>
              <p:nvPr/>
            </p:nvSpPr>
            <p:spPr bwMode="auto">
              <a:xfrm>
                <a:off x="2177" y="1367"/>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4" name="Rectangle 90"/>
              <p:cNvSpPr>
                <a:spLocks noChangeArrowheads="1"/>
              </p:cNvSpPr>
              <p:nvPr/>
            </p:nvSpPr>
            <p:spPr bwMode="auto">
              <a:xfrm>
                <a:off x="2177" y="1376"/>
                <a:ext cx="19"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5" name="Rectangle 91"/>
              <p:cNvSpPr>
                <a:spLocks noChangeArrowheads="1"/>
              </p:cNvSpPr>
              <p:nvPr/>
            </p:nvSpPr>
            <p:spPr bwMode="auto">
              <a:xfrm>
                <a:off x="2181" y="1376"/>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6" name="Rectangle 92"/>
              <p:cNvSpPr>
                <a:spLocks noChangeArrowheads="1"/>
              </p:cNvSpPr>
              <p:nvPr/>
            </p:nvSpPr>
            <p:spPr bwMode="auto">
              <a:xfrm>
                <a:off x="2181" y="1376"/>
                <a:ext cx="30"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7" name="Rectangle 93"/>
              <p:cNvSpPr>
                <a:spLocks noChangeArrowheads="1"/>
              </p:cNvSpPr>
              <p:nvPr/>
            </p:nvSpPr>
            <p:spPr bwMode="auto">
              <a:xfrm>
                <a:off x="2192" y="1376"/>
                <a:ext cx="19"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8" name="Rectangle 94"/>
              <p:cNvSpPr>
                <a:spLocks noChangeArrowheads="1"/>
              </p:cNvSpPr>
              <p:nvPr/>
            </p:nvSpPr>
            <p:spPr bwMode="auto">
              <a:xfrm>
                <a:off x="2192" y="1389"/>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89" name="Rectangle 95"/>
              <p:cNvSpPr>
                <a:spLocks noChangeArrowheads="1"/>
              </p:cNvSpPr>
              <p:nvPr/>
            </p:nvSpPr>
            <p:spPr bwMode="auto">
              <a:xfrm>
                <a:off x="2199" y="1389"/>
                <a:ext cx="1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0" name="Rectangle 96"/>
              <p:cNvSpPr>
                <a:spLocks noChangeArrowheads="1"/>
              </p:cNvSpPr>
              <p:nvPr/>
            </p:nvSpPr>
            <p:spPr bwMode="auto">
              <a:xfrm>
                <a:off x="2199" y="1389"/>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1" name="Rectangle 97"/>
              <p:cNvSpPr>
                <a:spLocks noChangeArrowheads="1"/>
              </p:cNvSpPr>
              <p:nvPr/>
            </p:nvSpPr>
            <p:spPr bwMode="auto">
              <a:xfrm>
                <a:off x="2203" y="1389"/>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2" name="Rectangle 98"/>
              <p:cNvSpPr>
                <a:spLocks noChangeArrowheads="1"/>
              </p:cNvSpPr>
              <p:nvPr/>
            </p:nvSpPr>
            <p:spPr bwMode="auto">
              <a:xfrm>
                <a:off x="2203" y="1398"/>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3" name="Rectangle 99"/>
              <p:cNvSpPr>
                <a:spLocks noChangeArrowheads="1"/>
              </p:cNvSpPr>
              <p:nvPr/>
            </p:nvSpPr>
            <p:spPr bwMode="auto">
              <a:xfrm>
                <a:off x="2211" y="1398"/>
                <a:ext cx="15"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4" name="Rectangle 100"/>
              <p:cNvSpPr>
                <a:spLocks noChangeArrowheads="1"/>
              </p:cNvSpPr>
              <p:nvPr/>
            </p:nvSpPr>
            <p:spPr bwMode="auto">
              <a:xfrm>
                <a:off x="2211" y="1403"/>
                <a:ext cx="34"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5" name="Rectangle 101"/>
              <p:cNvSpPr>
                <a:spLocks noChangeArrowheads="1"/>
              </p:cNvSpPr>
              <p:nvPr/>
            </p:nvSpPr>
            <p:spPr bwMode="auto">
              <a:xfrm>
                <a:off x="2226" y="1403"/>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6" name="Rectangle 102"/>
              <p:cNvSpPr>
                <a:spLocks noChangeArrowheads="1"/>
              </p:cNvSpPr>
              <p:nvPr/>
            </p:nvSpPr>
            <p:spPr bwMode="auto">
              <a:xfrm>
                <a:off x="2226" y="1407"/>
                <a:ext cx="38"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7" name="Rectangle 103"/>
              <p:cNvSpPr>
                <a:spLocks noChangeArrowheads="1"/>
              </p:cNvSpPr>
              <p:nvPr/>
            </p:nvSpPr>
            <p:spPr bwMode="auto">
              <a:xfrm>
                <a:off x="2249" y="1407"/>
                <a:ext cx="15" cy="2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8" name="Rectangle 104"/>
              <p:cNvSpPr>
                <a:spLocks noChangeArrowheads="1"/>
              </p:cNvSpPr>
              <p:nvPr/>
            </p:nvSpPr>
            <p:spPr bwMode="auto">
              <a:xfrm>
                <a:off x="2249" y="1421"/>
                <a:ext cx="34"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899" name="Rectangle 105"/>
              <p:cNvSpPr>
                <a:spLocks noChangeArrowheads="1"/>
              </p:cNvSpPr>
              <p:nvPr/>
            </p:nvSpPr>
            <p:spPr bwMode="auto">
              <a:xfrm>
                <a:off x="2267" y="1421"/>
                <a:ext cx="1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0" name="Rectangle 106"/>
              <p:cNvSpPr>
                <a:spLocks noChangeArrowheads="1"/>
              </p:cNvSpPr>
              <p:nvPr/>
            </p:nvSpPr>
            <p:spPr bwMode="auto">
              <a:xfrm>
                <a:off x="2267" y="1426"/>
                <a:ext cx="27"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1" name="Rectangle 107"/>
              <p:cNvSpPr>
                <a:spLocks noChangeArrowheads="1"/>
              </p:cNvSpPr>
              <p:nvPr/>
            </p:nvSpPr>
            <p:spPr bwMode="auto">
              <a:xfrm>
                <a:off x="2275" y="1426"/>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2" name="Rectangle 108"/>
              <p:cNvSpPr>
                <a:spLocks noChangeArrowheads="1"/>
              </p:cNvSpPr>
              <p:nvPr/>
            </p:nvSpPr>
            <p:spPr bwMode="auto">
              <a:xfrm>
                <a:off x="2275" y="1430"/>
                <a:ext cx="49"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3" name="Rectangle 109"/>
              <p:cNvSpPr>
                <a:spLocks noChangeArrowheads="1"/>
              </p:cNvSpPr>
              <p:nvPr/>
            </p:nvSpPr>
            <p:spPr bwMode="auto">
              <a:xfrm>
                <a:off x="2305" y="1430"/>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4" name="Rectangle 110"/>
              <p:cNvSpPr>
                <a:spLocks noChangeArrowheads="1"/>
              </p:cNvSpPr>
              <p:nvPr/>
            </p:nvSpPr>
            <p:spPr bwMode="auto">
              <a:xfrm>
                <a:off x="2305" y="1435"/>
                <a:ext cx="27"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5" name="Rectangle 111"/>
              <p:cNvSpPr>
                <a:spLocks noChangeArrowheads="1"/>
              </p:cNvSpPr>
              <p:nvPr/>
            </p:nvSpPr>
            <p:spPr bwMode="auto">
              <a:xfrm>
                <a:off x="2317" y="1435"/>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6" name="Rectangle 112"/>
              <p:cNvSpPr>
                <a:spLocks noChangeArrowheads="1"/>
              </p:cNvSpPr>
              <p:nvPr/>
            </p:nvSpPr>
            <p:spPr bwMode="auto">
              <a:xfrm>
                <a:off x="2317" y="1439"/>
                <a:ext cx="34"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7" name="Rectangle 113"/>
              <p:cNvSpPr>
                <a:spLocks noChangeArrowheads="1"/>
              </p:cNvSpPr>
              <p:nvPr/>
            </p:nvSpPr>
            <p:spPr bwMode="auto">
              <a:xfrm>
                <a:off x="2336" y="1439"/>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8" name="Rectangle 114"/>
              <p:cNvSpPr>
                <a:spLocks noChangeArrowheads="1"/>
              </p:cNvSpPr>
              <p:nvPr/>
            </p:nvSpPr>
            <p:spPr bwMode="auto">
              <a:xfrm>
                <a:off x="2336" y="1448"/>
                <a:ext cx="22"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09" name="Rectangle 115"/>
              <p:cNvSpPr>
                <a:spLocks noChangeArrowheads="1"/>
              </p:cNvSpPr>
              <p:nvPr/>
            </p:nvSpPr>
            <p:spPr bwMode="auto">
              <a:xfrm>
                <a:off x="2339" y="1448"/>
                <a:ext cx="19" cy="41"/>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0" name="Rectangle 116"/>
              <p:cNvSpPr>
                <a:spLocks noChangeArrowheads="1"/>
              </p:cNvSpPr>
              <p:nvPr/>
            </p:nvSpPr>
            <p:spPr bwMode="auto">
              <a:xfrm>
                <a:off x="2339" y="1471"/>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1" name="Rectangle 117"/>
              <p:cNvSpPr>
                <a:spLocks noChangeArrowheads="1"/>
              </p:cNvSpPr>
              <p:nvPr/>
            </p:nvSpPr>
            <p:spPr bwMode="auto">
              <a:xfrm>
                <a:off x="2347" y="1471"/>
                <a:ext cx="15" cy="3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2" name="Rectangle 118"/>
              <p:cNvSpPr>
                <a:spLocks noChangeArrowheads="1"/>
              </p:cNvSpPr>
              <p:nvPr/>
            </p:nvSpPr>
            <p:spPr bwMode="auto">
              <a:xfrm>
                <a:off x="2347" y="1485"/>
                <a:ext cx="2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3" name="Rectangle 119"/>
              <p:cNvSpPr>
                <a:spLocks noChangeArrowheads="1"/>
              </p:cNvSpPr>
              <p:nvPr/>
            </p:nvSpPr>
            <p:spPr bwMode="auto">
              <a:xfrm>
                <a:off x="2358" y="1485"/>
                <a:ext cx="15"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4" name="Rectangle 120"/>
              <p:cNvSpPr>
                <a:spLocks noChangeArrowheads="1"/>
              </p:cNvSpPr>
              <p:nvPr/>
            </p:nvSpPr>
            <p:spPr bwMode="auto">
              <a:xfrm>
                <a:off x="2358" y="1498"/>
                <a:ext cx="19"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5" name="Rectangle 121"/>
              <p:cNvSpPr>
                <a:spLocks noChangeArrowheads="1"/>
              </p:cNvSpPr>
              <p:nvPr/>
            </p:nvSpPr>
            <p:spPr bwMode="auto">
              <a:xfrm>
                <a:off x="2362" y="1498"/>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6" name="Rectangle 122"/>
              <p:cNvSpPr>
                <a:spLocks noChangeArrowheads="1"/>
              </p:cNvSpPr>
              <p:nvPr/>
            </p:nvSpPr>
            <p:spPr bwMode="auto">
              <a:xfrm>
                <a:off x="2362" y="1503"/>
                <a:ext cx="4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7" name="Rectangle 123"/>
              <p:cNvSpPr>
                <a:spLocks noChangeArrowheads="1"/>
              </p:cNvSpPr>
              <p:nvPr/>
            </p:nvSpPr>
            <p:spPr bwMode="auto">
              <a:xfrm>
                <a:off x="2396" y="1503"/>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8" name="Rectangle 124"/>
              <p:cNvSpPr>
                <a:spLocks noChangeArrowheads="1"/>
              </p:cNvSpPr>
              <p:nvPr/>
            </p:nvSpPr>
            <p:spPr bwMode="auto">
              <a:xfrm>
                <a:off x="2396" y="1507"/>
                <a:ext cx="38"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19" name="Rectangle 125"/>
              <p:cNvSpPr>
                <a:spLocks noChangeArrowheads="1"/>
              </p:cNvSpPr>
              <p:nvPr/>
            </p:nvSpPr>
            <p:spPr bwMode="auto">
              <a:xfrm>
                <a:off x="2419" y="1507"/>
                <a:ext cx="15" cy="2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0" name="Rectangle 126"/>
              <p:cNvSpPr>
                <a:spLocks noChangeArrowheads="1"/>
              </p:cNvSpPr>
              <p:nvPr/>
            </p:nvSpPr>
            <p:spPr bwMode="auto">
              <a:xfrm>
                <a:off x="2419" y="1516"/>
                <a:ext cx="26"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1" name="Rectangle 127"/>
              <p:cNvSpPr>
                <a:spLocks noChangeArrowheads="1"/>
              </p:cNvSpPr>
              <p:nvPr/>
            </p:nvSpPr>
            <p:spPr bwMode="auto">
              <a:xfrm>
                <a:off x="2430" y="1516"/>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2" name="Rectangle 128"/>
              <p:cNvSpPr>
                <a:spLocks noChangeArrowheads="1"/>
              </p:cNvSpPr>
              <p:nvPr/>
            </p:nvSpPr>
            <p:spPr bwMode="auto">
              <a:xfrm>
                <a:off x="2430" y="1521"/>
                <a:ext cx="2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3" name="Rectangle 129"/>
              <p:cNvSpPr>
                <a:spLocks noChangeArrowheads="1"/>
              </p:cNvSpPr>
              <p:nvPr/>
            </p:nvSpPr>
            <p:spPr bwMode="auto">
              <a:xfrm>
                <a:off x="2441" y="1521"/>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4" name="Rectangle 130"/>
              <p:cNvSpPr>
                <a:spLocks noChangeArrowheads="1"/>
              </p:cNvSpPr>
              <p:nvPr/>
            </p:nvSpPr>
            <p:spPr bwMode="auto">
              <a:xfrm>
                <a:off x="2441" y="1526"/>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5" name="Rectangle 131"/>
              <p:cNvSpPr>
                <a:spLocks noChangeArrowheads="1"/>
              </p:cNvSpPr>
              <p:nvPr/>
            </p:nvSpPr>
            <p:spPr bwMode="auto">
              <a:xfrm>
                <a:off x="2449" y="1526"/>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6" name="Rectangle 132"/>
              <p:cNvSpPr>
                <a:spLocks noChangeArrowheads="1"/>
              </p:cNvSpPr>
              <p:nvPr/>
            </p:nvSpPr>
            <p:spPr bwMode="auto">
              <a:xfrm>
                <a:off x="2449" y="1530"/>
                <a:ext cx="30"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7" name="Rectangle 133"/>
              <p:cNvSpPr>
                <a:spLocks noChangeArrowheads="1"/>
              </p:cNvSpPr>
              <p:nvPr/>
            </p:nvSpPr>
            <p:spPr bwMode="auto">
              <a:xfrm>
                <a:off x="2464" y="1530"/>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8" name="Rectangle 134"/>
              <p:cNvSpPr>
                <a:spLocks noChangeArrowheads="1"/>
              </p:cNvSpPr>
              <p:nvPr/>
            </p:nvSpPr>
            <p:spPr bwMode="auto">
              <a:xfrm>
                <a:off x="2464" y="1535"/>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29" name="Rectangle 135"/>
              <p:cNvSpPr>
                <a:spLocks noChangeArrowheads="1"/>
              </p:cNvSpPr>
              <p:nvPr/>
            </p:nvSpPr>
            <p:spPr bwMode="auto">
              <a:xfrm>
                <a:off x="2472" y="1535"/>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0" name="Rectangle 136"/>
              <p:cNvSpPr>
                <a:spLocks noChangeArrowheads="1"/>
              </p:cNvSpPr>
              <p:nvPr/>
            </p:nvSpPr>
            <p:spPr bwMode="auto">
              <a:xfrm>
                <a:off x="2472" y="1539"/>
                <a:ext cx="2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1" name="Rectangle 137"/>
              <p:cNvSpPr>
                <a:spLocks noChangeArrowheads="1"/>
              </p:cNvSpPr>
              <p:nvPr/>
            </p:nvSpPr>
            <p:spPr bwMode="auto">
              <a:xfrm>
                <a:off x="2483" y="1539"/>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2" name="Rectangle 138"/>
              <p:cNvSpPr>
                <a:spLocks noChangeArrowheads="1"/>
              </p:cNvSpPr>
              <p:nvPr/>
            </p:nvSpPr>
            <p:spPr bwMode="auto">
              <a:xfrm>
                <a:off x="2483" y="1544"/>
                <a:ext cx="4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3" name="Rectangle 139"/>
              <p:cNvSpPr>
                <a:spLocks noChangeArrowheads="1"/>
              </p:cNvSpPr>
              <p:nvPr/>
            </p:nvSpPr>
            <p:spPr bwMode="auto">
              <a:xfrm>
                <a:off x="2509" y="1544"/>
                <a:ext cx="16"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4" name="Rectangle 140"/>
              <p:cNvSpPr>
                <a:spLocks noChangeArrowheads="1"/>
              </p:cNvSpPr>
              <p:nvPr/>
            </p:nvSpPr>
            <p:spPr bwMode="auto">
              <a:xfrm>
                <a:off x="2509" y="1548"/>
                <a:ext cx="31"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5" name="Rectangle 141"/>
              <p:cNvSpPr>
                <a:spLocks noChangeArrowheads="1"/>
              </p:cNvSpPr>
              <p:nvPr/>
            </p:nvSpPr>
            <p:spPr bwMode="auto">
              <a:xfrm>
                <a:off x="2521" y="1548"/>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6" name="Rectangle 142"/>
              <p:cNvSpPr>
                <a:spLocks noChangeArrowheads="1"/>
              </p:cNvSpPr>
              <p:nvPr/>
            </p:nvSpPr>
            <p:spPr bwMode="auto">
              <a:xfrm>
                <a:off x="2521" y="1553"/>
                <a:ext cx="34"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7" name="Rectangle 143"/>
              <p:cNvSpPr>
                <a:spLocks noChangeArrowheads="1"/>
              </p:cNvSpPr>
              <p:nvPr/>
            </p:nvSpPr>
            <p:spPr bwMode="auto">
              <a:xfrm>
                <a:off x="2540" y="1553"/>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8" name="Rectangle 144"/>
              <p:cNvSpPr>
                <a:spLocks noChangeArrowheads="1"/>
              </p:cNvSpPr>
              <p:nvPr/>
            </p:nvSpPr>
            <p:spPr bwMode="auto">
              <a:xfrm>
                <a:off x="2540" y="1557"/>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39" name="Rectangle 145"/>
              <p:cNvSpPr>
                <a:spLocks noChangeArrowheads="1"/>
              </p:cNvSpPr>
              <p:nvPr/>
            </p:nvSpPr>
            <p:spPr bwMode="auto">
              <a:xfrm>
                <a:off x="2543" y="1557"/>
                <a:ext cx="16" cy="2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0" name="Rectangle 146"/>
              <p:cNvSpPr>
                <a:spLocks noChangeArrowheads="1"/>
              </p:cNvSpPr>
              <p:nvPr/>
            </p:nvSpPr>
            <p:spPr bwMode="auto">
              <a:xfrm>
                <a:off x="2543" y="1566"/>
                <a:ext cx="23"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1" name="Rectangle 147"/>
              <p:cNvSpPr>
                <a:spLocks noChangeArrowheads="1"/>
              </p:cNvSpPr>
              <p:nvPr/>
            </p:nvSpPr>
            <p:spPr bwMode="auto">
              <a:xfrm>
                <a:off x="2551" y="1566"/>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2" name="Rectangle 148"/>
              <p:cNvSpPr>
                <a:spLocks noChangeArrowheads="1"/>
              </p:cNvSpPr>
              <p:nvPr/>
            </p:nvSpPr>
            <p:spPr bwMode="auto">
              <a:xfrm>
                <a:off x="2551" y="1575"/>
                <a:ext cx="26"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3" name="Rectangle 149"/>
              <p:cNvSpPr>
                <a:spLocks noChangeArrowheads="1"/>
              </p:cNvSpPr>
              <p:nvPr/>
            </p:nvSpPr>
            <p:spPr bwMode="auto">
              <a:xfrm>
                <a:off x="2562" y="1575"/>
                <a:ext cx="15"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4" name="Rectangle 150"/>
              <p:cNvSpPr>
                <a:spLocks noChangeArrowheads="1"/>
              </p:cNvSpPr>
              <p:nvPr/>
            </p:nvSpPr>
            <p:spPr bwMode="auto">
              <a:xfrm>
                <a:off x="2562" y="1575"/>
                <a:ext cx="31"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5" name="Rectangle 151"/>
              <p:cNvSpPr>
                <a:spLocks noChangeArrowheads="1"/>
              </p:cNvSpPr>
              <p:nvPr/>
            </p:nvSpPr>
            <p:spPr bwMode="auto">
              <a:xfrm>
                <a:off x="2577" y="1575"/>
                <a:ext cx="16"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6" name="Rectangle 152"/>
              <p:cNvSpPr>
                <a:spLocks noChangeArrowheads="1"/>
              </p:cNvSpPr>
              <p:nvPr/>
            </p:nvSpPr>
            <p:spPr bwMode="auto">
              <a:xfrm>
                <a:off x="2577" y="1585"/>
                <a:ext cx="31"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7" name="Rectangle 153"/>
              <p:cNvSpPr>
                <a:spLocks noChangeArrowheads="1"/>
              </p:cNvSpPr>
              <p:nvPr/>
            </p:nvSpPr>
            <p:spPr bwMode="auto">
              <a:xfrm>
                <a:off x="2589" y="1585"/>
                <a:ext cx="19"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8" name="Rectangle 154"/>
              <p:cNvSpPr>
                <a:spLocks noChangeArrowheads="1"/>
              </p:cNvSpPr>
              <p:nvPr/>
            </p:nvSpPr>
            <p:spPr bwMode="auto">
              <a:xfrm>
                <a:off x="2589" y="1589"/>
                <a:ext cx="2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49" name="Rectangle 155"/>
              <p:cNvSpPr>
                <a:spLocks noChangeArrowheads="1"/>
              </p:cNvSpPr>
              <p:nvPr/>
            </p:nvSpPr>
            <p:spPr bwMode="auto">
              <a:xfrm>
                <a:off x="2596" y="1589"/>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0" name="Rectangle 156"/>
              <p:cNvSpPr>
                <a:spLocks noChangeArrowheads="1"/>
              </p:cNvSpPr>
              <p:nvPr/>
            </p:nvSpPr>
            <p:spPr bwMode="auto">
              <a:xfrm>
                <a:off x="2596" y="1598"/>
                <a:ext cx="19"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1" name="Rectangle 157"/>
              <p:cNvSpPr>
                <a:spLocks noChangeArrowheads="1"/>
              </p:cNvSpPr>
              <p:nvPr/>
            </p:nvSpPr>
            <p:spPr bwMode="auto">
              <a:xfrm>
                <a:off x="2600" y="1598"/>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2" name="Rectangle 158"/>
              <p:cNvSpPr>
                <a:spLocks noChangeArrowheads="1"/>
              </p:cNvSpPr>
              <p:nvPr/>
            </p:nvSpPr>
            <p:spPr bwMode="auto">
              <a:xfrm>
                <a:off x="2600" y="1603"/>
                <a:ext cx="38"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3" name="Rectangle 159"/>
              <p:cNvSpPr>
                <a:spLocks noChangeArrowheads="1"/>
              </p:cNvSpPr>
              <p:nvPr/>
            </p:nvSpPr>
            <p:spPr bwMode="auto">
              <a:xfrm>
                <a:off x="2623" y="1603"/>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4" name="Rectangle 160"/>
              <p:cNvSpPr>
                <a:spLocks noChangeArrowheads="1"/>
              </p:cNvSpPr>
              <p:nvPr/>
            </p:nvSpPr>
            <p:spPr bwMode="auto">
              <a:xfrm>
                <a:off x="2623" y="1607"/>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5" name="Rectangle 161"/>
              <p:cNvSpPr>
                <a:spLocks noChangeArrowheads="1"/>
              </p:cNvSpPr>
              <p:nvPr/>
            </p:nvSpPr>
            <p:spPr bwMode="auto">
              <a:xfrm>
                <a:off x="2627" y="1607"/>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6" name="Rectangle 162"/>
              <p:cNvSpPr>
                <a:spLocks noChangeArrowheads="1"/>
              </p:cNvSpPr>
              <p:nvPr/>
            </p:nvSpPr>
            <p:spPr bwMode="auto">
              <a:xfrm>
                <a:off x="2627" y="1607"/>
                <a:ext cx="5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7" name="Rectangle 163"/>
              <p:cNvSpPr>
                <a:spLocks noChangeArrowheads="1"/>
              </p:cNvSpPr>
              <p:nvPr/>
            </p:nvSpPr>
            <p:spPr bwMode="auto">
              <a:xfrm>
                <a:off x="2668" y="1607"/>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8" name="Rectangle 164"/>
              <p:cNvSpPr>
                <a:spLocks noChangeArrowheads="1"/>
              </p:cNvSpPr>
              <p:nvPr/>
            </p:nvSpPr>
            <p:spPr bwMode="auto">
              <a:xfrm>
                <a:off x="2668" y="1616"/>
                <a:ext cx="46"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59" name="Rectangle 165"/>
              <p:cNvSpPr>
                <a:spLocks noChangeArrowheads="1"/>
              </p:cNvSpPr>
              <p:nvPr/>
            </p:nvSpPr>
            <p:spPr bwMode="auto">
              <a:xfrm>
                <a:off x="2698" y="1616"/>
                <a:ext cx="16"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0" name="Rectangle 166"/>
              <p:cNvSpPr>
                <a:spLocks noChangeArrowheads="1"/>
              </p:cNvSpPr>
              <p:nvPr/>
            </p:nvSpPr>
            <p:spPr bwMode="auto">
              <a:xfrm>
                <a:off x="2698" y="1621"/>
                <a:ext cx="27"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1" name="Rectangle 167"/>
              <p:cNvSpPr>
                <a:spLocks noChangeArrowheads="1"/>
              </p:cNvSpPr>
              <p:nvPr/>
            </p:nvSpPr>
            <p:spPr bwMode="auto">
              <a:xfrm>
                <a:off x="2706" y="1621"/>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2" name="Rectangle 168"/>
              <p:cNvSpPr>
                <a:spLocks noChangeArrowheads="1"/>
              </p:cNvSpPr>
              <p:nvPr/>
            </p:nvSpPr>
            <p:spPr bwMode="auto">
              <a:xfrm>
                <a:off x="2706" y="1630"/>
                <a:ext cx="68"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3" name="Rectangle 169"/>
              <p:cNvSpPr>
                <a:spLocks noChangeArrowheads="1"/>
              </p:cNvSpPr>
              <p:nvPr/>
            </p:nvSpPr>
            <p:spPr bwMode="auto">
              <a:xfrm>
                <a:off x="2759" y="1630"/>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4" name="Rectangle 170"/>
              <p:cNvSpPr>
                <a:spLocks noChangeArrowheads="1"/>
              </p:cNvSpPr>
              <p:nvPr/>
            </p:nvSpPr>
            <p:spPr bwMode="auto">
              <a:xfrm>
                <a:off x="2759" y="1635"/>
                <a:ext cx="34"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5" name="Rectangle 171"/>
              <p:cNvSpPr>
                <a:spLocks noChangeArrowheads="1"/>
              </p:cNvSpPr>
              <p:nvPr/>
            </p:nvSpPr>
            <p:spPr bwMode="auto">
              <a:xfrm>
                <a:off x="2778" y="1635"/>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6" name="Rectangle 172"/>
              <p:cNvSpPr>
                <a:spLocks noChangeArrowheads="1"/>
              </p:cNvSpPr>
              <p:nvPr/>
            </p:nvSpPr>
            <p:spPr bwMode="auto">
              <a:xfrm>
                <a:off x="2778" y="1639"/>
                <a:ext cx="26"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7" name="Rectangle 173"/>
              <p:cNvSpPr>
                <a:spLocks noChangeArrowheads="1"/>
              </p:cNvSpPr>
              <p:nvPr/>
            </p:nvSpPr>
            <p:spPr bwMode="auto">
              <a:xfrm>
                <a:off x="2789" y="1639"/>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8" name="Rectangle 174"/>
              <p:cNvSpPr>
                <a:spLocks noChangeArrowheads="1"/>
              </p:cNvSpPr>
              <p:nvPr/>
            </p:nvSpPr>
            <p:spPr bwMode="auto">
              <a:xfrm>
                <a:off x="2789" y="1644"/>
                <a:ext cx="19"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69" name="Rectangle 175"/>
              <p:cNvSpPr>
                <a:spLocks noChangeArrowheads="1"/>
              </p:cNvSpPr>
              <p:nvPr/>
            </p:nvSpPr>
            <p:spPr bwMode="auto">
              <a:xfrm>
                <a:off x="2793" y="1644"/>
                <a:ext cx="15"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0" name="Rectangle 176"/>
              <p:cNvSpPr>
                <a:spLocks noChangeArrowheads="1"/>
              </p:cNvSpPr>
              <p:nvPr/>
            </p:nvSpPr>
            <p:spPr bwMode="auto">
              <a:xfrm>
                <a:off x="2793" y="1657"/>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1" name="Rectangle 177"/>
              <p:cNvSpPr>
                <a:spLocks noChangeArrowheads="1"/>
              </p:cNvSpPr>
              <p:nvPr/>
            </p:nvSpPr>
            <p:spPr bwMode="auto">
              <a:xfrm>
                <a:off x="2801" y="1657"/>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2" name="Rectangle 178"/>
              <p:cNvSpPr>
                <a:spLocks noChangeArrowheads="1"/>
              </p:cNvSpPr>
              <p:nvPr/>
            </p:nvSpPr>
            <p:spPr bwMode="auto">
              <a:xfrm>
                <a:off x="2801" y="1662"/>
                <a:ext cx="26"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3" name="Rectangle 179"/>
              <p:cNvSpPr>
                <a:spLocks noChangeArrowheads="1"/>
              </p:cNvSpPr>
              <p:nvPr/>
            </p:nvSpPr>
            <p:spPr bwMode="auto">
              <a:xfrm>
                <a:off x="2808" y="1662"/>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4" name="Rectangle 180"/>
              <p:cNvSpPr>
                <a:spLocks noChangeArrowheads="1"/>
              </p:cNvSpPr>
              <p:nvPr/>
            </p:nvSpPr>
            <p:spPr bwMode="auto">
              <a:xfrm>
                <a:off x="2808" y="1666"/>
                <a:ext cx="23"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5" name="Rectangle 181"/>
              <p:cNvSpPr>
                <a:spLocks noChangeArrowheads="1"/>
              </p:cNvSpPr>
              <p:nvPr/>
            </p:nvSpPr>
            <p:spPr bwMode="auto">
              <a:xfrm>
                <a:off x="2816" y="1666"/>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6" name="Rectangle 182"/>
              <p:cNvSpPr>
                <a:spLocks noChangeArrowheads="1"/>
              </p:cNvSpPr>
              <p:nvPr/>
            </p:nvSpPr>
            <p:spPr bwMode="auto">
              <a:xfrm>
                <a:off x="2816" y="1671"/>
                <a:ext cx="2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7" name="Rectangle 183"/>
              <p:cNvSpPr>
                <a:spLocks noChangeArrowheads="1"/>
              </p:cNvSpPr>
              <p:nvPr/>
            </p:nvSpPr>
            <p:spPr bwMode="auto">
              <a:xfrm>
                <a:off x="2823" y="1671"/>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8" name="Rectangle 184"/>
              <p:cNvSpPr>
                <a:spLocks noChangeArrowheads="1"/>
              </p:cNvSpPr>
              <p:nvPr/>
            </p:nvSpPr>
            <p:spPr bwMode="auto">
              <a:xfrm>
                <a:off x="2823" y="1680"/>
                <a:ext cx="19"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79" name="Rectangle 185"/>
              <p:cNvSpPr>
                <a:spLocks noChangeArrowheads="1"/>
              </p:cNvSpPr>
              <p:nvPr/>
            </p:nvSpPr>
            <p:spPr bwMode="auto">
              <a:xfrm>
                <a:off x="2827" y="1680"/>
                <a:ext cx="15"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0" name="Rectangle 186"/>
              <p:cNvSpPr>
                <a:spLocks noChangeArrowheads="1"/>
              </p:cNvSpPr>
              <p:nvPr/>
            </p:nvSpPr>
            <p:spPr bwMode="auto">
              <a:xfrm>
                <a:off x="2827" y="1694"/>
                <a:ext cx="72"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1" name="Rectangle 187"/>
              <p:cNvSpPr>
                <a:spLocks noChangeArrowheads="1"/>
              </p:cNvSpPr>
              <p:nvPr/>
            </p:nvSpPr>
            <p:spPr bwMode="auto">
              <a:xfrm>
                <a:off x="2884" y="1694"/>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2" name="Rectangle 188"/>
              <p:cNvSpPr>
                <a:spLocks noChangeArrowheads="1"/>
              </p:cNvSpPr>
              <p:nvPr/>
            </p:nvSpPr>
            <p:spPr bwMode="auto">
              <a:xfrm>
                <a:off x="2884" y="1698"/>
                <a:ext cx="22"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3" name="Rectangle 189"/>
              <p:cNvSpPr>
                <a:spLocks noChangeArrowheads="1"/>
              </p:cNvSpPr>
              <p:nvPr/>
            </p:nvSpPr>
            <p:spPr bwMode="auto">
              <a:xfrm>
                <a:off x="2887" y="1698"/>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4" name="Rectangle 190"/>
              <p:cNvSpPr>
                <a:spLocks noChangeArrowheads="1"/>
              </p:cNvSpPr>
              <p:nvPr/>
            </p:nvSpPr>
            <p:spPr bwMode="auto">
              <a:xfrm>
                <a:off x="2887" y="1703"/>
                <a:ext cx="31"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5" name="Rectangle 191"/>
              <p:cNvSpPr>
                <a:spLocks noChangeArrowheads="1"/>
              </p:cNvSpPr>
              <p:nvPr/>
            </p:nvSpPr>
            <p:spPr bwMode="auto">
              <a:xfrm>
                <a:off x="2903" y="1703"/>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6" name="Rectangle 192"/>
              <p:cNvSpPr>
                <a:spLocks noChangeArrowheads="1"/>
              </p:cNvSpPr>
              <p:nvPr/>
            </p:nvSpPr>
            <p:spPr bwMode="auto">
              <a:xfrm>
                <a:off x="2903" y="1707"/>
                <a:ext cx="41"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7" name="Rectangle 193"/>
              <p:cNvSpPr>
                <a:spLocks noChangeArrowheads="1"/>
              </p:cNvSpPr>
              <p:nvPr/>
            </p:nvSpPr>
            <p:spPr bwMode="auto">
              <a:xfrm>
                <a:off x="2929" y="1707"/>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8" name="Rectangle 194"/>
              <p:cNvSpPr>
                <a:spLocks noChangeArrowheads="1"/>
              </p:cNvSpPr>
              <p:nvPr/>
            </p:nvSpPr>
            <p:spPr bwMode="auto">
              <a:xfrm>
                <a:off x="2929" y="1712"/>
                <a:ext cx="27"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89" name="Rectangle 195"/>
              <p:cNvSpPr>
                <a:spLocks noChangeArrowheads="1"/>
              </p:cNvSpPr>
              <p:nvPr/>
            </p:nvSpPr>
            <p:spPr bwMode="auto">
              <a:xfrm>
                <a:off x="2940" y="1712"/>
                <a:ext cx="16"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0" name="Rectangle 196"/>
              <p:cNvSpPr>
                <a:spLocks noChangeArrowheads="1"/>
              </p:cNvSpPr>
              <p:nvPr/>
            </p:nvSpPr>
            <p:spPr bwMode="auto">
              <a:xfrm>
                <a:off x="2940" y="1721"/>
                <a:ext cx="31"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1" name="Rectangle 197"/>
              <p:cNvSpPr>
                <a:spLocks noChangeArrowheads="1"/>
              </p:cNvSpPr>
              <p:nvPr/>
            </p:nvSpPr>
            <p:spPr bwMode="auto">
              <a:xfrm>
                <a:off x="2952" y="1721"/>
                <a:ext cx="19"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2" name="Rectangle 198"/>
              <p:cNvSpPr>
                <a:spLocks noChangeArrowheads="1"/>
              </p:cNvSpPr>
              <p:nvPr/>
            </p:nvSpPr>
            <p:spPr bwMode="auto">
              <a:xfrm>
                <a:off x="2952" y="1730"/>
                <a:ext cx="2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3" name="Rectangle 199"/>
              <p:cNvSpPr>
                <a:spLocks noChangeArrowheads="1"/>
              </p:cNvSpPr>
              <p:nvPr/>
            </p:nvSpPr>
            <p:spPr bwMode="auto">
              <a:xfrm>
                <a:off x="2959" y="1730"/>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4" name="Rectangle 200"/>
              <p:cNvSpPr>
                <a:spLocks noChangeArrowheads="1"/>
              </p:cNvSpPr>
              <p:nvPr/>
            </p:nvSpPr>
            <p:spPr bwMode="auto">
              <a:xfrm>
                <a:off x="2959" y="1734"/>
                <a:ext cx="27"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5" name="Rectangle 201"/>
              <p:cNvSpPr>
                <a:spLocks noChangeArrowheads="1"/>
              </p:cNvSpPr>
              <p:nvPr/>
            </p:nvSpPr>
            <p:spPr bwMode="auto">
              <a:xfrm>
                <a:off x="2971" y="1734"/>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6" name="Rectangle 202"/>
              <p:cNvSpPr>
                <a:spLocks noChangeArrowheads="1"/>
              </p:cNvSpPr>
              <p:nvPr/>
            </p:nvSpPr>
            <p:spPr bwMode="auto">
              <a:xfrm>
                <a:off x="2971" y="1739"/>
                <a:ext cx="37"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7" name="Rectangle 203"/>
              <p:cNvSpPr>
                <a:spLocks noChangeArrowheads="1"/>
              </p:cNvSpPr>
              <p:nvPr/>
            </p:nvSpPr>
            <p:spPr bwMode="auto">
              <a:xfrm>
                <a:off x="2990" y="1739"/>
                <a:ext cx="18"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8" name="Rectangle 204"/>
              <p:cNvSpPr>
                <a:spLocks noChangeArrowheads="1"/>
              </p:cNvSpPr>
              <p:nvPr/>
            </p:nvSpPr>
            <p:spPr bwMode="auto">
              <a:xfrm>
                <a:off x="2990" y="1744"/>
                <a:ext cx="5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999" name="Rectangle 205"/>
              <p:cNvSpPr>
                <a:spLocks noChangeArrowheads="1"/>
              </p:cNvSpPr>
              <p:nvPr/>
            </p:nvSpPr>
            <p:spPr bwMode="auto">
              <a:xfrm>
                <a:off x="3024" y="1744"/>
                <a:ext cx="18"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62513" name="Group 206"/>
            <p:cNvGrpSpPr>
              <a:grpSpLocks/>
            </p:cNvGrpSpPr>
            <p:nvPr/>
          </p:nvGrpSpPr>
          <p:grpSpPr bwMode="auto">
            <a:xfrm>
              <a:off x="1836" y="1026"/>
              <a:ext cx="2874" cy="990"/>
              <a:chOff x="1836" y="1026"/>
              <a:chExt cx="2874" cy="990"/>
            </a:xfrm>
          </p:grpSpPr>
          <p:sp>
            <p:nvSpPr>
              <p:cNvPr id="63600" name="Rectangle 207"/>
              <p:cNvSpPr>
                <a:spLocks noChangeArrowheads="1"/>
              </p:cNvSpPr>
              <p:nvPr/>
            </p:nvSpPr>
            <p:spPr bwMode="auto">
              <a:xfrm>
                <a:off x="3024" y="1748"/>
                <a:ext cx="4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01" name="Rectangle 208"/>
              <p:cNvSpPr>
                <a:spLocks noChangeArrowheads="1"/>
              </p:cNvSpPr>
              <p:nvPr/>
            </p:nvSpPr>
            <p:spPr bwMode="auto">
              <a:xfrm>
                <a:off x="3054" y="1748"/>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02" name="Rectangle 209"/>
              <p:cNvSpPr>
                <a:spLocks noChangeArrowheads="1"/>
              </p:cNvSpPr>
              <p:nvPr/>
            </p:nvSpPr>
            <p:spPr bwMode="auto">
              <a:xfrm>
                <a:off x="3054" y="1753"/>
                <a:ext cx="68"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03" name="Rectangle 210"/>
              <p:cNvSpPr>
                <a:spLocks noChangeArrowheads="1"/>
              </p:cNvSpPr>
              <p:nvPr/>
            </p:nvSpPr>
            <p:spPr bwMode="auto">
              <a:xfrm>
                <a:off x="3103" y="1753"/>
                <a:ext cx="19"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04" name="Rectangle 211"/>
              <p:cNvSpPr>
                <a:spLocks noChangeArrowheads="1"/>
              </p:cNvSpPr>
              <p:nvPr/>
            </p:nvSpPr>
            <p:spPr bwMode="auto">
              <a:xfrm>
                <a:off x="3103" y="1757"/>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05" name="Rectangle 212"/>
              <p:cNvSpPr>
                <a:spLocks noChangeArrowheads="1"/>
              </p:cNvSpPr>
              <p:nvPr/>
            </p:nvSpPr>
            <p:spPr bwMode="auto">
              <a:xfrm>
                <a:off x="3110" y="1757"/>
                <a:ext cx="16"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06" name="Rectangle 213"/>
              <p:cNvSpPr>
                <a:spLocks noChangeArrowheads="1"/>
              </p:cNvSpPr>
              <p:nvPr/>
            </p:nvSpPr>
            <p:spPr bwMode="auto">
              <a:xfrm>
                <a:off x="3110" y="1762"/>
                <a:ext cx="27"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07" name="Rectangle 214"/>
              <p:cNvSpPr>
                <a:spLocks noChangeArrowheads="1"/>
              </p:cNvSpPr>
              <p:nvPr/>
            </p:nvSpPr>
            <p:spPr bwMode="auto">
              <a:xfrm>
                <a:off x="3122" y="1762"/>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08" name="Rectangle 215"/>
              <p:cNvSpPr>
                <a:spLocks noChangeArrowheads="1"/>
              </p:cNvSpPr>
              <p:nvPr/>
            </p:nvSpPr>
            <p:spPr bwMode="auto">
              <a:xfrm>
                <a:off x="3122" y="1771"/>
                <a:ext cx="23"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09" name="Rectangle 216"/>
              <p:cNvSpPr>
                <a:spLocks noChangeArrowheads="1"/>
              </p:cNvSpPr>
              <p:nvPr/>
            </p:nvSpPr>
            <p:spPr bwMode="auto">
              <a:xfrm>
                <a:off x="3129" y="1771"/>
                <a:ext cx="1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0" name="Rectangle 217"/>
              <p:cNvSpPr>
                <a:spLocks noChangeArrowheads="1"/>
              </p:cNvSpPr>
              <p:nvPr/>
            </p:nvSpPr>
            <p:spPr bwMode="auto">
              <a:xfrm>
                <a:off x="3129" y="1771"/>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1" name="Rectangle 218"/>
              <p:cNvSpPr>
                <a:spLocks noChangeArrowheads="1"/>
              </p:cNvSpPr>
              <p:nvPr/>
            </p:nvSpPr>
            <p:spPr bwMode="auto">
              <a:xfrm>
                <a:off x="3133" y="1771"/>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2" name="Rectangle 219"/>
              <p:cNvSpPr>
                <a:spLocks noChangeArrowheads="1"/>
              </p:cNvSpPr>
              <p:nvPr/>
            </p:nvSpPr>
            <p:spPr bwMode="auto">
              <a:xfrm>
                <a:off x="3133" y="1775"/>
                <a:ext cx="87"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3" name="Rectangle 220"/>
              <p:cNvSpPr>
                <a:spLocks noChangeArrowheads="1"/>
              </p:cNvSpPr>
              <p:nvPr/>
            </p:nvSpPr>
            <p:spPr bwMode="auto">
              <a:xfrm>
                <a:off x="3201" y="1775"/>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4" name="Rectangle 221"/>
              <p:cNvSpPr>
                <a:spLocks noChangeArrowheads="1"/>
              </p:cNvSpPr>
              <p:nvPr/>
            </p:nvSpPr>
            <p:spPr bwMode="auto">
              <a:xfrm>
                <a:off x="3201" y="1784"/>
                <a:ext cx="80"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5" name="Rectangle 222"/>
              <p:cNvSpPr>
                <a:spLocks noChangeArrowheads="1"/>
              </p:cNvSpPr>
              <p:nvPr/>
            </p:nvSpPr>
            <p:spPr bwMode="auto">
              <a:xfrm>
                <a:off x="3265" y="1784"/>
                <a:ext cx="16"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6" name="Rectangle 223"/>
              <p:cNvSpPr>
                <a:spLocks noChangeArrowheads="1"/>
              </p:cNvSpPr>
              <p:nvPr/>
            </p:nvSpPr>
            <p:spPr bwMode="auto">
              <a:xfrm>
                <a:off x="3265" y="1789"/>
                <a:ext cx="38"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7" name="Rectangle 224"/>
              <p:cNvSpPr>
                <a:spLocks noChangeArrowheads="1"/>
              </p:cNvSpPr>
              <p:nvPr/>
            </p:nvSpPr>
            <p:spPr bwMode="auto">
              <a:xfrm>
                <a:off x="3288" y="1789"/>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8" name="Rectangle 225"/>
              <p:cNvSpPr>
                <a:spLocks noChangeArrowheads="1"/>
              </p:cNvSpPr>
              <p:nvPr/>
            </p:nvSpPr>
            <p:spPr bwMode="auto">
              <a:xfrm>
                <a:off x="3288" y="1789"/>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19" name="Rectangle 226"/>
              <p:cNvSpPr>
                <a:spLocks noChangeArrowheads="1"/>
              </p:cNvSpPr>
              <p:nvPr/>
            </p:nvSpPr>
            <p:spPr bwMode="auto">
              <a:xfrm>
                <a:off x="3292" y="1789"/>
                <a:ext cx="15"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0" name="Rectangle 227"/>
              <p:cNvSpPr>
                <a:spLocks noChangeArrowheads="1"/>
              </p:cNvSpPr>
              <p:nvPr/>
            </p:nvSpPr>
            <p:spPr bwMode="auto">
              <a:xfrm>
                <a:off x="3292" y="1803"/>
                <a:ext cx="30"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1" name="Rectangle 228"/>
              <p:cNvSpPr>
                <a:spLocks noChangeArrowheads="1"/>
              </p:cNvSpPr>
              <p:nvPr/>
            </p:nvSpPr>
            <p:spPr bwMode="auto">
              <a:xfrm>
                <a:off x="3303" y="1803"/>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2" name="Rectangle 229"/>
              <p:cNvSpPr>
                <a:spLocks noChangeArrowheads="1"/>
              </p:cNvSpPr>
              <p:nvPr/>
            </p:nvSpPr>
            <p:spPr bwMode="auto">
              <a:xfrm>
                <a:off x="3303" y="1807"/>
                <a:ext cx="68"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3" name="Rectangle 230"/>
              <p:cNvSpPr>
                <a:spLocks noChangeArrowheads="1"/>
              </p:cNvSpPr>
              <p:nvPr/>
            </p:nvSpPr>
            <p:spPr bwMode="auto">
              <a:xfrm>
                <a:off x="3352" y="1807"/>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4" name="Rectangle 231"/>
              <p:cNvSpPr>
                <a:spLocks noChangeArrowheads="1"/>
              </p:cNvSpPr>
              <p:nvPr/>
            </p:nvSpPr>
            <p:spPr bwMode="auto">
              <a:xfrm>
                <a:off x="3352" y="1807"/>
                <a:ext cx="50"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5" name="Rectangle 232"/>
              <p:cNvSpPr>
                <a:spLocks noChangeArrowheads="1"/>
              </p:cNvSpPr>
              <p:nvPr/>
            </p:nvSpPr>
            <p:spPr bwMode="auto">
              <a:xfrm>
                <a:off x="3383" y="1807"/>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6" name="Rectangle 233"/>
              <p:cNvSpPr>
                <a:spLocks noChangeArrowheads="1"/>
              </p:cNvSpPr>
              <p:nvPr/>
            </p:nvSpPr>
            <p:spPr bwMode="auto">
              <a:xfrm>
                <a:off x="3383" y="1816"/>
                <a:ext cx="26"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7" name="Rectangle 234"/>
              <p:cNvSpPr>
                <a:spLocks noChangeArrowheads="1"/>
              </p:cNvSpPr>
              <p:nvPr/>
            </p:nvSpPr>
            <p:spPr bwMode="auto">
              <a:xfrm>
                <a:off x="3394" y="1816"/>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8" name="Rectangle 235"/>
              <p:cNvSpPr>
                <a:spLocks noChangeArrowheads="1"/>
              </p:cNvSpPr>
              <p:nvPr/>
            </p:nvSpPr>
            <p:spPr bwMode="auto">
              <a:xfrm>
                <a:off x="3394" y="1821"/>
                <a:ext cx="26"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29" name="Rectangle 236"/>
              <p:cNvSpPr>
                <a:spLocks noChangeArrowheads="1"/>
              </p:cNvSpPr>
              <p:nvPr/>
            </p:nvSpPr>
            <p:spPr bwMode="auto">
              <a:xfrm>
                <a:off x="3405" y="1821"/>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0" name="Rectangle 237"/>
              <p:cNvSpPr>
                <a:spLocks noChangeArrowheads="1"/>
              </p:cNvSpPr>
              <p:nvPr/>
            </p:nvSpPr>
            <p:spPr bwMode="auto">
              <a:xfrm>
                <a:off x="3405" y="1821"/>
                <a:ext cx="27"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1" name="Rectangle 238"/>
              <p:cNvSpPr>
                <a:spLocks noChangeArrowheads="1"/>
              </p:cNvSpPr>
              <p:nvPr/>
            </p:nvSpPr>
            <p:spPr bwMode="auto">
              <a:xfrm>
                <a:off x="3417" y="1821"/>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2" name="Rectangle 239"/>
              <p:cNvSpPr>
                <a:spLocks noChangeArrowheads="1"/>
              </p:cNvSpPr>
              <p:nvPr/>
            </p:nvSpPr>
            <p:spPr bwMode="auto">
              <a:xfrm>
                <a:off x="3417" y="1830"/>
                <a:ext cx="26"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3" name="Rectangle 240"/>
              <p:cNvSpPr>
                <a:spLocks noChangeArrowheads="1"/>
              </p:cNvSpPr>
              <p:nvPr/>
            </p:nvSpPr>
            <p:spPr bwMode="auto">
              <a:xfrm>
                <a:off x="3428" y="1830"/>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4" name="Rectangle 241"/>
              <p:cNvSpPr>
                <a:spLocks noChangeArrowheads="1"/>
              </p:cNvSpPr>
              <p:nvPr/>
            </p:nvSpPr>
            <p:spPr bwMode="auto">
              <a:xfrm>
                <a:off x="3428" y="1834"/>
                <a:ext cx="174"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5" name="Rectangle 242"/>
              <p:cNvSpPr>
                <a:spLocks noChangeArrowheads="1"/>
              </p:cNvSpPr>
              <p:nvPr/>
            </p:nvSpPr>
            <p:spPr bwMode="auto">
              <a:xfrm>
                <a:off x="3587" y="1834"/>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6" name="Rectangle 243"/>
              <p:cNvSpPr>
                <a:spLocks noChangeArrowheads="1"/>
              </p:cNvSpPr>
              <p:nvPr/>
            </p:nvSpPr>
            <p:spPr bwMode="auto">
              <a:xfrm>
                <a:off x="3587" y="1839"/>
                <a:ext cx="4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7" name="Rectangle 244"/>
              <p:cNvSpPr>
                <a:spLocks noChangeArrowheads="1"/>
              </p:cNvSpPr>
              <p:nvPr/>
            </p:nvSpPr>
            <p:spPr bwMode="auto">
              <a:xfrm>
                <a:off x="3621" y="1839"/>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8" name="Rectangle 245"/>
              <p:cNvSpPr>
                <a:spLocks noChangeArrowheads="1"/>
              </p:cNvSpPr>
              <p:nvPr/>
            </p:nvSpPr>
            <p:spPr bwMode="auto">
              <a:xfrm>
                <a:off x="3621" y="1844"/>
                <a:ext cx="23"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39" name="Rectangle 246"/>
              <p:cNvSpPr>
                <a:spLocks noChangeArrowheads="1"/>
              </p:cNvSpPr>
              <p:nvPr/>
            </p:nvSpPr>
            <p:spPr bwMode="auto">
              <a:xfrm>
                <a:off x="3628" y="1844"/>
                <a:ext cx="1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0" name="Rectangle 247"/>
              <p:cNvSpPr>
                <a:spLocks noChangeArrowheads="1"/>
              </p:cNvSpPr>
              <p:nvPr/>
            </p:nvSpPr>
            <p:spPr bwMode="auto">
              <a:xfrm>
                <a:off x="3628" y="1848"/>
                <a:ext cx="42"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1" name="Rectangle 248"/>
              <p:cNvSpPr>
                <a:spLocks noChangeArrowheads="1"/>
              </p:cNvSpPr>
              <p:nvPr/>
            </p:nvSpPr>
            <p:spPr bwMode="auto">
              <a:xfrm>
                <a:off x="3655" y="1848"/>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2" name="Rectangle 249"/>
              <p:cNvSpPr>
                <a:spLocks noChangeArrowheads="1"/>
              </p:cNvSpPr>
              <p:nvPr/>
            </p:nvSpPr>
            <p:spPr bwMode="auto">
              <a:xfrm>
                <a:off x="3655" y="1853"/>
                <a:ext cx="34"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3" name="Rectangle 250"/>
              <p:cNvSpPr>
                <a:spLocks noChangeArrowheads="1"/>
              </p:cNvSpPr>
              <p:nvPr/>
            </p:nvSpPr>
            <p:spPr bwMode="auto">
              <a:xfrm>
                <a:off x="3670" y="1853"/>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4" name="Rectangle 251"/>
              <p:cNvSpPr>
                <a:spLocks noChangeArrowheads="1"/>
              </p:cNvSpPr>
              <p:nvPr/>
            </p:nvSpPr>
            <p:spPr bwMode="auto">
              <a:xfrm>
                <a:off x="3670" y="1857"/>
                <a:ext cx="64"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5" name="Rectangle 252"/>
              <p:cNvSpPr>
                <a:spLocks noChangeArrowheads="1"/>
              </p:cNvSpPr>
              <p:nvPr/>
            </p:nvSpPr>
            <p:spPr bwMode="auto">
              <a:xfrm>
                <a:off x="3715" y="1857"/>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6" name="Rectangle 253"/>
              <p:cNvSpPr>
                <a:spLocks noChangeArrowheads="1"/>
              </p:cNvSpPr>
              <p:nvPr/>
            </p:nvSpPr>
            <p:spPr bwMode="auto">
              <a:xfrm>
                <a:off x="3715" y="1862"/>
                <a:ext cx="46"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7" name="Rectangle 254"/>
              <p:cNvSpPr>
                <a:spLocks noChangeArrowheads="1"/>
              </p:cNvSpPr>
              <p:nvPr/>
            </p:nvSpPr>
            <p:spPr bwMode="auto">
              <a:xfrm>
                <a:off x="3746" y="1862"/>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8" name="Rectangle 255"/>
              <p:cNvSpPr>
                <a:spLocks noChangeArrowheads="1"/>
              </p:cNvSpPr>
              <p:nvPr/>
            </p:nvSpPr>
            <p:spPr bwMode="auto">
              <a:xfrm>
                <a:off x="3746" y="1866"/>
                <a:ext cx="22"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49" name="Rectangle 256"/>
              <p:cNvSpPr>
                <a:spLocks noChangeArrowheads="1"/>
              </p:cNvSpPr>
              <p:nvPr/>
            </p:nvSpPr>
            <p:spPr bwMode="auto">
              <a:xfrm>
                <a:off x="3749" y="1866"/>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0" name="Rectangle 257"/>
              <p:cNvSpPr>
                <a:spLocks noChangeArrowheads="1"/>
              </p:cNvSpPr>
              <p:nvPr/>
            </p:nvSpPr>
            <p:spPr bwMode="auto">
              <a:xfrm>
                <a:off x="3749" y="1871"/>
                <a:ext cx="31"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1" name="Rectangle 258"/>
              <p:cNvSpPr>
                <a:spLocks noChangeArrowheads="1"/>
              </p:cNvSpPr>
              <p:nvPr/>
            </p:nvSpPr>
            <p:spPr bwMode="auto">
              <a:xfrm>
                <a:off x="3765" y="1871"/>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2" name="Rectangle 259"/>
              <p:cNvSpPr>
                <a:spLocks noChangeArrowheads="1"/>
              </p:cNvSpPr>
              <p:nvPr/>
            </p:nvSpPr>
            <p:spPr bwMode="auto">
              <a:xfrm>
                <a:off x="3765" y="1875"/>
                <a:ext cx="34"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3" name="Rectangle 260"/>
              <p:cNvSpPr>
                <a:spLocks noChangeArrowheads="1"/>
              </p:cNvSpPr>
              <p:nvPr/>
            </p:nvSpPr>
            <p:spPr bwMode="auto">
              <a:xfrm>
                <a:off x="3780" y="1875"/>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4" name="Rectangle 261"/>
              <p:cNvSpPr>
                <a:spLocks noChangeArrowheads="1"/>
              </p:cNvSpPr>
              <p:nvPr/>
            </p:nvSpPr>
            <p:spPr bwMode="auto">
              <a:xfrm>
                <a:off x="3780" y="1880"/>
                <a:ext cx="22"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5" name="Rectangle 262"/>
              <p:cNvSpPr>
                <a:spLocks noChangeArrowheads="1"/>
              </p:cNvSpPr>
              <p:nvPr/>
            </p:nvSpPr>
            <p:spPr bwMode="auto">
              <a:xfrm>
                <a:off x="3783" y="1880"/>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6" name="Rectangle 263"/>
              <p:cNvSpPr>
                <a:spLocks noChangeArrowheads="1"/>
              </p:cNvSpPr>
              <p:nvPr/>
            </p:nvSpPr>
            <p:spPr bwMode="auto">
              <a:xfrm>
                <a:off x="3783" y="1884"/>
                <a:ext cx="205"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7" name="Rectangle 264"/>
              <p:cNvSpPr>
                <a:spLocks noChangeArrowheads="1"/>
              </p:cNvSpPr>
              <p:nvPr/>
            </p:nvSpPr>
            <p:spPr bwMode="auto">
              <a:xfrm>
                <a:off x="3972" y="1884"/>
                <a:ext cx="16"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8" name="Rectangle 265"/>
              <p:cNvSpPr>
                <a:spLocks noChangeArrowheads="1"/>
              </p:cNvSpPr>
              <p:nvPr/>
            </p:nvSpPr>
            <p:spPr bwMode="auto">
              <a:xfrm>
                <a:off x="3972" y="1889"/>
                <a:ext cx="61"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59" name="Rectangle 266"/>
              <p:cNvSpPr>
                <a:spLocks noChangeArrowheads="1"/>
              </p:cNvSpPr>
              <p:nvPr/>
            </p:nvSpPr>
            <p:spPr bwMode="auto">
              <a:xfrm>
                <a:off x="4018" y="1889"/>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0" name="Rectangle 267"/>
              <p:cNvSpPr>
                <a:spLocks noChangeArrowheads="1"/>
              </p:cNvSpPr>
              <p:nvPr/>
            </p:nvSpPr>
            <p:spPr bwMode="auto">
              <a:xfrm>
                <a:off x="4018" y="1893"/>
                <a:ext cx="60"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1" name="Rectangle 268"/>
              <p:cNvSpPr>
                <a:spLocks noChangeArrowheads="1"/>
              </p:cNvSpPr>
              <p:nvPr/>
            </p:nvSpPr>
            <p:spPr bwMode="auto">
              <a:xfrm>
                <a:off x="4063" y="1893"/>
                <a:ext cx="15" cy="2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2" name="Rectangle 269"/>
              <p:cNvSpPr>
                <a:spLocks noChangeArrowheads="1"/>
              </p:cNvSpPr>
              <p:nvPr/>
            </p:nvSpPr>
            <p:spPr bwMode="auto">
              <a:xfrm>
                <a:off x="4063" y="1903"/>
                <a:ext cx="10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3" name="Rectangle 270"/>
              <p:cNvSpPr>
                <a:spLocks noChangeArrowheads="1"/>
              </p:cNvSpPr>
              <p:nvPr/>
            </p:nvSpPr>
            <p:spPr bwMode="auto">
              <a:xfrm>
                <a:off x="4146" y="1903"/>
                <a:ext cx="19" cy="31"/>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4" name="Rectangle 271"/>
              <p:cNvSpPr>
                <a:spLocks noChangeArrowheads="1"/>
              </p:cNvSpPr>
              <p:nvPr/>
            </p:nvSpPr>
            <p:spPr bwMode="auto">
              <a:xfrm>
                <a:off x="4146" y="1916"/>
                <a:ext cx="34"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5" name="Rectangle 272"/>
              <p:cNvSpPr>
                <a:spLocks noChangeArrowheads="1"/>
              </p:cNvSpPr>
              <p:nvPr/>
            </p:nvSpPr>
            <p:spPr bwMode="auto">
              <a:xfrm>
                <a:off x="4165" y="1916"/>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6" name="Rectangle 273"/>
              <p:cNvSpPr>
                <a:spLocks noChangeArrowheads="1"/>
              </p:cNvSpPr>
              <p:nvPr/>
            </p:nvSpPr>
            <p:spPr bwMode="auto">
              <a:xfrm>
                <a:off x="4165" y="1921"/>
                <a:ext cx="23"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7" name="Rectangle 274"/>
              <p:cNvSpPr>
                <a:spLocks noChangeArrowheads="1"/>
              </p:cNvSpPr>
              <p:nvPr/>
            </p:nvSpPr>
            <p:spPr bwMode="auto">
              <a:xfrm>
                <a:off x="4173" y="1921"/>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8" name="Rectangle 275"/>
              <p:cNvSpPr>
                <a:spLocks noChangeArrowheads="1"/>
              </p:cNvSpPr>
              <p:nvPr/>
            </p:nvSpPr>
            <p:spPr bwMode="auto">
              <a:xfrm>
                <a:off x="4173" y="1925"/>
                <a:ext cx="38"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69" name="Rectangle 276"/>
              <p:cNvSpPr>
                <a:spLocks noChangeArrowheads="1"/>
              </p:cNvSpPr>
              <p:nvPr/>
            </p:nvSpPr>
            <p:spPr bwMode="auto">
              <a:xfrm>
                <a:off x="4195" y="1925"/>
                <a:ext cx="16"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0" name="Rectangle 277"/>
              <p:cNvSpPr>
                <a:spLocks noChangeArrowheads="1"/>
              </p:cNvSpPr>
              <p:nvPr/>
            </p:nvSpPr>
            <p:spPr bwMode="auto">
              <a:xfrm>
                <a:off x="4195" y="1930"/>
                <a:ext cx="87"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1" name="Rectangle 278"/>
              <p:cNvSpPr>
                <a:spLocks noChangeArrowheads="1"/>
              </p:cNvSpPr>
              <p:nvPr/>
            </p:nvSpPr>
            <p:spPr bwMode="auto">
              <a:xfrm>
                <a:off x="4267" y="1930"/>
                <a:ext cx="15" cy="27"/>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2" name="Rectangle 279"/>
              <p:cNvSpPr>
                <a:spLocks noChangeArrowheads="1"/>
              </p:cNvSpPr>
              <p:nvPr/>
            </p:nvSpPr>
            <p:spPr bwMode="auto">
              <a:xfrm>
                <a:off x="4267" y="1939"/>
                <a:ext cx="19"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3" name="Rectangle 280"/>
              <p:cNvSpPr>
                <a:spLocks noChangeArrowheads="1"/>
              </p:cNvSpPr>
              <p:nvPr/>
            </p:nvSpPr>
            <p:spPr bwMode="auto">
              <a:xfrm>
                <a:off x="4271" y="1939"/>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4" name="Rectangle 281"/>
              <p:cNvSpPr>
                <a:spLocks noChangeArrowheads="1"/>
              </p:cNvSpPr>
              <p:nvPr/>
            </p:nvSpPr>
            <p:spPr bwMode="auto">
              <a:xfrm>
                <a:off x="4271" y="1943"/>
                <a:ext cx="23" cy="19"/>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5" name="Rectangle 282"/>
              <p:cNvSpPr>
                <a:spLocks noChangeArrowheads="1"/>
              </p:cNvSpPr>
              <p:nvPr/>
            </p:nvSpPr>
            <p:spPr bwMode="auto">
              <a:xfrm>
                <a:off x="4279" y="1943"/>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6" name="Rectangle 283"/>
              <p:cNvSpPr>
                <a:spLocks noChangeArrowheads="1"/>
              </p:cNvSpPr>
              <p:nvPr/>
            </p:nvSpPr>
            <p:spPr bwMode="auto">
              <a:xfrm>
                <a:off x="4279" y="1948"/>
                <a:ext cx="34"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7" name="Rectangle 284"/>
              <p:cNvSpPr>
                <a:spLocks noChangeArrowheads="1"/>
              </p:cNvSpPr>
              <p:nvPr/>
            </p:nvSpPr>
            <p:spPr bwMode="auto">
              <a:xfrm>
                <a:off x="4298" y="1948"/>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8" name="Rectangle 285"/>
              <p:cNvSpPr>
                <a:spLocks noChangeArrowheads="1"/>
              </p:cNvSpPr>
              <p:nvPr/>
            </p:nvSpPr>
            <p:spPr bwMode="auto">
              <a:xfrm>
                <a:off x="4298" y="1953"/>
                <a:ext cx="30"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79" name="Rectangle 286"/>
              <p:cNvSpPr>
                <a:spLocks noChangeArrowheads="1"/>
              </p:cNvSpPr>
              <p:nvPr/>
            </p:nvSpPr>
            <p:spPr bwMode="auto">
              <a:xfrm>
                <a:off x="4313" y="1953"/>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0" name="Rectangle 287"/>
              <p:cNvSpPr>
                <a:spLocks noChangeArrowheads="1"/>
              </p:cNvSpPr>
              <p:nvPr/>
            </p:nvSpPr>
            <p:spPr bwMode="auto">
              <a:xfrm>
                <a:off x="4313" y="1957"/>
                <a:ext cx="22"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1" name="Rectangle 288"/>
              <p:cNvSpPr>
                <a:spLocks noChangeArrowheads="1"/>
              </p:cNvSpPr>
              <p:nvPr/>
            </p:nvSpPr>
            <p:spPr bwMode="auto">
              <a:xfrm>
                <a:off x="4316" y="1957"/>
                <a:ext cx="19"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2" name="Rectangle 289"/>
              <p:cNvSpPr>
                <a:spLocks noChangeArrowheads="1"/>
              </p:cNvSpPr>
              <p:nvPr/>
            </p:nvSpPr>
            <p:spPr bwMode="auto">
              <a:xfrm>
                <a:off x="4316" y="1962"/>
                <a:ext cx="4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3" name="Rectangle 290"/>
              <p:cNvSpPr>
                <a:spLocks noChangeArrowheads="1"/>
              </p:cNvSpPr>
              <p:nvPr/>
            </p:nvSpPr>
            <p:spPr bwMode="auto">
              <a:xfrm>
                <a:off x="4347" y="1962"/>
                <a:ext cx="15"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4" name="Rectangle 291"/>
              <p:cNvSpPr>
                <a:spLocks noChangeArrowheads="1"/>
              </p:cNvSpPr>
              <p:nvPr/>
            </p:nvSpPr>
            <p:spPr bwMode="auto">
              <a:xfrm>
                <a:off x="4347" y="1971"/>
                <a:ext cx="87"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5" name="Rectangle 292"/>
              <p:cNvSpPr>
                <a:spLocks noChangeArrowheads="1"/>
              </p:cNvSpPr>
              <p:nvPr/>
            </p:nvSpPr>
            <p:spPr bwMode="auto">
              <a:xfrm>
                <a:off x="4419" y="1971"/>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6" name="Rectangle 293"/>
              <p:cNvSpPr>
                <a:spLocks noChangeArrowheads="1"/>
              </p:cNvSpPr>
              <p:nvPr/>
            </p:nvSpPr>
            <p:spPr bwMode="auto">
              <a:xfrm>
                <a:off x="4419" y="1971"/>
                <a:ext cx="68"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7" name="Rectangle 294"/>
              <p:cNvSpPr>
                <a:spLocks noChangeArrowheads="1"/>
              </p:cNvSpPr>
              <p:nvPr/>
            </p:nvSpPr>
            <p:spPr bwMode="auto">
              <a:xfrm>
                <a:off x="4471" y="1971"/>
                <a:ext cx="16" cy="22"/>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8" name="Rectangle 295"/>
              <p:cNvSpPr>
                <a:spLocks noChangeArrowheads="1"/>
              </p:cNvSpPr>
              <p:nvPr/>
            </p:nvSpPr>
            <p:spPr bwMode="auto">
              <a:xfrm>
                <a:off x="4471" y="1975"/>
                <a:ext cx="76"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89" name="Rectangle 296"/>
              <p:cNvSpPr>
                <a:spLocks noChangeArrowheads="1"/>
              </p:cNvSpPr>
              <p:nvPr/>
            </p:nvSpPr>
            <p:spPr bwMode="auto">
              <a:xfrm>
                <a:off x="4532" y="1975"/>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0" name="Rectangle 297"/>
              <p:cNvSpPr>
                <a:spLocks noChangeArrowheads="1"/>
              </p:cNvSpPr>
              <p:nvPr/>
            </p:nvSpPr>
            <p:spPr bwMode="auto">
              <a:xfrm>
                <a:off x="4532" y="1984"/>
                <a:ext cx="68"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1" name="Rectangle 298"/>
              <p:cNvSpPr>
                <a:spLocks noChangeArrowheads="1"/>
              </p:cNvSpPr>
              <p:nvPr/>
            </p:nvSpPr>
            <p:spPr bwMode="auto">
              <a:xfrm>
                <a:off x="4585" y="1984"/>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2" name="Rectangle 299"/>
              <p:cNvSpPr>
                <a:spLocks noChangeArrowheads="1"/>
              </p:cNvSpPr>
              <p:nvPr/>
            </p:nvSpPr>
            <p:spPr bwMode="auto">
              <a:xfrm>
                <a:off x="4585" y="1989"/>
                <a:ext cx="64" cy="1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3" name="Rectangle 300"/>
              <p:cNvSpPr>
                <a:spLocks noChangeArrowheads="1"/>
              </p:cNvSpPr>
              <p:nvPr/>
            </p:nvSpPr>
            <p:spPr bwMode="auto">
              <a:xfrm>
                <a:off x="4634" y="1989"/>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4" name="Rectangle 301"/>
              <p:cNvSpPr>
                <a:spLocks noChangeArrowheads="1"/>
              </p:cNvSpPr>
              <p:nvPr/>
            </p:nvSpPr>
            <p:spPr bwMode="auto">
              <a:xfrm>
                <a:off x="4634" y="1989"/>
                <a:ext cx="34"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5" name="Rectangle 302"/>
              <p:cNvSpPr>
                <a:spLocks noChangeArrowheads="1"/>
              </p:cNvSpPr>
              <p:nvPr/>
            </p:nvSpPr>
            <p:spPr bwMode="auto">
              <a:xfrm>
                <a:off x="4653" y="1989"/>
                <a:ext cx="15" cy="23"/>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6" name="Rectangle 303"/>
              <p:cNvSpPr>
                <a:spLocks noChangeArrowheads="1"/>
              </p:cNvSpPr>
              <p:nvPr/>
            </p:nvSpPr>
            <p:spPr bwMode="auto">
              <a:xfrm>
                <a:off x="4653" y="1998"/>
                <a:ext cx="57" cy="14"/>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7" name="Rectangle 304"/>
              <p:cNvSpPr>
                <a:spLocks noChangeArrowheads="1"/>
              </p:cNvSpPr>
              <p:nvPr/>
            </p:nvSpPr>
            <p:spPr bwMode="auto">
              <a:xfrm>
                <a:off x="4695" y="1998"/>
                <a:ext cx="15"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8" name="Rectangle 305"/>
              <p:cNvSpPr>
                <a:spLocks noChangeArrowheads="1"/>
              </p:cNvSpPr>
              <p:nvPr/>
            </p:nvSpPr>
            <p:spPr bwMode="auto">
              <a:xfrm>
                <a:off x="1836" y="1026"/>
                <a:ext cx="23"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699" name="Rectangle 306"/>
              <p:cNvSpPr>
                <a:spLocks noChangeArrowheads="1"/>
              </p:cNvSpPr>
              <p:nvPr/>
            </p:nvSpPr>
            <p:spPr bwMode="auto">
              <a:xfrm>
                <a:off x="1840" y="1026"/>
                <a:ext cx="19" cy="36"/>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0" name="Rectangle 307"/>
              <p:cNvSpPr>
                <a:spLocks noChangeArrowheads="1"/>
              </p:cNvSpPr>
              <p:nvPr/>
            </p:nvSpPr>
            <p:spPr bwMode="auto">
              <a:xfrm>
                <a:off x="1840" y="1049"/>
                <a:ext cx="53"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1" name="Rectangle 308"/>
              <p:cNvSpPr>
                <a:spLocks noChangeArrowheads="1"/>
              </p:cNvSpPr>
              <p:nvPr/>
            </p:nvSpPr>
            <p:spPr bwMode="auto">
              <a:xfrm>
                <a:off x="1874" y="1049"/>
                <a:ext cx="19"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2" name="Rectangle 309"/>
              <p:cNvSpPr>
                <a:spLocks noChangeArrowheads="1"/>
              </p:cNvSpPr>
              <p:nvPr/>
            </p:nvSpPr>
            <p:spPr bwMode="auto">
              <a:xfrm>
                <a:off x="1874" y="1053"/>
                <a:ext cx="27"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3" name="Rectangle 310"/>
              <p:cNvSpPr>
                <a:spLocks noChangeArrowheads="1"/>
              </p:cNvSpPr>
              <p:nvPr/>
            </p:nvSpPr>
            <p:spPr bwMode="auto">
              <a:xfrm>
                <a:off x="1886" y="1053"/>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4" name="Rectangle 311"/>
              <p:cNvSpPr>
                <a:spLocks noChangeArrowheads="1"/>
              </p:cNvSpPr>
              <p:nvPr/>
            </p:nvSpPr>
            <p:spPr bwMode="auto">
              <a:xfrm>
                <a:off x="1886" y="1058"/>
                <a:ext cx="26"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5" name="Rectangle 312"/>
              <p:cNvSpPr>
                <a:spLocks noChangeArrowheads="1"/>
              </p:cNvSpPr>
              <p:nvPr/>
            </p:nvSpPr>
            <p:spPr bwMode="auto">
              <a:xfrm>
                <a:off x="1897" y="1058"/>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6" name="Rectangle 313"/>
              <p:cNvSpPr>
                <a:spLocks noChangeArrowheads="1"/>
              </p:cNvSpPr>
              <p:nvPr/>
            </p:nvSpPr>
            <p:spPr bwMode="auto">
              <a:xfrm>
                <a:off x="1897" y="1067"/>
                <a:ext cx="34"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7" name="Rectangle 314"/>
              <p:cNvSpPr>
                <a:spLocks noChangeArrowheads="1"/>
              </p:cNvSpPr>
              <p:nvPr/>
            </p:nvSpPr>
            <p:spPr bwMode="auto">
              <a:xfrm>
                <a:off x="1916" y="1067"/>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8" name="Rectangle 315"/>
              <p:cNvSpPr>
                <a:spLocks noChangeArrowheads="1"/>
              </p:cNvSpPr>
              <p:nvPr/>
            </p:nvSpPr>
            <p:spPr bwMode="auto">
              <a:xfrm>
                <a:off x="1916" y="1076"/>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09" name="Rectangle 316"/>
              <p:cNvSpPr>
                <a:spLocks noChangeArrowheads="1"/>
              </p:cNvSpPr>
              <p:nvPr/>
            </p:nvSpPr>
            <p:spPr bwMode="auto">
              <a:xfrm>
                <a:off x="1923" y="1076"/>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0" name="Rectangle 317"/>
              <p:cNvSpPr>
                <a:spLocks noChangeArrowheads="1"/>
              </p:cNvSpPr>
              <p:nvPr/>
            </p:nvSpPr>
            <p:spPr bwMode="auto">
              <a:xfrm>
                <a:off x="1923" y="1085"/>
                <a:ext cx="19"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1" name="Rectangle 318"/>
              <p:cNvSpPr>
                <a:spLocks noChangeArrowheads="1"/>
              </p:cNvSpPr>
              <p:nvPr/>
            </p:nvSpPr>
            <p:spPr bwMode="auto">
              <a:xfrm>
                <a:off x="1927" y="1085"/>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2" name="Rectangle 319"/>
              <p:cNvSpPr>
                <a:spLocks noChangeArrowheads="1"/>
              </p:cNvSpPr>
              <p:nvPr/>
            </p:nvSpPr>
            <p:spPr bwMode="auto">
              <a:xfrm>
                <a:off x="1927" y="1089"/>
                <a:ext cx="27"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3" name="Rectangle 320"/>
              <p:cNvSpPr>
                <a:spLocks noChangeArrowheads="1"/>
              </p:cNvSpPr>
              <p:nvPr/>
            </p:nvSpPr>
            <p:spPr bwMode="auto">
              <a:xfrm>
                <a:off x="1939" y="108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4" name="Rectangle 321"/>
              <p:cNvSpPr>
                <a:spLocks noChangeArrowheads="1"/>
              </p:cNvSpPr>
              <p:nvPr/>
            </p:nvSpPr>
            <p:spPr bwMode="auto">
              <a:xfrm>
                <a:off x="1939" y="1094"/>
                <a:ext cx="22"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5" name="Rectangle 322"/>
              <p:cNvSpPr>
                <a:spLocks noChangeArrowheads="1"/>
              </p:cNvSpPr>
              <p:nvPr/>
            </p:nvSpPr>
            <p:spPr bwMode="auto">
              <a:xfrm>
                <a:off x="1942" y="1094"/>
                <a:ext cx="19" cy="36"/>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6" name="Rectangle 323"/>
              <p:cNvSpPr>
                <a:spLocks noChangeArrowheads="1"/>
              </p:cNvSpPr>
              <p:nvPr/>
            </p:nvSpPr>
            <p:spPr bwMode="auto">
              <a:xfrm>
                <a:off x="1942" y="1112"/>
                <a:ext cx="34"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7" name="Rectangle 324"/>
              <p:cNvSpPr>
                <a:spLocks noChangeArrowheads="1"/>
              </p:cNvSpPr>
              <p:nvPr/>
            </p:nvSpPr>
            <p:spPr bwMode="auto">
              <a:xfrm>
                <a:off x="1961" y="1112"/>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8" name="Rectangle 325"/>
              <p:cNvSpPr>
                <a:spLocks noChangeArrowheads="1"/>
              </p:cNvSpPr>
              <p:nvPr/>
            </p:nvSpPr>
            <p:spPr bwMode="auto">
              <a:xfrm>
                <a:off x="1961" y="1121"/>
                <a:ext cx="19"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19" name="Rectangle 326"/>
              <p:cNvSpPr>
                <a:spLocks noChangeArrowheads="1"/>
              </p:cNvSpPr>
              <p:nvPr/>
            </p:nvSpPr>
            <p:spPr bwMode="auto">
              <a:xfrm>
                <a:off x="1965" y="1121"/>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0" name="Rectangle 327"/>
              <p:cNvSpPr>
                <a:spLocks noChangeArrowheads="1"/>
              </p:cNvSpPr>
              <p:nvPr/>
            </p:nvSpPr>
            <p:spPr bwMode="auto">
              <a:xfrm>
                <a:off x="1965" y="1130"/>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1" name="Rectangle 328"/>
              <p:cNvSpPr>
                <a:spLocks noChangeArrowheads="1"/>
              </p:cNvSpPr>
              <p:nvPr/>
            </p:nvSpPr>
            <p:spPr bwMode="auto">
              <a:xfrm>
                <a:off x="1973" y="1130"/>
                <a:ext cx="15" cy="2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2" name="Rectangle 329"/>
              <p:cNvSpPr>
                <a:spLocks noChangeArrowheads="1"/>
              </p:cNvSpPr>
              <p:nvPr/>
            </p:nvSpPr>
            <p:spPr bwMode="auto">
              <a:xfrm>
                <a:off x="1973" y="1144"/>
                <a:ext cx="26"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3" name="Rectangle 330"/>
              <p:cNvSpPr>
                <a:spLocks noChangeArrowheads="1"/>
              </p:cNvSpPr>
              <p:nvPr/>
            </p:nvSpPr>
            <p:spPr bwMode="auto">
              <a:xfrm>
                <a:off x="1984" y="1144"/>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4" name="Rectangle 331"/>
              <p:cNvSpPr>
                <a:spLocks noChangeArrowheads="1"/>
              </p:cNvSpPr>
              <p:nvPr/>
            </p:nvSpPr>
            <p:spPr bwMode="auto">
              <a:xfrm>
                <a:off x="1984" y="1148"/>
                <a:ext cx="19"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5" name="Rectangle 332"/>
              <p:cNvSpPr>
                <a:spLocks noChangeArrowheads="1"/>
              </p:cNvSpPr>
              <p:nvPr/>
            </p:nvSpPr>
            <p:spPr bwMode="auto">
              <a:xfrm>
                <a:off x="1988" y="1148"/>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6" name="Rectangle 333"/>
              <p:cNvSpPr>
                <a:spLocks noChangeArrowheads="1"/>
              </p:cNvSpPr>
              <p:nvPr/>
            </p:nvSpPr>
            <p:spPr bwMode="auto">
              <a:xfrm>
                <a:off x="1988" y="1158"/>
                <a:ext cx="26"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7" name="Rectangle 334"/>
              <p:cNvSpPr>
                <a:spLocks noChangeArrowheads="1"/>
              </p:cNvSpPr>
              <p:nvPr/>
            </p:nvSpPr>
            <p:spPr bwMode="auto">
              <a:xfrm>
                <a:off x="1999" y="1158"/>
                <a:ext cx="15" cy="36"/>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8" name="Rectangle 335"/>
              <p:cNvSpPr>
                <a:spLocks noChangeArrowheads="1"/>
              </p:cNvSpPr>
              <p:nvPr/>
            </p:nvSpPr>
            <p:spPr bwMode="auto">
              <a:xfrm>
                <a:off x="1999" y="1180"/>
                <a:ext cx="27"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29" name="Rectangle 336"/>
              <p:cNvSpPr>
                <a:spLocks noChangeArrowheads="1"/>
              </p:cNvSpPr>
              <p:nvPr/>
            </p:nvSpPr>
            <p:spPr bwMode="auto">
              <a:xfrm>
                <a:off x="2010" y="1180"/>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0" name="Rectangle 337"/>
              <p:cNvSpPr>
                <a:spLocks noChangeArrowheads="1"/>
              </p:cNvSpPr>
              <p:nvPr/>
            </p:nvSpPr>
            <p:spPr bwMode="auto">
              <a:xfrm>
                <a:off x="2010" y="1185"/>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1" name="Rectangle 338"/>
              <p:cNvSpPr>
                <a:spLocks noChangeArrowheads="1"/>
              </p:cNvSpPr>
              <p:nvPr/>
            </p:nvSpPr>
            <p:spPr bwMode="auto">
              <a:xfrm>
                <a:off x="2018" y="1185"/>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2" name="Rectangle 339"/>
              <p:cNvSpPr>
                <a:spLocks noChangeArrowheads="1"/>
              </p:cNvSpPr>
              <p:nvPr/>
            </p:nvSpPr>
            <p:spPr bwMode="auto">
              <a:xfrm>
                <a:off x="2018" y="1189"/>
                <a:ext cx="19"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3" name="Rectangle 340"/>
              <p:cNvSpPr>
                <a:spLocks noChangeArrowheads="1"/>
              </p:cNvSpPr>
              <p:nvPr/>
            </p:nvSpPr>
            <p:spPr bwMode="auto">
              <a:xfrm>
                <a:off x="2022" y="1189"/>
                <a:ext cx="15" cy="41"/>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4" name="Rectangle 341"/>
              <p:cNvSpPr>
                <a:spLocks noChangeArrowheads="1"/>
              </p:cNvSpPr>
              <p:nvPr/>
            </p:nvSpPr>
            <p:spPr bwMode="auto">
              <a:xfrm>
                <a:off x="2022" y="1217"/>
                <a:ext cx="26"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5" name="Rectangle 342"/>
              <p:cNvSpPr>
                <a:spLocks noChangeArrowheads="1"/>
              </p:cNvSpPr>
              <p:nvPr/>
            </p:nvSpPr>
            <p:spPr bwMode="auto">
              <a:xfrm>
                <a:off x="2033" y="1217"/>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6" name="Rectangle 343"/>
              <p:cNvSpPr>
                <a:spLocks noChangeArrowheads="1"/>
              </p:cNvSpPr>
              <p:nvPr/>
            </p:nvSpPr>
            <p:spPr bwMode="auto">
              <a:xfrm>
                <a:off x="2033" y="1221"/>
                <a:ext cx="34"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7" name="Rectangle 344"/>
              <p:cNvSpPr>
                <a:spLocks noChangeArrowheads="1"/>
              </p:cNvSpPr>
              <p:nvPr/>
            </p:nvSpPr>
            <p:spPr bwMode="auto">
              <a:xfrm>
                <a:off x="2052" y="1221"/>
                <a:ext cx="15" cy="3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8" name="Rectangle 345"/>
              <p:cNvSpPr>
                <a:spLocks noChangeArrowheads="1"/>
              </p:cNvSpPr>
              <p:nvPr/>
            </p:nvSpPr>
            <p:spPr bwMode="auto">
              <a:xfrm>
                <a:off x="2052" y="1239"/>
                <a:ext cx="30"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39" name="Rectangle 346"/>
              <p:cNvSpPr>
                <a:spLocks noChangeArrowheads="1"/>
              </p:cNvSpPr>
              <p:nvPr/>
            </p:nvSpPr>
            <p:spPr bwMode="auto">
              <a:xfrm>
                <a:off x="2067" y="123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0" name="Rectangle 347"/>
              <p:cNvSpPr>
                <a:spLocks noChangeArrowheads="1"/>
              </p:cNvSpPr>
              <p:nvPr/>
            </p:nvSpPr>
            <p:spPr bwMode="auto">
              <a:xfrm>
                <a:off x="2067" y="1244"/>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1" name="Rectangle 348"/>
              <p:cNvSpPr>
                <a:spLocks noChangeArrowheads="1"/>
              </p:cNvSpPr>
              <p:nvPr/>
            </p:nvSpPr>
            <p:spPr bwMode="auto">
              <a:xfrm>
                <a:off x="2075" y="1244"/>
                <a:ext cx="15" cy="45"/>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2" name="Rectangle 349"/>
              <p:cNvSpPr>
                <a:spLocks noChangeArrowheads="1"/>
              </p:cNvSpPr>
              <p:nvPr/>
            </p:nvSpPr>
            <p:spPr bwMode="auto">
              <a:xfrm>
                <a:off x="2075" y="1276"/>
                <a:ext cx="19"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3" name="Rectangle 350"/>
              <p:cNvSpPr>
                <a:spLocks noChangeArrowheads="1"/>
              </p:cNvSpPr>
              <p:nvPr/>
            </p:nvSpPr>
            <p:spPr bwMode="auto">
              <a:xfrm>
                <a:off x="2078" y="1276"/>
                <a:ext cx="16"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4" name="Rectangle 351"/>
              <p:cNvSpPr>
                <a:spLocks noChangeArrowheads="1"/>
              </p:cNvSpPr>
              <p:nvPr/>
            </p:nvSpPr>
            <p:spPr bwMode="auto">
              <a:xfrm>
                <a:off x="2078" y="1280"/>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5" name="Rectangle 352"/>
              <p:cNvSpPr>
                <a:spLocks noChangeArrowheads="1"/>
              </p:cNvSpPr>
              <p:nvPr/>
            </p:nvSpPr>
            <p:spPr bwMode="auto">
              <a:xfrm>
                <a:off x="2086" y="1280"/>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6" name="Rectangle 353"/>
              <p:cNvSpPr>
                <a:spLocks noChangeArrowheads="1"/>
              </p:cNvSpPr>
              <p:nvPr/>
            </p:nvSpPr>
            <p:spPr bwMode="auto">
              <a:xfrm>
                <a:off x="2086" y="1289"/>
                <a:ext cx="30"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7" name="Rectangle 354"/>
              <p:cNvSpPr>
                <a:spLocks noChangeArrowheads="1"/>
              </p:cNvSpPr>
              <p:nvPr/>
            </p:nvSpPr>
            <p:spPr bwMode="auto">
              <a:xfrm>
                <a:off x="2101" y="128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8" name="Rectangle 355"/>
              <p:cNvSpPr>
                <a:spLocks noChangeArrowheads="1"/>
              </p:cNvSpPr>
              <p:nvPr/>
            </p:nvSpPr>
            <p:spPr bwMode="auto">
              <a:xfrm>
                <a:off x="2101" y="1294"/>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49" name="Rectangle 356"/>
              <p:cNvSpPr>
                <a:spLocks noChangeArrowheads="1"/>
              </p:cNvSpPr>
              <p:nvPr/>
            </p:nvSpPr>
            <p:spPr bwMode="auto">
              <a:xfrm>
                <a:off x="2109" y="1294"/>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0" name="Rectangle 357"/>
              <p:cNvSpPr>
                <a:spLocks noChangeArrowheads="1"/>
              </p:cNvSpPr>
              <p:nvPr/>
            </p:nvSpPr>
            <p:spPr bwMode="auto">
              <a:xfrm>
                <a:off x="2109" y="1298"/>
                <a:ext cx="19"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1" name="Rectangle 358"/>
              <p:cNvSpPr>
                <a:spLocks noChangeArrowheads="1"/>
              </p:cNvSpPr>
              <p:nvPr/>
            </p:nvSpPr>
            <p:spPr bwMode="auto">
              <a:xfrm>
                <a:off x="2112" y="1298"/>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2" name="Rectangle 359"/>
              <p:cNvSpPr>
                <a:spLocks noChangeArrowheads="1"/>
              </p:cNvSpPr>
              <p:nvPr/>
            </p:nvSpPr>
            <p:spPr bwMode="auto">
              <a:xfrm>
                <a:off x="2112" y="1307"/>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3" name="Rectangle 360"/>
              <p:cNvSpPr>
                <a:spLocks noChangeArrowheads="1"/>
              </p:cNvSpPr>
              <p:nvPr/>
            </p:nvSpPr>
            <p:spPr bwMode="auto">
              <a:xfrm>
                <a:off x="2120" y="1307"/>
                <a:ext cx="15" cy="2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4" name="Rectangle 361"/>
              <p:cNvSpPr>
                <a:spLocks noChangeArrowheads="1"/>
              </p:cNvSpPr>
              <p:nvPr/>
            </p:nvSpPr>
            <p:spPr bwMode="auto">
              <a:xfrm>
                <a:off x="2120" y="1317"/>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5" name="Rectangle 362"/>
              <p:cNvSpPr>
                <a:spLocks noChangeArrowheads="1"/>
              </p:cNvSpPr>
              <p:nvPr/>
            </p:nvSpPr>
            <p:spPr bwMode="auto">
              <a:xfrm>
                <a:off x="2124" y="1317"/>
                <a:ext cx="19"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6" name="Rectangle 363"/>
              <p:cNvSpPr>
                <a:spLocks noChangeArrowheads="1"/>
              </p:cNvSpPr>
              <p:nvPr/>
            </p:nvSpPr>
            <p:spPr bwMode="auto">
              <a:xfrm>
                <a:off x="2124" y="1321"/>
                <a:ext cx="30"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7" name="Rectangle 364"/>
              <p:cNvSpPr>
                <a:spLocks noChangeArrowheads="1"/>
              </p:cNvSpPr>
              <p:nvPr/>
            </p:nvSpPr>
            <p:spPr bwMode="auto">
              <a:xfrm>
                <a:off x="2139" y="1321"/>
                <a:ext cx="15" cy="36"/>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8" name="Rectangle 365"/>
              <p:cNvSpPr>
                <a:spLocks noChangeArrowheads="1"/>
              </p:cNvSpPr>
              <p:nvPr/>
            </p:nvSpPr>
            <p:spPr bwMode="auto">
              <a:xfrm>
                <a:off x="2139" y="1339"/>
                <a:ext cx="19"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59" name="Rectangle 366"/>
              <p:cNvSpPr>
                <a:spLocks noChangeArrowheads="1"/>
              </p:cNvSpPr>
              <p:nvPr/>
            </p:nvSpPr>
            <p:spPr bwMode="auto">
              <a:xfrm>
                <a:off x="2143" y="133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0" name="Rectangle 367"/>
              <p:cNvSpPr>
                <a:spLocks noChangeArrowheads="1"/>
              </p:cNvSpPr>
              <p:nvPr/>
            </p:nvSpPr>
            <p:spPr bwMode="auto">
              <a:xfrm>
                <a:off x="2143" y="1344"/>
                <a:ext cx="19"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1" name="Rectangle 368"/>
              <p:cNvSpPr>
                <a:spLocks noChangeArrowheads="1"/>
              </p:cNvSpPr>
              <p:nvPr/>
            </p:nvSpPr>
            <p:spPr bwMode="auto">
              <a:xfrm>
                <a:off x="2146" y="1344"/>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2" name="Rectangle 369"/>
              <p:cNvSpPr>
                <a:spLocks noChangeArrowheads="1"/>
              </p:cNvSpPr>
              <p:nvPr/>
            </p:nvSpPr>
            <p:spPr bwMode="auto">
              <a:xfrm>
                <a:off x="2146" y="1353"/>
                <a:ext cx="31"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3" name="Rectangle 370"/>
              <p:cNvSpPr>
                <a:spLocks noChangeArrowheads="1"/>
              </p:cNvSpPr>
              <p:nvPr/>
            </p:nvSpPr>
            <p:spPr bwMode="auto">
              <a:xfrm>
                <a:off x="2158" y="1353"/>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4" name="Rectangle 371"/>
              <p:cNvSpPr>
                <a:spLocks noChangeArrowheads="1"/>
              </p:cNvSpPr>
              <p:nvPr/>
            </p:nvSpPr>
            <p:spPr bwMode="auto">
              <a:xfrm>
                <a:off x="2158" y="1362"/>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5" name="Rectangle 372"/>
              <p:cNvSpPr>
                <a:spLocks noChangeArrowheads="1"/>
              </p:cNvSpPr>
              <p:nvPr/>
            </p:nvSpPr>
            <p:spPr bwMode="auto">
              <a:xfrm>
                <a:off x="2165" y="1362"/>
                <a:ext cx="16"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6" name="Rectangle 373"/>
              <p:cNvSpPr>
                <a:spLocks noChangeArrowheads="1"/>
              </p:cNvSpPr>
              <p:nvPr/>
            </p:nvSpPr>
            <p:spPr bwMode="auto">
              <a:xfrm>
                <a:off x="2165" y="1367"/>
                <a:ext cx="19"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7" name="Rectangle 374"/>
              <p:cNvSpPr>
                <a:spLocks noChangeArrowheads="1"/>
              </p:cNvSpPr>
              <p:nvPr/>
            </p:nvSpPr>
            <p:spPr bwMode="auto">
              <a:xfrm>
                <a:off x="2169" y="1367"/>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8" name="Rectangle 375"/>
              <p:cNvSpPr>
                <a:spLocks noChangeArrowheads="1"/>
              </p:cNvSpPr>
              <p:nvPr/>
            </p:nvSpPr>
            <p:spPr bwMode="auto">
              <a:xfrm>
                <a:off x="2169" y="1371"/>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69" name="Rectangle 376"/>
              <p:cNvSpPr>
                <a:spLocks noChangeArrowheads="1"/>
              </p:cNvSpPr>
              <p:nvPr/>
            </p:nvSpPr>
            <p:spPr bwMode="auto">
              <a:xfrm>
                <a:off x="2177" y="1371"/>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0" name="Rectangle 377"/>
              <p:cNvSpPr>
                <a:spLocks noChangeArrowheads="1"/>
              </p:cNvSpPr>
              <p:nvPr/>
            </p:nvSpPr>
            <p:spPr bwMode="auto">
              <a:xfrm>
                <a:off x="2177" y="1376"/>
                <a:ext cx="19"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1" name="Rectangle 378"/>
              <p:cNvSpPr>
                <a:spLocks noChangeArrowheads="1"/>
              </p:cNvSpPr>
              <p:nvPr/>
            </p:nvSpPr>
            <p:spPr bwMode="auto">
              <a:xfrm>
                <a:off x="2181" y="1376"/>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2" name="Rectangle 379"/>
              <p:cNvSpPr>
                <a:spLocks noChangeArrowheads="1"/>
              </p:cNvSpPr>
              <p:nvPr/>
            </p:nvSpPr>
            <p:spPr bwMode="auto">
              <a:xfrm>
                <a:off x="2181" y="1385"/>
                <a:ext cx="22"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3" name="Rectangle 380"/>
              <p:cNvSpPr>
                <a:spLocks noChangeArrowheads="1"/>
              </p:cNvSpPr>
              <p:nvPr/>
            </p:nvSpPr>
            <p:spPr bwMode="auto">
              <a:xfrm>
                <a:off x="2188" y="1385"/>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4" name="Rectangle 381"/>
              <p:cNvSpPr>
                <a:spLocks noChangeArrowheads="1"/>
              </p:cNvSpPr>
              <p:nvPr/>
            </p:nvSpPr>
            <p:spPr bwMode="auto">
              <a:xfrm>
                <a:off x="2188" y="1389"/>
                <a:ext cx="27"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5" name="Rectangle 382"/>
              <p:cNvSpPr>
                <a:spLocks noChangeArrowheads="1"/>
              </p:cNvSpPr>
              <p:nvPr/>
            </p:nvSpPr>
            <p:spPr bwMode="auto">
              <a:xfrm>
                <a:off x="2199" y="1389"/>
                <a:ext cx="16" cy="3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6" name="Rectangle 383"/>
              <p:cNvSpPr>
                <a:spLocks noChangeArrowheads="1"/>
              </p:cNvSpPr>
              <p:nvPr/>
            </p:nvSpPr>
            <p:spPr bwMode="auto">
              <a:xfrm>
                <a:off x="2199" y="1407"/>
                <a:ext cx="27"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7" name="Rectangle 384"/>
              <p:cNvSpPr>
                <a:spLocks noChangeArrowheads="1"/>
              </p:cNvSpPr>
              <p:nvPr/>
            </p:nvSpPr>
            <p:spPr bwMode="auto">
              <a:xfrm>
                <a:off x="2211" y="1407"/>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8" name="Rectangle 385"/>
              <p:cNvSpPr>
                <a:spLocks noChangeArrowheads="1"/>
              </p:cNvSpPr>
              <p:nvPr/>
            </p:nvSpPr>
            <p:spPr bwMode="auto">
              <a:xfrm>
                <a:off x="2211" y="1412"/>
                <a:ext cx="38"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79" name="Rectangle 386"/>
              <p:cNvSpPr>
                <a:spLocks noChangeArrowheads="1"/>
              </p:cNvSpPr>
              <p:nvPr/>
            </p:nvSpPr>
            <p:spPr bwMode="auto">
              <a:xfrm>
                <a:off x="2233" y="1412"/>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0" name="Rectangle 387"/>
              <p:cNvSpPr>
                <a:spLocks noChangeArrowheads="1"/>
              </p:cNvSpPr>
              <p:nvPr/>
            </p:nvSpPr>
            <p:spPr bwMode="auto">
              <a:xfrm>
                <a:off x="2233" y="1417"/>
                <a:ext cx="19"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1" name="Rectangle 388"/>
              <p:cNvSpPr>
                <a:spLocks noChangeArrowheads="1"/>
              </p:cNvSpPr>
              <p:nvPr/>
            </p:nvSpPr>
            <p:spPr bwMode="auto">
              <a:xfrm>
                <a:off x="2237" y="1417"/>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2" name="Rectangle 389"/>
              <p:cNvSpPr>
                <a:spLocks noChangeArrowheads="1"/>
              </p:cNvSpPr>
              <p:nvPr/>
            </p:nvSpPr>
            <p:spPr bwMode="auto">
              <a:xfrm>
                <a:off x="2237" y="1426"/>
                <a:ext cx="27"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3" name="Rectangle 390"/>
              <p:cNvSpPr>
                <a:spLocks noChangeArrowheads="1"/>
              </p:cNvSpPr>
              <p:nvPr/>
            </p:nvSpPr>
            <p:spPr bwMode="auto">
              <a:xfrm>
                <a:off x="2249" y="1426"/>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4" name="Rectangle 391"/>
              <p:cNvSpPr>
                <a:spLocks noChangeArrowheads="1"/>
              </p:cNvSpPr>
              <p:nvPr/>
            </p:nvSpPr>
            <p:spPr bwMode="auto">
              <a:xfrm>
                <a:off x="2249" y="1430"/>
                <a:ext cx="26"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5" name="Rectangle 392"/>
              <p:cNvSpPr>
                <a:spLocks noChangeArrowheads="1"/>
              </p:cNvSpPr>
              <p:nvPr/>
            </p:nvSpPr>
            <p:spPr bwMode="auto">
              <a:xfrm>
                <a:off x="2260" y="1430"/>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6" name="Rectangle 393"/>
              <p:cNvSpPr>
                <a:spLocks noChangeArrowheads="1"/>
              </p:cNvSpPr>
              <p:nvPr/>
            </p:nvSpPr>
            <p:spPr bwMode="auto">
              <a:xfrm>
                <a:off x="2260" y="1439"/>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7" name="Rectangle 394"/>
              <p:cNvSpPr>
                <a:spLocks noChangeArrowheads="1"/>
              </p:cNvSpPr>
              <p:nvPr/>
            </p:nvSpPr>
            <p:spPr bwMode="auto">
              <a:xfrm>
                <a:off x="2267" y="1439"/>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8" name="Rectangle 395"/>
              <p:cNvSpPr>
                <a:spLocks noChangeArrowheads="1"/>
              </p:cNvSpPr>
              <p:nvPr/>
            </p:nvSpPr>
            <p:spPr bwMode="auto">
              <a:xfrm>
                <a:off x="2267" y="1448"/>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89" name="Rectangle 396"/>
              <p:cNvSpPr>
                <a:spLocks noChangeArrowheads="1"/>
              </p:cNvSpPr>
              <p:nvPr/>
            </p:nvSpPr>
            <p:spPr bwMode="auto">
              <a:xfrm>
                <a:off x="2271" y="1448"/>
                <a:ext cx="19" cy="2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0" name="Rectangle 397"/>
              <p:cNvSpPr>
                <a:spLocks noChangeArrowheads="1"/>
              </p:cNvSpPr>
              <p:nvPr/>
            </p:nvSpPr>
            <p:spPr bwMode="auto">
              <a:xfrm>
                <a:off x="2271" y="1457"/>
                <a:ext cx="23"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1" name="Rectangle 398"/>
              <p:cNvSpPr>
                <a:spLocks noChangeArrowheads="1"/>
              </p:cNvSpPr>
              <p:nvPr/>
            </p:nvSpPr>
            <p:spPr bwMode="auto">
              <a:xfrm>
                <a:off x="2275" y="1457"/>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2" name="Rectangle 399"/>
              <p:cNvSpPr>
                <a:spLocks noChangeArrowheads="1"/>
              </p:cNvSpPr>
              <p:nvPr/>
            </p:nvSpPr>
            <p:spPr bwMode="auto">
              <a:xfrm>
                <a:off x="2275" y="1466"/>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3" name="Rectangle 400"/>
              <p:cNvSpPr>
                <a:spLocks noChangeArrowheads="1"/>
              </p:cNvSpPr>
              <p:nvPr/>
            </p:nvSpPr>
            <p:spPr bwMode="auto">
              <a:xfrm>
                <a:off x="2283" y="1466"/>
                <a:ext cx="15" cy="2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4" name="Rectangle 401"/>
              <p:cNvSpPr>
                <a:spLocks noChangeArrowheads="1"/>
              </p:cNvSpPr>
              <p:nvPr/>
            </p:nvSpPr>
            <p:spPr bwMode="auto">
              <a:xfrm>
                <a:off x="2283" y="1476"/>
                <a:ext cx="22"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5" name="Rectangle 402"/>
              <p:cNvSpPr>
                <a:spLocks noChangeArrowheads="1"/>
              </p:cNvSpPr>
              <p:nvPr/>
            </p:nvSpPr>
            <p:spPr bwMode="auto">
              <a:xfrm>
                <a:off x="2290" y="1476"/>
                <a:ext cx="15" cy="31"/>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6" name="Rectangle 403"/>
              <p:cNvSpPr>
                <a:spLocks noChangeArrowheads="1"/>
              </p:cNvSpPr>
              <p:nvPr/>
            </p:nvSpPr>
            <p:spPr bwMode="auto">
              <a:xfrm>
                <a:off x="2290" y="1489"/>
                <a:ext cx="19"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7" name="Rectangle 404"/>
              <p:cNvSpPr>
                <a:spLocks noChangeArrowheads="1"/>
              </p:cNvSpPr>
              <p:nvPr/>
            </p:nvSpPr>
            <p:spPr bwMode="auto">
              <a:xfrm>
                <a:off x="2294" y="1489"/>
                <a:ext cx="15" cy="41"/>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8" name="Rectangle 405"/>
              <p:cNvSpPr>
                <a:spLocks noChangeArrowheads="1"/>
              </p:cNvSpPr>
              <p:nvPr/>
            </p:nvSpPr>
            <p:spPr bwMode="auto">
              <a:xfrm>
                <a:off x="2294" y="1512"/>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799" name="Rectangle 406"/>
              <p:cNvSpPr>
                <a:spLocks noChangeArrowheads="1"/>
              </p:cNvSpPr>
              <p:nvPr/>
            </p:nvSpPr>
            <p:spPr bwMode="auto">
              <a:xfrm>
                <a:off x="2301" y="1512"/>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62514" name="Group 407"/>
            <p:cNvGrpSpPr>
              <a:grpSpLocks/>
            </p:cNvGrpSpPr>
            <p:nvPr/>
          </p:nvGrpSpPr>
          <p:grpSpPr bwMode="auto">
            <a:xfrm>
              <a:off x="1836" y="1026"/>
              <a:ext cx="2874" cy="1149"/>
              <a:chOff x="1836" y="1026"/>
              <a:chExt cx="2874" cy="1149"/>
            </a:xfrm>
          </p:grpSpPr>
          <p:sp>
            <p:nvSpPr>
              <p:cNvPr id="63400" name="Rectangle 408"/>
              <p:cNvSpPr>
                <a:spLocks noChangeArrowheads="1"/>
              </p:cNvSpPr>
              <p:nvPr/>
            </p:nvSpPr>
            <p:spPr bwMode="auto">
              <a:xfrm>
                <a:off x="2301" y="1521"/>
                <a:ext cx="31"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01" name="Rectangle 409"/>
              <p:cNvSpPr>
                <a:spLocks noChangeArrowheads="1"/>
              </p:cNvSpPr>
              <p:nvPr/>
            </p:nvSpPr>
            <p:spPr bwMode="auto">
              <a:xfrm>
                <a:off x="2317" y="1521"/>
                <a:ext cx="15" cy="36"/>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02" name="Rectangle 410"/>
              <p:cNvSpPr>
                <a:spLocks noChangeArrowheads="1"/>
              </p:cNvSpPr>
              <p:nvPr/>
            </p:nvSpPr>
            <p:spPr bwMode="auto">
              <a:xfrm>
                <a:off x="2317" y="1544"/>
                <a:ext cx="22"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03" name="Rectangle 411"/>
              <p:cNvSpPr>
                <a:spLocks noChangeArrowheads="1"/>
              </p:cNvSpPr>
              <p:nvPr/>
            </p:nvSpPr>
            <p:spPr bwMode="auto">
              <a:xfrm>
                <a:off x="2324" y="1544"/>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04" name="Rectangle 412"/>
              <p:cNvSpPr>
                <a:spLocks noChangeArrowheads="1"/>
              </p:cNvSpPr>
              <p:nvPr/>
            </p:nvSpPr>
            <p:spPr bwMode="auto">
              <a:xfrm>
                <a:off x="2324" y="1557"/>
                <a:ext cx="19"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05" name="Rectangle 413"/>
              <p:cNvSpPr>
                <a:spLocks noChangeArrowheads="1"/>
              </p:cNvSpPr>
              <p:nvPr/>
            </p:nvSpPr>
            <p:spPr bwMode="auto">
              <a:xfrm>
                <a:off x="2328" y="1557"/>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06" name="Rectangle 414"/>
              <p:cNvSpPr>
                <a:spLocks noChangeArrowheads="1"/>
              </p:cNvSpPr>
              <p:nvPr/>
            </p:nvSpPr>
            <p:spPr bwMode="auto">
              <a:xfrm>
                <a:off x="2328" y="1562"/>
                <a:ext cx="34"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07" name="Rectangle 415"/>
              <p:cNvSpPr>
                <a:spLocks noChangeArrowheads="1"/>
              </p:cNvSpPr>
              <p:nvPr/>
            </p:nvSpPr>
            <p:spPr bwMode="auto">
              <a:xfrm>
                <a:off x="2347" y="1562"/>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08" name="Rectangle 416"/>
              <p:cNvSpPr>
                <a:spLocks noChangeArrowheads="1"/>
              </p:cNvSpPr>
              <p:nvPr/>
            </p:nvSpPr>
            <p:spPr bwMode="auto">
              <a:xfrm>
                <a:off x="2347" y="1566"/>
                <a:ext cx="23"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09" name="Rectangle 417"/>
              <p:cNvSpPr>
                <a:spLocks noChangeArrowheads="1"/>
              </p:cNvSpPr>
              <p:nvPr/>
            </p:nvSpPr>
            <p:spPr bwMode="auto">
              <a:xfrm>
                <a:off x="2354" y="1566"/>
                <a:ext cx="16" cy="2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0" name="Rectangle 418"/>
              <p:cNvSpPr>
                <a:spLocks noChangeArrowheads="1"/>
              </p:cNvSpPr>
              <p:nvPr/>
            </p:nvSpPr>
            <p:spPr bwMode="auto">
              <a:xfrm>
                <a:off x="2354" y="1580"/>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1" name="Rectangle 419"/>
              <p:cNvSpPr>
                <a:spLocks noChangeArrowheads="1"/>
              </p:cNvSpPr>
              <p:nvPr/>
            </p:nvSpPr>
            <p:spPr bwMode="auto">
              <a:xfrm>
                <a:off x="2362" y="1580"/>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2" name="Rectangle 420"/>
              <p:cNvSpPr>
                <a:spLocks noChangeArrowheads="1"/>
              </p:cNvSpPr>
              <p:nvPr/>
            </p:nvSpPr>
            <p:spPr bwMode="auto">
              <a:xfrm>
                <a:off x="2362" y="1589"/>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3" name="Rectangle 421"/>
              <p:cNvSpPr>
                <a:spLocks noChangeArrowheads="1"/>
              </p:cNvSpPr>
              <p:nvPr/>
            </p:nvSpPr>
            <p:spPr bwMode="auto">
              <a:xfrm>
                <a:off x="2370" y="158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4" name="Rectangle 422"/>
              <p:cNvSpPr>
                <a:spLocks noChangeArrowheads="1"/>
              </p:cNvSpPr>
              <p:nvPr/>
            </p:nvSpPr>
            <p:spPr bwMode="auto">
              <a:xfrm>
                <a:off x="2370" y="1598"/>
                <a:ext cx="26"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5" name="Rectangle 423"/>
              <p:cNvSpPr>
                <a:spLocks noChangeArrowheads="1"/>
              </p:cNvSpPr>
              <p:nvPr/>
            </p:nvSpPr>
            <p:spPr bwMode="auto">
              <a:xfrm>
                <a:off x="2381" y="1598"/>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6" name="Rectangle 424"/>
              <p:cNvSpPr>
                <a:spLocks noChangeArrowheads="1"/>
              </p:cNvSpPr>
              <p:nvPr/>
            </p:nvSpPr>
            <p:spPr bwMode="auto">
              <a:xfrm>
                <a:off x="2381" y="1603"/>
                <a:ext cx="26"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7" name="Rectangle 425"/>
              <p:cNvSpPr>
                <a:spLocks noChangeArrowheads="1"/>
              </p:cNvSpPr>
              <p:nvPr/>
            </p:nvSpPr>
            <p:spPr bwMode="auto">
              <a:xfrm>
                <a:off x="2392" y="1603"/>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8" name="Rectangle 426"/>
              <p:cNvSpPr>
                <a:spLocks noChangeArrowheads="1"/>
              </p:cNvSpPr>
              <p:nvPr/>
            </p:nvSpPr>
            <p:spPr bwMode="auto">
              <a:xfrm>
                <a:off x="2392" y="1607"/>
                <a:ext cx="19"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19" name="Rectangle 427"/>
              <p:cNvSpPr>
                <a:spLocks noChangeArrowheads="1"/>
              </p:cNvSpPr>
              <p:nvPr/>
            </p:nvSpPr>
            <p:spPr bwMode="auto">
              <a:xfrm>
                <a:off x="2396" y="1607"/>
                <a:ext cx="15" cy="3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0" name="Rectangle 428"/>
              <p:cNvSpPr>
                <a:spLocks noChangeArrowheads="1"/>
              </p:cNvSpPr>
              <p:nvPr/>
            </p:nvSpPr>
            <p:spPr bwMode="auto">
              <a:xfrm>
                <a:off x="2396" y="1621"/>
                <a:ext cx="34"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1" name="Rectangle 429"/>
              <p:cNvSpPr>
                <a:spLocks noChangeArrowheads="1"/>
              </p:cNvSpPr>
              <p:nvPr/>
            </p:nvSpPr>
            <p:spPr bwMode="auto">
              <a:xfrm>
                <a:off x="2411" y="1621"/>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2" name="Rectangle 430"/>
              <p:cNvSpPr>
                <a:spLocks noChangeArrowheads="1"/>
              </p:cNvSpPr>
              <p:nvPr/>
            </p:nvSpPr>
            <p:spPr bwMode="auto">
              <a:xfrm>
                <a:off x="2411" y="1625"/>
                <a:ext cx="23"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3" name="Rectangle 431"/>
              <p:cNvSpPr>
                <a:spLocks noChangeArrowheads="1"/>
              </p:cNvSpPr>
              <p:nvPr/>
            </p:nvSpPr>
            <p:spPr bwMode="auto">
              <a:xfrm>
                <a:off x="2419" y="1625"/>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4" name="Rectangle 432"/>
              <p:cNvSpPr>
                <a:spLocks noChangeArrowheads="1"/>
              </p:cNvSpPr>
              <p:nvPr/>
            </p:nvSpPr>
            <p:spPr bwMode="auto">
              <a:xfrm>
                <a:off x="2419" y="1635"/>
                <a:ext cx="22"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5" name="Rectangle 433"/>
              <p:cNvSpPr>
                <a:spLocks noChangeArrowheads="1"/>
              </p:cNvSpPr>
              <p:nvPr/>
            </p:nvSpPr>
            <p:spPr bwMode="auto">
              <a:xfrm>
                <a:off x="2426" y="1635"/>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6" name="Rectangle 434"/>
              <p:cNvSpPr>
                <a:spLocks noChangeArrowheads="1"/>
              </p:cNvSpPr>
              <p:nvPr/>
            </p:nvSpPr>
            <p:spPr bwMode="auto">
              <a:xfrm>
                <a:off x="2426" y="1639"/>
                <a:ext cx="27"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7" name="Rectangle 435"/>
              <p:cNvSpPr>
                <a:spLocks noChangeArrowheads="1"/>
              </p:cNvSpPr>
              <p:nvPr/>
            </p:nvSpPr>
            <p:spPr bwMode="auto">
              <a:xfrm>
                <a:off x="2438" y="163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8" name="Rectangle 436"/>
              <p:cNvSpPr>
                <a:spLocks noChangeArrowheads="1"/>
              </p:cNvSpPr>
              <p:nvPr/>
            </p:nvSpPr>
            <p:spPr bwMode="auto">
              <a:xfrm>
                <a:off x="2438" y="1644"/>
                <a:ext cx="18"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29" name="Rectangle 437"/>
              <p:cNvSpPr>
                <a:spLocks noChangeArrowheads="1"/>
              </p:cNvSpPr>
              <p:nvPr/>
            </p:nvSpPr>
            <p:spPr bwMode="auto">
              <a:xfrm>
                <a:off x="2441" y="1644"/>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0" name="Rectangle 438"/>
              <p:cNvSpPr>
                <a:spLocks noChangeArrowheads="1"/>
              </p:cNvSpPr>
              <p:nvPr/>
            </p:nvSpPr>
            <p:spPr bwMode="auto">
              <a:xfrm>
                <a:off x="2441" y="1653"/>
                <a:ext cx="23"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1" name="Rectangle 439"/>
              <p:cNvSpPr>
                <a:spLocks noChangeArrowheads="1"/>
              </p:cNvSpPr>
              <p:nvPr/>
            </p:nvSpPr>
            <p:spPr bwMode="auto">
              <a:xfrm>
                <a:off x="2449" y="1653"/>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2" name="Rectangle 440"/>
              <p:cNvSpPr>
                <a:spLocks noChangeArrowheads="1"/>
              </p:cNvSpPr>
              <p:nvPr/>
            </p:nvSpPr>
            <p:spPr bwMode="auto">
              <a:xfrm>
                <a:off x="2449" y="1657"/>
                <a:ext cx="19"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3" name="Rectangle 441"/>
              <p:cNvSpPr>
                <a:spLocks noChangeArrowheads="1"/>
              </p:cNvSpPr>
              <p:nvPr/>
            </p:nvSpPr>
            <p:spPr bwMode="auto">
              <a:xfrm>
                <a:off x="2453" y="1657"/>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4" name="Rectangle 442"/>
              <p:cNvSpPr>
                <a:spLocks noChangeArrowheads="1"/>
              </p:cNvSpPr>
              <p:nvPr/>
            </p:nvSpPr>
            <p:spPr bwMode="auto">
              <a:xfrm>
                <a:off x="2453" y="1662"/>
                <a:ext cx="22"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5" name="Rectangle 443"/>
              <p:cNvSpPr>
                <a:spLocks noChangeArrowheads="1"/>
              </p:cNvSpPr>
              <p:nvPr/>
            </p:nvSpPr>
            <p:spPr bwMode="auto">
              <a:xfrm>
                <a:off x="2456" y="1662"/>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6" name="Rectangle 444"/>
              <p:cNvSpPr>
                <a:spLocks noChangeArrowheads="1"/>
              </p:cNvSpPr>
              <p:nvPr/>
            </p:nvSpPr>
            <p:spPr bwMode="auto">
              <a:xfrm>
                <a:off x="2456" y="1671"/>
                <a:ext cx="31"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7" name="Rectangle 445"/>
              <p:cNvSpPr>
                <a:spLocks noChangeArrowheads="1"/>
              </p:cNvSpPr>
              <p:nvPr/>
            </p:nvSpPr>
            <p:spPr bwMode="auto">
              <a:xfrm>
                <a:off x="2472" y="1671"/>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8" name="Rectangle 446"/>
              <p:cNvSpPr>
                <a:spLocks noChangeArrowheads="1"/>
              </p:cNvSpPr>
              <p:nvPr/>
            </p:nvSpPr>
            <p:spPr bwMode="auto">
              <a:xfrm>
                <a:off x="2472" y="1675"/>
                <a:ext cx="19"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39" name="Rectangle 447"/>
              <p:cNvSpPr>
                <a:spLocks noChangeArrowheads="1"/>
              </p:cNvSpPr>
              <p:nvPr/>
            </p:nvSpPr>
            <p:spPr bwMode="auto">
              <a:xfrm>
                <a:off x="2475" y="1675"/>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0" name="Rectangle 448"/>
              <p:cNvSpPr>
                <a:spLocks noChangeArrowheads="1"/>
              </p:cNvSpPr>
              <p:nvPr/>
            </p:nvSpPr>
            <p:spPr bwMode="auto">
              <a:xfrm>
                <a:off x="2475" y="1680"/>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1" name="Rectangle 449"/>
              <p:cNvSpPr>
                <a:spLocks noChangeArrowheads="1"/>
              </p:cNvSpPr>
              <p:nvPr/>
            </p:nvSpPr>
            <p:spPr bwMode="auto">
              <a:xfrm>
                <a:off x="2483" y="1680"/>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2" name="Rectangle 450"/>
              <p:cNvSpPr>
                <a:spLocks noChangeArrowheads="1"/>
              </p:cNvSpPr>
              <p:nvPr/>
            </p:nvSpPr>
            <p:spPr bwMode="auto">
              <a:xfrm>
                <a:off x="2483" y="1694"/>
                <a:ext cx="76"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3" name="Rectangle 451"/>
              <p:cNvSpPr>
                <a:spLocks noChangeArrowheads="1"/>
              </p:cNvSpPr>
              <p:nvPr/>
            </p:nvSpPr>
            <p:spPr bwMode="auto">
              <a:xfrm>
                <a:off x="2543" y="1694"/>
                <a:ext cx="16"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4" name="Rectangle 452"/>
              <p:cNvSpPr>
                <a:spLocks noChangeArrowheads="1"/>
              </p:cNvSpPr>
              <p:nvPr/>
            </p:nvSpPr>
            <p:spPr bwMode="auto">
              <a:xfrm>
                <a:off x="2543" y="1698"/>
                <a:ext cx="31"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5" name="Rectangle 453"/>
              <p:cNvSpPr>
                <a:spLocks noChangeArrowheads="1"/>
              </p:cNvSpPr>
              <p:nvPr/>
            </p:nvSpPr>
            <p:spPr bwMode="auto">
              <a:xfrm>
                <a:off x="2555" y="1698"/>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6" name="Rectangle 454"/>
              <p:cNvSpPr>
                <a:spLocks noChangeArrowheads="1"/>
              </p:cNvSpPr>
              <p:nvPr/>
            </p:nvSpPr>
            <p:spPr bwMode="auto">
              <a:xfrm>
                <a:off x="2555" y="1707"/>
                <a:ext cx="22"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7" name="Rectangle 455"/>
              <p:cNvSpPr>
                <a:spLocks noChangeArrowheads="1"/>
              </p:cNvSpPr>
              <p:nvPr/>
            </p:nvSpPr>
            <p:spPr bwMode="auto">
              <a:xfrm>
                <a:off x="2562" y="1707"/>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8" name="Rectangle 456"/>
              <p:cNvSpPr>
                <a:spLocks noChangeArrowheads="1"/>
              </p:cNvSpPr>
              <p:nvPr/>
            </p:nvSpPr>
            <p:spPr bwMode="auto">
              <a:xfrm>
                <a:off x="2562" y="1716"/>
                <a:ext cx="27"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49" name="Rectangle 457"/>
              <p:cNvSpPr>
                <a:spLocks noChangeArrowheads="1"/>
              </p:cNvSpPr>
              <p:nvPr/>
            </p:nvSpPr>
            <p:spPr bwMode="auto">
              <a:xfrm>
                <a:off x="2574" y="1716"/>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0" name="Rectangle 458"/>
              <p:cNvSpPr>
                <a:spLocks noChangeArrowheads="1"/>
              </p:cNvSpPr>
              <p:nvPr/>
            </p:nvSpPr>
            <p:spPr bwMode="auto">
              <a:xfrm>
                <a:off x="2574" y="1721"/>
                <a:ext cx="19"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1" name="Rectangle 459"/>
              <p:cNvSpPr>
                <a:spLocks noChangeArrowheads="1"/>
              </p:cNvSpPr>
              <p:nvPr/>
            </p:nvSpPr>
            <p:spPr bwMode="auto">
              <a:xfrm>
                <a:off x="2577" y="1721"/>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2" name="Rectangle 460"/>
              <p:cNvSpPr>
                <a:spLocks noChangeArrowheads="1"/>
              </p:cNvSpPr>
              <p:nvPr/>
            </p:nvSpPr>
            <p:spPr bwMode="auto">
              <a:xfrm>
                <a:off x="2577" y="1730"/>
                <a:ext cx="46"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3" name="Rectangle 461"/>
              <p:cNvSpPr>
                <a:spLocks noChangeArrowheads="1"/>
              </p:cNvSpPr>
              <p:nvPr/>
            </p:nvSpPr>
            <p:spPr bwMode="auto">
              <a:xfrm>
                <a:off x="2608" y="1730"/>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4" name="Rectangle 462"/>
              <p:cNvSpPr>
                <a:spLocks noChangeArrowheads="1"/>
              </p:cNvSpPr>
              <p:nvPr/>
            </p:nvSpPr>
            <p:spPr bwMode="auto">
              <a:xfrm>
                <a:off x="2608" y="1734"/>
                <a:ext cx="41"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5" name="Rectangle 463"/>
              <p:cNvSpPr>
                <a:spLocks noChangeArrowheads="1"/>
              </p:cNvSpPr>
              <p:nvPr/>
            </p:nvSpPr>
            <p:spPr bwMode="auto">
              <a:xfrm>
                <a:off x="2634" y="1734"/>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6" name="Rectangle 464"/>
              <p:cNvSpPr>
                <a:spLocks noChangeArrowheads="1"/>
              </p:cNvSpPr>
              <p:nvPr/>
            </p:nvSpPr>
            <p:spPr bwMode="auto">
              <a:xfrm>
                <a:off x="2634" y="1739"/>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7" name="Rectangle 465"/>
              <p:cNvSpPr>
                <a:spLocks noChangeArrowheads="1"/>
              </p:cNvSpPr>
              <p:nvPr/>
            </p:nvSpPr>
            <p:spPr bwMode="auto">
              <a:xfrm>
                <a:off x="2638" y="1739"/>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8" name="Rectangle 466"/>
              <p:cNvSpPr>
                <a:spLocks noChangeArrowheads="1"/>
              </p:cNvSpPr>
              <p:nvPr/>
            </p:nvSpPr>
            <p:spPr bwMode="auto">
              <a:xfrm>
                <a:off x="2638" y="1748"/>
                <a:ext cx="30"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59" name="Rectangle 467"/>
              <p:cNvSpPr>
                <a:spLocks noChangeArrowheads="1"/>
              </p:cNvSpPr>
              <p:nvPr/>
            </p:nvSpPr>
            <p:spPr bwMode="auto">
              <a:xfrm>
                <a:off x="2653" y="1748"/>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0" name="Rectangle 468"/>
              <p:cNvSpPr>
                <a:spLocks noChangeArrowheads="1"/>
              </p:cNvSpPr>
              <p:nvPr/>
            </p:nvSpPr>
            <p:spPr bwMode="auto">
              <a:xfrm>
                <a:off x="2653" y="1753"/>
                <a:ext cx="27"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1" name="Rectangle 469"/>
              <p:cNvSpPr>
                <a:spLocks noChangeArrowheads="1"/>
              </p:cNvSpPr>
              <p:nvPr/>
            </p:nvSpPr>
            <p:spPr bwMode="auto">
              <a:xfrm>
                <a:off x="2664" y="1753"/>
                <a:ext cx="16"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2" name="Rectangle 470"/>
              <p:cNvSpPr>
                <a:spLocks noChangeArrowheads="1"/>
              </p:cNvSpPr>
              <p:nvPr/>
            </p:nvSpPr>
            <p:spPr bwMode="auto">
              <a:xfrm>
                <a:off x="2664" y="1766"/>
                <a:ext cx="27"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3" name="Rectangle 471"/>
              <p:cNvSpPr>
                <a:spLocks noChangeArrowheads="1"/>
              </p:cNvSpPr>
              <p:nvPr/>
            </p:nvSpPr>
            <p:spPr bwMode="auto">
              <a:xfrm>
                <a:off x="2672" y="1766"/>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4" name="Rectangle 472"/>
              <p:cNvSpPr>
                <a:spLocks noChangeArrowheads="1"/>
              </p:cNvSpPr>
              <p:nvPr/>
            </p:nvSpPr>
            <p:spPr bwMode="auto">
              <a:xfrm>
                <a:off x="2672" y="1771"/>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5" name="Rectangle 473"/>
              <p:cNvSpPr>
                <a:spLocks noChangeArrowheads="1"/>
              </p:cNvSpPr>
              <p:nvPr/>
            </p:nvSpPr>
            <p:spPr bwMode="auto">
              <a:xfrm>
                <a:off x="2680" y="1771"/>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6" name="Rectangle 474"/>
              <p:cNvSpPr>
                <a:spLocks noChangeArrowheads="1"/>
              </p:cNvSpPr>
              <p:nvPr/>
            </p:nvSpPr>
            <p:spPr bwMode="auto">
              <a:xfrm>
                <a:off x="2680" y="1784"/>
                <a:ext cx="26"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7" name="Rectangle 475"/>
              <p:cNvSpPr>
                <a:spLocks noChangeArrowheads="1"/>
              </p:cNvSpPr>
              <p:nvPr/>
            </p:nvSpPr>
            <p:spPr bwMode="auto">
              <a:xfrm>
                <a:off x="2691" y="1784"/>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8" name="Rectangle 476"/>
              <p:cNvSpPr>
                <a:spLocks noChangeArrowheads="1"/>
              </p:cNvSpPr>
              <p:nvPr/>
            </p:nvSpPr>
            <p:spPr bwMode="auto">
              <a:xfrm>
                <a:off x="2691" y="1789"/>
                <a:ext cx="4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69" name="Rectangle 477"/>
              <p:cNvSpPr>
                <a:spLocks noChangeArrowheads="1"/>
              </p:cNvSpPr>
              <p:nvPr/>
            </p:nvSpPr>
            <p:spPr bwMode="auto">
              <a:xfrm>
                <a:off x="2721" y="178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0" name="Rectangle 478"/>
              <p:cNvSpPr>
                <a:spLocks noChangeArrowheads="1"/>
              </p:cNvSpPr>
              <p:nvPr/>
            </p:nvSpPr>
            <p:spPr bwMode="auto">
              <a:xfrm>
                <a:off x="2721" y="1794"/>
                <a:ext cx="19"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1" name="Rectangle 479"/>
              <p:cNvSpPr>
                <a:spLocks noChangeArrowheads="1"/>
              </p:cNvSpPr>
              <p:nvPr/>
            </p:nvSpPr>
            <p:spPr bwMode="auto">
              <a:xfrm>
                <a:off x="2725" y="1794"/>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2" name="Rectangle 480"/>
              <p:cNvSpPr>
                <a:spLocks noChangeArrowheads="1"/>
              </p:cNvSpPr>
              <p:nvPr/>
            </p:nvSpPr>
            <p:spPr bwMode="auto">
              <a:xfrm>
                <a:off x="2725" y="1803"/>
                <a:ext cx="30"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3" name="Rectangle 481"/>
              <p:cNvSpPr>
                <a:spLocks noChangeArrowheads="1"/>
              </p:cNvSpPr>
              <p:nvPr/>
            </p:nvSpPr>
            <p:spPr bwMode="auto">
              <a:xfrm>
                <a:off x="2736" y="1803"/>
                <a:ext cx="19"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4" name="Rectangle 482"/>
              <p:cNvSpPr>
                <a:spLocks noChangeArrowheads="1"/>
              </p:cNvSpPr>
              <p:nvPr/>
            </p:nvSpPr>
            <p:spPr bwMode="auto">
              <a:xfrm>
                <a:off x="2736" y="1807"/>
                <a:ext cx="34"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5" name="Rectangle 483"/>
              <p:cNvSpPr>
                <a:spLocks noChangeArrowheads="1"/>
              </p:cNvSpPr>
              <p:nvPr/>
            </p:nvSpPr>
            <p:spPr bwMode="auto">
              <a:xfrm>
                <a:off x="2755" y="1807"/>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6" name="Rectangle 484"/>
              <p:cNvSpPr>
                <a:spLocks noChangeArrowheads="1"/>
              </p:cNvSpPr>
              <p:nvPr/>
            </p:nvSpPr>
            <p:spPr bwMode="auto">
              <a:xfrm>
                <a:off x="2755" y="1812"/>
                <a:ext cx="27"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7" name="Rectangle 485"/>
              <p:cNvSpPr>
                <a:spLocks noChangeArrowheads="1"/>
              </p:cNvSpPr>
              <p:nvPr/>
            </p:nvSpPr>
            <p:spPr bwMode="auto">
              <a:xfrm>
                <a:off x="2766" y="1812"/>
                <a:ext cx="16"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8" name="Rectangle 486"/>
              <p:cNvSpPr>
                <a:spLocks noChangeArrowheads="1"/>
              </p:cNvSpPr>
              <p:nvPr/>
            </p:nvSpPr>
            <p:spPr bwMode="auto">
              <a:xfrm>
                <a:off x="2766" y="1816"/>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79" name="Rectangle 487"/>
              <p:cNvSpPr>
                <a:spLocks noChangeArrowheads="1"/>
              </p:cNvSpPr>
              <p:nvPr/>
            </p:nvSpPr>
            <p:spPr bwMode="auto">
              <a:xfrm>
                <a:off x="2770" y="1816"/>
                <a:ext cx="19" cy="3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0" name="Rectangle 488"/>
              <p:cNvSpPr>
                <a:spLocks noChangeArrowheads="1"/>
              </p:cNvSpPr>
              <p:nvPr/>
            </p:nvSpPr>
            <p:spPr bwMode="auto">
              <a:xfrm>
                <a:off x="2770" y="1839"/>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1" name="Rectangle 489"/>
              <p:cNvSpPr>
                <a:spLocks noChangeArrowheads="1"/>
              </p:cNvSpPr>
              <p:nvPr/>
            </p:nvSpPr>
            <p:spPr bwMode="auto">
              <a:xfrm>
                <a:off x="2778" y="1839"/>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2" name="Rectangle 490"/>
              <p:cNvSpPr>
                <a:spLocks noChangeArrowheads="1"/>
              </p:cNvSpPr>
              <p:nvPr/>
            </p:nvSpPr>
            <p:spPr bwMode="auto">
              <a:xfrm>
                <a:off x="2778" y="1839"/>
                <a:ext cx="26"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3" name="Rectangle 491"/>
              <p:cNvSpPr>
                <a:spLocks noChangeArrowheads="1"/>
              </p:cNvSpPr>
              <p:nvPr/>
            </p:nvSpPr>
            <p:spPr bwMode="auto">
              <a:xfrm>
                <a:off x="2789" y="1839"/>
                <a:ext cx="15" cy="3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4" name="Rectangle 492"/>
              <p:cNvSpPr>
                <a:spLocks noChangeArrowheads="1"/>
              </p:cNvSpPr>
              <p:nvPr/>
            </p:nvSpPr>
            <p:spPr bwMode="auto">
              <a:xfrm>
                <a:off x="2789" y="1857"/>
                <a:ext cx="27"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5" name="Rectangle 493"/>
              <p:cNvSpPr>
                <a:spLocks noChangeArrowheads="1"/>
              </p:cNvSpPr>
              <p:nvPr/>
            </p:nvSpPr>
            <p:spPr bwMode="auto">
              <a:xfrm>
                <a:off x="2801" y="1857"/>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6" name="Rectangle 494"/>
              <p:cNvSpPr>
                <a:spLocks noChangeArrowheads="1"/>
              </p:cNvSpPr>
              <p:nvPr/>
            </p:nvSpPr>
            <p:spPr bwMode="auto">
              <a:xfrm>
                <a:off x="2801" y="1862"/>
                <a:ext cx="22"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7" name="Rectangle 495"/>
              <p:cNvSpPr>
                <a:spLocks noChangeArrowheads="1"/>
              </p:cNvSpPr>
              <p:nvPr/>
            </p:nvSpPr>
            <p:spPr bwMode="auto">
              <a:xfrm>
                <a:off x="2804" y="1862"/>
                <a:ext cx="19"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8" name="Rectangle 496"/>
              <p:cNvSpPr>
                <a:spLocks noChangeArrowheads="1"/>
              </p:cNvSpPr>
              <p:nvPr/>
            </p:nvSpPr>
            <p:spPr bwMode="auto">
              <a:xfrm>
                <a:off x="2804" y="1866"/>
                <a:ext cx="34"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89" name="Rectangle 497"/>
              <p:cNvSpPr>
                <a:spLocks noChangeArrowheads="1"/>
              </p:cNvSpPr>
              <p:nvPr/>
            </p:nvSpPr>
            <p:spPr bwMode="auto">
              <a:xfrm>
                <a:off x="2823" y="1866"/>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0" name="Rectangle 498"/>
              <p:cNvSpPr>
                <a:spLocks noChangeArrowheads="1"/>
              </p:cNvSpPr>
              <p:nvPr/>
            </p:nvSpPr>
            <p:spPr bwMode="auto">
              <a:xfrm>
                <a:off x="2823" y="1880"/>
                <a:ext cx="19"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1" name="Rectangle 499"/>
              <p:cNvSpPr>
                <a:spLocks noChangeArrowheads="1"/>
              </p:cNvSpPr>
              <p:nvPr/>
            </p:nvSpPr>
            <p:spPr bwMode="auto">
              <a:xfrm>
                <a:off x="2827" y="1880"/>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2" name="Rectangle 500"/>
              <p:cNvSpPr>
                <a:spLocks noChangeArrowheads="1"/>
              </p:cNvSpPr>
              <p:nvPr/>
            </p:nvSpPr>
            <p:spPr bwMode="auto">
              <a:xfrm>
                <a:off x="2827" y="1889"/>
                <a:ext cx="2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3" name="Rectangle 501"/>
              <p:cNvSpPr>
                <a:spLocks noChangeArrowheads="1"/>
              </p:cNvSpPr>
              <p:nvPr/>
            </p:nvSpPr>
            <p:spPr bwMode="auto">
              <a:xfrm>
                <a:off x="2835" y="188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4" name="Rectangle 502"/>
              <p:cNvSpPr>
                <a:spLocks noChangeArrowheads="1"/>
              </p:cNvSpPr>
              <p:nvPr/>
            </p:nvSpPr>
            <p:spPr bwMode="auto">
              <a:xfrm>
                <a:off x="2835" y="1893"/>
                <a:ext cx="26"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5" name="Rectangle 503"/>
              <p:cNvSpPr>
                <a:spLocks noChangeArrowheads="1"/>
              </p:cNvSpPr>
              <p:nvPr/>
            </p:nvSpPr>
            <p:spPr bwMode="auto">
              <a:xfrm>
                <a:off x="2842" y="1893"/>
                <a:ext cx="19" cy="3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6" name="Rectangle 504"/>
              <p:cNvSpPr>
                <a:spLocks noChangeArrowheads="1"/>
              </p:cNvSpPr>
              <p:nvPr/>
            </p:nvSpPr>
            <p:spPr bwMode="auto">
              <a:xfrm>
                <a:off x="2842" y="1907"/>
                <a:ext cx="30"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7" name="Rectangle 505"/>
              <p:cNvSpPr>
                <a:spLocks noChangeArrowheads="1"/>
              </p:cNvSpPr>
              <p:nvPr/>
            </p:nvSpPr>
            <p:spPr bwMode="auto">
              <a:xfrm>
                <a:off x="2857" y="1907"/>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8" name="Rectangle 506"/>
              <p:cNvSpPr>
                <a:spLocks noChangeArrowheads="1"/>
              </p:cNvSpPr>
              <p:nvPr/>
            </p:nvSpPr>
            <p:spPr bwMode="auto">
              <a:xfrm>
                <a:off x="2857" y="1912"/>
                <a:ext cx="27"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9" name="Rectangle 507"/>
              <p:cNvSpPr>
                <a:spLocks noChangeArrowheads="1"/>
              </p:cNvSpPr>
              <p:nvPr/>
            </p:nvSpPr>
            <p:spPr bwMode="auto">
              <a:xfrm>
                <a:off x="2869" y="1912"/>
                <a:ext cx="15" cy="27"/>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0" name="Rectangle 508"/>
              <p:cNvSpPr>
                <a:spLocks noChangeArrowheads="1"/>
              </p:cNvSpPr>
              <p:nvPr/>
            </p:nvSpPr>
            <p:spPr bwMode="auto">
              <a:xfrm>
                <a:off x="2869" y="1925"/>
                <a:ext cx="18"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1" name="Rectangle 509"/>
              <p:cNvSpPr>
                <a:spLocks noChangeArrowheads="1"/>
              </p:cNvSpPr>
              <p:nvPr/>
            </p:nvSpPr>
            <p:spPr bwMode="auto">
              <a:xfrm>
                <a:off x="2872" y="1925"/>
                <a:ext cx="15" cy="2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2" name="Rectangle 510"/>
              <p:cNvSpPr>
                <a:spLocks noChangeArrowheads="1"/>
              </p:cNvSpPr>
              <p:nvPr/>
            </p:nvSpPr>
            <p:spPr bwMode="auto">
              <a:xfrm>
                <a:off x="2872" y="1939"/>
                <a:ext cx="46"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3" name="Rectangle 511"/>
              <p:cNvSpPr>
                <a:spLocks noChangeArrowheads="1"/>
              </p:cNvSpPr>
              <p:nvPr/>
            </p:nvSpPr>
            <p:spPr bwMode="auto">
              <a:xfrm>
                <a:off x="2903" y="1939"/>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4" name="Rectangle 512"/>
              <p:cNvSpPr>
                <a:spLocks noChangeArrowheads="1"/>
              </p:cNvSpPr>
              <p:nvPr/>
            </p:nvSpPr>
            <p:spPr bwMode="auto">
              <a:xfrm>
                <a:off x="2903" y="1943"/>
                <a:ext cx="37"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5" name="Rectangle 513"/>
              <p:cNvSpPr>
                <a:spLocks noChangeArrowheads="1"/>
              </p:cNvSpPr>
              <p:nvPr/>
            </p:nvSpPr>
            <p:spPr bwMode="auto">
              <a:xfrm>
                <a:off x="2921" y="1943"/>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6" name="Rectangle 514"/>
              <p:cNvSpPr>
                <a:spLocks noChangeArrowheads="1"/>
              </p:cNvSpPr>
              <p:nvPr/>
            </p:nvSpPr>
            <p:spPr bwMode="auto">
              <a:xfrm>
                <a:off x="2921" y="1948"/>
                <a:ext cx="3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7" name="Rectangle 515"/>
              <p:cNvSpPr>
                <a:spLocks noChangeArrowheads="1"/>
              </p:cNvSpPr>
              <p:nvPr/>
            </p:nvSpPr>
            <p:spPr bwMode="auto">
              <a:xfrm>
                <a:off x="2940" y="1948"/>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8" name="Rectangle 516"/>
              <p:cNvSpPr>
                <a:spLocks noChangeArrowheads="1"/>
              </p:cNvSpPr>
              <p:nvPr/>
            </p:nvSpPr>
            <p:spPr bwMode="auto">
              <a:xfrm>
                <a:off x="2940" y="1957"/>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9" name="Rectangle 517"/>
              <p:cNvSpPr>
                <a:spLocks noChangeArrowheads="1"/>
              </p:cNvSpPr>
              <p:nvPr/>
            </p:nvSpPr>
            <p:spPr bwMode="auto">
              <a:xfrm>
                <a:off x="2948" y="1957"/>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0" name="Rectangle 518"/>
              <p:cNvSpPr>
                <a:spLocks noChangeArrowheads="1"/>
              </p:cNvSpPr>
              <p:nvPr/>
            </p:nvSpPr>
            <p:spPr bwMode="auto">
              <a:xfrm>
                <a:off x="2948" y="1962"/>
                <a:ext cx="42"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1" name="Rectangle 519"/>
              <p:cNvSpPr>
                <a:spLocks noChangeArrowheads="1"/>
              </p:cNvSpPr>
              <p:nvPr/>
            </p:nvSpPr>
            <p:spPr bwMode="auto">
              <a:xfrm>
                <a:off x="2974" y="1962"/>
                <a:ext cx="16"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2" name="Rectangle 520"/>
              <p:cNvSpPr>
                <a:spLocks noChangeArrowheads="1"/>
              </p:cNvSpPr>
              <p:nvPr/>
            </p:nvSpPr>
            <p:spPr bwMode="auto">
              <a:xfrm>
                <a:off x="2974" y="1966"/>
                <a:ext cx="27"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3" name="Rectangle 521"/>
              <p:cNvSpPr>
                <a:spLocks noChangeArrowheads="1"/>
              </p:cNvSpPr>
              <p:nvPr/>
            </p:nvSpPr>
            <p:spPr bwMode="auto">
              <a:xfrm>
                <a:off x="2986" y="1966"/>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4" name="Rectangle 522"/>
              <p:cNvSpPr>
                <a:spLocks noChangeArrowheads="1"/>
              </p:cNvSpPr>
              <p:nvPr/>
            </p:nvSpPr>
            <p:spPr bwMode="auto">
              <a:xfrm>
                <a:off x="2986" y="1971"/>
                <a:ext cx="4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5" name="Rectangle 523"/>
              <p:cNvSpPr>
                <a:spLocks noChangeArrowheads="1"/>
              </p:cNvSpPr>
              <p:nvPr/>
            </p:nvSpPr>
            <p:spPr bwMode="auto">
              <a:xfrm>
                <a:off x="3016" y="1971"/>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6" name="Rectangle 524"/>
              <p:cNvSpPr>
                <a:spLocks noChangeArrowheads="1"/>
              </p:cNvSpPr>
              <p:nvPr/>
            </p:nvSpPr>
            <p:spPr bwMode="auto">
              <a:xfrm>
                <a:off x="3016" y="1980"/>
                <a:ext cx="53"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7" name="Rectangle 525"/>
              <p:cNvSpPr>
                <a:spLocks noChangeArrowheads="1"/>
              </p:cNvSpPr>
              <p:nvPr/>
            </p:nvSpPr>
            <p:spPr bwMode="auto">
              <a:xfrm>
                <a:off x="3054" y="1980"/>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8" name="Rectangle 526"/>
              <p:cNvSpPr>
                <a:spLocks noChangeArrowheads="1"/>
              </p:cNvSpPr>
              <p:nvPr/>
            </p:nvSpPr>
            <p:spPr bwMode="auto">
              <a:xfrm>
                <a:off x="3054" y="1984"/>
                <a:ext cx="34"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19" name="Rectangle 527"/>
              <p:cNvSpPr>
                <a:spLocks noChangeArrowheads="1"/>
              </p:cNvSpPr>
              <p:nvPr/>
            </p:nvSpPr>
            <p:spPr bwMode="auto">
              <a:xfrm>
                <a:off x="3069" y="1984"/>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0" name="Rectangle 528"/>
              <p:cNvSpPr>
                <a:spLocks noChangeArrowheads="1"/>
              </p:cNvSpPr>
              <p:nvPr/>
            </p:nvSpPr>
            <p:spPr bwMode="auto">
              <a:xfrm>
                <a:off x="3069" y="1989"/>
                <a:ext cx="41"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1" name="Rectangle 529"/>
              <p:cNvSpPr>
                <a:spLocks noChangeArrowheads="1"/>
              </p:cNvSpPr>
              <p:nvPr/>
            </p:nvSpPr>
            <p:spPr bwMode="auto">
              <a:xfrm>
                <a:off x="3095" y="198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2" name="Rectangle 530"/>
              <p:cNvSpPr>
                <a:spLocks noChangeArrowheads="1"/>
              </p:cNvSpPr>
              <p:nvPr/>
            </p:nvSpPr>
            <p:spPr bwMode="auto">
              <a:xfrm>
                <a:off x="3095" y="1998"/>
                <a:ext cx="31"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3" name="Rectangle 531"/>
              <p:cNvSpPr>
                <a:spLocks noChangeArrowheads="1"/>
              </p:cNvSpPr>
              <p:nvPr/>
            </p:nvSpPr>
            <p:spPr bwMode="auto">
              <a:xfrm>
                <a:off x="3110" y="1998"/>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4" name="Rectangle 532"/>
              <p:cNvSpPr>
                <a:spLocks noChangeArrowheads="1"/>
              </p:cNvSpPr>
              <p:nvPr/>
            </p:nvSpPr>
            <p:spPr bwMode="auto">
              <a:xfrm>
                <a:off x="3110" y="2002"/>
                <a:ext cx="23"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5" name="Rectangle 533"/>
              <p:cNvSpPr>
                <a:spLocks noChangeArrowheads="1"/>
              </p:cNvSpPr>
              <p:nvPr/>
            </p:nvSpPr>
            <p:spPr bwMode="auto">
              <a:xfrm>
                <a:off x="3118" y="2002"/>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6" name="Rectangle 534"/>
              <p:cNvSpPr>
                <a:spLocks noChangeArrowheads="1"/>
              </p:cNvSpPr>
              <p:nvPr/>
            </p:nvSpPr>
            <p:spPr bwMode="auto">
              <a:xfrm>
                <a:off x="3118" y="2007"/>
                <a:ext cx="106"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7" name="Rectangle 535"/>
              <p:cNvSpPr>
                <a:spLocks noChangeArrowheads="1"/>
              </p:cNvSpPr>
              <p:nvPr/>
            </p:nvSpPr>
            <p:spPr bwMode="auto">
              <a:xfrm>
                <a:off x="3205" y="2007"/>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8" name="Rectangle 536"/>
              <p:cNvSpPr>
                <a:spLocks noChangeArrowheads="1"/>
              </p:cNvSpPr>
              <p:nvPr/>
            </p:nvSpPr>
            <p:spPr bwMode="auto">
              <a:xfrm>
                <a:off x="3205" y="2016"/>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9" name="Rectangle 537"/>
              <p:cNvSpPr>
                <a:spLocks noChangeArrowheads="1"/>
              </p:cNvSpPr>
              <p:nvPr/>
            </p:nvSpPr>
            <p:spPr bwMode="auto">
              <a:xfrm>
                <a:off x="3213" y="2016"/>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0" name="Rectangle 538"/>
              <p:cNvSpPr>
                <a:spLocks noChangeArrowheads="1"/>
              </p:cNvSpPr>
              <p:nvPr/>
            </p:nvSpPr>
            <p:spPr bwMode="auto">
              <a:xfrm>
                <a:off x="3213" y="2021"/>
                <a:ext cx="8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1" name="Rectangle 539"/>
              <p:cNvSpPr>
                <a:spLocks noChangeArrowheads="1"/>
              </p:cNvSpPr>
              <p:nvPr/>
            </p:nvSpPr>
            <p:spPr bwMode="auto">
              <a:xfrm>
                <a:off x="3281" y="2021"/>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2" name="Rectangle 540"/>
              <p:cNvSpPr>
                <a:spLocks noChangeArrowheads="1"/>
              </p:cNvSpPr>
              <p:nvPr/>
            </p:nvSpPr>
            <p:spPr bwMode="auto">
              <a:xfrm>
                <a:off x="3281" y="2025"/>
                <a:ext cx="41"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3" name="Rectangle 541"/>
              <p:cNvSpPr>
                <a:spLocks noChangeArrowheads="1"/>
              </p:cNvSpPr>
              <p:nvPr/>
            </p:nvSpPr>
            <p:spPr bwMode="auto">
              <a:xfrm>
                <a:off x="3303" y="2025"/>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4" name="Rectangle 542"/>
              <p:cNvSpPr>
                <a:spLocks noChangeArrowheads="1"/>
              </p:cNvSpPr>
              <p:nvPr/>
            </p:nvSpPr>
            <p:spPr bwMode="auto">
              <a:xfrm>
                <a:off x="3303" y="2034"/>
                <a:ext cx="65"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5" name="Rectangle 543"/>
              <p:cNvSpPr>
                <a:spLocks noChangeArrowheads="1"/>
              </p:cNvSpPr>
              <p:nvPr/>
            </p:nvSpPr>
            <p:spPr bwMode="auto">
              <a:xfrm>
                <a:off x="3349" y="2034"/>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6" name="Rectangle 544"/>
              <p:cNvSpPr>
                <a:spLocks noChangeArrowheads="1"/>
              </p:cNvSpPr>
              <p:nvPr/>
            </p:nvSpPr>
            <p:spPr bwMode="auto">
              <a:xfrm>
                <a:off x="3349" y="2039"/>
                <a:ext cx="26"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7" name="Rectangle 545"/>
              <p:cNvSpPr>
                <a:spLocks noChangeArrowheads="1"/>
              </p:cNvSpPr>
              <p:nvPr/>
            </p:nvSpPr>
            <p:spPr bwMode="auto">
              <a:xfrm>
                <a:off x="3360" y="2039"/>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8" name="Rectangle 546"/>
              <p:cNvSpPr>
                <a:spLocks noChangeArrowheads="1"/>
              </p:cNvSpPr>
              <p:nvPr/>
            </p:nvSpPr>
            <p:spPr bwMode="auto">
              <a:xfrm>
                <a:off x="3360" y="2043"/>
                <a:ext cx="79"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9" name="Rectangle 547"/>
              <p:cNvSpPr>
                <a:spLocks noChangeArrowheads="1"/>
              </p:cNvSpPr>
              <p:nvPr/>
            </p:nvSpPr>
            <p:spPr bwMode="auto">
              <a:xfrm>
                <a:off x="3420" y="2043"/>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0" name="Rectangle 548"/>
              <p:cNvSpPr>
                <a:spLocks noChangeArrowheads="1"/>
              </p:cNvSpPr>
              <p:nvPr/>
            </p:nvSpPr>
            <p:spPr bwMode="auto">
              <a:xfrm>
                <a:off x="3420" y="2052"/>
                <a:ext cx="23"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1" name="Rectangle 549"/>
              <p:cNvSpPr>
                <a:spLocks noChangeArrowheads="1"/>
              </p:cNvSpPr>
              <p:nvPr/>
            </p:nvSpPr>
            <p:spPr bwMode="auto">
              <a:xfrm>
                <a:off x="3428" y="2052"/>
                <a:ext cx="15"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2" name="Rectangle 550"/>
              <p:cNvSpPr>
                <a:spLocks noChangeArrowheads="1"/>
              </p:cNvSpPr>
              <p:nvPr/>
            </p:nvSpPr>
            <p:spPr bwMode="auto">
              <a:xfrm>
                <a:off x="3428" y="2057"/>
                <a:ext cx="61"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3" name="Rectangle 551"/>
              <p:cNvSpPr>
                <a:spLocks noChangeArrowheads="1"/>
              </p:cNvSpPr>
              <p:nvPr/>
            </p:nvSpPr>
            <p:spPr bwMode="auto">
              <a:xfrm>
                <a:off x="3473" y="2057"/>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4" name="Rectangle 552"/>
              <p:cNvSpPr>
                <a:spLocks noChangeArrowheads="1"/>
              </p:cNvSpPr>
              <p:nvPr/>
            </p:nvSpPr>
            <p:spPr bwMode="auto">
              <a:xfrm>
                <a:off x="3473" y="2062"/>
                <a:ext cx="46"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5" name="Rectangle 553"/>
              <p:cNvSpPr>
                <a:spLocks noChangeArrowheads="1"/>
              </p:cNvSpPr>
              <p:nvPr/>
            </p:nvSpPr>
            <p:spPr bwMode="auto">
              <a:xfrm>
                <a:off x="3500" y="2062"/>
                <a:ext cx="19"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6" name="Rectangle 554"/>
              <p:cNvSpPr>
                <a:spLocks noChangeArrowheads="1"/>
              </p:cNvSpPr>
              <p:nvPr/>
            </p:nvSpPr>
            <p:spPr bwMode="auto">
              <a:xfrm>
                <a:off x="3500" y="2071"/>
                <a:ext cx="57"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7" name="Rectangle 555"/>
              <p:cNvSpPr>
                <a:spLocks noChangeArrowheads="1"/>
              </p:cNvSpPr>
              <p:nvPr/>
            </p:nvSpPr>
            <p:spPr bwMode="auto">
              <a:xfrm>
                <a:off x="3541" y="2071"/>
                <a:ext cx="16"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8" name="Rectangle 556"/>
              <p:cNvSpPr>
                <a:spLocks noChangeArrowheads="1"/>
              </p:cNvSpPr>
              <p:nvPr/>
            </p:nvSpPr>
            <p:spPr bwMode="auto">
              <a:xfrm>
                <a:off x="3541" y="2075"/>
                <a:ext cx="148"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49" name="Rectangle 557"/>
              <p:cNvSpPr>
                <a:spLocks noChangeArrowheads="1"/>
              </p:cNvSpPr>
              <p:nvPr/>
            </p:nvSpPr>
            <p:spPr bwMode="auto">
              <a:xfrm>
                <a:off x="3670" y="2075"/>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0" name="Rectangle 558"/>
              <p:cNvSpPr>
                <a:spLocks noChangeArrowheads="1"/>
              </p:cNvSpPr>
              <p:nvPr/>
            </p:nvSpPr>
            <p:spPr bwMode="auto">
              <a:xfrm>
                <a:off x="3670" y="2080"/>
                <a:ext cx="53"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1" name="Rectangle 559"/>
              <p:cNvSpPr>
                <a:spLocks noChangeArrowheads="1"/>
              </p:cNvSpPr>
              <p:nvPr/>
            </p:nvSpPr>
            <p:spPr bwMode="auto">
              <a:xfrm>
                <a:off x="3704" y="2080"/>
                <a:ext cx="19"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2" name="Rectangle 560"/>
              <p:cNvSpPr>
                <a:spLocks noChangeArrowheads="1"/>
              </p:cNvSpPr>
              <p:nvPr/>
            </p:nvSpPr>
            <p:spPr bwMode="auto">
              <a:xfrm>
                <a:off x="3704" y="2089"/>
                <a:ext cx="79"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3" name="Rectangle 561"/>
              <p:cNvSpPr>
                <a:spLocks noChangeArrowheads="1"/>
              </p:cNvSpPr>
              <p:nvPr/>
            </p:nvSpPr>
            <p:spPr bwMode="auto">
              <a:xfrm>
                <a:off x="3768" y="2089"/>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4" name="Rectangle 562"/>
              <p:cNvSpPr>
                <a:spLocks noChangeArrowheads="1"/>
              </p:cNvSpPr>
              <p:nvPr/>
            </p:nvSpPr>
            <p:spPr bwMode="auto">
              <a:xfrm>
                <a:off x="3768" y="2093"/>
                <a:ext cx="68"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5" name="Rectangle 563"/>
              <p:cNvSpPr>
                <a:spLocks noChangeArrowheads="1"/>
              </p:cNvSpPr>
              <p:nvPr/>
            </p:nvSpPr>
            <p:spPr bwMode="auto">
              <a:xfrm>
                <a:off x="3817" y="2093"/>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6" name="Rectangle 564"/>
              <p:cNvSpPr>
                <a:spLocks noChangeArrowheads="1"/>
              </p:cNvSpPr>
              <p:nvPr/>
            </p:nvSpPr>
            <p:spPr bwMode="auto">
              <a:xfrm>
                <a:off x="3817" y="2098"/>
                <a:ext cx="91"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7" name="Rectangle 565"/>
              <p:cNvSpPr>
                <a:spLocks noChangeArrowheads="1"/>
              </p:cNvSpPr>
              <p:nvPr/>
            </p:nvSpPr>
            <p:spPr bwMode="auto">
              <a:xfrm>
                <a:off x="3893" y="2098"/>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8" name="Rectangle 566"/>
              <p:cNvSpPr>
                <a:spLocks noChangeArrowheads="1"/>
              </p:cNvSpPr>
              <p:nvPr/>
            </p:nvSpPr>
            <p:spPr bwMode="auto">
              <a:xfrm>
                <a:off x="3893" y="2107"/>
                <a:ext cx="276" cy="14"/>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59" name="Rectangle 567"/>
              <p:cNvSpPr>
                <a:spLocks noChangeArrowheads="1"/>
              </p:cNvSpPr>
              <p:nvPr/>
            </p:nvSpPr>
            <p:spPr bwMode="auto">
              <a:xfrm>
                <a:off x="4154" y="2107"/>
                <a:ext cx="1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0" name="Rectangle 568"/>
              <p:cNvSpPr>
                <a:spLocks noChangeArrowheads="1"/>
              </p:cNvSpPr>
              <p:nvPr/>
            </p:nvSpPr>
            <p:spPr bwMode="auto">
              <a:xfrm>
                <a:off x="4154" y="2112"/>
                <a:ext cx="38"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1" name="Rectangle 569"/>
              <p:cNvSpPr>
                <a:spLocks noChangeArrowheads="1"/>
              </p:cNvSpPr>
              <p:nvPr/>
            </p:nvSpPr>
            <p:spPr bwMode="auto">
              <a:xfrm>
                <a:off x="4177" y="2112"/>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2" name="Rectangle 570"/>
              <p:cNvSpPr>
                <a:spLocks noChangeArrowheads="1"/>
              </p:cNvSpPr>
              <p:nvPr/>
            </p:nvSpPr>
            <p:spPr bwMode="auto">
              <a:xfrm>
                <a:off x="4177" y="2116"/>
                <a:ext cx="60"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3" name="Rectangle 571"/>
              <p:cNvSpPr>
                <a:spLocks noChangeArrowheads="1"/>
              </p:cNvSpPr>
              <p:nvPr/>
            </p:nvSpPr>
            <p:spPr bwMode="auto">
              <a:xfrm>
                <a:off x="4222" y="2116"/>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4" name="Rectangle 572"/>
              <p:cNvSpPr>
                <a:spLocks noChangeArrowheads="1"/>
              </p:cNvSpPr>
              <p:nvPr/>
            </p:nvSpPr>
            <p:spPr bwMode="auto">
              <a:xfrm>
                <a:off x="4222" y="2121"/>
                <a:ext cx="26"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5" name="Rectangle 573"/>
              <p:cNvSpPr>
                <a:spLocks noChangeArrowheads="1"/>
              </p:cNvSpPr>
              <p:nvPr/>
            </p:nvSpPr>
            <p:spPr bwMode="auto">
              <a:xfrm>
                <a:off x="4233" y="2121"/>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6" name="Rectangle 574"/>
              <p:cNvSpPr>
                <a:spLocks noChangeArrowheads="1"/>
              </p:cNvSpPr>
              <p:nvPr/>
            </p:nvSpPr>
            <p:spPr bwMode="auto">
              <a:xfrm>
                <a:off x="4233" y="2130"/>
                <a:ext cx="163"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7" name="Rectangle 575"/>
              <p:cNvSpPr>
                <a:spLocks noChangeArrowheads="1"/>
              </p:cNvSpPr>
              <p:nvPr/>
            </p:nvSpPr>
            <p:spPr bwMode="auto">
              <a:xfrm>
                <a:off x="4381" y="2130"/>
                <a:ext cx="15"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8" name="Rectangle 576"/>
              <p:cNvSpPr>
                <a:spLocks noChangeArrowheads="1"/>
              </p:cNvSpPr>
              <p:nvPr/>
            </p:nvSpPr>
            <p:spPr bwMode="auto">
              <a:xfrm>
                <a:off x="4381" y="2134"/>
                <a:ext cx="38"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69" name="Rectangle 577"/>
              <p:cNvSpPr>
                <a:spLocks noChangeArrowheads="1"/>
              </p:cNvSpPr>
              <p:nvPr/>
            </p:nvSpPr>
            <p:spPr bwMode="auto">
              <a:xfrm>
                <a:off x="4403" y="2134"/>
                <a:ext cx="16"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0" name="Rectangle 578"/>
              <p:cNvSpPr>
                <a:spLocks noChangeArrowheads="1"/>
              </p:cNvSpPr>
              <p:nvPr/>
            </p:nvSpPr>
            <p:spPr bwMode="auto">
              <a:xfrm>
                <a:off x="4403" y="2139"/>
                <a:ext cx="205"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1" name="Rectangle 579"/>
              <p:cNvSpPr>
                <a:spLocks noChangeArrowheads="1"/>
              </p:cNvSpPr>
              <p:nvPr/>
            </p:nvSpPr>
            <p:spPr bwMode="auto">
              <a:xfrm>
                <a:off x="4592" y="2139"/>
                <a:ext cx="16" cy="22"/>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2" name="Rectangle 580"/>
              <p:cNvSpPr>
                <a:spLocks noChangeArrowheads="1"/>
              </p:cNvSpPr>
              <p:nvPr/>
            </p:nvSpPr>
            <p:spPr bwMode="auto">
              <a:xfrm>
                <a:off x="4592" y="2148"/>
                <a:ext cx="38" cy="1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3" name="Rectangle 581"/>
              <p:cNvSpPr>
                <a:spLocks noChangeArrowheads="1"/>
              </p:cNvSpPr>
              <p:nvPr/>
            </p:nvSpPr>
            <p:spPr bwMode="auto">
              <a:xfrm>
                <a:off x="4611" y="2148"/>
                <a:ext cx="19"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4" name="Rectangle 582"/>
              <p:cNvSpPr>
                <a:spLocks noChangeArrowheads="1"/>
              </p:cNvSpPr>
              <p:nvPr/>
            </p:nvSpPr>
            <p:spPr bwMode="auto">
              <a:xfrm>
                <a:off x="4611" y="2152"/>
                <a:ext cx="72" cy="19"/>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5" name="Rectangle 583"/>
              <p:cNvSpPr>
                <a:spLocks noChangeArrowheads="1"/>
              </p:cNvSpPr>
              <p:nvPr/>
            </p:nvSpPr>
            <p:spPr bwMode="auto">
              <a:xfrm>
                <a:off x="4668" y="2152"/>
                <a:ext cx="15" cy="23"/>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6" name="Rectangle 584"/>
              <p:cNvSpPr>
                <a:spLocks noChangeArrowheads="1"/>
              </p:cNvSpPr>
              <p:nvPr/>
            </p:nvSpPr>
            <p:spPr bwMode="auto">
              <a:xfrm>
                <a:off x="4668" y="2157"/>
                <a:ext cx="42"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7" name="Rectangle 585"/>
              <p:cNvSpPr>
                <a:spLocks noChangeArrowheads="1"/>
              </p:cNvSpPr>
              <p:nvPr/>
            </p:nvSpPr>
            <p:spPr bwMode="auto">
              <a:xfrm>
                <a:off x="1836" y="1026"/>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8" name="Rectangle 586"/>
              <p:cNvSpPr>
                <a:spLocks noChangeArrowheads="1"/>
              </p:cNvSpPr>
              <p:nvPr/>
            </p:nvSpPr>
            <p:spPr bwMode="auto">
              <a:xfrm>
                <a:off x="1840" y="1026"/>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79" name="Rectangle 587"/>
              <p:cNvSpPr>
                <a:spLocks noChangeArrowheads="1"/>
              </p:cNvSpPr>
              <p:nvPr/>
            </p:nvSpPr>
            <p:spPr bwMode="auto">
              <a:xfrm>
                <a:off x="1840" y="1030"/>
                <a:ext cx="27"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0" name="Rectangle 588"/>
              <p:cNvSpPr>
                <a:spLocks noChangeArrowheads="1"/>
              </p:cNvSpPr>
              <p:nvPr/>
            </p:nvSpPr>
            <p:spPr bwMode="auto">
              <a:xfrm>
                <a:off x="1852" y="1030"/>
                <a:ext cx="15"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1" name="Rectangle 589"/>
              <p:cNvSpPr>
                <a:spLocks noChangeArrowheads="1"/>
              </p:cNvSpPr>
              <p:nvPr/>
            </p:nvSpPr>
            <p:spPr bwMode="auto">
              <a:xfrm>
                <a:off x="1852" y="1035"/>
                <a:ext cx="34"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2" name="Rectangle 590"/>
              <p:cNvSpPr>
                <a:spLocks noChangeArrowheads="1"/>
              </p:cNvSpPr>
              <p:nvPr/>
            </p:nvSpPr>
            <p:spPr bwMode="auto">
              <a:xfrm>
                <a:off x="1871" y="1035"/>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3" name="Rectangle 591"/>
              <p:cNvSpPr>
                <a:spLocks noChangeArrowheads="1"/>
              </p:cNvSpPr>
              <p:nvPr/>
            </p:nvSpPr>
            <p:spPr bwMode="auto">
              <a:xfrm>
                <a:off x="1871" y="1039"/>
                <a:ext cx="22"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4" name="Rectangle 592"/>
              <p:cNvSpPr>
                <a:spLocks noChangeArrowheads="1"/>
              </p:cNvSpPr>
              <p:nvPr/>
            </p:nvSpPr>
            <p:spPr bwMode="auto">
              <a:xfrm>
                <a:off x="1874" y="1039"/>
                <a:ext cx="19"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5" name="Rectangle 593"/>
              <p:cNvSpPr>
                <a:spLocks noChangeArrowheads="1"/>
              </p:cNvSpPr>
              <p:nvPr/>
            </p:nvSpPr>
            <p:spPr bwMode="auto">
              <a:xfrm>
                <a:off x="1874" y="1049"/>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6" name="Rectangle 594"/>
              <p:cNvSpPr>
                <a:spLocks noChangeArrowheads="1"/>
              </p:cNvSpPr>
              <p:nvPr/>
            </p:nvSpPr>
            <p:spPr bwMode="auto">
              <a:xfrm>
                <a:off x="1882" y="1049"/>
                <a:ext cx="15" cy="40"/>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7" name="Rectangle 595"/>
              <p:cNvSpPr>
                <a:spLocks noChangeArrowheads="1"/>
              </p:cNvSpPr>
              <p:nvPr/>
            </p:nvSpPr>
            <p:spPr bwMode="auto">
              <a:xfrm>
                <a:off x="1882" y="1076"/>
                <a:ext cx="26"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8" name="Rectangle 596"/>
              <p:cNvSpPr>
                <a:spLocks noChangeArrowheads="1"/>
              </p:cNvSpPr>
              <p:nvPr/>
            </p:nvSpPr>
            <p:spPr bwMode="auto">
              <a:xfrm>
                <a:off x="1893" y="1076"/>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89" name="Rectangle 597"/>
              <p:cNvSpPr>
                <a:spLocks noChangeArrowheads="1"/>
              </p:cNvSpPr>
              <p:nvPr/>
            </p:nvSpPr>
            <p:spPr bwMode="auto">
              <a:xfrm>
                <a:off x="1893" y="1080"/>
                <a:ext cx="19"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0" name="Rectangle 598"/>
              <p:cNvSpPr>
                <a:spLocks noChangeArrowheads="1"/>
              </p:cNvSpPr>
              <p:nvPr/>
            </p:nvSpPr>
            <p:spPr bwMode="auto">
              <a:xfrm>
                <a:off x="1897" y="1080"/>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1" name="Rectangle 599"/>
              <p:cNvSpPr>
                <a:spLocks noChangeArrowheads="1"/>
              </p:cNvSpPr>
              <p:nvPr/>
            </p:nvSpPr>
            <p:spPr bwMode="auto">
              <a:xfrm>
                <a:off x="1897" y="1085"/>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2" name="Rectangle 600"/>
              <p:cNvSpPr>
                <a:spLocks noChangeArrowheads="1"/>
              </p:cNvSpPr>
              <p:nvPr/>
            </p:nvSpPr>
            <p:spPr bwMode="auto">
              <a:xfrm>
                <a:off x="1905" y="1085"/>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3" name="Rectangle 601"/>
              <p:cNvSpPr>
                <a:spLocks noChangeArrowheads="1"/>
              </p:cNvSpPr>
              <p:nvPr/>
            </p:nvSpPr>
            <p:spPr bwMode="auto">
              <a:xfrm>
                <a:off x="1905" y="1094"/>
                <a:ext cx="34"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4" name="Rectangle 602"/>
              <p:cNvSpPr>
                <a:spLocks noChangeArrowheads="1"/>
              </p:cNvSpPr>
              <p:nvPr/>
            </p:nvSpPr>
            <p:spPr bwMode="auto">
              <a:xfrm>
                <a:off x="1923" y="1094"/>
                <a:ext cx="16" cy="3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5" name="Rectangle 603"/>
              <p:cNvSpPr>
                <a:spLocks noChangeArrowheads="1"/>
              </p:cNvSpPr>
              <p:nvPr/>
            </p:nvSpPr>
            <p:spPr bwMode="auto">
              <a:xfrm>
                <a:off x="1923" y="1112"/>
                <a:ext cx="19"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6" name="Rectangle 604"/>
              <p:cNvSpPr>
                <a:spLocks noChangeArrowheads="1"/>
              </p:cNvSpPr>
              <p:nvPr/>
            </p:nvSpPr>
            <p:spPr bwMode="auto">
              <a:xfrm>
                <a:off x="1927" y="1112"/>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7" name="Rectangle 605"/>
              <p:cNvSpPr>
                <a:spLocks noChangeArrowheads="1"/>
              </p:cNvSpPr>
              <p:nvPr/>
            </p:nvSpPr>
            <p:spPr bwMode="auto">
              <a:xfrm>
                <a:off x="1927" y="1117"/>
                <a:ext cx="34"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8" name="Rectangle 606"/>
              <p:cNvSpPr>
                <a:spLocks noChangeArrowheads="1"/>
              </p:cNvSpPr>
              <p:nvPr/>
            </p:nvSpPr>
            <p:spPr bwMode="auto">
              <a:xfrm>
                <a:off x="1942" y="1117"/>
                <a:ext cx="19"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99" name="Rectangle 607"/>
              <p:cNvSpPr>
                <a:spLocks noChangeArrowheads="1"/>
              </p:cNvSpPr>
              <p:nvPr/>
            </p:nvSpPr>
            <p:spPr bwMode="auto">
              <a:xfrm>
                <a:off x="1942" y="1126"/>
                <a:ext cx="31"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62515" name="Group 608"/>
            <p:cNvGrpSpPr>
              <a:grpSpLocks/>
            </p:cNvGrpSpPr>
            <p:nvPr/>
          </p:nvGrpSpPr>
          <p:grpSpPr bwMode="auto">
            <a:xfrm>
              <a:off x="1954" y="1126"/>
              <a:ext cx="933" cy="831"/>
              <a:chOff x="1954" y="1126"/>
              <a:chExt cx="933" cy="831"/>
            </a:xfrm>
          </p:grpSpPr>
          <p:sp>
            <p:nvSpPr>
              <p:cNvPr id="63200" name="Rectangle 609"/>
              <p:cNvSpPr>
                <a:spLocks noChangeArrowheads="1"/>
              </p:cNvSpPr>
              <p:nvPr/>
            </p:nvSpPr>
            <p:spPr bwMode="auto">
              <a:xfrm>
                <a:off x="1954" y="1126"/>
                <a:ext cx="19"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01" name="Rectangle 610"/>
              <p:cNvSpPr>
                <a:spLocks noChangeArrowheads="1"/>
              </p:cNvSpPr>
              <p:nvPr/>
            </p:nvSpPr>
            <p:spPr bwMode="auto">
              <a:xfrm>
                <a:off x="1954" y="1130"/>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02" name="Rectangle 611"/>
              <p:cNvSpPr>
                <a:spLocks noChangeArrowheads="1"/>
              </p:cNvSpPr>
              <p:nvPr/>
            </p:nvSpPr>
            <p:spPr bwMode="auto">
              <a:xfrm>
                <a:off x="1961" y="1130"/>
                <a:ext cx="15" cy="46"/>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03" name="Rectangle 612"/>
              <p:cNvSpPr>
                <a:spLocks noChangeArrowheads="1"/>
              </p:cNvSpPr>
              <p:nvPr/>
            </p:nvSpPr>
            <p:spPr bwMode="auto">
              <a:xfrm>
                <a:off x="1961" y="1158"/>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04" name="Rectangle 613"/>
              <p:cNvSpPr>
                <a:spLocks noChangeArrowheads="1"/>
              </p:cNvSpPr>
              <p:nvPr/>
            </p:nvSpPr>
            <p:spPr bwMode="auto">
              <a:xfrm>
                <a:off x="1965" y="1158"/>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05" name="Rectangle 614"/>
              <p:cNvSpPr>
                <a:spLocks noChangeArrowheads="1"/>
              </p:cNvSpPr>
              <p:nvPr/>
            </p:nvSpPr>
            <p:spPr bwMode="auto">
              <a:xfrm>
                <a:off x="1965" y="1162"/>
                <a:ext cx="2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06" name="Rectangle 615"/>
              <p:cNvSpPr>
                <a:spLocks noChangeArrowheads="1"/>
              </p:cNvSpPr>
              <p:nvPr/>
            </p:nvSpPr>
            <p:spPr bwMode="auto">
              <a:xfrm>
                <a:off x="1976" y="1162"/>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07" name="Rectangle 616"/>
              <p:cNvSpPr>
                <a:spLocks noChangeArrowheads="1"/>
              </p:cNvSpPr>
              <p:nvPr/>
            </p:nvSpPr>
            <p:spPr bwMode="auto">
              <a:xfrm>
                <a:off x="1976" y="1171"/>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08" name="Rectangle 617"/>
              <p:cNvSpPr>
                <a:spLocks noChangeArrowheads="1"/>
              </p:cNvSpPr>
              <p:nvPr/>
            </p:nvSpPr>
            <p:spPr bwMode="auto">
              <a:xfrm>
                <a:off x="1984" y="117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09" name="Rectangle 618"/>
              <p:cNvSpPr>
                <a:spLocks noChangeArrowheads="1"/>
              </p:cNvSpPr>
              <p:nvPr/>
            </p:nvSpPr>
            <p:spPr bwMode="auto">
              <a:xfrm>
                <a:off x="1984" y="1176"/>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0" name="Rectangle 619"/>
              <p:cNvSpPr>
                <a:spLocks noChangeArrowheads="1"/>
              </p:cNvSpPr>
              <p:nvPr/>
            </p:nvSpPr>
            <p:spPr bwMode="auto">
              <a:xfrm>
                <a:off x="1988" y="1176"/>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1" name="Rectangle 620"/>
              <p:cNvSpPr>
                <a:spLocks noChangeArrowheads="1"/>
              </p:cNvSpPr>
              <p:nvPr/>
            </p:nvSpPr>
            <p:spPr bwMode="auto">
              <a:xfrm>
                <a:off x="1988" y="1189"/>
                <a:ext cx="22"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2" name="Rectangle 621"/>
              <p:cNvSpPr>
                <a:spLocks noChangeArrowheads="1"/>
              </p:cNvSpPr>
              <p:nvPr/>
            </p:nvSpPr>
            <p:spPr bwMode="auto">
              <a:xfrm>
                <a:off x="1991" y="1189"/>
                <a:ext cx="19"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3" name="Rectangle 622"/>
              <p:cNvSpPr>
                <a:spLocks noChangeArrowheads="1"/>
              </p:cNvSpPr>
              <p:nvPr/>
            </p:nvSpPr>
            <p:spPr bwMode="auto">
              <a:xfrm>
                <a:off x="1991" y="1189"/>
                <a:ext cx="23"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4" name="Rectangle 623"/>
              <p:cNvSpPr>
                <a:spLocks noChangeArrowheads="1"/>
              </p:cNvSpPr>
              <p:nvPr/>
            </p:nvSpPr>
            <p:spPr bwMode="auto">
              <a:xfrm>
                <a:off x="1999" y="1189"/>
                <a:ext cx="15" cy="6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5" name="Rectangle 624"/>
              <p:cNvSpPr>
                <a:spLocks noChangeArrowheads="1"/>
              </p:cNvSpPr>
              <p:nvPr/>
            </p:nvSpPr>
            <p:spPr bwMode="auto">
              <a:xfrm>
                <a:off x="1999" y="1239"/>
                <a:ext cx="23"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6" name="Rectangle 625"/>
              <p:cNvSpPr>
                <a:spLocks noChangeArrowheads="1"/>
              </p:cNvSpPr>
              <p:nvPr/>
            </p:nvSpPr>
            <p:spPr bwMode="auto">
              <a:xfrm>
                <a:off x="2007" y="1239"/>
                <a:ext cx="15" cy="3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7" name="Rectangle 626"/>
              <p:cNvSpPr>
                <a:spLocks noChangeArrowheads="1"/>
              </p:cNvSpPr>
              <p:nvPr/>
            </p:nvSpPr>
            <p:spPr bwMode="auto">
              <a:xfrm>
                <a:off x="2007" y="1253"/>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8" name="Rectangle 627"/>
              <p:cNvSpPr>
                <a:spLocks noChangeArrowheads="1"/>
              </p:cNvSpPr>
              <p:nvPr/>
            </p:nvSpPr>
            <p:spPr bwMode="auto">
              <a:xfrm>
                <a:off x="2010" y="1253"/>
                <a:ext cx="16"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19" name="Rectangle 628"/>
              <p:cNvSpPr>
                <a:spLocks noChangeArrowheads="1"/>
              </p:cNvSpPr>
              <p:nvPr/>
            </p:nvSpPr>
            <p:spPr bwMode="auto">
              <a:xfrm>
                <a:off x="2010" y="1267"/>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0" name="Rectangle 629"/>
              <p:cNvSpPr>
                <a:spLocks noChangeArrowheads="1"/>
              </p:cNvSpPr>
              <p:nvPr/>
            </p:nvSpPr>
            <p:spPr bwMode="auto">
              <a:xfrm>
                <a:off x="2018" y="1267"/>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1" name="Rectangle 630"/>
              <p:cNvSpPr>
                <a:spLocks noChangeArrowheads="1"/>
              </p:cNvSpPr>
              <p:nvPr/>
            </p:nvSpPr>
            <p:spPr bwMode="auto">
              <a:xfrm>
                <a:off x="2018" y="1276"/>
                <a:ext cx="19"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2" name="Rectangle 631"/>
              <p:cNvSpPr>
                <a:spLocks noChangeArrowheads="1"/>
              </p:cNvSpPr>
              <p:nvPr/>
            </p:nvSpPr>
            <p:spPr bwMode="auto">
              <a:xfrm>
                <a:off x="2022" y="1276"/>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3" name="Rectangle 632"/>
              <p:cNvSpPr>
                <a:spLocks noChangeArrowheads="1"/>
              </p:cNvSpPr>
              <p:nvPr/>
            </p:nvSpPr>
            <p:spPr bwMode="auto">
              <a:xfrm>
                <a:off x="2022" y="1280"/>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4" name="Rectangle 633"/>
              <p:cNvSpPr>
                <a:spLocks noChangeArrowheads="1"/>
              </p:cNvSpPr>
              <p:nvPr/>
            </p:nvSpPr>
            <p:spPr bwMode="auto">
              <a:xfrm>
                <a:off x="2026" y="1280"/>
                <a:ext cx="18"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5" name="Rectangle 634"/>
              <p:cNvSpPr>
                <a:spLocks noChangeArrowheads="1"/>
              </p:cNvSpPr>
              <p:nvPr/>
            </p:nvSpPr>
            <p:spPr bwMode="auto">
              <a:xfrm>
                <a:off x="2026" y="1289"/>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6" name="Rectangle 635"/>
              <p:cNvSpPr>
                <a:spLocks noChangeArrowheads="1"/>
              </p:cNvSpPr>
              <p:nvPr/>
            </p:nvSpPr>
            <p:spPr bwMode="auto">
              <a:xfrm>
                <a:off x="2033" y="1289"/>
                <a:ext cx="15" cy="2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7" name="Rectangle 636"/>
              <p:cNvSpPr>
                <a:spLocks noChangeArrowheads="1"/>
              </p:cNvSpPr>
              <p:nvPr/>
            </p:nvSpPr>
            <p:spPr bwMode="auto">
              <a:xfrm>
                <a:off x="2033" y="1298"/>
                <a:ext cx="23"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8" name="Rectangle 637"/>
              <p:cNvSpPr>
                <a:spLocks noChangeArrowheads="1"/>
              </p:cNvSpPr>
              <p:nvPr/>
            </p:nvSpPr>
            <p:spPr bwMode="auto">
              <a:xfrm>
                <a:off x="2041" y="1298"/>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29" name="Rectangle 638"/>
              <p:cNvSpPr>
                <a:spLocks noChangeArrowheads="1"/>
              </p:cNvSpPr>
              <p:nvPr/>
            </p:nvSpPr>
            <p:spPr bwMode="auto">
              <a:xfrm>
                <a:off x="2041" y="1303"/>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0" name="Rectangle 639"/>
              <p:cNvSpPr>
                <a:spLocks noChangeArrowheads="1"/>
              </p:cNvSpPr>
              <p:nvPr/>
            </p:nvSpPr>
            <p:spPr bwMode="auto">
              <a:xfrm>
                <a:off x="2044" y="1303"/>
                <a:ext cx="16"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1" name="Rectangle 640"/>
              <p:cNvSpPr>
                <a:spLocks noChangeArrowheads="1"/>
              </p:cNvSpPr>
              <p:nvPr/>
            </p:nvSpPr>
            <p:spPr bwMode="auto">
              <a:xfrm>
                <a:off x="2044" y="1312"/>
                <a:ext cx="31"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2" name="Rectangle 641"/>
              <p:cNvSpPr>
                <a:spLocks noChangeArrowheads="1"/>
              </p:cNvSpPr>
              <p:nvPr/>
            </p:nvSpPr>
            <p:spPr bwMode="auto">
              <a:xfrm>
                <a:off x="2056" y="1312"/>
                <a:ext cx="19"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3" name="Rectangle 642"/>
              <p:cNvSpPr>
                <a:spLocks noChangeArrowheads="1"/>
              </p:cNvSpPr>
              <p:nvPr/>
            </p:nvSpPr>
            <p:spPr bwMode="auto">
              <a:xfrm>
                <a:off x="2056" y="1317"/>
                <a:ext cx="2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4" name="Rectangle 643"/>
              <p:cNvSpPr>
                <a:spLocks noChangeArrowheads="1"/>
              </p:cNvSpPr>
              <p:nvPr/>
            </p:nvSpPr>
            <p:spPr bwMode="auto">
              <a:xfrm>
                <a:off x="2067" y="1317"/>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5" name="Rectangle 644"/>
              <p:cNvSpPr>
                <a:spLocks noChangeArrowheads="1"/>
              </p:cNvSpPr>
              <p:nvPr/>
            </p:nvSpPr>
            <p:spPr bwMode="auto">
              <a:xfrm>
                <a:off x="2067" y="1321"/>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6" name="Rectangle 645"/>
              <p:cNvSpPr>
                <a:spLocks noChangeArrowheads="1"/>
              </p:cNvSpPr>
              <p:nvPr/>
            </p:nvSpPr>
            <p:spPr bwMode="auto">
              <a:xfrm>
                <a:off x="2075" y="132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7" name="Rectangle 646"/>
              <p:cNvSpPr>
                <a:spLocks noChangeArrowheads="1"/>
              </p:cNvSpPr>
              <p:nvPr/>
            </p:nvSpPr>
            <p:spPr bwMode="auto">
              <a:xfrm>
                <a:off x="2075" y="1326"/>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8" name="Rectangle 647"/>
              <p:cNvSpPr>
                <a:spLocks noChangeArrowheads="1"/>
              </p:cNvSpPr>
              <p:nvPr/>
            </p:nvSpPr>
            <p:spPr bwMode="auto">
              <a:xfrm>
                <a:off x="2078" y="1326"/>
                <a:ext cx="16" cy="36"/>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39" name="Rectangle 648"/>
              <p:cNvSpPr>
                <a:spLocks noChangeArrowheads="1"/>
              </p:cNvSpPr>
              <p:nvPr/>
            </p:nvSpPr>
            <p:spPr bwMode="auto">
              <a:xfrm>
                <a:off x="2078" y="1344"/>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0" name="Rectangle 649"/>
              <p:cNvSpPr>
                <a:spLocks noChangeArrowheads="1"/>
              </p:cNvSpPr>
              <p:nvPr/>
            </p:nvSpPr>
            <p:spPr bwMode="auto">
              <a:xfrm>
                <a:off x="2086" y="1344"/>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1" name="Rectangle 650"/>
              <p:cNvSpPr>
                <a:spLocks noChangeArrowheads="1"/>
              </p:cNvSpPr>
              <p:nvPr/>
            </p:nvSpPr>
            <p:spPr bwMode="auto">
              <a:xfrm>
                <a:off x="2086" y="1353"/>
                <a:ext cx="30"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2" name="Rectangle 651"/>
              <p:cNvSpPr>
                <a:spLocks noChangeArrowheads="1"/>
              </p:cNvSpPr>
              <p:nvPr/>
            </p:nvSpPr>
            <p:spPr bwMode="auto">
              <a:xfrm>
                <a:off x="2101" y="1353"/>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3" name="Rectangle 652"/>
              <p:cNvSpPr>
                <a:spLocks noChangeArrowheads="1"/>
              </p:cNvSpPr>
              <p:nvPr/>
            </p:nvSpPr>
            <p:spPr bwMode="auto">
              <a:xfrm>
                <a:off x="2101" y="1357"/>
                <a:ext cx="27"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4" name="Rectangle 653"/>
              <p:cNvSpPr>
                <a:spLocks noChangeArrowheads="1"/>
              </p:cNvSpPr>
              <p:nvPr/>
            </p:nvSpPr>
            <p:spPr bwMode="auto">
              <a:xfrm>
                <a:off x="2112" y="1357"/>
                <a:ext cx="16" cy="2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5" name="Rectangle 654"/>
              <p:cNvSpPr>
                <a:spLocks noChangeArrowheads="1"/>
              </p:cNvSpPr>
              <p:nvPr/>
            </p:nvSpPr>
            <p:spPr bwMode="auto">
              <a:xfrm>
                <a:off x="2112" y="1371"/>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6" name="Rectangle 655"/>
              <p:cNvSpPr>
                <a:spLocks noChangeArrowheads="1"/>
              </p:cNvSpPr>
              <p:nvPr/>
            </p:nvSpPr>
            <p:spPr bwMode="auto">
              <a:xfrm>
                <a:off x="2120" y="137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7" name="Rectangle 656"/>
              <p:cNvSpPr>
                <a:spLocks noChangeArrowheads="1"/>
              </p:cNvSpPr>
              <p:nvPr/>
            </p:nvSpPr>
            <p:spPr bwMode="auto">
              <a:xfrm>
                <a:off x="2120" y="1376"/>
                <a:ext cx="2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8" name="Rectangle 657"/>
              <p:cNvSpPr>
                <a:spLocks noChangeArrowheads="1"/>
              </p:cNvSpPr>
              <p:nvPr/>
            </p:nvSpPr>
            <p:spPr bwMode="auto">
              <a:xfrm>
                <a:off x="2131" y="1376"/>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49" name="Rectangle 658"/>
              <p:cNvSpPr>
                <a:spLocks noChangeArrowheads="1"/>
              </p:cNvSpPr>
              <p:nvPr/>
            </p:nvSpPr>
            <p:spPr bwMode="auto">
              <a:xfrm>
                <a:off x="2131" y="1385"/>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0" name="Rectangle 659"/>
              <p:cNvSpPr>
                <a:spLocks noChangeArrowheads="1"/>
              </p:cNvSpPr>
              <p:nvPr/>
            </p:nvSpPr>
            <p:spPr bwMode="auto">
              <a:xfrm>
                <a:off x="2139" y="1385"/>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1" name="Rectangle 660"/>
              <p:cNvSpPr>
                <a:spLocks noChangeArrowheads="1"/>
              </p:cNvSpPr>
              <p:nvPr/>
            </p:nvSpPr>
            <p:spPr bwMode="auto">
              <a:xfrm>
                <a:off x="2139" y="1389"/>
                <a:ext cx="19"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2" name="Rectangle 661"/>
              <p:cNvSpPr>
                <a:spLocks noChangeArrowheads="1"/>
              </p:cNvSpPr>
              <p:nvPr/>
            </p:nvSpPr>
            <p:spPr bwMode="auto">
              <a:xfrm>
                <a:off x="2143" y="1389"/>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3" name="Rectangle 662"/>
              <p:cNvSpPr>
                <a:spLocks noChangeArrowheads="1"/>
              </p:cNvSpPr>
              <p:nvPr/>
            </p:nvSpPr>
            <p:spPr bwMode="auto">
              <a:xfrm>
                <a:off x="2143" y="1398"/>
                <a:ext cx="34"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4" name="Rectangle 663"/>
              <p:cNvSpPr>
                <a:spLocks noChangeArrowheads="1"/>
              </p:cNvSpPr>
              <p:nvPr/>
            </p:nvSpPr>
            <p:spPr bwMode="auto">
              <a:xfrm>
                <a:off x="2158" y="1398"/>
                <a:ext cx="19" cy="3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5" name="Rectangle 664"/>
              <p:cNvSpPr>
                <a:spLocks noChangeArrowheads="1"/>
              </p:cNvSpPr>
              <p:nvPr/>
            </p:nvSpPr>
            <p:spPr bwMode="auto">
              <a:xfrm>
                <a:off x="2158" y="1417"/>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6" name="Rectangle 665"/>
              <p:cNvSpPr>
                <a:spLocks noChangeArrowheads="1"/>
              </p:cNvSpPr>
              <p:nvPr/>
            </p:nvSpPr>
            <p:spPr bwMode="auto">
              <a:xfrm>
                <a:off x="2165" y="1417"/>
                <a:ext cx="16"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7" name="Rectangle 666"/>
              <p:cNvSpPr>
                <a:spLocks noChangeArrowheads="1"/>
              </p:cNvSpPr>
              <p:nvPr/>
            </p:nvSpPr>
            <p:spPr bwMode="auto">
              <a:xfrm>
                <a:off x="2165" y="1421"/>
                <a:ext cx="2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8" name="Rectangle 667"/>
              <p:cNvSpPr>
                <a:spLocks noChangeArrowheads="1"/>
              </p:cNvSpPr>
              <p:nvPr/>
            </p:nvSpPr>
            <p:spPr bwMode="auto">
              <a:xfrm>
                <a:off x="2177" y="142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59" name="Rectangle 668"/>
              <p:cNvSpPr>
                <a:spLocks noChangeArrowheads="1"/>
              </p:cNvSpPr>
              <p:nvPr/>
            </p:nvSpPr>
            <p:spPr bwMode="auto">
              <a:xfrm>
                <a:off x="2177" y="1430"/>
                <a:ext cx="19"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0" name="Rectangle 669"/>
              <p:cNvSpPr>
                <a:spLocks noChangeArrowheads="1"/>
              </p:cNvSpPr>
              <p:nvPr/>
            </p:nvSpPr>
            <p:spPr bwMode="auto">
              <a:xfrm>
                <a:off x="2181" y="1430"/>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1" name="Rectangle 670"/>
              <p:cNvSpPr>
                <a:spLocks noChangeArrowheads="1"/>
              </p:cNvSpPr>
              <p:nvPr/>
            </p:nvSpPr>
            <p:spPr bwMode="auto">
              <a:xfrm>
                <a:off x="2181" y="1435"/>
                <a:ext cx="22"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2" name="Rectangle 671"/>
              <p:cNvSpPr>
                <a:spLocks noChangeArrowheads="1"/>
              </p:cNvSpPr>
              <p:nvPr/>
            </p:nvSpPr>
            <p:spPr bwMode="auto">
              <a:xfrm>
                <a:off x="2188" y="1435"/>
                <a:ext cx="15" cy="31"/>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3" name="Rectangle 672"/>
              <p:cNvSpPr>
                <a:spLocks noChangeArrowheads="1"/>
              </p:cNvSpPr>
              <p:nvPr/>
            </p:nvSpPr>
            <p:spPr bwMode="auto">
              <a:xfrm>
                <a:off x="2188" y="1448"/>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4" name="Rectangle 673"/>
              <p:cNvSpPr>
                <a:spLocks noChangeArrowheads="1"/>
              </p:cNvSpPr>
              <p:nvPr/>
            </p:nvSpPr>
            <p:spPr bwMode="auto">
              <a:xfrm>
                <a:off x="2192" y="1448"/>
                <a:ext cx="19" cy="2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5" name="Rectangle 674"/>
              <p:cNvSpPr>
                <a:spLocks noChangeArrowheads="1"/>
              </p:cNvSpPr>
              <p:nvPr/>
            </p:nvSpPr>
            <p:spPr bwMode="auto">
              <a:xfrm>
                <a:off x="2192" y="1457"/>
                <a:ext cx="26"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6" name="Rectangle 675"/>
              <p:cNvSpPr>
                <a:spLocks noChangeArrowheads="1"/>
              </p:cNvSpPr>
              <p:nvPr/>
            </p:nvSpPr>
            <p:spPr bwMode="auto">
              <a:xfrm>
                <a:off x="2203" y="1457"/>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7" name="Rectangle 676"/>
              <p:cNvSpPr>
                <a:spLocks noChangeArrowheads="1"/>
              </p:cNvSpPr>
              <p:nvPr/>
            </p:nvSpPr>
            <p:spPr bwMode="auto">
              <a:xfrm>
                <a:off x="2203" y="1462"/>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8" name="Rectangle 677"/>
              <p:cNvSpPr>
                <a:spLocks noChangeArrowheads="1"/>
              </p:cNvSpPr>
              <p:nvPr/>
            </p:nvSpPr>
            <p:spPr bwMode="auto">
              <a:xfrm>
                <a:off x="2211" y="1462"/>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69" name="Rectangle 678"/>
              <p:cNvSpPr>
                <a:spLocks noChangeArrowheads="1"/>
              </p:cNvSpPr>
              <p:nvPr/>
            </p:nvSpPr>
            <p:spPr bwMode="auto">
              <a:xfrm>
                <a:off x="2211" y="1471"/>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0" name="Rectangle 679"/>
              <p:cNvSpPr>
                <a:spLocks noChangeArrowheads="1"/>
              </p:cNvSpPr>
              <p:nvPr/>
            </p:nvSpPr>
            <p:spPr bwMode="auto">
              <a:xfrm>
                <a:off x="2215" y="147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1" name="Rectangle 680"/>
              <p:cNvSpPr>
                <a:spLocks noChangeArrowheads="1"/>
              </p:cNvSpPr>
              <p:nvPr/>
            </p:nvSpPr>
            <p:spPr bwMode="auto">
              <a:xfrm>
                <a:off x="2215" y="1476"/>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2" name="Rectangle 681"/>
              <p:cNvSpPr>
                <a:spLocks noChangeArrowheads="1"/>
              </p:cNvSpPr>
              <p:nvPr/>
            </p:nvSpPr>
            <p:spPr bwMode="auto">
              <a:xfrm>
                <a:off x="2222" y="1476"/>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3" name="Rectangle 682"/>
              <p:cNvSpPr>
                <a:spLocks noChangeArrowheads="1"/>
              </p:cNvSpPr>
              <p:nvPr/>
            </p:nvSpPr>
            <p:spPr bwMode="auto">
              <a:xfrm>
                <a:off x="2222" y="1485"/>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4" name="Rectangle 683"/>
              <p:cNvSpPr>
                <a:spLocks noChangeArrowheads="1"/>
              </p:cNvSpPr>
              <p:nvPr/>
            </p:nvSpPr>
            <p:spPr bwMode="auto">
              <a:xfrm>
                <a:off x="2226" y="1485"/>
                <a:ext cx="19"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5" name="Rectangle 684"/>
              <p:cNvSpPr>
                <a:spLocks noChangeArrowheads="1"/>
              </p:cNvSpPr>
              <p:nvPr/>
            </p:nvSpPr>
            <p:spPr bwMode="auto">
              <a:xfrm>
                <a:off x="2226" y="1494"/>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6" name="Rectangle 685"/>
              <p:cNvSpPr>
                <a:spLocks noChangeArrowheads="1"/>
              </p:cNvSpPr>
              <p:nvPr/>
            </p:nvSpPr>
            <p:spPr bwMode="auto">
              <a:xfrm>
                <a:off x="2233" y="1494"/>
                <a:ext cx="16"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7" name="Rectangle 686"/>
              <p:cNvSpPr>
                <a:spLocks noChangeArrowheads="1"/>
              </p:cNvSpPr>
              <p:nvPr/>
            </p:nvSpPr>
            <p:spPr bwMode="auto">
              <a:xfrm>
                <a:off x="2233" y="1498"/>
                <a:ext cx="2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8" name="Rectangle 687"/>
              <p:cNvSpPr>
                <a:spLocks noChangeArrowheads="1"/>
              </p:cNvSpPr>
              <p:nvPr/>
            </p:nvSpPr>
            <p:spPr bwMode="auto">
              <a:xfrm>
                <a:off x="2245" y="1498"/>
                <a:ext cx="15" cy="3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79" name="Rectangle 688"/>
              <p:cNvSpPr>
                <a:spLocks noChangeArrowheads="1"/>
              </p:cNvSpPr>
              <p:nvPr/>
            </p:nvSpPr>
            <p:spPr bwMode="auto">
              <a:xfrm>
                <a:off x="2245" y="1521"/>
                <a:ext cx="26"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0" name="Rectangle 689"/>
              <p:cNvSpPr>
                <a:spLocks noChangeArrowheads="1"/>
              </p:cNvSpPr>
              <p:nvPr/>
            </p:nvSpPr>
            <p:spPr bwMode="auto">
              <a:xfrm>
                <a:off x="2256" y="152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1" name="Rectangle 690"/>
              <p:cNvSpPr>
                <a:spLocks noChangeArrowheads="1"/>
              </p:cNvSpPr>
              <p:nvPr/>
            </p:nvSpPr>
            <p:spPr bwMode="auto">
              <a:xfrm>
                <a:off x="2256" y="1526"/>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2" name="Rectangle 691"/>
              <p:cNvSpPr>
                <a:spLocks noChangeArrowheads="1"/>
              </p:cNvSpPr>
              <p:nvPr/>
            </p:nvSpPr>
            <p:spPr bwMode="auto">
              <a:xfrm>
                <a:off x="2260" y="1526"/>
                <a:ext cx="15" cy="4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3" name="Rectangle 692"/>
              <p:cNvSpPr>
                <a:spLocks noChangeArrowheads="1"/>
              </p:cNvSpPr>
              <p:nvPr/>
            </p:nvSpPr>
            <p:spPr bwMode="auto">
              <a:xfrm>
                <a:off x="2260" y="1562"/>
                <a:ext cx="30"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4" name="Rectangle 693"/>
              <p:cNvSpPr>
                <a:spLocks noChangeArrowheads="1"/>
              </p:cNvSpPr>
              <p:nvPr/>
            </p:nvSpPr>
            <p:spPr bwMode="auto">
              <a:xfrm>
                <a:off x="2271" y="1562"/>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5" name="Rectangle 694"/>
              <p:cNvSpPr>
                <a:spLocks noChangeArrowheads="1"/>
              </p:cNvSpPr>
              <p:nvPr/>
            </p:nvSpPr>
            <p:spPr bwMode="auto">
              <a:xfrm>
                <a:off x="2271" y="1566"/>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6" name="Rectangle 695"/>
              <p:cNvSpPr>
                <a:spLocks noChangeArrowheads="1"/>
              </p:cNvSpPr>
              <p:nvPr/>
            </p:nvSpPr>
            <p:spPr bwMode="auto">
              <a:xfrm>
                <a:off x="2275" y="1566"/>
                <a:ext cx="19"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7" name="Rectangle 696"/>
              <p:cNvSpPr>
                <a:spLocks noChangeArrowheads="1"/>
              </p:cNvSpPr>
              <p:nvPr/>
            </p:nvSpPr>
            <p:spPr bwMode="auto">
              <a:xfrm>
                <a:off x="2275" y="1571"/>
                <a:ext cx="30"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8" name="Rectangle 697"/>
              <p:cNvSpPr>
                <a:spLocks noChangeArrowheads="1"/>
              </p:cNvSpPr>
              <p:nvPr/>
            </p:nvSpPr>
            <p:spPr bwMode="auto">
              <a:xfrm>
                <a:off x="2290" y="157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89" name="Rectangle 698"/>
              <p:cNvSpPr>
                <a:spLocks noChangeArrowheads="1"/>
              </p:cNvSpPr>
              <p:nvPr/>
            </p:nvSpPr>
            <p:spPr bwMode="auto">
              <a:xfrm>
                <a:off x="2290" y="1580"/>
                <a:ext cx="19"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0" name="Rectangle 699"/>
              <p:cNvSpPr>
                <a:spLocks noChangeArrowheads="1"/>
              </p:cNvSpPr>
              <p:nvPr/>
            </p:nvSpPr>
            <p:spPr bwMode="auto">
              <a:xfrm>
                <a:off x="2294" y="1580"/>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1" name="Rectangle 700"/>
              <p:cNvSpPr>
                <a:spLocks noChangeArrowheads="1"/>
              </p:cNvSpPr>
              <p:nvPr/>
            </p:nvSpPr>
            <p:spPr bwMode="auto">
              <a:xfrm>
                <a:off x="2294" y="1585"/>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2" name="Rectangle 701"/>
              <p:cNvSpPr>
                <a:spLocks noChangeArrowheads="1"/>
              </p:cNvSpPr>
              <p:nvPr/>
            </p:nvSpPr>
            <p:spPr bwMode="auto">
              <a:xfrm>
                <a:off x="2301" y="1585"/>
                <a:ext cx="16"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3" name="Rectangle 702"/>
              <p:cNvSpPr>
                <a:spLocks noChangeArrowheads="1"/>
              </p:cNvSpPr>
              <p:nvPr/>
            </p:nvSpPr>
            <p:spPr bwMode="auto">
              <a:xfrm>
                <a:off x="2301" y="1589"/>
                <a:ext cx="2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4" name="Rectangle 703"/>
              <p:cNvSpPr>
                <a:spLocks noChangeArrowheads="1"/>
              </p:cNvSpPr>
              <p:nvPr/>
            </p:nvSpPr>
            <p:spPr bwMode="auto">
              <a:xfrm>
                <a:off x="2313" y="1589"/>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5" name="Rectangle 704"/>
              <p:cNvSpPr>
                <a:spLocks noChangeArrowheads="1"/>
              </p:cNvSpPr>
              <p:nvPr/>
            </p:nvSpPr>
            <p:spPr bwMode="auto">
              <a:xfrm>
                <a:off x="2313" y="1594"/>
                <a:ext cx="19"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6" name="Rectangle 705"/>
              <p:cNvSpPr>
                <a:spLocks noChangeArrowheads="1"/>
              </p:cNvSpPr>
              <p:nvPr/>
            </p:nvSpPr>
            <p:spPr bwMode="auto">
              <a:xfrm>
                <a:off x="2317" y="1594"/>
                <a:ext cx="15" cy="41"/>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7" name="Rectangle 706"/>
              <p:cNvSpPr>
                <a:spLocks noChangeArrowheads="1"/>
              </p:cNvSpPr>
              <p:nvPr/>
            </p:nvSpPr>
            <p:spPr bwMode="auto">
              <a:xfrm>
                <a:off x="2317" y="1616"/>
                <a:ext cx="22"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8" name="Rectangle 707"/>
              <p:cNvSpPr>
                <a:spLocks noChangeArrowheads="1"/>
              </p:cNvSpPr>
              <p:nvPr/>
            </p:nvSpPr>
            <p:spPr bwMode="auto">
              <a:xfrm>
                <a:off x="2324" y="1616"/>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299" name="Rectangle 708"/>
              <p:cNvSpPr>
                <a:spLocks noChangeArrowheads="1"/>
              </p:cNvSpPr>
              <p:nvPr/>
            </p:nvSpPr>
            <p:spPr bwMode="auto">
              <a:xfrm>
                <a:off x="2324" y="1621"/>
                <a:ext cx="2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0" name="Rectangle 709"/>
              <p:cNvSpPr>
                <a:spLocks noChangeArrowheads="1"/>
              </p:cNvSpPr>
              <p:nvPr/>
            </p:nvSpPr>
            <p:spPr bwMode="auto">
              <a:xfrm>
                <a:off x="2336" y="1621"/>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1" name="Rectangle 710"/>
              <p:cNvSpPr>
                <a:spLocks noChangeArrowheads="1"/>
              </p:cNvSpPr>
              <p:nvPr/>
            </p:nvSpPr>
            <p:spPr bwMode="auto">
              <a:xfrm>
                <a:off x="2336" y="1630"/>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2" name="Rectangle 711"/>
              <p:cNvSpPr>
                <a:spLocks noChangeArrowheads="1"/>
              </p:cNvSpPr>
              <p:nvPr/>
            </p:nvSpPr>
            <p:spPr bwMode="auto">
              <a:xfrm>
                <a:off x="2339" y="1630"/>
                <a:ext cx="19"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3" name="Rectangle 712"/>
              <p:cNvSpPr>
                <a:spLocks noChangeArrowheads="1"/>
              </p:cNvSpPr>
              <p:nvPr/>
            </p:nvSpPr>
            <p:spPr bwMode="auto">
              <a:xfrm>
                <a:off x="2339" y="1635"/>
                <a:ext cx="31"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4" name="Rectangle 713"/>
              <p:cNvSpPr>
                <a:spLocks noChangeArrowheads="1"/>
              </p:cNvSpPr>
              <p:nvPr/>
            </p:nvSpPr>
            <p:spPr bwMode="auto">
              <a:xfrm>
                <a:off x="2354" y="1635"/>
                <a:ext cx="16"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5" name="Rectangle 714"/>
              <p:cNvSpPr>
                <a:spLocks noChangeArrowheads="1"/>
              </p:cNvSpPr>
              <p:nvPr/>
            </p:nvSpPr>
            <p:spPr bwMode="auto">
              <a:xfrm>
                <a:off x="2354" y="1644"/>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6" name="Rectangle 715"/>
              <p:cNvSpPr>
                <a:spLocks noChangeArrowheads="1"/>
              </p:cNvSpPr>
              <p:nvPr/>
            </p:nvSpPr>
            <p:spPr bwMode="auto">
              <a:xfrm>
                <a:off x="2358" y="1644"/>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7" name="Rectangle 716"/>
              <p:cNvSpPr>
                <a:spLocks noChangeArrowheads="1"/>
              </p:cNvSpPr>
              <p:nvPr/>
            </p:nvSpPr>
            <p:spPr bwMode="auto">
              <a:xfrm>
                <a:off x="2358" y="1653"/>
                <a:ext cx="38"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8" name="Rectangle 717"/>
              <p:cNvSpPr>
                <a:spLocks noChangeArrowheads="1"/>
              </p:cNvSpPr>
              <p:nvPr/>
            </p:nvSpPr>
            <p:spPr bwMode="auto">
              <a:xfrm>
                <a:off x="2381" y="1653"/>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09" name="Rectangle 718"/>
              <p:cNvSpPr>
                <a:spLocks noChangeArrowheads="1"/>
              </p:cNvSpPr>
              <p:nvPr/>
            </p:nvSpPr>
            <p:spPr bwMode="auto">
              <a:xfrm>
                <a:off x="2381" y="1657"/>
                <a:ext cx="2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0" name="Rectangle 719"/>
              <p:cNvSpPr>
                <a:spLocks noChangeArrowheads="1"/>
              </p:cNvSpPr>
              <p:nvPr/>
            </p:nvSpPr>
            <p:spPr bwMode="auto">
              <a:xfrm>
                <a:off x="2392" y="1657"/>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1" name="Rectangle 720"/>
              <p:cNvSpPr>
                <a:spLocks noChangeArrowheads="1"/>
              </p:cNvSpPr>
              <p:nvPr/>
            </p:nvSpPr>
            <p:spPr bwMode="auto">
              <a:xfrm>
                <a:off x="2392" y="1662"/>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2" name="Rectangle 721"/>
              <p:cNvSpPr>
                <a:spLocks noChangeArrowheads="1"/>
              </p:cNvSpPr>
              <p:nvPr/>
            </p:nvSpPr>
            <p:spPr bwMode="auto">
              <a:xfrm>
                <a:off x="2396" y="1662"/>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3" name="Rectangle 722"/>
              <p:cNvSpPr>
                <a:spLocks noChangeArrowheads="1"/>
              </p:cNvSpPr>
              <p:nvPr/>
            </p:nvSpPr>
            <p:spPr bwMode="auto">
              <a:xfrm>
                <a:off x="2396" y="1671"/>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4" name="Rectangle 723"/>
              <p:cNvSpPr>
                <a:spLocks noChangeArrowheads="1"/>
              </p:cNvSpPr>
              <p:nvPr/>
            </p:nvSpPr>
            <p:spPr bwMode="auto">
              <a:xfrm>
                <a:off x="2404" y="1671"/>
                <a:ext cx="15" cy="3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5" name="Rectangle 724"/>
              <p:cNvSpPr>
                <a:spLocks noChangeArrowheads="1"/>
              </p:cNvSpPr>
              <p:nvPr/>
            </p:nvSpPr>
            <p:spPr bwMode="auto">
              <a:xfrm>
                <a:off x="2404" y="1689"/>
                <a:ext cx="30"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6" name="Rectangle 725"/>
              <p:cNvSpPr>
                <a:spLocks noChangeArrowheads="1"/>
              </p:cNvSpPr>
              <p:nvPr/>
            </p:nvSpPr>
            <p:spPr bwMode="auto">
              <a:xfrm>
                <a:off x="2419" y="1689"/>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7" name="Rectangle 726"/>
              <p:cNvSpPr>
                <a:spLocks noChangeArrowheads="1"/>
              </p:cNvSpPr>
              <p:nvPr/>
            </p:nvSpPr>
            <p:spPr bwMode="auto">
              <a:xfrm>
                <a:off x="2419" y="1689"/>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8" name="Rectangle 727"/>
              <p:cNvSpPr>
                <a:spLocks noChangeArrowheads="1"/>
              </p:cNvSpPr>
              <p:nvPr/>
            </p:nvSpPr>
            <p:spPr bwMode="auto">
              <a:xfrm>
                <a:off x="2426" y="1689"/>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19" name="Rectangle 728"/>
              <p:cNvSpPr>
                <a:spLocks noChangeArrowheads="1"/>
              </p:cNvSpPr>
              <p:nvPr/>
            </p:nvSpPr>
            <p:spPr bwMode="auto">
              <a:xfrm>
                <a:off x="2426" y="1694"/>
                <a:ext cx="2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0" name="Rectangle 729"/>
              <p:cNvSpPr>
                <a:spLocks noChangeArrowheads="1"/>
              </p:cNvSpPr>
              <p:nvPr/>
            </p:nvSpPr>
            <p:spPr bwMode="auto">
              <a:xfrm>
                <a:off x="2438" y="1694"/>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1" name="Rectangle 730"/>
              <p:cNvSpPr>
                <a:spLocks noChangeArrowheads="1"/>
              </p:cNvSpPr>
              <p:nvPr/>
            </p:nvSpPr>
            <p:spPr bwMode="auto">
              <a:xfrm>
                <a:off x="2438" y="1703"/>
                <a:ext cx="26"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2" name="Rectangle 731"/>
              <p:cNvSpPr>
                <a:spLocks noChangeArrowheads="1"/>
              </p:cNvSpPr>
              <p:nvPr/>
            </p:nvSpPr>
            <p:spPr bwMode="auto">
              <a:xfrm>
                <a:off x="2449" y="1703"/>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3" name="Rectangle 732"/>
              <p:cNvSpPr>
                <a:spLocks noChangeArrowheads="1"/>
              </p:cNvSpPr>
              <p:nvPr/>
            </p:nvSpPr>
            <p:spPr bwMode="auto">
              <a:xfrm>
                <a:off x="2449" y="1707"/>
                <a:ext cx="19"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4" name="Rectangle 733"/>
              <p:cNvSpPr>
                <a:spLocks noChangeArrowheads="1"/>
              </p:cNvSpPr>
              <p:nvPr/>
            </p:nvSpPr>
            <p:spPr bwMode="auto">
              <a:xfrm>
                <a:off x="2453" y="1707"/>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5" name="Rectangle 734"/>
              <p:cNvSpPr>
                <a:spLocks noChangeArrowheads="1"/>
              </p:cNvSpPr>
              <p:nvPr/>
            </p:nvSpPr>
            <p:spPr bwMode="auto">
              <a:xfrm>
                <a:off x="2453" y="1707"/>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6" name="Rectangle 735"/>
              <p:cNvSpPr>
                <a:spLocks noChangeArrowheads="1"/>
              </p:cNvSpPr>
              <p:nvPr/>
            </p:nvSpPr>
            <p:spPr bwMode="auto">
              <a:xfrm>
                <a:off x="2456" y="1707"/>
                <a:ext cx="19"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7" name="Rectangle 736"/>
              <p:cNvSpPr>
                <a:spLocks noChangeArrowheads="1"/>
              </p:cNvSpPr>
              <p:nvPr/>
            </p:nvSpPr>
            <p:spPr bwMode="auto">
              <a:xfrm>
                <a:off x="2456" y="1716"/>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8" name="Rectangle 737"/>
              <p:cNvSpPr>
                <a:spLocks noChangeArrowheads="1"/>
              </p:cNvSpPr>
              <p:nvPr/>
            </p:nvSpPr>
            <p:spPr bwMode="auto">
              <a:xfrm>
                <a:off x="2464" y="1716"/>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29" name="Rectangle 738"/>
              <p:cNvSpPr>
                <a:spLocks noChangeArrowheads="1"/>
              </p:cNvSpPr>
              <p:nvPr/>
            </p:nvSpPr>
            <p:spPr bwMode="auto">
              <a:xfrm>
                <a:off x="2464" y="1721"/>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0" name="Rectangle 739"/>
              <p:cNvSpPr>
                <a:spLocks noChangeArrowheads="1"/>
              </p:cNvSpPr>
              <p:nvPr/>
            </p:nvSpPr>
            <p:spPr bwMode="auto">
              <a:xfrm>
                <a:off x="2472" y="1721"/>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1" name="Rectangle 740"/>
              <p:cNvSpPr>
                <a:spLocks noChangeArrowheads="1"/>
              </p:cNvSpPr>
              <p:nvPr/>
            </p:nvSpPr>
            <p:spPr bwMode="auto">
              <a:xfrm>
                <a:off x="2472" y="1721"/>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2" name="Rectangle 741"/>
              <p:cNvSpPr>
                <a:spLocks noChangeArrowheads="1"/>
              </p:cNvSpPr>
              <p:nvPr/>
            </p:nvSpPr>
            <p:spPr bwMode="auto">
              <a:xfrm>
                <a:off x="2475" y="1721"/>
                <a:ext cx="16" cy="3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3" name="Rectangle 742"/>
              <p:cNvSpPr>
                <a:spLocks noChangeArrowheads="1"/>
              </p:cNvSpPr>
              <p:nvPr/>
            </p:nvSpPr>
            <p:spPr bwMode="auto">
              <a:xfrm>
                <a:off x="2475" y="1739"/>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4" name="Rectangle 743"/>
              <p:cNvSpPr>
                <a:spLocks noChangeArrowheads="1"/>
              </p:cNvSpPr>
              <p:nvPr/>
            </p:nvSpPr>
            <p:spPr bwMode="auto">
              <a:xfrm>
                <a:off x="2483" y="1739"/>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5" name="Rectangle 744"/>
              <p:cNvSpPr>
                <a:spLocks noChangeArrowheads="1"/>
              </p:cNvSpPr>
              <p:nvPr/>
            </p:nvSpPr>
            <p:spPr bwMode="auto">
              <a:xfrm>
                <a:off x="2483" y="1744"/>
                <a:ext cx="26"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6" name="Rectangle 745"/>
              <p:cNvSpPr>
                <a:spLocks noChangeArrowheads="1"/>
              </p:cNvSpPr>
              <p:nvPr/>
            </p:nvSpPr>
            <p:spPr bwMode="auto">
              <a:xfrm>
                <a:off x="2491" y="1744"/>
                <a:ext cx="18"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7" name="Rectangle 746"/>
              <p:cNvSpPr>
                <a:spLocks noChangeArrowheads="1"/>
              </p:cNvSpPr>
              <p:nvPr/>
            </p:nvSpPr>
            <p:spPr bwMode="auto">
              <a:xfrm>
                <a:off x="2491" y="1748"/>
                <a:ext cx="34"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8" name="Rectangle 747"/>
              <p:cNvSpPr>
                <a:spLocks noChangeArrowheads="1"/>
              </p:cNvSpPr>
              <p:nvPr/>
            </p:nvSpPr>
            <p:spPr bwMode="auto">
              <a:xfrm>
                <a:off x="2509" y="1748"/>
                <a:ext cx="1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39" name="Rectangle 748"/>
              <p:cNvSpPr>
                <a:spLocks noChangeArrowheads="1"/>
              </p:cNvSpPr>
              <p:nvPr/>
            </p:nvSpPr>
            <p:spPr bwMode="auto">
              <a:xfrm>
                <a:off x="2509" y="1753"/>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0" name="Rectangle 749"/>
              <p:cNvSpPr>
                <a:spLocks noChangeArrowheads="1"/>
              </p:cNvSpPr>
              <p:nvPr/>
            </p:nvSpPr>
            <p:spPr bwMode="auto">
              <a:xfrm>
                <a:off x="2517" y="1753"/>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1" name="Rectangle 750"/>
              <p:cNvSpPr>
                <a:spLocks noChangeArrowheads="1"/>
              </p:cNvSpPr>
              <p:nvPr/>
            </p:nvSpPr>
            <p:spPr bwMode="auto">
              <a:xfrm>
                <a:off x="2517" y="1757"/>
                <a:ext cx="26"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2" name="Rectangle 751"/>
              <p:cNvSpPr>
                <a:spLocks noChangeArrowheads="1"/>
              </p:cNvSpPr>
              <p:nvPr/>
            </p:nvSpPr>
            <p:spPr bwMode="auto">
              <a:xfrm>
                <a:off x="2528" y="1757"/>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3" name="Rectangle 752"/>
              <p:cNvSpPr>
                <a:spLocks noChangeArrowheads="1"/>
              </p:cNvSpPr>
              <p:nvPr/>
            </p:nvSpPr>
            <p:spPr bwMode="auto">
              <a:xfrm>
                <a:off x="2528" y="1762"/>
                <a:ext cx="19"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4" name="Rectangle 753"/>
              <p:cNvSpPr>
                <a:spLocks noChangeArrowheads="1"/>
              </p:cNvSpPr>
              <p:nvPr/>
            </p:nvSpPr>
            <p:spPr bwMode="auto">
              <a:xfrm>
                <a:off x="2532" y="1762"/>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5" name="Rectangle 754"/>
              <p:cNvSpPr>
                <a:spLocks noChangeArrowheads="1"/>
              </p:cNvSpPr>
              <p:nvPr/>
            </p:nvSpPr>
            <p:spPr bwMode="auto">
              <a:xfrm>
                <a:off x="2532" y="1771"/>
                <a:ext cx="34"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6" name="Rectangle 755"/>
              <p:cNvSpPr>
                <a:spLocks noChangeArrowheads="1"/>
              </p:cNvSpPr>
              <p:nvPr/>
            </p:nvSpPr>
            <p:spPr bwMode="auto">
              <a:xfrm>
                <a:off x="2551" y="177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7" name="Rectangle 756"/>
              <p:cNvSpPr>
                <a:spLocks noChangeArrowheads="1"/>
              </p:cNvSpPr>
              <p:nvPr/>
            </p:nvSpPr>
            <p:spPr bwMode="auto">
              <a:xfrm>
                <a:off x="2551" y="1780"/>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8" name="Rectangle 757"/>
              <p:cNvSpPr>
                <a:spLocks noChangeArrowheads="1"/>
              </p:cNvSpPr>
              <p:nvPr/>
            </p:nvSpPr>
            <p:spPr bwMode="auto">
              <a:xfrm>
                <a:off x="2555" y="1780"/>
                <a:ext cx="19"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49" name="Rectangle 758"/>
              <p:cNvSpPr>
                <a:spLocks noChangeArrowheads="1"/>
              </p:cNvSpPr>
              <p:nvPr/>
            </p:nvSpPr>
            <p:spPr bwMode="auto">
              <a:xfrm>
                <a:off x="2555" y="1789"/>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0" name="Rectangle 759"/>
              <p:cNvSpPr>
                <a:spLocks noChangeArrowheads="1"/>
              </p:cNvSpPr>
              <p:nvPr/>
            </p:nvSpPr>
            <p:spPr bwMode="auto">
              <a:xfrm>
                <a:off x="2562" y="1789"/>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1" name="Rectangle 760"/>
              <p:cNvSpPr>
                <a:spLocks noChangeArrowheads="1"/>
              </p:cNvSpPr>
              <p:nvPr/>
            </p:nvSpPr>
            <p:spPr bwMode="auto">
              <a:xfrm>
                <a:off x="2562" y="1794"/>
                <a:ext cx="31"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2" name="Rectangle 761"/>
              <p:cNvSpPr>
                <a:spLocks noChangeArrowheads="1"/>
              </p:cNvSpPr>
              <p:nvPr/>
            </p:nvSpPr>
            <p:spPr bwMode="auto">
              <a:xfrm>
                <a:off x="2577" y="1794"/>
                <a:ext cx="16"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3" name="Rectangle 762"/>
              <p:cNvSpPr>
                <a:spLocks noChangeArrowheads="1"/>
              </p:cNvSpPr>
              <p:nvPr/>
            </p:nvSpPr>
            <p:spPr bwMode="auto">
              <a:xfrm>
                <a:off x="2577" y="1798"/>
                <a:ext cx="31"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4" name="Rectangle 763"/>
              <p:cNvSpPr>
                <a:spLocks noChangeArrowheads="1"/>
              </p:cNvSpPr>
              <p:nvPr/>
            </p:nvSpPr>
            <p:spPr bwMode="auto">
              <a:xfrm>
                <a:off x="2589" y="1798"/>
                <a:ext cx="19"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5" name="Rectangle 764"/>
              <p:cNvSpPr>
                <a:spLocks noChangeArrowheads="1"/>
              </p:cNvSpPr>
              <p:nvPr/>
            </p:nvSpPr>
            <p:spPr bwMode="auto">
              <a:xfrm>
                <a:off x="2589" y="1803"/>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6" name="Rectangle 765"/>
              <p:cNvSpPr>
                <a:spLocks noChangeArrowheads="1"/>
              </p:cNvSpPr>
              <p:nvPr/>
            </p:nvSpPr>
            <p:spPr bwMode="auto">
              <a:xfrm>
                <a:off x="2596" y="1803"/>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7" name="Rectangle 766"/>
              <p:cNvSpPr>
                <a:spLocks noChangeArrowheads="1"/>
              </p:cNvSpPr>
              <p:nvPr/>
            </p:nvSpPr>
            <p:spPr bwMode="auto">
              <a:xfrm>
                <a:off x="2596" y="1807"/>
                <a:ext cx="27"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8" name="Rectangle 767"/>
              <p:cNvSpPr>
                <a:spLocks noChangeArrowheads="1"/>
              </p:cNvSpPr>
              <p:nvPr/>
            </p:nvSpPr>
            <p:spPr bwMode="auto">
              <a:xfrm>
                <a:off x="2608" y="1807"/>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59" name="Rectangle 768"/>
              <p:cNvSpPr>
                <a:spLocks noChangeArrowheads="1"/>
              </p:cNvSpPr>
              <p:nvPr/>
            </p:nvSpPr>
            <p:spPr bwMode="auto">
              <a:xfrm>
                <a:off x="2608" y="1816"/>
                <a:ext cx="38"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0" name="Rectangle 769"/>
              <p:cNvSpPr>
                <a:spLocks noChangeArrowheads="1"/>
              </p:cNvSpPr>
              <p:nvPr/>
            </p:nvSpPr>
            <p:spPr bwMode="auto">
              <a:xfrm>
                <a:off x="2627" y="1816"/>
                <a:ext cx="19"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1" name="Rectangle 770"/>
              <p:cNvSpPr>
                <a:spLocks noChangeArrowheads="1"/>
              </p:cNvSpPr>
              <p:nvPr/>
            </p:nvSpPr>
            <p:spPr bwMode="auto">
              <a:xfrm>
                <a:off x="2627" y="1821"/>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2" name="Rectangle 771"/>
              <p:cNvSpPr>
                <a:spLocks noChangeArrowheads="1"/>
              </p:cNvSpPr>
              <p:nvPr/>
            </p:nvSpPr>
            <p:spPr bwMode="auto">
              <a:xfrm>
                <a:off x="2634" y="182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3" name="Rectangle 772"/>
              <p:cNvSpPr>
                <a:spLocks noChangeArrowheads="1"/>
              </p:cNvSpPr>
              <p:nvPr/>
            </p:nvSpPr>
            <p:spPr bwMode="auto">
              <a:xfrm>
                <a:off x="2634" y="1825"/>
                <a:ext cx="23"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4" name="Rectangle 773"/>
              <p:cNvSpPr>
                <a:spLocks noChangeArrowheads="1"/>
              </p:cNvSpPr>
              <p:nvPr/>
            </p:nvSpPr>
            <p:spPr bwMode="auto">
              <a:xfrm>
                <a:off x="2638" y="1825"/>
                <a:ext cx="19" cy="3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5" name="Rectangle 774"/>
              <p:cNvSpPr>
                <a:spLocks noChangeArrowheads="1"/>
              </p:cNvSpPr>
              <p:nvPr/>
            </p:nvSpPr>
            <p:spPr bwMode="auto">
              <a:xfrm>
                <a:off x="2638" y="1839"/>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6" name="Rectangle 775"/>
              <p:cNvSpPr>
                <a:spLocks noChangeArrowheads="1"/>
              </p:cNvSpPr>
              <p:nvPr/>
            </p:nvSpPr>
            <p:spPr bwMode="auto">
              <a:xfrm>
                <a:off x="2646" y="1839"/>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7" name="Rectangle 776"/>
              <p:cNvSpPr>
                <a:spLocks noChangeArrowheads="1"/>
              </p:cNvSpPr>
              <p:nvPr/>
            </p:nvSpPr>
            <p:spPr bwMode="auto">
              <a:xfrm>
                <a:off x="2646" y="1844"/>
                <a:ext cx="2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8" name="Rectangle 777"/>
              <p:cNvSpPr>
                <a:spLocks noChangeArrowheads="1"/>
              </p:cNvSpPr>
              <p:nvPr/>
            </p:nvSpPr>
            <p:spPr bwMode="auto">
              <a:xfrm>
                <a:off x="2653" y="1844"/>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69" name="Rectangle 778"/>
              <p:cNvSpPr>
                <a:spLocks noChangeArrowheads="1"/>
              </p:cNvSpPr>
              <p:nvPr/>
            </p:nvSpPr>
            <p:spPr bwMode="auto">
              <a:xfrm>
                <a:off x="2653" y="1848"/>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0" name="Rectangle 779"/>
              <p:cNvSpPr>
                <a:spLocks noChangeArrowheads="1"/>
              </p:cNvSpPr>
              <p:nvPr/>
            </p:nvSpPr>
            <p:spPr bwMode="auto">
              <a:xfrm>
                <a:off x="2657" y="1848"/>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1" name="Rectangle 780"/>
              <p:cNvSpPr>
                <a:spLocks noChangeArrowheads="1"/>
              </p:cNvSpPr>
              <p:nvPr/>
            </p:nvSpPr>
            <p:spPr bwMode="auto">
              <a:xfrm>
                <a:off x="2657" y="1857"/>
                <a:ext cx="2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2" name="Rectangle 781"/>
              <p:cNvSpPr>
                <a:spLocks noChangeArrowheads="1"/>
              </p:cNvSpPr>
              <p:nvPr/>
            </p:nvSpPr>
            <p:spPr bwMode="auto">
              <a:xfrm>
                <a:off x="2664" y="1857"/>
                <a:ext cx="16"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3" name="Rectangle 782"/>
              <p:cNvSpPr>
                <a:spLocks noChangeArrowheads="1"/>
              </p:cNvSpPr>
              <p:nvPr/>
            </p:nvSpPr>
            <p:spPr bwMode="auto">
              <a:xfrm>
                <a:off x="2664" y="1871"/>
                <a:ext cx="50"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4" name="Rectangle 783"/>
              <p:cNvSpPr>
                <a:spLocks noChangeArrowheads="1"/>
              </p:cNvSpPr>
              <p:nvPr/>
            </p:nvSpPr>
            <p:spPr bwMode="auto">
              <a:xfrm>
                <a:off x="2698" y="1871"/>
                <a:ext cx="1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5" name="Rectangle 784"/>
              <p:cNvSpPr>
                <a:spLocks noChangeArrowheads="1"/>
              </p:cNvSpPr>
              <p:nvPr/>
            </p:nvSpPr>
            <p:spPr bwMode="auto">
              <a:xfrm>
                <a:off x="2698" y="1871"/>
                <a:ext cx="31"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6" name="Rectangle 785"/>
              <p:cNvSpPr>
                <a:spLocks noChangeArrowheads="1"/>
              </p:cNvSpPr>
              <p:nvPr/>
            </p:nvSpPr>
            <p:spPr bwMode="auto">
              <a:xfrm>
                <a:off x="2714" y="1871"/>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7" name="Rectangle 786"/>
              <p:cNvSpPr>
                <a:spLocks noChangeArrowheads="1"/>
              </p:cNvSpPr>
              <p:nvPr/>
            </p:nvSpPr>
            <p:spPr bwMode="auto">
              <a:xfrm>
                <a:off x="2714" y="1884"/>
                <a:ext cx="22"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8" name="Rectangle 787"/>
              <p:cNvSpPr>
                <a:spLocks noChangeArrowheads="1"/>
              </p:cNvSpPr>
              <p:nvPr/>
            </p:nvSpPr>
            <p:spPr bwMode="auto">
              <a:xfrm>
                <a:off x="2721" y="1884"/>
                <a:ext cx="15"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79" name="Rectangle 788"/>
              <p:cNvSpPr>
                <a:spLocks noChangeArrowheads="1"/>
              </p:cNvSpPr>
              <p:nvPr/>
            </p:nvSpPr>
            <p:spPr bwMode="auto">
              <a:xfrm>
                <a:off x="2721" y="1889"/>
                <a:ext cx="27"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0" name="Rectangle 789"/>
              <p:cNvSpPr>
                <a:spLocks noChangeArrowheads="1"/>
              </p:cNvSpPr>
              <p:nvPr/>
            </p:nvSpPr>
            <p:spPr bwMode="auto">
              <a:xfrm>
                <a:off x="2732" y="1889"/>
                <a:ext cx="1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1" name="Rectangle 790"/>
              <p:cNvSpPr>
                <a:spLocks noChangeArrowheads="1"/>
              </p:cNvSpPr>
              <p:nvPr/>
            </p:nvSpPr>
            <p:spPr bwMode="auto">
              <a:xfrm>
                <a:off x="2732" y="1893"/>
                <a:ext cx="31"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2" name="Rectangle 791"/>
              <p:cNvSpPr>
                <a:spLocks noChangeArrowheads="1"/>
              </p:cNvSpPr>
              <p:nvPr/>
            </p:nvSpPr>
            <p:spPr bwMode="auto">
              <a:xfrm>
                <a:off x="2748" y="1893"/>
                <a:ext cx="15"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3" name="Rectangle 792"/>
              <p:cNvSpPr>
                <a:spLocks noChangeArrowheads="1"/>
              </p:cNvSpPr>
              <p:nvPr/>
            </p:nvSpPr>
            <p:spPr bwMode="auto">
              <a:xfrm>
                <a:off x="2748" y="1898"/>
                <a:ext cx="22"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4" name="Rectangle 793"/>
              <p:cNvSpPr>
                <a:spLocks noChangeArrowheads="1"/>
              </p:cNvSpPr>
              <p:nvPr/>
            </p:nvSpPr>
            <p:spPr bwMode="auto">
              <a:xfrm>
                <a:off x="2755" y="1898"/>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5" name="Rectangle 794"/>
              <p:cNvSpPr>
                <a:spLocks noChangeArrowheads="1"/>
              </p:cNvSpPr>
              <p:nvPr/>
            </p:nvSpPr>
            <p:spPr bwMode="auto">
              <a:xfrm>
                <a:off x="2755" y="1907"/>
                <a:ext cx="34"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6" name="Rectangle 795"/>
              <p:cNvSpPr>
                <a:spLocks noChangeArrowheads="1"/>
              </p:cNvSpPr>
              <p:nvPr/>
            </p:nvSpPr>
            <p:spPr bwMode="auto">
              <a:xfrm>
                <a:off x="2770" y="1907"/>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7" name="Rectangle 796"/>
              <p:cNvSpPr>
                <a:spLocks noChangeArrowheads="1"/>
              </p:cNvSpPr>
              <p:nvPr/>
            </p:nvSpPr>
            <p:spPr bwMode="auto">
              <a:xfrm>
                <a:off x="2770" y="1912"/>
                <a:ext cx="38"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8" name="Rectangle 797"/>
              <p:cNvSpPr>
                <a:spLocks noChangeArrowheads="1"/>
              </p:cNvSpPr>
              <p:nvPr/>
            </p:nvSpPr>
            <p:spPr bwMode="auto">
              <a:xfrm>
                <a:off x="2793" y="1912"/>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89" name="Rectangle 798"/>
              <p:cNvSpPr>
                <a:spLocks noChangeArrowheads="1"/>
              </p:cNvSpPr>
              <p:nvPr/>
            </p:nvSpPr>
            <p:spPr bwMode="auto">
              <a:xfrm>
                <a:off x="2793" y="1916"/>
                <a:ext cx="45"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0" name="Rectangle 799"/>
              <p:cNvSpPr>
                <a:spLocks noChangeArrowheads="1"/>
              </p:cNvSpPr>
              <p:nvPr/>
            </p:nvSpPr>
            <p:spPr bwMode="auto">
              <a:xfrm>
                <a:off x="2823" y="1916"/>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1" name="Rectangle 800"/>
              <p:cNvSpPr>
                <a:spLocks noChangeArrowheads="1"/>
              </p:cNvSpPr>
              <p:nvPr/>
            </p:nvSpPr>
            <p:spPr bwMode="auto">
              <a:xfrm>
                <a:off x="2823" y="1921"/>
                <a:ext cx="27"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2" name="Rectangle 801"/>
              <p:cNvSpPr>
                <a:spLocks noChangeArrowheads="1"/>
              </p:cNvSpPr>
              <p:nvPr/>
            </p:nvSpPr>
            <p:spPr bwMode="auto">
              <a:xfrm>
                <a:off x="2835" y="1921"/>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3" name="Rectangle 802"/>
              <p:cNvSpPr>
                <a:spLocks noChangeArrowheads="1"/>
              </p:cNvSpPr>
              <p:nvPr/>
            </p:nvSpPr>
            <p:spPr bwMode="auto">
              <a:xfrm>
                <a:off x="2835" y="1925"/>
                <a:ext cx="22"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4" name="Rectangle 803"/>
              <p:cNvSpPr>
                <a:spLocks noChangeArrowheads="1"/>
              </p:cNvSpPr>
              <p:nvPr/>
            </p:nvSpPr>
            <p:spPr bwMode="auto">
              <a:xfrm>
                <a:off x="2838" y="1925"/>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5" name="Rectangle 804"/>
              <p:cNvSpPr>
                <a:spLocks noChangeArrowheads="1"/>
              </p:cNvSpPr>
              <p:nvPr/>
            </p:nvSpPr>
            <p:spPr bwMode="auto">
              <a:xfrm>
                <a:off x="2838" y="1930"/>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6" name="Rectangle 805"/>
              <p:cNvSpPr>
                <a:spLocks noChangeArrowheads="1"/>
              </p:cNvSpPr>
              <p:nvPr/>
            </p:nvSpPr>
            <p:spPr bwMode="auto">
              <a:xfrm>
                <a:off x="2842" y="1930"/>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7" name="Rectangle 806"/>
              <p:cNvSpPr>
                <a:spLocks noChangeArrowheads="1"/>
              </p:cNvSpPr>
              <p:nvPr/>
            </p:nvSpPr>
            <p:spPr bwMode="auto">
              <a:xfrm>
                <a:off x="2842" y="1934"/>
                <a:ext cx="30"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8" name="Rectangle 807"/>
              <p:cNvSpPr>
                <a:spLocks noChangeArrowheads="1"/>
              </p:cNvSpPr>
              <p:nvPr/>
            </p:nvSpPr>
            <p:spPr bwMode="auto">
              <a:xfrm>
                <a:off x="2857" y="1934"/>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399" name="Rectangle 808"/>
              <p:cNvSpPr>
                <a:spLocks noChangeArrowheads="1"/>
              </p:cNvSpPr>
              <p:nvPr/>
            </p:nvSpPr>
            <p:spPr bwMode="auto">
              <a:xfrm>
                <a:off x="2857" y="1939"/>
                <a:ext cx="30"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62516" name="Group 809"/>
            <p:cNvGrpSpPr>
              <a:grpSpLocks/>
            </p:cNvGrpSpPr>
            <p:nvPr/>
          </p:nvGrpSpPr>
          <p:grpSpPr bwMode="auto">
            <a:xfrm>
              <a:off x="1836" y="1026"/>
              <a:ext cx="2874" cy="1263"/>
              <a:chOff x="1836" y="1026"/>
              <a:chExt cx="2874" cy="1263"/>
            </a:xfrm>
          </p:grpSpPr>
          <p:sp>
            <p:nvSpPr>
              <p:cNvPr id="63000" name="Rectangle 810"/>
              <p:cNvSpPr>
                <a:spLocks noChangeArrowheads="1"/>
              </p:cNvSpPr>
              <p:nvPr/>
            </p:nvSpPr>
            <p:spPr bwMode="auto">
              <a:xfrm>
                <a:off x="2872" y="1939"/>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01" name="Rectangle 811"/>
              <p:cNvSpPr>
                <a:spLocks noChangeArrowheads="1"/>
              </p:cNvSpPr>
              <p:nvPr/>
            </p:nvSpPr>
            <p:spPr bwMode="auto">
              <a:xfrm>
                <a:off x="2872" y="1943"/>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02" name="Rectangle 812"/>
              <p:cNvSpPr>
                <a:spLocks noChangeArrowheads="1"/>
              </p:cNvSpPr>
              <p:nvPr/>
            </p:nvSpPr>
            <p:spPr bwMode="auto">
              <a:xfrm>
                <a:off x="2880" y="1943"/>
                <a:ext cx="15" cy="3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03" name="Rectangle 813"/>
              <p:cNvSpPr>
                <a:spLocks noChangeArrowheads="1"/>
              </p:cNvSpPr>
              <p:nvPr/>
            </p:nvSpPr>
            <p:spPr bwMode="auto">
              <a:xfrm>
                <a:off x="2880" y="1962"/>
                <a:ext cx="38"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04" name="Rectangle 814"/>
              <p:cNvSpPr>
                <a:spLocks noChangeArrowheads="1"/>
              </p:cNvSpPr>
              <p:nvPr/>
            </p:nvSpPr>
            <p:spPr bwMode="auto">
              <a:xfrm>
                <a:off x="2903" y="1962"/>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05" name="Rectangle 815"/>
              <p:cNvSpPr>
                <a:spLocks noChangeArrowheads="1"/>
              </p:cNvSpPr>
              <p:nvPr/>
            </p:nvSpPr>
            <p:spPr bwMode="auto">
              <a:xfrm>
                <a:off x="2903" y="1966"/>
                <a:ext cx="18"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06" name="Rectangle 816"/>
              <p:cNvSpPr>
                <a:spLocks noChangeArrowheads="1"/>
              </p:cNvSpPr>
              <p:nvPr/>
            </p:nvSpPr>
            <p:spPr bwMode="auto">
              <a:xfrm>
                <a:off x="2906" y="1966"/>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07" name="Rectangle 817"/>
              <p:cNvSpPr>
                <a:spLocks noChangeArrowheads="1"/>
              </p:cNvSpPr>
              <p:nvPr/>
            </p:nvSpPr>
            <p:spPr bwMode="auto">
              <a:xfrm>
                <a:off x="2906" y="1971"/>
                <a:ext cx="34"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08" name="Rectangle 818"/>
              <p:cNvSpPr>
                <a:spLocks noChangeArrowheads="1"/>
              </p:cNvSpPr>
              <p:nvPr/>
            </p:nvSpPr>
            <p:spPr bwMode="auto">
              <a:xfrm>
                <a:off x="2921" y="1971"/>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09" name="Rectangle 819"/>
              <p:cNvSpPr>
                <a:spLocks noChangeArrowheads="1"/>
              </p:cNvSpPr>
              <p:nvPr/>
            </p:nvSpPr>
            <p:spPr bwMode="auto">
              <a:xfrm>
                <a:off x="2921" y="1975"/>
                <a:ext cx="35"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0" name="Rectangle 820"/>
              <p:cNvSpPr>
                <a:spLocks noChangeArrowheads="1"/>
              </p:cNvSpPr>
              <p:nvPr/>
            </p:nvSpPr>
            <p:spPr bwMode="auto">
              <a:xfrm>
                <a:off x="2940" y="1975"/>
                <a:ext cx="16"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1" name="Rectangle 821"/>
              <p:cNvSpPr>
                <a:spLocks noChangeArrowheads="1"/>
              </p:cNvSpPr>
              <p:nvPr/>
            </p:nvSpPr>
            <p:spPr bwMode="auto">
              <a:xfrm>
                <a:off x="2940" y="1980"/>
                <a:ext cx="31"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2" name="Rectangle 822"/>
              <p:cNvSpPr>
                <a:spLocks noChangeArrowheads="1"/>
              </p:cNvSpPr>
              <p:nvPr/>
            </p:nvSpPr>
            <p:spPr bwMode="auto">
              <a:xfrm>
                <a:off x="2952" y="1980"/>
                <a:ext cx="19"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3" name="Rectangle 823"/>
              <p:cNvSpPr>
                <a:spLocks noChangeArrowheads="1"/>
              </p:cNvSpPr>
              <p:nvPr/>
            </p:nvSpPr>
            <p:spPr bwMode="auto">
              <a:xfrm>
                <a:off x="2952" y="1989"/>
                <a:ext cx="5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4" name="Rectangle 824"/>
              <p:cNvSpPr>
                <a:spLocks noChangeArrowheads="1"/>
              </p:cNvSpPr>
              <p:nvPr/>
            </p:nvSpPr>
            <p:spPr bwMode="auto">
              <a:xfrm>
                <a:off x="2990" y="1989"/>
                <a:ext cx="18"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5" name="Rectangle 825"/>
              <p:cNvSpPr>
                <a:spLocks noChangeArrowheads="1"/>
              </p:cNvSpPr>
              <p:nvPr/>
            </p:nvSpPr>
            <p:spPr bwMode="auto">
              <a:xfrm>
                <a:off x="2990" y="1993"/>
                <a:ext cx="22"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6" name="Rectangle 826"/>
              <p:cNvSpPr>
                <a:spLocks noChangeArrowheads="1"/>
              </p:cNvSpPr>
              <p:nvPr/>
            </p:nvSpPr>
            <p:spPr bwMode="auto">
              <a:xfrm>
                <a:off x="2997" y="1993"/>
                <a:ext cx="15" cy="2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7" name="Rectangle 827"/>
              <p:cNvSpPr>
                <a:spLocks noChangeArrowheads="1"/>
              </p:cNvSpPr>
              <p:nvPr/>
            </p:nvSpPr>
            <p:spPr bwMode="auto">
              <a:xfrm>
                <a:off x="2997" y="2007"/>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8" name="Rectangle 828"/>
              <p:cNvSpPr>
                <a:spLocks noChangeArrowheads="1"/>
              </p:cNvSpPr>
              <p:nvPr/>
            </p:nvSpPr>
            <p:spPr bwMode="auto">
              <a:xfrm>
                <a:off x="3001" y="2007"/>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9" name="Rectangle 829"/>
              <p:cNvSpPr>
                <a:spLocks noChangeArrowheads="1"/>
              </p:cNvSpPr>
              <p:nvPr/>
            </p:nvSpPr>
            <p:spPr bwMode="auto">
              <a:xfrm>
                <a:off x="3001" y="2007"/>
                <a:ext cx="5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0" name="Rectangle 830"/>
              <p:cNvSpPr>
                <a:spLocks noChangeArrowheads="1"/>
              </p:cNvSpPr>
              <p:nvPr/>
            </p:nvSpPr>
            <p:spPr bwMode="auto">
              <a:xfrm>
                <a:off x="3035" y="2007"/>
                <a:ext cx="19"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1" name="Rectangle 831"/>
              <p:cNvSpPr>
                <a:spLocks noChangeArrowheads="1"/>
              </p:cNvSpPr>
              <p:nvPr/>
            </p:nvSpPr>
            <p:spPr bwMode="auto">
              <a:xfrm>
                <a:off x="3035" y="2016"/>
                <a:ext cx="4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2" name="Rectangle 832"/>
              <p:cNvSpPr>
                <a:spLocks noChangeArrowheads="1"/>
              </p:cNvSpPr>
              <p:nvPr/>
            </p:nvSpPr>
            <p:spPr bwMode="auto">
              <a:xfrm>
                <a:off x="3065" y="2016"/>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3" name="Rectangle 833"/>
              <p:cNvSpPr>
                <a:spLocks noChangeArrowheads="1"/>
              </p:cNvSpPr>
              <p:nvPr/>
            </p:nvSpPr>
            <p:spPr bwMode="auto">
              <a:xfrm>
                <a:off x="3065" y="2021"/>
                <a:ext cx="2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4" name="Rectangle 834"/>
              <p:cNvSpPr>
                <a:spLocks noChangeArrowheads="1"/>
              </p:cNvSpPr>
              <p:nvPr/>
            </p:nvSpPr>
            <p:spPr bwMode="auto">
              <a:xfrm>
                <a:off x="3076" y="2021"/>
                <a:ext cx="16"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5" name="Rectangle 835"/>
              <p:cNvSpPr>
                <a:spLocks noChangeArrowheads="1"/>
              </p:cNvSpPr>
              <p:nvPr/>
            </p:nvSpPr>
            <p:spPr bwMode="auto">
              <a:xfrm>
                <a:off x="3076" y="2025"/>
                <a:ext cx="2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6" name="Rectangle 836"/>
              <p:cNvSpPr>
                <a:spLocks noChangeArrowheads="1"/>
              </p:cNvSpPr>
              <p:nvPr/>
            </p:nvSpPr>
            <p:spPr bwMode="auto">
              <a:xfrm>
                <a:off x="3088" y="2025"/>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7" name="Rectangle 837"/>
              <p:cNvSpPr>
                <a:spLocks noChangeArrowheads="1"/>
              </p:cNvSpPr>
              <p:nvPr/>
            </p:nvSpPr>
            <p:spPr bwMode="auto">
              <a:xfrm>
                <a:off x="3088" y="2030"/>
                <a:ext cx="2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8" name="Rectangle 838"/>
              <p:cNvSpPr>
                <a:spLocks noChangeArrowheads="1"/>
              </p:cNvSpPr>
              <p:nvPr/>
            </p:nvSpPr>
            <p:spPr bwMode="auto">
              <a:xfrm>
                <a:off x="3099" y="2030"/>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29" name="Rectangle 839"/>
              <p:cNvSpPr>
                <a:spLocks noChangeArrowheads="1"/>
              </p:cNvSpPr>
              <p:nvPr/>
            </p:nvSpPr>
            <p:spPr bwMode="auto">
              <a:xfrm>
                <a:off x="3099" y="2039"/>
                <a:ext cx="68"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0" name="Rectangle 840"/>
              <p:cNvSpPr>
                <a:spLocks noChangeArrowheads="1"/>
              </p:cNvSpPr>
              <p:nvPr/>
            </p:nvSpPr>
            <p:spPr bwMode="auto">
              <a:xfrm>
                <a:off x="3152" y="2039"/>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1" name="Rectangle 841"/>
              <p:cNvSpPr>
                <a:spLocks noChangeArrowheads="1"/>
              </p:cNvSpPr>
              <p:nvPr/>
            </p:nvSpPr>
            <p:spPr bwMode="auto">
              <a:xfrm>
                <a:off x="3152" y="2039"/>
                <a:ext cx="34"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2" name="Rectangle 842"/>
              <p:cNvSpPr>
                <a:spLocks noChangeArrowheads="1"/>
              </p:cNvSpPr>
              <p:nvPr/>
            </p:nvSpPr>
            <p:spPr bwMode="auto">
              <a:xfrm>
                <a:off x="3167" y="2039"/>
                <a:ext cx="19"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3" name="Rectangle 843"/>
              <p:cNvSpPr>
                <a:spLocks noChangeArrowheads="1"/>
              </p:cNvSpPr>
              <p:nvPr/>
            </p:nvSpPr>
            <p:spPr bwMode="auto">
              <a:xfrm>
                <a:off x="3167" y="2043"/>
                <a:ext cx="27"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4" name="Rectangle 844"/>
              <p:cNvSpPr>
                <a:spLocks noChangeArrowheads="1"/>
              </p:cNvSpPr>
              <p:nvPr/>
            </p:nvSpPr>
            <p:spPr bwMode="auto">
              <a:xfrm>
                <a:off x="3179" y="2043"/>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5" name="Rectangle 845"/>
              <p:cNvSpPr>
                <a:spLocks noChangeArrowheads="1"/>
              </p:cNvSpPr>
              <p:nvPr/>
            </p:nvSpPr>
            <p:spPr bwMode="auto">
              <a:xfrm>
                <a:off x="3179" y="2052"/>
                <a:ext cx="26"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6" name="Rectangle 846"/>
              <p:cNvSpPr>
                <a:spLocks noChangeArrowheads="1"/>
              </p:cNvSpPr>
              <p:nvPr/>
            </p:nvSpPr>
            <p:spPr bwMode="auto">
              <a:xfrm>
                <a:off x="3190" y="2052"/>
                <a:ext cx="15"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7" name="Rectangle 847"/>
              <p:cNvSpPr>
                <a:spLocks noChangeArrowheads="1"/>
              </p:cNvSpPr>
              <p:nvPr/>
            </p:nvSpPr>
            <p:spPr bwMode="auto">
              <a:xfrm>
                <a:off x="3190" y="2057"/>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8" name="Rectangle 848"/>
              <p:cNvSpPr>
                <a:spLocks noChangeArrowheads="1"/>
              </p:cNvSpPr>
              <p:nvPr/>
            </p:nvSpPr>
            <p:spPr bwMode="auto">
              <a:xfrm>
                <a:off x="3197" y="2057"/>
                <a:ext cx="1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39" name="Rectangle 849"/>
              <p:cNvSpPr>
                <a:spLocks noChangeArrowheads="1"/>
              </p:cNvSpPr>
              <p:nvPr/>
            </p:nvSpPr>
            <p:spPr bwMode="auto">
              <a:xfrm>
                <a:off x="3197" y="2062"/>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0" name="Rectangle 850"/>
              <p:cNvSpPr>
                <a:spLocks noChangeArrowheads="1"/>
              </p:cNvSpPr>
              <p:nvPr/>
            </p:nvSpPr>
            <p:spPr bwMode="auto">
              <a:xfrm>
                <a:off x="3201" y="2062"/>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1" name="Rectangle 851"/>
              <p:cNvSpPr>
                <a:spLocks noChangeArrowheads="1"/>
              </p:cNvSpPr>
              <p:nvPr/>
            </p:nvSpPr>
            <p:spPr bwMode="auto">
              <a:xfrm>
                <a:off x="3201" y="2066"/>
                <a:ext cx="38"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2" name="Rectangle 852"/>
              <p:cNvSpPr>
                <a:spLocks noChangeArrowheads="1"/>
              </p:cNvSpPr>
              <p:nvPr/>
            </p:nvSpPr>
            <p:spPr bwMode="auto">
              <a:xfrm>
                <a:off x="3224" y="2066"/>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3" name="Rectangle 853"/>
              <p:cNvSpPr>
                <a:spLocks noChangeArrowheads="1"/>
              </p:cNvSpPr>
              <p:nvPr/>
            </p:nvSpPr>
            <p:spPr bwMode="auto">
              <a:xfrm>
                <a:off x="3224" y="2071"/>
                <a:ext cx="23"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4" name="Rectangle 854"/>
              <p:cNvSpPr>
                <a:spLocks noChangeArrowheads="1"/>
              </p:cNvSpPr>
              <p:nvPr/>
            </p:nvSpPr>
            <p:spPr bwMode="auto">
              <a:xfrm>
                <a:off x="3231" y="2071"/>
                <a:ext cx="16"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5" name="Rectangle 855"/>
              <p:cNvSpPr>
                <a:spLocks noChangeArrowheads="1"/>
              </p:cNvSpPr>
              <p:nvPr/>
            </p:nvSpPr>
            <p:spPr bwMode="auto">
              <a:xfrm>
                <a:off x="3231" y="2071"/>
                <a:ext cx="5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6" name="Rectangle 856"/>
              <p:cNvSpPr>
                <a:spLocks noChangeArrowheads="1"/>
              </p:cNvSpPr>
              <p:nvPr/>
            </p:nvSpPr>
            <p:spPr bwMode="auto">
              <a:xfrm>
                <a:off x="3269" y="2071"/>
                <a:ext cx="19" cy="31"/>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7" name="Rectangle 857"/>
              <p:cNvSpPr>
                <a:spLocks noChangeArrowheads="1"/>
              </p:cNvSpPr>
              <p:nvPr/>
            </p:nvSpPr>
            <p:spPr bwMode="auto">
              <a:xfrm>
                <a:off x="3269" y="2089"/>
                <a:ext cx="27"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8" name="Rectangle 858"/>
              <p:cNvSpPr>
                <a:spLocks noChangeArrowheads="1"/>
              </p:cNvSpPr>
              <p:nvPr/>
            </p:nvSpPr>
            <p:spPr bwMode="auto">
              <a:xfrm>
                <a:off x="3281" y="2089"/>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49" name="Rectangle 859"/>
              <p:cNvSpPr>
                <a:spLocks noChangeArrowheads="1"/>
              </p:cNvSpPr>
              <p:nvPr/>
            </p:nvSpPr>
            <p:spPr bwMode="auto">
              <a:xfrm>
                <a:off x="3281" y="2093"/>
                <a:ext cx="90"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0" name="Rectangle 860"/>
              <p:cNvSpPr>
                <a:spLocks noChangeArrowheads="1"/>
              </p:cNvSpPr>
              <p:nvPr/>
            </p:nvSpPr>
            <p:spPr bwMode="auto">
              <a:xfrm>
                <a:off x="3352" y="2093"/>
                <a:ext cx="19"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1" name="Rectangle 861"/>
              <p:cNvSpPr>
                <a:spLocks noChangeArrowheads="1"/>
              </p:cNvSpPr>
              <p:nvPr/>
            </p:nvSpPr>
            <p:spPr bwMode="auto">
              <a:xfrm>
                <a:off x="3352" y="2098"/>
                <a:ext cx="5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2" name="Rectangle 862"/>
              <p:cNvSpPr>
                <a:spLocks noChangeArrowheads="1"/>
              </p:cNvSpPr>
              <p:nvPr/>
            </p:nvSpPr>
            <p:spPr bwMode="auto">
              <a:xfrm>
                <a:off x="3386" y="2098"/>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3" name="Rectangle 863"/>
              <p:cNvSpPr>
                <a:spLocks noChangeArrowheads="1"/>
              </p:cNvSpPr>
              <p:nvPr/>
            </p:nvSpPr>
            <p:spPr bwMode="auto">
              <a:xfrm>
                <a:off x="3386" y="2102"/>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4" name="Rectangle 864"/>
              <p:cNvSpPr>
                <a:spLocks noChangeArrowheads="1"/>
              </p:cNvSpPr>
              <p:nvPr/>
            </p:nvSpPr>
            <p:spPr bwMode="auto">
              <a:xfrm>
                <a:off x="3394" y="2102"/>
                <a:ext cx="15"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5" name="Rectangle 865"/>
              <p:cNvSpPr>
                <a:spLocks noChangeArrowheads="1"/>
              </p:cNvSpPr>
              <p:nvPr/>
            </p:nvSpPr>
            <p:spPr bwMode="auto">
              <a:xfrm>
                <a:off x="3394" y="2107"/>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6" name="Rectangle 866"/>
              <p:cNvSpPr>
                <a:spLocks noChangeArrowheads="1"/>
              </p:cNvSpPr>
              <p:nvPr/>
            </p:nvSpPr>
            <p:spPr bwMode="auto">
              <a:xfrm>
                <a:off x="3402" y="2107"/>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7" name="Rectangle 867"/>
              <p:cNvSpPr>
                <a:spLocks noChangeArrowheads="1"/>
              </p:cNvSpPr>
              <p:nvPr/>
            </p:nvSpPr>
            <p:spPr bwMode="auto">
              <a:xfrm>
                <a:off x="3402" y="2112"/>
                <a:ext cx="37"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8" name="Rectangle 868"/>
              <p:cNvSpPr>
                <a:spLocks noChangeArrowheads="1"/>
              </p:cNvSpPr>
              <p:nvPr/>
            </p:nvSpPr>
            <p:spPr bwMode="auto">
              <a:xfrm>
                <a:off x="3420" y="2112"/>
                <a:ext cx="19"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59" name="Rectangle 869"/>
              <p:cNvSpPr>
                <a:spLocks noChangeArrowheads="1"/>
              </p:cNvSpPr>
              <p:nvPr/>
            </p:nvSpPr>
            <p:spPr bwMode="auto">
              <a:xfrm>
                <a:off x="3420" y="2116"/>
                <a:ext cx="3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0" name="Rectangle 870"/>
              <p:cNvSpPr>
                <a:spLocks noChangeArrowheads="1"/>
              </p:cNvSpPr>
              <p:nvPr/>
            </p:nvSpPr>
            <p:spPr bwMode="auto">
              <a:xfrm>
                <a:off x="3439" y="2116"/>
                <a:ext cx="16"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1" name="Rectangle 871"/>
              <p:cNvSpPr>
                <a:spLocks noChangeArrowheads="1"/>
              </p:cNvSpPr>
              <p:nvPr/>
            </p:nvSpPr>
            <p:spPr bwMode="auto">
              <a:xfrm>
                <a:off x="3439" y="2121"/>
                <a:ext cx="38"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2" name="Rectangle 872"/>
              <p:cNvSpPr>
                <a:spLocks noChangeArrowheads="1"/>
              </p:cNvSpPr>
              <p:nvPr/>
            </p:nvSpPr>
            <p:spPr bwMode="auto">
              <a:xfrm>
                <a:off x="3462" y="2121"/>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3" name="Rectangle 873"/>
              <p:cNvSpPr>
                <a:spLocks noChangeArrowheads="1"/>
              </p:cNvSpPr>
              <p:nvPr/>
            </p:nvSpPr>
            <p:spPr bwMode="auto">
              <a:xfrm>
                <a:off x="3462" y="2125"/>
                <a:ext cx="2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4" name="Rectangle 874"/>
              <p:cNvSpPr>
                <a:spLocks noChangeArrowheads="1"/>
              </p:cNvSpPr>
              <p:nvPr/>
            </p:nvSpPr>
            <p:spPr bwMode="auto">
              <a:xfrm>
                <a:off x="3466" y="2125"/>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5" name="Rectangle 875"/>
              <p:cNvSpPr>
                <a:spLocks noChangeArrowheads="1"/>
              </p:cNvSpPr>
              <p:nvPr/>
            </p:nvSpPr>
            <p:spPr bwMode="auto">
              <a:xfrm>
                <a:off x="3466" y="2130"/>
                <a:ext cx="30"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6" name="Rectangle 876"/>
              <p:cNvSpPr>
                <a:spLocks noChangeArrowheads="1"/>
              </p:cNvSpPr>
              <p:nvPr/>
            </p:nvSpPr>
            <p:spPr bwMode="auto">
              <a:xfrm>
                <a:off x="3481" y="2130"/>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7" name="Rectangle 877"/>
              <p:cNvSpPr>
                <a:spLocks noChangeArrowheads="1"/>
              </p:cNvSpPr>
              <p:nvPr/>
            </p:nvSpPr>
            <p:spPr bwMode="auto">
              <a:xfrm>
                <a:off x="3481" y="2134"/>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8" name="Rectangle 878"/>
              <p:cNvSpPr>
                <a:spLocks noChangeArrowheads="1"/>
              </p:cNvSpPr>
              <p:nvPr/>
            </p:nvSpPr>
            <p:spPr bwMode="auto">
              <a:xfrm>
                <a:off x="3485" y="2134"/>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69" name="Rectangle 879"/>
              <p:cNvSpPr>
                <a:spLocks noChangeArrowheads="1"/>
              </p:cNvSpPr>
              <p:nvPr/>
            </p:nvSpPr>
            <p:spPr bwMode="auto">
              <a:xfrm>
                <a:off x="3485" y="2139"/>
                <a:ext cx="11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0" name="Rectangle 880"/>
              <p:cNvSpPr>
                <a:spLocks noChangeArrowheads="1"/>
              </p:cNvSpPr>
              <p:nvPr/>
            </p:nvSpPr>
            <p:spPr bwMode="auto">
              <a:xfrm>
                <a:off x="3587" y="2139"/>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1" name="Rectangle 881"/>
              <p:cNvSpPr>
                <a:spLocks noChangeArrowheads="1"/>
              </p:cNvSpPr>
              <p:nvPr/>
            </p:nvSpPr>
            <p:spPr bwMode="auto">
              <a:xfrm>
                <a:off x="3587" y="2148"/>
                <a:ext cx="34"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2" name="Rectangle 882"/>
              <p:cNvSpPr>
                <a:spLocks noChangeArrowheads="1"/>
              </p:cNvSpPr>
              <p:nvPr/>
            </p:nvSpPr>
            <p:spPr bwMode="auto">
              <a:xfrm>
                <a:off x="3602" y="2148"/>
                <a:ext cx="19"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3" name="Rectangle 883"/>
              <p:cNvSpPr>
                <a:spLocks noChangeArrowheads="1"/>
              </p:cNvSpPr>
              <p:nvPr/>
            </p:nvSpPr>
            <p:spPr bwMode="auto">
              <a:xfrm>
                <a:off x="3602" y="2152"/>
                <a:ext cx="42"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4" name="Rectangle 884"/>
              <p:cNvSpPr>
                <a:spLocks noChangeArrowheads="1"/>
              </p:cNvSpPr>
              <p:nvPr/>
            </p:nvSpPr>
            <p:spPr bwMode="auto">
              <a:xfrm>
                <a:off x="3628" y="2152"/>
                <a:ext cx="16"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5" name="Rectangle 885"/>
              <p:cNvSpPr>
                <a:spLocks noChangeArrowheads="1"/>
              </p:cNvSpPr>
              <p:nvPr/>
            </p:nvSpPr>
            <p:spPr bwMode="auto">
              <a:xfrm>
                <a:off x="3628" y="2157"/>
                <a:ext cx="42"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6" name="Rectangle 886"/>
              <p:cNvSpPr>
                <a:spLocks noChangeArrowheads="1"/>
              </p:cNvSpPr>
              <p:nvPr/>
            </p:nvSpPr>
            <p:spPr bwMode="auto">
              <a:xfrm>
                <a:off x="3655" y="2157"/>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7" name="Rectangle 887"/>
              <p:cNvSpPr>
                <a:spLocks noChangeArrowheads="1"/>
              </p:cNvSpPr>
              <p:nvPr/>
            </p:nvSpPr>
            <p:spPr bwMode="auto">
              <a:xfrm>
                <a:off x="3655" y="2161"/>
                <a:ext cx="26"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8" name="Rectangle 888"/>
              <p:cNvSpPr>
                <a:spLocks noChangeArrowheads="1"/>
              </p:cNvSpPr>
              <p:nvPr/>
            </p:nvSpPr>
            <p:spPr bwMode="auto">
              <a:xfrm>
                <a:off x="3666" y="216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79" name="Rectangle 889"/>
              <p:cNvSpPr>
                <a:spLocks noChangeArrowheads="1"/>
              </p:cNvSpPr>
              <p:nvPr/>
            </p:nvSpPr>
            <p:spPr bwMode="auto">
              <a:xfrm>
                <a:off x="3666" y="2166"/>
                <a:ext cx="38"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0" name="Rectangle 890"/>
              <p:cNvSpPr>
                <a:spLocks noChangeArrowheads="1"/>
              </p:cNvSpPr>
              <p:nvPr/>
            </p:nvSpPr>
            <p:spPr bwMode="auto">
              <a:xfrm>
                <a:off x="3689" y="2166"/>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1" name="Rectangle 891"/>
              <p:cNvSpPr>
                <a:spLocks noChangeArrowheads="1"/>
              </p:cNvSpPr>
              <p:nvPr/>
            </p:nvSpPr>
            <p:spPr bwMode="auto">
              <a:xfrm>
                <a:off x="3689" y="2171"/>
                <a:ext cx="38"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2" name="Rectangle 892"/>
              <p:cNvSpPr>
                <a:spLocks noChangeArrowheads="1"/>
              </p:cNvSpPr>
              <p:nvPr/>
            </p:nvSpPr>
            <p:spPr bwMode="auto">
              <a:xfrm>
                <a:off x="3712" y="2171"/>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3" name="Rectangle 893"/>
              <p:cNvSpPr>
                <a:spLocks noChangeArrowheads="1"/>
              </p:cNvSpPr>
              <p:nvPr/>
            </p:nvSpPr>
            <p:spPr bwMode="auto">
              <a:xfrm>
                <a:off x="3712" y="2180"/>
                <a:ext cx="4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4" name="Rectangle 894"/>
              <p:cNvSpPr>
                <a:spLocks noChangeArrowheads="1"/>
              </p:cNvSpPr>
              <p:nvPr/>
            </p:nvSpPr>
            <p:spPr bwMode="auto">
              <a:xfrm>
                <a:off x="3746" y="2180"/>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5" name="Rectangle 895"/>
              <p:cNvSpPr>
                <a:spLocks noChangeArrowheads="1"/>
              </p:cNvSpPr>
              <p:nvPr/>
            </p:nvSpPr>
            <p:spPr bwMode="auto">
              <a:xfrm>
                <a:off x="3746" y="2189"/>
                <a:ext cx="7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6" name="Rectangle 896"/>
              <p:cNvSpPr>
                <a:spLocks noChangeArrowheads="1"/>
              </p:cNvSpPr>
              <p:nvPr/>
            </p:nvSpPr>
            <p:spPr bwMode="auto">
              <a:xfrm>
                <a:off x="3810" y="2189"/>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7" name="Rectangle 897"/>
              <p:cNvSpPr>
                <a:spLocks noChangeArrowheads="1"/>
              </p:cNvSpPr>
              <p:nvPr/>
            </p:nvSpPr>
            <p:spPr bwMode="auto">
              <a:xfrm>
                <a:off x="3810" y="2193"/>
                <a:ext cx="5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8" name="Rectangle 898"/>
              <p:cNvSpPr>
                <a:spLocks noChangeArrowheads="1"/>
              </p:cNvSpPr>
              <p:nvPr/>
            </p:nvSpPr>
            <p:spPr bwMode="auto">
              <a:xfrm>
                <a:off x="3848" y="2193"/>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89" name="Rectangle 899"/>
              <p:cNvSpPr>
                <a:spLocks noChangeArrowheads="1"/>
              </p:cNvSpPr>
              <p:nvPr/>
            </p:nvSpPr>
            <p:spPr bwMode="auto">
              <a:xfrm>
                <a:off x="3848" y="2198"/>
                <a:ext cx="72"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0" name="Rectangle 900"/>
              <p:cNvSpPr>
                <a:spLocks noChangeArrowheads="1"/>
              </p:cNvSpPr>
              <p:nvPr/>
            </p:nvSpPr>
            <p:spPr bwMode="auto">
              <a:xfrm>
                <a:off x="3904" y="2198"/>
                <a:ext cx="16"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1" name="Rectangle 901"/>
              <p:cNvSpPr>
                <a:spLocks noChangeArrowheads="1"/>
              </p:cNvSpPr>
              <p:nvPr/>
            </p:nvSpPr>
            <p:spPr bwMode="auto">
              <a:xfrm>
                <a:off x="3904" y="2207"/>
                <a:ext cx="27"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2" name="Rectangle 902"/>
              <p:cNvSpPr>
                <a:spLocks noChangeArrowheads="1"/>
              </p:cNvSpPr>
              <p:nvPr/>
            </p:nvSpPr>
            <p:spPr bwMode="auto">
              <a:xfrm>
                <a:off x="3916" y="2207"/>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3" name="Rectangle 903"/>
              <p:cNvSpPr>
                <a:spLocks noChangeArrowheads="1"/>
              </p:cNvSpPr>
              <p:nvPr/>
            </p:nvSpPr>
            <p:spPr bwMode="auto">
              <a:xfrm>
                <a:off x="3916" y="2207"/>
                <a:ext cx="83"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4" name="Rectangle 904"/>
              <p:cNvSpPr>
                <a:spLocks noChangeArrowheads="1"/>
              </p:cNvSpPr>
              <p:nvPr/>
            </p:nvSpPr>
            <p:spPr bwMode="auto">
              <a:xfrm>
                <a:off x="3984" y="2207"/>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5" name="Rectangle 905"/>
              <p:cNvSpPr>
                <a:spLocks noChangeArrowheads="1"/>
              </p:cNvSpPr>
              <p:nvPr/>
            </p:nvSpPr>
            <p:spPr bwMode="auto">
              <a:xfrm>
                <a:off x="3984" y="2211"/>
                <a:ext cx="49"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6" name="Rectangle 906"/>
              <p:cNvSpPr>
                <a:spLocks noChangeArrowheads="1"/>
              </p:cNvSpPr>
              <p:nvPr/>
            </p:nvSpPr>
            <p:spPr bwMode="auto">
              <a:xfrm>
                <a:off x="4018" y="2211"/>
                <a:ext cx="15" cy="2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7" name="Rectangle 907"/>
              <p:cNvSpPr>
                <a:spLocks noChangeArrowheads="1"/>
              </p:cNvSpPr>
              <p:nvPr/>
            </p:nvSpPr>
            <p:spPr bwMode="auto">
              <a:xfrm>
                <a:off x="4018" y="2221"/>
                <a:ext cx="79"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8" name="Rectangle 908"/>
              <p:cNvSpPr>
                <a:spLocks noChangeArrowheads="1"/>
              </p:cNvSpPr>
              <p:nvPr/>
            </p:nvSpPr>
            <p:spPr bwMode="auto">
              <a:xfrm>
                <a:off x="4078" y="2221"/>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99" name="Rectangle 909"/>
              <p:cNvSpPr>
                <a:spLocks noChangeArrowheads="1"/>
              </p:cNvSpPr>
              <p:nvPr/>
            </p:nvSpPr>
            <p:spPr bwMode="auto">
              <a:xfrm>
                <a:off x="4078" y="2221"/>
                <a:ext cx="8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0" name="Rectangle 910"/>
              <p:cNvSpPr>
                <a:spLocks noChangeArrowheads="1"/>
              </p:cNvSpPr>
              <p:nvPr/>
            </p:nvSpPr>
            <p:spPr bwMode="auto">
              <a:xfrm>
                <a:off x="4146" y="2221"/>
                <a:ext cx="19"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1" name="Rectangle 911"/>
              <p:cNvSpPr>
                <a:spLocks noChangeArrowheads="1"/>
              </p:cNvSpPr>
              <p:nvPr/>
            </p:nvSpPr>
            <p:spPr bwMode="auto">
              <a:xfrm>
                <a:off x="4146" y="2230"/>
                <a:ext cx="57"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2" name="Rectangle 912"/>
              <p:cNvSpPr>
                <a:spLocks noChangeArrowheads="1"/>
              </p:cNvSpPr>
              <p:nvPr/>
            </p:nvSpPr>
            <p:spPr bwMode="auto">
              <a:xfrm>
                <a:off x="4188" y="2230"/>
                <a:ext cx="15" cy="22"/>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3" name="Rectangle 913"/>
              <p:cNvSpPr>
                <a:spLocks noChangeArrowheads="1"/>
              </p:cNvSpPr>
              <p:nvPr/>
            </p:nvSpPr>
            <p:spPr bwMode="auto">
              <a:xfrm>
                <a:off x="4188" y="2239"/>
                <a:ext cx="49"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4" name="Rectangle 914"/>
              <p:cNvSpPr>
                <a:spLocks noChangeArrowheads="1"/>
              </p:cNvSpPr>
              <p:nvPr/>
            </p:nvSpPr>
            <p:spPr bwMode="auto">
              <a:xfrm>
                <a:off x="4222" y="2239"/>
                <a:ext cx="15" cy="27"/>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5" name="Rectangle 915"/>
              <p:cNvSpPr>
                <a:spLocks noChangeArrowheads="1"/>
              </p:cNvSpPr>
              <p:nvPr/>
            </p:nvSpPr>
            <p:spPr bwMode="auto">
              <a:xfrm>
                <a:off x="4222" y="2252"/>
                <a:ext cx="57"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6" name="Rectangle 916"/>
              <p:cNvSpPr>
                <a:spLocks noChangeArrowheads="1"/>
              </p:cNvSpPr>
              <p:nvPr/>
            </p:nvSpPr>
            <p:spPr bwMode="auto">
              <a:xfrm>
                <a:off x="4264" y="2252"/>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7" name="Rectangle 917"/>
              <p:cNvSpPr>
                <a:spLocks noChangeArrowheads="1"/>
              </p:cNvSpPr>
              <p:nvPr/>
            </p:nvSpPr>
            <p:spPr bwMode="auto">
              <a:xfrm>
                <a:off x="4264" y="2257"/>
                <a:ext cx="200" cy="13"/>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8" name="Rectangle 918"/>
              <p:cNvSpPr>
                <a:spLocks noChangeArrowheads="1"/>
              </p:cNvSpPr>
              <p:nvPr/>
            </p:nvSpPr>
            <p:spPr bwMode="auto">
              <a:xfrm>
                <a:off x="4449" y="2257"/>
                <a:ext cx="15"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09" name="Rectangle 919"/>
              <p:cNvSpPr>
                <a:spLocks noChangeArrowheads="1"/>
              </p:cNvSpPr>
              <p:nvPr/>
            </p:nvSpPr>
            <p:spPr bwMode="auto">
              <a:xfrm>
                <a:off x="4449" y="2261"/>
                <a:ext cx="26"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0" name="Rectangle 920"/>
              <p:cNvSpPr>
                <a:spLocks noChangeArrowheads="1"/>
              </p:cNvSpPr>
              <p:nvPr/>
            </p:nvSpPr>
            <p:spPr bwMode="auto">
              <a:xfrm>
                <a:off x="4460" y="2261"/>
                <a:ext cx="15"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1" name="Rectangle 921"/>
              <p:cNvSpPr>
                <a:spLocks noChangeArrowheads="1"/>
              </p:cNvSpPr>
              <p:nvPr/>
            </p:nvSpPr>
            <p:spPr bwMode="auto">
              <a:xfrm>
                <a:off x="4460" y="2266"/>
                <a:ext cx="102"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2" name="Rectangle 922"/>
              <p:cNvSpPr>
                <a:spLocks noChangeArrowheads="1"/>
              </p:cNvSpPr>
              <p:nvPr/>
            </p:nvSpPr>
            <p:spPr bwMode="auto">
              <a:xfrm>
                <a:off x="4543" y="2266"/>
                <a:ext cx="19"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3" name="Rectangle 923"/>
              <p:cNvSpPr>
                <a:spLocks noChangeArrowheads="1"/>
              </p:cNvSpPr>
              <p:nvPr/>
            </p:nvSpPr>
            <p:spPr bwMode="auto">
              <a:xfrm>
                <a:off x="4543" y="2270"/>
                <a:ext cx="133"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4" name="Rectangle 924"/>
              <p:cNvSpPr>
                <a:spLocks noChangeArrowheads="1"/>
              </p:cNvSpPr>
              <p:nvPr/>
            </p:nvSpPr>
            <p:spPr bwMode="auto">
              <a:xfrm>
                <a:off x="4660" y="2270"/>
                <a:ext cx="16" cy="19"/>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5" name="Rectangle 925"/>
              <p:cNvSpPr>
                <a:spLocks noChangeArrowheads="1"/>
              </p:cNvSpPr>
              <p:nvPr/>
            </p:nvSpPr>
            <p:spPr bwMode="auto">
              <a:xfrm>
                <a:off x="4660" y="2275"/>
                <a:ext cx="50" cy="14"/>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6" name="Rectangle 926"/>
              <p:cNvSpPr>
                <a:spLocks noChangeArrowheads="1"/>
              </p:cNvSpPr>
              <p:nvPr/>
            </p:nvSpPr>
            <p:spPr bwMode="auto">
              <a:xfrm>
                <a:off x="1836" y="1026"/>
                <a:ext cx="2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7" name="Rectangle 927"/>
              <p:cNvSpPr>
                <a:spLocks noChangeArrowheads="1"/>
              </p:cNvSpPr>
              <p:nvPr/>
            </p:nvSpPr>
            <p:spPr bwMode="auto">
              <a:xfrm>
                <a:off x="1840" y="1026"/>
                <a:ext cx="19" cy="3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8" name="Rectangle 928"/>
              <p:cNvSpPr>
                <a:spLocks noChangeArrowheads="1"/>
              </p:cNvSpPr>
              <p:nvPr/>
            </p:nvSpPr>
            <p:spPr bwMode="auto">
              <a:xfrm>
                <a:off x="1840" y="1039"/>
                <a:ext cx="23"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19" name="Rectangle 929"/>
              <p:cNvSpPr>
                <a:spLocks noChangeArrowheads="1"/>
              </p:cNvSpPr>
              <p:nvPr/>
            </p:nvSpPr>
            <p:spPr bwMode="auto">
              <a:xfrm>
                <a:off x="1848" y="1039"/>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0" name="Rectangle 930"/>
              <p:cNvSpPr>
                <a:spLocks noChangeArrowheads="1"/>
              </p:cNvSpPr>
              <p:nvPr/>
            </p:nvSpPr>
            <p:spPr bwMode="auto">
              <a:xfrm>
                <a:off x="1848" y="1049"/>
                <a:ext cx="38"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1" name="Rectangle 931"/>
              <p:cNvSpPr>
                <a:spLocks noChangeArrowheads="1"/>
              </p:cNvSpPr>
              <p:nvPr/>
            </p:nvSpPr>
            <p:spPr bwMode="auto">
              <a:xfrm>
                <a:off x="1871" y="1049"/>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2" name="Rectangle 932"/>
              <p:cNvSpPr>
                <a:spLocks noChangeArrowheads="1"/>
              </p:cNvSpPr>
              <p:nvPr/>
            </p:nvSpPr>
            <p:spPr bwMode="auto">
              <a:xfrm>
                <a:off x="1871" y="1053"/>
                <a:ext cx="22"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3" name="Rectangle 933"/>
              <p:cNvSpPr>
                <a:spLocks noChangeArrowheads="1"/>
              </p:cNvSpPr>
              <p:nvPr/>
            </p:nvSpPr>
            <p:spPr bwMode="auto">
              <a:xfrm>
                <a:off x="1874" y="1053"/>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4" name="Rectangle 934"/>
              <p:cNvSpPr>
                <a:spLocks noChangeArrowheads="1"/>
              </p:cNvSpPr>
              <p:nvPr/>
            </p:nvSpPr>
            <p:spPr bwMode="auto">
              <a:xfrm>
                <a:off x="1874" y="1058"/>
                <a:ext cx="2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5" name="Rectangle 935"/>
              <p:cNvSpPr>
                <a:spLocks noChangeArrowheads="1"/>
              </p:cNvSpPr>
              <p:nvPr/>
            </p:nvSpPr>
            <p:spPr bwMode="auto">
              <a:xfrm>
                <a:off x="1882" y="1058"/>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6" name="Rectangle 936"/>
              <p:cNvSpPr>
                <a:spLocks noChangeArrowheads="1"/>
              </p:cNvSpPr>
              <p:nvPr/>
            </p:nvSpPr>
            <p:spPr bwMode="auto">
              <a:xfrm>
                <a:off x="1882" y="1067"/>
                <a:ext cx="26"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7" name="Rectangle 937"/>
              <p:cNvSpPr>
                <a:spLocks noChangeArrowheads="1"/>
              </p:cNvSpPr>
              <p:nvPr/>
            </p:nvSpPr>
            <p:spPr bwMode="auto">
              <a:xfrm>
                <a:off x="1893" y="1067"/>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8" name="Rectangle 938"/>
              <p:cNvSpPr>
                <a:spLocks noChangeArrowheads="1"/>
              </p:cNvSpPr>
              <p:nvPr/>
            </p:nvSpPr>
            <p:spPr bwMode="auto">
              <a:xfrm>
                <a:off x="1893" y="1071"/>
                <a:ext cx="27"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29" name="Rectangle 939"/>
              <p:cNvSpPr>
                <a:spLocks noChangeArrowheads="1"/>
              </p:cNvSpPr>
              <p:nvPr/>
            </p:nvSpPr>
            <p:spPr bwMode="auto">
              <a:xfrm>
                <a:off x="1905" y="1071"/>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0" name="Rectangle 940"/>
              <p:cNvSpPr>
                <a:spLocks noChangeArrowheads="1"/>
              </p:cNvSpPr>
              <p:nvPr/>
            </p:nvSpPr>
            <p:spPr bwMode="auto">
              <a:xfrm>
                <a:off x="1905" y="1076"/>
                <a:ext cx="22"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1" name="Rectangle 941"/>
              <p:cNvSpPr>
                <a:spLocks noChangeArrowheads="1"/>
              </p:cNvSpPr>
              <p:nvPr/>
            </p:nvSpPr>
            <p:spPr bwMode="auto">
              <a:xfrm>
                <a:off x="1908" y="1076"/>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2" name="Rectangle 942"/>
              <p:cNvSpPr>
                <a:spLocks noChangeArrowheads="1"/>
              </p:cNvSpPr>
              <p:nvPr/>
            </p:nvSpPr>
            <p:spPr bwMode="auto">
              <a:xfrm>
                <a:off x="1908" y="1080"/>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3" name="Rectangle 943"/>
              <p:cNvSpPr>
                <a:spLocks noChangeArrowheads="1"/>
              </p:cNvSpPr>
              <p:nvPr/>
            </p:nvSpPr>
            <p:spPr bwMode="auto">
              <a:xfrm>
                <a:off x="1916" y="1080"/>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4" name="Rectangle 944"/>
              <p:cNvSpPr>
                <a:spLocks noChangeArrowheads="1"/>
              </p:cNvSpPr>
              <p:nvPr/>
            </p:nvSpPr>
            <p:spPr bwMode="auto">
              <a:xfrm>
                <a:off x="1916" y="1089"/>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5" name="Rectangle 945"/>
              <p:cNvSpPr>
                <a:spLocks noChangeArrowheads="1"/>
              </p:cNvSpPr>
              <p:nvPr/>
            </p:nvSpPr>
            <p:spPr bwMode="auto">
              <a:xfrm>
                <a:off x="1923" y="1089"/>
                <a:ext cx="16"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6" name="Rectangle 946"/>
              <p:cNvSpPr>
                <a:spLocks noChangeArrowheads="1"/>
              </p:cNvSpPr>
              <p:nvPr/>
            </p:nvSpPr>
            <p:spPr bwMode="auto">
              <a:xfrm>
                <a:off x="1923" y="1099"/>
                <a:ext cx="2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7" name="Rectangle 947"/>
              <p:cNvSpPr>
                <a:spLocks noChangeArrowheads="1"/>
              </p:cNvSpPr>
              <p:nvPr/>
            </p:nvSpPr>
            <p:spPr bwMode="auto">
              <a:xfrm>
                <a:off x="1931" y="1099"/>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8" name="Rectangle 948"/>
              <p:cNvSpPr>
                <a:spLocks noChangeArrowheads="1"/>
              </p:cNvSpPr>
              <p:nvPr/>
            </p:nvSpPr>
            <p:spPr bwMode="auto">
              <a:xfrm>
                <a:off x="1931" y="1103"/>
                <a:ext cx="30"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39" name="Rectangle 949"/>
              <p:cNvSpPr>
                <a:spLocks noChangeArrowheads="1"/>
              </p:cNvSpPr>
              <p:nvPr/>
            </p:nvSpPr>
            <p:spPr bwMode="auto">
              <a:xfrm>
                <a:off x="1942" y="1103"/>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0" name="Rectangle 950"/>
              <p:cNvSpPr>
                <a:spLocks noChangeArrowheads="1"/>
              </p:cNvSpPr>
              <p:nvPr/>
            </p:nvSpPr>
            <p:spPr bwMode="auto">
              <a:xfrm>
                <a:off x="1942" y="1108"/>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1" name="Rectangle 951"/>
              <p:cNvSpPr>
                <a:spLocks noChangeArrowheads="1"/>
              </p:cNvSpPr>
              <p:nvPr/>
            </p:nvSpPr>
            <p:spPr bwMode="auto">
              <a:xfrm>
                <a:off x="1950" y="1108"/>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2" name="Rectangle 952"/>
              <p:cNvSpPr>
                <a:spLocks noChangeArrowheads="1"/>
              </p:cNvSpPr>
              <p:nvPr/>
            </p:nvSpPr>
            <p:spPr bwMode="auto">
              <a:xfrm>
                <a:off x="1950" y="1112"/>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3" name="Rectangle 953"/>
              <p:cNvSpPr>
                <a:spLocks noChangeArrowheads="1"/>
              </p:cNvSpPr>
              <p:nvPr/>
            </p:nvSpPr>
            <p:spPr bwMode="auto">
              <a:xfrm>
                <a:off x="1954" y="1112"/>
                <a:ext cx="19"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4" name="Rectangle 954"/>
              <p:cNvSpPr>
                <a:spLocks noChangeArrowheads="1"/>
              </p:cNvSpPr>
              <p:nvPr/>
            </p:nvSpPr>
            <p:spPr bwMode="auto">
              <a:xfrm>
                <a:off x="1954" y="1126"/>
                <a:ext cx="22"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5" name="Rectangle 955"/>
              <p:cNvSpPr>
                <a:spLocks noChangeArrowheads="1"/>
              </p:cNvSpPr>
              <p:nvPr/>
            </p:nvSpPr>
            <p:spPr bwMode="auto">
              <a:xfrm>
                <a:off x="1961" y="1126"/>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6" name="Rectangle 956"/>
              <p:cNvSpPr>
                <a:spLocks noChangeArrowheads="1"/>
              </p:cNvSpPr>
              <p:nvPr/>
            </p:nvSpPr>
            <p:spPr bwMode="auto">
              <a:xfrm>
                <a:off x="1961" y="1130"/>
                <a:ext cx="19"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7" name="Rectangle 957"/>
              <p:cNvSpPr>
                <a:spLocks noChangeArrowheads="1"/>
              </p:cNvSpPr>
              <p:nvPr/>
            </p:nvSpPr>
            <p:spPr bwMode="auto">
              <a:xfrm>
                <a:off x="1965" y="1130"/>
                <a:ext cx="15" cy="2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8" name="Rectangle 958"/>
              <p:cNvSpPr>
                <a:spLocks noChangeArrowheads="1"/>
              </p:cNvSpPr>
              <p:nvPr/>
            </p:nvSpPr>
            <p:spPr bwMode="auto">
              <a:xfrm>
                <a:off x="1965" y="1139"/>
                <a:ext cx="26"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49" name="Rectangle 959"/>
              <p:cNvSpPr>
                <a:spLocks noChangeArrowheads="1"/>
              </p:cNvSpPr>
              <p:nvPr/>
            </p:nvSpPr>
            <p:spPr bwMode="auto">
              <a:xfrm>
                <a:off x="1976" y="1139"/>
                <a:ext cx="15"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0" name="Rectangle 960"/>
              <p:cNvSpPr>
                <a:spLocks noChangeArrowheads="1"/>
              </p:cNvSpPr>
              <p:nvPr/>
            </p:nvSpPr>
            <p:spPr bwMode="auto">
              <a:xfrm>
                <a:off x="1976" y="1144"/>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1" name="Rectangle 961"/>
              <p:cNvSpPr>
                <a:spLocks noChangeArrowheads="1"/>
              </p:cNvSpPr>
              <p:nvPr/>
            </p:nvSpPr>
            <p:spPr bwMode="auto">
              <a:xfrm>
                <a:off x="1984" y="1144"/>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2" name="Rectangle 962"/>
              <p:cNvSpPr>
                <a:spLocks noChangeArrowheads="1"/>
              </p:cNvSpPr>
              <p:nvPr/>
            </p:nvSpPr>
            <p:spPr bwMode="auto">
              <a:xfrm>
                <a:off x="1984" y="1148"/>
                <a:ext cx="19"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3" name="Rectangle 963"/>
              <p:cNvSpPr>
                <a:spLocks noChangeArrowheads="1"/>
              </p:cNvSpPr>
              <p:nvPr/>
            </p:nvSpPr>
            <p:spPr bwMode="auto">
              <a:xfrm>
                <a:off x="1988" y="1148"/>
                <a:ext cx="15" cy="2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4" name="Rectangle 964"/>
              <p:cNvSpPr>
                <a:spLocks noChangeArrowheads="1"/>
              </p:cNvSpPr>
              <p:nvPr/>
            </p:nvSpPr>
            <p:spPr bwMode="auto">
              <a:xfrm>
                <a:off x="1988" y="1162"/>
                <a:ext cx="22"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5" name="Rectangle 965"/>
              <p:cNvSpPr>
                <a:spLocks noChangeArrowheads="1"/>
              </p:cNvSpPr>
              <p:nvPr/>
            </p:nvSpPr>
            <p:spPr bwMode="auto">
              <a:xfrm>
                <a:off x="1991" y="1162"/>
                <a:ext cx="19" cy="36"/>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6" name="Rectangle 966"/>
              <p:cNvSpPr>
                <a:spLocks noChangeArrowheads="1"/>
              </p:cNvSpPr>
              <p:nvPr/>
            </p:nvSpPr>
            <p:spPr bwMode="auto">
              <a:xfrm>
                <a:off x="1991" y="1180"/>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7" name="Rectangle 967"/>
              <p:cNvSpPr>
                <a:spLocks noChangeArrowheads="1"/>
              </p:cNvSpPr>
              <p:nvPr/>
            </p:nvSpPr>
            <p:spPr bwMode="auto">
              <a:xfrm>
                <a:off x="1999" y="1180"/>
                <a:ext cx="15" cy="46"/>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8" name="Rectangle 968"/>
              <p:cNvSpPr>
                <a:spLocks noChangeArrowheads="1"/>
              </p:cNvSpPr>
              <p:nvPr/>
            </p:nvSpPr>
            <p:spPr bwMode="auto">
              <a:xfrm>
                <a:off x="1999" y="1208"/>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59" name="Rectangle 969"/>
              <p:cNvSpPr>
                <a:spLocks noChangeArrowheads="1"/>
              </p:cNvSpPr>
              <p:nvPr/>
            </p:nvSpPr>
            <p:spPr bwMode="auto">
              <a:xfrm>
                <a:off x="2007" y="1208"/>
                <a:ext cx="15" cy="31"/>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0" name="Rectangle 970"/>
              <p:cNvSpPr>
                <a:spLocks noChangeArrowheads="1"/>
              </p:cNvSpPr>
              <p:nvPr/>
            </p:nvSpPr>
            <p:spPr bwMode="auto">
              <a:xfrm>
                <a:off x="2007" y="1221"/>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1" name="Rectangle 971"/>
              <p:cNvSpPr>
                <a:spLocks noChangeArrowheads="1"/>
              </p:cNvSpPr>
              <p:nvPr/>
            </p:nvSpPr>
            <p:spPr bwMode="auto">
              <a:xfrm>
                <a:off x="2010" y="1221"/>
                <a:ext cx="16" cy="3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2" name="Rectangle 972"/>
              <p:cNvSpPr>
                <a:spLocks noChangeArrowheads="1"/>
              </p:cNvSpPr>
              <p:nvPr/>
            </p:nvSpPr>
            <p:spPr bwMode="auto">
              <a:xfrm>
                <a:off x="2010" y="1235"/>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3" name="Rectangle 973"/>
              <p:cNvSpPr>
                <a:spLocks noChangeArrowheads="1"/>
              </p:cNvSpPr>
              <p:nvPr/>
            </p:nvSpPr>
            <p:spPr bwMode="auto">
              <a:xfrm>
                <a:off x="2018" y="1235"/>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4" name="Rectangle 974"/>
              <p:cNvSpPr>
                <a:spLocks noChangeArrowheads="1"/>
              </p:cNvSpPr>
              <p:nvPr/>
            </p:nvSpPr>
            <p:spPr bwMode="auto">
              <a:xfrm>
                <a:off x="2018" y="1244"/>
                <a:ext cx="2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5" name="Rectangle 975"/>
              <p:cNvSpPr>
                <a:spLocks noChangeArrowheads="1"/>
              </p:cNvSpPr>
              <p:nvPr/>
            </p:nvSpPr>
            <p:spPr bwMode="auto">
              <a:xfrm>
                <a:off x="2026" y="1244"/>
                <a:ext cx="18"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6" name="Rectangle 976"/>
              <p:cNvSpPr>
                <a:spLocks noChangeArrowheads="1"/>
              </p:cNvSpPr>
              <p:nvPr/>
            </p:nvSpPr>
            <p:spPr bwMode="auto">
              <a:xfrm>
                <a:off x="2026" y="1248"/>
                <a:ext cx="22"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7" name="Rectangle 977"/>
              <p:cNvSpPr>
                <a:spLocks noChangeArrowheads="1"/>
              </p:cNvSpPr>
              <p:nvPr/>
            </p:nvSpPr>
            <p:spPr bwMode="auto">
              <a:xfrm>
                <a:off x="2033" y="1248"/>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8" name="Rectangle 978"/>
              <p:cNvSpPr>
                <a:spLocks noChangeArrowheads="1"/>
              </p:cNvSpPr>
              <p:nvPr/>
            </p:nvSpPr>
            <p:spPr bwMode="auto">
              <a:xfrm>
                <a:off x="2033" y="1258"/>
                <a:ext cx="2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69" name="Rectangle 979"/>
              <p:cNvSpPr>
                <a:spLocks noChangeArrowheads="1"/>
              </p:cNvSpPr>
              <p:nvPr/>
            </p:nvSpPr>
            <p:spPr bwMode="auto">
              <a:xfrm>
                <a:off x="2041" y="1258"/>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0" name="Rectangle 980"/>
              <p:cNvSpPr>
                <a:spLocks noChangeArrowheads="1"/>
              </p:cNvSpPr>
              <p:nvPr/>
            </p:nvSpPr>
            <p:spPr bwMode="auto">
              <a:xfrm>
                <a:off x="2041" y="1262"/>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1" name="Rectangle 981"/>
              <p:cNvSpPr>
                <a:spLocks noChangeArrowheads="1"/>
              </p:cNvSpPr>
              <p:nvPr/>
            </p:nvSpPr>
            <p:spPr bwMode="auto">
              <a:xfrm>
                <a:off x="2044" y="1262"/>
                <a:ext cx="16" cy="3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2" name="Rectangle 982"/>
              <p:cNvSpPr>
                <a:spLocks noChangeArrowheads="1"/>
              </p:cNvSpPr>
              <p:nvPr/>
            </p:nvSpPr>
            <p:spPr bwMode="auto">
              <a:xfrm>
                <a:off x="2044" y="1276"/>
                <a:ext cx="31"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3" name="Rectangle 983"/>
              <p:cNvSpPr>
                <a:spLocks noChangeArrowheads="1"/>
              </p:cNvSpPr>
              <p:nvPr/>
            </p:nvSpPr>
            <p:spPr bwMode="auto">
              <a:xfrm>
                <a:off x="2056" y="1276"/>
                <a:ext cx="19"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4" name="Rectangle 984"/>
              <p:cNvSpPr>
                <a:spLocks noChangeArrowheads="1"/>
              </p:cNvSpPr>
              <p:nvPr/>
            </p:nvSpPr>
            <p:spPr bwMode="auto">
              <a:xfrm>
                <a:off x="2056" y="1289"/>
                <a:ext cx="22"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5" name="Rectangle 985"/>
              <p:cNvSpPr>
                <a:spLocks noChangeArrowheads="1"/>
              </p:cNvSpPr>
              <p:nvPr/>
            </p:nvSpPr>
            <p:spPr bwMode="auto">
              <a:xfrm>
                <a:off x="2060" y="1289"/>
                <a:ext cx="18"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6" name="Rectangle 986"/>
              <p:cNvSpPr>
                <a:spLocks noChangeArrowheads="1"/>
              </p:cNvSpPr>
              <p:nvPr/>
            </p:nvSpPr>
            <p:spPr bwMode="auto">
              <a:xfrm>
                <a:off x="2060" y="1289"/>
                <a:ext cx="30"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7" name="Rectangle 987"/>
              <p:cNvSpPr>
                <a:spLocks noChangeArrowheads="1"/>
              </p:cNvSpPr>
              <p:nvPr/>
            </p:nvSpPr>
            <p:spPr bwMode="auto">
              <a:xfrm>
                <a:off x="2075" y="1289"/>
                <a:ext cx="15" cy="3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8" name="Rectangle 988"/>
              <p:cNvSpPr>
                <a:spLocks noChangeArrowheads="1"/>
              </p:cNvSpPr>
              <p:nvPr/>
            </p:nvSpPr>
            <p:spPr bwMode="auto">
              <a:xfrm>
                <a:off x="2075" y="1307"/>
                <a:ext cx="19"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79" name="Rectangle 989"/>
              <p:cNvSpPr>
                <a:spLocks noChangeArrowheads="1"/>
              </p:cNvSpPr>
              <p:nvPr/>
            </p:nvSpPr>
            <p:spPr bwMode="auto">
              <a:xfrm>
                <a:off x="2078" y="1307"/>
                <a:ext cx="16"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0" name="Rectangle 990"/>
              <p:cNvSpPr>
                <a:spLocks noChangeArrowheads="1"/>
              </p:cNvSpPr>
              <p:nvPr/>
            </p:nvSpPr>
            <p:spPr bwMode="auto">
              <a:xfrm>
                <a:off x="2078" y="1312"/>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1" name="Rectangle 991"/>
              <p:cNvSpPr>
                <a:spLocks noChangeArrowheads="1"/>
              </p:cNvSpPr>
              <p:nvPr/>
            </p:nvSpPr>
            <p:spPr bwMode="auto">
              <a:xfrm>
                <a:off x="2086" y="1312"/>
                <a:ext cx="15" cy="3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2" name="Rectangle 992"/>
              <p:cNvSpPr>
                <a:spLocks noChangeArrowheads="1"/>
              </p:cNvSpPr>
              <p:nvPr/>
            </p:nvSpPr>
            <p:spPr bwMode="auto">
              <a:xfrm>
                <a:off x="2086" y="1326"/>
                <a:ext cx="38"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3" name="Rectangle 993"/>
              <p:cNvSpPr>
                <a:spLocks noChangeArrowheads="1"/>
              </p:cNvSpPr>
              <p:nvPr/>
            </p:nvSpPr>
            <p:spPr bwMode="auto">
              <a:xfrm>
                <a:off x="2109" y="1326"/>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4" name="Rectangle 994"/>
              <p:cNvSpPr>
                <a:spLocks noChangeArrowheads="1"/>
              </p:cNvSpPr>
              <p:nvPr/>
            </p:nvSpPr>
            <p:spPr bwMode="auto">
              <a:xfrm>
                <a:off x="2109" y="1339"/>
                <a:ext cx="19"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5" name="Rectangle 995"/>
              <p:cNvSpPr>
                <a:spLocks noChangeArrowheads="1"/>
              </p:cNvSpPr>
              <p:nvPr/>
            </p:nvSpPr>
            <p:spPr bwMode="auto">
              <a:xfrm>
                <a:off x="2112" y="1339"/>
                <a:ext cx="1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6" name="Rectangle 996"/>
              <p:cNvSpPr>
                <a:spLocks noChangeArrowheads="1"/>
              </p:cNvSpPr>
              <p:nvPr/>
            </p:nvSpPr>
            <p:spPr bwMode="auto">
              <a:xfrm>
                <a:off x="2112" y="1339"/>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7" name="Rectangle 997"/>
              <p:cNvSpPr>
                <a:spLocks noChangeArrowheads="1"/>
              </p:cNvSpPr>
              <p:nvPr/>
            </p:nvSpPr>
            <p:spPr bwMode="auto">
              <a:xfrm>
                <a:off x="2120" y="1339"/>
                <a:ext cx="15" cy="3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8" name="Rectangle 998"/>
              <p:cNvSpPr>
                <a:spLocks noChangeArrowheads="1"/>
              </p:cNvSpPr>
              <p:nvPr/>
            </p:nvSpPr>
            <p:spPr bwMode="auto">
              <a:xfrm>
                <a:off x="2120" y="1357"/>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89" name="Rectangle 999"/>
              <p:cNvSpPr>
                <a:spLocks noChangeArrowheads="1"/>
              </p:cNvSpPr>
              <p:nvPr/>
            </p:nvSpPr>
            <p:spPr bwMode="auto">
              <a:xfrm>
                <a:off x="2124" y="1357"/>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0" name="Rectangle 1000"/>
              <p:cNvSpPr>
                <a:spLocks noChangeArrowheads="1"/>
              </p:cNvSpPr>
              <p:nvPr/>
            </p:nvSpPr>
            <p:spPr bwMode="auto">
              <a:xfrm>
                <a:off x="2124" y="1367"/>
                <a:ext cx="30"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1" name="Rectangle 1001"/>
              <p:cNvSpPr>
                <a:spLocks noChangeArrowheads="1"/>
              </p:cNvSpPr>
              <p:nvPr/>
            </p:nvSpPr>
            <p:spPr bwMode="auto">
              <a:xfrm>
                <a:off x="2139" y="1367"/>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2" name="Rectangle 1002"/>
              <p:cNvSpPr>
                <a:spLocks noChangeArrowheads="1"/>
              </p:cNvSpPr>
              <p:nvPr/>
            </p:nvSpPr>
            <p:spPr bwMode="auto">
              <a:xfrm>
                <a:off x="2139" y="1376"/>
                <a:ext cx="19"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3" name="Rectangle 1003"/>
              <p:cNvSpPr>
                <a:spLocks noChangeArrowheads="1"/>
              </p:cNvSpPr>
              <p:nvPr/>
            </p:nvSpPr>
            <p:spPr bwMode="auto">
              <a:xfrm>
                <a:off x="2143" y="1376"/>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4" name="Rectangle 1004"/>
              <p:cNvSpPr>
                <a:spLocks noChangeArrowheads="1"/>
              </p:cNvSpPr>
              <p:nvPr/>
            </p:nvSpPr>
            <p:spPr bwMode="auto">
              <a:xfrm>
                <a:off x="2143" y="1385"/>
                <a:ext cx="26"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5" name="Rectangle 1005"/>
              <p:cNvSpPr>
                <a:spLocks noChangeArrowheads="1"/>
              </p:cNvSpPr>
              <p:nvPr/>
            </p:nvSpPr>
            <p:spPr bwMode="auto">
              <a:xfrm>
                <a:off x="2154" y="1385"/>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6" name="Rectangle 1006"/>
              <p:cNvSpPr>
                <a:spLocks noChangeArrowheads="1"/>
              </p:cNvSpPr>
              <p:nvPr/>
            </p:nvSpPr>
            <p:spPr bwMode="auto">
              <a:xfrm>
                <a:off x="2154" y="1394"/>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7" name="Rectangle 1007"/>
              <p:cNvSpPr>
                <a:spLocks noChangeArrowheads="1"/>
              </p:cNvSpPr>
              <p:nvPr/>
            </p:nvSpPr>
            <p:spPr bwMode="auto">
              <a:xfrm>
                <a:off x="2158" y="1394"/>
                <a:ext cx="19" cy="45"/>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8" name="Rectangle 1008"/>
              <p:cNvSpPr>
                <a:spLocks noChangeArrowheads="1"/>
              </p:cNvSpPr>
              <p:nvPr/>
            </p:nvSpPr>
            <p:spPr bwMode="auto">
              <a:xfrm>
                <a:off x="2158" y="1421"/>
                <a:ext cx="2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199" name="Rectangle 1009"/>
              <p:cNvSpPr>
                <a:spLocks noChangeArrowheads="1"/>
              </p:cNvSpPr>
              <p:nvPr/>
            </p:nvSpPr>
            <p:spPr bwMode="auto">
              <a:xfrm>
                <a:off x="2169" y="1421"/>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62517" name="Group 1010"/>
            <p:cNvGrpSpPr>
              <a:grpSpLocks/>
            </p:cNvGrpSpPr>
            <p:nvPr/>
          </p:nvGrpSpPr>
          <p:grpSpPr bwMode="auto">
            <a:xfrm>
              <a:off x="2169" y="1426"/>
              <a:ext cx="1766" cy="663"/>
              <a:chOff x="2169" y="1426"/>
              <a:chExt cx="1766" cy="663"/>
            </a:xfrm>
          </p:grpSpPr>
          <p:sp>
            <p:nvSpPr>
              <p:cNvPr id="62800" name="Rectangle 1011"/>
              <p:cNvSpPr>
                <a:spLocks noChangeArrowheads="1"/>
              </p:cNvSpPr>
              <p:nvPr/>
            </p:nvSpPr>
            <p:spPr bwMode="auto">
              <a:xfrm>
                <a:off x="2169" y="1426"/>
                <a:ext cx="2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01" name="Rectangle 1012"/>
              <p:cNvSpPr>
                <a:spLocks noChangeArrowheads="1"/>
              </p:cNvSpPr>
              <p:nvPr/>
            </p:nvSpPr>
            <p:spPr bwMode="auto">
              <a:xfrm>
                <a:off x="2177" y="1426"/>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02" name="Rectangle 1013"/>
              <p:cNvSpPr>
                <a:spLocks noChangeArrowheads="1"/>
              </p:cNvSpPr>
              <p:nvPr/>
            </p:nvSpPr>
            <p:spPr bwMode="auto">
              <a:xfrm>
                <a:off x="2177" y="1430"/>
                <a:ext cx="19"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03" name="Rectangle 1014"/>
              <p:cNvSpPr>
                <a:spLocks noChangeArrowheads="1"/>
              </p:cNvSpPr>
              <p:nvPr/>
            </p:nvSpPr>
            <p:spPr bwMode="auto">
              <a:xfrm>
                <a:off x="2181" y="1430"/>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04" name="Rectangle 1015"/>
              <p:cNvSpPr>
                <a:spLocks noChangeArrowheads="1"/>
              </p:cNvSpPr>
              <p:nvPr/>
            </p:nvSpPr>
            <p:spPr bwMode="auto">
              <a:xfrm>
                <a:off x="2181" y="1444"/>
                <a:ext cx="22"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05" name="Rectangle 1016"/>
              <p:cNvSpPr>
                <a:spLocks noChangeArrowheads="1"/>
              </p:cNvSpPr>
              <p:nvPr/>
            </p:nvSpPr>
            <p:spPr bwMode="auto">
              <a:xfrm>
                <a:off x="2188" y="1444"/>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06" name="Rectangle 1017"/>
              <p:cNvSpPr>
                <a:spLocks noChangeArrowheads="1"/>
              </p:cNvSpPr>
              <p:nvPr/>
            </p:nvSpPr>
            <p:spPr bwMode="auto">
              <a:xfrm>
                <a:off x="2188" y="1453"/>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07" name="Rectangle 1018"/>
              <p:cNvSpPr>
                <a:spLocks noChangeArrowheads="1"/>
              </p:cNvSpPr>
              <p:nvPr/>
            </p:nvSpPr>
            <p:spPr bwMode="auto">
              <a:xfrm>
                <a:off x="2192" y="1453"/>
                <a:ext cx="19"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08" name="Rectangle 1019"/>
              <p:cNvSpPr>
                <a:spLocks noChangeArrowheads="1"/>
              </p:cNvSpPr>
              <p:nvPr/>
            </p:nvSpPr>
            <p:spPr bwMode="auto">
              <a:xfrm>
                <a:off x="2192" y="1466"/>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09" name="Rectangle 1020"/>
              <p:cNvSpPr>
                <a:spLocks noChangeArrowheads="1"/>
              </p:cNvSpPr>
              <p:nvPr/>
            </p:nvSpPr>
            <p:spPr bwMode="auto">
              <a:xfrm>
                <a:off x="2199" y="1466"/>
                <a:ext cx="16"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0" name="Rectangle 1021"/>
              <p:cNvSpPr>
                <a:spLocks noChangeArrowheads="1"/>
              </p:cNvSpPr>
              <p:nvPr/>
            </p:nvSpPr>
            <p:spPr bwMode="auto">
              <a:xfrm>
                <a:off x="2199" y="1471"/>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1" name="Rectangle 1022"/>
              <p:cNvSpPr>
                <a:spLocks noChangeArrowheads="1"/>
              </p:cNvSpPr>
              <p:nvPr/>
            </p:nvSpPr>
            <p:spPr bwMode="auto">
              <a:xfrm>
                <a:off x="2203" y="1471"/>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2" name="Rectangle 1023"/>
              <p:cNvSpPr>
                <a:spLocks noChangeArrowheads="1"/>
              </p:cNvSpPr>
              <p:nvPr/>
            </p:nvSpPr>
            <p:spPr bwMode="auto">
              <a:xfrm>
                <a:off x="2203" y="1476"/>
                <a:ext cx="2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3" name="Rectangle 1024"/>
              <p:cNvSpPr>
                <a:spLocks noChangeArrowheads="1"/>
              </p:cNvSpPr>
              <p:nvPr/>
            </p:nvSpPr>
            <p:spPr bwMode="auto">
              <a:xfrm>
                <a:off x="2211" y="1476"/>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4" name="Rectangle 1025"/>
              <p:cNvSpPr>
                <a:spLocks noChangeArrowheads="1"/>
              </p:cNvSpPr>
              <p:nvPr/>
            </p:nvSpPr>
            <p:spPr bwMode="auto">
              <a:xfrm>
                <a:off x="2211" y="1485"/>
                <a:ext cx="38"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5" name="Rectangle 1026"/>
              <p:cNvSpPr>
                <a:spLocks noChangeArrowheads="1"/>
              </p:cNvSpPr>
              <p:nvPr/>
            </p:nvSpPr>
            <p:spPr bwMode="auto">
              <a:xfrm>
                <a:off x="2233" y="1485"/>
                <a:ext cx="16"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6" name="Rectangle 1027"/>
              <p:cNvSpPr>
                <a:spLocks noChangeArrowheads="1"/>
              </p:cNvSpPr>
              <p:nvPr/>
            </p:nvSpPr>
            <p:spPr bwMode="auto">
              <a:xfrm>
                <a:off x="2233" y="1489"/>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7" name="Rectangle 1028"/>
              <p:cNvSpPr>
                <a:spLocks noChangeArrowheads="1"/>
              </p:cNvSpPr>
              <p:nvPr/>
            </p:nvSpPr>
            <p:spPr bwMode="auto">
              <a:xfrm>
                <a:off x="2237" y="1489"/>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8" name="Rectangle 1029"/>
              <p:cNvSpPr>
                <a:spLocks noChangeArrowheads="1"/>
              </p:cNvSpPr>
              <p:nvPr/>
            </p:nvSpPr>
            <p:spPr bwMode="auto">
              <a:xfrm>
                <a:off x="2237" y="1494"/>
                <a:ext cx="2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19" name="Rectangle 1030"/>
              <p:cNvSpPr>
                <a:spLocks noChangeArrowheads="1"/>
              </p:cNvSpPr>
              <p:nvPr/>
            </p:nvSpPr>
            <p:spPr bwMode="auto">
              <a:xfrm>
                <a:off x="2245" y="1494"/>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0" name="Rectangle 1031"/>
              <p:cNvSpPr>
                <a:spLocks noChangeArrowheads="1"/>
              </p:cNvSpPr>
              <p:nvPr/>
            </p:nvSpPr>
            <p:spPr bwMode="auto">
              <a:xfrm>
                <a:off x="2245" y="1498"/>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1" name="Rectangle 1032"/>
              <p:cNvSpPr>
                <a:spLocks noChangeArrowheads="1"/>
              </p:cNvSpPr>
              <p:nvPr/>
            </p:nvSpPr>
            <p:spPr bwMode="auto">
              <a:xfrm>
                <a:off x="2249" y="1498"/>
                <a:ext cx="15" cy="2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2" name="Rectangle 1033"/>
              <p:cNvSpPr>
                <a:spLocks noChangeArrowheads="1"/>
              </p:cNvSpPr>
              <p:nvPr/>
            </p:nvSpPr>
            <p:spPr bwMode="auto">
              <a:xfrm>
                <a:off x="2249" y="1507"/>
                <a:ext cx="26"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3" name="Rectangle 1034"/>
              <p:cNvSpPr>
                <a:spLocks noChangeArrowheads="1"/>
              </p:cNvSpPr>
              <p:nvPr/>
            </p:nvSpPr>
            <p:spPr bwMode="auto">
              <a:xfrm>
                <a:off x="2260" y="1507"/>
                <a:ext cx="15" cy="46"/>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4" name="Rectangle 1035"/>
              <p:cNvSpPr>
                <a:spLocks noChangeArrowheads="1"/>
              </p:cNvSpPr>
              <p:nvPr/>
            </p:nvSpPr>
            <p:spPr bwMode="auto">
              <a:xfrm>
                <a:off x="2260" y="1535"/>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5" name="Rectangle 1036"/>
              <p:cNvSpPr>
                <a:spLocks noChangeArrowheads="1"/>
              </p:cNvSpPr>
              <p:nvPr/>
            </p:nvSpPr>
            <p:spPr bwMode="auto">
              <a:xfrm>
                <a:off x="2267" y="1535"/>
                <a:ext cx="16"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6" name="Rectangle 1037"/>
              <p:cNvSpPr>
                <a:spLocks noChangeArrowheads="1"/>
              </p:cNvSpPr>
              <p:nvPr/>
            </p:nvSpPr>
            <p:spPr bwMode="auto">
              <a:xfrm>
                <a:off x="2267" y="1539"/>
                <a:ext cx="27"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7" name="Rectangle 1038"/>
              <p:cNvSpPr>
                <a:spLocks noChangeArrowheads="1"/>
              </p:cNvSpPr>
              <p:nvPr/>
            </p:nvSpPr>
            <p:spPr bwMode="auto">
              <a:xfrm>
                <a:off x="2275" y="1539"/>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8" name="Rectangle 1039"/>
              <p:cNvSpPr>
                <a:spLocks noChangeArrowheads="1"/>
              </p:cNvSpPr>
              <p:nvPr/>
            </p:nvSpPr>
            <p:spPr bwMode="auto">
              <a:xfrm>
                <a:off x="2275" y="1544"/>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29" name="Rectangle 1040"/>
              <p:cNvSpPr>
                <a:spLocks noChangeArrowheads="1"/>
              </p:cNvSpPr>
              <p:nvPr/>
            </p:nvSpPr>
            <p:spPr bwMode="auto">
              <a:xfrm>
                <a:off x="2283" y="1544"/>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0" name="Rectangle 1041"/>
              <p:cNvSpPr>
                <a:spLocks noChangeArrowheads="1"/>
              </p:cNvSpPr>
              <p:nvPr/>
            </p:nvSpPr>
            <p:spPr bwMode="auto">
              <a:xfrm>
                <a:off x="2283" y="1553"/>
                <a:ext cx="2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1" name="Rectangle 1042"/>
              <p:cNvSpPr>
                <a:spLocks noChangeArrowheads="1"/>
              </p:cNvSpPr>
              <p:nvPr/>
            </p:nvSpPr>
            <p:spPr bwMode="auto">
              <a:xfrm>
                <a:off x="2294" y="1553"/>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2" name="Rectangle 1043"/>
              <p:cNvSpPr>
                <a:spLocks noChangeArrowheads="1"/>
              </p:cNvSpPr>
              <p:nvPr/>
            </p:nvSpPr>
            <p:spPr bwMode="auto">
              <a:xfrm>
                <a:off x="2294" y="1562"/>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3" name="Rectangle 1044"/>
              <p:cNvSpPr>
                <a:spLocks noChangeArrowheads="1"/>
              </p:cNvSpPr>
              <p:nvPr/>
            </p:nvSpPr>
            <p:spPr bwMode="auto">
              <a:xfrm>
                <a:off x="2301" y="1562"/>
                <a:ext cx="16"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4" name="Rectangle 1045"/>
              <p:cNvSpPr>
                <a:spLocks noChangeArrowheads="1"/>
              </p:cNvSpPr>
              <p:nvPr/>
            </p:nvSpPr>
            <p:spPr bwMode="auto">
              <a:xfrm>
                <a:off x="2301" y="1575"/>
                <a:ext cx="31"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5" name="Rectangle 1046"/>
              <p:cNvSpPr>
                <a:spLocks noChangeArrowheads="1"/>
              </p:cNvSpPr>
              <p:nvPr/>
            </p:nvSpPr>
            <p:spPr bwMode="auto">
              <a:xfrm>
                <a:off x="2317" y="1575"/>
                <a:ext cx="15" cy="3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6" name="Rectangle 1047"/>
              <p:cNvSpPr>
                <a:spLocks noChangeArrowheads="1"/>
              </p:cNvSpPr>
              <p:nvPr/>
            </p:nvSpPr>
            <p:spPr bwMode="auto">
              <a:xfrm>
                <a:off x="2317" y="1594"/>
                <a:ext cx="22"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7" name="Rectangle 1048"/>
              <p:cNvSpPr>
                <a:spLocks noChangeArrowheads="1"/>
              </p:cNvSpPr>
              <p:nvPr/>
            </p:nvSpPr>
            <p:spPr bwMode="auto">
              <a:xfrm>
                <a:off x="2324" y="1594"/>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8" name="Rectangle 1049"/>
              <p:cNvSpPr>
                <a:spLocks noChangeArrowheads="1"/>
              </p:cNvSpPr>
              <p:nvPr/>
            </p:nvSpPr>
            <p:spPr bwMode="auto">
              <a:xfrm>
                <a:off x="2324" y="1598"/>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39" name="Rectangle 1050"/>
              <p:cNvSpPr>
                <a:spLocks noChangeArrowheads="1"/>
              </p:cNvSpPr>
              <p:nvPr/>
            </p:nvSpPr>
            <p:spPr bwMode="auto">
              <a:xfrm>
                <a:off x="2328" y="1598"/>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0" name="Rectangle 1051"/>
              <p:cNvSpPr>
                <a:spLocks noChangeArrowheads="1"/>
              </p:cNvSpPr>
              <p:nvPr/>
            </p:nvSpPr>
            <p:spPr bwMode="auto">
              <a:xfrm>
                <a:off x="2328" y="1607"/>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1" name="Rectangle 1052"/>
              <p:cNvSpPr>
                <a:spLocks noChangeArrowheads="1"/>
              </p:cNvSpPr>
              <p:nvPr/>
            </p:nvSpPr>
            <p:spPr bwMode="auto">
              <a:xfrm>
                <a:off x="2336" y="1607"/>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2" name="Rectangle 1053"/>
              <p:cNvSpPr>
                <a:spLocks noChangeArrowheads="1"/>
              </p:cNvSpPr>
              <p:nvPr/>
            </p:nvSpPr>
            <p:spPr bwMode="auto">
              <a:xfrm>
                <a:off x="2336" y="1607"/>
                <a:ext cx="22"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3" name="Rectangle 1054"/>
              <p:cNvSpPr>
                <a:spLocks noChangeArrowheads="1"/>
              </p:cNvSpPr>
              <p:nvPr/>
            </p:nvSpPr>
            <p:spPr bwMode="auto">
              <a:xfrm>
                <a:off x="2339" y="1607"/>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4" name="Rectangle 1055"/>
              <p:cNvSpPr>
                <a:spLocks noChangeArrowheads="1"/>
              </p:cNvSpPr>
              <p:nvPr/>
            </p:nvSpPr>
            <p:spPr bwMode="auto">
              <a:xfrm>
                <a:off x="2339" y="1612"/>
                <a:ext cx="34"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5" name="Rectangle 1056"/>
              <p:cNvSpPr>
                <a:spLocks noChangeArrowheads="1"/>
              </p:cNvSpPr>
              <p:nvPr/>
            </p:nvSpPr>
            <p:spPr bwMode="auto">
              <a:xfrm>
                <a:off x="2358" y="1612"/>
                <a:ext cx="15" cy="36"/>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6" name="Rectangle 1057"/>
              <p:cNvSpPr>
                <a:spLocks noChangeArrowheads="1"/>
              </p:cNvSpPr>
              <p:nvPr/>
            </p:nvSpPr>
            <p:spPr bwMode="auto">
              <a:xfrm>
                <a:off x="2358" y="1635"/>
                <a:ext cx="27"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7" name="Rectangle 1058"/>
              <p:cNvSpPr>
                <a:spLocks noChangeArrowheads="1"/>
              </p:cNvSpPr>
              <p:nvPr/>
            </p:nvSpPr>
            <p:spPr bwMode="auto">
              <a:xfrm>
                <a:off x="2370" y="1635"/>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8" name="Rectangle 1059"/>
              <p:cNvSpPr>
                <a:spLocks noChangeArrowheads="1"/>
              </p:cNvSpPr>
              <p:nvPr/>
            </p:nvSpPr>
            <p:spPr bwMode="auto">
              <a:xfrm>
                <a:off x="2370" y="1639"/>
                <a:ext cx="22"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49" name="Rectangle 1060"/>
              <p:cNvSpPr>
                <a:spLocks noChangeArrowheads="1"/>
              </p:cNvSpPr>
              <p:nvPr/>
            </p:nvSpPr>
            <p:spPr bwMode="auto">
              <a:xfrm>
                <a:off x="2373" y="1639"/>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0" name="Rectangle 1061"/>
              <p:cNvSpPr>
                <a:spLocks noChangeArrowheads="1"/>
              </p:cNvSpPr>
              <p:nvPr/>
            </p:nvSpPr>
            <p:spPr bwMode="auto">
              <a:xfrm>
                <a:off x="2373" y="1648"/>
                <a:ext cx="27"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1" name="Rectangle 1062"/>
              <p:cNvSpPr>
                <a:spLocks noChangeArrowheads="1"/>
              </p:cNvSpPr>
              <p:nvPr/>
            </p:nvSpPr>
            <p:spPr bwMode="auto">
              <a:xfrm>
                <a:off x="2385" y="1648"/>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2" name="Rectangle 1063"/>
              <p:cNvSpPr>
                <a:spLocks noChangeArrowheads="1"/>
              </p:cNvSpPr>
              <p:nvPr/>
            </p:nvSpPr>
            <p:spPr bwMode="auto">
              <a:xfrm>
                <a:off x="2385" y="1653"/>
                <a:ext cx="26"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3" name="Rectangle 1064"/>
              <p:cNvSpPr>
                <a:spLocks noChangeArrowheads="1"/>
              </p:cNvSpPr>
              <p:nvPr/>
            </p:nvSpPr>
            <p:spPr bwMode="auto">
              <a:xfrm>
                <a:off x="2396" y="1653"/>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4" name="Rectangle 1065"/>
              <p:cNvSpPr>
                <a:spLocks noChangeArrowheads="1"/>
              </p:cNvSpPr>
              <p:nvPr/>
            </p:nvSpPr>
            <p:spPr bwMode="auto">
              <a:xfrm>
                <a:off x="2396" y="1657"/>
                <a:ext cx="30"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5" name="Rectangle 1066"/>
              <p:cNvSpPr>
                <a:spLocks noChangeArrowheads="1"/>
              </p:cNvSpPr>
              <p:nvPr/>
            </p:nvSpPr>
            <p:spPr bwMode="auto">
              <a:xfrm>
                <a:off x="2407" y="1657"/>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6" name="Rectangle 1067"/>
              <p:cNvSpPr>
                <a:spLocks noChangeArrowheads="1"/>
              </p:cNvSpPr>
              <p:nvPr/>
            </p:nvSpPr>
            <p:spPr bwMode="auto">
              <a:xfrm>
                <a:off x="2407" y="1666"/>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7" name="Rectangle 1068"/>
              <p:cNvSpPr>
                <a:spLocks noChangeArrowheads="1"/>
              </p:cNvSpPr>
              <p:nvPr/>
            </p:nvSpPr>
            <p:spPr bwMode="auto">
              <a:xfrm>
                <a:off x="2411" y="1666"/>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8" name="Rectangle 1069"/>
              <p:cNvSpPr>
                <a:spLocks noChangeArrowheads="1"/>
              </p:cNvSpPr>
              <p:nvPr/>
            </p:nvSpPr>
            <p:spPr bwMode="auto">
              <a:xfrm>
                <a:off x="2411" y="1671"/>
                <a:ext cx="34"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59" name="Rectangle 1070"/>
              <p:cNvSpPr>
                <a:spLocks noChangeArrowheads="1"/>
              </p:cNvSpPr>
              <p:nvPr/>
            </p:nvSpPr>
            <p:spPr bwMode="auto">
              <a:xfrm>
                <a:off x="2430" y="1671"/>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0" name="Rectangle 1071"/>
              <p:cNvSpPr>
                <a:spLocks noChangeArrowheads="1"/>
              </p:cNvSpPr>
              <p:nvPr/>
            </p:nvSpPr>
            <p:spPr bwMode="auto">
              <a:xfrm>
                <a:off x="2430" y="1685"/>
                <a:ext cx="2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1" name="Rectangle 1072"/>
              <p:cNvSpPr>
                <a:spLocks noChangeArrowheads="1"/>
              </p:cNvSpPr>
              <p:nvPr/>
            </p:nvSpPr>
            <p:spPr bwMode="auto">
              <a:xfrm>
                <a:off x="2438" y="1685"/>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2" name="Rectangle 1073"/>
              <p:cNvSpPr>
                <a:spLocks noChangeArrowheads="1"/>
              </p:cNvSpPr>
              <p:nvPr/>
            </p:nvSpPr>
            <p:spPr bwMode="auto">
              <a:xfrm>
                <a:off x="2438" y="1694"/>
                <a:ext cx="18"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3" name="Rectangle 1074"/>
              <p:cNvSpPr>
                <a:spLocks noChangeArrowheads="1"/>
              </p:cNvSpPr>
              <p:nvPr/>
            </p:nvSpPr>
            <p:spPr bwMode="auto">
              <a:xfrm>
                <a:off x="2441" y="1694"/>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4" name="Rectangle 1075"/>
              <p:cNvSpPr>
                <a:spLocks noChangeArrowheads="1"/>
              </p:cNvSpPr>
              <p:nvPr/>
            </p:nvSpPr>
            <p:spPr bwMode="auto">
              <a:xfrm>
                <a:off x="2441" y="1698"/>
                <a:ext cx="34"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5" name="Rectangle 1076"/>
              <p:cNvSpPr>
                <a:spLocks noChangeArrowheads="1"/>
              </p:cNvSpPr>
              <p:nvPr/>
            </p:nvSpPr>
            <p:spPr bwMode="auto">
              <a:xfrm>
                <a:off x="2456" y="1698"/>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6" name="Rectangle 1077"/>
              <p:cNvSpPr>
                <a:spLocks noChangeArrowheads="1"/>
              </p:cNvSpPr>
              <p:nvPr/>
            </p:nvSpPr>
            <p:spPr bwMode="auto">
              <a:xfrm>
                <a:off x="2456" y="1707"/>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7" name="Rectangle 1078"/>
              <p:cNvSpPr>
                <a:spLocks noChangeArrowheads="1"/>
              </p:cNvSpPr>
              <p:nvPr/>
            </p:nvSpPr>
            <p:spPr bwMode="auto">
              <a:xfrm>
                <a:off x="2464" y="1707"/>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8" name="Rectangle 1079"/>
              <p:cNvSpPr>
                <a:spLocks noChangeArrowheads="1"/>
              </p:cNvSpPr>
              <p:nvPr/>
            </p:nvSpPr>
            <p:spPr bwMode="auto">
              <a:xfrm>
                <a:off x="2464" y="1712"/>
                <a:ext cx="2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69" name="Rectangle 1080"/>
              <p:cNvSpPr>
                <a:spLocks noChangeArrowheads="1"/>
              </p:cNvSpPr>
              <p:nvPr/>
            </p:nvSpPr>
            <p:spPr bwMode="auto">
              <a:xfrm>
                <a:off x="2472" y="1712"/>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0" name="Rectangle 1081"/>
              <p:cNvSpPr>
                <a:spLocks noChangeArrowheads="1"/>
              </p:cNvSpPr>
              <p:nvPr/>
            </p:nvSpPr>
            <p:spPr bwMode="auto">
              <a:xfrm>
                <a:off x="2472" y="1716"/>
                <a:ext cx="19"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1" name="Rectangle 1082"/>
              <p:cNvSpPr>
                <a:spLocks noChangeArrowheads="1"/>
              </p:cNvSpPr>
              <p:nvPr/>
            </p:nvSpPr>
            <p:spPr bwMode="auto">
              <a:xfrm>
                <a:off x="2475" y="1716"/>
                <a:ext cx="16"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2" name="Rectangle 1083"/>
              <p:cNvSpPr>
                <a:spLocks noChangeArrowheads="1"/>
              </p:cNvSpPr>
              <p:nvPr/>
            </p:nvSpPr>
            <p:spPr bwMode="auto">
              <a:xfrm>
                <a:off x="2475" y="1725"/>
                <a:ext cx="31"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3" name="Rectangle 1084"/>
              <p:cNvSpPr>
                <a:spLocks noChangeArrowheads="1"/>
              </p:cNvSpPr>
              <p:nvPr/>
            </p:nvSpPr>
            <p:spPr bwMode="auto">
              <a:xfrm>
                <a:off x="2487" y="1725"/>
                <a:ext cx="19"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4" name="Rectangle 1085"/>
              <p:cNvSpPr>
                <a:spLocks noChangeArrowheads="1"/>
              </p:cNvSpPr>
              <p:nvPr/>
            </p:nvSpPr>
            <p:spPr bwMode="auto">
              <a:xfrm>
                <a:off x="2487" y="1730"/>
                <a:ext cx="22"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5" name="Rectangle 1086"/>
              <p:cNvSpPr>
                <a:spLocks noChangeArrowheads="1"/>
              </p:cNvSpPr>
              <p:nvPr/>
            </p:nvSpPr>
            <p:spPr bwMode="auto">
              <a:xfrm>
                <a:off x="2491" y="1730"/>
                <a:ext cx="18"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6" name="Rectangle 1087"/>
              <p:cNvSpPr>
                <a:spLocks noChangeArrowheads="1"/>
              </p:cNvSpPr>
              <p:nvPr/>
            </p:nvSpPr>
            <p:spPr bwMode="auto">
              <a:xfrm>
                <a:off x="2491" y="1734"/>
                <a:ext cx="41"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7" name="Rectangle 1088"/>
              <p:cNvSpPr>
                <a:spLocks noChangeArrowheads="1"/>
              </p:cNvSpPr>
              <p:nvPr/>
            </p:nvSpPr>
            <p:spPr bwMode="auto">
              <a:xfrm>
                <a:off x="2517" y="1734"/>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8" name="Rectangle 1089"/>
              <p:cNvSpPr>
                <a:spLocks noChangeArrowheads="1"/>
              </p:cNvSpPr>
              <p:nvPr/>
            </p:nvSpPr>
            <p:spPr bwMode="auto">
              <a:xfrm>
                <a:off x="2517" y="1739"/>
                <a:ext cx="2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79" name="Rectangle 1090"/>
              <p:cNvSpPr>
                <a:spLocks noChangeArrowheads="1"/>
              </p:cNvSpPr>
              <p:nvPr/>
            </p:nvSpPr>
            <p:spPr bwMode="auto">
              <a:xfrm>
                <a:off x="2528" y="1739"/>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0" name="Rectangle 1091"/>
              <p:cNvSpPr>
                <a:spLocks noChangeArrowheads="1"/>
              </p:cNvSpPr>
              <p:nvPr/>
            </p:nvSpPr>
            <p:spPr bwMode="auto">
              <a:xfrm>
                <a:off x="2528" y="1748"/>
                <a:ext cx="27"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1" name="Rectangle 1092"/>
              <p:cNvSpPr>
                <a:spLocks noChangeArrowheads="1"/>
              </p:cNvSpPr>
              <p:nvPr/>
            </p:nvSpPr>
            <p:spPr bwMode="auto">
              <a:xfrm>
                <a:off x="2540" y="1748"/>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2" name="Rectangle 1093"/>
              <p:cNvSpPr>
                <a:spLocks noChangeArrowheads="1"/>
              </p:cNvSpPr>
              <p:nvPr/>
            </p:nvSpPr>
            <p:spPr bwMode="auto">
              <a:xfrm>
                <a:off x="2540" y="1753"/>
                <a:ext cx="2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3" name="Rectangle 1094"/>
              <p:cNvSpPr>
                <a:spLocks noChangeArrowheads="1"/>
              </p:cNvSpPr>
              <p:nvPr/>
            </p:nvSpPr>
            <p:spPr bwMode="auto">
              <a:xfrm>
                <a:off x="2551" y="1753"/>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4" name="Rectangle 1095"/>
              <p:cNvSpPr>
                <a:spLocks noChangeArrowheads="1"/>
              </p:cNvSpPr>
              <p:nvPr/>
            </p:nvSpPr>
            <p:spPr bwMode="auto">
              <a:xfrm>
                <a:off x="2551" y="1757"/>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5" name="Rectangle 1096"/>
              <p:cNvSpPr>
                <a:spLocks noChangeArrowheads="1"/>
              </p:cNvSpPr>
              <p:nvPr/>
            </p:nvSpPr>
            <p:spPr bwMode="auto">
              <a:xfrm>
                <a:off x="2555" y="1757"/>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6" name="Rectangle 1097"/>
              <p:cNvSpPr>
                <a:spLocks noChangeArrowheads="1"/>
              </p:cNvSpPr>
              <p:nvPr/>
            </p:nvSpPr>
            <p:spPr bwMode="auto">
              <a:xfrm>
                <a:off x="2555" y="1762"/>
                <a:ext cx="26"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7" name="Rectangle 1098"/>
              <p:cNvSpPr>
                <a:spLocks noChangeArrowheads="1"/>
              </p:cNvSpPr>
              <p:nvPr/>
            </p:nvSpPr>
            <p:spPr bwMode="auto">
              <a:xfrm>
                <a:off x="2566" y="1762"/>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8" name="Rectangle 1099"/>
              <p:cNvSpPr>
                <a:spLocks noChangeArrowheads="1"/>
              </p:cNvSpPr>
              <p:nvPr/>
            </p:nvSpPr>
            <p:spPr bwMode="auto">
              <a:xfrm>
                <a:off x="2566" y="1766"/>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89" name="Rectangle 1100"/>
              <p:cNvSpPr>
                <a:spLocks noChangeArrowheads="1"/>
              </p:cNvSpPr>
              <p:nvPr/>
            </p:nvSpPr>
            <p:spPr bwMode="auto">
              <a:xfrm>
                <a:off x="2574" y="1766"/>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0" name="Rectangle 1101"/>
              <p:cNvSpPr>
                <a:spLocks noChangeArrowheads="1"/>
              </p:cNvSpPr>
              <p:nvPr/>
            </p:nvSpPr>
            <p:spPr bwMode="auto">
              <a:xfrm>
                <a:off x="2574" y="1771"/>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1" name="Rectangle 1102"/>
              <p:cNvSpPr>
                <a:spLocks noChangeArrowheads="1"/>
              </p:cNvSpPr>
              <p:nvPr/>
            </p:nvSpPr>
            <p:spPr bwMode="auto">
              <a:xfrm>
                <a:off x="2577" y="1771"/>
                <a:ext cx="16"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2" name="Rectangle 1103"/>
              <p:cNvSpPr>
                <a:spLocks noChangeArrowheads="1"/>
              </p:cNvSpPr>
              <p:nvPr/>
            </p:nvSpPr>
            <p:spPr bwMode="auto">
              <a:xfrm>
                <a:off x="2577" y="1780"/>
                <a:ext cx="31"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3" name="Rectangle 1104"/>
              <p:cNvSpPr>
                <a:spLocks noChangeArrowheads="1"/>
              </p:cNvSpPr>
              <p:nvPr/>
            </p:nvSpPr>
            <p:spPr bwMode="auto">
              <a:xfrm>
                <a:off x="2589" y="1780"/>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4" name="Rectangle 1105"/>
              <p:cNvSpPr>
                <a:spLocks noChangeArrowheads="1"/>
              </p:cNvSpPr>
              <p:nvPr/>
            </p:nvSpPr>
            <p:spPr bwMode="auto">
              <a:xfrm>
                <a:off x="2589" y="1784"/>
                <a:ext cx="22"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5" name="Rectangle 1106"/>
              <p:cNvSpPr>
                <a:spLocks noChangeArrowheads="1"/>
              </p:cNvSpPr>
              <p:nvPr/>
            </p:nvSpPr>
            <p:spPr bwMode="auto">
              <a:xfrm>
                <a:off x="2596" y="1784"/>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6" name="Rectangle 1107"/>
              <p:cNvSpPr>
                <a:spLocks noChangeArrowheads="1"/>
              </p:cNvSpPr>
              <p:nvPr/>
            </p:nvSpPr>
            <p:spPr bwMode="auto">
              <a:xfrm>
                <a:off x="2596" y="1789"/>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7" name="Rectangle 1108"/>
              <p:cNvSpPr>
                <a:spLocks noChangeArrowheads="1"/>
              </p:cNvSpPr>
              <p:nvPr/>
            </p:nvSpPr>
            <p:spPr bwMode="auto">
              <a:xfrm>
                <a:off x="2600" y="1789"/>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8" name="Rectangle 1109"/>
              <p:cNvSpPr>
                <a:spLocks noChangeArrowheads="1"/>
              </p:cNvSpPr>
              <p:nvPr/>
            </p:nvSpPr>
            <p:spPr bwMode="auto">
              <a:xfrm>
                <a:off x="2600" y="1794"/>
                <a:ext cx="38"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899" name="Rectangle 1110"/>
              <p:cNvSpPr>
                <a:spLocks noChangeArrowheads="1"/>
              </p:cNvSpPr>
              <p:nvPr/>
            </p:nvSpPr>
            <p:spPr bwMode="auto">
              <a:xfrm>
                <a:off x="2623" y="1794"/>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0" name="Rectangle 1111"/>
              <p:cNvSpPr>
                <a:spLocks noChangeArrowheads="1"/>
              </p:cNvSpPr>
              <p:nvPr/>
            </p:nvSpPr>
            <p:spPr bwMode="auto">
              <a:xfrm>
                <a:off x="2623" y="1798"/>
                <a:ext cx="2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1" name="Rectangle 1112"/>
              <p:cNvSpPr>
                <a:spLocks noChangeArrowheads="1"/>
              </p:cNvSpPr>
              <p:nvPr/>
            </p:nvSpPr>
            <p:spPr bwMode="auto">
              <a:xfrm>
                <a:off x="2634" y="1798"/>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2" name="Rectangle 1113"/>
              <p:cNvSpPr>
                <a:spLocks noChangeArrowheads="1"/>
              </p:cNvSpPr>
              <p:nvPr/>
            </p:nvSpPr>
            <p:spPr bwMode="auto">
              <a:xfrm>
                <a:off x="2634" y="1803"/>
                <a:ext cx="57"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3" name="Rectangle 1114"/>
              <p:cNvSpPr>
                <a:spLocks noChangeArrowheads="1"/>
              </p:cNvSpPr>
              <p:nvPr/>
            </p:nvSpPr>
            <p:spPr bwMode="auto">
              <a:xfrm>
                <a:off x="2672" y="1803"/>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4" name="Rectangle 1115"/>
              <p:cNvSpPr>
                <a:spLocks noChangeArrowheads="1"/>
              </p:cNvSpPr>
              <p:nvPr/>
            </p:nvSpPr>
            <p:spPr bwMode="auto">
              <a:xfrm>
                <a:off x="2672" y="1807"/>
                <a:ext cx="34"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5" name="Rectangle 1116"/>
              <p:cNvSpPr>
                <a:spLocks noChangeArrowheads="1"/>
              </p:cNvSpPr>
              <p:nvPr/>
            </p:nvSpPr>
            <p:spPr bwMode="auto">
              <a:xfrm>
                <a:off x="2691" y="1807"/>
                <a:ext cx="15" cy="27"/>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6" name="Rectangle 1117"/>
              <p:cNvSpPr>
                <a:spLocks noChangeArrowheads="1"/>
              </p:cNvSpPr>
              <p:nvPr/>
            </p:nvSpPr>
            <p:spPr bwMode="auto">
              <a:xfrm>
                <a:off x="2691" y="1816"/>
                <a:ext cx="34"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7" name="Rectangle 1118"/>
              <p:cNvSpPr>
                <a:spLocks noChangeArrowheads="1"/>
              </p:cNvSpPr>
              <p:nvPr/>
            </p:nvSpPr>
            <p:spPr bwMode="auto">
              <a:xfrm>
                <a:off x="2706" y="1816"/>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8" name="Rectangle 1119"/>
              <p:cNvSpPr>
                <a:spLocks noChangeArrowheads="1"/>
              </p:cNvSpPr>
              <p:nvPr/>
            </p:nvSpPr>
            <p:spPr bwMode="auto">
              <a:xfrm>
                <a:off x="2706" y="1821"/>
                <a:ext cx="57"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09" name="Rectangle 1120"/>
              <p:cNvSpPr>
                <a:spLocks noChangeArrowheads="1"/>
              </p:cNvSpPr>
              <p:nvPr/>
            </p:nvSpPr>
            <p:spPr bwMode="auto">
              <a:xfrm>
                <a:off x="2748" y="1821"/>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0" name="Rectangle 1121"/>
              <p:cNvSpPr>
                <a:spLocks noChangeArrowheads="1"/>
              </p:cNvSpPr>
              <p:nvPr/>
            </p:nvSpPr>
            <p:spPr bwMode="auto">
              <a:xfrm>
                <a:off x="2748" y="1825"/>
                <a:ext cx="34"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1" name="Rectangle 1122"/>
              <p:cNvSpPr>
                <a:spLocks noChangeArrowheads="1"/>
              </p:cNvSpPr>
              <p:nvPr/>
            </p:nvSpPr>
            <p:spPr bwMode="auto">
              <a:xfrm>
                <a:off x="2766" y="1825"/>
                <a:ext cx="16" cy="2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2" name="Rectangle 1123"/>
              <p:cNvSpPr>
                <a:spLocks noChangeArrowheads="1"/>
              </p:cNvSpPr>
              <p:nvPr/>
            </p:nvSpPr>
            <p:spPr bwMode="auto">
              <a:xfrm>
                <a:off x="2766" y="1834"/>
                <a:ext cx="27"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3" name="Rectangle 1124"/>
              <p:cNvSpPr>
                <a:spLocks noChangeArrowheads="1"/>
              </p:cNvSpPr>
              <p:nvPr/>
            </p:nvSpPr>
            <p:spPr bwMode="auto">
              <a:xfrm>
                <a:off x="2778" y="1834"/>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4" name="Rectangle 1125"/>
              <p:cNvSpPr>
                <a:spLocks noChangeArrowheads="1"/>
              </p:cNvSpPr>
              <p:nvPr/>
            </p:nvSpPr>
            <p:spPr bwMode="auto">
              <a:xfrm>
                <a:off x="2778" y="1839"/>
                <a:ext cx="2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5" name="Rectangle 1126"/>
              <p:cNvSpPr>
                <a:spLocks noChangeArrowheads="1"/>
              </p:cNvSpPr>
              <p:nvPr/>
            </p:nvSpPr>
            <p:spPr bwMode="auto">
              <a:xfrm>
                <a:off x="2789" y="1839"/>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6" name="Rectangle 1127"/>
              <p:cNvSpPr>
                <a:spLocks noChangeArrowheads="1"/>
              </p:cNvSpPr>
              <p:nvPr/>
            </p:nvSpPr>
            <p:spPr bwMode="auto">
              <a:xfrm>
                <a:off x="2789" y="1844"/>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7" name="Rectangle 1128"/>
              <p:cNvSpPr>
                <a:spLocks noChangeArrowheads="1"/>
              </p:cNvSpPr>
              <p:nvPr/>
            </p:nvSpPr>
            <p:spPr bwMode="auto">
              <a:xfrm>
                <a:off x="2793" y="1844"/>
                <a:ext cx="15" cy="45"/>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8" name="Rectangle 1129"/>
              <p:cNvSpPr>
                <a:spLocks noChangeArrowheads="1"/>
              </p:cNvSpPr>
              <p:nvPr/>
            </p:nvSpPr>
            <p:spPr bwMode="auto">
              <a:xfrm>
                <a:off x="2793" y="1871"/>
                <a:ext cx="30"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19" name="Rectangle 1130"/>
              <p:cNvSpPr>
                <a:spLocks noChangeArrowheads="1"/>
              </p:cNvSpPr>
              <p:nvPr/>
            </p:nvSpPr>
            <p:spPr bwMode="auto">
              <a:xfrm>
                <a:off x="2804" y="1871"/>
                <a:ext cx="19"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0" name="Rectangle 1131"/>
              <p:cNvSpPr>
                <a:spLocks noChangeArrowheads="1"/>
              </p:cNvSpPr>
              <p:nvPr/>
            </p:nvSpPr>
            <p:spPr bwMode="auto">
              <a:xfrm>
                <a:off x="2804" y="1875"/>
                <a:ext cx="34"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1" name="Rectangle 1132"/>
              <p:cNvSpPr>
                <a:spLocks noChangeArrowheads="1"/>
              </p:cNvSpPr>
              <p:nvPr/>
            </p:nvSpPr>
            <p:spPr bwMode="auto">
              <a:xfrm>
                <a:off x="2823" y="1875"/>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2" name="Rectangle 1133"/>
              <p:cNvSpPr>
                <a:spLocks noChangeArrowheads="1"/>
              </p:cNvSpPr>
              <p:nvPr/>
            </p:nvSpPr>
            <p:spPr bwMode="auto">
              <a:xfrm>
                <a:off x="2823" y="1880"/>
                <a:ext cx="27"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3" name="Rectangle 1134"/>
              <p:cNvSpPr>
                <a:spLocks noChangeArrowheads="1"/>
              </p:cNvSpPr>
              <p:nvPr/>
            </p:nvSpPr>
            <p:spPr bwMode="auto">
              <a:xfrm>
                <a:off x="2835" y="1880"/>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4" name="Rectangle 1135"/>
              <p:cNvSpPr>
                <a:spLocks noChangeArrowheads="1"/>
              </p:cNvSpPr>
              <p:nvPr/>
            </p:nvSpPr>
            <p:spPr bwMode="auto">
              <a:xfrm>
                <a:off x="2835" y="1889"/>
                <a:ext cx="26"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5" name="Rectangle 1136"/>
              <p:cNvSpPr>
                <a:spLocks noChangeArrowheads="1"/>
              </p:cNvSpPr>
              <p:nvPr/>
            </p:nvSpPr>
            <p:spPr bwMode="auto">
              <a:xfrm>
                <a:off x="2842" y="1889"/>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6" name="Rectangle 1137"/>
              <p:cNvSpPr>
                <a:spLocks noChangeArrowheads="1"/>
              </p:cNvSpPr>
              <p:nvPr/>
            </p:nvSpPr>
            <p:spPr bwMode="auto">
              <a:xfrm>
                <a:off x="2842" y="1889"/>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7" name="Rectangle 1138"/>
              <p:cNvSpPr>
                <a:spLocks noChangeArrowheads="1"/>
              </p:cNvSpPr>
              <p:nvPr/>
            </p:nvSpPr>
            <p:spPr bwMode="auto">
              <a:xfrm>
                <a:off x="2850" y="1889"/>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8" name="Rectangle 1139"/>
              <p:cNvSpPr>
                <a:spLocks noChangeArrowheads="1"/>
              </p:cNvSpPr>
              <p:nvPr/>
            </p:nvSpPr>
            <p:spPr bwMode="auto">
              <a:xfrm>
                <a:off x="2850" y="1893"/>
                <a:ext cx="45"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29" name="Rectangle 1140"/>
              <p:cNvSpPr>
                <a:spLocks noChangeArrowheads="1"/>
              </p:cNvSpPr>
              <p:nvPr/>
            </p:nvSpPr>
            <p:spPr bwMode="auto">
              <a:xfrm>
                <a:off x="2880" y="1893"/>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0" name="Rectangle 1141"/>
              <p:cNvSpPr>
                <a:spLocks noChangeArrowheads="1"/>
              </p:cNvSpPr>
              <p:nvPr/>
            </p:nvSpPr>
            <p:spPr bwMode="auto">
              <a:xfrm>
                <a:off x="2880" y="1903"/>
                <a:ext cx="49"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1" name="Rectangle 1142"/>
              <p:cNvSpPr>
                <a:spLocks noChangeArrowheads="1"/>
              </p:cNvSpPr>
              <p:nvPr/>
            </p:nvSpPr>
            <p:spPr bwMode="auto">
              <a:xfrm>
                <a:off x="2914" y="1903"/>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2" name="Rectangle 1143"/>
              <p:cNvSpPr>
                <a:spLocks noChangeArrowheads="1"/>
              </p:cNvSpPr>
              <p:nvPr/>
            </p:nvSpPr>
            <p:spPr bwMode="auto">
              <a:xfrm>
                <a:off x="2914" y="1907"/>
                <a:ext cx="42"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3" name="Rectangle 1144"/>
              <p:cNvSpPr>
                <a:spLocks noChangeArrowheads="1"/>
              </p:cNvSpPr>
              <p:nvPr/>
            </p:nvSpPr>
            <p:spPr bwMode="auto">
              <a:xfrm>
                <a:off x="2940" y="1907"/>
                <a:ext cx="1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4" name="Rectangle 1145"/>
              <p:cNvSpPr>
                <a:spLocks noChangeArrowheads="1"/>
              </p:cNvSpPr>
              <p:nvPr/>
            </p:nvSpPr>
            <p:spPr bwMode="auto">
              <a:xfrm>
                <a:off x="2940" y="1907"/>
                <a:ext cx="31"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5" name="Rectangle 1146"/>
              <p:cNvSpPr>
                <a:spLocks noChangeArrowheads="1"/>
              </p:cNvSpPr>
              <p:nvPr/>
            </p:nvSpPr>
            <p:spPr bwMode="auto">
              <a:xfrm>
                <a:off x="2952" y="1907"/>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6" name="Rectangle 1147"/>
              <p:cNvSpPr>
                <a:spLocks noChangeArrowheads="1"/>
              </p:cNvSpPr>
              <p:nvPr/>
            </p:nvSpPr>
            <p:spPr bwMode="auto">
              <a:xfrm>
                <a:off x="2952" y="1912"/>
                <a:ext cx="60"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7" name="Rectangle 1148"/>
              <p:cNvSpPr>
                <a:spLocks noChangeArrowheads="1"/>
              </p:cNvSpPr>
              <p:nvPr/>
            </p:nvSpPr>
            <p:spPr bwMode="auto">
              <a:xfrm>
                <a:off x="2997" y="1912"/>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8" name="Rectangle 1149"/>
              <p:cNvSpPr>
                <a:spLocks noChangeArrowheads="1"/>
              </p:cNvSpPr>
              <p:nvPr/>
            </p:nvSpPr>
            <p:spPr bwMode="auto">
              <a:xfrm>
                <a:off x="2997" y="1921"/>
                <a:ext cx="49"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39" name="Rectangle 1150"/>
              <p:cNvSpPr>
                <a:spLocks noChangeArrowheads="1"/>
              </p:cNvSpPr>
              <p:nvPr/>
            </p:nvSpPr>
            <p:spPr bwMode="auto">
              <a:xfrm>
                <a:off x="3031" y="1921"/>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0" name="Rectangle 1151"/>
              <p:cNvSpPr>
                <a:spLocks noChangeArrowheads="1"/>
              </p:cNvSpPr>
              <p:nvPr/>
            </p:nvSpPr>
            <p:spPr bwMode="auto">
              <a:xfrm>
                <a:off x="3031" y="1921"/>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1" name="Rectangle 1152"/>
              <p:cNvSpPr>
                <a:spLocks noChangeArrowheads="1"/>
              </p:cNvSpPr>
              <p:nvPr/>
            </p:nvSpPr>
            <p:spPr bwMode="auto">
              <a:xfrm>
                <a:off x="3035" y="1921"/>
                <a:ext cx="19"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2" name="Rectangle 1153"/>
              <p:cNvSpPr>
                <a:spLocks noChangeArrowheads="1"/>
              </p:cNvSpPr>
              <p:nvPr/>
            </p:nvSpPr>
            <p:spPr bwMode="auto">
              <a:xfrm>
                <a:off x="3035" y="1925"/>
                <a:ext cx="57"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3" name="Rectangle 1154"/>
              <p:cNvSpPr>
                <a:spLocks noChangeArrowheads="1"/>
              </p:cNvSpPr>
              <p:nvPr/>
            </p:nvSpPr>
            <p:spPr bwMode="auto">
              <a:xfrm>
                <a:off x="3076" y="1925"/>
                <a:ext cx="16" cy="2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4" name="Rectangle 1155"/>
              <p:cNvSpPr>
                <a:spLocks noChangeArrowheads="1"/>
              </p:cNvSpPr>
              <p:nvPr/>
            </p:nvSpPr>
            <p:spPr bwMode="auto">
              <a:xfrm>
                <a:off x="3076" y="1939"/>
                <a:ext cx="27"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5" name="Rectangle 1156"/>
              <p:cNvSpPr>
                <a:spLocks noChangeArrowheads="1"/>
              </p:cNvSpPr>
              <p:nvPr/>
            </p:nvSpPr>
            <p:spPr bwMode="auto">
              <a:xfrm>
                <a:off x="3088" y="1939"/>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6" name="Rectangle 1157"/>
              <p:cNvSpPr>
                <a:spLocks noChangeArrowheads="1"/>
              </p:cNvSpPr>
              <p:nvPr/>
            </p:nvSpPr>
            <p:spPr bwMode="auto">
              <a:xfrm>
                <a:off x="3088" y="1939"/>
                <a:ext cx="38"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7" name="Rectangle 1158"/>
              <p:cNvSpPr>
                <a:spLocks noChangeArrowheads="1"/>
              </p:cNvSpPr>
              <p:nvPr/>
            </p:nvSpPr>
            <p:spPr bwMode="auto">
              <a:xfrm>
                <a:off x="3110" y="1939"/>
                <a:ext cx="16"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8" name="Rectangle 1159"/>
              <p:cNvSpPr>
                <a:spLocks noChangeArrowheads="1"/>
              </p:cNvSpPr>
              <p:nvPr/>
            </p:nvSpPr>
            <p:spPr bwMode="auto">
              <a:xfrm>
                <a:off x="3110" y="1943"/>
                <a:ext cx="42"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49" name="Rectangle 1160"/>
              <p:cNvSpPr>
                <a:spLocks noChangeArrowheads="1"/>
              </p:cNvSpPr>
              <p:nvPr/>
            </p:nvSpPr>
            <p:spPr bwMode="auto">
              <a:xfrm>
                <a:off x="3133" y="1943"/>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0" name="Rectangle 1161"/>
              <p:cNvSpPr>
                <a:spLocks noChangeArrowheads="1"/>
              </p:cNvSpPr>
              <p:nvPr/>
            </p:nvSpPr>
            <p:spPr bwMode="auto">
              <a:xfrm>
                <a:off x="3133" y="1953"/>
                <a:ext cx="46"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1" name="Rectangle 1162"/>
              <p:cNvSpPr>
                <a:spLocks noChangeArrowheads="1"/>
              </p:cNvSpPr>
              <p:nvPr/>
            </p:nvSpPr>
            <p:spPr bwMode="auto">
              <a:xfrm>
                <a:off x="3163" y="1953"/>
                <a:ext cx="1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2" name="Rectangle 1163"/>
              <p:cNvSpPr>
                <a:spLocks noChangeArrowheads="1"/>
              </p:cNvSpPr>
              <p:nvPr/>
            </p:nvSpPr>
            <p:spPr bwMode="auto">
              <a:xfrm>
                <a:off x="3163" y="1957"/>
                <a:ext cx="72"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3" name="Rectangle 1164"/>
              <p:cNvSpPr>
                <a:spLocks noChangeArrowheads="1"/>
              </p:cNvSpPr>
              <p:nvPr/>
            </p:nvSpPr>
            <p:spPr bwMode="auto">
              <a:xfrm>
                <a:off x="3220" y="1957"/>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4" name="Rectangle 1165"/>
              <p:cNvSpPr>
                <a:spLocks noChangeArrowheads="1"/>
              </p:cNvSpPr>
              <p:nvPr/>
            </p:nvSpPr>
            <p:spPr bwMode="auto">
              <a:xfrm>
                <a:off x="3220" y="1966"/>
                <a:ext cx="19"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5" name="Rectangle 1166"/>
              <p:cNvSpPr>
                <a:spLocks noChangeArrowheads="1"/>
              </p:cNvSpPr>
              <p:nvPr/>
            </p:nvSpPr>
            <p:spPr bwMode="auto">
              <a:xfrm>
                <a:off x="3224" y="1966"/>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6" name="Rectangle 1167"/>
              <p:cNvSpPr>
                <a:spLocks noChangeArrowheads="1"/>
              </p:cNvSpPr>
              <p:nvPr/>
            </p:nvSpPr>
            <p:spPr bwMode="auto">
              <a:xfrm>
                <a:off x="3224" y="1971"/>
                <a:ext cx="38"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7" name="Rectangle 1168"/>
              <p:cNvSpPr>
                <a:spLocks noChangeArrowheads="1"/>
              </p:cNvSpPr>
              <p:nvPr/>
            </p:nvSpPr>
            <p:spPr bwMode="auto">
              <a:xfrm>
                <a:off x="3247" y="1971"/>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8" name="Rectangle 1169"/>
              <p:cNvSpPr>
                <a:spLocks noChangeArrowheads="1"/>
              </p:cNvSpPr>
              <p:nvPr/>
            </p:nvSpPr>
            <p:spPr bwMode="auto">
              <a:xfrm>
                <a:off x="3247" y="1971"/>
                <a:ext cx="41"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59" name="Rectangle 1170"/>
              <p:cNvSpPr>
                <a:spLocks noChangeArrowheads="1"/>
              </p:cNvSpPr>
              <p:nvPr/>
            </p:nvSpPr>
            <p:spPr bwMode="auto">
              <a:xfrm>
                <a:off x="3269" y="1971"/>
                <a:ext cx="19"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0" name="Rectangle 1171"/>
              <p:cNvSpPr>
                <a:spLocks noChangeArrowheads="1"/>
              </p:cNvSpPr>
              <p:nvPr/>
            </p:nvSpPr>
            <p:spPr bwMode="auto">
              <a:xfrm>
                <a:off x="3269" y="1975"/>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1" name="Rectangle 1172"/>
              <p:cNvSpPr>
                <a:spLocks noChangeArrowheads="1"/>
              </p:cNvSpPr>
              <p:nvPr/>
            </p:nvSpPr>
            <p:spPr bwMode="auto">
              <a:xfrm>
                <a:off x="3273" y="1975"/>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2" name="Rectangle 1173"/>
              <p:cNvSpPr>
                <a:spLocks noChangeArrowheads="1"/>
              </p:cNvSpPr>
              <p:nvPr/>
            </p:nvSpPr>
            <p:spPr bwMode="auto">
              <a:xfrm>
                <a:off x="3273" y="1984"/>
                <a:ext cx="34"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3" name="Rectangle 1174"/>
              <p:cNvSpPr>
                <a:spLocks noChangeArrowheads="1"/>
              </p:cNvSpPr>
              <p:nvPr/>
            </p:nvSpPr>
            <p:spPr bwMode="auto">
              <a:xfrm>
                <a:off x="3292" y="1984"/>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4" name="Rectangle 1175"/>
              <p:cNvSpPr>
                <a:spLocks noChangeArrowheads="1"/>
              </p:cNvSpPr>
              <p:nvPr/>
            </p:nvSpPr>
            <p:spPr bwMode="auto">
              <a:xfrm>
                <a:off x="3292" y="1989"/>
                <a:ext cx="76"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5" name="Rectangle 1176"/>
              <p:cNvSpPr>
                <a:spLocks noChangeArrowheads="1"/>
              </p:cNvSpPr>
              <p:nvPr/>
            </p:nvSpPr>
            <p:spPr bwMode="auto">
              <a:xfrm>
                <a:off x="3349" y="1989"/>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6" name="Rectangle 1177"/>
              <p:cNvSpPr>
                <a:spLocks noChangeArrowheads="1"/>
              </p:cNvSpPr>
              <p:nvPr/>
            </p:nvSpPr>
            <p:spPr bwMode="auto">
              <a:xfrm>
                <a:off x="3349" y="1989"/>
                <a:ext cx="37"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7" name="Rectangle 1178"/>
              <p:cNvSpPr>
                <a:spLocks noChangeArrowheads="1"/>
              </p:cNvSpPr>
              <p:nvPr/>
            </p:nvSpPr>
            <p:spPr bwMode="auto">
              <a:xfrm>
                <a:off x="3371" y="1989"/>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8" name="Rectangle 1179"/>
              <p:cNvSpPr>
                <a:spLocks noChangeArrowheads="1"/>
              </p:cNvSpPr>
              <p:nvPr/>
            </p:nvSpPr>
            <p:spPr bwMode="auto">
              <a:xfrm>
                <a:off x="3371" y="1998"/>
                <a:ext cx="46"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69" name="Rectangle 1180"/>
              <p:cNvSpPr>
                <a:spLocks noChangeArrowheads="1"/>
              </p:cNvSpPr>
              <p:nvPr/>
            </p:nvSpPr>
            <p:spPr bwMode="auto">
              <a:xfrm>
                <a:off x="3402" y="1998"/>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0" name="Rectangle 1181"/>
              <p:cNvSpPr>
                <a:spLocks noChangeArrowheads="1"/>
              </p:cNvSpPr>
              <p:nvPr/>
            </p:nvSpPr>
            <p:spPr bwMode="auto">
              <a:xfrm>
                <a:off x="3402" y="2002"/>
                <a:ext cx="94"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1" name="Rectangle 1182"/>
              <p:cNvSpPr>
                <a:spLocks noChangeArrowheads="1"/>
              </p:cNvSpPr>
              <p:nvPr/>
            </p:nvSpPr>
            <p:spPr bwMode="auto">
              <a:xfrm>
                <a:off x="3481" y="2002"/>
                <a:ext cx="15"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2" name="Rectangle 1183"/>
              <p:cNvSpPr>
                <a:spLocks noChangeArrowheads="1"/>
              </p:cNvSpPr>
              <p:nvPr/>
            </p:nvSpPr>
            <p:spPr bwMode="auto">
              <a:xfrm>
                <a:off x="3481" y="2007"/>
                <a:ext cx="49"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3" name="Rectangle 1184"/>
              <p:cNvSpPr>
                <a:spLocks noChangeArrowheads="1"/>
              </p:cNvSpPr>
              <p:nvPr/>
            </p:nvSpPr>
            <p:spPr bwMode="auto">
              <a:xfrm>
                <a:off x="3515" y="2007"/>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4" name="Rectangle 1185"/>
              <p:cNvSpPr>
                <a:spLocks noChangeArrowheads="1"/>
              </p:cNvSpPr>
              <p:nvPr/>
            </p:nvSpPr>
            <p:spPr bwMode="auto">
              <a:xfrm>
                <a:off x="3515" y="2012"/>
                <a:ext cx="76"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5" name="Rectangle 1186"/>
              <p:cNvSpPr>
                <a:spLocks noChangeArrowheads="1"/>
              </p:cNvSpPr>
              <p:nvPr/>
            </p:nvSpPr>
            <p:spPr bwMode="auto">
              <a:xfrm>
                <a:off x="3575" y="2012"/>
                <a:ext cx="16"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6" name="Rectangle 1187"/>
              <p:cNvSpPr>
                <a:spLocks noChangeArrowheads="1"/>
              </p:cNvSpPr>
              <p:nvPr/>
            </p:nvSpPr>
            <p:spPr bwMode="auto">
              <a:xfrm>
                <a:off x="3575" y="2016"/>
                <a:ext cx="27"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7" name="Rectangle 1188"/>
              <p:cNvSpPr>
                <a:spLocks noChangeArrowheads="1"/>
              </p:cNvSpPr>
              <p:nvPr/>
            </p:nvSpPr>
            <p:spPr bwMode="auto">
              <a:xfrm>
                <a:off x="3587" y="2016"/>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8" name="Rectangle 1189"/>
              <p:cNvSpPr>
                <a:spLocks noChangeArrowheads="1"/>
              </p:cNvSpPr>
              <p:nvPr/>
            </p:nvSpPr>
            <p:spPr bwMode="auto">
              <a:xfrm>
                <a:off x="3587" y="2025"/>
                <a:ext cx="45"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79" name="Rectangle 1190"/>
              <p:cNvSpPr>
                <a:spLocks noChangeArrowheads="1"/>
              </p:cNvSpPr>
              <p:nvPr/>
            </p:nvSpPr>
            <p:spPr bwMode="auto">
              <a:xfrm>
                <a:off x="3617" y="2025"/>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0" name="Rectangle 1191"/>
              <p:cNvSpPr>
                <a:spLocks noChangeArrowheads="1"/>
              </p:cNvSpPr>
              <p:nvPr/>
            </p:nvSpPr>
            <p:spPr bwMode="auto">
              <a:xfrm>
                <a:off x="3617" y="2030"/>
                <a:ext cx="30"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1" name="Rectangle 1192"/>
              <p:cNvSpPr>
                <a:spLocks noChangeArrowheads="1"/>
              </p:cNvSpPr>
              <p:nvPr/>
            </p:nvSpPr>
            <p:spPr bwMode="auto">
              <a:xfrm>
                <a:off x="3632" y="2030"/>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2" name="Rectangle 1193"/>
              <p:cNvSpPr>
                <a:spLocks noChangeArrowheads="1"/>
              </p:cNvSpPr>
              <p:nvPr/>
            </p:nvSpPr>
            <p:spPr bwMode="auto">
              <a:xfrm>
                <a:off x="3632" y="2034"/>
                <a:ext cx="49"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3" name="Rectangle 1194"/>
              <p:cNvSpPr>
                <a:spLocks noChangeArrowheads="1"/>
              </p:cNvSpPr>
              <p:nvPr/>
            </p:nvSpPr>
            <p:spPr bwMode="auto">
              <a:xfrm>
                <a:off x="3666" y="2034"/>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4" name="Rectangle 1195"/>
              <p:cNvSpPr>
                <a:spLocks noChangeArrowheads="1"/>
              </p:cNvSpPr>
              <p:nvPr/>
            </p:nvSpPr>
            <p:spPr bwMode="auto">
              <a:xfrm>
                <a:off x="3666" y="2039"/>
                <a:ext cx="72"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5" name="Rectangle 1196"/>
              <p:cNvSpPr>
                <a:spLocks noChangeArrowheads="1"/>
              </p:cNvSpPr>
              <p:nvPr/>
            </p:nvSpPr>
            <p:spPr bwMode="auto">
              <a:xfrm>
                <a:off x="3723" y="2039"/>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6" name="Rectangle 1197"/>
              <p:cNvSpPr>
                <a:spLocks noChangeArrowheads="1"/>
              </p:cNvSpPr>
              <p:nvPr/>
            </p:nvSpPr>
            <p:spPr bwMode="auto">
              <a:xfrm>
                <a:off x="3723" y="2043"/>
                <a:ext cx="38"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7" name="Rectangle 1198"/>
              <p:cNvSpPr>
                <a:spLocks noChangeArrowheads="1"/>
              </p:cNvSpPr>
              <p:nvPr/>
            </p:nvSpPr>
            <p:spPr bwMode="auto">
              <a:xfrm>
                <a:off x="3746" y="2043"/>
                <a:ext cx="15"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8" name="Rectangle 1199"/>
              <p:cNvSpPr>
                <a:spLocks noChangeArrowheads="1"/>
              </p:cNvSpPr>
              <p:nvPr/>
            </p:nvSpPr>
            <p:spPr bwMode="auto">
              <a:xfrm>
                <a:off x="3746" y="2048"/>
                <a:ext cx="34"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89" name="Rectangle 1200"/>
              <p:cNvSpPr>
                <a:spLocks noChangeArrowheads="1"/>
              </p:cNvSpPr>
              <p:nvPr/>
            </p:nvSpPr>
            <p:spPr bwMode="auto">
              <a:xfrm>
                <a:off x="3765" y="2048"/>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0" name="Rectangle 1201"/>
              <p:cNvSpPr>
                <a:spLocks noChangeArrowheads="1"/>
              </p:cNvSpPr>
              <p:nvPr/>
            </p:nvSpPr>
            <p:spPr bwMode="auto">
              <a:xfrm>
                <a:off x="3765" y="2052"/>
                <a:ext cx="18"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1" name="Rectangle 1202"/>
              <p:cNvSpPr>
                <a:spLocks noChangeArrowheads="1"/>
              </p:cNvSpPr>
              <p:nvPr/>
            </p:nvSpPr>
            <p:spPr bwMode="auto">
              <a:xfrm>
                <a:off x="3768" y="2052"/>
                <a:ext cx="15"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2" name="Rectangle 1203"/>
              <p:cNvSpPr>
                <a:spLocks noChangeArrowheads="1"/>
              </p:cNvSpPr>
              <p:nvPr/>
            </p:nvSpPr>
            <p:spPr bwMode="auto">
              <a:xfrm>
                <a:off x="3768" y="2057"/>
                <a:ext cx="34"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3" name="Rectangle 1204"/>
              <p:cNvSpPr>
                <a:spLocks noChangeArrowheads="1"/>
              </p:cNvSpPr>
              <p:nvPr/>
            </p:nvSpPr>
            <p:spPr bwMode="auto">
              <a:xfrm>
                <a:off x="3783" y="2057"/>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4" name="Rectangle 1205"/>
              <p:cNvSpPr>
                <a:spLocks noChangeArrowheads="1"/>
              </p:cNvSpPr>
              <p:nvPr/>
            </p:nvSpPr>
            <p:spPr bwMode="auto">
              <a:xfrm>
                <a:off x="3783" y="2062"/>
                <a:ext cx="91"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5" name="Rectangle 1206"/>
              <p:cNvSpPr>
                <a:spLocks noChangeArrowheads="1"/>
              </p:cNvSpPr>
              <p:nvPr/>
            </p:nvSpPr>
            <p:spPr bwMode="auto">
              <a:xfrm>
                <a:off x="3859" y="2062"/>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6" name="Rectangle 1207"/>
              <p:cNvSpPr>
                <a:spLocks noChangeArrowheads="1"/>
              </p:cNvSpPr>
              <p:nvPr/>
            </p:nvSpPr>
            <p:spPr bwMode="auto">
              <a:xfrm>
                <a:off x="3859" y="2066"/>
                <a:ext cx="68"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7" name="Rectangle 1208"/>
              <p:cNvSpPr>
                <a:spLocks noChangeArrowheads="1"/>
              </p:cNvSpPr>
              <p:nvPr/>
            </p:nvSpPr>
            <p:spPr bwMode="auto">
              <a:xfrm>
                <a:off x="3912" y="2066"/>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8" name="Rectangle 1209"/>
              <p:cNvSpPr>
                <a:spLocks noChangeArrowheads="1"/>
              </p:cNvSpPr>
              <p:nvPr/>
            </p:nvSpPr>
            <p:spPr bwMode="auto">
              <a:xfrm>
                <a:off x="3912" y="2071"/>
                <a:ext cx="23"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999" name="Rectangle 1210"/>
              <p:cNvSpPr>
                <a:spLocks noChangeArrowheads="1"/>
              </p:cNvSpPr>
              <p:nvPr/>
            </p:nvSpPr>
            <p:spPr bwMode="auto">
              <a:xfrm>
                <a:off x="3920" y="2071"/>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62518" name="Group 1211"/>
            <p:cNvGrpSpPr>
              <a:grpSpLocks/>
            </p:cNvGrpSpPr>
            <p:nvPr/>
          </p:nvGrpSpPr>
          <p:grpSpPr bwMode="auto">
            <a:xfrm>
              <a:off x="1836" y="1026"/>
              <a:ext cx="2874" cy="1140"/>
              <a:chOff x="1836" y="1026"/>
              <a:chExt cx="2874" cy="1140"/>
            </a:xfrm>
          </p:grpSpPr>
          <p:sp>
            <p:nvSpPr>
              <p:cNvPr id="62600" name="Rectangle 1212"/>
              <p:cNvSpPr>
                <a:spLocks noChangeArrowheads="1"/>
              </p:cNvSpPr>
              <p:nvPr/>
            </p:nvSpPr>
            <p:spPr bwMode="auto">
              <a:xfrm>
                <a:off x="3920" y="2075"/>
                <a:ext cx="30"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01" name="Rectangle 1213"/>
              <p:cNvSpPr>
                <a:spLocks noChangeArrowheads="1"/>
              </p:cNvSpPr>
              <p:nvPr/>
            </p:nvSpPr>
            <p:spPr bwMode="auto">
              <a:xfrm>
                <a:off x="3931" y="2075"/>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02" name="Rectangle 1214"/>
              <p:cNvSpPr>
                <a:spLocks noChangeArrowheads="1"/>
              </p:cNvSpPr>
              <p:nvPr/>
            </p:nvSpPr>
            <p:spPr bwMode="auto">
              <a:xfrm>
                <a:off x="3931" y="2080"/>
                <a:ext cx="30"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03" name="Rectangle 1215"/>
              <p:cNvSpPr>
                <a:spLocks noChangeArrowheads="1"/>
              </p:cNvSpPr>
              <p:nvPr/>
            </p:nvSpPr>
            <p:spPr bwMode="auto">
              <a:xfrm>
                <a:off x="3946" y="2080"/>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04" name="Rectangle 1216"/>
              <p:cNvSpPr>
                <a:spLocks noChangeArrowheads="1"/>
              </p:cNvSpPr>
              <p:nvPr/>
            </p:nvSpPr>
            <p:spPr bwMode="auto">
              <a:xfrm>
                <a:off x="3946" y="2084"/>
                <a:ext cx="117"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05" name="Rectangle 1217"/>
              <p:cNvSpPr>
                <a:spLocks noChangeArrowheads="1"/>
              </p:cNvSpPr>
              <p:nvPr/>
            </p:nvSpPr>
            <p:spPr bwMode="auto">
              <a:xfrm>
                <a:off x="4044" y="2084"/>
                <a:ext cx="19"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06" name="Rectangle 1218"/>
              <p:cNvSpPr>
                <a:spLocks noChangeArrowheads="1"/>
              </p:cNvSpPr>
              <p:nvPr/>
            </p:nvSpPr>
            <p:spPr bwMode="auto">
              <a:xfrm>
                <a:off x="4044" y="2089"/>
                <a:ext cx="34"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07" name="Rectangle 1219"/>
              <p:cNvSpPr>
                <a:spLocks noChangeArrowheads="1"/>
              </p:cNvSpPr>
              <p:nvPr/>
            </p:nvSpPr>
            <p:spPr bwMode="auto">
              <a:xfrm>
                <a:off x="4063" y="2089"/>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08" name="Rectangle 1220"/>
              <p:cNvSpPr>
                <a:spLocks noChangeArrowheads="1"/>
              </p:cNvSpPr>
              <p:nvPr/>
            </p:nvSpPr>
            <p:spPr bwMode="auto">
              <a:xfrm>
                <a:off x="4063" y="2093"/>
                <a:ext cx="2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09" name="Rectangle 1221"/>
              <p:cNvSpPr>
                <a:spLocks noChangeArrowheads="1"/>
              </p:cNvSpPr>
              <p:nvPr/>
            </p:nvSpPr>
            <p:spPr bwMode="auto">
              <a:xfrm>
                <a:off x="4067" y="2093"/>
                <a:ext cx="19"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0" name="Rectangle 1222"/>
              <p:cNvSpPr>
                <a:spLocks noChangeArrowheads="1"/>
              </p:cNvSpPr>
              <p:nvPr/>
            </p:nvSpPr>
            <p:spPr bwMode="auto">
              <a:xfrm>
                <a:off x="4067" y="2098"/>
                <a:ext cx="91"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1" name="Rectangle 1223"/>
              <p:cNvSpPr>
                <a:spLocks noChangeArrowheads="1"/>
              </p:cNvSpPr>
              <p:nvPr/>
            </p:nvSpPr>
            <p:spPr bwMode="auto">
              <a:xfrm>
                <a:off x="4143" y="2098"/>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2" name="Rectangle 1224"/>
              <p:cNvSpPr>
                <a:spLocks noChangeArrowheads="1"/>
              </p:cNvSpPr>
              <p:nvPr/>
            </p:nvSpPr>
            <p:spPr bwMode="auto">
              <a:xfrm>
                <a:off x="4143" y="2102"/>
                <a:ext cx="22"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3" name="Rectangle 1225"/>
              <p:cNvSpPr>
                <a:spLocks noChangeArrowheads="1"/>
              </p:cNvSpPr>
              <p:nvPr/>
            </p:nvSpPr>
            <p:spPr bwMode="auto">
              <a:xfrm>
                <a:off x="4146" y="2102"/>
                <a:ext cx="19" cy="19"/>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4" name="Rectangle 1226"/>
              <p:cNvSpPr>
                <a:spLocks noChangeArrowheads="1"/>
              </p:cNvSpPr>
              <p:nvPr/>
            </p:nvSpPr>
            <p:spPr bwMode="auto">
              <a:xfrm>
                <a:off x="4146" y="2107"/>
                <a:ext cx="53"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5" name="Rectangle 1227"/>
              <p:cNvSpPr>
                <a:spLocks noChangeArrowheads="1"/>
              </p:cNvSpPr>
              <p:nvPr/>
            </p:nvSpPr>
            <p:spPr bwMode="auto">
              <a:xfrm>
                <a:off x="4180" y="2107"/>
                <a:ext cx="1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6" name="Rectangle 1228"/>
              <p:cNvSpPr>
                <a:spLocks noChangeArrowheads="1"/>
              </p:cNvSpPr>
              <p:nvPr/>
            </p:nvSpPr>
            <p:spPr bwMode="auto">
              <a:xfrm>
                <a:off x="4180" y="2112"/>
                <a:ext cx="133" cy="1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7" name="Rectangle 1229"/>
              <p:cNvSpPr>
                <a:spLocks noChangeArrowheads="1"/>
              </p:cNvSpPr>
              <p:nvPr/>
            </p:nvSpPr>
            <p:spPr bwMode="auto">
              <a:xfrm>
                <a:off x="4298" y="2112"/>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8" name="Rectangle 1230"/>
              <p:cNvSpPr>
                <a:spLocks noChangeArrowheads="1"/>
              </p:cNvSpPr>
              <p:nvPr/>
            </p:nvSpPr>
            <p:spPr bwMode="auto">
              <a:xfrm>
                <a:off x="4298" y="2116"/>
                <a:ext cx="18"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19" name="Rectangle 1231"/>
              <p:cNvSpPr>
                <a:spLocks noChangeArrowheads="1"/>
              </p:cNvSpPr>
              <p:nvPr/>
            </p:nvSpPr>
            <p:spPr bwMode="auto">
              <a:xfrm>
                <a:off x="4301" y="2116"/>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0" name="Rectangle 1232"/>
              <p:cNvSpPr>
                <a:spLocks noChangeArrowheads="1"/>
              </p:cNvSpPr>
              <p:nvPr/>
            </p:nvSpPr>
            <p:spPr bwMode="auto">
              <a:xfrm>
                <a:off x="4301" y="2121"/>
                <a:ext cx="72"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1" name="Rectangle 1233"/>
              <p:cNvSpPr>
                <a:spLocks noChangeArrowheads="1"/>
              </p:cNvSpPr>
              <p:nvPr/>
            </p:nvSpPr>
            <p:spPr bwMode="auto">
              <a:xfrm>
                <a:off x="4358" y="2121"/>
                <a:ext cx="15"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2" name="Rectangle 1234"/>
              <p:cNvSpPr>
                <a:spLocks noChangeArrowheads="1"/>
              </p:cNvSpPr>
              <p:nvPr/>
            </p:nvSpPr>
            <p:spPr bwMode="auto">
              <a:xfrm>
                <a:off x="4358" y="2125"/>
                <a:ext cx="34"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3" name="Rectangle 1235"/>
              <p:cNvSpPr>
                <a:spLocks noChangeArrowheads="1"/>
              </p:cNvSpPr>
              <p:nvPr/>
            </p:nvSpPr>
            <p:spPr bwMode="auto">
              <a:xfrm>
                <a:off x="4377" y="2125"/>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4" name="Rectangle 1236"/>
              <p:cNvSpPr>
                <a:spLocks noChangeArrowheads="1"/>
              </p:cNvSpPr>
              <p:nvPr/>
            </p:nvSpPr>
            <p:spPr bwMode="auto">
              <a:xfrm>
                <a:off x="4377" y="2130"/>
                <a:ext cx="178"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5" name="Rectangle 1237"/>
              <p:cNvSpPr>
                <a:spLocks noChangeArrowheads="1"/>
              </p:cNvSpPr>
              <p:nvPr/>
            </p:nvSpPr>
            <p:spPr bwMode="auto">
              <a:xfrm>
                <a:off x="4540" y="2130"/>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6" name="Rectangle 1238"/>
              <p:cNvSpPr>
                <a:spLocks noChangeArrowheads="1"/>
              </p:cNvSpPr>
              <p:nvPr/>
            </p:nvSpPr>
            <p:spPr bwMode="auto">
              <a:xfrm>
                <a:off x="4540" y="2134"/>
                <a:ext cx="60"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7" name="Rectangle 1239"/>
              <p:cNvSpPr>
                <a:spLocks noChangeArrowheads="1"/>
              </p:cNvSpPr>
              <p:nvPr/>
            </p:nvSpPr>
            <p:spPr bwMode="auto">
              <a:xfrm>
                <a:off x="4585" y="2134"/>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8" name="Rectangle 1240"/>
              <p:cNvSpPr>
                <a:spLocks noChangeArrowheads="1"/>
              </p:cNvSpPr>
              <p:nvPr/>
            </p:nvSpPr>
            <p:spPr bwMode="auto">
              <a:xfrm>
                <a:off x="4585" y="2139"/>
                <a:ext cx="49"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29" name="Rectangle 1241"/>
              <p:cNvSpPr>
                <a:spLocks noChangeArrowheads="1"/>
              </p:cNvSpPr>
              <p:nvPr/>
            </p:nvSpPr>
            <p:spPr bwMode="auto">
              <a:xfrm>
                <a:off x="4619" y="2139"/>
                <a:ext cx="15" cy="22"/>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0" name="Rectangle 1242"/>
              <p:cNvSpPr>
                <a:spLocks noChangeArrowheads="1"/>
              </p:cNvSpPr>
              <p:nvPr/>
            </p:nvSpPr>
            <p:spPr bwMode="auto">
              <a:xfrm>
                <a:off x="4619" y="2143"/>
                <a:ext cx="64"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1" name="Rectangle 1243"/>
              <p:cNvSpPr>
                <a:spLocks noChangeArrowheads="1"/>
              </p:cNvSpPr>
              <p:nvPr/>
            </p:nvSpPr>
            <p:spPr bwMode="auto">
              <a:xfrm>
                <a:off x="4668" y="2143"/>
                <a:ext cx="15" cy="23"/>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2" name="Rectangle 1244"/>
              <p:cNvSpPr>
                <a:spLocks noChangeArrowheads="1"/>
              </p:cNvSpPr>
              <p:nvPr/>
            </p:nvSpPr>
            <p:spPr bwMode="auto">
              <a:xfrm>
                <a:off x="4668" y="2152"/>
                <a:ext cx="42" cy="14"/>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3" name="Rectangle 1245"/>
              <p:cNvSpPr>
                <a:spLocks noChangeArrowheads="1"/>
              </p:cNvSpPr>
              <p:nvPr/>
            </p:nvSpPr>
            <p:spPr bwMode="auto">
              <a:xfrm>
                <a:off x="1836" y="1026"/>
                <a:ext cx="23"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4" name="Rectangle 1246"/>
              <p:cNvSpPr>
                <a:spLocks noChangeArrowheads="1"/>
              </p:cNvSpPr>
              <p:nvPr/>
            </p:nvSpPr>
            <p:spPr bwMode="auto">
              <a:xfrm>
                <a:off x="1840" y="1026"/>
                <a:ext cx="19"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5" name="Rectangle 1247"/>
              <p:cNvSpPr>
                <a:spLocks noChangeArrowheads="1"/>
              </p:cNvSpPr>
              <p:nvPr/>
            </p:nvSpPr>
            <p:spPr bwMode="auto">
              <a:xfrm>
                <a:off x="1840" y="1039"/>
                <a:ext cx="42" cy="19"/>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6" name="Rectangle 1248"/>
              <p:cNvSpPr>
                <a:spLocks noChangeArrowheads="1"/>
              </p:cNvSpPr>
              <p:nvPr/>
            </p:nvSpPr>
            <p:spPr bwMode="auto">
              <a:xfrm>
                <a:off x="1863" y="1039"/>
                <a:ext cx="19" cy="3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7" name="Rectangle 1249"/>
              <p:cNvSpPr>
                <a:spLocks noChangeArrowheads="1"/>
              </p:cNvSpPr>
              <p:nvPr/>
            </p:nvSpPr>
            <p:spPr bwMode="auto">
              <a:xfrm>
                <a:off x="1863" y="1058"/>
                <a:ext cx="23"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8" name="Rectangle 1250"/>
              <p:cNvSpPr>
                <a:spLocks noChangeArrowheads="1"/>
              </p:cNvSpPr>
              <p:nvPr/>
            </p:nvSpPr>
            <p:spPr bwMode="auto">
              <a:xfrm>
                <a:off x="1871" y="1058"/>
                <a:ext cx="15"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39" name="Rectangle 1251"/>
              <p:cNvSpPr>
                <a:spLocks noChangeArrowheads="1"/>
              </p:cNvSpPr>
              <p:nvPr/>
            </p:nvSpPr>
            <p:spPr bwMode="auto">
              <a:xfrm>
                <a:off x="1871" y="1067"/>
                <a:ext cx="22"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0" name="Rectangle 1252"/>
              <p:cNvSpPr>
                <a:spLocks noChangeArrowheads="1"/>
              </p:cNvSpPr>
              <p:nvPr/>
            </p:nvSpPr>
            <p:spPr bwMode="auto">
              <a:xfrm>
                <a:off x="1874" y="1067"/>
                <a:ext cx="19"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1" name="Rectangle 1253"/>
              <p:cNvSpPr>
                <a:spLocks noChangeArrowheads="1"/>
              </p:cNvSpPr>
              <p:nvPr/>
            </p:nvSpPr>
            <p:spPr bwMode="auto">
              <a:xfrm>
                <a:off x="1874" y="1076"/>
                <a:ext cx="23"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2" name="Rectangle 1254"/>
              <p:cNvSpPr>
                <a:spLocks noChangeArrowheads="1"/>
              </p:cNvSpPr>
              <p:nvPr/>
            </p:nvSpPr>
            <p:spPr bwMode="auto">
              <a:xfrm>
                <a:off x="1882" y="1076"/>
                <a:ext cx="15"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3" name="Rectangle 1255"/>
              <p:cNvSpPr>
                <a:spLocks noChangeArrowheads="1"/>
              </p:cNvSpPr>
              <p:nvPr/>
            </p:nvSpPr>
            <p:spPr bwMode="auto">
              <a:xfrm>
                <a:off x="1882" y="1089"/>
                <a:ext cx="19" cy="19"/>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4" name="Rectangle 1256"/>
              <p:cNvSpPr>
                <a:spLocks noChangeArrowheads="1"/>
              </p:cNvSpPr>
              <p:nvPr/>
            </p:nvSpPr>
            <p:spPr bwMode="auto">
              <a:xfrm>
                <a:off x="1886" y="1089"/>
                <a:ext cx="15" cy="3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5" name="Rectangle 1257"/>
              <p:cNvSpPr>
                <a:spLocks noChangeArrowheads="1"/>
              </p:cNvSpPr>
              <p:nvPr/>
            </p:nvSpPr>
            <p:spPr bwMode="auto">
              <a:xfrm>
                <a:off x="1886" y="1108"/>
                <a:ext cx="22"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6" name="Rectangle 1258"/>
              <p:cNvSpPr>
                <a:spLocks noChangeArrowheads="1"/>
              </p:cNvSpPr>
              <p:nvPr/>
            </p:nvSpPr>
            <p:spPr bwMode="auto">
              <a:xfrm>
                <a:off x="1893" y="1108"/>
                <a:ext cx="15"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7" name="Rectangle 1259"/>
              <p:cNvSpPr>
                <a:spLocks noChangeArrowheads="1"/>
              </p:cNvSpPr>
              <p:nvPr/>
            </p:nvSpPr>
            <p:spPr bwMode="auto">
              <a:xfrm>
                <a:off x="1893" y="1117"/>
                <a:ext cx="27"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8" name="Rectangle 1260"/>
              <p:cNvSpPr>
                <a:spLocks noChangeArrowheads="1"/>
              </p:cNvSpPr>
              <p:nvPr/>
            </p:nvSpPr>
            <p:spPr bwMode="auto">
              <a:xfrm>
                <a:off x="1905" y="1117"/>
                <a:ext cx="15"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49" name="Rectangle 1261"/>
              <p:cNvSpPr>
                <a:spLocks noChangeArrowheads="1"/>
              </p:cNvSpPr>
              <p:nvPr/>
            </p:nvSpPr>
            <p:spPr bwMode="auto">
              <a:xfrm>
                <a:off x="1905" y="1126"/>
                <a:ext cx="34"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0" name="Rectangle 1262"/>
              <p:cNvSpPr>
                <a:spLocks noChangeArrowheads="1"/>
              </p:cNvSpPr>
              <p:nvPr/>
            </p:nvSpPr>
            <p:spPr bwMode="auto">
              <a:xfrm>
                <a:off x="1923" y="1126"/>
                <a:ext cx="16"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1" name="Rectangle 1263"/>
              <p:cNvSpPr>
                <a:spLocks noChangeArrowheads="1"/>
              </p:cNvSpPr>
              <p:nvPr/>
            </p:nvSpPr>
            <p:spPr bwMode="auto">
              <a:xfrm>
                <a:off x="1923" y="1139"/>
                <a:ext cx="19" cy="19"/>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2" name="Rectangle 1264"/>
              <p:cNvSpPr>
                <a:spLocks noChangeArrowheads="1"/>
              </p:cNvSpPr>
              <p:nvPr/>
            </p:nvSpPr>
            <p:spPr bwMode="auto">
              <a:xfrm>
                <a:off x="1927" y="1139"/>
                <a:ext cx="15" cy="2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3" name="Rectangle 1265"/>
              <p:cNvSpPr>
                <a:spLocks noChangeArrowheads="1"/>
              </p:cNvSpPr>
              <p:nvPr/>
            </p:nvSpPr>
            <p:spPr bwMode="auto">
              <a:xfrm>
                <a:off x="1927" y="1148"/>
                <a:ext cx="34" cy="19"/>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4" name="Rectangle 1266"/>
              <p:cNvSpPr>
                <a:spLocks noChangeArrowheads="1"/>
              </p:cNvSpPr>
              <p:nvPr/>
            </p:nvSpPr>
            <p:spPr bwMode="auto">
              <a:xfrm>
                <a:off x="1942" y="1148"/>
                <a:ext cx="19" cy="50"/>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5" name="Rectangle 1267"/>
              <p:cNvSpPr>
                <a:spLocks noChangeArrowheads="1"/>
              </p:cNvSpPr>
              <p:nvPr/>
            </p:nvSpPr>
            <p:spPr bwMode="auto">
              <a:xfrm>
                <a:off x="1942" y="1185"/>
                <a:ext cx="23"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6" name="Rectangle 1268"/>
              <p:cNvSpPr>
                <a:spLocks noChangeArrowheads="1"/>
              </p:cNvSpPr>
              <p:nvPr/>
            </p:nvSpPr>
            <p:spPr bwMode="auto">
              <a:xfrm>
                <a:off x="1950" y="1185"/>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7" name="Rectangle 1269"/>
              <p:cNvSpPr>
                <a:spLocks noChangeArrowheads="1"/>
              </p:cNvSpPr>
              <p:nvPr/>
            </p:nvSpPr>
            <p:spPr bwMode="auto">
              <a:xfrm>
                <a:off x="1950" y="1189"/>
                <a:ext cx="23" cy="19"/>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8" name="Rectangle 1270"/>
              <p:cNvSpPr>
                <a:spLocks noChangeArrowheads="1"/>
              </p:cNvSpPr>
              <p:nvPr/>
            </p:nvSpPr>
            <p:spPr bwMode="auto">
              <a:xfrm>
                <a:off x="1954" y="1189"/>
                <a:ext cx="19" cy="3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59" name="Rectangle 1271"/>
              <p:cNvSpPr>
                <a:spLocks noChangeArrowheads="1"/>
              </p:cNvSpPr>
              <p:nvPr/>
            </p:nvSpPr>
            <p:spPr bwMode="auto">
              <a:xfrm>
                <a:off x="1954" y="1208"/>
                <a:ext cx="22"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0" name="Rectangle 1272"/>
              <p:cNvSpPr>
                <a:spLocks noChangeArrowheads="1"/>
              </p:cNvSpPr>
              <p:nvPr/>
            </p:nvSpPr>
            <p:spPr bwMode="auto">
              <a:xfrm>
                <a:off x="1961" y="1208"/>
                <a:ext cx="15" cy="31"/>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1" name="Rectangle 1273"/>
              <p:cNvSpPr>
                <a:spLocks noChangeArrowheads="1"/>
              </p:cNvSpPr>
              <p:nvPr/>
            </p:nvSpPr>
            <p:spPr bwMode="auto">
              <a:xfrm>
                <a:off x="1961" y="1226"/>
                <a:ext cx="19"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2" name="Rectangle 1274"/>
              <p:cNvSpPr>
                <a:spLocks noChangeArrowheads="1"/>
              </p:cNvSpPr>
              <p:nvPr/>
            </p:nvSpPr>
            <p:spPr bwMode="auto">
              <a:xfrm>
                <a:off x="1965" y="1226"/>
                <a:ext cx="15"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3" name="Rectangle 1275"/>
              <p:cNvSpPr>
                <a:spLocks noChangeArrowheads="1"/>
              </p:cNvSpPr>
              <p:nvPr/>
            </p:nvSpPr>
            <p:spPr bwMode="auto">
              <a:xfrm>
                <a:off x="1965" y="1235"/>
                <a:ext cx="26"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4" name="Rectangle 1276"/>
              <p:cNvSpPr>
                <a:spLocks noChangeArrowheads="1"/>
              </p:cNvSpPr>
              <p:nvPr/>
            </p:nvSpPr>
            <p:spPr bwMode="auto">
              <a:xfrm>
                <a:off x="1976" y="1235"/>
                <a:ext cx="15"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5" name="Rectangle 1277"/>
              <p:cNvSpPr>
                <a:spLocks noChangeArrowheads="1"/>
              </p:cNvSpPr>
              <p:nvPr/>
            </p:nvSpPr>
            <p:spPr bwMode="auto">
              <a:xfrm>
                <a:off x="1976" y="1248"/>
                <a:ext cx="27" cy="19"/>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6" name="Rectangle 1278"/>
              <p:cNvSpPr>
                <a:spLocks noChangeArrowheads="1"/>
              </p:cNvSpPr>
              <p:nvPr/>
            </p:nvSpPr>
            <p:spPr bwMode="auto">
              <a:xfrm>
                <a:off x="1988" y="1248"/>
                <a:ext cx="15" cy="2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7" name="Rectangle 1279"/>
              <p:cNvSpPr>
                <a:spLocks noChangeArrowheads="1"/>
              </p:cNvSpPr>
              <p:nvPr/>
            </p:nvSpPr>
            <p:spPr bwMode="auto">
              <a:xfrm>
                <a:off x="1988" y="1262"/>
                <a:ext cx="22"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8" name="Rectangle 1280"/>
              <p:cNvSpPr>
                <a:spLocks noChangeArrowheads="1"/>
              </p:cNvSpPr>
              <p:nvPr/>
            </p:nvSpPr>
            <p:spPr bwMode="auto">
              <a:xfrm>
                <a:off x="1991" y="1262"/>
                <a:ext cx="19"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69" name="Rectangle 1281"/>
              <p:cNvSpPr>
                <a:spLocks noChangeArrowheads="1"/>
              </p:cNvSpPr>
              <p:nvPr/>
            </p:nvSpPr>
            <p:spPr bwMode="auto">
              <a:xfrm>
                <a:off x="1991" y="1276"/>
                <a:ext cx="23"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0" name="Rectangle 1282"/>
              <p:cNvSpPr>
                <a:spLocks noChangeArrowheads="1"/>
              </p:cNvSpPr>
              <p:nvPr/>
            </p:nvSpPr>
            <p:spPr bwMode="auto">
              <a:xfrm>
                <a:off x="1999" y="1276"/>
                <a:ext cx="15" cy="50"/>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1" name="Rectangle 1283"/>
              <p:cNvSpPr>
                <a:spLocks noChangeArrowheads="1"/>
              </p:cNvSpPr>
              <p:nvPr/>
            </p:nvSpPr>
            <p:spPr bwMode="auto">
              <a:xfrm>
                <a:off x="1999" y="1312"/>
                <a:ext cx="23"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2" name="Rectangle 1284"/>
              <p:cNvSpPr>
                <a:spLocks noChangeArrowheads="1"/>
              </p:cNvSpPr>
              <p:nvPr/>
            </p:nvSpPr>
            <p:spPr bwMode="auto">
              <a:xfrm>
                <a:off x="2007" y="1312"/>
                <a:ext cx="15" cy="41"/>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3" name="Rectangle 1285"/>
              <p:cNvSpPr>
                <a:spLocks noChangeArrowheads="1"/>
              </p:cNvSpPr>
              <p:nvPr/>
            </p:nvSpPr>
            <p:spPr bwMode="auto">
              <a:xfrm>
                <a:off x="2007" y="1335"/>
                <a:ext cx="26"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4" name="Rectangle 1286"/>
              <p:cNvSpPr>
                <a:spLocks noChangeArrowheads="1"/>
              </p:cNvSpPr>
              <p:nvPr/>
            </p:nvSpPr>
            <p:spPr bwMode="auto">
              <a:xfrm>
                <a:off x="2018" y="1335"/>
                <a:ext cx="15"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5" name="Rectangle 1287"/>
              <p:cNvSpPr>
                <a:spLocks noChangeArrowheads="1"/>
              </p:cNvSpPr>
              <p:nvPr/>
            </p:nvSpPr>
            <p:spPr bwMode="auto">
              <a:xfrm>
                <a:off x="2018" y="1353"/>
                <a:ext cx="19"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6" name="Rectangle 1288"/>
              <p:cNvSpPr>
                <a:spLocks noChangeArrowheads="1"/>
              </p:cNvSpPr>
              <p:nvPr/>
            </p:nvSpPr>
            <p:spPr bwMode="auto">
              <a:xfrm>
                <a:off x="2022" y="1353"/>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7" name="Rectangle 1289"/>
              <p:cNvSpPr>
                <a:spLocks noChangeArrowheads="1"/>
              </p:cNvSpPr>
              <p:nvPr/>
            </p:nvSpPr>
            <p:spPr bwMode="auto">
              <a:xfrm>
                <a:off x="2022" y="1362"/>
                <a:ext cx="22"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8" name="Rectangle 1290"/>
              <p:cNvSpPr>
                <a:spLocks noChangeArrowheads="1"/>
              </p:cNvSpPr>
              <p:nvPr/>
            </p:nvSpPr>
            <p:spPr bwMode="auto">
              <a:xfrm>
                <a:off x="2026" y="1362"/>
                <a:ext cx="18"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79" name="Rectangle 1291"/>
              <p:cNvSpPr>
                <a:spLocks noChangeArrowheads="1"/>
              </p:cNvSpPr>
              <p:nvPr/>
            </p:nvSpPr>
            <p:spPr bwMode="auto">
              <a:xfrm>
                <a:off x="2026" y="1367"/>
                <a:ext cx="30"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0" name="Rectangle 1292"/>
              <p:cNvSpPr>
                <a:spLocks noChangeArrowheads="1"/>
              </p:cNvSpPr>
              <p:nvPr/>
            </p:nvSpPr>
            <p:spPr bwMode="auto">
              <a:xfrm>
                <a:off x="2041" y="1367"/>
                <a:ext cx="15"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1" name="Rectangle 1293"/>
              <p:cNvSpPr>
                <a:spLocks noChangeArrowheads="1"/>
              </p:cNvSpPr>
              <p:nvPr/>
            </p:nvSpPr>
            <p:spPr bwMode="auto">
              <a:xfrm>
                <a:off x="2041" y="1376"/>
                <a:ext cx="19"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2" name="Rectangle 1294"/>
              <p:cNvSpPr>
                <a:spLocks noChangeArrowheads="1"/>
              </p:cNvSpPr>
              <p:nvPr/>
            </p:nvSpPr>
            <p:spPr bwMode="auto">
              <a:xfrm>
                <a:off x="2044" y="1376"/>
                <a:ext cx="16" cy="36"/>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3" name="Rectangle 1295"/>
              <p:cNvSpPr>
                <a:spLocks noChangeArrowheads="1"/>
              </p:cNvSpPr>
              <p:nvPr/>
            </p:nvSpPr>
            <p:spPr bwMode="auto">
              <a:xfrm>
                <a:off x="2044" y="1394"/>
                <a:ext cx="38"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4" name="Rectangle 1296"/>
              <p:cNvSpPr>
                <a:spLocks noChangeArrowheads="1"/>
              </p:cNvSpPr>
              <p:nvPr/>
            </p:nvSpPr>
            <p:spPr bwMode="auto">
              <a:xfrm>
                <a:off x="2067" y="1394"/>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5" name="Rectangle 1297"/>
              <p:cNvSpPr>
                <a:spLocks noChangeArrowheads="1"/>
              </p:cNvSpPr>
              <p:nvPr/>
            </p:nvSpPr>
            <p:spPr bwMode="auto">
              <a:xfrm>
                <a:off x="2067" y="1403"/>
                <a:ext cx="23"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6" name="Rectangle 1298"/>
              <p:cNvSpPr>
                <a:spLocks noChangeArrowheads="1"/>
              </p:cNvSpPr>
              <p:nvPr/>
            </p:nvSpPr>
            <p:spPr bwMode="auto">
              <a:xfrm>
                <a:off x="2075" y="1403"/>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7" name="Rectangle 1299"/>
              <p:cNvSpPr>
                <a:spLocks noChangeArrowheads="1"/>
              </p:cNvSpPr>
              <p:nvPr/>
            </p:nvSpPr>
            <p:spPr bwMode="auto">
              <a:xfrm>
                <a:off x="2075" y="1412"/>
                <a:ext cx="19"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8" name="Rectangle 1300"/>
              <p:cNvSpPr>
                <a:spLocks noChangeArrowheads="1"/>
              </p:cNvSpPr>
              <p:nvPr/>
            </p:nvSpPr>
            <p:spPr bwMode="auto">
              <a:xfrm>
                <a:off x="2078" y="1412"/>
                <a:ext cx="16"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89" name="Rectangle 1301"/>
              <p:cNvSpPr>
                <a:spLocks noChangeArrowheads="1"/>
              </p:cNvSpPr>
              <p:nvPr/>
            </p:nvSpPr>
            <p:spPr bwMode="auto">
              <a:xfrm>
                <a:off x="2078" y="1417"/>
                <a:ext cx="31"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0" name="Rectangle 1302"/>
              <p:cNvSpPr>
                <a:spLocks noChangeArrowheads="1"/>
              </p:cNvSpPr>
              <p:nvPr/>
            </p:nvSpPr>
            <p:spPr bwMode="auto">
              <a:xfrm>
                <a:off x="2090" y="1417"/>
                <a:ext cx="19"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1" name="Rectangle 1303"/>
              <p:cNvSpPr>
                <a:spLocks noChangeArrowheads="1"/>
              </p:cNvSpPr>
              <p:nvPr/>
            </p:nvSpPr>
            <p:spPr bwMode="auto">
              <a:xfrm>
                <a:off x="2090" y="1426"/>
                <a:ext cx="34"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2" name="Rectangle 1304"/>
              <p:cNvSpPr>
                <a:spLocks noChangeArrowheads="1"/>
              </p:cNvSpPr>
              <p:nvPr/>
            </p:nvSpPr>
            <p:spPr bwMode="auto">
              <a:xfrm>
                <a:off x="2109" y="1426"/>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3" name="Rectangle 1305"/>
              <p:cNvSpPr>
                <a:spLocks noChangeArrowheads="1"/>
              </p:cNvSpPr>
              <p:nvPr/>
            </p:nvSpPr>
            <p:spPr bwMode="auto">
              <a:xfrm>
                <a:off x="2109" y="1435"/>
                <a:ext cx="37"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4" name="Rectangle 1306"/>
              <p:cNvSpPr>
                <a:spLocks noChangeArrowheads="1"/>
              </p:cNvSpPr>
              <p:nvPr/>
            </p:nvSpPr>
            <p:spPr bwMode="auto">
              <a:xfrm>
                <a:off x="2131" y="1435"/>
                <a:ext cx="15"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5" name="Rectangle 1307"/>
              <p:cNvSpPr>
                <a:spLocks noChangeArrowheads="1"/>
              </p:cNvSpPr>
              <p:nvPr/>
            </p:nvSpPr>
            <p:spPr bwMode="auto">
              <a:xfrm>
                <a:off x="2131" y="1444"/>
                <a:ext cx="46"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6" name="Rectangle 1308"/>
              <p:cNvSpPr>
                <a:spLocks noChangeArrowheads="1"/>
              </p:cNvSpPr>
              <p:nvPr/>
            </p:nvSpPr>
            <p:spPr bwMode="auto">
              <a:xfrm>
                <a:off x="2158" y="1444"/>
                <a:ext cx="19"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7" name="Rectangle 1309"/>
              <p:cNvSpPr>
                <a:spLocks noChangeArrowheads="1"/>
              </p:cNvSpPr>
              <p:nvPr/>
            </p:nvSpPr>
            <p:spPr bwMode="auto">
              <a:xfrm>
                <a:off x="2158" y="1453"/>
                <a:ext cx="26"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8" name="Rectangle 1310"/>
              <p:cNvSpPr>
                <a:spLocks noChangeArrowheads="1"/>
              </p:cNvSpPr>
              <p:nvPr/>
            </p:nvSpPr>
            <p:spPr bwMode="auto">
              <a:xfrm>
                <a:off x="2169" y="1453"/>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699" name="Rectangle 1311"/>
              <p:cNvSpPr>
                <a:spLocks noChangeArrowheads="1"/>
              </p:cNvSpPr>
              <p:nvPr/>
            </p:nvSpPr>
            <p:spPr bwMode="auto">
              <a:xfrm>
                <a:off x="2169" y="1462"/>
                <a:ext cx="34"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0" name="Rectangle 1312"/>
              <p:cNvSpPr>
                <a:spLocks noChangeArrowheads="1"/>
              </p:cNvSpPr>
              <p:nvPr/>
            </p:nvSpPr>
            <p:spPr bwMode="auto">
              <a:xfrm>
                <a:off x="2188" y="1462"/>
                <a:ext cx="15"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1" name="Rectangle 1313"/>
              <p:cNvSpPr>
                <a:spLocks noChangeArrowheads="1"/>
              </p:cNvSpPr>
              <p:nvPr/>
            </p:nvSpPr>
            <p:spPr bwMode="auto">
              <a:xfrm>
                <a:off x="2188" y="1476"/>
                <a:ext cx="23"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2" name="Rectangle 1314"/>
              <p:cNvSpPr>
                <a:spLocks noChangeArrowheads="1"/>
              </p:cNvSpPr>
              <p:nvPr/>
            </p:nvSpPr>
            <p:spPr bwMode="auto">
              <a:xfrm>
                <a:off x="2192" y="1476"/>
                <a:ext cx="19" cy="50"/>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3" name="Rectangle 1315"/>
              <p:cNvSpPr>
                <a:spLocks noChangeArrowheads="1"/>
              </p:cNvSpPr>
              <p:nvPr/>
            </p:nvSpPr>
            <p:spPr bwMode="auto">
              <a:xfrm>
                <a:off x="2192" y="1512"/>
                <a:ext cx="23"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4" name="Rectangle 1316"/>
              <p:cNvSpPr>
                <a:spLocks noChangeArrowheads="1"/>
              </p:cNvSpPr>
              <p:nvPr/>
            </p:nvSpPr>
            <p:spPr bwMode="auto">
              <a:xfrm>
                <a:off x="2199" y="1512"/>
                <a:ext cx="16"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5" name="Rectangle 1317"/>
              <p:cNvSpPr>
                <a:spLocks noChangeArrowheads="1"/>
              </p:cNvSpPr>
              <p:nvPr/>
            </p:nvSpPr>
            <p:spPr bwMode="auto">
              <a:xfrm>
                <a:off x="2199" y="1521"/>
                <a:ext cx="27"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6" name="Rectangle 1318"/>
              <p:cNvSpPr>
                <a:spLocks noChangeArrowheads="1"/>
              </p:cNvSpPr>
              <p:nvPr/>
            </p:nvSpPr>
            <p:spPr bwMode="auto">
              <a:xfrm>
                <a:off x="2211" y="1521"/>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7" name="Rectangle 1319"/>
              <p:cNvSpPr>
                <a:spLocks noChangeArrowheads="1"/>
              </p:cNvSpPr>
              <p:nvPr/>
            </p:nvSpPr>
            <p:spPr bwMode="auto">
              <a:xfrm>
                <a:off x="2211" y="1526"/>
                <a:ext cx="38"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8" name="Rectangle 1320"/>
              <p:cNvSpPr>
                <a:spLocks noChangeArrowheads="1"/>
              </p:cNvSpPr>
              <p:nvPr/>
            </p:nvSpPr>
            <p:spPr bwMode="auto">
              <a:xfrm>
                <a:off x="2233" y="1526"/>
                <a:ext cx="16"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09" name="Rectangle 1321"/>
              <p:cNvSpPr>
                <a:spLocks noChangeArrowheads="1"/>
              </p:cNvSpPr>
              <p:nvPr/>
            </p:nvSpPr>
            <p:spPr bwMode="auto">
              <a:xfrm>
                <a:off x="2233" y="1535"/>
                <a:ext cx="27"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0" name="Rectangle 1322"/>
              <p:cNvSpPr>
                <a:spLocks noChangeArrowheads="1"/>
              </p:cNvSpPr>
              <p:nvPr/>
            </p:nvSpPr>
            <p:spPr bwMode="auto">
              <a:xfrm>
                <a:off x="2245" y="1535"/>
                <a:ext cx="15"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1" name="Rectangle 1323"/>
              <p:cNvSpPr>
                <a:spLocks noChangeArrowheads="1"/>
              </p:cNvSpPr>
              <p:nvPr/>
            </p:nvSpPr>
            <p:spPr bwMode="auto">
              <a:xfrm>
                <a:off x="2245" y="1544"/>
                <a:ext cx="30"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2" name="Rectangle 1324"/>
              <p:cNvSpPr>
                <a:spLocks noChangeArrowheads="1"/>
              </p:cNvSpPr>
              <p:nvPr/>
            </p:nvSpPr>
            <p:spPr bwMode="auto">
              <a:xfrm>
                <a:off x="2260" y="1544"/>
                <a:ext cx="15" cy="31"/>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3" name="Rectangle 1325"/>
              <p:cNvSpPr>
                <a:spLocks noChangeArrowheads="1"/>
              </p:cNvSpPr>
              <p:nvPr/>
            </p:nvSpPr>
            <p:spPr bwMode="auto">
              <a:xfrm>
                <a:off x="2260" y="1562"/>
                <a:ext cx="30"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4" name="Rectangle 1326"/>
              <p:cNvSpPr>
                <a:spLocks noChangeArrowheads="1"/>
              </p:cNvSpPr>
              <p:nvPr/>
            </p:nvSpPr>
            <p:spPr bwMode="auto">
              <a:xfrm>
                <a:off x="2271" y="1562"/>
                <a:ext cx="19" cy="41"/>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5" name="Rectangle 1327"/>
              <p:cNvSpPr>
                <a:spLocks noChangeArrowheads="1"/>
              </p:cNvSpPr>
              <p:nvPr/>
            </p:nvSpPr>
            <p:spPr bwMode="auto">
              <a:xfrm>
                <a:off x="2271" y="1585"/>
                <a:ext cx="27"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6" name="Rectangle 1328"/>
              <p:cNvSpPr>
                <a:spLocks noChangeArrowheads="1"/>
              </p:cNvSpPr>
              <p:nvPr/>
            </p:nvSpPr>
            <p:spPr bwMode="auto">
              <a:xfrm>
                <a:off x="2283" y="1585"/>
                <a:ext cx="15"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7" name="Rectangle 1329"/>
              <p:cNvSpPr>
                <a:spLocks noChangeArrowheads="1"/>
              </p:cNvSpPr>
              <p:nvPr/>
            </p:nvSpPr>
            <p:spPr bwMode="auto">
              <a:xfrm>
                <a:off x="2283" y="1594"/>
                <a:ext cx="26"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8" name="Rectangle 1330"/>
              <p:cNvSpPr>
                <a:spLocks noChangeArrowheads="1"/>
              </p:cNvSpPr>
              <p:nvPr/>
            </p:nvSpPr>
            <p:spPr bwMode="auto">
              <a:xfrm>
                <a:off x="2294" y="1594"/>
                <a:ext cx="15" cy="41"/>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19" name="Rectangle 1331"/>
              <p:cNvSpPr>
                <a:spLocks noChangeArrowheads="1"/>
              </p:cNvSpPr>
              <p:nvPr/>
            </p:nvSpPr>
            <p:spPr bwMode="auto">
              <a:xfrm>
                <a:off x="2294" y="1621"/>
                <a:ext cx="23"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0" name="Rectangle 1332"/>
              <p:cNvSpPr>
                <a:spLocks noChangeArrowheads="1"/>
              </p:cNvSpPr>
              <p:nvPr/>
            </p:nvSpPr>
            <p:spPr bwMode="auto">
              <a:xfrm>
                <a:off x="2301" y="1621"/>
                <a:ext cx="16"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1" name="Rectangle 1333"/>
              <p:cNvSpPr>
                <a:spLocks noChangeArrowheads="1"/>
              </p:cNvSpPr>
              <p:nvPr/>
            </p:nvSpPr>
            <p:spPr bwMode="auto">
              <a:xfrm>
                <a:off x="2301" y="1625"/>
                <a:ext cx="27" cy="19"/>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2" name="Rectangle 1334"/>
              <p:cNvSpPr>
                <a:spLocks noChangeArrowheads="1"/>
              </p:cNvSpPr>
              <p:nvPr/>
            </p:nvSpPr>
            <p:spPr bwMode="auto">
              <a:xfrm>
                <a:off x="2313" y="1625"/>
                <a:ext cx="15" cy="2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3" name="Rectangle 1335"/>
              <p:cNvSpPr>
                <a:spLocks noChangeArrowheads="1"/>
              </p:cNvSpPr>
              <p:nvPr/>
            </p:nvSpPr>
            <p:spPr bwMode="auto">
              <a:xfrm>
                <a:off x="2313" y="1639"/>
                <a:ext cx="19"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4" name="Rectangle 1336"/>
              <p:cNvSpPr>
                <a:spLocks noChangeArrowheads="1"/>
              </p:cNvSpPr>
              <p:nvPr/>
            </p:nvSpPr>
            <p:spPr bwMode="auto">
              <a:xfrm>
                <a:off x="2317" y="1639"/>
                <a:ext cx="15" cy="46"/>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5" name="Rectangle 1337"/>
              <p:cNvSpPr>
                <a:spLocks noChangeArrowheads="1"/>
              </p:cNvSpPr>
              <p:nvPr/>
            </p:nvSpPr>
            <p:spPr bwMode="auto">
              <a:xfrm>
                <a:off x="2317" y="1671"/>
                <a:ext cx="22"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6" name="Rectangle 1338"/>
              <p:cNvSpPr>
                <a:spLocks noChangeArrowheads="1"/>
              </p:cNvSpPr>
              <p:nvPr/>
            </p:nvSpPr>
            <p:spPr bwMode="auto">
              <a:xfrm>
                <a:off x="2324" y="1671"/>
                <a:ext cx="15"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7" name="Rectangle 1339"/>
              <p:cNvSpPr>
                <a:spLocks noChangeArrowheads="1"/>
              </p:cNvSpPr>
              <p:nvPr/>
            </p:nvSpPr>
            <p:spPr bwMode="auto">
              <a:xfrm>
                <a:off x="2324" y="1689"/>
                <a:ext cx="19"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8" name="Rectangle 1340"/>
              <p:cNvSpPr>
                <a:spLocks noChangeArrowheads="1"/>
              </p:cNvSpPr>
              <p:nvPr/>
            </p:nvSpPr>
            <p:spPr bwMode="auto">
              <a:xfrm>
                <a:off x="2328" y="1689"/>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29" name="Rectangle 1341"/>
              <p:cNvSpPr>
                <a:spLocks noChangeArrowheads="1"/>
              </p:cNvSpPr>
              <p:nvPr/>
            </p:nvSpPr>
            <p:spPr bwMode="auto">
              <a:xfrm>
                <a:off x="2328" y="1694"/>
                <a:ext cx="23"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0" name="Rectangle 1342"/>
              <p:cNvSpPr>
                <a:spLocks noChangeArrowheads="1"/>
              </p:cNvSpPr>
              <p:nvPr/>
            </p:nvSpPr>
            <p:spPr bwMode="auto">
              <a:xfrm>
                <a:off x="2336" y="1694"/>
                <a:ext cx="15" cy="40"/>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1" name="Rectangle 1343"/>
              <p:cNvSpPr>
                <a:spLocks noChangeArrowheads="1"/>
              </p:cNvSpPr>
              <p:nvPr/>
            </p:nvSpPr>
            <p:spPr bwMode="auto">
              <a:xfrm>
                <a:off x="2336" y="1721"/>
                <a:ext cx="26"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2" name="Rectangle 1344"/>
              <p:cNvSpPr>
                <a:spLocks noChangeArrowheads="1"/>
              </p:cNvSpPr>
              <p:nvPr/>
            </p:nvSpPr>
            <p:spPr bwMode="auto">
              <a:xfrm>
                <a:off x="2347" y="1721"/>
                <a:ext cx="15" cy="41"/>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3" name="Rectangle 1345"/>
              <p:cNvSpPr>
                <a:spLocks noChangeArrowheads="1"/>
              </p:cNvSpPr>
              <p:nvPr/>
            </p:nvSpPr>
            <p:spPr bwMode="auto">
              <a:xfrm>
                <a:off x="2347" y="1744"/>
                <a:ext cx="26"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4" name="Rectangle 1346"/>
              <p:cNvSpPr>
                <a:spLocks noChangeArrowheads="1"/>
              </p:cNvSpPr>
              <p:nvPr/>
            </p:nvSpPr>
            <p:spPr bwMode="auto">
              <a:xfrm>
                <a:off x="2358" y="1744"/>
                <a:ext cx="15" cy="50"/>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5" name="Rectangle 1347"/>
              <p:cNvSpPr>
                <a:spLocks noChangeArrowheads="1"/>
              </p:cNvSpPr>
              <p:nvPr/>
            </p:nvSpPr>
            <p:spPr bwMode="auto">
              <a:xfrm>
                <a:off x="2358" y="1780"/>
                <a:ext cx="34"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6" name="Rectangle 1348"/>
              <p:cNvSpPr>
                <a:spLocks noChangeArrowheads="1"/>
              </p:cNvSpPr>
              <p:nvPr/>
            </p:nvSpPr>
            <p:spPr bwMode="auto">
              <a:xfrm>
                <a:off x="2373" y="1780"/>
                <a:ext cx="19"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7" name="Rectangle 1349"/>
              <p:cNvSpPr>
                <a:spLocks noChangeArrowheads="1"/>
              </p:cNvSpPr>
              <p:nvPr/>
            </p:nvSpPr>
            <p:spPr bwMode="auto">
              <a:xfrm>
                <a:off x="2373" y="1789"/>
                <a:ext cx="38"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8" name="Rectangle 1350"/>
              <p:cNvSpPr>
                <a:spLocks noChangeArrowheads="1"/>
              </p:cNvSpPr>
              <p:nvPr/>
            </p:nvSpPr>
            <p:spPr bwMode="auto">
              <a:xfrm>
                <a:off x="2396" y="1789"/>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39" name="Rectangle 1351"/>
              <p:cNvSpPr>
                <a:spLocks noChangeArrowheads="1"/>
              </p:cNvSpPr>
              <p:nvPr/>
            </p:nvSpPr>
            <p:spPr bwMode="auto">
              <a:xfrm>
                <a:off x="2396" y="1794"/>
                <a:ext cx="38"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0" name="Rectangle 1352"/>
              <p:cNvSpPr>
                <a:spLocks noChangeArrowheads="1"/>
              </p:cNvSpPr>
              <p:nvPr/>
            </p:nvSpPr>
            <p:spPr bwMode="auto">
              <a:xfrm>
                <a:off x="2419" y="1794"/>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1" name="Rectangle 1353"/>
              <p:cNvSpPr>
                <a:spLocks noChangeArrowheads="1"/>
              </p:cNvSpPr>
              <p:nvPr/>
            </p:nvSpPr>
            <p:spPr bwMode="auto">
              <a:xfrm>
                <a:off x="2419" y="1807"/>
                <a:ext cx="72"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2" name="Rectangle 1354"/>
              <p:cNvSpPr>
                <a:spLocks noChangeArrowheads="1"/>
              </p:cNvSpPr>
              <p:nvPr/>
            </p:nvSpPr>
            <p:spPr bwMode="auto">
              <a:xfrm>
                <a:off x="2475" y="1807"/>
                <a:ext cx="16"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3" name="Rectangle 1355"/>
              <p:cNvSpPr>
                <a:spLocks noChangeArrowheads="1"/>
              </p:cNvSpPr>
              <p:nvPr/>
            </p:nvSpPr>
            <p:spPr bwMode="auto">
              <a:xfrm>
                <a:off x="2475" y="1821"/>
                <a:ext cx="31"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4" name="Rectangle 1356"/>
              <p:cNvSpPr>
                <a:spLocks noChangeArrowheads="1"/>
              </p:cNvSpPr>
              <p:nvPr/>
            </p:nvSpPr>
            <p:spPr bwMode="auto">
              <a:xfrm>
                <a:off x="2487" y="1821"/>
                <a:ext cx="19"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5" name="Rectangle 1357"/>
              <p:cNvSpPr>
                <a:spLocks noChangeArrowheads="1"/>
              </p:cNvSpPr>
              <p:nvPr/>
            </p:nvSpPr>
            <p:spPr bwMode="auto">
              <a:xfrm>
                <a:off x="2487" y="1830"/>
                <a:ext cx="38"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6" name="Rectangle 1358"/>
              <p:cNvSpPr>
                <a:spLocks noChangeArrowheads="1"/>
              </p:cNvSpPr>
              <p:nvPr/>
            </p:nvSpPr>
            <p:spPr bwMode="auto">
              <a:xfrm>
                <a:off x="2509" y="1830"/>
                <a:ext cx="16"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7" name="Rectangle 1359"/>
              <p:cNvSpPr>
                <a:spLocks noChangeArrowheads="1"/>
              </p:cNvSpPr>
              <p:nvPr/>
            </p:nvSpPr>
            <p:spPr bwMode="auto">
              <a:xfrm>
                <a:off x="2509" y="1839"/>
                <a:ext cx="31"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8" name="Rectangle 1360"/>
              <p:cNvSpPr>
                <a:spLocks noChangeArrowheads="1"/>
              </p:cNvSpPr>
              <p:nvPr/>
            </p:nvSpPr>
            <p:spPr bwMode="auto">
              <a:xfrm>
                <a:off x="2521" y="1839"/>
                <a:ext cx="19"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49" name="Rectangle 1361"/>
              <p:cNvSpPr>
                <a:spLocks noChangeArrowheads="1"/>
              </p:cNvSpPr>
              <p:nvPr/>
            </p:nvSpPr>
            <p:spPr bwMode="auto">
              <a:xfrm>
                <a:off x="2521" y="1848"/>
                <a:ext cx="22"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0" name="Rectangle 1362"/>
              <p:cNvSpPr>
                <a:spLocks noChangeArrowheads="1"/>
              </p:cNvSpPr>
              <p:nvPr/>
            </p:nvSpPr>
            <p:spPr bwMode="auto">
              <a:xfrm>
                <a:off x="2528" y="1848"/>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1" name="Rectangle 1363"/>
              <p:cNvSpPr>
                <a:spLocks noChangeArrowheads="1"/>
              </p:cNvSpPr>
              <p:nvPr/>
            </p:nvSpPr>
            <p:spPr bwMode="auto">
              <a:xfrm>
                <a:off x="2528" y="1857"/>
                <a:ext cx="27"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2" name="Rectangle 1364"/>
              <p:cNvSpPr>
                <a:spLocks noChangeArrowheads="1"/>
              </p:cNvSpPr>
              <p:nvPr/>
            </p:nvSpPr>
            <p:spPr bwMode="auto">
              <a:xfrm>
                <a:off x="2540" y="1857"/>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3" name="Rectangle 1365"/>
              <p:cNvSpPr>
                <a:spLocks noChangeArrowheads="1"/>
              </p:cNvSpPr>
              <p:nvPr/>
            </p:nvSpPr>
            <p:spPr bwMode="auto">
              <a:xfrm>
                <a:off x="2540" y="1862"/>
                <a:ext cx="49"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4" name="Rectangle 1366"/>
              <p:cNvSpPr>
                <a:spLocks noChangeArrowheads="1"/>
              </p:cNvSpPr>
              <p:nvPr/>
            </p:nvSpPr>
            <p:spPr bwMode="auto">
              <a:xfrm>
                <a:off x="2574" y="1862"/>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5" name="Rectangle 1367"/>
              <p:cNvSpPr>
                <a:spLocks noChangeArrowheads="1"/>
              </p:cNvSpPr>
              <p:nvPr/>
            </p:nvSpPr>
            <p:spPr bwMode="auto">
              <a:xfrm>
                <a:off x="2574" y="1871"/>
                <a:ext cx="19"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6" name="Rectangle 1368"/>
              <p:cNvSpPr>
                <a:spLocks noChangeArrowheads="1"/>
              </p:cNvSpPr>
              <p:nvPr/>
            </p:nvSpPr>
            <p:spPr bwMode="auto">
              <a:xfrm>
                <a:off x="2577" y="1871"/>
                <a:ext cx="16"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7" name="Rectangle 1369"/>
              <p:cNvSpPr>
                <a:spLocks noChangeArrowheads="1"/>
              </p:cNvSpPr>
              <p:nvPr/>
            </p:nvSpPr>
            <p:spPr bwMode="auto">
              <a:xfrm>
                <a:off x="2577" y="1880"/>
                <a:ext cx="61"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8" name="Rectangle 1370"/>
              <p:cNvSpPr>
                <a:spLocks noChangeArrowheads="1"/>
              </p:cNvSpPr>
              <p:nvPr/>
            </p:nvSpPr>
            <p:spPr bwMode="auto">
              <a:xfrm>
                <a:off x="2623" y="1880"/>
                <a:ext cx="15"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59" name="Rectangle 1371"/>
              <p:cNvSpPr>
                <a:spLocks noChangeArrowheads="1"/>
              </p:cNvSpPr>
              <p:nvPr/>
            </p:nvSpPr>
            <p:spPr bwMode="auto">
              <a:xfrm>
                <a:off x="2623" y="1898"/>
                <a:ext cx="79"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0" name="Rectangle 1372"/>
              <p:cNvSpPr>
                <a:spLocks noChangeArrowheads="1"/>
              </p:cNvSpPr>
              <p:nvPr/>
            </p:nvSpPr>
            <p:spPr bwMode="auto">
              <a:xfrm>
                <a:off x="2687" y="1898"/>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1" name="Rectangle 1373"/>
              <p:cNvSpPr>
                <a:spLocks noChangeArrowheads="1"/>
              </p:cNvSpPr>
              <p:nvPr/>
            </p:nvSpPr>
            <p:spPr bwMode="auto">
              <a:xfrm>
                <a:off x="2687" y="1907"/>
                <a:ext cx="76"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2" name="Rectangle 1374"/>
              <p:cNvSpPr>
                <a:spLocks noChangeArrowheads="1"/>
              </p:cNvSpPr>
              <p:nvPr/>
            </p:nvSpPr>
            <p:spPr bwMode="auto">
              <a:xfrm>
                <a:off x="2748" y="1907"/>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3" name="Rectangle 1375"/>
              <p:cNvSpPr>
                <a:spLocks noChangeArrowheads="1"/>
              </p:cNvSpPr>
              <p:nvPr/>
            </p:nvSpPr>
            <p:spPr bwMode="auto">
              <a:xfrm>
                <a:off x="2748" y="1912"/>
                <a:ext cx="26"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4" name="Rectangle 1376"/>
              <p:cNvSpPr>
                <a:spLocks noChangeArrowheads="1"/>
              </p:cNvSpPr>
              <p:nvPr/>
            </p:nvSpPr>
            <p:spPr bwMode="auto">
              <a:xfrm>
                <a:off x="2759" y="1912"/>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5" name="Rectangle 1377"/>
              <p:cNvSpPr>
                <a:spLocks noChangeArrowheads="1"/>
              </p:cNvSpPr>
              <p:nvPr/>
            </p:nvSpPr>
            <p:spPr bwMode="auto">
              <a:xfrm>
                <a:off x="2759" y="1921"/>
                <a:ext cx="30"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6" name="Rectangle 1378"/>
              <p:cNvSpPr>
                <a:spLocks noChangeArrowheads="1"/>
              </p:cNvSpPr>
              <p:nvPr/>
            </p:nvSpPr>
            <p:spPr bwMode="auto">
              <a:xfrm>
                <a:off x="2770" y="1921"/>
                <a:ext cx="19" cy="2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7" name="Rectangle 1379"/>
              <p:cNvSpPr>
                <a:spLocks noChangeArrowheads="1"/>
              </p:cNvSpPr>
              <p:nvPr/>
            </p:nvSpPr>
            <p:spPr bwMode="auto">
              <a:xfrm>
                <a:off x="2770" y="1930"/>
                <a:ext cx="38" cy="1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8" name="Rectangle 1380"/>
              <p:cNvSpPr>
                <a:spLocks noChangeArrowheads="1"/>
              </p:cNvSpPr>
              <p:nvPr/>
            </p:nvSpPr>
            <p:spPr bwMode="auto">
              <a:xfrm>
                <a:off x="2793" y="1930"/>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69" name="Rectangle 1381"/>
              <p:cNvSpPr>
                <a:spLocks noChangeArrowheads="1"/>
              </p:cNvSpPr>
              <p:nvPr/>
            </p:nvSpPr>
            <p:spPr bwMode="auto">
              <a:xfrm>
                <a:off x="2793" y="1939"/>
                <a:ext cx="23"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0" name="Rectangle 1382"/>
              <p:cNvSpPr>
                <a:spLocks noChangeArrowheads="1"/>
              </p:cNvSpPr>
              <p:nvPr/>
            </p:nvSpPr>
            <p:spPr bwMode="auto">
              <a:xfrm>
                <a:off x="2801" y="1939"/>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1" name="Rectangle 1383"/>
              <p:cNvSpPr>
                <a:spLocks noChangeArrowheads="1"/>
              </p:cNvSpPr>
              <p:nvPr/>
            </p:nvSpPr>
            <p:spPr bwMode="auto">
              <a:xfrm>
                <a:off x="2801" y="1948"/>
                <a:ext cx="26"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2" name="Rectangle 1384"/>
              <p:cNvSpPr>
                <a:spLocks noChangeArrowheads="1"/>
              </p:cNvSpPr>
              <p:nvPr/>
            </p:nvSpPr>
            <p:spPr bwMode="auto">
              <a:xfrm>
                <a:off x="2808" y="1948"/>
                <a:ext cx="19"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3" name="Rectangle 1385"/>
              <p:cNvSpPr>
                <a:spLocks noChangeArrowheads="1"/>
              </p:cNvSpPr>
              <p:nvPr/>
            </p:nvSpPr>
            <p:spPr bwMode="auto">
              <a:xfrm>
                <a:off x="2808" y="1957"/>
                <a:ext cx="110"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4" name="Rectangle 1386"/>
              <p:cNvSpPr>
                <a:spLocks noChangeArrowheads="1"/>
              </p:cNvSpPr>
              <p:nvPr/>
            </p:nvSpPr>
            <p:spPr bwMode="auto">
              <a:xfrm>
                <a:off x="2903" y="1957"/>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5" name="Rectangle 1387"/>
              <p:cNvSpPr>
                <a:spLocks noChangeArrowheads="1"/>
              </p:cNvSpPr>
              <p:nvPr/>
            </p:nvSpPr>
            <p:spPr bwMode="auto">
              <a:xfrm>
                <a:off x="2903" y="1962"/>
                <a:ext cx="34"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6" name="Rectangle 1388"/>
              <p:cNvSpPr>
                <a:spLocks noChangeArrowheads="1"/>
              </p:cNvSpPr>
              <p:nvPr/>
            </p:nvSpPr>
            <p:spPr bwMode="auto">
              <a:xfrm>
                <a:off x="2918" y="1962"/>
                <a:ext cx="19"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7" name="Rectangle 1389"/>
              <p:cNvSpPr>
                <a:spLocks noChangeArrowheads="1"/>
              </p:cNvSpPr>
              <p:nvPr/>
            </p:nvSpPr>
            <p:spPr bwMode="auto">
              <a:xfrm>
                <a:off x="2918" y="1971"/>
                <a:ext cx="22"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8" name="Rectangle 1390"/>
              <p:cNvSpPr>
                <a:spLocks noChangeArrowheads="1"/>
              </p:cNvSpPr>
              <p:nvPr/>
            </p:nvSpPr>
            <p:spPr bwMode="auto">
              <a:xfrm>
                <a:off x="2921" y="1971"/>
                <a:ext cx="19"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79" name="Rectangle 1391"/>
              <p:cNvSpPr>
                <a:spLocks noChangeArrowheads="1"/>
              </p:cNvSpPr>
              <p:nvPr/>
            </p:nvSpPr>
            <p:spPr bwMode="auto">
              <a:xfrm>
                <a:off x="2921" y="1980"/>
                <a:ext cx="35"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0" name="Rectangle 1392"/>
              <p:cNvSpPr>
                <a:spLocks noChangeArrowheads="1"/>
              </p:cNvSpPr>
              <p:nvPr/>
            </p:nvSpPr>
            <p:spPr bwMode="auto">
              <a:xfrm>
                <a:off x="2940" y="1980"/>
                <a:ext cx="16"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1" name="Rectangle 1393"/>
              <p:cNvSpPr>
                <a:spLocks noChangeArrowheads="1"/>
              </p:cNvSpPr>
              <p:nvPr/>
            </p:nvSpPr>
            <p:spPr bwMode="auto">
              <a:xfrm>
                <a:off x="2940" y="1989"/>
                <a:ext cx="31"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2" name="Rectangle 1394"/>
              <p:cNvSpPr>
                <a:spLocks noChangeArrowheads="1"/>
              </p:cNvSpPr>
              <p:nvPr/>
            </p:nvSpPr>
            <p:spPr bwMode="auto">
              <a:xfrm>
                <a:off x="2952" y="1989"/>
                <a:ext cx="19"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3" name="Rectangle 1395"/>
              <p:cNvSpPr>
                <a:spLocks noChangeArrowheads="1"/>
              </p:cNvSpPr>
              <p:nvPr/>
            </p:nvSpPr>
            <p:spPr bwMode="auto">
              <a:xfrm>
                <a:off x="2952" y="1998"/>
                <a:ext cx="49"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4" name="Rectangle 1396"/>
              <p:cNvSpPr>
                <a:spLocks noChangeArrowheads="1"/>
              </p:cNvSpPr>
              <p:nvPr/>
            </p:nvSpPr>
            <p:spPr bwMode="auto">
              <a:xfrm>
                <a:off x="2986" y="1998"/>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5" name="Rectangle 1397"/>
              <p:cNvSpPr>
                <a:spLocks noChangeArrowheads="1"/>
              </p:cNvSpPr>
              <p:nvPr/>
            </p:nvSpPr>
            <p:spPr bwMode="auto">
              <a:xfrm>
                <a:off x="2986" y="2007"/>
                <a:ext cx="26"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6" name="Rectangle 1398"/>
              <p:cNvSpPr>
                <a:spLocks noChangeArrowheads="1"/>
              </p:cNvSpPr>
              <p:nvPr/>
            </p:nvSpPr>
            <p:spPr bwMode="auto">
              <a:xfrm>
                <a:off x="2997" y="2007"/>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7" name="Rectangle 1399"/>
              <p:cNvSpPr>
                <a:spLocks noChangeArrowheads="1"/>
              </p:cNvSpPr>
              <p:nvPr/>
            </p:nvSpPr>
            <p:spPr bwMode="auto">
              <a:xfrm>
                <a:off x="2997" y="2012"/>
                <a:ext cx="83"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8" name="Rectangle 1400"/>
              <p:cNvSpPr>
                <a:spLocks noChangeArrowheads="1"/>
              </p:cNvSpPr>
              <p:nvPr/>
            </p:nvSpPr>
            <p:spPr bwMode="auto">
              <a:xfrm>
                <a:off x="3065" y="2012"/>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89" name="Rectangle 1401"/>
              <p:cNvSpPr>
                <a:spLocks noChangeArrowheads="1"/>
              </p:cNvSpPr>
              <p:nvPr/>
            </p:nvSpPr>
            <p:spPr bwMode="auto">
              <a:xfrm>
                <a:off x="3065" y="2021"/>
                <a:ext cx="68"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0" name="Rectangle 1402"/>
              <p:cNvSpPr>
                <a:spLocks noChangeArrowheads="1"/>
              </p:cNvSpPr>
              <p:nvPr/>
            </p:nvSpPr>
            <p:spPr bwMode="auto">
              <a:xfrm>
                <a:off x="3118" y="2021"/>
                <a:ext cx="15" cy="36"/>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1" name="Rectangle 1403"/>
              <p:cNvSpPr>
                <a:spLocks noChangeArrowheads="1"/>
              </p:cNvSpPr>
              <p:nvPr/>
            </p:nvSpPr>
            <p:spPr bwMode="auto">
              <a:xfrm>
                <a:off x="3118" y="2039"/>
                <a:ext cx="38"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2" name="Rectangle 1404"/>
              <p:cNvSpPr>
                <a:spLocks noChangeArrowheads="1"/>
              </p:cNvSpPr>
              <p:nvPr/>
            </p:nvSpPr>
            <p:spPr bwMode="auto">
              <a:xfrm>
                <a:off x="3137" y="2039"/>
                <a:ext cx="19"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3" name="Rectangle 1405"/>
              <p:cNvSpPr>
                <a:spLocks noChangeArrowheads="1"/>
              </p:cNvSpPr>
              <p:nvPr/>
            </p:nvSpPr>
            <p:spPr bwMode="auto">
              <a:xfrm>
                <a:off x="3137" y="2048"/>
                <a:ext cx="64"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4" name="Rectangle 1406"/>
              <p:cNvSpPr>
                <a:spLocks noChangeArrowheads="1"/>
              </p:cNvSpPr>
              <p:nvPr/>
            </p:nvSpPr>
            <p:spPr bwMode="auto">
              <a:xfrm>
                <a:off x="3186" y="2048"/>
                <a:ext cx="15" cy="32"/>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5" name="Rectangle 1407"/>
              <p:cNvSpPr>
                <a:spLocks noChangeArrowheads="1"/>
              </p:cNvSpPr>
              <p:nvPr/>
            </p:nvSpPr>
            <p:spPr bwMode="auto">
              <a:xfrm>
                <a:off x="3186" y="2066"/>
                <a:ext cx="19"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6" name="Rectangle 1408"/>
              <p:cNvSpPr>
                <a:spLocks noChangeArrowheads="1"/>
              </p:cNvSpPr>
              <p:nvPr/>
            </p:nvSpPr>
            <p:spPr bwMode="auto">
              <a:xfrm>
                <a:off x="3190" y="2066"/>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7" name="Rectangle 1409"/>
              <p:cNvSpPr>
                <a:spLocks noChangeArrowheads="1"/>
              </p:cNvSpPr>
              <p:nvPr/>
            </p:nvSpPr>
            <p:spPr bwMode="auto">
              <a:xfrm>
                <a:off x="3190" y="2071"/>
                <a:ext cx="38"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8" name="Rectangle 1410"/>
              <p:cNvSpPr>
                <a:spLocks noChangeArrowheads="1"/>
              </p:cNvSpPr>
              <p:nvPr/>
            </p:nvSpPr>
            <p:spPr bwMode="auto">
              <a:xfrm>
                <a:off x="3213" y="2071"/>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799" name="Rectangle 1411"/>
              <p:cNvSpPr>
                <a:spLocks noChangeArrowheads="1"/>
              </p:cNvSpPr>
              <p:nvPr/>
            </p:nvSpPr>
            <p:spPr bwMode="auto">
              <a:xfrm>
                <a:off x="3213" y="2080"/>
                <a:ext cx="26"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62519" name="Rectangle 1412"/>
            <p:cNvSpPr>
              <a:spLocks noChangeArrowheads="1"/>
            </p:cNvSpPr>
            <p:nvPr/>
          </p:nvSpPr>
          <p:spPr bwMode="auto">
            <a:xfrm>
              <a:off x="3224" y="2080"/>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0" name="Rectangle 1413"/>
            <p:cNvSpPr>
              <a:spLocks noChangeArrowheads="1"/>
            </p:cNvSpPr>
            <p:nvPr/>
          </p:nvSpPr>
          <p:spPr bwMode="auto">
            <a:xfrm>
              <a:off x="3224" y="2089"/>
              <a:ext cx="26"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1" name="Rectangle 1414"/>
            <p:cNvSpPr>
              <a:spLocks noChangeArrowheads="1"/>
            </p:cNvSpPr>
            <p:nvPr/>
          </p:nvSpPr>
          <p:spPr bwMode="auto">
            <a:xfrm>
              <a:off x="3235" y="2089"/>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2" name="Rectangle 1415"/>
            <p:cNvSpPr>
              <a:spLocks noChangeArrowheads="1"/>
            </p:cNvSpPr>
            <p:nvPr/>
          </p:nvSpPr>
          <p:spPr bwMode="auto">
            <a:xfrm>
              <a:off x="3235" y="2098"/>
              <a:ext cx="102"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3" name="Rectangle 1416"/>
            <p:cNvSpPr>
              <a:spLocks noChangeArrowheads="1"/>
            </p:cNvSpPr>
            <p:nvPr/>
          </p:nvSpPr>
          <p:spPr bwMode="auto">
            <a:xfrm>
              <a:off x="3322" y="2098"/>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4" name="Rectangle 1417"/>
            <p:cNvSpPr>
              <a:spLocks noChangeArrowheads="1"/>
            </p:cNvSpPr>
            <p:nvPr/>
          </p:nvSpPr>
          <p:spPr bwMode="auto">
            <a:xfrm>
              <a:off x="3322" y="2107"/>
              <a:ext cx="49"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5" name="Rectangle 1418"/>
            <p:cNvSpPr>
              <a:spLocks noChangeArrowheads="1"/>
            </p:cNvSpPr>
            <p:nvPr/>
          </p:nvSpPr>
          <p:spPr bwMode="auto">
            <a:xfrm>
              <a:off x="3352" y="2107"/>
              <a:ext cx="19"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6" name="Rectangle 1419"/>
            <p:cNvSpPr>
              <a:spLocks noChangeArrowheads="1"/>
            </p:cNvSpPr>
            <p:nvPr/>
          </p:nvSpPr>
          <p:spPr bwMode="auto">
            <a:xfrm>
              <a:off x="3352" y="2116"/>
              <a:ext cx="34"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7" name="Rectangle 1420"/>
            <p:cNvSpPr>
              <a:spLocks noChangeArrowheads="1"/>
            </p:cNvSpPr>
            <p:nvPr/>
          </p:nvSpPr>
          <p:spPr bwMode="auto">
            <a:xfrm>
              <a:off x="3371" y="2116"/>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8" name="Rectangle 1421"/>
            <p:cNvSpPr>
              <a:spLocks noChangeArrowheads="1"/>
            </p:cNvSpPr>
            <p:nvPr/>
          </p:nvSpPr>
          <p:spPr bwMode="auto">
            <a:xfrm>
              <a:off x="3371" y="2121"/>
              <a:ext cx="80"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29" name="Rectangle 1422"/>
            <p:cNvSpPr>
              <a:spLocks noChangeArrowheads="1"/>
            </p:cNvSpPr>
            <p:nvPr/>
          </p:nvSpPr>
          <p:spPr bwMode="auto">
            <a:xfrm>
              <a:off x="3432" y="2121"/>
              <a:ext cx="19"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0" name="Rectangle 1423"/>
            <p:cNvSpPr>
              <a:spLocks noChangeArrowheads="1"/>
            </p:cNvSpPr>
            <p:nvPr/>
          </p:nvSpPr>
          <p:spPr bwMode="auto">
            <a:xfrm>
              <a:off x="3432" y="2130"/>
              <a:ext cx="132"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1" name="Rectangle 1424"/>
            <p:cNvSpPr>
              <a:spLocks noChangeArrowheads="1"/>
            </p:cNvSpPr>
            <p:nvPr/>
          </p:nvSpPr>
          <p:spPr bwMode="auto">
            <a:xfrm>
              <a:off x="3549" y="2130"/>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2" name="Rectangle 1425"/>
            <p:cNvSpPr>
              <a:spLocks noChangeArrowheads="1"/>
            </p:cNvSpPr>
            <p:nvPr/>
          </p:nvSpPr>
          <p:spPr bwMode="auto">
            <a:xfrm>
              <a:off x="3549" y="2139"/>
              <a:ext cx="53"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3" name="Rectangle 1426"/>
            <p:cNvSpPr>
              <a:spLocks noChangeArrowheads="1"/>
            </p:cNvSpPr>
            <p:nvPr/>
          </p:nvSpPr>
          <p:spPr bwMode="auto">
            <a:xfrm>
              <a:off x="3587" y="2139"/>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4" name="Rectangle 1427"/>
            <p:cNvSpPr>
              <a:spLocks noChangeArrowheads="1"/>
            </p:cNvSpPr>
            <p:nvPr/>
          </p:nvSpPr>
          <p:spPr bwMode="auto">
            <a:xfrm>
              <a:off x="3587" y="2148"/>
              <a:ext cx="68"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5" name="Rectangle 1428"/>
            <p:cNvSpPr>
              <a:spLocks noChangeArrowheads="1"/>
            </p:cNvSpPr>
            <p:nvPr/>
          </p:nvSpPr>
          <p:spPr bwMode="auto">
            <a:xfrm>
              <a:off x="3636" y="2148"/>
              <a:ext cx="19"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6" name="Rectangle 1429"/>
            <p:cNvSpPr>
              <a:spLocks noChangeArrowheads="1"/>
            </p:cNvSpPr>
            <p:nvPr/>
          </p:nvSpPr>
          <p:spPr bwMode="auto">
            <a:xfrm>
              <a:off x="3636" y="2157"/>
              <a:ext cx="110"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7" name="Rectangle 1430"/>
            <p:cNvSpPr>
              <a:spLocks noChangeArrowheads="1"/>
            </p:cNvSpPr>
            <p:nvPr/>
          </p:nvSpPr>
          <p:spPr bwMode="auto">
            <a:xfrm>
              <a:off x="3730" y="2157"/>
              <a:ext cx="16"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8" name="Rectangle 1431"/>
            <p:cNvSpPr>
              <a:spLocks noChangeArrowheads="1"/>
            </p:cNvSpPr>
            <p:nvPr/>
          </p:nvSpPr>
          <p:spPr bwMode="auto">
            <a:xfrm>
              <a:off x="3730" y="2166"/>
              <a:ext cx="38"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39" name="Rectangle 1432"/>
            <p:cNvSpPr>
              <a:spLocks noChangeArrowheads="1"/>
            </p:cNvSpPr>
            <p:nvPr/>
          </p:nvSpPr>
          <p:spPr bwMode="auto">
            <a:xfrm>
              <a:off x="3749" y="2166"/>
              <a:ext cx="19"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0" name="Rectangle 1433"/>
            <p:cNvSpPr>
              <a:spLocks noChangeArrowheads="1"/>
            </p:cNvSpPr>
            <p:nvPr/>
          </p:nvSpPr>
          <p:spPr bwMode="auto">
            <a:xfrm>
              <a:off x="3749" y="2171"/>
              <a:ext cx="53"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1" name="Rectangle 1434"/>
            <p:cNvSpPr>
              <a:spLocks noChangeArrowheads="1"/>
            </p:cNvSpPr>
            <p:nvPr/>
          </p:nvSpPr>
          <p:spPr bwMode="auto">
            <a:xfrm>
              <a:off x="3783" y="2171"/>
              <a:ext cx="19" cy="36"/>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2" name="Rectangle 1435"/>
            <p:cNvSpPr>
              <a:spLocks noChangeArrowheads="1"/>
            </p:cNvSpPr>
            <p:nvPr/>
          </p:nvSpPr>
          <p:spPr bwMode="auto">
            <a:xfrm>
              <a:off x="3783" y="2189"/>
              <a:ext cx="65"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3" name="Rectangle 1436"/>
            <p:cNvSpPr>
              <a:spLocks noChangeArrowheads="1"/>
            </p:cNvSpPr>
            <p:nvPr/>
          </p:nvSpPr>
          <p:spPr bwMode="auto">
            <a:xfrm>
              <a:off x="3833" y="2189"/>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4" name="Rectangle 1437"/>
            <p:cNvSpPr>
              <a:spLocks noChangeArrowheads="1"/>
            </p:cNvSpPr>
            <p:nvPr/>
          </p:nvSpPr>
          <p:spPr bwMode="auto">
            <a:xfrm>
              <a:off x="3833" y="2198"/>
              <a:ext cx="132"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5" name="Rectangle 1438"/>
            <p:cNvSpPr>
              <a:spLocks noChangeArrowheads="1"/>
            </p:cNvSpPr>
            <p:nvPr/>
          </p:nvSpPr>
          <p:spPr bwMode="auto">
            <a:xfrm>
              <a:off x="3950" y="2198"/>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6" name="Rectangle 1439"/>
            <p:cNvSpPr>
              <a:spLocks noChangeArrowheads="1"/>
            </p:cNvSpPr>
            <p:nvPr/>
          </p:nvSpPr>
          <p:spPr bwMode="auto">
            <a:xfrm>
              <a:off x="3950" y="2207"/>
              <a:ext cx="453"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7" name="Rectangle 1440"/>
            <p:cNvSpPr>
              <a:spLocks noChangeArrowheads="1"/>
            </p:cNvSpPr>
            <p:nvPr/>
          </p:nvSpPr>
          <p:spPr bwMode="auto">
            <a:xfrm>
              <a:off x="4388" y="2207"/>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8" name="Rectangle 1441"/>
            <p:cNvSpPr>
              <a:spLocks noChangeArrowheads="1"/>
            </p:cNvSpPr>
            <p:nvPr/>
          </p:nvSpPr>
          <p:spPr bwMode="auto">
            <a:xfrm>
              <a:off x="4388" y="2216"/>
              <a:ext cx="155" cy="14"/>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49" name="Rectangle 1442"/>
            <p:cNvSpPr>
              <a:spLocks noChangeArrowheads="1"/>
            </p:cNvSpPr>
            <p:nvPr/>
          </p:nvSpPr>
          <p:spPr bwMode="auto">
            <a:xfrm>
              <a:off x="4528" y="2216"/>
              <a:ext cx="15" cy="23"/>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50" name="Rectangle 1443"/>
            <p:cNvSpPr>
              <a:spLocks noChangeArrowheads="1"/>
            </p:cNvSpPr>
            <p:nvPr/>
          </p:nvSpPr>
          <p:spPr bwMode="auto">
            <a:xfrm>
              <a:off x="4528" y="2221"/>
              <a:ext cx="19"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51" name="Rectangle 1444"/>
            <p:cNvSpPr>
              <a:spLocks noChangeArrowheads="1"/>
            </p:cNvSpPr>
            <p:nvPr/>
          </p:nvSpPr>
          <p:spPr bwMode="auto">
            <a:xfrm>
              <a:off x="4532" y="2221"/>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52" name="Rectangle 1445"/>
            <p:cNvSpPr>
              <a:spLocks noChangeArrowheads="1"/>
            </p:cNvSpPr>
            <p:nvPr/>
          </p:nvSpPr>
          <p:spPr bwMode="auto">
            <a:xfrm>
              <a:off x="4532" y="2230"/>
              <a:ext cx="23"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53" name="Rectangle 1446"/>
            <p:cNvSpPr>
              <a:spLocks noChangeArrowheads="1"/>
            </p:cNvSpPr>
            <p:nvPr/>
          </p:nvSpPr>
          <p:spPr bwMode="auto">
            <a:xfrm>
              <a:off x="4540" y="2230"/>
              <a:ext cx="15" cy="27"/>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54" name="Rectangle 1447"/>
            <p:cNvSpPr>
              <a:spLocks noChangeArrowheads="1"/>
            </p:cNvSpPr>
            <p:nvPr/>
          </p:nvSpPr>
          <p:spPr bwMode="auto">
            <a:xfrm>
              <a:off x="4540" y="2239"/>
              <a:ext cx="170"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55" name="Freeform 1448"/>
            <p:cNvSpPr>
              <a:spLocks/>
            </p:cNvSpPr>
            <p:nvPr/>
          </p:nvSpPr>
          <p:spPr bwMode="auto">
            <a:xfrm>
              <a:off x="1795" y="2566"/>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56" name="Freeform 1449"/>
            <p:cNvSpPr>
              <a:spLocks/>
            </p:cNvSpPr>
            <p:nvPr/>
          </p:nvSpPr>
          <p:spPr bwMode="auto">
            <a:xfrm>
              <a:off x="1795" y="2411"/>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57" name="Freeform 1450"/>
            <p:cNvSpPr>
              <a:spLocks/>
            </p:cNvSpPr>
            <p:nvPr/>
          </p:nvSpPr>
          <p:spPr bwMode="auto">
            <a:xfrm>
              <a:off x="1795" y="2261"/>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58" name="Freeform 1451"/>
            <p:cNvSpPr>
              <a:spLocks/>
            </p:cNvSpPr>
            <p:nvPr/>
          </p:nvSpPr>
          <p:spPr bwMode="auto">
            <a:xfrm>
              <a:off x="1795" y="2107"/>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59" name="Freeform 1452"/>
            <p:cNvSpPr>
              <a:spLocks/>
            </p:cNvSpPr>
            <p:nvPr/>
          </p:nvSpPr>
          <p:spPr bwMode="auto">
            <a:xfrm>
              <a:off x="1795" y="1953"/>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0" name="Freeform 1453"/>
            <p:cNvSpPr>
              <a:spLocks/>
            </p:cNvSpPr>
            <p:nvPr/>
          </p:nvSpPr>
          <p:spPr bwMode="auto">
            <a:xfrm>
              <a:off x="1795" y="1798"/>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1" name="Freeform 1454"/>
            <p:cNvSpPr>
              <a:spLocks/>
            </p:cNvSpPr>
            <p:nvPr/>
          </p:nvSpPr>
          <p:spPr bwMode="auto">
            <a:xfrm>
              <a:off x="1795" y="1644"/>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2" name="Freeform 1455"/>
            <p:cNvSpPr>
              <a:spLocks/>
            </p:cNvSpPr>
            <p:nvPr/>
          </p:nvSpPr>
          <p:spPr bwMode="auto">
            <a:xfrm>
              <a:off x="1795" y="1494"/>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3" name="Freeform 1456"/>
            <p:cNvSpPr>
              <a:spLocks/>
            </p:cNvSpPr>
            <p:nvPr/>
          </p:nvSpPr>
          <p:spPr bwMode="auto">
            <a:xfrm>
              <a:off x="1795" y="1339"/>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4" name="Freeform 1457"/>
            <p:cNvSpPr>
              <a:spLocks/>
            </p:cNvSpPr>
            <p:nvPr/>
          </p:nvSpPr>
          <p:spPr bwMode="auto">
            <a:xfrm>
              <a:off x="1795" y="1185"/>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5" name="Freeform 1458"/>
            <p:cNvSpPr>
              <a:spLocks/>
            </p:cNvSpPr>
            <p:nvPr/>
          </p:nvSpPr>
          <p:spPr bwMode="auto">
            <a:xfrm>
              <a:off x="1795" y="1030"/>
              <a:ext cx="49" cy="0"/>
            </a:xfrm>
            <a:custGeom>
              <a:avLst/>
              <a:gdLst>
                <a:gd name="T0" fmla="*/ 2147483647 w 13"/>
                <a:gd name="T1" fmla="*/ 0 w 13"/>
                <a:gd name="T2" fmla="*/ 0 w 13"/>
                <a:gd name="T3" fmla="*/ 0 60000 65536"/>
                <a:gd name="T4" fmla="*/ 0 60000 65536"/>
                <a:gd name="T5" fmla="*/ 0 60000 65536"/>
              </a:gdLst>
              <a:ahLst/>
              <a:cxnLst>
                <a:cxn ang="T3">
                  <a:pos x="T0" y="0"/>
                </a:cxn>
                <a:cxn ang="T4">
                  <a:pos x="T1" y="0"/>
                </a:cxn>
                <a:cxn ang="T5">
                  <a:pos x="T2" y="0"/>
                </a:cxn>
              </a:cxnLst>
              <a:rect l="0" t="0" r="r" b="b"/>
              <a:pathLst>
                <a:path w="13">
                  <a:moveTo>
                    <a:pt x="13" y="0"/>
                  </a:move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6" name="Freeform 1459"/>
            <p:cNvSpPr>
              <a:spLocks/>
            </p:cNvSpPr>
            <p:nvPr/>
          </p:nvSpPr>
          <p:spPr bwMode="auto">
            <a:xfrm>
              <a:off x="1844" y="2566"/>
              <a:ext cx="0" cy="50"/>
            </a:xfrm>
            <a:custGeom>
              <a:avLst/>
              <a:gdLst>
                <a:gd name="T0" fmla="*/ 0 h 11"/>
                <a:gd name="T1" fmla="*/ 2147483647 h 11"/>
                <a:gd name="T2" fmla="*/ 2147483647 h 11"/>
                <a:gd name="T3" fmla="*/ 0 60000 65536"/>
                <a:gd name="T4" fmla="*/ 0 60000 65536"/>
                <a:gd name="T5" fmla="*/ 0 60000 65536"/>
              </a:gdLst>
              <a:ahLst/>
              <a:cxnLst>
                <a:cxn ang="T3">
                  <a:pos x="0" y="T0"/>
                </a:cxn>
                <a:cxn ang="T4">
                  <a:pos x="0" y="T1"/>
                </a:cxn>
                <a:cxn ang="T5">
                  <a:pos x="0" y="T2"/>
                </a:cxn>
              </a:cxnLst>
              <a:rect l="0" t="0" r="r" b="b"/>
              <a:pathLst>
                <a:path h="11">
                  <a:moveTo>
                    <a:pt x="0" y="0"/>
                  </a:moveTo>
                  <a:lnTo>
                    <a:pt x="0" y="11"/>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7" name="Freeform 1460"/>
            <p:cNvSpPr>
              <a:spLocks/>
            </p:cNvSpPr>
            <p:nvPr/>
          </p:nvSpPr>
          <p:spPr bwMode="auto">
            <a:xfrm>
              <a:off x="2320" y="2566"/>
              <a:ext cx="0" cy="50"/>
            </a:xfrm>
            <a:custGeom>
              <a:avLst/>
              <a:gdLst>
                <a:gd name="T0" fmla="*/ 0 h 11"/>
                <a:gd name="T1" fmla="*/ 2147483647 h 11"/>
                <a:gd name="T2" fmla="*/ 2147483647 h 11"/>
                <a:gd name="T3" fmla="*/ 0 60000 65536"/>
                <a:gd name="T4" fmla="*/ 0 60000 65536"/>
                <a:gd name="T5" fmla="*/ 0 60000 65536"/>
              </a:gdLst>
              <a:ahLst/>
              <a:cxnLst>
                <a:cxn ang="T3">
                  <a:pos x="0" y="T0"/>
                </a:cxn>
                <a:cxn ang="T4">
                  <a:pos x="0" y="T1"/>
                </a:cxn>
                <a:cxn ang="T5">
                  <a:pos x="0" y="T2"/>
                </a:cxn>
              </a:cxnLst>
              <a:rect l="0" t="0" r="r" b="b"/>
              <a:pathLst>
                <a:path h="11">
                  <a:moveTo>
                    <a:pt x="0" y="0"/>
                  </a:moveTo>
                  <a:lnTo>
                    <a:pt x="0" y="11"/>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8" name="Freeform 1461"/>
            <p:cNvSpPr>
              <a:spLocks/>
            </p:cNvSpPr>
            <p:nvPr/>
          </p:nvSpPr>
          <p:spPr bwMode="auto">
            <a:xfrm>
              <a:off x="2797" y="2566"/>
              <a:ext cx="0" cy="50"/>
            </a:xfrm>
            <a:custGeom>
              <a:avLst/>
              <a:gdLst>
                <a:gd name="T0" fmla="*/ 0 h 11"/>
                <a:gd name="T1" fmla="*/ 2147483647 h 11"/>
                <a:gd name="T2" fmla="*/ 2147483647 h 11"/>
                <a:gd name="T3" fmla="*/ 0 60000 65536"/>
                <a:gd name="T4" fmla="*/ 0 60000 65536"/>
                <a:gd name="T5" fmla="*/ 0 60000 65536"/>
              </a:gdLst>
              <a:ahLst/>
              <a:cxnLst>
                <a:cxn ang="T3">
                  <a:pos x="0" y="T0"/>
                </a:cxn>
                <a:cxn ang="T4">
                  <a:pos x="0" y="T1"/>
                </a:cxn>
                <a:cxn ang="T5">
                  <a:pos x="0" y="T2"/>
                </a:cxn>
              </a:cxnLst>
              <a:rect l="0" t="0" r="r" b="b"/>
              <a:pathLst>
                <a:path h="11">
                  <a:moveTo>
                    <a:pt x="0" y="0"/>
                  </a:moveTo>
                  <a:lnTo>
                    <a:pt x="0" y="11"/>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69" name="Freeform 1462"/>
            <p:cNvSpPr>
              <a:spLocks/>
            </p:cNvSpPr>
            <p:nvPr/>
          </p:nvSpPr>
          <p:spPr bwMode="auto">
            <a:xfrm>
              <a:off x="3273" y="2566"/>
              <a:ext cx="0" cy="50"/>
            </a:xfrm>
            <a:custGeom>
              <a:avLst/>
              <a:gdLst>
                <a:gd name="T0" fmla="*/ 0 h 11"/>
                <a:gd name="T1" fmla="*/ 2147483647 h 11"/>
                <a:gd name="T2" fmla="*/ 2147483647 h 11"/>
                <a:gd name="T3" fmla="*/ 0 60000 65536"/>
                <a:gd name="T4" fmla="*/ 0 60000 65536"/>
                <a:gd name="T5" fmla="*/ 0 60000 65536"/>
              </a:gdLst>
              <a:ahLst/>
              <a:cxnLst>
                <a:cxn ang="T3">
                  <a:pos x="0" y="T0"/>
                </a:cxn>
                <a:cxn ang="T4">
                  <a:pos x="0" y="T1"/>
                </a:cxn>
                <a:cxn ang="T5">
                  <a:pos x="0" y="T2"/>
                </a:cxn>
              </a:cxnLst>
              <a:rect l="0" t="0" r="r" b="b"/>
              <a:pathLst>
                <a:path h="11">
                  <a:moveTo>
                    <a:pt x="0" y="0"/>
                  </a:moveTo>
                  <a:lnTo>
                    <a:pt x="0" y="11"/>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70" name="Freeform 1463"/>
            <p:cNvSpPr>
              <a:spLocks/>
            </p:cNvSpPr>
            <p:nvPr/>
          </p:nvSpPr>
          <p:spPr bwMode="auto">
            <a:xfrm>
              <a:off x="3749" y="2566"/>
              <a:ext cx="0" cy="50"/>
            </a:xfrm>
            <a:custGeom>
              <a:avLst/>
              <a:gdLst>
                <a:gd name="T0" fmla="*/ 0 h 11"/>
                <a:gd name="T1" fmla="*/ 2147483647 h 11"/>
                <a:gd name="T2" fmla="*/ 2147483647 h 11"/>
                <a:gd name="T3" fmla="*/ 0 60000 65536"/>
                <a:gd name="T4" fmla="*/ 0 60000 65536"/>
                <a:gd name="T5" fmla="*/ 0 60000 65536"/>
              </a:gdLst>
              <a:ahLst/>
              <a:cxnLst>
                <a:cxn ang="T3">
                  <a:pos x="0" y="T0"/>
                </a:cxn>
                <a:cxn ang="T4">
                  <a:pos x="0" y="T1"/>
                </a:cxn>
                <a:cxn ang="T5">
                  <a:pos x="0" y="T2"/>
                </a:cxn>
              </a:cxnLst>
              <a:rect l="0" t="0" r="r" b="b"/>
              <a:pathLst>
                <a:path h="11">
                  <a:moveTo>
                    <a:pt x="0" y="0"/>
                  </a:moveTo>
                  <a:lnTo>
                    <a:pt x="0" y="11"/>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71" name="Freeform 1464"/>
            <p:cNvSpPr>
              <a:spLocks/>
            </p:cNvSpPr>
            <p:nvPr/>
          </p:nvSpPr>
          <p:spPr bwMode="auto">
            <a:xfrm>
              <a:off x="4226" y="2566"/>
              <a:ext cx="0" cy="50"/>
            </a:xfrm>
            <a:custGeom>
              <a:avLst/>
              <a:gdLst>
                <a:gd name="T0" fmla="*/ 0 h 11"/>
                <a:gd name="T1" fmla="*/ 2147483647 h 11"/>
                <a:gd name="T2" fmla="*/ 2147483647 h 11"/>
                <a:gd name="T3" fmla="*/ 0 60000 65536"/>
                <a:gd name="T4" fmla="*/ 0 60000 65536"/>
                <a:gd name="T5" fmla="*/ 0 60000 65536"/>
              </a:gdLst>
              <a:ahLst/>
              <a:cxnLst>
                <a:cxn ang="T3">
                  <a:pos x="0" y="T0"/>
                </a:cxn>
                <a:cxn ang="T4">
                  <a:pos x="0" y="T1"/>
                </a:cxn>
                <a:cxn ang="T5">
                  <a:pos x="0" y="T2"/>
                </a:cxn>
              </a:cxnLst>
              <a:rect l="0" t="0" r="r" b="b"/>
              <a:pathLst>
                <a:path h="11">
                  <a:moveTo>
                    <a:pt x="0" y="0"/>
                  </a:moveTo>
                  <a:lnTo>
                    <a:pt x="0" y="11"/>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72" name="Freeform 1465"/>
            <p:cNvSpPr>
              <a:spLocks/>
            </p:cNvSpPr>
            <p:nvPr/>
          </p:nvSpPr>
          <p:spPr bwMode="auto">
            <a:xfrm>
              <a:off x="4702" y="2566"/>
              <a:ext cx="0" cy="50"/>
            </a:xfrm>
            <a:custGeom>
              <a:avLst/>
              <a:gdLst>
                <a:gd name="T0" fmla="*/ 0 h 11"/>
                <a:gd name="T1" fmla="*/ 2147483647 h 11"/>
                <a:gd name="T2" fmla="*/ 2147483647 h 11"/>
                <a:gd name="T3" fmla="*/ 0 60000 65536"/>
                <a:gd name="T4" fmla="*/ 0 60000 65536"/>
                <a:gd name="T5" fmla="*/ 0 60000 65536"/>
              </a:gdLst>
              <a:ahLst/>
              <a:cxnLst>
                <a:cxn ang="T3">
                  <a:pos x="0" y="T0"/>
                </a:cxn>
                <a:cxn ang="T4">
                  <a:pos x="0" y="T1"/>
                </a:cxn>
                <a:cxn ang="T5">
                  <a:pos x="0" y="T2"/>
                </a:cxn>
              </a:cxnLst>
              <a:rect l="0" t="0" r="r" b="b"/>
              <a:pathLst>
                <a:path h="11">
                  <a:moveTo>
                    <a:pt x="0" y="0"/>
                  </a:moveTo>
                  <a:lnTo>
                    <a:pt x="0" y="11"/>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73" name="Freeform 1466"/>
            <p:cNvSpPr>
              <a:spLocks/>
            </p:cNvSpPr>
            <p:nvPr/>
          </p:nvSpPr>
          <p:spPr bwMode="auto">
            <a:xfrm>
              <a:off x="1844" y="1030"/>
              <a:ext cx="0" cy="1536"/>
            </a:xfrm>
            <a:custGeom>
              <a:avLst/>
              <a:gdLst>
                <a:gd name="T0" fmla="*/ 2147483647 h 338"/>
                <a:gd name="T1" fmla="*/ 0 h 338"/>
                <a:gd name="T2" fmla="*/ 0 h 338"/>
                <a:gd name="T3" fmla="*/ 0 60000 65536"/>
                <a:gd name="T4" fmla="*/ 0 60000 65536"/>
                <a:gd name="T5" fmla="*/ 0 60000 65536"/>
              </a:gdLst>
              <a:ahLst/>
              <a:cxnLst>
                <a:cxn ang="T3">
                  <a:pos x="0" y="T0"/>
                </a:cxn>
                <a:cxn ang="T4">
                  <a:pos x="0" y="T1"/>
                </a:cxn>
                <a:cxn ang="T5">
                  <a:pos x="0" y="T2"/>
                </a:cxn>
              </a:cxnLst>
              <a:rect l="0" t="0" r="r" b="b"/>
              <a:pathLst>
                <a:path h="338">
                  <a:moveTo>
                    <a:pt x="0" y="338"/>
                  </a:moveTo>
                  <a:lnTo>
                    <a:pt x="0" y="0"/>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74" name="Freeform 1467"/>
            <p:cNvSpPr>
              <a:spLocks/>
            </p:cNvSpPr>
            <p:nvPr/>
          </p:nvSpPr>
          <p:spPr bwMode="auto">
            <a:xfrm>
              <a:off x="1844" y="2566"/>
              <a:ext cx="2858" cy="0"/>
            </a:xfrm>
            <a:custGeom>
              <a:avLst/>
              <a:gdLst>
                <a:gd name="T0" fmla="*/ 0 w 756"/>
                <a:gd name="T1" fmla="*/ 2147483647 w 756"/>
                <a:gd name="T2" fmla="*/ 2147483647 w 756"/>
                <a:gd name="T3" fmla="*/ 0 60000 65536"/>
                <a:gd name="T4" fmla="*/ 0 60000 65536"/>
                <a:gd name="T5" fmla="*/ 0 60000 65536"/>
              </a:gdLst>
              <a:ahLst/>
              <a:cxnLst>
                <a:cxn ang="T3">
                  <a:pos x="T0" y="0"/>
                </a:cxn>
                <a:cxn ang="T4">
                  <a:pos x="T1" y="0"/>
                </a:cxn>
                <a:cxn ang="T5">
                  <a:pos x="T2" y="0"/>
                </a:cxn>
              </a:cxnLst>
              <a:rect l="0" t="0" r="r" b="b"/>
              <a:pathLst>
                <a:path w="756">
                  <a:moveTo>
                    <a:pt x="0" y="0"/>
                  </a:moveTo>
                  <a:lnTo>
                    <a:pt x="756" y="0"/>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75" name="Rectangle 1468"/>
            <p:cNvSpPr>
              <a:spLocks noChangeArrowheads="1"/>
            </p:cNvSpPr>
            <p:nvPr/>
          </p:nvSpPr>
          <p:spPr bwMode="auto">
            <a:xfrm>
              <a:off x="1719" y="2512"/>
              <a:ext cx="4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rgbClr val="000066"/>
                  </a:solidFill>
                  <a:latin typeface="Arial" pitchFamily="34" charset="0"/>
                  <a:cs typeface="Arial" pitchFamily="34" charset="0"/>
                </a:rPr>
                <a:t>0</a:t>
              </a:r>
              <a:endParaRPr lang="en-GB">
                <a:solidFill>
                  <a:srgbClr val="000066"/>
                </a:solidFill>
                <a:latin typeface="Arial" pitchFamily="34" charset="0"/>
                <a:cs typeface="Arial" pitchFamily="34" charset="0"/>
              </a:endParaRPr>
            </a:p>
          </p:txBody>
        </p:sp>
        <p:sp>
          <p:nvSpPr>
            <p:cNvPr id="62576" name="Rectangle 1469"/>
            <p:cNvSpPr>
              <a:spLocks noChangeArrowheads="1"/>
            </p:cNvSpPr>
            <p:nvPr/>
          </p:nvSpPr>
          <p:spPr bwMode="auto">
            <a:xfrm>
              <a:off x="1640" y="2203"/>
              <a:ext cx="10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0.2</a:t>
              </a:r>
              <a:endParaRPr lang="en-GB">
                <a:solidFill>
                  <a:schemeClr val="tx1"/>
                </a:solidFill>
                <a:latin typeface="Arial" pitchFamily="34" charset="0"/>
                <a:cs typeface="Arial" pitchFamily="34" charset="0"/>
              </a:endParaRPr>
            </a:p>
          </p:txBody>
        </p:sp>
        <p:sp>
          <p:nvSpPr>
            <p:cNvPr id="62577" name="Rectangle 1470"/>
            <p:cNvSpPr>
              <a:spLocks noChangeArrowheads="1"/>
            </p:cNvSpPr>
            <p:nvPr/>
          </p:nvSpPr>
          <p:spPr bwMode="auto">
            <a:xfrm>
              <a:off x="1640" y="1898"/>
              <a:ext cx="10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0.4</a:t>
              </a:r>
              <a:endParaRPr lang="en-GB">
                <a:solidFill>
                  <a:schemeClr val="tx1"/>
                </a:solidFill>
                <a:latin typeface="Arial" pitchFamily="34" charset="0"/>
                <a:cs typeface="Arial" pitchFamily="34" charset="0"/>
              </a:endParaRPr>
            </a:p>
          </p:txBody>
        </p:sp>
        <p:sp>
          <p:nvSpPr>
            <p:cNvPr id="62578" name="Rectangle 1471"/>
            <p:cNvSpPr>
              <a:spLocks noChangeArrowheads="1"/>
            </p:cNvSpPr>
            <p:nvPr/>
          </p:nvSpPr>
          <p:spPr bwMode="auto">
            <a:xfrm>
              <a:off x="1640" y="1589"/>
              <a:ext cx="10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0.6</a:t>
              </a:r>
              <a:endParaRPr lang="en-GB">
                <a:solidFill>
                  <a:schemeClr val="tx1"/>
                </a:solidFill>
                <a:latin typeface="Arial" pitchFamily="34" charset="0"/>
                <a:cs typeface="Arial" pitchFamily="34" charset="0"/>
              </a:endParaRPr>
            </a:p>
          </p:txBody>
        </p:sp>
        <p:sp>
          <p:nvSpPr>
            <p:cNvPr id="62579" name="Rectangle 1472"/>
            <p:cNvSpPr>
              <a:spLocks noChangeArrowheads="1"/>
            </p:cNvSpPr>
            <p:nvPr/>
          </p:nvSpPr>
          <p:spPr bwMode="auto">
            <a:xfrm>
              <a:off x="1640" y="1281"/>
              <a:ext cx="10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0.8</a:t>
              </a:r>
              <a:endParaRPr lang="en-GB">
                <a:solidFill>
                  <a:schemeClr val="tx1"/>
                </a:solidFill>
                <a:latin typeface="Arial" pitchFamily="34" charset="0"/>
                <a:cs typeface="Arial" pitchFamily="34" charset="0"/>
              </a:endParaRPr>
            </a:p>
          </p:txBody>
        </p:sp>
        <p:sp>
          <p:nvSpPr>
            <p:cNvPr id="62580" name="Rectangle 1473"/>
            <p:cNvSpPr>
              <a:spLocks noChangeArrowheads="1"/>
            </p:cNvSpPr>
            <p:nvPr/>
          </p:nvSpPr>
          <p:spPr bwMode="auto">
            <a:xfrm>
              <a:off x="1719" y="976"/>
              <a:ext cx="4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latin typeface="Arial" pitchFamily="34" charset="0"/>
                  <a:cs typeface="Arial" pitchFamily="34" charset="0"/>
                </a:rPr>
                <a:t>1</a:t>
              </a:r>
              <a:endParaRPr lang="en-GB">
                <a:latin typeface="Arial" pitchFamily="34" charset="0"/>
                <a:cs typeface="Arial" pitchFamily="34" charset="0"/>
              </a:endParaRPr>
            </a:p>
          </p:txBody>
        </p:sp>
        <p:sp>
          <p:nvSpPr>
            <p:cNvPr id="62581" name="Rectangle 1474"/>
            <p:cNvSpPr>
              <a:spLocks noChangeArrowheads="1"/>
            </p:cNvSpPr>
            <p:nvPr/>
          </p:nvSpPr>
          <p:spPr bwMode="auto">
            <a:xfrm>
              <a:off x="1821" y="2593"/>
              <a:ext cx="4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rgbClr val="FFFFFF"/>
                  </a:solidFill>
                  <a:latin typeface="Arial" pitchFamily="34" charset="0"/>
                  <a:cs typeface="Arial" pitchFamily="34" charset="0"/>
                </a:rPr>
                <a:t>0</a:t>
              </a:r>
              <a:endParaRPr lang="en-GB">
                <a:latin typeface="Arial" pitchFamily="34" charset="0"/>
                <a:cs typeface="Arial" pitchFamily="34" charset="0"/>
              </a:endParaRPr>
            </a:p>
          </p:txBody>
        </p:sp>
        <p:sp>
          <p:nvSpPr>
            <p:cNvPr id="62582" name="Rectangle 1475"/>
            <p:cNvSpPr>
              <a:spLocks noChangeArrowheads="1"/>
            </p:cNvSpPr>
            <p:nvPr/>
          </p:nvSpPr>
          <p:spPr bwMode="auto">
            <a:xfrm>
              <a:off x="2294" y="2593"/>
              <a:ext cx="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3</a:t>
              </a:r>
              <a:endParaRPr lang="en-GB">
                <a:solidFill>
                  <a:schemeClr val="tx1"/>
                </a:solidFill>
                <a:latin typeface="Arial" pitchFamily="34" charset="0"/>
                <a:cs typeface="Arial" pitchFamily="34" charset="0"/>
              </a:endParaRPr>
            </a:p>
          </p:txBody>
        </p:sp>
        <p:sp>
          <p:nvSpPr>
            <p:cNvPr id="62583" name="Rectangle 1476"/>
            <p:cNvSpPr>
              <a:spLocks noChangeArrowheads="1"/>
            </p:cNvSpPr>
            <p:nvPr/>
          </p:nvSpPr>
          <p:spPr bwMode="auto">
            <a:xfrm>
              <a:off x="2770" y="2593"/>
              <a:ext cx="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6</a:t>
              </a:r>
              <a:endParaRPr lang="en-GB">
                <a:solidFill>
                  <a:schemeClr val="tx1"/>
                </a:solidFill>
                <a:latin typeface="Arial" pitchFamily="34" charset="0"/>
                <a:cs typeface="Arial" pitchFamily="34" charset="0"/>
              </a:endParaRPr>
            </a:p>
          </p:txBody>
        </p:sp>
        <p:sp>
          <p:nvSpPr>
            <p:cNvPr id="62584" name="Rectangle 1477"/>
            <p:cNvSpPr>
              <a:spLocks noChangeArrowheads="1"/>
            </p:cNvSpPr>
            <p:nvPr/>
          </p:nvSpPr>
          <p:spPr bwMode="auto">
            <a:xfrm>
              <a:off x="3247" y="2593"/>
              <a:ext cx="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9</a:t>
              </a:r>
              <a:endParaRPr lang="en-GB">
                <a:solidFill>
                  <a:schemeClr val="tx1"/>
                </a:solidFill>
                <a:latin typeface="Arial" pitchFamily="34" charset="0"/>
                <a:cs typeface="Arial" pitchFamily="34" charset="0"/>
              </a:endParaRPr>
            </a:p>
          </p:txBody>
        </p:sp>
        <p:sp>
          <p:nvSpPr>
            <p:cNvPr id="62585" name="Rectangle 1478"/>
            <p:cNvSpPr>
              <a:spLocks noChangeArrowheads="1"/>
            </p:cNvSpPr>
            <p:nvPr/>
          </p:nvSpPr>
          <p:spPr bwMode="auto">
            <a:xfrm>
              <a:off x="3696" y="2593"/>
              <a:ext cx="8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12</a:t>
              </a:r>
              <a:endParaRPr lang="en-GB">
                <a:solidFill>
                  <a:schemeClr val="tx1"/>
                </a:solidFill>
                <a:latin typeface="Arial" pitchFamily="34" charset="0"/>
                <a:cs typeface="Arial" pitchFamily="34" charset="0"/>
              </a:endParaRPr>
            </a:p>
          </p:txBody>
        </p:sp>
        <p:sp>
          <p:nvSpPr>
            <p:cNvPr id="62586" name="Rectangle 1479"/>
            <p:cNvSpPr>
              <a:spLocks noChangeArrowheads="1"/>
            </p:cNvSpPr>
            <p:nvPr/>
          </p:nvSpPr>
          <p:spPr bwMode="auto">
            <a:xfrm>
              <a:off x="4173" y="2593"/>
              <a:ext cx="8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15</a:t>
              </a:r>
              <a:endParaRPr lang="en-GB">
                <a:solidFill>
                  <a:schemeClr val="tx1"/>
                </a:solidFill>
                <a:latin typeface="Arial" pitchFamily="34" charset="0"/>
                <a:cs typeface="Arial" pitchFamily="34" charset="0"/>
              </a:endParaRPr>
            </a:p>
          </p:txBody>
        </p:sp>
        <p:sp>
          <p:nvSpPr>
            <p:cNvPr id="62587" name="Rectangle 1480"/>
            <p:cNvSpPr>
              <a:spLocks noChangeArrowheads="1"/>
            </p:cNvSpPr>
            <p:nvPr/>
          </p:nvSpPr>
          <p:spPr bwMode="auto">
            <a:xfrm>
              <a:off x="4649" y="2593"/>
              <a:ext cx="8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200">
                  <a:solidFill>
                    <a:schemeClr val="tx1"/>
                  </a:solidFill>
                  <a:latin typeface="Arial" pitchFamily="34" charset="0"/>
                  <a:cs typeface="Arial" pitchFamily="34" charset="0"/>
                </a:rPr>
                <a:t>18</a:t>
              </a:r>
              <a:endParaRPr lang="en-GB">
                <a:solidFill>
                  <a:schemeClr val="tx1"/>
                </a:solidFill>
                <a:latin typeface="Arial" pitchFamily="34" charset="0"/>
                <a:cs typeface="Arial" pitchFamily="34" charset="0"/>
              </a:endParaRPr>
            </a:p>
          </p:txBody>
        </p:sp>
        <p:sp>
          <p:nvSpPr>
            <p:cNvPr id="62588" name="Rectangle 1481"/>
            <p:cNvSpPr>
              <a:spLocks noChangeArrowheads="1"/>
            </p:cNvSpPr>
            <p:nvPr/>
          </p:nvSpPr>
          <p:spPr bwMode="auto">
            <a:xfrm>
              <a:off x="1251" y="2938"/>
              <a:ext cx="287" cy="18"/>
            </a:xfrm>
            <a:prstGeom prst="rect">
              <a:avLst/>
            </a:prstGeom>
            <a:solidFill>
              <a:srgbClr val="FF0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89" name="Rectangle 1482"/>
            <p:cNvSpPr>
              <a:spLocks noChangeArrowheads="1"/>
            </p:cNvSpPr>
            <p:nvPr/>
          </p:nvSpPr>
          <p:spPr bwMode="auto">
            <a:xfrm>
              <a:off x="1561" y="2897"/>
              <a:ext cx="35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100">
                  <a:solidFill>
                    <a:srgbClr val="FF0C6C"/>
                  </a:solidFill>
                  <a:latin typeface="Arial" pitchFamily="34" charset="0"/>
                  <a:cs typeface="Arial" pitchFamily="34" charset="0"/>
                </a:rPr>
                <a:t>Olanzapine</a:t>
              </a:r>
              <a:endParaRPr lang="en-GB">
                <a:latin typeface="Arial" pitchFamily="34" charset="0"/>
                <a:cs typeface="Arial" pitchFamily="34" charset="0"/>
              </a:endParaRPr>
            </a:p>
          </p:txBody>
        </p:sp>
        <p:sp>
          <p:nvSpPr>
            <p:cNvPr id="62590" name="Rectangle 1483"/>
            <p:cNvSpPr>
              <a:spLocks noChangeArrowheads="1"/>
            </p:cNvSpPr>
            <p:nvPr/>
          </p:nvSpPr>
          <p:spPr bwMode="auto">
            <a:xfrm>
              <a:off x="1251" y="3047"/>
              <a:ext cx="287" cy="18"/>
            </a:xfrm>
            <a:prstGeom prst="rect">
              <a:avLst/>
            </a:prstGeom>
            <a:solidFill>
              <a:srgbClr val="CDE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91" name="Rectangle 1484"/>
            <p:cNvSpPr>
              <a:spLocks noChangeArrowheads="1"/>
            </p:cNvSpPr>
            <p:nvPr/>
          </p:nvSpPr>
          <p:spPr bwMode="auto">
            <a:xfrm>
              <a:off x="1561" y="3006"/>
              <a:ext cx="43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100">
                  <a:solidFill>
                    <a:srgbClr val="CDEFEC"/>
                  </a:solidFill>
                  <a:latin typeface="Arial" pitchFamily="34" charset="0"/>
                  <a:cs typeface="Arial" pitchFamily="34" charset="0"/>
                </a:rPr>
                <a:t>Perphenazine</a:t>
              </a:r>
              <a:endParaRPr lang="en-GB">
                <a:latin typeface="Arial" pitchFamily="34" charset="0"/>
                <a:cs typeface="Arial" pitchFamily="34" charset="0"/>
              </a:endParaRPr>
            </a:p>
          </p:txBody>
        </p:sp>
        <p:sp>
          <p:nvSpPr>
            <p:cNvPr id="62592" name="Rectangle 1485"/>
            <p:cNvSpPr>
              <a:spLocks noChangeArrowheads="1"/>
            </p:cNvSpPr>
            <p:nvPr/>
          </p:nvSpPr>
          <p:spPr bwMode="auto">
            <a:xfrm>
              <a:off x="2672" y="2938"/>
              <a:ext cx="287" cy="18"/>
            </a:xfrm>
            <a:prstGeom prst="rect">
              <a:avLst/>
            </a:prstGeom>
            <a:solidFill>
              <a:srgbClr val="FF8B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93" name="Rectangle 1486"/>
            <p:cNvSpPr>
              <a:spLocks noChangeArrowheads="1"/>
            </p:cNvSpPr>
            <p:nvPr/>
          </p:nvSpPr>
          <p:spPr bwMode="auto">
            <a:xfrm>
              <a:off x="2986" y="2897"/>
              <a:ext cx="34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100">
                  <a:solidFill>
                    <a:srgbClr val="FF8B1A"/>
                  </a:solidFill>
                  <a:latin typeface="Arial" pitchFamily="34" charset="0"/>
                  <a:cs typeface="Arial" pitchFamily="34" charset="0"/>
                </a:rPr>
                <a:t>Quetiapine</a:t>
              </a:r>
              <a:endParaRPr lang="en-GB">
                <a:latin typeface="Arial" pitchFamily="34" charset="0"/>
                <a:cs typeface="Arial" pitchFamily="34" charset="0"/>
              </a:endParaRPr>
            </a:p>
          </p:txBody>
        </p:sp>
        <p:sp>
          <p:nvSpPr>
            <p:cNvPr id="62594" name="Rectangle 1487"/>
            <p:cNvSpPr>
              <a:spLocks noChangeArrowheads="1"/>
            </p:cNvSpPr>
            <p:nvPr/>
          </p:nvSpPr>
          <p:spPr bwMode="auto">
            <a:xfrm>
              <a:off x="2672" y="3047"/>
              <a:ext cx="287" cy="18"/>
            </a:xfrm>
            <a:prstGeom prst="rect">
              <a:avLst/>
            </a:prstGeom>
            <a:solidFill>
              <a:srgbClr val="81FC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95" name="Rectangle 1488"/>
            <p:cNvSpPr>
              <a:spLocks noChangeArrowheads="1"/>
            </p:cNvSpPr>
            <p:nvPr/>
          </p:nvSpPr>
          <p:spPr bwMode="auto">
            <a:xfrm>
              <a:off x="2986" y="3006"/>
              <a:ext cx="39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100">
                  <a:solidFill>
                    <a:srgbClr val="81FC22"/>
                  </a:solidFill>
                  <a:latin typeface="Arial" pitchFamily="34" charset="0"/>
                  <a:cs typeface="Arial" pitchFamily="34" charset="0"/>
                </a:rPr>
                <a:t>Risperidone</a:t>
              </a:r>
              <a:endParaRPr lang="en-GB">
                <a:latin typeface="Arial" pitchFamily="34" charset="0"/>
                <a:cs typeface="Arial" pitchFamily="34" charset="0"/>
              </a:endParaRPr>
            </a:p>
          </p:txBody>
        </p:sp>
        <p:sp>
          <p:nvSpPr>
            <p:cNvPr id="62596" name="Rectangle 1489"/>
            <p:cNvSpPr>
              <a:spLocks noChangeArrowheads="1"/>
            </p:cNvSpPr>
            <p:nvPr/>
          </p:nvSpPr>
          <p:spPr bwMode="auto">
            <a:xfrm>
              <a:off x="3991" y="2938"/>
              <a:ext cx="288" cy="18"/>
            </a:xfrm>
            <a:prstGeom prst="rect">
              <a:avLst/>
            </a:prstGeom>
            <a:solidFill>
              <a:srgbClr val="D97F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97" name="Rectangle 1490"/>
            <p:cNvSpPr>
              <a:spLocks noChangeArrowheads="1"/>
            </p:cNvSpPr>
            <p:nvPr/>
          </p:nvSpPr>
          <p:spPr bwMode="auto">
            <a:xfrm>
              <a:off x="4305" y="2897"/>
              <a:ext cx="38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100">
                  <a:solidFill>
                    <a:srgbClr val="D97FD6"/>
                  </a:solidFill>
                  <a:latin typeface="Arial" pitchFamily="34" charset="0"/>
                  <a:cs typeface="Arial" pitchFamily="34" charset="0"/>
                </a:rPr>
                <a:t>Ziprasidone</a:t>
              </a:r>
              <a:endParaRPr lang="en-GB">
                <a:latin typeface="Arial" pitchFamily="34" charset="0"/>
                <a:cs typeface="Arial" pitchFamily="34" charset="0"/>
              </a:endParaRPr>
            </a:p>
          </p:txBody>
        </p:sp>
        <p:sp>
          <p:nvSpPr>
            <p:cNvPr id="62598" name="Rectangle 1491"/>
            <p:cNvSpPr>
              <a:spLocks noChangeArrowheads="1"/>
            </p:cNvSpPr>
            <p:nvPr/>
          </p:nvSpPr>
          <p:spPr bwMode="auto">
            <a:xfrm rot="-5400000">
              <a:off x="668" y="1846"/>
              <a:ext cx="155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chemeClr val="tx1"/>
                  </a:solidFill>
                  <a:cs typeface="Arial" pitchFamily="34" charset="0"/>
                </a:rPr>
                <a:t>Proportion of patients without event</a:t>
              </a:r>
            </a:p>
          </p:txBody>
        </p:sp>
        <p:sp>
          <p:nvSpPr>
            <p:cNvPr id="62599" name="Rectangle 1492"/>
            <p:cNvSpPr>
              <a:spLocks noChangeArrowheads="1"/>
            </p:cNvSpPr>
            <p:nvPr/>
          </p:nvSpPr>
          <p:spPr bwMode="auto">
            <a:xfrm>
              <a:off x="2347" y="2734"/>
              <a:ext cx="181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chemeClr val="tx1"/>
                  </a:solidFill>
                  <a:cs typeface="Arial" pitchFamily="34" charset="0"/>
                </a:rPr>
                <a:t>Time to discontinuation for any cause (months)</a:t>
              </a:r>
            </a:p>
          </p:txBody>
        </p:sp>
      </p:grpSp>
      <p:sp>
        <p:nvSpPr>
          <p:cNvPr id="62468" name="Text Box 1493"/>
          <p:cNvSpPr txBox="1">
            <a:spLocks noChangeArrowheads="1"/>
          </p:cNvSpPr>
          <p:nvPr/>
        </p:nvSpPr>
        <p:spPr bwMode="auto">
          <a:xfrm>
            <a:off x="5076825" y="1771650"/>
            <a:ext cx="178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US" sz="1200">
                <a:solidFill>
                  <a:schemeClr val="tx1"/>
                </a:solidFill>
                <a:cs typeface="Arial" pitchFamily="34" charset="0"/>
              </a:rPr>
              <a:t>Overall</a:t>
            </a:r>
            <a:r>
              <a:rPr lang="en-US" sz="1200">
                <a:solidFill>
                  <a:schemeClr val="bg1"/>
                </a:solidFill>
                <a:cs typeface="Arial" pitchFamily="34" charset="0"/>
              </a:rPr>
              <a:t> </a:t>
            </a:r>
            <a:r>
              <a:rPr lang="en-US" sz="1200">
                <a:solidFill>
                  <a:schemeClr val="tx1"/>
                </a:solidFill>
                <a:cs typeface="Arial" pitchFamily="34" charset="0"/>
              </a:rPr>
              <a:t>p-value = 0.004</a:t>
            </a:r>
          </a:p>
        </p:txBody>
      </p:sp>
      <p:sp>
        <p:nvSpPr>
          <p:cNvPr id="62469" name="Text Box 1494"/>
          <p:cNvSpPr txBox="1">
            <a:spLocks noChangeArrowheads="1"/>
          </p:cNvSpPr>
          <p:nvPr/>
        </p:nvSpPr>
        <p:spPr bwMode="auto">
          <a:xfrm>
            <a:off x="3203575" y="3571875"/>
            <a:ext cx="231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US" sz="1000">
                <a:solidFill>
                  <a:schemeClr val="tx1"/>
                </a:solidFill>
                <a:cs typeface="Arial" pitchFamily="34" charset="0"/>
              </a:rPr>
              <a:t>P&lt;0.001 for olanzapine vs quetiapine</a:t>
            </a:r>
          </a:p>
          <a:p>
            <a:r>
              <a:rPr lang="en-US" sz="1000">
                <a:solidFill>
                  <a:schemeClr val="tx1"/>
                </a:solidFill>
                <a:cs typeface="Arial" pitchFamily="34" charset="0"/>
              </a:rPr>
              <a:t>P=0.002 for olanzapine vs</a:t>
            </a:r>
            <a:r>
              <a:rPr lang="en-US" sz="1000">
                <a:solidFill>
                  <a:schemeClr val="bg1"/>
                </a:solidFill>
                <a:cs typeface="Arial" pitchFamily="34" charset="0"/>
              </a:rPr>
              <a:t> </a:t>
            </a:r>
            <a:r>
              <a:rPr lang="en-US" sz="1000">
                <a:solidFill>
                  <a:schemeClr val="tx1"/>
                </a:solidFill>
                <a:cs typeface="Arial" pitchFamily="34" charset="0"/>
              </a:rPr>
              <a:t>risperidone</a:t>
            </a:r>
          </a:p>
        </p:txBody>
      </p:sp>
      <p:graphicFrame>
        <p:nvGraphicFramePr>
          <p:cNvPr id="1090007" name="Group 1495"/>
          <p:cNvGraphicFramePr>
            <a:graphicFrameLocks noGrp="1"/>
          </p:cNvGraphicFramePr>
          <p:nvPr/>
        </p:nvGraphicFramePr>
        <p:xfrm>
          <a:off x="1547813" y="5229225"/>
          <a:ext cx="6335712" cy="1433513"/>
        </p:xfrm>
        <a:graphic>
          <a:graphicData uri="http://schemas.openxmlformats.org/drawingml/2006/table">
            <a:tbl>
              <a:tblPr/>
              <a:tblGrid>
                <a:gridCol w="2063750"/>
                <a:gridCol w="822325"/>
                <a:gridCol w="814387"/>
                <a:gridCol w="879475"/>
                <a:gridCol w="876300"/>
                <a:gridCol w="879475"/>
              </a:tblGrid>
              <a:tr h="396328">
                <a:tc>
                  <a:txBody>
                    <a:bodyPr/>
                    <a:lstStyle/>
                    <a:p>
                      <a:pPr marL="342900" marR="0" lvl="0" indent="-34290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tab pos="1225550" algn="l"/>
                        </a:tabLst>
                      </a:pPr>
                      <a:r>
                        <a:rPr kumimoji="1" lang="en-US" sz="1000" b="1" i="0" u="none" strike="noStrike" cap="none" normalizeH="0" baseline="0" smtClean="0">
                          <a:ln>
                            <a:noFill/>
                          </a:ln>
                          <a:solidFill>
                            <a:schemeClr val="tx1"/>
                          </a:solidFill>
                          <a:effectLst/>
                          <a:latin typeface="Tahoma" pitchFamily="34" charset="0"/>
                          <a:ea typeface="Andale Mono"/>
                          <a:cs typeface="Andale Mono"/>
                        </a:rPr>
                        <a:t>	</a:t>
                      </a:r>
                      <a:endParaRPr kumimoji="1" lang="en-US" sz="1800" b="0" i="0" u="none" strike="noStrike" cap="none" normalizeH="0" baseline="0" smtClean="0">
                        <a:ln>
                          <a:noFill/>
                        </a:ln>
                        <a:solidFill>
                          <a:schemeClr val="tx1"/>
                        </a:solidFill>
                        <a:effectLst/>
                        <a:latin typeface="Tahoma" pitchFamily="34" charset="0"/>
                      </a:endParaRPr>
                    </a:p>
                  </a:txBody>
                  <a:tcPr marT="45730" marB="45730" horzOverflow="overflow">
                    <a:lnL w="9525"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FF0066"/>
                          </a:solidFill>
                          <a:effectLst/>
                          <a:latin typeface="Tahoma" pitchFamily="34" charset="0"/>
                          <a:ea typeface="Andale Mono"/>
                          <a:cs typeface="Andale Mono"/>
                        </a:rPr>
                        <a:t>OLZ</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FF0066"/>
                          </a:solidFill>
                          <a:effectLst/>
                          <a:latin typeface="Tahoma" pitchFamily="34" charset="0"/>
                          <a:ea typeface="Andale Mono"/>
                          <a:cs typeface="Andale Mono"/>
                        </a:rPr>
                        <a:t>(n=330)</a:t>
                      </a:r>
                      <a:endParaRPr kumimoji="1" lang="en-US" sz="1800" b="0" i="0" u="none" strike="noStrike" cap="none" normalizeH="0" baseline="0" smtClean="0">
                        <a:ln>
                          <a:noFill/>
                        </a:ln>
                        <a:solidFill>
                          <a:srgbClr val="FF0066"/>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CC6600"/>
                          </a:solidFill>
                          <a:effectLst/>
                          <a:latin typeface="Tahoma" pitchFamily="34" charset="0"/>
                          <a:ea typeface="Andale Mono"/>
                          <a:cs typeface="Andale Mono"/>
                        </a:rPr>
                        <a:t>QUET</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CC6600"/>
                          </a:solidFill>
                          <a:effectLst/>
                          <a:latin typeface="Tahoma" pitchFamily="34" charset="0"/>
                          <a:ea typeface="Andale Mono"/>
                          <a:cs typeface="Andale Mono"/>
                        </a:rPr>
                        <a:t>(n=329)</a:t>
                      </a:r>
                      <a:endParaRPr kumimoji="1" lang="en-US" sz="1800" b="0" i="0" u="none" strike="noStrike" cap="none" normalizeH="0" baseline="0" smtClean="0">
                        <a:ln>
                          <a:noFill/>
                        </a:ln>
                        <a:solidFill>
                          <a:srgbClr val="CC6600"/>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00FF00"/>
                          </a:solidFill>
                          <a:effectLst/>
                          <a:latin typeface="Tahoma" pitchFamily="34" charset="0"/>
                          <a:ea typeface="Andale Mono"/>
                          <a:cs typeface="Andale Mono"/>
                        </a:rPr>
                        <a:t>RISP</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00FF00"/>
                          </a:solidFill>
                          <a:effectLst/>
                          <a:latin typeface="Tahoma" pitchFamily="34" charset="0"/>
                          <a:ea typeface="Andale Mono"/>
                          <a:cs typeface="Andale Mono"/>
                        </a:rPr>
                        <a:t>(n=333)</a:t>
                      </a:r>
                      <a:endParaRPr kumimoji="1" lang="en-US" sz="1800" b="0" i="0" u="none" strike="noStrike" cap="none" normalizeH="0" baseline="0" smtClean="0">
                        <a:ln>
                          <a:noFill/>
                        </a:ln>
                        <a:solidFill>
                          <a:srgbClr val="00FF00"/>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99CCFF"/>
                          </a:solidFill>
                          <a:effectLst/>
                          <a:latin typeface="Tahoma" pitchFamily="34" charset="0"/>
                          <a:ea typeface="Andale Mono"/>
                          <a:cs typeface="Andale Mono"/>
                        </a:rPr>
                        <a:t>PER</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99CCFF"/>
                          </a:solidFill>
                          <a:effectLst/>
                          <a:latin typeface="Tahoma" pitchFamily="34" charset="0"/>
                          <a:ea typeface="Andale Mono"/>
                          <a:cs typeface="Andale Mono"/>
                        </a:rPr>
                        <a:t>(n=257)</a:t>
                      </a:r>
                      <a:endParaRPr kumimoji="1" lang="en-US" sz="1800" b="0" i="0" u="none" strike="noStrike" cap="none" normalizeH="0" baseline="0" smtClean="0">
                        <a:ln>
                          <a:noFill/>
                        </a:ln>
                        <a:solidFill>
                          <a:srgbClr val="99CCFF"/>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FF66CC"/>
                          </a:solidFill>
                          <a:effectLst/>
                          <a:latin typeface="Tahoma" pitchFamily="34" charset="0"/>
                          <a:ea typeface="Andale Mono"/>
                          <a:cs typeface="Andale Mono"/>
                        </a:rPr>
                        <a:t>ZIPR</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1" i="0" u="none" strike="noStrike" cap="none" normalizeH="0" baseline="0" smtClean="0">
                          <a:ln>
                            <a:noFill/>
                          </a:ln>
                          <a:solidFill>
                            <a:srgbClr val="FF66CC"/>
                          </a:solidFill>
                          <a:effectLst/>
                          <a:latin typeface="Tahoma" pitchFamily="34" charset="0"/>
                          <a:ea typeface="Andale Mono"/>
                          <a:cs typeface="Andale Mono"/>
                        </a:rPr>
                        <a:t>(n=183)</a:t>
                      </a:r>
                      <a:endParaRPr kumimoji="1" lang="en-US" sz="1800" b="0" i="0" u="none" strike="noStrike" cap="none" normalizeH="0" baseline="0" smtClean="0">
                        <a:ln>
                          <a:noFill/>
                        </a:ln>
                        <a:solidFill>
                          <a:srgbClr val="FF66CC"/>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243894">
                <a:tc>
                  <a:txBody>
                    <a:bodyPr/>
                    <a:lstStyle/>
                    <a:p>
                      <a:pPr marL="342900" marR="0" lvl="0" indent="-34290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Discontinued</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210 (64%)</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269 (82%)</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245 (74%)</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192 (75%)</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145 (79%)</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396328">
                <a:tc>
                  <a:txBody>
                    <a:bodyPr/>
                    <a:lstStyle/>
                    <a:p>
                      <a:pPr marL="342900" marR="0" lvl="0" indent="-34290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s-ES" sz="1000" b="0" i="0" u="none" strike="noStrike" cap="none" normalizeH="0" baseline="0" smtClean="0">
                          <a:ln>
                            <a:noFill/>
                          </a:ln>
                          <a:solidFill>
                            <a:schemeClr val="tx1"/>
                          </a:solidFill>
                          <a:effectLst/>
                          <a:latin typeface="Tahoma" pitchFamily="34" charset="0"/>
                          <a:ea typeface="Andale Mono"/>
                          <a:cs typeface="Andale Mono"/>
                        </a:rPr>
                        <a:t>Kaplan-Meier Median (mos) [95%CI]</a:t>
                      </a:r>
                      <a:endParaRPr kumimoji="1" lang="es-E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9.2</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[6.9, 12.1]</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4.6</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[3.9, 5.5]</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4.8</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[4.0, 6.1]</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5.6</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[4.5, 6.3]</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3.5</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[3.1, 5.4]</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396963">
                <a:tc>
                  <a:txBody>
                    <a:bodyPr/>
                    <a:lstStyle/>
                    <a:p>
                      <a:pPr marL="342900" marR="0" lvl="0" indent="-34290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Hazard ratios for Olanzapine </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tab pos="274638" algn="dec"/>
                        </a:tabLst>
                      </a:pPr>
                      <a:r>
                        <a:rPr kumimoji="1" lang="en-US" sz="1000" b="0" i="0" u="none" strike="noStrike" cap="none" normalizeH="0" baseline="0" smtClean="0">
                          <a:ln>
                            <a:noFill/>
                          </a:ln>
                          <a:solidFill>
                            <a:srgbClr val="0000FF"/>
                          </a:solidFill>
                          <a:effectLst/>
                          <a:latin typeface="Tahoma" pitchFamily="34" charset="0"/>
                          <a:ea typeface="Andale Mono"/>
                          <a:cs typeface="Andale Mono"/>
                        </a:rPr>
                        <a:t>0.63 </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tab pos="274638" algn="dec"/>
                        </a:tabLst>
                      </a:pPr>
                      <a:r>
                        <a:rPr kumimoji="1" lang="en-US" sz="1000" b="0" i="0" u="none" strike="noStrike" cap="none" normalizeH="0" baseline="0" smtClean="0">
                          <a:ln>
                            <a:noFill/>
                          </a:ln>
                          <a:solidFill>
                            <a:srgbClr val="0000FF"/>
                          </a:solidFill>
                          <a:effectLst/>
                          <a:latin typeface="Tahoma" pitchFamily="34" charset="0"/>
                          <a:ea typeface="Andale Mono"/>
                          <a:cs typeface="Andale Mono"/>
                        </a:rPr>
                        <a:t>&lt; 0.001*</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tab pos="331788" algn="dec"/>
                        </a:tabLst>
                      </a:pPr>
                      <a:r>
                        <a:rPr kumimoji="1" lang="en-US" sz="1000" b="0" i="0" u="none" strike="noStrike" cap="none" normalizeH="0" baseline="0" smtClean="0">
                          <a:ln>
                            <a:noFill/>
                          </a:ln>
                          <a:solidFill>
                            <a:srgbClr val="0000FF"/>
                          </a:solidFill>
                          <a:effectLst/>
                          <a:latin typeface="Tahoma" pitchFamily="34" charset="0"/>
                          <a:ea typeface="Andale Mono"/>
                          <a:cs typeface="Andale Mono"/>
                        </a:rPr>
                        <a:t>0.75</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tab pos="331788" algn="dec"/>
                        </a:tabLst>
                      </a:pPr>
                      <a:r>
                        <a:rPr kumimoji="1" lang="en-US" sz="1000" b="0" i="0" u="none" strike="noStrike" cap="none" normalizeH="0" baseline="0" smtClean="0">
                          <a:ln>
                            <a:noFill/>
                          </a:ln>
                          <a:solidFill>
                            <a:srgbClr val="0000FF"/>
                          </a:solidFill>
                          <a:effectLst/>
                          <a:latin typeface="Tahoma" pitchFamily="34" charset="0"/>
                          <a:ea typeface="Andale Mono"/>
                          <a:cs typeface="Andale Mono"/>
                        </a:rPr>
                        <a:t>.002 </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tab pos="331788" algn="dec"/>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0.78</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tab pos="331788" algn="dec"/>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0.021</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tab pos="331788" algn="dec"/>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0.76</a:t>
                      </a:r>
                    </a:p>
                    <a:p>
                      <a:pPr marL="342900" marR="0" lvl="0" indent="-34290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tab pos="331788" algn="dec"/>
                        </a:tabLst>
                      </a:pPr>
                      <a:r>
                        <a:rPr kumimoji="1" lang="en-US" sz="1000" b="0" i="0" u="none" strike="noStrike" cap="none" normalizeH="0" baseline="0" smtClean="0">
                          <a:ln>
                            <a:noFill/>
                          </a:ln>
                          <a:solidFill>
                            <a:schemeClr val="tx1"/>
                          </a:solidFill>
                          <a:effectLst/>
                          <a:latin typeface="Tahoma" pitchFamily="34" charset="0"/>
                          <a:ea typeface="Andale Mono"/>
                          <a:cs typeface="Andale Mono"/>
                        </a:rPr>
                        <a:t>0.028</a:t>
                      </a:r>
                      <a:endParaRPr kumimoji="1" lang="en-US" sz="1000" b="0" i="0" u="none" strike="noStrike" cap="none" normalizeH="0" baseline="0" smtClean="0">
                        <a:ln>
                          <a:noFill/>
                        </a:ln>
                        <a:solidFill>
                          <a:schemeClr val="tx1"/>
                        </a:solidFill>
                        <a:effectLst/>
                        <a:latin typeface="Tahoma" pitchFamily="34" charset="0"/>
                      </a:endParaRPr>
                    </a:p>
                  </a:txBody>
                  <a:tcPr marT="45730" marB="45730"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bl>
          </a:graphicData>
        </a:graphic>
      </p:graphicFrame>
      <p:sp>
        <p:nvSpPr>
          <p:cNvPr id="62509" name="Rectangle 1534"/>
          <p:cNvSpPr>
            <a:spLocks noGrp="1" noChangeArrowheads="1"/>
          </p:cNvSpPr>
          <p:nvPr>
            <p:ph type="title"/>
          </p:nvPr>
        </p:nvSpPr>
        <p:spPr>
          <a:xfrm>
            <a:off x="3429000" y="228600"/>
            <a:ext cx="5334000" cy="914400"/>
          </a:xfrm>
        </p:spPr>
        <p:txBody>
          <a:bodyPr/>
          <a:lstStyle/>
          <a:p>
            <a:pPr algn="ctr"/>
            <a:r>
              <a:rPr lang="en-US" sz="2800" smtClean="0">
                <a:solidFill>
                  <a:srgbClr val="000066"/>
                </a:solidFill>
                <a:latin typeface="Tahoma" pitchFamily="34" charset="0"/>
              </a:rPr>
              <a:t>TIME TO DISCONTINUATION FOR ANY REASON</a:t>
            </a:r>
            <a:endParaRPr lang="en-GB" sz="2800" smtClean="0">
              <a:solidFill>
                <a:srgbClr val="000066"/>
              </a:solidFill>
              <a:latin typeface="Tahoma" pitchFamily="34" charset="0"/>
            </a:endParaRPr>
          </a:p>
        </p:txBody>
      </p:sp>
      <p:pic>
        <p:nvPicPr>
          <p:cNvPr id="62510" name="Picture 1535" descr="CATIE (Clinical Antipsychotic Trials of Intervention Effectivene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3048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200400" y="228600"/>
            <a:ext cx="5638800" cy="685800"/>
          </a:xfrm>
        </p:spPr>
        <p:txBody>
          <a:bodyPr/>
          <a:lstStyle/>
          <a:p>
            <a:pPr algn="ctr"/>
            <a:r>
              <a:rPr lang="en-GB" sz="3600" smtClean="0">
                <a:solidFill>
                  <a:srgbClr val="000066"/>
                </a:solidFill>
                <a:latin typeface="Tahoma" pitchFamily="34" charset="0"/>
              </a:rPr>
              <a:t>FINDINGS</a:t>
            </a:r>
          </a:p>
        </p:txBody>
      </p:sp>
      <p:pic>
        <p:nvPicPr>
          <p:cNvPr id="64515" name="Picture 3" descr="CATIE (Clinical Antipsychotic Trials of Intervention Effectivene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3048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4"/>
          <p:cNvSpPr>
            <a:spLocks noGrp="1" noChangeArrowheads="1"/>
          </p:cNvSpPr>
          <p:nvPr>
            <p:ph type="body" idx="1"/>
          </p:nvPr>
        </p:nvSpPr>
        <p:spPr>
          <a:xfrm>
            <a:off x="457200" y="1447800"/>
            <a:ext cx="8178800" cy="5029200"/>
          </a:xfrm>
        </p:spPr>
        <p:txBody>
          <a:bodyPr/>
          <a:lstStyle/>
          <a:p>
            <a:pPr>
              <a:buClr>
                <a:srgbClr val="000066"/>
              </a:buClr>
              <a:buSzPct val="75000"/>
              <a:buFontTx/>
              <a:buChar char="•"/>
            </a:pPr>
            <a:r>
              <a:rPr lang="en-GB" sz="2400" smtClean="0"/>
              <a:t>60-80% discontinued allocated treatment in 18 months</a:t>
            </a:r>
          </a:p>
          <a:p>
            <a:pPr lvl="1">
              <a:buClr>
                <a:srgbClr val="000066"/>
              </a:buClr>
              <a:buSzPct val="75000"/>
              <a:buFontTx/>
              <a:buChar char="•"/>
            </a:pPr>
            <a:r>
              <a:rPr lang="en-GB" sz="2400" smtClean="0"/>
              <a:t>Consistent with practice and clinical trials</a:t>
            </a:r>
          </a:p>
          <a:p>
            <a:pPr>
              <a:buClr>
                <a:srgbClr val="000066"/>
              </a:buClr>
              <a:buSzPct val="75000"/>
              <a:buFontTx/>
              <a:buChar char="•"/>
            </a:pPr>
            <a:r>
              <a:rPr lang="en-GB" sz="2400" smtClean="0">
                <a:solidFill>
                  <a:srgbClr val="000066"/>
                </a:solidFill>
              </a:rPr>
              <a:t>Olanzapine</a:t>
            </a:r>
            <a:r>
              <a:rPr lang="en-GB" sz="2400" smtClean="0"/>
              <a:t> most effective (discontinuation rate):</a:t>
            </a:r>
          </a:p>
          <a:p>
            <a:pPr lvl="1">
              <a:buClr>
                <a:srgbClr val="000066"/>
              </a:buClr>
              <a:buSzPct val="75000"/>
              <a:buFontTx/>
              <a:buChar char="•"/>
            </a:pPr>
            <a:r>
              <a:rPr lang="en-GB" sz="2400" smtClean="0"/>
              <a:t>Best efficacy, worst side effects</a:t>
            </a:r>
          </a:p>
          <a:p>
            <a:pPr>
              <a:buClr>
                <a:srgbClr val="000066"/>
              </a:buClr>
              <a:buSzPct val="75000"/>
              <a:buFontTx/>
              <a:buChar char="•"/>
            </a:pPr>
            <a:r>
              <a:rPr lang="en-GB" sz="2400" smtClean="0"/>
              <a:t>Efficacy of </a:t>
            </a:r>
            <a:r>
              <a:rPr lang="en-GB" sz="2400" smtClean="0">
                <a:solidFill>
                  <a:srgbClr val="000066"/>
                </a:solidFill>
              </a:rPr>
              <a:t>perphenazine</a:t>
            </a:r>
            <a:r>
              <a:rPr lang="en-GB" sz="2400" smtClean="0"/>
              <a:t> (FGA) similar to </a:t>
            </a:r>
            <a:r>
              <a:rPr lang="en-GB" sz="2400" smtClean="0">
                <a:solidFill>
                  <a:srgbClr val="000066"/>
                </a:solidFill>
              </a:rPr>
              <a:t>quetiapine, risperidone and ziprasidone </a:t>
            </a:r>
            <a:r>
              <a:rPr lang="en-GB" sz="2400" smtClean="0"/>
              <a:t>(SGAs)</a:t>
            </a:r>
          </a:p>
          <a:p>
            <a:pPr lvl="1">
              <a:buClr>
                <a:srgbClr val="000066"/>
              </a:buClr>
              <a:buSzPct val="75000"/>
              <a:buFontTx/>
              <a:buChar char="•"/>
            </a:pPr>
            <a:r>
              <a:rPr lang="en-GB" sz="2400" smtClean="0"/>
              <a:t>Slightly higher EPS</a:t>
            </a:r>
          </a:p>
          <a:p>
            <a:pPr algn="just">
              <a:buClr>
                <a:srgbClr val="000066"/>
              </a:buClr>
              <a:buSzPct val="75000"/>
              <a:buFontTx/>
              <a:buChar char="•"/>
            </a:pPr>
            <a:r>
              <a:rPr lang="en-GB" sz="2400" smtClean="0"/>
              <a:t>No difference in rates of emergent EPS</a:t>
            </a:r>
          </a:p>
          <a:p>
            <a:pPr>
              <a:buClr>
                <a:srgbClr val="000066"/>
              </a:buClr>
              <a:buSzPct val="75000"/>
              <a:buFontTx/>
              <a:buChar char="•"/>
            </a:pPr>
            <a:r>
              <a:rPr lang="en-GB" sz="2400" smtClean="0"/>
              <a:t>No differential effects of SGAs on symptoms, including negative symptoms</a:t>
            </a:r>
          </a:p>
          <a:p>
            <a:pPr>
              <a:buClr>
                <a:srgbClr val="000066"/>
              </a:buClr>
              <a:buSzPct val="75000"/>
              <a:buFontTx/>
              <a:buChar char="•"/>
            </a:pPr>
            <a:r>
              <a:rPr lang="en-GB" sz="2400" smtClean="0"/>
              <a:t>Differences in types and severity of side effects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09600" y="228600"/>
            <a:ext cx="762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kumimoji="1" lang="en-GB" sz="3200">
                <a:solidFill>
                  <a:srgbClr val="000066"/>
                </a:solidFill>
              </a:rPr>
              <a:t>CUtLASS STUDY DESIGN</a:t>
            </a:r>
            <a:endParaRPr kumimoji="1" lang="en-US" sz="3200">
              <a:solidFill>
                <a:srgbClr val="000066"/>
              </a:solidFill>
            </a:endParaRPr>
          </a:p>
        </p:txBody>
      </p:sp>
      <p:sp>
        <p:nvSpPr>
          <p:cNvPr id="65539" name="Text Box 3"/>
          <p:cNvSpPr txBox="1">
            <a:spLocks noChangeArrowheads="1"/>
          </p:cNvSpPr>
          <p:nvPr/>
        </p:nvSpPr>
        <p:spPr bwMode="auto">
          <a:xfrm>
            <a:off x="2133600" y="914400"/>
            <a:ext cx="4752975" cy="1044575"/>
          </a:xfrm>
          <a:prstGeom prst="rect">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a:solidFill>
                  <a:schemeClr val="tx1"/>
                </a:solidFill>
              </a:rPr>
              <a:t>Clinician is considering changing a patient’s antipsychotic medication - contacts CUtLASS</a:t>
            </a:r>
          </a:p>
        </p:txBody>
      </p:sp>
      <p:sp>
        <p:nvSpPr>
          <p:cNvPr id="65540" name="Line 4"/>
          <p:cNvSpPr>
            <a:spLocks noChangeShapeType="1"/>
          </p:cNvSpPr>
          <p:nvPr/>
        </p:nvSpPr>
        <p:spPr bwMode="auto">
          <a:xfrm>
            <a:off x="4343400" y="1905000"/>
            <a:ext cx="12700" cy="44291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1" name="Text Box 5"/>
          <p:cNvSpPr txBox="1">
            <a:spLocks noChangeArrowheads="1"/>
          </p:cNvSpPr>
          <p:nvPr/>
        </p:nvSpPr>
        <p:spPr bwMode="auto">
          <a:xfrm>
            <a:off x="3276600" y="2362200"/>
            <a:ext cx="2286000" cy="914400"/>
          </a:xfrm>
          <a:prstGeom prst="rect">
            <a:avLst/>
          </a:prstGeom>
          <a:solidFill>
            <a:srgbClr val="000066"/>
          </a:solidFill>
          <a:ln w="2857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a:solidFill>
                  <a:schemeClr val="bg1"/>
                </a:solidFill>
              </a:rPr>
              <a:t>Eligible patient</a:t>
            </a:r>
          </a:p>
          <a:p>
            <a:r>
              <a:rPr kumimoji="1" lang="en-GB" sz="1600">
                <a:solidFill>
                  <a:schemeClr val="bg1"/>
                </a:solidFill>
              </a:rPr>
              <a:t>DSM-IV Schizophrenia</a:t>
            </a:r>
          </a:p>
          <a:p>
            <a:r>
              <a:rPr kumimoji="1" lang="en-GB" sz="1600">
                <a:solidFill>
                  <a:schemeClr val="bg1"/>
                </a:solidFill>
              </a:rPr>
              <a:t>Age 18-65 years</a:t>
            </a:r>
            <a:endParaRPr lang="en-US" sz="1600">
              <a:solidFill>
                <a:schemeClr val="bg1"/>
              </a:solidFill>
            </a:endParaRPr>
          </a:p>
        </p:txBody>
      </p:sp>
      <p:sp>
        <p:nvSpPr>
          <p:cNvPr id="65542" name="Line 6"/>
          <p:cNvSpPr>
            <a:spLocks noChangeShapeType="1"/>
          </p:cNvSpPr>
          <p:nvPr/>
        </p:nvSpPr>
        <p:spPr bwMode="auto">
          <a:xfrm flipH="1">
            <a:off x="2971800" y="2743200"/>
            <a:ext cx="381000" cy="18097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3" name="Line 7"/>
          <p:cNvSpPr>
            <a:spLocks noChangeShapeType="1"/>
          </p:cNvSpPr>
          <p:nvPr/>
        </p:nvSpPr>
        <p:spPr bwMode="auto">
          <a:xfrm>
            <a:off x="5410200" y="2743200"/>
            <a:ext cx="381000" cy="15240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4" name="Text Box 8"/>
          <p:cNvSpPr txBox="1">
            <a:spLocks noChangeArrowheads="1"/>
          </p:cNvSpPr>
          <p:nvPr/>
        </p:nvSpPr>
        <p:spPr bwMode="auto">
          <a:xfrm>
            <a:off x="395288" y="2060575"/>
            <a:ext cx="2576512" cy="1866900"/>
          </a:xfrm>
          <a:prstGeom prst="rect">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sz="2400" b="1">
                <a:solidFill>
                  <a:srgbClr val="000066"/>
                </a:solidFill>
              </a:rPr>
              <a:t>BAND 1</a:t>
            </a:r>
          </a:p>
          <a:p>
            <a:pPr algn="ctr">
              <a:spcBef>
                <a:spcPct val="50000"/>
              </a:spcBef>
            </a:pPr>
            <a:r>
              <a:rPr lang="en-US">
                <a:solidFill>
                  <a:schemeClr val="tx1"/>
                </a:solidFill>
              </a:rPr>
              <a:t>Change in medication due to inadequate response or side effects</a:t>
            </a:r>
          </a:p>
        </p:txBody>
      </p:sp>
      <p:sp>
        <p:nvSpPr>
          <p:cNvPr id="65545" name="Text Box 9"/>
          <p:cNvSpPr txBox="1">
            <a:spLocks noChangeArrowheads="1"/>
          </p:cNvSpPr>
          <p:nvPr/>
        </p:nvSpPr>
        <p:spPr bwMode="auto">
          <a:xfrm>
            <a:off x="5795963" y="2060575"/>
            <a:ext cx="2736850" cy="1562100"/>
          </a:xfrm>
          <a:prstGeom prst="rect">
            <a:avLst/>
          </a:prstGeom>
          <a:solidFill>
            <a:srgbClr val="CCECFF"/>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sz="2400" b="1">
                <a:solidFill>
                  <a:srgbClr val="C0C0C0"/>
                </a:solidFill>
              </a:rPr>
              <a:t>BAND 2</a:t>
            </a:r>
          </a:p>
          <a:p>
            <a:pPr algn="ctr">
              <a:spcBef>
                <a:spcPct val="50000"/>
              </a:spcBef>
            </a:pPr>
            <a:r>
              <a:rPr lang="en-US">
                <a:solidFill>
                  <a:srgbClr val="C0C0C0"/>
                </a:solidFill>
              </a:rPr>
              <a:t>Change in medication due to poor response. Clozapine considered</a:t>
            </a:r>
            <a:endParaRPr lang="en-US" sz="1200">
              <a:solidFill>
                <a:srgbClr val="C0C0C0"/>
              </a:solidFill>
            </a:endParaRPr>
          </a:p>
        </p:txBody>
      </p:sp>
      <p:sp>
        <p:nvSpPr>
          <p:cNvPr id="65546" name="Line 10"/>
          <p:cNvSpPr>
            <a:spLocks noChangeShapeType="1"/>
          </p:cNvSpPr>
          <p:nvPr/>
        </p:nvSpPr>
        <p:spPr bwMode="auto">
          <a:xfrm>
            <a:off x="1692275" y="3860800"/>
            <a:ext cx="822325" cy="482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7" name="Text Box 11"/>
          <p:cNvSpPr txBox="1">
            <a:spLocks noChangeArrowheads="1"/>
          </p:cNvSpPr>
          <p:nvPr/>
        </p:nvSpPr>
        <p:spPr bwMode="auto">
          <a:xfrm>
            <a:off x="179388" y="4292600"/>
            <a:ext cx="321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a:solidFill>
                  <a:schemeClr val="tx1"/>
                </a:solidFill>
              </a:rPr>
              <a:t>Patient randomised</a:t>
            </a:r>
          </a:p>
        </p:txBody>
      </p:sp>
      <p:sp>
        <p:nvSpPr>
          <p:cNvPr id="65548" name="Line 12"/>
          <p:cNvSpPr>
            <a:spLocks noChangeShapeType="1"/>
          </p:cNvSpPr>
          <p:nvPr/>
        </p:nvSpPr>
        <p:spPr bwMode="auto">
          <a:xfrm flipH="1">
            <a:off x="1600200" y="4652963"/>
            <a:ext cx="739775" cy="5286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9" name="Text Box 13"/>
          <p:cNvSpPr txBox="1">
            <a:spLocks noChangeArrowheads="1"/>
          </p:cNvSpPr>
          <p:nvPr/>
        </p:nvSpPr>
        <p:spPr bwMode="auto">
          <a:xfrm>
            <a:off x="228600" y="5257800"/>
            <a:ext cx="2895600" cy="892175"/>
          </a:xfrm>
          <a:prstGeom prst="rect">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b="1">
                <a:solidFill>
                  <a:srgbClr val="000066"/>
                </a:solidFill>
              </a:rPr>
              <a:t>FGAs</a:t>
            </a:r>
          </a:p>
          <a:p>
            <a:pPr algn="ctr">
              <a:spcBef>
                <a:spcPct val="50000"/>
              </a:spcBef>
            </a:pPr>
            <a:r>
              <a:rPr lang="en-US">
                <a:solidFill>
                  <a:schemeClr val="tx1"/>
                </a:solidFill>
              </a:rPr>
              <a:t>including sulpiride</a:t>
            </a:r>
          </a:p>
        </p:txBody>
      </p:sp>
      <p:sp>
        <p:nvSpPr>
          <p:cNvPr id="65550" name="Line 14"/>
          <p:cNvSpPr>
            <a:spLocks noChangeShapeType="1"/>
          </p:cNvSpPr>
          <p:nvPr/>
        </p:nvSpPr>
        <p:spPr bwMode="auto">
          <a:xfrm>
            <a:off x="2916238" y="4652963"/>
            <a:ext cx="647700" cy="5048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51" name="Text Box 15"/>
          <p:cNvSpPr txBox="1">
            <a:spLocks noChangeArrowheads="1"/>
          </p:cNvSpPr>
          <p:nvPr/>
        </p:nvSpPr>
        <p:spPr bwMode="auto">
          <a:xfrm>
            <a:off x="3563938" y="4365625"/>
            <a:ext cx="1800225" cy="1806575"/>
          </a:xfrm>
          <a:prstGeom prst="rect">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b="1">
                <a:solidFill>
                  <a:srgbClr val="000066"/>
                </a:solidFill>
              </a:rPr>
              <a:t>SGAs</a:t>
            </a:r>
            <a:endParaRPr lang="en-US">
              <a:solidFill>
                <a:srgbClr val="000066"/>
              </a:solidFill>
            </a:endParaRPr>
          </a:p>
          <a:p>
            <a:pPr algn="ctr">
              <a:spcBef>
                <a:spcPct val="50000"/>
              </a:spcBef>
            </a:pPr>
            <a:r>
              <a:rPr lang="en-US">
                <a:solidFill>
                  <a:schemeClr val="tx1"/>
                </a:solidFill>
              </a:rPr>
              <a:t>quetiapine risperidone amisulpride olanzapine</a:t>
            </a:r>
          </a:p>
        </p:txBody>
      </p:sp>
      <p:sp>
        <p:nvSpPr>
          <p:cNvPr id="65552" name="Line 16"/>
          <p:cNvSpPr>
            <a:spLocks noChangeShapeType="1"/>
          </p:cNvSpPr>
          <p:nvPr/>
        </p:nvSpPr>
        <p:spPr bwMode="auto">
          <a:xfrm flipH="1">
            <a:off x="6300788" y="3573463"/>
            <a:ext cx="936625" cy="792162"/>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53" name="Text Box 17"/>
          <p:cNvSpPr txBox="1">
            <a:spLocks noChangeArrowheads="1"/>
          </p:cNvSpPr>
          <p:nvPr/>
        </p:nvSpPr>
        <p:spPr bwMode="auto">
          <a:xfrm>
            <a:off x="5651500" y="42926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a:solidFill>
                  <a:srgbClr val="C0C0C0"/>
                </a:solidFill>
              </a:rPr>
              <a:t>Patient randomised</a:t>
            </a:r>
          </a:p>
        </p:txBody>
      </p:sp>
      <p:sp>
        <p:nvSpPr>
          <p:cNvPr id="65554" name="Line 18"/>
          <p:cNvSpPr>
            <a:spLocks noChangeShapeType="1"/>
          </p:cNvSpPr>
          <p:nvPr/>
        </p:nvSpPr>
        <p:spPr bwMode="auto">
          <a:xfrm>
            <a:off x="6516688" y="4652963"/>
            <a:ext cx="719137" cy="43180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55" name="Text Box 19"/>
          <p:cNvSpPr txBox="1">
            <a:spLocks noChangeArrowheads="1"/>
          </p:cNvSpPr>
          <p:nvPr/>
        </p:nvSpPr>
        <p:spPr bwMode="auto">
          <a:xfrm>
            <a:off x="6227763" y="5229225"/>
            <a:ext cx="1676400" cy="434975"/>
          </a:xfrm>
          <a:prstGeom prst="rect">
            <a:avLst/>
          </a:prstGeom>
          <a:solidFill>
            <a:srgbClr val="CCECFF"/>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spcBef>
                <a:spcPct val="50000"/>
              </a:spcBef>
            </a:pPr>
            <a:r>
              <a:rPr lang="en-US" b="1">
                <a:solidFill>
                  <a:srgbClr val="C0C0C0"/>
                </a:solidFill>
              </a:rPr>
              <a:t>clozapine</a:t>
            </a:r>
          </a:p>
        </p:txBody>
      </p:sp>
      <p:sp>
        <p:nvSpPr>
          <p:cNvPr id="65556" name="Line 20"/>
          <p:cNvSpPr>
            <a:spLocks noChangeShapeType="1"/>
          </p:cNvSpPr>
          <p:nvPr/>
        </p:nvSpPr>
        <p:spPr bwMode="auto">
          <a:xfrm flipH="1">
            <a:off x="5364163" y="4652963"/>
            <a:ext cx="647700" cy="43180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228600" y="1219200"/>
            <a:ext cx="8642350" cy="5300663"/>
          </a:xfrm>
        </p:spPr>
        <p:txBody>
          <a:bodyPr/>
          <a:lstStyle/>
          <a:p>
            <a:pPr>
              <a:lnSpc>
                <a:spcPct val="80000"/>
              </a:lnSpc>
              <a:buClr>
                <a:srgbClr val="000066"/>
              </a:buClr>
              <a:buSzPct val="75000"/>
              <a:buFont typeface="Arial" pitchFamily="34" charset="0"/>
              <a:buChar char="•"/>
              <a:defRPr/>
            </a:pPr>
            <a:r>
              <a:rPr lang="en-GB" sz="2400" dirty="0" smtClean="0"/>
              <a:t>227 participants: 40% of expected sample size</a:t>
            </a:r>
          </a:p>
          <a:p>
            <a:pPr>
              <a:lnSpc>
                <a:spcPct val="80000"/>
              </a:lnSpc>
              <a:buClr>
                <a:srgbClr val="000066"/>
              </a:buClr>
              <a:buSzPct val="75000"/>
              <a:buFont typeface="Arial" pitchFamily="34" charset="0"/>
              <a:buChar char="•"/>
              <a:defRPr/>
            </a:pPr>
            <a:r>
              <a:rPr lang="en-GB" sz="2400" dirty="0" smtClean="0"/>
              <a:t>Follow-up assessments on 81% at 1 year</a:t>
            </a:r>
            <a:r>
              <a:rPr lang="en-US" sz="2400" dirty="0" smtClean="0"/>
              <a:t> </a:t>
            </a:r>
          </a:p>
          <a:p>
            <a:pPr>
              <a:lnSpc>
                <a:spcPct val="80000"/>
              </a:lnSpc>
              <a:buClr>
                <a:srgbClr val="000066"/>
              </a:buClr>
              <a:buSzPct val="75000"/>
              <a:buFont typeface="Arial" pitchFamily="34" charset="0"/>
              <a:buChar char="•"/>
              <a:defRPr/>
            </a:pPr>
            <a:r>
              <a:rPr lang="en-GB" sz="2400" dirty="0" smtClean="0"/>
              <a:t>75% power to detect difference of 5 points on QLS</a:t>
            </a:r>
          </a:p>
          <a:p>
            <a:pPr>
              <a:lnSpc>
                <a:spcPct val="80000"/>
              </a:lnSpc>
              <a:buClr>
                <a:srgbClr val="000066"/>
              </a:buClr>
              <a:buSzPct val="75000"/>
              <a:buFont typeface="Arial" pitchFamily="34" charset="0"/>
              <a:buChar char="•"/>
              <a:defRPr/>
            </a:pPr>
            <a:endParaRPr lang="en-GB" sz="800" dirty="0" smtClean="0"/>
          </a:p>
          <a:p>
            <a:pPr marL="0" indent="0">
              <a:lnSpc>
                <a:spcPct val="80000"/>
              </a:lnSpc>
              <a:buClr>
                <a:srgbClr val="000066"/>
              </a:buClr>
              <a:buSzPct val="75000"/>
              <a:buFont typeface="Monotype Sorts" pitchFamily="2" charset="2"/>
              <a:buNone/>
              <a:defRPr/>
            </a:pPr>
            <a:r>
              <a:rPr lang="en-GB" sz="2400" b="1" dirty="0" smtClean="0">
                <a:solidFill>
                  <a:srgbClr val="000066"/>
                </a:solidFill>
              </a:rPr>
              <a:t>Intent-to-treat comparison</a:t>
            </a:r>
          </a:p>
          <a:p>
            <a:pPr algn="just">
              <a:lnSpc>
                <a:spcPct val="80000"/>
              </a:lnSpc>
              <a:buClr>
                <a:srgbClr val="000066"/>
              </a:buClr>
              <a:buSzPct val="75000"/>
              <a:buFont typeface="Arial" pitchFamily="34" charset="0"/>
              <a:buChar char="•"/>
              <a:defRPr/>
            </a:pPr>
            <a:r>
              <a:rPr kumimoji="0" lang="en-GB" sz="2400" dirty="0" smtClean="0">
                <a:solidFill>
                  <a:srgbClr val="000066"/>
                </a:solidFill>
              </a:rPr>
              <a:t>Findings at 1-year FU: no disadvantage in using FGAs rather than non-clozapine SGA drugs in terms of:</a:t>
            </a:r>
          </a:p>
          <a:p>
            <a:pPr lvl="1" algn="just">
              <a:lnSpc>
                <a:spcPct val="80000"/>
              </a:lnSpc>
              <a:buClr>
                <a:srgbClr val="000066"/>
              </a:buClr>
              <a:buSzPct val="75000"/>
              <a:buFont typeface="Arial" pitchFamily="34" charset="0"/>
              <a:buChar char="•"/>
              <a:defRPr/>
            </a:pPr>
            <a:r>
              <a:rPr kumimoji="0" lang="en-GB" sz="2000" dirty="0" smtClean="0">
                <a:solidFill>
                  <a:srgbClr val="000066"/>
                </a:solidFill>
              </a:rPr>
              <a:t>Quality of life</a:t>
            </a:r>
          </a:p>
          <a:p>
            <a:pPr lvl="1" algn="just">
              <a:lnSpc>
                <a:spcPct val="80000"/>
              </a:lnSpc>
              <a:buClr>
                <a:srgbClr val="000066"/>
              </a:buClr>
              <a:buSzPct val="75000"/>
              <a:buFont typeface="Arial" pitchFamily="34" charset="0"/>
              <a:buChar char="•"/>
              <a:defRPr/>
            </a:pPr>
            <a:r>
              <a:rPr kumimoji="0" lang="en-GB" sz="2000" dirty="0" smtClean="0">
                <a:solidFill>
                  <a:srgbClr val="000066"/>
                </a:solidFill>
              </a:rPr>
              <a:t>Symptoms</a:t>
            </a:r>
          </a:p>
          <a:p>
            <a:pPr lvl="1" algn="just">
              <a:lnSpc>
                <a:spcPct val="80000"/>
              </a:lnSpc>
              <a:buClr>
                <a:srgbClr val="000066"/>
              </a:buClr>
              <a:buSzPct val="75000"/>
              <a:buFont typeface="Arial" pitchFamily="34" charset="0"/>
              <a:buChar char="•"/>
              <a:defRPr/>
            </a:pPr>
            <a:r>
              <a:rPr kumimoji="0" lang="en-GB" sz="2000" dirty="0" smtClean="0">
                <a:solidFill>
                  <a:srgbClr val="000066"/>
                </a:solidFill>
              </a:rPr>
              <a:t>Costs of care</a:t>
            </a:r>
          </a:p>
          <a:p>
            <a:pPr>
              <a:lnSpc>
                <a:spcPct val="80000"/>
              </a:lnSpc>
              <a:buClr>
                <a:srgbClr val="000066"/>
              </a:buClr>
              <a:buSzPct val="75000"/>
              <a:buFont typeface="Arial" pitchFamily="34" charset="0"/>
              <a:buChar char="•"/>
              <a:defRPr/>
            </a:pPr>
            <a:r>
              <a:rPr lang="en-GB" sz="2400" dirty="0" smtClean="0"/>
              <a:t>Not accounted for by inadequate power or by patterns of drug discontinuation. </a:t>
            </a:r>
          </a:p>
          <a:p>
            <a:pPr>
              <a:lnSpc>
                <a:spcPct val="80000"/>
              </a:lnSpc>
              <a:buClr>
                <a:srgbClr val="000066"/>
              </a:buClr>
              <a:buSzPct val="75000"/>
              <a:buFont typeface="Arial" pitchFamily="34" charset="0"/>
              <a:buChar char="•"/>
              <a:defRPr/>
            </a:pPr>
            <a:r>
              <a:rPr lang="en-GB" sz="2400" dirty="0" smtClean="0"/>
              <a:t>No clear preference expressed for either class. </a:t>
            </a:r>
          </a:p>
          <a:p>
            <a:pPr>
              <a:lnSpc>
                <a:spcPct val="80000"/>
              </a:lnSpc>
              <a:buClr>
                <a:srgbClr val="000066"/>
              </a:buClr>
              <a:buSzPct val="75000"/>
              <a:buFont typeface="Arial" pitchFamily="34" charset="0"/>
              <a:buChar char="•"/>
              <a:defRPr/>
            </a:pPr>
            <a:r>
              <a:rPr lang="en-GB" sz="2400" dirty="0" smtClean="0"/>
              <a:t>No statistically significant differential outcomes between patients recruited for reasons of treatment intolerance or broadly defined treatment resistance.</a:t>
            </a:r>
          </a:p>
        </p:txBody>
      </p:sp>
      <p:sp>
        <p:nvSpPr>
          <p:cNvPr id="66563" name="Rectangle 3"/>
          <p:cNvSpPr>
            <a:spLocks noGrp="1" noChangeArrowheads="1"/>
          </p:cNvSpPr>
          <p:nvPr>
            <p:ph type="title"/>
          </p:nvPr>
        </p:nvSpPr>
        <p:spPr>
          <a:xfrm>
            <a:off x="381000" y="152400"/>
            <a:ext cx="8424863" cy="877888"/>
          </a:xfrm>
        </p:spPr>
        <p:txBody>
          <a:bodyPr/>
          <a:lstStyle/>
          <a:p>
            <a:pPr algn="ctr"/>
            <a:r>
              <a:rPr lang="en-GB" sz="3200" smtClean="0">
                <a:solidFill>
                  <a:schemeClr val="tx1"/>
                </a:solidFill>
                <a:latin typeface="Tahoma" pitchFamily="34" charset="0"/>
              </a:rPr>
              <a:t>CUtLASS 1</a:t>
            </a:r>
            <a:r>
              <a:rPr lang="en-GB" sz="2800" smtClean="0">
                <a:solidFill>
                  <a:srgbClr val="000066"/>
                </a:solidFill>
                <a:latin typeface="Tahoma" pitchFamily="34" charset="0"/>
              </a:rPr>
              <a:t/>
            </a:r>
            <a:br>
              <a:rPr lang="en-GB" sz="2800" smtClean="0">
                <a:solidFill>
                  <a:srgbClr val="000066"/>
                </a:solidFill>
                <a:latin typeface="Tahoma" pitchFamily="34" charset="0"/>
              </a:rPr>
            </a:br>
            <a:r>
              <a:rPr lang="en-GB" sz="2800" smtClean="0">
                <a:solidFill>
                  <a:srgbClr val="000066"/>
                </a:solidFill>
                <a:latin typeface="Tahoma" pitchFamily="34" charset="0"/>
              </a:rPr>
              <a:t>SUMMARY OF FINDINGS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Line 2"/>
          <p:cNvSpPr>
            <a:spLocks noChangeShapeType="1"/>
          </p:cNvSpPr>
          <p:nvPr/>
        </p:nvSpPr>
        <p:spPr bwMode="auto">
          <a:xfrm>
            <a:off x="4572000" y="1628775"/>
            <a:ext cx="1588" cy="3384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87" name="Line 3"/>
          <p:cNvSpPr>
            <a:spLocks noChangeShapeType="1"/>
          </p:cNvSpPr>
          <p:nvPr/>
        </p:nvSpPr>
        <p:spPr bwMode="auto">
          <a:xfrm>
            <a:off x="144463" y="5013325"/>
            <a:ext cx="882015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88" name="Rectangle 4"/>
          <p:cNvSpPr>
            <a:spLocks noChangeArrowheads="1"/>
          </p:cNvSpPr>
          <p:nvPr/>
        </p:nvSpPr>
        <p:spPr bwMode="auto">
          <a:xfrm>
            <a:off x="2555875" y="4005263"/>
            <a:ext cx="358775" cy="287337"/>
          </a:xfrm>
          <a:prstGeom prst="rect">
            <a:avLst/>
          </a:prstGeom>
          <a:solidFill>
            <a:srgbClr val="000066"/>
          </a:solidFill>
          <a:ln w="9525">
            <a:solidFill>
              <a:srgbClr val="000066"/>
            </a:solidFill>
            <a:miter lim="800000"/>
            <a:headEnd/>
            <a:tailEnd/>
          </a:ln>
        </p:spPr>
        <p:txBody>
          <a:bodyPr wrap="none" anchor="ctr"/>
          <a:lstStyle/>
          <a:p>
            <a:endParaRPr lang="en-US"/>
          </a:p>
        </p:txBody>
      </p:sp>
      <p:sp>
        <p:nvSpPr>
          <p:cNvPr id="67589" name="Line 5"/>
          <p:cNvSpPr>
            <a:spLocks noChangeShapeType="1"/>
          </p:cNvSpPr>
          <p:nvPr/>
        </p:nvSpPr>
        <p:spPr bwMode="auto">
          <a:xfrm>
            <a:off x="88900" y="4149725"/>
            <a:ext cx="5364163" cy="1588"/>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90" name="Rectangle 6"/>
          <p:cNvSpPr>
            <a:spLocks noChangeArrowheads="1"/>
          </p:cNvSpPr>
          <p:nvPr/>
        </p:nvSpPr>
        <p:spPr bwMode="auto">
          <a:xfrm>
            <a:off x="7991475" y="4005263"/>
            <a:ext cx="358775" cy="287337"/>
          </a:xfrm>
          <a:prstGeom prst="rect">
            <a:avLst/>
          </a:prstGeom>
          <a:noFill/>
          <a:ln w="571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1" name="Text Box 7"/>
          <p:cNvSpPr txBox="1">
            <a:spLocks noChangeArrowheads="1"/>
          </p:cNvSpPr>
          <p:nvPr/>
        </p:nvSpPr>
        <p:spPr bwMode="auto">
          <a:xfrm>
            <a:off x="560388" y="5384800"/>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2400">
                <a:solidFill>
                  <a:schemeClr val="tx1"/>
                </a:solidFill>
                <a:latin typeface="Verdana" pitchFamily="34" charset="0"/>
              </a:rPr>
              <a:t>Favours FGA</a:t>
            </a:r>
          </a:p>
        </p:txBody>
      </p:sp>
      <p:sp>
        <p:nvSpPr>
          <p:cNvPr id="67592" name="Text Box 8"/>
          <p:cNvSpPr txBox="1">
            <a:spLocks noChangeArrowheads="1"/>
          </p:cNvSpPr>
          <p:nvPr/>
        </p:nvSpPr>
        <p:spPr bwMode="auto">
          <a:xfrm>
            <a:off x="6646863" y="5386388"/>
            <a:ext cx="2151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2400">
                <a:solidFill>
                  <a:schemeClr val="tx1"/>
                </a:solidFill>
                <a:latin typeface="Verdana" pitchFamily="34" charset="0"/>
              </a:rPr>
              <a:t>Favours SGA</a:t>
            </a:r>
          </a:p>
        </p:txBody>
      </p:sp>
      <p:sp>
        <p:nvSpPr>
          <p:cNvPr id="67593" name="Line 9"/>
          <p:cNvSpPr>
            <a:spLocks noChangeShapeType="1"/>
          </p:cNvSpPr>
          <p:nvPr/>
        </p:nvSpPr>
        <p:spPr bwMode="auto">
          <a:xfrm>
            <a:off x="5724525" y="5659438"/>
            <a:ext cx="719138" cy="1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94" name="Line 10"/>
          <p:cNvSpPr>
            <a:spLocks noChangeShapeType="1"/>
          </p:cNvSpPr>
          <p:nvPr/>
        </p:nvSpPr>
        <p:spPr bwMode="auto">
          <a:xfrm>
            <a:off x="2700338" y="5659438"/>
            <a:ext cx="719137" cy="158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95" name="Text Box 11"/>
          <p:cNvSpPr txBox="1">
            <a:spLocks noChangeArrowheads="1"/>
          </p:cNvSpPr>
          <p:nvPr/>
        </p:nvSpPr>
        <p:spPr bwMode="auto">
          <a:xfrm>
            <a:off x="5508625" y="2638425"/>
            <a:ext cx="238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1"/>
                </a:solidFill>
                <a:latin typeface="Verdana" pitchFamily="34" charset="0"/>
              </a:rPr>
              <a:t>Hypothesis of 5</a:t>
            </a:r>
          </a:p>
          <a:p>
            <a:r>
              <a:rPr lang="en-GB">
                <a:solidFill>
                  <a:schemeClr val="tx1"/>
                </a:solidFill>
                <a:latin typeface="Verdana" pitchFamily="34" charset="0"/>
              </a:rPr>
              <a:t>point advantage</a:t>
            </a:r>
          </a:p>
          <a:p>
            <a:r>
              <a:rPr lang="en-GB">
                <a:solidFill>
                  <a:schemeClr val="tx1"/>
                </a:solidFill>
                <a:latin typeface="Verdana" pitchFamily="34" charset="0"/>
              </a:rPr>
              <a:t>for SGA </a:t>
            </a:r>
            <a:r>
              <a:rPr lang="en-GB">
                <a:solidFill>
                  <a:srgbClr val="000066"/>
                </a:solidFill>
                <a:latin typeface="Verdana" pitchFamily="34" charset="0"/>
              </a:rPr>
              <a:t>excluded</a:t>
            </a:r>
          </a:p>
        </p:txBody>
      </p:sp>
      <p:sp>
        <p:nvSpPr>
          <p:cNvPr id="67596" name="Line 12"/>
          <p:cNvSpPr>
            <a:spLocks noChangeShapeType="1"/>
          </p:cNvSpPr>
          <p:nvPr/>
        </p:nvSpPr>
        <p:spPr bwMode="auto">
          <a:xfrm flipV="1">
            <a:off x="5292725"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97" name="Line 13"/>
          <p:cNvSpPr>
            <a:spLocks noChangeShapeType="1"/>
          </p:cNvSpPr>
          <p:nvPr/>
        </p:nvSpPr>
        <p:spPr bwMode="auto">
          <a:xfrm flipV="1">
            <a:off x="6011863"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98" name="Line 14"/>
          <p:cNvSpPr>
            <a:spLocks noChangeShapeType="1"/>
          </p:cNvSpPr>
          <p:nvPr/>
        </p:nvSpPr>
        <p:spPr bwMode="auto">
          <a:xfrm flipV="1">
            <a:off x="6732588"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99" name="Line 15"/>
          <p:cNvSpPr>
            <a:spLocks noChangeShapeType="1"/>
          </p:cNvSpPr>
          <p:nvPr/>
        </p:nvSpPr>
        <p:spPr bwMode="auto">
          <a:xfrm flipV="1">
            <a:off x="7451725"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0" name="Line 16"/>
          <p:cNvSpPr>
            <a:spLocks noChangeShapeType="1"/>
          </p:cNvSpPr>
          <p:nvPr/>
        </p:nvSpPr>
        <p:spPr bwMode="auto">
          <a:xfrm flipV="1">
            <a:off x="8153400"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1" name="Line 17"/>
          <p:cNvSpPr>
            <a:spLocks noChangeShapeType="1"/>
          </p:cNvSpPr>
          <p:nvPr/>
        </p:nvSpPr>
        <p:spPr bwMode="auto">
          <a:xfrm flipV="1">
            <a:off x="8893175"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2" name="Text Box 18"/>
          <p:cNvSpPr txBox="1">
            <a:spLocks noChangeArrowheads="1"/>
          </p:cNvSpPr>
          <p:nvPr/>
        </p:nvSpPr>
        <p:spPr bwMode="auto">
          <a:xfrm>
            <a:off x="1295400" y="6096000"/>
            <a:ext cx="676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2400">
                <a:solidFill>
                  <a:srgbClr val="000066"/>
                </a:solidFill>
              </a:rPr>
              <a:t>DIFFERENCE IN QLS SCORES AT 1 YEAR</a:t>
            </a:r>
          </a:p>
        </p:txBody>
      </p:sp>
      <p:sp>
        <p:nvSpPr>
          <p:cNvPr id="67603" name="Text Box 19"/>
          <p:cNvSpPr txBox="1">
            <a:spLocks noChangeArrowheads="1"/>
          </p:cNvSpPr>
          <p:nvPr/>
        </p:nvSpPr>
        <p:spPr bwMode="auto">
          <a:xfrm>
            <a:off x="3554413" y="5373688"/>
            <a:ext cx="200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2400">
                <a:solidFill>
                  <a:schemeClr val="tx1"/>
                </a:solidFill>
                <a:latin typeface="Verdana" pitchFamily="34" charset="0"/>
              </a:rPr>
              <a:t>Equivalence</a:t>
            </a:r>
          </a:p>
        </p:txBody>
      </p:sp>
      <p:sp>
        <p:nvSpPr>
          <p:cNvPr id="67604" name="Line 20"/>
          <p:cNvSpPr>
            <a:spLocks noChangeShapeType="1"/>
          </p:cNvSpPr>
          <p:nvPr/>
        </p:nvSpPr>
        <p:spPr bwMode="auto">
          <a:xfrm flipV="1">
            <a:off x="250825"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5" name="Line 21"/>
          <p:cNvSpPr>
            <a:spLocks noChangeShapeType="1"/>
          </p:cNvSpPr>
          <p:nvPr/>
        </p:nvSpPr>
        <p:spPr bwMode="auto">
          <a:xfrm flipV="1">
            <a:off x="969963"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6" name="Line 22"/>
          <p:cNvSpPr>
            <a:spLocks noChangeShapeType="1"/>
          </p:cNvSpPr>
          <p:nvPr/>
        </p:nvSpPr>
        <p:spPr bwMode="auto">
          <a:xfrm flipV="1">
            <a:off x="1690688"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7" name="Line 23"/>
          <p:cNvSpPr>
            <a:spLocks noChangeShapeType="1"/>
          </p:cNvSpPr>
          <p:nvPr/>
        </p:nvSpPr>
        <p:spPr bwMode="auto">
          <a:xfrm flipV="1">
            <a:off x="2409825"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8" name="Line 24"/>
          <p:cNvSpPr>
            <a:spLocks noChangeShapeType="1"/>
          </p:cNvSpPr>
          <p:nvPr/>
        </p:nvSpPr>
        <p:spPr bwMode="auto">
          <a:xfrm flipV="1">
            <a:off x="3130550"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9" name="Line 25"/>
          <p:cNvSpPr>
            <a:spLocks noChangeShapeType="1"/>
          </p:cNvSpPr>
          <p:nvPr/>
        </p:nvSpPr>
        <p:spPr bwMode="auto">
          <a:xfrm flipV="1">
            <a:off x="3851275"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10" name="Text Box 26"/>
          <p:cNvSpPr txBox="1">
            <a:spLocks noChangeArrowheads="1"/>
          </p:cNvSpPr>
          <p:nvPr/>
        </p:nvSpPr>
        <p:spPr bwMode="auto">
          <a:xfrm>
            <a:off x="865188" y="2332038"/>
            <a:ext cx="31686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1"/>
                </a:solidFill>
                <a:latin typeface="Verdana" pitchFamily="34" charset="0"/>
              </a:rPr>
              <a:t>Estimate of difference</a:t>
            </a:r>
          </a:p>
          <a:p>
            <a:r>
              <a:rPr lang="en-GB">
                <a:solidFill>
                  <a:schemeClr val="tx1"/>
                </a:solidFill>
                <a:latin typeface="Verdana" pitchFamily="34" charset="0"/>
              </a:rPr>
              <a:t>in QLS after imputation</a:t>
            </a:r>
          </a:p>
          <a:p>
            <a:r>
              <a:rPr lang="en-GB">
                <a:solidFill>
                  <a:schemeClr val="tx1"/>
                </a:solidFill>
                <a:latin typeface="Verdana" pitchFamily="34" charset="0"/>
              </a:rPr>
              <a:t>of missing data, with</a:t>
            </a:r>
          </a:p>
          <a:p>
            <a:r>
              <a:rPr lang="en-GB">
                <a:solidFill>
                  <a:schemeClr val="tx1"/>
                </a:solidFill>
                <a:latin typeface="Verdana" pitchFamily="34" charset="0"/>
              </a:rPr>
              <a:t>95% c.i. of difference</a:t>
            </a:r>
            <a:endParaRPr lang="en-GB">
              <a:solidFill>
                <a:schemeClr val="hlink"/>
              </a:solidFill>
              <a:latin typeface="Verdana" pitchFamily="34" charset="0"/>
            </a:endParaRPr>
          </a:p>
        </p:txBody>
      </p:sp>
      <p:sp>
        <p:nvSpPr>
          <p:cNvPr id="67611" name="Text Box 27"/>
          <p:cNvSpPr txBox="1">
            <a:spLocks noChangeArrowheads="1"/>
          </p:cNvSpPr>
          <p:nvPr/>
        </p:nvSpPr>
        <p:spPr bwMode="auto">
          <a:xfrm>
            <a:off x="7473950" y="4365625"/>
            <a:ext cx="134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1"/>
                </a:solidFill>
                <a:latin typeface="Verdana" pitchFamily="34" charset="0"/>
              </a:rPr>
              <a:t>Expected</a:t>
            </a:r>
            <a:endParaRPr lang="en-GB">
              <a:solidFill>
                <a:schemeClr val="hlink"/>
              </a:solidFill>
              <a:latin typeface="Verdana" pitchFamily="34" charset="0"/>
            </a:endParaRPr>
          </a:p>
        </p:txBody>
      </p:sp>
      <p:sp>
        <p:nvSpPr>
          <p:cNvPr id="67612" name="Text Box 28"/>
          <p:cNvSpPr txBox="1">
            <a:spLocks noChangeArrowheads="1"/>
          </p:cNvSpPr>
          <p:nvPr/>
        </p:nvSpPr>
        <p:spPr bwMode="auto">
          <a:xfrm>
            <a:off x="2051050" y="4365625"/>
            <a:ext cx="139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1"/>
                </a:solidFill>
                <a:latin typeface="Verdana" pitchFamily="34" charset="0"/>
              </a:rPr>
              <a:t>Observed</a:t>
            </a:r>
            <a:endParaRPr lang="en-GB">
              <a:solidFill>
                <a:schemeClr val="hlink"/>
              </a:solidFill>
              <a:latin typeface="Verdana" pitchFamily="34" charset="0"/>
            </a:endParaRPr>
          </a:p>
        </p:txBody>
      </p:sp>
      <p:pic>
        <p:nvPicPr>
          <p:cNvPr id="67613" name="Picture 3" descr="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5440363" cy="1928813"/>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533400" y="552450"/>
            <a:ext cx="8178800" cy="6000750"/>
          </a:xfrm>
        </p:spPr>
        <p:txBody>
          <a:bodyPr/>
          <a:lstStyle/>
          <a:p>
            <a:pPr>
              <a:lnSpc>
                <a:spcPct val="90000"/>
              </a:lnSpc>
              <a:buFont typeface="Monotype Sorts" pitchFamily="2" charset="2"/>
              <a:buNone/>
              <a:defRPr/>
            </a:pPr>
            <a:r>
              <a:rPr lang="en-GB" sz="2400" b="1" dirty="0" smtClean="0">
                <a:solidFill>
                  <a:srgbClr val="000066"/>
                </a:solidFill>
              </a:rPr>
              <a:t>Primary objective</a:t>
            </a:r>
          </a:p>
          <a:p>
            <a:pPr>
              <a:lnSpc>
                <a:spcPct val="90000"/>
              </a:lnSpc>
              <a:buClr>
                <a:srgbClr val="000066"/>
              </a:buClr>
              <a:buSzPct val="75000"/>
              <a:buFont typeface="Arial" pitchFamily="34" charset="0"/>
              <a:buChar char="•"/>
              <a:defRPr/>
            </a:pPr>
            <a:r>
              <a:rPr lang="en-GB" sz="2400" dirty="0" smtClean="0"/>
              <a:t>To compare one-year retention rates                         on low doses of haloperidol, olanzapine,            quetiapine, amisulpride and ziprasidone                      in patients with recent-onset schizophrenia, schizoaffective and schizophreniform disorder.</a:t>
            </a:r>
          </a:p>
          <a:p>
            <a:pPr>
              <a:lnSpc>
                <a:spcPct val="90000"/>
              </a:lnSpc>
              <a:buClr>
                <a:srgbClr val="000066"/>
              </a:buClr>
              <a:buFont typeface="Arial" pitchFamily="34" charset="0"/>
              <a:buChar char="•"/>
              <a:defRPr/>
            </a:pPr>
            <a:endParaRPr lang="en-GB" sz="800" b="1" dirty="0" smtClean="0">
              <a:solidFill>
                <a:srgbClr val="008080"/>
              </a:solidFill>
            </a:endParaRPr>
          </a:p>
          <a:p>
            <a:pPr marL="0" indent="0">
              <a:lnSpc>
                <a:spcPct val="90000"/>
              </a:lnSpc>
              <a:buClr>
                <a:srgbClr val="000066"/>
              </a:buClr>
              <a:buFont typeface="Monotype Sorts" pitchFamily="2" charset="2"/>
              <a:buNone/>
              <a:defRPr/>
            </a:pPr>
            <a:r>
              <a:rPr lang="en-GB" sz="2400" b="1" dirty="0" smtClean="0">
                <a:solidFill>
                  <a:srgbClr val="000066"/>
                </a:solidFill>
              </a:rPr>
              <a:t>Design</a:t>
            </a:r>
          </a:p>
          <a:p>
            <a:pPr>
              <a:lnSpc>
                <a:spcPct val="90000"/>
              </a:lnSpc>
              <a:buClr>
                <a:srgbClr val="000066"/>
              </a:buClr>
              <a:buSzPct val="75000"/>
              <a:buFont typeface="Arial" pitchFamily="34" charset="0"/>
              <a:buChar char="•"/>
              <a:defRPr/>
            </a:pPr>
            <a:r>
              <a:rPr lang="en-GB" sz="2400" dirty="0" smtClean="0"/>
              <a:t>Multi-centre, open-label, randomised, comparative</a:t>
            </a:r>
          </a:p>
          <a:p>
            <a:pPr>
              <a:lnSpc>
                <a:spcPct val="90000"/>
              </a:lnSpc>
              <a:buClr>
                <a:srgbClr val="000066"/>
              </a:buClr>
              <a:buSzPct val="75000"/>
              <a:buFont typeface="Arial" pitchFamily="34" charset="0"/>
              <a:buChar char="•"/>
              <a:defRPr/>
            </a:pPr>
            <a:r>
              <a:rPr lang="en-GB" sz="2400" dirty="0" smtClean="0"/>
              <a:t>16 European countries; &gt;50 sites</a:t>
            </a:r>
          </a:p>
          <a:p>
            <a:pPr>
              <a:lnSpc>
                <a:spcPct val="90000"/>
              </a:lnSpc>
              <a:buClr>
                <a:srgbClr val="000066"/>
              </a:buClr>
              <a:buSzPct val="75000"/>
              <a:buFont typeface="Arial" pitchFamily="34" charset="0"/>
              <a:buChar char="•"/>
              <a:defRPr/>
            </a:pPr>
            <a:r>
              <a:rPr lang="en-GB" sz="2400" dirty="0" smtClean="0"/>
              <a:t>Naturalistic</a:t>
            </a:r>
          </a:p>
          <a:p>
            <a:pPr lvl="1">
              <a:lnSpc>
                <a:spcPct val="90000"/>
              </a:lnSpc>
              <a:buClr>
                <a:srgbClr val="000066"/>
              </a:buClr>
              <a:buSzPct val="75000"/>
              <a:buFont typeface="Arial" pitchFamily="34" charset="0"/>
              <a:buChar char="•"/>
              <a:defRPr/>
            </a:pPr>
            <a:r>
              <a:rPr lang="en-GB" sz="2000" dirty="0" smtClean="0"/>
              <a:t>Open, randomised, observational</a:t>
            </a:r>
          </a:p>
          <a:p>
            <a:pPr lvl="1">
              <a:lnSpc>
                <a:spcPct val="90000"/>
              </a:lnSpc>
              <a:buClr>
                <a:srgbClr val="000066"/>
              </a:buClr>
              <a:buSzPct val="75000"/>
              <a:buFont typeface="Arial" pitchFamily="34" charset="0"/>
              <a:buChar char="•"/>
              <a:defRPr/>
            </a:pPr>
            <a:r>
              <a:rPr lang="en-GB" sz="2000" dirty="0" smtClean="0"/>
              <a:t>Non-selected patients </a:t>
            </a:r>
          </a:p>
          <a:p>
            <a:pPr>
              <a:lnSpc>
                <a:spcPct val="90000"/>
              </a:lnSpc>
              <a:buClr>
                <a:srgbClr val="000066"/>
              </a:buClr>
              <a:buSzPct val="75000"/>
              <a:buFont typeface="Arial" pitchFamily="34" charset="0"/>
              <a:buChar char="•"/>
              <a:defRPr/>
            </a:pPr>
            <a:r>
              <a:rPr lang="en-GB" sz="2400" dirty="0" smtClean="0"/>
              <a:t>1-year randomised trial: 5-year cohort</a:t>
            </a:r>
          </a:p>
          <a:p>
            <a:pPr>
              <a:lnSpc>
                <a:spcPct val="90000"/>
              </a:lnSpc>
              <a:buClr>
                <a:srgbClr val="000066"/>
              </a:buClr>
              <a:buSzPct val="75000"/>
              <a:buFont typeface="Arial" pitchFamily="34" charset="0"/>
              <a:buChar char="•"/>
              <a:defRPr/>
            </a:pPr>
            <a:r>
              <a:rPr lang="en-GB" sz="2400" dirty="0" smtClean="0"/>
              <a:t>Effectiveness of quetiapine, amisulpride, olanzapine, ziprasidone vs. low dose haloperidol</a:t>
            </a: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438150"/>
            <a:ext cx="17383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381000"/>
            <a:ext cx="6299200" cy="1143000"/>
          </a:xfrm>
        </p:spPr>
        <p:txBody>
          <a:bodyPr/>
          <a:lstStyle/>
          <a:p>
            <a:pPr algn="ctr"/>
            <a:r>
              <a:rPr lang="en-GB" sz="2000" smtClean="0">
                <a:solidFill>
                  <a:srgbClr val="000066"/>
                </a:solidFill>
                <a:latin typeface="Tahoma" pitchFamily="34" charset="0"/>
              </a:rPr>
              <a:t>TIME TO TREATMENT DISCONTINUATION BECAUSE OF ANY CAUSE (A), INSUFFICIENT EFFICACY (B), SIDE-EFFECTS (C), AND NON-ADHERENCE (D)</a:t>
            </a:r>
            <a:endParaRPr lang="en-GB" sz="2000" smtClean="0">
              <a:solidFill>
                <a:srgbClr val="000066"/>
              </a:solidFill>
            </a:endParaRPr>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83920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Text Box 4"/>
          <p:cNvSpPr txBox="1">
            <a:spLocks noChangeArrowheads="1"/>
          </p:cNvSpPr>
          <p:nvPr/>
        </p:nvSpPr>
        <p:spPr bwMode="auto">
          <a:xfrm>
            <a:off x="4724400" y="6248400"/>
            <a:ext cx="4181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kumimoji="1" lang="en-GB" sz="1600">
                <a:solidFill>
                  <a:schemeClr val="tx2"/>
                </a:solidFill>
              </a:rPr>
              <a:t>Kahn R. S. et al. </a:t>
            </a:r>
            <a:r>
              <a:rPr kumimoji="1" lang="en-GB" sz="1600" i="1">
                <a:solidFill>
                  <a:schemeClr val="tx2"/>
                </a:solidFill>
              </a:rPr>
              <a:t>Lancet </a:t>
            </a:r>
            <a:r>
              <a:rPr kumimoji="1" lang="en-GB" sz="1600">
                <a:solidFill>
                  <a:schemeClr val="tx2"/>
                </a:solidFill>
              </a:rPr>
              <a:t>2008; 371: 1085–97</a:t>
            </a:r>
          </a:p>
        </p:txBody>
      </p:sp>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63500"/>
            <a:ext cx="1717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4013" y="153988"/>
            <a:ext cx="8458200" cy="676275"/>
          </a:xfrm>
        </p:spPr>
        <p:txBody>
          <a:bodyPr/>
          <a:lstStyle/>
          <a:p>
            <a:r>
              <a:rPr lang="en-GB" sz="2800" b="1" smtClean="0">
                <a:solidFill>
                  <a:srgbClr val="000066"/>
                </a:solidFill>
                <a:latin typeface="Tahoma" pitchFamily="34" charset="0"/>
              </a:rPr>
              <a:t>DOPAMINE PATHWAYS</a:t>
            </a:r>
            <a:endParaRPr lang="en-GB" sz="2800" b="1" smtClean="0">
              <a:solidFill>
                <a:srgbClr val="000066"/>
              </a:solidFill>
            </a:endParaRPr>
          </a:p>
        </p:txBody>
      </p:sp>
      <p:sp>
        <p:nvSpPr>
          <p:cNvPr id="23555" name="Rectangle 3"/>
          <p:cNvSpPr>
            <a:spLocks noGrp="1" noChangeArrowheads="1"/>
          </p:cNvSpPr>
          <p:nvPr>
            <p:ph type="body" idx="1"/>
          </p:nvPr>
        </p:nvSpPr>
        <p:spPr>
          <a:xfrm>
            <a:off x="211138" y="4651375"/>
            <a:ext cx="8586787" cy="1905000"/>
          </a:xfrm>
        </p:spPr>
        <p:txBody>
          <a:bodyPr/>
          <a:lstStyle/>
          <a:p>
            <a:pPr defTabSz="762000">
              <a:lnSpc>
                <a:spcPct val="90000"/>
              </a:lnSpc>
              <a:buFont typeface="Monotype Sorts" pitchFamily="2" charset="2"/>
              <a:buNone/>
            </a:pPr>
            <a:r>
              <a:rPr lang="en-GB" sz="2000" smtClean="0">
                <a:solidFill>
                  <a:srgbClr val="000066"/>
                </a:solidFill>
              </a:rPr>
              <a:t>1.	</a:t>
            </a:r>
            <a:r>
              <a:rPr lang="en-GB" sz="1800" b="1" smtClean="0">
                <a:solidFill>
                  <a:srgbClr val="000066"/>
                </a:solidFill>
              </a:rPr>
              <a:t>Nigrostriatal pathway:</a:t>
            </a:r>
            <a:r>
              <a:rPr lang="en-GB" sz="1800" smtClean="0">
                <a:solidFill>
                  <a:srgbClr val="000066"/>
                </a:solidFill>
              </a:rPr>
              <a:t> </a:t>
            </a:r>
            <a:r>
              <a:rPr lang="en-GB" sz="1400" smtClean="0">
                <a:solidFill>
                  <a:srgbClr val="000066"/>
                </a:solidFill>
              </a:rPr>
              <a:t>Substantia nigra to caudate and putamen (i.e. striatum).  </a:t>
            </a:r>
            <a:r>
              <a:rPr lang="en-GB" sz="1400" b="1" smtClean="0">
                <a:solidFill>
                  <a:srgbClr val="000066"/>
                </a:solidFill>
              </a:rPr>
              <a:t>Parkinson’s disease, initiation of motor plans</a:t>
            </a:r>
          </a:p>
          <a:p>
            <a:pPr defTabSz="762000">
              <a:lnSpc>
                <a:spcPct val="90000"/>
              </a:lnSpc>
              <a:buFont typeface="Monotype Sorts" pitchFamily="2" charset="2"/>
              <a:buNone/>
            </a:pPr>
            <a:r>
              <a:rPr lang="en-GB" sz="2000" smtClean="0"/>
              <a:t>2.	</a:t>
            </a:r>
            <a:r>
              <a:rPr lang="en-GB" sz="1800" smtClean="0"/>
              <a:t> </a:t>
            </a:r>
            <a:r>
              <a:rPr lang="en-GB" sz="1800" b="1" smtClean="0">
                <a:solidFill>
                  <a:srgbClr val="CA020C"/>
                </a:solidFill>
              </a:rPr>
              <a:t>Mesocortical &amp; mesolimbic pathways </a:t>
            </a:r>
            <a:r>
              <a:rPr lang="en-GB" sz="1800" smtClean="0">
                <a:solidFill>
                  <a:srgbClr val="CA020C"/>
                </a:solidFill>
              </a:rPr>
              <a:t> </a:t>
            </a:r>
            <a:r>
              <a:rPr lang="en-GB" sz="1400" smtClean="0">
                <a:solidFill>
                  <a:srgbClr val="CA020C"/>
                </a:solidFill>
              </a:rPr>
              <a:t>Mesolimbic: ventral tegmental area in midbrain to  limbic regions associated with reward, motivation, affect and memory. Include ventral striatum (nucleus accumbens), amygdala, hippocampus &amp; medial prefrontal cortex. Mesocortical: VTA to frontal cortex, including dorsolateral prefrontal cortex. </a:t>
            </a:r>
            <a:r>
              <a:rPr lang="en-GB" sz="1400" b="1" smtClean="0">
                <a:solidFill>
                  <a:srgbClr val="CA020C"/>
                </a:solidFill>
              </a:rPr>
              <a:t>Reward and motivation</a:t>
            </a:r>
          </a:p>
          <a:p>
            <a:pPr defTabSz="762000">
              <a:lnSpc>
                <a:spcPct val="90000"/>
              </a:lnSpc>
              <a:buFont typeface="Monotype Sorts" pitchFamily="2" charset="2"/>
              <a:buNone/>
            </a:pPr>
            <a:r>
              <a:rPr lang="en-GB" sz="2000" smtClean="0"/>
              <a:t>3.</a:t>
            </a:r>
            <a:r>
              <a:rPr lang="en-GB" sz="1800" smtClean="0"/>
              <a:t>	</a:t>
            </a:r>
            <a:r>
              <a:rPr lang="en-GB" sz="1800" b="1" smtClean="0"/>
              <a:t>Tuberoinfundibular pathway</a:t>
            </a:r>
            <a:r>
              <a:rPr lang="en-GB" sz="1800" smtClean="0"/>
              <a:t> </a:t>
            </a:r>
            <a:r>
              <a:rPr lang="en-GB" sz="1400" smtClean="0"/>
              <a:t>Tuberal region to median eminence (infundibular region at top of pituitary stalk)  </a:t>
            </a:r>
            <a:r>
              <a:rPr lang="en-GB" sz="1400" b="1" smtClean="0"/>
              <a:t>Prolactin release</a:t>
            </a:r>
          </a:p>
        </p:txBody>
      </p:sp>
      <p:sp>
        <p:nvSpPr>
          <p:cNvPr id="23556" name="Freeform 4"/>
          <p:cNvSpPr>
            <a:spLocks/>
          </p:cNvSpPr>
          <p:nvPr/>
        </p:nvSpPr>
        <p:spPr bwMode="auto">
          <a:xfrm>
            <a:off x="5592763" y="3748088"/>
            <a:ext cx="744537" cy="857250"/>
          </a:xfrm>
          <a:custGeom>
            <a:avLst/>
            <a:gdLst>
              <a:gd name="T0" fmla="*/ 0 w 413"/>
              <a:gd name="T1" fmla="*/ 0 h 441"/>
              <a:gd name="T2" fmla="*/ 2147483647 w 413"/>
              <a:gd name="T3" fmla="*/ 2147483647 h 441"/>
              <a:gd name="T4" fmla="*/ 2147483647 w 413"/>
              <a:gd name="T5" fmla="*/ 2147483647 h 441"/>
              <a:gd name="T6" fmla="*/ 2147483647 w 413"/>
              <a:gd name="T7" fmla="*/ 2147483647 h 441"/>
              <a:gd name="T8" fmla="*/ 2147483647 w 413"/>
              <a:gd name="T9" fmla="*/ 2147483647 h 441"/>
              <a:gd name="T10" fmla="*/ 2147483647 w 413"/>
              <a:gd name="T11" fmla="*/ 2147483647 h 441"/>
              <a:gd name="T12" fmla="*/ 2147483647 w 413"/>
              <a:gd name="T13" fmla="*/ 2147483647 h 441"/>
              <a:gd name="T14" fmla="*/ 2147483647 w 413"/>
              <a:gd name="T15" fmla="*/ 2147483647 h 441"/>
              <a:gd name="T16" fmla="*/ 2147483647 w 413"/>
              <a:gd name="T17" fmla="*/ 2147483647 h 441"/>
              <a:gd name="T18" fmla="*/ 2147483647 w 413"/>
              <a:gd name="T19" fmla="*/ 2147483647 h 441"/>
              <a:gd name="T20" fmla="*/ 2147483647 w 413"/>
              <a:gd name="T21" fmla="*/ 2147483647 h 4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 h="441">
                <a:moveTo>
                  <a:pt x="0" y="0"/>
                </a:moveTo>
                <a:cubicBezTo>
                  <a:pt x="8" y="70"/>
                  <a:pt x="7" y="114"/>
                  <a:pt x="67" y="153"/>
                </a:cubicBezTo>
                <a:cubicBezTo>
                  <a:pt x="83" y="200"/>
                  <a:pt x="117" y="220"/>
                  <a:pt x="153" y="249"/>
                </a:cubicBezTo>
                <a:cubicBezTo>
                  <a:pt x="167" y="260"/>
                  <a:pt x="177" y="278"/>
                  <a:pt x="192" y="288"/>
                </a:cubicBezTo>
                <a:cubicBezTo>
                  <a:pt x="204" y="296"/>
                  <a:pt x="218" y="299"/>
                  <a:pt x="230" y="307"/>
                </a:cubicBezTo>
                <a:cubicBezTo>
                  <a:pt x="291" y="351"/>
                  <a:pt x="227" y="326"/>
                  <a:pt x="288" y="345"/>
                </a:cubicBezTo>
                <a:cubicBezTo>
                  <a:pt x="298" y="355"/>
                  <a:pt x="306" y="366"/>
                  <a:pt x="317" y="374"/>
                </a:cubicBezTo>
                <a:cubicBezTo>
                  <a:pt x="325" y="380"/>
                  <a:pt x="337" y="378"/>
                  <a:pt x="345" y="384"/>
                </a:cubicBezTo>
                <a:cubicBezTo>
                  <a:pt x="354" y="391"/>
                  <a:pt x="356" y="405"/>
                  <a:pt x="365" y="412"/>
                </a:cubicBezTo>
                <a:cubicBezTo>
                  <a:pt x="376" y="421"/>
                  <a:pt x="391" y="425"/>
                  <a:pt x="403" y="432"/>
                </a:cubicBezTo>
                <a:cubicBezTo>
                  <a:pt x="407" y="434"/>
                  <a:pt x="410" y="438"/>
                  <a:pt x="413" y="441"/>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7" name="Freeform 5"/>
          <p:cNvSpPr>
            <a:spLocks/>
          </p:cNvSpPr>
          <p:nvPr/>
        </p:nvSpPr>
        <p:spPr bwMode="auto">
          <a:xfrm>
            <a:off x="6500813" y="3733800"/>
            <a:ext cx="901700" cy="965200"/>
          </a:xfrm>
          <a:custGeom>
            <a:avLst/>
            <a:gdLst>
              <a:gd name="T0" fmla="*/ 0 w 413"/>
              <a:gd name="T1" fmla="*/ 0 h 441"/>
              <a:gd name="T2" fmla="*/ 2147483647 w 413"/>
              <a:gd name="T3" fmla="*/ 2147483647 h 441"/>
              <a:gd name="T4" fmla="*/ 2147483647 w 413"/>
              <a:gd name="T5" fmla="*/ 2147483647 h 441"/>
              <a:gd name="T6" fmla="*/ 2147483647 w 413"/>
              <a:gd name="T7" fmla="*/ 2147483647 h 441"/>
              <a:gd name="T8" fmla="*/ 2147483647 w 413"/>
              <a:gd name="T9" fmla="*/ 2147483647 h 441"/>
              <a:gd name="T10" fmla="*/ 2147483647 w 413"/>
              <a:gd name="T11" fmla="*/ 2147483647 h 441"/>
              <a:gd name="T12" fmla="*/ 2147483647 w 413"/>
              <a:gd name="T13" fmla="*/ 2147483647 h 441"/>
              <a:gd name="T14" fmla="*/ 2147483647 w 413"/>
              <a:gd name="T15" fmla="*/ 2147483647 h 441"/>
              <a:gd name="T16" fmla="*/ 2147483647 w 413"/>
              <a:gd name="T17" fmla="*/ 2147483647 h 441"/>
              <a:gd name="T18" fmla="*/ 2147483647 w 413"/>
              <a:gd name="T19" fmla="*/ 2147483647 h 441"/>
              <a:gd name="T20" fmla="*/ 2147483647 w 413"/>
              <a:gd name="T21" fmla="*/ 2147483647 h 4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 h="441">
                <a:moveTo>
                  <a:pt x="0" y="0"/>
                </a:moveTo>
                <a:cubicBezTo>
                  <a:pt x="8" y="70"/>
                  <a:pt x="7" y="114"/>
                  <a:pt x="67" y="153"/>
                </a:cubicBezTo>
                <a:cubicBezTo>
                  <a:pt x="83" y="200"/>
                  <a:pt x="117" y="220"/>
                  <a:pt x="153" y="249"/>
                </a:cubicBezTo>
                <a:cubicBezTo>
                  <a:pt x="167" y="260"/>
                  <a:pt x="177" y="278"/>
                  <a:pt x="192" y="288"/>
                </a:cubicBezTo>
                <a:cubicBezTo>
                  <a:pt x="204" y="296"/>
                  <a:pt x="218" y="299"/>
                  <a:pt x="230" y="307"/>
                </a:cubicBezTo>
                <a:cubicBezTo>
                  <a:pt x="291" y="351"/>
                  <a:pt x="227" y="326"/>
                  <a:pt x="288" y="345"/>
                </a:cubicBezTo>
                <a:cubicBezTo>
                  <a:pt x="298" y="355"/>
                  <a:pt x="306" y="366"/>
                  <a:pt x="317" y="374"/>
                </a:cubicBezTo>
                <a:cubicBezTo>
                  <a:pt x="325" y="380"/>
                  <a:pt x="337" y="378"/>
                  <a:pt x="345" y="384"/>
                </a:cubicBezTo>
                <a:cubicBezTo>
                  <a:pt x="354" y="391"/>
                  <a:pt x="356" y="405"/>
                  <a:pt x="365" y="412"/>
                </a:cubicBezTo>
                <a:cubicBezTo>
                  <a:pt x="376" y="421"/>
                  <a:pt x="391" y="425"/>
                  <a:pt x="403" y="432"/>
                </a:cubicBezTo>
                <a:cubicBezTo>
                  <a:pt x="407" y="434"/>
                  <a:pt x="410" y="438"/>
                  <a:pt x="413" y="441"/>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8" name="Freeform 6"/>
          <p:cNvSpPr>
            <a:spLocks/>
          </p:cNvSpPr>
          <p:nvPr/>
        </p:nvSpPr>
        <p:spPr bwMode="auto">
          <a:xfrm>
            <a:off x="2743200" y="685800"/>
            <a:ext cx="5105400" cy="3275013"/>
          </a:xfrm>
          <a:custGeom>
            <a:avLst/>
            <a:gdLst>
              <a:gd name="T0" fmla="*/ 2147483647 w 2198"/>
              <a:gd name="T1" fmla="*/ 2147483647 h 1428"/>
              <a:gd name="T2" fmla="*/ 2147483647 w 2198"/>
              <a:gd name="T3" fmla="*/ 2147483647 h 1428"/>
              <a:gd name="T4" fmla="*/ 2147483647 w 2198"/>
              <a:gd name="T5" fmla="*/ 2147483647 h 1428"/>
              <a:gd name="T6" fmla="*/ 2147483647 w 2198"/>
              <a:gd name="T7" fmla="*/ 2147483647 h 1428"/>
              <a:gd name="T8" fmla="*/ 2147483647 w 2198"/>
              <a:gd name="T9" fmla="*/ 2147483647 h 1428"/>
              <a:gd name="T10" fmla="*/ 2147483647 w 2198"/>
              <a:gd name="T11" fmla="*/ 2147483647 h 1428"/>
              <a:gd name="T12" fmla="*/ 2147483647 w 2198"/>
              <a:gd name="T13" fmla="*/ 2147483647 h 1428"/>
              <a:gd name="T14" fmla="*/ 2147483647 w 2198"/>
              <a:gd name="T15" fmla="*/ 2147483647 h 1428"/>
              <a:gd name="T16" fmla="*/ 2147483647 w 2198"/>
              <a:gd name="T17" fmla="*/ 2147483647 h 1428"/>
              <a:gd name="T18" fmla="*/ 2147483647 w 2198"/>
              <a:gd name="T19" fmla="*/ 2147483647 h 1428"/>
              <a:gd name="T20" fmla="*/ 2147483647 w 2198"/>
              <a:gd name="T21" fmla="*/ 2147483647 h 1428"/>
              <a:gd name="T22" fmla="*/ 2147483647 w 2198"/>
              <a:gd name="T23" fmla="*/ 2147483647 h 1428"/>
              <a:gd name="T24" fmla="*/ 2147483647 w 2198"/>
              <a:gd name="T25" fmla="*/ 2147483647 h 1428"/>
              <a:gd name="T26" fmla="*/ 2147483647 w 2198"/>
              <a:gd name="T27" fmla="*/ 2147483647 h 1428"/>
              <a:gd name="T28" fmla="*/ 2147483647 w 2198"/>
              <a:gd name="T29" fmla="*/ 2147483647 h 1428"/>
              <a:gd name="T30" fmla="*/ 2147483647 w 2198"/>
              <a:gd name="T31" fmla="*/ 2147483647 h 1428"/>
              <a:gd name="T32" fmla="*/ 2147483647 w 2198"/>
              <a:gd name="T33" fmla="*/ 2147483647 h 1428"/>
              <a:gd name="T34" fmla="*/ 2147483647 w 2198"/>
              <a:gd name="T35" fmla="*/ 2147483647 h 1428"/>
              <a:gd name="T36" fmla="*/ 2147483647 w 2198"/>
              <a:gd name="T37" fmla="*/ 2147483647 h 1428"/>
              <a:gd name="T38" fmla="*/ 2147483647 w 2198"/>
              <a:gd name="T39" fmla="*/ 2147483647 h 1428"/>
              <a:gd name="T40" fmla="*/ 2147483647 w 2198"/>
              <a:gd name="T41" fmla="*/ 2147483647 h 1428"/>
              <a:gd name="T42" fmla="*/ 2147483647 w 2198"/>
              <a:gd name="T43" fmla="*/ 2147483647 h 1428"/>
              <a:gd name="T44" fmla="*/ 2147483647 w 2198"/>
              <a:gd name="T45" fmla="*/ 2147483647 h 1428"/>
              <a:gd name="T46" fmla="*/ 2147483647 w 2198"/>
              <a:gd name="T47" fmla="*/ 2147483647 h 1428"/>
              <a:gd name="T48" fmla="*/ 2147483647 w 2198"/>
              <a:gd name="T49" fmla="*/ 2147483647 h 1428"/>
              <a:gd name="T50" fmla="*/ 2147483647 w 2198"/>
              <a:gd name="T51" fmla="*/ 2147483647 h 1428"/>
              <a:gd name="T52" fmla="*/ 2147483647 w 2198"/>
              <a:gd name="T53" fmla="*/ 2147483647 h 1428"/>
              <a:gd name="T54" fmla="*/ 2147483647 w 2198"/>
              <a:gd name="T55" fmla="*/ 2147483647 h 1428"/>
              <a:gd name="T56" fmla="*/ 2147483647 w 2198"/>
              <a:gd name="T57" fmla="*/ 2147483647 h 1428"/>
              <a:gd name="T58" fmla="*/ 2147483647 w 2198"/>
              <a:gd name="T59" fmla="*/ 2147483647 h 1428"/>
              <a:gd name="T60" fmla="*/ 2147483647 w 2198"/>
              <a:gd name="T61" fmla="*/ 2147483647 h 1428"/>
              <a:gd name="T62" fmla="*/ 0 w 2198"/>
              <a:gd name="T63" fmla="*/ 2147483647 h 1428"/>
              <a:gd name="T64" fmla="*/ 2147483647 w 2198"/>
              <a:gd name="T65" fmla="*/ 2147483647 h 1428"/>
              <a:gd name="T66" fmla="*/ 2147483647 w 2198"/>
              <a:gd name="T67" fmla="*/ 2147483647 h 1428"/>
              <a:gd name="T68" fmla="*/ 2147483647 w 2198"/>
              <a:gd name="T69" fmla="*/ 2147483647 h 1428"/>
              <a:gd name="T70" fmla="*/ 2147483647 w 2198"/>
              <a:gd name="T71" fmla="*/ 2147483647 h 1428"/>
              <a:gd name="T72" fmla="*/ 2147483647 w 2198"/>
              <a:gd name="T73" fmla="*/ 2147483647 h 1428"/>
              <a:gd name="T74" fmla="*/ 2147483647 w 2198"/>
              <a:gd name="T75" fmla="*/ 2147483647 h 1428"/>
              <a:gd name="T76" fmla="*/ 2147483647 w 2198"/>
              <a:gd name="T77" fmla="*/ 2147483647 h 1428"/>
              <a:gd name="T78" fmla="*/ 2147483647 w 2198"/>
              <a:gd name="T79" fmla="*/ 2147483647 h 1428"/>
              <a:gd name="T80" fmla="*/ 2147483647 w 2198"/>
              <a:gd name="T81" fmla="*/ 2147483647 h 1428"/>
              <a:gd name="T82" fmla="*/ 2147483647 w 2198"/>
              <a:gd name="T83" fmla="*/ 2147483647 h 1428"/>
              <a:gd name="T84" fmla="*/ 2147483647 w 2198"/>
              <a:gd name="T85" fmla="*/ 2147483647 h 1428"/>
              <a:gd name="T86" fmla="*/ 2147483647 w 2198"/>
              <a:gd name="T87" fmla="*/ 2147483647 h 1428"/>
              <a:gd name="T88" fmla="*/ 2147483647 w 2198"/>
              <a:gd name="T89" fmla="*/ 2147483647 h 1428"/>
              <a:gd name="T90" fmla="*/ 2147483647 w 2198"/>
              <a:gd name="T91" fmla="*/ 2147483647 h 14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98" h="1428">
                <a:moveTo>
                  <a:pt x="1622" y="1322"/>
                </a:moveTo>
                <a:cubicBezTo>
                  <a:pt x="1648" y="1325"/>
                  <a:pt x="1674" y="1326"/>
                  <a:pt x="1699" y="1332"/>
                </a:cubicBezTo>
                <a:cubicBezTo>
                  <a:pt x="1713" y="1335"/>
                  <a:pt x="1724" y="1346"/>
                  <a:pt x="1737" y="1351"/>
                </a:cubicBezTo>
                <a:cubicBezTo>
                  <a:pt x="1746" y="1355"/>
                  <a:pt x="1756" y="1358"/>
                  <a:pt x="1766" y="1360"/>
                </a:cubicBezTo>
                <a:cubicBezTo>
                  <a:pt x="1789" y="1366"/>
                  <a:pt x="1820" y="1369"/>
                  <a:pt x="1843" y="1380"/>
                </a:cubicBezTo>
                <a:cubicBezTo>
                  <a:pt x="1853" y="1385"/>
                  <a:pt x="1861" y="1396"/>
                  <a:pt x="1872" y="1399"/>
                </a:cubicBezTo>
                <a:cubicBezTo>
                  <a:pt x="1906" y="1409"/>
                  <a:pt x="1977" y="1418"/>
                  <a:pt x="1977" y="1418"/>
                </a:cubicBezTo>
                <a:cubicBezTo>
                  <a:pt x="2071" y="1404"/>
                  <a:pt x="2030" y="1415"/>
                  <a:pt x="2083" y="1360"/>
                </a:cubicBezTo>
                <a:cubicBezTo>
                  <a:pt x="2096" y="1324"/>
                  <a:pt x="2102" y="1279"/>
                  <a:pt x="2121" y="1245"/>
                </a:cubicBezTo>
                <a:cubicBezTo>
                  <a:pt x="2132" y="1225"/>
                  <a:pt x="2160" y="1188"/>
                  <a:pt x="2160" y="1188"/>
                </a:cubicBezTo>
                <a:cubicBezTo>
                  <a:pt x="2172" y="1136"/>
                  <a:pt x="2188" y="1087"/>
                  <a:pt x="2198" y="1034"/>
                </a:cubicBezTo>
                <a:cubicBezTo>
                  <a:pt x="2190" y="953"/>
                  <a:pt x="2179" y="873"/>
                  <a:pt x="2160" y="794"/>
                </a:cubicBezTo>
                <a:cubicBezTo>
                  <a:pt x="2147" y="683"/>
                  <a:pt x="2114" y="598"/>
                  <a:pt x="2054" y="506"/>
                </a:cubicBezTo>
                <a:cubicBezTo>
                  <a:pt x="2044" y="473"/>
                  <a:pt x="2025" y="458"/>
                  <a:pt x="2006" y="429"/>
                </a:cubicBezTo>
                <a:cubicBezTo>
                  <a:pt x="1989" y="375"/>
                  <a:pt x="1904" y="301"/>
                  <a:pt x="1853" y="266"/>
                </a:cubicBezTo>
                <a:cubicBezTo>
                  <a:pt x="1808" y="200"/>
                  <a:pt x="1836" y="215"/>
                  <a:pt x="1785" y="199"/>
                </a:cubicBezTo>
                <a:cubicBezTo>
                  <a:pt x="1757" y="180"/>
                  <a:pt x="1741" y="161"/>
                  <a:pt x="1709" y="151"/>
                </a:cubicBezTo>
                <a:cubicBezTo>
                  <a:pt x="1659" y="118"/>
                  <a:pt x="1602" y="110"/>
                  <a:pt x="1545" y="93"/>
                </a:cubicBezTo>
                <a:cubicBezTo>
                  <a:pt x="1512" y="83"/>
                  <a:pt x="1462" y="71"/>
                  <a:pt x="1430" y="55"/>
                </a:cubicBezTo>
                <a:cubicBezTo>
                  <a:pt x="1417" y="49"/>
                  <a:pt x="1406" y="38"/>
                  <a:pt x="1392" y="36"/>
                </a:cubicBezTo>
                <a:cubicBezTo>
                  <a:pt x="1347" y="29"/>
                  <a:pt x="1302" y="29"/>
                  <a:pt x="1257" y="26"/>
                </a:cubicBezTo>
                <a:cubicBezTo>
                  <a:pt x="1120" y="2"/>
                  <a:pt x="1099" y="9"/>
                  <a:pt x="912" y="16"/>
                </a:cubicBezTo>
                <a:cubicBezTo>
                  <a:pt x="741" y="38"/>
                  <a:pt x="886" y="0"/>
                  <a:pt x="816" y="55"/>
                </a:cubicBezTo>
                <a:cubicBezTo>
                  <a:pt x="792" y="74"/>
                  <a:pt x="707" y="82"/>
                  <a:pt x="672" y="93"/>
                </a:cubicBezTo>
                <a:cubicBezTo>
                  <a:pt x="621" y="126"/>
                  <a:pt x="566" y="136"/>
                  <a:pt x="509" y="151"/>
                </a:cubicBezTo>
                <a:cubicBezTo>
                  <a:pt x="494" y="165"/>
                  <a:pt x="486" y="186"/>
                  <a:pt x="470" y="199"/>
                </a:cubicBezTo>
                <a:cubicBezTo>
                  <a:pt x="445" y="219"/>
                  <a:pt x="395" y="217"/>
                  <a:pt x="365" y="228"/>
                </a:cubicBezTo>
                <a:cubicBezTo>
                  <a:pt x="310" y="281"/>
                  <a:pt x="384" y="216"/>
                  <a:pt x="317" y="256"/>
                </a:cubicBezTo>
                <a:cubicBezTo>
                  <a:pt x="276" y="281"/>
                  <a:pt x="190" y="359"/>
                  <a:pt x="163" y="400"/>
                </a:cubicBezTo>
                <a:cubicBezTo>
                  <a:pt x="124" y="459"/>
                  <a:pt x="141" y="481"/>
                  <a:pt x="77" y="525"/>
                </a:cubicBezTo>
                <a:cubicBezTo>
                  <a:pt x="30" y="593"/>
                  <a:pt x="66" y="673"/>
                  <a:pt x="9" y="727"/>
                </a:cubicBezTo>
                <a:cubicBezTo>
                  <a:pt x="6" y="749"/>
                  <a:pt x="0" y="771"/>
                  <a:pt x="0" y="794"/>
                </a:cubicBezTo>
                <a:cubicBezTo>
                  <a:pt x="0" y="848"/>
                  <a:pt x="2" y="903"/>
                  <a:pt x="9" y="957"/>
                </a:cubicBezTo>
                <a:cubicBezTo>
                  <a:pt x="11" y="969"/>
                  <a:pt x="30" y="1030"/>
                  <a:pt x="48" y="1044"/>
                </a:cubicBezTo>
                <a:cubicBezTo>
                  <a:pt x="68" y="1060"/>
                  <a:pt x="121" y="1066"/>
                  <a:pt x="144" y="1072"/>
                </a:cubicBezTo>
                <a:cubicBezTo>
                  <a:pt x="205" y="1087"/>
                  <a:pt x="263" y="1094"/>
                  <a:pt x="326" y="1101"/>
                </a:cubicBezTo>
                <a:cubicBezTo>
                  <a:pt x="394" y="1123"/>
                  <a:pt x="365" y="1113"/>
                  <a:pt x="413" y="1130"/>
                </a:cubicBezTo>
                <a:cubicBezTo>
                  <a:pt x="454" y="1161"/>
                  <a:pt x="474" y="1201"/>
                  <a:pt x="509" y="1236"/>
                </a:cubicBezTo>
                <a:cubicBezTo>
                  <a:pt x="528" y="1284"/>
                  <a:pt x="549" y="1350"/>
                  <a:pt x="595" y="1380"/>
                </a:cubicBezTo>
                <a:cubicBezTo>
                  <a:pt x="640" y="1410"/>
                  <a:pt x="767" y="1422"/>
                  <a:pt x="816" y="1428"/>
                </a:cubicBezTo>
                <a:cubicBezTo>
                  <a:pt x="877" y="1422"/>
                  <a:pt x="969" y="1418"/>
                  <a:pt x="1027" y="1389"/>
                </a:cubicBezTo>
                <a:cubicBezTo>
                  <a:pt x="1037" y="1384"/>
                  <a:pt x="1045" y="1375"/>
                  <a:pt x="1056" y="1370"/>
                </a:cubicBezTo>
                <a:cubicBezTo>
                  <a:pt x="1074" y="1362"/>
                  <a:pt x="1113" y="1351"/>
                  <a:pt x="1113" y="1351"/>
                </a:cubicBezTo>
                <a:cubicBezTo>
                  <a:pt x="1144" y="1321"/>
                  <a:pt x="1121" y="1337"/>
                  <a:pt x="1171" y="1322"/>
                </a:cubicBezTo>
                <a:cubicBezTo>
                  <a:pt x="1190" y="1316"/>
                  <a:pt x="1229" y="1303"/>
                  <a:pt x="1229" y="1303"/>
                </a:cubicBezTo>
                <a:cubicBezTo>
                  <a:pt x="1240" y="1338"/>
                  <a:pt x="1238" y="1322"/>
                  <a:pt x="1238" y="1351"/>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9" name="Freeform 7"/>
          <p:cNvSpPr>
            <a:spLocks/>
          </p:cNvSpPr>
          <p:nvPr/>
        </p:nvSpPr>
        <p:spPr bwMode="auto">
          <a:xfrm>
            <a:off x="2849563" y="2209800"/>
            <a:ext cx="419100" cy="106363"/>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0" name="Freeform 8"/>
          <p:cNvSpPr>
            <a:spLocks/>
          </p:cNvSpPr>
          <p:nvPr/>
        </p:nvSpPr>
        <p:spPr bwMode="auto">
          <a:xfrm>
            <a:off x="3217863" y="1487488"/>
            <a:ext cx="357187" cy="146050"/>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1" name="Freeform 9"/>
          <p:cNvSpPr>
            <a:spLocks/>
          </p:cNvSpPr>
          <p:nvPr/>
        </p:nvSpPr>
        <p:spPr bwMode="auto">
          <a:xfrm>
            <a:off x="3917950" y="1079500"/>
            <a:ext cx="315913" cy="188913"/>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2" name="Freeform 10"/>
          <p:cNvSpPr>
            <a:spLocks/>
          </p:cNvSpPr>
          <p:nvPr/>
        </p:nvSpPr>
        <p:spPr bwMode="auto">
          <a:xfrm rot="2807769">
            <a:off x="4595812" y="896938"/>
            <a:ext cx="284163" cy="103188"/>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3" name="Freeform 11"/>
          <p:cNvSpPr>
            <a:spLocks/>
          </p:cNvSpPr>
          <p:nvPr/>
        </p:nvSpPr>
        <p:spPr bwMode="auto">
          <a:xfrm rot="5885405">
            <a:off x="5284788" y="779463"/>
            <a:ext cx="196850" cy="101600"/>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4" name="Freeform 12"/>
          <p:cNvSpPr>
            <a:spLocks/>
          </p:cNvSpPr>
          <p:nvPr/>
        </p:nvSpPr>
        <p:spPr bwMode="auto">
          <a:xfrm rot="-2005067">
            <a:off x="7264400" y="2249488"/>
            <a:ext cx="419100" cy="104775"/>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5" name="Freeform 13"/>
          <p:cNvSpPr>
            <a:spLocks/>
          </p:cNvSpPr>
          <p:nvPr/>
        </p:nvSpPr>
        <p:spPr bwMode="auto">
          <a:xfrm rot="-1390812">
            <a:off x="2814638" y="3005138"/>
            <a:ext cx="419100" cy="106362"/>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6" name="Freeform 14"/>
          <p:cNvSpPr>
            <a:spLocks/>
          </p:cNvSpPr>
          <p:nvPr/>
        </p:nvSpPr>
        <p:spPr bwMode="auto">
          <a:xfrm rot="2888980">
            <a:off x="7602538" y="3303588"/>
            <a:ext cx="190500" cy="69850"/>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7" name="Freeform 15"/>
          <p:cNvSpPr>
            <a:spLocks/>
          </p:cNvSpPr>
          <p:nvPr/>
        </p:nvSpPr>
        <p:spPr bwMode="auto">
          <a:xfrm rot="2888980">
            <a:off x="7501732" y="3445669"/>
            <a:ext cx="242887" cy="117475"/>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8" name="Freeform 16"/>
          <p:cNvSpPr>
            <a:spLocks/>
          </p:cNvSpPr>
          <p:nvPr/>
        </p:nvSpPr>
        <p:spPr bwMode="auto">
          <a:xfrm rot="2888980">
            <a:off x="7416007" y="3598069"/>
            <a:ext cx="261937" cy="111125"/>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9" name="Freeform 17"/>
          <p:cNvSpPr>
            <a:spLocks/>
          </p:cNvSpPr>
          <p:nvPr/>
        </p:nvSpPr>
        <p:spPr bwMode="auto">
          <a:xfrm rot="2888980">
            <a:off x="7308057" y="3739356"/>
            <a:ext cx="273050" cy="144463"/>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0" name="Freeform 18"/>
          <p:cNvSpPr>
            <a:spLocks/>
          </p:cNvSpPr>
          <p:nvPr/>
        </p:nvSpPr>
        <p:spPr bwMode="auto">
          <a:xfrm rot="-1710584">
            <a:off x="6132513" y="973138"/>
            <a:ext cx="339725" cy="103187"/>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1" name="Freeform 19"/>
          <p:cNvSpPr>
            <a:spLocks/>
          </p:cNvSpPr>
          <p:nvPr/>
        </p:nvSpPr>
        <p:spPr bwMode="auto">
          <a:xfrm rot="19742174" flipV="1">
            <a:off x="6570663" y="1217613"/>
            <a:ext cx="344487" cy="103187"/>
          </a:xfrm>
          <a:custGeom>
            <a:avLst/>
            <a:gdLst>
              <a:gd name="T0" fmla="*/ 0 w 192"/>
              <a:gd name="T1" fmla="*/ 0 h 48"/>
              <a:gd name="T2" fmla="*/ 2147483647 w 192"/>
              <a:gd name="T3" fmla="*/ 2147483647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0"/>
                </a:moveTo>
                <a:cubicBezTo>
                  <a:pt x="42" y="3"/>
                  <a:pt x="84" y="5"/>
                  <a:pt x="125" y="10"/>
                </a:cubicBezTo>
                <a:cubicBezTo>
                  <a:pt x="145" y="12"/>
                  <a:pt x="192" y="26"/>
                  <a:pt x="192" y="48"/>
                </a:cubicBezTo>
              </a:path>
            </a:pathLst>
          </a:custGeom>
          <a:noFill/>
          <a:ln w="3810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2" name="Freeform 20"/>
          <p:cNvSpPr>
            <a:spLocks/>
          </p:cNvSpPr>
          <p:nvPr/>
        </p:nvSpPr>
        <p:spPr bwMode="auto">
          <a:xfrm rot="433496">
            <a:off x="3627438" y="3175000"/>
            <a:ext cx="1666875" cy="395288"/>
          </a:xfrm>
          <a:custGeom>
            <a:avLst/>
            <a:gdLst>
              <a:gd name="T0" fmla="*/ 2147483647 w 474"/>
              <a:gd name="T1" fmla="*/ 2147483647 h 182"/>
              <a:gd name="T2" fmla="*/ 2147483647 w 474"/>
              <a:gd name="T3" fmla="*/ 2147483647 h 182"/>
              <a:gd name="T4" fmla="*/ 2147483647 w 474"/>
              <a:gd name="T5" fmla="*/ 2147483647 h 182"/>
              <a:gd name="T6" fmla="*/ 0 60000 65536"/>
              <a:gd name="T7" fmla="*/ 0 60000 65536"/>
              <a:gd name="T8" fmla="*/ 0 60000 65536"/>
            </a:gdLst>
            <a:ahLst/>
            <a:cxnLst>
              <a:cxn ang="T6">
                <a:pos x="T0" y="T1"/>
              </a:cxn>
              <a:cxn ang="T7">
                <a:pos x="T2" y="T3"/>
              </a:cxn>
              <a:cxn ang="T8">
                <a:pos x="T4" y="T5"/>
              </a:cxn>
            </a:cxnLst>
            <a:rect l="0" t="0" r="r" b="b"/>
            <a:pathLst>
              <a:path w="474" h="182">
                <a:moveTo>
                  <a:pt x="71" y="182"/>
                </a:moveTo>
                <a:cubicBezTo>
                  <a:pt x="0" y="114"/>
                  <a:pt x="92" y="68"/>
                  <a:pt x="138" y="38"/>
                </a:cubicBezTo>
                <a:cubicBezTo>
                  <a:pt x="196" y="0"/>
                  <a:pt x="444" y="9"/>
                  <a:pt x="474" y="9"/>
                </a:cubicBezTo>
              </a:path>
            </a:pathLst>
          </a:custGeom>
          <a:noFill/>
          <a:ln w="28575" cap="flat" cmpd="sng">
            <a:solidFill>
              <a:srgbClr val="CA020C"/>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3" name="Freeform 21"/>
          <p:cNvSpPr>
            <a:spLocks/>
          </p:cNvSpPr>
          <p:nvPr/>
        </p:nvSpPr>
        <p:spPr bwMode="auto">
          <a:xfrm>
            <a:off x="3973513" y="3236913"/>
            <a:ext cx="107950" cy="319087"/>
          </a:xfrm>
          <a:custGeom>
            <a:avLst/>
            <a:gdLst>
              <a:gd name="T0" fmla="*/ 2147483647 w 68"/>
              <a:gd name="T1" fmla="*/ 0 h 183"/>
              <a:gd name="T2" fmla="*/ 2147483647 w 68"/>
              <a:gd name="T3" fmla="*/ 2147483647 h 183"/>
              <a:gd name="T4" fmla="*/ 0 w 68"/>
              <a:gd name="T5" fmla="*/ 2147483647 h 183"/>
              <a:gd name="T6" fmla="*/ 0 60000 65536"/>
              <a:gd name="T7" fmla="*/ 0 60000 65536"/>
              <a:gd name="T8" fmla="*/ 0 60000 65536"/>
            </a:gdLst>
            <a:ahLst/>
            <a:cxnLst>
              <a:cxn ang="T6">
                <a:pos x="T0" y="T1"/>
              </a:cxn>
              <a:cxn ang="T7">
                <a:pos x="T2" y="T3"/>
              </a:cxn>
              <a:cxn ang="T8">
                <a:pos x="T4" y="T5"/>
              </a:cxn>
            </a:cxnLst>
            <a:rect l="0" t="0" r="r" b="b"/>
            <a:pathLst>
              <a:path w="68" h="183">
                <a:moveTo>
                  <a:pt x="39" y="0"/>
                </a:moveTo>
                <a:cubicBezTo>
                  <a:pt x="56" y="51"/>
                  <a:pt x="68" y="67"/>
                  <a:pt x="39" y="116"/>
                </a:cubicBezTo>
                <a:cubicBezTo>
                  <a:pt x="23" y="142"/>
                  <a:pt x="0" y="148"/>
                  <a:pt x="0" y="183"/>
                </a:cubicBezTo>
              </a:path>
            </a:pathLst>
          </a:custGeom>
          <a:noFill/>
          <a:ln w="28575" cap="flat" cmpd="sng">
            <a:solidFill>
              <a:srgbClr val="CA020C"/>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4" name="Oval 22"/>
          <p:cNvSpPr>
            <a:spLocks noChangeArrowheads="1"/>
          </p:cNvSpPr>
          <p:nvPr/>
        </p:nvSpPr>
        <p:spPr bwMode="auto">
          <a:xfrm>
            <a:off x="4503738" y="3490913"/>
            <a:ext cx="622300" cy="288925"/>
          </a:xfrm>
          <a:prstGeom prst="ellipse">
            <a:avLst/>
          </a:prstGeom>
          <a:noFill/>
          <a:ln w="28575">
            <a:solidFill>
              <a:schemeClr val="tx1"/>
            </a:solidFill>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5" name="Oval 23"/>
          <p:cNvSpPr>
            <a:spLocks noChangeArrowheads="1"/>
          </p:cNvSpPr>
          <p:nvPr/>
        </p:nvSpPr>
        <p:spPr bwMode="auto">
          <a:xfrm>
            <a:off x="5084763" y="3019425"/>
            <a:ext cx="419100" cy="398463"/>
          </a:xfrm>
          <a:prstGeom prst="ellipse">
            <a:avLst/>
          </a:prstGeom>
          <a:noFill/>
          <a:ln w="28575">
            <a:solidFill>
              <a:schemeClr val="tx1"/>
            </a:solidFill>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Oval 24"/>
          <p:cNvSpPr>
            <a:spLocks noChangeArrowheads="1"/>
          </p:cNvSpPr>
          <p:nvPr/>
        </p:nvSpPr>
        <p:spPr bwMode="auto">
          <a:xfrm>
            <a:off x="5535613" y="2676525"/>
            <a:ext cx="546100" cy="417513"/>
          </a:xfrm>
          <a:prstGeom prst="ellipse">
            <a:avLst/>
          </a:prstGeom>
          <a:noFill/>
          <a:ln w="28575">
            <a:solidFill>
              <a:schemeClr val="tx1"/>
            </a:solidFill>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7" name="Freeform 25"/>
          <p:cNvSpPr>
            <a:spLocks/>
          </p:cNvSpPr>
          <p:nvPr/>
        </p:nvSpPr>
        <p:spPr bwMode="auto">
          <a:xfrm>
            <a:off x="3592513" y="2473325"/>
            <a:ext cx="1558925" cy="696913"/>
          </a:xfrm>
          <a:custGeom>
            <a:avLst/>
            <a:gdLst>
              <a:gd name="T0" fmla="*/ 2147483647 w 1248"/>
              <a:gd name="T1" fmla="*/ 2147483647 h 568"/>
              <a:gd name="T2" fmla="*/ 2147483647 w 1248"/>
              <a:gd name="T3" fmla="*/ 2147483647 h 568"/>
              <a:gd name="T4" fmla="*/ 2147483647 w 1248"/>
              <a:gd name="T5" fmla="*/ 2147483647 h 568"/>
              <a:gd name="T6" fmla="*/ 2147483647 w 1248"/>
              <a:gd name="T7" fmla="*/ 2147483647 h 568"/>
              <a:gd name="T8" fmla="*/ 2147483647 w 1248"/>
              <a:gd name="T9" fmla="*/ 2147483647 h 568"/>
              <a:gd name="T10" fmla="*/ 2147483647 w 1248"/>
              <a:gd name="T11" fmla="*/ 2147483647 h 568"/>
              <a:gd name="T12" fmla="*/ 2147483647 w 1248"/>
              <a:gd name="T13" fmla="*/ 2147483647 h 568"/>
              <a:gd name="T14" fmla="*/ 2147483647 w 1248"/>
              <a:gd name="T15" fmla="*/ 2147483647 h 568"/>
              <a:gd name="T16" fmla="*/ 2147483647 w 1248"/>
              <a:gd name="T17" fmla="*/ 2147483647 h 568"/>
              <a:gd name="T18" fmla="*/ 0 w 1248"/>
              <a:gd name="T19" fmla="*/ 2147483647 h 5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8" h="568">
                <a:moveTo>
                  <a:pt x="1248" y="568"/>
                </a:moveTo>
                <a:cubicBezTo>
                  <a:pt x="1196" y="563"/>
                  <a:pt x="1115" y="566"/>
                  <a:pt x="1066" y="539"/>
                </a:cubicBezTo>
                <a:cubicBezTo>
                  <a:pt x="1022" y="515"/>
                  <a:pt x="986" y="485"/>
                  <a:pt x="941" y="463"/>
                </a:cubicBezTo>
                <a:cubicBezTo>
                  <a:pt x="895" y="415"/>
                  <a:pt x="839" y="394"/>
                  <a:pt x="788" y="357"/>
                </a:cubicBezTo>
                <a:cubicBezTo>
                  <a:pt x="745" y="326"/>
                  <a:pt x="715" y="287"/>
                  <a:pt x="663" y="271"/>
                </a:cubicBezTo>
                <a:cubicBezTo>
                  <a:pt x="612" y="233"/>
                  <a:pt x="554" y="208"/>
                  <a:pt x="500" y="175"/>
                </a:cubicBezTo>
                <a:cubicBezTo>
                  <a:pt x="418" y="126"/>
                  <a:pt x="471" y="145"/>
                  <a:pt x="413" y="127"/>
                </a:cubicBezTo>
                <a:cubicBezTo>
                  <a:pt x="337" y="75"/>
                  <a:pt x="271" y="47"/>
                  <a:pt x="183" y="21"/>
                </a:cubicBezTo>
                <a:cubicBezTo>
                  <a:pt x="162" y="15"/>
                  <a:pt x="138" y="3"/>
                  <a:pt x="116" y="2"/>
                </a:cubicBezTo>
                <a:cubicBezTo>
                  <a:pt x="77" y="0"/>
                  <a:pt x="39" y="2"/>
                  <a:pt x="0" y="2"/>
                </a:cubicBezTo>
              </a:path>
            </a:pathLst>
          </a:custGeom>
          <a:noFill/>
          <a:ln w="28575" cap="flat" cmpd="sng">
            <a:solidFill>
              <a:srgbClr val="CA020C"/>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8" name="Freeform 26"/>
          <p:cNvSpPr>
            <a:spLocks/>
          </p:cNvSpPr>
          <p:nvPr/>
        </p:nvSpPr>
        <p:spPr bwMode="auto">
          <a:xfrm>
            <a:off x="3740150" y="2278063"/>
            <a:ext cx="74613" cy="206375"/>
          </a:xfrm>
          <a:custGeom>
            <a:avLst/>
            <a:gdLst>
              <a:gd name="T0" fmla="*/ 2147483647 w 86"/>
              <a:gd name="T1" fmla="*/ 2147483647 h 240"/>
              <a:gd name="T2" fmla="*/ 2147483647 w 86"/>
              <a:gd name="T3" fmla="*/ 2147483647 h 240"/>
              <a:gd name="T4" fmla="*/ 0 w 86"/>
              <a:gd name="T5" fmla="*/ 0 h 240"/>
              <a:gd name="T6" fmla="*/ 0 60000 65536"/>
              <a:gd name="T7" fmla="*/ 0 60000 65536"/>
              <a:gd name="T8" fmla="*/ 0 60000 65536"/>
            </a:gdLst>
            <a:ahLst/>
            <a:cxnLst>
              <a:cxn ang="T6">
                <a:pos x="T0" y="T1"/>
              </a:cxn>
              <a:cxn ang="T7">
                <a:pos x="T2" y="T3"/>
              </a:cxn>
              <a:cxn ang="T8">
                <a:pos x="T4" y="T5"/>
              </a:cxn>
            </a:cxnLst>
            <a:rect l="0" t="0" r="r" b="b"/>
            <a:pathLst>
              <a:path w="86" h="240">
                <a:moveTo>
                  <a:pt x="86" y="240"/>
                </a:moveTo>
                <a:cubicBezTo>
                  <a:pt x="58" y="185"/>
                  <a:pt x="28" y="136"/>
                  <a:pt x="10" y="77"/>
                </a:cubicBezTo>
                <a:cubicBezTo>
                  <a:pt x="0" y="7"/>
                  <a:pt x="0" y="33"/>
                  <a:pt x="0" y="0"/>
                </a:cubicBezTo>
              </a:path>
            </a:pathLst>
          </a:custGeom>
          <a:noFill/>
          <a:ln w="28575" cap="flat" cmpd="sng">
            <a:solidFill>
              <a:srgbClr val="CA020C"/>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3579" name="Group 27"/>
          <p:cNvGrpSpPr>
            <a:grpSpLocks/>
          </p:cNvGrpSpPr>
          <p:nvPr/>
        </p:nvGrpSpPr>
        <p:grpSpPr bwMode="auto">
          <a:xfrm rot="1409063">
            <a:off x="4729163" y="2506663"/>
            <a:ext cx="776287" cy="531812"/>
            <a:chOff x="2669" y="1525"/>
            <a:chExt cx="605" cy="413"/>
          </a:xfrm>
        </p:grpSpPr>
        <p:sp>
          <p:nvSpPr>
            <p:cNvPr id="23625" name="Freeform 28"/>
            <p:cNvSpPr>
              <a:spLocks/>
            </p:cNvSpPr>
            <p:nvPr/>
          </p:nvSpPr>
          <p:spPr bwMode="auto">
            <a:xfrm>
              <a:off x="2669" y="1602"/>
              <a:ext cx="605" cy="336"/>
            </a:xfrm>
            <a:custGeom>
              <a:avLst/>
              <a:gdLst>
                <a:gd name="T0" fmla="*/ 605 w 605"/>
                <a:gd name="T1" fmla="*/ 336 h 336"/>
                <a:gd name="T2" fmla="*/ 537 w 605"/>
                <a:gd name="T3" fmla="*/ 278 h 336"/>
                <a:gd name="T4" fmla="*/ 422 w 605"/>
                <a:gd name="T5" fmla="*/ 211 h 336"/>
                <a:gd name="T6" fmla="*/ 317 w 605"/>
                <a:gd name="T7" fmla="*/ 144 h 336"/>
                <a:gd name="T8" fmla="*/ 211 w 605"/>
                <a:gd name="T9" fmla="*/ 77 h 336"/>
                <a:gd name="T10" fmla="*/ 153 w 605"/>
                <a:gd name="T11" fmla="*/ 58 h 336"/>
                <a:gd name="T12" fmla="*/ 0 w 605"/>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336">
                  <a:moveTo>
                    <a:pt x="605" y="336"/>
                  </a:moveTo>
                  <a:cubicBezTo>
                    <a:pt x="562" y="321"/>
                    <a:pt x="569" y="304"/>
                    <a:pt x="537" y="278"/>
                  </a:cubicBezTo>
                  <a:cubicBezTo>
                    <a:pt x="500" y="248"/>
                    <a:pt x="469" y="223"/>
                    <a:pt x="422" y="211"/>
                  </a:cubicBezTo>
                  <a:cubicBezTo>
                    <a:pt x="390" y="190"/>
                    <a:pt x="353" y="157"/>
                    <a:pt x="317" y="144"/>
                  </a:cubicBezTo>
                  <a:cubicBezTo>
                    <a:pt x="285" y="113"/>
                    <a:pt x="253" y="90"/>
                    <a:pt x="211" y="77"/>
                  </a:cubicBezTo>
                  <a:cubicBezTo>
                    <a:pt x="192" y="71"/>
                    <a:pt x="153" y="58"/>
                    <a:pt x="153" y="58"/>
                  </a:cubicBezTo>
                  <a:cubicBezTo>
                    <a:pt x="121" y="25"/>
                    <a:pt x="46" y="0"/>
                    <a:pt x="0" y="0"/>
                  </a:cubicBezTo>
                </a:path>
              </a:pathLst>
            </a:custGeom>
            <a:noFill/>
            <a:ln w="28575" cap="flat" cmpd="sng">
              <a:solidFill>
                <a:srgbClr val="CA020C"/>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26" name="Freeform 29"/>
            <p:cNvSpPr>
              <a:spLocks/>
            </p:cNvSpPr>
            <p:nvPr/>
          </p:nvSpPr>
          <p:spPr bwMode="auto">
            <a:xfrm>
              <a:off x="2784" y="1525"/>
              <a:ext cx="38" cy="125"/>
            </a:xfrm>
            <a:custGeom>
              <a:avLst/>
              <a:gdLst>
                <a:gd name="T0" fmla="*/ 38 w 38"/>
                <a:gd name="T1" fmla="*/ 125 h 125"/>
                <a:gd name="T2" fmla="*/ 0 w 38"/>
                <a:gd name="T3" fmla="*/ 0 h 125"/>
                <a:gd name="T4" fmla="*/ 0 60000 65536"/>
                <a:gd name="T5" fmla="*/ 0 60000 65536"/>
              </a:gdLst>
              <a:ahLst/>
              <a:cxnLst>
                <a:cxn ang="T4">
                  <a:pos x="T0" y="T1"/>
                </a:cxn>
                <a:cxn ang="T5">
                  <a:pos x="T2" y="T3"/>
                </a:cxn>
              </a:cxnLst>
              <a:rect l="0" t="0" r="r" b="b"/>
              <a:pathLst>
                <a:path w="38" h="125">
                  <a:moveTo>
                    <a:pt x="38" y="125"/>
                  </a:moveTo>
                  <a:cubicBezTo>
                    <a:pt x="12" y="85"/>
                    <a:pt x="0" y="48"/>
                    <a:pt x="0" y="0"/>
                  </a:cubicBezTo>
                </a:path>
              </a:pathLst>
            </a:custGeom>
            <a:noFill/>
            <a:ln w="28575" cap="flat" cmpd="sng">
              <a:solidFill>
                <a:srgbClr val="CA020C"/>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3580" name="Group 30"/>
          <p:cNvGrpSpPr>
            <a:grpSpLocks/>
          </p:cNvGrpSpPr>
          <p:nvPr/>
        </p:nvGrpSpPr>
        <p:grpSpPr bwMode="auto">
          <a:xfrm rot="1234634">
            <a:off x="3925888" y="2019300"/>
            <a:ext cx="215900" cy="547688"/>
            <a:chOff x="2712" y="1210"/>
            <a:chExt cx="117" cy="422"/>
          </a:xfrm>
        </p:grpSpPr>
        <p:sp>
          <p:nvSpPr>
            <p:cNvPr id="23623" name="Freeform 31"/>
            <p:cNvSpPr>
              <a:spLocks/>
            </p:cNvSpPr>
            <p:nvPr/>
          </p:nvSpPr>
          <p:spPr bwMode="auto">
            <a:xfrm>
              <a:off x="2784" y="1210"/>
              <a:ext cx="45" cy="422"/>
            </a:xfrm>
            <a:custGeom>
              <a:avLst/>
              <a:gdLst>
                <a:gd name="T0" fmla="*/ 14 w 48"/>
                <a:gd name="T1" fmla="*/ 130 h 449"/>
                <a:gd name="T2" fmla="*/ 0 w 48"/>
                <a:gd name="T3" fmla="*/ 85 h 449"/>
                <a:gd name="T4" fmla="*/ 8 w 48"/>
                <a:gd name="T5" fmla="*/ 24 h 449"/>
                <a:gd name="T6" fmla="*/ 11 w 48"/>
                <a:gd name="T7" fmla="*/ 8 h 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49">
                  <a:moveTo>
                    <a:pt x="48" y="449"/>
                  </a:moveTo>
                  <a:cubicBezTo>
                    <a:pt x="31" y="398"/>
                    <a:pt x="13" y="347"/>
                    <a:pt x="0" y="295"/>
                  </a:cubicBezTo>
                  <a:cubicBezTo>
                    <a:pt x="2" y="268"/>
                    <a:pt x="6" y="137"/>
                    <a:pt x="19" y="84"/>
                  </a:cubicBezTo>
                  <a:cubicBezTo>
                    <a:pt x="40" y="0"/>
                    <a:pt x="39" y="50"/>
                    <a:pt x="39" y="17"/>
                  </a:cubicBezTo>
                </a:path>
              </a:pathLst>
            </a:custGeom>
            <a:noFill/>
            <a:ln w="28575" cap="flat" cmpd="sng">
              <a:solidFill>
                <a:srgbClr val="CA020C"/>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24" name="Freeform 32"/>
            <p:cNvSpPr>
              <a:spLocks/>
            </p:cNvSpPr>
            <p:nvPr/>
          </p:nvSpPr>
          <p:spPr bwMode="auto">
            <a:xfrm>
              <a:off x="2712" y="1261"/>
              <a:ext cx="72" cy="127"/>
            </a:xfrm>
            <a:custGeom>
              <a:avLst/>
              <a:gdLst>
                <a:gd name="T0" fmla="*/ 20 w 77"/>
                <a:gd name="T1" fmla="*/ 39 h 135"/>
                <a:gd name="T2" fmla="*/ 7 w 77"/>
                <a:gd name="T3" fmla="*/ 18 h 135"/>
                <a:gd name="T4" fmla="*/ 0 w 77"/>
                <a:gd name="T5" fmla="*/ 0 h 135"/>
                <a:gd name="T6" fmla="*/ 0 60000 65536"/>
                <a:gd name="T7" fmla="*/ 0 60000 65536"/>
                <a:gd name="T8" fmla="*/ 0 60000 65536"/>
              </a:gdLst>
              <a:ahLst/>
              <a:cxnLst>
                <a:cxn ang="T6">
                  <a:pos x="T0" y="T1"/>
                </a:cxn>
                <a:cxn ang="T7">
                  <a:pos x="T2" y="T3"/>
                </a:cxn>
                <a:cxn ang="T8">
                  <a:pos x="T4" y="T5"/>
                </a:cxn>
              </a:cxnLst>
              <a:rect l="0" t="0" r="r" b="b"/>
              <a:pathLst>
                <a:path w="77" h="135">
                  <a:moveTo>
                    <a:pt x="77" y="135"/>
                  </a:moveTo>
                  <a:cubicBezTo>
                    <a:pt x="42" y="98"/>
                    <a:pt x="63" y="123"/>
                    <a:pt x="20" y="58"/>
                  </a:cubicBezTo>
                  <a:cubicBezTo>
                    <a:pt x="9" y="41"/>
                    <a:pt x="0" y="0"/>
                    <a:pt x="0" y="0"/>
                  </a:cubicBezTo>
                </a:path>
              </a:pathLst>
            </a:custGeom>
            <a:noFill/>
            <a:ln w="28575" cap="flat" cmpd="sng">
              <a:solidFill>
                <a:srgbClr val="CA020C"/>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3581" name="Oval 33"/>
          <p:cNvSpPr>
            <a:spLocks noChangeArrowheads="1"/>
          </p:cNvSpPr>
          <p:nvPr/>
        </p:nvSpPr>
        <p:spPr bwMode="auto">
          <a:xfrm>
            <a:off x="5148263" y="3140075"/>
            <a:ext cx="127000" cy="71438"/>
          </a:xfrm>
          <a:prstGeom prst="ellipse">
            <a:avLst/>
          </a:prstGeom>
          <a:solidFill>
            <a:srgbClr val="CA020C"/>
          </a:solidFill>
          <a:ln w="19050">
            <a:solidFill>
              <a:srgbClr val="CA020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Oval 34"/>
          <p:cNvSpPr>
            <a:spLocks noChangeArrowheads="1"/>
          </p:cNvSpPr>
          <p:nvPr/>
        </p:nvSpPr>
        <p:spPr bwMode="auto">
          <a:xfrm>
            <a:off x="5303838" y="3140075"/>
            <a:ext cx="130175" cy="71438"/>
          </a:xfrm>
          <a:prstGeom prst="ellipse">
            <a:avLst/>
          </a:prstGeom>
          <a:solidFill>
            <a:srgbClr val="CA020C"/>
          </a:solidFill>
          <a:ln w="19050">
            <a:solidFill>
              <a:srgbClr val="CA020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Oval 35"/>
          <p:cNvSpPr>
            <a:spLocks noChangeArrowheads="1"/>
          </p:cNvSpPr>
          <p:nvPr/>
        </p:nvSpPr>
        <p:spPr bwMode="auto">
          <a:xfrm>
            <a:off x="5284788" y="3279775"/>
            <a:ext cx="130175" cy="71438"/>
          </a:xfrm>
          <a:prstGeom prst="ellipse">
            <a:avLst/>
          </a:prstGeom>
          <a:solidFill>
            <a:srgbClr val="CA020C"/>
          </a:solidFill>
          <a:ln w="19050">
            <a:solidFill>
              <a:srgbClr val="CA020C"/>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4" name="Oval 36"/>
          <p:cNvSpPr>
            <a:spLocks noChangeArrowheads="1"/>
          </p:cNvSpPr>
          <p:nvPr/>
        </p:nvSpPr>
        <p:spPr bwMode="auto">
          <a:xfrm>
            <a:off x="4583113" y="3589338"/>
            <a:ext cx="128587" cy="71437"/>
          </a:xfrm>
          <a:prstGeom prst="ellipse">
            <a:avLst/>
          </a:prstGeom>
          <a:solidFill>
            <a:schemeClr val="tx1"/>
          </a:solidFill>
          <a:ln w="19050">
            <a:solidFill>
              <a:schemeClr val="tx1"/>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5" name="Oval 37"/>
          <p:cNvSpPr>
            <a:spLocks noChangeArrowheads="1"/>
          </p:cNvSpPr>
          <p:nvPr/>
        </p:nvSpPr>
        <p:spPr bwMode="auto">
          <a:xfrm>
            <a:off x="4756150" y="3582988"/>
            <a:ext cx="128588" cy="73025"/>
          </a:xfrm>
          <a:prstGeom prst="ellipse">
            <a:avLst/>
          </a:prstGeom>
          <a:solidFill>
            <a:schemeClr val="tx1"/>
          </a:solidFill>
          <a:ln w="19050">
            <a:solidFill>
              <a:schemeClr val="tx1"/>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6" name="Oval 38"/>
          <p:cNvSpPr>
            <a:spLocks noChangeArrowheads="1"/>
          </p:cNvSpPr>
          <p:nvPr/>
        </p:nvSpPr>
        <p:spPr bwMode="auto">
          <a:xfrm>
            <a:off x="4935538" y="3582988"/>
            <a:ext cx="130175" cy="73025"/>
          </a:xfrm>
          <a:prstGeom prst="ellipse">
            <a:avLst/>
          </a:prstGeom>
          <a:solidFill>
            <a:schemeClr val="tx1"/>
          </a:solidFill>
          <a:ln w="19050">
            <a:solidFill>
              <a:schemeClr val="tx1"/>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7" name="Oval 39"/>
          <p:cNvSpPr>
            <a:spLocks noChangeArrowheads="1"/>
          </p:cNvSpPr>
          <p:nvPr/>
        </p:nvSpPr>
        <p:spPr bwMode="auto">
          <a:xfrm>
            <a:off x="4826000" y="4302125"/>
            <a:ext cx="506413" cy="258763"/>
          </a:xfrm>
          <a:prstGeom prst="ellipse">
            <a:avLst/>
          </a:prstGeom>
          <a:noFill/>
          <a:ln w="28575">
            <a:solidFill>
              <a:schemeClr val="tx1"/>
            </a:solidFill>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8" name="Freeform 40"/>
          <p:cNvSpPr>
            <a:spLocks/>
          </p:cNvSpPr>
          <p:nvPr/>
        </p:nvSpPr>
        <p:spPr bwMode="auto">
          <a:xfrm>
            <a:off x="4649788" y="3670300"/>
            <a:ext cx="269875" cy="708025"/>
          </a:xfrm>
          <a:custGeom>
            <a:avLst/>
            <a:gdLst>
              <a:gd name="T0" fmla="*/ 0 w 168"/>
              <a:gd name="T1" fmla="*/ 0 h 442"/>
              <a:gd name="T2" fmla="*/ 2147483647 w 168"/>
              <a:gd name="T3" fmla="*/ 2147483647 h 442"/>
              <a:gd name="T4" fmla="*/ 2147483647 w 168"/>
              <a:gd name="T5" fmla="*/ 2147483647 h 442"/>
              <a:gd name="T6" fmla="*/ 2147483647 w 168"/>
              <a:gd name="T7" fmla="*/ 2147483647 h 442"/>
              <a:gd name="T8" fmla="*/ 2147483647 w 168"/>
              <a:gd name="T9" fmla="*/ 2147483647 h 442"/>
              <a:gd name="T10" fmla="*/ 2147483647 w 168"/>
              <a:gd name="T11" fmla="*/ 2147483647 h 4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442">
                <a:moveTo>
                  <a:pt x="0" y="0"/>
                </a:moveTo>
                <a:cubicBezTo>
                  <a:pt x="10" y="3"/>
                  <a:pt x="23" y="2"/>
                  <a:pt x="29" y="10"/>
                </a:cubicBezTo>
                <a:cubicBezTo>
                  <a:pt x="58" y="50"/>
                  <a:pt x="43" y="82"/>
                  <a:pt x="77" y="116"/>
                </a:cubicBezTo>
                <a:cubicBezTo>
                  <a:pt x="93" y="167"/>
                  <a:pt x="80" y="135"/>
                  <a:pt x="125" y="202"/>
                </a:cubicBezTo>
                <a:cubicBezTo>
                  <a:pt x="131" y="212"/>
                  <a:pt x="144" y="231"/>
                  <a:pt x="144" y="231"/>
                </a:cubicBezTo>
                <a:cubicBezTo>
                  <a:pt x="168" y="308"/>
                  <a:pt x="153" y="354"/>
                  <a:pt x="153" y="442"/>
                </a:cubicBezTo>
              </a:path>
            </a:pathLst>
          </a:custGeom>
          <a:noFill/>
          <a:ln w="28575"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89" name="Freeform 41"/>
          <p:cNvSpPr>
            <a:spLocks/>
          </p:cNvSpPr>
          <p:nvPr/>
        </p:nvSpPr>
        <p:spPr bwMode="auto">
          <a:xfrm>
            <a:off x="4792663" y="3660775"/>
            <a:ext cx="250825" cy="660400"/>
          </a:xfrm>
          <a:custGeom>
            <a:avLst/>
            <a:gdLst>
              <a:gd name="T0" fmla="*/ 0 w 168"/>
              <a:gd name="T1" fmla="*/ 0 h 442"/>
              <a:gd name="T2" fmla="*/ 2147483647 w 168"/>
              <a:gd name="T3" fmla="*/ 2147483647 h 442"/>
              <a:gd name="T4" fmla="*/ 2147483647 w 168"/>
              <a:gd name="T5" fmla="*/ 2147483647 h 442"/>
              <a:gd name="T6" fmla="*/ 2147483647 w 168"/>
              <a:gd name="T7" fmla="*/ 2147483647 h 442"/>
              <a:gd name="T8" fmla="*/ 2147483647 w 168"/>
              <a:gd name="T9" fmla="*/ 2147483647 h 442"/>
              <a:gd name="T10" fmla="*/ 2147483647 w 168"/>
              <a:gd name="T11" fmla="*/ 2147483647 h 4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442">
                <a:moveTo>
                  <a:pt x="0" y="0"/>
                </a:moveTo>
                <a:cubicBezTo>
                  <a:pt x="10" y="3"/>
                  <a:pt x="23" y="2"/>
                  <a:pt x="29" y="10"/>
                </a:cubicBezTo>
                <a:cubicBezTo>
                  <a:pt x="58" y="50"/>
                  <a:pt x="43" y="82"/>
                  <a:pt x="77" y="116"/>
                </a:cubicBezTo>
                <a:cubicBezTo>
                  <a:pt x="93" y="167"/>
                  <a:pt x="80" y="135"/>
                  <a:pt x="125" y="202"/>
                </a:cubicBezTo>
                <a:cubicBezTo>
                  <a:pt x="131" y="212"/>
                  <a:pt x="144" y="231"/>
                  <a:pt x="144" y="231"/>
                </a:cubicBezTo>
                <a:cubicBezTo>
                  <a:pt x="168" y="308"/>
                  <a:pt x="153" y="354"/>
                  <a:pt x="153" y="442"/>
                </a:cubicBezTo>
              </a:path>
            </a:pathLst>
          </a:custGeom>
          <a:noFill/>
          <a:ln w="28575"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0" name="Freeform 42"/>
          <p:cNvSpPr>
            <a:spLocks/>
          </p:cNvSpPr>
          <p:nvPr/>
        </p:nvSpPr>
        <p:spPr bwMode="auto">
          <a:xfrm rot="477445">
            <a:off x="4921250" y="3641725"/>
            <a:ext cx="277813" cy="682625"/>
          </a:xfrm>
          <a:custGeom>
            <a:avLst/>
            <a:gdLst>
              <a:gd name="T0" fmla="*/ 0 w 168"/>
              <a:gd name="T1" fmla="*/ 0 h 442"/>
              <a:gd name="T2" fmla="*/ 2147483647 w 168"/>
              <a:gd name="T3" fmla="*/ 2147483647 h 442"/>
              <a:gd name="T4" fmla="*/ 2147483647 w 168"/>
              <a:gd name="T5" fmla="*/ 2147483647 h 442"/>
              <a:gd name="T6" fmla="*/ 2147483647 w 168"/>
              <a:gd name="T7" fmla="*/ 2147483647 h 442"/>
              <a:gd name="T8" fmla="*/ 2147483647 w 168"/>
              <a:gd name="T9" fmla="*/ 2147483647 h 442"/>
              <a:gd name="T10" fmla="*/ 2147483647 w 168"/>
              <a:gd name="T11" fmla="*/ 2147483647 h 4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442">
                <a:moveTo>
                  <a:pt x="0" y="0"/>
                </a:moveTo>
                <a:cubicBezTo>
                  <a:pt x="10" y="3"/>
                  <a:pt x="23" y="2"/>
                  <a:pt x="29" y="10"/>
                </a:cubicBezTo>
                <a:cubicBezTo>
                  <a:pt x="58" y="50"/>
                  <a:pt x="43" y="82"/>
                  <a:pt x="77" y="116"/>
                </a:cubicBezTo>
                <a:cubicBezTo>
                  <a:pt x="93" y="167"/>
                  <a:pt x="80" y="135"/>
                  <a:pt x="125" y="202"/>
                </a:cubicBezTo>
                <a:cubicBezTo>
                  <a:pt x="131" y="212"/>
                  <a:pt x="144" y="231"/>
                  <a:pt x="144" y="231"/>
                </a:cubicBezTo>
                <a:cubicBezTo>
                  <a:pt x="168" y="308"/>
                  <a:pt x="153" y="354"/>
                  <a:pt x="153" y="442"/>
                </a:cubicBezTo>
              </a:path>
            </a:pathLst>
          </a:custGeom>
          <a:noFill/>
          <a:ln w="28575"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1" name="Freeform 43"/>
          <p:cNvSpPr>
            <a:spLocks/>
          </p:cNvSpPr>
          <p:nvPr/>
        </p:nvSpPr>
        <p:spPr bwMode="auto">
          <a:xfrm>
            <a:off x="7240588" y="3676650"/>
            <a:ext cx="92075" cy="266700"/>
          </a:xfrm>
          <a:custGeom>
            <a:avLst/>
            <a:gdLst>
              <a:gd name="T0" fmla="*/ 0 w 61"/>
              <a:gd name="T1" fmla="*/ 0 h 179"/>
              <a:gd name="T2" fmla="*/ 2147483647 w 61"/>
              <a:gd name="T3" fmla="*/ 2147483647 h 179"/>
              <a:gd name="T4" fmla="*/ 2147483647 w 61"/>
              <a:gd name="T5" fmla="*/ 2147483647 h 179"/>
              <a:gd name="T6" fmla="*/ 0 60000 65536"/>
              <a:gd name="T7" fmla="*/ 0 60000 65536"/>
              <a:gd name="T8" fmla="*/ 0 60000 65536"/>
            </a:gdLst>
            <a:ahLst/>
            <a:cxnLst>
              <a:cxn ang="T6">
                <a:pos x="T0" y="T1"/>
              </a:cxn>
              <a:cxn ang="T7">
                <a:pos x="T2" y="T3"/>
              </a:cxn>
              <a:cxn ang="T8">
                <a:pos x="T4" y="T5"/>
              </a:cxn>
            </a:cxnLst>
            <a:rect l="0" t="0" r="r" b="b"/>
            <a:pathLst>
              <a:path w="61" h="179">
                <a:moveTo>
                  <a:pt x="0" y="0"/>
                </a:moveTo>
                <a:cubicBezTo>
                  <a:pt x="25" y="15"/>
                  <a:pt x="27" y="33"/>
                  <a:pt x="45" y="57"/>
                </a:cubicBezTo>
                <a:cubicBezTo>
                  <a:pt x="61" y="99"/>
                  <a:pt x="52" y="134"/>
                  <a:pt x="52" y="179"/>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2" name="Freeform 44"/>
          <p:cNvSpPr>
            <a:spLocks/>
          </p:cNvSpPr>
          <p:nvPr/>
        </p:nvSpPr>
        <p:spPr bwMode="auto">
          <a:xfrm>
            <a:off x="7053263" y="3659188"/>
            <a:ext cx="90487" cy="266700"/>
          </a:xfrm>
          <a:custGeom>
            <a:avLst/>
            <a:gdLst>
              <a:gd name="T0" fmla="*/ 0 w 61"/>
              <a:gd name="T1" fmla="*/ 0 h 179"/>
              <a:gd name="T2" fmla="*/ 2147483647 w 61"/>
              <a:gd name="T3" fmla="*/ 2147483647 h 179"/>
              <a:gd name="T4" fmla="*/ 2147483647 w 61"/>
              <a:gd name="T5" fmla="*/ 2147483647 h 179"/>
              <a:gd name="T6" fmla="*/ 0 60000 65536"/>
              <a:gd name="T7" fmla="*/ 0 60000 65536"/>
              <a:gd name="T8" fmla="*/ 0 60000 65536"/>
            </a:gdLst>
            <a:ahLst/>
            <a:cxnLst>
              <a:cxn ang="T6">
                <a:pos x="T0" y="T1"/>
              </a:cxn>
              <a:cxn ang="T7">
                <a:pos x="T2" y="T3"/>
              </a:cxn>
              <a:cxn ang="T8">
                <a:pos x="T4" y="T5"/>
              </a:cxn>
            </a:cxnLst>
            <a:rect l="0" t="0" r="r" b="b"/>
            <a:pathLst>
              <a:path w="61" h="179">
                <a:moveTo>
                  <a:pt x="0" y="0"/>
                </a:moveTo>
                <a:cubicBezTo>
                  <a:pt x="25" y="15"/>
                  <a:pt x="27" y="33"/>
                  <a:pt x="45" y="57"/>
                </a:cubicBezTo>
                <a:cubicBezTo>
                  <a:pt x="61" y="99"/>
                  <a:pt x="52" y="134"/>
                  <a:pt x="52" y="179"/>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3" name="Freeform 45"/>
          <p:cNvSpPr>
            <a:spLocks/>
          </p:cNvSpPr>
          <p:nvPr/>
        </p:nvSpPr>
        <p:spPr bwMode="auto">
          <a:xfrm>
            <a:off x="6872288" y="3589338"/>
            <a:ext cx="92075" cy="268287"/>
          </a:xfrm>
          <a:custGeom>
            <a:avLst/>
            <a:gdLst>
              <a:gd name="T0" fmla="*/ 0 w 61"/>
              <a:gd name="T1" fmla="*/ 0 h 179"/>
              <a:gd name="T2" fmla="*/ 2147483647 w 61"/>
              <a:gd name="T3" fmla="*/ 2147483647 h 179"/>
              <a:gd name="T4" fmla="*/ 2147483647 w 61"/>
              <a:gd name="T5" fmla="*/ 2147483647 h 179"/>
              <a:gd name="T6" fmla="*/ 0 60000 65536"/>
              <a:gd name="T7" fmla="*/ 0 60000 65536"/>
              <a:gd name="T8" fmla="*/ 0 60000 65536"/>
            </a:gdLst>
            <a:ahLst/>
            <a:cxnLst>
              <a:cxn ang="T6">
                <a:pos x="T0" y="T1"/>
              </a:cxn>
              <a:cxn ang="T7">
                <a:pos x="T2" y="T3"/>
              </a:cxn>
              <a:cxn ang="T8">
                <a:pos x="T4" y="T5"/>
              </a:cxn>
            </a:cxnLst>
            <a:rect l="0" t="0" r="r" b="b"/>
            <a:pathLst>
              <a:path w="61" h="179">
                <a:moveTo>
                  <a:pt x="0" y="0"/>
                </a:moveTo>
                <a:cubicBezTo>
                  <a:pt x="25" y="15"/>
                  <a:pt x="27" y="33"/>
                  <a:pt x="45" y="57"/>
                </a:cubicBezTo>
                <a:cubicBezTo>
                  <a:pt x="61" y="99"/>
                  <a:pt x="52" y="134"/>
                  <a:pt x="52" y="179"/>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4" name="Freeform 46"/>
          <p:cNvSpPr>
            <a:spLocks/>
          </p:cNvSpPr>
          <p:nvPr/>
        </p:nvSpPr>
        <p:spPr bwMode="auto">
          <a:xfrm>
            <a:off x="6688138" y="3503613"/>
            <a:ext cx="92075" cy="266700"/>
          </a:xfrm>
          <a:custGeom>
            <a:avLst/>
            <a:gdLst>
              <a:gd name="T0" fmla="*/ 0 w 61"/>
              <a:gd name="T1" fmla="*/ 0 h 179"/>
              <a:gd name="T2" fmla="*/ 2147483647 w 61"/>
              <a:gd name="T3" fmla="*/ 2147483647 h 179"/>
              <a:gd name="T4" fmla="*/ 2147483647 w 61"/>
              <a:gd name="T5" fmla="*/ 2147483647 h 179"/>
              <a:gd name="T6" fmla="*/ 0 60000 65536"/>
              <a:gd name="T7" fmla="*/ 0 60000 65536"/>
              <a:gd name="T8" fmla="*/ 0 60000 65536"/>
            </a:gdLst>
            <a:ahLst/>
            <a:cxnLst>
              <a:cxn ang="T6">
                <a:pos x="T0" y="T1"/>
              </a:cxn>
              <a:cxn ang="T7">
                <a:pos x="T2" y="T3"/>
              </a:cxn>
              <a:cxn ang="T8">
                <a:pos x="T4" y="T5"/>
              </a:cxn>
            </a:cxnLst>
            <a:rect l="0" t="0" r="r" b="b"/>
            <a:pathLst>
              <a:path w="61" h="179">
                <a:moveTo>
                  <a:pt x="0" y="0"/>
                </a:moveTo>
                <a:cubicBezTo>
                  <a:pt x="25" y="15"/>
                  <a:pt x="27" y="33"/>
                  <a:pt x="45" y="57"/>
                </a:cubicBezTo>
                <a:cubicBezTo>
                  <a:pt x="61" y="99"/>
                  <a:pt x="52" y="134"/>
                  <a:pt x="52" y="179"/>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5" name="Freeform 47"/>
          <p:cNvSpPr>
            <a:spLocks/>
          </p:cNvSpPr>
          <p:nvPr/>
        </p:nvSpPr>
        <p:spPr bwMode="auto">
          <a:xfrm>
            <a:off x="7710488" y="3159125"/>
            <a:ext cx="123825" cy="47625"/>
          </a:xfrm>
          <a:custGeom>
            <a:avLst/>
            <a:gdLst>
              <a:gd name="T0" fmla="*/ 2147483647 w 83"/>
              <a:gd name="T1" fmla="*/ 2147483647 h 32"/>
              <a:gd name="T2" fmla="*/ 0 w 83"/>
              <a:gd name="T3" fmla="*/ 0 h 32"/>
              <a:gd name="T4" fmla="*/ 0 60000 65536"/>
              <a:gd name="T5" fmla="*/ 0 60000 65536"/>
            </a:gdLst>
            <a:ahLst/>
            <a:cxnLst>
              <a:cxn ang="T4">
                <a:pos x="T0" y="T1"/>
              </a:cxn>
              <a:cxn ang="T5">
                <a:pos x="T2" y="T3"/>
              </a:cxn>
            </a:cxnLst>
            <a:rect l="0" t="0" r="r" b="b"/>
            <a:pathLst>
              <a:path w="83" h="32">
                <a:moveTo>
                  <a:pt x="83" y="32"/>
                </a:moveTo>
                <a:cubicBezTo>
                  <a:pt x="62" y="1"/>
                  <a:pt x="36" y="0"/>
                  <a:pt x="0" y="0"/>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6" name="Freeform 48"/>
          <p:cNvSpPr>
            <a:spLocks/>
          </p:cNvSpPr>
          <p:nvPr/>
        </p:nvSpPr>
        <p:spPr bwMode="auto">
          <a:xfrm>
            <a:off x="7710488" y="3011488"/>
            <a:ext cx="133350" cy="52387"/>
          </a:xfrm>
          <a:custGeom>
            <a:avLst/>
            <a:gdLst>
              <a:gd name="T0" fmla="*/ 2147483647 w 90"/>
              <a:gd name="T1" fmla="*/ 2147483647 h 35"/>
              <a:gd name="T2" fmla="*/ 0 w 90"/>
              <a:gd name="T3" fmla="*/ 2147483647 h 35"/>
              <a:gd name="T4" fmla="*/ 0 60000 65536"/>
              <a:gd name="T5" fmla="*/ 0 60000 65536"/>
            </a:gdLst>
            <a:ahLst/>
            <a:cxnLst>
              <a:cxn ang="T4">
                <a:pos x="T0" y="T1"/>
              </a:cxn>
              <a:cxn ang="T5">
                <a:pos x="T2" y="T3"/>
              </a:cxn>
            </a:cxnLst>
            <a:rect l="0" t="0" r="r" b="b"/>
            <a:pathLst>
              <a:path w="90" h="35">
                <a:moveTo>
                  <a:pt x="90" y="35"/>
                </a:moveTo>
                <a:cubicBezTo>
                  <a:pt x="53" y="0"/>
                  <a:pt x="79" y="16"/>
                  <a:pt x="0" y="16"/>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7" name="Freeform 49"/>
          <p:cNvSpPr>
            <a:spLocks/>
          </p:cNvSpPr>
          <p:nvPr/>
        </p:nvSpPr>
        <p:spPr bwMode="auto">
          <a:xfrm>
            <a:off x="7681913" y="2867025"/>
            <a:ext cx="161925" cy="44450"/>
          </a:xfrm>
          <a:custGeom>
            <a:avLst/>
            <a:gdLst>
              <a:gd name="T0" fmla="*/ 2147483647 w 109"/>
              <a:gd name="T1" fmla="*/ 2147483647 h 30"/>
              <a:gd name="T2" fmla="*/ 2147483647 w 109"/>
              <a:gd name="T3" fmla="*/ 2147483647 h 30"/>
              <a:gd name="T4" fmla="*/ 0 w 109"/>
              <a:gd name="T5" fmla="*/ 2147483647 h 30"/>
              <a:gd name="T6" fmla="*/ 0 60000 65536"/>
              <a:gd name="T7" fmla="*/ 0 60000 65536"/>
              <a:gd name="T8" fmla="*/ 0 60000 65536"/>
            </a:gdLst>
            <a:ahLst/>
            <a:cxnLst>
              <a:cxn ang="T6">
                <a:pos x="T0" y="T1"/>
              </a:cxn>
              <a:cxn ang="T7">
                <a:pos x="T2" y="T3"/>
              </a:cxn>
              <a:cxn ang="T8">
                <a:pos x="T4" y="T5"/>
              </a:cxn>
            </a:cxnLst>
            <a:rect l="0" t="0" r="r" b="b"/>
            <a:pathLst>
              <a:path w="109" h="30">
                <a:moveTo>
                  <a:pt x="109" y="17"/>
                </a:moveTo>
                <a:cubicBezTo>
                  <a:pt x="58" y="0"/>
                  <a:pt x="84" y="2"/>
                  <a:pt x="32" y="10"/>
                </a:cubicBezTo>
                <a:cubicBezTo>
                  <a:pt x="7" y="19"/>
                  <a:pt x="18" y="12"/>
                  <a:pt x="0" y="30"/>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8" name="Oval 50"/>
          <p:cNvSpPr>
            <a:spLocks noChangeArrowheads="1"/>
          </p:cNvSpPr>
          <p:nvPr/>
        </p:nvSpPr>
        <p:spPr bwMode="auto">
          <a:xfrm>
            <a:off x="5886450" y="2884488"/>
            <a:ext cx="128588" cy="71437"/>
          </a:xfrm>
          <a:prstGeom prst="ellipse">
            <a:avLst/>
          </a:prstGeom>
          <a:solidFill>
            <a:srgbClr val="000066"/>
          </a:solidFill>
          <a:ln w="19050">
            <a:solidFill>
              <a:srgbClr val="000066"/>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9" name="Oval 51"/>
          <p:cNvSpPr>
            <a:spLocks noChangeArrowheads="1"/>
          </p:cNvSpPr>
          <p:nvPr/>
        </p:nvSpPr>
        <p:spPr bwMode="auto">
          <a:xfrm>
            <a:off x="5651500" y="2852738"/>
            <a:ext cx="128588" cy="71437"/>
          </a:xfrm>
          <a:prstGeom prst="ellipse">
            <a:avLst/>
          </a:prstGeom>
          <a:solidFill>
            <a:srgbClr val="000066"/>
          </a:solidFill>
          <a:ln w="19050">
            <a:solidFill>
              <a:srgbClr val="000066"/>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0" name="Oval 52"/>
          <p:cNvSpPr>
            <a:spLocks noChangeArrowheads="1"/>
          </p:cNvSpPr>
          <p:nvPr/>
        </p:nvSpPr>
        <p:spPr bwMode="auto">
          <a:xfrm>
            <a:off x="5815013" y="2755900"/>
            <a:ext cx="127000" cy="73025"/>
          </a:xfrm>
          <a:prstGeom prst="ellipse">
            <a:avLst/>
          </a:prstGeom>
          <a:solidFill>
            <a:srgbClr val="000066"/>
          </a:solidFill>
          <a:ln w="19050">
            <a:solidFill>
              <a:srgbClr val="000066"/>
            </a:solidFill>
            <a:round/>
            <a:headEnd type="none" w="sm" len="sm"/>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1" name="Freeform 53"/>
          <p:cNvSpPr>
            <a:spLocks/>
          </p:cNvSpPr>
          <p:nvPr/>
        </p:nvSpPr>
        <p:spPr bwMode="auto">
          <a:xfrm rot="292965">
            <a:off x="5399088" y="2012950"/>
            <a:ext cx="365125" cy="825500"/>
          </a:xfrm>
          <a:custGeom>
            <a:avLst/>
            <a:gdLst>
              <a:gd name="T0" fmla="*/ 2147483647 w 320"/>
              <a:gd name="T1" fmla="*/ 2147483647 h 563"/>
              <a:gd name="T2" fmla="*/ 2147483647 w 320"/>
              <a:gd name="T3" fmla="*/ 2147483647 h 563"/>
              <a:gd name="T4" fmla="*/ 2147483647 w 320"/>
              <a:gd name="T5" fmla="*/ 2147483647 h 563"/>
              <a:gd name="T6" fmla="*/ 2147483647 w 320"/>
              <a:gd name="T7" fmla="*/ 2147483647 h 563"/>
              <a:gd name="T8" fmla="*/ 2147483647 w 320"/>
              <a:gd name="T9" fmla="*/ 2147483647 h 563"/>
              <a:gd name="T10" fmla="*/ 2147483647 w 320"/>
              <a:gd name="T11" fmla="*/ 2147483647 h 563"/>
              <a:gd name="T12" fmla="*/ 0 w 320"/>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563">
                <a:moveTo>
                  <a:pt x="320" y="563"/>
                </a:moveTo>
                <a:cubicBezTo>
                  <a:pt x="299" y="555"/>
                  <a:pt x="262" y="531"/>
                  <a:pt x="262" y="531"/>
                </a:cubicBezTo>
                <a:cubicBezTo>
                  <a:pt x="248" y="508"/>
                  <a:pt x="236" y="501"/>
                  <a:pt x="211" y="492"/>
                </a:cubicBezTo>
                <a:cubicBezTo>
                  <a:pt x="167" y="459"/>
                  <a:pt x="147" y="409"/>
                  <a:pt x="109" y="371"/>
                </a:cubicBezTo>
                <a:cubicBezTo>
                  <a:pt x="99" y="345"/>
                  <a:pt x="64" y="300"/>
                  <a:pt x="64" y="300"/>
                </a:cubicBezTo>
                <a:cubicBezTo>
                  <a:pt x="57" y="270"/>
                  <a:pt x="43" y="245"/>
                  <a:pt x="32" y="217"/>
                </a:cubicBezTo>
                <a:cubicBezTo>
                  <a:pt x="21" y="144"/>
                  <a:pt x="0" y="74"/>
                  <a:pt x="0" y="0"/>
                </a:cubicBezTo>
              </a:path>
            </a:pathLst>
          </a:custGeom>
          <a:noFill/>
          <a:ln w="28575" cap="flat" cmpd="sng">
            <a:solidFill>
              <a:srgbClr val="000066"/>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02" name="Freeform 54"/>
          <p:cNvSpPr>
            <a:spLocks/>
          </p:cNvSpPr>
          <p:nvPr/>
        </p:nvSpPr>
        <p:spPr bwMode="auto">
          <a:xfrm rot="292965">
            <a:off x="5534025" y="1911350"/>
            <a:ext cx="328613" cy="871538"/>
          </a:xfrm>
          <a:custGeom>
            <a:avLst/>
            <a:gdLst>
              <a:gd name="T0" fmla="*/ 2147483647 w 243"/>
              <a:gd name="T1" fmla="*/ 2147483647 h 538"/>
              <a:gd name="T2" fmla="*/ 2147483647 w 243"/>
              <a:gd name="T3" fmla="*/ 2147483647 h 538"/>
              <a:gd name="T4" fmla="*/ 2147483647 w 243"/>
              <a:gd name="T5" fmla="*/ 2147483647 h 538"/>
              <a:gd name="T6" fmla="*/ 2147483647 w 243"/>
              <a:gd name="T7" fmla="*/ 2147483647 h 538"/>
              <a:gd name="T8" fmla="*/ 0 w 243"/>
              <a:gd name="T9" fmla="*/ 0 h 5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538">
                <a:moveTo>
                  <a:pt x="243" y="538"/>
                </a:moveTo>
                <a:cubicBezTo>
                  <a:pt x="195" y="505"/>
                  <a:pt x="198" y="461"/>
                  <a:pt x="167" y="416"/>
                </a:cubicBezTo>
                <a:cubicBezTo>
                  <a:pt x="144" y="382"/>
                  <a:pt x="105" y="325"/>
                  <a:pt x="90" y="288"/>
                </a:cubicBezTo>
                <a:cubicBezTo>
                  <a:pt x="69" y="236"/>
                  <a:pt x="52" y="184"/>
                  <a:pt x="26" y="135"/>
                </a:cubicBezTo>
                <a:cubicBezTo>
                  <a:pt x="16" y="89"/>
                  <a:pt x="0" y="47"/>
                  <a:pt x="0" y="0"/>
                </a:cubicBezTo>
              </a:path>
            </a:pathLst>
          </a:custGeom>
          <a:noFill/>
          <a:ln w="28575" cap="flat" cmpd="sng">
            <a:solidFill>
              <a:srgbClr val="000066"/>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03" name="Freeform 55"/>
          <p:cNvSpPr>
            <a:spLocks/>
          </p:cNvSpPr>
          <p:nvPr/>
        </p:nvSpPr>
        <p:spPr bwMode="auto">
          <a:xfrm rot="292965">
            <a:off x="5721350" y="1914525"/>
            <a:ext cx="287338" cy="1008063"/>
          </a:xfrm>
          <a:custGeom>
            <a:avLst/>
            <a:gdLst>
              <a:gd name="T0" fmla="*/ 2147483647 w 205"/>
              <a:gd name="T1" fmla="*/ 2147483647 h 538"/>
              <a:gd name="T2" fmla="*/ 2147483647 w 205"/>
              <a:gd name="T3" fmla="*/ 2147483647 h 538"/>
              <a:gd name="T4" fmla="*/ 2147483647 w 205"/>
              <a:gd name="T5" fmla="*/ 2147483647 h 538"/>
              <a:gd name="T6" fmla="*/ 2147483647 w 205"/>
              <a:gd name="T7" fmla="*/ 2147483647 h 538"/>
              <a:gd name="T8" fmla="*/ 2147483647 w 205"/>
              <a:gd name="T9" fmla="*/ 2147483647 h 538"/>
              <a:gd name="T10" fmla="*/ 2147483647 w 205"/>
              <a:gd name="T11" fmla="*/ 2147483647 h 538"/>
              <a:gd name="T12" fmla="*/ 0 w 205"/>
              <a:gd name="T13" fmla="*/ 0 h 5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 h="538">
                <a:moveTo>
                  <a:pt x="205" y="538"/>
                </a:moveTo>
                <a:cubicBezTo>
                  <a:pt x="188" y="525"/>
                  <a:pt x="170" y="512"/>
                  <a:pt x="153" y="499"/>
                </a:cubicBezTo>
                <a:cubicBezTo>
                  <a:pt x="148" y="495"/>
                  <a:pt x="150" y="486"/>
                  <a:pt x="147" y="480"/>
                </a:cubicBezTo>
                <a:cubicBezTo>
                  <a:pt x="132" y="451"/>
                  <a:pt x="114" y="418"/>
                  <a:pt x="96" y="391"/>
                </a:cubicBezTo>
                <a:cubicBezTo>
                  <a:pt x="89" y="353"/>
                  <a:pt x="83" y="312"/>
                  <a:pt x="70" y="275"/>
                </a:cubicBezTo>
                <a:cubicBezTo>
                  <a:pt x="62" y="218"/>
                  <a:pt x="45" y="148"/>
                  <a:pt x="19" y="96"/>
                </a:cubicBezTo>
                <a:cubicBezTo>
                  <a:pt x="13" y="63"/>
                  <a:pt x="0" y="33"/>
                  <a:pt x="0" y="0"/>
                </a:cubicBezTo>
              </a:path>
            </a:pathLst>
          </a:custGeom>
          <a:noFill/>
          <a:ln w="28575" cap="flat" cmpd="sng">
            <a:solidFill>
              <a:srgbClr val="000066"/>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04" name="Freeform 56"/>
          <p:cNvSpPr>
            <a:spLocks/>
          </p:cNvSpPr>
          <p:nvPr/>
        </p:nvSpPr>
        <p:spPr bwMode="auto">
          <a:xfrm rot="292965">
            <a:off x="5780088" y="1844675"/>
            <a:ext cx="63500" cy="214313"/>
          </a:xfrm>
          <a:custGeom>
            <a:avLst/>
            <a:gdLst>
              <a:gd name="T0" fmla="*/ 2147483647 w 55"/>
              <a:gd name="T1" fmla="*/ 2147483647 h 147"/>
              <a:gd name="T2" fmla="*/ 2147483647 w 55"/>
              <a:gd name="T3" fmla="*/ 2147483647 h 147"/>
              <a:gd name="T4" fmla="*/ 2147483647 w 55"/>
              <a:gd name="T5" fmla="*/ 2147483647 h 147"/>
              <a:gd name="T6" fmla="*/ 2147483647 w 55"/>
              <a:gd name="T7" fmla="*/ 0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47">
                <a:moveTo>
                  <a:pt x="23" y="147"/>
                </a:moveTo>
                <a:cubicBezTo>
                  <a:pt x="0" y="114"/>
                  <a:pt x="8" y="85"/>
                  <a:pt x="35" y="58"/>
                </a:cubicBezTo>
                <a:cubicBezTo>
                  <a:pt x="53" y="8"/>
                  <a:pt x="31" y="71"/>
                  <a:pt x="48" y="19"/>
                </a:cubicBezTo>
                <a:cubicBezTo>
                  <a:pt x="50" y="13"/>
                  <a:pt x="55" y="0"/>
                  <a:pt x="55" y="0"/>
                </a:cubicBezTo>
              </a:path>
            </a:pathLst>
          </a:custGeom>
          <a:noFill/>
          <a:ln w="28575" cap="flat" cmpd="sng">
            <a:solidFill>
              <a:srgbClr val="000066"/>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05" name="Freeform 57"/>
          <p:cNvSpPr>
            <a:spLocks/>
          </p:cNvSpPr>
          <p:nvPr/>
        </p:nvSpPr>
        <p:spPr bwMode="auto">
          <a:xfrm rot="292965">
            <a:off x="5592763" y="1851025"/>
            <a:ext cx="63500" cy="215900"/>
          </a:xfrm>
          <a:custGeom>
            <a:avLst/>
            <a:gdLst>
              <a:gd name="T0" fmla="*/ 2147483647 w 55"/>
              <a:gd name="T1" fmla="*/ 2147483647 h 147"/>
              <a:gd name="T2" fmla="*/ 2147483647 w 55"/>
              <a:gd name="T3" fmla="*/ 2147483647 h 147"/>
              <a:gd name="T4" fmla="*/ 2147483647 w 55"/>
              <a:gd name="T5" fmla="*/ 2147483647 h 147"/>
              <a:gd name="T6" fmla="*/ 2147483647 w 55"/>
              <a:gd name="T7" fmla="*/ 0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47">
                <a:moveTo>
                  <a:pt x="23" y="147"/>
                </a:moveTo>
                <a:cubicBezTo>
                  <a:pt x="0" y="114"/>
                  <a:pt x="8" y="85"/>
                  <a:pt x="35" y="58"/>
                </a:cubicBezTo>
                <a:cubicBezTo>
                  <a:pt x="53" y="8"/>
                  <a:pt x="31" y="71"/>
                  <a:pt x="48" y="19"/>
                </a:cubicBezTo>
                <a:cubicBezTo>
                  <a:pt x="50" y="13"/>
                  <a:pt x="55" y="0"/>
                  <a:pt x="55" y="0"/>
                </a:cubicBezTo>
              </a:path>
            </a:pathLst>
          </a:custGeom>
          <a:noFill/>
          <a:ln w="28575" cap="flat" cmpd="sng">
            <a:solidFill>
              <a:srgbClr val="000066"/>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06" name="Freeform 58"/>
          <p:cNvSpPr>
            <a:spLocks/>
          </p:cNvSpPr>
          <p:nvPr/>
        </p:nvSpPr>
        <p:spPr bwMode="auto">
          <a:xfrm rot="-2100403">
            <a:off x="5346700" y="1930400"/>
            <a:ext cx="63500" cy="215900"/>
          </a:xfrm>
          <a:custGeom>
            <a:avLst/>
            <a:gdLst>
              <a:gd name="T0" fmla="*/ 2147483647 w 55"/>
              <a:gd name="T1" fmla="*/ 2147483647 h 147"/>
              <a:gd name="T2" fmla="*/ 2147483647 w 55"/>
              <a:gd name="T3" fmla="*/ 2147483647 h 147"/>
              <a:gd name="T4" fmla="*/ 2147483647 w 55"/>
              <a:gd name="T5" fmla="*/ 2147483647 h 147"/>
              <a:gd name="T6" fmla="*/ 2147483647 w 55"/>
              <a:gd name="T7" fmla="*/ 0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47">
                <a:moveTo>
                  <a:pt x="23" y="147"/>
                </a:moveTo>
                <a:cubicBezTo>
                  <a:pt x="0" y="114"/>
                  <a:pt x="8" y="85"/>
                  <a:pt x="35" y="58"/>
                </a:cubicBezTo>
                <a:cubicBezTo>
                  <a:pt x="53" y="8"/>
                  <a:pt x="31" y="71"/>
                  <a:pt x="48" y="19"/>
                </a:cubicBezTo>
                <a:cubicBezTo>
                  <a:pt x="50" y="13"/>
                  <a:pt x="55" y="0"/>
                  <a:pt x="55" y="0"/>
                </a:cubicBezTo>
              </a:path>
            </a:pathLst>
          </a:custGeom>
          <a:noFill/>
          <a:ln w="28575" cap="flat" cmpd="sng">
            <a:solidFill>
              <a:srgbClr val="000066"/>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07" name="Freeform 59"/>
          <p:cNvSpPr>
            <a:spLocks/>
          </p:cNvSpPr>
          <p:nvPr/>
        </p:nvSpPr>
        <p:spPr bwMode="auto">
          <a:xfrm rot="944283">
            <a:off x="4510088" y="1182688"/>
            <a:ext cx="1857375" cy="1738312"/>
          </a:xfrm>
          <a:custGeom>
            <a:avLst/>
            <a:gdLst>
              <a:gd name="T0" fmla="*/ 2147483647 w 930"/>
              <a:gd name="T1" fmla="*/ 2147483647 h 1051"/>
              <a:gd name="T2" fmla="*/ 2147483647 w 930"/>
              <a:gd name="T3" fmla="*/ 2147483647 h 1051"/>
              <a:gd name="T4" fmla="*/ 2147483647 w 930"/>
              <a:gd name="T5" fmla="*/ 2147483647 h 1051"/>
              <a:gd name="T6" fmla="*/ 2147483647 w 930"/>
              <a:gd name="T7" fmla="*/ 2147483647 h 1051"/>
              <a:gd name="T8" fmla="*/ 2147483647 w 930"/>
              <a:gd name="T9" fmla="*/ 2147483647 h 1051"/>
              <a:gd name="T10" fmla="*/ 2147483647 w 930"/>
              <a:gd name="T11" fmla="*/ 2147483647 h 1051"/>
              <a:gd name="T12" fmla="*/ 2147483647 w 930"/>
              <a:gd name="T13" fmla="*/ 2147483647 h 1051"/>
              <a:gd name="T14" fmla="*/ 2147483647 w 930"/>
              <a:gd name="T15" fmla="*/ 2147483647 h 1051"/>
              <a:gd name="T16" fmla="*/ 2147483647 w 930"/>
              <a:gd name="T17" fmla="*/ 2147483647 h 1051"/>
              <a:gd name="T18" fmla="*/ 2147483647 w 930"/>
              <a:gd name="T19" fmla="*/ 2147483647 h 1051"/>
              <a:gd name="T20" fmla="*/ 2147483647 w 930"/>
              <a:gd name="T21" fmla="*/ 2147483647 h 1051"/>
              <a:gd name="T22" fmla="*/ 2147483647 w 930"/>
              <a:gd name="T23" fmla="*/ 2147483647 h 1051"/>
              <a:gd name="T24" fmla="*/ 2147483647 w 930"/>
              <a:gd name="T25" fmla="*/ 2147483647 h 1051"/>
              <a:gd name="T26" fmla="*/ 2147483647 w 930"/>
              <a:gd name="T27" fmla="*/ 2147483647 h 1051"/>
              <a:gd name="T28" fmla="*/ 2147483647 w 930"/>
              <a:gd name="T29" fmla="*/ 2147483647 h 1051"/>
              <a:gd name="T30" fmla="*/ 2147483647 w 930"/>
              <a:gd name="T31" fmla="*/ 0 h 1051"/>
              <a:gd name="T32" fmla="*/ 2147483647 w 930"/>
              <a:gd name="T33" fmla="*/ 2147483647 h 1051"/>
              <a:gd name="T34" fmla="*/ 2147483647 w 930"/>
              <a:gd name="T35" fmla="*/ 2147483647 h 1051"/>
              <a:gd name="T36" fmla="*/ 2147483647 w 930"/>
              <a:gd name="T37" fmla="*/ 2147483647 h 1051"/>
              <a:gd name="T38" fmla="*/ 2147483647 w 930"/>
              <a:gd name="T39" fmla="*/ 2147483647 h 1051"/>
              <a:gd name="T40" fmla="*/ 2147483647 w 930"/>
              <a:gd name="T41" fmla="*/ 2147483647 h 1051"/>
              <a:gd name="T42" fmla="*/ 2147483647 w 930"/>
              <a:gd name="T43" fmla="*/ 2147483647 h 1051"/>
              <a:gd name="T44" fmla="*/ 2147483647 w 930"/>
              <a:gd name="T45" fmla="*/ 2147483647 h 1051"/>
              <a:gd name="T46" fmla="*/ 2147483647 w 930"/>
              <a:gd name="T47" fmla="*/ 2147483647 h 1051"/>
              <a:gd name="T48" fmla="*/ 2147483647 w 930"/>
              <a:gd name="T49" fmla="*/ 2147483647 h 1051"/>
              <a:gd name="T50" fmla="*/ 2147483647 w 930"/>
              <a:gd name="T51" fmla="*/ 2147483647 h 1051"/>
              <a:gd name="T52" fmla="*/ 2147483647 w 930"/>
              <a:gd name="T53" fmla="*/ 2147483647 h 1051"/>
              <a:gd name="T54" fmla="*/ 2147483647 w 930"/>
              <a:gd name="T55" fmla="*/ 2147483647 h 1051"/>
              <a:gd name="T56" fmla="*/ 2147483647 w 930"/>
              <a:gd name="T57" fmla="*/ 2147483647 h 1051"/>
              <a:gd name="T58" fmla="*/ 2147483647 w 930"/>
              <a:gd name="T59" fmla="*/ 2147483647 h 1051"/>
              <a:gd name="T60" fmla="*/ 2147483647 w 930"/>
              <a:gd name="T61" fmla="*/ 2147483647 h 1051"/>
              <a:gd name="T62" fmla="*/ 2147483647 w 930"/>
              <a:gd name="T63" fmla="*/ 2147483647 h 1051"/>
              <a:gd name="T64" fmla="*/ 2147483647 w 930"/>
              <a:gd name="T65" fmla="*/ 2147483647 h 1051"/>
              <a:gd name="T66" fmla="*/ 2147483647 w 930"/>
              <a:gd name="T67" fmla="*/ 2147483647 h 1051"/>
              <a:gd name="T68" fmla="*/ 2147483647 w 930"/>
              <a:gd name="T69" fmla="*/ 2147483647 h 10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0" h="1051">
                <a:moveTo>
                  <a:pt x="47" y="538"/>
                </a:moveTo>
                <a:cubicBezTo>
                  <a:pt x="91" y="526"/>
                  <a:pt x="161" y="554"/>
                  <a:pt x="201" y="576"/>
                </a:cubicBezTo>
                <a:cubicBezTo>
                  <a:pt x="267" y="613"/>
                  <a:pt x="214" y="594"/>
                  <a:pt x="258" y="608"/>
                </a:cubicBezTo>
                <a:cubicBezTo>
                  <a:pt x="294" y="631"/>
                  <a:pt x="325" y="654"/>
                  <a:pt x="367" y="666"/>
                </a:cubicBezTo>
                <a:cubicBezTo>
                  <a:pt x="412" y="697"/>
                  <a:pt x="468" y="707"/>
                  <a:pt x="521" y="717"/>
                </a:cubicBezTo>
                <a:cubicBezTo>
                  <a:pt x="593" y="715"/>
                  <a:pt x="666" y="717"/>
                  <a:pt x="738" y="711"/>
                </a:cubicBezTo>
                <a:cubicBezTo>
                  <a:pt x="758" y="709"/>
                  <a:pt x="776" y="697"/>
                  <a:pt x="796" y="691"/>
                </a:cubicBezTo>
                <a:cubicBezTo>
                  <a:pt x="809" y="687"/>
                  <a:pt x="834" y="679"/>
                  <a:pt x="834" y="679"/>
                </a:cubicBezTo>
                <a:cubicBezTo>
                  <a:pt x="847" y="670"/>
                  <a:pt x="860" y="662"/>
                  <a:pt x="873" y="653"/>
                </a:cubicBezTo>
                <a:cubicBezTo>
                  <a:pt x="891" y="641"/>
                  <a:pt x="911" y="602"/>
                  <a:pt x="911" y="602"/>
                </a:cubicBezTo>
                <a:cubicBezTo>
                  <a:pt x="922" y="573"/>
                  <a:pt x="926" y="551"/>
                  <a:pt x="930" y="519"/>
                </a:cubicBezTo>
                <a:cubicBezTo>
                  <a:pt x="926" y="463"/>
                  <a:pt x="928" y="387"/>
                  <a:pt x="905" y="333"/>
                </a:cubicBezTo>
                <a:cubicBezTo>
                  <a:pt x="879" y="272"/>
                  <a:pt x="842" y="211"/>
                  <a:pt x="790" y="167"/>
                </a:cubicBezTo>
                <a:cubicBezTo>
                  <a:pt x="784" y="162"/>
                  <a:pt x="776" y="159"/>
                  <a:pt x="770" y="154"/>
                </a:cubicBezTo>
                <a:cubicBezTo>
                  <a:pt x="759" y="146"/>
                  <a:pt x="748" y="137"/>
                  <a:pt x="738" y="128"/>
                </a:cubicBezTo>
                <a:cubicBezTo>
                  <a:pt x="677" y="74"/>
                  <a:pt x="608" y="18"/>
                  <a:pt x="527" y="0"/>
                </a:cubicBezTo>
                <a:cubicBezTo>
                  <a:pt x="422" y="7"/>
                  <a:pt x="449" y="4"/>
                  <a:pt x="386" y="26"/>
                </a:cubicBezTo>
                <a:cubicBezTo>
                  <a:pt x="351" y="82"/>
                  <a:pt x="399" y="14"/>
                  <a:pt x="354" y="51"/>
                </a:cubicBezTo>
                <a:cubicBezTo>
                  <a:pt x="348" y="56"/>
                  <a:pt x="308" y="108"/>
                  <a:pt x="303" y="115"/>
                </a:cubicBezTo>
                <a:cubicBezTo>
                  <a:pt x="271" y="162"/>
                  <a:pt x="248" y="215"/>
                  <a:pt x="207" y="256"/>
                </a:cubicBezTo>
                <a:cubicBezTo>
                  <a:pt x="195" y="307"/>
                  <a:pt x="159" y="360"/>
                  <a:pt x="130" y="403"/>
                </a:cubicBezTo>
                <a:cubicBezTo>
                  <a:pt x="118" y="455"/>
                  <a:pt x="134" y="405"/>
                  <a:pt x="105" y="448"/>
                </a:cubicBezTo>
                <a:cubicBezTo>
                  <a:pt x="93" y="465"/>
                  <a:pt x="85" y="488"/>
                  <a:pt x="73" y="506"/>
                </a:cubicBezTo>
                <a:cubicBezTo>
                  <a:pt x="65" y="535"/>
                  <a:pt x="51" y="564"/>
                  <a:pt x="34" y="589"/>
                </a:cubicBezTo>
                <a:cubicBezTo>
                  <a:pt x="21" y="631"/>
                  <a:pt x="10" y="668"/>
                  <a:pt x="2" y="711"/>
                </a:cubicBezTo>
                <a:cubicBezTo>
                  <a:pt x="5" y="772"/>
                  <a:pt x="0" y="848"/>
                  <a:pt x="22" y="909"/>
                </a:cubicBezTo>
                <a:cubicBezTo>
                  <a:pt x="35" y="993"/>
                  <a:pt x="84" y="1028"/>
                  <a:pt x="162" y="1050"/>
                </a:cubicBezTo>
                <a:cubicBezTo>
                  <a:pt x="241" y="1046"/>
                  <a:pt x="283" y="1051"/>
                  <a:pt x="348" y="1031"/>
                </a:cubicBezTo>
                <a:cubicBezTo>
                  <a:pt x="361" y="1022"/>
                  <a:pt x="373" y="1014"/>
                  <a:pt x="386" y="1005"/>
                </a:cubicBezTo>
                <a:cubicBezTo>
                  <a:pt x="393" y="1001"/>
                  <a:pt x="406" y="992"/>
                  <a:pt x="406" y="992"/>
                </a:cubicBezTo>
                <a:cubicBezTo>
                  <a:pt x="426" y="962"/>
                  <a:pt x="436" y="931"/>
                  <a:pt x="457" y="903"/>
                </a:cubicBezTo>
                <a:cubicBezTo>
                  <a:pt x="460" y="886"/>
                  <a:pt x="466" y="856"/>
                  <a:pt x="470" y="839"/>
                </a:cubicBezTo>
                <a:cubicBezTo>
                  <a:pt x="474" y="826"/>
                  <a:pt x="482" y="800"/>
                  <a:pt x="482" y="800"/>
                </a:cubicBezTo>
                <a:cubicBezTo>
                  <a:pt x="488" y="759"/>
                  <a:pt x="485" y="765"/>
                  <a:pt x="495" y="736"/>
                </a:cubicBezTo>
                <a:cubicBezTo>
                  <a:pt x="497" y="730"/>
                  <a:pt x="502" y="717"/>
                  <a:pt x="502" y="717"/>
                </a:cubicBezTo>
              </a:path>
            </a:pathLst>
          </a:custGeom>
          <a:noFill/>
          <a:ln w="28575"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08" name="Text Box 60"/>
          <p:cNvSpPr txBox="1">
            <a:spLocks noChangeArrowheads="1"/>
          </p:cNvSpPr>
          <p:nvPr/>
        </p:nvSpPr>
        <p:spPr bwMode="auto">
          <a:xfrm>
            <a:off x="6076950" y="27162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rgbClr val="FFFF66"/>
                </a:solidFill>
                <a:latin typeface="Tahoma" pitchFamily="34" charset="0"/>
              </a:defRPr>
            </a:lvl1pPr>
            <a:lvl2pPr marL="742950" indent="-285750" defTabSz="762000">
              <a:defRPr sz="2000">
                <a:solidFill>
                  <a:srgbClr val="FFFF66"/>
                </a:solidFill>
                <a:latin typeface="Tahoma" pitchFamily="34" charset="0"/>
              </a:defRPr>
            </a:lvl2pPr>
            <a:lvl3pPr marL="1143000" indent="-228600" defTabSz="762000">
              <a:defRPr sz="2000">
                <a:solidFill>
                  <a:srgbClr val="FFFF66"/>
                </a:solidFill>
                <a:latin typeface="Tahoma" pitchFamily="34" charset="0"/>
              </a:defRPr>
            </a:lvl3pPr>
            <a:lvl4pPr marL="1600200" indent="-228600" defTabSz="762000">
              <a:defRPr sz="2000">
                <a:solidFill>
                  <a:srgbClr val="FFFF66"/>
                </a:solidFill>
                <a:latin typeface="Tahoma" pitchFamily="34" charset="0"/>
              </a:defRPr>
            </a:lvl4pPr>
            <a:lvl5pPr marL="2057400" indent="-228600" defTabSz="762000">
              <a:defRPr sz="2000">
                <a:solidFill>
                  <a:srgbClr val="FFFF66"/>
                </a:solidFill>
                <a:latin typeface="Tahoma" pitchFamily="34" charset="0"/>
              </a:defRPr>
            </a:lvl5pPr>
            <a:lvl6pPr marL="2514600" indent="-228600" defTabSz="762000" eaLnBrk="0" fontAlgn="base" hangingPunct="0">
              <a:spcBef>
                <a:spcPct val="0"/>
              </a:spcBef>
              <a:spcAft>
                <a:spcPct val="0"/>
              </a:spcAft>
              <a:defRPr sz="2000">
                <a:solidFill>
                  <a:srgbClr val="FFFF66"/>
                </a:solidFill>
                <a:latin typeface="Tahoma" pitchFamily="34" charset="0"/>
              </a:defRPr>
            </a:lvl6pPr>
            <a:lvl7pPr marL="2971800" indent="-228600" defTabSz="762000" eaLnBrk="0" fontAlgn="base" hangingPunct="0">
              <a:spcBef>
                <a:spcPct val="0"/>
              </a:spcBef>
              <a:spcAft>
                <a:spcPct val="0"/>
              </a:spcAft>
              <a:defRPr sz="2000">
                <a:solidFill>
                  <a:srgbClr val="FFFF66"/>
                </a:solidFill>
                <a:latin typeface="Tahoma" pitchFamily="34" charset="0"/>
              </a:defRPr>
            </a:lvl7pPr>
            <a:lvl8pPr marL="3429000" indent="-228600" defTabSz="762000" eaLnBrk="0" fontAlgn="base" hangingPunct="0">
              <a:spcBef>
                <a:spcPct val="0"/>
              </a:spcBef>
              <a:spcAft>
                <a:spcPct val="0"/>
              </a:spcAft>
              <a:defRPr sz="2000">
                <a:solidFill>
                  <a:srgbClr val="FFFF66"/>
                </a:solidFill>
                <a:latin typeface="Tahoma" pitchFamily="34" charset="0"/>
              </a:defRPr>
            </a:lvl8pPr>
            <a:lvl9pPr marL="3886200" indent="-228600" defTabSz="762000" eaLnBrk="0" fontAlgn="base" hangingPunct="0">
              <a:spcBef>
                <a:spcPct val="0"/>
              </a:spcBef>
              <a:spcAft>
                <a:spcPct val="0"/>
              </a:spcAft>
              <a:defRPr sz="2000">
                <a:solidFill>
                  <a:srgbClr val="FFFF66"/>
                </a:solidFill>
                <a:latin typeface="Tahoma" pitchFamily="34" charset="0"/>
              </a:defRPr>
            </a:lvl9pPr>
          </a:lstStyle>
          <a:p>
            <a:r>
              <a:rPr lang="en-GB" sz="1800" b="1">
                <a:solidFill>
                  <a:srgbClr val="000066"/>
                </a:solidFill>
                <a:latin typeface="Arial" pitchFamily="34" charset="0"/>
              </a:rPr>
              <a:t>1</a:t>
            </a:r>
          </a:p>
        </p:txBody>
      </p:sp>
      <p:sp>
        <p:nvSpPr>
          <p:cNvPr id="23609" name="Text Box 61"/>
          <p:cNvSpPr txBox="1">
            <a:spLocks noChangeArrowheads="1"/>
          </p:cNvSpPr>
          <p:nvPr/>
        </p:nvSpPr>
        <p:spPr bwMode="auto">
          <a:xfrm>
            <a:off x="5475288" y="31146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rgbClr val="FFFF66"/>
                </a:solidFill>
                <a:latin typeface="Tahoma" pitchFamily="34" charset="0"/>
              </a:defRPr>
            </a:lvl1pPr>
            <a:lvl2pPr marL="742950" indent="-285750" defTabSz="762000">
              <a:defRPr sz="2000">
                <a:solidFill>
                  <a:srgbClr val="FFFF66"/>
                </a:solidFill>
                <a:latin typeface="Tahoma" pitchFamily="34" charset="0"/>
              </a:defRPr>
            </a:lvl2pPr>
            <a:lvl3pPr marL="1143000" indent="-228600" defTabSz="762000">
              <a:defRPr sz="2000">
                <a:solidFill>
                  <a:srgbClr val="FFFF66"/>
                </a:solidFill>
                <a:latin typeface="Tahoma" pitchFamily="34" charset="0"/>
              </a:defRPr>
            </a:lvl3pPr>
            <a:lvl4pPr marL="1600200" indent="-228600" defTabSz="762000">
              <a:defRPr sz="2000">
                <a:solidFill>
                  <a:srgbClr val="FFFF66"/>
                </a:solidFill>
                <a:latin typeface="Tahoma" pitchFamily="34" charset="0"/>
              </a:defRPr>
            </a:lvl4pPr>
            <a:lvl5pPr marL="2057400" indent="-228600" defTabSz="762000">
              <a:defRPr sz="2000">
                <a:solidFill>
                  <a:srgbClr val="FFFF66"/>
                </a:solidFill>
                <a:latin typeface="Tahoma" pitchFamily="34" charset="0"/>
              </a:defRPr>
            </a:lvl5pPr>
            <a:lvl6pPr marL="2514600" indent="-228600" defTabSz="762000" eaLnBrk="0" fontAlgn="base" hangingPunct="0">
              <a:spcBef>
                <a:spcPct val="0"/>
              </a:spcBef>
              <a:spcAft>
                <a:spcPct val="0"/>
              </a:spcAft>
              <a:defRPr sz="2000">
                <a:solidFill>
                  <a:srgbClr val="FFFF66"/>
                </a:solidFill>
                <a:latin typeface="Tahoma" pitchFamily="34" charset="0"/>
              </a:defRPr>
            </a:lvl6pPr>
            <a:lvl7pPr marL="2971800" indent="-228600" defTabSz="762000" eaLnBrk="0" fontAlgn="base" hangingPunct="0">
              <a:spcBef>
                <a:spcPct val="0"/>
              </a:spcBef>
              <a:spcAft>
                <a:spcPct val="0"/>
              </a:spcAft>
              <a:defRPr sz="2000">
                <a:solidFill>
                  <a:srgbClr val="FFFF66"/>
                </a:solidFill>
                <a:latin typeface="Tahoma" pitchFamily="34" charset="0"/>
              </a:defRPr>
            </a:lvl7pPr>
            <a:lvl8pPr marL="3429000" indent="-228600" defTabSz="762000" eaLnBrk="0" fontAlgn="base" hangingPunct="0">
              <a:spcBef>
                <a:spcPct val="0"/>
              </a:spcBef>
              <a:spcAft>
                <a:spcPct val="0"/>
              </a:spcAft>
              <a:defRPr sz="2000">
                <a:solidFill>
                  <a:srgbClr val="FFFF66"/>
                </a:solidFill>
                <a:latin typeface="Tahoma" pitchFamily="34" charset="0"/>
              </a:defRPr>
            </a:lvl8pPr>
            <a:lvl9pPr marL="3886200" indent="-228600" defTabSz="762000" eaLnBrk="0" fontAlgn="base" hangingPunct="0">
              <a:spcBef>
                <a:spcPct val="0"/>
              </a:spcBef>
              <a:spcAft>
                <a:spcPct val="0"/>
              </a:spcAft>
              <a:defRPr sz="2000">
                <a:solidFill>
                  <a:srgbClr val="FFFF66"/>
                </a:solidFill>
                <a:latin typeface="Tahoma" pitchFamily="34" charset="0"/>
              </a:defRPr>
            </a:lvl9pPr>
          </a:lstStyle>
          <a:p>
            <a:r>
              <a:rPr lang="en-GB" sz="1800" b="1">
                <a:solidFill>
                  <a:srgbClr val="CA020C"/>
                </a:solidFill>
                <a:latin typeface="Arial" pitchFamily="34" charset="0"/>
              </a:rPr>
              <a:t>2</a:t>
            </a:r>
          </a:p>
        </p:txBody>
      </p:sp>
      <p:sp>
        <p:nvSpPr>
          <p:cNvPr id="23610" name="Text Box 62"/>
          <p:cNvSpPr txBox="1">
            <a:spLocks noChangeArrowheads="1"/>
          </p:cNvSpPr>
          <p:nvPr/>
        </p:nvSpPr>
        <p:spPr bwMode="auto">
          <a:xfrm>
            <a:off x="5110163" y="34544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rgbClr val="FFFF66"/>
                </a:solidFill>
                <a:latin typeface="Tahoma" pitchFamily="34" charset="0"/>
              </a:defRPr>
            </a:lvl1pPr>
            <a:lvl2pPr marL="742950" indent="-285750" defTabSz="762000">
              <a:defRPr sz="2000">
                <a:solidFill>
                  <a:srgbClr val="FFFF66"/>
                </a:solidFill>
                <a:latin typeface="Tahoma" pitchFamily="34" charset="0"/>
              </a:defRPr>
            </a:lvl2pPr>
            <a:lvl3pPr marL="1143000" indent="-228600" defTabSz="762000">
              <a:defRPr sz="2000">
                <a:solidFill>
                  <a:srgbClr val="FFFF66"/>
                </a:solidFill>
                <a:latin typeface="Tahoma" pitchFamily="34" charset="0"/>
              </a:defRPr>
            </a:lvl3pPr>
            <a:lvl4pPr marL="1600200" indent="-228600" defTabSz="762000">
              <a:defRPr sz="2000">
                <a:solidFill>
                  <a:srgbClr val="FFFF66"/>
                </a:solidFill>
                <a:latin typeface="Tahoma" pitchFamily="34" charset="0"/>
              </a:defRPr>
            </a:lvl4pPr>
            <a:lvl5pPr marL="2057400" indent="-228600" defTabSz="762000">
              <a:defRPr sz="2000">
                <a:solidFill>
                  <a:srgbClr val="FFFF66"/>
                </a:solidFill>
                <a:latin typeface="Tahoma" pitchFamily="34" charset="0"/>
              </a:defRPr>
            </a:lvl5pPr>
            <a:lvl6pPr marL="2514600" indent="-228600" defTabSz="762000" eaLnBrk="0" fontAlgn="base" hangingPunct="0">
              <a:spcBef>
                <a:spcPct val="0"/>
              </a:spcBef>
              <a:spcAft>
                <a:spcPct val="0"/>
              </a:spcAft>
              <a:defRPr sz="2000">
                <a:solidFill>
                  <a:srgbClr val="FFFF66"/>
                </a:solidFill>
                <a:latin typeface="Tahoma" pitchFamily="34" charset="0"/>
              </a:defRPr>
            </a:lvl6pPr>
            <a:lvl7pPr marL="2971800" indent="-228600" defTabSz="762000" eaLnBrk="0" fontAlgn="base" hangingPunct="0">
              <a:spcBef>
                <a:spcPct val="0"/>
              </a:spcBef>
              <a:spcAft>
                <a:spcPct val="0"/>
              </a:spcAft>
              <a:defRPr sz="2000">
                <a:solidFill>
                  <a:srgbClr val="FFFF66"/>
                </a:solidFill>
                <a:latin typeface="Tahoma" pitchFamily="34" charset="0"/>
              </a:defRPr>
            </a:lvl7pPr>
            <a:lvl8pPr marL="3429000" indent="-228600" defTabSz="762000" eaLnBrk="0" fontAlgn="base" hangingPunct="0">
              <a:spcBef>
                <a:spcPct val="0"/>
              </a:spcBef>
              <a:spcAft>
                <a:spcPct val="0"/>
              </a:spcAft>
              <a:defRPr sz="2000">
                <a:solidFill>
                  <a:srgbClr val="FFFF66"/>
                </a:solidFill>
                <a:latin typeface="Tahoma" pitchFamily="34" charset="0"/>
              </a:defRPr>
            </a:lvl8pPr>
            <a:lvl9pPr marL="3886200" indent="-228600" defTabSz="762000" eaLnBrk="0" fontAlgn="base" hangingPunct="0">
              <a:spcBef>
                <a:spcPct val="0"/>
              </a:spcBef>
              <a:spcAft>
                <a:spcPct val="0"/>
              </a:spcAft>
              <a:defRPr sz="2000">
                <a:solidFill>
                  <a:srgbClr val="FFFF66"/>
                </a:solidFill>
                <a:latin typeface="Tahoma" pitchFamily="34" charset="0"/>
              </a:defRPr>
            </a:lvl9pPr>
          </a:lstStyle>
          <a:p>
            <a:r>
              <a:rPr lang="en-GB" sz="1800" b="1">
                <a:solidFill>
                  <a:schemeClr val="tx1"/>
                </a:solidFill>
                <a:latin typeface="Arial" pitchFamily="34" charset="0"/>
              </a:rPr>
              <a:t>3</a:t>
            </a:r>
          </a:p>
        </p:txBody>
      </p:sp>
      <p:sp>
        <p:nvSpPr>
          <p:cNvPr id="23611" name="Freeform 63"/>
          <p:cNvSpPr>
            <a:spLocks/>
          </p:cNvSpPr>
          <p:nvPr/>
        </p:nvSpPr>
        <p:spPr bwMode="auto">
          <a:xfrm>
            <a:off x="3294063" y="3036888"/>
            <a:ext cx="809625" cy="193675"/>
          </a:xfrm>
          <a:custGeom>
            <a:avLst/>
            <a:gdLst>
              <a:gd name="T0" fmla="*/ 2147483647 w 511"/>
              <a:gd name="T1" fmla="*/ 2147483647 h 122"/>
              <a:gd name="T2" fmla="*/ 2147483647 w 511"/>
              <a:gd name="T3" fmla="*/ 0 h 122"/>
              <a:gd name="T4" fmla="*/ 2147483647 w 511"/>
              <a:gd name="T5" fmla="*/ 2147483647 h 122"/>
              <a:gd name="T6" fmla="*/ 2147483647 w 511"/>
              <a:gd name="T7" fmla="*/ 2147483647 h 122"/>
              <a:gd name="T8" fmla="*/ 2147483647 w 511"/>
              <a:gd name="T9" fmla="*/ 2147483647 h 122"/>
              <a:gd name="T10" fmla="*/ 2147483647 w 511"/>
              <a:gd name="T11" fmla="*/ 2147483647 h 1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1" h="122">
                <a:moveTo>
                  <a:pt x="25" y="122"/>
                </a:moveTo>
                <a:cubicBezTo>
                  <a:pt x="0" y="54"/>
                  <a:pt x="46" y="20"/>
                  <a:pt x="101" y="0"/>
                </a:cubicBezTo>
                <a:cubicBezTo>
                  <a:pt x="125" y="2"/>
                  <a:pt x="149" y="0"/>
                  <a:pt x="172" y="7"/>
                </a:cubicBezTo>
                <a:cubicBezTo>
                  <a:pt x="181" y="9"/>
                  <a:pt x="183" y="22"/>
                  <a:pt x="191" y="26"/>
                </a:cubicBezTo>
                <a:cubicBezTo>
                  <a:pt x="228" y="44"/>
                  <a:pt x="363" y="55"/>
                  <a:pt x="402" y="58"/>
                </a:cubicBezTo>
                <a:cubicBezTo>
                  <a:pt x="427" y="53"/>
                  <a:pt x="511" y="51"/>
                  <a:pt x="511" y="13"/>
                </a:cubicBezTo>
              </a:path>
            </a:pathLst>
          </a:custGeom>
          <a:noFill/>
          <a:ln w="19050"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12" name="Text Box 64"/>
          <p:cNvSpPr txBox="1">
            <a:spLocks noChangeArrowheads="1"/>
          </p:cNvSpPr>
          <p:nvPr/>
        </p:nvSpPr>
        <p:spPr bwMode="auto">
          <a:xfrm>
            <a:off x="2265363" y="3413125"/>
            <a:ext cx="10779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rgbClr val="FFFF66"/>
                </a:solidFill>
                <a:latin typeface="Tahoma" pitchFamily="34" charset="0"/>
              </a:defRPr>
            </a:lvl1pPr>
            <a:lvl2pPr marL="742950" indent="-285750" defTabSz="762000">
              <a:defRPr sz="2000">
                <a:solidFill>
                  <a:srgbClr val="FFFF66"/>
                </a:solidFill>
                <a:latin typeface="Tahoma" pitchFamily="34" charset="0"/>
              </a:defRPr>
            </a:lvl2pPr>
            <a:lvl3pPr marL="1143000" indent="-228600" defTabSz="762000">
              <a:defRPr sz="2000">
                <a:solidFill>
                  <a:srgbClr val="FFFF66"/>
                </a:solidFill>
                <a:latin typeface="Tahoma" pitchFamily="34" charset="0"/>
              </a:defRPr>
            </a:lvl3pPr>
            <a:lvl4pPr marL="1600200" indent="-228600" defTabSz="762000">
              <a:defRPr sz="2000">
                <a:solidFill>
                  <a:srgbClr val="FFFF66"/>
                </a:solidFill>
                <a:latin typeface="Tahoma" pitchFamily="34" charset="0"/>
              </a:defRPr>
            </a:lvl4pPr>
            <a:lvl5pPr marL="2057400" indent="-228600" defTabSz="762000">
              <a:defRPr sz="2000">
                <a:solidFill>
                  <a:srgbClr val="FFFF66"/>
                </a:solidFill>
                <a:latin typeface="Tahoma" pitchFamily="34" charset="0"/>
              </a:defRPr>
            </a:lvl5pPr>
            <a:lvl6pPr marL="2514600" indent="-228600" defTabSz="762000" eaLnBrk="0" fontAlgn="base" hangingPunct="0">
              <a:spcBef>
                <a:spcPct val="0"/>
              </a:spcBef>
              <a:spcAft>
                <a:spcPct val="0"/>
              </a:spcAft>
              <a:defRPr sz="2000">
                <a:solidFill>
                  <a:srgbClr val="FFFF66"/>
                </a:solidFill>
                <a:latin typeface="Tahoma" pitchFamily="34" charset="0"/>
              </a:defRPr>
            </a:lvl6pPr>
            <a:lvl7pPr marL="2971800" indent="-228600" defTabSz="762000" eaLnBrk="0" fontAlgn="base" hangingPunct="0">
              <a:spcBef>
                <a:spcPct val="0"/>
              </a:spcBef>
              <a:spcAft>
                <a:spcPct val="0"/>
              </a:spcAft>
              <a:defRPr sz="2000">
                <a:solidFill>
                  <a:srgbClr val="FFFF66"/>
                </a:solidFill>
                <a:latin typeface="Tahoma" pitchFamily="34" charset="0"/>
              </a:defRPr>
            </a:lvl7pPr>
            <a:lvl8pPr marL="3429000" indent="-228600" defTabSz="762000" eaLnBrk="0" fontAlgn="base" hangingPunct="0">
              <a:spcBef>
                <a:spcPct val="0"/>
              </a:spcBef>
              <a:spcAft>
                <a:spcPct val="0"/>
              </a:spcAft>
              <a:defRPr sz="2000">
                <a:solidFill>
                  <a:srgbClr val="FFFF66"/>
                </a:solidFill>
                <a:latin typeface="Tahoma" pitchFamily="34" charset="0"/>
              </a:defRPr>
            </a:lvl8pPr>
            <a:lvl9pPr marL="3886200" indent="-228600" defTabSz="762000" eaLnBrk="0" fontAlgn="base" hangingPunct="0">
              <a:spcBef>
                <a:spcPct val="0"/>
              </a:spcBef>
              <a:spcAft>
                <a:spcPct val="0"/>
              </a:spcAft>
              <a:defRPr sz="2000">
                <a:solidFill>
                  <a:srgbClr val="FFFF66"/>
                </a:solidFill>
                <a:latin typeface="Tahoma" pitchFamily="34" charset="0"/>
              </a:defRPr>
            </a:lvl9pPr>
          </a:lstStyle>
          <a:p>
            <a:r>
              <a:rPr lang="en-GB" sz="1600" b="1">
                <a:solidFill>
                  <a:schemeClr val="tx2"/>
                </a:solidFill>
                <a:latin typeface="Arial" pitchFamily="34" charset="0"/>
              </a:rPr>
              <a:t>Olfactory</a:t>
            </a:r>
          </a:p>
          <a:p>
            <a:r>
              <a:rPr lang="en-GB" sz="1600" b="1">
                <a:solidFill>
                  <a:schemeClr val="tx2"/>
                </a:solidFill>
                <a:latin typeface="Arial" pitchFamily="34" charset="0"/>
              </a:rPr>
              <a:t>bulb</a:t>
            </a:r>
          </a:p>
        </p:txBody>
      </p:sp>
      <p:sp>
        <p:nvSpPr>
          <p:cNvPr id="23613" name="Text Box 65"/>
          <p:cNvSpPr txBox="1">
            <a:spLocks noChangeArrowheads="1"/>
          </p:cNvSpPr>
          <p:nvPr/>
        </p:nvSpPr>
        <p:spPr bwMode="auto">
          <a:xfrm>
            <a:off x="5105400" y="4495800"/>
            <a:ext cx="998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rgbClr val="FFFF66"/>
                </a:solidFill>
                <a:latin typeface="Tahoma" pitchFamily="34" charset="0"/>
              </a:defRPr>
            </a:lvl1pPr>
            <a:lvl2pPr marL="742950" indent="-285750" defTabSz="762000">
              <a:defRPr sz="2000">
                <a:solidFill>
                  <a:srgbClr val="FFFF66"/>
                </a:solidFill>
                <a:latin typeface="Tahoma" pitchFamily="34" charset="0"/>
              </a:defRPr>
            </a:lvl2pPr>
            <a:lvl3pPr marL="1143000" indent="-228600" defTabSz="762000">
              <a:defRPr sz="2000">
                <a:solidFill>
                  <a:srgbClr val="FFFF66"/>
                </a:solidFill>
                <a:latin typeface="Tahoma" pitchFamily="34" charset="0"/>
              </a:defRPr>
            </a:lvl3pPr>
            <a:lvl4pPr marL="1600200" indent="-228600" defTabSz="762000">
              <a:defRPr sz="2000">
                <a:solidFill>
                  <a:srgbClr val="FFFF66"/>
                </a:solidFill>
                <a:latin typeface="Tahoma" pitchFamily="34" charset="0"/>
              </a:defRPr>
            </a:lvl4pPr>
            <a:lvl5pPr marL="2057400" indent="-228600" defTabSz="762000">
              <a:defRPr sz="2000">
                <a:solidFill>
                  <a:srgbClr val="FFFF66"/>
                </a:solidFill>
                <a:latin typeface="Tahoma" pitchFamily="34" charset="0"/>
              </a:defRPr>
            </a:lvl5pPr>
            <a:lvl6pPr marL="2514600" indent="-228600" defTabSz="762000" eaLnBrk="0" fontAlgn="base" hangingPunct="0">
              <a:spcBef>
                <a:spcPct val="0"/>
              </a:spcBef>
              <a:spcAft>
                <a:spcPct val="0"/>
              </a:spcAft>
              <a:defRPr sz="2000">
                <a:solidFill>
                  <a:srgbClr val="FFFF66"/>
                </a:solidFill>
                <a:latin typeface="Tahoma" pitchFamily="34" charset="0"/>
              </a:defRPr>
            </a:lvl6pPr>
            <a:lvl7pPr marL="2971800" indent="-228600" defTabSz="762000" eaLnBrk="0" fontAlgn="base" hangingPunct="0">
              <a:spcBef>
                <a:spcPct val="0"/>
              </a:spcBef>
              <a:spcAft>
                <a:spcPct val="0"/>
              </a:spcAft>
              <a:defRPr sz="2000">
                <a:solidFill>
                  <a:srgbClr val="FFFF66"/>
                </a:solidFill>
                <a:latin typeface="Tahoma" pitchFamily="34" charset="0"/>
              </a:defRPr>
            </a:lvl7pPr>
            <a:lvl8pPr marL="3429000" indent="-228600" defTabSz="762000" eaLnBrk="0" fontAlgn="base" hangingPunct="0">
              <a:spcBef>
                <a:spcPct val="0"/>
              </a:spcBef>
              <a:spcAft>
                <a:spcPct val="0"/>
              </a:spcAft>
              <a:defRPr sz="2000">
                <a:solidFill>
                  <a:srgbClr val="FFFF66"/>
                </a:solidFill>
                <a:latin typeface="Tahoma" pitchFamily="34" charset="0"/>
              </a:defRPr>
            </a:lvl8pPr>
            <a:lvl9pPr marL="3886200" indent="-228600" defTabSz="762000" eaLnBrk="0" fontAlgn="base" hangingPunct="0">
              <a:spcBef>
                <a:spcPct val="0"/>
              </a:spcBef>
              <a:spcAft>
                <a:spcPct val="0"/>
              </a:spcAft>
              <a:defRPr sz="2000">
                <a:solidFill>
                  <a:srgbClr val="FFFF66"/>
                </a:solidFill>
                <a:latin typeface="Tahoma" pitchFamily="34" charset="0"/>
              </a:defRPr>
            </a:lvl9pPr>
          </a:lstStyle>
          <a:p>
            <a:r>
              <a:rPr lang="en-GB" sz="1600" b="1">
                <a:solidFill>
                  <a:schemeClr val="tx2"/>
                </a:solidFill>
                <a:latin typeface="Arial" pitchFamily="34" charset="0"/>
              </a:rPr>
              <a:t>Pituitary</a:t>
            </a:r>
          </a:p>
        </p:txBody>
      </p:sp>
      <p:sp>
        <p:nvSpPr>
          <p:cNvPr id="23614" name="Text Box 66"/>
          <p:cNvSpPr txBox="1">
            <a:spLocks noChangeArrowheads="1"/>
          </p:cNvSpPr>
          <p:nvPr/>
        </p:nvSpPr>
        <p:spPr bwMode="auto">
          <a:xfrm>
            <a:off x="490538" y="2286000"/>
            <a:ext cx="18700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rgbClr val="FFFF66"/>
                </a:solidFill>
                <a:latin typeface="Tahoma" pitchFamily="34" charset="0"/>
              </a:defRPr>
            </a:lvl1pPr>
            <a:lvl2pPr marL="742950" indent="-285750" defTabSz="762000">
              <a:defRPr sz="2000">
                <a:solidFill>
                  <a:srgbClr val="FFFF66"/>
                </a:solidFill>
                <a:latin typeface="Tahoma" pitchFamily="34" charset="0"/>
              </a:defRPr>
            </a:lvl2pPr>
            <a:lvl3pPr marL="1143000" indent="-228600" defTabSz="762000">
              <a:defRPr sz="2000">
                <a:solidFill>
                  <a:srgbClr val="FFFF66"/>
                </a:solidFill>
                <a:latin typeface="Tahoma" pitchFamily="34" charset="0"/>
              </a:defRPr>
            </a:lvl3pPr>
            <a:lvl4pPr marL="1600200" indent="-228600" defTabSz="762000">
              <a:defRPr sz="2000">
                <a:solidFill>
                  <a:srgbClr val="FFFF66"/>
                </a:solidFill>
                <a:latin typeface="Tahoma" pitchFamily="34" charset="0"/>
              </a:defRPr>
            </a:lvl4pPr>
            <a:lvl5pPr marL="2057400" indent="-228600" defTabSz="762000">
              <a:defRPr sz="2000">
                <a:solidFill>
                  <a:srgbClr val="FFFF66"/>
                </a:solidFill>
                <a:latin typeface="Tahoma" pitchFamily="34" charset="0"/>
              </a:defRPr>
            </a:lvl5pPr>
            <a:lvl6pPr marL="2514600" indent="-228600" defTabSz="762000" eaLnBrk="0" fontAlgn="base" hangingPunct="0">
              <a:spcBef>
                <a:spcPct val="0"/>
              </a:spcBef>
              <a:spcAft>
                <a:spcPct val="0"/>
              </a:spcAft>
              <a:defRPr sz="2000">
                <a:solidFill>
                  <a:srgbClr val="FFFF66"/>
                </a:solidFill>
                <a:latin typeface="Tahoma" pitchFamily="34" charset="0"/>
              </a:defRPr>
            </a:lvl6pPr>
            <a:lvl7pPr marL="2971800" indent="-228600" defTabSz="762000" eaLnBrk="0" fontAlgn="base" hangingPunct="0">
              <a:spcBef>
                <a:spcPct val="0"/>
              </a:spcBef>
              <a:spcAft>
                <a:spcPct val="0"/>
              </a:spcAft>
              <a:defRPr sz="2000">
                <a:solidFill>
                  <a:srgbClr val="FFFF66"/>
                </a:solidFill>
                <a:latin typeface="Tahoma" pitchFamily="34" charset="0"/>
              </a:defRPr>
            </a:lvl7pPr>
            <a:lvl8pPr marL="3429000" indent="-228600" defTabSz="762000" eaLnBrk="0" fontAlgn="base" hangingPunct="0">
              <a:spcBef>
                <a:spcPct val="0"/>
              </a:spcBef>
              <a:spcAft>
                <a:spcPct val="0"/>
              </a:spcAft>
              <a:defRPr sz="2000">
                <a:solidFill>
                  <a:srgbClr val="FFFF66"/>
                </a:solidFill>
                <a:latin typeface="Tahoma" pitchFamily="34" charset="0"/>
              </a:defRPr>
            </a:lvl8pPr>
            <a:lvl9pPr marL="3886200" indent="-228600" defTabSz="762000" eaLnBrk="0" fontAlgn="base" hangingPunct="0">
              <a:spcBef>
                <a:spcPct val="0"/>
              </a:spcBef>
              <a:spcAft>
                <a:spcPct val="0"/>
              </a:spcAft>
              <a:defRPr sz="2000">
                <a:solidFill>
                  <a:srgbClr val="FFFF66"/>
                </a:solidFill>
                <a:latin typeface="Tahoma" pitchFamily="34" charset="0"/>
              </a:defRPr>
            </a:lvl9pPr>
          </a:lstStyle>
          <a:p>
            <a:pPr algn="ctr"/>
            <a:r>
              <a:rPr lang="en-GB" sz="1600" b="1">
                <a:solidFill>
                  <a:schemeClr val="tx2"/>
                </a:solidFill>
                <a:latin typeface="Arial" pitchFamily="34" charset="0"/>
              </a:rPr>
              <a:t>Nucleus</a:t>
            </a:r>
          </a:p>
          <a:p>
            <a:pPr algn="ctr"/>
            <a:r>
              <a:rPr lang="en-GB" sz="1600" b="1">
                <a:solidFill>
                  <a:schemeClr val="tx2"/>
                </a:solidFill>
                <a:latin typeface="Arial" pitchFamily="34" charset="0"/>
              </a:rPr>
              <a:t>accumbens</a:t>
            </a:r>
          </a:p>
          <a:p>
            <a:pPr algn="ctr"/>
            <a:r>
              <a:rPr lang="en-GB" sz="1600" b="1">
                <a:solidFill>
                  <a:schemeClr val="tx2"/>
                </a:solidFill>
                <a:latin typeface="Arial" pitchFamily="34" charset="0"/>
              </a:rPr>
              <a:t>(Ventral striatum)</a:t>
            </a:r>
          </a:p>
        </p:txBody>
      </p:sp>
      <p:sp>
        <p:nvSpPr>
          <p:cNvPr id="23615" name="Text Box 67"/>
          <p:cNvSpPr txBox="1">
            <a:spLocks noChangeArrowheads="1"/>
          </p:cNvSpPr>
          <p:nvPr/>
        </p:nvSpPr>
        <p:spPr bwMode="auto">
          <a:xfrm>
            <a:off x="1778000" y="1157288"/>
            <a:ext cx="8731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rgbClr val="FFFF66"/>
                </a:solidFill>
                <a:latin typeface="Tahoma" pitchFamily="34" charset="0"/>
              </a:defRPr>
            </a:lvl1pPr>
            <a:lvl2pPr marL="742950" indent="-285750" defTabSz="762000">
              <a:defRPr sz="2000">
                <a:solidFill>
                  <a:srgbClr val="FFFF66"/>
                </a:solidFill>
                <a:latin typeface="Tahoma" pitchFamily="34" charset="0"/>
              </a:defRPr>
            </a:lvl2pPr>
            <a:lvl3pPr marL="1143000" indent="-228600" defTabSz="762000">
              <a:defRPr sz="2000">
                <a:solidFill>
                  <a:srgbClr val="FFFF66"/>
                </a:solidFill>
                <a:latin typeface="Tahoma" pitchFamily="34" charset="0"/>
              </a:defRPr>
            </a:lvl3pPr>
            <a:lvl4pPr marL="1600200" indent="-228600" defTabSz="762000">
              <a:defRPr sz="2000">
                <a:solidFill>
                  <a:srgbClr val="FFFF66"/>
                </a:solidFill>
                <a:latin typeface="Tahoma" pitchFamily="34" charset="0"/>
              </a:defRPr>
            </a:lvl4pPr>
            <a:lvl5pPr marL="2057400" indent="-228600" defTabSz="762000">
              <a:defRPr sz="2000">
                <a:solidFill>
                  <a:srgbClr val="FFFF66"/>
                </a:solidFill>
                <a:latin typeface="Tahoma" pitchFamily="34" charset="0"/>
              </a:defRPr>
            </a:lvl5pPr>
            <a:lvl6pPr marL="2514600" indent="-228600" defTabSz="762000" eaLnBrk="0" fontAlgn="base" hangingPunct="0">
              <a:spcBef>
                <a:spcPct val="0"/>
              </a:spcBef>
              <a:spcAft>
                <a:spcPct val="0"/>
              </a:spcAft>
              <a:defRPr sz="2000">
                <a:solidFill>
                  <a:srgbClr val="FFFF66"/>
                </a:solidFill>
                <a:latin typeface="Tahoma" pitchFamily="34" charset="0"/>
              </a:defRPr>
            </a:lvl6pPr>
            <a:lvl7pPr marL="2971800" indent="-228600" defTabSz="762000" eaLnBrk="0" fontAlgn="base" hangingPunct="0">
              <a:spcBef>
                <a:spcPct val="0"/>
              </a:spcBef>
              <a:spcAft>
                <a:spcPct val="0"/>
              </a:spcAft>
              <a:defRPr sz="2000">
                <a:solidFill>
                  <a:srgbClr val="FFFF66"/>
                </a:solidFill>
                <a:latin typeface="Tahoma" pitchFamily="34" charset="0"/>
              </a:defRPr>
            </a:lvl7pPr>
            <a:lvl8pPr marL="3429000" indent="-228600" defTabSz="762000" eaLnBrk="0" fontAlgn="base" hangingPunct="0">
              <a:spcBef>
                <a:spcPct val="0"/>
              </a:spcBef>
              <a:spcAft>
                <a:spcPct val="0"/>
              </a:spcAft>
              <a:defRPr sz="2000">
                <a:solidFill>
                  <a:srgbClr val="FFFF66"/>
                </a:solidFill>
                <a:latin typeface="Tahoma" pitchFamily="34" charset="0"/>
              </a:defRPr>
            </a:lvl8pPr>
            <a:lvl9pPr marL="3886200" indent="-228600" defTabSz="762000" eaLnBrk="0" fontAlgn="base" hangingPunct="0">
              <a:spcBef>
                <a:spcPct val="0"/>
              </a:spcBef>
              <a:spcAft>
                <a:spcPct val="0"/>
              </a:spcAft>
              <a:defRPr sz="2000">
                <a:solidFill>
                  <a:srgbClr val="FFFF66"/>
                </a:solidFill>
                <a:latin typeface="Tahoma" pitchFamily="34" charset="0"/>
              </a:defRPr>
            </a:lvl9pPr>
          </a:lstStyle>
          <a:p>
            <a:r>
              <a:rPr lang="en-GB" sz="1600" b="1">
                <a:solidFill>
                  <a:schemeClr val="tx2"/>
                </a:solidFill>
                <a:latin typeface="Arial" pitchFamily="34" charset="0"/>
              </a:rPr>
              <a:t>Frontal</a:t>
            </a:r>
          </a:p>
          <a:p>
            <a:r>
              <a:rPr lang="en-GB" sz="1600" b="1">
                <a:solidFill>
                  <a:schemeClr val="tx2"/>
                </a:solidFill>
                <a:latin typeface="Arial" pitchFamily="34" charset="0"/>
              </a:rPr>
              <a:t>cortex</a:t>
            </a:r>
          </a:p>
        </p:txBody>
      </p:sp>
      <p:sp>
        <p:nvSpPr>
          <p:cNvPr id="23616" name="Text Box 68"/>
          <p:cNvSpPr txBox="1">
            <a:spLocks noChangeArrowheads="1"/>
          </p:cNvSpPr>
          <p:nvPr/>
        </p:nvSpPr>
        <p:spPr bwMode="auto">
          <a:xfrm>
            <a:off x="7319963" y="652463"/>
            <a:ext cx="1009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rgbClr val="FFFF66"/>
                </a:solidFill>
                <a:latin typeface="Tahoma" pitchFamily="34" charset="0"/>
              </a:defRPr>
            </a:lvl1pPr>
            <a:lvl2pPr marL="742950" indent="-285750" defTabSz="762000">
              <a:defRPr sz="2000">
                <a:solidFill>
                  <a:srgbClr val="FFFF66"/>
                </a:solidFill>
                <a:latin typeface="Tahoma" pitchFamily="34" charset="0"/>
              </a:defRPr>
            </a:lvl2pPr>
            <a:lvl3pPr marL="1143000" indent="-228600" defTabSz="762000">
              <a:defRPr sz="2000">
                <a:solidFill>
                  <a:srgbClr val="FFFF66"/>
                </a:solidFill>
                <a:latin typeface="Tahoma" pitchFamily="34" charset="0"/>
              </a:defRPr>
            </a:lvl3pPr>
            <a:lvl4pPr marL="1600200" indent="-228600" defTabSz="762000">
              <a:defRPr sz="2000">
                <a:solidFill>
                  <a:srgbClr val="FFFF66"/>
                </a:solidFill>
                <a:latin typeface="Tahoma" pitchFamily="34" charset="0"/>
              </a:defRPr>
            </a:lvl4pPr>
            <a:lvl5pPr marL="2057400" indent="-228600" defTabSz="762000">
              <a:defRPr sz="2000">
                <a:solidFill>
                  <a:srgbClr val="FFFF66"/>
                </a:solidFill>
                <a:latin typeface="Tahoma" pitchFamily="34" charset="0"/>
              </a:defRPr>
            </a:lvl5pPr>
            <a:lvl6pPr marL="2514600" indent="-228600" defTabSz="762000" eaLnBrk="0" fontAlgn="base" hangingPunct="0">
              <a:spcBef>
                <a:spcPct val="0"/>
              </a:spcBef>
              <a:spcAft>
                <a:spcPct val="0"/>
              </a:spcAft>
              <a:defRPr sz="2000">
                <a:solidFill>
                  <a:srgbClr val="FFFF66"/>
                </a:solidFill>
                <a:latin typeface="Tahoma" pitchFamily="34" charset="0"/>
              </a:defRPr>
            </a:lvl6pPr>
            <a:lvl7pPr marL="2971800" indent="-228600" defTabSz="762000" eaLnBrk="0" fontAlgn="base" hangingPunct="0">
              <a:spcBef>
                <a:spcPct val="0"/>
              </a:spcBef>
              <a:spcAft>
                <a:spcPct val="0"/>
              </a:spcAft>
              <a:defRPr sz="2000">
                <a:solidFill>
                  <a:srgbClr val="FFFF66"/>
                </a:solidFill>
                <a:latin typeface="Tahoma" pitchFamily="34" charset="0"/>
              </a:defRPr>
            </a:lvl7pPr>
            <a:lvl8pPr marL="3429000" indent="-228600" defTabSz="762000" eaLnBrk="0" fontAlgn="base" hangingPunct="0">
              <a:spcBef>
                <a:spcPct val="0"/>
              </a:spcBef>
              <a:spcAft>
                <a:spcPct val="0"/>
              </a:spcAft>
              <a:defRPr sz="2000">
                <a:solidFill>
                  <a:srgbClr val="FFFF66"/>
                </a:solidFill>
                <a:latin typeface="Tahoma" pitchFamily="34" charset="0"/>
              </a:defRPr>
            </a:lvl8pPr>
            <a:lvl9pPr marL="3886200" indent="-228600" defTabSz="762000" eaLnBrk="0" fontAlgn="base" hangingPunct="0">
              <a:spcBef>
                <a:spcPct val="0"/>
              </a:spcBef>
              <a:spcAft>
                <a:spcPct val="0"/>
              </a:spcAft>
              <a:defRPr sz="2000">
                <a:solidFill>
                  <a:srgbClr val="FFFF66"/>
                </a:solidFill>
                <a:latin typeface="Tahoma" pitchFamily="34" charset="0"/>
              </a:defRPr>
            </a:lvl9pPr>
          </a:lstStyle>
          <a:p>
            <a:pPr algn="ctr"/>
            <a:r>
              <a:rPr lang="en-GB" sz="1600" b="1">
                <a:solidFill>
                  <a:schemeClr val="tx2"/>
                </a:solidFill>
                <a:latin typeface="Arial" pitchFamily="34" charset="0"/>
              </a:rPr>
              <a:t>Dorsal </a:t>
            </a:r>
          </a:p>
          <a:p>
            <a:pPr algn="ctr"/>
            <a:r>
              <a:rPr lang="en-GB" sz="1600" b="1">
                <a:solidFill>
                  <a:schemeClr val="tx2"/>
                </a:solidFill>
                <a:latin typeface="Arial" pitchFamily="34" charset="0"/>
              </a:rPr>
              <a:t>Striatum</a:t>
            </a:r>
          </a:p>
        </p:txBody>
      </p:sp>
      <p:sp>
        <p:nvSpPr>
          <p:cNvPr id="23617" name="Line 69"/>
          <p:cNvSpPr>
            <a:spLocks noChangeShapeType="1"/>
          </p:cNvSpPr>
          <p:nvPr/>
        </p:nvSpPr>
        <p:spPr bwMode="auto">
          <a:xfrm flipV="1">
            <a:off x="3322638" y="3133725"/>
            <a:ext cx="365125" cy="234950"/>
          </a:xfrm>
          <a:prstGeom prst="line">
            <a:avLst/>
          </a:prstGeom>
          <a:noFill/>
          <a:ln w="190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18" name="Arc 70"/>
          <p:cNvSpPr>
            <a:spLocks/>
          </p:cNvSpPr>
          <p:nvPr/>
        </p:nvSpPr>
        <p:spPr bwMode="auto">
          <a:xfrm rot="-1425357">
            <a:off x="2195513" y="2082800"/>
            <a:ext cx="2528887" cy="8223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19" name="Line 71"/>
          <p:cNvSpPr>
            <a:spLocks noChangeShapeType="1"/>
          </p:cNvSpPr>
          <p:nvPr/>
        </p:nvSpPr>
        <p:spPr bwMode="auto">
          <a:xfrm>
            <a:off x="2551113" y="1514475"/>
            <a:ext cx="762000" cy="466725"/>
          </a:xfrm>
          <a:prstGeom prst="line">
            <a:avLst/>
          </a:prstGeom>
          <a:noFill/>
          <a:ln w="190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20" name="Arc 72"/>
          <p:cNvSpPr>
            <a:spLocks/>
          </p:cNvSpPr>
          <p:nvPr/>
        </p:nvSpPr>
        <p:spPr bwMode="auto">
          <a:xfrm rot="21058864" flipH="1">
            <a:off x="5681663" y="1022350"/>
            <a:ext cx="1755775" cy="6905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21" name="Freeform 73"/>
          <p:cNvSpPr>
            <a:spLocks/>
          </p:cNvSpPr>
          <p:nvPr/>
        </p:nvSpPr>
        <p:spPr bwMode="auto">
          <a:xfrm>
            <a:off x="5240338" y="3825875"/>
            <a:ext cx="93662" cy="623888"/>
          </a:xfrm>
          <a:custGeom>
            <a:avLst/>
            <a:gdLst>
              <a:gd name="T0" fmla="*/ 2147483647 w 59"/>
              <a:gd name="T1" fmla="*/ 0 h 393"/>
              <a:gd name="T2" fmla="*/ 2147483647 w 59"/>
              <a:gd name="T3" fmla="*/ 2147483647 h 393"/>
              <a:gd name="T4" fmla="*/ 2147483647 w 59"/>
              <a:gd name="T5" fmla="*/ 2147483647 h 393"/>
              <a:gd name="T6" fmla="*/ 2147483647 w 59"/>
              <a:gd name="T7" fmla="*/ 2147483647 h 3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393">
                <a:moveTo>
                  <a:pt x="11" y="0"/>
                </a:moveTo>
                <a:cubicBezTo>
                  <a:pt x="8" y="9"/>
                  <a:pt x="0" y="18"/>
                  <a:pt x="1" y="28"/>
                </a:cubicBezTo>
                <a:cubicBezTo>
                  <a:pt x="3" y="48"/>
                  <a:pt x="21" y="86"/>
                  <a:pt x="21" y="86"/>
                </a:cubicBezTo>
                <a:cubicBezTo>
                  <a:pt x="37" y="188"/>
                  <a:pt x="59" y="289"/>
                  <a:pt x="59" y="393"/>
                </a:cubicBezTo>
              </a:path>
            </a:pathLst>
          </a:custGeom>
          <a:noFill/>
          <a:ln w="28575" cap="flat" cmpd="sng">
            <a:solidFill>
              <a:schemeClr val="tx1"/>
            </a:solidFill>
            <a:prstDash val="solid"/>
            <a:round/>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22" name="Freeform 74"/>
          <p:cNvSpPr>
            <a:spLocks/>
          </p:cNvSpPr>
          <p:nvPr/>
        </p:nvSpPr>
        <p:spPr bwMode="auto">
          <a:xfrm>
            <a:off x="4694238" y="3992563"/>
            <a:ext cx="123825" cy="442912"/>
          </a:xfrm>
          <a:custGeom>
            <a:avLst/>
            <a:gdLst>
              <a:gd name="T0" fmla="*/ 2147483647 w 77"/>
              <a:gd name="T1" fmla="*/ 2147483647 h 279"/>
              <a:gd name="T2" fmla="*/ 2147483647 w 77"/>
              <a:gd name="T3" fmla="*/ 2147483647 h 279"/>
              <a:gd name="T4" fmla="*/ 0 w 77"/>
              <a:gd name="T5" fmla="*/ 0 h 279"/>
              <a:gd name="T6" fmla="*/ 0 60000 65536"/>
              <a:gd name="T7" fmla="*/ 0 60000 65536"/>
              <a:gd name="T8" fmla="*/ 0 60000 65536"/>
            </a:gdLst>
            <a:ahLst/>
            <a:cxnLst>
              <a:cxn ang="T6">
                <a:pos x="T0" y="T1"/>
              </a:cxn>
              <a:cxn ang="T7">
                <a:pos x="T2" y="T3"/>
              </a:cxn>
              <a:cxn ang="T8">
                <a:pos x="T4" y="T5"/>
              </a:cxn>
            </a:cxnLst>
            <a:rect l="0" t="0" r="r" b="b"/>
            <a:pathLst>
              <a:path w="77" h="279">
                <a:moveTo>
                  <a:pt x="77" y="279"/>
                </a:moveTo>
                <a:cubicBezTo>
                  <a:pt x="53" y="210"/>
                  <a:pt x="68" y="238"/>
                  <a:pt x="38" y="192"/>
                </a:cubicBezTo>
                <a:cubicBezTo>
                  <a:pt x="12" y="109"/>
                  <a:pt x="0" y="90"/>
                  <a:pt x="0" y="0"/>
                </a:cubicBezTo>
              </a:path>
            </a:pathLst>
          </a:custGeom>
          <a:noFill/>
          <a:ln w="28575" cap="flat" cmpd="sng">
            <a:solidFill>
              <a:schemeClr val="tx1"/>
            </a:solidFill>
            <a:prstDash val="solid"/>
            <a:round/>
            <a:headEnd type="none" w="sm" len="sm"/>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190500" y="361950"/>
            <a:ext cx="8810625" cy="6267450"/>
          </a:xfrm>
        </p:spPr>
        <p:txBody>
          <a:bodyPr/>
          <a:lstStyle/>
          <a:p>
            <a:pPr>
              <a:lnSpc>
                <a:spcPct val="80000"/>
              </a:lnSpc>
              <a:buClr>
                <a:srgbClr val="000066"/>
              </a:buClr>
              <a:buSzPct val="75000"/>
              <a:buFontTx/>
              <a:buNone/>
              <a:defRPr/>
            </a:pPr>
            <a:r>
              <a:rPr lang="en-GB" sz="2800" b="1" dirty="0" smtClean="0">
                <a:solidFill>
                  <a:srgbClr val="000066"/>
                </a:solidFill>
              </a:rPr>
              <a:t>Results</a:t>
            </a:r>
          </a:p>
          <a:p>
            <a:pPr>
              <a:lnSpc>
                <a:spcPct val="80000"/>
              </a:lnSpc>
              <a:buClr>
                <a:srgbClr val="000066"/>
              </a:buClr>
              <a:buSzPct val="75000"/>
              <a:buFont typeface="Arial" pitchFamily="34" charset="0"/>
              <a:buChar char="•"/>
              <a:defRPr/>
            </a:pPr>
            <a:r>
              <a:rPr lang="en-GB" sz="2400" dirty="0" smtClean="0"/>
              <a:t>498 subjects</a:t>
            </a:r>
          </a:p>
          <a:p>
            <a:pPr>
              <a:lnSpc>
                <a:spcPct val="80000"/>
              </a:lnSpc>
              <a:buClr>
                <a:srgbClr val="000066"/>
              </a:buClr>
              <a:buSzPct val="75000"/>
              <a:buFont typeface="Arial" pitchFamily="34" charset="0"/>
              <a:buChar char="•"/>
              <a:defRPr/>
            </a:pPr>
            <a:r>
              <a:rPr lang="en-GB" altLang="zh-TW" sz="2400" dirty="0" smtClean="0">
                <a:ea typeface="新細明體" pitchFamily="18" charset="-120"/>
              </a:rPr>
              <a:t>Rank ordering of the antipsychotics according to discontinuation, starting with the lowest:</a:t>
            </a:r>
          </a:p>
          <a:p>
            <a:pPr lvl="1">
              <a:lnSpc>
                <a:spcPct val="80000"/>
              </a:lnSpc>
              <a:buClr>
                <a:srgbClr val="000066"/>
              </a:buClr>
              <a:buSzPct val="75000"/>
              <a:buFont typeface="Arial" pitchFamily="34" charset="0"/>
              <a:buChar char="•"/>
              <a:defRPr/>
            </a:pPr>
            <a:r>
              <a:rPr lang="en-GB" altLang="zh-TW" sz="2400" dirty="0" smtClean="0">
                <a:solidFill>
                  <a:srgbClr val="000066"/>
                </a:solidFill>
                <a:ea typeface="新細明體" pitchFamily="18" charset="-120"/>
              </a:rPr>
              <a:t>olanzapine, amisulpride, ziprasidone, quetiapine, haloperidol</a:t>
            </a:r>
          </a:p>
          <a:p>
            <a:pPr>
              <a:lnSpc>
                <a:spcPct val="80000"/>
              </a:lnSpc>
              <a:buClr>
                <a:srgbClr val="000066"/>
              </a:buClr>
              <a:buSzPct val="75000"/>
              <a:buFont typeface="Arial" pitchFamily="34" charset="0"/>
              <a:buChar char="•"/>
              <a:defRPr/>
            </a:pPr>
            <a:r>
              <a:rPr lang="en-GB" altLang="zh-TW" sz="2400" dirty="0" smtClean="0">
                <a:ea typeface="新細明體" pitchFamily="18" charset="-120"/>
              </a:rPr>
              <a:t>No significant differences in efficacy between the treatment groups, as measured by psychopathological rating scale outcomes. </a:t>
            </a:r>
          </a:p>
          <a:p>
            <a:pPr>
              <a:lnSpc>
                <a:spcPct val="80000"/>
              </a:lnSpc>
              <a:buClr>
                <a:srgbClr val="000066"/>
              </a:buClr>
              <a:buSzPct val="75000"/>
              <a:buFont typeface="Arial" pitchFamily="34" charset="0"/>
              <a:buChar char="•"/>
              <a:defRPr/>
            </a:pPr>
            <a:r>
              <a:rPr lang="en-GB" altLang="zh-TW" sz="2400" dirty="0" smtClean="0">
                <a:ea typeface="新細明體" pitchFamily="18" charset="-120"/>
              </a:rPr>
              <a:t>Differences in side effect profiles between drugs:</a:t>
            </a:r>
          </a:p>
          <a:p>
            <a:pPr marL="457200" lvl="1" indent="0">
              <a:lnSpc>
                <a:spcPct val="80000"/>
              </a:lnSpc>
              <a:buClr>
                <a:srgbClr val="000066"/>
              </a:buClr>
              <a:buSzPct val="75000"/>
              <a:buFont typeface="Monotype Sorts" pitchFamily="2" charset="2"/>
              <a:buNone/>
              <a:defRPr/>
            </a:pPr>
            <a:r>
              <a:rPr lang="en-GB" altLang="zh-TW" sz="2400" dirty="0" smtClean="0">
                <a:solidFill>
                  <a:srgbClr val="000066"/>
                </a:solidFill>
                <a:ea typeface="新細明體" pitchFamily="18" charset="-120"/>
              </a:rPr>
              <a:t>Weight gain</a:t>
            </a:r>
          </a:p>
          <a:p>
            <a:pPr lvl="2">
              <a:lnSpc>
                <a:spcPct val="80000"/>
              </a:lnSpc>
              <a:buClr>
                <a:srgbClr val="000066"/>
              </a:buClr>
              <a:buSzPct val="75000"/>
              <a:buFont typeface="Arial" pitchFamily="34" charset="0"/>
              <a:buChar char="•"/>
              <a:defRPr/>
            </a:pPr>
            <a:r>
              <a:rPr lang="en-GB" altLang="zh-TW" sz="2000" dirty="0" smtClean="0">
                <a:ea typeface="新細明體" pitchFamily="18" charset="-120"/>
              </a:rPr>
              <a:t>An increase during the follow-up period by 7% or greater of baseline body weight was least with ziprasidone (34%) and greatest with olanzapine (86%). </a:t>
            </a:r>
          </a:p>
          <a:p>
            <a:pPr marL="457200" lvl="1" indent="0">
              <a:lnSpc>
                <a:spcPct val="80000"/>
              </a:lnSpc>
              <a:buClr>
                <a:srgbClr val="000066"/>
              </a:buClr>
              <a:buSzPct val="75000"/>
              <a:buFont typeface="Monotype Sorts" pitchFamily="2" charset="2"/>
              <a:buNone/>
              <a:defRPr/>
            </a:pPr>
            <a:r>
              <a:rPr lang="en-GB" altLang="zh-TW" sz="2400" dirty="0" smtClean="0">
                <a:solidFill>
                  <a:srgbClr val="000066"/>
                </a:solidFill>
                <a:ea typeface="新細明體" pitchFamily="18" charset="-120"/>
              </a:rPr>
              <a:t>EPS</a:t>
            </a:r>
          </a:p>
          <a:p>
            <a:pPr lvl="2">
              <a:lnSpc>
                <a:spcPct val="80000"/>
              </a:lnSpc>
              <a:buClr>
                <a:srgbClr val="000066"/>
              </a:buClr>
              <a:buSzPct val="75000"/>
              <a:buFont typeface="Arial" pitchFamily="34" charset="0"/>
              <a:buChar char="•"/>
              <a:defRPr/>
            </a:pPr>
            <a:r>
              <a:rPr lang="en-GB" altLang="zh-TW" sz="2000" dirty="0" smtClean="0">
                <a:ea typeface="新細明體" pitchFamily="18" charset="-120"/>
              </a:rPr>
              <a:t>Akathisia incidence was lowest with olanzapine (10%) and highest with ziprasidone (28%)</a:t>
            </a:r>
          </a:p>
          <a:p>
            <a:pPr lvl="2">
              <a:lnSpc>
                <a:spcPct val="80000"/>
              </a:lnSpc>
              <a:buClr>
                <a:srgbClr val="000066"/>
              </a:buClr>
              <a:buSzPct val="75000"/>
              <a:buFont typeface="Arial" pitchFamily="34" charset="0"/>
              <a:buChar char="•"/>
              <a:defRPr/>
            </a:pPr>
            <a:r>
              <a:rPr lang="en-GB" altLang="zh-TW" sz="2000" dirty="0" smtClean="0">
                <a:ea typeface="新細明體" pitchFamily="18" charset="-120"/>
              </a:rPr>
              <a:t>Parkinsonism incidence was highest with haloperidol (34%) despite the low-dose regimen. </a:t>
            </a:r>
            <a:endParaRPr lang="en-GB" sz="2000" dirty="0" smtClean="0"/>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96838"/>
            <a:ext cx="1731963"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198438" y="1465263"/>
            <a:ext cx="8736012" cy="4908550"/>
          </a:xfrm>
        </p:spPr>
        <p:txBody>
          <a:bodyPr/>
          <a:lstStyle/>
          <a:p>
            <a:pPr>
              <a:lnSpc>
                <a:spcPct val="90000"/>
              </a:lnSpc>
              <a:buClr>
                <a:srgbClr val="000066"/>
              </a:buClr>
              <a:buSzPct val="75000"/>
              <a:buFont typeface="Arial" pitchFamily="34" charset="0"/>
              <a:buChar char="•"/>
              <a:defRPr/>
            </a:pPr>
            <a:r>
              <a:rPr lang="en-GB" dirty="0" smtClean="0"/>
              <a:t>Given the absence of reliable predictors of prognosis or drug response, pharmacological relapse prevention should be recommended for every patient diagnosed with schizophrenia for 1-2 years </a:t>
            </a:r>
          </a:p>
          <a:p>
            <a:pPr marL="0" indent="0" algn="r">
              <a:lnSpc>
                <a:spcPct val="90000"/>
              </a:lnSpc>
              <a:buClr>
                <a:srgbClr val="000066"/>
              </a:buClr>
              <a:buSzPct val="75000"/>
              <a:buFont typeface="Monotype Sorts" pitchFamily="2" charset="2"/>
              <a:buNone/>
              <a:defRPr/>
            </a:pPr>
            <a:r>
              <a:rPr lang="en-GB" sz="1600" i="1" dirty="0" smtClean="0"/>
              <a:t>      Dixon et al 1995, PORT guidelines 1998, NICE Schizophrenia treatment guideline 2009</a:t>
            </a:r>
          </a:p>
          <a:p>
            <a:pPr>
              <a:lnSpc>
                <a:spcPct val="90000"/>
              </a:lnSpc>
              <a:buClr>
                <a:srgbClr val="000066"/>
              </a:buClr>
              <a:buSzPct val="75000"/>
              <a:buFont typeface="Arial" pitchFamily="34" charset="0"/>
              <a:buChar char="•"/>
              <a:defRPr/>
            </a:pPr>
            <a:r>
              <a:rPr lang="en-GB" dirty="0" smtClean="0"/>
              <a:t>Arbitrary recommendation based on medium-term studies lasting less that 3 years</a:t>
            </a:r>
          </a:p>
          <a:p>
            <a:pPr>
              <a:lnSpc>
                <a:spcPct val="90000"/>
              </a:lnSpc>
              <a:buClr>
                <a:srgbClr val="000066"/>
              </a:buClr>
              <a:buSzPct val="75000"/>
              <a:buFont typeface="Arial" pitchFamily="34" charset="0"/>
              <a:buChar char="•"/>
              <a:defRPr/>
            </a:pPr>
            <a:r>
              <a:rPr lang="en-GB" dirty="0" smtClean="0"/>
              <a:t>Recommend long-term maintenance despite lack of evidence</a:t>
            </a:r>
            <a:r>
              <a:rPr lang="en-GB" sz="2400" i="1" dirty="0" smtClean="0"/>
              <a:t>                          </a:t>
            </a:r>
            <a:r>
              <a:rPr lang="en-GB" sz="1600" i="1" dirty="0" err="1" smtClean="0"/>
              <a:t>Bosveld</a:t>
            </a:r>
            <a:r>
              <a:rPr lang="en-GB" sz="1600" i="1" dirty="0" smtClean="0"/>
              <a:t>-van </a:t>
            </a:r>
            <a:r>
              <a:rPr lang="en-GB" sz="1600" i="1" dirty="0" err="1" smtClean="0"/>
              <a:t>Haandel</a:t>
            </a:r>
            <a:r>
              <a:rPr lang="en-GB" sz="1600" i="1" dirty="0" smtClean="0"/>
              <a:t> et al 2001</a:t>
            </a:r>
          </a:p>
        </p:txBody>
      </p:sp>
      <p:sp>
        <p:nvSpPr>
          <p:cNvPr id="71683" name="Rectangle 3"/>
          <p:cNvSpPr>
            <a:spLocks noChangeArrowheads="1"/>
          </p:cNvSpPr>
          <p:nvPr/>
        </p:nvSpPr>
        <p:spPr bwMode="auto">
          <a:xfrm>
            <a:off x="185738" y="355600"/>
            <a:ext cx="8705850" cy="89693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GB" sz="2800">
                <a:solidFill>
                  <a:srgbClr val="000066"/>
                </a:solidFill>
              </a:rPr>
              <a:t>MAINTENANCE MEDICATION RECOMMENDATIONS </a:t>
            </a:r>
          </a:p>
          <a:p>
            <a:pPr algn="ctr"/>
            <a:r>
              <a:rPr kumimoji="1" lang="en-GB" sz="2800">
                <a:solidFill>
                  <a:srgbClr val="000066"/>
                </a:solidFill>
              </a:rPr>
              <a:t>FOR SCHIZOPHRENIA</a:t>
            </a:r>
            <a:endParaRPr lang="en-US" sz="2800">
              <a:solidFill>
                <a:srgbClr val="000066"/>
              </a:solidFill>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635000" y="5651500"/>
            <a:ext cx="7686675" cy="83026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spcBef>
                <a:spcPct val="50000"/>
              </a:spcBef>
            </a:pPr>
            <a:r>
              <a:rPr lang="en-US" sz="2400">
                <a:solidFill>
                  <a:schemeClr val="tx1"/>
                </a:solidFill>
              </a:rPr>
              <a:t>Following response to treatment, 80% will have second episode within 5 years                            </a:t>
            </a:r>
            <a:r>
              <a:rPr lang="en-US" sz="1600" i="1">
                <a:solidFill>
                  <a:schemeClr val="tx1"/>
                </a:solidFill>
              </a:rPr>
              <a:t>Prudo &amp; Blum 1987</a:t>
            </a:r>
            <a:endParaRPr lang="en-US" sz="2400">
              <a:solidFill>
                <a:schemeClr val="tx1"/>
              </a:solidFill>
            </a:endParaRPr>
          </a:p>
        </p:txBody>
      </p:sp>
      <p:sp>
        <p:nvSpPr>
          <p:cNvPr id="72707" name="Rectangle 4"/>
          <p:cNvSpPr>
            <a:spLocks noChangeArrowheads="1"/>
          </p:cNvSpPr>
          <p:nvPr/>
        </p:nvSpPr>
        <p:spPr bwMode="auto">
          <a:xfrm>
            <a:off x="792163" y="247650"/>
            <a:ext cx="7372350" cy="74136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rgbClr val="000066"/>
                </a:solidFill>
              </a:rPr>
              <a:t>RELAPSE WITH FGAs FOLLOWING FIRST EPISODE </a:t>
            </a:r>
          </a:p>
          <a:p>
            <a:pPr algn="ctr"/>
            <a:r>
              <a:rPr lang="en-GB" sz="2400">
                <a:solidFill>
                  <a:srgbClr val="000066"/>
                </a:solidFill>
              </a:rPr>
              <a:t>OF SCHIZOPHRENIA</a:t>
            </a:r>
            <a:endParaRPr lang="en-US" sz="1000">
              <a:solidFill>
                <a:srgbClr val="000066"/>
              </a:solidFill>
              <a:latin typeface="Arial" pitchFamily="34" charset="0"/>
            </a:endParaRPr>
          </a:p>
        </p:txBody>
      </p:sp>
      <p:graphicFrame>
        <p:nvGraphicFramePr>
          <p:cNvPr id="2" name="Table 1"/>
          <p:cNvGraphicFramePr>
            <a:graphicFrameLocks noGrp="1"/>
          </p:cNvGraphicFramePr>
          <p:nvPr/>
        </p:nvGraphicFramePr>
        <p:xfrm>
          <a:off x="382588" y="1200150"/>
          <a:ext cx="8191500" cy="4206875"/>
        </p:xfrm>
        <a:graphic>
          <a:graphicData uri="http://schemas.openxmlformats.org/drawingml/2006/table">
            <a:tbl>
              <a:tblPr firstRow="1" bandRow="1">
                <a:tableStyleId>{00A15C55-8517-42AA-B614-E9B94910E393}</a:tableStyleId>
              </a:tblPr>
              <a:tblGrid>
                <a:gridCol w="3558182"/>
                <a:gridCol w="2598241"/>
                <a:gridCol w="2035076"/>
              </a:tblGrid>
              <a:tr h="640177">
                <a:tc>
                  <a:txBody>
                    <a:bodyPr/>
                    <a:lstStyle/>
                    <a:p>
                      <a:pPr algn="ctr"/>
                      <a:r>
                        <a:rPr lang="en-GB" sz="1800" dirty="0" smtClean="0"/>
                        <a:t>Investigators</a:t>
                      </a:r>
                      <a:endParaRPr lang="en-GB" sz="1800" b="0" dirty="0"/>
                    </a:p>
                  </a:txBody>
                  <a:tcPr marT="45727" marB="45727">
                    <a:solidFill>
                      <a:srgbClr val="000066"/>
                    </a:solidFill>
                  </a:tcPr>
                </a:tc>
                <a:tc>
                  <a:txBody>
                    <a:bodyPr/>
                    <a:lstStyle/>
                    <a:p>
                      <a:pPr algn="ctr"/>
                      <a:r>
                        <a:rPr lang="en-GB" sz="1800" dirty="0" smtClean="0"/>
                        <a:t>Duration</a:t>
                      </a:r>
                      <a:r>
                        <a:rPr lang="en-GB" sz="1800" baseline="0" dirty="0" smtClean="0"/>
                        <a:t> of follow-up (years)</a:t>
                      </a:r>
                      <a:endParaRPr lang="en-GB" sz="1800" b="0" dirty="0"/>
                    </a:p>
                  </a:txBody>
                  <a:tcPr marT="45727" marB="45727">
                    <a:solidFill>
                      <a:srgbClr val="000066"/>
                    </a:solidFill>
                  </a:tcPr>
                </a:tc>
                <a:tc>
                  <a:txBody>
                    <a:bodyPr/>
                    <a:lstStyle/>
                    <a:p>
                      <a:pPr algn="ctr"/>
                      <a:r>
                        <a:rPr lang="en-GB" sz="1800" dirty="0" smtClean="0"/>
                        <a:t>%</a:t>
                      </a:r>
                      <a:r>
                        <a:rPr lang="en-GB" sz="1800" baseline="0" dirty="0" smtClean="0"/>
                        <a:t> relapsed</a:t>
                      </a:r>
                      <a:endParaRPr lang="en-GB" sz="1800" b="0" dirty="0"/>
                    </a:p>
                  </a:txBody>
                  <a:tcPr marT="45727" marB="45727">
                    <a:solidFill>
                      <a:srgbClr val="000066"/>
                    </a:solidFill>
                  </a:tcPr>
                </a:tc>
              </a:tr>
              <a:tr h="396300">
                <a:tc>
                  <a:txBody>
                    <a:bodyPr/>
                    <a:lstStyle/>
                    <a:p>
                      <a:r>
                        <a:rPr lang="en-GB" sz="1800" dirty="0" err="1" smtClean="0"/>
                        <a:t>Rabiner</a:t>
                      </a:r>
                      <a:r>
                        <a:rPr lang="en-GB" sz="1800" dirty="0" smtClean="0"/>
                        <a:t> et al 1986</a:t>
                      </a:r>
                      <a:endParaRPr lang="en-GB" sz="1800" dirty="0"/>
                    </a:p>
                  </a:txBody>
                  <a:tcPr marT="45727" marB="45727"/>
                </a:tc>
                <a:tc>
                  <a:txBody>
                    <a:bodyPr/>
                    <a:lstStyle/>
                    <a:p>
                      <a:pPr algn="ctr"/>
                      <a:r>
                        <a:rPr lang="en-GB" sz="2000" dirty="0" smtClean="0"/>
                        <a:t>1</a:t>
                      </a:r>
                      <a:endParaRPr lang="en-GB" sz="2000" dirty="0"/>
                    </a:p>
                  </a:txBody>
                  <a:tcPr marT="45727" marB="45727"/>
                </a:tc>
                <a:tc>
                  <a:txBody>
                    <a:bodyPr/>
                    <a:lstStyle/>
                    <a:p>
                      <a:pPr algn="ctr"/>
                      <a:r>
                        <a:rPr lang="en-GB" sz="2000" dirty="0" smtClean="0"/>
                        <a:t>29</a:t>
                      </a:r>
                      <a:endParaRPr lang="en-GB" sz="2000" dirty="0"/>
                    </a:p>
                  </a:txBody>
                  <a:tcPr marT="45727" marB="45727"/>
                </a:tc>
              </a:tr>
              <a:tr h="396300">
                <a:tc>
                  <a:txBody>
                    <a:bodyPr/>
                    <a:lstStyle/>
                    <a:p>
                      <a:r>
                        <a:rPr lang="en-GB" sz="1800" dirty="0" smtClean="0"/>
                        <a:t>Zhang et al 1994</a:t>
                      </a:r>
                      <a:endParaRPr lang="en-GB" sz="1800" dirty="0"/>
                    </a:p>
                  </a:txBody>
                  <a:tcPr marT="45727" marB="45727"/>
                </a:tc>
                <a:tc>
                  <a:txBody>
                    <a:bodyPr/>
                    <a:lstStyle/>
                    <a:p>
                      <a:pPr algn="ctr"/>
                      <a:r>
                        <a:rPr lang="en-GB" sz="2000" dirty="0" smtClean="0"/>
                        <a:t>1.5</a:t>
                      </a:r>
                      <a:endParaRPr lang="en-GB" sz="2000" dirty="0"/>
                    </a:p>
                  </a:txBody>
                  <a:tcPr marT="45727" marB="45727"/>
                </a:tc>
                <a:tc>
                  <a:txBody>
                    <a:bodyPr/>
                    <a:lstStyle/>
                    <a:p>
                      <a:pPr algn="ctr"/>
                      <a:r>
                        <a:rPr lang="en-GB" sz="2000" dirty="0" smtClean="0"/>
                        <a:t>35</a:t>
                      </a:r>
                      <a:endParaRPr lang="en-GB" sz="2000" dirty="0"/>
                    </a:p>
                  </a:txBody>
                  <a:tcPr marT="45727" marB="45727"/>
                </a:tc>
              </a:tr>
              <a:tr h="396300">
                <a:tc>
                  <a:txBody>
                    <a:bodyPr/>
                    <a:lstStyle/>
                    <a:p>
                      <a:r>
                        <a:rPr lang="en-GB" sz="1800" dirty="0" err="1" smtClean="0"/>
                        <a:t>Linszen</a:t>
                      </a:r>
                      <a:r>
                        <a:rPr lang="en-GB" sz="1800" dirty="0" smtClean="0"/>
                        <a:t> et al 1994</a:t>
                      </a:r>
                      <a:endParaRPr lang="en-GB" sz="1800" dirty="0"/>
                    </a:p>
                  </a:txBody>
                  <a:tcPr marT="45727" marB="45727"/>
                </a:tc>
                <a:tc>
                  <a:txBody>
                    <a:bodyPr/>
                    <a:lstStyle/>
                    <a:p>
                      <a:pPr algn="ctr"/>
                      <a:r>
                        <a:rPr lang="en-GB" sz="2000" dirty="0" smtClean="0"/>
                        <a:t>1.5</a:t>
                      </a:r>
                      <a:endParaRPr lang="en-GB" sz="2000" dirty="0"/>
                    </a:p>
                  </a:txBody>
                  <a:tcPr marT="45727" marB="45727"/>
                </a:tc>
                <a:tc>
                  <a:txBody>
                    <a:bodyPr/>
                    <a:lstStyle/>
                    <a:p>
                      <a:pPr algn="ctr"/>
                      <a:r>
                        <a:rPr lang="en-GB" sz="2000" dirty="0" smtClean="0"/>
                        <a:t>17</a:t>
                      </a:r>
                      <a:endParaRPr lang="en-GB" sz="2000" dirty="0"/>
                    </a:p>
                  </a:txBody>
                  <a:tcPr marT="45727" marB="45727"/>
                </a:tc>
              </a:tr>
              <a:tr h="396300">
                <a:tc>
                  <a:txBody>
                    <a:bodyPr/>
                    <a:lstStyle/>
                    <a:p>
                      <a:r>
                        <a:rPr lang="en-GB" sz="1800" dirty="0" smtClean="0"/>
                        <a:t>Crow et al 1986</a:t>
                      </a:r>
                      <a:endParaRPr lang="en-GB" sz="1800" dirty="0"/>
                    </a:p>
                  </a:txBody>
                  <a:tcPr marT="45727" marB="45727"/>
                </a:tc>
                <a:tc>
                  <a:txBody>
                    <a:bodyPr/>
                    <a:lstStyle/>
                    <a:p>
                      <a:pPr algn="ctr"/>
                      <a:r>
                        <a:rPr lang="en-GB" sz="2000" dirty="0" smtClean="0"/>
                        <a:t>2</a:t>
                      </a:r>
                      <a:endParaRPr lang="en-GB" sz="2000" dirty="0"/>
                    </a:p>
                  </a:txBody>
                  <a:tcPr marT="45727" marB="45727"/>
                </a:tc>
                <a:tc>
                  <a:txBody>
                    <a:bodyPr/>
                    <a:lstStyle/>
                    <a:p>
                      <a:pPr algn="ctr"/>
                      <a:r>
                        <a:rPr lang="en-GB" sz="2000" dirty="0" smtClean="0"/>
                        <a:t>55</a:t>
                      </a:r>
                      <a:endParaRPr lang="en-GB" sz="2000" dirty="0"/>
                    </a:p>
                  </a:txBody>
                  <a:tcPr marT="45727" marB="45727"/>
                </a:tc>
              </a:tr>
              <a:tr h="396300">
                <a:tc>
                  <a:txBody>
                    <a:bodyPr/>
                    <a:lstStyle/>
                    <a:p>
                      <a:r>
                        <a:rPr lang="en-GB" sz="1800" dirty="0" err="1" smtClean="0"/>
                        <a:t>Rajkumar</a:t>
                      </a:r>
                      <a:r>
                        <a:rPr lang="en-GB" sz="1800" dirty="0" smtClean="0"/>
                        <a:t> &amp; </a:t>
                      </a:r>
                      <a:r>
                        <a:rPr lang="en-GB" sz="1800" dirty="0" err="1" smtClean="0"/>
                        <a:t>Thara</a:t>
                      </a:r>
                      <a:r>
                        <a:rPr lang="en-GB" sz="1800" dirty="0" smtClean="0"/>
                        <a:t> 1989</a:t>
                      </a:r>
                      <a:endParaRPr lang="en-GB" sz="1800" dirty="0"/>
                    </a:p>
                  </a:txBody>
                  <a:tcPr marT="45727" marB="45727"/>
                </a:tc>
                <a:tc>
                  <a:txBody>
                    <a:bodyPr/>
                    <a:lstStyle/>
                    <a:p>
                      <a:pPr algn="ctr"/>
                      <a:r>
                        <a:rPr lang="en-GB" sz="2000" dirty="0" smtClean="0"/>
                        <a:t>3</a:t>
                      </a:r>
                      <a:endParaRPr lang="en-GB" sz="2000" dirty="0"/>
                    </a:p>
                  </a:txBody>
                  <a:tcPr marT="45727" marB="45727"/>
                </a:tc>
                <a:tc>
                  <a:txBody>
                    <a:bodyPr/>
                    <a:lstStyle/>
                    <a:p>
                      <a:pPr algn="ctr"/>
                      <a:r>
                        <a:rPr lang="en-GB" sz="2000" dirty="0" smtClean="0"/>
                        <a:t>59</a:t>
                      </a:r>
                      <a:endParaRPr lang="en-GB" sz="2000" dirty="0"/>
                    </a:p>
                  </a:txBody>
                  <a:tcPr marT="45727" marB="45727"/>
                </a:tc>
              </a:tr>
              <a:tr h="396300">
                <a:tc>
                  <a:txBody>
                    <a:bodyPr/>
                    <a:lstStyle/>
                    <a:p>
                      <a:r>
                        <a:rPr lang="en-GB" sz="1800" dirty="0" smtClean="0"/>
                        <a:t>Kane et al 1982</a:t>
                      </a:r>
                      <a:endParaRPr lang="en-GB" sz="1800" dirty="0"/>
                    </a:p>
                  </a:txBody>
                  <a:tcPr marT="45727" marB="45727"/>
                </a:tc>
                <a:tc>
                  <a:txBody>
                    <a:bodyPr/>
                    <a:lstStyle/>
                    <a:p>
                      <a:pPr algn="ctr"/>
                      <a:r>
                        <a:rPr lang="en-GB" sz="2000" dirty="0" smtClean="0"/>
                        <a:t>3.5</a:t>
                      </a:r>
                      <a:endParaRPr lang="en-GB" sz="2000" dirty="0"/>
                    </a:p>
                  </a:txBody>
                  <a:tcPr marT="45727" marB="45727"/>
                </a:tc>
                <a:tc>
                  <a:txBody>
                    <a:bodyPr/>
                    <a:lstStyle/>
                    <a:p>
                      <a:pPr algn="ctr"/>
                      <a:r>
                        <a:rPr lang="en-GB" sz="2000" dirty="0" smtClean="0"/>
                        <a:t>69</a:t>
                      </a:r>
                      <a:endParaRPr lang="en-GB" sz="2000" dirty="0"/>
                    </a:p>
                  </a:txBody>
                  <a:tcPr marT="45727" marB="45727"/>
                </a:tc>
              </a:tr>
              <a:tr h="396300">
                <a:tc>
                  <a:txBody>
                    <a:bodyPr/>
                    <a:lstStyle/>
                    <a:p>
                      <a:r>
                        <a:rPr lang="en-GB" sz="1800" dirty="0" smtClean="0"/>
                        <a:t>Robinson et al 1999</a:t>
                      </a:r>
                      <a:endParaRPr lang="en-GB" sz="1800" dirty="0"/>
                    </a:p>
                  </a:txBody>
                  <a:tcPr marT="45727" marB="45727"/>
                </a:tc>
                <a:tc>
                  <a:txBody>
                    <a:bodyPr/>
                    <a:lstStyle/>
                    <a:p>
                      <a:pPr algn="ctr"/>
                      <a:r>
                        <a:rPr lang="en-GB" sz="2000" dirty="0" smtClean="0"/>
                        <a:t>5</a:t>
                      </a:r>
                      <a:endParaRPr lang="en-GB" sz="2000" dirty="0"/>
                    </a:p>
                  </a:txBody>
                  <a:tcPr marT="45727" marB="45727"/>
                </a:tc>
                <a:tc>
                  <a:txBody>
                    <a:bodyPr/>
                    <a:lstStyle/>
                    <a:p>
                      <a:pPr algn="ctr"/>
                      <a:r>
                        <a:rPr lang="en-GB" sz="2000" dirty="0" smtClean="0"/>
                        <a:t>82</a:t>
                      </a:r>
                      <a:endParaRPr lang="en-GB" sz="2000" dirty="0"/>
                    </a:p>
                  </a:txBody>
                  <a:tcPr marT="45727" marB="45727"/>
                </a:tc>
              </a:tr>
              <a:tr h="396300">
                <a:tc>
                  <a:txBody>
                    <a:bodyPr/>
                    <a:lstStyle/>
                    <a:p>
                      <a:r>
                        <a:rPr lang="en-GB" sz="1800" dirty="0" err="1" smtClean="0"/>
                        <a:t>Prudo</a:t>
                      </a:r>
                      <a:r>
                        <a:rPr lang="en-GB" sz="1800" dirty="0" smtClean="0"/>
                        <a:t> et al 1987</a:t>
                      </a:r>
                      <a:endParaRPr lang="en-GB" sz="1800" dirty="0"/>
                    </a:p>
                  </a:txBody>
                  <a:tcPr marT="45727" marB="45727"/>
                </a:tc>
                <a:tc>
                  <a:txBody>
                    <a:bodyPr/>
                    <a:lstStyle/>
                    <a:p>
                      <a:pPr algn="ctr"/>
                      <a:r>
                        <a:rPr lang="en-GB" sz="2000" dirty="0" smtClean="0"/>
                        <a:t>5</a:t>
                      </a:r>
                      <a:endParaRPr lang="en-GB" sz="2000" dirty="0"/>
                    </a:p>
                  </a:txBody>
                  <a:tcPr marT="45727" marB="45727"/>
                </a:tc>
                <a:tc>
                  <a:txBody>
                    <a:bodyPr/>
                    <a:lstStyle/>
                    <a:p>
                      <a:pPr algn="ctr"/>
                      <a:r>
                        <a:rPr lang="en-GB" sz="2000" dirty="0" smtClean="0"/>
                        <a:t>80</a:t>
                      </a:r>
                      <a:endParaRPr lang="en-GB" sz="2000" dirty="0"/>
                    </a:p>
                  </a:txBody>
                  <a:tcPr marT="45727" marB="45727"/>
                </a:tc>
              </a:tr>
              <a:tr h="396300">
                <a:tc>
                  <a:txBody>
                    <a:bodyPr/>
                    <a:lstStyle/>
                    <a:p>
                      <a:r>
                        <a:rPr lang="en-GB" sz="1800" dirty="0" err="1" smtClean="0"/>
                        <a:t>McCreadie</a:t>
                      </a:r>
                      <a:r>
                        <a:rPr lang="en-GB" sz="1800" dirty="0" smtClean="0"/>
                        <a:t> et al 1988;1992</a:t>
                      </a:r>
                      <a:endParaRPr lang="en-GB" sz="1800" dirty="0"/>
                    </a:p>
                  </a:txBody>
                  <a:tcPr marT="45727" marB="45727"/>
                </a:tc>
                <a:tc>
                  <a:txBody>
                    <a:bodyPr/>
                    <a:lstStyle/>
                    <a:p>
                      <a:pPr algn="ctr"/>
                      <a:r>
                        <a:rPr lang="en-GB" sz="2000" dirty="0" smtClean="0"/>
                        <a:t>5</a:t>
                      </a:r>
                      <a:endParaRPr lang="en-GB" sz="2000" dirty="0"/>
                    </a:p>
                  </a:txBody>
                  <a:tcPr marT="45727" marB="45727"/>
                </a:tc>
                <a:tc>
                  <a:txBody>
                    <a:bodyPr/>
                    <a:lstStyle/>
                    <a:p>
                      <a:pPr algn="ctr"/>
                      <a:r>
                        <a:rPr lang="en-GB" sz="2000" dirty="0" smtClean="0"/>
                        <a:t>70</a:t>
                      </a:r>
                      <a:endParaRPr lang="en-GB" sz="2000" dirty="0"/>
                    </a:p>
                  </a:txBody>
                  <a:tcPr marT="45727" marB="45727"/>
                </a:tc>
              </a:tr>
            </a:tbl>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15900" y="280988"/>
            <a:ext cx="8712200" cy="573087"/>
          </a:xfrm>
        </p:spPr>
        <p:txBody>
          <a:bodyPr/>
          <a:lstStyle/>
          <a:p>
            <a:pPr algn="ctr"/>
            <a:r>
              <a:rPr lang="en-US" sz="3200" smtClean="0">
                <a:solidFill>
                  <a:srgbClr val="000066"/>
                </a:solidFill>
                <a:latin typeface="Tahoma" pitchFamily="34" charset="0"/>
              </a:rPr>
              <a:t>PREDICTION OF RELAPSE IN SCHIZOPHRENIA</a:t>
            </a:r>
            <a:endParaRPr lang="en-US" sz="2000" i="1" smtClean="0">
              <a:solidFill>
                <a:srgbClr val="000066"/>
              </a:solidFill>
              <a:latin typeface="Tahoma" pitchFamily="34" charset="0"/>
            </a:endParaRPr>
          </a:p>
        </p:txBody>
      </p:sp>
      <p:sp>
        <p:nvSpPr>
          <p:cNvPr id="82947" name="Rectangle 3"/>
          <p:cNvSpPr>
            <a:spLocks noGrp="1" noChangeArrowheads="1"/>
          </p:cNvSpPr>
          <p:nvPr>
            <p:ph type="body" sz="half" idx="2"/>
          </p:nvPr>
        </p:nvSpPr>
        <p:spPr>
          <a:xfrm>
            <a:off x="195263" y="1058863"/>
            <a:ext cx="8720137" cy="5527675"/>
          </a:xfrm>
        </p:spPr>
        <p:txBody>
          <a:bodyPr/>
          <a:lstStyle/>
          <a:p>
            <a:pPr>
              <a:lnSpc>
                <a:spcPct val="80000"/>
              </a:lnSpc>
              <a:buFontTx/>
              <a:buNone/>
              <a:defRPr/>
            </a:pPr>
            <a:r>
              <a:rPr lang="en-GB" sz="2000" b="1" dirty="0" smtClean="0">
                <a:solidFill>
                  <a:srgbClr val="000066"/>
                </a:solidFill>
              </a:rPr>
              <a:t>Patient factors</a:t>
            </a:r>
            <a:endParaRPr lang="en-GB" sz="2000" dirty="0" smtClean="0">
              <a:solidFill>
                <a:srgbClr val="000066"/>
              </a:solidFill>
            </a:endParaRPr>
          </a:p>
          <a:p>
            <a:pPr>
              <a:lnSpc>
                <a:spcPct val="80000"/>
              </a:lnSpc>
              <a:buClr>
                <a:srgbClr val="000066"/>
              </a:buClr>
              <a:buSzPct val="75000"/>
              <a:buFont typeface="Arial" pitchFamily="34" charset="0"/>
              <a:buChar char="•"/>
              <a:defRPr/>
            </a:pPr>
            <a:r>
              <a:rPr lang="en-GB" sz="2400" dirty="0" smtClean="0"/>
              <a:t>Comorbid substance use</a:t>
            </a:r>
          </a:p>
          <a:p>
            <a:pPr>
              <a:lnSpc>
                <a:spcPct val="80000"/>
              </a:lnSpc>
              <a:buClr>
                <a:srgbClr val="000066"/>
              </a:buClr>
              <a:buSzPct val="75000"/>
              <a:buFont typeface="Arial" pitchFamily="34" charset="0"/>
              <a:buChar char="•"/>
              <a:defRPr/>
            </a:pPr>
            <a:r>
              <a:rPr lang="en-GB" sz="2400" dirty="0" smtClean="0"/>
              <a:t>Poor insight into illness</a:t>
            </a:r>
          </a:p>
          <a:p>
            <a:pPr>
              <a:lnSpc>
                <a:spcPct val="80000"/>
              </a:lnSpc>
              <a:buClr>
                <a:srgbClr val="000066"/>
              </a:buClr>
              <a:buSzPct val="75000"/>
              <a:buFont typeface="Arial" pitchFamily="34" charset="0"/>
              <a:buChar char="•"/>
              <a:defRPr/>
            </a:pPr>
            <a:r>
              <a:rPr lang="en-GB" sz="2400" dirty="0" smtClean="0"/>
              <a:t>Severe residual symptoms after treatment</a:t>
            </a:r>
          </a:p>
          <a:p>
            <a:pPr>
              <a:lnSpc>
                <a:spcPct val="80000"/>
              </a:lnSpc>
              <a:buClr>
                <a:srgbClr val="000066"/>
              </a:buClr>
              <a:buSzPct val="75000"/>
              <a:buFont typeface="Arial" pitchFamily="34" charset="0"/>
              <a:buChar char="•"/>
              <a:defRPr/>
            </a:pPr>
            <a:r>
              <a:rPr lang="en-GB" sz="2400" dirty="0" smtClean="0"/>
              <a:t>Male gender</a:t>
            </a:r>
          </a:p>
          <a:p>
            <a:pPr>
              <a:lnSpc>
                <a:spcPct val="80000"/>
              </a:lnSpc>
              <a:buClr>
                <a:srgbClr val="000066"/>
              </a:buClr>
              <a:buSzPct val="75000"/>
              <a:buFont typeface="Arial" pitchFamily="34" charset="0"/>
              <a:buChar char="•"/>
              <a:defRPr/>
            </a:pPr>
            <a:r>
              <a:rPr lang="en-GB" sz="2400" dirty="0" smtClean="0"/>
              <a:t>Younger than 40 years of age</a:t>
            </a:r>
          </a:p>
          <a:p>
            <a:pPr>
              <a:lnSpc>
                <a:spcPct val="80000"/>
              </a:lnSpc>
              <a:buClr>
                <a:srgbClr val="000066"/>
              </a:buClr>
              <a:buSzPct val="75000"/>
              <a:buFont typeface="Arial" pitchFamily="34" charset="0"/>
              <a:buChar char="•"/>
              <a:defRPr/>
            </a:pPr>
            <a:endParaRPr lang="en-GB" sz="1600" i="1" dirty="0" smtClean="0"/>
          </a:p>
          <a:p>
            <a:pPr marL="0" indent="0">
              <a:lnSpc>
                <a:spcPct val="80000"/>
              </a:lnSpc>
              <a:buClr>
                <a:srgbClr val="000066"/>
              </a:buClr>
              <a:buSzPct val="75000"/>
              <a:buFont typeface="Monotype Sorts" pitchFamily="2" charset="2"/>
              <a:buNone/>
              <a:defRPr/>
            </a:pPr>
            <a:r>
              <a:rPr lang="en-GB" sz="2000" b="1" dirty="0" smtClean="0">
                <a:solidFill>
                  <a:srgbClr val="000066"/>
                </a:solidFill>
              </a:rPr>
              <a:t>Treatment factors</a:t>
            </a:r>
            <a:endParaRPr lang="en-GB" sz="2000" dirty="0" smtClean="0">
              <a:solidFill>
                <a:srgbClr val="000066"/>
              </a:solidFill>
            </a:endParaRPr>
          </a:p>
          <a:p>
            <a:pPr>
              <a:lnSpc>
                <a:spcPct val="80000"/>
              </a:lnSpc>
              <a:buClr>
                <a:srgbClr val="000066"/>
              </a:buClr>
              <a:buSzPct val="75000"/>
              <a:buFont typeface="Arial" pitchFamily="34" charset="0"/>
              <a:buChar char="•"/>
              <a:defRPr/>
            </a:pPr>
            <a:r>
              <a:rPr lang="en-GB" sz="2400" dirty="0" smtClean="0"/>
              <a:t>Poor adherence with medication regimen</a:t>
            </a:r>
            <a:r>
              <a:rPr lang="en-GB" sz="2000" dirty="0" smtClean="0"/>
              <a:t>       </a:t>
            </a:r>
            <a:r>
              <a:rPr lang="en-GB" sz="1400" i="1" dirty="0" err="1" smtClean="0"/>
              <a:t>Ascher-Svanum</a:t>
            </a:r>
            <a:r>
              <a:rPr lang="en-GB" sz="1400" i="1" dirty="0" smtClean="0"/>
              <a:t> et al 2006</a:t>
            </a:r>
          </a:p>
          <a:p>
            <a:pPr>
              <a:lnSpc>
                <a:spcPct val="80000"/>
              </a:lnSpc>
              <a:buClr>
                <a:srgbClr val="000066"/>
              </a:buClr>
              <a:buSzPct val="75000"/>
              <a:buFont typeface="Arial" pitchFamily="34" charset="0"/>
              <a:buChar char="•"/>
              <a:defRPr/>
            </a:pPr>
            <a:r>
              <a:rPr lang="en-GB" sz="2400" dirty="0" smtClean="0"/>
              <a:t>Poor aftercare planning before discharge from inpatient care </a:t>
            </a:r>
          </a:p>
          <a:p>
            <a:pPr>
              <a:lnSpc>
                <a:spcPct val="80000"/>
              </a:lnSpc>
              <a:buClr>
                <a:srgbClr val="000066"/>
              </a:buClr>
              <a:buSzPct val="75000"/>
              <a:buFont typeface="Arial" pitchFamily="34" charset="0"/>
              <a:buChar char="•"/>
              <a:defRPr/>
            </a:pPr>
            <a:r>
              <a:rPr lang="en-GB" sz="2400" dirty="0" smtClean="0"/>
              <a:t>Poor follow-through with aftercare</a:t>
            </a:r>
          </a:p>
          <a:p>
            <a:pPr>
              <a:lnSpc>
                <a:spcPct val="80000"/>
              </a:lnSpc>
              <a:buClr>
                <a:srgbClr val="000066"/>
              </a:buClr>
              <a:buSzPct val="75000"/>
              <a:buFont typeface="Arial" pitchFamily="34" charset="0"/>
              <a:buChar char="•"/>
              <a:defRPr/>
            </a:pPr>
            <a:r>
              <a:rPr lang="en-GB" sz="2400" dirty="0" smtClean="0"/>
              <a:t>Poor interaction between the patient, family members, and carers</a:t>
            </a:r>
            <a:r>
              <a:rPr lang="en-GB" sz="1600" i="1" dirty="0" smtClean="0"/>
              <a:t>                                                      </a:t>
            </a:r>
            <a:r>
              <a:rPr lang="en-GB" sz="1400" i="1" dirty="0" err="1" smtClean="0"/>
              <a:t>Csernansky</a:t>
            </a:r>
            <a:r>
              <a:rPr lang="en-GB" sz="1400" i="1" dirty="0" smtClean="0"/>
              <a:t> &amp; </a:t>
            </a:r>
            <a:r>
              <a:rPr lang="en-GB" sz="1400" i="1" dirty="0" err="1" smtClean="0"/>
              <a:t>Schuchart</a:t>
            </a:r>
            <a:r>
              <a:rPr lang="en-GB" sz="1400" i="1" dirty="0" smtClean="0"/>
              <a:t>, 2002, </a:t>
            </a:r>
            <a:r>
              <a:rPr lang="en-US" sz="1400" i="1" dirty="0" smtClean="0"/>
              <a:t>Conley et al 2003</a:t>
            </a:r>
          </a:p>
          <a:p>
            <a:pPr>
              <a:lnSpc>
                <a:spcPct val="80000"/>
              </a:lnSpc>
              <a:buClr>
                <a:srgbClr val="000066"/>
              </a:buClr>
              <a:buSzPct val="75000"/>
              <a:buFont typeface="Arial" pitchFamily="34" charset="0"/>
              <a:buChar char="•"/>
              <a:defRPr/>
            </a:pPr>
            <a:endParaRPr lang="en-US" sz="900" dirty="0" smtClean="0"/>
          </a:p>
          <a:p>
            <a:pPr>
              <a:lnSpc>
                <a:spcPct val="80000"/>
              </a:lnSpc>
              <a:buClr>
                <a:srgbClr val="000066"/>
              </a:buClr>
              <a:buSzPct val="75000"/>
              <a:buFont typeface="Arial" pitchFamily="34" charset="0"/>
              <a:buChar char="•"/>
              <a:defRPr/>
            </a:pPr>
            <a:r>
              <a:rPr lang="en-US" sz="2400" dirty="0" smtClean="0"/>
              <a:t>Predicting which patients will be rehospitalisation by clinical estimates or models often no better than chance.</a:t>
            </a:r>
            <a:r>
              <a:rPr lang="en-US" sz="2000" dirty="0" smtClean="0"/>
              <a:t> </a:t>
            </a:r>
          </a:p>
          <a:p>
            <a:pPr>
              <a:lnSpc>
                <a:spcPct val="80000"/>
              </a:lnSpc>
              <a:buClr>
                <a:srgbClr val="001454"/>
              </a:buClr>
              <a:buSzPct val="75000"/>
              <a:buFontTx/>
              <a:buNone/>
              <a:defRPr/>
            </a:pPr>
            <a:r>
              <a:rPr lang="en-US" sz="1400" i="1" dirty="0" smtClean="0"/>
              <a:t>	                                                                                                </a:t>
            </a:r>
            <a:r>
              <a:rPr lang="en-US" sz="1400" i="1" dirty="0" err="1" smtClean="0"/>
              <a:t>Atakan</a:t>
            </a:r>
            <a:r>
              <a:rPr lang="en-US" sz="1400" i="1" dirty="0" smtClean="0"/>
              <a:t> </a:t>
            </a:r>
            <a:r>
              <a:rPr lang="en-US" sz="1400" i="1" dirty="0" err="1" smtClean="0"/>
              <a:t>etal</a:t>
            </a:r>
            <a:r>
              <a:rPr lang="en-US" sz="1400" i="1" dirty="0" smtClean="0"/>
              <a:t> 1990, </a:t>
            </a:r>
            <a:r>
              <a:rPr lang="en-US" sz="1400" i="1" dirty="0" err="1" smtClean="0"/>
              <a:t>Olfson</a:t>
            </a:r>
            <a:r>
              <a:rPr lang="en-US" sz="1400" i="1" dirty="0" smtClean="0"/>
              <a:t> et al 1999</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06400" y="228600"/>
            <a:ext cx="8467725" cy="561975"/>
          </a:xfrm>
        </p:spPr>
        <p:txBody>
          <a:bodyPr/>
          <a:lstStyle/>
          <a:p>
            <a:pPr algn="ctr"/>
            <a:r>
              <a:rPr lang="en-GB" sz="2800" smtClean="0">
                <a:solidFill>
                  <a:srgbClr val="000066"/>
                </a:solidFill>
                <a:latin typeface="Tahoma" pitchFamily="34" charset="0"/>
              </a:rPr>
              <a:t>SCHIZOPHRENIA: ADHERENCE TO MEDICATION</a:t>
            </a:r>
            <a:endParaRPr kumimoji="0" lang="en-GB" sz="2800" smtClean="0">
              <a:solidFill>
                <a:srgbClr val="000066"/>
              </a:solidFill>
            </a:endParaRPr>
          </a:p>
        </p:txBody>
      </p:sp>
      <p:sp>
        <p:nvSpPr>
          <p:cNvPr id="60419" name="Rectangle 3"/>
          <p:cNvSpPr>
            <a:spLocks noGrp="1" noChangeArrowheads="1"/>
          </p:cNvSpPr>
          <p:nvPr>
            <p:ph type="body" sz="half" idx="1"/>
          </p:nvPr>
        </p:nvSpPr>
        <p:spPr>
          <a:xfrm>
            <a:off x="152400" y="1168400"/>
            <a:ext cx="4546600" cy="5527675"/>
          </a:xfrm>
        </p:spPr>
        <p:txBody>
          <a:bodyPr/>
          <a:lstStyle/>
          <a:p>
            <a:pPr>
              <a:lnSpc>
                <a:spcPct val="80000"/>
              </a:lnSpc>
              <a:buClr>
                <a:schemeClr val="tx1"/>
              </a:buClr>
              <a:buSzPct val="75000"/>
              <a:buFontTx/>
              <a:buNone/>
              <a:defRPr/>
            </a:pPr>
            <a:r>
              <a:rPr kumimoji="0" lang="en-GB" sz="2400" b="1" dirty="0" smtClean="0">
                <a:solidFill>
                  <a:srgbClr val="000066"/>
                </a:solidFill>
              </a:rPr>
              <a:t>Non-adherence</a:t>
            </a:r>
          </a:p>
          <a:p>
            <a:pPr>
              <a:lnSpc>
                <a:spcPct val="80000"/>
              </a:lnSpc>
              <a:buClr>
                <a:srgbClr val="000066"/>
              </a:buClr>
              <a:buSzPct val="75000"/>
              <a:buFont typeface="Arial" pitchFamily="34" charset="0"/>
              <a:buChar char="•"/>
              <a:defRPr/>
            </a:pPr>
            <a:r>
              <a:rPr kumimoji="0" lang="en-GB" sz="2400" dirty="0" smtClean="0"/>
              <a:t>40–60% oral antipsychotics</a:t>
            </a:r>
          </a:p>
          <a:p>
            <a:pPr marL="0" indent="0" algn="r">
              <a:lnSpc>
                <a:spcPct val="80000"/>
              </a:lnSpc>
              <a:buClr>
                <a:srgbClr val="000066"/>
              </a:buClr>
              <a:buSzPct val="75000"/>
              <a:buFont typeface="Monotype Sorts" pitchFamily="2" charset="2"/>
              <a:buNone/>
              <a:defRPr/>
            </a:pPr>
            <a:r>
              <a:rPr kumimoji="0" lang="en-GB" altLang="zh-CN" sz="1400" i="1" dirty="0" smtClean="0">
                <a:ea typeface="SimSun" pitchFamily="2" charset="-122"/>
              </a:rPr>
              <a:t>	Haynes RB et al. Cochrane Database of Systematic Reviews 2008, Issue 2. Art. No.CD000011. </a:t>
            </a:r>
          </a:p>
          <a:p>
            <a:pPr>
              <a:lnSpc>
                <a:spcPct val="80000"/>
              </a:lnSpc>
              <a:buClr>
                <a:srgbClr val="000066"/>
              </a:buClr>
              <a:buSzPct val="75000"/>
              <a:buFont typeface="Arial" pitchFamily="34" charset="0"/>
              <a:buChar char="•"/>
              <a:defRPr/>
            </a:pPr>
            <a:r>
              <a:rPr kumimoji="0" lang="en-GB" sz="2400" dirty="0" smtClean="0">
                <a:cs typeface="Tahoma" pitchFamily="34" charset="0"/>
              </a:rPr>
              <a:t>~</a:t>
            </a:r>
            <a:r>
              <a:rPr kumimoji="0" lang="en-GB" sz="2400" dirty="0" smtClean="0"/>
              <a:t>25% depot preparations</a:t>
            </a:r>
          </a:p>
          <a:p>
            <a:pPr marL="0" indent="0" algn="r">
              <a:lnSpc>
                <a:spcPct val="80000"/>
              </a:lnSpc>
              <a:buClr>
                <a:srgbClr val="000066"/>
              </a:buClr>
              <a:buSzPct val="75000"/>
              <a:buFont typeface="Monotype Sorts" pitchFamily="2" charset="2"/>
              <a:buNone/>
              <a:defRPr/>
            </a:pPr>
            <a:r>
              <a:rPr kumimoji="0" lang="en-GB" sz="1400" i="1" dirty="0" smtClean="0"/>
              <a:t>	Young et al 1999, </a:t>
            </a:r>
            <a:r>
              <a:rPr kumimoji="0" lang="en-GB" sz="1400" i="1" dirty="0" err="1" smtClean="0"/>
              <a:t>Tattan</a:t>
            </a:r>
            <a:r>
              <a:rPr kumimoji="0" lang="en-GB" sz="1400" i="1" dirty="0" smtClean="0"/>
              <a:t> &amp; Creed 2001</a:t>
            </a:r>
          </a:p>
          <a:p>
            <a:pPr>
              <a:lnSpc>
                <a:spcPct val="80000"/>
              </a:lnSpc>
              <a:buClr>
                <a:srgbClr val="000066"/>
              </a:buClr>
              <a:buSzPct val="75000"/>
              <a:buFont typeface="Arial" pitchFamily="34" charset="0"/>
              <a:buChar char="•"/>
              <a:defRPr/>
            </a:pPr>
            <a:r>
              <a:rPr kumimoji="0" lang="en-GB" sz="2400" dirty="0" smtClean="0"/>
              <a:t>First-episode patients: around 50% in first year of medication</a:t>
            </a:r>
          </a:p>
          <a:p>
            <a:pPr marL="0" indent="0" algn="r">
              <a:lnSpc>
                <a:spcPct val="80000"/>
              </a:lnSpc>
              <a:buClr>
                <a:srgbClr val="000066"/>
              </a:buClr>
              <a:buSzPct val="75000"/>
              <a:buFont typeface="Monotype Sorts" pitchFamily="2" charset="2"/>
              <a:buNone/>
              <a:defRPr/>
            </a:pPr>
            <a:r>
              <a:rPr kumimoji="0" lang="en-GB" altLang="zh-CN" sz="1400" i="1" dirty="0" smtClean="0">
                <a:ea typeface="SimSun" pitchFamily="2" charset="-122"/>
              </a:rPr>
              <a:t>	</a:t>
            </a:r>
            <a:r>
              <a:rPr kumimoji="0" lang="en-GB" altLang="zh-CN" sz="1400" i="1" dirty="0" err="1" smtClean="0">
                <a:ea typeface="SimSun" pitchFamily="2" charset="-122"/>
              </a:rPr>
              <a:t>Coldham</a:t>
            </a:r>
            <a:r>
              <a:rPr kumimoji="0" lang="en-GB" altLang="zh-CN" sz="1400" i="1" dirty="0" smtClean="0">
                <a:ea typeface="SimSun" pitchFamily="2" charset="-122"/>
              </a:rPr>
              <a:t> EL, et al. </a:t>
            </a:r>
            <a:r>
              <a:rPr kumimoji="0" lang="en-GB" altLang="zh-CN" sz="1400" i="1" dirty="0" err="1" smtClean="0">
                <a:ea typeface="SimSun" pitchFamily="2" charset="-122"/>
              </a:rPr>
              <a:t>Acta</a:t>
            </a:r>
            <a:r>
              <a:rPr kumimoji="0" lang="en-GB" altLang="zh-CN" sz="1400" i="1" dirty="0" smtClean="0">
                <a:ea typeface="SimSun" pitchFamily="2" charset="-122"/>
              </a:rPr>
              <a:t> </a:t>
            </a:r>
            <a:r>
              <a:rPr kumimoji="0" lang="en-GB" altLang="zh-CN" sz="1400" i="1" dirty="0" err="1" smtClean="0">
                <a:ea typeface="SimSun" pitchFamily="2" charset="-122"/>
              </a:rPr>
              <a:t>Psychiat</a:t>
            </a:r>
            <a:r>
              <a:rPr kumimoji="0" lang="en-GB" altLang="zh-CN" sz="1400" i="1" dirty="0" smtClean="0">
                <a:ea typeface="SimSun" pitchFamily="2" charset="-122"/>
              </a:rPr>
              <a:t> </a:t>
            </a:r>
            <a:r>
              <a:rPr kumimoji="0" lang="en-GB" altLang="zh-CN" sz="1400" i="1" dirty="0" err="1" smtClean="0">
                <a:ea typeface="SimSun" pitchFamily="2" charset="-122"/>
              </a:rPr>
              <a:t>Scand</a:t>
            </a:r>
            <a:r>
              <a:rPr kumimoji="0" lang="en-GB" altLang="zh-CN" sz="1400" i="1" dirty="0" smtClean="0">
                <a:ea typeface="SimSun" pitchFamily="2" charset="-122"/>
              </a:rPr>
              <a:t> 2002;106:286-290</a:t>
            </a:r>
            <a:endParaRPr kumimoji="0" lang="en-GB" sz="1400" i="1" dirty="0" smtClean="0"/>
          </a:p>
          <a:p>
            <a:pPr>
              <a:lnSpc>
                <a:spcPct val="80000"/>
              </a:lnSpc>
              <a:buClr>
                <a:srgbClr val="000066"/>
              </a:buClr>
              <a:buSzPct val="75000"/>
              <a:buFont typeface="Arial" pitchFamily="34" charset="0"/>
              <a:buChar char="•"/>
              <a:defRPr/>
            </a:pPr>
            <a:r>
              <a:rPr lang="en-GB" altLang="zh-CN" sz="2400" dirty="0" smtClean="0">
                <a:ea typeface="SimSun" pitchFamily="2" charset="-122"/>
              </a:rPr>
              <a:t>‘Roughly </a:t>
            </a:r>
            <a:r>
              <a:rPr lang="en-GB" altLang="zh-CN" sz="2400" dirty="0">
                <a:ea typeface="SimSun" pitchFamily="2" charset="-122"/>
              </a:rPr>
              <a:t>50% of patients take less than 70% of prescribed </a:t>
            </a:r>
            <a:r>
              <a:rPr lang="en-GB" altLang="zh-CN" sz="2400" dirty="0" smtClean="0">
                <a:ea typeface="SimSun" pitchFamily="2" charset="-122"/>
              </a:rPr>
              <a:t>doses’ </a:t>
            </a:r>
          </a:p>
          <a:p>
            <a:pPr marL="0" indent="0">
              <a:lnSpc>
                <a:spcPct val="80000"/>
              </a:lnSpc>
              <a:buClr>
                <a:srgbClr val="008080"/>
              </a:buClr>
              <a:buSzPct val="75000"/>
              <a:buFont typeface="Monotype Sorts" pitchFamily="2" charset="2"/>
              <a:buNone/>
              <a:defRPr/>
            </a:pPr>
            <a:r>
              <a:rPr lang="en-GB" altLang="zh-CN" sz="1400" i="1" dirty="0" smtClean="0">
                <a:ea typeface="SimSun" pitchFamily="2" charset="-122"/>
              </a:rPr>
              <a:t>               Goff DC et al. </a:t>
            </a:r>
            <a:r>
              <a:rPr lang="pl-PL" altLang="zh-CN" sz="1400" i="1" dirty="0" smtClean="0">
                <a:ea typeface="SimSun" pitchFamily="2" charset="-122"/>
              </a:rPr>
              <a:t>J </a:t>
            </a:r>
            <a:r>
              <a:rPr lang="pl-PL" altLang="zh-CN" sz="1400" i="1" dirty="0">
                <a:ea typeface="SimSun" pitchFamily="2" charset="-122"/>
              </a:rPr>
              <a:t>Clin </a:t>
            </a:r>
            <a:r>
              <a:rPr lang="pl-PL" altLang="zh-CN" sz="1400" i="1" dirty="0" smtClean="0">
                <a:ea typeface="SimSun" pitchFamily="2" charset="-122"/>
              </a:rPr>
              <a:t>Psychiatry 2011</a:t>
            </a:r>
            <a:r>
              <a:rPr lang="en-GB" altLang="zh-CN" sz="1400" i="1" dirty="0" smtClean="0">
                <a:ea typeface="SimSun" pitchFamily="2" charset="-122"/>
              </a:rPr>
              <a:t>;</a:t>
            </a:r>
            <a:r>
              <a:rPr lang="pl-PL" altLang="zh-CN" sz="1400" i="1" dirty="0" smtClean="0">
                <a:ea typeface="SimSun" pitchFamily="2" charset="-122"/>
              </a:rPr>
              <a:t>72:e13</a:t>
            </a:r>
            <a:endParaRPr lang="en-GB" altLang="zh-CN" sz="1400" i="1" dirty="0" smtClean="0">
              <a:ea typeface="SimSun" pitchFamily="2" charset="-122"/>
            </a:endParaRPr>
          </a:p>
        </p:txBody>
      </p:sp>
      <p:graphicFrame>
        <p:nvGraphicFramePr>
          <p:cNvPr id="2" name="Object 5"/>
          <p:cNvGraphicFramePr>
            <a:graphicFrameLocks noGrp="1" noChangeAspect="1"/>
          </p:cNvGraphicFramePr>
          <p:nvPr>
            <p:ph sz="half" idx="4294967295"/>
          </p:nvPr>
        </p:nvGraphicFramePr>
        <p:xfrm>
          <a:off x="4454525" y="1190625"/>
          <a:ext cx="5146675" cy="4883150"/>
        </p:xfrm>
        <a:graphic>
          <a:graphicData uri="http://schemas.openxmlformats.org/drawingml/2006/chart">
            <c:chart xmlns:c="http://schemas.openxmlformats.org/drawingml/2006/chart" xmlns:r="http://schemas.openxmlformats.org/officeDocument/2006/relationships" r:id="rId3"/>
          </a:graphicData>
        </a:graphic>
      </p:graphicFrame>
      <p:sp>
        <p:nvSpPr>
          <p:cNvPr id="74757" name="Text Box 6"/>
          <p:cNvSpPr txBox="1">
            <a:spLocks noChangeArrowheads="1"/>
          </p:cNvSpPr>
          <p:nvPr/>
        </p:nvSpPr>
        <p:spPr bwMode="auto">
          <a:xfrm>
            <a:off x="4649788" y="1023938"/>
            <a:ext cx="15144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600">
                <a:solidFill>
                  <a:schemeClr val="tx1"/>
                </a:solidFill>
              </a:rPr>
              <a:t>Mean rate of adherence</a:t>
            </a:r>
            <a:br>
              <a:rPr lang="en-GB" sz="1600">
                <a:solidFill>
                  <a:schemeClr val="tx1"/>
                </a:solidFill>
              </a:rPr>
            </a:br>
            <a:r>
              <a:rPr lang="en-GB" sz="1600">
                <a:solidFill>
                  <a:schemeClr val="tx1"/>
                </a:solidFill>
              </a:rPr>
              <a:t>(%)</a:t>
            </a:r>
          </a:p>
        </p:txBody>
      </p:sp>
      <p:sp>
        <p:nvSpPr>
          <p:cNvPr id="74758" name="Text Box 7"/>
          <p:cNvSpPr txBox="1">
            <a:spLocks noChangeArrowheads="1"/>
          </p:cNvSpPr>
          <p:nvPr/>
        </p:nvSpPr>
        <p:spPr bwMode="auto">
          <a:xfrm>
            <a:off x="6389688" y="5653088"/>
            <a:ext cx="2568575" cy="336550"/>
          </a:xfrm>
          <a:prstGeom prst="rect">
            <a:avLst/>
          </a:prstGeom>
          <a:noFill/>
          <a:ln>
            <a:noFill/>
          </a:ln>
          <a:effectLst/>
          <a:extLst>
            <a:ext uri="{909E8E84-426E-40DD-AFC4-6F175D3DCCD1}">
              <a14:hiddenFill xmlns:a14="http://schemas.microsoft.com/office/drawing/2010/main">
                <a:solidFill>
                  <a:srgbClr val="FF3399"/>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600" i="1">
                <a:solidFill>
                  <a:schemeClr val="tx1"/>
                </a:solidFill>
              </a:rPr>
              <a:t>Cramer &amp; Rosenheck 1998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1000"/>
                                  </p:stCondLst>
                                  <p:childTnLst>
                                    <p:set>
                                      <p:cBhvr>
                                        <p:cTn id="11"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12" dur="500"/>
                                        <p:tgtEl>
                                          <p:spTgt spid="2">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1000"/>
                                  </p:stCondLst>
                                  <p:childTnLst>
                                    <p:set>
                                      <p:cBhvr>
                                        <p:cTn id="16"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wipe(down)">
                                      <p:cBhvr>
                                        <p:cTn id="17" dur="500"/>
                                        <p:tgtEl>
                                          <p:spTgt spid="2">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1000"/>
                                  </p:stCondLst>
                                  <p:childTnLst>
                                    <p:set>
                                      <p:cBhvr>
                                        <p:cTn id="21" dur="1" fill="hold">
                                          <p:stCondLst>
                                            <p:cond delay="0"/>
                                          </p:stCondLst>
                                        </p:cTn>
                                        <p:tgtEl>
                                          <p:spTgt spid="2">
                                            <p:graphicEl>
                                              <a:chart seriesIdx="0" categoryIdx="2" bldStep="ptInSeries"/>
                                            </p:graphicEl>
                                          </p:spTgt>
                                        </p:tgtEl>
                                        <p:attrNameLst>
                                          <p:attrName>style.visibility</p:attrName>
                                        </p:attrNameLst>
                                      </p:cBhvr>
                                      <p:to>
                                        <p:strVal val="visible"/>
                                      </p:to>
                                    </p:set>
                                    <p:animEffect transition="in" filter="wipe(down)">
                                      <p:cBhvr>
                                        <p:cTn id="22" dur="500"/>
                                        <p:tgtEl>
                                          <p:spTgt spid="2">
                                            <p:graphicEl>
                                              <a:chart seriesIdx="0"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El"/>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25438"/>
            <a:ext cx="87153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8425" y="4735513"/>
            <a:ext cx="8926513" cy="2032000"/>
          </a:xfrm>
          <a:prstGeom prst="rect">
            <a:avLst/>
          </a:prstGeom>
          <a:noFill/>
        </p:spPr>
        <p:txBody>
          <a:bodyPr>
            <a:spAutoFit/>
          </a:bodyPr>
          <a:lstStyle/>
          <a:p>
            <a:pPr marL="285750" indent="-285750">
              <a:buClr>
                <a:srgbClr val="000066"/>
              </a:buClr>
              <a:buSzPct val="75000"/>
              <a:buFont typeface="Arial" pitchFamily="34" charset="0"/>
              <a:buChar char="•"/>
              <a:defRPr/>
            </a:pPr>
            <a:r>
              <a:rPr lang="en-GB" sz="1800" dirty="0">
                <a:solidFill>
                  <a:schemeClr val="tx1"/>
                </a:solidFill>
              </a:rPr>
              <a:t>Cohort of 49 recent-onset schizophrenia patients on SGA medication over 18m</a:t>
            </a:r>
          </a:p>
          <a:p>
            <a:pPr marL="285750" indent="-285750">
              <a:buClr>
                <a:srgbClr val="000066"/>
              </a:buClr>
              <a:buSzPct val="75000"/>
              <a:buFont typeface="Arial" pitchFamily="34" charset="0"/>
              <a:buChar char="•"/>
              <a:defRPr/>
            </a:pPr>
            <a:r>
              <a:rPr lang="en-GB" sz="1800" dirty="0">
                <a:solidFill>
                  <a:schemeClr val="tx1"/>
                </a:solidFill>
              </a:rPr>
              <a:t>Medication adherence: self-report; clinician judgement; pill counts (every 1-2 </a:t>
            </a:r>
            <a:r>
              <a:rPr lang="en-GB" sz="1800" dirty="0" err="1">
                <a:solidFill>
                  <a:schemeClr val="tx1"/>
                </a:solidFill>
              </a:rPr>
              <a:t>wks</a:t>
            </a:r>
            <a:r>
              <a:rPr lang="en-GB" sz="1800" dirty="0">
                <a:solidFill>
                  <a:schemeClr val="tx1"/>
                </a:solidFill>
              </a:rPr>
              <a:t>); plasma drug levels (every 4 </a:t>
            </a:r>
            <a:r>
              <a:rPr lang="en-GB" sz="1800" dirty="0" err="1">
                <a:solidFill>
                  <a:schemeClr val="tx1"/>
                </a:solidFill>
              </a:rPr>
              <a:t>wks</a:t>
            </a:r>
            <a:r>
              <a:rPr lang="en-GB" sz="1800" dirty="0">
                <a:solidFill>
                  <a:schemeClr val="tx1"/>
                </a:solidFill>
              </a:rPr>
              <a:t>)</a:t>
            </a:r>
          </a:p>
          <a:p>
            <a:pPr marL="285750" indent="-285750">
              <a:buClr>
                <a:srgbClr val="000066"/>
              </a:buClr>
              <a:buFont typeface="Arial" pitchFamily="34" charset="0"/>
              <a:buChar char="•"/>
              <a:defRPr/>
            </a:pPr>
            <a:r>
              <a:rPr lang="en-GB" sz="1800" dirty="0">
                <a:solidFill>
                  <a:schemeClr val="tx1"/>
                </a:solidFill>
              </a:rPr>
              <a:t>Significant risk of exacerbation/relapse in early treatment associated with:</a:t>
            </a:r>
          </a:p>
          <a:p>
            <a:pPr marL="742950" lvl="1" indent="-285750">
              <a:buClr>
                <a:srgbClr val="000066"/>
              </a:buClr>
              <a:buSzPct val="75000"/>
              <a:buFont typeface="Arial" pitchFamily="34" charset="0"/>
              <a:buChar char="•"/>
              <a:defRPr/>
            </a:pPr>
            <a:r>
              <a:rPr lang="en-GB" sz="1800" dirty="0">
                <a:solidFill>
                  <a:schemeClr val="tx1"/>
                </a:solidFill>
              </a:rPr>
              <a:t>Periods of partial adherence (50-75% of prescribed dosage)</a:t>
            </a:r>
          </a:p>
          <a:p>
            <a:pPr marL="742950" lvl="1" indent="-285750">
              <a:buClr>
                <a:srgbClr val="000066"/>
              </a:buClr>
              <a:buSzPct val="75000"/>
              <a:buFont typeface="Arial" pitchFamily="34" charset="0"/>
              <a:buChar char="•"/>
              <a:defRPr/>
            </a:pPr>
            <a:r>
              <a:rPr lang="en-GB" sz="1800" dirty="0">
                <a:solidFill>
                  <a:schemeClr val="tx1"/>
                </a:solidFill>
              </a:rPr>
              <a:t>Relatively brief periods (≥2 consecutive </a:t>
            </a:r>
            <a:r>
              <a:rPr lang="en-GB" sz="1800" dirty="0" err="1">
                <a:solidFill>
                  <a:schemeClr val="tx1"/>
                </a:solidFill>
              </a:rPr>
              <a:t>wks</a:t>
            </a:r>
            <a:r>
              <a:rPr lang="en-GB" sz="1800" dirty="0">
                <a:solidFill>
                  <a:schemeClr val="tx1"/>
                </a:solidFill>
              </a:rPr>
              <a:t>) of partial or full non-adherence</a:t>
            </a:r>
          </a:p>
          <a:p>
            <a:pPr lvl="1" algn="r">
              <a:buClr>
                <a:srgbClr val="008080"/>
              </a:buClr>
              <a:buSzPct val="75000"/>
              <a:defRPr/>
            </a:pPr>
            <a:r>
              <a:rPr lang="en-GB" sz="1600" i="1" dirty="0" err="1">
                <a:solidFill>
                  <a:schemeClr val="tx1"/>
                </a:solidFill>
              </a:rPr>
              <a:t>Subotnik</a:t>
            </a:r>
            <a:r>
              <a:rPr lang="en-GB" sz="1600" i="1" dirty="0">
                <a:solidFill>
                  <a:schemeClr val="tx1"/>
                </a:solidFill>
              </a:rPr>
              <a:t> et al. Am J Psychiatry 2011;168:286</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15900" y="280988"/>
            <a:ext cx="8712200" cy="839787"/>
          </a:xfrm>
        </p:spPr>
        <p:txBody>
          <a:bodyPr/>
          <a:lstStyle/>
          <a:p>
            <a:pPr algn="ctr"/>
            <a:r>
              <a:rPr lang="en-GB" sz="2800" smtClean="0">
                <a:solidFill>
                  <a:srgbClr val="000066"/>
                </a:solidFill>
                <a:latin typeface="Tahoma" pitchFamily="34" charset="0"/>
              </a:rPr>
              <a:t>SCHIZOPHRENIA</a:t>
            </a:r>
            <a:r>
              <a:rPr lang="en-GB" sz="2800" smtClean="0">
                <a:solidFill>
                  <a:srgbClr val="001454"/>
                </a:solidFill>
                <a:latin typeface="Tahoma" pitchFamily="34" charset="0"/>
              </a:rPr>
              <a:t/>
            </a:r>
            <a:br>
              <a:rPr lang="en-GB" sz="2800" smtClean="0">
                <a:solidFill>
                  <a:srgbClr val="001454"/>
                </a:solidFill>
                <a:latin typeface="Tahoma" pitchFamily="34" charset="0"/>
              </a:rPr>
            </a:br>
            <a:r>
              <a:rPr lang="en-GB" sz="2800" smtClean="0">
                <a:solidFill>
                  <a:schemeClr val="tx1"/>
                </a:solidFill>
                <a:latin typeface="Tahoma" pitchFamily="34" charset="0"/>
              </a:rPr>
              <a:t>ADHERENCE TO MEDICATION</a:t>
            </a:r>
            <a:endParaRPr lang="en-US" sz="2800" smtClean="0">
              <a:solidFill>
                <a:schemeClr val="tx1"/>
              </a:solidFill>
              <a:latin typeface="Tahoma" pitchFamily="34" charset="0"/>
            </a:endParaRPr>
          </a:p>
        </p:txBody>
      </p:sp>
      <p:sp>
        <p:nvSpPr>
          <p:cNvPr id="76803" name="Rectangle 3"/>
          <p:cNvSpPr>
            <a:spLocks noGrp="1" noChangeArrowheads="1"/>
          </p:cNvSpPr>
          <p:nvPr>
            <p:ph type="body" sz="half" idx="2"/>
          </p:nvPr>
        </p:nvSpPr>
        <p:spPr>
          <a:xfrm>
            <a:off x="195263" y="1249363"/>
            <a:ext cx="8720137" cy="5337175"/>
          </a:xfrm>
        </p:spPr>
        <p:txBody>
          <a:bodyPr/>
          <a:lstStyle/>
          <a:p>
            <a:pPr>
              <a:lnSpc>
                <a:spcPct val="80000"/>
              </a:lnSpc>
              <a:buFontTx/>
              <a:buNone/>
            </a:pPr>
            <a:r>
              <a:rPr lang="en-GB" sz="2000" b="1" smtClean="0">
                <a:solidFill>
                  <a:srgbClr val="000066"/>
                </a:solidFill>
              </a:rPr>
              <a:t>Relapse</a:t>
            </a:r>
            <a:endParaRPr lang="en-GB" sz="2000" smtClean="0">
              <a:solidFill>
                <a:srgbClr val="000066"/>
              </a:solidFill>
            </a:endParaRPr>
          </a:p>
          <a:p>
            <a:pPr>
              <a:lnSpc>
                <a:spcPct val="80000"/>
              </a:lnSpc>
              <a:buClr>
                <a:srgbClr val="001454"/>
              </a:buClr>
              <a:buSzPct val="75000"/>
              <a:buFontTx/>
              <a:buChar char="•"/>
            </a:pPr>
            <a:r>
              <a:rPr lang="en-GB" sz="2000" smtClean="0"/>
              <a:t>Non-adherence associated with 3.5 fold increased likelihood of relapse</a:t>
            </a:r>
          </a:p>
          <a:p>
            <a:pPr algn="r">
              <a:lnSpc>
                <a:spcPct val="80000"/>
              </a:lnSpc>
              <a:buClr>
                <a:srgbClr val="001454"/>
              </a:buClr>
              <a:buSzPct val="75000"/>
              <a:buFontTx/>
              <a:buNone/>
            </a:pPr>
            <a:r>
              <a:rPr lang="en-GB" sz="1600" i="1" smtClean="0"/>
              <a:t>     Fenton et al 1997, Robinson et al 1999</a:t>
            </a:r>
          </a:p>
          <a:p>
            <a:pPr>
              <a:lnSpc>
                <a:spcPct val="80000"/>
              </a:lnSpc>
              <a:buClr>
                <a:schemeClr val="tx1"/>
              </a:buClr>
              <a:buSzPct val="75000"/>
              <a:buFontTx/>
              <a:buChar char="•"/>
            </a:pPr>
            <a:r>
              <a:rPr lang="en-GB" sz="2000" smtClean="0"/>
              <a:t>In recent-onset schizophrenia, non-adherence associated with: increased frequency of relapse, persistent psychotic symptoms and increased risk of being admitted to hospital</a:t>
            </a:r>
            <a:r>
              <a:rPr lang="en-GB" sz="1800" i="1" smtClean="0"/>
              <a:t>                 </a:t>
            </a:r>
            <a:r>
              <a:rPr lang="en-GB" sz="1600" i="1" smtClean="0"/>
              <a:t>Morken et al. BMC Psychiatry 2008, 8:32</a:t>
            </a:r>
            <a:r>
              <a:rPr lang="en-GB" sz="1800" smtClean="0"/>
              <a:t> </a:t>
            </a:r>
            <a:endParaRPr lang="en-GB" sz="1800" i="1" smtClean="0"/>
          </a:p>
          <a:p>
            <a:pPr>
              <a:lnSpc>
                <a:spcPct val="80000"/>
              </a:lnSpc>
              <a:buFont typeface="Monotype Sorts" pitchFamily="2" charset="2"/>
              <a:buNone/>
            </a:pPr>
            <a:endParaRPr lang="en-GB" sz="1000" i="1" smtClean="0"/>
          </a:p>
          <a:p>
            <a:pPr>
              <a:lnSpc>
                <a:spcPct val="80000"/>
              </a:lnSpc>
              <a:buClr>
                <a:srgbClr val="001454"/>
              </a:buClr>
              <a:buSzPct val="75000"/>
              <a:buFontTx/>
              <a:buNone/>
            </a:pPr>
            <a:r>
              <a:rPr lang="en-GB" sz="2000" b="1" smtClean="0">
                <a:solidFill>
                  <a:srgbClr val="000066"/>
                </a:solidFill>
              </a:rPr>
              <a:t>Rehospitalisation</a:t>
            </a:r>
          </a:p>
          <a:p>
            <a:pPr>
              <a:lnSpc>
                <a:spcPct val="80000"/>
              </a:lnSpc>
              <a:buClr>
                <a:srgbClr val="001454"/>
              </a:buClr>
              <a:buSzPct val="75000"/>
              <a:buFontTx/>
              <a:buChar char="•"/>
            </a:pPr>
            <a:r>
              <a:rPr lang="en-GB" sz="2000" smtClean="0"/>
              <a:t>Non-adherence accounts for 40% of rehospitalisation costs within 2 years                                                                     </a:t>
            </a:r>
            <a:r>
              <a:rPr lang="en-GB" sz="1600" i="1" smtClean="0"/>
              <a:t>Weiden &amp; Olfson 1995</a:t>
            </a:r>
          </a:p>
          <a:p>
            <a:pPr>
              <a:lnSpc>
                <a:spcPct val="80000"/>
              </a:lnSpc>
              <a:buClr>
                <a:srgbClr val="001454"/>
              </a:buClr>
              <a:buSzPct val="75000"/>
              <a:buFontTx/>
              <a:buNone/>
            </a:pPr>
            <a:endParaRPr lang="en-GB" sz="1000" i="1" smtClean="0"/>
          </a:p>
          <a:p>
            <a:pPr>
              <a:lnSpc>
                <a:spcPct val="80000"/>
              </a:lnSpc>
              <a:buClr>
                <a:srgbClr val="001454"/>
              </a:buClr>
              <a:buSzPct val="75000"/>
              <a:buFontTx/>
              <a:buNone/>
            </a:pPr>
            <a:r>
              <a:rPr lang="en-GB" sz="2000" b="1" smtClean="0">
                <a:solidFill>
                  <a:srgbClr val="000066"/>
                </a:solidFill>
              </a:rPr>
              <a:t>Time to remission</a:t>
            </a:r>
            <a:endParaRPr lang="en-GB" sz="2000" smtClean="0">
              <a:solidFill>
                <a:srgbClr val="000066"/>
              </a:solidFill>
            </a:endParaRPr>
          </a:p>
          <a:p>
            <a:pPr>
              <a:lnSpc>
                <a:spcPct val="80000"/>
              </a:lnSpc>
              <a:buClr>
                <a:srgbClr val="001454"/>
              </a:buClr>
              <a:buSzPct val="75000"/>
              <a:buFontTx/>
              <a:buChar char="•"/>
            </a:pPr>
            <a:r>
              <a:rPr lang="en-GB" sz="2000" smtClean="0"/>
              <a:t>Repeated relapse, often associated with poor adherence, associated with increased difficulty or delay in achieving remission        </a:t>
            </a:r>
            <a:r>
              <a:rPr lang="en-GB" sz="1600" i="1" smtClean="0"/>
              <a:t>Leucht &amp; Heres 2006</a:t>
            </a:r>
          </a:p>
          <a:p>
            <a:pPr>
              <a:lnSpc>
                <a:spcPct val="80000"/>
              </a:lnSpc>
              <a:buClr>
                <a:srgbClr val="001454"/>
              </a:buClr>
              <a:buSzPct val="75000"/>
              <a:buFontTx/>
              <a:buNone/>
            </a:pPr>
            <a:endParaRPr lang="en-GB" sz="900" i="1" smtClean="0"/>
          </a:p>
          <a:p>
            <a:pPr>
              <a:lnSpc>
                <a:spcPct val="80000"/>
              </a:lnSpc>
              <a:buClr>
                <a:srgbClr val="001454"/>
              </a:buClr>
              <a:buSzPct val="75000"/>
              <a:buFontTx/>
              <a:buNone/>
            </a:pPr>
            <a:r>
              <a:rPr lang="en-GB" sz="2000" b="1" smtClean="0">
                <a:solidFill>
                  <a:srgbClr val="000066"/>
                </a:solidFill>
              </a:rPr>
              <a:t>Attempted suicide</a:t>
            </a:r>
          </a:p>
          <a:p>
            <a:pPr>
              <a:lnSpc>
                <a:spcPct val="80000"/>
              </a:lnSpc>
              <a:buClr>
                <a:srgbClr val="001454"/>
              </a:buClr>
              <a:buSzPct val="75000"/>
              <a:buFontTx/>
              <a:buChar char="•"/>
            </a:pPr>
            <a:r>
              <a:rPr lang="en-GB" sz="2000" smtClean="0"/>
              <a:t>Risk of suicide attempt and mortality due to suicide significantly higher in patients with schizophrenia not adhering to medication </a:t>
            </a:r>
          </a:p>
          <a:p>
            <a:pPr marL="762000" lvl="1" indent="-304800" algn="r">
              <a:lnSpc>
                <a:spcPct val="80000"/>
              </a:lnSpc>
              <a:buClr>
                <a:srgbClr val="001454"/>
              </a:buClr>
              <a:buSzPct val="75000"/>
              <a:buFontTx/>
              <a:buNone/>
            </a:pPr>
            <a:r>
              <a:rPr lang="en-GB" sz="1600" i="1" smtClean="0"/>
              <a:t>Leucht &amp; Heres 2006, Tiihonen et al 2006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0" y="247650"/>
            <a:ext cx="9144000" cy="112395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a:solidFill>
                  <a:srgbClr val="000066"/>
                </a:solidFill>
              </a:rPr>
              <a:t>RELAPSE OF SCHIZOPHRENIA</a:t>
            </a:r>
            <a:br>
              <a:rPr lang="en-GB" sz="3200">
                <a:solidFill>
                  <a:srgbClr val="000066"/>
                </a:solidFill>
              </a:rPr>
            </a:br>
            <a:r>
              <a:rPr lang="en-GB" sz="3200">
                <a:solidFill>
                  <a:srgbClr val="000066"/>
                </a:solidFill>
              </a:rPr>
              <a:t>FGA DEPOTS VERSUS ORAL MEDICATION</a:t>
            </a:r>
            <a:endParaRPr lang="en-US" sz="1400">
              <a:solidFill>
                <a:srgbClr val="000066"/>
              </a:solidFill>
              <a:latin typeface="Arial" pitchFamily="34" charset="0"/>
            </a:endParaRPr>
          </a:p>
        </p:txBody>
      </p:sp>
      <p:graphicFrame>
        <p:nvGraphicFramePr>
          <p:cNvPr id="2" name="Table 1"/>
          <p:cNvGraphicFramePr>
            <a:graphicFrameLocks noGrp="1"/>
          </p:cNvGraphicFramePr>
          <p:nvPr/>
        </p:nvGraphicFramePr>
        <p:xfrm>
          <a:off x="1277938" y="1646238"/>
          <a:ext cx="6096000" cy="4527550"/>
        </p:xfrm>
        <a:graphic>
          <a:graphicData uri="http://schemas.openxmlformats.org/drawingml/2006/table">
            <a:tbl>
              <a:tblPr firstRow="1" bandRow="1">
                <a:tableStyleId>{00A15C55-8517-42AA-B614-E9B94910E393}</a:tableStyleId>
              </a:tblPr>
              <a:tblGrid>
                <a:gridCol w="2730393"/>
                <a:gridCol w="725116"/>
                <a:gridCol w="1116491"/>
                <a:gridCol w="1524000"/>
              </a:tblGrid>
              <a:tr h="1189054">
                <a:tc>
                  <a:txBody>
                    <a:bodyPr/>
                    <a:lstStyle/>
                    <a:p>
                      <a:endParaRPr lang="en-GB" sz="1800" b="0" dirty="0" smtClean="0"/>
                    </a:p>
                    <a:p>
                      <a:r>
                        <a:rPr lang="en-GB" sz="1800" b="0" dirty="0" smtClean="0"/>
                        <a:t>Investigators</a:t>
                      </a:r>
                      <a:endParaRPr lang="en-GB" sz="1800" b="0" dirty="0"/>
                    </a:p>
                  </a:txBody>
                  <a:tcPr marT="45733" marB="45733">
                    <a:solidFill>
                      <a:srgbClr val="000066"/>
                    </a:solidFill>
                  </a:tcPr>
                </a:tc>
                <a:tc>
                  <a:txBody>
                    <a:bodyPr/>
                    <a:lstStyle/>
                    <a:p>
                      <a:pPr algn="ctr"/>
                      <a:endParaRPr lang="en-GB" sz="1800" b="0" dirty="0" smtClean="0"/>
                    </a:p>
                    <a:p>
                      <a:pPr algn="ctr"/>
                      <a:r>
                        <a:rPr lang="en-GB" sz="1800" b="0" dirty="0" smtClean="0"/>
                        <a:t>n</a:t>
                      </a:r>
                      <a:endParaRPr lang="en-GB" sz="1800" b="0" dirty="0"/>
                    </a:p>
                  </a:txBody>
                  <a:tcPr marT="45733" marB="45733">
                    <a:solidFill>
                      <a:srgbClr val="000066"/>
                    </a:solidFill>
                  </a:tcPr>
                </a:tc>
                <a:tc>
                  <a:txBody>
                    <a:bodyPr/>
                    <a:lstStyle/>
                    <a:p>
                      <a:endParaRPr lang="en-GB" sz="1800" b="0" dirty="0" smtClean="0"/>
                    </a:p>
                    <a:p>
                      <a:r>
                        <a:rPr lang="en-GB" sz="1800" b="0" dirty="0" smtClean="0"/>
                        <a:t>Duration</a:t>
                      </a:r>
                    </a:p>
                    <a:p>
                      <a:r>
                        <a:rPr lang="en-GB" sz="1800" b="0" dirty="0" smtClean="0"/>
                        <a:t>(months)</a:t>
                      </a:r>
                      <a:endParaRPr lang="en-GB" sz="1800" b="0" dirty="0"/>
                    </a:p>
                  </a:txBody>
                  <a:tcPr marT="45733" marB="45733">
                    <a:solidFill>
                      <a:srgbClr val="000066"/>
                    </a:solidFill>
                  </a:tcPr>
                </a:tc>
                <a:tc>
                  <a:txBody>
                    <a:bodyPr/>
                    <a:lstStyle/>
                    <a:p>
                      <a:pPr algn="ctr"/>
                      <a:r>
                        <a:rPr lang="en-GB" sz="1800" b="0" dirty="0" smtClean="0"/>
                        <a:t>Relapse</a:t>
                      </a:r>
                    </a:p>
                    <a:p>
                      <a:pPr algn="ctr"/>
                      <a:r>
                        <a:rPr lang="en-GB" sz="1800" b="0" dirty="0" smtClean="0"/>
                        <a:t>% difference (oral minus depot)</a:t>
                      </a:r>
                      <a:endParaRPr lang="en-GB" sz="1800" b="0" dirty="0"/>
                    </a:p>
                  </a:txBody>
                  <a:tcPr marT="45733" marB="45733">
                    <a:solidFill>
                      <a:srgbClr val="000066"/>
                    </a:solidFill>
                  </a:tcPr>
                </a:tc>
              </a:tr>
              <a:tr h="370944">
                <a:tc>
                  <a:txBody>
                    <a:bodyPr/>
                    <a:lstStyle/>
                    <a:p>
                      <a:r>
                        <a:rPr lang="en-GB" sz="1800" dirty="0" smtClean="0"/>
                        <a:t>Crawford &amp; Forrest 1974</a:t>
                      </a:r>
                      <a:endParaRPr lang="en-GB" sz="1800" dirty="0"/>
                    </a:p>
                  </a:txBody>
                  <a:tcPr marT="45733" marB="45733"/>
                </a:tc>
                <a:tc>
                  <a:txBody>
                    <a:bodyPr/>
                    <a:lstStyle/>
                    <a:p>
                      <a:pPr algn="r"/>
                      <a:r>
                        <a:rPr lang="en-GB" sz="1800" dirty="0" smtClean="0"/>
                        <a:t>36</a:t>
                      </a:r>
                      <a:endParaRPr lang="en-GB" sz="1800" dirty="0"/>
                    </a:p>
                  </a:txBody>
                  <a:tcPr marT="45733" marB="45733"/>
                </a:tc>
                <a:tc>
                  <a:txBody>
                    <a:bodyPr/>
                    <a:lstStyle/>
                    <a:p>
                      <a:pPr algn="ctr"/>
                      <a:r>
                        <a:rPr lang="en-GB" sz="1800" dirty="0" smtClean="0"/>
                        <a:t> 9</a:t>
                      </a:r>
                      <a:endParaRPr lang="en-GB" sz="1800" dirty="0"/>
                    </a:p>
                  </a:txBody>
                  <a:tcPr marT="45733" marB="45733"/>
                </a:tc>
                <a:tc>
                  <a:txBody>
                    <a:bodyPr/>
                    <a:lstStyle/>
                    <a:p>
                      <a:pPr algn="ctr"/>
                      <a:r>
                        <a:rPr lang="en-GB" sz="1800" dirty="0" smtClean="0"/>
                        <a:t>26</a:t>
                      </a:r>
                      <a:endParaRPr lang="en-GB" sz="1800" dirty="0"/>
                    </a:p>
                  </a:txBody>
                  <a:tcPr marT="45733" marB="45733"/>
                </a:tc>
              </a:tr>
              <a:tr h="370944">
                <a:tc>
                  <a:txBody>
                    <a:bodyPr/>
                    <a:lstStyle/>
                    <a:p>
                      <a:r>
                        <a:rPr lang="en-GB" sz="1800" dirty="0" smtClean="0"/>
                        <a:t>del </a:t>
                      </a:r>
                      <a:r>
                        <a:rPr lang="en-GB" sz="1800" dirty="0" err="1" smtClean="0"/>
                        <a:t>Guidice</a:t>
                      </a:r>
                      <a:r>
                        <a:rPr lang="en-GB" sz="1800" dirty="0" smtClean="0"/>
                        <a:t> 1975</a:t>
                      </a:r>
                      <a:endParaRPr lang="en-GB" sz="1800" dirty="0"/>
                    </a:p>
                  </a:txBody>
                  <a:tcPr marT="45733" marB="45733"/>
                </a:tc>
                <a:tc>
                  <a:txBody>
                    <a:bodyPr/>
                    <a:lstStyle/>
                    <a:p>
                      <a:pPr algn="r"/>
                      <a:r>
                        <a:rPr lang="en-GB" sz="1800" dirty="0" smtClean="0"/>
                        <a:t>82</a:t>
                      </a:r>
                      <a:endParaRPr lang="en-GB" sz="1800" dirty="0"/>
                    </a:p>
                  </a:txBody>
                  <a:tcPr marT="45733" marB="45733"/>
                </a:tc>
                <a:tc>
                  <a:txBody>
                    <a:bodyPr/>
                    <a:lstStyle/>
                    <a:p>
                      <a:pPr algn="ctr"/>
                      <a:r>
                        <a:rPr lang="en-GB" sz="1800" dirty="0" smtClean="0"/>
                        <a:t>12</a:t>
                      </a:r>
                      <a:endParaRPr lang="en-GB" sz="1800" dirty="0"/>
                    </a:p>
                  </a:txBody>
                  <a:tcPr marT="45733" marB="45733"/>
                </a:tc>
                <a:tc>
                  <a:txBody>
                    <a:bodyPr/>
                    <a:lstStyle/>
                    <a:p>
                      <a:pPr algn="ctr"/>
                      <a:r>
                        <a:rPr lang="en-GB" sz="1800" dirty="0" smtClean="0"/>
                        <a:t>45</a:t>
                      </a:r>
                      <a:endParaRPr lang="en-GB" sz="1800" dirty="0"/>
                    </a:p>
                  </a:txBody>
                  <a:tcPr marT="45733" marB="45733"/>
                </a:tc>
              </a:tr>
              <a:tr h="370944">
                <a:tc>
                  <a:txBody>
                    <a:bodyPr/>
                    <a:lstStyle/>
                    <a:p>
                      <a:r>
                        <a:rPr lang="en-GB" sz="1800" dirty="0" smtClean="0"/>
                        <a:t>Rifkin et al 1977</a:t>
                      </a:r>
                      <a:endParaRPr lang="en-GB" sz="1800" dirty="0"/>
                    </a:p>
                  </a:txBody>
                  <a:tcPr marT="45733" marB="45733"/>
                </a:tc>
                <a:tc>
                  <a:txBody>
                    <a:bodyPr/>
                    <a:lstStyle/>
                    <a:p>
                      <a:pPr algn="r"/>
                      <a:r>
                        <a:rPr lang="en-GB" sz="1800" dirty="0" smtClean="0"/>
                        <a:t>51</a:t>
                      </a:r>
                      <a:endParaRPr lang="en-GB" sz="1800" dirty="0"/>
                    </a:p>
                  </a:txBody>
                  <a:tcPr marT="45733" marB="45733"/>
                </a:tc>
                <a:tc>
                  <a:txBody>
                    <a:bodyPr/>
                    <a:lstStyle/>
                    <a:p>
                      <a:pPr algn="ctr"/>
                      <a:r>
                        <a:rPr lang="en-GB" sz="1800" dirty="0" smtClean="0"/>
                        <a:t>12</a:t>
                      </a:r>
                      <a:endParaRPr lang="en-GB" sz="1800" dirty="0"/>
                    </a:p>
                  </a:txBody>
                  <a:tcPr marT="45733" marB="45733"/>
                </a:tc>
                <a:tc>
                  <a:txBody>
                    <a:bodyPr/>
                    <a:lstStyle/>
                    <a:p>
                      <a:pPr algn="ctr"/>
                      <a:r>
                        <a:rPr lang="en-GB" sz="1800" dirty="0" smtClean="0"/>
                        <a:t> 2</a:t>
                      </a:r>
                      <a:endParaRPr lang="en-GB" sz="1800" dirty="0"/>
                    </a:p>
                  </a:txBody>
                  <a:tcPr marT="45733" marB="45733"/>
                </a:tc>
              </a:tr>
              <a:tr h="370944">
                <a:tc>
                  <a:txBody>
                    <a:bodyPr/>
                    <a:lstStyle/>
                    <a:p>
                      <a:r>
                        <a:rPr lang="en-GB" sz="1800" dirty="0" err="1" smtClean="0"/>
                        <a:t>Falloon</a:t>
                      </a:r>
                      <a:r>
                        <a:rPr lang="en-GB" sz="1800" dirty="0" smtClean="0"/>
                        <a:t> et al 1978</a:t>
                      </a:r>
                      <a:endParaRPr lang="en-GB" sz="1800" dirty="0"/>
                    </a:p>
                  </a:txBody>
                  <a:tcPr marT="45733" marB="45733"/>
                </a:tc>
                <a:tc>
                  <a:txBody>
                    <a:bodyPr/>
                    <a:lstStyle/>
                    <a:p>
                      <a:pPr algn="r"/>
                      <a:r>
                        <a:rPr lang="en-GB" sz="1800" dirty="0" smtClean="0"/>
                        <a:t>41</a:t>
                      </a:r>
                      <a:endParaRPr lang="en-GB" sz="1800" dirty="0"/>
                    </a:p>
                  </a:txBody>
                  <a:tcPr marT="45733" marB="45733"/>
                </a:tc>
                <a:tc>
                  <a:txBody>
                    <a:bodyPr/>
                    <a:lstStyle/>
                    <a:p>
                      <a:pPr algn="ctr"/>
                      <a:r>
                        <a:rPr lang="en-GB" sz="1800" dirty="0" smtClean="0"/>
                        <a:t>12</a:t>
                      </a:r>
                      <a:endParaRPr lang="en-GB" sz="1800" dirty="0"/>
                    </a:p>
                  </a:txBody>
                  <a:tcPr marT="45733" marB="45733"/>
                </a:tc>
                <a:tc>
                  <a:txBody>
                    <a:bodyPr/>
                    <a:lstStyle/>
                    <a:p>
                      <a:pPr algn="ctr"/>
                      <a:r>
                        <a:rPr lang="en-GB" sz="1800" dirty="0" smtClean="0"/>
                        <a:t>-16</a:t>
                      </a:r>
                      <a:endParaRPr lang="en-GB" sz="1800" dirty="0"/>
                    </a:p>
                  </a:txBody>
                  <a:tcPr marT="45733" marB="45733"/>
                </a:tc>
              </a:tr>
              <a:tr h="370944">
                <a:tc>
                  <a:txBody>
                    <a:bodyPr/>
                    <a:lstStyle/>
                    <a:p>
                      <a:r>
                        <a:rPr lang="en-GB" sz="1800" dirty="0" err="1" smtClean="0"/>
                        <a:t>Hogarty</a:t>
                      </a:r>
                      <a:r>
                        <a:rPr lang="en-GB" sz="1800" dirty="0" smtClean="0"/>
                        <a:t> et al 1979</a:t>
                      </a:r>
                      <a:endParaRPr lang="en-GB" sz="1800" dirty="0"/>
                    </a:p>
                  </a:txBody>
                  <a:tcPr marT="45733" marB="45733"/>
                </a:tc>
                <a:tc>
                  <a:txBody>
                    <a:bodyPr/>
                    <a:lstStyle/>
                    <a:p>
                      <a:pPr algn="r"/>
                      <a:r>
                        <a:rPr lang="en-GB" sz="1800" dirty="0" smtClean="0"/>
                        <a:t>105</a:t>
                      </a:r>
                      <a:endParaRPr lang="en-GB" sz="1800" dirty="0"/>
                    </a:p>
                  </a:txBody>
                  <a:tcPr marT="45733" marB="45733"/>
                </a:tc>
                <a:tc>
                  <a:txBody>
                    <a:bodyPr/>
                    <a:lstStyle/>
                    <a:p>
                      <a:pPr algn="ctr"/>
                      <a:r>
                        <a:rPr lang="en-GB" sz="1800" dirty="0" smtClean="0"/>
                        <a:t>24</a:t>
                      </a:r>
                      <a:endParaRPr lang="en-GB" sz="1800" dirty="0"/>
                    </a:p>
                  </a:txBody>
                  <a:tcPr marT="45733" marB="45733"/>
                </a:tc>
                <a:tc>
                  <a:txBody>
                    <a:bodyPr/>
                    <a:lstStyle/>
                    <a:p>
                      <a:pPr algn="ctr"/>
                      <a:r>
                        <a:rPr lang="en-GB" sz="1800" dirty="0" smtClean="0"/>
                        <a:t>25</a:t>
                      </a:r>
                      <a:endParaRPr lang="en-GB" sz="1800" dirty="0"/>
                    </a:p>
                  </a:txBody>
                  <a:tcPr marT="45733" marB="45733"/>
                </a:tc>
              </a:tr>
              <a:tr h="370944">
                <a:tc>
                  <a:txBody>
                    <a:bodyPr/>
                    <a:lstStyle/>
                    <a:p>
                      <a:r>
                        <a:rPr lang="en-GB" sz="1800" dirty="0" err="1" smtClean="0"/>
                        <a:t>Schooler</a:t>
                      </a:r>
                      <a:r>
                        <a:rPr lang="en-GB" sz="1800" dirty="0" smtClean="0"/>
                        <a:t> et al 1979 </a:t>
                      </a:r>
                      <a:endParaRPr lang="en-GB" sz="1800" dirty="0"/>
                    </a:p>
                  </a:txBody>
                  <a:tcPr marT="45733" marB="45733"/>
                </a:tc>
                <a:tc>
                  <a:txBody>
                    <a:bodyPr/>
                    <a:lstStyle/>
                    <a:p>
                      <a:pPr algn="r"/>
                      <a:r>
                        <a:rPr lang="en-GB" sz="1800" dirty="0" smtClean="0"/>
                        <a:t>214</a:t>
                      </a:r>
                      <a:endParaRPr lang="en-GB" sz="1800" dirty="0"/>
                    </a:p>
                  </a:txBody>
                  <a:tcPr marT="45733" marB="45733"/>
                </a:tc>
                <a:tc>
                  <a:txBody>
                    <a:bodyPr/>
                    <a:lstStyle/>
                    <a:p>
                      <a:pPr algn="ctr"/>
                      <a:r>
                        <a:rPr lang="en-GB" sz="1800" dirty="0" smtClean="0"/>
                        <a:t>12</a:t>
                      </a:r>
                      <a:endParaRPr lang="en-GB" sz="1800" dirty="0"/>
                    </a:p>
                  </a:txBody>
                  <a:tcPr marT="45733" marB="45733"/>
                </a:tc>
                <a:tc>
                  <a:txBody>
                    <a:bodyPr/>
                    <a:lstStyle/>
                    <a:p>
                      <a:pPr algn="ctr"/>
                      <a:r>
                        <a:rPr lang="en-GB" sz="1800" dirty="0" smtClean="0"/>
                        <a:t> 9</a:t>
                      </a:r>
                      <a:endParaRPr lang="en-GB" sz="1800" dirty="0"/>
                    </a:p>
                  </a:txBody>
                  <a:tcPr marT="45733" marB="45733"/>
                </a:tc>
              </a:tr>
              <a:tr h="370944">
                <a:tc>
                  <a:txBody>
                    <a:bodyPr/>
                    <a:lstStyle/>
                    <a:p>
                      <a:r>
                        <a:rPr lang="en-GB" sz="1800" dirty="0" err="1" smtClean="0"/>
                        <a:t>McCreadie</a:t>
                      </a:r>
                      <a:r>
                        <a:rPr lang="en-GB" sz="1800" dirty="0" smtClean="0"/>
                        <a:t> et al 1980</a:t>
                      </a:r>
                      <a:endParaRPr lang="en-GB" sz="1800" dirty="0"/>
                    </a:p>
                  </a:txBody>
                  <a:tcPr marT="45733" marB="45733"/>
                </a:tc>
                <a:tc>
                  <a:txBody>
                    <a:bodyPr/>
                    <a:lstStyle/>
                    <a:p>
                      <a:pPr algn="r"/>
                      <a:r>
                        <a:rPr lang="en-GB" sz="1800" dirty="0" smtClean="0"/>
                        <a:t>35</a:t>
                      </a:r>
                      <a:endParaRPr lang="en-GB" sz="1800" dirty="0"/>
                    </a:p>
                  </a:txBody>
                  <a:tcPr marT="45733" marB="45733"/>
                </a:tc>
                <a:tc>
                  <a:txBody>
                    <a:bodyPr/>
                    <a:lstStyle/>
                    <a:p>
                      <a:pPr algn="ctr"/>
                      <a:r>
                        <a:rPr lang="en-GB" sz="1800" dirty="0" smtClean="0"/>
                        <a:t> 9</a:t>
                      </a:r>
                      <a:endParaRPr lang="en-GB" sz="1800" dirty="0"/>
                    </a:p>
                  </a:txBody>
                  <a:tcPr marT="45733" marB="45733"/>
                </a:tc>
                <a:tc>
                  <a:txBody>
                    <a:bodyPr/>
                    <a:lstStyle/>
                    <a:p>
                      <a:pPr algn="ctr"/>
                      <a:r>
                        <a:rPr lang="en-GB" sz="1800" dirty="0" smtClean="0"/>
                        <a:t> 2</a:t>
                      </a:r>
                      <a:endParaRPr lang="en-GB" sz="1800" dirty="0"/>
                    </a:p>
                  </a:txBody>
                  <a:tcPr marT="45733" marB="45733"/>
                </a:tc>
              </a:tr>
              <a:tr h="370944">
                <a:tc>
                  <a:txBody>
                    <a:bodyPr/>
                    <a:lstStyle/>
                    <a:p>
                      <a:r>
                        <a:rPr lang="en-GB" sz="1800" dirty="0" err="1" smtClean="0"/>
                        <a:t>McCreadie</a:t>
                      </a:r>
                      <a:r>
                        <a:rPr lang="en-GB" sz="1800" dirty="0" smtClean="0"/>
                        <a:t> et al 1983</a:t>
                      </a:r>
                      <a:endParaRPr lang="en-GB" sz="1800" dirty="0"/>
                    </a:p>
                  </a:txBody>
                  <a:tcPr marT="45733" marB="45733"/>
                </a:tc>
                <a:tc>
                  <a:txBody>
                    <a:bodyPr/>
                    <a:lstStyle/>
                    <a:p>
                      <a:pPr algn="r"/>
                      <a:r>
                        <a:rPr lang="en-GB" sz="1800" dirty="0" smtClean="0"/>
                        <a:t>28</a:t>
                      </a:r>
                      <a:endParaRPr lang="en-GB" sz="1800" dirty="0"/>
                    </a:p>
                  </a:txBody>
                  <a:tcPr marT="45733" marB="45733"/>
                </a:tc>
                <a:tc>
                  <a:txBody>
                    <a:bodyPr/>
                    <a:lstStyle/>
                    <a:p>
                      <a:pPr algn="ctr"/>
                      <a:r>
                        <a:rPr lang="en-GB" sz="1800" dirty="0" smtClean="0"/>
                        <a:t>10</a:t>
                      </a:r>
                      <a:endParaRPr lang="en-GB" sz="1800" dirty="0"/>
                    </a:p>
                  </a:txBody>
                  <a:tcPr marT="45733" marB="45733"/>
                </a:tc>
                <a:tc>
                  <a:txBody>
                    <a:bodyPr/>
                    <a:lstStyle/>
                    <a:p>
                      <a:pPr algn="ctr"/>
                      <a:r>
                        <a:rPr lang="en-GB" sz="1800" dirty="0" smtClean="0"/>
                        <a:t>12</a:t>
                      </a:r>
                      <a:endParaRPr lang="en-GB" sz="1800" dirty="0"/>
                    </a:p>
                  </a:txBody>
                  <a:tcPr marT="45733" marB="45733"/>
                </a:tc>
              </a:tr>
              <a:tr h="370944">
                <a:tc>
                  <a:txBody>
                    <a:bodyPr/>
                    <a:lstStyle/>
                    <a:p>
                      <a:r>
                        <a:rPr lang="en-GB" sz="1800" dirty="0" smtClean="0"/>
                        <a:t>Barnes et al 1983</a:t>
                      </a:r>
                      <a:endParaRPr lang="en-GB" sz="1800" dirty="0"/>
                    </a:p>
                  </a:txBody>
                  <a:tcPr marT="45733" marB="45733"/>
                </a:tc>
                <a:tc>
                  <a:txBody>
                    <a:bodyPr/>
                    <a:lstStyle/>
                    <a:p>
                      <a:pPr algn="r"/>
                      <a:r>
                        <a:rPr lang="en-GB" sz="1800" dirty="0" smtClean="0"/>
                        <a:t>36</a:t>
                      </a:r>
                      <a:endParaRPr lang="en-GB" sz="1800" dirty="0"/>
                    </a:p>
                  </a:txBody>
                  <a:tcPr marT="45733" marB="45733"/>
                </a:tc>
                <a:tc>
                  <a:txBody>
                    <a:bodyPr/>
                    <a:lstStyle/>
                    <a:p>
                      <a:pPr algn="ctr"/>
                      <a:r>
                        <a:rPr lang="en-GB" sz="1800" dirty="0" smtClean="0"/>
                        <a:t>12</a:t>
                      </a:r>
                      <a:endParaRPr lang="en-GB" sz="1800" dirty="0"/>
                    </a:p>
                  </a:txBody>
                  <a:tcPr marT="45733" marB="45733"/>
                </a:tc>
                <a:tc>
                  <a:txBody>
                    <a:bodyPr/>
                    <a:lstStyle/>
                    <a:p>
                      <a:pPr algn="ctr"/>
                      <a:r>
                        <a:rPr lang="en-GB" sz="1800" dirty="0" smtClean="0"/>
                        <a:t> 2</a:t>
                      </a:r>
                      <a:endParaRPr lang="en-GB" sz="1800" dirty="0"/>
                    </a:p>
                  </a:txBody>
                  <a:tcPr marT="45733" marB="45733"/>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473450" y="6364288"/>
            <a:ext cx="547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GB" sz="1600" i="1">
                <a:solidFill>
                  <a:schemeClr val="tx1"/>
                </a:solidFill>
              </a:rPr>
              <a:t>Hogarty GE et al. Arch Gen Psychiatry 1979;36:1283–94</a:t>
            </a:r>
          </a:p>
        </p:txBody>
      </p:sp>
      <p:sp>
        <p:nvSpPr>
          <p:cNvPr id="78851" name="Rectangle 3"/>
          <p:cNvSpPr>
            <a:spLocks noChangeArrowheads="1"/>
          </p:cNvSpPr>
          <p:nvPr/>
        </p:nvSpPr>
        <p:spPr bwMode="auto">
          <a:xfrm>
            <a:off x="3487738" y="5729288"/>
            <a:ext cx="33432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GB">
                <a:solidFill>
                  <a:schemeClr val="tx1"/>
                </a:solidFill>
              </a:rPr>
              <a:t>Time in community (months)</a:t>
            </a:r>
          </a:p>
        </p:txBody>
      </p:sp>
      <p:sp>
        <p:nvSpPr>
          <p:cNvPr id="78852" name="Rectangle 4"/>
          <p:cNvSpPr>
            <a:spLocks noChangeArrowheads="1"/>
          </p:cNvSpPr>
          <p:nvPr/>
        </p:nvSpPr>
        <p:spPr bwMode="auto">
          <a:xfrm flipH="1">
            <a:off x="158750" y="2046288"/>
            <a:ext cx="1357313"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GB">
                <a:solidFill>
                  <a:schemeClr val="tx1"/>
                </a:solidFill>
              </a:rPr>
              <a:t>Proportion of patients surviving (%)</a:t>
            </a:r>
          </a:p>
        </p:txBody>
      </p:sp>
      <p:sp>
        <p:nvSpPr>
          <p:cNvPr id="78853" name="Rectangle 5"/>
          <p:cNvSpPr>
            <a:spLocks noChangeArrowheads="1"/>
          </p:cNvSpPr>
          <p:nvPr/>
        </p:nvSpPr>
        <p:spPr bwMode="auto">
          <a:xfrm>
            <a:off x="1849438" y="5303838"/>
            <a:ext cx="7137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tabLst>
                <a:tab pos="147638" algn="ctr"/>
                <a:tab pos="1574800" algn="ctr"/>
                <a:tab pos="2965450" algn="ctr"/>
                <a:tab pos="4394200" algn="ctr"/>
                <a:tab pos="5803900" algn="ctr"/>
                <a:tab pos="6724650" algn="ctr"/>
              </a:tabLst>
            </a:pPr>
            <a:r>
              <a:rPr lang="en-GB">
                <a:latin typeface="Arial" pitchFamily="34" charset="0"/>
              </a:rPr>
              <a:t>	</a:t>
            </a:r>
            <a:r>
              <a:rPr lang="en-GB">
                <a:solidFill>
                  <a:schemeClr val="tx1"/>
                </a:solidFill>
                <a:latin typeface="Arial" pitchFamily="34" charset="0"/>
              </a:rPr>
              <a:t>0	     6	               12	                  18                     24</a:t>
            </a:r>
          </a:p>
        </p:txBody>
      </p:sp>
      <p:sp>
        <p:nvSpPr>
          <p:cNvPr id="78854" name="Rectangle 6"/>
          <p:cNvSpPr>
            <a:spLocks noChangeArrowheads="1"/>
          </p:cNvSpPr>
          <p:nvPr/>
        </p:nvSpPr>
        <p:spPr bwMode="auto">
          <a:xfrm>
            <a:off x="6684963" y="1630363"/>
            <a:ext cx="23717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spcBef>
                <a:spcPct val="50000"/>
              </a:spcBef>
            </a:pPr>
            <a:r>
              <a:rPr lang="en-GB">
                <a:solidFill>
                  <a:schemeClr val="tx1"/>
                </a:solidFill>
              </a:rPr>
              <a:t>Depot fluphenazine</a:t>
            </a:r>
          </a:p>
        </p:txBody>
      </p:sp>
      <p:sp>
        <p:nvSpPr>
          <p:cNvPr id="78855" name="Rectangle 7"/>
          <p:cNvSpPr>
            <a:spLocks noChangeArrowheads="1"/>
          </p:cNvSpPr>
          <p:nvPr/>
        </p:nvSpPr>
        <p:spPr bwMode="auto">
          <a:xfrm>
            <a:off x="6859588" y="3454400"/>
            <a:ext cx="2159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spcBef>
                <a:spcPct val="50000"/>
              </a:spcBef>
            </a:pPr>
            <a:r>
              <a:rPr lang="en-GB">
                <a:solidFill>
                  <a:schemeClr val="tx1"/>
                </a:solidFill>
              </a:rPr>
              <a:t>Oral fluphenazine</a:t>
            </a:r>
          </a:p>
        </p:txBody>
      </p:sp>
      <p:sp>
        <p:nvSpPr>
          <p:cNvPr id="78856" name="AutoShape 8"/>
          <p:cNvSpPr>
            <a:spLocks noChangeAspect="1" noChangeArrowheads="1" noTextEdit="1"/>
          </p:cNvSpPr>
          <p:nvPr/>
        </p:nvSpPr>
        <p:spPr bwMode="auto">
          <a:xfrm>
            <a:off x="1914525" y="360363"/>
            <a:ext cx="6862763"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8857" name="Freeform 9"/>
          <p:cNvSpPr>
            <a:spLocks/>
          </p:cNvSpPr>
          <p:nvPr/>
        </p:nvSpPr>
        <p:spPr bwMode="auto">
          <a:xfrm>
            <a:off x="2030413" y="384175"/>
            <a:ext cx="746125" cy="849313"/>
          </a:xfrm>
          <a:custGeom>
            <a:avLst/>
            <a:gdLst>
              <a:gd name="T0" fmla="*/ 2147483647 w 396"/>
              <a:gd name="T1" fmla="*/ 2147483647 h 427"/>
              <a:gd name="T2" fmla="*/ 2147483647 w 396"/>
              <a:gd name="T3" fmla="*/ 2147483647 h 427"/>
              <a:gd name="T4" fmla="*/ 2147483647 w 396"/>
              <a:gd name="T5" fmla="*/ 0 h 427"/>
              <a:gd name="T6" fmla="*/ 0 w 396"/>
              <a:gd name="T7" fmla="*/ 2147483647 h 427"/>
              <a:gd name="T8" fmla="*/ 2147483647 w 396"/>
              <a:gd name="T9" fmla="*/ 2147483647 h 427"/>
              <a:gd name="T10" fmla="*/ 2147483647 w 396"/>
              <a:gd name="T11" fmla="*/ 2147483647 h 427"/>
              <a:gd name="T12" fmla="*/ 2147483647 w 396"/>
              <a:gd name="T13" fmla="*/ 2147483647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6" h="427">
                <a:moveTo>
                  <a:pt x="396" y="408"/>
                </a:moveTo>
                <a:lnTo>
                  <a:pt x="396" y="410"/>
                </a:lnTo>
                <a:lnTo>
                  <a:pt x="9" y="0"/>
                </a:lnTo>
                <a:lnTo>
                  <a:pt x="0" y="17"/>
                </a:lnTo>
                <a:lnTo>
                  <a:pt x="386" y="425"/>
                </a:lnTo>
                <a:lnTo>
                  <a:pt x="388" y="427"/>
                </a:lnTo>
                <a:lnTo>
                  <a:pt x="396" y="408"/>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58" name="Freeform 10"/>
          <p:cNvSpPr>
            <a:spLocks/>
          </p:cNvSpPr>
          <p:nvPr/>
        </p:nvSpPr>
        <p:spPr bwMode="auto">
          <a:xfrm>
            <a:off x="2760663" y="1195388"/>
            <a:ext cx="846137" cy="617537"/>
          </a:xfrm>
          <a:custGeom>
            <a:avLst/>
            <a:gdLst>
              <a:gd name="T0" fmla="*/ 2147483647 w 450"/>
              <a:gd name="T1" fmla="*/ 2147483647 h 310"/>
              <a:gd name="T2" fmla="*/ 2147483647 w 450"/>
              <a:gd name="T3" fmla="*/ 2147483647 h 310"/>
              <a:gd name="T4" fmla="*/ 2147483647 w 450"/>
              <a:gd name="T5" fmla="*/ 0 h 310"/>
              <a:gd name="T6" fmla="*/ 0 w 450"/>
              <a:gd name="T7" fmla="*/ 2147483647 h 310"/>
              <a:gd name="T8" fmla="*/ 2147483647 w 450"/>
              <a:gd name="T9" fmla="*/ 2147483647 h 310"/>
              <a:gd name="T10" fmla="*/ 2147483647 w 450"/>
              <a:gd name="T11" fmla="*/ 2147483647 h 310"/>
              <a:gd name="T12" fmla="*/ 2147483647 w 450"/>
              <a:gd name="T13" fmla="*/ 2147483647 h 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310">
                <a:moveTo>
                  <a:pt x="448" y="291"/>
                </a:moveTo>
                <a:lnTo>
                  <a:pt x="450" y="291"/>
                </a:lnTo>
                <a:lnTo>
                  <a:pt x="8" y="0"/>
                </a:lnTo>
                <a:lnTo>
                  <a:pt x="0" y="19"/>
                </a:lnTo>
                <a:lnTo>
                  <a:pt x="443" y="310"/>
                </a:lnTo>
                <a:lnTo>
                  <a:pt x="446" y="310"/>
                </a:lnTo>
                <a:lnTo>
                  <a:pt x="448" y="291"/>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59" name="Freeform 11"/>
          <p:cNvSpPr>
            <a:spLocks/>
          </p:cNvSpPr>
          <p:nvPr/>
        </p:nvSpPr>
        <p:spPr bwMode="auto">
          <a:xfrm>
            <a:off x="3600450" y="1774825"/>
            <a:ext cx="825500" cy="231775"/>
          </a:xfrm>
          <a:custGeom>
            <a:avLst/>
            <a:gdLst>
              <a:gd name="T0" fmla="*/ 2147483647 w 439"/>
              <a:gd name="T1" fmla="*/ 2147483647 h 116"/>
              <a:gd name="T2" fmla="*/ 2147483647 w 439"/>
              <a:gd name="T3" fmla="*/ 2147483647 h 116"/>
              <a:gd name="T4" fmla="*/ 2147483647 w 439"/>
              <a:gd name="T5" fmla="*/ 0 h 116"/>
              <a:gd name="T6" fmla="*/ 0 w 439"/>
              <a:gd name="T7" fmla="*/ 2147483647 h 116"/>
              <a:gd name="T8" fmla="*/ 2147483647 w 439"/>
              <a:gd name="T9" fmla="*/ 2147483647 h 116"/>
              <a:gd name="T10" fmla="*/ 2147483647 w 439"/>
              <a:gd name="T11" fmla="*/ 2147483647 h 116"/>
              <a:gd name="T12" fmla="*/ 2147483647 w 439"/>
              <a:gd name="T13" fmla="*/ 2147483647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9" h="116">
                <a:moveTo>
                  <a:pt x="437" y="97"/>
                </a:moveTo>
                <a:lnTo>
                  <a:pt x="439" y="97"/>
                </a:lnTo>
                <a:lnTo>
                  <a:pt x="2" y="0"/>
                </a:lnTo>
                <a:lnTo>
                  <a:pt x="0" y="19"/>
                </a:lnTo>
                <a:lnTo>
                  <a:pt x="435" y="116"/>
                </a:lnTo>
                <a:lnTo>
                  <a:pt x="437" y="116"/>
                </a:lnTo>
                <a:lnTo>
                  <a:pt x="437" y="97"/>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0" name="Freeform 12"/>
          <p:cNvSpPr>
            <a:spLocks/>
          </p:cNvSpPr>
          <p:nvPr/>
        </p:nvSpPr>
        <p:spPr bwMode="auto">
          <a:xfrm>
            <a:off x="4421188" y="1924050"/>
            <a:ext cx="1560512" cy="82550"/>
          </a:xfrm>
          <a:custGeom>
            <a:avLst/>
            <a:gdLst>
              <a:gd name="T0" fmla="*/ 2147483647 w 829"/>
              <a:gd name="T1" fmla="*/ 0 h 41"/>
              <a:gd name="T2" fmla="*/ 0 w 829"/>
              <a:gd name="T3" fmla="*/ 2147483647 h 41"/>
              <a:gd name="T4" fmla="*/ 0 w 829"/>
              <a:gd name="T5" fmla="*/ 2147483647 h 41"/>
              <a:gd name="T6" fmla="*/ 2147483647 w 829"/>
              <a:gd name="T7" fmla="*/ 2147483647 h 41"/>
              <a:gd name="T8" fmla="*/ 2147483647 w 829"/>
              <a:gd name="T9" fmla="*/ 2147483647 h 41"/>
              <a:gd name="T10" fmla="*/ 2147483647 w 829"/>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9" h="41">
                <a:moveTo>
                  <a:pt x="829" y="0"/>
                </a:moveTo>
                <a:lnTo>
                  <a:pt x="0" y="22"/>
                </a:lnTo>
                <a:lnTo>
                  <a:pt x="0" y="41"/>
                </a:lnTo>
                <a:lnTo>
                  <a:pt x="829" y="22"/>
                </a:lnTo>
                <a:lnTo>
                  <a:pt x="827" y="19"/>
                </a:lnTo>
                <a:lnTo>
                  <a:pt x="829"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1" name="Freeform 13"/>
          <p:cNvSpPr>
            <a:spLocks/>
          </p:cNvSpPr>
          <p:nvPr/>
        </p:nvSpPr>
        <p:spPr bwMode="auto">
          <a:xfrm>
            <a:off x="5976938" y="1924050"/>
            <a:ext cx="1463675" cy="309563"/>
          </a:xfrm>
          <a:custGeom>
            <a:avLst/>
            <a:gdLst>
              <a:gd name="T0" fmla="*/ 2147483647 w 779"/>
              <a:gd name="T1" fmla="*/ 2147483647 h 155"/>
              <a:gd name="T2" fmla="*/ 2147483647 w 779"/>
              <a:gd name="T3" fmla="*/ 2147483647 h 155"/>
              <a:gd name="T4" fmla="*/ 2147483647 w 779"/>
              <a:gd name="T5" fmla="*/ 0 h 155"/>
              <a:gd name="T6" fmla="*/ 0 w 779"/>
              <a:gd name="T7" fmla="*/ 2147483647 h 155"/>
              <a:gd name="T8" fmla="*/ 2147483647 w 779"/>
              <a:gd name="T9" fmla="*/ 2147483647 h 155"/>
              <a:gd name="T10" fmla="*/ 2147483647 w 779"/>
              <a:gd name="T11" fmla="*/ 2147483647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9" h="155">
                <a:moveTo>
                  <a:pt x="777" y="136"/>
                </a:moveTo>
                <a:lnTo>
                  <a:pt x="779" y="136"/>
                </a:lnTo>
                <a:lnTo>
                  <a:pt x="2" y="0"/>
                </a:lnTo>
                <a:lnTo>
                  <a:pt x="0" y="19"/>
                </a:lnTo>
                <a:lnTo>
                  <a:pt x="777" y="155"/>
                </a:lnTo>
                <a:lnTo>
                  <a:pt x="777" y="136"/>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2" name="Freeform 14"/>
          <p:cNvSpPr>
            <a:spLocks/>
          </p:cNvSpPr>
          <p:nvPr/>
        </p:nvSpPr>
        <p:spPr bwMode="auto">
          <a:xfrm>
            <a:off x="7437438" y="2184400"/>
            <a:ext cx="1308100" cy="49213"/>
          </a:xfrm>
          <a:custGeom>
            <a:avLst/>
            <a:gdLst>
              <a:gd name="T0" fmla="*/ 2147483647 w 695"/>
              <a:gd name="T1" fmla="*/ 2147483647 h 24"/>
              <a:gd name="T2" fmla="*/ 2147483647 w 695"/>
              <a:gd name="T3" fmla="*/ 0 h 24"/>
              <a:gd name="T4" fmla="*/ 0 w 695"/>
              <a:gd name="T5" fmla="*/ 2147483647 h 24"/>
              <a:gd name="T6" fmla="*/ 0 w 695"/>
              <a:gd name="T7" fmla="*/ 2147483647 h 24"/>
              <a:gd name="T8" fmla="*/ 2147483647 w 695"/>
              <a:gd name="T9" fmla="*/ 2147483647 h 24"/>
              <a:gd name="T10" fmla="*/ 2147483647 w 695"/>
              <a:gd name="T11" fmla="*/ 2147483647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5" h="24">
                <a:moveTo>
                  <a:pt x="695" y="10"/>
                </a:moveTo>
                <a:lnTo>
                  <a:pt x="695" y="0"/>
                </a:lnTo>
                <a:lnTo>
                  <a:pt x="0" y="5"/>
                </a:lnTo>
                <a:lnTo>
                  <a:pt x="0" y="24"/>
                </a:lnTo>
                <a:lnTo>
                  <a:pt x="695" y="19"/>
                </a:lnTo>
                <a:lnTo>
                  <a:pt x="695" y="1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3" name="Freeform 15"/>
          <p:cNvSpPr>
            <a:spLocks/>
          </p:cNvSpPr>
          <p:nvPr/>
        </p:nvSpPr>
        <p:spPr bwMode="auto">
          <a:xfrm>
            <a:off x="2027238" y="393700"/>
            <a:ext cx="755650" cy="922338"/>
          </a:xfrm>
          <a:custGeom>
            <a:avLst/>
            <a:gdLst>
              <a:gd name="T0" fmla="*/ 2147483647 w 402"/>
              <a:gd name="T1" fmla="*/ 2147483647 h 463"/>
              <a:gd name="T2" fmla="*/ 2147483647 w 402"/>
              <a:gd name="T3" fmla="*/ 2147483647 h 463"/>
              <a:gd name="T4" fmla="*/ 2147483647 w 402"/>
              <a:gd name="T5" fmla="*/ 0 h 463"/>
              <a:gd name="T6" fmla="*/ 0 w 402"/>
              <a:gd name="T7" fmla="*/ 2147483647 h 463"/>
              <a:gd name="T8" fmla="*/ 2147483647 w 402"/>
              <a:gd name="T9" fmla="*/ 2147483647 h 463"/>
              <a:gd name="T10" fmla="*/ 2147483647 w 402"/>
              <a:gd name="T11" fmla="*/ 2147483647 h 463"/>
              <a:gd name="T12" fmla="*/ 2147483647 w 402"/>
              <a:gd name="T13" fmla="*/ 2147483647 h 4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2" h="463">
                <a:moveTo>
                  <a:pt x="398" y="441"/>
                </a:moveTo>
                <a:lnTo>
                  <a:pt x="402" y="444"/>
                </a:lnTo>
                <a:lnTo>
                  <a:pt x="11" y="0"/>
                </a:lnTo>
                <a:lnTo>
                  <a:pt x="0" y="17"/>
                </a:lnTo>
                <a:lnTo>
                  <a:pt x="392" y="461"/>
                </a:lnTo>
                <a:lnTo>
                  <a:pt x="396" y="463"/>
                </a:lnTo>
                <a:lnTo>
                  <a:pt x="398" y="441"/>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4" name="Freeform 16"/>
          <p:cNvSpPr>
            <a:spLocks/>
          </p:cNvSpPr>
          <p:nvPr/>
        </p:nvSpPr>
        <p:spPr bwMode="auto">
          <a:xfrm>
            <a:off x="2771775" y="1271588"/>
            <a:ext cx="1677988" cy="585787"/>
          </a:xfrm>
          <a:custGeom>
            <a:avLst/>
            <a:gdLst>
              <a:gd name="T0" fmla="*/ 2147483647 w 892"/>
              <a:gd name="T1" fmla="*/ 2147483647 h 294"/>
              <a:gd name="T2" fmla="*/ 2147483647 w 892"/>
              <a:gd name="T3" fmla="*/ 2147483647 h 294"/>
              <a:gd name="T4" fmla="*/ 2147483647 w 892"/>
              <a:gd name="T5" fmla="*/ 0 h 294"/>
              <a:gd name="T6" fmla="*/ 0 w 892"/>
              <a:gd name="T7" fmla="*/ 2147483647 h 294"/>
              <a:gd name="T8" fmla="*/ 2147483647 w 892"/>
              <a:gd name="T9" fmla="*/ 2147483647 h 294"/>
              <a:gd name="T10" fmla="*/ 2147483647 w 892"/>
              <a:gd name="T11" fmla="*/ 2147483647 h 294"/>
              <a:gd name="T12" fmla="*/ 2147483647 w 892"/>
              <a:gd name="T13" fmla="*/ 2147483647 h 2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2" h="294">
                <a:moveTo>
                  <a:pt x="892" y="275"/>
                </a:moveTo>
                <a:lnTo>
                  <a:pt x="890" y="272"/>
                </a:lnTo>
                <a:lnTo>
                  <a:pt x="2" y="0"/>
                </a:lnTo>
                <a:lnTo>
                  <a:pt x="0" y="22"/>
                </a:lnTo>
                <a:lnTo>
                  <a:pt x="887" y="294"/>
                </a:lnTo>
                <a:lnTo>
                  <a:pt x="885" y="292"/>
                </a:lnTo>
                <a:lnTo>
                  <a:pt x="892" y="27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5" name="Freeform 17"/>
          <p:cNvSpPr>
            <a:spLocks/>
          </p:cNvSpPr>
          <p:nvPr/>
        </p:nvSpPr>
        <p:spPr bwMode="auto">
          <a:xfrm>
            <a:off x="4437063" y="1819275"/>
            <a:ext cx="614362" cy="471488"/>
          </a:xfrm>
          <a:custGeom>
            <a:avLst/>
            <a:gdLst>
              <a:gd name="T0" fmla="*/ 2147483647 w 327"/>
              <a:gd name="T1" fmla="*/ 2147483647 h 237"/>
              <a:gd name="T2" fmla="*/ 2147483647 w 327"/>
              <a:gd name="T3" fmla="*/ 2147483647 h 237"/>
              <a:gd name="T4" fmla="*/ 2147483647 w 327"/>
              <a:gd name="T5" fmla="*/ 0 h 237"/>
              <a:gd name="T6" fmla="*/ 0 w 327"/>
              <a:gd name="T7" fmla="*/ 2147483647 h 237"/>
              <a:gd name="T8" fmla="*/ 2147483647 w 327"/>
              <a:gd name="T9" fmla="*/ 2147483647 h 237"/>
              <a:gd name="T10" fmla="*/ 2147483647 w 327"/>
              <a:gd name="T11" fmla="*/ 2147483647 h 237"/>
              <a:gd name="T12" fmla="*/ 2147483647 w 327"/>
              <a:gd name="T13" fmla="*/ 2147483647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7" h="237">
                <a:moveTo>
                  <a:pt x="327" y="218"/>
                </a:moveTo>
                <a:lnTo>
                  <a:pt x="327" y="220"/>
                </a:lnTo>
                <a:lnTo>
                  <a:pt x="7" y="0"/>
                </a:lnTo>
                <a:lnTo>
                  <a:pt x="0" y="17"/>
                </a:lnTo>
                <a:lnTo>
                  <a:pt x="319" y="237"/>
                </a:lnTo>
                <a:lnTo>
                  <a:pt x="321" y="237"/>
                </a:lnTo>
                <a:lnTo>
                  <a:pt x="327" y="218"/>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6" name="Freeform 18"/>
          <p:cNvSpPr>
            <a:spLocks/>
          </p:cNvSpPr>
          <p:nvPr/>
        </p:nvSpPr>
        <p:spPr bwMode="auto">
          <a:xfrm>
            <a:off x="5040313" y="2252663"/>
            <a:ext cx="819150" cy="342900"/>
          </a:xfrm>
          <a:custGeom>
            <a:avLst/>
            <a:gdLst>
              <a:gd name="T0" fmla="*/ 2147483647 w 435"/>
              <a:gd name="T1" fmla="*/ 2147483647 h 172"/>
              <a:gd name="T2" fmla="*/ 2147483647 w 435"/>
              <a:gd name="T3" fmla="*/ 2147483647 h 172"/>
              <a:gd name="T4" fmla="*/ 2147483647 w 435"/>
              <a:gd name="T5" fmla="*/ 0 h 172"/>
              <a:gd name="T6" fmla="*/ 0 w 435"/>
              <a:gd name="T7" fmla="*/ 2147483647 h 172"/>
              <a:gd name="T8" fmla="*/ 2147483647 w 435"/>
              <a:gd name="T9" fmla="*/ 2147483647 h 172"/>
              <a:gd name="T10" fmla="*/ 2147483647 w 435"/>
              <a:gd name="T11" fmla="*/ 2147483647 h 172"/>
              <a:gd name="T12" fmla="*/ 2147483647 w 435"/>
              <a:gd name="T13" fmla="*/ 21474836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5" h="172">
                <a:moveTo>
                  <a:pt x="435" y="158"/>
                </a:moveTo>
                <a:lnTo>
                  <a:pt x="431" y="153"/>
                </a:lnTo>
                <a:lnTo>
                  <a:pt x="6" y="0"/>
                </a:lnTo>
                <a:lnTo>
                  <a:pt x="0" y="19"/>
                </a:lnTo>
                <a:lnTo>
                  <a:pt x="427" y="172"/>
                </a:lnTo>
                <a:lnTo>
                  <a:pt x="423" y="170"/>
                </a:lnTo>
                <a:lnTo>
                  <a:pt x="435" y="158"/>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7" name="Freeform 19"/>
          <p:cNvSpPr>
            <a:spLocks/>
          </p:cNvSpPr>
          <p:nvPr/>
        </p:nvSpPr>
        <p:spPr bwMode="auto">
          <a:xfrm>
            <a:off x="5837238" y="2566988"/>
            <a:ext cx="817562" cy="1114425"/>
          </a:xfrm>
          <a:custGeom>
            <a:avLst/>
            <a:gdLst>
              <a:gd name="T0" fmla="*/ 2147483647 w 435"/>
              <a:gd name="T1" fmla="*/ 2147483647 h 560"/>
              <a:gd name="T2" fmla="*/ 2147483647 w 435"/>
              <a:gd name="T3" fmla="*/ 2147483647 h 560"/>
              <a:gd name="T4" fmla="*/ 2147483647 w 435"/>
              <a:gd name="T5" fmla="*/ 0 h 560"/>
              <a:gd name="T6" fmla="*/ 0 w 435"/>
              <a:gd name="T7" fmla="*/ 2147483647 h 560"/>
              <a:gd name="T8" fmla="*/ 2147483647 w 435"/>
              <a:gd name="T9" fmla="*/ 2147483647 h 560"/>
              <a:gd name="T10" fmla="*/ 2147483647 w 435"/>
              <a:gd name="T11" fmla="*/ 2147483647 h 560"/>
              <a:gd name="T12" fmla="*/ 2147483647 w 435"/>
              <a:gd name="T13" fmla="*/ 2147483647 h 5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5" h="560">
                <a:moveTo>
                  <a:pt x="433" y="543"/>
                </a:moveTo>
                <a:lnTo>
                  <a:pt x="435" y="543"/>
                </a:lnTo>
                <a:lnTo>
                  <a:pt x="12" y="0"/>
                </a:lnTo>
                <a:lnTo>
                  <a:pt x="0" y="12"/>
                </a:lnTo>
                <a:lnTo>
                  <a:pt x="423" y="558"/>
                </a:lnTo>
                <a:lnTo>
                  <a:pt x="425" y="560"/>
                </a:lnTo>
                <a:lnTo>
                  <a:pt x="433" y="54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8" name="Freeform 20"/>
          <p:cNvSpPr>
            <a:spLocks/>
          </p:cNvSpPr>
          <p:nvPr/>
        </p:nvSpPr>
        <p:spPr bwMode="auto">
          <a:xfrm>
            <a:off x="6635750" y="3648075"/>
            <a:ext cx="754063" cy="466725"/>
          </a:xfrm>
          <a:custGeom>
            <a:avLst/>
            <a:gdLst>
              <a:gd name="T0" fmla="*/ 2147483647 w 402"/>
              <a:gd name="T1" fmla="*/ 2147483647 h 235"/>
              <a:gd name="T2" fmla="*/ 2147483647 w 402"/>
              <a:gd name="T3" fmla="*/ 2147483647 h 235"/>
              <a:gd name="T4" fmla="*/ 2147483647 w 402"/>
              <a:gd name="T5" fmla="*/ 0 h 235"/>
              <a:gd name="T6" fmla="*/ 0 w 402"/>
              <a:gd name="T7" fmla="*/ 2147483647 h 235"/>
              <a:gd name="T8" fmla="*/ 2147483647 w 402"/>
              <a:gd name="T9" fmla="*/ 2147483647 h 235"/>
              <a:gd name="T10" fmla="*/ 2147483647 w 402"/>
              <a:gd name="T11" fmla="*/ 2147483647 h 2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2" h="235">
                <a:moveTo>
                  <a:pt x="400" y="216"/>
                </a:moveTo>
                <a:lnTo>
                  <a:pt x="402" y="216"/>
                </a:lnTo>
                <a:lnTo>
                  <a:pt x="8" y="0"/>
                </a:lnTo>
                <a:lnTo>
                  <a:pt x="0" y="17"/>
                </a:lnTo>
                <a:lnTo>
                  <a:pt x="397" y="235"/>
                </a:lnTo>
                <a:lnTo>
                  <a:pt x="400" y="216"/>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69" name="Freeform 21"/>
          <p:cNvSpPr>
            <a:spLocks/>
          </p:cNvSpPr>
          <p:nvPr/>
        </p:nvSpPr>
        <p:spPr bwMode="auto">
          <a:xfrm>
            <a:off x="7381875" y="4078288"/>
            <a:ext cx="1363663" cy="355600"/>
          </a:xfrm>
          <a:custGeom>
            <a:avLst/>
            <a:gdLst>
              <a:gd name="T0" fmla="*/ 2147483647 w 725"/>
              <a:gd name="T1" fmla="*/ 2147483647 h 179"/>
              <a:gd name="T2" fmla="*/ 2147483647 w 725"/>
              <a:gd name="T3" fmla="*/ 2147483647 h 179"/>
              <a:gd name="T4" fmla="*/ 2147483647 w 725"/>
              <a:gd name="T5" fmla="*/ 0 h 179"/>
              <a:gd name="T6" fmla="*/ 0 w 725"/>
              <a:gd name="T7" fmla="*/ 2147483647 h 179"/>
              <a:gd name="T8" fmla="*/ 2147483647 w 725"/>
              <a:gd name="T9" fmla="*/ 2147483647 h 179"/>
              <a:gd name="T10" fmla="*/ 2147483647 w 725"/>
              <a:gd name="T11" fmla="*/ 2147483647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5" h="179">
                <a:moveTo>
                  <a:pt x="725" y="170"/>
                </a:moveTo>
                <a:lnTo>
                  <a:pt x="725" y="160"/>
                </a:lnTo>
                <a:lnTo>
                  <a:pt x="3" y="0"/>
                </a:lnTo>
                <a:lnTo>
                  <a:pt x="0" y="19"/>
                </a:lnTo>
                <a:lnTo>
                  <a:pt x="723" y="179"/>
                </a:lnTo>
                <a:lnTo>
                  <a:pt x="725" y="17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70" name="Freeform 22"/>
          <p:cNvSpPr>
            <a:spLocks/>
          </p:cNvSpPr>
          <p:nvPr/>
        </p:nvSpPr>
        <p:spPr bwMode="auto">
          <a:xfrm>
            <a:off x="2024063" y="384175"/>
            <a:ext cx="31750" cy="4730750"/>
          </a:xfrm>
          <a:custGeom>
            <a:avLst/>
            <a:gdLst>
              <a:gd name="T0" fmla="*/ 2147483647 w 17"/>
              <a:gd name="T1" fmla="*/ 2147483647 h 2377"/>
              <a:gd name="T2" fmla="*/ 2147483647 w 17"/>
              <a:gd name="T3" fmla="*/ 2147483647 h 2377"/>
              <a:gd name="T4" fmla="*/ 2147483647 w 17"/>
              <a:gd name="T5" fmla="*/ 0 h 2377"/>
              <a:gd name="T6" fmla="*/ 0 w 17"/>
              <a:gd name="T7" fmla="*/ 0 h 2377"/>
              <a:gd name="T8" fmla="*/ 0 w 17"/>
              <a:gd name="T9" fmla="*/ 2147483647 h 2377"/>
              <a:gd name="T10" fmla="*/ 2147483647 w 17"/>
              <a:gd name="T11" fmla="*/ 2147483647 h 2377"/>
              <a:gd name="T12" fmla="*/ 0 w 17"/>
              <a:gd name="T13" fmla="*/ 2147483647 h 2377"/>
              <a:gd name="T14" fmla="*/ 0 w 17"/>
              <a:gd name="T15" fmla="*/ 2147483647 h 2377"/>
              <a:gd name="T16" fmla="*/ 2147483647 w 17"/>
              <a:gd name="T17" fmla="*/ 2147483647 h 2377"/>
              <a:gd name="T18" fmla="*/ 2147483647 w 17"/>
              <a:gd name="T19" fmla="*/ 2147483647 h 23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377">
                <a:moveTo>
                  <a:pt x="9" y="2358"/>
                </a:moveTo>
                <a:lnTo>
                  <a:pt x="17" y="2368"/>
                </a:lnTo>
                <a:lnTo>
                  <a:pt x="17" y="0"/>
                </a:lnTo>
                <a:lnTo>
                  <a:pt x="0" y="0"/>
                </a:lnTo>
                <a:lnTo>
                  <a:pt x="0" y="2368"/>
                </a:lnTo>
                <a:lnTo>
                  <a:pt x="9" y="2377"/>
                </a:lnTo>
                <a:lnTo>
                  <a:pt x="0" y="2368"/>
                </a:lnTo>
                <a:lnTo>
                  <a:pt x="0" y="2377"/>
                </a:lnTo>
                <a:lnTo>
                  <a:pt x="9" y="2377"/>
                </a:lnTo>
                <a:lnTo>
                  <a:pt x="9" y="2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71" name="Freeform 23"/>
          <p:cNvSpPr>
            <a:spLocks/>
          </p:cNvSpPr>
          <p:nvPr/>
        </p:nvSpPr>
        <p:spPr bwMode="auto">
          <a:xfrm>
            <a:off x="2039938" y="5076825"/>
            <a:ext cx="6723062" cy="38100"/>
          </a:xfrm>
          <a:custGeom>
            <a:avLst/>
            <a:gdLst>
              <a:gd name="T0" fmla="*/ 2147483647 w 3574"/>
              <a:gd name="T1" fmla="*/ 2147483647 h 19"/>
              <a:gd name="T2" fmla="*/ 2147483647 w 3574"/>
              <a:gd name="T3" fmla="*/ 0 h 19"/>
              <a:gd name="T4" fmla="*/ 0 w 3574"/>
              <a:gd name="T5" fmla="*/ 0 h 19"/>
              <a:gd name="T6" fmla="*/ 0 w 3574"/>
              <a:gd name="T7" fmla="*/ 2147483647 h 19"/>
              <a:gd name="T8" fmla="*/ 2147483647 w 3574"/>
              <a:gd name="T9" fmla="*/ 2147483647 h 19"/>
              <a:gd name="T10" fmla="*/ 2147483647 w 3574"/>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74" h="19">
                <a:moveTo>
                  <a:pt x="3574" y="10"/>
                </a:moveTo>
                <a:lnTo>
                  <a:pt x="3574" y="0"/>
                </a:lnTo>
                <a:lnTo>
                  <a:pt x="0" y="0"/>
                </a:lnTo>
                <a:lnTo>
                  <a:pt x="0" y="19"/>
                </a:lnTo>
                <a:lnTo>
                  <a:pt x="3574" y="19"/>
                </a:lnTo>
                <a:lnTo>
                  <a:pt x="3574" y="10"/>
                </a:lnTo>
                <a:close/>
              </a:path>
            </a:pathLst>
          </a:custGeom>
          <a:solidFill>
            <a:srgbClr val="000000"/>
          </a:solidFill>
          <a:ln w="9525" cmpd="sng">
            <a:solidFill>
              <a:srgbClr val="000000"/>
            </a:solidFill>
            <a:round/>
            <a:headEnd/>
            <a:tailEnd/>
          </a:ln>
        </p:spPr>
        <p:txBody>
          <a:bodyPr/>
          <a:lstStyle/>
          <a:p>
            <a:endParaRPr lang="en-GB"/>
          </a:p>
        </p:txBody>
      </p:sp>
      <p:sp>
        <p:nvSpPr>
          <p:cNvPr id="78872" name="Freeform 24"/>
          <p:cNvSpPr>
            <a:spLocks/>
          </p:cNvSpPr>
          <p:nvPr/>
        </p:nvSpPr>
        <p:spPr bwMode="auto">
          <a:xfrm>
            <a:off x="2024063" y="5076825"/>
            <a:ext cx="31750" cy="19050"/>
          </a:xfrm>
          <a:custGeom>
            <a:avLst/>
            <a:gdLst>
              <a:gd name="T0" fmla="*/ 2147483647 w 17"/>
              <a:gd name="T1" fmla="*/ 2147483647 h 10"/>
              <a:gd name="T2" fmla="*/ 2147483647 w 17"/>
              <a:gd name="T3" fmla="*/ 2147483647 h 10"/>
              <a:gd name="T4" fmla="*/ 2147483647 w 17"/>
              <a:gd name="T5" fmla="*/ 2147483647 h 10"/>
              <a:gd name="T6" fmla="*/ 2147483647 w 17"/>
              <a:gd name="T7" fmla="*/ 0 h 10"/>
              <a:gd name="T8" fmla="*/ 2147483647 w 17"/>
              <a:gd name="T9" fmla="*/ 0 h 10"/>
              <a:gd name="T10" fmla="*/ 2147483647 w 17"/>
              <a:gd name="T11" fmla="*/ 0 h 10"/>
              <a:gd name="T12" fmla="*/ 2147483647 w 17"/>
              <a:gd name="T13" fmla="*/ 2147483647 h 10"/>
              <a:gd name="T14" fmla="*/ 2147483647 w 17"/>
              <a:gd name="T15" fmla="*/ 2147483647 h 10"/>
              <a:gd name="T16" fmla="*/ 0 w 17"/>
              <a:gd name="T17" fmla="*/ 2147483647 h 10"/>
              <a:gd name="T18" fmla="*/ 2147483647 w 17"/>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0">
                <a:moveTo>
                  <a:pt x="17" y="10"/>
                </a:moveTo>
                <a:lnTo>
                  <a:pt x="15" y="5"/>
                </a:lnTo>
                <a:lnTo>
                  <a:pt x="13" y="2"/>
                </a:lnTo>
                <a:lnTo>
                  <a:pt x="11" y="0"/>
                </a:lnTo>
                <a:lnTo>
                  <a:pt x="9" y="0"/>
                </a:lnTo>
                <a:lnTo>
                  <a:pt x="5" y="0"/>
                </a:lnTo>
                <a:lnTo>
                  <a:pt x="4" y="2"/>
                </a:lnTo>
                <a:lnTo>
                  <a:pt x="2" y="5"/>
                </a:lnTo>
                <a:lnTo>
                  <a:pt x="0" y="1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73" name="Freeform 25"/>
          <p:cNvSpPr>
            <a:spLocks/>
          </p:cNvSpPr>
          <p:nvPr/>
        </p:nvSpPr>
        <p:spPr bwMode="auto">
          <a:xfrm>
            <a:off x="2024063" y="5095875"/>
            <a:ext cx="31750" cy="144463"/>
          </a:xfrm>
          <a:custGeom>
            <a:avLst/>
            <a:gdLst>
              <a:gd name="T0" fmla="*/ 2147483647 w 17"/>
              <a:gd name="T1" fmla="*/ 2147483647 h 72"/>
              <a:gd name="T2" fmla="*/ 2147483647 w 17"/>
              <a:gd name="T3" fmla="*/ 2147483647 h 72"/>
              <a:gd name="T4" fmla="*/ 2147483647 w 17"/>
              <a:gd name="T5" fmla="*/ 0 h 72"/>
              <a:gd name="T6" fmla="*/ 0 w 17"/>
              <a:gd name="T7" fmla="*/ 0 h 72"/>
              <a:gd name="T8" fmla="*/ 0 w 17"/>
              <a:gd name="T9" fmla="*/ 2147483647 h 72"/>
              <a:gd name="T10" fmla="*/ 2147483647 w 17"/>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72">
                <a:moveTo>
                  <a:pt x="9" y="72"/>
                </a:moveTo>
                <a:lnTo>
                  <a:pt x="17" y="72"/>
                </a:lnTo>
                <a:lnTo>
                  <a:pt x="17" y="0"/>
                </a:lnTo>
                <a:lnTo>
                  <a:pt x="0" y="0"/>
                </a:lnTo>
                <a:lnTo>
                  <a:pt x="0" y="72"/>
                </a:lnTo>
                <a:lnTo>
                  <a:pt x="9" y="72"/>
                </a:lnTo>
                <a:close/>
              </a:path>
            </a:pathLst>
          </a:custGeom>
          <a:solidFill>
            <a:schemeClr val="tx2"/>
          </a:solidFill>
          <a:ln w="9525">
            <a:solidFill>
              <a:schemeClr val="tx2"/>
            </a:solidFill>
            <a:round/>
            <a:headEnd/>
            <a:tailEnd/>
          </a:ln>
        </p:spPr>
        <p:txBody>
          <a:bodyPr/>
          <a:lstStyle/>
          <a:p>
            <a:endParaRPr lang="en-GB"/>
          </a:p>
        </p:txBody>
      </p:sp>
      <p:sp>
        <p:nvSpPr>
          <p:cNvPr id="78874" name="Freeform 26"/>
          <p:cNvSpPr>
            <a:spLocks/>
          </p:cNvSpPr>
          <p:nvPr/>
        </p:nvSpPr>
        <p:spPr bwMode="auto">
          <a:xfrm>
            <a:off x="2024063" y="5240338"/>
            <a:ext cx="31750" cy="19050"/>
          </a:xfrm>
          <a:custGeom>
            <a:avLst/>
            <a:gdLst>
              <a:gd name="T0" fmla="*/ 0 w 17"/>
              <a:gd name="T1" fmla="*/ 0 h 10"/>
              <a:gd name="T2" fmla="*/ 2147483647 w 17"/>
              <a:gd name="T3" fmla="*/ 2147483647 h 10"/>
              <a:gd name="T4" fmla="*/ 2147483647 w 17"/>
              <a:gd name="T5" fmla="*/ 2147483647 h 10"/>
              <a:gd name="T6" fmla="*/ 2147483647 w 17"/>
              <a:gd name="T7" fmla="*/ 2147483647 h 10"/>
              <a:gd name="T8" fmla="*/ 2147483647 w 17"/>
              <a:gd name="T9" fmla="*/ 2147483647 h 10"/>
              <a:gd name="T10" fmla="*/ 2147483647 w 17"/>
              <a:gd name="T11" fmla="*/ 2147483647 h 10"/>
              <a:gd name="T12" fmla="*/ 2147483647 w 17"/>
              <a:gd name="T13" fmla="*/ 2147483647 h 10"/>
              <a:gd name="T14" fmla="*/ 2147483647 w 17"/>
              <a:gd name="T15" fmla="*/ 2147483647 h 10"/>
              <a:gd name="T16" fmla="*/ 2147483647 w 17"/>
              <a:gd name="T17" fmla="*/ 0 h 10"/>
              <a:gd name="T18" fmla="*/ 0 w 17"/>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0">
                <a:moveTo>
                  <a:pt x="0" y="0"/>
                </a:moveTo>
                <a:lnTo>
                  <a:pt x="2" y="5"/>
                </a:lnTo>
                <a:lnTo>
                  <a:pt x="4" y="8"/>
                </a:lnTo>
                <a:lnTo>
                  <a:pt x="5" y="10"/>
                </a:lnTo>
                <a:lnTo>
                  <a:pt x="9" y="10"/>
                </a:lnTo>
                <a:lnTo>
                  <a:pt x="11" y="10"/>
                </a:lnTo>
                <a:lnTo>
                  <a:pt x="13" y="8"/>
                </a:lnTo>
                <a:lnTo>
                  <a:pt x="15" y="5"/>
                </a:lnTo>
                <a:lnTo>
                  <a:pt x="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75" name="Freeform 27"/>
          <p:cNvSpPr>
            <a:spLocks/>
          </p:cNvSpPr>
          <p:nvPr/>
        </p:nvSpPr>
        <p:spPr bwMode="auto">
          <a:xfrm>
            <a:off x="3700463" y="5076825"/>
            <a:ext cx="30162" cy="19050"/>
          </a:xfrm>
          <a:custGeom>
            <a:avLst/>
            <a:gdLst>
              <a:gd name="T0" fmla="*/ 2147483647 w 16"/>
              <a:gd name="T1" fmla="*/ 2147483647 h 10"/>
              <a:gd name="T2" fmla="*/ 2147483647 w 16"/>
              <a:gd name="T3" fmla="*/ 2147483647 h 10"/>
              <a:gd name="T4" fmla="*/ 2147483647 w 16"/>
              <a:gd name="T5" fmla="*/ 2147483647 h 10"/>
              <a:gd name="T6" fmla="*/ 2147483647 w 16"/>
              <a:gd name="T7" fmla="*/ 0 h 10"/>
              <a:gd name="T8" fmla="*/ 2147483647 w 16"/>
              <a:gd name="T9" fmla="*/ 0 h 10"/>
              <a:gd name="T10" fmla="*/ 2147483647 w 16"/>
              <a:gd name="T11" fmla="*/ 0 h 10"/>
              <a:gd name="T12" fmla="*/ 2147483647 w 16"/>
              <a:gd name="T13" fmla="*/ 2147483647 h 10"/>
              <a:gd name="T14" fmla="*/ 0 w 16"/>
              <a:gd name="T15" fmla="*/ 2147483647 h 10"/>
              <a:gd name="T16" fmla="*/ 0 w 16"/>
              <a:gd name="T17" fmla="*/ 2147483647 h 10"/>
              <a:gd name="T18" fmla="*/ 2147483647 w 1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10"/>
                </a:moveTo>
                <a:lnTo>
                  <a:pt x="16" y="5"/>
                </a:lnTo>
                <a:lnTo>
                  <a:pt x="14" y="2"/>
                </a:lnTo>
                <a:lnTo>
                  <a:pt x="12" y="0"/>
                </a:lnTo>
                <a:lnTo>
                  <a:pt x="8" y="0"/>
                </a:lnTo>
                <a:lnTo>
                  <a:pt x="4" y="0"/>
                </a:lnTo>
                <a:lnTo>
                  <a:pt x="2" y="2"/>
                </a:lnTo>
                <a:lnTo>
                  <a:pt x="0" y="5"/>
                </a:lnTo>
                <a:lnTo>
                  <a:pt x="0" y="1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76" name="Freeform 28"/>
          <p:cNvSpPr>
            <a:spLocks/>
          </p:cNvSpPr>
          <p:nvPr/>
        </p:nvSpPr>
        <p:spPr bwMode="auto">
          <a:xfrm>
            <a:off x="3700463" y="5095875"/>
            <a:ext cx="30162" cy="144463"/>
          </a:xfrm>
          <a:custGeom>
            <a:avLst/>
            <a:gdLst>
              <a:gd name="T0" fmla="*/ 2147483647 w 16"/>
              <a:gd name="T1" fmla="*/ 2147483647 h 72"/>
              <a:gd name="T2" fmla="*/ 2147483647 w 16"/>
              <a:gd name="T3" fmla="*/ 2147483647 h 72"/>
              <a:gd name="T4" fmla="*/ 2147483647 w 16"/>
              <a:gd name="T5" fmla="*/ 0 h 72"/>
              <a:gd name="T6" fmla="*/ 0 w 16"/>
              <a:gd name="T7" fmla="*/ 0 h 72"/>
              <a:gd name="T8" fmla="*/ 0 w 16"/>
              <a:gd name="T9" fmla="*/ 2147483647 h 72"/>
              <a:gd name="T10" fmla="*/ 2147483647 w 16"/>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72">
                <a:moveTo>
                  <a:pt x="8" y="72"/>
                </a:moveTo>
                <a:lnTo>
                  <a:pt x="16" y="72"/>
                </a:lnTo>
                <a:lnTo>
                  <a:pt x="16" y="0"/>
                </a:lnTo>
                <a:lnTo>
                  <a:pt x="0" y="0"/>
                </a:lnTo>
                <a:lnTo>
                  <a:pt x="0" y="72"/>
                </a:lnTo>
                <a:lnTo>
                  <a:pt x="8" y="72"/>
                </a:lnTo>
                <a:close/>
              </a:path>
            </a:pathLst>
          </a:custGeom>
          <a:solidFill>
            <a:schemeClr val="tx2"/>
          </a:solidFill>
          <a:ln w="9525">
            <a:solidFill>
              <a:schemeClr val="tx2"/>
            </a:solidFill>
            <a:round/>
            <a:headEnd/>
            <a:tailEnd/>
          </a:ln>
        </p:spPr>
        <p:txBody>
          <a:bodyPr/>
          <a:lstStyle/>
          <a:p>
            <a:endParaRPr lang="en-GB"/>
          </a:p>
        </p:txBody>
      </p:sp>
      <p:sp>
        <p:nvSpPr>
          <p:cNvPr id="78877" name="Freeform 29"/>
          <p:cNvSpPr>
            <a:spLocks/>
          </p:cNvSpPr>
          <p:nvPr/>
        </p:nvSpPr>
        <p:spPr bwMode="auto">
          <a:xfrm>
            <a:off x="3700463" y="5240338"/>
            <a:ext cx="30162" cy="19050"/>
          </a:xfrm>
          <a:custGeom>
            <a:avLst/>
            <a:gdLst>
              <a:gd name="T0" fmla="*/ 0 w 16"/>
              <a:gd name="T1" fmla="*/ 0 h 10"/>
              <a:gd name="T2" fmla="*/ 0 w 16"/>
              <a:gd name="T3" fmla="*/ 2147483647 h 10"/>
              <a:gd name="T4" fmla="*/ 2147483647 w 16"/>
              <a:gd name="T5" fmla="*/ 2147483647 h 10"/>
              <a:gd name="T6" fmla="*/ 2147483647 w 16"/>
              <a:gd name="T7" fmla="*/ 2147483647 h 10"/>
              <a:gd name="T8" fmla="*/ 2147483647 w 16"/>
              <a:gd name="T9" fmla="*/ 2147483647 h 10"/>
              <a:gd name="T10" fmla="*/ 2147483647 w 16"/>
              <a:gd name="T11" fmla="*/ 2147483647 h 10"/>
              <a:gd name="T12" fmla="*/ 2147483647 w 16"/>
              <a:gd name="T13" fmla="*/ 2147483647 h 10"/>
              <a:gd name="T14" fmla="*/ 2147483647 w 16"/>
              <a:gd name="T15" fmla="*/ 2147483647 h 10"/>
              <a:gd name="T16" fmla="*/ 2147483647 w 16"/>
              <a:gd name="T17" fmla="*/ 0 h 10"/>
              <a:gd name="T18" fmla="*/ 0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0" y="0"/>
                </a:moveTo>
                <a:lnTo>
                  <a:pt x="0" y="5"/>
                </a:lnTo>
                <a:lnTo>
                  <a:pt x="2" y="8"/>
                </a:lnTo>
                <a:lnTo>
                  <a:pt x="4" y="10"/>
                </a:lnTo>
                <a:lnTo>
                  <a:pt x="8" y="10"/>
                </a:lnTo>
                <a:lnTo>
                  <a:pt x="12" y="10"/>
                </a:lnTo>
                <a:lnTo>
                  <a:pt x="14" y="8"/>
                </a:lnTo>
                <a:lnTo>
                  <a:pt x="16" y="5"/>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78" name="Freeform 30"/>
          <p:cNvSpPr>
            <a:spLocks/>
          </p:cNvSpPr>
          <p:nvPr/>
        </p:nvSpPr>
        <p:spPr bwMode="auto">
          <a:xfrm>
            <a:off x="5376863" y="5076825"/>
            <a:ext cx="31750" cy="19050"/>
          </a:xfrm>
          <a:custGeom>
            <a:avLst/>
            <a:gdLst>
              <a:gd name="T0" fmla="*/ 2147483647 w 17"/>
              <a:gd name="T1" fmla="*/ 2147483647 h 10"/>
              <a:gd name="T2" fmla="*/ 2147483647 w 17"/>
              <a:gd name="T3" fmla="*/ 2147483647 h 10"/>
              <a:gd name="T4" fmla="*/ 2147483647 w 17"/>
              <a:gd name="T5" fmla="*/ 2147483647 h 10"/>
              <a:gd name="T6" fmla="*/ 2147483647 w 17"/>
              <a:gd name="T7" fmla="*/ 0 h 10"/>
              <a:gd name="T8" fmla="*/ 2147483647 w 17"/>
              <a:gd name="T9" fmla="*/ 0 h 10"/>
              <a:gd name="T10" fmla="*/ 2147483647 w 17"/>
              <a:gd name="T11" fmla="*/ 0 h 10"/>
              <a:gd name="T12" fmla="*/ 2147483647 w 17"/>
              <a:gd name="T13" fmla="*/ 2147483647 h 10"/>
              <a:gd name="T14" fmla="*/ 2147483647 w 17"/>
              <a:gd name="T15" fmla="*/ 2147483647 h 10"/>
              <a:gd name="T16" fmla="*/ 0 w 17"/>
              <a:gd name="T17" fmla="*/ 2147483647 h 10"/>
              <a:gd name="T18" fmla="*/ 2147483647 w 17"/>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0">
                <a:moveTo>
                  <a:pt x="17" y="10"/>
                </a:moveTo>
                <a:lnTo>
                  <a:pt x="15" y="5"/>
                </a:lnTo>
                <a:lnTo>
                  <a:pt x="13" y="2"/>
                </a:lnTo>
                <a:lnTo>
                  <a:pt x="11" y="0"/>
                </a:lnTo>
                <a:lnTo>
                  <a:pt x="8" y="0"/>
                </a:lnTo>
                <a:lnTo>
                  <a:pt x="6" y="0"/>
                </a:lnTo>
                <a:lnTo>
                  <a:pt x="4" y="2"/>
                </a:lnTo>
                <a:lnTo>
                  <a:pt x="2" y="5"/>
                </a:lnTo>
                <a:lnTo>
                  <a:pt x="0" y="1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79" name="Freeform 31"/>
          <p:cNvSpPr>
            <a:spLocks/>
          </p:cNvSpPr>
          <p:nvPr/>
        </p:nvSpPr>
        <p:spPr bwMode="auto">
          <a:xfrm>
            <a:off x="5376863" y="5095875"/>
            <a:ext cx="31750" cy="144463"/>
          </a:xfrm>
          <a:custGeom>
            <a:avLst/>
            <a:gdLst>
              <a:gd name="T0" fmla="*/ 2147483647 w 17"/>
              <a:gd name="T1" fmla="*/ 2147483647 h 72"/>
              <a:gd name="T2" fmla="*/ 2147483647 w 17"/>
              <a:gd name="T3" fmla="*/ 2147483647 h 72"/>
              <a:gd name="T4" fmla="*/ 2147483647 w 17"/>
              <a:gd name="T5" fmla="*/ 0 h 72"/>
              <a:gd name="T6" fmla="*/ 0 w 17"/>
              <a:gd name="T7" fmla="*/ 0 h 72"/>
              <a:gd name="T8" fmla="*/ 0 w 17"/>
              <a:gd name="T9" fmla="*/ 2147483647 h 72"/>
              <a:gd name="T10" fmla="*/ 2147483647 w 17"/>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72">
                <a:moveTo>
                  <a:pt x="8" y="72"/>
                </a:moveTo>
                <a:lnTo>
                  <a:pt x="17" y="72"/>
                </a:lnTo>
                <a:lnTo>
                  <a:pt x="17" y="0"/>
                </a:lnTo>
                <a:lnTo>
                  <a:pt x="0" y="0"/>
                </a:lnTo>
                <a:lnTo>
                  <a:pt x="0" y="72"/>
                </a:lnTo>
                <a:lnTo>
                  <a:pt x="8" y="72"/>
                </a:lnTo>
                <a:close/>
              </a:path>
            </a:pathLst>
          </a:custGeom>
          <a:solidFill>
            <a:schemeClr val="tx2"/>
          </a:solidFill>
          <a:ln w="9525">
            <a:solidFill>
              <a:schemeClr val="tx2"/>
            </a:solidFill>
            <a:round/>
            <a:headEnd/>
            <a:tailEnd/>
          </a:ln>
        </p:spPr>
        <p:txBody>
          <a:bodyPr/>
          <a:lstStyle/>
          <a:p>
            <a:endParaRPr lang="en-GB"/>
          </a:p>
        </p:txBody>
      </p:sp>
      <p:sp>
        <p:nvSpPr>
          <p:cNvPr id="78880" name="Freeform 32"/>
          <p:cNvSpPr>
            <a:spLocks/>
          </p:cNvSpPr>
          <p:nvPr/>
        </p:nvSpPr>
        <p:spPr bwMode="auto">
          <a:xfrm>
            <a:off x="5376863" y="5240338"/>
            <a:ext cx="31750" cy="19050"/>
          </a:xfrm>
          <a:custGeom>
            <a:avLst/>
            <a:gdLst>
              <a:gd name="T0" fmla="*/ 0 w 17"/>
              <a:gd name="T1" fmla="*/ 0 h 10"/>
              <a:gd name="T2" fmla="*/ 2147483647 w 17"/>
              <a:gd name="T3" fmla="*/ 2147483647 h 10"/>
              <a:gd name="T4" fmla="*/ 2147483647 w 17"/>
              <a:gd name="T5" fmla="*/ 2147483647 h 10"/>
              <a:gd name="T6" fmla="*/ 2147483647 w 17"/>
              <a:gd name="T7" fmla="*/ 2147483647 h 10"/>
              <a:gd name="T8" fmla="*/ 2147483647 w 17"/>
              <a:gd name="T9" fmla="*/ 2147483647 h 10"/>
              <a:gd name="T10" fmla="*/ 2147483647 w 17"/>
              <a:gd name="T11" fmla="*/ 2147483647 h 10"/>
              <a:gd name="T12" fmla="*/ 2147483647 w 17"/>
              <a:gd name="T13" fmla="*/ 2147483647 h 10"/>
              <a:gd name="T14" fmla="*/ 2147483647 w 17"/>
              <a:gd name="T15" fmla="*/ 2147483647 h 10"/>
              <a:gd name="T16" fmla="*/ 2147483647 w 17"/>
              <a:gd name="T17" fmla="*/ 0 h 10"/>
              <a:gd name="T18" fmla="*/ 0 w 17"/>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0">
                <a:moveTo>
                  <a:pt x="0" y="0"/>
                </a:moveTo>
                <a:lnTo>
                  <a:pt x="2" y="5"/>
                </a:lnTo>
                <a:lnTo>
                  <a:pt x="4" y="8"/>
                </a:lnTo>
                <a:lnTo>
                  <a:pt x="6" y="10"/>
                </a:lnTo>
                <a:lnTo>
                  <a:pt x="8" y="10"/>
                </a:lnTo>
                <a:lnTo>
                  <a:pt x="11" y="10"/>
                </a:lnTo>
                <a:lnTo>
                  <a:pt x="13" y="8"/>
                </a:lnTo>
                <a:lnTo>
                  <a:pt x="15" y="5"/>
                </a:lnTo>
                <a:lnTo>
                  <a:pt x="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81" name="Freeform 33"/>
          <p:cNvSpPr>
            <a:spLocks/>
          </p:cNvSpPr>
          <p:nvPr/>
        </p:nvSpPr>
        <p:spPr bwMode="auto">
          <a:xfrm>
            <a:off x="7054850" y="5076825"/>
            <a:ext cx="30163" cy="19050"/>
          </a:xfrm>
          <a:custGeom>
            <a:avLst/>
            <a:gdLst>
              <a:gd name="T0" fmla="*/ 2147483647 w 16"/>
              <a:gd name="T1" fmla="*/ 2147483647 h 10"/>
              <a:gd name="T2" fmla="*/ 2147483647 w 16"/>
              <a:gd name="T3" fmla="*/ 2147483647 h 10"/>
              <a:gd name="T4" fmla="*/ 2147483647 w 16"/>
              <a:gd name="T5" fmla="*/ 2147483647 h 10"/>
              <a:gd name="T6" fmla="*/ 2147483647 w 16"/>
              <a:gd name="T7" fmla="*/ 0 h 10"/>
              <a:gd name="T8" fmla="*/ 2147483647 w 16"/>
              <a:gd name="T9" fmla="*/ 0 h 10"/>
              <a:gd name="T10" fmla="*/ 2147483647 w 16"/>
              <a:gd name="T11" fmla="*/ 0 h 10"/>
              <a:gd name="T12" fmla="*/ 2147483647 w 16"/>
              <a:gd name="T13" fmla="*/ 2147483647 h 10"/>
              <a:gd name="T14" fmla="*/ 0 w 16"/>
              <a:gd name="T15" fmla="*/ 2147483647 h 10"/>
              <a:gd name="T16" fmla="*/ 0 w 16"/>
              <a:gd name="T17" fmla="*/ 2147483647 h 10"/>
              <a:gd name="T18" fmla="*/ 2147483647 w 1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10"/>
                </a:moveTo>
                <a:lnTo>
                  <a:pt x="16" y="5"/>
                </a:lnTo>
                <a:lnTo>
                  <a:pt x="14" y="2"/>
                </a:lnTo>
                <a:lnTo>
                  <a:pt x="10" y="0"/>
                </a:lnTo>
                <a:lnTo>
                  <a:pt x="8" y="0"/>
                </a:lnTo>
                <a:lnTo>
                  <a:pt x="4" y="0"/>
                </a:lnTo>
                <a:lnTo>
                  <a:pt x="2" y="2"/>
                </a:lnTo>
                <a:lnTo>
                  <a:pt x="0" y="5"/>
                </a:lnTo>
                <a:lnTo>
                  <a:pt x="0" y="1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82" name="Freeform 34"/>
          <p:cNvSpPr>
            <a:spLocks/>
          </p:cNvSpPr>
          <p:nvPr/>
        </p:nvSpPr>
        <p:spPr bwMode="auto">
          <a:xfrm>
            <a:off x="7054850" y="5095875"/>
            <a:ext cx="30163" cy="144463"/>
          </a:xfrm>
          <a:custGeom>
            <a:avLst/>
            <a:gdLst>
              <a:gd name="T0" fmla="*/ 2147483647 w 16"/>
              <a:gd name="T1" fmla="*/ 2147483647 h 72"/>
              <a:gd name="T2" fmla="*/ 2147483647 w 16"/>
              <a:gd name="T3" fmla="*/ 2147483647 h 72"/>
              <a:gd name="T4" fmla="*/ 2147483647 w 16"/>
              <a:gd name="T5" fmla="*/ 0 h 72"/>
              <a:gd name="T6" fmla="*/ 0 w 16"/>
              <a:gd name="T7" fmla="*/ 0 h 72"/>
              <a:gd name="T8" fmla="*/ 0 w 16"/>
              <a:gd name="T9" fmla="*/ 2147483647 h 72"/>
              <a:gd name="T10" fmla="*/ 2147483647 w 16"/>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72">
                <a:moveTo>
                  <a:pt x="8" y="72"/>
                </a:moveTo>
                <a:lnTo>
                  <a:pt x="16" y="72"/>
                </a:lnTo>
                <a:lnTo>
                  <a:pt x="16" y="0"/>
                </a:lnTo>
                <a:lnTo>
                  <a:pt x="0" y="0"/>
                </a:lnTo>
                <a:lnTo>
                  <a:pt x="0" y="72"/>
                </a:lnTo>
                <a:lnTo>
                  <a:pt x="8" y="72"/>
                </a:lnTo>
                <a:close/>
              </a:path>
            </a:pathLst>
          </a:custGeom>
          <a:solidFill>
            <a:schemeClr val="tx2"/>
          </a:solidFill>
          <a:ln w="9525">
            <a:solidFill>
              <a:schemeClr val="tx2"/>
            </a:solidFill>
            <a:round/>
            <a:headEnd/>
            <a:tailEnd/>
          </a:ln>
        </p:spPr>
        <p:txBody>
          <a:bodyPr/>
          <a:lstStyle/>
          <a:p>
            <a:endParaRPr lang="en-GB"/>
          </a:p>
        </p:txBody>
      </p:sp>
      <p:sp>
        <p:nvSpPr>
          <p:cNvPr id="78883" name="Freeform 35"/>
          <p:cNvSpPr>
            <a:spLocks/>
          </p:cNvSpPr>
          <p:nvPr/>
        </p:nvSpPr>
        <p:spPr bwMode="auto">
          <a:xfrm>
            <a:off x="7054850" y="5240338"/>
            <a:ext cx="30163" cy="19050"/>
          </a:xfrm>
          <a:custGeom>
            <a:avLst/>
            <a:gdLst>
              <a:gd name="T0" fmla="*/ 0 w 16"/>
              <a:gd name="T1" fmla="*/ 0 h 10"/>
              <a:gd name="T2" fmla="*/ 0 w 16"/>
              <a:gd name="T3" fmla="*/ 2147483647 h 10"/>
              <a:gd name="T4" fmla="*/ 2147483647 w 16"/>
              <a:gd name="T5" fmla="*/ 2147483647 h 10"/>
              <a:gd name="T6" fmla="*/ 2147483647 w 16"/>
              <a:gd name="T7" fmla="*/ 2147483647 h 10"/>
              <a:gd name="T8" fmla="*/ 2147483647 w 16"/>
              <a:gd name="T9" fmla="*/ 2147483647 h 10"/>
              <a:gd name="T10" fmla="*/ 2147483647 w 16"/>
              <a:gd name="T11" fmla="*/ 2147483647 h 10"/>
              <a:gd name="T12" fmla="*/ 2147483647 w 16"/>
              <a:gd name="T13" fmla="*/ 2147483647 h 10"/>
              <a:gd name="T14" fmla="*/ 2147483647 w 16"/>
              <a:gd name="T15" fmla="*/ 2147483647 h 10"/>
              <a:gd name="T16" fmla="*/ 2147483647 w 16"/>
              <a:gd name="T17" fmla="*/ 0 h 10"/>
              <a:gd name="T18" fmla="*/ 0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0" y="0"/>
                </a:moveTo>
                <a:lnTo>
                  <a:pt x="0" y="5"/>
                </a:lnTo>
                <a:lnTo>
                  <a:pt x="2" y="8"/>
                </a:lnTo>
                <a:lnTo>
                  <a:pt x="4" y="10"/>
                </a:lnTo>
                <a:lnTo>
                  <a:pt x="8" y="10"/>
                </a:lnTo>
                <a:lnTo>
                  <a:pt x="10" y="10"/>
                </a:lnTo>
                <a:lnTo>
                  <a:pt x="14" y="8"/>
                </a:lnTo>
                <a:lnTo>
                  <a:pt x="16" y="5"/>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84" name="Freeform 36"/>
          <p:cNvSpPr>
            <a:spLocks/>
          </p:cNvSpPr>
          <p:nvPr/>
        </p:nvSpPr>
        <p:spPr bwMode="auto">
          <a:xfrm>
            <a:off x="8729663" y="5076825"/>
            <a:ext cx="33337" cy="19050"/>
          </a:xfrm>
          <a:custGeom>
            <a:avLst/>
            <a:gdLst>
              <a:gd name="T0" fmla="*/ 2147483647 w 17"/>
              <a:gd name="T1" fmla="*/ 2147483647 h 10"/>
              <a:gd name="T2" fmla="*/ 2147483647 w 17"/>
              <a:gd name="T3" fmla="*/ 2147483647 h 10"/>
              <a:gd name="T4" fmla="*/ 2147483647 w 17"/>
              <a:gd name="T5" fmla="*/ 2147483647 h 10"/>
              <a:gd name="T6" fmla="*/ 2147483647 w 17"/>
              <a:gd name="T7" fmla="*/ 0 h 10"/>
              <a:gd name="T8" fmla="*/ 2147483647 w 17"/>
              <a:gd name="T9" fmla="*/ 0 h 10"/>
              <a:gd name="T10" fmla="*/ 2147483647 w 17"/>
              <a:gd name="T11" fmla="*/ 0 h 10"/>
              <a:gd name="T12" fmla="*/ 2147483647 w 17"/>
              <a:gd name="T13" fmla="*/ 2147483647 h 10"/>
              <a:gd name="T14" fmla="*/ 2147483647 w 17"/>
              <a:gd name="T15" fmla="*/ 2147483647 h 10"/>
              <a:gd name="T16" fmla="*/ 0 w 17"/>
              <a:gd name="T17" fmla="*/ 2147483647 h 10"/>
              <a:gd name="T18" fmla="*/ 2147483647 w 17"/>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0">
                <a:moveTo>
                  <a:pt x="17" y="10"/>
                </a:moveTo>
                <a:lnTo>
                  <a:pt x="15" y="5"/>
                </a:lnTo>
                <a:lnTo>
                  <a:pt x="13" y="2"/>
                </a:lnTo>
                <a:lnTo>
                  <a:pt x="12" y="0"/>
                </a:lnTo>
                <a:lnTo>
                  <a:pt x="8" y="0"/>
                </a:lnTo>
                <a:lnTo>
                  <a:pt x="6" y="0"/>
                </a:lnTo>
                <a:lnTo>
                  <a:pt x="2" y="2"/>
                </a:lnTo>
                <a:lnTo>
                  <a:pt x="2" y="5"/>
                </a:lnTo>
                <a:lnTo>
                  <a:pt x="0" y="1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85" name="Freeform 37"/>
          <p:cNvSpPr>
            <a:spLocks/>
          </p:cNvSpPr>
          <p:nvPr/>
        </p:nvSpPr>
        <p:spPr bwMode="auto">
          <a:xfrm>
            <a:off x="8729663" y="5095875"/>
            <a:ext cx="33337" cy="144463"/>
          </a:xfrm>
          <a:custGeom>
            <a:avLst/>
            <a:gdLst>
              <a:gd name="T0" fmla="*/ 2147483647 w 17"/>
              <a:gd name="T1" fmla="*/ 2147483647 h 72"/>
              <a:gd name="T2" fmla="*/ 2147483647 w 17"/>
              <a:gd name="T3" fmla="*/ 2147483647 h 72"/>
              <a:gd name="T4" fmla="*/ 2147483647 w 17"/>
              <a:gd name="T5" fmla="*/ 0 h 72"/>
              <a:gd name="T6" fmla="*/ 0 w 17"/>
              <a:gd name="T7" fmla="*/ 0 h 72"/>
              <a:gd name="T8" fmla="*/ 0 w 17"/>
              <a:gd name="T9" fmla="*/ 2147483647 h 72"/>
              <a:gd name="T10" fmla="*/ 2147483647 w 17"/>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72">
                <a:moveTo>
                  <a:pt x="8" y="72"/>
                </a:moveTo>
                <a:lnTo>
                  <a:pt x="17" y="72"/>
                </a:lnTo>
                <a:lnTo>
                  <a:pt x="17" y="0"/>
                </a:lnTo>
                <a:lnTo>
                  <a:pt x="0" y="0"/>
                </a:lnTo>
                <a:lnTo>
                  <a:pt x="0" y="72"/>
                </a:lnTo>
                <a:lnTo>
                  <a:pt x="8" y="72"/>
                </a:lnTo>
                <a:close/>
              </a:path>
            </a:pathLst>
          </a:custGeom>
          <a:solidFill>
            <a:schemeClr val="tx2"/>
          </a:solidFill>
          <a:ln w="9525">
            <a:solidFill>
              <a:schemeClr val="tx2"/>
            </a:solidFill>
            <a:round/>
            <a:headEnd/>
            <a:tailEnd/>
          </a:ln>
        </p:spPr>
        <p:txBody>
          <a:bodyPr/>
          <a:lstStyle/>
          <a:p>
            <a:endParaRPr lang="en-GB"/>
          </a:p>
        </p:txBody>
      </p:sp>
      <p:sp>
        <p:nvSpPr>
          <p:cNvPr id="78886" name="Freeform 38"/>
          <p:cNvSpPr>
            <a:spLocks/>
          </p:cNvSpPr>
          <p:nvPr/>
        </p:nvSpPr>
        <p:spPr bwMode="auto">
          <a:xfrm>
            <a:off x="8729663" y="5240338"/>
            <a:ext cx="33337" cy="19050"/>
          </a:xfrm>
          <a:custGeom>
            <a:avLst/>
            <a:gdLst>
              <a:gd name="T0" fmla="*/ 0 w 17"/>
              <a:gd name="T1" fmla="*/ 0 h 10"/>
              <a:gd name="T2" fmla="*/ 2147483647 w 17"/>
              <a:gd name="T3" fmla="*/ 2147483647 h 10"/>
              <a:gd name="T4" fmla="*/ 2147483647 w 17"/>
              <a:gd name="T5" fmla="*/ 2147483647 h 10"/>
              <a:gd name="T6" fmla="*/ 2147483647 w 17"/>
              <a:gd name="T7" fmla="*/ 2147483647 h 10"/>
              <a:gd name="T8" fmla="*/ 2147483647 w 17"/>
              <a:gd name="T9" fmla="*/ 2147483647 h 10"/>
              <a:gd name="T10" fmla="*/ 2147483647 w 17"/>
              <a:gd name="T11" fmla="*/ 2147483647 h 10"/>
              <a:gd name="T12" fmla="*/ 2147483647 w 17"/>
              <a:gd name="T13" fmla="*/ 2147483647 h 10"/>
              <a:gd name="T14" fmla="*/ 2147483647 w 17"/>
              <a:gd name="T15" fmla="*/ 2147483647 h 10"/>
              <a:gd name="T16" fmla="*/ 2147483647 w 17"/>
              <a:gd name="T17" fmla="*/ 0 h 10"/>
              <a:gd name="T18" fmla="*/ 0 w 17"/>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0">
                <a:moveTo>
                  <a:pt x="0" y="0"/>
                </a:moveTo>
                <a:lnTo>
                  <a:pt x="2" y="5"/>
                </a:lnTo>
                <a:lnTo>
                  <a:pt x="2" y="8"/>
                </a:lnTo>
                <a:lnTo>
                  <a:pt x="6" y="10"/>
                </a:lnTo>
                <a:lnTo>
                  <a:pt x="8" y="10"/>
                </a:lnTo>
                <a:lnTo>
                  <a:pt x="12" y="10"/>
                </a:lnTo>
                <a:lnTo>
                  <a:pt x="13" y="8"/>
                </a:lnTo>
                <a:lnTo>
                  <a:pt x="15" y="5"/>
                </a:lnTo>
                <a:lnTo>
                  <a:pt x="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87" name="Freeform 39"/>
          <p:cNvSpPr>
            <a:spLocks/>
          </p:cNvSpPr>
          <p:nvPr/>
        </p:nvSpPr>
        <p:spPr bwMode="auto">
          <a:xfrm>
            <a:off x="1914525" y="5076825"/>
            <a:ext cx="19050" cy="38100"/>
          </a:xfrm>
          <a:custGeom>
            <a:avLst/>
            <a:gdLst>
              <a:gd name="T0" fmla="*/ 2147483647 w 10"/>
              <a:gd name="T1" fmla="*/ 0 h 19"/>
              <a:gd name="T2" fmla="*/ 2147483647 w 10"/>
              <a:gd name="T3" fmla="*/ 0 h 19"/>
              <a:gd name="T4" fmla="*/ 2147483647 w 10"/>
              <a:gd name="T5" fmla="*/ 2147483647 h 19"/>
              <a:gd name="T6" fmla="*/ 2147483647 w 10"/>
              <a:gd name="T7" fmla="*/ 2147483647 h 19"/>
              <a:gd name="T8" fmla="*/ 0 w 10"/>
              <a:gd name="T9" fmla="*/ 2147483647 h 19"/>
              <a:gd name="T10" fmla="*/ 2147483647 w 10"/>
              <a:gd name="T11" fmla="*/ 2147483647 h 19"/>
              <a:gd name="T12" fmla="*/ 2147483647 w 10"/>
              <a:gd name="T13" fmla="*/ 2147483647 h 19"/>
              <a:gd name="T14" fmla="*/ 2147483647 w 10"/>
              <a:gd name="T15" fmla="*/ 2147483647 h 19"/>
              <a:gd name="T16" fmla="*/ 2147483647 w 10"/>
              <a:gd name="T17" fmla="*/ 2147483647 h 19"/>
              <a:gd name="T18" fmla="*/ 2147483647 w 10"/>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9">
                <a:moveTo>
                  <a:pt x="10" y="0"/>
                </a:moveTo>
                <a:lnTo>
                  <a:pt x="6" y="0"/>
                </a:lnTo>
                <a:lnTo>
                  <a:pt x="2" y="2"/>
                </a:lnTo>
                <a:lnTo>
                  <a:pt x="2" y="7"/>
                </a:lnTo>
                <a:lnTo>
                  <a:pt x="0" y="10"/>
                </a:lnTo>
                <a:lnTo>
                  <a:pt x="2" y="15"/>
                </a:lnTo>
                <a:lnTo>
                  <a:pt x="2" y="17"/>
                </a:lnTo>
                <a:lnTo>
                  <a:pt x="6"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88" name="Freeform 40"/>
          <p:cNvSpPr>
            <a:spLocks/>
          </p:cNvSpPr>
          <p:nvPr/>
        </p:nvSpPr>
        <p:spPr bwMode="auto">
          <a:xfrm>
            <a:off x="1933575" y="5076825"/>
            <a:ext cx="106363" cy="38100"/>
          </a:xfrm>
          <a:custGeom>
            <a:avLst/>
            <a:gdLst>
              <a:gd name="T0" fmla="*/ 2147483647 w 57"/>
              <a:gd name="T1" fmla="*/ 2147483647 h 19"/>
              <a:gd name="T2" fmla="*/ 2147483647 w 57"/>
              <a:gd name="T3" fmla="*/ 0 h 19"/>
              <a:gd name="T4" fmla="*/ 0 w 57"/>
              <a:gd name="T5" fmla="*/ 0 h 19"/>
              <a:gd name="T6" fmla="*/ 0 w 57"/>
              <a:gd name="T7" fmla="*/ 2147483647 h 19"/>
              <a:gd name="T8" fmla="*/ 2147483647 w 57"/>
              <a:gd name="T9" fmla="*/ 2147483647 h 19"/>
              <a:gd name="T10" fmla="*/ 2147483647 w 57"/>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19">
                <a:moveTo>
                  <a:pt x="57" y="10"/>
                </a:moveTo>
                <a:lnTo>
                  <a:pt x="57" y="0"/>
                </a:lnTo>
                <a:lnTo>
                  <a:pt x="0" y="0"/>
                </a:lnTo>
                <a:lnTo>
                  <a:pt x="0" y="19"/>
                </a:lnTo>
                <a:lnTo>
                  <a:pt x="57" y="19"/>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89" name="Freeform 41"/>
          <p:cNvSpPr>
            <a:spLocks/>
          </p:cNvSpPr>
          <p:nvPr/>
        </p:nvSpPr>
        <p:spPr bwMode="auto">
          <a:xfrm>
            <a:off x="2039938" y="5076825"/>
            <a:ext cx="15875" cy="38100"/>
          </a:xfrm>
          <a:custGeom>
            <a:avLst/>
            <a:gdLst>
              <a:gd name="T0" fmla="*/ 0 w 8"/>
              <a:gd name="T1" fmla="*/ 2147483647 h 19"/>
              <a:gd name="T2" fmla="*/ 2147483647 w 8"/>
              <a:gd name="T3" fmla="*/ 2147483647 h 19"/>
              <a:gd name="T4" fmla="*/ 2147483647 w 8"/>
              <a:gd name="T5" fmla="*/ 2147483647 h 19"/>
              <a:gd name="T6" fmla="*/ 2147483647 w 8"/>
              <a:gd name="T7" fmla="*/ 2147483647 h 19"/>
              <a:gd name="T8" fmla="*/ 2147483647 w 8"/>
              <a:gd name="T9" fmla="*/ 2147483647 h 19"/>
              <a:gd name="T10" fmla="*/ 2147483647 w 8"/>
              <a:gd name="T11" fmla="*/ 2147483647 h 19"/>
              <a:gd name="T12" fmla="*/ 2147483647 w 8"/>
              <a:gd name="T13" fmla="*/ 2147483647 h 19"/>
              <a:gd name="T14" fmla="*/ 2147483647 w 8"/>
              <a:gd name="T15" fmla="*/ 0 h 19"/>
              <a:gd name="T16" fmla="*/ 0 w 8"/>
              <a:gd name="T17" fmla="*/ 0 h 19"/>
              <a:gd name="T18" fmla="*/ 0 w 8"/>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9">
                <a:moveTo>
                  <a:pt x="0" y="19"/>
                </a:moveTo>
                <a:lnTo>
                  <a:pt x="2" y="19"/>
                </a:lnTo>
                <a:lnTo>
                  <a:pt x="6" y="17"/>
                </a:lnTo>
                <a:lnTo>
                  <a:pt x="6" y="15"/>
                </a:lnTo>
                <a:lnTo>
                  <a:pt x="8" y="10"/>
                </a:lnTo>
                <a:lnTo>
                  <a:pt x="6" y="7"/>
                </a:lnTo>
                <a:lnTo>
                  <a:pt x="6" y="2"/>
                </a:lnTo>
                <a:lnTo>
                  <a:pt x="2" y="0"/>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0" name="Freeform 42"/>
          <p:cNvSpPr>
            <a:spLocks/>
          </p:cNvSpPr>
          <p:nvPr/>
        </p:nvSpPr>
        <p:spPr bwMode="auto">
          <a:xfrm>
            <a:off x="1914525" y="4189413"/>
            <a:ext cx="19050" cy="41275"/>
          </a:xfrm>
          <a:custGeom>
            <a:avLst/>
            <a:gdLst>
              <a:gd name="T0" fmla="*/ 2147483647 w 10"/>
              <a:gd name="T1" fmla="*/ 0 h 21"/>
              <a:gd name="T2" fmla="*/ 2147483647 w 10"/>
              <a:gd name="T3" fmla="*/ 2147483647 h 21"/>
              <a:gd name="T4" fmla="*/ 2147483647 w 10"/>
              <a:gd name="T5" fmla="*/ 2147483647 h 21"/>
              <a:gd name="T6" fmla="*/ 2147483647 w 10"/>
              <a:gd name="T7" fmla="*/ 2147483647 h 21"/>
              <a:gd name="T8" fmla="*/ 0 w 10"/>
              <a:gd name="T9" fmla="*/ 2147483647 h 21"/>
              <a:gd name="T10" fmla="*/ 2147483647 w 10"/>
              <a:gd name="T11" fmla="*/ 2147483647 h 21"/>
              <a:gd name="T12" fmla="*/ 2147483647 w 10"/>
              <a:gd name="T13" fmla="*/ 2147483647 h 21"/>
              <a:gd name="T14" fmla="*/ 2147483647 w 10"/>
              <a:gd name="T15" fmla="*/ 2147483647 h 21"/>
              <a:gd name="T16" fmla="*/ 2147483647 w 10"/>
              <a:gd name="T17" fmla="*/ 2147483647 h 21"/>
              <a:gd name="T18" fmla="*/ 2147483647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1">
                <a:moveTo>
                  <a:pt x="10" y="0"/>
                </a:moveTo>
                <a:lnTo>
                  <a:pt x="6" y="2"/>
                </a:lnTo>
                <a:lnTo>
                  <a:pt x="2" y="4"/>
                </a:lnTo>
                <a:lnTo>
                  <a:pt x="2" y="7"/>
                </a:lnTo>
                <a:lnTo>
                  <a:pt x="0" y="12"/>
                </a:lnTo>
                <a:lnTo>
                  <a:pt x="2" y="14"/>
                </a:lnTo>
                <a:lnTo>
                  <a:pt x="2" y="19"/>
                </a:lnTo>
                <a:lnTo>
                  <a:pt x="6" y="19"/>
                </a:lnTo>
                <a:lnTo>
                  <a:pt x="10" y="21"/>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1" name="Freeform 43"/>
          <p:cNvSpPr>
            <a:spLocks/>
          </p:cNvSpPr>
          <p:nvPr/>
        </p:nvSpPr>
        <p:spPr bwMode="auto">
          <a:xfrm>
            <a:off x="1933575" y="4189413"/>
            <a:ext cx="106363" cy="41275"/>
          </a:xfrm>
          <a:custGeom>
            <a:avLst/>
            <a:gdLst>
              <a:gd name="T0" fmla="*/ 2147483647 w 57"/>
              <a:gd name="T1" fmla="*/ 2147483647 h 21"/>
              <a:gd name="T2" fmla="*/ 2147483647 w 57"/>
              <a:gd name="T3" fmla="*/ 0 h 21"/>
              <a:gd name="T4" fmla="*/ 0 w 57"/>
              <a:gd name="T5" fmla="*/ 0 h 21"/>
              <a:gd name="T6" fmla="*/ 0 w 57"/>
              <a:gd name="T7" fmla="*/ 2147483647 h 21"/>
              <a:gd name="T8" fmla="*/ 2147483647 w 57"/>
              <a:gd name="T9" fmla="*/ 2147483647 h 21"/>
              <a:gd name="T10" fmla="*/ 2147483647 w 57"/>
              <a:gd name="T11" fmla="*/ 2147483647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1">
                <a:moveTo>
                  <a:pt x="57" y="12"/>
                </a:moveTo>
                <a:lnTo>
                  <a:pt x="57" y="0"/>
                </a:lnTo>
                <a:lnTo>
                  <a:pt x="0" y="0"/>
                </a:lnTo>
                <a:lnTo>
                  <a:pt x="0" y="21"/>
                </a:lnTo>
                <a:lnTo>
                  <a:pt x="57" y="21"/>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2" name="Freeform 44"/>
          <p:cNvSpPr>
            <a:spLocks/>
          </p:cNvSpPr>
          <p:nvPr/>
        </p:nvSpPr>
        <p:spPr bwMode="auto">
          <a:xfrm>
            <a:off x="2039938" y="4189413"/>
            <a:ext cx="15875" cy="41275"/>
          </a:xfrm>
          <a:custGeom>
            <a:avLst/>
            <a:gdLst>
              <a:gd name="T0" fmla="*/ 0 w 8"/>
              <a:gd name="T1" fmla="*/ 2147483647 h 21"/>
              <a:gd name="T2" fmla="*/ 2147483647 w 8"/>
              <a:gd name="T3" fmla="*/ 2147483647 h 21"/>
              <a:gd name="T4" fmla="*/ 2147483647 w 8"/>
              <a:gd name="T5" fmla="*/ 2147483647 h 21"/>
              <a:gd name="T6" fmla="*/ 2147483647 w 8"/>
              <a:gd name="T7" fmla="*/ 2147483647 h 21"/>
              <a:gd name="T8" fmla="*/ 2147483647 w 8"/>
              <a:gd name="T9" fmla="*/ 2147483647 h 21"/>
              <a:gd name="T10" fmla="*/ 2147483647 w 8"/>
              <a:gd name="T11" fmla="*/ 2147483647 h 21"/>
              <a:gd name="T12" fmla="*/ 2147483647 w 8"/>
              <a:gd name="T13" fmla="*/ 2147483647 h 21"/>
              <a:gd name="T14" fmla="*/ 2147483647 w 8"/>
              <a:gd name="T15" fmla="*/ 2147483647 h 21"/>
              <a:gd name="T16" fmla="*/ 0 w 8"/>
              <a:gd name="T17" fmla="*/ 0 h 21"/>
              <a:gd name="T18" fmla="*/ 0 w 8"/>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21">
                <a:moveTo>
                  <a:pt x="0" y="21"/>
                </a:moveTo>
                <a:lnTo>
                  <a:pt x="2" y="19"/>
                </a:lnTo>
                <a:lnTo>
                  <a:pt x="6" y="19"/>
                </a:lnTo>
                <a:lnTo>
                  <a:pt x="6" y="14"/>
                </a:lnTo>
                <a:lnTo>
                  <a:pt x="8" y="12"/>
                </a:lnTo>
                <a:lnTo>
                  <a:pt x="6" y="7"/>
                </a:lnTo>
                <a:lnTo>
                  <a:pt x="6" y="4"/>
                </a:lnTo>
                <a:lnTo>
                  <a:pt x="2" y="2"/>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3" name="Freeform 45"/>
          <p:cNvSpPr>
            <a:spLocks/>
          </p:cNvSpPr>
          <p:nvPr/>
        </p:nvSpPr>
        <p:spPr bwMode="auto">
          <a:xfrm>
            <a:off x="1914525" y="3463925"/>
            <a:ext cx="19050" cy="44450"/>
          </a:xfrm>
          <a:custGeom>
            <a:avLst/>
            <a:gdLst>
              <a:gd name="T0" fmla="*/ 2147483647 w 10"/>
              <a:gd name="T1" fmla="*/ 0 h 22"/>
              <a:gd name="T2" fmla="*/ 2147483647 w 10"/>
              <a:gd name="T3" fmla="*/ 2147483647 h 22"/>
              <a:gd name="T4" fmla="*/ 2147483647 w 10"/>
              <a:gd name="T5" fmla="*/ 2147483647 h 22"/>
              <a:gd name="T6" fmla="*/ 2147483647 w 10"/>
              <a:gd name="T7" fmla="*/ 2147483647 h 22"/>
              <a:gd name="T8" fmla="*/ 0 w 10"/>
              <a:gd name="T9" fmla="*/ 2147483647 h 22"/>
              <a:gd name="T10" fmla="*/ 2147483647 w 10"/>
              <a:gd name="T11" fmla="*/ 2147483647 h 22"/>
              <a:gd name="T12" fmla="*/ 2147483647 w 10"/>
              <a:gd name="T13" fmla="*/ 2147483647 h 22"/>
              <a:gd name="T14" fmla="*/ 2147483647 w 10"/>
              <a:gd name="T15" fmla="*/ 2147483647 h 22"/>
              <a:gd name="T16" fmla="*/ 2147483647 w 10"/>
              <a:gd name="T17" fmla="*/ 2147483647 h 22"/>
              <a:gd name="T18" fmla="*/ 2147483647 w 10"/>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2">
                <a:moveTo>
                  <a:pt x="10" y="0"/>
                </a:moveTo>
                <a:lnTo>
                  <a:pt x="6" y="2"/>
                </a:lnTo>
                <a:lnTo>
                  <a:pt x="2" y="5"/>
                </a:lnTo>
                <a:lnTo>
                  <a:pt x="2" y="7"/>
                </a:lnTo>
                <a:lnTo>
                  <a:pt x="0" y="12"/>
                </a:lnTo>
                <a:lnTo>
                  <a:pt x="2" y="14"/>
                </a:lnTo>
                <a:lnTo>
                  <a:pt x="2" y="17"/>
                </a:lnTo>
                <a:lnTo>
                  <a:pt x="6" y="19"/>
                </a:lnTo>
                <a:lnTo>
                  <a:pt x="10" y="22"/>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4" name="Freeform 46"/>
          <p:cNvSpPr>
            <a:spLocks/>
          </p:cNvSpPr>
          <p:nvPr/>
        </p:nvSpPr>
        <p:spPr bwMode="auto">
          <a:xfrm>
            <a:off x="1933575" y="3463925"/>
            <a:ext cx="106363" cy="44450"/>
          </a:xfrm>
          <a:custGeom>
            <a:avLst/>
            <a:gdLst>
              <a:gd name="T0" fmla="*/ 2147483647 w 57"/>
              <a:gd name="T1" fmla="*/ 2147483647 h 22"/>
              <a:gd name="T2" fmla="*/ 2147483647 w 57"/>
              <a:gd name="T3" fmla="*/ 0 h 22"/>
              <a:gd name="T4" fmla="*/ 0 w 57"/>
              <a:gd name="T5" fmla="*/ 0 h 22"/>
              <a:gd name="T6" fmla="*/ 0 w 57"/>
              <a:gd name="T7" fmla="*/ 2147483647 h 22"/>
              <a:gd name="T8" fmla="*/ 2147483647 w 57"/>
              <a:gd name="T9" fmla="*/ 2147483647 h 22"/>
              <a:gd name="T10" fmla="*/ 2147483647 w 57"/>
              <a:gd name="T11" fmla="*/ 214748364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
                <a:moveTo>
                  <a:pt x="57" y="12"/>
                </a:moveTo>
                <a:lnTo>
                  <a:pt x="57" y="0"/>
                </a:lnTo>
                <a:lnTo>
                  <a:pt x="0" y="0"/>
                </a:lnTo>
                <a:lnTo>
                  <a:pt x="0" y="22"/>
                </a:lnTo>
                <a:lnTo>
                  <a:pt x="57" y="22"/>
                </a:lnTo>
                <a:lnTo>
                  <a:pt x="5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5" name="Freeform 47"/>
          <p:cNvSpPr>
            <a:spLocks/>
          </p:cNvSpPr>
          <p:nvPr/>
        </p:nvSpPr>
        <p:spPr bwMode="auto">
          <a:xfrm>
            <a:off x="2039938" y="3463925"/>
            <a:ext cx="15875" cy="44450"/>
          </a:xfrm>
          <a:custGeom>
            <a:avLst/>
            <a:gdLst>
              <a:gd name="T0" fmla="*/ 0 w 8"/>
              <a:gd name="T1" fmla="*/ 2147483647 h 22"/>
              <a:gd name="T2" fmla="*/ 2147483647 w 8"/>
              <a:gd name="T3" fmla="*/ 2147483647 h 22"/>
              <a:gd name="T4" fmla="*/ 2147483647 w 8"/>
              <a:gd name="T5" fmla="*/ 2147483647 h 22"/>
              <a:gd name="T6" fmla="*/ 2147483647 w 8"/>
              <a:gd name="T7" fmla="*/ 2147483647 h 22"/>
              <a:gd name="T8" fmla="*/ 2147483647 w 8"/>
              <a:gd name="T9" fmla="*/ 2147483647 h 22"/>
              <a:gd name="T10" fmla="*/ 2147483647 w 8"/>
              <a:gd name="T11" fmla="*/ 2147483647 h 22"/>
              <a:gd name="T12" fmla="*/ 2147483647 w 8"/>
              <a:gd name="T13" fmla="*/ 2147483647 h 22"/>
              <a:gd name="T14" fmla="*/ 2147483647 w 8"/>
              <a:gd name="T15" fmla="*/ 2147483647 h 22"/>
              <a:gd name="T16" fmla="*/ 0 w 8"/>
              <a:gd name="T17" fmla="*/ 0 h 22"/>
              <a:gd name="T18" fmla="*/ 0 w 8"/>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22">
                <a:moveTo>
                  <a:pt x="0" y="22"/>
                </a:moveTo>
                <a:lnTo>
                  <a:pt x="2" y="19"/>
                </a:lnTo>
                <a:lnTo>
                  <a:pt x="6" y="17"/>
                </a:lnTo>
                <a:lnTo>
                  <a:pt x="6" y="14"/>
                </a:lnTo>
                <a:lnTo>
                  <a:pt x="8" y="12"/>
                </a:lnTo>
                <a:lnTo>
                  <a:pt x="6" y="7"/>
                </a:lnTo>
                <a:lnTo>
                  <a:pt x="6" y="5"/>
                </a:lnTo>
                <a:lnTo>
                  <a:pt x="2" y="2"/>
                </a:lnTo>
                <a:lnTo>
                  <a:pt x="0"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6" name="Freeform 48"/>
          <p:cNvSpPr>
            <a:spLocks/>
          </p:cNvSpPr>
          <p:nvPr/>
        </p:nvSpPr>
        <p:spPr bwMode="auto">
          <a:xfrm>
            <a:off x="1914525" y="2652713"/>
            <a:ext cx="19050" cy="44450"/>
          </a:xfrm>
          <a:custGeom>
            <a:avLst/>
            <a:gdLst>
              <a:gd name="T0" fmla="*/ 2147483647 w 10"/>
              <a:gd name="T1" fmla="*/ 0 h 22"/>
              <a:gd name="T2" fmla="*/ 2147483647 w 10"/>
              <a:gd name="T3" fmla="*/ 2147483647 h 22"/>
              <a:gd name="T4" fmla="*/ 2147483647 w 10"/>
              <a:gd name="T5" fmla="*/ 2147483647 h 22"/>
              <a:gd name="T6" fmla="*/ 2147483647 w 10"/>
              <a:gd name="T7" fmla="*/ 2147483647 h 22"/>
              <a:gd name="T8" fmla="*/ 0 w 10"/>
              <a:gd name="T9" fmla="*/ 2147483647 h 22"/>
              <a:gd name="T10" fmla="*/ 2147483647 w 10"/>
              <a:gd name="T11" fmla="*/ 2147483647 h 22"/>
              <a:gd name="T12" fmla="*/ 2147483647 w 10"/>
              <a:gd name="T13" fmla="*/ 2147483647 h 22"/>
              <a:gd name="T14" fmla="*/ 2147483647 w 10"/>
              <a:gd name="T15" fmla="*/ 2147483647 h 22"/>
              <a:gd name="T16" fmla="*/ 2147483647 w 10"/>
              <a:gd name="T17" fmla="*/ 2147483647 h 22"/>
              <a:gd name="T18" fmla="*/ 2147483647 w 10"/>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2">
                <a:moveTo>
                  <a:pt x="10" y="0"/>
                </a:moveTo>
                <a:lnTo>
                  <a:pt x="6" y="3"/>
                </a:lnTo>
                <a:lnTo>
                  <a:pt x="2" y="5"/>
                </a:lnTo>
                <a:lnTo>
                  <a:pt x="2" y="8"/>
                </a:lnTo>
                <a:lnTo>
                  <a:pt x="0" y="10"/>
                </a:lnTo>
                <a:lnTo>
                  <a:pt x="2" y="15"/>
                </a:lnTo>
                <a:lnTo>
                  <a:pt x="2" y="17"/>
                </a:lnTo>
                <a:lnTo>
                  <a:pt x="6" y="20"/>
                </a:lnTo>
                <a:lnTo>
                  <a:pt x="10" y="22"/>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7" name="Freeform 49"/>
          <p:cNvSpPr>
            <a:spLocks/>
          </p:cNvSpPr>
          <p:nvPr/>
        </p:nvSpPr>
        <p:spPr bwMode="auto">
          <a:xfrm>
            <a:off x="1933575" y="2652713"/>
            <a:ext cx="106363" cy="44450"/>
          </a:xfrm>
          <a:custGeom>
            <a:avLst/>
            <a:gdLst>
              <a:gd name="T0" fmla="*/ 2147483647 w 57"/>
              <a:gd name="T1" fmla="*/ 2147483647 h 22"/>
              <a:gd name="T2" fmla="*/ 2147483647 w 57"/>
              <a:gd name="T3" fmla="*/ 0 h 22"/>
              <a:gd name="T4" fmla="*/ 0 w 57"/>
              <a:gd name="T5" fmla="*/ 0 h 22"/>
              <a:gd name="T6" fmla="*/ 0 w 57"/>
              <a:gd name="T7" fmla="*/ 2147483647 h 22"/>
              <a:gd name="T8" fmla="*/ 2147483647 w 57"/>
              <a:gd name="T9" fmla="*/ 2147483647 h 22"/>
              <a:gd name="T10" fmla="*/ 2147483647 w 57"/>
              <a:gd name="T11" fmla="*/ 214748364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
                <a:moveTo>
                  <a:pt x="57" y="10"/>
                </a:moveTo>
                <a:lnTo>
                  <a:pt x="57" y="0"/>
                </a:lnTo>
                <a:lnTo>
                  <a:pt x="0" y="0"/>
                </a:lnTo>
                <a:lnTo>
                  <a:pt x="0" y="22"/>
                </a:lnTo>
                <a:lnTo>
                  <a:pt x="57" y="22"/>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8" name="Freeform 50"/>
          <p:cNvSpPr>
            <a:spLocks/>
          </p:cNvSpPr>
          <p:nvPr/>
        </p:nvSpPr>
        <p:spPr bwMode="auto">
          <a:xfrm>
            <a:off x="2039938" y="2652713"/>
            <a:ext cx="15875" cy="44450"/>
          </a:xfrm>
          <a:custGeom>
            <a:avLst/>
            <a:gdLst>
              <a:gd name="T0" fmla="*/ 0 w 8"/>
              <a:gd name="T1" fmla="*/ 2147483647 h 22"/>
              <a:gd name="T2" fmla="*/ 2147483647 w 8"/>
              <a:gd name="T3" fmla="*/ 2147483647 h 22"/>
              <a:gd name="T4" fmla="*/ 2147483647 w 8"/>
              <a:gd name="T5" fmla="*/ 2147483647 h 22"/>
              <a:gd name="T6" fmla="*/ 2147483647 w 8"/>
              <a:gd name="T7" fmla="*/ 2147483647 h 22"/>
              <a:gd name="T8" fmla="*/ 2147483647 w 8"/>
              <a:gd name="T9" fmla="*/ 2147483647 h 22"/>
              <a:gd name="T10" fmla="*/ 2147483647 w 8"/>
              <a:gd name="T11" fmla="*/ 2147483647 h 22"/>
              <a:gd name="T12" fmla="*/ 2147483647 w 8"/>
              <a:gd name="T13" fmla="*/ 2147483647 h 22"/>
              <a:gd name="T14" fmla="*/ 2147483647 w 8"/>
              <a:gd name="T15" fmla="*/ 2147483647 h 22"/>
              <a:gd name="T16" fmla="*/ 0 w 8"/>
              <a:gd name="T17" fmla="*/ 0 h 22"/>
              <a:gd name="T18" fmla="*/ 0 w 8"/>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22">
                <a:moveTo>
                  <a:pt x="0" y="22"/>
                </a:moveTo>
                <a:lnTo>
                  <a:pt x="2" y="20"/>
                </a:lnTo>
                <a:lnTo>
                  <a:pt x="6" y="17"/>
                </a:lnTo>
                <a:lnTo>
                  <a:pt x="6" y="15"/>
                </a:lnTo>
                <a:lnTo>
                  <a:pt x="8" y="10"/>
                </a:lnTo>
                <a:lnTo>
                  <a:pt x="6" y="8"/>
                </a:lnTo>
                <a:lnTo>
                  <a:pt x="6" y="5"/>
                </a:lnTo>
                <a:lnTo>
                  <a:pt x="2" y="3"/>
                </a:lnTo>
                <a:lnTo>
                  <a:pt x="0"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99" name="Freeform 51"/>
          <p:cNvSpPr>
            <a:spLocks/>
          </p:cNvSpPr>
          <p:nvPr/>
        </p:nvSpPr>
        <p:spPr bwMode="auto">
          <a:xfrm>
            <a:off x="1914525" y="1344613"/>
            <a:ext cx="19050" cy="38100"/>
          </a:xfrm>
          <a:custGeom>
            <a:avLst/>
            <a:gdLst>
              <a:gd name="T0" fmla="*/ 2147483647 w 10"/>
              <a:gd name="T1" fmla="*/ 0 h 19"/>
              <a:gd name="T2" fmla="*/ 2147483647 w 10"/>
              <a:gd name="T3" fmla="*/ 0 h 19"/>
              <a:gd name="T4" fmla="*/ 2147483647 w 10"/>
              <a:gd name="T5" fmla="*/ 2147483647 h 19"/>
              <a:gd name="T6" fmla="*/ 2147483647 w 10"/>
              <a:gd name="T7" fmla="*/ 2147483647 h 19"/>
              <a:gd name="T8" fmla="*/ 0 w 10"/>
              <a:gd name="T9" fmla="*/ 2147483647 h 19"/>
              <a:gd name="T10" fmla="*/ 2147483647 w 10"/>
              <a:gd name="T11" fmla="*/ 2147483647 h 19"/>
              <a:gd name="T12" fmla="*/ 2147483647 w 10"/>
              <a:gd name="T13" fmla="*/ 2147483647 h 19"/>
              <a:gd name="T14" fmla="*/ 2147483647 w 10"/>
              <a:gd name="T15" fmla="*/ 2147483647 h 19"/>
              <a:gd name="T16" fmla="*/ 2147483647 w 10"/>
              <a:gd name="T17" fmla="*/ 2147483647 h 19"/>
              <a:gd name="T18" fmla="*/ 2147483647 w 10"/>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9">
                <a:moveTo>
                  <a:pt x="10" y="0"/>
                </a:moveTo>
                <a:lnTo>
                  <a:pt x="6" y="0"/>
                </a:lnTo>
                <a:lnTo>
                  <a:pt x="2" y="2"/>
                </a:lnTo>
                <a:lnTo>
                  <a:pt x="2" y="5"/>
                </a:lnTo>
                <a:lnTo>
                  <a:pt x="0" y="10"/>
                </a:lnTo>
                <a:lnTo>
                  <a:pt x="2" y="12"/>
                </a:lnTo>
                <a:lnTo>
                  <a:pt x="2" y="17"/>
                </a:lnTo>
                <a:lnTo>
                  <a:pt x="6"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0" name="Freeform 52"/>
          <p:cNvSpPr>
            <a:spLocks/>
          </p:cNvSpPr>
          <p:nvPr/>
        </p:nvSpPr>
        <p:spPr bwMode="auto">
          <a:xfrm>
            <a:off x="1933575" y="1344613"/>
            <a:ext cx="106363" cy="38100"/>
          </a:xfrm>
          <a:custGeom>
            <a:avLst/>
            <a:gdLst>
              <a:gd name="T0" fmla="*/ 2147483647 w 57"/>
              <a:gd name="T1" fmla="*/ 2147483647 h 19"/>
              <a:gd name="T2" fmla="*/ 2147483647 w 57"/>
              <a:gd name="T3" fmla="*/ 0 h 19"/>
              <a:gd name="T4" fmla="*/ 0 w 57"/>
              <a:gd name="T5" fmla="*/ 0 h 19"/>
              <a:gd name="T6" fmla="*/ 0 w 57"/>
              <a:gd name="T7" fmla="*/ 2147483647 h 19"/>
              <a:gd name="T8" fmla="*/ 2147483647 w 57"/>
              <a:gd name="T9" fmla="*/ 2147483647 h 19"/>
              <a:gd name="T10" fmla="*/ 2147483647 w 57"/>
              <a:gd name="T11" fmla="*/ 2147483647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19">
                <a:moveTo>
                  <a:pt x="57" y="10"/>
                </a:moveTo>
                <a:lnTo>
                  <a:pt x="57" y="0"/>
                </a:lnTo>
                <a:lnTo>
                  <a:pt x="0" y="0"/>
                </a:lnTo>
                <a:lnTo>
                  <a:pt x="0" y="19"/>
                </a:lnTo>
                <a:lnTo>
                  <a:pt x="57" y="19"/>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1" name="Freeform 53"/>
          <p:cNvSpPr>
            <a:spLocks/>
          </p:cNvSpPr>
          <p:nvPr/>
        </p:nvSpPr>
        <p:spPr bwMode="auto">
          <a:xfrm>
            <a:off x="2039938" y="1344613"/>
            <a:ext cx="15875" cy="38100"/>
          </a:xfrm>
          <a:custGeom>
            <a:avLst/>
            <a:gdLst>
              <a:gd name="T0" fmla="*/ 0 w 8"/>
              <a:gd name="T1" fmla="*/ 2147483647 h 19"/>
              <a:gd name="T2" fmla="*/ 2147483647 w 8"/>
              <a:gd name="T3" fmla="*/ 2147483647 h 19"/>
              <a:gd name="T4" fmla="*/ 2147483647 w 8"/>
              <a:gd name="T5" fmla="*/ 2147483647 h 19"/>
              <a:gd name="T6" fmla="*/ 2147483647 w 8"/>
              <a:gd name="T7" fmla="*/ 2147483647 h 19"/>
              <a:gd name="T8" fmla="*/ 2147483647 w 8"/>
              <a:gd name="T9" fmla="*/ 2147483647 h 19"/>
              <a:gd name="T10" fmla="*/ 2147483647 w 8"/>
              <a:gd name="T11" fmla="*/ 2147483647 h 19"/>
              <a:gd name="T12" fmla="*/ 2147483647 w 8"/>
              <a:gd name="T13" fmla="*/ 2147483647 h 19"/>
              <a:gd name="T14" fmla="*/ 2147483647 w 8"/>
              <a:gd name="T15" fmla="*/ 0 h 19"/>
              <a:gd name="T16" fmla="*/ 0 w 8"/>
              <a:gd name="T17" fmla="*/ 0 h 19"/>
              <a:gd name="T18" fmla="*/ 0 w 8"/>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9">
                <a:moveTo>
                  <a:pt x="0" y="19"/>
                </a:moveTo>
                <a:lnTo>
                  <a:pt x="2" y="19"/>
                </a:lnTo>
                <a:lnTo>
                  <a:pt x="6" y="17"/>
                </a:lnTo>
                <a:lnTo>
                  <a:pt x="6" y="12"/>
                </a:lnTo>
                <a:lnTo>
                  <a:pt x="8" y="10"/>
                </a:lnTo>
                <a:lnTo>
                  <a:pt x="6" y="5"/>
                </a:lnTo>
                <a:lnTo>
                  <a:pt x="6" y="2"/>
                </a:lnTo>
                <a:lnTo>
                  <a:pt x="2" y="0"/>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2" name="Freeform 54"/>
          <p:cNvSpPr>
            <a:spLocks/>
          </p:cNvSpPr>
          <p:nvPr/>
        </p:nvSpPr>
        <p:spPr bwMode="auto">
          <a:xfrm>
            <a:off x="1914525" y="1962150"/>
            <a:ext cx="19050" cy="39688"/>
          </a:xfrm>
          <a:custGeom>
            <a:avLst/>
            <a:gdLst>
              <a:gd name="T0" fmla="*/ 2147483647 w 10"/>
              <a:gd name="T1" fmla="*/ 0 h 20"/>
              <a:gd name="T2" fmla="*/ 2147483647 w 10"/>
              <a:gd name="T3" fmla="*/ 0 h 20"/>
              <a:gd name="T4" fmla="*/ 2147483647 w 10"/>
              <a:gd name="T5" fmla="*/ 2147483647 h 20"/>
              <a:gd name="T6" fmla="*/ 2147483647 w 10"/>
              <a:gd name="T7" fmla="*/ 2147483647 h 20"/>
              <a:gd name="T8" fmla="*/ 0 w 10"/>
              <a:gd name="T9" fmla="*/ 2147483647 h 20"/>
              <a:gd name="T10" fmla="*/ 2147483647 w 10"/>
              <a:gd name="T11" fmla="*/ 2147483647 h 20"/>
              <a:gd name="T12" fmla="*/ 2147483647 w 10"/>
              <a:gd name="T13" fmla="*/ 2147483647 h 20"/>
              <a:gd name="T14" fmla="*/ 2147483647 w 10"/>
              <a:gd name="T15" fmla="*/ 2147483647 h 20"/>
              <a:gd name="T16" fmla="*/ 2147483647 w 10"/>
              <a:gd name="T17" fmla="*/ 2147483647 h 20"/>
              <a:gd name="T18" fmla="*/ 2147483647 w 1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0">
                <a:moveTo>
                  <a:pt x="10" y="0"/>
                </a:moveTo>
                <a:lnTo>
                  <a:pt x="6" y="0"/>
                </a:lnTo>
                <a:lnTo>
                  <a:pt x="2" y="3"/>
                </a:lnTo>
                <a:lnTo>
                  <a:pt x="2" y="8"/>
                </a:lnTo>
                <a:lnTo>
                  <a:pt x="0" y="10"/>
                </a:lnTo>
                <a:lnTo>
                  <a:pt x="2" y="15"/>
                </a:lnTo>
                <a:lnTo>
                  <a:pt x="2" y="17"/>
                </a:lnTo>
                <a:lnTo>
                  <a:pt x="6" y="20"/>
                </a:lnTo>
                <a:lnTo>
                  <a:pt x="10" y="2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3" name="Freeform 55"/>
          <p:cNvSpPr>
            <a:spLocks/>
          </p:cNvSpPr>
          <p:nvPr/>
        </p:nvSpPr>
        <p:spPr bwMode="auto">
          <a:xfrm>
            <a:off x="1933575" y="1962150"/>
            <a:ext cx="106363" cy="39688"/>
          </a:xfrm>
          <a:custGeom>
            <a:avLst/>
            <a:gdLst>
              <a:gd name="T0" fmla="*/ 2147483647 w 57"/>
              <a:gd name="T1" fmla="*/ 2147483647 h 20"/>
              <a:gd name="T2" fmla="*/ 2147483647 w 57"/>
              <a:gd name="T3" fmla="*/ 0 h 20"/>
              <a:gd name="T4" fmla="*/ 0 w 57"/>
              <a:gd name="T5" fmla="*/ 0 h 20"/>
              <a:gd name="T6" fmla="*/ 0 w 57"/>
              <a:gd name="T7" fmla="*/ 2147483647 h 20"/>
              <a:gd name="T8" fmla="*/ 2147483647 w 57"/>
              <a:gd name="T9" fmla="*/ 2147483647 h 20"/>
              <a:gd name="T10" fmla="*/ 2147483647 w 57"/>
              <a:gd name="T11" fmla="*/ 214748364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0">
                <a:moveTo>
                  <a:pt x="57" y="10"/>
                </a:moveTo>
                <a:lnTo>
                  <a:pt x="57" y="0"/>
                </a:lnTo>
                <a:lnTo>
                  <a:pt x="0" y="0"/>
                </a:lnTo>
                <a:lnTo>
                  <a:pt x="0" y="20"/>
                </a:lnTo>
                <a:lnTo>
                  <a:pt x="57" y="2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4" name="Freeform 56"/>
          <p:cNvSpPr>
            <a:spLocks/>
          </p:cNvSpPr>
          <p:nvPr/>
        </p:nvSpPr>
        <p:spPr bwMode="auto">
          <a:xfrm>
            <a:off x="2039938" y="1962150"/>
            <a:ext cx="15875" cy="39688"/>
          </a:xfrm>
          <a:custGeom>
            <a:avLst/>
            <a:gdLst>
              <a:gd name="T0" fmla="*/ 0 w 8"/>
              <a:gd name="T1" fmla="*/ 2147483647 h 20"/>
              <a:gd name="T2" fmla="*/ 2147483647 w 8"/>
              <a:gd name="T3" fmla="*/ 2147483647 h 20"/>
              <a:gd name="T4" fmla="*/ 2147483647 w 8"/>
              <a:gd name="T5" fmla="*/ 2147483647 h 20"/>
              <a:gd name="T6" fmla="*/ 2147483647 w 8"/>
              <a:gd name="T7" fmla="*/ 2147483647 h 20"/>
              <a:gd name="T8" fmla="*/ 2147483647 w 8"/>
              <a:gd name="T9" fmla="*/ 2147483647 h 20"/>
              <a:gd name="T10" fmla="*/ 2147483647 w 8"/>
              <a:gd name="T11" fmla="*/ 2147483647 h 20"/>
              <a:gd name="T12" fmla="*/ 2147483647 w 8"/>
              <a:gd name="T13" fmla="*/ 2147483647 h 20"/>
              <a:gd name="T14" fmla="*/ 2147483647 w 8"/>
              <a:gd name="T15" fmla="*/ 0 h 20"/>
              <a:gd name="T16" fmla="*/ 0 w 8"/>
              <a:gd name="T17" fmla="*/ 0 h 20"/>
              <a:gd name="T18" fmla="*/ 0 w 8"/>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20">
                <a:moveTo>
                  <a:pt x="0" y="20"/>
                </a:moveTo>
                <a:lnTo>
                  <a:pt x="2" y="20"/>
                </a:lnTo>
                <a:lnTo>
                  <a:pt x="6" y="17"/>
                </a:lnTo>
                <a:lnTo>
                  <a:pt x="6" y="15"/>
                </a:lnTo>
                <a:lnTo>
                  <a:pt x="8" y="10"/>
                </a:lnTo>
                <a:lnTo>
                  <a:pt x="6" y="8"/>
                </a:lnTo>
                <a:lnTo>
                  <a:pt x="6" y="3"/>
                </a:lnTo>
                <a:lnTo>
                  <a:pt x="2"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5" name="Freeform 57"/>
          <p:cNvSpPr>
            <a:spLocks/>
          </p:cNvSpPr>
          <p:nvPr/>
        </p:nvSpPr>
        <p:spPr bwMode="auto">
          <a:xfrm>
            <a:off x="1914525" y="779463"/>
            <a:ext cx="19050" cy="44450"/>
          </a:xfrm>
          <a:custGeom>
            <a:avLst/>
            <a:gdLst>
              <a:gd name="T0" fmla="*/ 2147483647 w 10"/>
              <a:gd name="T1" fmla="*/ 0 h 22"/>
              <a:gd name="T2" fmla="*/ 2147483647 w 10"/>
              <a:gd name="T3" fmla="*/ 2147483647 h 22"/>
              <a:gd name="T4" fmla="*/ 2147483647 w 10"/>
              <a:gd name="T5" fmla="*/ 2147483647 h 22"/>
              <a:gd name="T6" fmla="*/ 2147483647 w 10"/>
              <a:gd name="T7" fmla="*/ 2147483647 h 22"/>
              <a:gd name="T8" fmla="*/ 0 w 10"/>
              <a:gd name="T9" fmla="*/ 2147483647 h 22"/>
              <a:gd name="T10" fmla="*/ 2147483647 w 10"/>
              <a:gd name="T11" fmla="*/ 2147483647 h 22"/>
              <a:gd name="T12" fmla="*/ 2147483647 w 10"/>
              <a:gd name="T13" fmla="*/ 2147483647 h 22"/>
              <a:gd name="T14" fmla="*/ 2147483647 w 10"/>
              <a:gd name="T15" fmla="*/ 2147483647 h 22"/>
              <a:gd name="T16" fmla="*/ 2147483647 w 10"/>
              <a:gd name="T17" fmla="*/ 2147483647 h 22"/>
              <a:gd name="T18" fmla="*/ 2147483647 w 10"/>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2">
                <a:moveTo>
                  <a:pt x="10" y="0"/>
                </a:moveTo>
                <a:lnTo>
                  <a:pt x="6" y="2"/>
                </a:lnTo>
                <a:lnTo>
                  <a:pt x="2" y="5"/>
                </a:lnTo>
                <a:lnTo>
                  <a:pt x="2" y="7"/>
                </a:lnTo>
                <a:lnTo>
                  <a:pt x="0" y="10"/>
                </a:lnTo>
                <a:lnTo>
                  <a:pt x="2" y="15"/>
                </a:lnTo>
                <a:lnTo>
                  <a:pt x="2" y="17"/>
                </a:lnTo>
                <a:lnTo>
                  <a:pt x="6" y="19"/>
                </a:lnTo>
                <a:lnTo>
                  <a:pt x="10" y="22"/>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6" name="Freeform 58"/>
          <p:cNvSpPr>
            <a:spLocks/>
          </p:cNvSpPr>
          <p:nvPr/>
        </p:nvSpPr>
        <p:spPr bwMode="auto">
          <a:xfrm>
            <a:off x="1933575" y="779463"/>
            <a:ext cx="106363" cy="44450"/>
          </a:xfrm>
          <a:custGeom>
            <a:avLst/>
            <a:gdLst>
              <a:gd name="T0" fmla="*/ 2147483647 w 57"/>
              <a:gd name="T1" fmla="*/ 2147483647 h 22"/>
              <a:gd name="T2" fmla="*/ 2147483647 w 57"/>
              <a:gd name="T3" fmla="*/ 0 h 22"/>
              <a:gd name="T4" fmla="*/ 0 w 57"/>
              <a:gd name="T5" fmla="*/ 0 h 22"/>
              <a:gd name="T6" fmla="*/ 0 w 57"/>
              <a:gd name="T7" fmla="*/ 2147483647 h 22"/>
              <a:gd name="T8" fmla="*/ 2147483647 w 57"/>
              <a:gd name="T9" fmla="*/ 2147483647 h 22"/>
              <a:gd name="T10" fmla="*/ 2147483647 w 57"/>
              <a:gd name="T11" fmla="*/ 214748364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
                <a:moveTo>
                  <a:pt x="57" y="10"/>
                </a:moveTo>
                <a:lnTo>
                  <a:pt x="57" y="0"/>
                </a:lnTo>
                <a:lnTo>
                  <a:pt x="0" y="0"/>
                </a:lnTo>
                <a:lnTo>
                  <a:pt x="0" y="22"/>
                </a:lnTo>
                <a:lnTo>
                  <a:pt x="57" y="22"/>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7" name="Freeform 59"/>
          <p:cNvSpPr>
            <a:spLocks/>
          </p:cNvSpPr>
          <p:nvPr/>
        </p:nvSpPr>
        <p:spPr bwMode="auto">
          <a:xfrm>
            <a:off x="2039938" y="779463"/>
            <a:ext cx="15875" cy="44450"/>
          </a:xfrm>
          <a:custGeom>
            <a:avLst/>
            <a:gdLst>
              <a:gd name="T0" fmla="*/ 0 w 8"/>
              <a:gd name="T1" fmla="*/ 2147483647 h 22"/>
              <a:gd name="T2" fmla="*/ 2147483647 w 8"/>
              <a:gd name="T3" fmla="*/ 2147483647 h 22"/>
              <a:gd name="T4" fmla="*/ 2147483647 w 8"/>
              <a:gd name="T5" fmla="*/ 2147483647 h 22"/>
              <a:gd name="T6" fmla="*/ 2147483647 w 8"/>
              <a:gd name="T7" fmla="*/ 2147483647 h 22"/>
              <a:gd name="T8" fmla="*/ 2147483647 w 8"/>
              <a:gd name="T9" fmla="*/ 2147483647 h 22"/>
              <a:gd name="T10" fmla="*/ 2147483647 w 8"/>
              <a:gd name="T11" fmla="*/ 2147483647 h 22"/>
              <a:gd name="T12" fmla="*/ 2147483647 w 8"/>
              <a:gd name="T13" fmla="*/ 2147483647 h 22"/>
              <a:gd name="T14" fmla="*/ 2147483647 w 8"/>
              <a:gd name="T15" fmla="*/ 2147483647 h 22"/>
              <a:gd name="T16" fmla="*/ 0 w 8"/>
              <a:gd name="T17" fmla="*/ 0 h 22"/>
              <a:gd name="T18" fmla="*/ 0 w 8"/>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22">
                <a:moveTo>
                  <a:pt x="0" y="22"/>
                </a:moveTo>
                <a:lnTo>
                  <a:pt x="2" y="19"/>
                </a:lnTo>
                <a:lnTo>
                  <a:pt x="6" y="17"/>
                </a:lnTo>
                <a:lnTo>
                  <a:pt x="6" y="15"/>
                </a:lnTo>
                <a:lnTo>
                  <a:pt x="8" y="10"/>
                </a:lnTo>
                <a:lnTo>
                  <a:pt x="6" y="7"/>
                </a:lnTo>
                <a:lnTo>
                  <a:pt x="6" y="5"/>
                </a:lnTo>
                <a:lnTo>
                  <a:pt x="2" y="2"/>
                </a:lnTo>
                <a:lnTo>
                  <a:pt x="0"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8" name="Freeform 60"/>
          <p:cNvSpPr>
            <a:spLocks/>
          </p:cNvSpPr>
          <p:nvPr/>
        </p:nvSpPr>
        <p:spPr bwMode="auto">
          <a:xfrm>
            <a:off x="1914525" y="384175"/>
            <a:ext cx="19050" cy="39688"/>
          </a:xfrm>
          <a:custGeom>
            <a:avLst/>
            <a:gdLst>
              <a:gd name="T0" fmla="*/ 2147483647 w 10"/>
              <a:gd name="T1" fmla="*/ 0 h 20"/>
              <a:gd name="T2" fmla="*/ 2147483647 w 10"/>
              <a:gd name="T3" fmla="*/ 0 h 20"/>
              <a:gd name="T4" fmla="*/ 2147483647 w 10"/>
              <a:gd name="T5" fmla="*/ 2147483647 h 20"/>
              <a:gd name="T6" fmla="*/ 2147483647 w 10"/>
              <a:gd name="T7" fmla="*/ 2147483647 h 20"/>
              <a:gd name="T8" fmla="*/ 0 w 10"/>
              <a:gd name="T9" fmla="*/ 2147483647 h 20"/>
              <a:gd name="T10" fmla="*/ 2147483647 w 10"/>
              <a:gd name="T11" fmla="*/ 2147483647 h 20"/>
              <a:gd name="T12" fmla="*/ 2147483647 w 10"/>
              <a:gd name="T13" fmla="*/ 2147483647 h 20"/>
              <a:gd name="T14" fmla="*/ 2147483647 w 10"/>
              <a:gd name="T15" fmla="*/ 2147483647 h 20"/>
              <a:gd name="T16" fmla="*/ 2147483647 w 10"/>
              <a:gd name="T17" fmla="*/ 2147483647 h 20"/>
              <a:gd name="T18" fmla="*/ 2147483647 w 1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0">
                <a:moveTo>
                  <a:pt x="10" y="0"/>
                </a:moveTo>
                <a:lnTo>
                  <a:pt x="6" y="0"/>
                </a:lnTo>
                <a:lnTo>
                  <a:pt x="2" y="3"/>
                </a:lnTo>
                <a:lnTo>
                  <a:pt x="2" y="5"/>
                </a:lnTo>
                <a:lnTo>
                  <a:pt x="0" y="10"/>
                </a:lnTo>
                <a:lnTo>
                  <a:pt x="2" y="12"/>
                </a:lnTo>
                <a:lnTo>
                  <a:pt x="2" y="17"/>
                </a:lnTo>
                <a:lnTo>
                  <a:pt x="6" y="17"/>
                </a:lnTo>
                <a:lnTo>
                  <a:pt x="10" y="2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09" name="Freeform 61"/>
          <p:cNvSpPr>
            <a:spLocks/>
          </p:cNvSpPr>
          <p:nvPr/>
        </p:nvSpPr>
        <p:spPr bwMode="auto">
          <a:xfrm>
            <a:off x="1933575" y="384175"/>
            <a:ext cx="106363" cy="39688"/>
          </a:xfrm>
          <a:custGeom>
            <a:avLst/>
            <a:gdLst>
              <a:gd name="T0" fmla="*/ 2147483647 w 57"/>
              <a:gd name="T1" fmla="*/ 2147483647 h 20"/>
              <a:gd name="T2" fmla="*/ 2147483647 w 57"/>
              <a:gd name="T3" fmla="*/ 0 h 20"/>
              <a:gd name="T4" fmla="*/ 0 w 57"/>
              <a:gd name="T5" fmla="*/ 0 h 20"/>
              <a:gd name="T6" fmla="*/ 0 w 57"/>
              <a:gd name="T7" fmla="*/ 2147483647 h 20"/>
              <a:gd name="T8" fmla="*/ 2147483647 w 57"/>
              <a:gd name="T9" fmla="*/ 2147483647 h 20"/>
              <a:gd name="T10" fmla="*/ 2147483647 w 57"/>
              <a:gd name="T11" fmla="*/ 214748364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0">
                <a:moveTo>
                  <a:pt x="57" y="10"/>
                </a:moveTo>
                <a:lnTo>
                  <a:pt x="57" y="0"/>
                </a:lnTo>
                <a:lnTo>
                  <a:pt x="0" y="0"/>
                </a:lnTo>
                <a:lnTo>
                  <a:pt x="0" y="20"/>
                </a:lnTo>
                <a:lnTo>
                  <a:pt x="57" y="2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0" name="Freeform 62"/>
          <p:cNvSpPr>
            <a:spLocks/>
          </p:cNvSpPr>
          <p:nvPr/>
        </p:nvSpPr>
        <p:spPr bwMode="auto">
          <a:xfrm>
            <a:off x="2039938" y="384175"/>
            <a:ext cx="15875" cy="39688"/>
          </a:xfrm>
          <a:custGeom>
            <a:avLst/>
            <a:gdLst>
              <a:gd name="T0" fmla="*/ 0 w 8"/>
              <a:gd name="T1" fmla="*/ 2147483647 h 20"/>
              <a:gd name="T2" fmla="*/ 2147483647 w 8"/>
              <a:gd name="T3" fmla="*/ 2147483647 h 20"/>
              <a:gd name="T4" fmla="*/ 2147483647 w 8"/>
              <a:gd name="T5" fmla="*/ 2147483647 h 20"/>
              <a:gd name="T6" fmla="*/ 2147483647 w 8"/>
              <a:gd name="T7" fmla="*/ 2147483647 h 20"/>
              <a:gd name="T8" fmla="*/ 2147483647 w 8"/>
              <a:gd name="T9" fmla="*/ 2147483647 h 20"/>
              <a:gd name="T10" fmla="*/ 2147483647 w 8"/>
              <a:gd name="T11" fmla="*/ 2147483647 h 20"/>
              <a:gd name="T12" fmla="*/ 2147483647 w 8"/>
              <a:gd name="T13" fmla="*/ 2147483647 h 20"/>
              <a:gd name="T14" fmla="*/ 2147483647 w 8"/>
              <a:gd name="T15" fmla="*/ 0 h 20"/>
              <a:gd name="T16" fmla="*/ 0 w 8"/>
              <a:gd name="T17" fmla="*/ 0 h 20"/>
              <a:gd name="T18" fmla="*/ 0 w 8"/>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20">
                <a:moveTo>
                  <a:pt x="0" y="20"/>
                </a:moveTo>
                <a:lnTo>
                  <a:pt x="2" y="17"/>
                </a:lnTo>
                <a:lnTo>
                  <a:pt x="6" y="17"/>
                </a:lnTo>
                <a:lnTo>
                  <a:pt x="6" y="12"/>
                </a:lnTo>
                <a:lnTo>
                  <a:pt x="8" y="10"/>
                </a:lnTo>
                <a:lnTo>
                  <a:pt x="6" y="5"/>
                </a:lnTo>
                <a:lnTo>
                  <a:pt x="6" y="3"/>
                </a:lnTo>
                <a:lnTo>
                  <a:pt x="2"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911" name="Text Box 63"/>
          <p:cNvSpPr txBox="1">
            <a:spLocks noChangeArrowheads="1"/>
          </p:cNvSpPr>
          <p:nvPr/>
        </p:nvSpPr>
        <p:spPr bwMode="auto">
          <a:xfrm>
            <a:off x="1431925" y="4913313"/>
            <a:ext cx="434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1"/>
                </a:solidFill>
              </a:rPr>
              <a:t>30</a:t>
            </a:r>
            <a:endParaRPr lang="en-US">
              <a:solidFill>
                <a:schemeClr val="tx1"/>
              </a:solidFill>
            </a:endParaRPr>
          </a:p>
        </p:txBody>
      </p:sp>
      <p:sp>
        <p:nvSpPr>
          <p:cNvPr id="78912" name="Text Box 64"/>
          <p:cNvSpPr txBox="1">
            <a:spLocks noChangeArrowheads="1"/>
          </p:cNvSpPr>
          <p:nvPr/>
        </p:nvSpPr>
        <p:spPr bwMode="auto">
          <a:xfrm>
            <a:off x="1289050" y="236538"/>
            <a:ext cx="560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1"/>
                </a:solidFill>
              </a:rPr>
              <a:t>100</a:t>
            </a:r>
            <a:endParaRPr lang="en-US">
              <a:solidFill>
                <a:schemeClr val="tx1"/>
              </a:solidFill>
            </a:endParaRPr>
          </a:p>
        </p:txBody>
      </p:sp>
      <p:sp>
        <p:nvSpPr>
          <p:cNvPr id="78913" name="Text Box 65"/>
          <p:cNvSpPr txBox="1">
            <a:spLocks noChangeArrowheads="1"/>
          </p:cNvSpPr>
          <p:nvPr/>
        </p:nvSpPr>
        <p:spPr bwMode="auto">
          <a:xfrm>
            <a:off x="1431925" y="3328988"/>
            <a:ext cx="434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1"/>
                </a:solidFill>
              </a:rPr>
              <a:t>50</a:t>
            </a:r>
            <a:endParaRPr lang="en-US">
              <a:solidFill>
                <a:schemeClr val="tx1"/>
              </a:solidFill>
            </a:endParaRPr>
          </a:p>
        </p:txBody>
      </p:sp>
      <p:sp>
        <p:nvSpPr>
          <p:cNvPr id="78914" name="Text Box 66"/>
          <p:cNvSpPr txBox="1">
            <a:spLocks noChangeArrowheads="1"/>
          </p:cNvSpPr>
          <p:nvPr/>
        </p:nvSpPr>
        <p:spPr bwMode="auto">
          <a:xfrm>
            <a:off x="1444625" y="1808163"/>
            <a:ext cx="434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chemeClr val="tx1"/>
                </a:solidFill>
              </a:rPr>
              <a:t>70</a:t>
            </a: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457200" y="6245225"/>
            <a:ext cx="21304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endParaRPr lang="en-US" b="1">
              <a:solidFill>
                <a:schemeClr val="tx1"/>
              </a:solidFill>
            </a:endParaRPr>
          </a:p>
        </p:txBody>
      </p:sp>
      <p:pic>
        <p:nvPicPr>
          <p:cNvPr id="67587" name="Picture 3"/>
          <p:cNvPicPr>
            <a:picLocks noChangeAspect="1" noChangeArrowheads="1"/>
          </p:cNvPicPr>
          <p:nvPr/>
        </p:nvPicPr>
        <p:blipFill>
          <a:blip r:embed="rId3"/>
          <a:srcRect/>
          <a:stretch>
            <a:fillRect/>
          </a:stretch>
        </p:blipFill>
        <p:spPr bwMode="auto">
          <a:xfrm>
            <a:off x="4495800" y="381000"/>
            <a:ext cx="4343400" cy="5865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67588" name="Rectangle 4"/>
          <p:cNvSpPr>
            <a:spLocks noChangeArrowheads="1"/>
          </p:cNvSpPr>
          <p:nvPr/>
        </p:nvSpPr>
        <p:spPr bwMode="auto">
          <a:xfrm>
            <a:off x="304800" y="457200"/>
            <a:ext cx="3962400"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spcBef>
                <a:spcPct val="20000"/>
              </a:spcBef>
              <a:buClr>
                <a:srgbClr val="000066"/>
              </a:buClr>
              <a:buSzPct val="75000"/>
              <a:buFont typeface="Arial" pitchFamily="34" charset="0"/>
              <a:buChar char="•"/>
              <a:defRPr/>
            </a:pPr>
            <a:r>
              <a:rPr kumimoji="1" lang="en-GB" sz="2400" dirty="0">
                <a:solidFill>
                  <a:schemeClr val="tx1"/>
                </a:solidFill>
              </a:rPr>
              <a:t>Meta-analysis of RCTs</a:t>
            </a:r>
          </a:p>
          <a:p>
            <a:pPr marL="342900" indent="-342900">
              <a:lnSpc>
                <a:spcPct val="80000"/>
              </a:lnSpc>
              <a:spcBef>
                <a:spcPct val="20000"/>
              </a:spcBef>
              <a:buClr>
                <a:srgbClr val="000066"/>
              </a:buClr>
              <a:buSzPct val="75000"/>
              <a:buFont typeface="Arial" pitchFamily="34" charset="0"/>
              <a:buChar char="•"/>
              <a:defRPr/>
            </a:pPr>
            <a:r>
              <a:rPr kumimoji="1" lang="en-GB" sz="2400" dirty="0">
                <a:solidFill>
                  <a:srgbClr val="000066"/>
                </a:solidFill>
              </a:rPr>
              <a:t>NO clear difference between depot and oral antipsychotics on:</a:t>
            </a:r>
          </a:p>
          <a:p>
            <a:pPr marL="800100" lvl="1" indent="-342900">
              <a:lnSpc>
                <a:spcPct val="80000"/>
              </a:lnSpc>
              <a:spcBef>
                <a:spcPct val="20000"/>
              </a:spcBef>
              <a:buClr>
                <a:srgbClr val="000066"/>
              </a:buClr>
              <a:buSzPct val="75000"/>
              <a:buFont typeface="Arial" pitchFamily="34" charset="0"/>
              <a:buChar char="•"/>
              <a:defRPr/>
            </a:pPr>
            <a:r>
              <a:rPr kumimoji="1" lang="en-GB" sz="2400" dirty="0">
                <a:solidFill>
                  <a:srgbClr val="000066"/>
                </a:solidFill>
              </a:rPr>
              <a:t>Relapse</a:t>
            </a:r>
          </a:p>
          <a:p>
            <a:pPr marL="800100" lvl="1" indent="-342900">
              <a:lnSpc>
                <a:spcPct val="80000"/>
              </a:lnSpc>
              <a:spcBef>
                <a:spcPct val="20000"/>
              </a:spcBef>
              <a:buClr>
                <a:srgbClr val="000066"/>
              </a:buClr>
              <a:buSzPct val="75000"/>
              <a:buFont typeface="Arial" pitchFamily="34" charset="0"/>
              <a:buChar char="•"/>
              <a:defRPr/>
            </a:pPr>
            <a:r>
              <a:rPr kumimoji="1" lang="en-GB" sz="2400" dirty="0">
                <a:solidFill>
                  <a:srgbClr val="000066"/>
                </a:solidFill>
              </a:rPr>
              <a:t>Study attrition</a:t>
            </a:r>
          </a:p>
          <a:p>
            <a:pPr marL="800100" lvl="1" indent="-342900">
              <a:lnSpc>
                <a:spcPct val="80000"/>
              </a:lnSpc>
              <a:spcBef>
                <a:spcPct val="20000"/>
              </a:spcBef>
              <a:buClr>
                <a:srgbClr val="000066"/>
              </a:buClr>
              <a:buSzPct val="75000"/>
              <a:buFont typeface="Arial" pitchFamily="34" charset="0"/>
              <a:buChar char="•"/>
              <a:defRPr/>
            </a:pPr>
            <a:r>
              <a:rPr kumimoji="1" lang="en-GB" sz="2400" dirty="0">
                <a:solidFill>
                  <a:srgbClr val="000066"/>
                </a:solidFill>
              </a:rPr>
              <a:t>Side effects</a:t>
            </a:r>
          </a:p>
          <a:p>
            <a:pPr marL="342900" indent="-342900">
              <a:lnSpc>
                <a:spcPct val="80000"/>
              </a:lnSpc>
              <a:spcBef>
                <a:spcPct val="20000"/>
              </a:spcBef>
              <a:buClr>
                <a:srgbClr val="000066"/>
              </a:buClr>
              <a:buSzPct val="75000"/>
              <a:buFont typeface="Arial" pitchFamily="34" charset="0"/>
              <a:buChar char="•"/>
              <a:defRPr/>
            </a:pPr>
            <a:r>
              <a:rPr kumimoji="1" lang="en-GB" sz="2400" dirty="0">
                <a:solidFill>
                  <a:schemeClr val="tx1"/>
                </a:solidFill>
              </a:rPr>
              <a:t>Global improvement outcome favoured depot (NNT=4, CI=2-9)</a:t>
            </a:r>
          </a:p>
          <a:p>
            <a:pPr marL="171450" indent="-171450">
              <a:lnSpc>
                <a:spcPct val="80000"/>
              </a:lnSpc>
              <a:spcBef>
                <a:spcPct val="20000"/>
              </a:spcBef>
              <a:buClr>
                <a:srgbClr val="000066"/>
              </a:buClr>
              <a:buSzPct val="75000"/>
              <a:buFont typeface="Arial" pitchFamily="34" charset="0"/>
              <a:buChar char="•"/>
              <a:defRPr/>
            </a:pPr>
            <a:endParaRPr kumimoji="1" lang="en-GB" sz="1200" dirty="0">
              <a:solidFill>
                <a:schemeClr val="tx1"/>
              </a:solidFill>
            </a:endParaRPr>
          </a:p>
          <a:p>
            <a:pPr marL="342900" indent="-342900">
              <a:lnSpc>
                <a:spcPct val="80000"/>
              </a:lnSpc>
              <a:spcBef>
                <a:spcPct val="20000"/>
              </a:spcBef>
              <a:buClr>
                <a:srgbClr val="000066"/>
              </a:buClr>
              <a:buSzPct val="75000"/>
              <a:buFont typeface="Arial" pitchFamily="34" charset="0"/>
              <a:buChar char="•"/>
              <a:defRPr/>
            </a:pPr>
            <a:r>
              <a:rPr kumimoji="1" lang="en-GB" sz="2400" dirty="0">
                <a:solidFill>
                  <a:schemeClr val="tx1"/>
                </a:solidFill>
              </a:rPr>
              <a:t>Results variable and inconclusive </a:t>
            </a:r>
            <a:r>
              <a:rPr kumimoji="1" lang="en-GB" sz="1600" i="1" dirty="0">
                <a:solidFill>
                  <a:schemeClr val="tx1"/>
                </a:solidFill>
              </a:rPr>
              <a:t>Haddad et al 2009</a:t>
            </a:r>
          </a:p>
          <a:p>
            <a:pPr marL="342900" indent="-342900">
              <a:lnSpc>
                <a:spcPct val="80000"/>
              </a:lnSpc>
              <a:spcBef>
                <a:spcPct val="20000"/>
              </a:spcBef>
              <a:buClr>
                <a:srgbClr val="000066"/>
              </a:buClr>
              <a:buSzPct val="75000"/>
              <a:buFont typeface="Arial" pitchFamily="34" charset="0"/>
              <a:buChar char="•"/>
              <a:defRPr/>
            </a:pPr>
            <a:r>
              <a:rPr kumimoji="1" lang="en-GB" sz="2400" dirty="0">
                <a:solidFill>
                  <a:schemeClr val="tx1"/>
                </a:solidFill>
              </a:rPr>
              <a:t>Methodological issues may partly explain variable results:</a:t>
            </a:r>
          </a:p>
          <a:p>
            <a:pPr marL="800100" lvl="1" indent="-342900">
              <a:lnSpc>
                <a:spcPct val="80000"/>
              </a:lnSpc>
              <a:spcBef>
                <a:spcPct val="20000"/>
              </a:spcBef>
              <a:buClr>
                <a:srgbClr val="000066"/>
              </a:buClr>
              <a:buSzPct val="75000"/>
              <a:buFont typeface="Arial" pitchFamily="34" charset="0"/>
              <a:buChar char="•"/>
              <a:defRPr/>
            </a:pPr>
            <a:r>
              <a:rPr kumimoji="1" lang="en-GB" dirty="0">
                <a:solidFill>
                  <a:schemeClr val="tx1"/>
                </a:solidFill>
              </a:rPr>
              <a:t>Selective recruitment in RCTs</a:t>
            </a:r>
          </a:p>
        </p:txBody>
      </p:sp>
      <p:sp>
        <p:nvSpPr>
          <p:cNvPr id="79877" name="Rectangle 5"/>
          <p:cNvSpPr>
            <a:spLocks noChangeArrowheads="1"/>
          </p:cNvSpPr>
          <p:nvPr/>
        </p:nvSpPr>
        <p:spPr bwMode="auto">
          <a:xfrm>
            <a:off x="4495800" y="6384925"/>
            <a:ext cx="42545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en-GB" sz="1600" i="1">
                <a:solidFill>
                  <a:schemeClr val="tx1"/>
                </a:solidFill>
              </a:rPr>
              <a:t>Adams C et al. Br J Psychiatry 2001;179:290</a:t>
            </a:r>
            <a:r>
              <a:rPr lang="en-GB">
                <a:solidFill>
                  <a:schemeClr val="tx1"/>
                </a:solidFill>
              </a:rPr>
              <a:t>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388" y="260350"/>
            <a:ext cx="8686800" cy="457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US" sz="3600" smtClean="0">
                <a:solidFill>
                  <a:srgbClr val="000066"/>
                </a:solidFill>
                <a:latin typeface="Tahoma" pitchFamily="34" charset="0"/>
              </a:rPr>
              <a:t>DOPAMINE THEORY OF SCHIZOPHRENIA</a:t>
            </a:r>
          </a:p>
        </p:txBody>
      </p:sp>
      <p:sp>
        <p:nvSpPr>
          <p:cNvPr id="24579" name="Rectangle 3"/>
          <p:cNvSpPr>
            <a:spLocks noGrp="1" noChangeArrowheads="1"/>
          </p:cNvSpPr>
          <p:nvPr>
            <p:ph type="body" idx="1"/>
          </p:nvPr>
        </p:nvSpPr>
        <p:spPr>
          <a:xfrm>
            <a:off x="323850" y="981075"/>
            <a:ext cx="8640763" cy="54752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90000"/>
              </a:lnSpc>
              <a:buClr>
                <a:srgbClr val="000099"/>
              </a:buClr>
              <a:buSzPct val="75000"/>
              <a:buFontTx/>
              <a:buChar char="•"/>
            </a:pPr>
            <a:r>
              <a:rPr lang="en-GB" sz="2800" smtClean="0"/>
              <a:t>Psychostimulant agents </a:t>
            </a:r>
            <a:r>
              <a:rPr lang="en-US" sz="2800" smtClean="0"/>
              <a:t>(such as amphetamine and cocaine) </a:t>
            </a:r>
            <a:r>
              <a:rPr lang="en-GB" sz="2800" smtClean="0"/>
              <a:t>that trigger release of dopamine (DA) are associated with:</a:t>
            </a:r>
          </a:p>
          <a:p>
            <a:pPr lvl="1">
              <a:lnSpc>
                <a:spcPct val="90000"/>
              </a:lnSpc>
              <a:buClr>
                <a:srgbClr val="000099"/>
              </a:buClr>
              <a:buSzPct val="75000"/>
              <a:buFontTx/>
              <a:buChar char="•"/>
            </a:pPr>
            <a:r>
              <a:rPr lang="en-GB" sz="2400" i="1" smtClean="0"/>
              <a:t>de novo</a:t>
            </a:r>
            <a:r>
              <a:rPr lang="en-GB" sz="2400" smtClean="0"/>
              <a:t> psychosis</a:t>
            </a:r>
            <a:r>
              <a:rPr lang="en-GB" smtClean="0"/>
              <a:t> </a:t>
            </a:r>
            <a:r>
              <a:rPr lang="en-GB" sz="1600" i="1" smtClean="0"/>
              <a:t>Angrist et al 1970, 1974, Harris &amp; Batki 2000</a:t>
            </a:r>
          </a:p>
          <a:p>
            <a:pPr lvl="1">
              <a:lnSpc>
                <a:spcPct val="90000"/>
              </a:lnSpc>
              <a:buClr>
                <a:srgbClr val="000099"/>
              </a:buClr>
              <a:buSzPct val="75000"/>
              <a:buFontTx/>
              <a:buChar char="•"/>
            </a:pPr>
            <a:r>
              <a:rPr lang="en-GB" sz="2400" smtClean="0"/>
              <a:t>Worsening of psychotic symptoms in patients with partial remission</a:t>
            </a:r>
            <a:r>
              <a:rPr lang="en-GB" smtClean="0"/>
              <a:t> </a:t>
            </a:r>
            <a:r>
              <a:rPr lang="en-GB" sz="1600" i="1" smtClean="0"/>
              <a:t>Angrist et al 1980, Wolkin et al 1994</a:t>
            </a:r>
            <a:endParaRPr lang="en-US" sz="1600" smtClean="0"/>
          </a:p>
          <a:p>
            <a:pPr>
              <a:lnSpc>
                <a:spcPct val="96000"/>
              </a:lnSpc>
              <a:buClr>
                <a:srgbClr val="000099"/>
              </a:buClr>
              <a:buSzPct val="75000"/>
              <a:buFontTx/>
              <a:buChar char="•"/>
            </a:pPr>
            <a:r>
              <a:rPr lang="en-US" sz="2800" smtClean="0"/>
              <a:t>L-DOPA aggravates the symptoms</a:t>
            </a:r>
          </a:p>
          <a:p>
            <a:pPr lvl="1">
              <a:lnSpc>
                <a:spcPct val="90000"/>
              </a:lnSpc>
              <a:buClr>
                <a:srgbClr val="000099"/>
              </a:buClr>
              <a:buSzPct val="75000"/>
              <a:buFontTx/>
              <a:buChar char="•"/>
            </a:pPr>
            <a:r>
              <a:rPr lang="en-US" sz="2400" smtClean="0"/>
              <a:t>Parkinson's patients given L-DOPA get hallucinations</a:t>
            </a:r>
          </a:p>
          <a:p>
            <a:pPr>
              <a:lnSpc>
                <a:spcPct val="90000"/>
              </a:lnSpc>
              <a:buClr>
                <a:srgbClr val="000099"/>
              </a:buClr>
              <a:buSzPct val="75000"/>
              <a:buFontTx/>
              <a:buChar char="•"/>
            </a:pPr>
            <a:r>
              <a:rPr lang="en-GB" sz="2800" smtClean="0"/>
              <a:t>SPECT imaging reveals enhanced amphetamine-induced release of DA compared with controls</a:t>
            </a:r>
          </a:p>
          <a:p>
            <a:pPr lvl="1">
              <a:lnSpc>
                <a:spcPct val="90000"/>
              </a:lnSpc>
              <a:buClr>
                <a:srgbClr val="000099"/>
              </a:buClr>
              <a:buSzPct val="75000"/>
              <a:buFontTx/>
              <a:buChar char="•"/>
            </a:pPr>
            <a:r>
              <a:rPr lang="en-GB" sz="2400" smtClean="0"/>
              <a:t>Suggests presynaptic dopamine system abnormalities</a:t>
            </a:r>
          </a:p>
          <a:p>
            <a:pPr>
              <a:lnSpc>
                <a:spcPct val="90000"/>
              </a:lnSpc>
              <a:buClr>
                <a:srgbClr val="000099"/>
              </a:buClr>
              <a:buSzPct val="75000"/>
              <a:buFontTx/>
              <a:buChar char="•"/>
            </a:pPr>
            <a:r>
              <a:rPr lang="en-GB" sz="2800" smtClean="0"/>
              <a:t>Overall, suggests DA is overactive in schizophrenia</a:t>
            </a:r>
            <a:endParaRPr lang="en-US" sz="28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28600"/>
            <a:ext cx="86233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Box 4"/>
          <p:cNvSpPr txBox="1">
            <a:spLocks noChangeArrowheads="1"/>
          </p:cNvSpPr>
          <p:nvPr/>
        </p:nvSpPr>
        <p:spPr bwMode="auto">
          <a:xfrm>
            <a:off x="5492750" y="5214938"/>
            <a:ext cx="3422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i="1">
                <a:solidFill>
                  <a:schemeClr val="tx1"/>
                </a:solidFill>
              </a:rPr>
              <a:t>Leucht S et al.  Sz Res 2011;127;83</a:t>
            </a:r>
          </a:p>
        </p:txBody>
      </p:sp>
      <p:sp>
        <p:nvSpPr>
          <p:cNvPr id="80900" name="TextBox 1"/>
          <p:cNvSpPr txBox="1">
            <a:spLocks noChangeArrowheads="1"/>
          </p:cNvSpPr>
          <p:nvPr/>
        </p:nvSpPr>
        <p:spPr bwMode="auto">
          <a:xfrm>
            <a:off x="138113" y="4305300"/>
            <a:ext cx="9005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buClr>
                <a:srgbClr val="000066"/>
              </a:buClr>
              <a:buSzPct val="75000"/>
              <a:buFont typeface="Arial" pitchFamily="34" charset="0"/>
              <a:buChar char="•"/>
            </a:pPr>
            <a:r>
              <a:rPr lang="en-GB">
                <a:solidFill>
                  <a:schemeClr val="tx1"/>
                </a:solidFill>
              </a:rPr>
              <a:t>Meta-analysis: 10 studies (n=1,700)</a:t>
            </a:r>
          </a:p>
          <a:p>
            <a:pPr>
              <a:buClr>
                <a:srgbClr val="000066"/>
              </a:buClr>
              <a:buSzPct val="75000"/>
              <a:buFont typeface="Arial" pitchFamily="34" charset="0"/>
              <a:buChar char="•"/>
            </a:pPr>
            <a:r>
              <a:rPr lang="en-GB">
                <a:solidFill>
                  <a:schemeClr val="tx1"/>
                </a:solidFill>
              </a:rPr>
              <a:t>Depot formulations sig. reduced relapses (NNT=10) and inefficacy dropout </a:t>
            </a:r>
          </a:p>
          <a:p>
            <a:pPr>
              <a:buClr>
                <a:srgbClr val="000066"/>
              </a:buClr>
              <a:buSzPct val="75000"/>
              <a:buFont typeface="Arial" pitchFamily="34" charset="0"/>
              <a:buChar char="•"/>
            </a:pPr>
            <a:r>
              <a:rPr lang="en-GB">
                <a:solidFill>
                  <a:schemeClr val="tx1"/>
                </a:solidFill>
              </a:rPr>
              <a:t>Methodological problems so evidence subject to possible bias</a:t>
            </a:r>
          </a:p>
        </p:txBody>
      </p:sp>
      <p:sp>
        <p:nvSpPr>
          <p:cNvPr id="5" name="TextBox 1"/>
          <p:cNvSpPr txBox="1">
            <a:spLocks noChangeArrowheads="1"/>
          </p:cNvSpPr>
          <p:nvPr/>
        </p:nvSpPr>
        <p:spPr bwMode="auto">
          <a:xfrm>
            <a:off x="187325" y="5532438"/>
            <a:ext cx="86741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buClr>
                <a:srgbClr val="000066"/>
              </a:buClr>
              <a:buSzPct val="75000"/>
              <a:buFont typeface="Arial" pitchFamily="34" charset="0"/>
              <a:buChar char="•"/>
              <a:defRPr/>
            </a:pPr>
            <a:r>
              <a:rPr lang="en-GB" b="0" dirty="0" smtClean="0"/>
              <a:t>Meta-analysis: 23 studies (n=5,200)</a:t>
            </a:r>
          </a:p>
          <a:p>
            <a:pPr>
              <a:buClr>
                <a:srgbClr val="000066"/>
              </a:buClr>
              <a:buSzPct val="75000"/>
              <a:buFont typeface="Arial" pitchFamily="34" charset="0"/>
              <a:buChar char="•"/>
              <a:defRPr/>
            </a:pPr>
            <a:r>
              <a:rPr lang="en-GB" b="0" dirty="0" smtClean="0"/>
              <a:t>Overall, depot formulations did NOT sig. reduce relapse/rehospitalisation</a:t>
            </a:r>
          </a:p>
          <a:p>
            <a:pPr>
              <a:buClr>
                <a:srgbClr val="000066"/>
              </a:buClr>
              <a:buSzPct val="75000"/>
              <a:buFont typeface="Arial" pitchFamily="34" charset="0"/>
              <a:buChar char="•"/>
              <a:defRPr/>
            </a:pPr>
            <a:r>
              <a:rPr lang="en-GB" b="0" dirty="0" smtClean="0"/>
              <a:t>But FGA depots sig. superior to oral APs in preventing relapse</a:t>
            </a:r>
          </a:p>
          <a:p>
            <a:pPr marL="0" indent="0" algn="r">
              <a:buClr>
                <a:srgbClr val="008080"/>
              </a:buClr>
              <a:buSzPct val="75000"/>
              <a:defRPr/>
            </a:pPr>
            <a:r>
              <a:rPr lang="en-GB" sz="1600" b="0" i="1" dirty="0" err="1" smtClean="0"/>
              <a:t>Kishimoto</a:t>
            </a:r>
            <a:r>
              <a:rPr lang="en-GB" sz="1600" b="0" i="1" dirty="0" smtClean="0"/>
              <a:t> T. SIRS presentation, April 2012</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Content Placeholder 7"/>
          <p:cNvSpPr>
            <a:spLocks noGrp="1"/>
          </p:cNvSpPr>
          <p:nvPr>
            <p:ph idx="1"/>
          </p:nvPr>
        </p:nvSpPr>
        <p:spPr>
          <a:xfrm>
            <a:off x="152400" y="4114800"/>
            <a:ext cx="8839200" cy="2667000"/>
          </a:xfrm>
        </p:spPr>
        <p:txBody>
          <a:bodyPr/>
          <a:lstStyle/>
          <a:p>
            <a:pPr>
              <a:buClr>
                <a:srgbClr val="000066"/>
              </a:buClr>
              <a:buFont typeface="Arial" pitchFamily="34" charset="0"/>
              <a:buChar char="•"/>
            </a:pPr>
            <a:r>
              <a:rPr lang="en-GB" sz="2000" smtClean="0"/>
              <a:t>Finnish cohort, 2,230 consecutive inpatients with Sz: 1995 -2001 </a:t>
            </a:r>
          </a:p>
          <a:p>
            <a:pPr>
              <a:buClr>
                <a:srgbClr val="000066"/>
              </a:buClr>
              <a:buFont typeface="Arial" pitchFamily="34" charset="0"/>
              <a:buChar char="•"/>
            </a:pPr>
            <a:r>
              <a:rPr lang="en-GB" sz="2000" smtClean="0"/>
              <a:t>Perphenazine depot and clozapine: lowest risk of all cause discontinuation and rehospitalisation</a:t>
            </a:r>
          </a:p>
          <a:p>
            <a:pPr>
              <a:buClr>
                <a:srgbClr val="000066"/>
              </a:buClr>
              <a:buFont typeface="Arial" pitchFamily="34" charset="0"/>
              <a:buChar char="•"/>
            </a:pPr>
            <a:r>
              <a:rPr lang="en-GB" sz="2000" smtClean="0"/>
              <a:t>Naturalistic data: better relapse prevention with depot than in RCTs</a:t>
            </a:r>
          </a:p>
          <a:p>
            <a:pPr>
              <a:buClr>
                <a:srgbClr val="000066"/>
              </a:buClr>
              <a:buFont typeface="Arial" pitchFamily="34" charset="0"/>
              <a:buChar char="•"/>
            </a:pPr>
            <a:r>
              <a:rPr lang="en-GB" sz="2000" smtClean="0"/>
              <a:t>?Ecology of trials reduces ability to identify differences between depot and oral APs: </a:t>
            </a:r>
          </a:p>
          <a:p>
            <a:pPr lvl="1">
              <a:buClr>
                <a:srgbClr val="000066"/>
              </a:buClr>
              <a:buFont typeface="Arial" pitchFamily="34" charset="0"/>
              <a:buChar char="•"/>
            </a:pPr>
            <a:r>
              <a:rPr lang="en-GB" sz="1800" smtClean="0"/>
              <a:t>Short-term, selection of medication adherent patients, hospitalisation reduced because of scrutiny in trial</a:t>
            </a:r>
          </a:p>
        </p:txBody>
      </p:sp>
      <p:pic>
        <p:nvPicPr>
          <p:cNvPr id="81923" name="Picture 6" descr="C:\Documents and Settings\trbarnes.IC\Desktop\tiij326389_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823913"/>
            <a:ext cx="677862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4"/>
          <p:cNvSpPr>
            <a:spLocks noChangeArrowheads="1"/>
          </p:cNvSpPr>
          <p:nvPr/>
        </p:nvSpPr>
        <p:spPr bwMode="auto">
          <a:xfrm>
            <a:off x="457200" y="115888"/>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a:solidFill>
                  <a:srgbClr val="000066"/>
                </a:solidFill>
              </a:rPr>
              <a:t>RELATIVE RISK OF REHOSPITALISATION BY TREATMENT</a:t>
            </a:r>
          </a:p>
          <a:p>
            <a:pPr algn="ctr"/>
            <a:r>
              <a:rPr lang="en-GB" sz="1600" i="1">
                <a:solidFill>
                  <a:srgbClr val="000066"/>
                </a:solidFill>
              </a:rPr>
              <a:t>Tiihonen J et al. BMJ 2006;333:224</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152400" y="1371600"/>
            <a:ext cx="4171950" cy="5226050"/>
          </a:xfrm>
        </p:spPr>
        <p:txBody>
          <a:bodyPr/>
          <a:lstStyle/>
          <a:p>
            <a:pPr>
              <a:lnSpc>
                <a:spcPct val="90000"/>
              </a:lnSpc>
              <a:buClr>
                <a:srgbClr val="000066"/>
              </a:buClr>
              <a:buSzPct val="75000"/>
              <a:buFont typeface="Arial" pitchFamily="34" charset="0"/>
              <a:buChar char="•"/>
              <a:defRPr/>
            </a:pPr>
            <a:r>
              <a:rPr lang="en-US" sz="2400" dirty="0" smtClean="0"/>
              <a:t>LAIs prescribed for between a quarter and a third of patients, depending on clinical setting</a:t>
            </a:r>
          </a:p>
          <a:p>
            <a:pPr>
              <a:lnSpc>
                <a:spcPct val="90000"/>
              </a:lnSpc>
              <a:buClr>
                <a:srgbClr val="000066"/>
              </a:buClr>
              <a:buSzPct val="75000"/>
              <a:buFont typeface="Arial" pitchFamily="34" charset="0"/>
              <a:buChar char="•"/>
              <a:defRPr/>
            </a:pPr>
            <a:r>
              <a:rPr lang="en-US" sz="2400" dirty="0" smtClean="0"/>
              <a:t>Most commonly used: flupenthixol, risperidone and zuclopenthixol</a:t>
            </a:r>
          </a:p>
          <a:p>
            <a:pPr>
              <a:lnSpc>
                <a:spcPct val="90000"/>
              </a:lnSpc>
              <a:buClr>
                <a:srgbClr val="000066"/>
              </a:buClr>
              <a:buSzPct val="75000"/>
              <a:buFont typeface="Arial" pitchFamily="34" charset="0"/>
              <a:buChar char="•"/>
              <a:defRPr/>
            </a:pPr>
            <a:r>
              <a:rPr lang="en-US" sz="2400" dirty="0" smtClean="0"/>
              <a:t>Combined with oral antipsychotic in half of cases, commonly leading to high-dose prescribing</a:t>
            </a:r>
          </a:p>
          <a:p>
            <a:pPr marL="609600" indent="-609600">
              <a:lnSpc>
                <a:spcPct val="90000"/>
              </a:lnSpc>
              <a:buClr>
                <a:srgbClr val="000066"/>
              </a:buClr>
              <a:buSzPct val="75000"/>
              <a:buFontTx/>
              <a:buNone/>
              <a:defRPr/>
            </a:pPr>
            <a:endParaRPr lang="en-GB" sz="1400" i="1" dirty="0" smtClean="0"/>
          </a:p>
          <a:p>
            <a:pPr marL="609600" indent="-609600" algn="r">
              <a:lnSpc>
                <a:spcPct val="90000"/>
              </a:lnSpc>
              <a:buClr>
                <a:srgbClr val="000066"/>
              </a:buClr>
              <a:buSzPct val="75000"/>
              <a:buFontTx/>
              <a:buNone/>
              <a:defRPr/>
            </a:pPr>
            <a:r>
              <a:rPr lang="en-GB" sz="1400" i="1" dirty="0" smtClean="0"/>
              <a:t>Barnes TRE et al. Br J </a:t>
            </a:r>
            <a:r>
              <a:rPr lang="en-GB" sz="1400" i="1" dirty="0" err="1" smtClean="0"/>
              <a:t>Psychiat</a:t>
            </a:r>
            <a:r>
              <a:rPr lang="en-GB" sz="1400" i="1" dirty="0" smtClean="0"/>
              <a:t> 2009;195:37-42</a:t>
            </a:r>
            <a:endParaRPr lang="en-US" sz="1400" i="1" dirty="0" smtClean="0"/>
          </a:p>
        </p:txBody>
      </p:sp>
      <p:sp>
        <p:nvSpPr>
          <p:cNvPr id="82947" name="Rectangle 3"/>
          <p:cNvSpPr>
            <a:spLocks noGrp="1" noChangeArrowheads="1"/>
          </p:cNvSpPr>
          <p:nvPr>
            <p:ph type="title"/>
          </p:nvPr>
        </p:nvSpPr>
        <p:spPr>
          <a:xfrm>
            <a:off x="990600" y="381000"/>
            <a:ext cx="7772400" cy="762000"/>
          </a:xfrm>
        </p:spPr>
        <p:txBody>
          <a:bodyPr/>
          <a:lstStyle/>
          <a:p>
            <a:pPr algn="ctr"/>
            <a:r>
              <a:rPr lang="en-US" sz="4400" smtClean="0">
                <a:solidFill>
                  <a:srgbClr val="000066"/>
                </a:solidFill>
                <a:latin typeface="Tahoma" pitchFamily="34" charset="0"/>
              </a:rPr>
              <a:t>DEPOT/LAI USE IN UK</a:t>
            </a:r>
            <a:endParaRPr lang="en-GB" sz="4400" smtClean="0">
              <a:solidFill>
                <a:srgbClr val="000066"/>
              </a:solidFill>
              <a:latin typeface="Tahoma" pitchFamily="34" charset="0"/>
            </a:endParaRPr>
          </a:p>
        </p:txBody>
      </p:sp>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1371600"/>
            <a:ext cx="4619625"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9" name="Text Box 5"/>
          <p:cNvSpPr txBox="1">
            <a:spLocks noChangeArrowheads="1"/>
          </p:cNvSpPr>
          <p:nvPr/>
        </p:nvSpPr>
        <p:spPr bwMode="auto">
          <a:xfrm>
            <a:off x="4419600" y="5791200"/>
            <a:ext cx="4557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ctr"/>
            <a:r>
              <a:rPr lang="en-GB" sz="1800">
                <a:solidFill>
                  <a:schemeClr val="tx1"/>
                </a:solidFill>
              </a:rPr>
              <a:t>Proportion of patients with schizophrenia in</a:t>
            </a:r>
          </a:p>
          <a:p>
            <a:pPr algn="ctr"/>
            <a:r>
              <a:rPr lang="en-GB" sz="1800">
                <a:solidFill>
                  <a:schemeClr val="tx1"/>
                </a:solidFill>
              </a:rPr>
              <a:t>3 clinical settings receiving LAIs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5425" y="268288"/>
            <a:ext cx="8686800" cy="368300"/>
          </a:xfrm>
        </p:spPr>
        <p:txBody>
          <a:bodyPr/>
          <a:lstStyle/>
          <a:p>
            <a:pPr algn="ctr"/>
            <a:r>
              <a:rPr lang="en-US" sz="2000" smtClean="0">
                <a:solidFill>
                  <a:srgbClr val="000066"/>
                </a:solidFill>
                <a:latin typeface="Tahoma" pitchFamily="34" charset="0"/>
              </a:rPr>
              <a:t>RELAPSE PREVENTION IN SCHIZOPHRENIA: COMORBID SUBSTANCE USE</a:t>
            </a:r>
            <a:endParaRPr lang="en-GB" sz="2000" smtClean="0">
              <a:solidFill>
                <a:srgbClr val="000066"/>
              </a:solidFill>
              <a:latin typeface="Tahoma" pitchFamily="34" charset="0"/>
            </a:endParaRPr>
          </a:p>
        </p:txBody>
      </p:sp>
      <p:pic>
        <p:nvPicPr>
          <p:cNvPr id="83971" name="Picture 3" descr="837E"/>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5900" y="793750"/>
            <a:ext cx="4152900" cy="583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854075"/>
            <a:ext cx="4459287"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3" name="Text Box 5"/>
          <p:cNvSpPr txBox="1">
            <a:spLocks noChangeArrowheads="1"/>
          </p:cNvSpPr>
          <p:nvPr/>
        </p:nvSpPr>
        <p:spPr bwMode="auto">
          <a:xfrm>
            <a:off x="7197725" y="6503988"/>
            <a:ext cx="165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i="1">
                <a:solidFill>
                  <a:schemeClr val="tx1"/>
                </a:solidFill>
              </a:rPr>
              <a:t>Wade et al 2006</a:t>
            </a:r>
          </a:p>
        </p:txBody>
      </p:sp>
      <p:sp>
        <p:nvSpPr>
          <p:cNvPr id="83974" name="Text Box 6"/>
          <p:cNvSpPr txBox="1">
            <a:spLocks noChangeArrowheads="1"/>
          </p:cNvSpPr>
          <p:nvPr/>
        </p:nvSpPr>
        <p:spPr bwMode="auto">
          <a:xfrm>
            <a:off x="4926013" y="636588"/>
            <a:ext cx="39258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rgbClr val="000066"/>
                </a:solidFill>
              </a:rPr>
              <a:t>15-month follow-up study of FEP</a:t>
            </a:r>
          </a:p>
        </p:txBody>
      </p:sp>
      <p:pic>
        <p:nvPicPr>
          <p:cNvPr id="83975" name="Picture 7"/>
          <p:cNvPicPr>
            <a:picLocks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4433888" y="3757613"/>
            <a:ext cx="4724400" cy="2792412"/>
          </a:xfrm>
          <a:noFill/>
          <a:extLst>
            <a:ext uri="{91240B29-F687-4F45-9708-019B960494DF}">
              <a14:hiddenLine xmlns:a14="http://schemas.microsoft.com/office/drawing/2010/main" w="508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7404100" y="6350000"/>
            <a:ext cx="1576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US" sz="1600" i="1">
                <a:solidFill>
                  <a:schemeClr val="tx1"/>
                </a:solidFill>
              </a:rPr>
              <a:t>Hunt et al 2002</a:t>
            </a:r>
            <a:endParaRPr lang="en-US" sz="2800">
              <a:solidFill>
                <a:schemeClr val="tx1"/>
              </a:solidFill>
              <a:latin typeface="Times New Roman" pitchFamily="18" charset="0"/>
            </a:endParaRPr>
          </a:p>
        </p:txBody>
      </p:sp>
      <p:pic>
        <p:nvPicPr>
          <p:cNvPr id="849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80988"/>
            <a:ext cx="8623300" cy="574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6" name="Rectangle 5"/>
          <p:cNvSpPr>
            <a:spLocks noChangeArrowheads="1"/>
          </p:cNvSpPr>
          <p:nvPr/>
        </p:nvSpPr>
        <p:spPr bwMode="auto">
          <a:xfrm>
            <a:off x="469900" y="241300"/>
            <a:ext cx="1079500" cy="469900"/>
          </a:xfrm>
          <a:prstGeom prst="rect">
            <a:avLst/>
          </a:prstGeom>
          <a:solidFill>
            <a:schemeClr val="bg1"/>
          </a:solidFill>
          <a:ln w="508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198438" y="1905000"/>
            <a:ext cx="8736012" cy="4468813"/>
          </a:xfrm>
        </p:spPr>
        <p:txBody>
          <a:bodyPr/>
          <a:lstStyle/>
          <a:p>
            <a:pPr>
              <a:buClr>
                <a:srgbClr val="001454"/>
              </a:buClr>
              <a:buSzPct val="75000"/>
              <a:buFontTx/>
              <a:buChar char="•"/>
            </a:pPr>
            <a:r>
              <a:rPr lang="en-GB" sz="2800" smtClean="0"/>
              <a:t>Given the absence of reliable predictors of prognosis or drug response, pharmacological relapse prevention should be recommended for every patient diagnosed with schizophrenia for 1-2 years. </a:t>
            </a:r>
          </a:p>
          <a:p>
            <a:pPr>
              <a:buClr>
                <a:srgbClr val="001454"/>
              </a:buClr>
              <a:buSzPct val="75000"/>
              <a:buFontTx/>
              <a:buNone/>
            </a:pPr>
            <a:r>
              <a:rPr lang="en-GB" sz="1400" i="1" smtClean="0"/>
              <a:t>                              Dixon et al 1995, PORT guidelines 1998, NICE Schizophrenia treatment guideline 2009</a:t>
            </a:r>
          </a:p>
          <a:p>
            <a:pPr>
              <a:buClr>
                <a:srgbClr val="001454"/>
              </a:buClr>
              <a:buSzPct val="75000"/>
              <a:buFontTx/>
              <a:buChar char="•"/>
            </a:pPr>
            <a:r>
              <a:rPr lang="en-GB" sz="2800" smtClean="0"/>
              <a:t>Arbitrary recommendation based on medium-term studies lasting less that 3 years</a:t>
            </a:r>
          </a:p>
          <a:p>
            <a:pPr>
              <a:buClr>
                <a:srgbClr val="001454"/>
              </a:buClr>
              <a:buSzPct val="75000"/>
              <a:buFontTx/>
              <a:buChar char="•"/>
            </a:pPr>
            <a:r>
              <a:rPr lang="en-GB" sz="2800" smtClean="0"/>
              <a:t>Recommend long-term maintenance despite lack of evidence</a:t>
            </a:r>
            <a:r>
              <a:rPr lang="en-GB" sz="2000" i="1" smtClean="0"/>
              <a:t>                                                      </a:t>
            </a:r>
            <a:r>
              <a:rPr lang="en-GB" sz="1400" i="1" smtClean="0"/>
              <a:t>Bosveld-van Haandel et al 2001</a:t>
            </a:r>
          </a:p>
        </p:txBody>
      </p:sp>
      <p:sp>
        <p:nvSpPr>
          <p:cNvPr id="86019" name="Rectangle 3"/>
          <p:cNvSpPr>
            <a:spLocks noChangeArrowheads="1"/>
          </p:cNvSpPr>
          <p:nvPr/>
        </p:nvSpPr>
        <p:spPr bwMode="auto">
          <a:xfrm>
            <a:off x="228600" y="304800"/>
            <a:ext cx="8629650" cy="14478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GB" sz="2800">
                <a:solidFill>
                  <a:srgbClr val="000066"/>
                </a:solidFill>
              </a:rPr>
              <a:t>IS MAINTENANCE MEDICATION FOR </a:t>
            </a:r>
          </a:p>
          <a:p>
            <a:pPr algn="ctr"/>
            <a:r>
              <a:rPr lang="en-GB" sz="2800">
                <a:solidFill>
                  <a:srgbClr val="000066"/>
                </a:solidFill>
              </a:rPr>
              <a:t>RELAPSE PREVENTION </a:t>
            </a:r>
            <a:r>
              <a:rPr kumimoji="1" lang="en-GB" sz="2800">
                <a:solidFill>
                  <a:srgbClr val="000066"/>
                </a:solidFill>
              </a:rPr>
              <a:t>REQUIRED FOR ALL PATIENTS </a:t>
            </a:r>
          </a:p>
          <a:p>
            <a:pPr algn="ctr"/>
            <a:r>
              <a:rPr kumimoji="1" lang="en-GB" sz="2800">
                <a:solidFill>
                  <a:srgbClr val="000066"/>
                </a:solidFill>
              </a:rPr>
              <a:t>WITH SCHIZOPHRENIA?</a:t>
            </a:r>
            <a:endParaRPr kumimoji="1" lang="en-US" sz="2800">
              <a:solidFill>
                <a:srgbClr val="000066"/>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06400" y="228600"/>
            <a:ext cx="8369300" cy="596900"/>
          </a:xfrm>
        </p:spPr>
        <p:txBody>
          <a:bodyPr/>
          <a:lstStyle/>
          <a:p>
            <a:pPr algn="ctr"/>
            <a:r>
              <a:rPr lang="en-GB" sz="3600" smtClean="0">
                <a:solidFill>
                  <a:srgbClr val="000066"/>
                </a:solidFill>
                <a:latin typeface="Tahoma" pitchFamily="34" charset="0"/>
              </a:rPr>
              <a:t>MESIFOS STUDY</a:t>
            </a:r>
          </a:p>
        </p:txBody>
      </p:sp>
      <p:sp>
        <p:nvSpPr>
          <p:cNvPr id="87043" name="Rectangle 3"/>
          <p:cNvSpPr>
            <a:spLocks noGrp="1" noChangeArrowheads="1"/>
          </p:cNvSpPr>
          <p:nvPr>
            <p:ph type="body" sz="half" idx="1"/>
          </p:nvPr>
        </p:nvSpPr>
        <p:spPr>
          <a:xfrm>
            <a:off x="119063" y="952500"/>
            <a:ext cx="4478337" cy="5641975"/>
          </a:xfrm>
        </p:spPr>
        <p:txBody>
          <a:bodyPr/>
          <a:lstStyle/>
          <a:p>
            <a:pPr>
              <a:lnSpc>
                <a:spcPct val="80000"/>
              </a:lnSpc>
              <a:buClr>
                <a:srgbClr val="000066"/>
              </a:buClr>
              <a:buSzPct val="75000"/>
              <a:buFontTx/>
              <a:buChar char="•"/>
            </a:pPr>
            <a:r>
              <a:rPr lang="en-GB" sz="2000" smtClean="0"/>
              <a:t>Epidemiologically-derived sample (Netherlands)</a:t>
            </a:r>
          </a:p>
          <a:p>
            <a:pPr>
              <a:lnSpc>
                <a:spcPct val="80000"/>
              </a:lnSpc>
              <a:buClr>
                <a:srgbClr val="000066"/>
              </a:buClr>
              <a:buSzPct val="75000"/>
              <a:buFontTx/>
              <a:buChar char="•"/>
            </a:pPr>
            <a:r>
              <a:rPr lang="en-GB" sz="2000" smtClean="0"/>
              <a:t>157 </a:t>
            </a:r>
            <a:r>
              <a:rPr lang="en-GB" sz="2000" smtClean="0">
                <a:solidFill>
                  <a:srgbClr val="000066"/>
                </a:solidFill>
              </a:rPr>
              <a:t>first-episode</a:t>
            </a:r>
            <a:r>
              <a:rPr lang="en-GB" sz="2000" smtClean="0"/>
              <a:t> patients</a:t>
            </a:r>
          </a:p>
          <a:p>
            <a:pPr>
              <a:lnSpc>
                <a:spcPct val="80000"/>
              </a:lnSpc>
              <a:buClr>
                <a:srgbClr val="000066"/>
              </a:buClr>
              <a:buSzPct val="75000"/>
              <a:buFontTx/>
              <a:buChar char="•"/>
            </a:pPr>
            <a:r>
              <a:rPr lang="en-GB" sz="2000" smtClean="0"/>
              <a:t>131 remitted in 6m and stable 6m</a:t>
            </a:r>
          </a:p>
          <a:p>
            <a:pPr>
              <a:lnSpc>
                <a:spcPct val="80000"/>
              </a:lnSpc>
              <a:buClr>
                <a:srgbClr val="000066"/>
              </a:buClr>
              <a:buSzPct val="75000"/>
              <a:buFontTx/>
              <a:buChar char="•"/>
            </a:pPr>
            <a:r>
              <a:rPr lang="en-GB" sz="2000" smtClean="0"/>
              <a:t>Randomised to:</a:t>
            </a:r>
          </a:p>
          <a:p>
            <a:pPr lvl="1">
              <a:lnSpc>
                <a:spcPct val="80000"/>
              </a:lnSpc>
              <a:buClr>
                <a:srgbClr val="000066"/>
              </a:buClr>
              <a:buSzPct val="75000"/>
              <a:buFontTx/>
              <a:buChar char="•"/>
            </a:pPr>
            <a:r>
              <a:rPr lang="en-GB" sz="1800" smtClean="0">
                <a:solidFill>
                  <a:srgbClr val="000066"/>
                </a:solidFill>
              </a:rPr>
              <a:t>guided discontinuation </a:t>
            </a:r>
            <a:r>
              <a:rPr lang="en-GB" sz="1800" smtClean="0"/>
              <a:t>(GD) or</a:t>
            </a:r>
          </a:p>
          <a:p>
            <a:pPr lvl="1">
              <a:lnSpc>
                <a:spcPct val="80000"/>
              </a:lnSpc>
              <a:buClr>
                <a:srgbClr val="000066"/>
              </a:buClr>
              <a:buSzPct val="75000"/>
              <a:buFontTx/>
              <a:buChar char="•"/>
            </a:pPr>
            <a:r>
              <a:rPr lang="en-GB" sz="1800" smtClean="0">
                <a:solidFill>
                  <a:srgbClr val="000066"/>
                </a:solidFill>
              </a:rPr>
              <a:t>maintenance treatment </a:t>
            </a:r>
            <a:r>
              <a:rPr lang="en-GB" sz="1800" smtClean="0"/>
              <a:t>(MT)</a:t>
            </a:r>
          </a:p>
          <a:p>
            <a:pPr lvl="1">
              <a:lnSpc>
                <a:spcPct val="80000"/>
              </a:lnSpc>
              <a:buClr>
                <a:srgbClr val="000066"/>
              </a:buClr>
              <a:buSzPct val="75000"/>
              <a:buFontTx/>
              <a:buChar char="•"/>
            </a:pPr>
            <a:r>
              <a:rPr lang="en-GB" sz="1800" smtClean="0"/>
              <a:t>for 18 months</a:t>
            </a:r>
          </a:p>
          <a:p>
            <a:pPr>
              <a:lnSpc>
                <a:spcPct val="80000"/>
              </a:lnSpc>
              <a:buClr>
                <a:srgbClr val="000066"/>
              </a:buClr>
              <a:buSzPct val="75000"/>
              <a:buFontTx/>
              <a:buChar char="•"/>
            </a:pPr>
            <a:r>
              <a:rPr lang="en-GB" sz="2000" smtClean="0"/>
              <a:t>Only feasible to take 50% off drug</a:t>
            </a:r>
          </a:p>
          <a:p>
            <a:pPr>
              <a:lnSpc>
                <a:spcPct val="80000"/>
              </a:lnSpc>
              <a:buClr>
                <a:srgbClr val="000066"/>
              </a:buClr>
              <a:buSzPct val="75000"/>
              <a:buFontTx/>
              <a:buChar char="•"/>
            </a:pPr>
            <a:r>
              <a:rPr lang="en-GB" sz="2000" smtClean="0"/>
              <a:t>30% had to re-start medication</a:t>
            </a:r>
          </a:p>
          <a:p>
            <a:pPr>
              <a:lnSpc>
                <a:spcPct val="80000"/>
              </a:lnSpc>
              <a:buClr>
                <a:srgbClr val="000066"/>
              </a:buClr>
              <a:buSzPct val="75000"/>
              <a:buFontTx/>
              <a:buChar char="•"/>
            </a:pPr>
            <a:r>
              <a:rPr lang="en-GB" sz="2000" smtClean="0"/>
              <a:t>Only 20% off drug for remaining observation period </a:t>
            </a:r>
          </a:p>
          <a:p>
            <a:pPr>
              <a:lnSpc>
                <a:spcPct val="80000"/>
              </a:lnSpc>
              <a:buClr>
                <a:srgbClr val="000066"/>
              </a:buClr>
              <a:buSzPct val="75000"/>
              <a:buFontTx/>
              <a:buChar char="•"/>
            </a:pPr>
            <a:r>
              <a:rPr lang="en-GB" sz="2000" smtClean="0"/>
              <a:t>Twice as many relapses in targeted (43%) as maintenance (21%) treatment group</a:t>
            </a:r>
          </a:p>
          <a:p>
            <a:pPr>
              <a:lnSpc>
                <a:spcPct val="80000"/>
              </a:lnSpc>
              <a:buClr>
                <a:srgbClr val="000066"/>
              </a:buClr>
              <a:buSzPct val="75000"/>
              <a:buFontTx/>
              <a:buChar char="•"/>
            </a:pPr>
            <a:r>
              <a:rPr lang="en-GB" sz="2000" smtClean="0"/>
              <a:t>Relapses ‘benign’: &lt;1m, rarely hospitalised</a:t>
            </a:r>
          </a:p>
          <a:p>
            <a:pPr>
              <a:lnSpc>
                <a:spcPct val="80000"/>
              </a:lnSpc>
              <a:buClr>
                <a:srgbClr val="000066"/>
              </a:buClr>
              <a:buSzPct val="75000"/>
              <a:buFontTx/>
              <a:buChar char="•"/>
            </a:pPr>
            <a:r>
              <a:rPr lang="en-GB" sz="2000" smtClean="0"/>
              <a:t>Twice as many with regular job (27%) in GD group compared with MT group</a:t>
            </a:r>
            <a:endParaRPr lang="en-GB" altLang="zh-TW" sz="1400" i="1" smtClean="0">
              <a:ea typeface="PMingLiU" pitchFamily="18" charset="-120"/>
            </a:endParaRPr>
          </a:p>
        </p:txBody>
      </p:sp>
      <p:sp>
        <p:nvSpPr>
          <p:cNvPr id="87044" name="Text Box 4"/>
          <p:cNvSpPr txBox="1">
            <a:spLocks noChangeArrowheads="1"/>
          </p:cNvSpPr>
          <p:nvPr/>
        </p:nvSpPr>
        <p:spPr bwMode="auto">
          <a:xfrm>
            <a:off x="5137150" y="6286500"/>
            <a:ext cx="3886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400" i="1">
                <a:solidFill>
                  <a:schemeClr val="tx1"/>
                </a:solidFill>
              </a:rPr>
              <a:t>Wunderink et al. J Clin Psychiatry 2007;68:654</a:t>
            </a:r>
          </a:p>
        </p:txBody>
      </p:sp>
      <p:pic>
        <p:nvPicPr>
          <p:cNvPr id="87045" name="Picture 5"/>
          <p:cNvPicPr>
            <a:picLocks noChangeAspect="1" noChangeArrowheads="1"/>
          </p:cNvPicPr>
          <p:nvPr>
            <p:ph sz="half" idx="2"/>
          </p:nvPr>
        </p:nvPicPr>
        <p:blipFill>
          <a:blip r:embed="rId3">
            <a:lum contrast="6000"/>
            <a:extLst>
              <a:ext uri="{28A0092B-C50C-407E-A947-70E740481C1C}">
                <a14:useLocalDpi xmlns:a14="http://schemas.microsoft.com/office/drawing/2010/main" val="0"/>
              </a:ext>
            </a:extLst>
          </a:blip>
          <a:srcRect/>
          <a:stretch>
            <a:fillRect/>
          </a:stretch>
        </p:blipFill>
        <p:spPr>
          <a:xfrm>
            <a:off x="4475163" y="941388"/>
            <a:ext cx="4668837" cy="5229225"/>
          </a:xfrm>
          <a:noFill/>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209550" y="552450"/>
            <a:ext cx="4029075" cy="6165850"/>
          </a:xfrm>
        </p:spPr>
        <p:txBody>
          <a:bodyPr/>
          <a:lstStyle/>
          <a:p>
            <a:pPr>
              <a:buClrTx/>
              <a:defRPr/>
            </a:pPr>
            <a:r>
              <a:rPr lang="en-GB" sz="1800" b="1" dirty="0" smtClean="0">
                <a:solidFill>
                  <a:srgbClr val="000066"/>
                </a:solidFill>
              </a:rPr>
              <a:t>RCT: maintenance </a:t>
            </a:r>
            <a:r>
              <a:rPr lang="en-GB" sz="1800" b="1" dirty="0" err="1">
                <a:solidFill>
                  <a:srgbClr val="000066"/>
                </a:solidFill>
              </a:rPr>
              <a:t>vs</a:t>
            </a:r>
            <a:r>
              <a:rPr lang="en-GB" sz="1800" b="1" dirty="0">
                <a:solidFill>
                  <a:srgbClr val="000066"/>
                </a:solidFill>
              </a:rPr>
              <a:t> </a:t>
            </a:r>
            <a:r>
              <a:rPr lang="en-GB" sz="1800" b="1" dirty="0" smtClean="0">
                <a:solidFill>
                  <a:srgbClr val="000066"/>
                </a:solidFill>
              </a:rPr>
              <a:t>intermittent drug treatment with prodrome-based early intervention</a:t>
            </a:r>
          </a:p>
          <a:p>
            <a:pPr>
              <a:buClrTx/>
              <a:defRPr/>
            </a:pPr>
            <a:endParaRPr lang="en-GB" sz="800" b="1" dirty="0">
              <a:solidFill>
                <a:srgbClr val="008080"/>
              </a:solidFill>
            </a:endParaRPr>
          </a:p>
          <a:p>
            <a:pPr marL="285750" indent="-285750">
              <a:buClrTx/>
              <a:buFont typeface="Arial" pitchFamily="34" charset="0"/>
              <a:buChar char="•"/>
              <a:defRPr/>
            </a:pPr>
            <a:r>
              <a:rPr lang="en-GB" sz="1800" dirty="0" smtClean="0"/>
              <a:t>After </a:t>
            </a:r>
            <a:r>
              <a:rPr lang="en-GB" sz="1800" dirty="0"/>
              <a:t>1 year of antipsychotic maintenance treatment, </a:t>
            </a:r>
            <a:r>
              <a:rPr lang="en-GB" sz="1800" dirty="0" smtClean="0"/>
              <a:t>44 stable </a:t>
            </a:r>
            <a:r>
              <a:rPr lang="en-GB" sz="1800" dirty="0">
                <a:solidFill>
                  <a:srgbClr val="000066"/>
                </a:solidFill>
              </a:rPr>
              <a:t>first-episode</a:t>
            </a:r>
            <a:r>
              <a:rPr lang="en-GB" sz="1800" dirty="0">
                <a:solidFill>
                  <a:srgbClr val="008080"/>
                </a:solidFill>
              </a:rPr>
              <a:t> </a:t>
            </a:r>
            <a:r>
              <a:rPr lang="en-GB" sz="1800" dirty="0"/>
              <a:t>patients </a:t>
            </a:r>
            <a:r>
              <a:rPr lang="en-GB" sz="1800" dirty="0" smtClean="0"/>
              <a:t>randomly assigned</a:t>
            </a:r>
          </a:p>
          <a:p>
            <a:pPr marL="285750" indent="-285750">
              <a:buClrTx/>
              <a:buFont typeface="Arial" pitchFamily="34" charset="0"/>
              <a:buChar char="•"/>
              <a:defRPr/>
            </a:pPr>
            <a:r>
              <a:rPr lang="en-GB" sz="1800" dirty="0" smtClean="0"/>
              <a:t>12 </a:t>
            </a:r>
            <a:r>
              <a:rPr lang="en-GB" sz="1800" dirty="0"/>
              <a:t>months </a:t>
            </a:r>
            <a:r>
              <a:rPr lang="en-GB" sz="1800" dirty="0" smtClean="0"/>
              <a:t>maintenance </a:t>
            </a:r>
            <a:r>
              <a:rPr lang="en-GB" sz="1800" dirty="0"/>
              <a:t>treatment or stepwise drug </a:t>
            </a:r>
            <a:r>
              <a:rPr lang="en-GB" sz="1800" dirty="0" smtClean="0"/>
              <a:t>discontinuation/ targeted </a:t>
            </a:r>
            <a:r>
              <a:rPr lang="en-GB" sz="1800" dirty="0"/>
              <a:t>intermittent </a:t>
            </a:r>
            <a:r>
              <a:rPr lang="en-GB" sz="1800" dirty="0" smtClean="0"/>
              <a:t>treatment</a:t>
            </a:r>
          </a:p>
          <a:p>
            <a:pPr marL="285750" indent="-285750">
              <a:buClrTx/>
              <a:buFont typeface="Arial" pitchFamily="34" charset="0"/>
              <a:buChar char="•"/>
              <a:defRPr/>
            </a:pPr>
            <a:r>
              <a:rPr lang="en-GB" sz="1800" dirty="0" smtClean="0"/>
              <a:t>Rates </a:t>
            </a:r>
            <a:r>
              <a:rPr lang="en-GB" sz="1800" dirty="0"/>
              <a:t>of relapse (19% </a:t>
            </a:r>
            <a:r>
              <a:rPr lang="en-GB" sz="1800" dirty="0" err="1"/>
              <a:t>vs</a:t>
            </a:r>
            <a:r>
              <a:rPr lang="en-GB" sz="1800" dirty="0"/>
              <a:t> 0%; </a:t>
            </a:r>
            <a:r>
              <a:rPr lang="en-GB" sz="1800" dirty="0" smtClean="0"/>
              <a:t>p=.</a:t>
            </a:r>
            <a:r>
              <a:rPr lang="en-GB" sz="1800" dirty="0"/>
              <a:t>04) and deterioration (up to 57% </a:t>
            </a:r>
            <a:r>
              <a:rPr lang="en-GB" sz="1800" dirty="0" err="1"/>
              <a:t>vs</a:t>
            </a:r>
            <a:r>
              <a:rPr lang="en-GB" sz="1800" dirty="0"/>
              <a:t> 4</a:t>
            </a:r>
            <a:r>
              <a:rPr lang="en-GB" sz="1800" dirty="0" smtClean="0"/>
              <a:t>%, p&lt;0.001</a:t>
            </a:r>
            <a:r>
              <a:rPr lang="en-GB" sz="1800" dirty="0"/>
              <a:t>) </a:t>
            </a:r>
            <a:r>
              <a:rPr lang="en-GB" sz="1800" dirty="0" smtClean="0"/>
              <a:t>significantly </a:t>
            </a:r>
            <a:r>
              <a:rPr lang="en-GB" sz="1800" dirty="0"/>
              <a:t>higher in the intermittent treatment </a:t>
            </a:r>
            <a:r>
              <a:rPr lang="en-GB" sz="1800" dirty="0" smtClean="0"/>
              <a:t>group, </a:t>
            </a:r>
            <a:r>
              <a:rPr lang="en-GB" sz="1800" dirty="0"/>
              <a:t>but quality-of-life scores </a:t>
            </a:r>
            <a:r>
              <a:rPr lang="en-GB" sz="1800" dirty="0" smtClean="0"/>
              <a:t>comparable</a:t>
            </a:r>
          </a:p>
          <a:p>
            <a:pPr>
              <a:buClrTx/>
              <a:defRPr/>
            </a:pPr>
            <a:endParaRPr lang="en-GB" i="1" dirty="0" smtClean="0"/>
          </a:p>
          <a:p>
            <a:pPr>
              <a:buClrTx/>
              <a:defRPr/>
            </a:pPr>
            <a:r>
              <a:rPr lang="en-GB" i="1" dirty="0" smtClean="0"/>
              <a:t>Gaebel et al. </a:t>
            </a:r>
            <a:r>
              <a:rPr lang="pl-PL" i="1" dirty="0" smtClean="0"/>
              <a:t>J </a:t>
            </a:r>
            <a:r>
              <a:rPr lang="pl-PL" i="1" dirty="0"/>
              <a:t>Clin Psychiatry </a:t>
            </a:r>
            <a:r>
              <a:rPr lang="en-GB" i="1" dirty="0"/>
              <a:t> </a:t>
            </a:r>
            <a:r>
              <a:rPr lang="en-GB" i="1" dirty="0" smtClean="0"/>
              <a:t>2</a:t>
            </a:r>
            <a:r>
              <a:rPr lang="pl-PL" i="1" dirty="0" smtClean="0"/>
              <a:t>011;72:205–218</a:t>
            </a:r>
            <a:endParaRPr lang="pl-PL" i="1" dirty="0"/>
          </a:p>
          <a:p>
            <a:pPr marL="285750" indent="-285750">
              <a:buClrTx/>
              <a:buFont typeface="Arial" pitchFamily="34" charset="0"/>
              <a:buChar char="•"/>
              <a:defRPr/>
            </a:pPr>
            <a:endParaRPr lang="pl-PL" dirty="0"/>
          </a:p>
          <a:p>
            <a:pPr marL="285750" indent="-285750">
              <a:buClrTx/>
              <a:buFont typeface="Arial" pitchFamily="34" charset="0"/>
              <a:buChar char="•"/>
              <a:defRPr/>
            </a:pPr>
            <a:endParaRPr lang="en-GB" dirty="0"/>
          </a:p>
        </p:txBody>
      </p:sp>
      <p:pic>
        <p:nvPicPr>
          <p:cNvPr id="880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175" y="433388"/>
            <a:ext cx="4479925"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79438" y="269875"/>
            <a:ext cx="7772400" cy="546100"/>
          </a:xfrm>
        </p:spPr>
        <p:txBody>
          <a:bodyPr/>
          <a:lstStyle/>
          <a:p>
            <a:pPr algn="ctr"/>
            <a:r>
              <a:rPr lang="en-GB" sz="2800" smtClean="0">
                <a:solidFill>
                  <a:srgbClr val="000066"/>
                </a:solidFill>
                <a:latin typeface="Tahoma" pitchFamily="34" charset="0"/>
              </a:rPr>
              <a:t>RELAPSE PREVENTION: CONCLUSIONS 1</a:t>
            </a:r>
          </a:p>
        </p:txBody>
      </p:sp>
      <p:sp>
        <p:nvSpPr>
          <p:cNvPr id="89091" name="Rectangle 3"/>
          <p:cNvSpPr>
            <a:spLocks noGrp="1" noChangeArrowheads="1"/>
          </p:cNvSpPr>
          <p:nvPr>
            <p:ph type="body" idx="1"/>
          </p:nvPr>
        </p:nvSpPr>
        <p:spPr>
          <a:xfrm>
            <a:off x="188913" y="901700"/>
            <a:ext cx="8802687" cy="5651500"/>
          </a:xfrm>
        </p:spPr>
        <p:txBody>
          <a:bodyPr/>
          <a:lstStyle/>
          <a:p>
            <a:pPr>
              <a:lnSpc>
                <a:spcPct val="90000"/>
              </a:lnSpc>
              <a:buClr>
                <a:srgbClr val="000066"/>
              </a:buClr>
              <a:buSzPct val="75000"/>
              <a:buFontTx/>
              <a:buChar char="•"/>
            </a:pPr>
            <a:r>
              <a:rPr kumimoji="0" lang="en-GB" sz="2000" smtClean="0"/>
              <a:t>Adopt consistent definition of relapse in clinical trials:</a:t>
            </a:r>
          </a:p>
          <a:p>
            <a:pPr>
              <a:lnSpc>
                <a:spcPct val="90000"/>
              </a:lnSpc>
              <a:buClr>
                <a:srgbClr val="000066"/>
              </a:buClr>
              <a:buSzPct val="75000"/>
              <a:buFontTx/>
              <a:buChar char="•"/>
            </a:pPr>
            <a:r>
              <a:rPr kumimoji="0" lang="en-GB" sz="2000" smtClean="0"/>
              <a:t>After a first episode, patients are likely to benefit most from maintenance antipsychotic medication at standard dosage for up to five years </a:t>
            </a:r>
          </a:p>
          <a:p>
            <a:pPr lvl="1">
              <a:lnSpc>
                <a:spcPct val="90000"/>
              </a:lnSpc>
              <a:buClr>
                <a:srgbClr val="000066"/>
              </a:buClr>
              <a:buSzPct val="75000"/>
              <a:buFontTx/>
              <a:buChar char="•"/>
            </a:pPr>
            <a:r>
              <a:rPr kumimoji="0" lang="en-GB" sz="2000" smtClean="0"/>
              <a:t>20% will not have second episode in 5 years:</a:t>
            </a:r>
          </a:p>
          <a:p>
            <a:pPr lvl="2">
              <a:lnSpc>
                <a:spcPct val="90000"/>
              </a:lnSpc>
              <a:buClr>
                <a:srgbClr val="000066"/>
              </a:buClr>
              <a:buSzPct val="75000"/>
              <a:buFontTx/>
              <a:buChar char="•"/>
            </a:pPr>
            <a:r>
              <a:rPr kumimoji="0" lang="en-GB" sz="1600" smtClean="0"/>
              <a:t>? Better prognosis </a:t>
            </a:r>
          </a:p>
          <a:p>
            <a:pPr lvl="2">
              <a:lnSpc>
                <a:spcPct val="90000"/>
              </a:lnSpc>
              <a:buClr>
                <a:srgbClr val="000066"/>
              </a:buClr>
              <a:buSzPct val="75000"/>
              <a:buFontTx/>
              <a:buChar char="•"/>
            </a:pPr>
            <a:r>
              <a:rPr kumimoji="0" lang="en-GB" sz="1600" smtClean="0"/>
              <a:t>? Do they need medication</a:t>
            </a:r>
            <a:endParaRPr kumimoji="0" lang="en-GB" sz="1200" smtClean="0"/>
          </a:p>
          <a:p>
            <a:pPr lvl="2">
              <a:lnSpc>
                <a:spcPct val="90000"/>
              </a:lnSpc>
              <a:buClr>
                <a:srgbClr val="000066"/>
              </a:buClr>
              <a:buSzPct val="75000"/>
              <a:buFontTx/>
              <a:buChar char="•"/>
            </a:pPr>
            <a:r>
              <a:rPr kumimoji="0" lang="en-GB" sz="1600" smtClean="0"/>
              <a:t>? Can we predict: no reliable predictors</a:t>
            </a:r>
          </a:p>
          <a:p>
            <a:pPr>
              <a:lnSpc>
                <a:spcPct val="90000"/>
              </a:lnSpc>
              <a:buClr>
                <a:srgbClr val="000066"/>
              </a:buClr>
              <a:buSzPct val="75000"/>
              <a:buFontTx/>
              <a:buChar char="•"/>
            </a:pPr>
            <a:r>
              <a:rPr kumimoji="0" lang="en-GB" sz="2000" smtClean="0"/>
              <a:t>More established illness demands continued maintenance with doses of antipsychotic medication prescribed within the recommended range. The clinical indications for safe discontinuation have not been determined </a:t>
            </a:r>
          </a:p>
          <a:p>
            <a:pPr>
              <a:lnSpc>
                <a:spcPct val="90000"/>
              </a:lnSpc>
              <a:buClr>
                <a:srgbClr val="000066"/>
              </a:buClr>
              <a:buSzPct val="75000"/>
              <a:buFontTx/>
              <a:buChar char="•"/>
            </a:pPr>
            <a:r>
              <a:rPr kumimoji="0" lang="en-GB" sz="2000" smtClean="0"/>
              <a:t>For those patients who are reluctant to continue with medication, gradual discontinuation is likely to succeed best in those who cooperate with monitoring and will reinstate full doses during pre-specified ‘prodromes' </a:t>
            </a:r>
          </a:p>
          <a:p>
            <a:pPr>
              <a:lnSpc>
                <a:spcPct val="90000"/>
              </a:lnSpc>
              <a:buClr>
                <a:srgbClr val="008080"/>
              </a:buClr>
              <a:buSzPct val="75000"/>
              <a:buFontTx/>
              <a:buChar char="•"/>
            </a:pPr>
            <a:r>
              <a:rPr kumimoji="0" lang="en-GB" sz="2000" smtClean="0"/>
              <a:t>Prodromal symptoms (or relapse signatures) vary but include insomnia, agitation, irritability, depression and anxiety, or overvalued ideation </a:t>
            </a:r>
          </a:p>
          <a:p>
            <a:pPr>
              <a:lnSpc>
                <a:spcPct val="90000"/>
              </a:lnSpc>
              <a:buClr>
                <a:srgbClr val="008080"/>
              </a:buClr>
              <a:buSzPct val="75000"/>
              <a:buFontTx/>
              <a:buChar char="•"/>
            </a:pPr>
            <a:endParaRPr kumimoji="0" lang="en-GB" sz="2000" smtClean="0"/>
          </a:p>
          <a:p>
            <a:pPr>
              <a:lnSpc>
                <a:spcPct val="90000"/>
              </a:lnSpc>
              <a:buClr>
                <a:srgbClr val="008080"/>
              </a:buClr>
              <a:buSzPct val="75000"/>
              <a:buFontTx/>
              <a:buChar char="•"/>
            </a:pPr>
            <a:endParaRPr kumimoji="0" lang="en-GB" sz="2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66738" y="358775"/>
            <a:ext cx="7772400" cy="546100"/>
          </a:xfrm>
        </p:spPr>
        <p:txBody>
          <a:bodyPr/>
          <a:lstStyle/>
          <a:p>
            <a:pPr algn="ctr"/>
            <a:r>
              <a:rPr lang="en-GB" sz="2800" smtClean="0">
                <a:solidFill>
                  <a:srgbClr val="000066"/>
                </a:solidFill>
                <a:latin typeface="Tahoma" pitchFamily="34" charset="0"/>
              </a:rPr>
              <a:t>RELAPSE PREVENTION: CONCLUSIONS 2</a:t>
            </a:r>
          </a:p>
        </p:txBody>
      </p:sp>
      <p:sp>
        <p:nvSpPr>
          <p:cNvPr id="90115" name="Rectangle 3"/>
          <p:cNvSpPr>
            <a:spLocks noGrp="1" noChangeArrowheads="1"/>
          </p:cNvSpPr>
          <p:nvPr>
            <p:ph type="body" idx="1"/>
          </p:nvPr>
        </p:nvSpPr>
        <p:spPr>
          <a:xfrm>
            <a:off x="188913" y="1371600"/>
            <a:ext cx="8802687" cy="5181600"/>
          </a:xfrm>
        </p:spPr>
        <p:txBody>
          <a:bodyPr/>
          <a:lstStyle/>
          <a:p>
            <a:pPr>
              <a:lnSpc>
                <a:spcPct val="90000"/>
              </a:lnSpc>
              <a:buClr>
                <a:srgbClr val="000066"/>
              </a:buClr>
              <a:buSzPct val="75000"/>
              <a:buFontTx/>
              <a:buChar char="•"/>
            </a:pPr>
            <a:r>
              <a:rPr kumimoji="0" lang="en-GB" sz="2400" smtClean="0"/>
              <a:t>No evidence that higher antipsychotic dosage is better</a:t>
            </a:r>
          </a:p>
          <a:p>
            <a:pPr>
              <a:lnSpc>
                <a:spcPct val="90000"/>
              </a:lnSpc>
              <a:buClr>
                <a:srgbClr val="000066"/>
              </a:buClr>
              <a:buSzPct val="75000"/>
              <a:buFontTx/>
              <a:buChar char="•"/>
            </a:pPr>
            <a:r>
              <a:rPr kumimoji="0" lang="en-GB" sz="2400" smtClean="0"/>
              <a:t>The main advantage of depot formulations is the avoidance of covert non-adherence, and the main disadvantage is the slow titration if doses are too high or low </a:t>
            </a:r>
          </a:p>
          <a:p>
            <a:pPr>
              <a:lnSpc>
                <a:spcPct val="90000"/>
              </a:lnSpc>
              <a:buClr>
                <a:srgbClr val="000066"/>
              </a:buClr>
              <a:buSzPct val="75000"/>
              <a:buFontTx/>
              <a:buChar char="•"/>
            </a:pPr>
            <a:r>
              <a:rPr kumimoji="0" lang="en-GB" sz="2400" smtClean="0"/>
              <a:t>Pharmacological approaches need to be combined with addressing the reversible risk factors for relapse, such as medication adherence, substance use and a critical environment </a:t>
            </a:r>
          </a:p>
          <a:p>
            <a:pPr>
              <a:lnSpc>
                <a:spcPct val="90000"/>
              </a:lnSpc>
              <a:buClr>
                <a:srgbClr val="000066"/>
              </a:buClr>
              <a:buSzPct val="75000"/>
              <a:buFontTx/>
              <a:buChar char="•"/>
            </a:pPr>
            <a:r>
              <a:rPr kumimoji="0" lang="en-GB" sz="2400" smtClean="0"/>
              <a:t>Choice of drug group (FGA or SGA) may be less important in practice than finding the correct dose and formulation of an antipsychotic for the individual patient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825" y="549275"/>
            <a:ext cx="8686800" cy="457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US" sz="3600" smtClean="0">
                <a:solidFill>
                  <a:srgbClr val="000066"/>
                </a:solidFill>
                <a:latin typeface="Tahoma" pitchFamily="34" charset="0"/>
              </a:rPr>
              <a:t>DOPAMINE THEORY OF SCHIZOPHRENIA</a:t>
            </a:r>
          </a:p>
        </p:txBody>
      </p:sp>
      <p:sp>
        <p:nvSpPr>
          <p:cNvPr id="2003971" name="Rectangle 3"/>
          <p:cNvSpPr>
            <a:spLocks noGrp="1" noChangeArrowheads="1"/>
          </p:cNvSpPr>
          <p:nvPr>
            <p:ph type="body" idx="1"/>
          </p:nvPr>
        </p:nvSpPr>
        <p:spPr>
          <a:xfrm>
            <a:off x="323850" y="1371600"/>
            <a:ext cx="8640763" cy="508476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buClr>
                <a:srgbClr val="000099"/>
              </a:buClr>
              <a:buSzPct val="75000"/>
              <a:buFontTx/>
              <a:buChar char="•"/>
              <a:defRPr/>
            </a:pPr>
            <a:r>
              <a:rPr lang="en-GB" sz="2400" dirty="0" smtClean="0"/>
              <a:t>Evidence from </a:t>
            </a:r>
            <a:r>
              <a:rPr lang="en-GB" sz="2400" dirty="0" err="1" smtClean="0"/>
              <a:t>postmortem</a:t>
            </a:r>
            <a:r>
              <a:rPr lang="en-GB" sz="2400" dirty="0" smtClean="0"/>
              <a:t> and neuroimaging studies of a heightened synthesis of DA in people with schizophrenia when psychotic </a:t>
            </a:r>
            <a:r>
              <a:rPr lang="en-GB" sz="1600" i="1" dirty="0" err="1" smtClean="0"/>
              <a:t>Seeman</a:t>
            </a:r>
            <a:r>
              <a:rPr lang="en-GB" sz="1600" i="1" dirty="0" smtClean="0"/>
              <a:t> &amp; </a:t>
            </a:r>
            <a:r>
              <a:rPr lang="en-GB" sz="1600" i="1" dirty="0" err="1" smtClean="0"/>
              <a:t>Kapur</a:t>
            </a:r>
            <a:r>
              <a:rPr lang="en-GB" sz="1600" i="1" dirty="0" smtClean="0"/>
              <a:t> 2000</a:t>
            </a:r>
          </a:p>
          <a:p>
            <a:pPr>
              <a:buClr>
                <a:srgbClr val="000099"/>
              </a:buClr>
              <a:buSzPct val="75000"/>
              <a:buFontTx/>
              <a:buChar char="•"/>
              <a:defRPr/>
            </a:pPr>
            <a:r>
              <a:rPr lang="en-GB" sz="2400" dirty="0" smtClean="0"/>
              <a:t>?Too much DA released</a:t>
            </a:r>
          </a:p>
          <a:p>
            <a:pPr>
              <a:buClr>
                <a:srgbClr val="000099"/>
              </a:buClr>
              <a:buSzPct val="75000"/>
              <a:buFontTx/>
              <a:buChar char="•"/>
              <a:defRPr/>
            </a:pPr>
            <a:r>
              <a:rPr lang="en-GB" sz="2400" dirty="0" smtClean="0"/>
              <a:t>?Too little metabolism of DA</a:t>
            </a:r>
          </a:p>
          <a:p>
            <a:pPr>
              <a:buClr>
                <a:srgbClr val="000099"/>
              </a:buClr>
              <a:buSzPct val="75000"/>
              <a:buFontTx/>
              <a:buChar char="•"/>
              <a:defRPr/>
            </a:pPr>
            <a:r>
              <a:rPr lang="en-GB" sz="2400" dirty="0" smtClean="0"/>
              <a:t>?Increased numbers of D2 receptors?</a:t>
            </a:r>
          </a:p>
          <a:p>
            <a:pPr>
              <a:buClr>
                <a:srgbClr val="000099"/>
              </a:buClr>
              <a:buSzPct val="75000"/>
              <a:buFontTx/>
              <a:buChar char="•"/>
              <a:defRPr/>
            </a:pPr>
            <a:r>
              <a:rPr lang="en-GB" sz="2400" dirty="0" smtClean="0"/>
              <a:t>?Inconsistent results with in-vivo, drug-naïve patients in SPET and PET studies</a:t>
            </a:r>
          </a:p>
          <a:p>
            <a:pPr marL="0" indent="0">
              <a:lnSpc>
                <a:spcPct val="96000"/>
              </a:lnSpc>
              <a:buClr>
                <a:srgbClr val="000099"/>
              </a:buClr>
              <a:buSzPct val="75000"/>
              <a:buFont typeface="Monotype Sorts" pitchFamily="2" charset="2"/>
              <a:buNone/>
              <a:defRPr/>
            </a:pPr>
            <a:r>
              <a:rPr lang="en-US" sz="2400" b="1" dirty="0" smtClean="0"/>
              <a:t>Antipsychotics are DA antagonists</a:t>
            </a:r>
          </a:p>
          <a:p>
            <a:pPr lvl="1">
              <a:buClr>
                <a:srgbClr val="000099"/>
              </a:buClr>
              <a:buSzPct val="75000"/>
              <a:buFontTx/>
              <a:buChar char="•"/>
              <a:defRPr/>
            </a:pPr>
            <a:r>
              <a:rPr lang="en-US" sz="2400" dirty="0" smtClean="0"/>
              <a:t>Clinical efficacy of these drugs correlates with their receptor affinity at the </a:t>
            </a:r>
            <a:r>
              <a:rPr lang="en-US" sz="2400" dirty="0" smtClean="0">
                <a:solidFill>
                  <a:srgbClr val="000066"/>
                </a:solidFill>
              </a:rPr>
              <a:t>D2 receptor subtype</a:t>
            </a:r>
            <a:r>
              <a:rPr lang="en-US" sz="2400" u="sng" dirty="0" smtClean="0"/>
              <a:t> </a:t>
            </a:r>
            <a:endParaRPr lang="en-US" sz="2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7772400" cy="1143000"/>
          </a:xfrm>
        </p:spPr>
        <p:txBody>
          <a:bodyPr/>
          <a:lstStyle/>
          <a:p>
            <a:pPr algn="ctr">
              <a:defRPr/>
            </a:pPr>
            <a:r>
              <a:rPr lang="en-GB" dirty="0" smtClean="0">
                <a:solidFill>
                  <a:srgbClr val="000066"/>
                </a:solidFill>
                <a:latin typeface="+mn-lt"/>
              </a:rPr>
              <a:t>CLOZAPINE</a:t>
            </a:r>
            <a:endParaRPr lang="en-GB" dirty="0">
              <a:solidFill>
                <a:srgbClr val="000066"/>
              </a:solidFill>
              <a:latin typeface="+mn-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66800" y="381000"/>
            <a:ext cx="4114800" cy="1143000"/>
          </a:xfrm>
        </p:spPr>
        <p:txBody>
          <a:bodyPr/>
          <a:lstStyle/>
          <a:p>
            <a:pPr algn="ctr"/>
            <a:r>
              <a:rPr lang="en-GB" sz="3600" smtClean="0">
                <a:latin typeface="Tahoma" pitchFamily="34" charset="0"/>
              </a:rPr>
              <a:t>CLOZAPINE </a:t>
            </a:r>
            <a:br>
              <a:rPr lang="en-GB" sz="3600" smtClean="0">
                <a:latin typeface="Tahoma" pitchFamily="34" charset="0"/>
              </a:rPr>
            </a:br>
            <a:r>
              <a:rPr lang="en-GB" sz="3600" smtClean="0">
                <a:solidFill>
                  <a:srgbClr val="000066"/>
                </a:solidFill>
                <a:latin typeface="Tahoma" pitchFamily="34" charset="0"/>
              </a:rPr>
              <a:t>EFFICACY IN TRS</a:t>
            </a:r>
            <a:endParaRPr lang="en-US" sz="3600" smtClean="0">
              <a:solidFill>
                <a:srgbClr val="000066"/>
              </a:solidFill>
              <a:latin typeface="Tahoma" pitchFamily="34" charset="0"/>
            </a:endParaRPr>
          </a:p>
        </p:txBody>
      </p:sp>
      <p:sp>
        <p:nvSpPr>
          <p:cNvPr id="92163" name="Rectangle 3"/>
          <p:cNvSpPr>
            <a:spLocks noGrp="1" noChangeArrowheads="1"/>
          </p:cNvSpPr>
          <p:nvPr>
            <p:ph type="body" sz="half" idx="1"/>
          </p:nvPr>
        </p:nvSpPr>
        <p:spPr>
          <a:xfrm>
            <a:off x="228600" y="1752600"/>
            <a:ext cx="8686800" cy="4800600"/>
          </a:xfrm>
        </p:spPr>
        <p:txBody>
          <a:bodyPr/>
          <a:lstStyle/>
          <a:p>
            <a:pPr>
              <a:lnSpc>
                <a:spcPct val="90000"/>
              </a:lnSpc>
              <a:buClr>
                <a:srgbClr val="000066"/>
              </a:buClr>
              <a:buSzPct val="75000"/>
              <a:buFontTx/>
              <a:buNone/>
            </a:pPr>
            <a:r>
              <a:rPr lang="en-US" sz="2400" b="1" smtClean="0">
                <a:solidFill>
                  <a:srgbClr val="000066"/>
                </a:solidFill>
              </a:rPr>
              <a:t>Cochrane systematic review of 31 RCTs</a:t>
            </a:r>
            <a:r>
              <a:rPr lang="en-US" sz="2400" smtClean="0">
                <a:solidFill>
                  <a:srgbClr val="000066"/>
                </a:solidFill>
              </a:rPr>
              <a:t> </a:t>
            </a:r>
            <a:r>
              <a:rPr lang="en-US" sz="1400" i="1" smtClean="0"/>
              <a:t>Wahlbeck et al 2000</a:t>
            </a:r>
          </a:p>
          <a:p>
            <a:pPr>
              <a:lnSpc>
                <a:spcPct val="90000"/>
              </a:lnSpc>
              <a:buClr>
                <a:schemeClr val="tx1"/>
              </a:buClr>
              <a:buSzPct val="75000"/>
              <a:buFontTx/>
              <a:buChar char="•"/>
            </a:pPr>
            <a:r>
              <a:rPr lang="en-US" sz="2400" smtClean="0"/>
              <a:t>Greater clinical improvement in TRS studies</a:t>
            </a:r>
          </a:p>
          <a:p>
            <a:pPr>
              <a:lnSpc>
                <a:spcPct val="90000"/>
              </a:lnSpc>
              <a:buClr>
                <a:schemeClr val="tx1"/>
              </a:buClr>
              <a:buSzPct val="75000"/>
              <a:buFontTx/>
              <a:buChar char="•"/>
            </a:pPr>
            <a:r>
              <a:rPr lang="en-US" sz="2400" smtClean="0"/>
              <a:t>Response to clozapine in 30-60% of schizophrenic illnesses failing to respond to other SGAs </a:t>
            </a:r>
            <a:r>
              <a:rPr lang="en-US" sz="1400" i="1" smtClean="0"/>
              <a:t>Iqbal et al 200</a:t>
            </a:r>
          </a:p>
          <a:p>
            <a:pPr>
              <a:lnSpc>
                <a:spcPct val="90000"/>
              </a:lnSpc>
              <a:buClr>
                <a:schemeClr val="tx1"/>
              </a:buClr>
              <a:buSzPct val="75000"/>
              <a:buFontTx/>
              <a:buNone/>
            </a:pPr>
            <a:endParaRPr lang="en-US" sz="1400" smtClean="0">
              <a:solidFill>
                <a:srgbClr val="000066"/>
              </a:solidFill>
            </a:endParaRPr>
          </a:p>
          <a:p>
            <a:pPr>
              <a:lnSpc>
                <a:spcPct val="90000"/>
              </a:lnSpc>
              <a:buClr>
                <a:schemeClr val="tx1"/>
              </a:buClr>
              <a:buSzPct val="75000"/>
              <a:buFontTx/>
              <a:buNone/>
            </a:pPr>
            <a:r>
              <a:rPr lang="en-US" sz="2400" b="1" smtClean="0">
                <a:solidFill>
                  <a:srgbClr val="000066"/>
                </a:solidFill>
              </a:rPr>
              <a:t>Pragmatic studies</a:t>
            </a:r>
          </a:p>
          <a:p>
            <a:pPr>
              <a:lnSpc>
                <a:spcPct val="90000"/>
              </a:lnSpc>
              <a:buClr>
                <a:schemeClr val="tx1"/>
              </a:buClr>
              <a:buSzPct val="75000"/>
              <a:buFontTx/>
              <a:buNone/>
            </a:pPr>
            <a:r>
              <a:rPr lang="en-US" sz="2400" smtClean="0">
                <a:solidFill>
                  <a:srgbClr val="000066"/>
                </a:solidFill>
              </a:rPr>
              <a:t>CUtLASS 2 </a:t>
            </a:r>
          </a:p>
          <a:p>
            <a:pPr>
              <a:lnSpc>
                <a:spcPct val="90000"/>
              </a:lnSpc>
              <a:buClr>
                <a:schemeClr val="tx1"/>
              </a:buClr>
              <a:buSzPct val="75000"/>
              <a:buFontTx/>
              <a:buChar char="•"/>
            </a:pPr>
            <a:r>
              <a:rPr lang="en-US" sz="2400" smtClean="0"/>
              <a:t>Advantage to clozapine rather than other SGA in terms of symptom improvement over 1 year </a:t>
            </a:r>
            <a:r>
              <a:rPr lang="en-US" sz="1400" i="1" smtClean="0"/>
              <a:t>Lewis et al 2006</a:t>
            </a:r>
          </a:p>
          <a:p>
            <a:pPr>
              <a:lnSpc>
                <a:spcPct val="90000"/>
              </a:lnSpc>
              <a:buClr>
                <a:schemeClr val="tx1"/>
              </a:buClr>
              <a:buSzPct val="75000"/>
              <a:buFontTx/>
              <a:buNone/>
            </a:pPr>
            <a:r>
              <a:rPr lang="en-GB" sz="2400" smtClean="0">
                <a:solidFill>
                  <a:srgbClr val="000066"/>
                </a:solidFill>
              </a:rPr>
              <a:t>CATIE: PHASE 2</a:t>
            </a:r>
          </a:p>
          <a:p>
            <a:pPr>
              <a:lnSpc>
                <a:spcPct val="90000"/>
              </a:lnSpc>
              <a:buClr>
                <a:schemeClr val="tx1"/>
              </a:buClr>
              <a:buSzPct val="75000"/>
              <a:buFontTx/>
              <a:buChar char="•"/>
            </a:pPr>
            <a:r>
              <a:rPr lang="en-GB" sz="2400" smtClean="0"/>
              <a:t>For schizophrenia that has prospectively failed to improve with an SGA, clozapine was more effective than switching to another SGA. </a:t>
            </a:r>
            <a:r>
              <a:rPr lang="en-GB" sz="1400" i="1" smtClean="0"/>
              <a:t>McEvoy et al 2006</a:t>
            </a:r>
            <a:endParaRPr lang="en-US" sz="1400" i="1" smtClean="0"/>
          </a:p>
        </p:txBody>
      </p:sp>
      <p:pic>
        <p:nvPicPr>
          <p:cNvPr id="92164" name="Picture 4" descr="Clozap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4800"/>
            <a:ext cx="1581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839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Text Box 3"/>
          <p:cNvSpPr txBox="1">
            <a:spLocks noChangeArrowheads="1"/>
          </p:cNvSpPr>
          <p:nvPr/>
        </p:nvSpPr>
        <p:spPr bwMode="auto">
          <a:xfrm>
            <a:off x="381000" y="5638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a:solidFill>
                  <a:srgbClr val="000066"/>
                </a:solidFill>
              </a:rPr>
              <a:t>CATIE Phase 2: </a:t>
            </a:r>
            <a:r>
              <a:rPr lang="en-GB">
                <a:solidFill>
                  <a:schemeClr val="tx1"/>
                </a:solidFill>
              </a:rPr>
              <a:t>For those with schizophrenia who prospectively failed to improve with an SGA, clozapine was more effective than switching to another SGA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3200" dirty="0" smtClean="0">
                <a:solidFill>
                  <a:srgbClr val="000066"/>
                </a:solidFill>
                <a:latin typeface="+mn-lt"/>
                <a:ea typeface="ＭＳ Ｐゴシック" pitchFamily="34" charset="-128"/>
              </a:rPr>
              <a:t>CLOZAPINE AND NEGATIVE SYMPTOMS</a:t>
            </a:r>
            <a:endParaRPr lang="en-GB" sz="3200" dirty="0">
              <a:solidFill>
                <a:srgbClr val="000066"/>
              </a:solidFill>
              <a:latin typeface="+mn-lt"/>
              <a:ea typeface="ＭＳ Ｐゴシック" pitchFamily="34" charset="-128"/>
            </a:endParaRPr>
          </a:p>
        </p:txBody>
      </p:sp>
      <p:sp>
        <p:nvSpPr>
          <p:cNvPr id="94211" name="Content Placeholder 2"/>
          <p:cNvSpPr>
            <a:spLocks noGrp="1"/>
          </p:cNvSpPr>
          <p:nvPr>
            <p:ph sz="half" idx="1"/>
          </p:nvPr>
        </p:nvSpPr>
        <p:spPr>
          <a:xfrm>
            <a:off x="457200" y="1790700"/>
            <a:ext cx="4013200" cy="4171950"/>
          </a:xfrm>
        </p:spPr>
        <p:txBody>
          <a:bodyPr/>
          <a:lstStyle/>
          <a:p>
            <a:pPr>
              <a:buClr>
                <a:srgbClr val="000066"/>
              </a:buClr>
              <a:buSzPct val="75000"/>
              <a:buFont typeface="Arial" pitchFamily="34" charset="0"/>
              <a:buChar char="•"/>
            </a:pPr>
            <a:r>
              <a:rPr lang="en-GB" sz="2400" smtClean="0"/>
              <a:t>Cochrane Collaboration review: 52 trials (4746 participants) clozapine vs FGAs              </a:t>
            </a:r>
            <a:r>
              <a:rPr lang="en-GB" sz="1600" i="1" smtClean="0"/>
              <a:t>Essali et al 2010</a:t>
            </a:r>
          </a:p>
          <a:p>
            <a:pPr>
              <a:buClr>
                <a:srgbClr val="000066"/>
              </a:buClr>
              <a:buSzPct val="75000"/>
              <a:buFont typeface="Arial" pitchFamily="34" charset="0"/>
              <a:buChar char="•"/>
            </a:pPr>
            <a:r>
              <a:rPr lang="en-GB" sz="2400" smtClean="0"/>
              <a:t>Short-term data from the SANS negative symptom scores favoured clozapine</a:t>
            </a:r>
          </a:p>
          <a:p>
            <a:pPr>
              <a:buClr>
                <a:srgbClr val="000066"/>
              </a:buClr>
              <a:buSzPct val="75000"/>
              <a:buFont typeface="Arial" pitchFamily="34" charset="0"/>
              <a:buChar char="•"/>
            </a:pPr>
            <a:r>
              <a:rPr lang="en-GB" sz="2400" smtClean="0"/>
              <a:t>Potential confound: overlap between bradykinesia and anergia</a:t>
            </a:r>
          </a:p>
          <a:p>
            <a:endParaRPr lang="en-GB" smtClean="0"/>
          </a:p>
        </p:txBody>
      </p:sp>
      <p:sp>
        <p:nvSpPr>
          <p:cNvPr id="94212" name="Content Placeholder 3"/>
          <p:cNvSpPr>
            <a:spLocks noGrp="1"/>
          </p:cNvSpPr>
          <p:nvPr>
            <p:ph sz="half" idx="2"/>
          </p:nvPr>
        </p:nvSpPr>
        <p:spPr>
          <a:xfrm>
            <a:off x="4648200" y="5334000"/>
            <a:ext cx="4013200" cy="304800"/>
          </a:xfrm>
        </p:spPr>
        <p:txBody>
          <a:bodyPr/>
          <a:lstStyle/>
          <a:p>
            <a:pPr marL="0" indent="0" algn="r">
              <a:buFont typeface="Monotype Sorts" pitchFamily="2" charset="2"/>
              <a:buNone/>
            </a:pPr>
            <a:r>
              <a:rPr lang="en-GB" sz="1600" i="1" smtClean="0"/>
              <a:t>Kane et al 1988</a:t>
            </a:r>
          </a:p>
        </p:txBody>
      </p:sp>
      <p:pic>
        <p:nvPicPr>
          <p:cNvPr id="942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538" y="1828800"/>
            <a:ext cx="390366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228600" y="381000"/>
            <a:ext cx="5486400" cy="6172200"/>
          </a:xfrm>
        </p:spPr>
        <p:txBody>
          <a:bodyPr/>
          <a:lstStyle/>
          <a:p>
            <a:pPr>
              <a:lnSpc>
                <a:spcPct val="80000"/>
              </a:lnSpc>
              <a:buClr>
                <a:schemeClr val="tx1"/>
              </a:buClr>
              <a:buSzPct val="75000"/>
              <a:buFontTx/>
              <a:buNone/>
            </a:pPr>
            <a:r>
              <a:rPr lang="en-GB" altLang="zh-TW" sz="2800" b="1" smtClean="0">
                <a:solidFill>
                  <a:srgbClr val="000066"/>
                </a:solidFill>
                <a:ea typeface="PMingLiU" pitchFamily="18" charset="-120"/>
              </a:rPr>
              <a:t>2009</a:t>
            </a:r>
          </a:p>
          <a:p>
            <a:pPr>
              <a:lnSpc>
                <a:spcPct val="80000"/>
              </a:lnSpc>
              <a:buClr>
                <a:schemeClr val="tx1"/>
              </a:buClr>
              <a:buSzPct val="75000"/>
              <a:buFontTx/>
              <a:buNone/>
            </a:pPr>
            <a:r>
              <a:rPr lang="en-GB" altLang="zh-TW" sz="2800" smtClean="0">
                <a:solidFill>
                  <a:srgbClr val="000066"/>
                </a:solidFill>
                <a:ea typeface="PMingLiU" pitchFamily="18" charset="-120"/>
              </a:rPr>
              <a:t>Clozapine for TRS</a:t>
            </a:r>
          </a:p>
          <a:p>
            <a:pPr>
              <a:lnSpc>
                <a:spcPct val="80000"/>
              </a:lnSpc>
              <a:buClr>
                <a:schemeClr val="tx1"/>
              </a:buClr>
              <a:buSzPct val="75000"/>
              <a:buFontTx/>
              <a:buChar char="•"/>
            </a:pPr>
            <a:r>
              <a:rPr lang="en-GB" altLang="zh-TW" sz="2400" smtClean="0">
                <a:ea typeface="PMingLiU" pitchFamily="18" charset="-120"/>
              </a:rPr>
              <a:t>Clozapine for people whose illness has failed to show a satisfactory response to adequate trials, in terms of dose, duration and adherence, of at least 2 other antipsychotic drugs</a:t>
            </a:r>
          </a:p>
          <a:p>
            <a:pPr>
              <a:lnSpc>
                <a:spcPct val="80000"/>
              </a:lnSpc>
              <a:buClr>
                <a:schemeClr val="tx1"/>
              </a:buClr>
              <a:buSzPct val="75000"/>
              <a:buFontTx/>
              <a:buNone/>
            </a:pPr>
            <a:endParaRPr lang="en-GB" sz="800" smtClean="0"/>
          </a:p>
          <a:p>
            <a:pPr>
              <a:lnSpc>
                <a:spcPct val="80000"/>
              </a:lnSpc>
              <a:buClr>
                <a:schemeClr val="tx1"/>
              </a:buClr>
              <a:buSzPct val="75000"/>
              <a:buFontTx/>
              <a:buNone/>
            </a:pPr>
            <a:r>
              <a:rPr lang="en-GB" sz="2800" smtClean="0">
                <a:solidFill>
                  <a:srgbClr val="000066"/>
                </a:solidFill>
              </a:rPr>
              <a:t>Clozapine augmentation with second antipsychotic</a:t>
            </a:r>
          </a:p>
          <a:p>
            <a:pPr>
              <a:lnSpc>
                <a:spcPct val="80000"/>
              </a:lnSpc>
              <a:buClr>
                <a:schemeClr val="tx1"/>
              </a:buClr>
              <a:buSzPct val="75000"/>
              <a:buFontTx/>
              <a:buChar char="•"/>
            </a:pPr>
            <a:r>
              <a:rPr lang="en-GB" sz="2400" smtClean="0"/>
              <a:t>For people with schizophrenia whose illness has not responded adequately to optimised clozapine treatment</a:t>
            </a:r>
          </a:p>
          <a:p>
            <a:pPr lvl="1">
              <a:lnSpc>
                <a:spcPct val="80000"/>
              </a:lnSpc>
              <a:buClr>
                <a:schemeClr val="tx1"/>
              </a:buClr>
              <a:buSzPct val="75000"/>
              <a:buFontTx/>
              <a:buChar char="•"/>
            </a:pPr>
            <a:r>
              <a:rPr lang="en-GB" sz="2000" smtClean="0"/>
              <a:t>Consider adding a second antipsychotic. </a:t>
            </a:r>
          </a:p>
          <a:p>
            <a:pPr lvl="1">
              <a:lnSpc>
                <a:spcPct val="80000"/>
              </a:lnSpc>
              <a:buClr>
                <a:schemeClr val="tx1"/>
              </a:buClr>
              <a:buSzPct val="75000"/>
              <a:buFontTx/>
              <a:buChar char="•"/>
            </a:pPr>
            <a:r>
              <a:rPr lang="en-GB" sz="2000" smtClean="0"/>
              <a:t>An adequate trial of such augmentation may need to be up to 8–10 weeks. </a:t>
            </a:r>
          </a:p>
          <a:p>
            <a:pPr lvl="1">
              <a:lnSpc>
                <a:spcPct val="80000"/>
              </a:lnSpc>
              <a:buClr>
                <a:schemeClr val="tx1"/>
              </a:buClr>
              <a:buSzPct val="75000"/>
              <a:buFontTx/>
              <a:buChar char="•"/>
            </a:pPr>
            <a:r>
              <a:rPr lang="en-GB" sz="2000" smtClean="0"/>
              <a:t>Choose a drug that does not compound the common side effects of clozapine</a:t>
            </a:r>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l="32878" t="20770" r="31693" b="7396"/>
          <a:stretch>
            <a:fillRect/>
          </a:stretch>
        </p:blipFill>
        <p:spPr bwMode="auto">
          <a:xfrm>
            <a:off x="5867400" y="1600200"/>
            <a:ext cx="3089275" cy="3914775"/>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600200" y="228600"/>
            <a:ext cx="6578600" cy="1143000"/>
          </a:xfrm>
        </p:spPr>
        <p:txBody>
          <a:bodyPr/>
          <a:lstStyle/>
          <a:p>
            <a:r>
              <a:rPr lang="en-GB" smtClean="0">
                <a:solidFill>
                  <a:srgbClr val="000066"/>
                </a:solidFill>
                <a:latin typeface="Tahoma" pitchFamily="34" charset="0"/>
              </a:rPr>
              <a:t>CLOZAPINE</a:t>
            </a:r>
          </a:p>
        </p:txBody>
      </p:sp>
      <p:sp>
        <p:nvSpPr>
          <p:cNvPr id="96259" name="Content Placeholder 1"/>
          <p:cNvSpPr>
            <a:spLocks noGrp="1"/>
          </p:cNvSpPr>
          <p:nvPr>
            <p:ph idx="1"/>
          </p:nvPr>
        </p:nvSpPr>
        <p:spPr>
          <a:xfrm>
            <a:off x="457200" y="2362200"/>
            <a:ext cx="8178800" cy="4171950"/>
          </a:xfrm>
        </p:spPr>
        <p:txBody>
          <a:bodyPr/>
          <a:lstStyle/>
          <a:p>
            <a:pPr>
              <a:lnSpc>
                <a:spcPct val="90000"/>
              </a:lnSpc>
              <a:buClrTx/>
              <a:buSzPct val="75000"/>
              <a:buFont typeface="Arial" pitchFamily="34" charset="0"/>
              <a:buChar char="•"/>
            </a:pPr>
            <a:r>
              <a:rPr lang="en-GB" smtClean="0"/>
              <a:t>40-70% of patients treated achieve only poor or partial response</a:t>
            </a:r>
          </a:p>
          <a:p>
            <a:pPr>
              <a:lnSpc>
                <a:spcPct val="90000"/>
              </a:lnSpc>
              <a:buClrTx/>
              <a:buSzPct val="75000"/>
              <a:buFont typeface="Arial" pitchFamily="34" charset="0"/>
              <a:buChar char="•"/>
            </a:pPr>
            <a:r>
              <a:rPr lang="en-US" smtClean="0"/>
              <a:t>Persistent positive, negative or residual symptoms and cognitive deficits despite clozapine monotherapy of adequate dosage and duration</a:t>
            </a:r>
          </a:p>
          <a:p>
            <a:pPr marL="457200" lvl="1" indent="0" algn="r">
              <a:lnSpc>
                <a:spcPct val="90000"/>
              </a:lnSpc>
              <a:buClrTx/>
              <a:buFont typeface="Monotype Sorts" pitchFamily="2" charset="2"/>
              <a:buNone/>
            </a:pPr>
            <a:r>
              <a:rPr lang="en-US" sz="1600" i="1" smtClean="0"/>
              <a:t>Meltzer HY et al. Hosp Community Psychiatry 1990;41:892–7</a:t>
            </a:r>
          </a:p>
          <a:p>
            <a:pPr marL="457200" lvl="1" indent="0" algn="r">
              <a:lnSpc>
                <a:spcPct val="90000"/>
              </a:lnSpc>
              <a:buClrTx/>
              <a:buFont typeface="Monotype Sorts" pitchFamily="2" charset="2"/>
              <a:buNone/>
            </a:pPr>
            <a:r>
              <a:rPr lang="en-GB" sz="1600" i="1" smtClean="0"/>
              <a:t>Kontaxakis VP et al.</a:t>
            </a:r>
            <a:r>
              <a:rPr lang="en-US" sz="1600" i="1" smtClean="0"/>
              <a:t> Eur Psychiatry</a:t>
            </a:r>
            <a:r>
              <a:rPr lang="en-GB" sz="1600" i="1" smtClean="0"/>
              <a:t> 2005;20:409-415</a:t>
            </a:r>
            <a:r>
              <a:rPr lang="en-GB" sz="1600" smtClean="0"/>
              <a:t> </a:t>
            </a:r>
          </a:p>
          <a:p>
            <a:pPr marL="457200" lvl="1" indent="0" algn="r">
              <a:lnSpc>
                <a:spcPct val="90000"/>
              </a:lnSpc>
              <a:buClrTx/>
              <a:buFont typeface="Monotype Sorts" pitchFamily="2" charset="2"/>
              <a:buNone/>
            </a:pPr>
            <a:r>
              <a:rPr lang="en-GB" sz="1600" i="1" smtClean="0"/>
              <a:t>Tollefson GD et al. Biol Psychiatry 2011;49:59-60</a:t>
            </a:r>
          </a:p>
          <a:p>
            <a:pPr>
              <a:buClrTx/>
              <a:buSzPct val="75000"/>
              <a:buFont typeface="Arial" pitchFamily="34" charset="0"/>
              <a:buChar char="•"/>
            </a:pPr>
            <a:endParaRPr lang="en-GB" smtClean="0"/>
          </a:p>
        </p:txBody>
      </p:sp>
      <p:pic>
        <p:nvPicPr>
          <p:cNvPr id="96260" name="Picture 4" descr="Clozap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23717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06400" y="152400"/>
            <a:ext cx="8432800" cy="685800"/>
          </a:xfrm>
        </p:spPr>
        <p:txBody>
          <a:bodyPr/>
          <a:lstStyle/>
          <a:p>
            <a:pPr algn="ctr"/>
            <a:r>
              <a:rPr lang="en-GB" sz="3600" smtClean="0">
                <a:solidFill>
                  <a:srgbClr val="000066"/>
                </a:solidFill>
                <a:latin typeface="Tahoma" pitchFamily="34" charset="0"/>
              </a:rPr>
              <a:t>ADEQUATE TRIAL OF CLOZAPINE</a:t>
            </a:r>
            <a:endParaRPr lang="en-US" sz="3600" smtClean="0">
              <a:solidFill>
                <a:srgbClr val="000066"/>
              </a:solidFill>
              <a:latin typeface="Tahoma" pitchFamily="34" charset="0"/>
            </a:endParaRPr>
          </a:p>
        </p:txBody>
      </p:sp>
      <p:sp>
        <p:nvSpPr>
          <p:cNvPr id="22531" name="Rectangle 3"/>
          <p:cNvSpPr>
            <a:spLocks noGrp="1" noChangeArrowheads="1"/>
          </p:cNvSpPr>
          <p:nvPr>
            <p:ph type="body" sz="half" idx="1"/>
          </p:nvPr>
        </p:nvSpPr>
        <p:spPr>
          <a:xfrm>
            <a:off x="228600" y="1066800"/>
            <a:ext cx="8610600" cy="5638800"/>
          </a:xfrm>
        </p:spPr>
        <p:txBody>
          <a:bodyPr/>
          <a:lstStyle/>
          <a:p>
            <a:pPr>
              <a:lnSpc>
                <a:spcPct val="80000"/>
              </a:lnSpc>
              <a:buClr>
                <a:srgbClr val="000066"/>
              </a:buClr>
              <a:buSzPct val="75000"/>
              <a:buFontTx/>
              <a:buNone/>
              <a:defRPr/>
            </a:pPr>
            <a:r>
              <a:rPr lang="en-US" b="1" dirty="0" smtClean="0">
                <a:solidFill>
                  <a:srgbClr val="000066"/>
                </a:solidFill>
              </a:rPr>
              <a:t>Plasma drug level</a:t>
            </a:r>
          </a:p>
          <a:p>
            <a:pPr>
              <a:lnSpc>
                <a:spcPct val="80000"/>
              </a:lnSpc>
              <a:buClrTx/>
              <a:buSzPct val="75000"/>
              <a:buFont typeface="Arial" pitchFamily="34" charset="0"/>
              <a:buChar char="•"/>
              <a:defRPr/>
            </a:pPr>
            <a:r>
              <a:rPr lang="en-US" sz="2400" dirty="0" smtClean="0"/>
              <a:t>Pre-dose (trough) threshold: </a:t>
            </a:r>
            <a:r>
              <a:rPr lang="en-US" sz="2400" b="1" dirty="0" smtClean="0">
                <a:solidFill>
                  <a:srgbClr val="000066"/>
                </a:solidFill>
              </a:rPr>
              <a:t>350 </a:t>
            </a:r>
            <a:r>
              <a:rPr lang="en-US" sz="2400" b="1" dirty="0" err="1" smtClean="0">
                <a:solidFill>
                  <a:srgbClr val="000066"/>
                </a:solidFill>
              </a:rPr>
              <a:t>ng/ml</a:t>
            </a:r>
            <a:r>
              <a:rPr lang="en-US" sz="2400" b="1" dirty="0" smtClean="0">
                <a:solidFill>
                  <a:srgbClr val="000066"/>
                </a:solidFill>
              </a:rPr>
              <a:t> </a:t>
            </a:r>
            <a:r>
              <a:rPr lang="en-US" sz="2400" dirty="0" smtClean="0"/>
              <a:t>for adequate trial</a:t>
            </a:r>
          </a:p>
          <a:p>
            <a:pPr marL="457200" lvl="1" indent="0" algn="r">
              <a:lnSpc>
                <a:spcPct val="80000"/>
              </a:lnSpc>
              <a:buClrTx/>
              <a:buSzPct val="75000"/>
              <a:buFont typeface="Monotype Sorts" charset="2"/>
              <a:buNone/>
              <a:defRPr/>
            </a:pPr>
            <a:r>
              <a:rPr lang="en-US" sz="1400" i="1" dirty="0" smtClean="0"/>
              <a:t>Hasegawa et al 1993, </a:t>
            </a:r>
            <a:r>
              <a:rPr lang="en-US" sz="1400" i="1" dirty="0" err="1" smtClean="0"/>
              <a:t>Spina</a:t>
            </a:r>
            <a:r>
              <a:rPr lang="en-US" sz="1400" i="1" dirty="0" smtClean="0"/>
              <a:t> et al 2000, Vander </a:t>
            </a:r>
            <a:r>
              <a:rPr lang="en-US" sz="1400" i="1" dirty="0" err="1" smtClean="0"/>
              <a:t>Zwaag</a:t>
            </a:r>
            <a:r>
              <a:rPr lang="en-US" sz="1400" i="1" dirty="0" smtClean="0"/>
              <a:t> et al 1996, </a:t>
            </a:r>
            <a:r>
              <a:rPr lang="en-US" sz="1400" i="1" dirty="0" err="1" smtClean="0"/>
              <a:t>Olesen</a:t>
            </a:r>
            <a:r>
              <a:rPr lang="en-US" sz="1400" i="1" dirty="0" smtClean="0"/>
              <a:t> 1998</a:t>
            </a:r>
          </a:p>
          <a:p>
            <a:pPr marL="457200" lvl="1" indent="0" algn="r">
              <a:lnSpc>
                <a:spcPct val="80000"/>
              </a:lnSpc>
              <a:buClrTx/>
              <a:buSzPct val="75000"/>
              <a:buFont typeface="Monotype Sorts" charset="2"/>
              <a:buNone/>
              <a:defRPr/>
            </a:pPr>
            <a:r>
              <a:rPr lang="en-US" sz="1400" i="1" dirty="0" err="1" smtClean="0"/>
              <a:t>Dettling</a:t>
            </a:r>
            <a:r>
              <a:rPr lang="en-US" sz="1400" i="1" dirty="0" smtClean="0"/>
              <a:t> et al 2000. Schulte PFJ. </a:t>
            </a:r>
            <a:r>
              <a:rPr lang="en-GB" sz="1400" i="1" dirty="0" smtClean="0"/>
              <a:t>Clinical Pharmacokinetics 2003;42:607-618</a:t>
            </a:r>
            <a:r>
              <a:rPr lang="en-GB" sz="1400" dirty="0" smtClean="0"/>
              <a:t> </a:t>
            </a:r>
            <a:endParaRPr lang="en-US" sz="1400" i="1" dirty="0" smtClean="0"/>
          </a:p>
          <a:p>
            <a:pPr>
              <a:lnSpc>
                <a:spcPct val="80000"/>
              </a:lnSpc>
              <a:buClrTx/>
              <a:buSzPct val="75000"/>
              <a:buFont typeface="Arial" pitchFamily="34" charset="0"/>
              <a:buChar char="•"/>
              <a:defRPr/>
            </a:pPr>
            <a:r>
              <a:rPr lang="en-GB" sz="2400" dirty="0" smtClean="0"/>
              <a:t>Clozapine bioavailability</a:t>
            </a:r>
          </a:p>
          <a:p>
            <a:pPr lvl="1">
              <a:lnSpc>
                <a:spcPct val="80000"/>
              </a:lnSpc>
              <a:buClrTx/>
              <a:buSzPct val="75000"/>
              <a:buFont typeface="Arial" pitchFamily="34" charset="0"/>
              <a:buChar char="•"/>
              <a:defRPr/>
            </a:pPr>
            <a:r>
              <a:rPr lang="en-GB" dirty="0" smtClean="0"/>
              <a:t>Dose dependent (can the first pass be saturated)?</a:t>
            </a:r>
          </a:p>
          <a:p>
            <a:pPr lvl="1">
              <a:lnSpc>
                <a:spcPct val="80000"/>
              </a:lnSpc>
              <a:buClrTx/>
              <a:buSzPct val="75000"/>
              <a:buFont typeface="Arial" pitchFamily="34" charset="0"/>
              <a:buChar char="•"/>
              <a:defRPr/>
            </a:pPr>
            <a:r>
              <a:rPr lang="en-GB" dirty="0" smtClean="0"/>
              <a:t>Basis of cautious dose titration</a:t>
            </a:r>
          </a:p>
          <a:p>
            <a:pPr lvl="1">
              <a:lnSpc>
                <a:spcPct val="80000"/>
              </a:lnSpc>
              <a:buClrTx/>
              <a:buSzPct val="75000"/>
              <a:buFont typeface="Arial" pitchFamily="34" charset="0"/>
              <a:buChar char="•"/>
              <a:defRPr/>
            </a:pPr>
            <a:r>
              <a:rPr lang="en-GB" dirty="0" smtClean="0"/>
              <a:t>?clozapine accumulation in some patients</a:t>
            </a:r>
          </a:p>
          <a:p>
            <a:pPr lvl="1">
              <a:lnSpc>
                <a:spcPct val="80000"/>
              </a:lnSpc>
              <a:buClrTx/>
              <a:buSzPct val="75000"/>
              <a:buFont typeface="Arial" pitchFamily="34" charset="0"/>
              <a:buChar char="•"/>
              <a:defRPr/>
            </a:pPr>
            <a:endParaRPr lang="en-GB" sz="1000" dirty="0" smtClean="0"/>
          </a:p>
          <a:p>
            <a:pPr marL="0" indent="0">
              <a:lnSpc>
                <a:spcPct val="80000"/>
              </a:lnSpc>
              <a:buClrTx/>
              <a:buSzPct val="75000"/>
              <a:buFont typeface="Monotype Sorts" charset="2"/>
              <a:buNone/>
              <a:defRPr/>
            </a:pPr>
            <a:r>
              <a:rPr lang="en-GB" b="1" dirty="0" err="1" smtClean="0">
                <a:solidFill>
                  <a:srgbClr val="000066"/>
                </a:solidFill>
              </a:rPr>
              <a:t>Clozapine:norclozapine</a:t>
            </a:r>
            <a:r>
              <a:rPr lang="en-GB" b="1" dirty="0" smtClean="0">
                <a:solidFill>
                  <a:srgbClr val="000066"/>
                </a:solidFill>
              </a:rPr>
              <a:t> ratio</a:t>
            </a:r>
          </a:p>
          <a:p>
            <a:pPr>
              <a:lnSpc>
                <a:spcPct val="80000"/>
              </a:lnSpc>
              <a:buClrTx/>
              <a:buSzPct val="75000"/>
              <a:buFont typeface="Arial" pitchFamily="34" charset="0"/>
              <a:buChar char="•"/>
              <a:defRPr/>
            </a:pPr>
            <a:r>
              <a:rPr lang="en-US" sz="2400" dirty="0" smtClean="0"/>
              <a:t>Norclozapine: potentially active metabolite</a:t>
            </a:r>
          </a:p>
          <a:p>
            <a:pPr>
              <a:lnSpc>
                <a:spcPct val="80000"/>
              </a:lnSpc>
              <a:buClrTx/>
              <a:buSzPct val="75000"/>
              <a:buFont typeface="Arial" pitchFamily="34" charset="0"/>
              <a:buChar char="•"/>
              <a:defRPr/>
            </a:pPr>
            <a:r>
              <a:rPr lang="en-GB" sz="2400" dirty="0" smtClean="0"/>
              <a:t>Longer plasma half-life </a:t>
            </a:r>
          </a:p>
          <a:p>
            <a:pPr>
              <a:lnSpc>
                <a:spcPct val="80000"/>
              </a:lnSpc>
              <a:buClrTx/>
              <a:buSzPct val="75000"/>
              <a:buFont typeface="Arial" pitchFamily="34" charset="0"/>
              <a:buChar char="•"/>
              <a:defRPr/>
            </a:pPr>
            <a:r>
              <a:rPr lang="en-GB" sz="2400" dirty="0" err="1" smtClean="0"/>
              <a:t>Clozapine:norclozapine</a:t>
            </a:r>
            <a:r>
              <a:rPr lang="en-GB" sz="2400" dirty="0" smtClean="0"/>
              <a:t> ratio: mean 1.32 across dose range </a:t>
            </a:r>
          </a:p>
          <a:p>
            <a:pPr lvl="1">
              <a:lnSpc>
                <a:spcPct val="80000"/>
              </a:lnSpc>
              <a:buClrTx/>
              <a:buSzPct val="75000"/>
              <a:buFont typeface="Arial" pitchFamily="34" charset="0"/>
              <a:buChar char="•"/>
              <a:defRPr/>
            </a:pPr>
            <a:r>
              <a:rPr lang="en-GB" dirty="0" smtClean="0">
                <a:solidFill>
                  <a:srgbClr val="000066"/>
                </a:solidFill>
              </a:rPr>
              <a:t>&gt;3 suggests not </a:t>
            </a:r>
            <a:r>
              <a:rPr lang="ja-JP" altLang="en-GB" dirty="0" smtClean="0">
                <a:solidFill>
                  <a:srgbClr val="000066"/>
                </a:solidFill>
              </a:rPr>
              <a:t>‘</a:t>
            </a:r>
            <a:r>
              <a:rPr lang="en-GB" altLang="ja-JP" dirty="0" smtClean="0">
                <a:solidFill>
                  <a:srgbClr val="000066"/>
                </a:solidFill>
              </a:rPr>
              <a:t>trough</a:t>
            </a:r>
            <a:r>
              <a:rPr lang="ja-JP" altLang="en-GB" dirty="0" smtClean="0">
                <a:solidFill>
                  <a:srgbClr val="000066"/>
                </a:solidFill>
              </a:rPr>
              <a:t>’</a:t>
            </a:r>
            <a:r>
              <a:rPr lang="en-GB" altLang="ja-JP" dirty="0" smtClean="0">
                <a:solidFill>
                  <a:srgbClr val="000066"/>
                </a:solidFill>
              </a:rPr>
              <a:t> sample </a:t>
            </a:r>
          </a:p>
          <a:p>
            <a:pPr lvl="1">
              <a:lnSpc>
                <a:spcPct val="80000"/>
              </a:lnSpc>
              <a:buClrTx/>
              <a:buSzPct val="75000"/>
              <a:buFont typeface="Arial" pitchFamily="34" charset="0"/>
              <a:buChar char="•"/>
              <a:defRPr/>
            </a:pPr>
            <a:r>
              <a:rPr lang="en-GB" dirty="0" smtClean="0">
                <a:solidFill>
                  <a:srgbClr val="000066"/>
                </a:solidFill>
              </a:rPr>
              <a:t>&lt;0.5 suggests poor compliance in preceding day(s)</a:t>
            </a:r>
          </a:p>
          <a:p>
            <a:pPr marL="457200" lvl="1" indent="0" algn="r">
              <a:lnSpc>
                <a:spcPct val="80000"/>
              </a:lnSpc>
              <a:buClr>
                <a:schemeClr val="tx1"/>
              </a:buClr>
              <a:buSzPct val="75000"/>
              <a:buFontTx/>
              <a:buNone/>
              <a:defRPr/>
            </a:pPr>
            <a:r>
              <a:rPr lang="en-GB" sz="1800" dirty="0" smtClean="0"/>
              <a:t>			</a:t>
            </a:r>
            <a:r>
              <a:rPr lang="en-GB" sz="1600" i="1" dirty="0" smtClean="0"/>
              <a:t>              Flanagan RJ. CPD Clinical Biochemistry 2006;7:3-18</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228600" y="0"/>
            <a:ext cx="8686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79" name="Text Box 3"/>
          <p:cNvSpPr txBox="1">
            <a:spLocks noChangeArrowheads="1"/>
          </p:cNvSpPr>
          <p:nvPr/>
        </p:nvSpPr>
        <p:spPr bwMode="auto">
          <a:xfrm>
            <a:off x="342900" y="5562600"/>
            <a:ext cx="86487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rgbClr val="FFFF66"/>
                </a:solidFill>
                <a:latin typeface="Tahoma" charset="0"/>
                <a:ea typeface="ＭＳ Ｐゴシック" charset="0"/>
              </a:defRPr>
            </a:lvl1pPr>
            <a:lvl2pPr marL="742950" indent="-285750">
              <a:defRPr sz="3200">
                <a:solidFill>
                  <a:srgbClr val="FFFF66"/>
                </a:solidFill>
                <a:latin typeface="Tahoma" charset="0"/>
                <a:ea typeface="ＭＳ Ｐゴシック" charset="0"/>
              </a:defRPr>
            </a:lvl2pPr>
            <a:lvl3pPr marL="1143000" indent="-228600">
              <a:defRPr sz="3200">
                <a:solidFill>
                  <a:srgbClr val="FFFF66"/>
                </a:solidFill>
                <a:latin typeface="Tahoma" charset="0"/>
                <a:ea typeface="ＭＳ Ｐゴシック" charset="0"/>
              </a:defRPr>
            </a:lvl3pPr>
            <a:lvl4pPr marL="1600200" indent="-228600">
              <a:defRPr sz="3200">
                <a:solidFill>
                  <a:srgbClr val="FFFF66"/>
                </a:solidFill>
                <a:latin typeface="Tahoma" charset="0"/>
                <a:ea typeface="ＭＳ Ｐゴシック" charset="0"/>
              </a:defRPr>
            </a:lvl4pPr>
            <a:lvl5pPr marL="2057400" indent="-228600">
              <a:defRPr sz="3200">
                <a:solidFill>
                  <a:srgbClr val="FFFF66"/>
                </a:solidFill>
                <a:latin typeface="Tahoma" charset="0"/>
                <a:ea typeface="ＭＳ Ｐゴシック" charset="0"/>
              </a:defRPr>
            </a:lvl5pPr>
            <a:lvl6pPr marL="2514600" indent="-228600" eaLnBrk="0" fontAlgn="base" hangingPunct="0">
              <a:spcBef>
                <a:spcPct val="0"/>
              </a:spcBef>
              <a:spcAft>
                <a:spcPct val="0"/>
              </a:spcAft>
              <a:defRPr sz="3200">
                <a:solidFill>
                  <a:srgbClr val="FFFF66"/>
                </a:solidFill>
                <a:latin typeface="Tahoma" charset="0"/>
                <a:ea typeface="ＭＳ Ｐゴシック" charset="0"/>
              </a:defRPr>
            </a:lvl6pPr>
            <a:lvl7pPr marL="2971800" indent="-228600" eaLnBrk="0" fontAlgn="base" hangingPunct="0">
              <a:spcBef>
                <a:spcPct val="0"/>
              </a:spcBef>
              <a:spcAft>
                <a:spcPct val="0"/>
              </a:spcAft>
              <a:defRPr sz="3200">
                <a:solidFill>
                  <a:srgbClr val="FFFF66"/>
                </a:solidFill>
                <a:latin typeface="Tahoma" charset="0"/>
                <a:ea typeface="ＭＳ Ｐゴシック" charset="0"/>
              </a:defRPr>
            </a:lvl7pPr>
            <a:lvl8pPr marL="3429000" indent="-228600" eaLnBrk="0" fontAlgn="base" hangingPunct="0">
              <a:spcBef>
                <a:spcPct val="0"/>
              </a:spcBef>
              <a:spcAft>
                <a:spcPct val="0"/>
              </a:spcAft>
              <a:defRPr sz="3200">
                <a:solidFill>
                  <a:srgbClr val="FFFF66"/>
                </a:solidFill>
                <a:latin typeface="Tahoma" charset="0"/>
                <a:ea typeface="ＭＳ Ｐゴシック" charset="0"/>
              </a:defRPr>
            </a:lvl8pPr>
            <a:lvl9pPr marL="3886200" indent="-228600" eaLnBrk="0" fontAlgn="base" hangingPunct="0">
              <a:spcBef>
                <a:spcPct val="0"/>
              </a:spcBef>
              <a:spcAft>
                <a:spcPct val="0"/>
              </a:spcAft>
              <a:defRPr sz="3200">
                <a:solidFill>
                  <a:srgbClr val="FFFF66"/>
                </a:solidFill>
                <a:latin typeface="Tahoma" charset="0"/>
                <a:ea typeface="ＭＳ Ｐゴシック" charset="0"/>
              </a:defRPr>
            </a:lvl9pPr>
          </a:lstStyle>
          <a:p>
            <a:pPr algn="just">
              <a:defRPr/>
            </a:pPr>
            <a:r>
              <a:rPr lang="en-GB" sz="1800" b="1" dirty="0" smtClean="0">
                <a:solidFill>
                  <a:srgbClr val="000066"/>
                </a:solidFill>
              </a:rPr>
              <a:t>Nomograms: </a:t>
            </a:r>
            <a:r>
              <a:rPr lang="en-GB" sz="1800" dirty="0" smtClean="0">
                <a:solidFill>
                  <a:schemeClr val="tx1"/>
                </a:solidFill>
              </a:rPr>
              <a:t>show the likelihood of observed plasma clozapine trough concentration for a given daily dose in a 40 year old patient with an average weight of 80 kg (male) or 70 kg (female) and a clozapine/norclozapine MR of 1.32</a:t>
            </a:r>
          </a:p>
          <a:p>
            <a:pPr algn="r">
              <a:defRPr/>
            </a:pPr>
            <a:r>
              <a:rPr lang="en-GB" sz="1400" dirty="0" smtClean="0">
                <a:solidFill>
                  <a:schemeClr val="tx1"/>
                </a:solidFill>
              </a:rPr>
              <a:t>                            </a:t>
            </a:r>
            <a:r>
              <a:rPr lang="en-GB" sz="1600" i="1" dirty="0" smtClean="0">
                <a:solidFill>
                  <a:schemeClr val="tx1"/>
                </a:solidFill>
              </a:rPr>
              <a:t>Rostami-Hodjegan et al. J </a:t>
            </a:r>
            <a:r>
              <a:rPr lang="en-GB" sz="1600" i="1" dirty="0" err="1" smtClean="0">
                <a:solidFill>
                  <a:schemeClr val="tx1"/>
                </a:solidFill>
              </a:rPr>
              <a:t>Clin</a:t>
            </a:r>
            <a:r>
              <a:rPr lang="en-GB" sz="1600" i="1" dirty="0" smtClean="0">
                <a:solidFill>
                  <a:schemeClr val="tx1"/>
                </a:solidFill>
              </a:rPr>
              <a:t> </a:t>
            </a:r>
            <a:r>
              <a:rPr lang="en-GB" sz="1600" i="1" dirty="0" err="1" smtClean="0">
                <a:solidFill>
                  <a:schemeClr val="tx1"/>
                </a:solidFill>
              </a:rPr>
              <a:t>Psychopharmacol</a:t>
            </a:r>
            <a:r>
              <a:rPr lang="en-GB" sz="1600" i="1" dirty="0" smtClean="0">
                <a:solidFill>
                  <a:schemeClr val="tx1"/>
                </a:solidFill>
              </a:rPr>
              <a:t>. 2004;24:70-8</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81000" y="533400"/>
            <a:ext cx="8204200" cy="533400"/>
          </a:xfrm>
        </p:spPr>
        <p:txBody>
          <a:bodyPr/>
          <a:lstStyle/>
          <a:p>
            <a:pPr algn="ctr"/>
            <a:r>
              <a:rPr lang="en-GB" sz="3600" smtClean="0">
                <a:solidFill>
                  <a:srgbClr val="000066"/>
                </a:solidFill>
                <a:latin typeface="Tahoma" pitchFamily="34" charset="0"/>
              </a:rPr>
              <a:t>ADEQUATE TRIAL OF CLOZAPINE</a:t>
            </a:r>
            <a:endParaRPr lang="en-US" sz="3600" smtClean="0">
              <a:solidFill>
                <a:srgbClr val="000066"/>
              </a:solidFill>
              <a:latin typeface="Tahoma" pitchFamily="34" charset="0"/>
            </a:endParaRPr>
          </a:p>
        </p:txBody>
      </p:sp>
      <p:sp>
        <p:nvSpPr>
          <p:cNvPr id="24579" name="Rectangle 3"/>
          <p:cNvSpPr>
            <a:spLocks noGrp="1" noChangeArrowheads="1"/>
          </p:cNvSpPr>
          <p:nvPr>
            <p:ph type="body" sz="half" idx="2"/>
          </p:nvPr>
        </p:nvSpPr>
        <p:spPr>
          <a:xfrm>
            <a:off x="304800" y="1371600"/>
            <a:ext cx="8610600" cy="5105400"/>
          </a:xfrm>
        </p:spPr>
        <p:txBody>
          <a:bodyPr/>
          <a:lstStyle/>
          <a:p>
            <a:pPr>
              <a:lnSpc>
                <a:spcPct val="90000"/>
              </a:lnSpc>
              <a:buClr>
                <a:srgbClr val="000066"/>
              </a:buClr>
              <a:buSzPct val="75000"/>
              <a:buFontTx/>
              <a:buNone/>
              <a:defRPr/>
            </a:pPr>
            <a:r>
              <a:rPr lang="en-US" sz="2400" b="1" dirty="0" smtClean="0">
                <a:solidFill>
                  <a:srgbClr val="000066"/>
                </a:solidFill>
              </a:rPr>
              <a:t>DURATION</a:t>
            </a:r>
          </a:p>
          <a:p>
            <a:pPr>
              <a:lnSpc>
                <a:spcPct val="90000"/>
              </a:lnSpc>
              <a:buClrTx/>
              <a:buSzPct val="75000"/>
              <a:buFont typeface="Arial" pitchFamily="34" charset="0"/>
              <a:buChar char="•"/>
              <a:defRPr/>
            </a:pPr>
            <a:r>
              <a:rPr lang="en-GB" altLang="zh-TW" sz="2400" dirty="0" smtClean="0">
                <a:ea typeface="PMingLiU" pitchFamily="18" charset="-120"/>
              </a:rPr>
              <a:t>Period recommended varies from </a:t>
            </a:r>
            <a:r>
              <a:rPr lang="en-US" altLang="zh-TW" sz="2400" dirty="0" smtClean="0">
                <a:ea typeface="PMingLiU" pitchFamily="18" charset="-120"/>
              </a:rPr>
              <a:t>4 to 12 months </a:t>
            </a:r>
          </a:p>
          <a:p>
            <a:pPr marL="0" indent="0" algn="r">
              <a:lnSpc>
                <a:spcPct val="90000"/>
              </a:lnSpc>
              <a:buClrTx/>
              <a:buSzPct val="75000"/>
              <a:buFont typeface="Monotype Sorts" charset="2"/>
              <a:buNone/>
              <a:defRPr/>
            </a:pPr>
            <a:r>
              <a:rPr lang="en-US" altLang="zh-TW" sz="1600" i="1" dirty="0" smtClean="0">
                <a:ea typeface="PMingLiU" pitchFamily="18" charset="-120"/>
              </a:rPr>
              <a:t>	                                                                         Meltzer 1992, </a:t>
            </a:r>
            <a:r>
              <a:rPr lang="en-GB" altLang="zh-TW" sz="1600" i="1" dirty="0" smtClean="0">
                <a:ea typeface="PMingLiU" pitchFamily="18" charset="-120"/>
              </a:rPr>
              <a:t>Conley et al 1997</a:t>
            </a:r>
          </a:p>
          <a:p>
            <a:pPr algn="just">
              <a:lnSpc>
                <a:spcPct val="90000"/>
              </a:lnSpc>
              <a:buClrTx/>
              <a:buSzPct val="75000"/>
              <a:buFont typeface="Arial" pitchFamily="34" charset="0"/>
              <a:buChar char="•"/>
              <a:defRPr/>
            </a:pPr>
            <a:r>
              <a:rPr lang="en-GB" altLang="zh-TW" sz="2400" dirty="0" smtClean="0">
                <a:ea typeface="PMingLiU" pitchFamily="18" charset="-120"/>
              </a:rPr>
              <a:t>Review of studies of plasma drug monitoring and the time to response, concluded an adequate trial should be at least 8 weeks                                                             </a:t>
            </a:r>
            <a:r>
              <a:rPr lang="en-GB" altLang="zh-TW" sz="1600" i="1" dirty="0" smtClean="0">
                <a:ea typeface="PMingLiU" pitchFamily="18" charset="-120"/>
              </a:rPr>
              <a:t>Schulte 2003</a:t>
            </a:r>
            <a:r>
              <a:rPr lang="en-GB" altLang="zh-TW" sz="2400" dirty="0" smtClean="0">
                <a:ea typeface="PMingLiU" pitchFamily="18" charset="-120"/>
              </a:rPr>
              <a:t> </a:t>
            </a:r>
          </a:p>
          <a:p>
            <a:pPr algn="just">
              <a:lnSpc>
                <a:spcPct val="90000"/>
              </a:lnSpc>
              <a:buClrTx/>
              <a:buSzPct val="75000"/>
              <a:buFont typeface="Arial" pitchFamily="34" charset="0"/>
              <a:buChar char="•"/>
              <a:defRPr/>
            </a:pPr>
            <a:r>
              <a:rPr lang="en-GB" altLang="zh-TW" sz="2400" dirty="0" smtClean="0">
                <a:ea typeface="PMingLiU" pitchFamily="18" charset="-120"/>
              </a:rPr>
              <a:t>Response may be delayed longer in a proportion of patients:                                                            </a:t>
            </a:r>
            <a:r>
              <a:rPr lang="en-GB" altLang="zh-TW" sz="1600" i="1" dirty="0" smtClean="0">
                <a:ea typeface="PMingLiU" pitchFamily="18" charset="-120"/>
              </a:rPr>
              <a:t>Meltzer 1992</a:t>
            </a:r>
            <a:r>
              <a:rPr lang="en-GB" altLang="zh-TW" sz="2000" i="1" dirty="0" smtClean="0">
                <a:ea typeface="PMingLiU" pitchFamily="18" charset="-120"/>
              </a:rPr>
              <a:t> </a:t>
            </a:r>
            <a:endParaRPr lang="en-GB" altLang="zh-TW" sz="2400" dirty="0" smtClean="0">
              <a:ea typeface="PMingLiU" pitchFamily="18" charset="-120"/>
            </a:endParaRPr>
          </a:p>
          <a:p>
            <a:pPr lvl="1">
              <a:lnSpc>
                <a:spcPct val="90000"/>
              </a:lnSpc>
              <a:buClrTx/>
              <a:buSzPct val="75000"/>
              <a:buFont typeface="Arial" pitchFamily="34" charset="0"/>
              <a:buChar char="•"/>
              <a:defRPr/>
            </a:pPr>
            <a:r>
              <a:rPr lang="en-GB" altLang="zh-TW" sz="2000" dirty="0" smtClean="0">
                <a:ea typeface="PMingLiU" pitchFamily="18" charset="-120"/>
              </a:rPr>
              <a:t>6 weeks: 30% of patients will respond</a:t>
            </a:r>
          </a:p>
          <a:p>
            <a:pPr lvl="1">
              <a:lnSpc>
                <a:spcPct val="90000"/>
              </a:lnSpc>
              <a:buClrTx/>
              <a:buSzPct val="75000"/>
              <a:buFont typeface="Arial" pitchFamily="34" charset="0"/>
              <a:buChar char="•"/>
              <a:defRPr/>
            </a:pPr>
            <a:r>
              <a:rPr lang="en-GB" altLang="zh-TW" sz="2000" dirty="0" smtClean="0">
                <a:ea typeface="PMingLiU" pitchFamily="18" charset="-120"/>
              </a:rPr>
              <a:t>3 months: another 20% </a:t>
            </a:r>
          </a:p>
          <a:p>
            <a:pPr lvl="1">
              <a:lnSpc>
                <a:spcPct val="90000"/>
              </a:lnSpc>
              <a:buClrTx/>
              <a:buSzPct val="75000"/>
              <a:buFont typeface="Arial" pitchFamily="34" charset="0"/>
              <a:buChar char="•"/>
              <a:defRPr/>
            </a:pPr>
            <a:r>
              <a:rPr lang="en-GB" altLang="zh-TW" sz="2000" dirty="0" smtClean="0">
                <a:ea typeface="PMingLiU" pitchFamily="18" charset="-120"/>
              </a:rPr>
              <a:t>6 months: further 10–20%</a:t>
            </a:r>
          </a:p>
          <a:p>
            <a:pPr algn="just">
              <a:lnSpc>
                <a:spcPct val="90000"/>
              </a:lnSpc>
              <a:buClrTx/>
              <a:buSzPct val="75000"/>
              <a:buFont typeface="Arial" pitchFamily="34" charset="0"/>
              <a:buChar char="•"/>
              <a:defRPr/>
            </a:pPr>
            <a:r>
              <a:rPr lang="en-GB" altLang="zh-TW" dirty="0" smtClean="0">
                <a:solidFill>
                  <a:srgbClr val="000066"/>
                </a:solidFill>
                <a:ea typeface="PMingLiU" pitchFamily="18" charset="-120"/>
              </a:rPr>
              <a:t>Reasonable to test clozapine monotherapy for 6 months                  </a:t>
            </a:r>
            <a:r>
              <a:rPr lang="en-GB" altLang="zh-TW" sz="1600" i="1" dirty="0" err="1" smtClean="0">
                <a:ea typeface="PMingLiU" pitchFamily="18" charset="-120"/>
              </a:rPr>
              <a:t>Kerwin</a:t>
            </a:r>
            <a:r>
              <a:rPr lang="en-GB" altLang="zh-TW" sz="1600" i="1" dirty="0" smtClean="0">
                <a:ea typeface="PMingLiU" pitchFamily="18" charset="-120"/>
              </a:rPr>
              <a:t> &amp; </a:t>
            </a:r>
            <a:r>
              <a:rPr lang="en-GB" altLang="zh-TW" sz="1600" i="1" dirty="0" err="1" smtClean="0">
                <a:ea typeface="PMingLiU" pitchFamily="18" charset="-120"/>
              </a:rPr>
              <a:t>Bolonna</a:t>
            </a:r>
            <a:r>
              <a:rPr lang="en-GB" altLang="zh-TW" sz="1600" i="1" dirty="0" smtClean="0">
                <a:ea typeface="PMingLiU" pitchFamily="18" charset="-120"/>
              </a:rPr>
              <a:t> </a:t>
            </a:r>
            <a:r>
              <a:rPr lang="en-GB" altLang="zh-TW" sz="1600" i="1" dirty="0" err="1" smtClean="0">
                <a:ea typeface="PMingLiU" pitchFamily="18" charset="-120"/>
              </a:rPr>
              <a:t>Adv</a:t>
            </a:r>
            <a:r>
              <a:rPr lang="en-GB" altLang="zh-TW" sz="1600" i="1" dirty="0" smtClean="0">
                <a:ea typeface="PMingLiU" pitchFamily="18" charset="-120"/>
              </a:rPr>
              <a:t> </a:t>
            </a:r>
            <a:r>
              <a:rPr lang="en-GB" altLang="zh-TW" sz="1600" i="1" dirty="0" err="1" smtClean="0">
                <a:ea typeface="PMingLiU" pitchFamily="18" charset="-120"/>
              </a:rPr>
              <a:t>Psychiatr</a:t>
            </a:r>
            <a:r>
              <a:rPr lang="en-GB" altLang="zh-TW" sz="1600" i="1" dirty="0" smtClean="0">
                <a:ea typeface="PMingLiU" pitchFamily="18" charset="-120"/>
              </a:rPr>
              <a:t> Treat 2005;11:101–6</a:t>
            </a:r>
          </a:p>
          <a:p>
            <a:pPr>
              <a:lnSpc>
                <a:spcPct val="90000"/>
              </a:lnSpc>
              <a:buClr>
                <a:srgbClr val="008080"/>
              </a:buClr>
              <a:buSzPct val="75000"/>
              <a:buFont typeface="Monotype Sorts" charset="2"/>
              <a:buNone/>
              <a:defRPr/>
            </a:pPr>
            <a:endParaRPr lang="en-GB"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7772400" cy="1143000"/>
          </a:xfrm>
        </p:spPr>
        <p:txBody>
          <a:bodyPr/>
          <a:lstStyle/>
          <a:p>
            <a:pPr algn="ctr">
              <a:defRPr/>
            </a:pPr>
            <a:r>
              <a:rPr lang="en-GB" dirty="0" smtClean="0">
                <a:solidFill>
                  <a:srgbClr val="000066"/>
                </a:solidFill>
                <a:latin typeface="+mn-lt"/>
              </a:rPr>
              <a:t>ANTIPSYCHOTIC SIDE EFFECTS</a:t>
            </a:r>
            <a:endParaRPr lang="en-GB" dirty="0">
              <a:solidFill>
                <a:srgbClr val="000066"/>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381000"/>
            <a:ext cx="8686800" cy="914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69" tIns="46034" rIns="92069" bIns="46034" anchor="ctr"/>
          <a:lstStyle/>
          <a:p>
            <a:pPr algn="ctr"/>
            <a:r>
              <a:rPr lang="en-GB" sz="2800" smtClean="0">
                <a:solidFill>
                  <a:srgbClr val="000066"/>
                </a:solidFill>
                <a:latin typeface="Tahoma" pitchFamily="34" charset="0"/>
              </a:rPr>
              <a:t>AFFINITY FOR D</a:t>
            </a:r>
            <a:r>
              <a:rPr lang="en-GB" sz="2800" baseline="-25000" smtClean="0">
                <a:solidFill>
                  <a:srgbClr val="000066"/>
                </a:solidFill>
                <a:latin typeface="Tahoma" pitchFamily="34" charset="0"/>
              </a:rPr>
              <a:t>2 </a:t>
            </a:r>
            <a:r>
              <a:rPr lang="en-GB" sz="2800" smtClean="0">
                <a:solidFill>
                  <a:srgbClr val="000066"/>
                </a:solidFill>
                <a:latin typeface="Tahoma" pitchFamily="34" charset="0"/>
              </a:rPr>
              <a:t>RECEPTORS &amp; CLINICAL POTENCY</a:t>
            </a:r>
            <a:endParaRPr lang="en-GB" sz="2800" smtClean="0">
              <a:solidFill>
                <a:srgbClr val="000066"/>
              </a:solidFill>
            </a:endParaRPr>
          </a:p>
        </p:txBody>
      </p:sp>
      <p:sp>
        <p:nvSpPr>
          <p:cNvPr id="26627" name="Rectangle 3"/>
          <p:cNvSpPr>
            <a:spLocks noChangeArrowheads="1"/>
          </p:cNvSpPr>
          <p:nvPr/>
        </p:nvSpPr>
        <p:spPr bwMode="auto">
          <a:xfrm>
            <a:off x="68263" y="1385888"/>
            <a:ext cx="960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9" tIns="46034" rIns="92069" bIns="46034">
            <a:spAutoFit/>
          </a:bodyPr>
          <a:lstStyle/>
          <a:p>
            <a:r>
              <a:rPr lang="en-GB" sz="1800" b="1">
                <a:solidFill>
                  <a:schemeClr val="tx1"/>
                </a:solidFill>
                <a:latin typeface="Arial" pitchFamily="34" charset="0"/>
              </a:rPr>
              <a:t>IC</a:t>
            </a:r>
            <a:r>
              <a:rPr lang="en-GB" sz="1800" b="1" baseline="-25000">
                <a:solidFill>
                  <a:schemeClr val="tx1"/>
                </a:solidFill>
                <a:latin typeface="Arial" pitchFamily="34" charset="0"/>
              </a:rPr>
              <a:t>50</a:t>
            </a:r>
            <a:r>
              <a:rPr lang="en-GB" sz="1800" b="1">
                <a:solidFill>
                  <a:schemeClr val="tx1"/>
                </a:solidFill>
                <a:latin typeface="Arial" pitchFamily="34" charset="0"/>
              </a:rPr>
              <a:t> </a:t>
            </a:r>
            <a:br>
              <a:rPr lang="en-GB" sz="1800" b="1">
                <a:solidFill>
                  <a:schemeClr val="tx1"/>
                </a:solidFill>
                <a:latin typeface="Arial" pitchFamily="34" charset="0"/>
              </a:rPr>
            </a:br>
            <a:r>
              <a:rPr lang="en-GB" sz="1800" b="1">
                <a:solidFill>
                  <a:schemeClr val="tx1"/>
                </a:solidFill>
                <a:latin typeface="Arial" pitchFamily="34" charset="0"/>
              </a:rPr>
              <a:t>(mol/l)</a:t>
            </a:r>
          </a:p>
        </p:txBody>
      </p:sp>
      <p:sp>
        <p:nvSpPr>
          <p:cNvPr id="26628" name="Rectangle 4"/>
          <p:cNvSpPr>
            <a:spLocks noChangeArrowheads="1"/>
          </p:cNvSpPr>
          <p:nvPr/>
        </p:nvSpPr>
        <p:spPr bwMode="auto">
          <a:xfrm>
            <a:off x="1447800" y="5867400"/>
            <a:ext cx="6953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9" tIns="46034" rIns="92069" bIns="46034">
            <a:spAutoFit/>
          </a:bodyPr>
          <a:lstStyle/>
          <a:p>
            <a:pPr algn="ctr"/>
            <a:r>
              <a:rPr lang="en-GB" sz="1800">
                <a:solidFill>
                  <a:schemeClr val="tx1"/>
                </a:solidFill>
              </a:rPr>
              <a:t>Range and average clinical dose </a:t>
            </a:r>
          </a:p>
          <a:p>
            <a:pPr algn="ctr"/>
            <a:r>
              <a:rPr lang="en-GB" sz="1800">
                <a:solidFill>
                  <a:schemeClr val="tx1"/>
                </a:solidFill>
              </a:rPr>
              <a:t>for controlling schizophrenia (mg/day)</a:t>
            </a:r>
            <a:endParaRPr lang="en-GB" sz="1800" b="1">
              <a:solidFill>
                <a:schemeClr val="tx1"/>
              </a:solidFill>
              <a:latin typeface="Arial" pitchFamily="34" charset="0"/>
            </a:endParaRPr>
          </a:p>
        </p:txBody>
      </p:sp>
      <p:sp>
        <p:nvSpPr>
          <p:cNvPr id="26629" name="Rectangle 5"/>
          <p:cNvSpPr>
            <a:spLocks noChangeArrowheads="1"/>
          </p:cNvSpPr>
          <p:nvPr/>
        </p:nvSpPr>
        <p:spPr bwMode="auto">
          <a:xfrm>
            <a:off x="7008813" y="2592388"/>
            <a:ext cx="1843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Prochlorperazine</a:t>
            </a:r>
          </a:p>
        </p:txBody>
      </p:sp>
      <p:sp>
        <p:nvSpPr>
          <p:cNvPr id="26630" name="Rectangle 6"/>
          <p:cNvSpPr>
            <a:spLocks noChangeArrowheads="1"/>
          </p:cNvSpPr>
          <p:nvPr/>
        </p:nvSpPr>
        <p:spPr bwMode="auto">
          <a:xfrm>
            <a:off x="7700963" y="2344738"/>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Thioridazine</a:t>
            </a:r>
          </a:p>
        </p:txBody>
      </p:sp>
      <p:sp>
        <p:nvSpPr>
          <p:cNvPr id="26631" name="Rectangle 7"/>
          <p:cNvSpPr>
            <a:spLocks noChangeArrowheads="1"/>
          </p:cNvSpPr>
          <p:nvPr/>
        </p:nvSpPr>
        <p:spPr bwMode="auto">
          <a:xfrm>
            <a:off x="7897813" y="2079625"/>
            <a:ext cx="1209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Trazodone</a:t>
            </a:r>
          </a:p>
        </p:txBody>
      </p:sp>
      <p:sp>
        <p:nvSpPr>
          <p:cNvPr id="26632" name="Freeform 8"/>
          <p:cNvSpPr>
            <a:spLocks/>
          </p:cNvSpPr>
          <p:nvPr/>
        </p:nvSpPr>
        <p:spPr bwMode="auto">
          <a:xfrm>
            <a:off x="1347788" y="1571625"/>
            <a:ext cx="7483475" cy="3937000"/>
          </a:xfrm>
          <a:custGeom>
            <a:avLst/>
            <a:gdLst>
              <a:gd name="T0" fmla="*/ 0 w 4714"/>
              <a:gd name="T1" fmla="*/ 0 h 2480"/>
              <a:gd name="T2" fmla="*/ 0 w 4714"/>
              <a:gd name="T3" fmla="*/ 2147483647 h 2480"/>
              <a:gd name="T4" fmla="*/ 2147483647 w 4714"/>
              <a:gd name="T5" fmla="*/ 2147483647 h 2480"/>
              <a:gd name="T6" fmla="*/ 0 60000 65536"/>
              <a:gd name="T7" fmla="*/ 0 60000 65536"/>
              <a:gd name="T8" fmla="*/ 0 60000 65536"/>
            </a:gdLst>
            <a:ahLst/>
            <a:cxnLst>
              <a:cxn ang="T6">
                <a:pos x="T0" y="T1"/>
              </a:cxn>
              <a:cxn ang="T7">
                <a:pos x="T2" y="T3"/>
              </a:cxn>
              <a:cxn ang="T8">
                <a:pos x="T4" y="T5"/>
              </a:cxn>
            </a:cxnLst>
            <a:rect l="0" t="0" r="r" b="b"/>
            <a:pathLst>
              <a:path w="4714" h="2480">
                <a:moveTo>
                  <a:pt x="0" y="0"/>
                </a:moveTo>
                <a:lnTo>
                  <a:pt x="0" y="2479"/>
                </a:lnTo>
                <a:lnTo>
                  <a:pt x="4713" y="2479"/>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3" name="Line 9"/>
          <p:cNvSpPr>
            <a:spLocks noChangeShapeType="1"/>
          </p:cNvSpPr>
          <p:nvPr/>
        </p:nvSpPr>
        <p:spPr bwMode="auto">
          <a:xfrm flipV="1">
            <a:off x="1600200" y="1647825"/>
            <a:ext cx="7124700" cy="3714750"/>
          </a:xfrm>
          <a:prstGeom prst="line">
            <a:avLst/>
          </a:prstGeom>
          <a:noFill/>
          <a:ln w="50800">
            <a:solidFill>
              <a:srgbClr val="CA020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4" name="Line 10"/>
          <p:cNvSpPr>
            <a:spLocks noChangeShapeType="1"/>
          </p:cNvSpPr>
          <p:nvPr/>
        </p:nvSpPr>
        <p:spPr bwMode="auto">
          <a:xfrm>
            <a:off x="1792288" y="5086350"/>
            <a:ext cx="6604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5" name="Line 11"/>
          <p:cNvSpPr>
            <a:spLocks noChangeShapeType="1"/>
          </p:cNvSpPr>
          <p:nvPr/>
        </p:nvSpPr>
        <p:spPr bwMode="auto">
          <a:xfrm>
            <a:off x="2201863" y="4651375"/>
            <a:ext cx="11811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6" name="Line 12"/>
          <p:cNvSpPr>
            <a:spLocks noChangeShapeType="1"/>
          </p:cNvSpPr>
          <p:nvPr/>
        </p:nvSpPr>
        <p:spPr bwMode="auto">
          <a:xfrm>
            <a:off x="3240088" y="4286250"/>
            <a:ext cx="8858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7" name="Line 13"/>
          <p:cNvSpPr>
            <a:spLocks noChangeShapeType="1"/>
          </p:cNvSpPr>
          <p:nvPr/>
        </p:nvSpPr>
        <p:spPr bwMode="auto">
          <a:xfrm>
            <a:off x="3294063" y="4184650"/>
            <a:ext cx="109537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8" name="Line 14"/>
          <p:cNvSpPr>
            <a:spLocks noChangeShapeType="1"/>
          </p:cNvSpPr>
          <p:nvPr/>
        </p:nvSpPr>
        <p:spPr bwMode="auto">
          <a:xfrm>
            <a:off x="3640138" y="3984625"/>
            <a:ext cx="86677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9" name="Line 15"/>
          <p:cNvSpPr>
            <a:spLocks noChangeShapeType="1"/>
          </p:cNvSpPr>
          <p:nvPr/>
        </p:nvSpPr>
        <p:spPr bwMode="auto">
          <a:xfrm>
            <a:off x="4341813" y="3822700"/>
            <a:ext cx="454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0" name="Line 16"/>
          <p:cNvSpPr>
            <a:spLocks noChangeShapeType="1"/>
          </p:cNvSpPr>
          <p:nvPr/>
        </p:nvSpPr>
        <p:spPr bwMode="auto">
          <a:xfrm>
            <a:off x="4437063" y="3714750"/>
            <a:ext cx="9112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1" name="Line 17"/>
          <p:cNvSpPr>
            <a:spLocks noChangeShapeType="1"/>
          </p:cNvSpPr>
          <p:nvPr/>
        </p:nvSpPr>
        <p:spPr bwMode="auto">
          <a:xfrm>
            <a:off x="4938713" y="3429000"/>
            <a:ext cx="7493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2" name="Line 18"/>
          <p:cNvSpPr>
            <a:spLocks noChangeShapeType="1"/>
          </p:cNvSpPr>
          <p:nvPr/>
        </p:nvSpPr>
        <p:spPr bwMode="auto">
          <a:xfrm>
            <a:off x="5351463" y="3162300"/>
            <a:ext cx="6921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3" name="Line 19"/>
          <p:cNvSpPr>
            <a:spLocks noChangeShapeType="1"/>
          </p:cNvSpPr>
          <p:nvPr/>
        </p:nvSpPr>
        <p:spPr bwMode="auto">
          <a:xfrm>
            <a:off x="5507038" y="3022600"/>
            <a:ext cx="7937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4" name="Line 20"/>
          <p:cNvSpPr>
            <a:spLocks noChangeShapeType="1"/>
          </p:cNvSpPr>
          <p:nvPr/>
        </p:nvSpPr>
        <p:spPr bwMode="auto">
          <a:xfrm>
            <a:off x="6253163" y="2762250"/>
            <a:ext cx="80327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5" name="Line 21"/>
          <p:cNvSpPr>
            <a:spLocks noChangeShapeType="1"/>
          </p:cNvSpPr>
          <p:nvPr/>
        </p:nvSpPr>
        <p:spPr bwMode="auto">
          <a:xfrm>
            <a:off x="6100763" y="2711450"/>
            <a:ext cx="8509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6" name="Line 22"/>
          <p:cNvSpPr>
            <a:spLocks noChangeShapeType="1"/>
          </p:cNvSpPr>
          <p:nvPr/>
        </p:nvSpPr>
        <p:spPr bwMode="auto">
          <a:xfrm>
            <a:off x="6843713" y="2320925"/>
            <a:ext cx="100647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7" name="Line 23"/>
          <p:cNvSpPr>
            <a:spLocks noChangeShapeType="1"/>
          </p:cNvSpPr>
          <p:nvPr/>
        </p:nvSpPr>
        <p:spPr bwMode="auto">
          <a:xfrm>
            <a:off x="7402513" y="2162175"/>
            <a:ext cx="409575" cy="317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8" name="Line 24"/>
          <p:cNvSpPr>
            <a:spLocks noChangeShapeType="1"/>
          </p:cNvSpPr>
          <p:nvPr/>
        </p:nvSpPr>
        <p:spPr bwMode="auto">
          <a:xfrm flipH="1">
            <a:off x="7697788" y="2130425"/>
            <a:ext cx="4191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9" name="Line 25"/>
          <p:cNvSpPr>
            <a:spLocks noChangeShapeType="1"/>
          </p:cNvSpPr>
          <p:nvPr/>
        </p:nvSpPr>
        <p:spPr bwMode="auto">
          <a:xfrm flipH="1">
            <a:off x="8126413" y="1882775"/>
            <a:ext cx="4889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50" name="Oval 26"/>
          <p:cNvSpPr>
            <a:spLocks noChangeArrowheads="1"/>
          </p:cNvSpPr>
          <p:nvPr/>
        </p:nvSpPr>
        <p:spPr bwMode="auto">
          <a:xfrm>
            <a:off x="3538538" y="422910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1" name="Oval 27"/>
          <p:cNvSpPr>
            <a:spLocks noChangeArrowheads="1"/>
          </p:cNvSpPr>
          <p:nvPr/>
        </p:nvSpPr>
        <p:spPr bwMode="auto">
          <a:xfrm>
            <a:off x="3808413" y="4124325"/>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2" name="Oval 28"/>
          <p:cNvSpPr>
            <a:spLocks noChangeArrowheads="1"/>
          </p:cNvSpPr>
          <p:nvPr/>
        </p:nvSpPr>
        <p:spPr bwMode="auto">
          <a:xfrm>
            <a:off x="4138613" y="393065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3" name="Oval 29"/>
          <p:cNvSpPr>
            <a:spLocks noChangeArrowheads="1"/>
          </p:cNvSpPr>
          <p:nvPr/>
        </p:nvSpPr>
        <p:spPr bwMode="auto">
          <a:xfrm>
            <a:off x="3043238" y="460375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4" name="Oval 30"/>
          <p:cNvSpPr>
            <a:spLocks noChangeArrowheads="1"/>
          </p:cNvSpPr>
          <p:nvPr/>
        </p:nvSpPr>
        <p:spPr bwMode="auto">
          <a:xfrm>
            <a:off x="4570413" y="377825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5" name="Oval 31"/>
          <p:cNvSpPr>
            <a:spLocks noChangeArrowheads="1"/>
          </p:cNvSpPr>
          <p:nvPr/>
        </p:nvSpPr>
        <p:spPr bwMode="auto">
          <a:xfrm>
            <a:off x="4862513" y="3673475"/>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6" name="Oval 32"/>
          <p:cNvSpPr>
            <a:spLocks noChangeArrowheads="1"/>
          </p:cNvSpPr>
          <p:nvPr/>
        </p:nvSpPr>
        <p:spPr bwMode="auto">
          <a:xfrm>
            <a:off x="5402263" y="3387725"/>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7" name="Oval 33"/>
          <p:cNvSpPr>
            <a:spLocks noChangeArrowheads="1"/>
          </p:cNvSpPr>
          <p:nvPr/>
        </p:nvSpPr>
        <p:spPr bwMode="auto">
          <a:xfrm>
            <a:off x="5684838" y="3108325"/>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8" name="Oval 34"/>
          <p:cNvSpPr>
            <a:spLocks noChangeArrowheads="1"/>
          </p:cNvSpPr>
          <p:nvPr/>
        </p:nvSpPr>
        <p:spPr bwMode="auto">
          <a:xfrm>
            <a:off x="5843588" y="2981325"/>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9" name="Oval 35"/>
          <p:cNvSpPr>
            <a:spLocks noChangeArrowheads="1"/>
          </p:cNvSpPr>
          <p:nvPr/>
        </p:nvSpPr>
        <p:spPr bwMode="auto">
          <a:xfrm>
            <a:off x="6526213" y="2663825"/>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0" name="Oval 36"/>
          <p:cNvSpPr>
            <a:spLocks noChangeArrowheads="1"/>
          </p:cNvSpPr>
          <p:nvPr/>
        </p:nvSpPr>
        <p:spPr bwMode="auto">
          <a:xfrm>
            <a:off x="6716713" y="271780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1" name="Oval 37"/>
          <p:cNvSpPr>
            <a:spLocks noChangeArrowheads="1"/>
          </p:cNvSpPr>
          <p:nvPr/>
        </p:nvSpPr>
        <p:spPr bwMode="auto">
          <a:xfrm>
            <a:off x="7634288" y="245110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2" name="Oval 38"/>
          <p:cNvSpPr>
            <a:spLocks noChangeArrowheads="1"/>
          </p:cNvSpPr>
          <p:nvPr/>
        </p:nvSpPr>
        <p:spPr bwMode="auto">
          <a:xfrm>
            <a:off x="7453313" y="2263775"/>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3" name="Oval 39"/>
          <p:cNvSpPr>
            <a:spLocks noChangeArrowheads="1"/>
          </p:cNvSpPr>
          <p:nvPr/>
        </p:nvSpPr>
        <p:spPr bwMode="auto">
          <a:xfrm>
            <a:off x="7589838" y="211455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4" name="Line 40"/>
          <p:cNvSpPr>
            <a:spLocks noChangeShapeType="1"/>
          </p:cNvSpPr>
          <p:nvPr/>
        </p:nvSpPr>
        <p:spPr bwMode="auto">
          <a:xfrm>
            <a:off x="8459788" y="1971675"/>
            <a:ext cx="698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65" name="Line 41"/>
          <p:cNvSpPr>
            <a:spLocks noChangeShapeType="1"/>
          </p:cNvSpPr>
          <p:nvPr/>
        </p:nvSpPr>
        <p:spPr bwMode="auto">
          <a:xfrm>
            <a:off x="8459788" y="1784350"/>
            <a:ext cx="698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66" name="Line 42"/>
          <p:cNvSpPr>
            <a:spLocks noChangeShapeType="1"/>
          </p:cNvSpPr>
          <p:nvPr/>
        </p:nvSpPr>
        <p:spPr bwMode="auto">
          <a:xfrm>
            <a:off x="8497888" y="1787525"/>
            <a:ext cx="0" cy="1841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67" name="Oval 43"/>
          <p:cNvSpPr>
            <a:spLocks noChangeArrowheads="1"/>
          </p:cNvSpPr>
          <p:nvPr/>
        </p:nvSpPr>
        <p:spPr bwMode="auto">
          <a:xfrm>
            <a:off x="8447088" y="183515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8" name="Line 44"/>
          <p:cNvSpPr>
            <a:spLocks noChangeShapeType="1"/>
          </p:cNvSpPr>
          <p:nvPr/>
        </p:nvSpPr>
        <p:spPr bwMode="auto">
          <a:xfrm>
            <a:off x="7888288" y="2051050"/>
            <a:ext cx="698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69" name="Line 45"/>
          <p:cNvSpPr>
            <a:spLocks noChangeShapeType="1"/>
          </p:cNvSpPr>
          <p:nvPr/>
        </p:nvSpPr>
        <p:spPr bwMode="auto">
          <a:xfrm>
            <a:off x="7888288" y="2219325"/>
            <a:ext cx="698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70" name="Line 46"/>
          <p:cNvSpPr>
            <a:spLocks noChangeShapeType="1"/>
          </p:cNvSpPr>
          <p:nvPr/>
        </p:nvSpPr>
        <p:spPr bwMode="auto">
          <a:xfrm>
            <a:off x="7923213" y="2051050"/>
            <a:ext cx="0" cy="1651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71" name="Oval 47"/>
          <p:cNvSpPr>
            <a:spLocks noChangeArrowheads="1"/>
          </p:cNvSpPr>
          <p:nvPr/>
        </p:nvSpPr>
        <p:spPr bwMode="auto">
          <a:xfrm>
            <a:off x="7881938" y="208280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2" name="Oval 48"/>
          <p:cNvSpPr>
            <a:spLocks noChangeArrowheads="1"/>
          </p:cNvSpPr>
          <p:nvPr/>
        </p:nvSpPr>
        <p:spPr bwMode="auto">
          <a:xfrm>
            <a:off x="2147888" y="5035550"/>
            <a:ext cx="92075" cy="9207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3" name="Line 49"/>
          <p:cNvSpPr>
            <a:spLocks noChangeShapeType="1"/>
          </p:cNvSpPr>
          <p:nvPr/>
        </p:nvSpPr>
        <p:spPr bwMode="auto">
          <a:xfrm>
            <a:off x="1347788" y="5514975"/>
            <a:ext cx="0" cy="1111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74" name="Line 50"/>
          <p:cNvSpPr>
            <a:spLocks noChangeShapeType="1"/>
          </p:cNvSpPr>
          <p:nvPr/>
        </p:nvSpPr>
        <p:spPr bwMode="auto">
          <a:xfrm>
            <a:off x="2751138" y="5514975"/>
            <a:ext cx="0" cy="1111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75" name="Line 51"/>
          <p:cNvSpPr>
            <a:spLocks noChangeShapeType="1"/>
          </p:cNvSpPr>
          <p:nvPr/>
        </p:nvSpPr>
        <p:spPr bwMode="auto">
          <a:xfrm>
            <a:off x="4560888" y="5514975"/>
            <a:ext cx="0" cy="1111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76" name="Line 52"/>
          <p:cNvSpPr>
            <a:spLocks noChangeShapeType="1"/>
          </p:cNvSpPr>
          <p:nvPr/>
        </p:nvSpPr>
        <p:spPr bwMode="auto">
          <a:xfrm>
            <a:off x="6469063" y="5514975"/>
            <a:ext cx="0" cy="1111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77" name="Line 53"/>
          <p:cNvSpPr>
            <a:spLocks noChangeShapeType="1"/>
          </p:cNvSpPr>
          <p:nvPr/>
        </p:nvSpPr>
        <p:spPr bwMode="auto">
          <a:xfrm>
            <a:off x="8323263" y="5510213"/>
            <a:ext cx="0" cy="1111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78" name="Line 54"/>
          <p:cNvSpPr>
            <a:spLocks noChangeShapeType="1"/>
          </p:cNvSpPr>
          <p:nvPr/>
        </p:nvSpPr>
        <p:spPr bwMode="auto">
          <a:xfrm>
            <a:off x="1231900" y="4945063"/>
            <a:ext cx="11271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79" name="Line 55"/>
          <p:cNvSpPr>
            <a:spLocks noChangeShapeType="1"/>
          </p:cNvSpPr>
          <p:nvPr/>
        </p:nvSpPr>
        <p:spPr bwMode="auto">
          <a:xfrm>
            <a:off x="1231900" y="3830638"/>
            <a:ext cx="11271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80" name="Line 56"/>
          <p:cNvSpPr>
            <a:spLocks noChangeShapeType="1"/>
          </p:cNvSpPr>
          <p:nvPr/>
        </p:nvSpPr>
        <p:spPr bwMode="auto">
          <a:xfrm>
            <a:off x="1231900" y="2716213"/>
            <a:ext cx="11271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81" name="Line 57"/>
          <p:cNvSpPr>
            <a:spLocks noChangeShapeType="1"/>
          </p:cNvSpPr>
          <p:nvPr/>
        </p:nvSpPr>
        <p:spPr bwMode="auto">
          <a:xfrm>
            <a:off x="1231900" y="1570038"/>
            <a:ext cx="11271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82" name="Rectangle 58"/>
          <p:cNvSpPr>
            <a:spLocks noChangeArrowheads="1"/>
          </p:cNvSpPr>
          <p:nvPr/>
        </p:nvSpPr>
        <p:spPr bwMode="auto">
          <a:xfrm>
            <a:off x="1101725" y="564673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pPr algn="ctr"/>
            <a:r>
              <a:rPr lang="en-GB" sz="1800" b="1">
                <a:solidFill>
                  <a:schemeClr val="tx1"/>
                </a:solidFill>
                <a:latin typeface="Arial" pitchFamily="34" charset="0"/>
              </a:rPr>
              <a:t>0.1</a:t>
            </a:r>
          </a:p>
        </p:txBody>
      </p:sp>
      <p:sp>
        <p:nvSpPr>
          <p:cNvPr id="26683" name="Rectangle 59"/>
          <p:cNvSpPr>
            <a:spLocks noChangeArrowheads="1"/>
          </p:cNvSpPr>
          <p:nvPr/>
        </p:nvSpPr>
        <p:spPr bwMode="auto">
          <a:xfrm>
            <a:off x="2603500" y="56467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pPr algn="ctr"/>
            <a:r>
              <a:rPr lang="en-GB" sz="1800" b="1">
                <a:solidFill>
                  <a:schemeClr val="tx1"/>
                </a:solidFill>
                <a:latin typeface="Arial" pitchFamily="34" charset="0"/>
              </a:rPr>
              <a:t>1</a:t>
            </a:r>
          </a:p>
        </p:txBody>
      </p:sp>
      <p:sp>
        <p:nvSpPr>
          <p:cNvPr id="26684" name="Rectangle 60"/>
          <p:cNvSpPr>
            <a:spLocks noChangeArrowheads="1"/>
          </p:cNvSpPr>
          <p:nvPr/>
        </p:nvSpPr>
        <p:spPr bwMode="auto">
          <a:xfrm>
            <a:off x="4346575" y="56467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pPr algn="ctr"/>
            <a:r>
              <a:rPr lang="en-GB" sz="1800" b="1">
                <a:solidFill>
                  <a:schemeClr val="tx1"/>
                </a:solidFill>
                <a:latin typeface="Arial" pitchFamily="34" charset="0"/>
              </a:rPr>
              <a:t>10</a:t>
            </a:r>
          </a:p>
        </p:txBody>
      </p:sp>
      <p:sp>
        <p:nvSpPr>
          <p:cNvPr id="26685" name="Rectangle 61"/>
          <p:cNvSpPr>
            <a:spLocks noChangeArrowheads="1"/>
          </p:cNvSpPr>
          <p:nvPr/>
        </p:nvSpPr>
        <p:spPr bwMode="auto">
          <a:xfrm>
            <a:off x="6188075" y="564673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pPr algn="ctr"/>
            <a:r>
              <a:rPr lang="en-GB" sz="1800" b="1">
                <a:solidFill>
                  <a:schemeClr val="tx1"/>
                </a:solidFill>
                <a:latin typeface="Arial" pitchFamily="34" charset="0"/>
              </a:rPr>
              <a:t>100</a:t>
            </a:r>
          </a:p>
        </p:txBody>
      </p:sp>
      <p:sp>
        <p:nvSpPr>
          <p:cNvPr id="26686" name="Rectangle 62"/>
          <p:cNvSpPr>
            <a:spLocks noChangeArrowheads="1"/>
          </p:cNvSpPr>
          <p:nvPr/>
        </p:nvSpPr>
        <p:spPr bwMode="auto">
          <a:xfrm>
            <a:off x="7978775" y="567213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pPr algn="ctr"/>
            <a:r>
              <a:rPr lang="en-GB" sz="1800" b="1">
                <a:solidFill>
                  <a:schemeClr val="tx1"/>
                </a:solidFill>
                <a:latin typeface="Arial" pitchFamily="34" charset="0"/>
              </a:rPr>
              <a:t>1000</a:t>
            </a:r>
          </a:p>
        </p:txBody>
      </p:sp>
      <p:sp>
        <p:nvSpPr>
          <p:cNvPr id="26687" name="Rectangle 63"/>
          <p:cNvSpPr>
            <a:spLocks noChangeArrowheads="1"/>
          </p:cNvSpPr>
          <p:nvPr/>
        </p:nvSpPr>
        <p:spPr bwMode="auto">
          <a:xfrm>
            <a:off x="695325" y="1389063"/>
            <a:ext cx="573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pPr algn="r"/>
            <a:r>
              <a:rPr lang="en-GB" sz="1800" b="1">
                <a:solidFill>
                  <a:schemeClr val="tx1"/>
                </a:solidFill>
                <a:latin typeface="Arial" pitchFamily="34" charset="0"/>
              </a:rPr>
              <a:t>10</a:t>
            </a:r>
            <a:r>
              <a:rPr lang="en-GB" sz="1800" b="1" baseline="30000">
                <a:solidFill>
                  <a:schemeClr val="tx1"/>
                </a:solidFill>
                <a:latin typeface="Arial" pitchFamily="34" charset="0"/>
              </a:rPr>
              <a:t>-7</a:t>
            </a:r>
          </a:p>
        </p:txBody>
      </p:sp>
      <p:sp>
        <p:nvSpPr>
          <p:cNvPr id="26688" name="Rectangle 64"/>
          <p:cNvSpPr>
            <a:spLocks noChangeArrowheads="1"/>
          </p:cNvSpPr>
          <p:nvPr/>
        </p:nvSpPr>
        <p:spPr bwMode="auto">
          <a:xfrm>
            <a:off x="695325" y="2522538"/>
            <a:ext cx="573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pPr algn="r"/>
            <a:r>
              <a:rPr lang="en-GB" sz="1800" b="1">
                <a:solidFill>
                  <a:schemeClr val="tx1"/>
                </a:solidFill>
                <a:latin typeface="Arial" pitchFamily="34" charset="0"/>
              </a:rPr>
              <a:t>10</a:t>
            </a:r>
            <a:r>
              <a:rPr lang="en-GB" sz="1800" b="1" baseline="30000">
                <a:solidFill>
                  <a:schemeClr val="tx1"/>
                </a:solidFill>
                <a:latin typeface="Arial" pitchFamily="34" charset="0"/>
              </a:rPr>
              <a:t>-8</a:t>
            </a:r>
          </a:p>
        </p:txBody>
      </p:sp>
      <p:sp>
        <p:nvSpPr>
          <p:cNvPr id="26689" name="Rectangle 65"/>
          <p:cNvSpPr>
            <a:spLocks noChangeArrowheads="1"/>
          </p:cNvSpPr>
          <p:nvPr/>
        </p:nvSpPr>
        <p:spPr bwMode="auto">
          <a:xfrm>
            <a:off x="695325" y="3646488"/>
            <a:ext cx="573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pPr algn="r"/>
            <a:r>
              <a:rPr lang="en-GB" sz="1800" b="1">
                <a:solidFill>
                  <a:schemeClr val="tx1"/>
                </a:solidFill>
                <a:latin typeface="Arial" pitchFamily="34" charset="0"/>
              </a:rPr>
              <a:t>10</a:t>
            </a:r>
            <a:r>
              <a:rPr lang="en-GB" sz="1800" b="1" baseline="30000">
                <a:solidFill>
                  <a:schemeClr val="tx1"/>
                </a:solidFill>
                <a:latin typeface="Arial" pitchFamily="34" charset="0"/>
              </a:rPr>
              <a:t>-9</a:t>
            </a:r>
          </a:p>
        </p:txBody>
      </p:sp>
      <p:sp>
        <p:nvSpPr>
          <p:cNvPr id="26690" name="Rectangle 66"/>
          <p:cNvSpPr>
            <a:spLocks noChangeArrowheads="1"/>
          </p:cNvSpPr>
          <p:nvPr/>
        </p:nvSpPr>
        <p:spPr bwMode="auto">
          <a:xfrm>
            <a:off x="611188" y="4760913"/>
            <a:ext cx="657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pPr algn="r"/>
            <a:r>
              <a:rPr lang="en-GB" sz="1800" b="1">
                <a:solidFill>
                  <a:schemeClr val="tx1"/>
                </a:solidFill>
                <a:latin typeface="Arial" pitchFamily="34" charset="0"/>
              </a:rPr>
              <a:t>10</a:t>
            </a:r>
            <a:r>
              <a:rPr lang="en-GB" sz="1800" b="1" baseline="30000">
                <a:solidFill>
                  <a:schemeClr val="tx1"/>
                </a:solidFill>
                <a:latin typeface="Arial" pitchFamily="34" charset="0"/>
              </a:rPr>
              <a:t>-10</a:t>
            </a:r>
          </a:p>
        </p:txBody>
      </p:sp>
      <p:sp>
        <p:nvSpPr>
          <p:cNvPr id="26691" name="Rectangle 67"/>
          <p:cNvSpPr>
            <a:spLocks noChangeArrowheads="1"/>
          </p:cNvSpPr>
          <p:nvPr/>
        </p:nvSpPr>
        <p:spPr bwMode="auto">
          <a:xfrm>
            <a:off x="2417763" y="4922838"/>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Spiroperidol</a:t>
            </a:r>
          </a:p>
        </p:txBody>
      </p:sp>
      <p:sp>
        <p:nvSpPr>
          <p:cNvPr id="26692" name="Rectangle 68"/>
          <p:cNvSpPr>
            <a:spLocks noChangeArrowheads="1"/>
          </p:cNvSpPr>
          <p:nvPr/>
        </p:nvSpPr>
        <p:spPr bwMode="auto">
          <a:xfrm>
            <a:off x="3319463" y="4484688"/>
            <a:ext cx="124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Benperidol</a:t>
            </a:r>
          </a:p>
        </p:txBody>
      </p:sp>
      <p:sp>
        <p:nvSpPr>
          <p:cNvPr id="26693" name="Rectangle 69"/>
          <p:cNvSpPr>
            <a:spLocks noChangeArrowheads="1"/>
          </p:cNvSpPr>
          <p:nvPr/>
        </p:nvSpPr>
        <p:spPr bwMode="auto">
          <a:xfrm>
            <a:off x="4068763" y="4179888"/>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Trifluperidol</a:t>
            </a:r>
          </a:p>
        </p:txBody>
      </p:sp>
      <p:sp>
        <p:nvSpPr>
          <p:cNvPr id="26694" name="Rectangle 70"/>
          <p:cNvSpPr>
            <a:spLocks noChangeArrowheads="1"/>
          </p:cNvSpPr>
          <p:nvPr/>
        </p:nvSpPr>
        <p:spPr bwMode="auto">
          <a:xfrm>
            <a:off x="2170113" y="4002088"/>
            <a:ext cx="1076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Pimozide</a:t>
            </a:r>
          </a:p>
        </p:txBody>
      </p:sp>
      <p:sp>
        <p:nvSpPr>
          <p:cNvPr id="26695" name="Rectangle 71"/>
          <p:cNvSpPr>
            <a:spLocks noChangeArrowheads="1"/>
          </p:cNvSpPr>
          <p:nvPr/>
        </p:nvSpPr>
        <p:spPr bwMode="auto">
          <a:xfrm>
            <a:off x="4475163" y="3843338"/>
            <a:ext cx="1481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Fluphenazine</a:t>
            </a:r>
          </a:p>
        </p:txBody>
      </p:sp>
      <p:sp>
        <p:nvSpPr>
          <p:cNvPr id="26696" name="Rectangle 72"/>
          <p:cNvSpPr>
            <a:spLocks noChangeArrowheads="1"/>
          </p:cNvSpPr>
          <p:nvPr/>
        </p:nvSpPr>
        <p:spPr bwMode="auto">
          <a:xfrm>
            <a:off x="3148013" y="3646488"/>
            <a:ext cx="1211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Droperidol</a:t>
            </a:r>
          </a:p>
        </p:txBody>
      </p:sp>
      <p:sp>
        <p:nvSpPr>
          <p:cNvPr id="26697" name="Rectangle 73"/>
          <p:cNvSpPr>
            <a:spLocks noChangeArrowheads="1"/>
          </p:cNvSpPr>
          <p:nvPr/>
        </p:nvSpPr>
        <p:spPr bwMode="auto">
          <a:xfrm>
            <a:off x="5313363" y="3557588"/>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Haloperidol</a:t>
            </a:r>
          </a:p>
        </p:txBody>
      </p:sp>
      <p:sp>
        <p:nvSpPr>
          <p:cNvPr id="26698" name="Rectangle 74"/>
          <p:cNvSpPr>
            <a:spLocks noChangeArrowheads="1"/>
          </p:cNvSpPr>
          <p:nvPr/>
        </p:nvSpPr>
        <p:spPr bwMode="auto">
          <a:xfrm>
            <a:off x="5656263" y="3265488"/>
            <a:ext cx="1323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Thiothixene</a:t>
            </a:r>
          </a:p>
        </p:txBody>
      </p:sp>
      <p:sp>
        <p:nvSpPr>
          <p:cNvPr id="26699" name="Rectangle 75"/>
          <p:cNvSpPr>
            <a:spLocks noChangeArrowheads="1"/>
          </p:cNvSpPr>
          <p:nvPr/>
        </p:nvSpPr>
        <p:spPr bwMode="auto">
          <a:xfrm>
            <a:off x="6062663" y="2986088"/>
            <a:ext cx="1641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Trifluoperazine</a:t>
            </a:r>
          </a:p>
        </p:txBody>
      </p:sp>
      <p:sp>
        <p:nvSpPr>
          <p:cNvPr id="26700" name="Rectangle 76"/>
          <p:cNvSpPr>
            <a:spLocks noChangeArrowheads="1"/>
          </p:cNvSpPr>
          <p:nvPr/>
        </p:nvSpPr>
        <p:spPr bwMode="auto">
          <a:xfrm>
            <a:off x="4373563" y="2840038"/>
            <a:ext cx="1154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Moperone</a:t>
            </a:r>
          </a:p>
        </p:txBody>
      </p:sp>
      <p:sp>
        <p:nvSpPr>
          <p:cNvPr id="26701" name="Rectangle 77"/>
          <p:cNvSpPr>
            <a:spLocks noChangeArrowheads="1"/>
          </p:cNvSpPr>
          <p:nvPr/>
        </p:nvSpPr>
        <p:spPr bwMode="auto">
          <a:xfrm>
            <a:off x="4938713" y="2528888"/>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Molindone</a:t>
            </a:r>
          </a:p>
        </p:txBody>
      </p:sp>
      <p:sp>
        <p:nvSpPr>
          <p:cNvPr id="26702" name="Rectangle 78"/>
          <p:cNvSpPr>
            <a:spLocks noChangeArrowheads="1"/>
          </p:cNvSpPr>
          <p:nvPr/>
        </p:nvSpPr>
        <p:spPr bwMode="auto">
          <a:xfrm>
            <a:off x="5764213" y="2149475"/>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Clozapine</a:t>
            </a:r>
          </a:p>
        </p:txBody>
      </p:sp>
      <p:sp>
        <p:nvSpPr>
          <p:cNvPr id="26703" name="Rectangle 79"/>
          <p:cNvSpPr>
            <a:spLocks noChangeArrowheads="1"/>
          </p:cNvSpPr>
          <p:nvPr/>
        </p:nvSpPr>
        <p:spPr bwMode="auto">
          <a:xfrm>
            <a:off x="6043613" y="1863725"/>
            <a:ext cx="1730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Chlorpromazine</a:t>
            </a:r>
          </a:p>
        </p:txBody>
      </p:sp>
      <p:sp>
        <p:nvSpPr>
          <p:cNvPr id="26704" name="Rectangle 80"/>
          <p:cNvSpPr>
            <a:spLocks noChangeArrowheads="1"/>
          </p:cNvSpPr>
          <p:nvPr/>
        </p:nvSpPr>
        <p:spPr bwMode="auto">
          <a:xfrm>
            <a:off x="6983413" y="1682750"/>
            <a:ext cx="1211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9" tIns="46034" rIns="92069" bIns="46034">
            <a:spAutoFit/>
          </a:bodyPr>
          <a:lstStyle/>
          <a:p>
            <a:r>
              <a:rPr lang="en-GB" sz="1600" b="1">
                <a:solidFill>
                  <a:schemeClr val="tx1"/>
                </a:solidFill>
                <a:latin typeface="Arial" pitchFamily="34" charset="0"/>
              </a:rPr>
              <a:t>Promazine</a:t>
            </a:r>
          </a:p>
        </p:txBody>
      </p:sp>
      <p:sp>
        <p:nvSpPr>
          <p:cNvPr id="26705" name="Text Box 81"/>
          <p:cNvSpPr txBox="1">
            <a:spLocks noChangeArrowheads="1"/>
          </p:cNvSpPr>
          <p:nvPr/>
        </p:nvSpPr>
        <p:spPr bwMode="auto">
          <a:xfrm>
            <a:off x="7143750" y="6275388"/>
            <a:ext cx="190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i="1">
                <a:solidFill>
                  <a:schemeClr val="tx2"/>
                </a:solidFill>
              </a:rPr>
              <a:t>After Seeman 1986</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442913"/>
            <a:ext cx="8229600" cy="776287"/>
          </a:xfrm>
        </p:spPr>
        <p:txBody>
          <a:bodyPr/>
          <a:lstStyle/>
          <a:p>
            <a:pPr algn="ctr" eaLnBrk="1" hangingPunct="1"/>
            <a:r>
              <a:rPr lang="en-GB" sz="3600" smtClean="0">
                <a:solidFill>
                  <a:srgbClr val="000066"/>
                </a:solidFill>
                <a:latin typeface="Tahoma" pitchFamily="34" charset="0"/>
                <a:cs typeface="Tahoma" pitchFamily="34" charset="0"/>
              </a:rPr>
              <a:t>CLINICAL IMPACT OF SIDE EFFECTS</a:t>
            </a:r>
          </a:p>
        </p:txBody>
      </p:sp>
      <p:sp>
        <p:nvSpPr>
          <p:cNvPr id="107523" name="Rectangle 32"/>
          <p:cNvSpPr>
            <a:spLocks noChangeArrowheads="1"/>
          </p:cNvSpPr>
          <p:nvPr/>
        </p:nvSpPr>
        <p:spPr bwMode="auto">
          <a:xfrm>
            <a:off x="3103563" y="3398838"/>
            <a:ext cx="1252537" cy="993775"/>
          </a:xfrm>
          <a:prstGeom prst="rect">
            <a:avLst/>
          </a:prstGeom>
          <a:solidFill>
            <a:srgbClr val="000066"/>
          </a:solidFill>
          <a:ln>
            <a:headEnd/>
            <a:tailEnd/>
          </a:ln>
        </p:spPr>
        <p:style>
          <a:lnRef idx="2">
            <a:schemeClr val="dk1"/>
          </a:lnRef>
          <a:fillRef idx="1">
            <a:schemeClr val="lt1"/>
          </a:fillRef>
          <a:effectRef idx="0">
            <a:schemeClr val="dk1"/>
          </a:effectRef>
          <a:fontRef idx="minor">
            <a:schemeClr val="dk1"/>
          </a:fontRef>
        </p:style>
        <p:txBody>
          <a:bodyPr/>
          <a:lstStyle/>
          <a:p>
            <a:pPr algn="ctr">
              <a:defRPr/>
            </a:pPr>
            <a:endParaRPr lang="en-GB" altLang="ja-JP" sz="1000" dirty="0">
              <a:solidFill>
                <a:schemeClr val="bg2"/>
              </a:solidFill>
              <a:ea typeface="MS Mincho" pitchFamily="49" charset="-128"/>
              <a:cs typeface="Tahoma" pitchFamily="34" charset="0"/>
            </a:endParaRPr>
          </a:p>
          <a:p>
            <a:pPr algn="ctr">
              <a:defRPr/>
            </a:pPr>
            <a:r>
              <a:rPr lang="en-GB" altLang="ja-JP" dirty="0">
                <a:solidFill>
                  <a:schemeClr val="bg1"/>
                </a:solidFill>
                <a:ea typeface="MS Mincho" pitchFamily="49" charset="-128"/>
                <a:cs typeface="Tahoma" pitchFamily="34" charset="0"/>
              </a:rPr>
              <a:t>ADVERSE EFFECTS</a:t>
            </a:r>
          </a:p>
        </p:txBody>
      </p:sp>
      <p:sp>
        <p:nvSpPr>
          <p:cNvPr id="107524" name="Rectangle 44"/>
          <p:cNvSpPr>
            <a:spLocks noChangeArrowheads="1"/>
          </p:cNvSpPr>
          <p:nvPr/>
        </p:nvSpPr>
        <p:spPr bwMode="auto">
          <a:xfrm>
            <a:off x="457200" y="1509713"/>
            <a:ext cx="1562100" cy="1812925"/>
          </a:xfrm>
          <a:prstGeom prst="rect">
            <a:avLst/>
          </a:prstGeom>
          <a:solidFill>
            <a:schemeClr val="accent3">
              <a:lumMod val="85000"/>
            </a:schemeClr>
          </a:solidFill>
          <a:ln w="38100">
            <a:solidFill>
              <a:schemeClr val="tx2"/>
            </a:solidFill>
            <a:headEnd/>
            <a:tailEnd/>
          </a:ln>
        </p:spPr>
        <p:style>
          <a:lnRef idx="2">
            <a:schemeClr val="dk1"/>
          </a:lnRef>
          <a:fillRef idx="1">
            <a:schemeClr val="lt1"/>
          </a:fillRef>
          <a:effectRef idx="0">
            <a:schemeClr val="dk1"/>
          </a:effectRef>
          <a:fontRef idx="minor">
            <a:schemeClr val="dk1"/>
          </a:fontRef>
        </p:style>
        <p:txBody>
          <a:bodyPr/>
          <a:lstStyle/>
          <a:p>
            <a:pPr algn="ctr">
              <a:defRPr/>
            </a:pPr>
            <a:endParaRPr lang="en-GB" altLang="ja-JP" sz="1200" dirty="0">
              <a:solidFill>
                <a:schemeClr val="bg2"/>
              </a:solidFill>
              <a:ea typeface="MS Mincho" pitchFamily="49" charset="-128"/>
            </a:endParaRPr>
          </a:p>
          <a:p>
            <a:pPr algn="ctr">
              <a:defRPr/>
            </a:pPr>
            <a:endParaRPr lang="en-GB" altLang="ja-JP" sz="700" dirty="0">
              <a:solidFill>
                <a:schemeClr val="bg2"/>
              </a:solidFill>
              <a:ea typeface="MS Mincho" pitchFamily="49" charset="-128"/>
              <a:cs typeface="Tahoma" pitchFamily="34" charset="0"/>
            </a:endParaRPr>
          </a:p>
          <a:p>
            <a:pPr algn="ctr">
              <a:defRPr/>
            </a:pPr>
            <a:r>
              <a:rPr lang="en-GB" altLang="ja-JP" dirty="0">
                <a:solidFill>
                  <a:srgbClr val="000066"/>
                </a:solidFill>
                <a:ea typeface="MS Mincho" pitchFamily="49" charset="-128"/>
                <a:cs typeface="Tahoma" pitchFamily="34" charset="0"/>
              </a:rPr>
              <a:t>Physical morbidity and mortality</a:t>
            </a:r>
            <a:endParaRPr lang="en-GB" altLang="ja-JP" dirty="0">
              <a:solidFill>
                <a:srgbClr val="000066"/>
              </a:solidFill>
              <a:ea typeface="MS PGothic" pitchFamily="34" charset="-128"/>
              <a:cs typeface="Tahoma" pitchFamily="34" charset="0"/>
            </a:endParaRPr>
          </a:p>
        </p:txBody>
      </p:sp>
      <p:sp>
        <p:nvSpPr>
          <p:cNvPr id="107525" name="Rectangle 33"/>
          <p:cNvSpPr>
            <a:spLocks noChangeArrowheads="1"/>
          </p:cNvSpPr>
          <p:nvPr/>
        </p:nvSpPr>
        <p:spPr bwMode="auto">
          <a:xfrm>
            <a:off x="457200" y="4953000"/>
            <a:ext cx="1570038" cy="1085850"/>
          </a:xfrm>
          <a:prstGeom prst="rect">
            <a:avLst/>
          </a:prstGeom>
          <a:solidFill>
            <a:schemeClr val="accent3">
              <a:lumMod val="85000"/>
            </a:schemeClr>
          </a:solidFill>
          <a:ln w="38100">
            <a:headEnd/>
            <a:tailEnd/>
          </a:ln>
        </p:spPr>
        <p:style>
          <a:lnRef idx="2">
            <a:schemeClr val="dk1"/>
          </a:lnRef>
          <a:fillRef idx="1">
            <a:schemeClr val="lt1"/>
          </a:fillRef>
          <a:effectRef idx="0">
            <a:schemeClr val="dk1"/>
          </a:effectRef>
          <a:fontRef idx="minor">
            <a:schemeClr val="dk1"/>
          </a:fontRef>
        </p:style>
        <p:txBody>
          <a:bodyPr/>
          <a:lstStyle/>
          <a:p>
            <a:pPr algn="ctr">
              <a:defRPr/>
            </a:pPr>
            <a:endParaRPr lang="en-GB" altLang="ja-JP" sz="1600" dirty="0">
              <a:solidFill>
                <a:schemeClr val="bg2"/>
              </a:solidFill>
              <a:ea typeface="MS Mincho" pitchFamily="49" charset="-128"/>
              <a:cs typeface="Tahoma" pitchFamily="34" charset="0"/>
            </a:endParaRPr>
          </a:p>
          <a:p>
            <a:pPr algn="ctr">
              <a:defRPr/>
            </a:pPr>
            <a:endParaRPr lang="en-GB" altLang="ja-JP" sz="700" dirty="0">
              <a:solidFill>
                <a:schemeClr val="bg2"/>
              </a:solidFill>
              <a:ea typeface="MS Mincho" pitchFamily="49" charset="-128"/>
              <a:cs typeface="Tahoma" pitchFamily="34" charset="0"/>
            </a:endParaRPr>
          </a:p>
          <a:p>
            <a:pPr algn="ctr">
              <a:defRPr/>
            </a:pPr>
            <a:r>
              <a:rPr lang="en-GB" altLang="ja-JP" dirty="0">
                <a:solidFill>
                  <a:srgbClr val="000066"/>
                </a:solidFill>
                <a:ea typeface="MS Mincho" pitchFamily="49" charset="-128"/>
                <a:cs typeface="Tahoma" pitchFamily="34" charset="0"/>
              </a:rPr>
              <a:t>Stigma</a:t>
            </a:r>
          </a:p>
        </p:txBody>
      </p:sp>
      <p:sp>
        <p:nvSpPr>
          <p:cNvPr id="7" name="Rectangle 41"/>
          <p:cNvSpPr>
            <a:spLocks noChangeArrowheads="1"/>
          </p:cNvSpPr>
          <p:nvPr/>
        </p:nvSpPr>
        <p:spPr bwMode="auto">
          <a:xfrm>
            <a:off x="5219700" y="1555750"/>
            <a:ext cx="1504950" cy="1860550"/>
          </a:xfrm>
          <a:prstGeom prst="rect">
            <a:avLst/>
          </a:prstGeom>
          <a:solidFill>
            <a:schemeClr val="accent3">
              <a:lumMod val="85000"/>
            </a:schemeClr>
          </a:solidFill>
          <a:ln w="38100">
            <a:headEnd/>
            <a:tailEnd/>
          </a:ln>
        </p:spPr>
        <p:style>
          <a:lnRef idx="2">
            <a:schemeClr val="dk1"/>
          </a:lnRef>
          <a:fillRef idx="1">
            <a:schemeClr val="lt1"/>
          </a:fillRef>
          <a:effectRef idx="0">
            <a:schemeClr val="dk1"/>
          </a:effectRef>
          <a:fontRef idx="minor">
            <a:schemeClr val="dk1"/>
          </a:fontRef>
        </p:style>
        <p:txBody>
          <a:bodyPr/>
          <a:lstStyle/>
          <a:p>
            <a:pPr algn="ctr">
              <a:defRPr/>
            </a:pPr>
            <a:endParaRPr lang="en-GB" altLang="ja-JP" sz="1050" dirty="0">
              <a:solidFill>
                <a:schemeClr val="bg2"/>
              </a:solidFill>
              <a:ea typeface="MS Mincho" pitchFamily="49" charset="-128"/>
              <a:cs typeface="Tahoma" pitchFamily="34" charset="0"/>
            </a:endParaRPr>
          </a:p>
          <a:p>
            <a:pPr algn="ctr">
              <a:defRPr/>
            </a:pPr>
            <a:r>
              <a:rPr lang="en-GB" altLang="ja-JP" dirty="0">
                <a:solidFill>
                  <a:srgbClr val="000066"/>
                </a:solidFill>
                <a:ea typeface="MS Mincho" pitchFamily="49" charset="-128"/>
                <a:cs typeface="Tahoma" pitchFamily="34" charset="0"/>
              </a:rPr>
              <a:t>Negative attitudes to medication/poor adherence</a:t>
            </a:r>
          </a:p>
        </p:txBody>
      </p:sp>
      <p:sp>
        <p:nvSpPr>
          <p:cNvPr id="107527" name="Rectangle 43"/>
          <p:cNvSpPr>
            <a:spLocks noChangeArrowheads="1"/>
          </p:cNvSpPr>
          <p:nvPr/>
        </p:nvSpPr>
        <p:spPr bwMode="auto">
          <a:xfrm>
            <a:off x="7353300" y="2035175"/>
            <a:ext cx="1252538" cy="815975"/>
          </a:xfrm>
          <a:prstGeom prst="rect">
            <a:avLst/>
          </a:prstGeom>
          <a:solidFill>
            <a:schemeClr val="accent3">
              <a:lumMod val="85000"/>
            </a:schemeClr>
          </a:solidFill>
          <a:ln w="38100">
            <a:headEnd/>
            <a:tailEnd/>
          </a:ln>
        </p:spPr>
        <p:style>
          <a:lnRef idx="2">
            <a:schemeClr val="dk1"/>
          </a:lnRef>
          <a:fillRef idx="1">
            <a:schemeClr val="lt1"/>
          </a:fillRef>
          <a:effectRef idx="0">
            <a:schemeClr val="dk1"/>
          </a:effectRef>
          <a:fontRef idx="minor">
            <a:schemeClr val="dk1"/>
          </a:fontRef>
        </p:style>
        <p:txBody>
          <a:bodyPr/>
          <a:lstStyle/>
          <a:p>
            <a:pPr algn="ctr">
              <a:defRPr/>
            </a:pPr>
            <a:endParaRPr lang="en-GB" altLang="ja-JP" sz="1600" dirty="0">
              <a:solidFill>
                <a:schemeClr val="bg2"/>
              </a:solidFill>
              <a:ea typeface="MS Mincho" pitchFamily="49" charset="-128"/>
              <a:cs typeface="Tahoma" pitchFamily="34" charset="0"/>
            </a:endParaRPr>
          </a:p>
          <a:p>
            <a:pPr algn="ctr">
              <a:defRPr/>
            </a:pPr>
            <a:r>
              <a:rPr lang="en-GB" altLang="ja-JP" dirty="0">
                <a:solidFill>
                  <a:srgbClr val="000066"/>
                </a:solidFill>
                <a:ea typeface="MS Mincho" pitchFamily="49" charset="-128"/>
                <a:cs typeface="Tahoma" pitchFamily="34" charset="0"/>
              </a:rPr>
              <a:t>Relapse</a:t>
            </a:r>
          </a:p>
        </p:txBody>
      </p:sp>
      <p:sp>
        <p:nvSpPr>
          <p:cNvPr id="107528" name="Rectangle 39"/>
          <p:cNvSpPr>
            <a:spLocks noChangeArrowheads="1"/>
          </p:cNvSpPr>
          <p:nvPr/>
        </p:nvSpPr>
        <p:spPr bwMode="auto">
          <a:xfrm>
            <a:off x="7143750" y="3486150"/>
            <a:ext cx="1611313" cy="906463"/>
          </a:xfrm>
          <a:prstGeom prst="rect">
            <a:avLst/>
          </a:prstGeom>
          <a:solidFill>
            <a:schemeClr val="accent3">
              <a:lumMod val="85000"/>
            </a:schemeClr>
          </a:solidFill>
          <a:ln w="38100">
            <a:headEnd/>
            <a:tailEnd/>
          </a:ln>
        </p:spPr>
        <p:style>
          <a:lnRef idx="2">
            <a:schemeClr val="dk1"/>
          </a:lnRef>
          <a:fillRef idx="1">
            <a:schemeClr val="lt1"/>
          </a:fillRef>
          <a:effectRef idx="0">
            <a:schemeClr val="dk1"/>
          </a:effectRef>
          <a:fontRef idx="minor">
            <a:schemeClr val="dk1"/>
          </a:fontRef>
        </p:style>
        <p:txBody>
          <a:bodyPr/>
          <a:lstStyle/>
          <a:p>
            <a:pPr>
              <a:defRPr/>
            </a:pPr>
            <a:endParaRPr lang="en-GB" altLang="ja-JP" sz="700" dirty="0">
              <a:solidFill>
                <a:schemeClr val="bg2"/>
              </a:solidFill>
              <a:ea typeface="MS Mincho" pitchFamily="49" charset="-128"/>
              <a:cs typeface="Tahoma" pitchFamily="34" charset="0"/>
            </a:endParaRPr>
          </a:p>
          <a:p>
            <a:pPr algn="ctr">
              <a:defRPr/>
            </a:pPr>
            <a:r>
              <a:rPr lang="en-GB" altLang="ja-JP" dirty="0">
                <a:solidFill>
                  <a:srgbClr val="000066"/>
                </a:solidFill>
                <a:ea typeface="MS Mincho" pitchFamily="49" charset="-128"/>
                <a:cs typeface="Tahoma" pitchFamily="34" charset="0"/>
              </a:rPr>
              <a:t>Persistent symptoms</a:t>
            </a:r>
          </a:p>
        </p:txBody>
      </p:sp>
      <p:sp>
        <p:nvSpPr>
          <p:cNvPr id="107529" name="Rectangle 34"/>
          <p:cNvSpPr>
            <a:spLocks noChangeArrowheads="1"/>
          </p:cNvSpPr>
          <p:nvPr/>
        </p:nvSpPr>
        <p:spPr bwMode="auto">
          <a:xfrm>
            <a:off x="5332413" y="4953000"/>
            <a:ext cx="1184275" cy="1177925"/>
          </a:xfrm>
          <a:prstGeom prst="rect">
            <a:avLst/>
          </a:prstGeom>
          <a:solidFill>
            <a:schemeClr val="accent3">
              <a:lumMod val="85000"/>
            </a:schemeClr>
          </a:solidFill>
          <a:ln w="38100">
            <a:headEnd/>
            <a:tailEnd/>
          </a:ln>
        </p:spPr>
        <p:style>
          <a:lnRef idx="2">
            <a:schemeClr val="dk1"/>
          </a:lnRef>
          <a:fillRef idx="1">
            <a:schemeClr val="lt1"/>
          </a:fillRef>
          <a:effectRef idx="0">
            <a:schemeClr val="dk1"/>
          </a:effectRef>
          <a:fontRef idx="minor">
            <a:schemeClr val="dk1"/>
          </a:fontRef>
        </p:style>
        <p:txBody>
          <a:bodyPr/>
          <a:lstStyle/>
          <a:p>
            <a:pPr algn="ctr">
              <a:defRPr/>
            </a:pPr>
            <a:endParaRPr lang="en-GB" altLang="ja-JP" sz="1000" dirty="0">
              <a:solidFill>
                <a:schemeClr val="bg2"/>
              </a:solidFill>
              <a:ea typeface="MS Mincho" pitchFamily="49" charset="-128"/>
              <a:cs typeface="Tahoma" pitchFamily="34" charset="0"/>
            </a:endParaRPr>
          </a:p>
          <a:p>
            <a:pPr algn="ctr">
              <a:defRPr/>
            </a:pPr>
            <a:r>
              <a:rPr lang="en-GB" altLang="ja-JP" dirty="0">
                <a:solidFill>
                  <a:srgbClr val="000066"/>
                </a:solidFill>
                <a:ea typeface="MS Mincho" pitchFamily="49" charset="-128"/>
                <a:cs typeface="Tahoma" pitchFamily="34" charset="0"/>
              </a:rPr>
              <a:t>Reduced quality of life</a:t>
            </a:r>
          </a:p>
        </p:txBody>
      </p:sp>
      <p:cxnSp>
        <p:nvCxnSpPr>
          <p:cNvPr id="107530" name="AutoShape 37"/>
          <p:cNvCxnSpPr>
            <a:cxnSpLocks noChangeShapeType="1"/>
            <a:endCxn id="107524" idx="3"/>
          </p:cNvCxnSpPr>
          <p:nvPr/>
        </p:nvCxnSpPr>
        <p:spPr bwMode="auto">
          <a:xfrm flipH="1" flipV="1">
            <a:off x="2019300" y="2416175"/>
            <a:ext cx="1739900" cy="996950"/>
          </a:xfrm>
          <a:prstGeom prst="straightConnector1">
            <a:avLst/>
          </a:prstGeom>
          <a:ln>
            <a:headEnd/>
            <a:tailEnd type="triangle" w="med" len="med"/>
          </a:ln>
        </p:spPr>
        <p:style>
          <a:lnRef idx="3">
            <a:schemeClr val="accent4"/>
          </a:lnRef>
          <a:fillRef idx="0">
            <a:schemeClr val="accent4"/>
          </a:fillRef>
          <a:effectRef idx="2">
            <a:schemeClr val="accent4"/>
          </a:effectRef>
          <a:fontRef idx="minor">
            <a:schemeClr val="tx1"/>
          </a:fontRef>
        </p:style>
      </p:cxnSp>
      <p:cxnSp>
        <p:nvCxnSpPr>
          <p:cNvPr id="107531" name="AutoShape 36"/>
          <p:cNvCxnSpPr>
            <a:cxnSpLocks noChangeShapeType="1"/>
          </p:cNvCxnSpPr>
          <p:nvPr/>
        </p:nvCxnSpPr>
        <p:spPr bwMode="auto">
          <a:xfrm flipV="1">
            <a:off x="3779838" y="2800350"/>
            <a:ext cx="1439862" cy="598488"/>
          </a:xfrm>
          <a:prstGeom prst="straightConnector1">
            <a:avLst/>
          </a:prstGeom>
          <a:ln>
            <a:headEnd/>
            <a:tailEnd type="triangle" w="med" len="med"/>
          </a:ln>
        </p:spPr>
        <p:style>
          <a:lnRef idx="3">
            <a:schemeClr val="accent4"/>
          </a:lnRef>
          <a:fillRef idx="0">
            <a:schemeClr val="accent4"/>
          </a:fillRef>
          <a:effectRef idx="2">
            <a:schemeClr val="accent4"/>
          </a:effectRef>
          <a:fontRef idx="minor">
            <a:schemeClr val="tx1"/>
          </a:fontRef>
        </p:style>
      </p:cxnSp>
      <p:cxnSp>
        <p:nvCxnSpPr>
          <p:cNvPr id="107532" name="AutoShape 38"/>
          <p:cNvCxnSpPr>
            <a:cxnSpLocks noChangeShapeType="1"/>
            <a:stCxn id="107523" idx="2"/>
            <a:endCxn id="107529" idx="1"/>
          </p:cNvCxnSpPr>
          <p:nvPr/>
        </p:nvCxnSpPr>
        <p:spPr bwMode="auto">
          <a:xfrm>
            <a:off x="3730625" y="4392613"/>
            <a:ext cx="1601788" cy="1149350"/>
          </a:xfrm>
          <a:prstGeom prst="straightConnector1">
            <a:avLst/>
          </a:prstGeom>
          <a:ln>
            <a:headEnd/>
            <a:tailEnd type="triangle" w="med" len="med"/>
          </a:ln>
        </p:spPr>
        <p:style>
          <a:lnRef idx="3">
            <a:schemeClr val="accent4"/>
          </a:lnRef>
          <a:fillRef idx="0">
            <a:schemeClr val="accent4"/>
          </a:fillRef>
          <a:effectRef idx="2">
            <a:schemeClr val="accent4"/>
          </a:effectRef>
          <a:fontRef idx="minor">
            <a:schemeClr val="tx1"/>
          </a:fontRef>
        </p:style>
      </p:cxnSp>
      <p:cxnSp>
        <p:nvCxnSpPr>
          <p:cNvPr id="107533" name="AutoShape 42"/>
          <p:cNvCxnSpPr>
            <a:cxnSpLocks noChangeShapeType="1"/>
          </p:cNvCxnSpPr>
          <p:nvPr/>
        </p:nvCxnSpPr>
        <p:spPr bwMode="auto">
          <a:xfrm flipV="1">
            <a:off x="6738938" y="2547938"/>
            <a:ext cx="614362" cy="0"/>
          </a:xfrm>
          <a:prstGeom prst="straightConnector1">
            <a:avLst/>
          </a:prstGeom>
          <a:ln>
            <a:headEnd/>
            <a:tailEnd type="triangle" w="med" len="med"/>
          </a:ln>
        </p:spPr>
        <p:style>
          <a:lnRef idx="3">
            <a:schemeClr val="accent4"/>
          </a:lnRef>
          <a:fillRef idx="0">
            <a:schemeClr val="accent4"/>
          </a:fillRef>
          <a:effectRef idx="2">
            <a:schemeClr val="accent4"/>
          </a:effectRef>
          <a:fontRef idx="minor">
            <a:schemeClr val="tx1"/>
          </a:fontRef>
        </p:style>
      </p:cxnSp>
      <p:cxnSp>
        <p:nvCxnSpPr>
          <p:cNvPr id="107534" name="AutoShape 40"/>
          <p:cNvCxnSpPr>
            <a:cxnSpLocks noChangeShapeType="1"/>
            <a:endCxn id="107528" idx="0"/>
          </p:cNvCxnSpPr>
          <p:nvPr/>
        </p:nvCxnSpPr>
        <p:spPr bwMode="auto">
          <a:xfrm>
            <a:off x="6738938" y="2668588"/>
            <a:ext cx="1209675" cy="817562"/>
          </a:xfrm>
          <a:prstGeom prst="straightConnector1">
            <a:avLst/>
          </a:prstGeom>
          <a:ln>
            <a:headEnd/>
            <a:tailEnd type="triangle" w="med" len="med"/>
          </a:ln>
        </p:spPr>
        <p:style>
          <a:lnRef idx="3">
            <a:schemeClr val="accent4"/>
          </a:lnRef>
          <a:fillRef idx="0">
            <a:schemeClr val="accent4"/>
          </a:fillRef>
          <a:effectRef idx="2">
            <a:schemeClr val="accent4"/>
          </a:effectRef>
          <a:fontRef idx="minor">
            <a:schemeClr val="tx1"/>
          </a:fontRef>
        </p:style>
      </p:cxnSp>
      <p:cxnSp>
        <p:nvCxnSpPr>
          <p:cNvPr id="107535" name="AutoShape 37"/>
          <p:cNvCxnSpPr>
            <a:cxnSpLocks noChangeShapeType="1"/>
            <a:endCxn id="107525" idx="3"/>
          </p:cNvCxnSpPr>
          <p:nvPr/>
        </p:nvCxnSpPr>
        <p:spPr bwMode="auto">
          <a:xfrm flipH="1">
            <a:off x="2027238" y="4392613"/>
            <a:ext cx="1554162" cy="1103312"/>
          </a:xfrm>
          <a:prstGeom prst="straightConnector1">
            <a:avLst/>
          </a:prstGeom>
          <a:ln>
            <a:headEnd/>
            <a:tailEnd type="triangle" w="med" len="med"/>
          </a:ln>
        </p:spPr>
        <p:style>
          <a:lnRef idx="3">
            <a:schemeClr val="accent4"/>
          </a:lnRef>
          <a:fillRef idx="0">
            <a:schemeClr val="accent4"/>
          </a:fillRef>
          <a:effectRef idx="2">
            <a:schemeClr val="accent4"/>
          </a:effectRef>
          <a:fontRef idx="minor">
            <a:schemeClr val="tx1"/>
          </a:fontRef>
        </p:style>
      </p:cxnSp>
      <p:sp>
        <p:nvSpPr>
          <p:cNvPr id="107536" name="Rectangle 44"/>
          <p:cNvSpPr>
            <a:spLocks noChangeArrowheads="1"/>
          </p:cNvSpPr>
          <p:nvPr/>
        </p:nvSpPr>
        <p:spPr bwMode="auto">
          <a:xfrm>
            <a:off x="457200" y="3475038"/>
            <a:ext cx="1562100" cy="1325562"/>
          </a:xfrm>
          <a:prstGeom prst="rect">
            <a:avLst/>
          </a:prstGeom>
          <a:solidFill>
            <a:schemeClr val="accent3">
              <a:lumMod val="85000"/>
            </a:schemeClr>
          </a:solidFill>
          <a:ln w="38100">
            <a:solidFill>
              <a:schemeClr val="tx2"/>
            </a:solidFill>
            <a:headEnd/>
            <a:tailEnd/>
          </a:ln>
        </p:spPr>
        <p:style>
          <a:lnRef idx="2">
            <a:schemeClr val="dk1"/>
          </a:lnRef>
          <a:fillRef idx="1">
            <a:schemeClr val="lt1"/>
          </a:fillRef>
          <a:effectRef idx="0">
            <a:schemeClr val="dk1"/>
          </a:effectRef>
          <a:fontRef idx="minor">
            <a:schemeClr val="dk1"/>
          </a:fontRef>
        </p:style>
        <p:txBody>
          <a:bodyPr/>
          <a:lstStyle/>
          <a:p>
            <a:pPr algn="ctr">
              <a:defRPr/>
            </a:pPr>
            <a:endParaRPr lang="en-GB" altLang="ja-JP" sz="1200" dirty="0">
              <a:solidFill>
                <a:schemeClr val="bg2"/>
              </a:solidFill>
              <a:ea typeface="MS Mincho" pitchFamily="49" charset="-128"/>
            </a:endParaRPr>
          </a:p>
          <a:p>
            <a:pPr algn="ctr">
              <a:defRPr/>
            </a:pPr>
            <a:r>
              <a:rPr lang="en-GB" altLang="ja-JP" dirty="0">
                <a:solidFill>
                  <a:srgbClr val="000066"/>
                </a:solidFill>
                <a:ea typeface="MS Mincho" pitchFamily="49" charset="-128"/>
                <a:cs typeface="Tahoma" pitchFamily="34" charset="0"/>
              </a:rPr>
              <a:t>Confounds clinical assessment</a:t>
            </a:r>
          </a:p>
        </p:txBody>
      </p:sp>
      <p:cxnSp>
        <p:nvCxnSpPr>
          <p:cNvPr id="107537" name="AutoShape 37"/>
          <p:cNvCxnSpPr>
            <a:cxnSpLocks noChangeShapeType="1"/>
          </p:cNvCxnSpPr>
          <p:nvPr/>
        </p:nvCxnSpPr>
        <p:spPr bwMode="auto">
          <a:xfrm flipH="1">
            <a:off x="2027238" y="3930650"/>
            <a:ext cx="1076325" cy="0"/>
          </a:xfrm>
          <a:prstGeom prst="straightConnector1">
            <a:avLst/>
          </a:prstGeom>
          <a:ln>
            <a:headEnd/>
            <a:tailEnd type="triangl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549275"/>
            <a:ext cx="8229600" cy="669925"/>
          </a:xfrm>
        </p:spPr>
        <p:txBody>
          <a:bodyPr/>
          <a:lstStyle/>
          <a:p>
            <a:pPr algn="ctr" eaLnBrk="1" hangingPunct="1"/>
            <a:r>
              <a:rPr lang="en-GB" sz="3200" smtClean="0">
                <a:solidFill>
                  <a:srgbClr val="000066"/>
                </a:solidFill>
                <a:latin typeface="Tahoma" pitchFamily="34" charset="0"/>
                <a:cs typeface="Tahoma" pitchFamily="34" charset="0"/>
              </a:rPr>
              <a:t>RANGE OF ANTIPSYCHOTIC SIDE EFFECTS</a:t>
            </a:r>
          </a:p>
        </p:txBody>
      </p:sp>
      <p:sp>
        <p:nvSpPr>
          <p:cNvPr id="38915" name="Content Placeholder 11"/>
          <p:cNvSpPr>
            <a:spLocks noGrp="1"/>
          </p:cNvSpPr>
          <p:nvPr>
            <p:ph idx="1"/>
          </p:nvPr>
        </p:nvSpPr>
        <p:spPr>
          <a:xfrm>
            <a:off x="457200" y="1628775"/>
            <a:ext cx="8229600" cy="4945063"/>
          </a:xfrm>
          <a:ln>
            <a:miter lim="800000"/>
            <a:headEnd/>
            <a:tailEnd/>
          </a:ln>
          <a:extLst/>
        </p:spPr>
        <p:txBody>
          <a:bodyPr numCol="2">
            <a:normAutofit fontScale="55000" lnSpcReduction="20000"/>
          </a:bodyPr>
          <a:lstStyle/>
          <a:p>
            <a:pPr marL="0" indent="0" eaLnBrk="1" hangingPunct="1">
              <a:buClr>
                <a:schemeClr val="bg2"/>
              </a:buClr>
              <a:buSzPct val="90000"/>
              <a:buFont typeface="Monotype Sorts" pitchFamily="2" charset="2"/>
              <a:buNone/>
              <a:defRPr/>
            </a:pPr>
            <a:r>
              <a:rPr lang="en-GB" b="1" dirty="0" smtClean="0">
                <a:solidFill>
                  <a:srgbClr val="000066"/>
                </a:solidFill>
                <a:cs typeface="Tahoma" pitchFamily="34" charset="0"/>
              </a:rPr>
              <a:t>Antimuscarinic (anticholinergic) symptoms</a:t>
            </a:r>
          </a:p>
          <a:p>
            <a:pPr marL="457200" lvl="1" indent="0" eaLnBrk="1" hangingPunct="1">
              <a:buClr>
                <a:schemeClr val="bg2"/>
              </a:buClr>
              <a:buSzPct val="90000"/>
              <a:buFont typeface="Monotype Sorts" pitchFamily="2" charset="2"/>
              <a:buNone/>
              <a:defRPr/>
            </a:pPr>
            <a:r>
              <a:rPr lang="en-GB" sz="2900" dirty="0" smtClean="0">
                <a:cs typeface="Tahoma" pitchFamily="34" charset="0"/>
              </a:rPr>
              <a:t>Dry mouth</a:t>
            </a:r>
          </a:p>
          <a:p>
            <a:pPr marL="457200" lvl="1" indent="0" eaLnBrk="1" hangingPunct="1">
              <a:buClr>
                <a:schemeClr val="bg2"/>
              </a:buClr>
              <a:buSzPct val="90000"/>
              <a:buFont typeface="Monotype Sorts" pitchFamily="2" charset="2"/>
              <a:buNone/>
              <a:defRPr/>
            </a:pPr>
            <a:r>
              <a:rPr lang="en-GB" sz="2900" dirty="0" smtClean="0">
                <a:cs typeface="Tahoma" pitchFamily="34" charset="0"/>
              </a:rPr>
              <a:t>Blurred vision</a:t>
            </a:r>
          </a:p>
          <a:p>
            <a:pPr marL="457200" lvl="1" indent="0" eaLnBrk="1" hangingPunct="1">
              <a:buClr>
                <a:schemeClr val="bg2"/>
              </a:buClr>
              <a:buSzPct val="90000"/>
              <a:buFont typeface="Monotype Sorts" pitchFamily="2" charset="2"/>
              <a:buNone/>
              <a:defRPr/>
            </a:pPr>
            <a:r>
              <a:rPr lang="en-GB" sz="2900" dirty="0" smtClean="0">
                <a:cs typeface="Tahoma" pitchFamily="34" charset="0"/>
              </a:rPr>
              <a:t>Cognitive impairment</a:t>
            </a:r>
          </a:p>
          <a:p>
            <a:pPr marL="457200" lvl="1" indent="0" eaLnBrk="1" hangingPunct="1">
              <a:buClr>
                <a:schemeClr val="bg2"/>
              </a:buClr>
              <a:buSzPct val="90000"/>
              <a:buFont typeface="Monotype Sorts" pitchFamily="2" charset="2"/>
              <a:buNone/>
              <a:defRPr/>
            </a:pPr>
            <a:r>
              <a:rPr lang="en-GB" sz="2900" dirty="0" smtClean="0">
                <a:cs typeface="Tahoma" pitchFamily="34" charset="0"/>
              </a:rPr>
              <a:t>Constipation</a:t>
            </a:r>
          </a:p>
          <a:p>
            <a:pPr marL="457200" lvl="1" indent="0" eaLnBrk="1" hangingPunct="1">
              <a:buClr>
                <a:schemeClr val="bg2"/>
              </a:buClr>
              <a:buSzPct val="90000"/>
              <a:buFont typeface="Monotype Sorts" pitchFamily="2" charset="2"/>
              <a:buNone/>
              <a:defRPr/>
            </a:pPr>
            <a:r>
              <a:rPr lang="en-GB" sz="2900" dirty="0" smtClean="0">
                <a:cs typeface="Tahoma" pitchFamily="34" charset="0"/>
              </a:rPr>
              <a:t>Urinary Retention</a:t>
            </a:r>
          </a:p>
          <a:p>
            <a:pPr marL="457200" lvl="1" indent="0" eaLnBrk="1" hangingPunct="1">
              <a:buClr>
                <a:schemeClr val="bg2"/>
              </a:buClr>
              <a:buSzPct val="90000"/>
              <a:buFont typeface="Monotype Sorts" pitchFamily="2" charset="2"/>
              <a:buNone/>
              <a:defRPr/>
            </a:pPr>
            <a:endParaRPr lang="en-GB" dirty="0" smtClean="0">
              <a:cs typeface="Tahoma" pitchFamily="34" charset="0"/>
            </a:endParaRPr>
          </a:p>
          <a:p>
            <a:pPr marL="0" indent="0" eaLnBrk="1" hangingPunct="1">
              <a:buClr>
                <a:schemeClr val="bg2"/>
              </a:buClr>
              <a:buSzPct val="90000"/>
              <a:buFont typeface="Monotype Sorts" pitchFamily="2" charset="2"/>
              <a:buNone/>
              <a:defRPr/>
            </a:pPr>
            <a:r>
              <a:rPr lang="en-GB" b="1" dirty="0" smtClean="0">
                <a:solidFill>
                  <a:srgbClr val="000066"/>
                </a:solidFill>
                <a:cs typeface="Tahoma" pitchFamily="34" charset="0"/>
              </a:rPr>
              <a:t>Extrapyramidal symptoms</a:t>
            </a:r>
          </a:p>
          <a:p>
            <a:pPr marL="457200" lvl="1" indent="0" eaLnBrk="1" hangingPunct="1">
              <a:buClr>
                <a:schemeClr val="bg2"/>
              </a:buClr>
              <a:buSzPct val="90000"/>
              <a:buFont typeface="Monotype Sorts" pitchFamily="2" charset="2"/>
              <a:buNone/>
              <a:defRPr/>
            </a:pPr>
            <a:r>
              <a:rPr lang="en-GB" sz="2900" dirty="0" err="1" smtClean="0">
                <a:cs typeface="Tahoma" pitchFamily="34" charset="0"/>
              </a:rPr>
              <a:t>Akathisia</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r>
              <a:rPr lang="en-GB" sz="2900" dirty="0" err="1" smtClean="0">
                <a:cs typeface="Tahoma" pitchFamily="34" charset="0"/>
              </a:rPr>
              <a:t>Dystonia</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r>
              <a:rPr lang="en-GB" sz="2900" dirty="0" smtClean="0">
                <a:cs typeface="Tahoma" pitchFamily="34" charset="0"/>
              </a:rPr>
              <a:t>Parkinsonism</a:t>
            </a:r>
          </a:p>
          <a:p>
            <a:pPr marL="457200" lvl="1" indent="0" eaLnBrk="1" hangingPunct="1">
              <a:buClr>
                <a:schemeClr val="bg2"/>
              </a:buClr>
              <a:buSzPct val="90000"/>
              <a:buFont typeface="Monotype Sorts" pitchFamily="2" charset="2"/>
              <a:buNone/>
              <a:defRPr/>
            </a:pPr>
            <a:r>
              <a:rPr lang="en-GB" sz="2900" dirty="0" err="1" smtClean="0">
                <a:cs typeface="Tahoma" pitchFamily="34" charset="0"/>
              </a:rPr>
              <a:t>Tardive</a:t>
            </a:r>
            <a:r>
              <a:rPr lang="en-GB" sz="2900" dirty="0" smtClean="0">
                <a:cs typeface="Tahoma" pitchFamily="34" charset="0"/>
              </a:rPr>
              <a:t> </a:t>
            </a:r>
            <a:r>
              <a:rPr lang="en-GB" sz="2900" dirty="0" err="1" smtClean="0">
                <a:cs typeface="Tahoma" pitchFamily="34" charset="0"/>
              </a:rPr>
              <a:t>dyskinesia</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endParaRPr lang="en-GB" dirty="0" smtClean="0">
              <a:cs typeface="Tahoma" pitchFamily="34" charset="0"/>
            </a:endParaRPr>
          </a:p>
          <a:p>
            <a:pPr marL="0" indent="0" eaLnBrk="1" hangingPunct="1">
              <a:buClr>
                <a:schemeClr val="bg2"/>
              </a:buClr>
              <a:buSzPct val="90000"/>
              <a:buFont typeface="Monotype Sorts" pitchFamily="2" charset="2"/>
              <a:buNone/>
              <a:defRPr/>
            </a:pPr>
            <a:r>
              <a:rPr lang="en-GB" b="1" dirty="0" smtClean="0">
                <a:solidFill>
                  <a:srgbClr val="000066"/>
                </a:solidFill>
                <a:cs typeface="Tahoma" pitchFamily="34" charset="0"/>
              </a:rPr>
              <a:t>Metabolic effects</a:t>
            </a:r>
          </a:p>
          <a:p>
            <a:pPr marL="457200" lvl="1" indent="0" eaLnBrk="1" hangingPunct="1">
              <a:buClr>
                <a:schemeClr val="bg2"/>
              </a:buClr>
              <a:buSzPct val="90000"/>
              <a:buFont typeface="Monotype Sorts" pitchFamily="2" charset="2"/>
              <a:buNone/>
              <a:defRPr/>
            </a:pPr>
            <a:r>
              <a:rPr lang="en-GB" sz="2900" dirty="0" smtClean="0">
                <a:cs typeface="Tahoma" pitchFamily="34" charset="0"/>
              </a:rPr>
              <a:t>Weight gain</a:t>
            </a:r>
          </a:p>
          <a:p>
            <a:pPr marL="457200" lvl="1" indent="0" eaLnBrk="1" hangingPunct="1">
              <a:buClr>
                <a:schemeClr val="bg2"/>
              </a:buClr>
              <a:buSzPct val="90000"/>
              <a:buFont typeface="Monotype Sorts" pitchFamily="2" charset="2"/>
              <a:buNone/>
              <a:defRPr/>
            </a:pPr>
            <a:r>
              <a:rPr lang="en-GB" sz="2900" dirty="0" err="1" smtClean="0">
                <a:cs typeface="Tahoma" pitchFamily="34" charset="0"/>
              </a:rPr>
              <a:t>Hyperglyceamia</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r>
              <a:rPr lang="en-GB" sz="2900" dirty="0" err="1" smtClean="0">
                <a:cs typeface="Tahoma" pitchFamily="34" charset="0"/>
              </a:rPr>
              <a:t>Dyslipidaemia</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endParaRPr lang="en-GB" dirty="0" smtClean="0">
              <a:cs typeface="Tahoma" pitchFamily="34" charset="0"/>
            </a:endParaRPr>
          </a:p>
          <a:p>
            <a:pPr marL="457200" lvl="1" indent="0" eaLnBrk="1" hangingPunct="1">
              <a:buClr>
                <a:schemeClr val="bg2"/>
              </a:buClr>
              <a:buSzPct val="90000"/>
              <a:buFont typeface="Monotype Sorts" pitchFamily="2" charset="2"/>
              <a:buNone/>
              <a:defRPr/>
            </a:pPr>
            <a:endParaRPr lang="en-GB" dirty="0" smtClean="0">
              <a:cs typeface="Tahoma" pitchFamily="34" charset="0"/>
            </a:endParaRPr>
          </a:p>
          <a:p>
            <a:pPr marL="0" indent="0" eaLnBrk="1" hangingPunct="1">
              <a:buClr>
                <a:schemeClr val="bg2"/>
              </a:buClr>
              <a:buSzPct val="90000"/>
              <a:buFont typeface="Monotype Sorts" pitchFamily="2" charset="2"/>
              <a:buNone/>
              <a:defRPr/>
            </a:pPr>
            <a:r>
              <a:rPr lang="en-GB" b="1" dirty="0" smtClean="0">
                <a:solidFill>
                  <a:srgbClr val="000066"/>
                </a:solidFill>
                <a:cs typeface="Tahoma" pitchFamily="34" charset="0"/>
              </a:rPr>
              <a:t>Cardiovascular effects</a:t>
            </a:r>
          </a:p>
          <a:p>
            <a:pPr marL="457200" lvl="1" indent="0" eaLnBrk="1" hangingPunct="1">
              <a:buClr>
                <a:schemeClr val="bg2"/>
              </a:buClr>
              <a:buSzPct val="90000"/>
              <a:buFont typeface="Monotype Sorts" pitchFamily="2" charset="2"/>
              <a:buNone/>
              <a:defRPr/>
            </a:pPr>
            <a:r>
              <a:rPr lang="en-GB" sz="2900" dirty="0" smtClean="0">
                <a:cs typeface="Tahoma" pitchFamily="34" charset="0"/>
              </a:rPr>
              <a:t>Oedema</a:t>
            </a:r>
          </a:p>
          <a:p>
            <a:pPr marL="457200" lvl="1" indent="0" eaLnBrk="1" hangingPunct="1">
              <a:buClr>
                <a:schemeClr val="bg2"/>
              </a:buClr>
              <a:buSzPct val="90000"/>
              <a:buFont typeface="Monotype Sorts" pitchFamily="2" charset="2"/>
              <a:buNone/>
              <a:defRPr/>
            </a:pPr>
            <a:r>
              <a:rPr lang="en-GB" sz="2900" dirty="0" smtClean="0">
                <a:cs typeface="Tahoma" pitchFamily="34" charset="0"/>
              </a:rPr>
              <a:t>Arrhythmia (sometimes </a:t>
            </a:r>
            <a:r>
              <a:rPr lang="en-GB" sz="2900" dirty="0" err="1" smtClean="0">
                <a:cs typeface="Tahoma" pitchFamily="34" charset="0"/>
              </a:rPr>
              <a:t>QTc</a:t>
            </a:r>
            <a:r>
              <a:rPr lang="en-GB" sz="2900" dirty="0" smtClean="0">
                <a:cs typeface="Tahoma" pitchFamily="34" charset="0"/>
              </a:rPr>
              <a:t> related)</a:t>
            </a:r>
          </a:p>
          <a:p>
            <a:pPr marL="457200" lvl="1" indent="0" eaLnBrk="1" hangingPunct="1">
              <a:buClr>
                <a:schemeClr val="bg2"/>
              </a:buClr>
              <a:buSzPct val="90000"/>
              <a:buFont typeface="Monotype Sorts" pitchFamily="2" charset="2"/>
              <a:buNone/>
              <a:defRPr/>
            </a:pPr>
            <a:r>
              <a:rPr lang="en-GB" sz="2900" dirty="0" err="1" smtClean="0">
                <a:cs typeface="Tahoma" pitchFamily="34" charset="0"/>
              </a:rPr>
              <a:t>Cardiomyopathy</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r>
              <a:rPr lang="en-GB" sz="2900" dirty="0" err="1" smtClean="0">
                <a:cs typeface="Tahoma" pitchFamily="34" charset="0"/>
              </a:rPr>
              <a:t>Myocarditis</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r>
              <a:rPr lang="en-GB" sz="2900" dirty="0" smtClean="0">
                <a:cs typeface="Tahoma" pitchFamily="34" charset="0"/>
              </a:rPr>
              <a:t>Postural hypotension</a:t>
            </a:r>
          </a:p>
          <a:p>
            <a:pPr marL="457200" lvl="1" indent="0" eaLnBrk="1" hangingPunct="1">
              <a:buClr>
                <a:schemeClr val="bg2"/>
              </a:buClr>
              <a:buSzPct val="90000"/>
              <a:buFont typeface="Monotype Sorts" pitchFamily="2" charset="2"/>
              <a:buNone/>
              <a:defRPr/>
            </a:pPr>
            <a:endParaRPr lang="en-GB" dirty="0" smtClean="0">
              <a:cs typeface="Tahoma" pitchFamily="34" charset="0"/>
            </a:endParaRPr>
          </a:p>
          <a:p>
            <a:pPr marL="0" indent="0" eaLnBrk="1" hangingPunct="1">
              <a:buClr>
                <a:schemeClr val="bg2"/>
              </a:buClr>
              <a:buSzPct val="90000"/>
              <a:buFont typeface="Monotype Sorts" pitchFamily="2" charset="2"/>
              <a:buNone/>
              <a:defRPr/>
            </a:pPr>
            <a:r>
              <a:rPr lang="en-GB" b="1" dirty="0" err="1" smtClean="0">
                <a:solidFill>
                  <a:srgbClr val="000066"/>
                </a:solidFill>
                <a:cs typeface="Tahoma" pitchFamily="34" charset="0"/>
              </a:rPr>
              <a:t>Hyperprolactinaemia</a:t>
            </a:r>
            <a:endParaRPr lang="en-GB" b="1" dirty="0" smtClean="0">
              <a:solidFill>
                <a:srgbClr val="000066"/>
              </a:solidFill>
              <a:cs typeface="Tahoma" pitchFamily="34" charset="0"/>
            </a:endParaRPr>
          </a:p>
          <a:p>
            <a:pPr marL="457200" lvl="1" indent="0" eaLnBrk="1" hangingPunct="1">
              <a:buClr>
                <a:schemeClr val="bg2"/>
              </a:buClr>
              <a:buSzPct val="90000"/>
              <a:buFont typeface="Monotype Sorts" pitchFamily="2" charset="2"/>
              <a:buNone/>
              <a:defRPr/>
            </a:pPr>
            <a:r>
              <a:rPr lang="en-GB" sz="2900" dirty="0" err="1" smtClean="0">
                <a:cs typeface="Tahoma" pitchFamily="34" charset="0"/>
              </a:rPr>
              <a:t>Galactorrhoea</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r>
              <a:rPr lang="en-GB" sz="2900" dirty="0" err="1" smtClean="0">
                <a:cs typeface="Tahoma" pitchFamily="34" charset="0"/>
              </a:rPr>
              <a:t>Gynaecomastia</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r>
              <a:rPr lang="en-GB" sz="2900" dirty="0" smtClean="0">
                <a:cs typeface="Tahoma" pitchFamily="34" charset="0"/>
              </a:rPr>
              <a:t>Menstrual abnormalities</a:t>
            </a:r>
          </a:p>
          <a:p>
            <a:pPr marL="457200" lvl="1" indent="0" eaLnBrk="1" hangingPunct="1">
              <a:buClr>
                <a:schemeClr val="bg2"/>
              </a:buClr>
              <a:buSzPct val="90000"/>
              <a:buFont typeface="Monotype Sorts" pitchFamily="2" charset="2"/>
              <a:buNone/>
              <a:defRPr/>
            </a:pPr>
            <a:r>
              <a:rPr lang="en-GB" sz="2900" dirty="0" smtClean="0">
                <a:cs typeface="Tahoma" pitchFamily="34" charset="0"/>
              </a:rPr>
              <a:t>Decreased bone mineral density</a:t>
            </a:r>
          </a:p>
          <a:p>
            <a:pPr marL="457200" lvl="1" indent="0" eaLnBrk="1" hangingPunct="1">
              <a:buClr>
                <a:schemeClr val="bg2"/>
              </a:buClr>
              <a:buSzPct val="90000"/>
              <a:buFont typeface="Monotype Sorts" pitchFamily="2" charset="2"/>
              <a:buNone/>
              <a:defRPr/>
            </a:pPr>
            <a:endParaRPr lang="en-GB" dirty="0" smtClean="0">
              <a:cs typeface="Tahoma" pitchFamily="34" charset="0"/>
            </a:endParaRPr>
          </a:p>
          <a:p>
            <a:pPr marL="0" indent="0" eaLnBrk="1" hangingPunct="1">
              <a:buClr>
                <a:schemeClr val="bg2"/>
              </a:buClr>
              <a:buSzPct val="90000"/>
              <a:buFont typeface="Monotype Sorts" pitchFamily="2" charset="2"/>
              <a:buNone/>
              <a:defRPr/>
            </a:pPr>
            <a:r>
              <a:rPr lang="en-GB" b="1" dirty="0" smtClean="0">
                <a:solidFill>
                  <a:srgbClr val="000066"/>
                </a:solidFill>
                <a:cs typeface="Tahoma" pitchFamily="34" charset="0"/>
              </a:rPr>
              <a:t>Miscellaneous adverse effects</a:t>
            </a:r>
          </a:p>
          <a:p>
            <a:pPr marL="457200" lvl="1" indent="0" eaLnBrk="1" hangingPunct="1">
              <a:buClr>
                <a:schemeClr val="bg2"/>
              </a:buClr>
              <a:buSzPct val="90000"/>
              <a:buFont typeface="Monotype Sorts" pitchFamily="2" charset="2"/>
              <a:buNone/>
              <a:defRPr/>
            </a:pPr>
            <a:r>
              <a:rPr lang="en-GB" sz="2900" dirty="0" smtClean="0">
                <a:cs typeface="Tahoma" pitchFamily="34" charset="0"/>
              </a:rPr>
              <a:t>Blood </a:t>
            </a:r>
            <a:r>
              <a:rPr lang="en-GB" sz="2900" dirty="0" err="1" smtClean="0">
                <a:cs typeface="Tahoma" pitchFamily="34" charset="0"/>
              </a:rPr>
              <a:t>dyscrasias</a:t>
            </a:r>
            <a:endParaRPr lang="en-GB" sz="2900" dirty="0" smtClean="0">
              <a:cs typeface="Tahoma" pitchFamily="34" charset="0"/>
            </a:endParaRPr>
          </a:p>
          <a:p>
            <a:pPr marL="457200" lvl="1" indent="0" eaLnBrk="1" hangingPunct="1">
              <a:buClr>
                <a:schemeClr val="bg2"/>
              </a:buClr>
              <a:buSzPct val="90000"/>
              <a:buFont typeface="Monotype Sorts" pitchFamily="2" charset="2"/>
              <a:buNone/>
              <a:defRPr/>
            </a:pPr>
            <a:r>
              <a:rPr lang="en-GB" sz="2900" dirty="0" smtClean="0">
                <a:cs typeface="Tahoma" pitchFamily="34" charset="0"/>
              </a:rPr>
              <a:t>Photosensitivity</a:t>
            </a:r>
          </a:p>
          <a:p>
            <a:pPr marL="457200" lvl="1" indent="0" eaLnBrk="1" hangingPunct="1">
              <a:buClr>
                <a:schemeClr val="bg2"/>
              </a:buClr>
              <a:buSzPct val="90000"/>
              <a:buFont typeface="Monotype Sorts" pitchFamily="2" charset="2"/>
              <a:buNone/>
              <a:defRPr/>
            </a:pPr>
            <a:r>
              <a:rPr lang="en-GB" sz="2900" dirty="0" smtClean="0">
                <a:cs typeface="Tahoma" pitchFamily="34" charset="0"/>
              </a:rPr>
              <a:t>Seizures</a:t>
            </a:r>
          </a:p>
          <a:p>
            <a:pPr marL="457200" lvl="1" indent="0" eaLnBrk="1" hangingPunct="1">
              <a:buClr>
                <a:schemeClr val="bg2"/>
              </a:buClr>
              <a:buSzPct val="90000"/>
              <a:buFont typeface="Monotype Sorts" pitchFamily="2" charset="2"/>
              <a:buNone/>
              <a:defRPr/>
            </a:pPr>
            <a:r>
              <a:rPr lang="en-GB" sz="2900" dirty="0" smtClean="0">
                <a:cs typeface="Tahoma" pitchFamily="34" charset="0"/>
              </a:rPr>
              <a:t>Sedation</a:t>
            </a:r>
          </a:p>
          <a:p>
            <a:pPr marL="457200" lvl="1" indent="0" eaLnBrk="1" hangingPunct="1">
              <a:buClr>
                <a:schemeClr val="bg2"/>
              </a:buClr>
              <a:buSzPct val="90000"/>
              <a:buFont typeface="Monotype Sorts" pitchFamily="2" charset="2"/>
              <a:buNone/>
              <a:defRPr/>
            </a:pPr>
            <a:r>
              <a:rPr lang="en-GB" sz="2900" dirty="0" err="1" smtClean="0">
                <a:cs typeface="Tahoma" pitchFamily="34" charset="0"/>
              </a:rPr>
              <a:t>Cerebrovascular</a:t>
            </a:r>
            <a:r>
              <a:rPr lang="en-GB" sz="2900" dirty="0" smtClean="0">
                <a:cs typeface="Tahoma" pitchFamily="34" charset="0"/>
              </a:rPr>
              <a:t> events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28600" y="5410200"/>
            <a:ext cx="8382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eaLnBrk="1" hangingPunct="1"/>
            <a:r>
              <a:rPr lang="en-GB" sz="1600">
                <a:solidFill>
                  <a:schemeClr val="tx1"/>
                </a:solidFill>
                <a:cs typeface="Arial" pitchFamily="34" charset="0"/>
              </a:rPr>
              <a:t>Derived from Cochrane Schizophrenia Group’s (CSG) register:</a:t>
            </a:r>
          </a:p>
          <a:p>
            <a:pPr eaLnBrk="1" hangingPunct="1">
              <a:buClr>
                <a:srgbClr val="000066"/>
              </a:buClr>
              <a:buSzPct val="75000"/>
              <a:buFontTx/>
              <a:buChar char="•"/>
            </a:pPr>
            <a:r>
              <a:rPr lang="en-GB" sz="1600">
                <a:solidFill>
                  <a:schemeClr val="tx1"/>
                </a:solidFill>
                <a:cs typeface="Arial" pitchFamily="34" charset="0"/>
              </a:rPr>
              <a:t>Published in English, January 2002-July 2007 </a:t>
            </a:r>
          </a:p>
          <a:p>
            <a:pPr eaLnBrk="1" hangingPunct="1">
              <a:buClr>
                <a:srgbClr val="000066"/>
              </a:buClr>
              <a:buSzPct val="75000"/>
              <a:buFontTx/>
              <a:buChar char="•"/>
            </a:pPr>
            <a:r>
              <a:rPr lang="en-GB" sz="1600">
                <a:solidFill>
                  <a:schemeClr val="tx1"/>
                </a:solidFill>
                <a:cs typeface="Arial" pitchFamily="34" charset="0"/>
              </a:rPr>
              <a:t>Key outcome measures: efficacy and/or tolerability of antipsychotic drugs for acute psychotic illness/schizophrenia</a:t>
            </a:r>
          </a:p>
          <a:p>
            <a:pPr eaLnBrk="1" hangingPunct="1">
              <a:buClr>
                <a:srgbClr val="000066"/>
              </a:buClr>
              <a:buSzPct val="75000"/>
              <a:buFontTx/>
              <a:buChar char="•"/>
            </a:pPr>
            <a:r>
              <a:rPr lang="en-GB" sz="1600">
                <a:solidFill>
                  <a:schemeClr val="tx1"/>
                </a:solidFill>
                <a:cs typeface="Arial" pitchFamily="34" charset="0"/>
              </a:rPr>
              <a:t>Final sample consisted of 167 studies: 90 double-blind RCTs, 59 open-label studies</a:t>
            </a:r>
          </a:p>
        </p:txBody>
      </p:sp>
      <p:sp>
        <p:nvSpPr>
          <p:cNvPr id="103427" name="AutoShape 3"/>
          <p:cNvSpPr>
            <a:spLocks noChangeAspect="1" noChangeArrowheads="1" noTextEdit="1"/>
          </p:cNvSpPr>
          <p:nvPr/>
        </p:nvSpPr>
        <p:spPr bwMode="auto">
          <a:xfrm>
            <a:off x="304800" y="5334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03428" name="Group 4"/>
          <p:cNvGrpSpPr>
            <a:grpSpLocks/>
          </p:cNvGrpSpPr>
          <p:nvPr/>
        </p:nvGrpSpPr>
        <p:grpSpPr bwMode="auto">
          <a:xfrm>
            <a:off x="350838" y="381000"/>
            <a:ext cx="8488362" cy="4953000"/>
            <a:chOff x="221" y="365"/>
            <a:chExt cx="5168" cy="3302"/>
          </a:xfrm>
        </p:grpSpPr>
        <p:sp>
          <p:nvSpPr>
            <p:cNvPr id="103429" name="Rectangle 5"/>
            <p:cNvSpPr>
              <a:spLocks noChangeArrowheads="1"/>
            </p:cNvSpPr>
            <p:nvPr/>
          </p:nvSpPr>
          <p:spPr bwMode="auto">
            <a:xfrm>
              <a:off x="221" y="365"/>
              <a:ext cx="5168" cy="3302"/>
            </a:xfrm>
            <a:prstGeom prst="rect">
              <a:avLst/>
            </a:prstGeom>
            <a:solidFill>
              <a:srgbClr val="FFFFFF"/>
            </a:solidFill>
            <a:ln w="0">
              <a:solidFill>
                <a:srgbClr val="C0C0C0"/>
              </a:solidFill>
              <a:miter lim="800000"/>
              <a:headEnd/>
              <a:tailEnd/>
            </a:ln>
          </p:spPr>
          <p:txBody>
            <a:bodyPr/>
            <a:lstStyle/>
            <a:p>
              <a:endParaRPr lang="en-US"/>
            </a:p>
          </p:txBody>
        </p:sp>
        <p:sp>
          <p:nvSpPr>
            <p:cNvPr id="103430" name="Rectangle 6"/>
            <p:cNvSpPr>
              <a:spLocks noChangeArrowheads="1"/>
            </p:cNvSpPr>
            <p:nvPr/>
          </p:nvSpPr>
          <p:spPr bwMode="auto">
            <a:xfrm>
              <a:off x="673" y="516"/>
              <a:ext cx="2930" cy="1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1" name="Rectangle 7"/>
            <p:cNvSpPr>
              <a:spLocks noChangeArrowheads="1"/>
            </p:cNvSpPr>
            <p:nvPr/>
          </p:nvSpPr>
          <p:spPr bwMode="auto">
            <a:xfrm>
              <a:off x="673" y="661"/>
              <a:ext cx="2930" cy="116"/>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2" name="Rectangle 8"/>
            <p:cNvSpPr>
              <a:spLocks noChangeArrowheads="1"/>
            </p:cNvSpPr>
            <p:nvPr/>
          </p:nvSpPr>
          <p:spPr bwMode="auto">
            <a:xfrm>
              <a:off x="673" y="777"/>
              <a:ext cx="2930" cy="7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3" name="Rectangle 9"/>
            <p:cNvSpPr>
              <a:spLocks noChangeArrowheads="1"/>
            </p:cNvSpPr>
            <p:nvPr/>
          </p:nvSpPr>
          <p:spPr bwMode="auto">
            <a:xfrm>
              <a:off x="673" y="852"/>
              <a:ext cx="2930" cy="82"/>
            </a:xfrm>
            <a:prstGeom prst="rect">
              <a:avLst/>
            </a:prstGeom>
            <a:solidFill>
              <a:srgbClr val="FAFA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4" name="Rectangle 10"/>
            <p:cNvSpPr>
              <a:spLocks noChangeArrowheads="1"/>
            </p:cNvSpPr>
            <p:nvPr/>
          </p:nvSpPr>
          <p:spPr bwMode="auto">
            <a:xfrm>
              <a:off x="673" y="934"/>
              <a:ext cx="2930" cy="75"/>
            </a:xfrm>
            <a:prstGeom prst="rect">
              <a:avLst/>
            </a:prstGeom>
            <a:solidFill>
              <a:srgbClr val="F8F8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5" name="Rectangle 11"/>
            <p:cNvSpPr>
              <a:spLocks noChangeArrowheads="1"/>
            </p:cNvSpPr>
            <p:nvPr/>
          </p:nvSpPr>
          <p:spPr bwMode="auto">
            <a:xfrm>
              <a:off x="673" y="1009"/>
              <a:ext cx="2930" cy="64"/>
            </a:xfrm>
            <a:prstGeom prst="rect">
              <a:avLst/>
            </a:prstGeom>
            <a:solidFill>
              <a:srgbClr val="F6F6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6" name="Rectangle 12"/>
            <p:cNvSpPr>
              <a:spLocks noChangeArrowheads="1"/>
            </p:cNvSpPr>
            <p:nvPr/>
          </p:nvSpPr>
          <p:spPr bwMode="auto">
            <a:xfrm>
              <a:off x="673" y="1073"/>
              <a:ext cx="2930" cy="52"/>
            </a:xfrm>
            <a:prstGeom prst="rect">
              <a:avLst/>
            </a:prstGeom>
            <a:solidFill>
              <a:srgbClr val="F4F4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7" name="Rectangle 13"/>
            <p:cNvSpPr>
              <a:spLocks noChangeArrowheads="1"/>
            </p:cNvSpPr>
            <p:nvPr/>
          </p:nvSpPr>
          <p:spPr bwMode="auto">
            <a:xfrm>
              <a:off x="673" y="1125"/>
              <a:ext cx="2930" cy="35"/>
            </a:xfrm>
            <a:prstGeom prst="rect">
              <a:avLst/>
            </a:prstGeom>
            <a:solidFill>
              <a:srgbClr val="F3F3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8" name="Rectangle 14"/>
            <p:cNvSpPr>
              <a:spLocks noChangeArrowheads="1"/>
            </p:cNvSpPr>
            <p:nvPr/>
          </p:nvSpPr>
          <p:spPr bwMode="auto">
            <a:xfrm>
              <a:off x="673" y="1160"/>
              <a:ext cx="2930" cy="41"/>
            </a:xfrm>
            <a:prstGeom prst="rect">
              <a:avLst/>
            </a:prstGeom>
            <a:solidFill>
              <a:srgbClr val="F1F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9" name="Rectangle 15"/>
            <p:cNvSpPr>
              <a:spLocks noChangeArrowheads="1"/>
            </p:cNvSpPr>
            <p:nvPr/>
          </p:nvSpPr>
          <p:spPr bwMode="auto">
            <a:xfrm>
              <a:off x="673" y="1201"/>
              <a:ext cx="2930" cy="29"/>
            </a:xfrm>
            <a:prstGeom prst="rect">
              <a:avLst/>
            </a:prstGeom>
            <a:solidFill>
              <a:srgbClr val="F0F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0" name="Rectangle 16"/>
            <p:cNvSpPr>
              <a:spLocks noChangeArrowheads="1"/>
            </p:cNvSpPr>
            <p:nvPr/>
          </p:nvSpPr>
          <p:spPr bwMode="auto">
            <a:xfrm>
              <a:off x="673" y="1230"/>
              <a:ext cx="2930" cy="58"/>
            </a:xfrm>
            <a:prstGeom prst="rect">
              <a:avLst/>
            </a:prstGeom>
            <a:solidFill>
              <a:srgbClr val="EEEE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1" name="Rectangle 17"/>
            <p:cNvSpPr>
              <a:spLocks noChangeArrowheads="1"/>
            </p:cNvSpPr>
            <p:nvPr/>
          </p:nvSpPr>
          <p:spPr bwMode="auto">
            <a:xfrm>
              <a:off x="673" y="1288"/>
              <a:ext cx="2930" cy="40"/>
            </a:xfrm>
            <a:prstGeom prst="rect">
              <a:avLst/>
            </a:prstGeom>
            <a:solidFill>
              <a:srgbClr val="ECEC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2" name="Rectangle 18"/>
            <p:cNvSpPr>
              <a:spLocks noChangeArrowheads="1"/>
            </p:cNvSpPr>
            <p:nvPr/>
          </p:nvSpPr>
          <p:spPr bwMode="auto">
            <a:xfrm>
              <a:off x="673" y="1328"/>
              <a:ext cx="2930" cy="29"/>
            </a:xfrm>
            <a:prstGeom prst="rect">
              <a:avLst/>
            </a:prstGeom>
            <a:solidFill>
              <a:srgbClr val="EAEA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3" name="Rectangle 19"/>
            <p:cNvSpPr>
              <a:spLocks noChangeArrowheads="1"/>
            </p:cNvSpPr>
            <p:nvPr/>
          </p:nvSpPr>
          <p:spPr bwMode="auto">
            <a:xfrm>
              <a:off x="673" y="1357"/>
              <a:ext cx="2930" cy="35"/>
            </a:xfrm>
            <a:prstGeom prst="rect">
              <a:avLst/>
            </a:prstGeom>
            <a:solidFill>
              <a:srgbClr val="E8E8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4" name="Rectangle 20"/>
            <p:cNvSpPr>
              <a:spLocks noChangeArrowheads="1"/>
            </p:cNvSpPr>
            <p:nvPr/>
          </p:nvSpPr>
          <p:spPr bwMode="auto">
            <a:xfrm>
              <a:off x="673" y="1392"/>
              <a:ext cx="2930" cy="18"/>
            </a:xfrm>
            <a:prstGeom prst="rect">
              <a:avLst/>
            </a:prstGeom>
            <a:solidFill>
              <a:srgbClr val="E7E7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5" name="Rectangle 21"/>
            <p:cNvSpPr>
              <a:spLocks noChangeArrowheads="1"/>
            </p:cNvSpPr>
            <p:nvPr/>
          </p:nvSpPr>
          <p:spPr bwMode="auto">
            <a:xfrm>
              <a:off x="673" y="1410"/>
              <a:ext cx="2930" cy="46"/>
            </a:xfrm>
            <a:prstGeom prst="rect">
              <a:avLst/>
            </a:prstGeom>
            <a:solidFill>
              <a:srgbClr val="E5E5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6" name="Rectangle 22"/>
            <p:cNvSpPr>
              <a:spLocks noChangeArrowheads="1"/>
            </p:cNvSpPr>
            <p:nvPr/>
          </p:nvSpPr>
          <p:spPr bwMode="auto">
            <a:xfrm>
              <a:off x="673" y="1456"/>
              <a:ext cx="2930" cy="29"/>
            </a:xfrm>
            <a:prstGeom prst="rect">
              <a:avLst/>
            </a:prstGeom>
            <a:solidFill>
              <a:srgbClr val="E3E3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7" name="Rectangle 23"/>
            <p:cNvSpPr>
              <a:spLocks noChangeArrowheads="1"/>
            </p:cNvSpPr>
            <p:nvPr/>
          </p:nvSpPr>
          <p:spPr bwMode="auto">
            <a:xfrm>
              <a:off x="673" y="1485"/>
              <a:ext cx="2930" cy="35"/>
            </a:xfrm>
            <a:prstGeom prst="rect">
              <a:avLst/>
            </a:prstGeom>
            <a:solidFill>
              <a:srgbClr val="E1E1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8" name="Rectangle 24"/>
            <p:cNvSpPr>
              <a:spLocks noChangeArrowheads="1"/>
            </p:cNvSpPr>
            <p:nvPr/>
          </p:nvSpPr>
          <p:spPr bwMode="auto">
            <a:xfrm>
              <a:off x="673" y="1520"/>
              <a:ext cx="2930" cy="29"/>
            </a:xfrm>
            <a:prstGeom prst="rect">
              <a:avLst/>
            </a:prstGeom>
            <a:solidFill>
              <a:srgbClr val="DFD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9" name="Rectangle 25"/>
            <p:cNvSpPr>
              <a:spLocks noChangeArrowheads="1"/>
            </p:cNvSpPr>
            <p:nvPr/>
          </p:nvSpPr>
          <p:spPr bwMode="auto">
            <a:xfrm>
              <a:off x="673" y="1549"/>
              <a:ext cx="2930" cy="35"/>
            </a:xfrm>
            <a:prstGeom prst="rect">
              <a:avLst/>
            </a:prstGeom>
            <a:solidFill>
              <a:srgbClr val="DDDD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0" name="Rectangle 26"/>
            <p:cNvSpPr>
              <a:spLocks noChangeArrowheads="1"/>
            </p:cNvSpPr>
            <p:nvPr/>
          </p:nvSpPr>
          <p:spPr bwMode="auto">
            <a:xfrm>
              <a:off x="673" y="1584"/>
              <a:ext cx="2930" cy="17"/>
            </a:xfrm>
            <a:prstGeom prst="rect">
              <a:avLst/>
            </a:prstGeom>
            <a:solidFill>
              <a:srgbClr val="DBDB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1" name="Rectangle 27"/>
            <p:cNvSpPr>
              <a:spLocks noChangeArrowheads="1"/>
            </p:cNvSpPr>
            <p:nvPr/>
          </p:nvSpPr>
          <p:spPr bwMode="auto">
            <a:xfrm>
              <a:off x="673" y="1601"/>
              <a:ext cx="2930" cy="23"/>
            </a:xfrm>
            <a:prstGeom prst="rect">
              <a:avLst/>
            </a:prstGeom>
            <a:solidFill>
              <a:srgbClr val="DADA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2" name="Rectangle 28"/>
            <p:cNvSpPr>
              <a:spLocks noChangeArrowheads="1"/>
            </p:cNvSpPr>
            <p:nvPr/>
          </p:nvSpPr>
          <p:spPr bwMode="auto">
            <a:xfrm>
              <a:off x="673" y="1624"/>
              <a:ext cx="2930" cy="23"/>
            </a:xfrm>
            <a:prstGeom prst="rect">
              <a:avLst/>
            </a:prstGeom>
            <a:solidFill>
              <a:srgbClr val="D8D8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3" name="Rectangle 29"/>
            <p:cNvSpPr>
              <a:spLocks noChangeArrowheads="1"/>
            </p:cNvSpPr>
            <p:nvPr/>
          </p:nvSpPr>
          <p:spPr bwMode="auto">
            <a:xfrm>
              <a:off x="673" y="1647"/>
              <a:ext cx="2930" cy="29"/>
            </a:xfrm>
            <a:prstGeom prst="rect">
              <a:avLst/>
            </a:prstGeom>
            <a:solidFill>
              <a:srgbClr val="D6D6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4" name="Rectangle 30"/>
            <p:cNvSpPr>
              <a:spLocks noChangeArrowheads="1"/>
            </p:cNvSpPr>
            <p:nvPr/>
          </p:nvSpPr>
          <p:spPr bwMode="auto">
            <a:xfrm>
              <a:off x="673" y="1676"/>
              <a:ext cx="2930" cy="24"/>
            </a:xfrm>
            <a:prstGeom prst="rect">
              <a:avLst/>
            </a:prstGeom>
            <a:solidFill>
              <a:srgbClr val="D4D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5" name="Rectangle 31"/>
            <p:cNvSpPr>
              <a:spLocks noChangeArrowheads="1"/>
            </p:cNvSpPr>
            <p:nvPr/>
          </p:nvSpPr>
          <p:spPr bwMode="auto">
            <a:xfrm>
              <a:off x="673" y="1700"/>
              <a:ext cx="2930" cy="17"/>
            </a:xfrm>
            <a:prstGeom prst="rect">
              <a:avLst/>
            </a:prstGeom>
            <a:solidFill>
              <a:srgbClr val="D3D3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6" name="Rectangle 32"/>
            <p:cNvSpPr>
              <a:spLocks noChangeArrowheads="1"/>
            </p:cNvSpPr>
            <p:nvPr/>
          </p:nvSpPr>
          <p:spPr bwMode="auto">
            <a:xfrm>
              <a:off x="673" y="1717"/>
              <a:ext cx="2930" cy="23"/>
            </a:xfrm>
            <a:prstGeom prst="rect">
              <a:avLst/>
            </a:prstGeom>
            <a:solidFill>
              <a:srgbClr val="D1D1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7" name="Rectangle 33"/>
            <p:cNvSpPr>
              <a:spLocks noChangeArrowheads="1"/>
            </p:cNvSpPr>
            <p:nvPr/>
          </p:nvSpPr>
          <p:spPr bwMode="auto">
            <a:xfrm>
              <a:off x="673" y="1740"/>
              <a:ext cx="2930" cy="35"/>
            </a:xfrm>
            <a:prstGeom prst="rect">
              <a:avLst/>
            </a:prstGeom>
            <a:solidFill>
              <a:srgbClr val="CFCF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8" name="Rectangle 34"/>
            <p:cNvSpPr>
              <a:spLocks noChangeArrowheads="1"/>
            </p:cNvSpPr>
            <p:nvPr/>
          </p:nvSpPr>
          <p:spPr bwMode="auto">
            <a:xfrm>
              <a:off x="673" y="1775"/>
              <a:ext cx="2930" cy="18"/>
            </a:xfrm>
            <a:prstGeom prst="rect">
              <a:avLst/>
            </a:prstGeom>
            <a:solidFill>
              <a:srgbClr val="CDCD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9" name="Rectangle 35"/>
            <p:cNvSpPr>
              <a:spLocks noChangeArrowheads="1"/>
            </p:cNvSpPr>
            <p:nvPr/>
          </p:nvSpPr>
          <p:spPr bwMode="auto">
            <a:xfrm>
              <a:off x="673" y="1793"/>
              <a:ext cx="2930" cy="23"/>
            </a:xfrm>
            <a:prstGeom prst="rect">
              <a:avLst/>
            </a:prstGeom>
            <a:solidFill>
              <a:srgbClr val="CBCB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0" name="Rectangle 36"/>
            <p:cNvSpPr>
              <a:spLocks noChangeArrowheads="1"/>
            </p:cNvSpPr>
            <p:nvPr/>
          </p:nvSpPr>
          <p:spPr bwMode="auto">
            <a:xfrm>
              <a:off x="673" y="1816"/>
              <a:ext cx="2930" cy="23"/>
            </a:xfrm>
            <a:prstGeom prst="rect">
              <a:avLst/>
            </a:prstGeom>
            <a:solidFill>
              <a:srgbClr val="C9C9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1" name="Rectangle 37"/>
            <p:cNvSpPr>
              <a:spLocks noChangeArrowheads="1"/>
            </p:cNvSpPr>
            <p:nvPr/>
          </p:nvSpPr>
          <p:spPr bwMode="auto">
            <a:xfrm>
              <a:off x="673" y="1839"/>
              <a:ext cx="2930" cy="17"/>
            </a:xfrm>
            <a:prstGeom prst="rect">
              <a:avLst/>
            </a:prstGeom>
            <a:solidFill>
              <a:srgbClr val="C8C8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2" name="Rectangle 38"/>
            <p:cNvSpPr>
              <a:spLocks noChangeArrowheads="1"/>
            </p:cNvSpPr>
            <p:nvPr/>
          </p:nvSpPr>
          <p:spPr bwMode="auto">
            <a:xfrm>
              <a:off x="673" y="1856"/>
              <a:ext cx="2930" cy="24"/>
            </a:xfrm>
            <a:prstGeom prst="rect">
              <a:avLst/>
            </a:prstGeom>
            <a:solidFill>
              <a:srgbClr val="C6C6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3" name="Rectangle 39"/>
            <p:cNvSpPr>
              <a:spLocks noChangeArrowheads="1"/>
            </p:cNvSpPr>
            <p:nvPr/>
          </p:nvSpPr>
          <p:spPr bwMode="auto">
            <a:xfrm>
              <a:off x="673" y="1880"/>
              <a:ext cx="2930" cy="23"/>
            </a:xfrm>
            <a:prstGeom prst="rect">
              <a:avLst/>
            </a:prstGeom>
            <a:solidFill>
              <a:srgbClr val="C4C4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4" name="Rectangle 40"/>
            <p:cNvSpPr>
              <a:spLocks noChangeArrowheads="1"/>
            </p:cNvSpPr>
            <p:nvPr/>
          </p:nvSpPr>
          <p:spPr bwMode="auto">
            <a:xfrm>
              <a:off x="673" y="1903"/>
              <a:ext cx="2930" cy="17"/>
            </a:xfrm>
            <a:prstGeom prst="rect">
              <a:avLst/>
            </a:prstGeom>
            <a:solidFill>
              <a:srgbClr val="C2C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5" name="Rectangle 41"/>
            <p:cNvSpPr>
              <a:spLocks noChangeArrowheads="1"/>
            </p:cNvSpPr>
            <p:nvPr/>
          </p:nvSpPr>
          <p:spPr bwMode="auto">
            <a:xfrm>
              <a:off x="673" y="1920"/>
              <a:ext cx="2930" cy="35"/>
            </a:xfrm>
            <a:prstGeom prst="rect">
              <a:avLst/>
            </a:prstGeom>
            <a:solidFill>
              <a:srgbClr val="C0C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6" name="Rectangle 42"/>
            <p:cNvSpPr>
              <a:spLocks noChangeArrowheads="1"/>
            </p:cNvSpPr>
            <p:nvPr/>
          </p:nvSpPr>
          <p:spPr bwMode="auto">
            <a:xfrm>
              <a:off x="673" y="1955"/>
              <a:ext cx="2930" cy="17"/>
            </a:xfrm>
            <a:prstGeom prst="rect">
              <a:avLst/>
            </a:prstGeom>
            <a:solidFill>
              <a:srgbClr val="BEB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7" name="Rectangle 43"/>
            <p:cNvSpPr>
              <a:spLocks noChangeArrowheads="1"/>
            </p:cNvSpPr>
            <p:nvPr/>
          </p:nvSpPr>
          <p:spPr bwMode="auto">
            <a:xfrm>
              <a:off x="673" y="1972"/>
              <a:ext cx="2930" cy="24"/>
            </a:xfrm>
            <a:prstGeom prst="rect">
              <a:avLst/>
            </a:prstGeom>
            <a:solidFill>
              <a:srgbClr val="BCB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8" name="Rectangle 44"/>
            <p:cNvSpPr>
              <a:spLocks noChangeArrowheads="1"/>
            </p:cNvSpPr>
            <p:nvPr/>
          </p:nvSpPr>
          <p:spPr bwMode="auto">
            <a:xfrm>
              <a:off x="673" y="1996"/>
              <a:ext cx="2930" cy="23"/>
            </a:xfrm>
            <a:prstGeom prst="rect">
              <a:avLst/>
            </a:prstGeom>
            <a:solidFill>
              <a:srgbClr val="BABA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9" name="Rectangle 45"/>
            <p:cNvSpPr>
              <a:spLocks noChangeArrowheads="1"/>
            </p:cNvSpPr>
            <p:nvPr/>
          </p:nvSpPr>
          <p:spPr bwMode="auto">
            <a:xfrm>
              <a:off x="673" y="2019"/>
              <a:ext cx="2930" cy="17"/>
            </a:xfrm>
            <a:prstGeom prst="rect">
              <a:avLst/>
            </a:prstGeom>
            <a:solidFill>
              <a:srgbClr val="B8B8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0" name="Rectangle 46"/>
            <p:cNvSpPr>
              <a:spLocks noChangeArrowheads="1"/>
            </p:cNvSpPr>
            <p:nvPr/>
          </p:nvSpPr>
          <p:spPr bwMode="auto">
            <a:xfrm>
              <a:off x="673" y="2036"/>
              <a:ext cx="2930" cy="23"/>
            </a:xfrm>
            <a:prstGeom prst="rect">
              <a:avLst/>
            </a:prstGeom>
            <a:solidFill>
              <a:srgbClr val="B6B6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1" name="Rectangle 47"/>
            <p:cNvSpPr>
              <a:spLocks noChangeArrowheads="1"/>
            </p:cNvSpPr>
            <p:nvPr/>
          </p:nvSpPr>
          <p:spPr bwMode="auto">
            <a:xfrm>
              <a:off x="673" y="2059"/>
              <a:ext cx="2930" cy="24"/>
            </a:xfrm>
            <a:prstGeom prst="rect">
              <a:avLst/>
            </a:prstGeom>
            <a:solidFill>
              <a:srgbClr val="B4B4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2" name="Rectangle 48"/>
            <p:cNvSpPr>
              <a:spLocks noChangeArrowheads="1"/>
            </p:cNvSpPr>
            <p:nvPr/>
          </p:nvSpPr>
          <p:spPr bwMode="auto">
            <a:xfrm>
              <a:off x="673" y="2083"/>
              <a:ext cx="2930" cy="17"/>
            </a:xfrm>
            <a:prstGeom prst="rect">
              <a:avLst/>
            </a:prstGeom>
            <a:solidFill>
              <a:srgbClr val="B2B2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3" name="Rectangle 49"/>
            <p:cNvSpPr>
              <a:spLocks noChangeArrowheads="1"/>
            </p:cNvSpPr>
            <p:nvPr/>
          </p:nvSpPr>
          <p:spPr bwMode="auto">
            <a:xfrm>
              <a:off x="673" y="2100"/>
              <a:ext cx="2930" cy="23"/>
            </a:xfrm>
            <a:prstGeom prst="rect">
              <a:avLst/>
            </a:prstGeom>
            <a:solidFill>
              <a:srgbClr val="B0B0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4" name="Rectangle 50"/>
            <p:cNvSpPr>
              <a:spLocks noChangeArrowheads="1"/>
            </p:cNvSpPr>
            <p:nvPr/>
          </p:nvSpPr>
          <p:spPr bwMode="auto">
            <a:xfrm>
              <a:off x="673" y="2123"/>
              <a:ext cx="2930" cy="29"/>
            </a:xfrm>
            <a:prstGeom prst="rect">
              <a:avLst/>
            </a:prstGeom>
            <a:solidFill>
              <a:srgbClr val="AEA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5" name="Rectangle 51"/>
            <p:cNvSpPr>
              <a:spLocks noChangeArrowheads="1"/>
            </p:cNvSpPr>
            <p:nvPr/>
          </p:nvSpPr>
          <p:spPr bwMode="auto">
            <a:xfrm>
              <a:off x="673" y="2152"/>
              <a:ext cx="2930" cy="24"/>
            </a:xfrm>
            <a:prstGeom prst="rect">
              <a:avLst/>
            </a:prstGeom>
            <a:solidFill>
              <a:srgbClr val="ACA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6" name="Rectangle 52"/>
            <p:cNvSpPr>
              <a:spLocks noChangeArrowheads="1"/>
            </p:cNvSpPr>
            <p:nvPr/>
          </p:nvSpPr>
          <p:spPr bwMode="auto">
            <a:xfrm>
              <a:off x="673" y="2176"/>
              <a:ext cx="2930" cy="23"/>
            </a:xfrm>
            <a:prstGeom prst="rect">
              <a:avLst/>
            </a:prstGeom>
            <a:solidFill>
              <a:srgbClr val="AAAA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7" name="Rectangle 53"/>
            <p:cNvSpPr>
              <a:spLocks noChangeArrowheads="1"/>
            </p:cNvSpPr>
            <p:nvPr/>
          </p:nvSpPr>
          <p:spPr bwMode="auto">
            <a:xfrm>
              <a:off x="673" y="2199"/>
              <a:ext cx="2930" cy="17"/>
            </a:xfrm>
            <a:prstGeom prst="rect">
              <a:avLst/>
            </a:prstGeom>
            <a:solidFill>
              <a:srgbClr val="A8A8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8" name="Rectangle 54"/>
            <p:cNvSpPr>
              <a:spLocks noChangeArrowheads="1"/>
            </p:cNvSpPr>
            <p:nvPr/>
          </p:nvSpPr>
          <p:spPr bwMode="auto">
            <a:xfrm>
              <a:off x="673" y="2216"/>
              <a:ext cx="2930" cy="23"/>
            </a:xfrm>
            <a:prstGeom prst="rect">
              <a:avLst/>
            </a:prstGeom>
            <a:solidFill>
              <a:srgbClr val="A6A6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9" name="Rectangle 55"/>
            <p:cNvSpPr>
              <a:spLocks noChangeArrowheads="1"/>
            </p:cNvSpPr>
            <p:nvPr/>
          </p:nvSpPr>
          <p:spPr bwMode="auto">
            <a:xfrm>
              <a:off x="673" y="2239"/>
              <a:ext cx="2930" cy="24"/>
            </a:xfrm>
            <a:prstGeom prst="rect">
              <a:avLst/>
            </a:prstGeom>
            <a:solidFill>
              <a:srgbClr val="A4A4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0" name="Rectangle 56"/>
            <p:cNvSpPr>
              <a:spLocks noChangeArrowheads="1"/>
            </p:cNvSpPr>
            <p:nvPr/>
          </p:nvSpPr>
          <p:spPr bwMode="auto">
            <a:xfrm>
              <a:off x="673" y="2263"/>
              <a:ext cx="2930" cy="17"/>
            </a:xfrm>
            <a:prstGeom prst="rect">
              <a:avLst/>
            </a:prstGeom>
            <a:solidFill>
              <a:srgbClr val="A2A2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1" name="Rectangle 57"/>
            <p:cNvSpPr>
              <a:spLocks noChangeArrowheads="1"/>
            </p:cNvSpPr>
            <p:nvPr/>
          </p:nvSpPr>
          <p:spPr bwMode="auto">
            <a:xfrm>
              <a:off x="673" y="2280"/>
              <a:ext cx="2930" cy="23"/>
            </a:xfrm>
            <a:prstGeom prst="rect">
              <a:avLst/>
            </a:prstGeom>
            <a:solidFill>
              <a:srgbClr val="A0A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2" name="Rectangle 58"/>
            <p:cNvSpPr>
              <a:spLocks noChangeArrowheads="1"/>
            </p:cNvSpPr>
            <p:nvPr/>
          </p:nvSpPr>
          <p:spPr bwMode="auto">
            <a:xfrm>
              <a:off x="673" y="2303"/>
              <a:ext cx="2930" cy="23"/>
            </a:xfrm>
            <a:prstGeom prst="rect">
              <a:avLst/>
            </a:prstGeom>
            <a:solidFill>
              <a:srgbClr val="9E9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3" name="Rectangle 59"/>
            <p:cNvSpPr>
              <a:spLocks noChangeArrowheads="1"/>
            </p:cNvSpPr>
            <p:nvPr/>
          </p:nvSpPr>
          <p:spPr bwMode="auto">
            <a:xfrm>
              <a:off x="673" y="2326"/>
              <a:ext cx="2930" cy="18"/>
            </a:xfrm>
            <a:prstGeom prst="rect">
              <a:avLst/>
            </a:prstGeom>
            <a:solidFill>
              <a:srgbClr val="9C9C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4" name="Rectangle 60"/>
            <p:cNvSpPr>
              <a:spLocks noChangeArrowheads="1"/>
            </p:cNvSpPr>
            <p:nvPr/>
          </p:nvSpPr>
          <p:spPr bwMode="auto">
            <a:xfrm>
              <a:off x="673" y="2344"/>
              <a:ext cx="2930" cy="23"/>
            </a:xfrm>
            <a:prstGeom prst="rect">
              <a:avLst/>
            </a:prstGeom>
            <a:solidFill>
              <a:srgbClr val="9A9A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5" name="Rectangle 61"/>
            <p:cNvSpPr>
              <a:spLocks noChangeArrowheads="1"/>
            </p:cNvSpPr>
            <p:nvPr/>
          </p:nvSpPr>
          <p:spPr bwMode="auto">
            <a:xfrm>
              <a:off x="673" y="2367"/>
              <a:ext cx="2930" cy="29"/>
            </a:xfrm>
            <a:prstGeom prst="rect">
              <a:avLst/>
            </a:prstGeom>
            <a:solidFill>
              <a:srgbClr val="9898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6" name="Rectangle 62"/>
            <p:cNvSpPr>
              <a:spLocks noChangeArrowheads="1"/>
            </p:cNvSpPr>
            <p:nvPr/>
          </p:nvSpPr>
          <p:spPr bwMode="auto">
            <a:xfrm>
              <a:off x="673" y="2396"/>
              <a:ext cx="2930" cy="23"/>
            </a:xfrm>
            <a:prstGeom prst="rect">
              <a:avLst/>
            </a:prstGeom>
            <a:solidFill>
              <a:srgbClr val="9696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7" name="Rectangle 63"/>
            <p:cNvSpPr>
              <a:spLocks noChangeArrowheads="1"/>
            </p:cNvSpPr>
            <p:nvPr/>
          </p:nvSpPr>
          <p:spPr bwMode="auto">
            <a:xfrm>
              <a:off x="673" y="2419"/>
              <a:ext cx="2930" cy="23"/>
            </a:xfrm>
            <a:prstGeom prst="rect">
              <a:avLst/>
            </a:prstGeom>
            <a:solidFill>
              <a:srgbClr val="9494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8" name="Rectangle 64"/>
            <p:cNvSpPr>
              <a:spLocks noChangeArrowheads="1"/>
            </p:cNvSpPr>
            <p:nvPr/>
          </p:nvSpPr>
          <p:spPr bwMode="auto">
            <a:xfrm>
              <a:off x="673" y="2442"/>
              <a:ext cx="2930" cy="18"/>
            </a:xfrm>
            <a:prstGeom prst="rect">
              <a:avLst/>
            </a:prstGeom>
            <a:solidFill>
              <a:srgbClr val="9292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9" name="Rectangle 65"/>
            <p:cNvSpPr>
              <a:spLocks noChangeArrowheads="1"/>
            </p:cNvSpPr>
            <p:nvPr/>
          </p:nvSpPr>
          <p:spPr bwMode="auto">
            <a:xfrm>
              <a:off x="673" y="2460"/>
              <a:ext cx="2930" cy="35"/>
            </a:xfrm>
            <a:prstGeom prst="rect">
              <a:avLst/>
            </a:prstGeom>
            <a:solidFill>
              <a:srgbClr val="909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0" name="Rectangle 66"/>
            <p:cNvSpPr>
              <a:spLocks noChangeArrowheads="1"/>
            </p:cNvSpPr>
            <p:nvPr/>
          </p:nvSpPr>
          <p:spPr bwMode="auto">
            <a:xfrm>
              <a:off x="673" y="2495"/>
              <a:ext cx="2930" cy="23"/>
            </a:xfrm>
            <a:prstGeom prst="rect">
              <a:avLst/>
            </a:prstGeom>
            <a:solidFill>
              <a:srgbClr val="8E8E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1" name="Rectangle 67"/>
            <p:cNvSpPr>
              <a:spLocks noChangeArrowheads="1"/>
            </p:cNvSpPr>
            <p:nvPr/>
          </p:nvSpPr>
          <p:spPr bwMode="auto">
            <a:xfrm>
              <a:off x="673" y="2518"/>
              <a:ext cx="2930" cy="17"/>
            </a:xfrm>
            <a:prstGeom prst="rect">
              <a:avLst/>
            </a:prstGeom>
            <a:solidFill>
              <a:srgbClr val="8C8C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2" name="Rectangle 68"/>
            <p:cNvSpPr>
              <a:spLocks noChangeArrowheads="1"/>
            </p:cNvSpPr>
            <p:nvPr/>
          </p:nvSpPr>
          <p:spPr bwMode="auto">
            <a:xfrm>
              <a:off x="673" y="2535"/>
              <a:ext cx="2930" cy="35"/>
            </a:xfrm>
            <a:prstGeom prst="rect">
              <a:avLst/>
            </a:prstGeom>
            <a:solidFill>
              <a:srgbClr val="8A8A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3" name="Rectangle 69"/>
            <p:cNvSpPr>
              <a:spLocks noChangeArrowheads="1"/>
            </p:cNvSpPr>
            <p:nvPr/>
          </p:nvSpPr>
          <p:spPr bwMode="auto">
            <a:xfrm>
              <a:off x="673" y="2570"/>
              <a:ext cx="2930" cy="18"/>
            </a:xfrm>
            <a:prstGeom prst="rect">
              <a:avLst/>
            </a:prstGeom>
            <a:solidFill>
              <a:srgbClr val="8888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4" name="Rectangle 70"/>
            <p:cNvSpPr>
              <a:spLocks noChangeArrowheads="1"/>
            </p:cNvSpPr>
            <p:nvPr/>
          </p:nvSpPr>
          <p:spPr bwMode="auto">
            <a:xfrm>
              <a:off x="673" y="2588"/>
              <a:ext cx="2930" cy="23"/>
            </a:xfrm>
            <a:prstGeom prst="rect">
              <a:avLst/>
            </a:prstGeom>
            <a:solidFill>
              <a:srgbClr val="8686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5" name="Rectangle 71"/>
            <p:cNvSpPr>
              <a:spLocks noChangeArrowheads="1"/>
            </p:cNvSpPr>
            <p:nvPr/>
          </p:nvSpPr>
          <p:spPr bwMode="auto">
            <a:xfrm>
              <a:off x="673" y="2611"/>
              <a:ext cx="2930" cy="35"/>
            </a:xfrm>
            <a:prstGeom prst="rect">
              <a:avLst/>
            </a:prstGeom>
            <a:solidFill>
              <a:srgbClr val="8484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6" name="Rectangle 72"/>
            <p:cNvSpPr>
              <a:spLocks noChangeArrowheads="1"/>
            </p:cNvSpPr>
            <p:nvPr/>
          </p:nvSpPr>
          <p:spPr bwMode="auto">
            <a:xfrm>
              <a:off x="673" y="2646"/>
              <a:ext cx="2930" cy="29"/>
            </a:xfrm>
            <a:prstGeom prst="rect">
              <a:avLst/>
            </a:prstGeom>
            <a:solidFill>
              <a:srgbClr val="8282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7" name="Rectangle 73"/>
            <p:cNvSpPr>
              <a:spLocks noChangeArrowheads="1"/>
            </p:cNvSpPr>
            <p:nvPr/>
          </p:nvSpPr>
          <p:spPr bwMode="auto">
            <a:xfrm>
              <a:off x="673" y="2675"/>
              <a:ext cx="2930" cy="34"/>
            </a:xfrm>
            <a:prstGeom prst="rect">
              <a:avLst/>
            </a:prstGeom>
            <a:solidFill>
              <a:srgbClr val="808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8" name="Rectangle 74"/>
            <p:cNvSpPr>
              <a:spLocks noChangeArrowheads="1"/>
            </p:cNvSpPr>
            <p:nvPr/>
          </p:nvSpPr>
          <p:spPr bwMode="auto">
            <a:xfrm>
              <a:off x="673" y="2709"/>
              <a:ext cx="2930" cy="18"/>
            </a:xfrm>
            <a:prstGeom prst="rect">
              <a:avLst/>
            </a:prstGeom>
            <a:solidFill>
              <a:srgbClr val="7E7E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9" name="Rectangle 75"/>
            <p:cNvSpPr>
              <a:spLocks noChangeArrowheads="1"/>
            </p:cNvSpPr>
            <p:nvPr/>
          </p:nvSpPr>
          <p:spPr bwMode="auto">
            <a:xfrm>
              <a:off x="673" y="2727"/>
              <a:ext cx="2930" cy="35"/>
            </a:xfrm>
            <a:prstGeom prst="rect">
              <a:avLst/>
            </a:prstGeom>
            <a:solidFill>
              <a:srgbClr val="7C7C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0" name="Rectangle 76"/>
            <p:cNvSpPr>
              <a:spLocks noChangeArrowheads="1"/>
            </p:cNvSpPr>
            <p:nvPr/>
          </p:nvSpPr>
          <p:spPr bwMode="auto">
            <a:xfrm>
              <a:off x="673" y="2762"/>
              <a:ext cx="2930" cy="29"/>
            </a:xfrm>
            <a:prstGeom prst="rect">
              <a:avLst/>
            </a:prstGeom>
            <a:solidFill>
              <a:srgbClr val="7A7A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1" name="Rectangle 77"/>
            <p:cNvSpPr>
              <a:spLocks noChangeArrowheads="1"/>
            </p:cNvSpPr>
            <p:nvPr/>
          </p:nvSpPr>
          <p:spPr bwMode="auto">
            <a:xfrm>
              <a:off x="673" y="2791"/>
              <a:ext cx="2930" cy="34"/>
            </a:xfrm>
            <a:prstGeom prst="rect">
              <a:avLst/>
            </a:prstGeom>
            <a:solidFill>
              <a:srgbClr val="7878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2" name="Rectangle 78"/>
            <p:cNvSpPr>
              <a:spLocks noChangeArrowheads="1"/>
            </p:cNvSpPr>
            <p:nvPr/>
          </p:nvSpPr>
          <p:spPr bwMode="auto">
            <a:xfrm>
              <a:off x="673" y="2825"/>
              <a:ext cx="2930" cy="41"/>
            </a:xfrm>
            <a:prstGeom prst="rect">
              <a:avLst/>
            </a:prstGeom>
            <a:solidFill>
              <a:srgbClr val="7676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3" name="Rectangle 79"/>
            <p:cNvSpPr>
              <a:spLocks noChangeArrowheads="1"/>
            </p:cNvSpPr>
            <p:nvPr/>
          </p:nvSpPr>
          <p:spPr bwMode="auto">
            <a:xfrm>
              <a:off x="673" y="2866"/>
              <a:ext cx="2930" cy="29"/>
            </a:xfrm>
            <a:prstGeom prst="rect">
              <a:avLst/>
            </a:prstGeom>
            <a:solidFill>
              <a:srgbClr val="7474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4" name="Rectangle 80"/>
            <p:cNvSpPr>
              <a:spLocks noChangeArrowheads="1"/>
            </p:cNvSpPr>
            <p:nvPr/>
          </p:nvSpPr>
          <p:spPr bwMode="auto">
            <a:xfrm>
              <a:off x="673" y="2895"/>
              <a:ext cx="2930" cy="47"/>
            </a:xfrm>
            <a:prstGeom prst="rect">
              <a:avLst/>
            </a:prstGeom>
            <a:solidFill>
              <a:srgbClr val="7272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5" name="Rectangle 81"/>
            <p:cNvSpPr>
              <a:spLocks noChangeArrowheads="1"/>
            </p:cNvSpPr>
            <p:nvPr/>
          </p:nvSpPr>
          <p:spPr bwMode="auto">
            <a:xfrm>
              <a:off x="673" y="2942"/>
              <a:ext cx="2930" cy="40"/>
            </a:xfrm>
            <a:prstGeom prst="rect">
              <a:avLst/>
            </a:prstGeom>
            <a:solidFill>
              <a:srgbClr val="707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6" name="Rectangle 82"/>
            <p:cNvSpPr>
              <a:spLocks noChangeArrowheads="1"/>
            </p:cNvSpPr>
            <p:nvPr/>
          </p:nvSpPr>
          <p:spPr bwMode="auto">
            <a:xfrm>
              <a:off x="673" y="2982"/>
              <a:ext cx="2930" cy="41"/>
            </a:xfrm>
            <a:prstGeom prst="rect">
              <a:avLst/>
            </a:prstGeom>
            <a:solidFill>
              <a:srgbClr val="6E6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7" name="Rectangle 83"/>
            <p:cNvSpPr>
              <a:spLocks noChangeArrowheads="1"/>
            </p:cNvSpPr>
            <p:nvPr/>
          </p:nvSpPr>
          <p:spPr bwMode="auto">
            <a:xfrm>
              <a:off x="673" y="3023"/>
              <a:ext cx="2930" cy="64"/>
            </a:xfrm>
            <a:prstGeom prst="rect">
              <a:avLst/>
            </a:prstGeom>
            <a:solidFill>
              <a:srgbClr val="6C6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8" name="Rectangle 84"/>
            <p:cNvSpPr>
              <a:spLocks noChangeArrowheads="1"/>
            </p:cNvSpPr>
            <p:nvPr/>
          </p:nvSpPr>
          <p:spPr bwMode="auto">
            <a:xfrm>
              <a:off x="673" y="3087"/>
              <a:ext cx="2930" cy="52"/>
            </a:xfrm>
            <a:prstGeom prst="rect">
              <a:avLst/>
            </a:prstGeom>
            <a:solidFill>
              <a:srgbClr val="6A6A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9" name="Rectangle 85"/>
            <p:cNvSpPr>
              <a:spLocks noChangeArrowheads="1"/>
            </p:cNvSpPr>
            <p:nvPr/>
          </p:nvSpPr>
          <p:spPr bwMode="auto">
            <a:xfrm>
              <a:off x="673" y="3139"/>
              <a:ext cx="2930" cy="75"/>
            </a:xfrm>
            <a:prstGeom prst="rect">
              <a:avLst/>
            </a:prstGeom>
            <a:solidFill>
              <a:srgbClr val="6868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10" name="Rectangle 86"/>
            <p:cNvSpPr>
              <a:spLocks noChangeArrowheads="1"/>
            </p:cNvSpPr>
            <p:nvPr/>
          </p:nvSpPr>
          <p:spPr bwMode="auto">
            <a:xfrm>
              <a:off x="673" y="3214"/>
              <a:ext cx="2930" cy="18"/>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11" name="Rectangle 87"/>
            <p:cNvSpPr>
              <a:spLocks noChangeArrowheads="1"/>
            </p:cNvSpPr>
            <p:nvPr/>
          </p:nvSpPr>
          <p:spPr bwMode="auto">
            <a:xfrm>
              <a:off x="673" y="516"/>
              <a:ext cx="2930" cy="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12" name="Line 88"/>
            <p:cNvSpPr>
              <a:spLocks noChangeShapeType="1"/>
            </p:cNvSpPr>
            <p:nvPr/>
          </p:nvSpPr>
          <p:spPr bwMode="auto">
            <a:xfrm>
              <a:off x="673" y="2959"/>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3" name="Line 89"/>
            <p:cNvSpPr>
              <a:spLocks noChangeShapeType="1"/>
            </p:cNvSpPr>
            <p:nvPr/>
          </p:nvSpPr>
          <p:spPr bwMode="auto">
            <a:xfrm>
              <a:off x="673" y="2686"/>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4" name="Line 90"/>
            <p:cNvSpPr>
              <a:spLocks noChangeShapeType="1"/>
            </p:cNvSpPr>
            <p:nvPr/>
          </p:nvSpPr>
          <p:spPr bwMode="auto">
            <a:xfrm>
              <a:off x="673" y="2419"/>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5" name="Line 91"/>
            <p:cNvSpPr>
              <a:spLocks noChangeShapeType="1"/>
            </p:cNvSpPr>
            <p:nvPr/>
          </p:nvSpPr>
          <p:spPr bwMode="auto">
            <a:xfrm>
              <a:off x="673" y="2147"/>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6" name="Line 92"/>
            <p:cNvSpPr>
              <a:spLocks noChangeShapeType="1"/>
            </p:cNvSpPr>
            <p:nvPr/>
          </p:nvSpPr>
          <p:spPr bwMode="auto">
            <a:xfrm>
              <a:off x="673" y="1874"/>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7" name="Line 93"/>
            <p:cNvSpPr>
              <a:spLocks noChangeShapeType="1"/>
            </p:cNvSpPr>
            <p:nvPr/>
          </p:nvSpPr>
          <p:spPr bwMode="auto">
            <a:xfrm>
              <a:off x="673" y="1601"/>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8" name="Line 94"/>
            <p:cNvSpPr>
              <a:spLocks noChangeShapeType="1"/>
            </p:cNvSpPr>
            <p:nvPr/>
          </p:nvSpPr>
          <p:spPr bwMode="auto">
            <a:xfrm>
              <a:off x="673" y="1328"/>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9" name="Line 95"/>
            <p:cNvSpPr>
              <a:spLocks noChangeShapeType="1"/>
            </p:cNvSpPr>
            <p:nvPr/>
          </p:nvSpPr>
          <p:spPr bwMode="auto">
            <a:xfrm>
              <a:off x="673" y="1061"/>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20" name="Line 96"/>
            <p:cNvSpPr>
              <a:spLocks noChangeShapeType="1"/>
            </p:cNvSpPr>
            <p:nvPr/>
          </p:nvSpPr>
          <p:spPr bwMode="auto">
            <a:xfrm>
              <a:off x="673" y="789"/>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21" name="Line 97"/>
            <p:cNvSpPr>
              <a:spLocks noChangeShapeType="1"/>
            </p:cNvSpPr>
            <p:nvPr/>
          </p:nvSpPr>
          <p:spPr bwMode="auto">
            <a:xfrm>
              <a:off x="673" y="516"/>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22" name="Rectangle 98"/>
            <p:cNvSpPr>
              <a:spLocks noChangeArrowheads="1"/>
            </p:cNvSpPr>
            <p:nvPr/>
          </p:nvSpPr>
          <p:spPr bwMode="auto">
            <a:xfrm>
              <a:off x="673" y="516"/>
              <a:ext cx="2930" cy="2716"/>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23" name="Rectangle 99"/>
            <p:cNvSpPr>
              <a:spLocks noChangeArrowheads="1"/>
            </p:cNvSpPr>
            <p:nvPr/>
          </p:nvSpPr>
          <p:spPr bwMode="auto">
            <a:xfrm>
              <a:off x="882" y="899"/>
              <a:ext cx="279" cy="2333"/>
            </a:xfrm>
            <a:prstGeom prst="rect">
              <a:avLst/>
            </a:prstGeom>
            <a:solidFill>
              <a:srgbClr val="9999FF"/>
            </a:solidFill>
            <a:ln w="9525">
              <a:solidFill>
                <a:srgbClr val="000000"/>
              </a:solidFill>
              <a:miter lim="800000"/>
              <a:headEnd/>
              <a:tailEnd/>
            </a:ln>
          </p:spPr>
          <p:txBody>
            <a:bodyPr/>
            <a:lstStyle/>
            <a:p>
              <a:endParaRPr lang="en-US"/>
            </a:p>
          </p:txBody>
        </p:sp>
        <p:sp>
          <p:nvSpPr>
            <p:cNvPr id="103524" name="Rectangle 100"/>
            <p:cNvSpPr>
              <a:spLocks noChangeArrowheads="1"/>
            </p:cNvSpPr>
            <p:nvPr/>
          </p:nvSpPr>
          <p:spPr bwMode="auto">
            <a:xfrm>
              <a:off x="1161" y="1682"/>
              <a:ext cx="278" cy="1550"/>
            </a:xfrm>
            <a:prstGeom prst="rect">
              <a:avLst/>
            </a:prstGeom>
            <a:solidFill>
              <a:srgbClr val="993366"/>
            </a:solidFill>
            <a:ln w="9525">
              <a:solidFill>
                <a:srgbClr val="000000"/>
              </a:solidFill>
              <a:miter lim="800000"/>
              <a:headEnd/>
              <a:tailEnd/>
            </a:ln>
          </p:spPr>
          <p:txBody>
            <a:bodyPr/>
            <a:lstStyle/>
            <a:p>
              <a:endParaRPr lang="en-US"/>
            </a:p>
          </p:txBody>
        </p:sp>
        <p:sp>
          <p:nvSpPr>
            <p:cNvPr id="103525" name="Rectangle 101"/>
            <p:cNvSpPr>
              <a:spLocks noChangeArrowheads="1"/>
            </p:cNvSpPr>
            <p:nvPr/>
          </p:nvSpPr>
          <p:spPr bwMode="auto">
            <a:xfrm>
              <a:off x="1439" y="2309"/>
              <a:ext cx="278" cy="923"/>
            </a:xfrm>
            <a:prstGeom prst="rect">
              <a:avLst/>
            </a:prstGeom>
            <a:solidFill>
              <a:srgbClr val="FFFFCC"/>
            </a:solidFill>
            <a:ln w="9525">
              <a:solidFill>
                <a:srgbClr val="000000"/>
              </a:solidFill>
              <a:miter lim="800000"/>
              <a:headEnd/>
              <a:tailEnd/>
            </a:ln>
          </p:spPr>
          <p:txBody>
            <a:bodyPr/>
            <a:lstStyle/>
            <a:p>
              <a:endParaRPr lang="en-US"/>
            </a:p>
          </p:txBody>
        </p:sp>
        <p:sp>
          <p:nvSpPr>
            <p:cNvPr id="103526" name="Rectangle 102"/>
            <p:cNvSpPr>
              <a:spLocks noChangeArrowheads="1"/>
            </p:cNvSpPr>
            <p:nvPr/>
          </p:nvSpPr>
          <p:spPr bwMode="auto">
            <a:xfrm>
              <a:off x="1717" y="2309"/>
              <a:ext cx="279" cy="923"/>
            </a:xfrm>
            <a:prstGeom prst="rect">
              <a:avLst/>
            </a:prstGeom>
            <a:solidFill>
              <a:srgbClr val="800000"/>
            </a:solidFill>
            <a:ln w="9525">
              <a:solidFill>
                <a:srgbClr val="000000"/>
              </a:solidFill>
              <a:miter lim="800000"/>
              <a:headEnd/>
              <a:tailEnd/>
            </a:ln>
          </p:spPr>
          <p:txBody>
            <a:bodyPr/>
            <a:lstStyle/>
            <a:p>
              <a:endParaRPr lang="en-US"/>
            </a:p>
          </p:txBody>
        </p:sp>
        <p:sp>
          <p:nvSpPr>
            <p:cNvPr id="103527" name="Rectangle 103"/>
            <p:cNvSpPr>
              <a:spLocks noChangeArrowheads="1"/>
            </p:cNvSpPr>
            <p:nvPr/>
          </p:nvSpPr>
          <p:spPr bwMode="auto">
            <a:xfrm>
              <a:off x="1996" y="2605"/>
              <a:ext cx="284" cy="627"/>
            </a:xfrm>
            <a:prstGeom prst="rect">
              <a:avLst/>
            </a:prstGeom>
            <a:solidFill>
              <a:srgbClr val="99CCFF"/>
            </a:solidFill>
            <a:ln w="9525">
              <a:solidFill>
                <a:srgbClr val="000000"/>
              </a:solidFill>
              <a:miter lim="800000"/>
              <a:headEnd/>
              <a:tailEnd/>
            </a:ln>
          </p:spPr>
          <p:txBody>
            <a:bodyPr/>
            <a:lstStyle/>
            <a:p>
              <a:endParaRPr lang="en-US"/>
            </a:p>
          </p:txBody>
        </p:sp>
        <p:sp>
          <p:nvSpPr>
            <p:cNvPr id="103528" name="Rectangle 104"/>
            <p:cNvSpPr>
              <a:spLocks noChangeArrowheads="1"/>
            </p:cNvSpPr>
            <p:nvPr/>
          </p:nvSpPr>
          <p:spPr bwMode="auto">
            <a:xfrm>
              <a:off x="2280" y="2715"/>
              <a:ext cx="279" cy="517"/>
            </a:xfrm>
            <a:prstGeom prst="rect">
              <a:avLst/>
            </a:prstGeom>
            <a:solidFill>
              <a:srgbClr val="000080"/>
            </a:solidFill>
            <a:ln w="9525">
              <a:solidFill>
                <a:srgbClr val="000000"/>
              </a:solidFill>
              <a:miter lim="800000"/>
              <a:headEnd/>
              <a:tailEnd/>
            </a:ln>
          </p:spPr>
          <p:txBody>
            <a:bodyPr/>
            <a:lstStyle/>
            <a:p>
              <a:endParaRPr lang="en-US"/>
            </a:p>
          </p:txBody>
        </p:sp>
        <p:sp>
          <p:nvSpPr>
            <p:cNvPr id="103529" name="Rectangle 105"/>
            <p:cNvSpPr>
              <a:spLocks noChangeArrowheads="1"/>
            </p:cNvSpPr>
            <p:nvPr/>
          </p:nvSpPr>
          <p:spPr bwMode="auto">
            <a:xfrm>
              <a:off x="2559" y="2744"/>
              <a:ext cx="278" cy="488"/>
            </a:xfrm>
            <a:prstGeom prst="rect">
              <a:avLst/>
            </a:prstGeom>
            <a:solidFill>
              <a:srgbClr val="FF99CC"/>
            </a:solidFill>
            <a:ln w="9525">
              <a:solidFill>
                <a:srgbClr val="000000"/>
              </a:solidFill>
              <a:miter lim="800000"/>
              <a:headEnd/>
              <a:tailEnd/>
            </a:ln>
          </p:spPr>
          <p:txBody>
            <a:bodyPr/>
            <a:lstStyle/>
            <a:p>
              <a:endParaRPr lang="en-US"/>
            </a:p>
          </p:txBody>
        </p:sp>
        <p:sp>
          <p:nvSpPr>
            <p:cNvPr id="103530" name="Rectangle 106"/>
            <p:cNvSpPr>
              <a:spLocks noChangeArrowheads="1"/>
            </p:cNvSpPr>
            <p:nvPr/>
          </p:nvSpPr>
          <p:spPr bwMode="auto">
            <a:xfrm>
              <a:off x="2837" y="2907"/>
              <a:ext cx="278" cy="325"/>
            </a:xfrm>
            <a:prstGeom prst="rect">
              <a:avLst/>
            </a:prstGeom>
            <a:solidFill>
              <a:srgbClr val="CCCCFF"/>
            </a:solidFill>
            <a:ln w="9525">
              <a:solidFill>
                <a:srgbClr val="000000"/>
              </a:solidFill>
              <a:miter lim="800000"/>
              <a:headEnd/>
              <a:tailEnd/>
            </a:ln>
          </p:spPr>
          <p:txBody>
            <a:bodyPr/>
            <a:lstStyle/>
            <a:p>
              <a:endParaRPr lang="en-US"/>
            </a:p>
          </p:txBody>
        </p:sp>
        <p:sp>
          <p:nvSpPr>
            <p:cNvPr id="103531" name="Rectangle 107"/>
            <p:cNvSpPr>
              <a:spLocks noChangeArrowheads="1"/>
            </p:cNvSpPr>
            <p:nvPr/>
          </p:nvSpPr>
          <p:spPr bwMode="auto">
            <a:xfrm>
              <a:off x="3115" y="2907"/>
              <a:ext cx="279" cy="325"/>
            </a:xfrm>
            <a:prstGeom prst="rect">
              <a:avLst/>
            </a:prstGeom>
            <a:solidFill>
              <a:srgbClr val="800080"/>
            </a:solidFill>
            <a:ln w="9525">
              <a:solidFill>
                <a:srgbClr val="000000"/>
              </a:solidFill>
              <a:miter lim="800000"/>
              <a:headEnd/>
              <a:tailEnd/>
            </a:ln>
          </p:spPr>
          <p:txBody>
            <a:bodyPr/>
            <a:lstStyle/>
            <a:p>
              <a:endParaRPr lang="en-US"/>
            </a:p>
          </p:txBody>
        </p:sp>
        <p:sp>
          <p:nvSpPr>
            <p:cNvPr id="103532" name="Line 108"/>
            <p:cNvSpPr>
              <a:spLocks noChangeShapeType="1"/>
            </p:cNvSpPr>
            <p:nvPr/>
          </p:nvSpPr>
          <p:spPr bwMode="auto">
            <a:xfrm>
              <a:off x="673" y="516"/>
              <a:ext cx="0" cy="27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33" name="Line 109"/>
            <p:cNvSpPr>
              <a:spLocks noChangeShapeType="1"/>
            </p:cNvSpPr>
            <p:nvPr/>
          </p:nvSpPr>
          <p:spPr bwMode="auto">
            <a:xfrm>
              <a:off x="639" y="3232"/>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34" name="Line 110"/>
            <p:cNvSpPr>
              <a:spLocks noChangeShapeType="1"/>
            </p:cNvSpPr>
            <p:nvPr/>
          </p:nvSpPr>
          <p:spPr bwMode="auto">
            <a:xfrm>
              <a:off x="639" y="2959"/>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35" name="Line 111"/>
            <p:cNvSpPr>
              <a:spLocks noChangeShapeType="1"/>
            </p:cNvSpPr>
            <p:nvPr/>
          </p:nvSpPr>
          <p:spPr bwMode="auto">
            <a:xfrm>
              <a:off x="639" y="2686"/>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36" name="Line 112"/>
            <p:cNvSpPr>
              <a:spLocks noChangeShapeType="1"/>
            </p:cNvSpPr>
            <p:nvPr/>
          </p:nvSpPr>
          <p:spPr bwMode="auto">
            <a:xfrm>
              <a:off x="639" y="2419"/>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37" name="Line 113"/>
            <p:cNvSpPr>
              <a:spLocks noChangeShapeType="1"/>
            </p:cNvSpPr>
            <p:nvPr/>
          </p:nvSpPr>
          <p:spPr bwMode="auto">
            <a:xfrm>
              <a:off x="639" y="2147"/>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38" name="Line 114"/>
            <p:cNvSpPr>
              <a:spLocks noChangeShapeType="1"/>
            </p:cNvSpPr>
            <p:nvPr/>
          </p:nvSpPr>
          <p:spPr bwMode="auto">
            <a:xfrm>
              <a:off x="639" y="1874"/>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39" name="Line 115"/>
            <p:cNvSpPr>
              <a:spLocks noChangeShapeType="1"/>
            </p:cNvSpPr>
            <p:nvPr/>
          </p:nvSpPr>
          <p:spPr bwMode="auto">
            <a:xfrm>
              <a:off x="639" y="1601"/>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40" name="Line 116"/>
            <p:cNvSpPr>
              <a:spLocks noChangeShapeType="1"/>
            </p:cNvSpPr>
            <p:nvPr/>
          </p:nvSpPr>
          <p:spPr bwMode="auto">
            <a:xfrm>
              <a:off x="639" y="1328"/>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41" name="Line 117"/>
            <p:cNvSpPr>
              <a:spLocks noChangeShapeType="1"/>
            </p:cNvSpPr>
            <p:nvPr/>
          </p:nvSpPr>
          <p:spPr bwMode="auto">
            <a:xfrm>
              <a:off x="639" y="1061"/>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42" name="Line 118"/>
            <p:cNvSpPr>
              <a:spLocks noChangeShapeType="1"/>
            </p:cNvSpPr>
            <p:nvPr/>
          </p:nvSpPr>
          <p:spPr bwMode="auto">
            <a:xfrm>
              <a:off x="639" y="789"/>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43" name="Line 119"/>
            <p:cNvSpPr>
              <a:spLocks noChangeShapeType="1"/>
            </p:cNvSpPr>
            <p:nvPr/>
          </p:nvSpPr>
          <p:spPr bwMode="auto">
            <a:xfrm>
              <a:off x="639" y="516"/>
              <a:ext cx="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44" name="Line 120"/>
            <p:cNvSpPr>
              <a:spLocks noChangeShapeType="1"/>
            </p:cNvSpPr>
            <p:nvPr/>
          </p:nvSpPr>
          <p:spPr bwMode="auto">
            <a:xfrm>
              <a:off x="673" y="3232"/>
              <a:ext cx="293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45" name="Line 121"/>
            <p:cNvSpPr>
              <a:spLocks noChangeShapeType="1"/>
            </p:cNvSpPr>
            <p:nvPr/>
          </p:nvSpPr>
          <p:spPr bwMode="auto">
            <a:xfrm flipV="1">
              <a:off x="673" y="3232"/>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46" name="Line 122"/>
            <p:cNvSpPr>
              <a:spLocks noChangeShapeType="1"/>
            </p:cNvSpPr>
            <p:nvPr/>
          </p:nvSpPr>
          <p:spPr bwMode="auto">
            <a:xfrm flipV="1">
              <a:off x="3603" y="3232"/>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47" name="Rectangle 123"/>
            <p:cNvSpPr>
              <a:spLocks noChangeArrowheads="1"/>
            </p:cNvSpPr>
            <p:nvPr/>
          </p:nvSpPr>
          <p:spPr bwMode="auto">
            <a:xfrm>
              <a:off x="424" y="3169"/>
              <a:ext cx="15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0%</a:t>
              </a:r>
              <a:endParaRPr lang="en-GB" sz="1800">
                <a:latin typeface="Arial" pitchFamily="34" charset="0"/>
                <a:cs typeface="Arial" pitchFamily="34" charset="0"/>
              </a:endParaRPr>
            </a:p>
          </p:txBody>
        </p:sp>
        <p:sp>
          <p:nvSpPr>
            <p:cNvPr id="103548" name="Rectangle 124"/>
            <p:cNvSpPr>
              <a:spLocks noChangeArrowheads="1"/>
            </p:cNvSpPr>
            <p:nvPr/>
          </p:nvSpPr>
          <p:spPr bwMode="auto">
            <a:xfrm>
              <a:off x="360" y="2895"/>
              <a:ext cx="21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10%</a:t>
              </a:r>
              <a:endParaRPr lang="en-GB" sz="1800">
                <a:latin typeface="Arial" pitchFamily="34" charset="0"/>
                <a:cs typeface="Arial" pitchFamily="34" charset="0"/>
              </a:endParaRPr>
            </a:p>
          </p:txBody>
        </p:sp>
        <p:sp>
          <p:nvSpPr>
            <p:cNvPr id="103549" name="Rectangle 125"/>
            <p:cNvSpPr>
              <a:spLocks noChangeArrowheads="1"/>
            </p:cNvSpPr>
            <p:nvPr/>
          </p:nvSpPr>
          <p:spPr bwMode="auto">
            <a:xfrm>
              <a:off x="360" y="2623"/>
              <a:ext cx="21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20%</a:t>
              </a:r>
              <a:endParaRPr lang="en-GB" sz="1800">
                <a:latin typeface="Arial" pitchFamily="34" charset="0"/>
                <a:cs typeface="Arial" pitchFamily="34" charset="0"/>
              </a:endParaRPr>
            </a:p>
          </p:txBody>
        </p:sp>
        <p:sp>
          <p:nvSpPr>
            <p:cNvPr id="103550" name="Rectangle 126"/>
            <p:cNvSpPr>
              <a:spLocks noChangeArrowheads="1"/>
            </p:cNvSpPr>
            <p:nvPr/>
          </p:nvSpPr>
          <p:spPr bwMode="auto">
            <a:xfrm>
              <a:off x="360" y="2354"/>
              <a:ext cx="21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30%</a:t>
              </a:r>
              <a:endParaRPr lang="en-GB" sz="1800">
                <a:latin typeface="Arial" pitchFamily="34" charset="0"/>
                <a:cs typeface="Arial" pitchFamily="34" charset="0"/>
              </a:endParaRPr>
            </a:p>
          </p:txBody>
        </p:sp>
        <p:sp>
          <p:nvSpPr>
            <p:cNvPr id="103551" name="Rectangle 127"/>
            <p:cNvSpPr>
              <a:spLocks noChangeArrowheads="1"/>
            </p:cNvSpPr>
            <p:nvPr/>
          </p:nvSpPr>
          <p:spPr bwMode="auto">
            <a:xfrm>
              <a:off x="360" y="2083"/>
              <a:ext cx="21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40%</a:t>
              </a:r>
              <a:endParaRPr lang="en-GB" sz="1800">
                <a:latin typeface="Arial" pitchFamily="34" charset="0"/>
                <a:cs typeface="Arial" pitchFamily="34" charset="0"/>
              </a:endParaRPr>
            </a:p>
          </p:txBody>
        </p:sp>
        <p:sp>
          <p:nvSpPr>
            <p:cNvPr id="103552" name="Rectangle 128"/>
            <p:cNvSpPr>
              <a:spLocks noChangeArrowheads="1"/>
            </p:cNvSpPr>
            <p:nvPr/>
          </p:nvSpPr>
          <p:spPr bwMode="auto">
            <a:xfrm>
              <a:off x="360" y="1810"/>
              <a:ext cx="21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50%</a:t>
              </a:r>
              <a:endParaRPr lang="en-GB" sz="1800">
                <a:latin typeface="Arial" pitchFamily="34" charset="0"/>
                <a:cs typeface="Arial" pitchFamily="34" charset="0"/>
              </a:endParaRPr>
            </a:p>
          </p:txBody>
        </p:sp>
        <p:sp>
          <p:nvSpPr>
            <p:cNvPr id="103553" name="Rectangle 129"/>
            <p:cNvSpPr>
              <a:spLocks noChangeArrowheads="1"/>
            </p:cNvSpPr>
            <p:nvPr/>
          </p:nvSpPr>
          <p:spPr bwMode="auto">
            <a:xfrm>
              <a:off x="360" y="1537"/>
              <a:ext cx="21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60%</a:t>
              </a:r>
              <a:endParaRPr lang="en-GB" sz="1800">
                <a:latin typeface="Arial" pitchFamily="34" charset="0"/>
                <a:cs typeface="Arial" pitchFamily="34" charset="0"/>
              </a:endParaRPr>
            </a:p>
          </p:txBody>
        </p:sp>
        <p:sp>
          <p:nvSpPr>
            <p:cNvPr id="103554" name="Rectangle 130"/>
            <p:cNvSpPr>
              <a:spLocks noChangeArrowheads="1"/>
            </p:cNvSpPr>
            <p:nvPr/>
          </p:nvSpPr>
          <p:spPr bwMode="auto">
            <a:xfrm>
              <a:off x="360" y="1264"/>
              <a:ext cx="21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70%</a:t>
              </a:r>
              <a:endParaRPr lang="en-GB" sz="1800">
                <a:latin typeface="Arial" pitchFamily="34" charset="0"/>
                <a:cs typeface="Arial" pitchFamily="34" charset="0"/>
              </a:endParaRPr>
            </a:p>
          </p:txBody>
        </p:sp>
        <p:sp>
          <p:nvSpPr>
            <p:cNvPr id="103555" name="Rectangle 131"/>
            <p:cNvSpPr>
              <a:spLocks noChangeArrowheads="1"/>
            </p:cNvSpPr>
            <p:nvPr/>
          </p:nvSpPr>
          <p:spPr bwMode="auto">
            <a:xfrm>
              <a:off x="360" y="998"/>
              <a:ext cx="21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80%</a:t>
              </a:r>
              <a:endParaRPr lang="en-GB" sz="1800">
                <a:latin typeface="Arial" pitchFamily="34" charset="0"/>
                <a:cs typeface="Arial" pitchFamily="34" charset="0"/>
              </a:endParaRPr>
            </a:p>
          </p:txBody>
        </p:sp>
        <p:sp>
          <p:nvSpPr>
            <p:cNvPr id="103556" name="Rectangle 132"/>
            <p:cNvSpPr>
              <a:spLocks noChangeArrowheads="1"/>
            </p:cNvSpPr>
            <p:nvPr/>
          </p:nvSpPr>
          <p:spPr bwMode="auto">
            <a:xfrm>
              <a:off x="360" y="725"/>
              <a:ext cx="21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90%</a:t>
              </a:r>
              <a:endParaRPr lang="en-GB" sz="1800">
                <a:latin typeface="Arial" pitchFamily="34" charset="0"/>
                <a:cs typeface="Arial" pitchFamily="34" charset="0"/>
              </a:endParaRPr>
            </a:p>
          </p:txBody>
        </p:sp>
        <p:sp>
          <p:nvSpPr>
            <p:cNvPr id="103557" name="Rectangle 133"/>
            <p:cNvSpPr>
              <a:spLocks noChangeArrowheads="1"/>
            </p:cNvSpPr>
            <p:nvPr/>
          </p:nvSpPr>
          <p:spPr bwMode="auto">
            <a:xfrm>
              <a:off x="296" y="452"/>
              <a:ext cx="27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400">
                  <a:solidFill>
                    <a:srgbClr val="000000"/>
                  </a:solidFill>
                  <a:latin typeface="Arial" pitchFamily="34" charset="0"/>
                  <a:cs typeface="Arial" pitchFamily="34" charset="0"/>
                </a:rPr>
                <a:t>100%</a:t>
              </a:r>
              <a:endParaRPr lang="en-GB" sz="1800">
                <a:latin typeface="Arial" pitchFamily="34" charset="0"/>
                <a:cs typeface="Arial" pitchFamily="34" charset="0"/>
              </a:endParaRPr>
            </a:p>
          </p:txBody>
        </p:sp>
        <p:sp>
          <p:nvSpPr>
            <p:cNvPr id="103558" name="Rectangle 134"/>
            <p:cNvSpPr>
              <a:spLocks noChangeArrowheads="1"/>
            </p:cNvSpPr>
            <p:nvPr/>
          </p:nvSpPr>
          <p:spPr bwMode="auto">
            <a:xfrm>
              <a:off x="1497" y="3383"/>
              <a:ext cx="126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solidFill>
                    <a:srgbClr val="000000"/>
                  </a:solidFill>
                  <a:cs typeface="Arial" pitchFamily="34" charset="0"/>
                </a:rPr>
                <a:t>Type of side effect</a:t>
              </a:r>
              <a:endParaRPr lang="en-GB" sz="1800">
                <a:cs typeface="Arial" pitchFamily="34" charset="0"/>
              </a:endParaRPr>
            </a:p>
          </p:txBody>
        </p:sp>
        <p:sp>
          <p:nvSpPr>
            <p:cNvPr id="103559" name="Rectangle 135"/>
            <p:cNvSpPr>
              <a:spLocks noChangeArrowheads="1"/>
            </p:cNvSpPr>
            <p:nvPr/>
          </p:nvSpPr>
          <p:spPr bwMode="auto">
            <a:xfrm>
              <a:off x="3707" y="586"/>
              <a:ext cx="75" cy="75"/>
            </a:xfrm>
            <a:prstGeom prst="rect">
              <a:avLst/>
            </a:prstGeom>
            <a:solidFill>
              <a:srgbClr val="9999FF"/>
            </a:solidFill>
            <a:ln w="9525">
              <a:solidFill>
                <a:srgbClr val="000000"/>
              </a:solidFill>
              <a:miter lim="800000"/>
              <a:headEnd/>
              <a:tailEnd/>
            </a:ln>
          </p:spPr>
          <p:txBody>
            <a:bodyPr/>
            <a:lstStyle/>
            <a:p>
              <a:endParaRPr lang="en-US"/>
            </a:p>
          </p:txBody>
        </p:sp>
        <p:sp>
          <p:nvSpPr>
            <p:cNvPr id="103560" name="Rectangle 136"/>
            <p:cNvSpPr>
              <a:spLocks noChangeArrowheads="1"/>
            </p:cNvSpPr>
            <p:nvPr/>
          </p:nvSpPr>
          <p:spPr bwMode="auto">
            <a:xfrm>
              <a:off x="3823" y="551"/>
              <a:ext cx="147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cs typeface="Arial" pitchFamily="34" charset="0"/>
                </a:rPr>
                <a:t>Extrapyramidal side effects</a:t>
              </a:r>
              <a:endParaRPr lang="en-GB" sz="1800">
                <a:cs typeface="Arial" pitchFamily="34" charset="0"/>
              </a:endParaRPr>
            </a:p>
          </p:txBody>
        </p:sp>
        <p:sp>
          <p:nvSpPr>
            <p:cNvPr id="103561" name="Rectangle 137"/>
            <p:cNvSpPr>
              <a:spLocks noChangeArrowheads="1"/>
            </p:cNvSpPr>
            <p:nvPr/>
          </p:nvSpPr>
          <p:spPr bwMode="auto">
            <a:xfrm>
              <a:off x="3707" y="916"/>
              <a:ext cx="75" cy="76"/>
            </a:xfrm>
            <a:prstGeom prst="rect">
              <a:avLst/>
            </a:prstGeom>
            <a:solidFill>
              <a:srgbClr val="993366"/>
            </a:solidFill>
            <a:ln w="9525">
              <a:solidFill>
                <a:srgbClr val="000000"/>
              </a:solidFill>
              <a:miter lim="800000"/>
              <a:headEnd/>
              <a:tailEnd/>
            </a:ln>
          </p:spPr>
          <p:txBody>
            <a:bodyPr/>
            <a:lstStyle/>
            <a:p>
              <a:endParaRPr lang="en-US"/>
            </a:p>
          </p:txBody>
        </p:sp>
        <p:sp>
          <p:nvSpPr>
            <p:cNvPr id="103562" name="Rectangle 138"/>
            <p:cNvSpPr>
              <a:spLocks noChangeArrowheads="1"/>
            </p:cNvSpPr>
            <p:nvPr/>
          </p:nvSpPr>
          <p:spPr bwMode="auto">
            <a:xfrm>
              <a:off x="3823" y="881"/>
              <a:ext cx="6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cs typeface="Arial" pitchFamily="34" charset="0"/>
                </a:rPr>
                <a:t>Weight gain</a:t>
              </a:r>
              <a:endParaRPr lang="en-GB" sz="1800">
                <a:cs typeface="Arial" pitchFamily="34" charset="0"/>
              </a:endParaRPr>
            </a:p>
          </p:txBody>
        </p:sp>
        <p:sp>
          <p:nvSpPr>
            <p:cNvPr id="103563" name="Rectangle 139"/>
            <p:cNvSpPr>
              <a:spLocks noChangeArrowheads="1"/>
            </p:cNvSpPr>
            <p:nvPr/>
          </p:nvSpPr>
          <p:spPr bwMode="auto">
            <a:xfrm>
              <a:off x="3707" y="1247"/>
              <a:ext cx="75" cy="76"/>
            </a:xfrm>
            <a:prstGeom prst="rect">
              <a:avLst/>
            </a:prstGeom>
            <a:solidFill>
              <a:srgbClr val="FFFFCC"/>
            </a:solidFill>
            <a:ln w="9525">
              <a:solidFill>
                <a:srgbClr val="000000"/>
              </a:solidFill>
              <a:miter lim="800000"/>
              <a:headEnd/>
              <a:tailEnd/>
            </a:ln>
          </p:spPr>
          <p:txBody>
            <a:bodyPr/>
            <a:lstStyle/>
            <a:p>
              <a:endParaRPr lang="en-US"/>
            </a:p>
          </p:txBody>
        </p:sp>
        <p:sp>
          <p:nvSpPr>
            <p:cNvPr id="103564" name="Rectangle 140"/>
            <p:cNvSpPr>
              <a:spLocks noChangeArrowheads="1"/>
            </p:cNvSpPr>
            <p:nvPr/>
          </p:nvSpPr>
          <p:spPr bwMode="auto">
            <a:xfrm>
              <a:off x="3823" y="1212"/>
              <a:ext cx="138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cs typeface="Arial" pitchFamily="34" charset="0"/>
                </a:rPr>
                <a:t>Cardiac monitoring (ECG)</a:t>
              </a:r>
              <a:endParaRPr lang="en-GB" sz="1800">
                <a:cs typeface="Arial" pitchFamily="34" charset="0"/>
              </a:endParaRPr>
            </a:p>
          </p:txBody>
        </p:sp>
        <p:sp>
          <p:nvSpPr>
            <p:cNvPr id="103565" name="Rectangle 141"/>
            <p:cNvSpPr>
              <a:spLocks noChangeArrowheads="1"/>
            </p:cNvSpPr>
            <p:nvPr/>
          </p:nvSpPr>
          <p:spPr bwMode="auto">
            <a:xfrm>
              <a:off x="3707" y="1578"/>
              <a:ext cx="75" cy="75"/>
            </a:xfrm>
            <a:prstGeom prst="rect">
              <a:avLst/>
            </a:prstGeom>
            <a:solidFill>
              <a:srgbClr val="800000"/>
            </a:solidFill>
            <a:ln w="9525">
              <a:solidFill>
                <a:srgbClr val="000000"/>
              </a:solidFill>
              <a:miter lim="800000"/>
              <a:headEnd/>
              <a:tailEnd/>
            </a:ln>
          </p:spPr>
          <p:txBody>
            <a:bodyPr/>
            <a:lstStyle/>
            <a:p>
              <a:endParaRPr lang="en-US"/>
            </a:p>
          </p:txBody>
        </p:sp>
        <p:sp>
          <p:nvSpPr>
            <p:cNvPr id="103566" name="Rectangle 142"/>
            <p:cNvSpPr>
              <a:spLocks noChangeArrowheads="1"/>
            </p:cNvSpPr>
            <p:nvPr/>
          </p:nvSpPr>
          <p:spPr bwMode="auto">
            <a:xfrm>
              <a:off x="3823" y="1543"/>
              <a:ext cx="81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cs typeface="Arial" pitchFamily="34" charset="0"/>
                </a:rPr>
                <a:t>Prolactin levels</a:t>
              </a:r>
              <a:endParaRPr lang="en-GB" sz="1800">
                <a:cs typeface="Arial" pitchFamily="34" charset="0"/>
              </a:endParaRPr>
            </a:p>
          </p:txBody>
        </p:sp>
        <p:sp>
          <p:nvSpPr>
            <p:cNvPr id="103567" name="Rectangle 143"/>
            <p:cNvSpPr>
              <a:spLocks noChangeArrowheads="1"/>
            </p:cNvSpPr>
            <p:nvPr/>
          </p:nvSpPr>
          <p:spPr bwMode="auto">
            <a:xfrm>
              <a:off x="3707" y="1909"/>
              <a:ext cx="75" cy="75"/>
            </a:xfrm>
            <a:prstGeom prst="rect">
              <a:avLst/>
            </a:prstGeom>
            <a:solidFill>
              <a:srgbClr val="99CCFF"/>
            </a:solidFill>
            <a:ln w="9525">
              <a:solidFill>
                <a:srgbClr val="000000"/>
              </a:solidFill>
              <a:miter lim="800000"/>
              <a:headEnd/>
              <a:tailEnd/>
            </a:ln>
          </p:spPr>
          <p:txBody>
            <a:bodyPr/>
            <a:lstStyle/>
            <a:p>
              <a:endParaRPr lang="en-US"/>
            </a:p>
          </p:txBody>
        </p:sp>
        <p:sp>
          <p:nvSpPr>
            <p:cNvPr id="103568" name="Rectangle 144"/>
            <p:cNvSpPr>
              <a:spLocks noChangeArrowheads="1"/>
            </p:cNvSpPr>
            <p:nvPr/>
          </p:nvSpPr>
          <p:spPr bwMode="auto">
            <a:xfrm>
              <a:off x="3823" y="1874"/>
              <a:ext cx="83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sz="1600">
                  <a:solidFill>
                    <a:srgbClr val="000000"/>
                  </a:solidFill>
                  <a:cs typeface="Arial" pitchFamily="34" charset="0"/>
                </a:rPr>
                <a:t>Blood pressure</a:t>
              </a:r>
              <a:endParaRPr lang="en-GB" sz="1800">
                <a:cs typeface="Arial" pitchFamily="34" charset="0"/>
              </a:endParaRPr>
            </a:p>
          </p:txBody>
        </p:sp>
        <p:sp>
          <p:nvSpPr>
            <p:cNvPr id="103569" name="Rectangle 145"/>
            <p:cNvSpPr>
              <a:spLocks noChangeArrowheads="1"/>
            </p:cNvSpPr>
            <p:nvPr/>
          </p:nvSpPr>
          <p:spPr bwMode="auto">
            <a:xfrm>
              <a:off x="3707" y="2239"/>
              <a:ext cx="75" cy="76"/>
            </a:xfrm>
            <a:prstGeom prst="rect">
              <a:avLst/>
            </a:prstGeom>
            <a:solidFill>
              <a:srgbClr val="000080"/>
            </a:solidFill>
            <a:ln w="9525">
              <a:solidFill>
                <a:srgbClr val="000000"/>
              </a:solidFill>
              <a:miter lim="800000"/>
              <a:headEnd/>
              <a:tailEnd/>
            </a:ln>
          </p:spPr>
          <p:txBody>
            <a:bodyPr/>
            <a:lstStyle/>
            <a:p>
              <a:endParaRPr lang="en-US"/>
            </a:p>
          </p:txBody>
        </p:sp>
        <p:sp>
          <p:nvSpPr>
            <p:cNvPr id="103570" name="Rectangle 146"/>
            <p:cNvSpPr>
              <a:spLocks noChangeArrowheads="1"/>
            </p:cNvSpPr>
            <p:nvPr/>
          </p:nvSpPr>
          <p:spPr bwMode="auto">
            <a:xfrm>
              <a:off x="3823" y="2205"/>
              <a:ext cx="100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cs typeface="Arial" pitchFamily="34" charset="0"/>
                </a:rPr>
                <a:t>Glucose regulation</a:t>
              </a:r>
              <a:endParaRPr lang="en-GB" sz="1800">
                <a:cs typeface="Arial" pitchFamily="34" charset="0"/>
              </a:endParaRPr>
            </a:p>
          </p:txBody>
        </p:sp>
        <p:sp>
          <p:nvSpPr>
            <p:cNvPr id="103571" name="Rectangle 147"/>
            <p:cNvSpPr>
              <a:spLocks noChangeArrowheads="1"/>
            </p:cNvSpPr>
            <p:nvPr/>
          </p:nvSpPr>
          <p:spPr bwMode="auto">
            <a:xfrm>
              <a:off x="3707" y="2570"/>
              <a:ext cx="75" cy="76"/>
            </a:xfrm>
            <a:prstGeom prst="rect">
              <a:avLst/>
            </a:prstGeom>
            <a:solidFill>
              <a:srgbClr val="FF99CC"/>
            </a:solidFill>
            <a:ln w="9525">
              <a:solidFill>
                <a:srgbClr val="000000"/>
              </a:solidFill>
              <a:miter lim="800000"/>
              <a:headEnd/>
              <a:tailEnd/>
            </a:ln>
          </p:spPr>
          <p:txBody>
            <a:bodyPr/>
            <a:lstStyle/>
            <a:p>
              <a:endParaRPr lang="en-US"/>
            </a:p>
          </p:txBody>
        </p:sp>
        <p:sp>
          <p:nvSpPr>
            <p:cNvPr id="103572" name="Rectangle 148"/>
            <p:cNvSpPr>
              <a:spLocks noChangeArrowheads="1"/>
            </p:cNvSpPr>
            <p:nvPr/>
          </p:nvSpPr>
          <p:spPr bwMode="auto">
            <a:xfrm>
              <a:off x="3823" y="2535"/>
              <a:ext cx="31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cs typeface="Arial" pitchFamily="34" charset="0"/>
                </a:rPr>
                <a:t>Lipids</a:t>
              </a:r>
              <a:endParaRPr lang="en-GB" sz="1800">
                <a:cs typeface="Arial" pitchFamily="34" charset="0"/>
              </a:endParaRPr>
            </a:p>
          </p:txBody>
        </p:sp>
        <p:sp>
          <p:nvSpPr>
            <p:cNvPr id="103573" name="Rectangle 149"/>
            <p:cNvSpPr>
              <a:spLocks noChangeArrowheads="1"/>
            </p:cNvSpPr>
            <p:nvPr/>
          </p:nvSpPr>
          <p:spPr bwMode="auto">
            <a:xfrm>
              <a:off x="3707" y="2901"/>
              <a:ext cx="75" cy="75"/>
            </a:xfrm>
            <a:prstGeom prst="rect">
              <a:avLst/>
            </a:prstGeom>
            <a:solidFill>
              <a:srgbClr val="CCCCFF"/>
            </a:solidFill>
            <a:ln w="9525">
              <a:solidFill>
                <a:srgbClr val="000000"/>
              </a:solidFill>
              <a:miter lim="800000"/>
              <a:headEnd/>
              <a:tailEnd/>
            </a:ln>
          </p:spPr>
          <p:txBody>
            <a:bodyPr/>
            <a:lstStyle/>
            <a:p>
              <a:endParaRPr lang="en-US"/>
            </a:p>
          </p:txBody>
        </p:sp>
        <p:sp>
          <p:nvSpPr>
            <p:cNvPr id="103574" name="Rectangle 150"/>
            <p:cNvSpPr>
              <a:spLocks noChangeArrowheads="1"/>
            </p:cNvSpPr>
            <p:nvPr/>
          </p:nvSpPr>
          <p:spPr bwMode="auto">
            <a:xfrm>
              <a:off x="3823" y="2866"/>
              <a:ext cx="101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cs typeface="Arial" pitchFamily="34" charset="0"/>
                </a:rPr>
                <a:t>Sexual side effects</a:t>
              </a:r>
              <a:endParaRPr lang="en-GB" sz="1800">
                <a:cs typeface="Arial" pitchFamily="34" charset="0"/>
              </a:endParaRPr>
            </a:p>
          </p:txBody>
        </p:sp>
        <p:sp>
          <p:nvSpPr>
            <p:cNvPr id="103575" name="Rectangle 151"/>
            <p:cNvSpPr>
              <a:spLocks noChangeArrowheads="1"/>
            </p:cNvSpPr>
            <p:nvPr/>
          </p:nvSpPr>
          <p:spPr bwMode="auto">
            <a:xfrm>
              <a:off x="3707" y="3232"/>
              <a:ext cx="75" cy="75"/>
            </a:xfrm>
            <a:prstGeom prst="rect">
              <a:avLst/>
            </a:prstGeom>
            <a:solidFill>
              <a:srgbClr val="800080"/>
            </a:solidFill>
            <a:ln w="9525">
              <a:solidFill>
                <a:srgbClr val="000000"/>
              </a:solidFill>
              <a:miter lim="800000"/>
              <a:headEnd/>
              <a:tailEnd/>
            </a:ln>
          </p:spPr>
          <p:txBody>
            <a:bodyPr/>
            <a:lstStyle/>
            <a:p>
              <a:endParaRPr lang="en-US"/>
            </a:p>
          </p:txBody>
        </p:sp>
        <p:sp>
          <p:nvSpPr>
            <p:cNvPr id="103576" name="Rectangle 152"/>
            <p:cNvSpPr>
              <a:spLocks noChangeArrowheads="1"/>
            </p:cNvSpPr>
            <p:nvPr/>
          </p:nvSpPr>
          <p:spPr bwMode="auto">
            <a:xfrm>
              <a:off x="3823" y="3197"/>
              <a:ext cx="133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cs typeface="Arial" pitchFamily="34" charset="0"/>
                </a:rPr>
                <a:t>Subjective experience of</a:t>
              </a:r>
              <a:endParaRPr lang="en-GB" sz="1800">
                <a:cs typeface="Arial" pitchFamily="34" charset="0"/>
              </a:endParaRPr>
            </a:p>
          </p:txBody>
        </p:sp>
        <p:sp>
          <p:nvSpPr>
            <p:cNvPr id="103577" name="Rectangle 153"/>
            <p:cNvSpPr>
              <a:spLocks noChangeArrowheads="1"/>
            </p:cNvSpPr>
            <p:nvPr/>
          </p:nvSpPr>
          <p:spPr bwMode="auto">
            <a:xfrm>
              <a:off x="3823" y="3348"/>
              <a:ext cx="53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sz="1600">
                  <a:solidFill>
                    <a:srgbClr val="000000"/>
                  </a:solidFill>
                  <a:cs typeface="Arial" pitchFamily="34" charset="0"/>
                </a:rPr>
                <a:t>treatment</a:t>
              </a:r>
              <a:endParaRPr lang="en-GB" sz="1800">
                <a:cs typeface="Arial" pitchFamily="34" charset="0"/>
              </a:endParaRPr>
            </a:p>
          </p:txBody>
        </p:sp>
        <p:sp>
          <p:nvSpPr>
            <p:cNvPr id="103578" name="Rectangle 154"/>
            <p:cNvSpPr>
              <a:spLocks noChangeArrowheads="1"/>
            </p:cNvSpPr>
            <p:nvPr/>
          </p:nvSpPr>
          <p:spPr bwMode="auto">
            <a:xfrm>
              <a:off x="221" y="365"/>
              <a:ext cx="5168" cy="3302"/>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84418" name="Group 2"/>
          <p:cNvGraphicFramePr>
            <a:graphicFrameLocks noGrp="1"/>
          </p:cNvGraphicFramePr>
          <p:nvPr>
            <p:ph idx="1"/>
          </p:nvPr>
        </p:nvGraphicFramePr>
        <p:xfrm>
          <a:off x="304800" y="165100"/>
          <a:ext cx="8458200" cy="5148263"/>
        </p:xfrm>
        <a:graphic>
          <a:graphicData uri="http://schemas.openxmlformats.org/drawingml/2006/table">
            <a:tbl>
              <a:tblPr firstRow="1" bandCol="1">
                <a:tableStyleId>{1E171933-4619-4E11-9A3F-F7608DF75F80}</a:tableStyleId>
              </a:tblPr>
              <a:tblGrid>
                <a:gridCol w="2924175"/>
                <a:gridCol w="1878013"/>
                <a:gridCol w="1797050"/>
                <a:gridCol w="1858962"/>
              </a:tblGrid>
              <a:tr h="731496">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en-GB" sz="1200" u="none" strike="noStrike" cap="none" normalizeH="0" baseline="0" dirty="0" smtClean="0">
                        <a:ln>
                          <a:noFill/>
                        </a:ln>
                        <a:effectLst/>
                      </a:endParaRPr>
                    </a:p>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400" u="none" strike="noStrike" cap="none" normalizeH="0" baseline="0" dirty="0" smtClean="0">
                          <a:ln>
                            <a:noFill/>
                          </a:ln>
                          <a:effectLst/>
                        </a:rPr>
                        <a:t>Side effect</a:t>
                      </a:r>
                      <a:endParaRPr kumimoji="1" lang="en-GB" sz="1400" b="1" i="0" u="none" strike="noStrike" cap="none" normalizeH="0" baseline="0" dirty="0" smtClean="0">
                        <a:ln>
                          <a:noFill/>
                        </a:ln>
                        <a:solidFill>
                          <a:srgbClr val="008080"/>
                        </a:solidFill>
                        <a:effectLst/>
                        <a:latin typeface="Tahoma" pitchFamily="34" charset="0"/>
                      </a:endParaRPr>
                    </a:p>
                  </a:txBody>
                  <a:tcPr marT="45708" marB="45708" horzOverflow="overflow">
                    <a:solidFill>
                      <a:srgbClr val="000066"/>
                    </a:solidFill>
                  </a:tcPr>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400" u="none" strike="noStrike" cap="none" normalizeH="0" baseline="0" dirty="0" smtClean="0">
                          <a:ln>
                            <a:noFill/>
                          </a:ln>
                          <a:effectLst/>
                        </a:rPr>
                        <a:t>N (% of total sample)</a:t>
                      </a:r>
                      <a:endParaRPr kumimoji="1" lang="en-GB" sz="1400" b="1" i="0" u="none" strike="noStrike" cap="none" normalizeH="0" baseline="0" dirty="0" smtClean="0">
                        <a:ln>
                          <a:noFill/>
                        </a:ln>
                        <a:solidFill>
                          <a:srgbClr val="000099"/>
                        </a:solidFill>
                        <a:effectLst/>
                        <a:latin typeface="Tahoma" pitchFamily="34" charset="0"/>
                      </a:endParaRPr>
                    </a:p>
                  </a:txBody>
                  <a:tcPr marT="45708" marB="45708" horzOverflow="overflow">
                    <a:solidFill>
                      <a:srgbClr val="000066"/>
                    </a:solidFill>
                  </a:tcPr>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400" u="none" strike="noStrike" cap="none" normalizeH="0" baseline="0" dirty="0" smtClean="0">
                          <a:ln>
                            <a:noFill/>
                          </a:ln>
                          <a:effectLst/>
                        </a:rPr>
                        <a:t>Elicited on general questioning</a:t>
                      </a:r>
                      <a:endParaRPr kumimoji="1" lang="en-GB" sz="1400" b="1" i="0" u="none" strike="noStrike" cap="none" normalizeH="0" baseline="0" dirty="0" smtClean="0">
                        <a:ln>
                          <a:noFill/>
                        </a:ln>
                        <a:solidFill>
                          <a:srgbClr val="000099"/>
                        </a:solidFill>
                        <a:effectLst/>
                        <a:latin typeface="Tahoma" pitchFamily="34" charset="0"/>
                      </a:endParaRPr>
                    </a:p>
                  </a:txBody>
                  <a:tcPr marT="45708" marB="45708" horzOverflow="overflow">
                    <a:solidFill>
                      <a:srgbClr val="000066"/>
                    </a:solidFill>
                  </a:tcPr>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400" u="none" strike="noStrike" cap="none" normalizeH="0" baseline="0" dirty="0" smtClean="0">
                          <a:ln>
                            <a:noFill/>
                          </a:ln>
                          <a:effectLst/>
                        </a:rPr>
                        <a:t>Elicited using ANNSERS checklist</a:t>
                      </a:r>
                      <a:endParaRPr kumimoji="1" lang="en-GB" sz="1400" b="1" i="0" u="none" strike="noStrike" cap="none" normalizeH="0" baseline="0" dirty="0" smtClean="0">
                        <a:ln>
                          <a:noFill/>
                        </a:ln>
                        <a:solidFill>
                          <a:srgbClr val="000099"/>
                        </a:solidFill>
                        <a:effectLst/>
                        <a:latin typeface="Tahoma" pitchFamily="34" charset="0"/>
                      </a:endParaRPr>
                    </a:p>
                  </a:txBody>
                  <a:tcPr marT="45708" marB="45708" horzOverflow="overflow">
                    <a:solidFill>
                      <a:srgbClr val="000066"/>
                    </a:solidFill>
                  </a:tcPr>
                </a:tc>
              </a:tr>
              <a:tr h="290431">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Sedation</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72 (70)</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28</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44</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2017">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Hypersalivation</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59 (57)</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21</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38</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0431">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Sexual side effects</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57 (55)</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54</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0431">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Daytime sleepiness</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53 (52) </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10</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44</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2017">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Loss of energy</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43 (42)</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4</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39</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0431">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Nocturnal enuresis</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40 (39)</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1</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39</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2017">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Memory problems</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39 (38)</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1</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38</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2017">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Lack of concentration</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39 (38)</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1</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38</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2017">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Headache</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36 (35)</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33</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0431">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Constipation</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35 (34)</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8</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27</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2017">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Night time sleep problems</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33 (32)</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1</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32</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0431">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Dysphoria</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33 (32)</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29</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2017">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Tachycardia</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31 (30)</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0</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31</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338043">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Weight gain</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2 (31)</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7</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25</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r>
              <a:tr h="292017">
                <a:tc>
                  <a:txBody>
                    <a:bodyPr/>
                    <a:lstStyle/>
                    <a:p>
                      <a:pPr marL="0" marR="0" lvl="0" indent="0" algn="l"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Postural hypotension</a:t>
                      </a:r>
                      <a:endParaRPr kumimoji="1" lang="en-GB" sz="1200" b="1" i="1"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28 (27) </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smtClean="0">
                          <a:ln>
                            <a:noFill/>
                          </a:ln>
                          <a:effectLst/>
                        </a:rPr>
                        <a:t>4</a:t>
                      </a:r>
                      <a:endParaRPr kumimoji="1" lang="en-GB" sz="1200" b="1" i="0" u="none" strike="noStrike" cap="none" normalizeH="0" baseline="0" smtClean="0">
                        <a:ln>
                          <a:noFill/>
                        </a:ln>
                        <a:solidFill>
                          <a:schemeClr val="tx1"/>
                        </a:solidFill>
                        <a:effectLst/>
                        <a:latin typeface="Tahoma" pitchFamily="34" charset="0"/>
                      </a:endParaRPr>
                    </a:p>
                  </a:txBody>
                  <a:tcPr marT="45708" marB="45708" horzOverflow="overflow"/>
                </a:tc>
                <a:tc>
                  <a:txBody>
                    <a:bodyPr/>
                    <a:lstStyle/>
                    <a:p>
                      <a:pPr marL="0" marR="0" lvl="0" indent="0" algn="ctr" defTabSz="5851525"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GB" sz="1200" u="none" strike="noStrike" cap="none" normalizeH="0" baseline="0" dirty="0" smtClean="0">
                          <a:ln>
                            <a:noFill/>
                          </a:ln>
                          <a:effectLst/>
                        </a:rPr>
                        <a:t>24</a:t>
                      </a:r>
                      <a:endParaRPr kumimoji="1" lang="en-GB" sz="1200" b="1" i="0" u="none" strike="noStrike" cap="none" normalizeH="0" baseline="0" dirty="0" smtClean="0">
                        <a:ln>
                          <a:noFill/>
                        </a:ln>
                        <a:solidFill>
                          <a:schemeClr val="tx1"/>
                        </a:solidFill>
                        <a:effectLst/>
                        <a:latin typeface="Tahoma" pitchFamily="34" charset="0"/>
                      </a:endParaRPr>
                    </a:p>
                  </a:txBody>
                  <a:tcPr marT="45708" marB="45708" horzOverflow="overflow"/>
                </a:tc>
              </a:tr>
            </a:tbl>
          </a:graphicData>
        </a:graphic>
      </p:graphicFrame>
      <p:sp>
        <p:nvSpPr>
          <p:cNvPr id="104534" name="Text Box 89"/>
          <p:cNvSpPr txBox="1">
            <a:spLocks noChangeArrowheads="1"/>
          </p:cNvSpPr>
          <p:nvPr/>
        </p:nvSpPr>
        <p:spPr bwMode="auto">
          <a:xfrm>
            <a:off x="228600" y="6324600"/>
            <a:ext cx="891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eaLnBrk="1" hangingPunct="1"/>
            <a:r>
              <a:rPr lang="en-GB" sz="1400" i="1">
                <a:solidFill>
                  <a:schemeClr val="tx1"/>
                </a:solidFill>
                <a:cs typeface="Arial" pitchFamily="34" charset="0"/>
              </a:rPr>
              <a:t>Yusufi B et al. Int Clin Psychopharmacol 2007;22:238-243, *Ohlsen RI et al. J Psychopharm 2008;22:323-329</a:t>
            </a:r>
          </a:p>
        </p:txBody>
      </p:sp>
      <p:sp>
        <p:nvSpPr>
          <p:cNvPr id="104535" name="Text Box 90"/>
          <p:cNvSpPr txBox="1">
            <a:spLocks noChangeArrowheads="1"/>
          </p:cNvSpPr>
          <p:nvPr/>
        </p:nvSpPr>
        <p:spPr bwMode="auto">
          <a:xfrm>
            <a:off x="381000" y="5392738"/>
            <a:ext cx="8382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eaLnBrk="1" hangingPunct="1"/>
            <a:r>
              <a:rPr lang="en-GB" sz="1800">
                <a:solidFill>
                  <a:schemeClr val="tx1"/>
                </a:solidFill>
                <a:cs typeface="Arial" pitchFamily="34" charset="0"/>
              </a:rPr>
              <a:t>Cross-sectional study, N=103</a:t>
            </a:r>
          </a:p>
          <a:p>
            <a:pPr eaLnBrk="1" hangingPunct="1"/>
            <a:r>
              <a:rPr lang="en-GB" sz="1800">
                <a:solidFill>
                  <a:schemeClr val="tx1"/>
                </a:solidFill>
                <a:cs typeface="Arial" pitchFamily="34" charset="0"/>
              </a:rPr>
              <a:t>Mean duration of clozapine therapy: 42 months, mean dose: 460 mg/day</a:t>
            </a:r>
          </a:p>
          <a:p>
            <a:pPr eaLnBrk="1" hangingPunct="1"/>
            <a:r>
              <a:rPr lang="en-GB" sz="1800">
                <a:solidFill>
                  <a:schemeClr val="tx1"/>
                </a:solidFill>
                <a:cs typeface="Arial" pitchFamily="34" charset="0"/>
              </a:rPr>
              <a:t>Antipsychotic Non-Neurological Side Effects Rating Scale (ANNSERS*)</a:t>
            </a:r>
          </a:p>
        </p:txBody>
      </p:sp>
      <p:sp>
        <p:nvSpPr>
          <p:cNvPr id="104536" name="Text Box 91"/>
          <p:cNvSpPr txBox="1">
            <a:spLocks noChangeArrowheads="1"/>
          </p:cNvSpPr>
          <p:nvPr/>
        </p:nvSpPr>
        <p:spPr bwMode="auto">
          <a:xfrm>
            <a:off x="517525" y="529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eaLnBrk="1" hangingPunct="1"/>
            <a:endParaRPr lang="en-US" sz="18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28600"/>
            <a:ext cx="8382000" cy="914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GB" sz="3200" smtClean="0">
                <a:solidFill>
                  <a:srgbClr val="000066"/>
                </a:solidFill>
                <a:latin typeface="Tahoma" pitchFamily="34" charset="0"/>
              </a:rPr>
              <a:t>ANTIPSYCHOTIC-INDUCED </a:t>
            </a:r>
            <a:br>
              <a:rPr lang="en-GB" sz="3200" smtClean="0">
                <a:solidFill>
                  <a:srgbClr val="000066"/>
                </a:solidFill>
                <a:latin typeface="Tahoma" pitchFamily="34" charset="0"/>
              </a:rPr>
            </a:br>
            <a:r>
              <a:rPr lang="en-GB" sz="3200" smtClean="0">
                <a:solidFill>
                  <a:srgbClr val="000066"/>
                </a:solidFill>
                <a:latin typeface="Tahoma" pitchFamily="34" charset="0"/>
              </a:rPr>
              <a:t>MOVEMENT DISORDER</a:t>
            </a:r>
            <a:endParaRPr lang="en-GB" smtClean="0">
              <a:solidFill>
                <a:srgbClr val="000066"/>
              </a:solidFill>
            </a:endParaRPr>
          </a:p>
        </p:txBody>
      </p:sp>
      <p:sp>
        <p:nvSpPr>
          <p:cNvPr id="105475" name="Rectangle 3"/>
          <p:cNvSpPr>
            <a:spLocks noChangeArrowheads="1"/>
          </p:cNvSpPr>
          <p:nvPr/>
        </p:nvSpPr>
        <p:spPr bwMode="auto">
          <a:xfrm>
            <a:off x="381000" y="1371600"/>
            <a:ext cx="82296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GB" sz="4000">
                <a:solidFill>
                  <a:srgbClr val="000066"/>
                </a:solidFill>
              </a:rPr>
              <a:t>Early onset</a:t>
            </a:r>
          </a:p>
          <a:p>
            <a:r>
              <a:rPr lang="en-GB" sz="4000">
                <a:solidFill>
                  <a:schemeClr val="tx1"/>
                </a:solidFill>
              </a:rPr>
              <a:t>		Parkinsonism</a:t>
            </a:r>
          </a:p>
          <a:p>
            <a:r>
              <a:rPr lang="en-GB" sz="4000">
                <a:solidFill>
                  <a:schemeClr val="tx1"/>
                </a:solidFill>
              </a:rPr>
              <a:t>		Acute akathisia</a:t>
            </a:r>
          </a:p>
          <a:p>
            <a:r>
              <a:rPr lang="en-GB" sz="4000">
                <a:solidFill>
                  <a:schemeClr val="tx1"/>
                </a:solidFill>
              </a:rPr>
              <a:t>		Acute dystonia</a:t>
            </a:r>
          </a:p>
          <a:p>
            <a:endParaRPr lang="en-GB" sz="1000">
              <a:solidFill>
                <a:schemeClr val="tx1"/>
              </a:solidFill>
            </a:endParaRPr>
          </a:p>
          <a:p>
            <a:r>
              <a:rPr lang="en-GB" sz="4000">
                <a:solidFill>
                  <a:srgbClr val="000066"/>
                </a:solidFill>
              </a:rPr>
              <a:t>Late onset</a:t>
            </a:r>
          </a:p>
          <a:p>
            <a:r>
              <a:rPr lang="en-GB" sz="4000">
                <a:solidFill>
                  <a:schemeClr val="tx1"/>
                </a:solidFill>
              </a:rPr>
              <a:t>		Chronic akathisia</a:t>
            </a:r>
          </a:p>
          <a:p>
            <a:r>
              <a:rPr lang="en-GB" sz="4000">
                <a:solidFill>
                  <a:schemeClr val="tx1"/>
                </a:solidFill>
              </a:rPr>
              <a:t>		Tardive dystonia</a:t>
            </a:r>
          </a:p>
          <a:p>
            <a:r>
              <a:rPr lang="en-GB" sz="4000">
                <a:solidFill>
                  <a:schemeClr val="tx1"/>
                </a:solidFill>
              </a:rPr>
              <a:t>		Tardive dyskinesia</a:t>
            </a:r>
            <a:endParaRPr lang="en-GB" sz="2400">
              <a:latin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06400" y="228600"/>
            <a:ext cx="8269288" cy="752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GB" sz="3600" smtClean="0">
                <a:solidFill>
                  <a:srgbClr val="000066"/>
                </a:solidFill>
                <a:latin typeface="Tahoma" pitchFamily="34" charset="0"/>
              </a:rPr>
              <a:t>DRUG-INDUCED PARKINSONISM</a:t>
            </a:r>
            <a:endParaRPr lang="en-GB" smtClean="0">
              <a:solidFill>
                <a:srgbClr val="000066"/>
              </a:solidFill>
            </a:endParaRPr>
          </a:p>
        </p:txBody>
      </p:sp>
      <p:sp>
        <p:nvSpPr>
          <p:cNvPr id="106499" name="Rectangle 3"/>
          <p:cNvSpPr>
            <a:spLocks noGrp="1" noChangeArrowheads="1"/>
          </p:cNvSpPr>
          <p:nvPr>
            <p:ph type="body" sz="half" idx="1"/>
          </p:nvPr>
        </p:nvSpPr>
        <p:spPr>
          <a:xfrm>
            <a:off x="250825" y="1125538"/>
            <a:ext cx="4219575" cy="5327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90000"/>
              </a:lnSpc>
              <a:buSzPct val="75000"/>
              <a:buFontTx/>
              <a:buNone/>
            </a:pPr>
            <a:r>
              <a:rPr lang="en-GB" sz="2400" b="1" smtClean="0"/>
              <a:t>Signs</a:t>
            </a:r>
          </a:p>
          <a:p>
            <a:pPr>
              <a:lnSpc>
                <a:spcPct val="90000"/>
              </a:lnSpc>
              <a:buSzPct val="75000"/>
              <a:buFontTx/>
              <a:buNone/>
            </a:pPr>
            <a:r>
              <a:rPr lang="en-GB" sz="2400" smtClean="0">
                <a:solidFill>
                  <a:srgbClr val="000066"/>
                </a:solidFill>
              </a:rPr>
              <a:t>Rigidity</a:t>
            </a:r>
            <a:r>
              <a:rPr lang="en-GB" sz="2400" smtClean="0"/>
              <a:t> </a:t>
            </a:r>
          </a:p>
          <a:p>
            <a:pPr lvl="1">
              <a:lnSpc>
                <a:spcPct val="90000"/>
              </a:lnSpc>
              <a:buClr>
                <a:srgbClr val="000066"/>
              </a:buClr>
              <a:buSzPct val="75000"/>
              <a:buFontTx/>
              <a:buChar char="•"/>
            </a:pPr>
            <a:r>
              <a:rPr lang="en-GB" smtClean="0"/>
              <a:t>Lead-pipe and cog-wheeling</a:t>
            </a:r>
          </a:p>
          <a:p>
            <a:pPr>
              <a:lnSpc>
                <a:spcPct val="90000"/>
              </a:lnSpc>
              <a:buClr>
                <a:srgbClr val="000066"/>
              </a:buClr>
              <a:buSzPct val="75000"/>
              <a:buFontTx/>
              <a:buNone/>
            </a:pPr>
            <a:r>
              <a:rPr lang="en-GB" sz="2400" smtClean="0">
                <a:solidFill>
                  <a:srgbClr val="000066"/>
                </a:solidFill>
              </a:rPr>
              <a:t>Tremor</a:t>
            </a:r>
          </a:p>
          <a:p>
            <a:pPr lvl="1">
              <a:lnSpc>
                <a:spcPct val="90000"/>
              </a:lnSpc>
              <a:buClr>
                <a:srgbClr val="000066"/>
              </a:buClr>
              <a:buSzPct val="75000"/>
              <a:buFontTx/>
              <a:buChar char="•"/>
            </a:pPr>
            <a:r>
              <a:rPr lang="en-GB" smtClean="0"/>
              <a:t>Characteristic resting (4-6Hz), disappears on active movement</a:t>
            </a:r>
          </a:p>
          <a:p>
            <a:pPr lvl="1">
              <a:lnSpc>
                <a:spcPct val="90000"/>
              </a:lnSpc>
              <a:buClr>
                <a:srgbClr val="000066"/>
              </a:buClr>
              <a:buSzPct val="75000"/>
              <a:buFontTx/>
              <a:buChar char="•"/>
            </a:pPr>
            <a:r>
              <a:rPr lang="en-GB" smtClean="0"/>
              <a:t>Postural, outstretched arms (8-10Hz)</a:t>
            </a:r>
          </a:p>
          <a:p>
            <a:pPr>
              <a:lnSpc>
                <a:spcPct val="90000"/>
              </a:lnSpc>
              <a:buClr>
                <a:srgbClr val="000066"/>
              </a:buClr>
              <a:buSzPct val="75000"/>
              <a:buFontTx/>
              <a:buNone/>
            </a:pPr>
            <a:r>
              <a:rPr lang="en-GB" sz="2400" smtClean="0">
                <a:solidFill>
                  <a:srgbClr val="000066"/>
                </a:solidFill>
              </a:rPr>
              <a:t>Bradykinesia</a:t>
            </a:r>
          </a:p>
          <a:p>
            <a:pPr lvl="1">
              <a:lnSpc>
                <a:spcPct val="90000"/>
              </a:lnSpc>
              <a:buClr>
                <a:srgbClr val="000066"/>
              </a:buClr>
              <a:buSzPct val="75000"/>
              <a:buFontTx/>
              <a:buChar char="•"/>
            </a:pPr>
            <a:r>
              <a:rPr lang="en-GB" smtClean="0"/>
              <a:t>Earliest and most common (up to 60%) manifestation</a:t>
            </a:r>
            <a:r>
              <a:rPr lang="en-GB" sz="2000" smtClean="0"/>
              <a:t> </a:t>
            </a:r>
            <a:endParaRPr lang="en-GB" sz="1400" i="1" smtClean="0"/>
          </a:p>
        </p:txBody>
      </p:sp>
      <p:sp>
        <p:nvSpPr>
          <p:cNvPr id="106500" name="Rectangle 4"/>
          <p:cNvSpPr>
            <a:spLocks noGrp="1" noChangeArrowheads="1"/>
          </p:cNvSpPr>
          <p:nvPr>
            <p:ph type="body" sz="half" idx="2"/>
          </p:nvPr>
        </p:nvSpPr>
        <p:spPr>
          <a:xfrm>
            <a:off x="4622800" y="1196975"/>
            <a:ext cx="4013200" cy="4860925"/>
          </a:xfrm>
        </p:spPr>
        <p:txBody>
          <a:bodyPr/>
          <a:lstStyle/>
          <a:p>
            <a:pPr>
              <a:lnSpc>
                <a:spcPct val="90000"/>
              </a:lnSpc>
              <a:buClr>
                <a:srgbClr val="000066"/>
              </a:buClr>
              <a:buSzPct val="75000"/>
              <a:buFontTx/>
              <a:buNone/>
            </a:pPr>
            <a:r>
              <a:rPr lang="en-GB" sz="2400" b="1" smtClean="0"/>
              <a:t>Subjective</a:t>
            </a:r>
          </a:p>
          <a:p>
            <a:pPr>
              <a:lnSpc>
                <a:spcPct val="90000"/>
              </a:lnSpc>
              <a:buClr>
                <a:srgbClr val="000066"/>
              </a:buClr>
              <a:buSzPct val="75000"/>
              <a:buFontTx/>
              <a:buChar char="•"/>
            </a:pPr>
            <a:r>
              <a:rPr lang="en-GB" sz="2400" smtClean="0"/>
              <a:t>Fatigue, weakness, stiffness</a:t>
            </a:r>
          </a:p>
          <a:p>
            <a:pPr>
              <a:lnSpc>
                <a:spcPct val="90000"/>
              </a:lnSpc>
              <a:buClr>
                <a:srgbClr val="000066"/>
              </a:buClr>
              <a:buSzPct val="75000"/>
              <a:buFontTx/>
              <a:buChar char="•"/>
            </a:pPr>
            <a:r>
              <a:rPr lang="en-GB" sz="2400" smtClean="0"/>
              <a:t>Apathy, diminished interest and initiative</a:t>
            </a:r>
          </a:p>
          <a:p>
            <a:pPr>
              <a:lnSpc>
                <a:spcPct val="90000"/>
              </a:lnSpc>
            </a:pPr>
            <a:endParaRPr lang="en-GB" sz="2400" smtClean="0"/>
          </a:p>
        </p:txBody>
      </p:sp>
      <p:sp>
        <p:nvSpPr>
          <p:cNvPr id="106501" name="Text Box 5"/>
          <p:cNvSpPr txBox="1">
            <a:spLocks noChangeArrowheads="1"/>
          </p:cNvSpPr>
          <p:nvPr/>
        </p:nvSpPr>
        <p:spPr bwMode="auto">
          <a:xfrm>
            <a:off x="3708400" y="6381750"/>
            <a:ext cx="51879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nSpc>
                <a:spcPct val="90000"/>
              </a:lnSpc>
              <a:spcBef>
                <a:spcPct val="20000"/>
              </a:spcBef>
              <a:buClr>
                <a:srgbClr val="000066"/>
              </a:buClr>
              <a:buSzPct val="75000"/>
            </a:pPr>
            <a:r>
              <a:rPr kumimoji="1" lang="en-GB" sz="1600" i="1">
                <a:solidFill>
                  <a:schemeClr val="tx1"/>
                </a:solidFill>
              </a:rPr>
              <a:t>Goetz and Klawans 1981, Yadalam 1993, Owens 1999</a:t>
            </a:r>
            <a:endParaRPr lang="en-GB" sz="1600">
              <a:solidFill>
                <a:srgbClr val="FF99CC"/>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179388" y="115888"/>
            <a:ext cx="8583612" cy="8651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GB" sz="3200" smtClean="0">
                <a:solidFill>
                  <a:srgbClr val="000066"/>
                </a:solidFill>
                <a:latin typeface="Tahoma" pitchFamily="34" charset="0"/>
              </a:rPr>
              <a:t>AKATHISIA </a:t>
            </a:r>
            <a:r>
              <a:rPr lang="en-GB" sz="3200" smtClean="0">
                <a:solidFill>
                  <a:srgbClr val="000000"/>
                </a:solidFill>
                <a:latin typeface="Tahoma" pitchFamily="34" charset="0"/>
              </a:rPr>
              <a:t>SUBJECTIVE REPORT</a:t>
            </a:r>
            <a:endParaRPr lang="en-GB" sz="3200" smtClean="0">
              <a:solidFill>
                <a:srgbClr val="000000"/>
              </a:solidFill>
            </a:endParaRPr>
          </a:p>
        </p:txBody>
      </p:sp>
      <p:sp>
        <p:nvSpPr>
          <p:cNvPr id="17411" name="Rectangle 3"/>
          <p:cNvSpPr>
            <a:spLocks noGrp="1" noChangeArrowheads="1"/>
          </p:cNvSpPr>
          <p:nvPr>
            <p:ph type="body" idx="4294967295"/>
          </p:nvPr>
        </p:nvSpPr>
        <p:spPr>
          <a:xfrm>
            <a:off x="250825" y="981075"/>
            <a:ext cx="8639175" cy="568801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110000"/>
              </a:lnSpc>
              <a:buClr>
                <a:srgbClr val="000066"/>
              </a:buClr>
              <a:buSzPct val="75000"/>
              <a:buFontTx/>
              <a:buChar char="•"/>
              <a:defRPr/>
            </a:pPr>
            <a:r>
              <a:rPr lang="en-GB" sz="2400" dirty="0" smtClean="0">
                <a:solidFill>
                  <a:srgbClr val="000000"/>
                </a:solidFill>
                <a:cs typeface="Tahoma" pitchFamily="34" charset="0"/>
              </a:rPr>
              <a:t>Milder forms: vague feelings of apprehension, dysphoria, irritability, or general unease.</a:t>
            </a:r>
          </a:p>
          <a:p>
            <a:pPr>
              <a:lnSpc>
                <a:spcPct val="110000"/>
              </a:lnSpc>
              <a:buClr>
                <a:srgbClr val="000066"/>
              </a:buClr>
              <a:buSzPct val="75000"/>
              <a:buFontTx/>
              <a:buChar char="•"/>
              <a:defRPr/>
            </a:pPr>
            <a:r>
              <a:rPr lang="en-GB" sz="2400" dirty="0" smtClean="0">
                <a:solidFill>
                  <a:srgbClr val="000000"/>
                </a:solidFill>
                <a:cs typeface="Tahoma" pitchFamily="34" charset="0"/>
              </a:rPr>
              <a:t>Feeling of restlessness, inner tension, discomfort</a:t>
            </a:r>
          </a:p>
          <a:p>
            <a:pPr>
              <a:lnSpc>
                <a:spcPct val="110000"/>
              </a:lnSpc>
              <a:buClr>
                <a:srgbClr val="000066"/>
              </a:buClr>
              <a:buSzPct val="75000"/>
              <a:buFontTx/>
              <a:buChar char="•"/>
              <a:defRPr/>
            </a:pPr>
            <a:r>
              <a:rPr lang="en-GB" sz="2400" dirty="0" smtClean="0">
                <a:solidFill>
                  <a:srgbClr val="000000"/>
                </a:solidFill>
                <a:cs typeface="Tahoma" pitchFamily="34" charset="0"/>
              </a:rPr>
              <a:t>Urge to move the legs, and sometimes arms, trunk, etc.</a:t>
            </a:r>
          </a:p>
          <a:p>
            <a:pPr>
              <a:lnSpc>
                <a:spcPct val="110000"/>
              </a:lnSpc>
              <a:buClr>
                <a:srgbClr val="000066"/>
              </a:buClr>
              <a:buSzPct val="75000"/>
              <a:buFontTx/>
              <a:buChar char="•"/>
              <a:defRPr/>
            </a:pPr>
            <a:r>
              <a:rPr lang="en-GB" sz="2400" dirty="0" smtClean="0">
                <a:solidFill>
                  <a:srgbClr val="000000"/>
                </a:solidFill>
                <a:cs typeface="Tahoma" pitchFamily="34" charset="0"/>
              </a:rPr>
              <a:t>Difficulty maintaining, or inability to maintain a posture, sitting or standing still, for more than a few minutes.</a:t>
            </a:r>
          </a:p>
          <a:p>
            <a:pPr>
              <a:lnSpc>
                <a:spcPct val="110000"/>
              </a:lnSpc>
              <a:buClr>
                <a:srgbClr val="000066"/>
              </a:buClr>
              <a:buSzPct val="75000"/>
              <a:buFontTx/>
              <a:buChar char="•"/>
              <a:defRPr/>
            </a:pPr>
            <a:r>
              <a:rPr lang="en-GB" sz="2400" dirty="0" smtClean="0">
                <a:solidFill>
                  <a:srgbClr val="000000"/>
                </a:solidFill>
                <a:cs typeface="Tahoma" pitchFamily="34" charset="0"/>
              </a:rPr>
              <a:t>Mounting tension when required to stand still:</a:t>
            </a:r>
          </a:p>
          <a:p>
            <a:pPr lvl="1">
              <a:lnSpc>
                <a:spcPct val="110000"/>
              </a:lnSpc>
              <a:buClr>
                <a:srgbClr val="000066"/>
              </a:buClr>
              <a:buSzPct val="75000"/>
              <a:buFontTx/>
              <a:buChar char="•"/>
              <a:defRPr/>
            </a:pPr>
            <a:r>
              <a:rPr lang="en-GB" sz="2000" dirty="0" smtClean="0">
                <a:solidFill>
                  <a:srgbClr val="000000"/>
                </a:solidFill>
                <a:cs typeface="Tahoma" pitchFamily="34" charset="0"/>
              </a:rPr>
              <a:t>Standing in line, cooking, etc.</a:t>
            </a:r>
          </a:p>
          <a:p>
            <a:pPr marL="57150" indent="0">
              <a:lnSpc>
                <a:spcPct val="110000"/>
              </a:lnSpc>
              <a:buClr>
                <a:srgbClr val="000066"/>
              </a:buClr>
              <a:buSzPct val="75000"/>
              <a:buFont typeface="Monotype Sorts" pitchFamily="2" charset="2"/>
              <a:buNone/>
              <a:defRPr/>
            </a:pPr>
            <a:r>
              <a:rPr lang="en-GB" sz="2400" dirty="0" smtClean="0">
                <a:solidFill>
                  <a:srgbClr val="000066"/>
                </a:solidFill>
                <a:cs typeface="Tahoma" pitchFamily="34" charset="0"/>
              </a:rPr>
              <a:t>Less commonly experienced</a:t>
            </a:r>
          </a:p>
          <a:p>
            <a:pPr lvl="1">
              <a:lnSpc>
                <a:spcPct val="110000"/>
              </a:lnSpc>
              <a:buClr>
                <a:srgbClr val="000066"/>
              </a:buClr>
              <a:buSzPct val="75000"/>
              <a:buFontTx/>
              <a:buChar char="•"/>
              <a:defRPr/>
            </a:pPr>
            <a:r>
              <a:rPr lang="en-GB" sz="2000" dirty="0" smtClean="0">
                <a:solidFill>
                  <a:srgbClr val="000000"/>
                </a:solidFill>
                <a:cs typeface="Tahoma" pitchFamily="34" charset="0"/>
              </a:rPr>
              <a:t>Tension and discomfort in the limbs</a:t>
            </a:r>
          </a:p>
          <a:p>
            <a:pPr lvl="1">
              <a:lnSpc>
                <a:spcPct val="110000"/>
              </a:lnSpc>
              <a:buClr>
                <a:srgbClr val="000066"/>
              </a:buClr>
              <a:buSzPct val="75000"/>
              <a:buFontTx/>
              <a:buChar char="•"/>
              <a:defRPr/>
            </a:pPr>
            <a:r>
              <a:rPr lang="en-GB" sz="2000" dirty="0" err="1" smtClean="0">
                <a:solidFill>
                  <a:srgbClr val="000000"/>
                </a:solidFill>
                <a:cs typeface="Tahoma" pitchFamily="34" charset="0"/>
              </a:rPr>
              <a:t>Parasthesiae</a:t>
            </a:r>
            <a:r>
              <a:rPr lang="en-GB" sz="2000" dirty="0" smtClean="0">
                <a:solidFill>
                  <a:srgbClr val="000000"/>
                </a:solidFill>
                <a:cs typeface="Tahoma" pitchFamily="34" charset="0"/>
              </a:rPr>
              <a:t> and unpleasant pulling or drawing sensations in the muscles of the legs</a:t>
            </a:r>
            <a:r>
              <a:rPr lang="en-GB" sz="1600" i="1" dirty="0" smtClean="0">
                <a:solidFill>
                  <a:srgbClr val="000000"/>
                </a:solidFill>
                <a:cs typeface="Tahoma" pitchFamily="34" charset="0"/>
              </a:rPr>
              <a:t>			               </a:t>
            </a:r>
          </a:p>
          <a:p>
            <a:pPr marL="457200" lvl="1" indent="0" algn="r">
              <a:lnSpc>
                <a:spcPct val="110000"/>
              </a:lnSpc>
              <a:buClr>
                <a:srgbClr val="000066"/>
              </a:buClr>
              <a:buSzPct val="75000"/>
              <a:buFont typeface="Monotype Sorts" pitchFamily="2" charset="2"/>
              <a:buNone/>
              <a:defRPr/>
            </a:pPr>
            <a:r>
              <a:rPr lang="en-GB" sz="1600" i="1" dirty="0" err="1" smtClean="0">
                <a:solidFill>
                  <a:srgbClr val="000000"/>
                </a:solidFill>
                <a:cs typeface="Tahoma" pitchFamily="34" charset="0"/>
              </a:rPr>
              <a:t>Braude</a:t>
            </a:r>
            <a:r>
              <a:rPr lang="en-GB" sz="1600" i="1" dirty="0" smtClean="0">
                <a:solidFill>
                  <a:srgbClr val="000000"/>
                </a:solidFill>
                <a:cs typeface="Tahoma" pitchFamily="34" charset="0"/>
              </a:rPr>
              <a:t>, Barnes &amp; Gore 1983, Barnes &amp; </a:t>
            </a:r>
            <a:r>
              <a:rPr lang="en-GB" sz="1600" i="1" dirty="0" err="1" smtClean="0">
                <a:solidFill>
                  <a:srgbClr val="000000"/>
                </a:solidFill>
                <a:cs typeface="Tahoma" pitchFamily="34" charset="0"/>
              </a:rPr>
              <a:t>Braude</a:t>
            </a:r>
            <a:r>
              <a:rPr lang="en-GB" sz="1600" i="1" dirty="0" smtClean="0">
                <a:solidFill>
                  <a:srgbClr val="000000"/>
                </a:solidFill>
                <a:cs typeface="Tahoma" pitchFamily="34" charset="0"/>
              </a:rPr>
              <a:t> 1985, Chung &amp; Chiu 1996</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06400" y="228600"/>
            <a:ext cx="7772400" cy="6080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GB" sz="3200" smtClean="0">
                <a:solidFill>
                  <a:srgbClr val="000066"/>
                </a:solidFill>
                <a:latin typeface="Tahoma" pitchFamily="34" charset="0"/>
              </a:rPr>
              <a:t>AKATHISIA</a:t>
            </a:r>
            <a:r>
              <a:rPr lang="en-GB" sz="3200" smtClean="0">
                <a:solidFill>
                  <a:srgbClr val="000000"/>
                </a:solidFill>
                <a:latin typeface="Tahoma" pitchFamily="34" charset="0"/>
              </a:rPr>
              <a:t> OBJECTIVE FEATURES</a:t>
            </a:r>
          </a:p>
        </p:txBody>
      </p:sp>
      <p:sp>
        <p:nvSpPr>
          <p:cNvPr id="31747" name="Rectangle 4"/>
          <p:cNvSpPr>
            <a:spLocks noGrp="1" noChangeArrowheads="1"/>
          </p:cNvSpPr>
          <p:nvPr>
            <p:ph sz="half" idx="1"/>
          </p:nvPr>
        </p:nvSpPr>
        <p:spPr>
          <a:xfrm>
            <a:off x="323850" y="981075"/>
            <a:ext cx="4146550" cy="3600450"/>
          </a:xfrm>
        </p:spPr>
        <p:txBody>
          <a:bodyPr/>
          <a:lstStyle/>
          <a:p>
            <a:pPr>
              <a:lnSpc>
                <a:spcPct val="80000"/>
              </a:lnSpc>
              <a:buClr>
                <a:srgbClr val="000066"/>
              </a:buClr>
              <a:buSzPct val="75000"/>
              <a:buFontTx/>
              <a:buChar char="•"/>
              <a:defRPr/>
            </a:pPr>
            <a:r>
              <a:rPr lang="en-GB" sz="2400" dirty="0" smtClean="0">
                <a:solidFill>
                  <a:srgbClr val="000000"/>
                </a:solidFill>
                <a:cs typeface="Tahoma" pitchFamily="34" charset="0"/>
              </a:rPr>
              <a:t>Complex, semi-purposeful, stereotypic movements</a:t>
            </a:r>
          </a:p>
          <a:p>
            <a:pPr>
              <a:lnSpc>
                <a:spcPct val="80000"/>
              </a:lnSpc>
              <a:buClr>
                <a:srgbClr val="000066"/>
              </a:buClr>
              <a:buSzPct val="75000"/>
              <a:buFontTx/>
              <a:buChar char="•"/>
              <a:defRPr/>
            </a:pPr>
            <a:r>
              <a:rPr lang="en-GB" sz="2400" dirty="0" smtClean="0">
                <a:solidFill>
                  <a:srgbClr val="000000"/>
                </a:solidFill>
                <a:cs typeface="Tahoma" pitchFamily="34" charset="0"/>
              </a:rPr>
              <a:t>Inability to remain seated, standing in one spot, or lying down for long periods. </a:t>
            </a:r>
          </a:p>
          <a:p>
            <a:pPr>
              <a:lnSpc>
                <a:spcPct val="80000"/>
              </a:lnSpc>
              <a:buClr>
                <a:srgbClr val="000066"/>
              </a:buClr>
              <a:buSzPct val="75000"/>
              <a:buFontTx/>
              <a:buChar char="•"/>
              <a:defRPr/>
            </a:pPr>
            <a:r>
              <a:rPr lang="en-GB" sz="2400" dirty="0" smtClean="0">
                <a:solidFill>
                  <a:srgbClr val="000000"/>
                </a:solidFill>
                <a:cs typeface="Tahoma" pitchFamily="34" charset="0"/>
              </a:rPr>
              <a:t>Characteristic restless movements of limbs and trunk</a:t>
            </a:r>
            <a:r>
              <a:rPr lang="en-GB" sz="1600" i="1" dirty="0" smtClean="0">
                <a:solidFill>
                  <a:srgbClr val="000000"/>
                </a:solidFill>
                <a:cs typeface="Tahoma" pitchFamily="34" charset="0"/>
              </a:rPr>
              <a:t>                                                            	       </a:t>
            </a:r>
            <a:r>
              <a:rPr lang="en-GB" sz="1600" i="1" dirty="0" err="1" smtClean="0">
                <a:solidFill>
                  <a:srgbClr val="000000"/>
                </a:solidFill>
                <a:cs typeface="Tahoma" pitchFamily="34" charset="0"/>
              </a:rPr>
              <a:t>Braude</a:t>
            </a:r>
            <a:r>
              <a:rPr lang="en-GB" sz="1600" i="1" dirty="0" smtClean="0">
                <a:solidFill>
                  <a:srgbClr val="000000"/>
                </a:solidFill>
                <a:cs typeface="Tahoma" pitchFamily="34" charset="0"/>
              </a:rPr>
              <a:t>, Barnes &amp; Gore 1983</a:t>
            </a:r>
          </a:p>
          <a:p>
            <a:pPr marL="0" indent="0">
              <a:lnSpc>
                <a:spcPct val="80000"/>
              </a:lnSpc>
              <a:buClr>
                <a:srgbClr val="000066"/>
              </a:buClr>
              <a:buSzPct val="75000"/>
              <a:buFont typeface="Monotype Sorts" pitchFamily="2" charset="2"/>
              <a:buNone/>
              <a:defRPr/>
            </a:pPr>
            <a:r>
              <a:rPr lang="en-GB" sz="1600" i="1" dirty="0" smtClean="0">
                <a:solidFill>
                  <a:srgbClr val="000000"/>
                </a:solidFill>
                <a:cs typeface="Tahoma" pitchFamily="34" charset="0"/>
              </a:rPr>
              <a:t>		 Barnes &amp; </a:t>
            </a:r>
            <a:r>
              <a:rPr lang="en-GB" sz="1600" i="1" dirty="0" err="1" smtClean="0">
                <a:solidFill>
                  <a:srgbClr val="000000"/>
                </a:solidFill>
                <a:cs typeface="Tahoma" pitchFamily="34" charset="0"/>
              </a:rPr>
              <a:t>Braude</a:t>
            </a:r>
            <a:r>
              <a:rPr lang="en-GB" sz="1600" i="1" dirty="0" smtClean="0">
                <a:solidFill>
                  <a:srgbClr val="000000"/>
                </a:solidFill>
                <a:cs typeface="Tahoma" pitchFamily="34" charset="0"/>
              </a:rPr>
              <a:t> 1985</a:t>
            </a:r>
            <a:endParaRPr lang="en-GB" sz="1600" dirty="0" smtClean="0">
              <a:solidFill>
                <a:srgbClr val="000000"/>
              </a:solidFill>
              <a:cs typeface="Tahoma" pitchFamily="34" charset="0"/>
            </a:endParaRPr>
          </a:p>
        </p:txBody>
      </p:sp>
      <p:sp>
        <p:nvSpPr>
          <p:cNvPr id="2" name="Content Placeholder 1"/>
          <p:cNvSpPr>
            <a:spLocks noGrp="1"/>
          </p:cNvSpPr>
          <p:nvPr>
            <p:ph sz="half" idx="2"/>
          </p:nvPr>
        </p:nvSpPr>
        <p:spPr>
          <a:xfrm>
            <a:off x="539750" y="4421188"/>
            <a:ext cx="4013200" cy="1908175"/>
          </a:xfrm>
        </p:spPr>
        <p:txBody>
          <a:bodyPr/>
          <a:lstStyle/>
          <a:p>
            <a:pPr marL="0" indent="0">
              <a:buFont typeface="Monotype Sorts" pitchFamily="2" charset="2"/>
              <a:buNone/>
              <a:defRPr/>
            </a:pPr>
            <a:r>
              <a:rPr lang="en-GB" sz="2400" b="1" dirty="0" smtClean="0">
                <a:solidFill>
                  <a:srgbClr val="000066"/>
                </a:solidFill>
                <a:cs typeface="Tahoma" pitchFamily="34" charset="0"/>
              </a:rPr>
              <a:t>Sitting</a:t>
            </a:r>
          </a:p>
          <a:p>
            <a:pPr>
              <a:buClr>
                <a:srgbClr val="000066"/>
              </a:buClr>
              <a:buFont typeface="Arial" pitchFamily="34" charset="0"/>
              <a:buChar char="•"/>
              <a:defRPr/>
            </a:pPr>
            <a:r>
              <a:rPr lang="en-GB" sz="2400" dirty="0" smtClean="0">
                <a:solidFill>
                  <a:srgbClr val="000000"/>
                </a:solidFill>
                <a:cs typeface="Tahoma" pitchFamily="34" charset="0"/>
              </a:rPr>
              <a:t>Shuffling/tramping</a:t>
            </a:r>
            <a:endParaRPr lang="en-GB" sz="2400" dirty="0">
              <a:solidFill>
                <a:srgbClr val="000000"/>
              </a:solidFill>
              <a:cs typeface="Tahoma" pitchFamily="34" charset="0"/>
            </a:endParaRPr>
          </a:p>
          <a:p>
            <a:pPr>
              <a:buClr>
                <a:srgbClr val="000066"/>
              </a:buClr>
              <a:buFont typeface="Arial" pitchFamily="34" charset="0"/>
              <a:buChar char="•"/>
              <a:defRPr/>
            </a:pPr>
            <a:r>
              <a:rPr lang="en-GB" sz="2400" dirty="0" smtClean="0">
                <a:solidFill>
                  <a:srgbClr val="000000"/>
                </a:solidFill>
                <a:cs typeface="Tahoma" pitchFamily="34" charset="0"/>
              </a:rPr>
              <a:t>Swinging </a:t>
            </a:r>
            <a:r>
              <a:rPr lang="en-GB" sz="2400" dirty="0">
                <a:solidFill>
                  <a:srgbClr val="000000"/>
                </a:solidFill>
                <a:cs typeface="Tahoma" pitchFamily="34" charset="0"/>
              </a:rPr>
              <a:t>one leg </a:t>
            </a:r>
          </a:p>
          <a:p>
            <a:pPr>
              <a:buClr>
                <a:srgbClr val="000066"/>
              </a:buClr>
              <a:buFont typeface="Arial" pitchFamily="34" charset="0"/>
              <a:buChar char="•"/>
              <a:defRPr/>
            </a:pPr>
            <a:r>
              <a:rPr lang="en-GB" sz="2400" dirty="0" smtClean="0">
                <a:solidFill>
                  <a:srgbClr val="000000"/>
                </a:solidFill>
                <a:cs typeface="Tahoma" pitchFamily="34" charset="0"/>
              </a:rPr>
              <a:t>‘</a:t>
            </a:r>
            <a:r>
              <a:rPr lang="en-GB" sz="2400" dirty="0">
                <a:solidFill>
                  <a:srgbClr val="000000"/>
                </a:solidFill>
                <a:cs typeface="Tahoma" pitchFamily="34" charset="0"/>
              </a:rPr>
              <a:t>Jiggling’ </a:t>
            </a:r>
            <a:r>
              <a:rPr lang="en-GB" sz="2400" dirty="0" smtClean="0">
                <a:solidFill>
                  <a:srgbClr val="000000"/>
                </a:solidFill>
                <a:cs typeface="Tahoma" pitchFamily="34" charset="0"/>
              </a:rPr>
              <a:t>leg</a:t>
            </a:r>
            <a:endParaRPr lang="en-GB" sz="2400" dirty="0">
              <a:solidFill>
                <a:srgbClr val="000000"/>
              </a:solidFill>
              <a:cs typeface="Tahoma" pitchFamily="34" charset="0"/>
            </a:endParaRPr>
          </a:p>
        </p:txBody>
      </p:sp>
      <p:pic>
        <p:nvPicPr>
          <p:cNvPr id="31749" name="Picture 5" descr="http://cdn.thefrisky.com/images/uploads/restless_life_syndrome.jpg"/>
          <p:cNvPicPr>
            <a:picLocks noChangeAspect="1" noChangeArrowheads="1"/>
          </p:cNvPicPr>
          <p:nvPr/>
        </p:nvPicPr>
        <p:blipFill>
          <a:blip r:embed="rId3"/>
          <a:srcRect/>
          <a:stretch>
            <a:fillRect/>
          </a:stretch>
        </p:blipFill>
        <p:spPr bwMode="auto">
          <a:xfrm>
            <a:off x="4787900" y="1196975"/>
            <a:ext cx="4048125" cy="2563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bwMode="auto">
          <a:xfrm>
            <a:off x="4845050" y="4437063"/>
            <a:ext cx="4013200" cy="183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lr>
                <a:schemeClr val="accent2"/>
              </a:buClr>
              <a:buFont typeface="Monotype Sorts" pitchFamily="2" charset="2"/>
              <a:buChar char="z"/>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0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18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18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18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18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18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1800">
                <a:solidFill>
                  <a:schemeClr val="tx1"/>
                </a:solidFill>
                <a:latin typeface="+mn-lt"/>
              </a:defRPr>
            </a:lvl9pPr>
          </a:lstStyle>
          <a:p>
            <a:pPr marL="0" indent="0">
              <a:buFont typeface="Monotype Sorts" pitchFamily="2" charset="2"/>
              <a:buNone/>
              <a:defRPr/>
            </a:pPr>
            <a:r>
              <a:rPr lang="en-GB" sz="2400" b="1" dirty="0" smtClean="0">
                <a:solidFill>
                  <a:srgbClr val="000066"/>
                </a:solidFill>
                <a:cs typeface="Tahoma" pitchFamily="34" charset="0"/>
              </a:rPr>
              <a:t>Standing</a:t>
            </a:r>
            <a:r>
              <a:rPr lang="en-GB" sz="2400" dirty="0" smtClean="0">
                <a:solidFill>
                  <a:srgbClr val="0070C0"/>
                </a:solidFill>
                <a:cs typeface="Tahoma" pitchFamily="34" charset="0"/>
              </a:rPr>
              <a:t>		</a:t>
            </a:r>
            <a:endParaRPr lang="en-GB" sz="2400" dirty="0">
              <a:solidFill>
                <a:srgbClr val="0070C0"/>
              </a:solidFill>
              <a:cs typeface="Tahoma" pitchFamily="34" charset="0"/>
            </a:endParaRPr>
          </a:p>
          <a:p>
            <a:pPr>
              <a:buClr>
                <a:srgbClr val="000066"/>
              </a:buClr>
              <a:buFont typeface="Arial" pitchFamily="34" charset="0"/>
              <a:buChar char="•"/>
              <a:defRPr/>
            </a:pPr>
            <a:r>
              <a:rPr lang="en-GB" sz="2400" dirty="0" smtClean="0">
                <a:solidFill>
                  <a:srgbClr val="000000"/>
                </a:solidFill>
                <a:cs typeface="Tahoma" pitchFamily="34" charset="0"/>
              </a:rPr>
              <a:t>Rocking from foot to foot</a:t>
            </a:r>
            <a:endParaRPr lang="en-GB" sz="2400" dirty="0">
              <a:solidFill>
                <a:srgbClr val="000000"/>
              </a:solidFill>
              <a:cs typeface="Tahoma" pitchFamily="34" charset="0"/>
            </a:endParaRPr>
          </a:p>
          <a:p>
            <a:pPr>
              <a:buClr>
                <a:srgbClr val="000066"/>
              </a:buClr>
              <a:buFont typeface="Arial" pitchFamily="34" charset="0"/>
              <a:buChar char="•"/>
              <a:defRPr/>
            </a:pPr>
            <a:r>
              <a:rPr lang="en-GB" sz="2400" dirty="0" smtClean="0">
                <a:solidFill>
                  <a:srgbClr val="000000"/>
                </a:solidFill>
                <a:cs typeface="Tahoma" pitchFamily="34" charset="0"/>
              </a:rPr>
              <a:t>Walking on the spot</a:t>
            </a:r>
          </a:p>
          <a:p>
            <a:pPr>
              <a:buClr>
                <a:srgbClr val="000066"/>
              </a:buClr>
              <a:buFont typeface="Arial" pitchFamily="34" charset="0"/>
              <a:buChar char="•"/>
              <a:defRPr/>
            </a:pPr>
            <a:r>
              <a:rPr lang="en-GB" sz="2400" dirty="0" smtClean="0">
                <a:solidFill>
                  <a:srgbClr val="000000"/>
                </a:solidFill>
                <a:cs typeface="Tahoma" pitchFamily="34" charset="0"/>
              </a:rPr>
              <a:t>Pacing </a:t>
            </a:r>
            <a:endParaRPr lang="en-GB" dirty="0">
              <a:solidFill>
                <a:srgbClr val="000000"/>
              </a:solidFill>
              <a:cs typeface="Tahoma"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549275"/>
            <a:ext cx="8229600" cy="898525"/>
          </a:xfrm>
        </p:spPr>
        <p:txBody>
          <a:bodyPr/>
          <a:lstStyle/>
          <a:p>
            <a:pPr algn="ctr" eaLnBrk="1" hangingPunct="1"/>
            <a:r>
              <a:rPr lang="en-GB" sz="3600" smtClean="0">
                <a:solidFill>
                  <a:srgbClr val="000066"/>
                </a:solidFill>
                <a:latin typeface="Tahoma" pitchFamily="34" charset="0"/>
                <a:cs typeface="Tahoma" pitchFamily="34" charset="0"/>
              </a:rPr>
              <a:t>AKATHISIA </a:t>
            </a:r>
            <a:r>
              <a:rPr lang="en-GB" sz="3600" smtClean="0">
                <a:solidFill>
                  <a:srgbClr val="000000"/>
                </a:solidFill>
                <a:latin typeface="Tahoma" pitchFamily="34" charset="0"/>
                <a:cs typeface="Tahoma" pitchFamily="34" charset="0"/>
              </a:rPr>
              <a:t>CLINICAL IMPLICATIONS</a:t>
            </a:r>
          </a:p>
        </p:txBody>
      </p:sp>
      <p:sp>
        <p:nvSpPr>
          <p:cNvPr id="109571" name="Content Placeholder 11"/>
          <p:cNvSpPr>
            <a:spLocks noGrp="1"/>
          </p:cNvSpPr>
          <p:nvPr>
            <p:ph idx="1"/>
          </p:nvPr>
        </p:nvSpPr>
        <p:spPr>
          <a:xfrm>
            <a:off x="457200" y="1773238"/>
            <a:ext cx="8229600" cy="4800600"/>
          </a:xfrm>
        </p:spPr>
        <p:txBody>
          <a:bodyPr/>
          <a:lstStyle/>
          <a:p>
            <a:pPr eaLnBrk="1" hangingPunct="1">
              <a:lnSpc>
                <a:spcPct val="110000"/>
              </a:lnSpc>
              <a:spcBef>
                <a:spcPts val="3600"/>
              </a:spcBef>
              <a:buClr>
                <a:srgbClr val="000066"/>
              </a:buClr>
              <a:buSzPct val="75000"/>
              <a:buFont typeface="Arial" pitchFamily="34" charset="0"/>
              <a:buChar char="•"/>
            </a:pPr>
            <a:r>
              <a:rPr lang="en-GB" smtClean="0">
                <a:solidFill>
                  <a:srgbClr val="000000"/>
                </a:solidFill>
                <a:cs typeface="Tahoma" pitchFamily="34" charset="0"/>
              </a:rPr>
              <a:t>Confounds clinical assessment</a:t>
            </a:r>
          </a:p>
          <a:p>
            <a:pPr eaLnBrk="1" hangingPunct="1">
              <a:lnSpc>
                <a:spcPct val="110000"/>
              </a:lnSpc>
              <a:buClr>
                <a:srgbClr val="000066"/>
              </a:buClr>
              <a:buSzPct val="75000"/>
              <a:buFont typeface="Arial" pitchFamily="34" charset="0"/>
              <a:buChar char="•"/>
            </a:pPr>
            <a:r>
              <a:rPr lang="en-GB" smtClean="0">
                <a:solidFill>
                  <a:srgbClr val="000000"/>
                </a:solidFill>
                <a:cs typeface="Tahoma" pitchFamily="34" charset="0"/>
              </a:rPr>
              <a:t>Differential diagnosis of dysphoria</a:t>
            </a:r>
          </a:p>
          <a:p>
            <a:pPr eaLnBrk="1" hangingPunct="1">
              <a:lnSpc>
                <a:spcPct val="110000"/>
              </a:lnSpc>
              <a:buClr>
                <a:srgbClr val="000066"/>
              </a:buClr>
              <a:buSzPct val="75000"/>
              <a:buFont typeface="Arial" pitchFamily="34" charset="0"/>
              <a:buChar char="•"/>
            </a:pPr>
            <a:r>
              <a:rPr lang="en-GB" smtClean="0">
                <a:solidFill>
                  <a:srgbClr val="000000"/>
                </a:solidFill>
                <a:cs typeface="Tahoma" pitchFamily="34" charset="0"/>
              </a:rPr>
              <a:t>Exacerbation of psychotic illness/poor response to medication</a:t>
            </a:r>
          </a:p>
          <a:p>
            <a:pPr eaLnBrk="1" hangingPunct="1">
              <a:lnSpc>
                <a:spcPct val="110000"/>
              </a:lnSpc>
              <a:buClr>
                <a:srgbClr val="000066"/>
              </a:buClr>
              <a:buSzPct val="75000"/>
              <a:buFont typeface="Arial" pitchFamily="34" charset="0"/>
              <a:buChar char="•"/>
            </a:pPr>
            <a:r>
              <a:rPr lang="en-GB" smtClean="0">
                <a:solidFill>
                  <a:srgbClr val="000000"/>
                </a:solidFill>
                <a:cs typeface="Tahoma" pitchFamily="34" charset="0"/>
              </a:rPr>
              <a:t>Adverse effect on drug adherence</a:t>
            </a:r>
          </a:p>
          <a:p>
            <a:pPr eaLnBrk="1" hangingPunct="1">
              <a:lnSpc>
                <a:spcPct val="110000"/>
              </a:lnSpc>
              <a:buClr>
                <a:srgbClr val="000066"/>
              </a:buClr>
              <a:buSzPct val="75000"/>
              <a:buFont typeface="Arial" pitchFamily="34" charset="0"/>
              <a:buChar char="•"/>
            </a:pPr>
            <a:r>
              <a:rPr lang="en-GB" smtClean="0">
                <a:solidFill>
                  <a:srgbClr val="000000"/>
                </a:solidFill>
                <a:cs typeface="Tahoma" pitchFamily="34" charset="0"/>
              </a:rPr>
              <a:t>Behavioural disturbance/suicide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06400" y="228600"/>
            <a:ext cx="8413750" cy="752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GB" sz="3600" smtClean="0">
                <a:solidFill>
                  <a:srgbClr val="000066"/>
                </a:solidFill>
                <a:latin typeface="Tahoma" pitchFamily="34" charset="0"/>
              </a:rPr>
              <a:t>ACUTE DRUG-INDUCED DYSTONIA</a:t>
            </a:r>
            <a:endParaRPr lang="en-GB" sz="3600" smtClean="0">
              <a:solidFill>
                <a:srgbClr val="000066"/>
              </a:solidFill>
            </a:endParaRPr>
          </a:p>
        </p:txBody>
      </p:sp>
      <p:sp>
        <p:nvSpPr>
          <p:cNvPr id="110595" name="Rectangle 3"/>
          <p:cNvSpPr>
            <a:spLocks noGrp="1" noChangeArrowheads="1"/>
          </p:cNvSpPr>
          <p:nvPr>
            <p:ph type="body" sz="half" idx="1"/>
          </p:nvPr>
        </p:nvSpPr>
        <p:spPr>
          <a:xfrm>
            <a:off x="323850" y="1052513"/>
            <a:ext cx="4392613" cy="55451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buSzPct val="75000"/>
              <a:buFontTx/>
              <a:buNone/>
            </a:pPr>
            <a:r>
              <a:rPr lang="en-GB" sz="2400" b="1" smtClean="0"/>
              <a:t>Signs</a:t>
            </a:r>
          </a:p>
          <a:p>
            <a:pPr>
              <a:buClr>
                <a:srgbClr val="000066"/>
              </a:buClr>
              <a:buSzPct val="75000"/>
              <a:buFontTx/>
              <a:buChar char="•"/>
            </a:pPr>
            <a:r>
              <a:rPr lang="en-GB" sz="2400" smtClean="0"/>
              <a:t>Abnormal postures and repetitive movements</a:t>
            </a:r>
          </a:p>
          <a:p>
            <a:pPr lvl="1">
              <a:buClr>
                <a:srgbClr val="000066"/>
              </a:buClr>
              <a:buSzPct val="75000"/>
              <a:buFontTx/>
              <a:buChar char="•"/>
            </a:pPr>
            <a:r>
              <a:rPr lang="en-GB" sz="2000" smtClean="0"/>
              <a:t>Contorting, twisting muscle spasm, maintained or fleeting</a:t>
            </a:r>
          </a:p>
          <a:p>
            <a:pPr>
              <a:buClr>
                <a:srgbClr val="000066"/>
              </a:buClr>
              <a:buSzPct val="75000"/>
              <a:buFontTx/>
              <a:buChar char="•"/>
            </a:pPr>
            <a:r>
              <a:rPr lang="en-GB" sz="2400" smtClean="0"/>
              <a:t>Muscles of head and neck commonly affected, such as:</a:t>
            </a:r>
          </a:p>
          <a:p>
            <a:pPr lvl="1">
              <a:buClr>
                <a:srgbClr val="000066"/>
              </a:buClr>
              <a:buSzPct val="75000"/>
              <a:buFontTx/>
              <a:buChar char="•"/>
            </a:pPr>
            <a:r>
              <a:rPr lang="en-GB" sz="2000" smtClean="0"/>
              <a:t>trismus</a:t>
            </a:r>
          </a:p>
          <a:p>
            <a:pPr lvl="1">
              <a:buClr>
                <a:srgbClr val="000066"/>
              </a:buClr>
              <a:buSzPct val="75000"/>
              <a:buFontTx/>
              <a:buChar char="•"/>
            </a:pPr>
            <a:r>
              <a:rPr lang="en-GB" sz="2000" smtClean="0"/>
              <a:t>blepharospam</a:t>
            </a:r>
          </a:p>
          <a:p>
            <a:pPr lvl="1">
              <a:buClr>
                <a:srgbClr val="000066"/>
              </a:buClr>
              <a:buSzPct val="75000"/>
              <a:buFontTx/>
              <a:buChar char="•"/>
            </a:pPr>
            <a:r>
              <a:rPr lang="en-GB" sz="2000" smtClean="0"/>
              <a:t>oculogyric spasm</a:t>
            </a:r>
          </a:p>
          <a:p>
            <a:pPr lvl="1">
              <a:buClr>
                <a:srgbClr val="000066"/>
              </a:buClr>
              <a:buSzPct val="75000"/>
              <a:buFontTx/>
              <a:buChar char="•"/>
            </a:pPr>
            <a:r>
              <a:rPr lang="en-GB" sz="2000" smtClean="0"/>
              <a:t>torticollis</a:t>
            </a:r>
          </a:p>
          <a:p>
            <a:pPr lvl="1">
              <a:buClr>
                <a:srgbClr val="000066"/>
              </a:buClr>
              <a:buSzPct val="75000"/>
              <a:buFontTx/>
              <a:buChar char="•"/>
            </a:pPr>
            <a:r>
              <a:rPr lang="en-GB" sz="2000" smtClean="0"/>
              <a:t>dysarthria, dysphagia</a:t>
            </a:r>
            <a:endParaRPr lang="en-GB" smtClean="0"/>
          </a:p>
          <a:p>
            <a:pPr>
              <a:buClr>
                <a:srgbClr val="000066"/>
              </a:buClr>
              <a:buSzPct val="75000"/>
              <a:buFontTx/>
              <a:buChar char="•"/>
            </a:pPr>
            <a:r>
              <a:rPr lang="en-GB" sz="2400" smtClean="0"/>
              <a:t>Dystonic limb movements and gait</a:t>
            </a:r>
          </a:p>
        </p:txBody>
      </p:sp>
      <p:sp>
        <p:nvSpPr>
          <p:cNvPr id="110596" name="Rectangle 4"/>
          <p:cNvSpPr>
            <a:spLocks noGrp="1" noChangeArrowheads="1"/>
          </p:cNvSpPr>
          <p:nvPr>
            <p:ph type="body" sz="half" idx="2"/>
          </p:nvPr>
        </p:nvSpPr>
        <p:spPr>
          <a:xfrm>
            <a:off x="5003800" y="981075"/>
            <a:ext cx="3868738" cy="5076825"/>
          </a:xfrm>
        </p:spPr>
        <p:txBody>
          <a:bodyPr/>
          <a:lstStyle/>
          <a:p>
            <a:pPr>
              <a:buSzPct val="75000"/>
              <a:buFontTx/>
              <a:buNone/>
            </a:pPr>
            <a:r>
              <a:rPr lang="en-GB" sz="2400" b="1" smtClean="0"/>
              <a:t>Subjective</a:t>
            </a:r>
          </a:p>
          <a:p>
            <a:pPr>
              <a:buClr>
                <a:srgbClr val="000066"/>
              </a:buClr>
              <a:buSzPct val="75000"/>
              <a:buFontTx/>
              <a:buChar char="•"/>
            </a:pPr>
            <a:r>
              <a:rPr lang="en-GB" sz="2400" smtClean="0"/>
              <a:t>Prodromal: unnerved, sense of something impending</a:t>
            </a:r>
          </a:p>
          <a:p>
            <a:pPr>
              <a:buClr>
                <a:srgbClr val="000066"/>
              </a:buClr>
              <a:buSzPct val="75000"/>
              <a:buFontTx/>
              <a:buChar char="•"/>
            </a:pPr>
            <a:r>
              <a:rPr lang="en-GB" sz="2400" smtClean="0"/>
              <a:t>Painful, and frightening</a:t>
            </a:r>
          </a:p>
          <a:p>
            <a:pPr>
              <a:buClr>
                <a:srgbClr val="000066"/>
              </a:buClr>
              <a:buSzPct val="75000"/>
              <a:buFontTx/>
              <a:buChar char="•"/>
            </a:pPr>
            <a:r>
              <a:rPr lang="en-GB" sz="2400" smtClean="0"/>
              <a:t>Fear falling victim to seizure, stroke, etc.</a:t>
            </a:r>
          </a:p>
          <a:p>
            <a:endParaRPr lang="en-GB"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7188" y="241300"/>
            <a:ext cx="8458200" cy="846138"/>
          </a:xfrm>
        </p:spPr>
        <p:txBody>
          <a:bodyPr/>
          <a:lstStyle/>
          <a:p>
            <a:pPr algn="ctr"/>
            <a:r>
              <a:rPr lang="en-US" sz="3200" smtClean="0">
                <a:solidFill>
                  <a:srgbClr val="000066"/>
                </a:solidFill>
                <a:latin typeface="Tahoma" pitchFamily="34" charset="0"/>
              </a:rPr>
              <a:t>SECOND-GENERATION ANTIPSYCHOTICS</a:t>
            </a:r>
          </a:p>
        </p:txBody>
      </p:sp>
      <p:graphicFrame>
        <p:nvGraphicFramePr>
          <p:cNvPr id="2" name="Table 1"/>
          <p:cNvGraphicFramePr>
            <a:graphicFrameLocks noGrp="1"/>
          </p:cNvGraphicFramePr>
          <p:nvPr/>
        </p:nvGraphicFramePr>
        <p:xfrm>
          <a:off x="1219200" y="1524000"/>
          <a:ext cx="6629400" cy="4572000"/>
        </p:xfrm>
        <a:graphic>
          <a:graphicData uri="http://schemas.openxmlformats.org/drawingml/2006/table">
            <a:tbl>
              <a:tblPr firstRow="1" bandRow="1">
                <a:tableStyleId>{00A15C55-8517-42AA-B614-E9B94910E393}</a:tableStyleId>
              </a:tblPr>
              <a:tblGrid>
                <a:gridCol w="3200400"/>
                <a:gridCol w="3429000"/>
              </a:tblGrid>
              <a:tr h="370840">
                <a:tc>
                  <a:txBody>
                    <a:bodyPr/>
                    <a:lstStyle/>
                    <a:p>
                      <a:pPr algn="ctr"/>
                      <a:r>
                        <a:rPr lang="en-US" sz="2000" dirty="0" smtClean="0"/>
                        <a:t>Classification by</a:t>
                      </a:r>
                    </a:p>
                    <a:p>
                      <a:pPr algn="ctr"/>
                      <a:r>
                        <a:rPr lang="en-US" sz="2000" dirty="0" smtClean="0"/>
                        <a:t>chemical type</a:t>
                      </a:r>
                      <a:endParaRPr lang="en-GB" sz="2000" dirty="0">
                        <a:solidFill>
                          <a:schemeClr val="bg1"/>
                        </a:solidFill>
                      </a:endParaRPr>
                    </a:p>
                  </a:txBody>
                  <a:tcPr>
                    <a:solidFill>
                      <a:srgbClr val="0000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Representative drug</a:t>
                      </a:r>
                    </a:p>
                    <a:p>
                      <a:pPr algn="ctr"/>
                      <a:endParaRPr lang="en-GB" sz="2000" dirty="0">
                        <a:solidFill>
                          <a:schemeClr val="bg1"/>
                        </a:solidFill>
                      </a:endParaRPr>
                    </a:p>
                  </a:txBody>
                  <a:tcPr>
                    <a:solidFill>
                      <a:srgbClr val="000066"/>
                    </a:solidFill>
                  </a:tcPr>
                </a:tc>
              </a:tr>
              <a:tr h="370840">
                <a:tc>
                  <a:txBody>
                    <a:bodyPr/>
                    <a:lstStyle/>
                    <a:p>
                      <a:r>
                        <a:rPr lang="en-US" sz="2000" dirty="0" err="1" smtClean="0"/>
                        <a:t>Dibenzazepines</a:t>
                      </a:r>
                      <a:endParaRPr lang="en-GB" sz="2000" b="1" dirty="0"/>
                    </a:p>
                  </a:txBody>
                  <a:tcPr/>
                </a:tc>
                <a:tc>
                  <a:txBody>
                    <a:bodyPr/>
                    <a:lstStyle/>
                    <a:p>
                      <a:endParaRPr lang="en-GB" sz="2000" i="0" dirty="0"/>
                    </a:p>
                  </a:txBody>
                  <a:tcPr/>
                </a:tc>
              </a:tr>
              <a:tr h="370840">
                <a:tc>
                  <a:txBody>
                    <a:bodyPr/>
                    <a:lstStyle/>
                    <a:p>
                      <a:r>
                        <a:rPr lang="en-US" sz="1800" dirty="0" smtClean="0"/>
                        <a:t>         </a:t>
                      </a:r>
                      <a:r>
                        <a:rPr lang="en-US" sz="1800" dirty="0" err="1" smtClean="0"/>
                        <a:t>Dibenzodiazepine</a:t>
                      </a:r>
                      <a:endParaRPr lang="en-GB" sz="18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i="0" dirty="0" smtClean="0"/>
                        <a:t>clozapine</a:t>
                      </a:r>
                      <a:endParaRPr lang="en-GB" sz="2000" i="0" dirty="0"/>
                    </a:p>
                  </a:txBody>
                  <a:tcPr/>
                </a:tc>
              </a:tr>
              <a:tr h="370840">
                <a:tc>
                  <a:txBody>
                    <a:bodyPr/>
                    <a:lstStyle/>
                    <a:p>
                      <a:r>
                        <a:rPr lang="en-US" sz="1800" dirty="0" smtClean="0"/>
                        <a:t>         </a:t>
                      </a:r>
                      <a:r>
                        <a:rPr lang="en-US" sz="1800" dirty="0" err="1" smtClean="0"/>
                        <a:t>Thienobenzodiazepine</a:t>
                      </a:r>
                      <a:endParaRPr lang="en-GB" sz="18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i="0" dirty="0" smtClean="0"/>
                        <a:t>olanzapine</a:t>
                      </a:r>
                      <a:endParaRPr lang="en-GB" sz="2000" i="0" dirty="0"/>
                    </a:p>
                  </a:txBody>
                  <a:tcPr/>
                </a:tc>
              </a:tr>
              <a:tr h="370840">
                <a:tc>
                  <a:txBody>
                    <a:bodyPr/>
                    <a:lstStyle/>
                    <a:p>
                      <a:r>
                        <a:rPr lang="en-US" sz="1800" dirty="0" smtClean="0"/>
                        <a:t>         </a:t>
                      </a:r>
                      <a:r>
                        <a:rPr lang="en-US" sz="1800" dirty="0" err="1" smtClean="0"/>
                        <a:t>Dibenzothiazepine</a:t>
                      </a:r>
                      <a:endParaRPr lang="en-GB" sz="18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i="0" dirty="0" smtClean="0"/>
                        <a:t>quetiapine</a:t>
                      </a:r>
                      <a:endParaRPr lang="en-GB" sz="2000" i="0" dirty="0"/>
                    </a:p>
                  </a:txBody>
                  <a:tcPr/>
                </a:tc>
              </a:tr>
              <a:tr h="370840">
                <a:tc>
                  <a:txBody>
                    <a:bodyPr/>
                    <a:lstStyle/>
                    <a:p>
                      <a:r>
                        <a:rPr lang="en-US" sz="2000" dirty="0" err="1" smtClean="0"/>
                        <a:t>Benzisoxazoles</a:t>
                      </a:r>
                      <a:r>
                        <a:rPr lang="en-US" sz="2000" dirty="0" smtClean="0"/>
                        <a:t>	</a:t>
                      </a:r>
                      <a:endParaRPr lang="en-GB" sz="2000" b="1" dirty="0"/>
                    </a:p>
                  </a:txBody>
                  <a:tcPr/>
                </a:tc>
                <a:tc>
                  <a:txBody>
                    <a:bodyPr/>
                    <a:lstStyle/>
                    <a:p>
                      <a:pPr algn="ctr"/>
                      <a:r>
                        <a:rPr lang="en-GB" sz="2000" i="0" dirty="0" smtClean="0"/>
                        <a:t>risperidone</a:t>
                      </a:r>
                    </a:p>
                    <a:p>
                      <a:pPr algn="ctr"/>
                      <a:r>
                        <a:rPr lang="en-GB" sz="2000" i="0" dirty="0" smtClean="0"/>
                        <a:t>paliperidone</a:t>
                      </a:r>
                      <a:endParaRPr lang="en-GB" sz="2000" i="0" dirty="0"/>
                    </a:p>
                  </a:txBody>
                  <a:tcPr/>
                </a:tc>
              </a:tr>
              <a:tr h="370840">
                <a:tc>
                  <a:txBody>
                    <a:bodyPr/>
                    <a:lstStyle/>
                    <a:p>
                      <a:r>
                        <a:rPr lang="en-US" sz="2000" dirty="0" err="1" smtClean="0"/>
                        <a:t>Benzamides</a:t>
                      </a:r>
                      <a:endParaRPr lang="en-GB" sz="2000" b="1" dirty="0"/>
                    </a:p>
                  </a:txBody>
                  <a:tcPr/>
                </a:tc>
                <a:tc>
                  <a:txBody>
                    <a:bodyPr/>
                    <a:lstStyle/>
                    <a:p>
                      <a:pPr algn="ctr"/>
                      <a:r>
                        <a:rPr lang="en-GB" sz="2000" i="0" dirty="0" smtClean="0"/>
                        <a:t>amisulpride</a:t>
                      </a:r>
                      <a:endParaRPr lang="en-GB" sz="2000" i="0" dirty="0"/>
                    </a:p>
                  </a:txBody>
                  <a:tcPr/>
                </a:tc>
              </a:tr>
              <a:tr h="370840">
                <a:tc>
                  <a:txBody>
                    <a:bodyPr/>
                    <a:lstStyle/>
                    <a:p>
                      <a:r>
                        <a:rPr lang="en-US" sz="2000" dirty="0" err="1" smtClean="0"/>
                        <a:t>Benzisothlazoylpiperazines</a:t>
                      </a:r>
                      <a:endParaRPr lang="en-GB" sz="2000" b="1" dirty="0"/>
                    </a:p>
                  </a:txBody>
                  <a:tcPr/>
                </a:tc>
                <a:tc>
                  <a:txBody>
                    <a:bodyPr/>
                    <a:lstStyle/>
                    <a:p>
                      <a:pPr algn="ctr"/>
                      <a:r>
                        <a:rPr lang="en-GB" sz="2000" i="0" dirty="0" smtClean="0"/>
                        <a:t>ziprasidone</a:t>
                      </a:r>
                      <a:endParaRPr lang="en-GB" sz="2000" i="0" dirty="0"/>
                    </a:p>
                  </a:txBody>
                  <a:tcPr/>
                </a:tc>
              </a:tr>
              <a:tr h="370840">
                <a:tc>
                  <a:txBody>
                    <a:bodyPr/>
                    <a:lstStyle/>
                    <a:p>
                      <a:r>
                        <a:rPr lang="en-US" sz="2000" dirty="0" err="1" smtClean="0"/>
                        <a:t>Imidazolidinone</a:t>
                      </a:r>
                      <a:r>
                        <a:rPr lang="en-US" sz="2000" dirty="0" smtClean="0"/>
                        <a:t>	</a:t>
                      </a:r>
                      <a:endParaRPr lang="en-GB" sz="2000" b="1" dirty="0"/>
                    </a:p>
                  </a:txBody>
                  <a:tcPr/>
                </a:tc>
                <a:tc>
                  <a:txBody>
                    <a:bodyPr/>
                    <a:lstStyle/>
                    <a:p>
                      <a:pPr algn="ctr"/>
                      <a:r>
                        <a:rPr lang="en-GB" sz="2000" i="0" dirty="0" smtClean="0"/>
                        <a:t>sertindole</a:t>
                      </a:r>
                      <a:endParaRPr lang="en-GB" sz="2000" i="0" dirty="0"/>
                    </a:p>
                  </a:txBody>
                  <a:tcPr/>
                </a:tc>
              </a:tr>
              <a:tr h="370840">
                <a:tc>
                  <a:txBody>
                    <a:bodyPr/>
                    <a:lstStyle/>
                    <a:p>
                      <a:r>
                        <a:rPr lang="en-US" sz="2000" dirty="0" err="1" smtClean="0"/>
                        <a:t>Carbostyril</a:t>
                      </a:r>
                      <a:r>
                        <a:rPr lang="en-US" sz="2000" dirty="0" smtClean="0"/>
                        <a:t> derivative </a:t>
                      </a:r>
                      <a:endParaRPr lang="en-GB" sz="2000" b="1" dirty="0"/>
                    </a:p>
                  </a:txBody>
                  <a:tcPr/>
                </a:tc>
                <a:tc>
                  <a:txBody>
                    <a:bodyPr/>
                    <a:lstStyle/>
                    <a:p>
                      <a:pPr algn="ctr"/>
                      <a:r>
                        <a:rPr lang="en-GB" sz="2000" i="0" dirty="0" smtClean="0"/>
                        <a:t>aripiprazole</a:t>
                      </a:r>
                      <a:endParaRPr lang="en-GB" sz="2000" i="0" dirty="0"/>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06400" y="228600"/>
            <a:ext cx="8342313" cy="679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GB" smtClean="0">
                <a:solidFill>
                  <a:srgbClr val="000066"/>
                </a:solidFill>
                <a:latin typeface="Tahoma" pitchFamily="34" charset="0"/>
              </a:rPr>
              <a:t>TARDIVE DYSKINESIA</a:t>
            </a:r>
            <a:endParaRPr lang="en-GB" sz="4400" smtClean="0">
              <a:solidFill>
                <a:srgbClr val="000066"/>
              </a:solidFill>
            </a:endParaRPr>
          </a:p>
        </p:txBody>
      </p:sp>
      <p:sp>
        <p:nvSpPr>
          <p:cNvPr id="111619" name="Rectangle 3"/>
          <p:cNvSpPr>
            <a:spLocks noGrp="1" noChangeArrowheads="1"/>
          </p:cNvSpPr>
          <p:nvPr>
            <p:ph type="body" sz="half" idx="1"/>
          </p:nvPr>
        </p:nvSpPr>
        <p:spPr>
          <a:xfrm>
            <a:off x="457200" y="981075"/>
            <a:ext cx="4708525" cy="54070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90000"/>
              </a:lnSpc>
              <a:buClr>
                <a:schemeClr val="folHlink"/>
              </a:buClr>
              <a:buFont typeface="Monotype Sorts" pitchFamily="2" charset="2"/>
              <a:buNone/>
            </a:pPr>
            <a:r>
              <a:rPr lang="en-GB" sz="2400" b="1" smtClean="0"/>
              <a:t>Orofacial dyskinesia</a:t>
            </a:r>
          </a:p>
          <a:p>
            <a:pPr lvl="1">
              <a:lnSpc>
                <a:spcPct val="90000"/>
              </a:lnSpc>
              <a:buClr>
                <a:srgbClr val="000066"/>
              </a:buClr>
              <a:buSzPct val="75000"/>
              <a:buFontTx/>
              <a:buChar char="•"/>
            </a:pPr>
            <a:r>
              <a:rPr lang="en-GB" sz="2000" smtClean="0"/>
              <a:t>Protrusion or twisting of tongue.</a:t>
            </a:r>
          </a:p>
          <a:p>
            <a:pPr lvl="1">
              <a:lnSpc>
                <a:spcPct val="90000"/>
              </a:lnSpc>
              <a:buClr>
                <a:srgbClr val="000066"/>
              </a:buClr>
              <a:buSzPct val="75000"/>
              <a:buFontTx/>
              <a:buChar char="•"/>
            </a:pPr>
            <a:r>
              <a:rPr lang="en-GB" sz="2000" smtClean="0"/>
              <a:t>Smacking, pursing and sucking movements of lips.</a:t>
            </a:r>
          </a:p>
          <a:p>
            <a:pPr lvl="1">
              <a:lnSpc>
                <a:spcPct val="90000"/>
              </a:lnSpc>
              <a:buClr>
                <a:srgbClr val="000066"/>
              </a:buClr>
              <a:buSzPct val="75000"/>
              <a:buFontTx/>
              <a:buChar char="•"/>
            </a:pPr>
            <a:r>
              <a:rPr lang="en-GB" sz="2000" smtClean="0"/>
              <a:t>Puffing of the cheeks.</a:t>
            </a:r>
          </a:p>
          <a:p>
            <a:pPr lvl="1">
              <a:lnSpc>
                <a:spcPct val="90000"/>
              </a:lnSpc>
              <a:buClr>
                <a:srgbClr val="000066"/>
              </a:buClr>
              <a:buSzPct val="75000"/>
              <a:buFontTx/>
              <a:buChar char="•"/>
            </a:pPr>
            <a:r>
              <a:rPr lang="en-GB" sz="2000" smtClean="0"/>
              <a:t>Chewing and lateral movements of the jaw.</a:t>
            </a:r>
          </a:p>
          <a:p>
            <a:pPr>
              <a:lnSpc>
                <a:spcPct val="90000"/>
              </a:lnSpc>
              <a:buClr>
                <a:srgbClr val="00279F"/>
              </a:buClr>
              <a:buFontTx/>
              <a:buNone/>
            </a:pPr>
            <a:r>
              <a:rPr lang="en-GB" sz="2400" b="1" smtClean="0"/>
              <a:t>Trunk and limb dyskinesia</a:t>
            </a:r>
          </a:p>
          <a:p>
            <a:pPr lvl="1">
              <a:lnSpc>
                <a:spcPct val="90000"/>
              </a:lnSpc>
              <a:buClr>
                <a:srgbClr val="000066"/>
              </a:buClr>
              <a:buSzPct val="75000"/>
              <a:buFontTx/>
              <a:buChar char="•"/>
            </a:pPr>
            <a:r>
              <a:rPr lang="en-GB" sz="2000" smtClean="0"/>
              <a:t>Purposeless, choreiform, often stereotypic.</a:t>
            </a:r>
          </a:p>
          <a:p>
            <a:pPr lvl="1">
              <a:lnSpc>
                <a:spcPct val="90000"/>
              </a:lnSpc>
              <a:buClr>
                <a:srgbClr val="000066"/>
              </a:buClr>
              <a:buSzPct val="75000"/>
              <a:buFontTx/>
              <a:buChar char="•"/>
            </a:pPr>
            <a:r>
              <a:rPr lang="en-GB" sz="2000" smtClean="0"/>
              <a:t>Grunting and respiratory arrhythmias.</a:t>
            </a:r>
          </a:p>
          <a:p>
            <a:pPr lvl="1">
              <a:lnSpc>
                <a:spcPct val="90000"/>
              </a:lnSpc>
              <a:buClr>
                <a:srgbClr val="000066"/>
              </a:buClr>
              <a:buSzPct val="75000"/>
              <a:buFontTx/>
              <a:buChar char="•"/>
            </a:pPr>
            <a:r>
              <a:rPr lang="en-GB" sz="2000" smtClean="0"/>
              <a:t>Abnormalities of gait and posture.</a:t>
            </a:r>
          </a:p>
          <a:p>
            <a:pPr>
              <a:lnSpc>
                <a:spcPct val="90000"/>
              </a:lnSpc>
              <a:buClr>
                <a:srgbClr val="00279F"/>
              </a:buClr>
              <a:buSzPct val="75000"/>
              <a:buFontTx/>
              <a:buChar char="•"/>
            </a:pPr>
            <a:endParaRPr lang="en-GB" sz="1000" smtClean="0"/>
          </a:p>
          <a:p>
            <a:pPr>
              <a:lnSpc>
                <a:spcPct val="90000"/>
              </a:lnSpc>
              <a:buClr>
                <a:srgbClr val="00279F"/>
              </a:buClr>
              <a:buSzPct val="75000"/>
              <a:buFontTx/>
              <a:buChar char="•"/>
            </a:pPr>
            <a:r>
              <a:rPr lang="en-GB" sz="2400" smtClean="0"/>
              <a:t>Patients usually unaware</a:t>
            </a:r>
          </a:p>
        </p:txBody>
      </p:sp>
      <p:pic>
        <p:nvPicPr>
          <p:cNvPr id="111620"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1628775"/>
            <a:ext cx="4140200" cy="381635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4213" y="260350"/>
            <a:ext cx="7772400" cy="10080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GB" sz="3600" smtClean="0">
                <a:solidFill>
                  <a:schemeClr val="tx1"/>
                </a:solidFill>
                <a:latin typeface="Tahoma" pitchFamily="34" charset="0"/>
              </a:rPr>
              <a:t>TARDIVE DYSKINESIA</a:t>
            </a:r>
            <a:br>
              <a:rPr lang="en-GB" sz="3600" smtClean="0">
                <a:solidFill>
                  <a:schemeClr val="tx1"/>
                </a:solidFill>
                <a:latin typeface="Tahoma" pitchFamily="34" charset="0"/>
              </a:rPr>
            </a:br>
            <a:r>
              <a:rPr lang="en-GB" sz="3600" smtClean="0">
                <a:solidFill>
                  <a:srgbClr val="000066"/>
                </a:solidFill>
                <a:latin typeface="Tahoma" pitchFamily="34" charset="0"/>
              </a:rPr>
              <a:t>DISABILITY</a:t>
            </a:r>
            <a:endParaRPr lang="en-GB" sz="3600" smtClean="0">
              <a:solidFill>
                <a:srgbClr val="000066"/>
              </a:solidFill>
            </a:endParaRPr>
          </a:p>
        </p:txBody>
      </p:sp>
      <p:sp>
        <p:nvSpPr>
          <p:cNvPr id="112643" name="Rectangle 3"/>
          <p:cNvSpPr>
            <a:spLocks noGrp="1" noChangeArrowheads="1"/>
          </p:cNvSpPr>
          <p:nvPr>
            <p:ph type="body" idx="1"/>
          </p:nvPr>
        </p:nvSpPr>
        <p:spPr>
          <a:xfrm>
            <a:off x="250825" y="1412875"/>
            <a:ext cx="8713788" cy="5184775"/>
          </a:xfrm>
        </p:spPr>
        <p:txBody>
          <a:bodyPr/>
          <a:lstStyle/>
          <a:p>
            <a:pPr>
              <a:lnSpc>
                <a:spcPct val="90000"/>
              </a:lnSpc>
              <a:buSzPct val="75000"/>
              <a:buFontTx/>
              <a:buNone/>
            </a:pPr>
            <a:r>
              <a:rPr kumimoji="0" lang="en-GB" sz="2800" b="1" smtClean="0"/>
              <a:t>Physical handicap</a:t>
            </a:r>
          </a:p>
          <a:p>
            <a:pPr>
              <a:lnSpc>
                <a:spcPct val="90000"/>
              </a:lnSpc>
              <a:buClr>
                <a:srgbClr val="000066"/>
              </a:buClr>
              <a:buSzPct val="75000"/>
              <a:buFontTx/>
              <a:buChar char="•"/>
            </a:pPr>
            <a:r>
              <a:rPr kumimoji="0" lang="en-GB" sz="2800" smtClean="0"/>
              <a:t>Laryngeal/pharyngeal movements - interference with eating, swallowing, dysphagia, choking</a:t>
            </a:r>
          </a:p>
          <a:p>
            <a:pPr>
              <a:lnSpc>
                <a:spcPct val="90000"/>
              </a:lnSpc>
              <a:buClr>
                <a:srgbClr val="000066"/>
              </a:buClr>
              <a:buSzPct val="75000"/>
              <a:buFontTx/>
              <a:buChar char="•"/>
            </a:pPr>
            <a:r>
              <a:rPr kumimoji="0" lang="en-GB" sz="2800" smtClean="0"/>
              <a:t>Unintelligible speech</a:t>
            </a:r>
          </a:p>
          <a:p>
            <a:pPr>
              <a:lnSpc>
                <a:spcPct val="90000"/>
              </a:lnSpc>
              <a:buClr>
                <a:srgbClr val="000066"/>
              </a:buClr>
              <a:buSzPct val="75000"/>
              <a:buFontTx/>
              <a:buChar char="•"/>
            </a:pPr>
            <a:r>
              <a:rPr kumimoji="0" lang="en-GB" sz="2800" smtClean="0"/>
              <a:t>Respiratory dyskinesia - breathing difficulties</a:t>
            </a:r>
          </a:p>
          <a:p>
            <a:pPr>
              <a:lnSpc>
                <a:spcPct val="90000"/>
              </a:lnSpc>
              <a:buClr>
                <a:srgbClr val="000066"/>
              </a:buClr>
              <a:buSzPct val="75000"/>
              <a:buFontTx/>
              <a:buChar char="•"/>
            </a:pPr>
            <a:r>
              <a:rPr kumimoji="0" lang="en-GB" sz="2800" smtClean="0"/>
              <a:t>Disturbances of gait- falls and injury</a:t>
            </a:r>
          </a:p>
          <a:p>
            <a:pPr>
              <a:lnSpc>
                <a:spcPct val="90000"/>
              </a:lnSpc>
              <a:buClr>
                <a:srgbClr val="000066"/>
              </a:buClr>
              <a:buSzPct val="75000"/>
              <a:buFontTx/>
              <a:buChar char="•"/>
            </a:pPr>
            <a:r>
              <a:rPr kumimoji="0" lang="en-GB" sz="2800" smtClean="0"/>
              <a:t>Excess burden of mortality/morbidity - respiratory tract and cardiovascular disorders</a:t>
            </a:r>
          </a:p>
          <a:p>
            <a:pPr>
              <a:lnSpc>
                <a:spcPct val="90000"/>
              </a:lnSpc>
              <a:buClr>
                <a:srgbClr val="000066"/>
              </a:buClr>
              <a:buSzPct val="75000"/>
              <a:buFontTx/>
              <a:buChar char="•"/>
            </a:pPr>
            <a:endParaRPr kumimoji="0" lang="en-GB" sz="1000" smtClean="0"/>
          </a:p>
          <a:p>
            <a:pPr>
              <a:lnSpc>
                <a:spcPct val="90000"/>
              </a:lnSpc>
              <a:buFont typeface="Monotype Sorts" pitchFamily="2" charset="2"/>
              <a:buNone/>
            </a:pPr>
            <a:r>
              <a:rPr kumimoji="0" lang="en-GB" sz="2800" b="1" smtClean="0">
                <a:solidFill>
                  <a:schemeClr val="tx2"/>
                </a:solidFill>
              </a:rPr>
              <a:t>Social handicap</a:t>
            </a:r>
          </a:p>
          <a:p>
            <a:pPr>
              <a:lnSpc>
                <a:spcPct val="90000"/>
              </a:lnSpc>
              <a:buClr>
                <a:srgbClr val="000066"/>
              </a:buClr>
              <a:buSzPct val="75000"/>
              <a:buFontTx/>
              <a:buChar char="•"/>
            </a:pPr>
            <a:r>
              <a:rPr kumimoji="0" lang="en-GB" sz="2800" smtClean="0">
                <a:solidFill>
                  <a:schemeClr val="tx2"/>
                </a:solidFill>
              </a:rPr>
              <a:t>Negative influence on social acceptability</a:t>
            </a:r>
          </a:p>
          <a:p>
            <a:pPr>
              <a:lnSpc>
                <a:spcPct val="90000"/>
              </a:lnSpc>
              <a:buFont typeface="Monotype Sorts" pitchFamily="2" charset="2"/>
              <a:buNone/>
            </a:pPr>
            <a:r>
              <a:rPr kumimoji="0" lang="en-GB" sz="1400" smtClean="0">
                <a:solidFill>
                  <a:schemeClr val="tx2"/>
                </a:solidFill>
              </a:rPr>
              <a:t>                                                                                    (</a:t>
            </a:r>
            <a:r>
              <a:rPr kumimoji="0" lang="en-GB" sz="1400" i="1" smtClean="0"/>
              <a:t>Barnes and Kidger 1978, Boumans et al 1994)</a:t>
            </a:r>
            <a:endParaRPr kumimoji="0" lang="en-GB" sz="1400" smtClean="0">
              <a:solidFill>
                <a:schemeClr val="tx2"/>
              </a:solidFill>
            </a:endParaRPr>
          </a:p>
          <a:p>
            <a:pPr lvl="1">
              <a:lnSpc>
                <a:spcPct val="90000"/>
              </a:lnSpc>
              <a:buSzPct val="75000"/>
              <a:buFontTx/>
              <a:buChar char="•"/>
            </a:pPr>
            <a:endParaRPr kumimoji="0" lang="en-GB" sz="14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323850" y="1125538"/>
            <a:ext cx="84963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50000"/>
              </a:spcBef>
              <a:tabLst>
                <a:tab pos="1865313" algn="l"/>
                <a:tab pos="4292600" algn="l"/>
              </a:tabLst>
            </a:pPr>
            <a:r>
              <a:rPr lang="en-GB" i="1">
                <a:solidFill>
                  <a:schemeClr val="tx1"/>
                </a:solidFill>
              </a:rPr>
              <a:t>Amisulpride</a:t>
            </a:r>
            <a:r>
              <a:rPr lang="en-GB">
                <a:solidFill>
                  <a:schemeClr val="tx1"/>
                </a:solidFill>
              </a:rPr>
              <a:t>	Dose dependent	Selective D</a:t>
            </a:r>
            <a:r>
              <a:rPr lang="en-GB" baseline="-25000">
                <a:solidFill>
                  <a:schemeClr val="tx1"/>
                </a:solidFill>
              </a:rPr>
              <a:t>2</a:t>
            </a:r>
            <a:r>
              <a:rPr lang="en-GB">
                <a:solidFill>
                  <a:schemeClr val="tx1"/>
                </a:solidFill>
              </a:rPr>
              <a:t>-like receptor</a:t>
            </a:r>
            <a:br>
              <a:rPr lang="en-GB">
                <a:solidFill>
                  <a:schemeClr val="tx1"/>
                </a:solidFill>
              </a:rPr>
            </a:br>
            <a:r>
              <a:rPr lang="en-GB">
                <a:solidFill>
                  <a:schemeClr val="tx1"/>
                </a:solidFill>
              </a:rPr>
              <a:t>		antagonism; Fast-off DA</a:t>
            </a:r>
          </a:p>
          <a:p>
            <a:pPr>
              <a:spcBef>
                <a:spcPct val="50000"/>
              </a:spcBef>
              <a:tabLst>
                <a:tab pos="1865313" algn="l"/>
                <a:tab pos="4292600" algn="l"/>
              </a:tabLst>
            </a:pPr>
            <a:r>
              <a:rPr lang="en-GB" i="1">
                <a:solidFill>
                  <a:schemeClr val="tx1"/>
                </a:solidFill>
              </a:rPr>
              <a:t>Aripiprazole</a:t>
            </a:r>
            <a:r>
              <a:rPr lang="en-GB">
                <a:solidFill>
                  <a:srgbClr val="3399FF"/>
                </a:solidFill>
              </a:rPr>
              <a:t>	</a:t>
            </a:r>
            <a:r>
              <a:rPr lang="en-GB">
                <a:solidFill>
                  <a:schemeClr val="tx1"/>
                </a:solidFill>
              </a:rPr>
              <a:t>No dose </a:t>
            </a:r>
            <a:r>
              <a:rPr lang="en-GB">
                <a:solidFill>
                  <a:srgbClr val="3399FF"/>
                </a:solidFill>
              </a:rPr>
              <a:t>	</a:t>
            </a:r>
            <a:r>
              <a:rPr lang="en-GB">
                <a:solidFill>
                  <a:schemeClr val="tx1"/>
                </a:solidFill>
              </a:rPr>
              <a:t>Partial agonist at D</a:t>
            </a:r>
            <a:r>
              <a:rPr lang="en-GB" baseline="-25000">
                <a:solidFill>
                  <a:schemeClr val="tx1"/>
                </a:solidFill>
              </a:rPr>
              <a:t>2</a:t>
            </a:r>
            <a:r>
              <a:rPr lang="en-GB">
                <a:solidFill>
                  <a:schemeClr val="tx1"/>
                </a:solidFill>
              </a:rPr>
              <a:t> receptors 	dependence 	partial agonist at 5HT</a:t>
            </a:r>
            <a:r>
              <a:rPr lang="en-GB" baseline="-25000">
                <a:solidFill>
                  <a:schemeClr val="tx1"/>
                </a:solidFill>
              </a:rPr>
              <a:t>1A				</a:t>
            </a:r>
            <a:r>
              <a:rPr lang="en-GB">
                <a:solidFill>
                  <a:schemeClr val="tx1"/>
                </a:solidFill>
              </a:rPr>
              <a:t>potent 5-HT</a:t>
            </a:r>
            <a:r>
              <a:rPr lang="en-GB" baseline="-25000">
                <a:solidFill>
                  <a:schemeClr val="tx1"/>
                </a:solidFill>
              </a:rPr>
              <a:t>2A</a:t>
            </a:r>
            <a:r>
              <a:rPr lang="en-GB">
                <a:solidFill>
                  <a:schemeClr val="tx1"/>
                </a:solidFill>
              </a:rPr>
              <a:t> antagonism</a:t>
            </a:r>
            <a:endParaRPr lang="en-GB">
              <a:solidFill>
                <a:srgbClr val="3399FF"/>
              </a:solidFill>
            </a:endParaRPr>
          </a:p>
          <a:p>
            <a:pPr>
              <a:spcBef>
                <a:spcPct val="50000"/>
              </a:spcBef>
              <a:tabLst>
                <a:tab pos="1865313" algn="l"/>
                <a:tab pos="4292600" algn="l"/>
              </a:tabLst>
            </a:pPr>
            <a:r>
              <a:rPr lang="en-GB" i="1">
                <a:solidFill>
                  <a:schemeClr val="tx1"/>
                </a:solidFill>
              </a:rPr>
              <a:t>Clozapine</a:t>
            </a:r>
            <a:r>
              <a:rPr lang="en-GB">
                <a:solidFill>
                  <a:schemeClr val="tx1"/>
                </a:solidFill>
              </a:rPr>
              <a:t>	No dose	Low D</a:t>
            </a:r>
            <a:r>
              <a:rPr lang="en-GB" baseline="-25000">
                <a:solidFill>
                  <a:schemeClr val="tx1"/>
                </a:solidFill>
              </a:rPr>
              <a:t>2</a:t>
            </a:r>
            <a:r>
              <a:rPr lang="en-GB">
                <a:solidFill>
                  <a:schemeClr val="tx1"/>
                </a:solidFill>
              </a:rPr>
              <a:t> affinity; high 5-HT</a:t>
            </a:r>
            <a:r>
              <a:rPr lang="en-GB" baseline="-25000">
                <a:solidFill>
                  <a:schemeClr val="tx1"/>
                </a:solidFill>
              </a:rPr>
              <a:t>2</a:t>
            </a:r>
            <a:r>
              <a:rPr lang="en-GB">
                <a:solidFill>
                  <a:schemeClr val="tx1"/>
                </a:solidFill>
              </a:rPr>
              <a:t/>
            </a:r>
            <a:br>
              <a:rPr lang="en-GB">
                <a:solidFill>
                  <a:schemeClr val="tx1"/>
                </a:solidFill>
              </a:rPr>
            </a:br>
            <a:r>
              <a:rPr lang="en-GB">
                <a:solidFill>
                  <a:schemeClr val="tx1"/>
                </a:solidFill>
              </a:rPr>
              <a:t>	dependence	antagonism; Fast-off DA</a:t>
            </a:r>
          </a:p>
          <a:p>
            <a:pPr>
              <a:spcBef>
                <a:spcPct val="50000"/>
              </a:spcBef>
              <a:tabLst>
                <a:tab pos="1865313" algn="l"/>
                <a:tab pos="4292600" algn="l"/>
              </a:tabLst>
            </a:pPr>
            <a:r>
              <a:rPr lang="en-GB" i="1">
                <a:solidFill>
                  <a:schemeClr val="tx1"/>
                </a:solidFill>
              </a:rPr>
              <a:t>Olanzapine</a:t>
            </a:r>
            <a:r>
              <a:rPr lang="en-GB">
                <a:solidFill>
                  <a:schemeClr val="tx1"/>
                </a:solidFill>
              </a:rPr>
              <a:t>	Dose dependent	High 5-HT</a:t>
            </a:r>
            <a:r>
              <a:rPr lang="en-GB" baseline="-25000">
                <a:solidFill>
                  <a:schemeClr val="tx1"/>
                </a:solidFill>
              </a:rPr>
              <a:t>2</a:t>
            </a:r>
            <a:r>
              <a:rPr lang="en-GB">
                <a:solidFill>
                  <a:schemeClr val="tx1"/>
                </a:solidFill>
              </a:rPr>
              <a:t>, modest-off DA</a:t>
            </a:r>
            <a:br>
              <a:rPr lang="en-GB">
                <a:solidFill>
                  <a:schemeClr val="tx1"/>
                </a:solidFill>
              </a:rPr>
            </a:br>
            <a:r>
              <a:rPr lang="en-GB">
                <a:solidFill>
                  <a:schemeClr val="tx1"/>
                </a:solidFill>
              </a:rPr>
              <a:t>	to some extent	muscarinic antagonism</a:t>
            </a:r>
          </a:p>
          <a:p>
            <a:pPr>
              <a:spcBef>
                <a:spcPct val="50000"/>
              </a:spcBef>
              <a:tabLst>
                <a:tab pos="1865313" algn="l"/>
                <a:tab pos="4292600" algn="l"/>
              </a:tabLst>
            </a:pPr>
            <a:r>
              <a:rPr lang="en-GB" i="1">
                <a:solidFill>
                  <a:schemeClr val="tx1"/>
                </a:solidFill>
              </a:rPr>
              <a:t>Quetiapine</a:t>
            </a:r>
            <a:r>
              <a:rPr lang="en-GB">
                <a:solidFill>
                  <a:schemeClr val="tx1"/>
                </a:solidFill>
              </a:rPr>
              <a:t>	No dose	Low D</a:t>
            </a:r>
            <a:r>
              <a:rPr lang="en-GB" baseline="-25000">
                <a:solidFill>
                  <a:schemeClr val="tx1"/>
                </a:solidFill>
              </a:rPr>
              <a:t>2</a:t>
            </a:r>
            <a:r>
              <a:rPr lang="en-GB">
                <a:solidFill>
                  <a:schemeClr val="tx1"/>
                </a:solidFill>
              </a:rPr>
              <a:t> affinity; high 5-HT</a:t>
            </a:r>
            <a:r>
              <a:rPr lang="en-GB" baseline="-25000">
                <a:solidFill>
                  <a:schemeClr val="tx1"/>
                </a:solidFill>
              </a:rPr>
              <a:t>2A</a:t>
            </a:r>
            <a:r>
              <a:rPr lang="en-GB">
                <a:solidFill>
                  <a:schemeClr val="tx1"/>
                </a:solidFill>
              </a:rPr>
              <a:t>, 	dependence	fast-off DA</a:t>
            </a:r>
          </a:p>
          <a:p>
            <a:pPr>
              <a:lnSpc>
                <a:spcPct val="120000"/>
              </a:lnSpc>
              <a:spcBef>
                <a:spcPct val="50000"/>
              </a:spcBef>
              <a:tabLst>
                <a:tab pos="1865313" algn="l"/>
                <a:tab pos="4292600" algn="l"/>
              </a:tabLst>
            </a:pPr>
            <a:r>
              <a:rPr lang="en-GB" i="1">
                <a:solidFill>
                  <a:schemeClr val="tx1"/>
                </a:solidFill>
              </a:rPr>
              <a:t>Risperidone</a:t>
            </a:r>
            <a:r>
              <a:rPr lang="en-GB">
                <a:solidFill>
                  <a:schemeClr val="tx1"/>
                </a:solidFill>
              </a:rPr>
              <a:t>	Dose dependent	Potent 5-HT</a:t>
            </a:r>
            <a:r>
              <a:rPr lang="en-GB" baseline="-25000">
                <a:solidFill>
                  <a:schemeClr val="tx1"/>
                </a:solidFill>
              </a:rPr>
              <a:t>2A</a:t>
            </a:r>
            <a:r>
              <a:rPr lang="en-GB">
                <a:solidFill>
                  <a:schemeClr val="tx1"/>
                </a:solidFill>
              </a:rPr>
              <a:t> antagonism</a:t>
            </a:r>
          </a:p>
          <a:p>
            <a:pPr>
              <a:spcBef>
                <a:spcPct val="50000"/>
              </a:spcBef>
              <a:tabLst>
                <a:tab pos="1865313" algn="l"/>
                <a:tab pos="4292600" algn="l"/>
              </a:tabLst>
            </a:pPr>
            <a:r>
              <a:rPr lang="en-GB" i="1">
                <a:solidFill>
                  <a:schemeClr val="tx1"/>
                </a:solidFill>
              </a:rPr>
              <a:t>Ziprasidone</a:t>
            </a:r>
            <a:r>
              <a:rPr lang="en-GB">
                <a:solidFill>
                  <a:schemeClr val="tx1"/>
                </a:solidFill>
              </a:rPr>
              <a:t>	Dose dependent	Potent 5-HT</a:t>
            </a:r>
            <a:r>
              <a:rPr lang="en-GB" baseline="-25000">
                <a:solidFill>
                  <a:schemeClr val="tx1"/>
                </a:solidFill>
              </a:rPr>
              <a:t>2A</a:t>
            </a:r>
            <a:r>
              <a:rPr lang="en-GB">
                <a:solidFill>
                  <a:schemeClr val="tx1"/>
                </a:solidFill>
              </a:rPr>
              <a:t> antagonism	to some 		extent</a:t>
            </a:r>
          </a:p>
        </p:txBody>
      </p:sp>
      <p:sp>
        <p:nvSpPr>
          <p:cNvPr id="113667" name="Line 3"/>
          <p:cNvSpPr>
            <a:spLocks noChangeShapeType="1"/>
          </p:cNvSpPr>
          <p:nvPr/>
        </p:nvSpPr>
        <p:spPr bwMode="auto">
          <a:xfrm>
            <a:off x="468313" y="1125538"/>
            <a:ext cx="7932737" cy="0"/>
          </a:xfrm>
          <a:prstGeom prst="line">
            <a:avLst/>
          </a:prstGeom>
          <a:noFill/>
          <a:ln w="38100">
            <a:solidFill>
              <a:srgbClr val="00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en-GB"/>
          </a:p>
        </p:txBody>
      </p:sp>
      <p:sp>
        <p:nvSpPr>
          <p:cNvPr id="113668" name="Line 4"/>
          <p:cNvSpPr>
            <a:spLocks noChangeShapeType="1"/>
          </p:cNvSpPr>
          <p:nvPr/>
        </p:nvSpPr>
        <p:spPr bwMode="auto">
          <a:xfrm>
            <a:off x="457200" y="6400800"/>
            <a:ext cx="7932738" cy="0"/>
          </a:xfrm>
          <a:prstGeom prst="line">
            <a:avLst/>
          </a:prstGeom>
          <a:noFill/>
          <a:ln w="38100">
            <a:solidFill>
              <a:srgbClr val="00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en-GB"/>
          </a:p>
        </p:txBody>
      </p:sp>
      <p:sp>
        <p:nvSpPr>
          <p:cNvPr id="113669" name="Line 5"/>
          <p:cNvSpPr>
            <a:spLocks noChangeShapeType="1"/>
          </p:cNvSpPr>
          <p:nvPr/>
        </p:nvSpPr>
        <p:spPr bwMode="auto">
          <a:xfrm>
            <a:off x="468313" y="1844675"/>
            <a:ext cx="7932737" cy="0"/>
          </a:xfrm>
          <a:prstGeom prst="line">
            <a:avLst/>
          </a:prstGeom>
          <a:noFill/>
          <a:ln w="19050">
            <a:solidFill>
              <a:srgbClr val="000066"/>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670" name="Line 6"/>
          <p:cNvSpPr>
            <a:spLocks noChangeShapeType="1"/>
          </p:cNvSpPr>
          <p:nvPr/>
        </p:nvSpPr>
        <p:spPr bwMode="auto">
          <a:xfrm>
            <a:off x="468313" y="2924175"/>
            <a:ext cx="7932737" cy="0"/>
          </a:xfrm>
          <a:prstGeom prst="line">
            <a:avLst/>
          </a:prstGeom>
          <a:noFill/>
          <a:ln w="19050">
            <a:solidFill>
              <a:srgbClr val="000066"/>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671" name="Line 7"/>
          <p:cNvSpPr>
            <a:spLocks noChangeShapeType="1"/>
          </p:cNvSpPr>
          <p:nvPr/>
        </p:nvSpPr>
        <p:spPr bwMode="auto">
          <a:xfrm>
            <a:off x="395288" y="3716338"/>
            <a:ext cx="7932737" cy="0"/>
          </a:xfrm>
          <a:prstGeom prst="line">
            <a:avLst/>
          </a:prstGeom>
          <a:noFill/>
          <a:ln w="19050">
            <a:solidFill>
              <a:srgbClr val="000066"/>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672" name="Line 8"/>
          <p:cNvSpPr>
            <a:spLocks noChangeShapeType="1"/>
          </p:cNvSpPr>
          <p:nvPr/>
        </p:nvSpPr>
        <p:spPr bwMode="auto">
          <a:xfrm>
            <a:off x="468313" y="4437063"/>
            <a:ext cx="7932737" cy="0"/>
          </a:xfrm>
          <a:prstGeom prst="line">
            <a:avLst/>
          </a:prstGeom>
          <a:noFill/>
          <a:ln w="19050">
            <a:solidFill>
              <a:srgbClr val="000066"/>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673" name="Line 9"/>
          <p:cNvSpPr>
            <a:spLocks noChangeShapeType="1"/>
          </p:cNvSpPr>
          <p:nvPr/>
        </p:nvSpPr>
        <p:spPr bwMode="auto">
          <a:xfrm>
            <a:off x="539750" y="5229225"/>
            <a:ext cx="7932738" cy="0"/>
          </a:xfrm>
          <a:prstGeom prst="line">
            <a:avLst/>
          </a:prstGeom>
          <a:noFill/>
          <a:ln w="19050">
            <a:solidFill>
              <a:srgbClr val="000066"/>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674" name="Line 10"/>
          <p:cNvSpPr>
            <a:spLocks noChangeShapeType="1"/>
          </p:cNvSpPr>
          <p:nvPr/>
        </p:nvSpPr>
        <p:spPr bwMode="auto">
          <a:xfrm>
            <a:off x="539750" y="5805488"/>
            <a:ext cx="7932738" cy="0"/>
          </a:xfrm>
          <a:prstGeom prst="line">
            <a:avLst/>
          </a:prstGeom>
          <a:noFill/>
          <a:ln w="19050">
            <a:solidFill>
              <a:srgbClr val="000066"/>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675" name="Rectangle 11"/>
          <p:cNvSpPr>
            <a:spLocks noGrp="1" noChangeArrowheads="1"/>
          </p:cNvSpPr>
          <p:nvPr>
            <p:ph type="title"/>
          </p:nvPr>
        </p:nvSpPr>
        <p:spPr>
          <a:xfrm>
            <a:off x="179388" y="188913"/>
            <a:ext cx="8640762" cy="954087"/>
          </a:xfrm>
        </p:spPr>
        <p:txBody>
          <a:bodyPr/>
          <a:lstStyle/>
          <a:p>
            <a:pPr algn="ctr"/>
            <a:r>
              <a:rPr lang="en-GB" sz="2800" smtClean="0">
                <a:solidFill>
                  <a:srgbClr val="000066"/>
                </a:solidFill>
                <a:latin typeface="Tahoma" pitchFamily="34" charset="0"/>
              </a:rPr>
              <a:t>EPS LIABILITY AND POSSIBLE RECEPTOR MECHANISMS OF CURRENT SGAs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06400" y="277813"/>
            <a:ext cx="8382000" cy="1055687"/>
          </a:xfrm>
        </p:spPr>
        <p:txBody>
          <a:bodyPr/>
          <a:lstStyle/>
          <a:p>
            <a:pPr algn="ctr"/>
            <a:r>
              <a:rPr lang="en-US" sz="3600" smtClean="0">
                <a:solidFill>
                  <a:srgbClr val="000066"/>
                </a:solidFill>
                <a:latin typeface="Tahoma" pitchFamily="34" charset="0"/>
              </a:rPr>
              <a:t>PREDICTION OF SIDE EFFECTS FROM RECEPTOR BINDING AFFINITIES</a:t>
            </a:r>
          </a:p>
        </p:txBody>
      </p:sp>
      <p:sp>
        <p:nvSpPr>
          <p:cNvPr id="114691" name="Rectangle 3"/>
          <p:cNvSpPr>
            <a:spLocks noGrp="1" noChangeArrowheads="1"/>
          </p:cNvSpPr>
          <p:nvPr>
            <p:ph type="body" idx="1"/>
          </p:nvPr>
        </p:nvSpPr>
        <p:spPr>
          <a:xfrm>
            <a:off x="317500" y="1428750"/>
            <a:ext cx="8521700" cy="5226050"/>
          </a:xfrm>
        </p:spPr>
        <p:txBody>
          <a:bodyPr/>
          <a:lstStyle/>
          <a:p>
            <a:pPr>
              <a:lnSpc>
                <a:spcPct val="80000"/>
              </a:lnSpc>
              <a:buFontTx/>
              <a:buNone/>
            </a:pPr>
            <a:r>
              <a:rPr lang="en-US" smtClean="0">
                <a:solidFill>
                  <a:srgbClr val="000066"/>
                </a:solidFill>
              </a:rPr>
              <a:t>SEDATION</a:t>
            </a:r>
          </a:p>
          <a:p>
            <a:pPr>
              <a:lnSpc>
                <a:spcPct val="80000"/>
              </a:lnSpc>
              <a:buClr>
                <a:srgbClr val="000066"/>
              </a:buClr>
              <a:buSzPct val="75000"/>
              <a:buFontTx/>
              <a:buChar char="•"/>
            </a:pPr>
            <a:r>
              <a:rPr lang="en-US" sz="2400" smtClean="0"/>
              <a:t>Clozapine and olanzapine have relatively high affinity for H</a:t>
            </a:r>
            <a:r>
              <a:rPr lang="en-US" sz="2400" baseline="-25000" smtClean="0"/>
              <a:t>1</a:t>
            </a:r>
            <a:r>
              <a:rPr lang="en-US" sz="2400" smtClean="0"/>
              <a:t> receptors, while risperidone has lower affinity.</a:t>
            </a:r>
          </a:p>
          <a:p>
            <a:pPr>
              <a:lnSpc>
                <a:spcPct val="80000"/>
              </a:lnSpc>
              <a:buClr>
                <a:srgbClr val="000066"/>
              </a:buClr>
              <a:buSzPct val="75000"/>
              <a:buFontTx/>
              <a:buChar char="•"/>
            </a:pPr>
            <a:r>
              <a:rPr lang="en-US" sz="2400" smtClean="0"/>
              <a:t>But anti-adrenergic properties also relevant</a:t>
            </a:r>
          </a:p>
          <a:p>
            <a:pPr>
              <a:lnSpc>
                <a:spcPct val="80000"/>
              </a:lnSpc>
              <a:buClr>
                <a:srgbClr val="000066"/>
              </a:buClr>
              <a:buSzPct val="75000"/>
              <a:buFontTx/>
              <a:buNone/>
            </a:pPr>
            <a:r>
              <a:rPr lang="en-US" smtClean="0">
                <a:solidFill>
                  <a:srgbClr val="000066"/>
                </a:solidFill>
              </a:rPr>
              <a:t>HYPOTENSION</a:t>
            </a:r>
          </a:p>
          <a:p>
            <a:pPr>
              <a:lnSpc>
                <a:spcPct val="80000"/>
              </a:lnSpc>
              <a:buClr>
                <a:srgbClr val="000066"/>
              </a:buClr>
              <a:buSzPct val="75000"/>
              <a:buFontTx/>
              <a:buChar char="•"/>
            </a:pPr>
            <a:r>
              <a:rPr lang="en-US" sz="2400" smtClean="0"/>
              <a:t>Quetiapine, clozapine, risperidone have high </a:t>
            </a:r>
            <a:r>
              <a:rPr lang="en-US" sz="2400" smtClean="0">
                <a:latin typeface="Symbol" pitchFamily="18" charset="2"/>
              </a:rPr>
              <a:t>a</a:t>
            </a:r>
            <a:r>
              <a:rPr lang="en-US" sz="2400" baseline="-25000" smtClean="0"/>
              <a:t>1</a:t>
            </a:r>
            <a:r>
              <a:rPr lang="en-US" sz="2400" smtClean="0"/>
              <a:t> receptor affinity, olanzapine has lower </a:t>
            </a:r>
            <a:r>
              <a:rPr lang="en-US" sz="2400" smtClean="0">
                <a:latin typeface="Symbol" pitchFamily="18" charset="2"/>
              </a:rPr>
              <a:t>a</a:t>
            </a:r>
            <a:r>
              <a:rPr lang="en-US" sz="2400" baseline="-25000" smtClean="0"/>
              <a:t>1</a:t>
            </a:r>
            <a:r>
              <a:rPr lang="en-US" sz="2400" smtClean="0"/>
              <a:t> receptor affinity</a:t>
            </a:r>
          </a:p>
          <a:p>
            <a:pPr>
              <a:lnSpc>
                <a:spcPct val="80000"/>
              </a:lnSpc>
              <a:buClr>
                <a:srgbClr val="000066"/>
              </a:buClr>
              <a:buSzPct val="75000"/>
              <a:buFontTx/>
              <a:buNone/>
            </a:pPr>
            <a:r>
              <a:rPr lang="en-US" smtClean="0">
                <a:solidFill>
                  <a:srgbClr val="000066"/>
                </a:solidFill>
              </a:rPr>
              <a:t>WEIGHT GAIN</a:t>
            </a:r>
          </a:p>
          <a:p>
            <a:pPr>
              <a:lnSpc>
                <a:spcPct val="80000"/>
              </a:lnSpc>
              <a:buClr>
                <a:srgbClr val="000066"/>
              </a:buClr>
              <a:buSzPct val="75000"/>
              <a:buFontTx/>
              <a:buChar char="•"/>
            </a:pPr>
            <a:r>
              <a:rPr lang="en-US" sz="2400" smtClean="0"/>
              <a:t>?</a:t>
            </a:r>
            <a:r>
              <a:rPr lang="en-GB" sz="2400" smtClean="0"/>
              <a:t>receptor interactions involving serotonin, histamine, dopamine, cannabinoid, histamine (H</a:t>
            </a:r>
            <a:r>
              <a:rPr lang="en-GB" sz="2400" baseline="-25000" smtClean="0"/>
              <a:t>1</a:t>
            </a:r>
            <a:r>
              <a:rPr lang="en-GB" sz="2400" smtClean="0"/>
              <a:t>), serotonin (5-HT</a:t>
            </a:r>
            <a:r>
              <a:rPr lang="en-GB" sz="2400" baseline="-25000" smtClean="0"/>
              <a:t>2A</a:t>
            </a:r>
            <a:r>
              <a:rPr lang="en-GB" sz="2400" smtClean="0"/>
              <a:t>, 5-HT</a:t>
            </a:r>
            <a:r>
              <a:rPr lang="en-GB" sz="2400" baseline="-25000" smtClean="0"/>
              <a:t>2C</a:t>
            </a:r>
            <a:r>
              <a:rPr lang="en-GB" sz="2400" smtClean="0"/>
              <a:t>) muscarinic (M</a:t>
            </a:r>
            <a:r>
              <a:rPr lang="en-GB" sz="2400" baseline="-25000" smtClean="0"/>
              <a:t>3</a:t>
            </a:r>
            <a:r>
              <a:rPr lang="en-GB" sz="2400" smtClean="0"/>
              <a:t>) and adrenergic receptors.</a:t>
            </a:r>
          </a:p>
          <a:p>
            <a:pPr>
              <a:lnSpc>
                <a:spcPct val="80000"/>
              </a:lnSpc>
              <a:buClr>
                <a:srgbClr val="000066"/>
              </a:buClr>
              <a:buSzPct val="75000"/>
              <a:buFontTx/>
              <a:buChar char="•"/>
            </a:pPr>
            <a:r>
              <a:rPr lang="en-GB" sz="2400" smtClean="0"/>
              <a:t>Possible genetic factors include 5-HT2C receptor gene (HTR2C) and cannabinoid 1 receptor gene (CNR1)</a:t>
            </a:r>
          </a:p>
          <a:p>
            <a:pPr>
              <a:lnSpc>
                <a:spcPct val="80000"/>
              </a:lnSpc>
              <a:buClr>
                <a:srgbClr val="000066"/>
              </a:buClr>
              <a:buSzPct val="75000"/>
              <a:buFontTx/>
              <a:buChar char="•"/>
            </a:pPr>
            <a:endParaRPr lang="en-GB" sz="1800" i="1" smtClean="0"/>
          </a:p>
          <a:p>
            <a:pPr>
              <a:lnSpc>
                <a:spcPct val="80000"/>
              </a:lnSpc>
              <a:buClr>
                <a:srgbClr val="000066"/>
              </a:buClr>
              <a:buSzPct val="75000"/>
              <a:buFontTx/>
              <a:buChar char="•"/>
            </a:pPr>
            <a:endParaRPr lang="en-US" sz="1800" i="1"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404813"/>
            <a:ext cx="8077200" cy="719137"/>
          </a:xfrm>
        </p:spPr>
        <p:txBody>
          <a:bodyPr/>
          <a:lstStyle/>
          <a:p>
            <a:r>
              <a:rPr lang="en-GB" sz="3200" smtClean="0">
                <a:solidFill>
                  <a:srgbClr val="000066"/>
                </a:solidFill>
                <a:latin typeface="Tahoma" pitchFamily="34" charset="0"/>
                <a:cs typeface="Tahoma" pitchFamily="34" charset="0"/>
              </a:rPr>
              <a:t>CVD RISK FACTORS IN PEOPLE WITH SMI</a:t>
            </a:r>
          </a:p>
        </p:txBody>
      </p:sp>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628775"/>
            <a:ext cx="6480175"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6" name="Rectangle 4"/>
          <p:cNvSpPr>
            <a:spLocks noChangeArrowheads="1"/>
          </p:cNvSpPr>
          <p:nvPr/>
        </p:nvSpPr>
        <p:spPr bwMode="auto">
          <a:xfrm>
            <a:off x="6027738" y="5973763"/>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600" i="1"/>
              <a:t>(</a:t>
            </a:r>
            <a:r>
              <a:rPr lang="en-GB" sz="1600" i="1">
                <a:solidFill>
                  <a:schemeClr val="tx1"/>
                </a:solidFill>
              </a:rPr>
              <a:t>De Hert et al 2009</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a:xfrm>
            <a:off x="304800" y="228600"/>
            <a:ext cx="8509000" cy="838200"/>
          </a:xfrm>
        </p:spPr>
        <p:txBody>
          <a:bodyPr/>
          <a:lstStyle/>
          <a:p>
            <a:pPr algn="ctr"/>
            <a:r>
              <a:rPr lang="en-GB" sz="2800" smtClean="0">
                <a:solidFill>
                  <a:srgbClr val="000066"/>
                </a:solidFill>
                <a:latin typeface="Tahoma" pitchFamily="34" charset="0"/>
              </a:rPr>
              <a:t>FGAs V. SGAs AND</a:t>
            </a:r>
            <a:br>
              <a:rPr lang="en-GB" sz="2800" smtClean="0">
                <a:solidFill>
                  <a:srgbClr val="000066"/>
                </a:solidFill>
                <a:latin typeface="Tahoma" pitchFamily="34" charset="0"/>
              </a:rPr>
            </a:br>
            <a:r>
              <a:rPr lang="en-GB" sz="2800" smtClean="0">
                <a:solidFill>
                  <a:srgbClr val="000066"/>
                </a:solidFill>
                <a:latin typeface="Tahoma" pitchFamily="34" charset="0"/>
              </a:rPr>
              <a:t>RISK FOR DIABETES IN SCHIZOPHRENIA</a:t>
            </a:r>
          </a:p>
        </p:txBody>
      </p:sp>
      <p:sp>
        <p:nvSpPr>
          <p:cNvPr id="116739" name="Text Box 6"/>
          <p:cNvSpPr txBox="1">
            <a:spLocks noChangeArrowheads="1"/>
          </p:cNvSpPr>
          <p:nvPr/>
        </p:nvSpPr>
        <p:spPr bwMode="auto">
          <a:xfrm>
            <a:off x="4343400" y="6400800"/>
            <a:ext cx="4567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i="1">
                <a:solidFill>
                  <a:schemeClr val="tx1"/>
                </a:solidFill>
              </a:rPr>
              <a:t>Smith M et al. Br J Psychiatry 2008;192:406–411</a:t>
            </a:r>
          </a:p>
        </p:txBody>
      </p:sp>
      <p:sp>
        <p:nvSpPr>
          <p:cNvPr id="116740" name="Text Box 7"/>
          <p:cNvSpPr txBox="1">
            <a:spLocks noChangeArrowheads="1"/>
          </p:cNvSpPr>
          <p:nvPr/>
        </p:nvSpPr>
        <p:spPr bwMode="auto">
          <a:xfrm>
            <a:off x="300038" y="5476875"/>
            <a:ext cx="8610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kumimoji="1" lang="en-GB" sz="1800">
                <a:solidFill>
                  <a:schemeClr val="tx1"/>
                </a:solidFill>
              </a:rPr>
              <a:t>Overall relative risk of a diagnosis of diabetes in people with schizophrenia</a:t>
            </a:r>
          </a:p>
          <a:p>
            <a:r>
              <a:rPr kumimoji="1" lang="en-GB" sz="1800">
                <a:solidFill>
                  <a:schemeClr val="tx1"/>
                </a:solidFill>
              </a:rPr>
              <a:t>prescribed an SGA of 1.32 (95% CI 1.15–1.51) compared with FGA. Insufficient data to include amisulpride, aripiprazole and ziprasidone.</a:t>
            </a:r>
          </a:p>
        </p:txBody>
      </p:sp>
      <p:pic>
        <p:nvPicPr>
          <p:cNvPr id="1167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74738"/>
            <a:ext cx="8001000"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1066800"/>
          </a:xfrm>
        </p:spPr>
        <p:txBody>
          <a:bodyPr/>
          <a:lstStyle/>
          <a:p>
            <a:pPr algn="ctr">
              <a:defRPr/>
            </a:pPr>
            <a:r>
              <a:rPr lang="en-GB" sz="3200" dirty="0" smtClean="0">
                <a:solidFill>
                  <a:srgbClr val="000066"/>
                </a:solidFill>
                <a:latin typeface="+mn-lt"/>
              </a:rPr>
              <a:t>SCHIZOPHRENIA</a:t>
            </a:r>
            <a:br>
              <a:rPr lang="en-GB" sz="3200" dirty="0" smtClean="0">
                <a:solidFill>
                  <a:srgbClr val="000066"/>
                </a:solidFill>
                <a:latin typeface="+mn-lt"/>
              </a:rPr>
            </a:br>
            <a:r>
              <a:rPr lang="en-GB" sz="3200" dirty="0" smtClean="0">
                <a:solidFill>
                  <a:srgbClr val="000066"/>
                </a:solidFill>
                <a:latin typeface="+mn-lt"/>
              </a:rPr>
              <a:t>METABOLIC SYNDROME</a:t>
            </a:r>
            <a:endParaRPr lang="en-GB" sz="3200" dirty="0">
              <a:solidFill>
                <a:srgbClr val="000066"/>
              </a:solidFill>
              <a:latin typeface="+mn-lt"/>
            </a:endParaRPr>
          </a:p>
        </p:txBody>
      </p:sp>
      <p:sp>
        <p:nvSpPr>
          <p:cNvPr id="4" name="Content Placeholder 3"/>
          <p:cNvSpPr>
            <a:spLocks noGrp="1"/>
          </p:cNvSpPr>
          <p:nvPr>
            <p:ph idx="1"/>
          </p:nvPr>
        </p:nvSpPr>
        <p:spPr>
          <a:xfrm>
            <a:off x="304800" y="1295400"/>
            <a:ext cx="8534400" cy="5257800"/>
          </a:xfrm>
        </p:spPr>
        <p:txBody>
          <a:bodyPr/>
          <a:lstStyle/>
          <a:p>
            <a:pPr>
              <a:buClr>
                <a:srgbClr val="000066"/>
              </a:buClr>
              <a:buFont typeface="Arial" pitchFamily="34" charset="0"/>
              <a:buChar char="•"/>
              <a:defRPr/>
            </a:pPr>
            <a:r>
              <a:rPr lang="en-GB" sz="2400" dirty="0" smtClean="0"/>
              <a:t>High levels of medical comorbidity and cardiovascular risk factors</a:t>
            </a:r>
          </a:p>
          <a:p>
            <a:pPr>
              <a:buClr>
                <a:srgbClr val="000066"/>
              </a:buClr>
              <a:buFont typeface="Arial" pitchFamily="34" charset="0"/>
              <a:buChar char="•"/>
              <a:defRPr/>
            </a:pPr>
            <a:r>
              <a:rPr lang="en-GB" sz="2400" dirty="0" smtClean="0"/>
              <a:t>The presence of ≥3 specific factors (hypertension, dyslipidaemia, obesity, raised fasting glucose) indicative of MS</a:t>
            </a:r>
          </a:p>
          <a:p>
            <a:pPr>
              <a:buClr>
                <a:srgbClr val="000066"/>
              </a:buClr>
              <a:buFont typeface="Arial" pitchFamily="34" charset="0"/>
              <a:buChar char="•"/>
              <a:defRPr/>
            </a:pPr>
            <a:r>
              <a:rPr lang="en-GB" sz="2400" dirty="0" smtClean="0"/>
              <a:t>Meta-analyses of 126 studies, 77 publications (n= 25,692)                                       </a:t>
            </a:r>
          </a:p>
          <a:p>
            <a:pPr lvl="1">
              <a:buClr>
                <a:srgbClr val="000066"/>
              </a:buClr>
              <a:buFont typeface="Arial" pitchFamily="34" charset="0"/>
              <a:buChar char="•"/>
              <a:defRPr/>
            </a:pPr>
            <a:r>
              <a:rPr lang="en-GB" sz="2000" dirty="0" smtClean="0"/>
              <a:t>Overall rate of metabolic syndrome: </a:t>
            </a:r>
            <a:r>
              <a:rPr lang="en-GB" sz="2000" dirty="0" smtClean="0">
                <a:solidFill>
                  <a:srgbClr val="000066"/>
                </a:solidFill>
              </a:rPr>
              <a:t>32.5% </a:t>
            </a:r>
            <a:endParaRPr lang="en-GB" sz="2000" dirty="0"/>
          </a:p>
          <a:p>
            <a:pPr lvl="1">
              <a:buClr>
                <a:srgbClr val="000066"/>
              </a:buClr>
              <a:buFont typeface="Arial" pitchFamily="34" charset="0"/>
              <a:buChar char="•"/>
              <a:defRPr/>
            </a:pPr>
            <a:r>
              <a:rPr lang="en-GB" sz="2000" dirty="0" smtClean="0"/>
              <a:t>Strongest influence: illness duration (p&lt;.0001)</a:t>
            </a:r>
          </a:p>
          <a:p>
            <a:pPr lvl="1">
              <a:buClr>
                <a:srgbClr val="000066"/>
              </a:buClr>
              <a:buFont typeface="Arial" pitchFamily="34" charset="0"/>
              <a:buChar char="•"/>
              <a:defRPr/>
            </a:pPr>
            <a:r>
              <a:rPr lang="en-GB" sz="2000" dirty="0" smtClean="0"/>
              <a:t>Highest rates seen in those prescribed clozapine (51.9%) and lowest in those unmedicated (20.2%)    </a:t>
            </a:r>
            <a:r>
              <a:rPr lang="en-GB" sz="1600" i="1" dirty="0" smtClean="0"/>
              <a:t>Mitchell </a:t>
            </a:r>
            <a:r>
              <a:rPr lang="en-GB" sz="1600" i="1" dirty="0"/>
              <a:t>et al. Schizophr Bull 2011</a:t>
            </a:r>
          </a:p>
          <a:p>
            <a:pPr>
              <a:buClr>
                <a:srgbClr val="000066"/>
              </a:buClr>
              <a:buFont typeface="Arial" pitchFamily="34" charset="0"/>
              <a:buChar char="•"/>
              <a:defRPr/>
            </a:pPr>
            <a:r>
              <a:rPr lang="en-GB" sz="2400" dirty="0" smtClean="0"/>
              <a:t>Patients with schizophrenia should receive regular monitoring and adequate treatment of cardio-metabolic risk factors </a:t>
            </a:r>
          </a:p>
          <a:p>
            <a:pPr marL="0" indent="0">
              <a:buClr>
                <a:srgbClr val="000066"/>
              </a:buClr>
              <a:buFont typeface="Monotype Sorts" pitchFamily="2" charset="2"/>
              <a:buNone/>
              <a:defRPr/>
            </a:pPr>
            <a:r>
              <a:rPr lang="en-GB" sz="1600" i="1" dirty="0" smtClean="0"/>
              <a:t>					</a:t>
            </a:r>
            <a:endParaRPr lang="en-GB" sz="1600" i="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87375" y="260350"/>
            <a:ext cx="7972425" cy="6381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GB" sz="3200" smtClean="0">
                <a:solidFill>
                  <a:srgbClr val="000066"/>
                </a:solidFill>
                <a:latin typeface="Tahoma" pitchFamily="34" charset="0"/>
              </a:rPr>
              <a:t>ANTIPSYCHOTICS AND WEIGHT GAIN</a:t>
            </a:r>
            <a:endParaRPr lang="en-GB" smtClean="0">
              <a:solidFill>
                <a:srgbClr val="000066"/>
              </a:solidFill>
            </a:endParaRPr>
          </a:p>
        </p:txBody>
      </p:sp>
      <p:grpSp>
        <p:nvGrpSpPr>
          <p:cNvPr id="118787" name="Group 3"/>
          <p:cNvGrpSpPr>
            <a:grpSpLocks/>
          </p:cNvGrpSpPr>
          <p:nvPr/>
        </p:nvGrpSpPr>
        <p:grpSpPr bwMode="auto">
          <a:xfrm>
            <a:off x="381000" y="1008063"/>
            <a:ext cx="7715250" cy="5556250"/>
            <a:chOff x="301" y="975"/>
            <a:chExt cx="4413" cy="3091"/>
          </a:xfrm>
        </p:grpSpPr>
        <p:grpSp>
          <p:nvGrpSpPr>
            <p:cNvPr id="118789" name="Group 4"/>
            <p:cNvGrpSpPr>
              <a:grpSpLocks/>
            </p:cNvGrpSpPr>
            <p:nvPr/>
          </p:nvGrpSpPr>
          <p:grpSpPr bwMode="auto">
            <a:xfrm>
              <a:off x="436" y="975"/>
              <a:ext cx="4278" cy="2679"/>
              <a:chOff x="436" y="975"/>
              <a:chExt cx="4278" cy="2679"/>
            </a:xfrm>
          </p:grpSpPr>
          <p:sp>
            <p:nvSpPr>
              <p:cNvPr id="118791" name="Line 5"/>
              <p:cNvSpPr>
                <a:spLocks noChangeShapeType="1"/>
              </p:cNvSpPr>
              <p:nvPr/>
            </p:nvSpPr>
            <p:spPr bwMode="auto">
              <a:xfrm>
                <a:off x="717" y="2494"/>
                <a:ext cx="3927"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36070" name="Text Box 6"/>
              <p:cNvSpPr txBox="1">
                <a:spLocks noChangeArrowheads="1"/>
              </p:cNvSpPr>
              <p:nvPr/>
            </p:nvSpPr>
            <p:spPr bwMode="auto">
              <a:xfrm>
                <a:off x="436" y="1144"/>
                <a:ext cx="245" cy="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20000"/>
                  </a:spcBef>
                  <a:defRPr/>
                </a:pPr>
                <a:r>
                  <a:rPr lang="en-GB" sz="1800" b="1">
                    <a:solidFill>
                      <a:schemeClr val="tx1"/>
                    </a:solidFill>
                  </a:rPr>
                  <a:t>6</a:t>
                </a:r>
              </a:p>
              <a:p>
                <a:pPr algn="r">
                  <a:spcBef>
                    <a:spcPct val="20000"/>
                  </a:spcBef>
                  <a:defRPr/>
                </a:pPr>
                <a:r>
                  <a:rPr lang="en-GB" sz="1800" b="1">
                    <a:solidFill>
                      <a:schemeClr val="tx1"/>
                    </a:solidFill>
                  </a:rPr>
                  <a:t>5</a:t>
                </a:r>
              </a:p>
              <a:p>
                <a:pPr algn="r">
                  <a:spcBef>
                    <a:spcPct val="20000"/>
                  </a:spcBef>
                  <a:defRPr/>
                </a:pPr>
                <a:r>
                  <a:rPr lang="en-GB" sz="1800" b="1">
                    <a:solidFill>
                      <a:schemeClr val="tx1"/>
                    </a:solidFill>
                  </a:rPr>
                  <a:t>4</a:t>
                </a:r>
              </a:p>
              <a:p>
                <a:pPr algn="r">
                  <a:spcBef>
                    <a:spcPct val="20000"/>
                  </a:spcBef>
                  <a:defRPr/>
                </a:pPr>
                <a:r>
                  <a:rPr lang="en-GB" sz="1800" b="1">
                    <a:solidFill>
                      <a:schemeClr val="tx1"/>
                    </a:solidFill>
                  </a:rPr>
                  <a:t>3</a:t>
                </a:r>
              </a:p>
              <a:p>
                <a:pPr algn="r">
                  <a:spcBef>
                    <a:spcPct val="20000"/>
                  </a:spcBef>
                  <a:defRPr/>
                </a:pPr>
                <a:r>
                  <a:rPr lang="en-GB" sz="1800" b="1">
                    <a:solidFill>
                      <a:schemeClr val="tx1"/>
                    </a:solidFill>
                  </a:rPr>
                  <a:t>2</a:t>
                </a:r>
              </a:p>
              <a:p>
                <a:pPr algn="r">
                  <a:spcBef>
                    <a:spcPct val="20000"/>
                  </a:spcBef>
                  <a:defRPr/>
                </a:pPr>
                <a:r>
                  <a:rPr lang="en-GB" sz="1800" b="1">
                    <a:solidFill>
                      <a:schemeClr val="tx1"/>
                    </a:solidFill>
                  </a:rPr>
                  <a:t>1</a:t>
                </a:r>
              </a:p>
              <a:p>
                <a:pPr algn="r">
                  <a:spcBef>
                    <a:spcPct val="20000"/>
                  </a:spcBef>
                  <a:defRPr/>
                </a:pPr>
                <a:r>
                  <a:rPr lang="en-GB" sz="1800" b="1">
                    <a:solidFill>
                      <a:schemeClr val="tx1"/>
                    </a:solidFill>
                  </a:rPr>
                  <a:t>0</a:t>
                </a:r>
              </a:p>
              <a:p>
                <a:pPr algn="r">
                  <a:spcBef>
                    <a:spcPct val="20000"/>
                  </a:spcBef>
                  <a:defRPr/>
                </a:pPr>
                <a:r>
                  <a:rPr lang="en-GB" sz="1800" b="1">
                    <a:solidFill>
                      <a:schemeClr val="tx1"/>
                    </a:solidFill>
                  </a:rPr>
                  <a:t>-1</a:t>
                </a:r>
              </a:p>
              <a:p>
                <a:pPr algn="r">
                  <a:spcBef>
                    <a:spcPct val="20000"/>
                  </a:spcBef>
                  <a:defRPr/>
                </a:pPr>
                <a:r>
                  <a:rPr lang="en-GB" sz="1800" b="1">
                    <a:solidFill>
                      <a:schemeClr val="tx1"/>
                    </a:solidFill>
                  </a:rPr>
                  <a:t>-2</a:t>
                </a:r>
              </a:p>
              <a:p>
                <a:pPr algn="r">
                  <a:spcBef>
                    <a:spcPct val="20000"/>
                  </a:spcBef>
                  <a:defRPr/>
                </a:pPr>
                <a:r>
                  <a:rPr lang="en-GB" sz="1800" b="1">
                    <a:solidFill>
                      <a:schemeClr val="tx1"/>
                    </a:solidFill>
                    <a:effectLst>
                      <a:outerShdw blurRad="38100" dist="38100" dir="2700000" algn="tl">
                        <a:srgbClr val="C0C0C0"/>
                      </a:outerShdw>
                    </a:effectLst>
                    <a:latin typeface="Arial" charset="0"/>
                  </a:rPr>
                  <a:t>-</a:t>
                </a:r>
                <a:r>
                  <a:rPr lang="en-GB" sz="1800" b="1">
                    <a:solidFill>
                      <a:schemeClr val="tx1"/>
                    </a:solidFill>
                  </a:rPr>
                  <a:t>3</a:t>
                </a:r>
                <a:endParaRPr lang="en-GB" sz="1800" b="1">
                  <a:solidFill>
                    <a:schemeClr val="tx1"/>
                  </a:solidFill>
                  <a:effectLst>
                    <a:outerShdw blurRad="38100" dist="38100" dir="2700000" algn="tl">
                      <a:srgbClr val="C0C0C0"/>
                    </a:outerShdw>
                  </a:effectLst>
                  <a:latin typeface="Arial" charset="0"/>
                </a:endParaRPr>
              </a:p>
            </p:txBody>
          </p:sp>
          <p:sp>
            <p:nvSpPr>
              <p:cNvPr id="118793" name="Line 7"/>
              <p:cNvSpPr>
                <a:spLocks noChangeShapeType="1"/>
              </p:cNvSpPr>
              <p:nvPr/>
            </p:nvSpPr>
            <p:spPr bwMode="auto">
              <a:xfrm>
                <a:off x="724" y="1257"/>
                <a:ext cx="0" cy="18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4" name="Line 8"/>
              <p:cNvSpPr>
                <a:spLocks noChangeShapeType="1"/>
              </p:cNvSpPr>
              <p:nvPr/>
            </p:nvSpPr>
            <p:spPr bwMode="auto">
              <a:xfrm flipH="1">
                <a:off x="662" y="2496"/>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5" name="Line 9"/>
              <p:cNvSpPr>
                <a:spLocks noChangeShapeType="1"/>
              </p:cNvSpPr>
              <p:nvPr/>
            </p:nvSpPr>
            <p:spPr bwMode="auto">
              <a:xfrm flipH="1">
                <a:off x="662" y="2290"/>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6" name="Line 10"/>
              <p:cNvSpPr>
                <a:spLocks noChangeShapeType="1"/>
              </p:cNvSpPr>
              <p:nvPr/>
            </p:nvSpPr>
            <p:spPr bwMode="auto">
              <a:xfrm flipH="1">
                <a:off x="662" y="2084"/>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7" name="Line 11"/>
              <p:cNvSpPr>
                <a:spLocks noChangeShapeType="1"/>
              </p:cNvSpPr>
              <p:nvPr/>
            </p:nvSpPr>
            <p:spPr bwMode="auto">
              <a:xfrm flipH="1">
                <a:off x="662" y="1879"/>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8" name="Line 12"/>
              <p:cNvSpPr>
                <a:spLocks noChangeShapeType="1"/>
              </p:cNvSpPr>
              <p:nvPr/>
            </p:nvSpPr>
            <p:spPr bwMode="auto">
              <a:xfrm flipH="1">
                <a:off x="662" y="1672"/>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9" name="Line 13"/>
              <p:cNvSpPr>
                <a:spLocks noChangeShapeType="1"/>
              </p:cNvSpPr>
              <p:nvPr/>
            </p:nvSpPr>
            <p:spPr bwMode="auto">
              <a:xfrm flipH="1">
                <a:off x="662" y="1467"/>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00" name="Line 14"/>
              <p:cNvSpPr>
                <a:spLocks noChangeShapeType="1"/>
              </p:cNvSpPr>
              <p:nvPr/>
            </p:nvSpPr>
            <p:spPr bwMode="auto">
              <a:xfrm flipH="1">
                <a:off x="662" y="1261"/>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01" name="Line 15"/>
              <p:cNvSpPr>
                <a:spLocks noChangeShapeType="1"/>
              </p:cNvSpPr>
              <p:nvPr/>
            </p:nvSpPr>
            <p:spPr bwMode="auto">
              <a:xfrm flipH="1">
                <a:off x="662" y="2907"/>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02" name="Line 16"/>
              <p:cNvSpPr>
                <a:spLocks noChangeShapeType="1"/>
              </p:cNvSpPr>
              <p:nvPr/>
            </p:nvSpPr>
            <p:spPr bwMode="auto">
              <a:xfrm flipH="1">
                <a:off x="662" y="2702"/>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03" name="Line 17"/>
              <p:cNvSpPr>
                <a:spLocks noChangeShapeType="1"/>
              </p:cNvSpPr>
              <p:nvPr/>
            </p:nvSpPr>
            <p:spPr bwMode="auto">
              <a:xfrm flipH="1">
                <a:off x="662" y="3109"/>
                <a:ext cx="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04" name="Rectangle 18"/>
              <p:cNvSpPr>
                <a:spLocks noChangeArrowheads="1"/>
              </p:cNvSpPr>
              <p:nvPr/>
            </p:nvSpPr>
            <p:spPr bwMode="auto">
              <a:xfrm>
                <a:off x="1174" y="2540"/>
                <a:ext cx="72" cy="60"/>
              </a:xfrm>
              <a:prstGeom prst="rect">
                <a:avLst/>
              </a:prstGeom>
              <a:solidFill>
                <a:schemeClr val="tx2"/>
              </a:solidFill>
              <a:ln w="39688">
                <a:solidFill>
                  <a:srgbClr val="FE9B0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6083" name="Rectangle 19"/>
              <p:cNvSpPr>
                <a:spLocks noChangeArrowheads="1"/>
              </p:cNvSpPr>
              <p:nvPr/>
            </p:nvSpPr>
            <p:spPr bwMode="auto">
              <a:xfrm>
                <a:off x="863" y="2615"/>
                <a:ext cx="74" cy="61"/>
              </a:xfrm>
              <a:prstGeom prst="rect">
                <a:avLst/>
              </a:prstGeom>
              <a:solidFill>
                <a:schemeClr val="accent2"/>
              </a:solidFill>
              <a:ln w="39688">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chemeClr val="accent2"/>
                  </a:buClr>
                  <a:buFontTx/>
                  <a:buChar char="•"/>
                  <a:defRPr/>
                </a:pPr>
                <a:endParaRPr lang="en-US" sz="1800" b="1">
                  <a:solidFill>
                    <a:schemeClr val="tx1"/>
                  </a:solidFill>
                  <a:effectLst>
                    <a:outerShdw blurRad="38100" dist="38100" dir="2700000" algn="tl">
                      <a:srgbClr val="FFFFFF"/>
                    </a:outerShdw>
                  </a:effectLst>
                  <a:latin typeface="Arial" charset="0"/>
                </a:endParaRPr>
              </a:p>
            </p:txBody>
          </p:sp>
          <p:sp>
            <p:nvSpPr>
              <p:cNvPr id="118806" name="Rectangle 20"/>
              <p:cNvSpPr>
                <a:spLocks noChangeArrowheads="1"/>
              </p:cNvSpPr>
              <p:nvPr/>
            </p:nvSpPr>
            <p:spPr bwMode="auto">
              <a:xfrm>
                <a:off x="1486" y="2454"/>
                <a:ext cx="72" cy="61"/>
              </a:xfrm>
              <a:prstGeom prst="rect">
                <a:avLst/>
              </a:prstGeom>
              <a:solidFill>
                <a:srgbClr val="00FFFF"/>
              </a:solidFill>
              <a:ln w="39688">
                <a:solidFill>
                  <a:srgbClr val="00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07" name="Rectangle 21"/>
              <p:cNvSpPr>
                <a:spLocks noChangeArrowheads="1"/>
              </p:cNvSpPr>
              <p:nvPr/>
            </p:nvSpPr>
            <p:spPr bwMode="auto">
              <a:xfrm>
                <a:off x="1804" y="2374"/>
                <a:ext cx="72" cy="60"/>
              </a:xfrm>
              <a:prstGeom prst="rect">
                <a:avLst/>
              </a:prstGeom>
              <a:solidFill>
                <a:schemeClr val="tx2"/>
              </a:solidFill>
              <a:ln w="39688">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08" name="Rectangle 22"/>
              <p:cNvSpPr>
                <a:spLocks noChangeArrowheads="1"/>
              </p:cNvSpPr>
              <p:nvPr/>
            </p:nvSpPr>
            <p:spPr bwMode="auto">
              <a:xfrm>
                <a:off x="2112" y="2233"/>
                <a:ext cx="72" cy="60"/>
              </a:xfrm>
              <a:prstGeom prst="rect">
                <a:avLst/>
              </a:prstGeom>
              <a:solidFill>
                <a:srgbClr val="FF3300"/>
              </a:solidFill>
              <a:ln w="39751">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09" name="Rectangle 23"/>
              <p:cNvSpPr>
                <a:spLocks noChangeArrowheads="1"/>
              </p:cNvSpPr>
              <p:nvPr/>
            </p:nvSpPr>
            <p:spPr bwMode="auto">
              <a:xfrm>
                <a:off x="2410" y="2087"/>
                <a:ext cx="72" cy="60"/>
              </a:xfrm>
              <a:prstGeom prst="rect">
                <a:avLst/>
              </a:prstGeom>
              <a:solidFill>
                <a:schemeClr val="tx2"/>
              </a:solidFill>
              <a:ln w="39688">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10" name="Rectangle 24"/>
              <p:cNvSpPr>
                <a:spLocks noChangeArrowheads="1"/>
              </p:cNvSpPr>
              <p:nvPr/>
            </p:nvSpPr>
            <p:spPr bwMode="auto">
              <a:xfrm>
                <a:off x="2722" y="2021"/>
                <a:ext cx="72" cy="61"/>
              </a:xfrm>
              <a:prstGeom prst="rect">
                <a:avLst/>
              </a:prstGeom>
              <a:solidFill>
                <a:schemeClr val="tx2"/>
              </a:solidFill>
              <a:ln w="39688">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11" name="Rectangle 25"/>
              <p:cNvSpPr>
                <a:spLocks noChangeArrowheads="1"/>
              </p:cNvSpPr>
              <p:nvPr/>
            </p:nvSpPr>
            <p:spPr bwMode="auto">
              <a:xfrm>
                <a:off x="3040" y="1931"/>
                <a:ext cx="72" cy="60"/>
              </a:xfrm>
              <a:prstGeom prst="rect">
                <a:avLst/>
              </a:prstGeom>
              <a:solidFill>
                <a:schemeClr val="tx2"/>
              </a:solidFill>
              <a:ln w="39688">
                <a:solidFill>
                  <a:srgbClr val="CC99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12" name="Rectangle 26"/>
              <p:cNvSpPr>
                <a:spLocks noChangeArrowheads="1"/>
              </p:cNvSpPr>
              <p:nvPr/>
            </p:nvSpPr>
            <p:spPr bwMode="auto">
              <a:xfrm>
                <a:off x="3352" y="1850"/>
                <a:ext cx="72" cy="61"/>
              </a:xfrm>
              <a:prstGeom prst="rect">
                <a:avLst/>
              </a:prstGeom>
              <a:solidFill>
                <a:schemeClr val="tx2"/>
              </a:solidFill>
              <a:ln w="39688">
                <a:solidFill>
                  <a:srgbClr val="CC00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13" name="Rectangle 27"/>
              <p:cNvSpPr>
                <a:spLocks noChangeArrowheads="1"/>
              </p:cNvSpPr>
              <p:nvPr/>
            </p:nvSpPr>
            <p:spPr bwMode="auto">
              <a:xfrm>
                <a:off x="3658" y="1795"/>
                <a:ext cx="72" cy="60"/>
              </a:xfrm>
              <a:prstGeom prst="rect">
                <a:avLst/>
              </a:prstGeom>
              <a:solidFill>
                <a:schemeClr val="tx2"/>
              </a:solidFill>
              <a:ln w="39688">
                <a:solidFill>
                  <a:srgbClr val="33CC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14" name="Rectangle 28"/>
              <p:cNvSpPr>
                <a:spLocks noChangeArrowheads="1"/>
              </p:cNvSpPr>
              <p:nvPr/>
            </p:nvSpPr>
            <p:spPr bwMode="auto">
              <a:xfrm>
                <a:off x="3970" y="1689"/>
                <a:ext cx="72" cy="60"/>
              </a:xfrm>
              <a:prstGeom prst="rect">
                <a:avLst/>
              </a:prstGeom>
              <a:solidFill>
                <a:schemeClr val="tx2"/>
              </a:solidFill>
              <a:ln w="39688">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15" name="Rectangle 29"/>
              <p:cNvSpPr>
                <a:spLocks noChangeArrowheads="1"/>
              </p:cNvSpPr>
              <p:nvPr/>
            </p:nvSpPr>
            <p:spPr bwMode="auto">
              <a:xfrm>
                <a:off x="4282" y="1593"/>
                <a:ext cx="72" cy="61"/>
              </a:xfrm>
              <a:prstGeom prst="rect">
                <a:avLst/>
              </a:prstGeom>
              <a:solidFill>
                <a:srgbClr val="FF9B03"/>
              </a:solidFill>
              <a:ln w="39688">
                <a:solidFill>
                  <a:srgbClr val="FF9B0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16" name="Rectangle 30"/>
              <p:cNvSpPr>
                <a:spLocks noChangeArrowheads="1"/>
              </p:cNvSpPr>
              <p:nvPr/>
            </p:nvSpPr>
            <p:spPr bwMode="auto">
              <a:xfrm>
                <a:off x="4588" y="1533"/>
                <a:ext cx="72" cy="60"/>
              </a:xfrm>
              <a:prstGeom prst="rect">
                <a:avLst/>
              </a:prstGeom>
              <a:solidFill>
                <a:schemeClr val="tx2"/>
              </a:solidFill>
              <a:ln w="39688">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17" name="Line 31"/>
              <p:cNvSpPr>
                <a:spLocks noChangeShapeType="1"/>
              </p:cNvSpPr>
              <p:nvPr/>
            </p:nvSpPr>
            <p:spPr bwMode="auto">
              <a:xfrm>
                <a:off x="4558" y="1860"/>
                <a:ext cx="138" cy="0"/>
              </a:xfrm>
              <a:prstGeom prst="line">
                <a:avLst/>
              </a:prstGeom>
              <a:noFill/>
              <a:ln w="39688">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18" name="Line 32"/>
              <p:cNvSpPr>
                <a:spLocks noChangeShapeType="1"/>
              </p:cNvSpPr>
              <p:nvPr/>
            </p:nvSpPr>
            <p:spPr bwMode="auto">
              <a:xfrm>
                <a:off x="4558" y="1266"/>
                <a:ext cx="138" cy="0"/>
              </a:xfrm>
              <a:prstGeom prst="line">
                <a:avLst/>
              </a:prstGeom>
              <a:noFill/>
              <a:ln w="39688">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19" name="Line 33"/>
              <p:cNvSpPr>
                <a:spLocks noChangeShapeType="1"/>
              </p:cNvSpPr>
              <p:nvPr/>
            </p:nvSpPr>
            <p:spPr bwMode="auto">
              <a:xfrm>
                <a:off x="4246" y="1553"/>
                <a:ext cx="138" cy="0"/>
              </a:xfrm>
              <a:prstGeom prst="line">
                <a:avLst/>
              </a:prstGeom>
              <a:noFill/>
              <a:ln w="39688">
                <a:solidFill>
                  <a:srgbClr val="FF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0" name="Line 34"/>
              <p:cNvSpPr>
                <a:spLocks noChangeShapeType="1"/>
              </p:cNvSpPr>
              <p:nvPr/>
            </p:nvSpPr>
            <p:spPr bwMode="auto">
              <a:xfrm>
                <a:off x="4246" y="1694"/>
                <a:ext cx="138" cy="0"/>
              </a:xfrm>
              <a:prstGeom prst="line">
                <a:avLst/>
              </a:prstGeom>
              <a:noFill/>
              <a:ln w="39688">
                <a:solidFill>
                  <a:srgbClr val="FF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1" name="Line 35"/>
              <p:cNvSpPr>
                <a:spLocks noChangeShapeType="1"/>
              </p:cNvSpPr>
              <p:nvPr/>
            </p:nvSpPr>
            <p:spPr bwMode="auto">
              <a:xfrm>
                <a:off x="3946" y="1921"/>
                <a:ext cx="138" cy="0"/>
              </a:xfrm>
              <a:prstGeom prst="line">
                <a:avLst/>
              </a:prstGeom>
              <a:noFill/>
              <a:ln w="39688">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2" name="Line 36"/>
              <p:cNvSpPr>
                <a:spLocks noChangeShapeType="1"/>
              </p:cNvSpPr>
              <p:nvPr/>
            </p:nvSpPr>
            <p:spPr bwMode="auto">
              <a:xfrm>
                <a:off x="3946" y="1528"/>
                <a:ext cx="138" cy="0"/>
              </a:xfrm>
              <a:prstGeom prst="line">
                <a:avLst/>
              </a:prstGeom>
              <a:noFill/>
              <a:ln w="39688">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3" name="Line 37"/>
              <p:cNvSpPr>
                <a:spLocks noChangeShapeType="1"/>
              </p:cNvSpPr>
              <p:nvPr/>
            </p:nvSpPr>
            <p:spPr bwMode="auto">
              <a:xfrm>
                <a:off x="3628" y="1452"/>
                <a:ext cx="138" cy="0"/>
              </a:xfrm>
              <a:prstGeom prst="line">
                <a:avLst/>
              </a:prstGeom>
              <a:noFill/>
              <a:ln w="39688">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4" name="Line 38"/>
              <p:cNvSpPr>
                <a:spLocks noChangeShapeType="1"/>
              </p:cNvSpPr>
              <p:nvPr/>
            </p:nvSpPr>
            <p:spPr bwMode="auto">
              <a:xfrm>
                <a:off x="3628" y="2197"/>
                <a:ext cx="138" cy="0"/>
              </a:xfrm>
              <a:prstGeom prst="line">
                <a:avLst/>
              </a:prstGeom>
              <a:noFill/>
              <a:ln w="39688">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5" name="Line 39"/>
              <p:cNvSpPr>
                <a:spLocks noChangeShapeType="1"/>
              </p:cNvSpPr>
              <p:nvPr/>
            </p:nvSpPr>
            <p:spPr bwMode="auto">
              <a:xfrm>
                <a:off x="3320" y="2117"/>
                <a:ext cx="138" cy="0"/>
              </a:xfrm>
              <a:prstGeom prst="line">
                <a:avLst/>
              </a:prstGeom>
              <a:noFill/>
              <a:ln w="39688">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6" name="Line 40"/>
              <p:cNvSpPr>
                <a:spLocks noChangeShapeType="1"/>
              </p:cNvSpPr>
              <p:nvPr/>
            </p:nvSpPr>
            <p:spPr bwMode="auto">
              <a:xfrm>
                <a:off x="3320" y="1649"/>
                <a:ext cx="138" cy="0"/>
              </a:xfrm>
              <a:prstGeom prst="line">
                <a:avLst/>
              </a:prstGeom>
              <a:noFill/>
              <a:ln w="39688">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7" name="Line 41"/>
              <p:cNvSpPr>
                <a:spLocks noChangeShapeType="1"/>
              </p:cNvSpPr>
              <p:nvPr/>
            </p:nvSpPr>
            <p:spPr bwMode="auto">
              <a:xfrm>
                <a:off x="3016" y="1609"/>
                <a:ext cx="138" cy="0"/>
              </a:xfrm>
              <a:prstGeom prst="line">
                <a:avLst/>
              </a:prstGeom>
              <a:noFill/>
              <a:ln w="39688">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8" name="Line 42"/>
              <p:cNvSpPr>
                <a:spLocks noChangeShapeType="1"/>
              </p:cNvSpPr>
              <p:nvPr/>
            </p:nvSpPr>
            <p:spPr bwMode="auto">
              <a:xfrm>
                <a:off x="3016" y="2298"/>
                <a:ext cx="138" cy="0"/>
              </a:xfrm>
              <a:prstGeom prst="line">
                <a:avLst/>
              </a:prstGeom>
              <a:noFill/>
              <a:ln w="39688">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29" name="Line 43"/>
              <p:cNvSpPr>
                <a:spLocks noChangeShapeType="1"/>
              </p:cNvSpPr>
              <p:nvPr/>
            </p:nvSpPr>
            <p:spPr bwMode="auto">
              <a:xfrm>
                <a:off x="2698" y="2137"/>
                <a:ext cx="138" cy="0"/>
              </a:xfrm>
              <a:prstGeom prst="line">
                <a:avLst/>
              </a:prstGeom>
              <a:noFill/>
              <a:ln w="39688">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0" name="Line 44"/>
              <p:cNvSpPr>
                <a:spLocks noChangeShapeType="1"/>
              </p:cNvSpPr>
              <p:nvPr/>
            </p:nvSpPr>
            <p:spPr bwMode="auto">
              <a:xfrm>
                <a:off x="2698" y="1971"/>
                <a:ext cx="138" cy="0"/>
              </a:xfrm>
              <a:prstGeom prst="line">
                <a:avLst/>
              </a:prstGeom>
              <a:noFill/>
              <a:ln w="39688">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1" name="Line 45"/>
              <p:cNvSpPr>
                <a:spLocks noChangeShapeType="1"/>
              </p:cNvSpPr>
              <p:nvPr/>
            </p:nvSpPr>
            <p:spPr bwMode="auto">
              <a:xfrm>
                <a:off x="2386" y="1916"/>
                <a:ext cx="138" cy="0"/>
              </a:xfrm>
              <a:prstGeom prst="line">
                <a:avLst/>
              </a:prstGeom>
              <a:noFill/>
              <a:ln w="39688">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2" name="Line 46"/>
              <p:cNvSpPr>
                <a:spLocks noChangeShapeType="1"/>
              </p:cNvSpPr>
              <p:nvPr/>
            </p:nvSpPr>
            <p:spPr bwMode="auto">
              <a:xfrm>
                <a:off x="2386" y="2308"/>
                <a:ext cx="138" cy="0"/>
              </a:xfrm>
              <a:prstGeom prst="line">
                <a:avLst/>
              </a:prstGeom>
              <a:noFill/>
              <a:ln w="39688">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3" name="Line 47"/>
              <p:cNvSpPr>
                <a:spLocks noChangeShapeType="1"/>
              </p:cNvSpPr>
              <p:nvPr/>
            </p:nvSpPr>
            <p:spPr bwMode="auto">
              <a:xfrm>
                <a:off x="2086" y="2419"/>
                <a:ext cx="138" cy="0"/>
              </a:xfrm>
              <a:prstGeom prst="line">
                <a:avLst/>
              </a:prstGeom>
              <a:noFill/>
              <a:ln w="39688">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4" name="Line 48"/>
              <p:cNvSpPr>
                <a:spLocks noChangeShapeType="1"/>
              </p:cNvSpPr>
              <p:nvPr/>
            </p:nvSpPr>
            <p:spPr bwMode="auto">
              <a:xfrm>
                <a:off x="2086" y="2117"/>
                <a:ext cx="138" cy="0"/>
              </a:xfrm>
              <a:prstGeom prst="line">
                <a:avLst/>
              </a:prstGeom>
              <a:noFill/>
              <a:ln w="39688">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5" name="Line 49"/>
              <p:cNvSpPr>
                <a:spLocks noChangeShapeType="1"/>
              </p:cNvSpPr>
              <p:nvPr/>
            </p:nvSpPr>
            <p:spPr bwMode="auto">
              <a:xfrm>
                <a:off x="1768" y="2182"/>
                <a:ext cx="138" cy="0"/>
              </a:xfrm>
              <a:prstGeom prst="line">
                <a:avLst/>
              </a:prstGeom>
              <a:noFill/>
              <a:ln w="39688">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6" name="Line 50"/>
              <p:cNvSpPr>
                <a:spLocks noChangeShapeType="1"/>
              </p:cNvSpPr>
              <p:nvPr/>
            </p:nvSpPr>
            <p:spPr bwMode="auto">
              <a:xfrm>
                <a:off x="1768" y="2620"/>
                <a:ext cx="138" cy="0"/>
              </a:xfrm>
              <a:prstGeom prst="line">
                <a:avLst/>
              </a:prstGeom>
              <a:noFill/>
              <a:ln w="39688">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7" name="Line 51"/>
              <p:cNvSpPr>
                <a:spLocks noChangeShapeType="1"/>
              </p:cNvSpPr>
              <p:nvPr/>
            </p:nvSpPr>
            <p:spPr bwMode="auto">
              <a:xfrm>
                <a:off x="1456" y="2595"/>
                <a:ext cx="138" cy="0"/>
              </a:xfrm>
              <a:prstGeom prst="line">
                <a:avLst/>
              </a:prstGeom>
              <a:noFill/>
              <a:ln w="39688">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8" name="Line 52"/>
              <p:cNvSpPr>
                <a:spLocks noChangeShapeType="1"/>
              </p:cNvSpPr>
              <p:nvPr/>
            </p:nvSpPr>
            <p:spPr bwMode="auto">
              <a:xfrm>
                <a:off x="1456" y="2379"/>
                <a:ext cx="138" cy="0"/>
              </a:xfrm>
              <a:prstGeom prst="line">
                <a:avLst/>
              </a:prstGeom>
              <a:noFill/>
              <a:ln w="39688">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39" name="Line 53"/>
              <p:cNvSpPr>
                <a:spLocks noChangeShapeType="1"/>
              </p:cNvSpPr>
              <p:nvPr/>
            </p:nvSpPr>
            <p:spPr bwMode="auto">
              <a:xfrm>
                <a:off x="1144" y="2152"/>
                <a:ext cx="138" cy="0"/>
              </a:xfrm>
              <a:prstGeom prst="line">
                <a:avLst/>
              </a:prstGeom>
              <a:noFill/>
              <a:ln w="39688">
                <a:solidFill>
                  <a:srgbClr val="FE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40" name="Line 54"/>
              <p:cNvSpPr>
                <a:spLocks noChangeShapeType="1"/>
              </p:cNvSpPr>
              <p:nvPr/>
            </p:nvSpPr>
            <p:spPr bwMode="auto">
              <a:xfrm>
                <a:off x="1144" y="2988"/>
                <a:ext cx="138" cy="0"/>
              </a:xfrm>
              <a:prstGeom prst="line">
                <a:avLst/>
              </a:prstGeom>
              <a:noFill/>
              <a:ln w="39688">
                <a:solidFill>
                  <a:srgbClr val="FE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41" name="Line 55"/>
              <p:cNvSpPr>
                <a:spLocks noChangeShapeType="1"/>
              </p:cNvSpPr>
              <p:nvPr/>
            </p:nvSpPr>
            <p:spPr bwMode="auto">
              <a:xfrm>
                <a:off x="838" y="2822"/>
                <a:ext cx="138" cy="0"/>
              </a:xfrm>
              <a:prstGeom prst="line">
                <a:avLst/>
              </a:prstGeom>
              <a:noFill/>
              <a:ln w="39688">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42" name="Line 56"/>
              <p:cNvSpPr>
                <a:spLocks noChangeShapeType="1"/>
              </p:cNvSpPr>
              <p:nvPr/>
            </p:nvSpPr>
            <p:spPr bwMode="auto">
              <a:xfrm>
                <a:off x="838" y="2464"/>
                <a:ext cx="138" cy="0"/>
              </a:xfrm>
              <a:prstGeom prst="line">
                <a:avLst/>
              </a:prstGeom>
              <a:noFill/>
              <a:ln w="39688">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43" name="Line 57"/>
              <p:cNvSpPr>
                <a:spLocks noChangeShapeType="1"/>
              </p:cNvSpPr>
              <p:nvPr/>
            </p:nvSpPr>
            <p:spPr bwMode="auto">
              <a:xfrm>
                <a:off x="904" y="3129"/>
                <a:ext cx="37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44" name="Line 58"/>
              <p:cNvSpPr>
                <a:spLocks noChangeShapeType="1"/>
              </p:cNvSpPr>
              <p:nvPr/>
            </p:nvSpPr>
            <p:spPr bwMode="auto">
              <a:xfrm>
                <a:off x="122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45" name="Line 59"/>
              <p:cNvSpPr>
                <a:spLocks noChangeShapeType="1"/>
              </p:cNvSpPr>
              <p:nvPr/>
            </p:nvSpPr>
            <p:spPr bwMode="auto">
              <a:xfrm>
                <a:off x="91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46" name="Line 60"/>
              <p:cNvSpPr>
                <a:spLocks noChangeShapeType="1"/>
              </p:cNvSpPr>
              <p:nvPr/>
            </p:nvSpPr>
            <p:spPr bwMode="auto">
              <a:xfrm>
                <a:off x="184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47" name="Line 61"/>
              <p:cNvSpPr>
                <a:spLocks noChangeShapeType="1"/>
              </p:cNvSpPr>
              <p:nvPr/>
            </p:nvSpPr>
            <p:spPr bwMode="auto">
              <a:xfrm>
                <a:off x="153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48" name="Line 62"/>
              <p:cNvSpPr>
                <a:spLocks noChangeShapeType="1"/>
              </p:cNvSpPr>
              <p:nvPr/>
            </p:nvSpPr>
            <p:spPr bwMode="auto">
              <a:xfrm>
                <a:off x="246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49" name="Line 63"/>
              <p:cNvSpPr>
                <a:spLocks noChangeShapeType="1"/>
              </p:cNvSpPr>
              <p:nvPr/>
            </p:nvSpPr>
            <p:spPr bwMode="auto">
              <a:xfrm>
                <a:off x="215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50" name="Line 64"/>
              <p:cNvSpPr>
                <a:spLocks noChangeShapeType="1"/>
              </p:cNvSpPr>
              <p:nvPr/>
            </p:nvSpPr>
            <p:spPr bwMode="auto">
              <a:xfrm>
                <a:off x="308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51" name="Line 65"/>
              <p:cNvSpPr>
                <a:spLocks noChangeShapeType="1"/>
              </p:cNvSpPr>
              <p:nvPr/>
            </p:nvSpPr>
            <p:spPr bwMode="auto">
              <a:xfrm>
                <a:off x="277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52" name="Line 66"/>
              <p:cNvSpPr>
                <a:spLocks noChangeShapeType="1"/>
              </p:cNvSpPr>
              <p:nvPr/>
            </p:nvSpPr>
            <p:spPr bwMode="auto">
              <a:xfrm>
                <a:off x="370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53" name="Line 67"/>
              <p:cNvSpPr>
                <a:spLocks noChangeShapeType="1"/>
              </p:cNvSpPr>
              <p:nvPr/>
            </p:nvSpPr>
            <p:spPr bwMode="auto">
              <a:xfrm>
                <a:off x="339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54" name="Line 68"/>
              <p:cNvSpPr>
                <a:spLocks noChangeShapeType="1"/>
              </p:cNvSpPr>
              <p:nvPr/>
            </p:nvSpPr>
            <p:spPr bwMode="auto">
              <a:xfrm>
                <a:off x="432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55" name="Line 69"/>
              <p:cNvSpPr>
                <a:spLocks noChangeShapeType="1"/>
              </p:cNvSpPr>
              <p:nvPr/>
            </p:nvSpPr>
            <p:spPr bwMode="auto">
              <a:xfrm>
                <a:off x="401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56" name="Line 70"/>
              <p:cNvSpPr>
                <a:spLocks noChangeShapeType="1"/>
              </p:cNvSpPr>
              <p:nvPr/>
            </p:nvSpPr>
            <p:spPr bwMode="auto">
              <a:xfrm>
                <a:off x="4630" y="3129"/>
                <a:ext cx="0" cy="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57" name="Line 71"/>
              <p:cNvSpPr>
                <a:spLocks noChangeShapeType="1"/>
              </p:cNvSpPr>
              <p:nvPr/>
            </p:nvSpPr>
            <p:spPr bwMode="auto">
              <a:xfrm>
                <a:off x="904" y="2469"/>
                <a:ext cx="0" cy="353"/>
              </a:xfrm>
              <a:prstGeom prst="line">
                <a:avLst/>
              </a:prstGeom>
              <a:noFill/>
              <a:ln w="39751">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58" name="Line 72"/>
              <p:cNvSpPr>
                <a:spLocks noChangeShapeType="1"/>
              </p:cNvSpPr>
              <p:nvPr/>
            </p:nvSpPr>
            <p:spPr bwMode="auto">
              <a:xfrm>
                <a:off x="1210" y="2157"/>
                <a:ext cx="0" cy="831"/>
              </a:xfrm>
              <a:prstGeom prst="line">
                <a:avLst/>
              </a:prstGeom>
              <a:noFill/>
              <a:ln w="39688">
                <a:solidFill>
                  <a:srgbClr val="FE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59" name="Line 73"/>
              <p:cNvSpPr>
                <a:spLocks noChangeShapeType="1"/>
              </p:cNvSpPr>
              <p:nvPr/>
            </p:nvSpPr>
            <p:spPr bwMode="auto">
              <a:xfrm>
                <a:off x="1522" y="2384"/>
                <a:ext cx="0" cy="221"/>
              </a:xfrm>
              <a:prstGeom prst="line">
                <a:avLst/>
              </a:prstGeom>
              <a:noFill/>
              <a:ln w="39688">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0" name="Line 74"/>
              <p:cNvSpPr>
                <a:spLocks noChangeShapeType="1"/>
              </p:cNvSpPr>
              <p:nvPr/>
            </p:nvSpPr>
            <p:spPr bwMode="auto">
              <a:xfrm>
                <a:off x="1840" y="2182"/>
                <a:ext cx="0" cy="448"/>
              </a:xfrm>
              <a:prstGeom prst="line">
                <a:avLst/>
              </a:prstGeom>
              <a:noFill/>
              <a:ln w="39688">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1" name="Line 75"/>
              <p:cNvSpPr>
                <a:spLocks noChangeShapeType="1"/>
              </p:cNvSpPr>
              <p:nvPr/>
            </p:nvSpPr>
            <p:spPr bwMode="auto">
              <a:xfrm>
                <a:off x="2140" y="2122"/>
                <a:ext cx="0" cy="302"/>
              </a:xfrm>
              <a:prstGeom prst="line">
                <a:avLst/>
              </a:prstGeom>
              <a:noFill/>
              <a:ln w="39688">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2" name="Line 76"/>
              <p:cNvSpPr>
                <a:spLocks noChangeShapeType="1"/>
              </p:cNvSpPr>
              <p:nvPr/>
            </p:nvSpPr>
            <p:spPr bwMode="auto">
              <a:xfrm>
                <a:off x="2446" y="1921"/>
                <a:ext cx="0" cy="382"/>
              </a:xfrm>
              <a:prstGeom prst="line">
                <a:avLst/>
              </a:prstGeom>
              <a:noFill/>
              <a:ln w="39688">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3" name="Line 77"/>
              <p:cNvSpPr>
                <a:spLocks noChangeShapeType="1"/>
              </p:cNvSpPr>
              <p:nvPr/>
            </p:nvSpPr>
            <p:spPr bwMode="auto">
              <a:xfrm>
                <a:off x="2764" y="1976"/>
                <a:ext cx="0" cy="171"/>
              </a:xfrm>
              <a:prstGeom prst="line">
                <a:avLst/>
              </a:prstGeom>
              <a:noFill/>
              <a:ln w="39688">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4" name="Line 78"/>
              <p:cNvSpPr>
                <a:spLocks noChangeShapeType="1"/>
              </p:cNvSpPr>
              <p:nvPr/>
            </p:nvSpPr>
            <p:spPr bwMode="auto">
              <a:xfrm>
                <a:off x="3082" y="1619"/>
                <a:ext cx="0" cy="679"/>
              </a:xfrm>
              <a:prstGeom prst="line">
                <a:avLst/>
              </a:prstGeom>
              <a:noFill/>
              <a:ln w="39688">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5" name="Line 79"/>
              <p:cNvSpPr>
                <a:spLocks noChangeShapeType="1"/>
              </p:cNvSpPr>
              <p:nvPr/>
            </p:nvSpPr>
            <p:spPr bwMode="auto">
              <a:xfrm>
                <a:off x="3388" y="1649"/>
                <a:ext cx="0" cy="473"/>
              </a:xfrm>
              <a:prstGeom prst="line">
                <a:avLst/>
              </a:prstGeom>
              <a:noFill/>
              <a:ln w="39688">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6" name="Line 80"/>
              <p:cNvSpPr>
                <a:spLocks noChangeShapeType="1"/>
              </p:cNvSpPr>
              <p:nvPr/>
            </p:nvSpPr>
            <p:spPr bwMode="auto">
              <a:xfrm>
                <a:off x="3694" y="1452"/>
                <a:ext cx="0" cy="751"/>
              </a:xfrm>
              <a:prstGeom prst="line">
                <a:avLst/>
              </a:prstGeom>
              <a:noFill/>
              <a:ln w="39688">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7" name="Line 81"/>
              <p:cNvSpPr>
                <a:spLocks noChangeShapeType="1"/>
              </p:cNvSpPr>
              <p:nvPr/>
            </p:nvSpPr>
            <p:spPr bwMode="auto">
              <a:xfrm>
                <a:off x="4012" y="1538"/>
                <a:ext cx="0" cy="378"/>
              </a:xfrm>
              <a:prstGeom prst="line">
                <a:avLst/>
              </a:prstGeom>
              <a:noFill/>
              <a:ln w="39688">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8" name="Line 82"/>
              <p:cNvSpPr>
                <a:spLocks noChangeShapeType="1"/>
              </p:cNvSpPr>
              <p:nvPr/>
            </p:nvSpPr>
            <p:spPr bwMode="auto">
              <a:xfrm>
                <a:off x="4312" y="1558"/>
                <a:ext cx="0" cy="136"/>
              </a:xfrm>
              <a:prstGeom prst="line">
                <a:avLst/>
              </a:prstGeom>
              <a:noFill/>
              <a:ln w="39688">
                <a:solidFill>
                  <a:srgbClr val="FF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869" name="Line 83"/>
              <p:cNvSpPr>
                <a:spLocks noChangeShapeType="1"/>
              </p:cNvSpPr>
              <p:nvPr/>
            </p:nvSpPr>
            <p:spPr bwMode="auto">
              <a:xfrm>
                <a:off x="4624" y="1276"/>
                <a:ext cx="0" cy="579"/>
              </a:xfrm>
              <a:prstGeom prst="line">
                <a:avLst/>
              </a:prstGeom>
              <a:noFill/>
              <a:ln w="39688">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36148" name="Rectangle 84"/>
              <p:cNvSpPr>
                <a:spLocks noChangeArrowheads="1"/>
              </p:cNvSpPr>
              <p:nvPr/>
            </p:nvSpPr>
            <p:spPr bwMode="auto">
              <a:xfrm rot="-2700000">
                <a:off x="547" y="3267"/>
                <a:ext cx="44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Placebo</a:t>
                </a:r>
                <a:endParaRPr lang="en-GB" sz="1800" b="1">
                  <a:solidFill>
                    <a:schemeClr val="tx1"/>
                  </a:solidFill>
                  <a:effectLst>
                    <a:outerShdw blurRad="38100" dist="38100" dir="2700000" algn="tl">
                      <a:srgbClr val="C0C0C0"/>
                    </a:outerShdw>
                  </a:effectLst>
                  <a:latin typeface="Arial" charset="0"/>
                </a:endParaRPr>
              </a:p>
            </p:txBody>
          </p:sp>
          <p:sp>
            <p:nvSpPr>
              <p:cNvPr id="2136149" name="Rectangle 85"/>
              <p:cNvSpPr>
                <a:spLocks noChangeArrowheads="1"/>
              </p:cNvSpPr>
              <p:nvPr/>
            </p:nvSpPr>
            <p:spPr bwMode="auto">
              <a:xfrm rot="-2700000">
                <a:off x="730" y="3321"/>
                <a:ext cx="58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Molindone</a:t>
                </a:r>
                <a:endParaRPr lang="en-GB" sz="1800" b="1">
                  <a:solidFill>
                    <a:schemeClr val="tx1"/>
                  </a:solidFill>
                  <a:effectLst>
                    <a:outerShdw blurRad="38100" dist="38100" dir="2700000" algn="tl">
                      <a:srgbClr val="C0C0C0"/>
                    </a:outerShdw>
                  </a:effectLst>
                  <a:latin typeface="Arial" charset="0"/>
                </a:endParaRPr>
              </a:p>
            </p:txBody>
          </p:sp>
          <p:sp>
            <p:nvSpPr>
              <p:cNvPr id="2136150" name="Rectangle 86"/>
              <p:cNvSpPr>
                <a:spLocks noChangeArrowheads="1"/>
              </p:cNvSpPr>
              <p:nvPr/>
            </p:nvSpPr>
            <p:spPr bwMode="auto">
              <a:xfrm rot="-2700000">
                <a:off x="1205" y="3379"/>
                <a:ext cx="75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Fluphenazine</a:t>
                </a:r>
                <a:endParaRPr lang="en-GB" sz="1800" b="1">
                  <a:solidFill>
                    <a:schemeClr val="tx1"/>
                  </a:solidFill>
                  <a:effectLst>
                    <a:outerShdw blurRad="38100" dist="38100" dir="2700000" algn="tl">
                      <a:srgbClr val="C0C0C0"/>
                    </a:outerShdw>
                  </a:effectLst>
                  <a:latin typeface="Arial" charset="0"/>
                </a:endParaRPr>
              </a:p>
            </p:txBody>
          </p:sp>
          <p:sp>
            <p:nvSpPr>
              <p:cNvPr id="2136151" name="Rectangle 87"/>
              <p:cNvSpPr>
                <a:spLocks noChangeArrowheads="1"/>
              </p:cNvSpPr>
              <p:nvPr/>
            </p:nvSpPr>
            <p:spPr bwMode="auto">
              <a:xfrm rot="-2700000">
                <a:off x="977" y="3344"/>
                <a:ext cx="66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Ziprasidone</a:t>
                </a:r>
                <a:endParaRPr lang="en-GB" sz="1800" b="1">
                  <a:solidFill>
                    <a:schemeClr val="tx1"/>
                  </a:solidFill>
                  <a:effectLst>
                    <a:outerShdw blurRad="38100" dist="38100" dir="2700000" algn="tl">
                      <a:srgbClr val="C0C0C0"/>
                    </a:outerShdw>
                  </a:effectLst>
                  <a:latin typeface="Arial" charset="0"/>
                </a:endParaRPr>
              </a:p>
            </p:txBody>
          </p:sp>
          <p:sp>
            <p:nvSpPr>
              <p:cNvPr id="2136152" name="Rectangle 88"/>
              <p:cNvSpPr>
                <a:spLocks noChangeArrowheads="1"/>
              </p:cNvSpPr>
              <p:nvPr/>
            </p:nvSpPr>
            <p:spPr bwMode="auto">
              <a:xfrm rot="-2700000">
                <a:off x="1610" y="3341"/>
                <a:ext cx="65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Haloperido</a:t>
                </a:r>
                <a:r>
                  <a:rPr lang="en-GB">
                    <a:solidFill>
                      <a:schemeClr val="tx1"/>
                    </a:solidFill>
                  </a:rPr>
                  <a:t>l</a:t>
                </a:r>
                <a:endParaRPr lang="en-GB" sz="1600" b="1">
                  <a:solidFill>
                    <a:schemeClr val="tx1"/>
                  </a:solidFill>
                  <a:effectLst>
                    <a:outerShdw blurRad="38100" dist="38100" dir="2700000" algn="tl">
                      <a:srgbClr val="C0C0C0"/>
                    </a:outerShdw>
                  </a:effectLst>
                  <a:latin typeface="Arial" charset="0"/>
                </a:endParaRPr>
              </a:p>
            </p:txBody>
          </p:sp>
          <p:sp>
            <p:nvSpPr>
              <p:cNvPr id="2136153" name="Rectangle 89"/>
              <p:cNvSpPr>
                <a:spLocks noChangeArrowheads="1"/>
              </p:cNvSpPr>
              <p:nvPr/>
            </p:nvSpPr>
            <p:spPr bwMode="auto">
              <a:xfrm rot="-2700000">
                <a:off x="1803" y="3393"/>
                <a:ext cx="80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Polypharmacy</a:t>
                </a:r>
                <a:endParaRPr lang="en-GB" sz="1800" b="1">
                  <a:solidFill>
                    <a:schemeClr val="tx1"/>
                  </a:solidFill>
                  <a:effectLst>
                    <a:outerShdw blurRad="38100" dist="38100" dir="2700000" algn="tl">
                      <a:srgbClr val="C0C0C0"/>
                    </a:outerShdw>
                  </a:effectLst>
                  <a:latin typeface="Arial" charset="0"/>
                </a:endParaRPr>
              </a:p>
            </p:txBody>
          </p:sp>
          <p:sp>
            <p:nvSpPr>
              <p:cNvPr id="2136154" name="Rectangle 90"/>
              <p:cNvSpPr>
                <a:spLocks noChangeArrowheads="1"/>
              </p:cNvSpPr>
              <p:nvPr/>
            </p:nvSpPr>
            <p:spPr bwMode="auto">
              <a:xfrm rot="-2700000">
                <a:off x="2207" y="3348"/>
                <a:ext cx="67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Risperidone</a:t>
                </a:r>
                <a:endParaRPr lang="en-GB" sz="1800" b="1">
                  <a:solidFill>
                    <a:schemeClr val="tx1"/>
                  </a:solidFill>
                  <a:effectLst>
                    <a:outerShdw blurRad="38100" dist="38100" dir="2700000" algn="tl">
                      <a:srgbClr val="C0C0C0"/>
                    </a:outerShdw>
                  </a:effectLst>
                  <a:latin typeface="Arial" charset="0"/>
                </a:endParaRPr>
              </a:p>
            </p:txBody>
          </p:sp>
          <p:sp>
            <p:nvSpPr>
              <p:cNvPr id="2136155" name="Rectangle 91"/>
              <p:cNvSpPr>
                <a:spLocks noChangeArrowheads="1"/>
              </p:cNvSpPr>
              <p:nvPr/>
            </p:nvSpPr>
            <p:spPr bwMode="auto">
              <a:xfrm rot="-2700000">
                <a:off x="2333" y="3426"/>
                <a:ext cx="89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Chlorpromazine</a:t>
                </a:r>
                <a:endParaRPr lang="en-GB" sz="1800" b="1">
                  <a:solidFill>
                    <a:schemeClr val="tx1"/>
                  </a:solidFill>
                  <a:effectLst>
                    <a:outerShdw blurRad="38100" dist="38100" dir="2700000" algn="tl">
                      <a:srgbClr val="C0C0C0"/>
                    </a:outerShdw>
                  </a:effectLst>
                  <a:latin typeface="Arial" charset="0"/>
                </a:endParaRPr>
              </a:p>
            </p:txBody>
          </p:sp>
          <p:sp>
            <p:nvSpPr>
              <p:cNvPr id="2136156" name="Rectangle 92"/>
              <p:cNvSpPr>
                <a:spLocks noChangeArrowheads="1"/>
              </p:cNvSpPr>
              <p:nvPr/>
            </p:nvSpPr>
            <p:spPr bwMode="auto">
              <a:xfrm rot="-2700000">
                <a:off x="2894" y="3314"/>
                <a:ext cx="57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Sertindole</a:t>
                </a:r>
                <a:endParaRPr lang="en-GB" sz="1800" b="1">
                  <a:solidFill>
                    <a:schemeClr val="tx1"/>
                  </a:solidFill>
                  <a:effectLst>
                    <a:outerShdw blurRad="38100" dist="38100" dir="2700000" algn="tl">
                      <a:srgbClr val="C0C0C0"/>
                    </a:outerShdw>
                  </a:effectLst>
                </a:endParaRPr>
              </a:p>
            </p:txBody>
          </p:sp>
          <p:sp>
            <p:nvSpPr>
              <p:cNvPr id="2136157" name="Rectangle 93"/>
              <p:cNvSpPr>
                <a:spLocks noChangeArrowheads="1"/>
              </p:cNvSpPr>
              <p:nvPr/>
            </p:nvSpPr>
            <p:spPr bwMode="auto">
              <a:xfrm rot="-2700000">
                <a:off x="2782" y="3473"/>
                <a:ext cx="101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defRPr/>
                </a:pPr>
                <a:r>
                  <a:rPr lang="en-GB" sz="1800">
                    <a:solidFill>
                      <a:schemeClr val="tx1"/>
                    </a:solidFill>
                  </a:rPr>
                  <a:t>Thioridazine</a:t>
                </a:r>
                <a:r>
                  <a:rPr lang="en-GB" sz="1800" b="1">
                    <a:solidFill>
                      <a:schemeClr val="tx1"/>
                    </a:solidFill>
                    <a:effectLst>
                      <a:outerShdw blurRad="38100" dist="38100" dir="2700000" algn="tl">
                        <a:srgbClr val="C0C0C0"/>
                      </a:outerShdw>
                    </a:effectLst>
                  </a:rPr>
                  <a:t>/</a:t>
                </a:r>
                <a:endParaRPr lang="en-GB" sz="1800" b="1">
                  <a:solidFill>
                    <a:schemeClr val="tx1"/>
                  </a:solidFill>
                  <a:effectLst>
                    <a:outerShdw blurRad="38100" dist="38100" dir="2700000" algn="tl">
                      <a:srgbClr val="C0C0C0"/>
                    </a:outerShdw>
                  </a:effectLst>
                  <a:latin typeface="Arial" charset="0"/>
                </a:endParaRPr>
              </a:p>
            </p:txBody>
          </p:sp>
          <p:sp>
            <p:nvSpPr>
              <p:cNvPr id="2136158" name="Rectangle 94"/>
              <p:cNvSpPr>
                <a:spLocks noChangeArrowheads="1"/>
              </p:cNvSpPr>
              <p:nvPr/>
            </p:nvSpPr>
            <p:spPr bwMode="auto">
              <a:xfrm rot="-2700000">
                <a:off x="3794" y="3336"/>
                <a:ext cx="6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Olanzapine</a:t>
                </a:r>
                <a:endParaRPr lang="en-GB" sz="1800" b="1">
                  <a:solidFill>
                    <a:schemeClr val="tx1"/>
                  </a:solidFill>
                  <a:effectLst>
                    <a:outerShdw blurRad="38100" dist="38100" dir="2700000" algn="tl">
                      <a:srgbClr val="C0C0C0"/>
                    </a:outerShdw>
                  </a:effectLst>
                  <a:latin typeface="Arial" charset="0"/>
                </a:endParaRPr>
              </a:p>
            </p:txBody>
          </p:sp>
          <p:sp>
            <p:nvSpPr>
              <p:cNvPr id="2136159" name="Rectangle 95"/>
              <p:cNvSpPr>
                <a:spLocks noChangeArrowheads="1"/>
              </p:cNvSpPr>
              <p:nvPr/>
            </p:nvSpPr>
            <p:spPr bwMode="auto">
              <a:xfrm rot="-2700000">
                <a:off x="4164" y="3303"/>
                <a:ext cx="55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800">
                    <a:solidFill>
                      <a:schemeClr val="tx1"/>
                    </a:solidFill>
                  </a:rPr>
                  <a:t>Clozapine</a:t>
                </a:r>
                <a:endParaRPr lang="en-GB" sz="1800" b="1">
                  <a:solidFill>
                    <a:schemeClr val="tx1"/>
                  </a:solidFill>
                  <a:effectLst>
                    <a:outerShdw blurRad="38100" dist="38100" dir="2700000" algn="tl">
                      <a:srgbClr val="C0C0C0"/>
                    </a:outerShdw>
                  </a:effectLst>
                  <a:latin typeface="Arial" charset="0"/>
                </a:endParaRPr>
              </a:p>
            </p:txBody>
          </p:sp>
          <p:sp>
            <p:nvSpPr>
              <p:cNvPr id="2136160" name="Rectangle 96"/>
              <p:cNvSpPr>
                <a:spLocks noChangeArrowheads="1"/>
              </p:cNvSpPr>
              <p:nvPr/>
            </p:nvSpPr>
            <p:spPr bwMode="auto">
              <a:xfrm rot="-2700000">
                <a:off x="3457" y="3357"/>
                <a:ext cx="69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en-GB" sz="1600" b="1">
                    <a:solidFill>
                      <a:schemeClr val="tx1"/>
                    </a:solidFill>
                    <a:effectLst>
                      <a:outerShdw blurRad="38100" dist="38100" dir="2700000" algn="tl">
                        <a:srgbClr val="C0C0C0"/>
                      </a:outerShdw>
                    </a:effectLst>
                  </a:rPr>
                  <a:t>*</a:t>
                </a:r>
                <a:r>
                  <a:rPr lang="en-GB" sz="1800">
                    <a:solidFill>
                      <a:schemeClr val="tx1"/>
                    </a:solidFill>
                  </a:rPr>
                  <a:t>Quetiapine</a:t>
                </a:r>
                <a:endParaRPr lang="en-GB" sz="1800" b="1">
                  <a:solidFill>
                    <a:schemeClr val="tx1"/>
                  </a:solidFill>
                  <a:effectLst>
                    <a:outerShdw blurRad="38100" dist="38100" dir="2700000" algn="tl">
                      <a:srgbClr val="C0C0C0"/>
                    </a:outerShdw>
                  </a:effectLst>
                  <a:latin typeface="Arial" charset="0"/>
                </a:endParaRPr>
              </a:p>
            </p:txBody>
          </p:sp>
          <p:sp>
            <p:nvSpPr>
              <p:cNvPr id="2136161" name="Rectangle 97"/>
              <p:cNvSpPr>
                <a:spLocks noChangeArrowheads="1"/>
              </p:cNvSpPr>
              <p:nvPr/>
            </p:nvSpPr>
            <p:spPr bwMode="auto">
              <a:xfrm rot="-2700000">
                <a:off x="3051" y="3450"/>
                <a:ext cx="853"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1800">
                    <a:solidFill>
                      <a:schemeClr val="tx1"/>
                    </a:solidFill>
                  </a:rPr>
                  <a:t>Mesoridazine</a:t>
                </a:r>
                <a:endParaRPr lang="en-GB" sz="1800" b="1">
                  <a:solidFill>
                    <a:schemeClr val="tx1"/>
                  </a:solidFill>
                  <a:effectLst>
                    <a:outerShdw blurRad="38100" dist="38100" dir="2700000" algn="tl">
                      <a:srgbClr val="C0C0C0"/>
                    </a:outerShdw>
                  </a:effectLst>
                </a:endParaRPr>
              </a:p>
            </p:txBody>
          </p:sp>
          <p:sp>
            <p:nvSpPr>
              <p:cNvPr id="2136162" name="Text Box 98"/>
              <p:cNvSpPr txBox="1">
                <a:spLocks noChangeArrowheads="1"/>
              </p:cNvSpPr>
              <p:nvPr/>
            </p:nvSpPr>
            <p:spPr bwMode="auto">
              <a:xfrm>
                <a:off x="479" y="975"/>
                <a:ext cx="3029"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a:solidFill>
                      <a:schemeClr val="tx1"/>
                    </a:solidFill>
                  </a:rPr>
                  <a:t>95% CI for estimated weight gain at week 10</a:t>
                </a:r>
                <a:endParaRPr lang="en-GB" sz="1800" b="1">
                  <a:solidFill>
                    <a:schemeClr val="tx1"/>
                  </a:solidFill>
                  <a:effectLst>
                    <a:outerShdw blurRad="38100" dist="38100" dir="2700000" algn="tl">
                      <a:srgbClr val="C0C0C0"/>
                    </a:outerShdw>
                  </a:effectLst>
                  <a:latin typeface="Arial" charset="0"/>
                </a:endParaRPr>
              </a:p>
            </p:txBody>
          </p:sp>
        </p:grpSp>
        <p:sp>
          <p:nvSpPr>
            <p:cNvPr id="118790" name="Rectangle 99"/>
            <p:cNvSpPr>
              <a:spLocks noChangeArrowheads="1"/>
            </p:cNvSpPr>
            <p:nvPr/>
          </p:nvSpPr>
          <p:spPr bwMode="auto">
            <a:xfrm>
              <a:off x="301" y="3857"/>
              <a:ext cx="3593"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nchorCtr="1"/>
            <a:lstStyle/>
            <a:p>
              <a:r>
                <a:rPr lang="en-US" sz="1600" b="1">
                  <a:solidFill>
                    <a:schemeClr val="tx1"/>
                  </a:solidFill>
                </a:rPr>
                <a:t>*</a:t>
              </a:r>
              <a:r>
                <a:rPr lang="en-US" sz="1600">
                  <a:solidFill>
                    <a:schemeClr val="tx1"/>
                  </a:solidFill>
                </a:rPr>
                <a:t>Extrapolated to week 10 from estimation at week 6</a:t>
              </a:r>
              <a:endParaRPr lang="en-US">
                <a:solidFill>
                  <a:schemeClr val="tx2"/>
                </a:solidFill>
                <a:latin typeface="Times New Roman" pitchFamily="18" charset="0"/>
              </a:endParaRPr>
            </a:p>
          </p:txBody>
        </p:sp>
      </p:grpSp>
      <p:sp>
        <p:nvSpPr>
          <p:cNvPr id="118788" name="Text Box 100"/>
          <p:cNvSpPr txBox="1">
            <a:spLocks noChangeArrowheads="1"/>
          </p:cNvSpPr>
          <p:nvPr/>
        </p:nvSpPr>
        <p:spPr bwMode="auto">
          <a:xfrm>
            <a:off x="6569075" y="6129338"/>
            <a:ext cx="2305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lgn="r">
              <a:spcBef>
                <a:spcPct val="50000"/>
              </a:spcBef>
            </a:pPr>
            <a:r>
              <a:rPr lang="en-US" sz="1800" i="1">
                <a:solidFill>
                  <a:schemeClr val="tx1"/>
                </a:solidFill>
              </a:rPr>
              <a:t>Allison et al (1999)</a:t>
            </a:r>
          </a:p>
        </p:txBody>
      </p:sp>
    </p:spTree>
  </p:cSld>
  <p:clrMapOvr>
    <a:masterClrMapping/>
  </p:clrMapOvr>
  <p:transition>
    <p:zo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4"/>
          <p:cNvSpPr>
            <a:spLocks noGrp="1" noChangeArrowheads="1"/>
          </p:cNvSpPr>
          <p:nvPr>
            <p:ph type="title"/>
          </p:nvPr>
        </p:nvSpPr>
        <p:spPr>
          <a:xfrm>
            <a:off x="304800" y="228600"/>
            <a:ext cx="8509000" cy="838200"/>
          </a:xfrm>
        </p:spPr>
        <p:txBody>
          <a:bodyPr/>
          <a:lstStyle/>
          <a:p>
            <a:pPr algn="ctr"/>
            <a:r>
              <a:rPr lang="en-GB" sz="2800" smtClean="0">
                <a:solidFill>
                  <a:srgbClr val="000066"/>
                </a:solidFill>
                <a:latin typeface="Tahoma" pitchFamily="34" charset="0"/>
              </a:rPr>
              <a:t>FGAs V. SGAs AND</a:t>
            </a:r>
            <a:br>
              <a:rPr lang="en-GB" sz="2800" smtClean="0">
                <a:solidFill>
                  <a:srgbClr val="000066"/>
                </a:solidFill>
                <a:latin typeface="Tahoma" pitchFamily="34" charset="0"/>
              </a:rPr>
            </a:br>
            <a:r>
              <a:rPr lang="en-GB" sz="2800" smtClean="0">
                <a:solidFill>
                  <a:srgbClr val="000066"/>
                </a:solidFill>
                <a:latin typeface="Tahoma" pitchFamily="34" charset="0"/>
              </a:rPr>
              <a:t>RISK FOR DIABETES IN SCHIZOPHRENIA</a:t>
            </a:r>
          </a:p>
        </p:txBody>
      </p:sp>
      <p:sp>
        <p:nvSpPr>
          <p:cNvPr id="119811" name="Text Box 6"/>
          <p:cNvSpPr txBox="1">
            <a:spLocks noChangeArrowheads="1"/>
          </p:cNvSpPr>
          <p:nvPr/>
        </p:nvSpPr>
        <p:spPr bwMode="auto">
          <a:xfrm>
            <a:off x="4343400" y="6400800"/>
            <a:ext cx="4567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600" i="1">
                <a:solidFill>
                  <a:schemeClr val="tx1"/>
                </a:solidFill>
              </a:rPr>
              <a:t>Smith M et al. Br J Psychiatry 2008;192:406–411</a:t>
            </a:r>
          </a:p>
        </p:txBody>
      </p:sp>
      <p:sp>
        <p:nvSpPr>
          <p:cNvPr id="119812" name="Text Box 7"/>
          <p:cNvSpPr txBox="1">
            <a:spLocks noChangeArrowheads="1"/>
          </p:cNvSpPr>
          <p:nvPr/>
        </p:nvSpPr>
        <p:spPr bwMode="auto">
          <a:xfrm>
            <a:off x="300038" y="5476875"/>
            <a:ext cx="8610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pPr>
              <a:buClr>
                <a:srgbClr val="000066"/>
              </a:buClr>
              <a:buSzPct val="75000"/>
              <a:buFont typeface="Arial" pitchFamily="34" charset="0"/>
              <a:buChar char="•"/>
            </a:pPr>
            <a:r>
              <a:rPr kumimoji="1" lang="en-GB" sz="1800">
                <a:solidFill>
                  <a:schemeClr val="tx1"/>
                </a:solidFill>
              </a:rPr>
              <a:t>Overall relative risk of a diagnosis of diabetes in people with schizophrenia prescribed an SGA of 1.32 (95% CI 1.15–1.51) compared with FGA</a:t>
            </a:r>
          </a:p>
          <a:p>
            <a:pPr>
              <a:buClr>
                <a:srgbClr val="000066"/>
              </a:buClr>
              <a:buSzPct val="75000"/>
              <a:buFont typeface="Arial" pitchFamily="34" charset="0"/>
              <a:buChar char="•"/>
            </a:pPr>
            <a:r>
              <a:rPr kumimoji="1" lang="en-GB" sz="1800">
                <a:solidFill>
                  <a:schemeClr val="tx1"/>
                </a:solidFill>
              </a:rPr>
              <a:t>Insufficient data to include amisulpride, aripiprazole and ziprasidone</a:t>
            </a:r>
          </a:p>
        </p:txBody>
      </p:sp>
      <p:pic>
        <p:nvPicPr>
          <p:cNvPr id="1198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74738"/>
            <a:ext cx="8001000"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228600"/>
            <a:ext cx="8204200" cy="609600"/>
          </a:xfrm>
        </p:spPr>
        <p:txBody>
          <a:bodyPr/>
          <a:lstStyle/>
          <a:p>
            <a:pPr algn="ctr">
              <a:defRPr/>
            </a:pPr>
            <a:r>
              <a:rPr lang="en-GB" sz="3600" dirty="0" smtClean="0">
                <a:solidFill>
                  <a:srgbClr val="000066"/>
                </a:solidFill>
                <a:latin typeface="+mn-lt"/>
              </a:rPr>
              <a:t>AP POLYPHARMACY AND DIABETES</a:t>
            </a:r>
            <a:endParaRPr lang="en-GB" sz="3600" dirty="0">
              <a:solidFill>
                <a:srgbClr val="000066"/>
              </a:solidFill>
              <a:latin typeface="+mn-lt"/>
            </a:endParaRPr>
          </a:p>
        </p:txBody>
      </p:sp>
      <p:sp>
        <p:nvSpPr>
          <p:cNvPr id="120835" name="Content Placeholder 2"/>
          <p:cNvSpPr>
            <a:spLocks noGrp="1"/>
          </p:cNvSpPr>
          <p:nvPr>
            <p:ph sz="half" idx="1"/>
          </p:nvPr>
        </p:nvSpPr>
        <p:spPr>
          <a:xfrm>
            <a:off x="228600" y="1066800"/>
            <a:ext cx="4191000" cy="5486400"/>
          </a:xfrm>
          <a:ln>
            <a:solidFill>
              <a:srgbClr val="000066"/>
            </a:solidFill>
            <a:miter lim="800000"/>
            <a:headEnd/>
            <a:tailEnd/>
          </a:ln>
        </p:spPr>
        <p:txBody>
          <a:bodyPr/>
          <a:lstStyle/>
          <a:p>
            <a:pPr>
              <a:buClr>
                <a:srgbClr val="000066"/>
              </a:buClr>
              <a:buFont typeface="Arial" pitchFamily="34" charset="0"/>
              <a:buChar char="•"/>
            </a:pPr>
            <a:r>
              <a:rPr lang="en-GB" sz="2400" smtClean="0"/>
              <a:t>364 newly-admitted adults treated with SGAs</a:t>
            </a:r>
          </a:p>
          <a:p>
            <a:pPr>
              <a:buClr>
                <a:srgbClr val="000066"/>
              </a:buClr>
              <a:buFont typeface="Arial" pitchFamily="34" charset="0"/>
              <a:buChar char="•"/>
            </a:pPr>
            <a:r>
              <a:rPr lang="en-GB" sz="2400" smtClean="0"/>
              <a:t>Patients on AP polypharmacy: higher rates of metabolic syndrome and lipid markers of insulin resistance. </a:t>
            </a:r>
          </a:p>
          <a:p>
            <a:pPr>
              <a:buClr>
                <a:srgbClr val="000066"/>
              </a:buClr>
              <a:buFont typeface="Arial" pitchFamily="34" charset="0"/>
              <a:buChar char="•"/>
            </a:pPr>
            <a:r>
              <a:rPr lang="en-GB" sz="2400" smtClean="0"/>
              <a:t>Not independent associations: related to known risk factors such as BMI, older age, and FGA co-treatment</a:t>
            </a:r>
          </a:p>
          <a:p>
            <a:pPr algn="r">
              <a:buClr>
                <a:srgbClr val="000066"/>
              </a:buClr>
              <a:buFont typeface="Monotype Sorts" pitchFamily="2" charset="2"/>
              <a:buNone/>
            </a:pPr>
            <a:r>
              <a:rPr lang="en-GB" sz="1600" i="1" smtClean="0"/>
              <a:t>Correl CU et al. Schizophr Res. 2007;89:91</a:t>
            </a:r>
          </a:p>
        </p:txBody>
      </p:sp>
      <p:sp>
        <p:nvSpPr>
          <p:cNvPr id="120836" name="Content Placeholder 9"/>
          <p:cNvSpPr>
            <a:spLocks noGrp="1"/>
          </p:cNvSpPr>
          <p:nvPr>
            <p:ph sz="half" idx="2"/>
          </p:nvPr>
        </p:nvSpPr>
        <p:spPr>
          <a:xfrm>
            <a:off x="4724400" y="4724400"/>
            <a:ext cx="4191000" cy="1752600"/>
          </a:xfrm>
        </p:spPr>
        <p:txBody>
          <a:bodyPr/>
          <a:lstStyle/>
          <a:p>
            <a:pPr>
              <a:buClr>
                <a:srgbClr val="000066"/>
              </a:buClr>
              <a:buFont typeface="Arial" pitchFamily="34" charset="0"/>
              <a:buChar char="•"/>
            </a:pPr>
            <a:r>
              <a:rPr lang="en-GB" sz="2000" smtClean="0"/>
              <a:t>Danish register study: 345,937 patients prescribed APs (1996-2005) and 1,426,488 unexposed  individuals</a:t>
            </a:r>
          </a:p>
          <a:p>
            <a:pPr algn="r">
              <a:buClr>
                <a:srgbClr val="000066"/>
              </a:buClr>
              <a:buFont typeface="Arial" pitchFamily="34" charset="0"/>
              <a:buNone/>
            </a:pPr>
            <a:r>
              <a:rPr lang="en-GB" sz="1600" i="1" smtClean="0"/>
              <a:t>Kessing LV et al. Br J Psych 2010;197:266</a:t>
            </a:r>
            <a:endParaRPr lang="en-GB" sz="2000" smtClean="0"/>
          </a:p>
        </p:txBody>
      </p:sp>
      <p:graphicFrame>
        <p:nvGraphicFramePr>
          <p:cNvPr id="2" name="Table 1"/>
          <p:cNvGraphicFramePr>
            <a:graphicFrameLocks noGrp="1"/>
          </p:cNvGraphicFramePr>
          <p:nvPr/>
        </p:nvGraphicFramePr>
        <p:xfrm>
          <a:off x="4714875" y="1830388"/>
          <a:ext cx="4178300" cy="2886075"/>
        </p:xfrm>
        <a:graphic>
          <a:graphicData uri="http://schemas.openxmlformats.org/drawingml/2006/table">
            <a:tbl>
              <a:tblPr firstRow="1" bandRow="1">
                <a:tableStyleId>{00A15C55-8517-42AA-B614-E9B94910E393}</a:tableStyleId>
              </a:tblPr>
              <a:tblGrid>
                <a:gridCol w="2089150"/>
                <a:gridCol w="2089150"/>
              </a:tblGrid>
              <a:tr h="823141">
                <a:tc>
                  <a:txBody>
                    <a:bodyPr/>
                    <a:lstStyle/>
                    <a:p>
                      <a:pPr algn="ctr"/>
                      <a:r>
                        <a:rPr lang="en-GB" sz="1600" dirty="0" smtClean="0"/>
                        <a:t>Antipsychotic drugs compared with reference, n</a:t>
                      </a:r>
                      <a:endParaRPr lang="en-GB" sz="1600" dirty="0"/>
                    </a:p>
                  </a:txBody>
                  <a:tcPr marT="45730" marB="45730">
                    <a:solidFill>
                      <a:srgbClr val="000066"/>
                    </a:solidFill>
                  </a:tcPr>
                </a:tc>
                <a:tc>
                  <a:txBody>
                    <a:bodyPr/>
                    <a:lstStyle/>
                    <a:p>
                      <a:pPr algn="ctr"/>
                      <a:r>
                        <a:rPr lang="en-GB" sz="1600" dirty="0" smtClean="0"/>
                        <a:t>RR ratio (95% CI)</a:t>
                      </a:r>
                      <a:endParaRPr lang="en-GB" sz="1600" dirty="0"/>
                    </a:p>
                  </a:txBody>
                  <a:tcPr marT="45730" marB="45730">
                    <a:solidFill>
                      <a:srgbClr val="000066"/>
                    </a:solidFill>
                  </a:tcPr>
                </a:tc>
              </a:tr>
              <a:tr h="370922">
                <a:tc>
                  <a:txBody>
                    <a:bodyPr/>
                    <a:lstStyle/>
                    <a:p>
                      <a:pPr algn="l"/>
                      <a:r>
                        <a:rPr lang="en-GB" sz="1600" dirty="0" smtClean="0"/>
                        <a:t>1 antipsychotic v 0</a:t>
                      </a:r>
                      <a:endParaRPr lang="en-GB" sz="1600" dirty="0"/>
                    </a:p>
                  </a:txBody>
                  <a:tcPr marT="45730" marB="45730"/>
                </a:tc>
                <a:tc>
                  <a:txBody>
                    <a:bodyPr/>
                    <a:lstStyle/>
                    <a:p>
                      <a:pPr algn="ctr"/>
                      <a:r>
                        <a:rPr lang="en-GB" sz="1600" dirty="0" smtClean="0"/>
                        <a:t>1.48 (1.44-1.51)</a:t>
                      </a:r>
                      <a:endParaRPr lang="en-GB" sz="1600" dirty="0"/>
                    </a:p>
                  </a:txBody>
                  <a:tcPr marT="45730" marB="45730"/>
                </a:tc>
              </a:tr>
              <a:tr h="370922">
                <a:tc>
                  <a:txBody>
                    <a:bodyPr/>
                    <a:lstStyle/>
                    <a:p>
                      <a:pPr algn="l"/>
                      <a:r>
                        <a:rPr lang="en-GB" sz="1600" dirty="0" smtClean="0"/>
                        <a:t>2 antipsychotics v 0</a:t>
                      </a:r>
                      <a:endParaRPr lang="en-GB" sz="1600" dirty="0"/>
                    </a:p>
                  </a:txBody>
                  <a:tcPr marT="45730" marB="45730"/>
                </a:tc>
                <a:tc>
                  <a:txBody>
                    <a:bodyPr/>
                    <a:lstStyle/>
                    <a:p>
                      <a:pPr algn="ctr"/>
                      <a:r>
                        <a:rPr lang="en-GB" sz="1600" dirty="0" smtClean="0"/>
                        <a:t>1.68 (1.61-1.76)</a:t>
                      </a:r>
                      <a:endParaRPr lang="en-GB" sz="1600" dirty="0"/>
                    </a:p>
                  </a:txBody>
                  <a:tcPr marT="45730" marB="45730"/>
                </a:tc>
              </a:tr>
              <a:tr h="370922">
                <a:tc>
                  <a:txBody>
                    <a:bodyPr/>
                    <a:lstStyle/>
                    <a:p>
                      <a:pPr algn="l"/>
                      <a:r>
                        <a:rPr lang="en-GB" sz="1600" dirty="0" smtClean="0"/>
                        <a:t>3 antipsychotics v 0</a:t>
                      </a:r>
                      <a:endParaRPr lang="en-GB" sz="1600" dirty="0"/>
                    </a:p>
                  </a:txBody>
                  <a:tcPr marT="45730" marB="45730"/>
                </a:tc>
                <a:tc>
                  <a:txBody>
                    <a:bodyPr/>
                    <a:lstStyle/>
                    <a:p>
                      <a:pPr algn="ctr"/>
                      <a:r>
                        <a:rPr lang="en-GB" sz="1600" dirty="0" smtClean="0"/>
                        <a:t>1.96 (1.82-2.10)</a:t>
                      </a:r>
                      <a:endParaRPr lang="en-GB" sz="1600" dirty="0"/>
                    </a:p>
                  </a:txBody>
                  <a:tcPr marT="45730" marB="45730"/>
                </a:tc>
              </a:tr>
              <a:tr h="370922">
                <a:tc>
                  <a:txBody>
                    <a:bodyPr/>
                    <a:lstStyle/>
                    <a:p>
                      <a:pPr algn="l"/>
                      <a:r>
                        <a:rPr lang="en-GB" sz="1600" dirty="0" smtClean="0"/>
                        <a:t>4 antipsychotics v 0</a:t>
                      </a:r>
                      <a:endParaRPr lang="en-GB" sz="1600" dirty="0"/>
                    </a:p>
                  </a:txBody>
                  <a:tcPr marT="45730" marB="45730"/>
                </a:tc>
                <a:tc>
                  <a:txBody>
                    <a:bodyPr/>
                    <a:lstStyle/>
                    <a:p>
                      <a:pPr algn="ctr"/>
                      <a:r>
                        <a:rPr lang="en-GB" sz="1600" dirty="0" smtClean="0"/>
                        <a:t>2.38 (2.13-2.65)</a:t>
                      </a:r>
                      <a:endParaRPr lang="en-GB" sz="1600" dirty="0"/>
                    </a:p>
                  </a:txBody>
                  <a:tcPr marT="45730" marB="45730"/>
                </a:tc>
              </a:tr>
              <a:tr h="579247">
                <a:tc>
                  <a:txBody>
                    <a:bodyPr/>
                    <a:lstStyle/>
                    <a:p>
                      <a:pPr algn="l"/>
                      <a:r>
                        <a:rPr lang="en-GB" sz="1600" dirty="0" smtClean="0"/>
                        <a:t>5 or more antipsychotics v 0</a:t>
                      </a:r>
                      <a:endParaRPr lang="en-GB" sz="1600" dirty="0"/>
                    </a:p>
                  </a:txBody>
                  <a:tcPr marT="45730" marB="45730"/>
                </a:tc>
                <a:tc>
                  <a:txBody>
                    <a:bodyPr/>
                    <a:lstStyle/>
                    <a:p>
                      <a:pPr algn="ctr"/>
                      <a:r>
                        <a:rPr lang="en-GB" sz="1600" dirty="0" smtClean="0"/>
                        <a:t>3.41 (3.03-3.83)</a:t>
                      </a:r>
                      <a:endParaRPr lang="en-GB" sz="1600" dirty="0"/>
                    </a:p>
                  </a:txBody>
                  <a:tcPr marT="45730" marB="45730"/>
                </a:tc>
              </a:tr>
            </a:tbl>
          </a:graphicData>
        </a:graphic>
      </p:graphicFrame>
      <p:sp>
        <p:nvSpPr>
          <p:cNvPr id="120860" name="TextBox 3"/>
          <p:cNvSpPr txBox="1">
            <a:spLocks noChangeArrowheads="1"/>
          </p:cNvSpPr>
          <p:nvPr/>
        </p:nvSpPr>
        <p:spPr bwMode="auto">
          <a:xfrm>
            <a:off x="4413250" y="9144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66"/>
                </a:solidFill>
                <a:latin typeface="Tahoma" pitchFamily="34" charset="0"/>
              </a:defRPr>
            </a:lvl1pPr>
            <a:lvl2pPr marL="742950" indent="-285750">
              <a:defRPr sz="2000">
                <a:solidFill>
                  <a:srgbClr val="FFFF66"/>
                </a:solidFill>
                <a:latin typeface="Tahoma" pitchFamily="34" charset="0"/>
              </a:defRPr>
            </a:lvl2pPr>
            <a:lvl3pPr marL="1143000" indent="-228600">
              <a:defRPr sz="2000">
                <a:solidFill>
                  <a:srgbClr val="FFFF66"/>
                </a:solidFill>
                <a:latin typeface="Tahoma" pitchFamily="34" charset="0"/>
              </a:defRPr>
            </a:lvl3pPr>
            <a:lvl4pPr marL="1600200" indent="-228600">
              <a:defRPr sz="2000">
                <a:solidFill>
                  <a:srgbClr val="FFFF66"/>
                </a:solidFill>
                <a:latin typeface="Tahoma" pitchFamily="34" charset="0"/>
              </a:defRPr>
            </a:lvl4pPr>
            <a:lvl5pPr marL="2057400" indent="-228600">
              <a:defRPr sz="2000">
                <a:solidFill>
                  <a:srgbClr val="FFFF66"/>
                </a:solidFill>
                <a:latin typeface="Tahoma" pitchFamily="34" charset="0"/>
              </a:defRPr>
            </a:lvl5pPr>
            <a:lvl6pPr marL="2514600" indent="-228600" eaLnBrk="0" fontAlgn="base" hangingPunct="0">
              <a:spcBef>
                <a:spcPct val="0"/>
              </a:spcBef>
              <a:spcAft>
                <a:spcPct val="0"/>
              </a:spcAft>
              <a:defRPr sz="2000">
                <a:solidFill>
                  <a:srgbClr val="FFFF66"/>
                </a:solidFill>
                <a:latin typeface="Tahoma" pitchFamily="34" charset="0"/>
              </a:defRPr>
            </a:lvl6pPr>
            <a:lvl7pPr marL="2971800" indent="-228600" eaLnBrk="0" fontAlgn="base" hangingPunct="0">
              <a:spcBef>
                <a:spcPct val="0"/>
              </a:spcBef>
              <a:spcAft>
                <a:spcPct val="0"/>
              </a:spcAft>
              <a:defRPr sz="2000">
                <a:solidFill>
                  <a:srgbClr val="FFFF66"/>
                </a:solidFill>
                <a:latin typeface="Tahoma" pitchFamily="34" charset="0"/>
              </a:defRPr>
            </a:lvl7pPr>
            <a:lvl8pPr marL="3429000" indent="-228600" eaLnBrk="0" fontAlgn="base" hangingPunct="0">
              <a:spcBef>
                <a:spcPct val="0"/>
              </a:spcBef>
              <a:spcAft>
                <a:spcPct val="0"/>
              </a:spcAft>
              <a:defRPr sz="2000">
                <a:solidFill>
                  <a:srgbClr val="FFFF66"/>
                </a:solidFill>
                <a:latin typeface="Tahoma" pitchFamily="34" charset="0"/>
              </a:defRPr>
            </a:lvl8pPr>
            <a:lvl9pPr marL="3886200" indent="-228600" eaLnBrk="0" fontAlgn="base" hangingPunct="0">
              <a:spcBef>
                <a:spcPct val="0"/>
              </a:spcBef>
              <a:spcAft>
                <a:spcPct val="0"/>
              </a:spcAft>
              <a:defRPr sz="2000">
                <a:solidFill>
                  <a:srgbClr val="FFFF66"/>
                </a:solidFill>
                <a:latin typeface="Tahoma" pitchFamily="34" charset="0"/>
              </a:defRPr>
            </a:lvl9pPr>
          </a:lstStyle>
          <a:p>
            <a:r>
              <a:rPr lang="en-GB" sz="1800">
                <a:solidFill>
                  <a:schemeClr val="tx1"/>
                </a:solidFill>
              </a:rPr>
              <a:t>Rate ratios of incident diabetes in relation </a:t>
            </a:r>
          </a:p>
          <a:p>
            <a:r>
              <a:rPr lang="en-GB" sz="1800">
                <a:solidFill>
                  <a:schemeClr val="tx1"/>
                </a:solidFill>
              </a:rPr>
              <a:t>to the no. of different APs as modelled in</a:t>
            </a:r>
          </a:p>
          <a:p>
            <a:r>
              <a:rPr lang="en-GB" sz="1800">
                <a:solidFill>
                  <a:schemeClr val="tx1"/>
                </a:solidFill>
              </a:rPr>
              <a:t>a Poisson regression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FFFF66"/>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FFFF66"/>
            </a:solidFill>
            <a:effectLst/>
            <a:latin typeface="Tahoma" pitchFamily="34"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Files\MSOffice\Templates\Presentation Designs\Contemporary Portrait.pot</Template>
  <TotalTime>5089</TotalTime>
  <Words>6757</Words>
  <Application>Microsoft Office PowerPoint</Application>
  <PresentationFormat>On-screen Show (4:3)</PresentationFormat>
  <Paragraphs>1368</Paragraphs>
  <Slides>106</Slides>
  <Notes>54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22" baseType="lpstr">
      <vt:lpstr>Tahoma</vt:lpstr>
      <vt:lpstr>Arial</vt:lpstr>
      <vt:lpstr>Arial Black</vt:lpstr>
      <vt:lpstr>Monotype Sorts</vt:lpstr>
      <vt:lpstr>Times New Roman</vt:lpstr>
      <vt:lpstr>Symbol</vt:lpstr>
      <vt:lpstr>WP Greek Century</vt:lpstr>
      <vt:lpstr>PMingLiU</vt:lpstr>
      <vt:lpstr>SimSun</vt:lpstr>
      <vt:lpstr>Andale Mono</vt:lpstr>
      <vt:lpstr>Verdana</vt:lpstr>
      <vt:lpstr>MS PGothic</vt:lpstr>
      <vt:lpstr>MS Mincho</vt:lpstr>
      <vt:lpstr>Contemporary Portrait</vt:lpstr>
      <vt:lpstr>Microsoft Graph Chart</vt:lpstr>
      <vt:lpstr>Microsoft Excel Chart</vt:lpstr>
      <vt:lpstr>The drug treatment of schizophrenia</vt:lpstr>
      <vt:lpstr>SCHIZOPHRENIA TREATMENT GOALS</vt:lpstr>
      <vt:lpstr>PowerPoint Presentation</vt:lpstr>
      <vt:lpstr>FIRST-GENERATION ANTIPSYCHOTICS</vt:lpstr>
      <vt:lpstr>DOPAMINE PATHWAYS</vt:lpstr>
      <vt:lpstr>DOPAMINE THEORY OF SCHIZOPHRENIA</vt:lpstr>
      <vt:lpstr>DOPAMINE THEORY OF SCHIZOPHRENIA</vt:lpstr>
      <vt:lpstr>AFFINITY FOR D2 RECEPTORS &amp; CLINICAL POTENCY</vt:lpstr>
      <vt:lpstr>SECOND-GENERATION ANTIPSYCHOTICS</vt:lpstr>
      <vt:lpstr>RECEPTOR BINDING AFFINITIES OF  ANTIPSYCHOTICS</vt:lpstr>
      <vt:lpstr>RELATIONSHIP BETWEEN D2 RECEPTOR OCCUPANCY, EPS AND RESPONSE</vt:lpstr>
      <vt:lpstr>THRESHOLD OF D2 RECEPTOR OCCUPANCY</vt:lpstr>
      <vt:lpstr>FIRST-EPISODE SCHIZOPHRENIA</vt:lpstr>
      <vt:lpstr>FIRST-EPISODE SCHIZOPHRENIA</vt:lpstr>
      <vt:lpstr>3-YEAR RCT OF FIRST-EPISODE PSYCHOSIS RISPERIDONE vs HALOPERIDOL (N=555, mean age 25.4 years)</vt:lpstr>
      <vt:lpstr>EFFICACY OF SGAs AND FGAs (PRINCIPALLY HALOPERIDOL) IN THE TREATMENT OF EARLY PSYCHOSIS: META-ANALYSIS</vt:lpstr>
      <vt:lpstr>ACUTE EPISODE</vt:lpstr>
      <vt:lpstr>EFFICACY OF - AND - FLUPENTHIXOL IN SCHIZOPHRENIA</vt:lpstr>
      <vt:lpstr>ONSET OF ANTIPSYCHOTIC EFFICACY</vt:lpstr>
      <vt:lpstr>DOPAMINE, REWARD &amp; SALIENCE</vt:lpstr>
      <vt:lpstr>HYPOTHESIS LINKING DOPAMINE TO PSYCHOSIS AND ANTIPSYCHOTICS</vt:lpstr>
      <vt:lpstr>ACUTE PSYCHOTIC EPISODE </vt:lpstr>
      <vt:lpstr>PowerPoint Presentation</vt:lpstr>
      <vt:lpstr>PowerPoint Presentation</vt:lpstr>
      <vt:lpstr>META-ANALYSIS OF RCTs OF SGAs v FGAs</vt:lpstr>
      <vt:lpstr>META-ANALYSIS OF RCTs COMPARING SGAs  HEAD-TO-HEAD</vt:lpstr>
      <vt:lpstr>RELAPSE PREVENTION</vt:lpstr>
      <vt:lpstr>DOES ANTIPSYCHOTIC MEDICATION CHANGE  THE COURSE OF THE ILLNESS?</vt:lpstr>
      <vt:lpstr>RELAPSE IN SCHIZOPHRENIA</vt:lpstr>
      <vt:lpstr>PowerPoint Presentation</vt:lpstr>
      <vt:lpstr>MAINTENANCE TREATMENT OF SCHIZOPHRENIA EUROPEAN SOHO STUDY</vt:lpstr>
      <vt:lpstr>RELAPSE PREVENTION DRUG DISCONTINUATION</vt:lpstr>
      <vt:lpstr>PowerPoint Presentation</vt:lpstr>
      <vt:lpstr>PowerPoint Presentation</vt:lpstr>
      <vt:lpstr>PowerPoint Presentation</vt:lpstr>
      <vt:lpstr>PowerPoint Presentation</vt:lpstr>
      <vt:lpstr>MAINTENANCE TARGETED/INTERMITTENT TREATMENT RELAPSE AT 12 AND 24 MONTHS</vt:lpstr>
      <vt:lpstr>SGAs v FGAs: RELAPSE RATES</vt:lpstr>
      <vt:lpstr>PowerPoint Presentation</vt:lpstr>
      <vt:lpstr>Meta-analysis of 23 RCTs (n=4,5050) lasting ≥6 months, comparing SGAs with FGAs in schizophrenia</vt:lpstr>
      <vt:lpstr>EVIDENCE OF ANTIPSYCHOTIC EFFECTIVENESS</vt:lpstr>
      <vt:lpstr>PowerPoint Presentation</vt:lpstr>
      <vt:lpstr>TIME TO DISCONTINUATION FOR ANY REASON</vt:lpstr>
      <vt:lpstr>FINDINGS</vt:lpstr>
      <vt:lpstr>PowerPoint Presentation</vt:lpstr>
      <vt:lpstr>CUtLASS 1 SUMMARY OF FINDINGS</vt:lpstr>
      <vt:lpstr>PowerPoint Presentation</vt:lpstr>
      <vt:lpstr>PowerPoint Presentation</vt:lpstr>
      <vt:lpstr>TIME TO TREATMENT DISCONTINUATION BECAUSE OF ANY CAUSE (A), INSUFFICIENT EFFICACY (B), SIDE-EFFECTS (C), AND NON-ADHERENCE (D)</vt:lpstr>
      <vt:lpstr>PowerPoint Presentation</vt:lpstr>
      <vt:lpstr>PowerPoint Presentation</vt:lpstr>
      <vt:lpstr>PowerPoint Presentation</vt:lpstr>
      <vt:lpstr>PREDICTION OF RELAPSE IN SCHIZOPHRENIA</vt:lpstr>
      <vt:lpstr>SCHIZOPHRENIA: ADHERENCE TO MEDICATION</vt:lpstr>
      <vt:lpstr>PowerPoint Presentation</vt:lpstr>
      <vt:lpstr>SCHIZOPHRENIA ADHERENCE TO MEDICATION</vt:lpstr>
      <vt:lpstr>PowerPoint Presentation</vt:lpstr>
      <vt:lpstr>PowerPoint Presentation</vt:lpstr>
      <vt:lpstr>PowerPoint Presentation</vt:lpstr>
      <vt:lpstr>PowerPoint Presentation</vt:lpstr>
      <vt:lpstr>PowerPoint Presentation</vt:lpstr>
      <vt:lpstr>DEPOT/LAI USE IN UK</vt:lpstr>
      <vt:lpstr>RELAPSE PREVENTION IN SCHIZOPHRENIA: COMORBID SUBSTANCE USE</vt:lpstr>
      <vt:lpstr>PowerPoint Presentation</vt:lpstr>
      <vt:lpstr>PowerPoint Presentation</vt:lpstr>
      <vt:lpstr>MESIFOS STUDY</vt:lpstr>
      <vt:lpstr>PowerPoint Presentation</vt:lpstr>
      <vt:lpstr>RELAPSE PREVENTION: CONCLUSIONS 1</vt:lpstr>
      <vt:lpstr>RELAPSE PREVENTION: CONCLUSIONS 2</vt:lpstr>
      <vt:lpstr>CLOZAPINE</vt:lpstr>
      <vt:lpstr>CLOZAPINE  EFFICACY IN TRS</vt:lpstr>
      <vt:lpstr>PowerPoint Presentation</vt:lpstr>
      <vt:lpstr>CLOZAPINE AND NEGATIVE SYMPTOMS</vt:lpstr>
      <vt:lpstr>PowerPoint Presentation</vt:lpstr>
      <vt:lpstr>CLOZAPINE</vt:lpstr>
      <vt:lpstr>ADEQUATE TRIAL OF CLOZAPINE</vt:lpstr>
      <vt:lpstr>PowerPoint Presentation</vt:lpstr>
      <vt:lpstr>ADEQUATE TRIAL OF CLOZAPINE</vt:lpstr>
      <vt:lpstr>ANTIPSYCHOTIC SIDE EFFECTS</vt:lpstr>
      <vt:lpstr>CLINICAL IMPACT OF SIDE EFFECTS</vt:lpstr>
      <vt:lpstr>RANGE OF ANTIPSYCHOTIC SIDE EFFECTS</vt:lpstr>
      <vt:lpstr>PowerPoint Presentation</vt:lpstr>
      <vt:lpstr>PowerPoint Presentation</vt:lpstr>
      <vt:lpstr>ANTIPSYCHOTIC-INDUCED  MOVEMENT DISORDER</vt:lpstr>
      <vt:lpstr>DRUG-INDUCED PARKINSONISM</vt:lpstr>
      <vt:lpstr>AKATHISIA SUBJECTIVE REPORT</vt:lpstr>
      <vt:lpstr>AKATHISIA OBJECTIVE FEATURES</vt:lpstr>
      <vt:lpstr>AKATHISIA CLINICAL IMPLICATIONS</vt:lpstr>
      <vt:lpstr>ACUTE DRUG-INDUCED DYSTONIA</vt:lpstr>
      <vt:lpstr>TARDIVE DYSKINESIA</vt:lpstr>
      <vt:lpstr>TARDIVE DYSKINESIA DISABILITY</vt:lpstr>
      <vt:lpstr>EPS LIABILITY AND POSSIBLE RECEPTOR MECHANISMS OF CURRENT SGAs</vt:lpstr>
      <vt:lpstr>PREDICTION OF SIDE EFFECTS FROM RECEPTOR BINDING AFFINITIES</vt:lpstr>
      <vt:lpstr>CVD RISK FACTORS IN PEOPLE WITH SMI</vt:lpstr>
      <vt:lpstr>FGAs V. SGAs AND RISK FOR DIABETES IN SCHIZOPHRENIA</vt:lpstr>
      <vt:lpstr>SCHIZOPHRENIA METABOLIC SYNDROME</vt:lpstr>
      <vt:lpstr>ANTIPSYCHOTICS AND WEIGHT GAIN</vt:lpstr>
      <vt:lpstr>FGAs V. SGAs AND RISK FOR DIABETES IN SCHIZOPHRENIA</vt:lpstr>
      <vt:lpstr>AP POLYPHARMACY AND DIABETES</vt:lpstr>
      <vt:lpstr>ANTIPSYCHOTICS &amp; SUDDEN UNEXPECTED DEATH: POTENTIAL CAUSES</vt:lpstr>
      <vt:lpstr>PowerPoint Presentation</vt:lpstr>
      <vt:lpstr>PowerPoint Presentation</vt:lpstr>
      <vt:lpstr>FACTORS ASSOCIATED WITH QTc PROLONGATION </vt:lpstr>
      <vt:lpstr>CARDIAC SIDE EFFECTS QTc PROLONGATION</vt:lpstr>
      <vt:lpstr>QT INTERVAL PROLONGATION WITH ANTIPSYCHOTIC DRUGS</vt:lpstr>
      <vt:lpstr>CARDIAC SIDE EFFECTS QTc PROLONGATION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Comorbid substance use in schizophrenia</dc:title>
  <dc:creator>Preferred Customer</dc:creator>
  <cp:lastModifiedBy>Shiel, Nuala</cp:lastModifiedBy>
  <cp:revision>1229</cp:revision>
  <cp:lastPrinted>2001-05-23T22:03:42Z</cp:lastPrinted>
  <dcterms:created xsi:type="dcterms:W3CDTF">1995-06-17T23:31:02Z</dcterms:created>
  <dcterms:modified xsi:type="dcterms:W3CDTF">2013-01-15T08:55:22Z</dcterms:modified>
</cp:coreProperties>
</file>