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6" r:id="rId2"/>
    <p:sldId id="320" r:id="rId3"/>
    <p:sldId id="322" r:id="rId4"/>
    <p:sldId id="327" r:id="rId5"/>
    <p:sldId id="326" r:id="rId6"/>
    <p:sldId id="325" r:id="rId7"/>
    <p:sldId id="328" r:id="rId8"/>
    <p:sldId id="323" r:id="rId9"/>
    <p:sldId id="324" r:id="rId10"/>
    <p:sldId id="329" r:id="rId11"/>
    <p:sldId id="331" r:id="rId12"/>
    <p:sldId id="332" r:id="rId13"/>
    <p:sldId id="333" r:id="rId14"/>
    <p:sldId id="257" r:id="rId15"/>
    <p:sldId id="258" r:id="rId16"/>
    <p:sldId id="334" r:id="rId17"/>
    <p:sldId id="336" r:id="rId18"/>
    <p:sldId id="259" r:id="rId19"/>
    <p:sldId id="260" r:id="rId20"/>
    <p:sldId id="263" r:id="rId21"/>
    <p:sldId id="321" r:id="rId22"/>
    <p:sldId id="282" r:id="rId23"/>
    <p:sldId id="268" r:id="rId24"/>
    <p:sldId id="264" r:id="rId25"/>
    <p:sldId id="265" r:id="rId26"/>
    <p:sldId id="283" r:id="rId27"/>
    <p:sldId id="269" r:id="rId28"/>
    <p:sldId id="270" r:id="rId29"/>
    <p:sldId id="271" r:id="rId30"/>
    <p:sldId id="272" r:id="rId31"/>
    <p:sldId id="273" r:id="rId32"/>
    <p:sldId id="274" r:id="rId33"/>
    <p:sldId id="279" r:id="rId34"/>
    <p:sldId id="275" r:id="rId35"/>
    <p:sldId id="277" r:id="rId36"/>
    <p:sldId id="278" r:id="rId37"/>
    <p:sldId id="276" r:id="rId38"/>
    <p:sldId id="281" r:id="rId39"/>
    <p:sldId id="286" r:id="rId40"/>
    <p:sldId id="284" r:id="rId41"/>
    <p:sldId id="299" r:id="rId42"/>
    <p:sldId id="300" r:id="rId43"/>
    <p:sldId id="301" r:id="rId44"/>
    <p:sldId id="302" r:id="rId45"/>
    <p:sldId id="303" r:id="rId46"/>
    <p:sldId id="319" r:id="rId47"/>
    <p:sldId id="304" r:id="rId48"/>
    <p:sldId id="305" r:id="rId49"/>
    <p:sldId id="306" r:id="rId50"/>
    <p:sldId id="317" r:id="rId51"/>
    <p:sldId id="307" r:id="rId52"/>
    <p:sldId id="308" r:id="rId53"/>
    <p:sldId id="309" r:id="rId54"/>
    <p:sldId id="310" r:id="rId55"/>
    <p:sldId id="311" r:id="rId56"/>
    <p:sldId id="312" r:id="rId57"/>
    <p:sldId id="313" r:id="rId58"/>
    <p:sldId id="314" r:id="rId59"/>
    <p:sldId id="315" r:id="rId60"/>
    <p:sldId id="316" r:id="rId61"/>
    <p:sldId id="318" r:id="rId62"/>
  </p:sldIdLst>
  <p:sldSz cx="9144000" cy="6858000" type="screen4x3"/>
  <p:notesSz cx="6797675" cy="9926638"/>
  <p:defaultTextStyle>
    <a:defPPr>
      <a:defRPr lang="en-GB"/>
    </a:defPPr>
    <a:lvl1pPr algn="l" rtl="0" fontAlgn="base">
      <a:spcBef>
        <a:spcPct val="0"/>
      </a:spcBef>
      <a:spcAft>
        <a:spcPct val="0"/>
      </a:spcAft>
      <a:defRPr sz="40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40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40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40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40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40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40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40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40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CC00"/>
    <a:srgbClr val="0099CC"/>
    <a:srgbClr val="3366FF"/>
    <a:srgbClr val="FF0000"/>
    <a:srgbClr val="000066"/>
    <a:srgbClr val="FFCC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dirty="0"/>
              <a:t>New psychoactive substances across EU</a:t>
            </a:r>
          </a:p>
        </c:rich>
      </c:tx>
      <c:overlay val="0"/>
    </c:title>
    <c:autoTitleDeleted val="0"/>
    <c:plotArea>
      <c:layout/>
      <c:barChart>
        <c:barDir val="col"/>
        <c:grouping val="clustered"/>
        <c:varyColors val="0"/>
        <c:ser>
          <c:idx val="0"/>
          <c:order val="0"/>
          <c:invertIfNegative val="0"/>
          <c:dLbls>
            <c:txPr>
              <a:bodyPr/>
              <a:lstStyle/>
              <a:p>
                <a:pPr>
                  <a:defRPr sz="3200" b="1"/>
                </a:pPr>
                <a:endParaRPr lang="en-US"/>
              </a:p>
            </c:txPr>
            <c:showLegendKey val="0"/>
            <c:showVal val="1"/>
            <c:showCatName val="0"/>
            <c:showSerName val="0"/>
            <c:showPercent val="0"/>
            <c:showBubbleSize val="0"/>
            <c:showLeaderLines val="0"/>
          </c:dLbls>
          <c:val>
            <c:numRef>
              <c:f>Sheet1!$B$2:$B$4</c:f>
              <c:numCache>
                <c:formatCode>General</c:formatCode>
                <c:ptCount val="3"/>
                <c:pt idx="0">
                  <c:v>24</c:v>
                </c:pt>
                <c:pt idx="1">
                  <c:v>41</c:v>
                </c:pt>
                <c:pt idx="2">
                  <c:v>49</c:v>
                </c:pt>
              </c:numCache>
            </c:numRef>
          </c:val>
        </c:ser>
        <c:dLbls>
          <c:showLegendKey val="0"/>
          <c:showVal val="1"/>
          <c:showCatName val="0"/>
          <c:showSerName val="0"/>
          <c:showPercent val="0"/>
          <c:showBubbleSize val="0"/>
        </c:dLbls>
        <c:gapWidth val="150"/>
        <c:axId val="213067264"/>
        <c:axId val="213069184"/>
      </c:barChart>
      <c:catAx>
        <c:axId val="213067264"/>
        <c:scaling>
          <c:orientation val="minMax"/>
        </c:scaling>
        <c:delete val="1"/>
        <c:axPos val="b"/>
        <c:title>
          <c:tx>
            <c:rich>
              <a:bodyPr/>
              <a:lstStyle/>
              <a:p>
                <a:pPr>
                  <a:defRPr/>
                </a:pPr>
                <a:r>
                  <a:rPr lang="en-US" dirty="0"/>
                  <a:t>2009                                        2010                                         2011</a:t>
                </a:r>
              </a:p>
            </c:rich>
          </c:tx>
          <c:overlay val="0"/>
        </c:title>
        <c:majorTickMark val="out"/>
        <c:minorTickMark val="none"/>
        <c:tickLblPos val="nextTo"/>
        <c:crossAx val="213069184"/>
        <c:crosses val="autoZero"/>
        <c:auto val="1"/>
        <c:lblAlgn val="ctr"/>
        <c:lblOffset val="100"/>
        <c:noMultiLvlLbl val="0"/>
      </c:catAx>
      <c:valAx>
        <c:axId val="213069184"/>
        <c:scaling>
          <c:orientation val="minMax"/>
        </c:scaling>
        <c:delete val="0"/>
        <c:axPos val="l"/>
        <c:majorGridlines/>
        <c:numFmt formatCode="General" sourceLinked="1"/>
        <c:majorTickMark val="out"/>
        <c:minorTickMark val="none"/>
        <c:tickLblPos val="nextTo"/>
        <c:crossAx val="21306726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sz="3200"/>
            </a:pPr>
            <a:r>
              <a:rPr lang="en-US" sz="3200" dirty="0"/>
              <a:t>Online sites selling NPS across EU</a:t>
            </a:r>
          </a:p>
        </c:rich>
      </c:tx>
      <c:overlay val="0"/>
    </c:title>
    <c:autoTitleDeleted val="0"/>
    <c:plotArea>
      <c:layout/>
      <c:barChart>
        <c:barDir val="col"/>
        <c:grouping val="clustered"/>
        <c:varyColors val="0"/>
        <c:ser>
          <c:idx val="0"/>
          <c:order val="0"/>
          <c:invertIfNegative val="0"/>
          <c:dLbls>
            <c:txPr>
              <a:bodyPr/>
              <a:lstStyle/>
              <a:p>
                <a:pPr>
                  <a:defRPr sz="3200" b="1"/>
                </a:pPr>
                <a:endParaRPr lang="en-US"/>
              </a:p>
            </c:txPr>
            <c:showLegendKey val="0"/>
            <c:showVal val="1"/>
            <c:showCatName val="0"/>
            <c:showSerName val="0"/>
            <c:showPercent val="0"/>
            <c:showBubbleSize val="0"/>
            <c:showLeaderLines val="0"/>
          </c:dLbls>
          <c:val>
            <c:numRef>
              <c:f>Sheet1!$B$6:$B$7</c:f>
              <c:numCache>
                <c:formatCode>General</c:formatCode>
                <c:ptCount val="2"/>
                <c:pt idx="0">
                  <c:v>314</c:v>
                </c:pt>
                <c:pt idx="1">
                  <c:v>690</c:v>
                </c:pt>
              </c:numCache>
            </c:numRef>
          </c:val>
        </c:ser>
        <c:dLbls>
          <c:showLegendKey val="0"/>
          <c:showVal val="1"/>
          <c:showCatName val="0"/>
          <c:showSerName val="0"/>
          <c:showPercent val="0"/>
          <c:showBubbleSize val="0"/>
        </c:dLbls>
        <c:gapWidth val="150"/>
        <c:axId val="213116032"/>
        <c:axId val="213117952"/>
      </c:barChart>
      <c:catAx>
        <c:axId val="213116032"/>
        <c:scaling>
          <c:orientation val="minMax"/>
        </c:scaling>
        <c:delete val="1"/>
        <c:axPos val="b"/>
        <c:title>
          <c:tx>
            <c:rich>
              <a:bodyPr/>
              <a:lstStyle/>
              <a:p>
                <a:pPr>
                  <a:defRPr/>
                </a:pPr>
                <a:r>
                  <a:rPr lang="en-US" dirty="0"/>
                  <a:t> 2010                                                                 2011</a:t>
                </a:r>
              </a:p>
            </c:rich>
          </c:tx>
          <c:overlay val="0"/>
        </c:title>
        <c:majorTickMark val="out"/>
        <c:minorTickMark val="none"/>
        <c:tickLblPos val="nextTo"/>
        <c:crossAx val="213117952"/>
        <c:crosses val="autoZero"/>
        <c:auto val="1"/>
        <c:lblAlgn val="ctr"/>
        <c:lblOffset val="100"/>
        <c:noMultiLvlLbl val="0"/>
      </c:catAx>
      <c:valAx>
        <c:axId val="213117952"/>
        <c:scaling>
          <c:orientation val="minMax"/>
        </c:scaling>
        <c:delete val="0"/>
        <c:axPos val="l"/>
        <c:majorGridlines/>
        <c:numFmt formatCode="General" sourceLinked="1"/>
        <c:majorTickMark val="out"/>
        <c:minorTickMark val="none"/>
        <c:tickLblPos val="nextTo"/>
        <c:crossAx val="21311603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mn-ea"/>
              </a:defRPr>
            </a:lvl1pPr>
          </a:lstStyle>
          <a:p>
            <a:pPr>
              <a:defRPr/>
            </a:pPr>
            <a:endParaRPr lang="en-GB"/>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mn-ea"/>
              </a:defRPr>
            </a:lvl1pPr>
          </a:lstStyle>
          <a:p>
            <a:pPr>
              <a:defRPr/>
            </a:pPr>
            <a:endParaRPr lang="en-GB"/>
          </a:p>
        </p:txBody>
      </p:sp>
      <p:sp>
        <p:nvSpPr>
          <p:cNvPr id="922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mn-ea"/>
              </a:defRPr>
            </a:lvl1pPr>
          </a:lstStyle>
          <a:p>
            <a:pPr>
              <a:defRPr/>
            </a:pPr>
            <a:endParaRPr lang="en-GB"/>
          </a:p>
        </p:txBody>
      </p:sp>
      <p:sp>
        <p:nvSpPr>
          <p:cNvPr id="922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DA7880B-6094-4ECA-B36F-22AA8262E9C5}" type="slidenum">
              <a:rPr lang="en-GB"/>
              <a:pPr>
                <a:defRPr/>
              </a:pPr>
              <a:t>‹#›</a:t>
            </a:fld>
            <a:endParaRPr lang="en-GB"/>
          </a:p>
        </p:txBody>
      </p:sp>
    </p:spTree>
    <p:extLst>
      <p:ext uri="{BB962C8B-B14F-4D97-AF65-F5344CB8AC3E}">
        <p14:creationId xmlns:p14="http://schemas.microsoft.com/office/powerpoint/2010/main" val="10969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4"/>
          <p:cNvSpPr>
            <a:spLocks noChangeArrowheads="1" noTextEdit="1"/>
          </p:cNvSpPr>
          <p:nvPr>
            <p:ph type="sldImg" idx="2"/>
          </p:nvPr>
        </p:nvSpPr>
        <p:spPr bwMode="auto">
          <a:xfrm>
            <a:off x="1639888" y="381000"/>
            <a:ext cx="3517900" cy="2638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533400" y="3200400"/>
            <a:ext cx="5715000" cy="647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839922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6"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pitchFamily="-106"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6"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6"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6"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solidFill>
            <a:srgbClr val="FFFFFF"/>
          </a:solidFill>
          <a:ln/>
        </p:spPr>
      </p:sp>
      <p:sp>
        <p:nvSpPr>
          <p:cNvPr id="65539" name="Rectangle 3"/>
          <p:cNvSpPr>
            <a:spLocks noChangeArrowheads="1"/>
          </p:cNvSpPr>
          <p:nvPr>
            <p:ph type="body" idx="1"/>
          </p:nvPr>
        </p:nvSpPr>
        <p:spPr>
          <a:xfrm>
            <a:off x="906463" y="4714875"/>
            <a:ext cx="4984750" cy="4467225"/>
          </a:xfrm>
          <a:solidFill>
            <a:srgbClr val="FFFFFF"/>
          </a:solidFill>
          <a:ln>
            <a:solidFill>
              <a:srgbClr val="000000"/>
            </a:solidFill>
          </a:ln>
        </p:spPr>
        <p:txBody>
          <a:bodyPr/>
          <a:lstStyle/>
          <a:p>
            <a:pPr eaLnBrk="1" hangingPunct="1">
              <a:spcBef>
                <a:spcPct val="0"/>
              </a:spcBef>
            </a:pPr>
            <a:r>
              <a:rPr lang="en-US" sz="1400" b="1" smtClean="0">
                <a:latin typeface="Times New Roman" pitchFamily="18" charset="0"/>
              </a:rPr>
              <a:t>Slide 11:  The reward pathway</a:t>
            </a:r>
            <a:endParaRPr lang="en-US" sz="1400" smtClean="0">
              <a:latin typeface="Times New Roman" pitchFamily="18" charset="0"/>
            </a:endParaRPr>
          </a:p>
          <a:p>
            <a:pPr eaLnBrk="1" hangingPunct="1">
              <a:spcBef>
                <a:spcPct val="0"/>
              </a:spcBef>
            </a:pPr>
            <a:r>
              <a:rPr lang="en-US" sz="1400" smtClean="0">
                <a:latin typeface="Times New Roman" pitchFamily="18" charset="0"/>
              </a:rPr>
              <a:t>Tell your audience that this is a view of the brain cut down the middle.  An important part of the reward pathway is shown and the major structures are highlighted:  the ventral tegmental area (VTA), the nucleus accumbens, and the prefrontal cortex.  The VTA is connected to both the nucleus accumbens and the prefrontal cortex via this pathway and it sends information to these structures via its neurons.  The neurons of the VTA contain the neurotransmitter dopamine, which is released in the nucleus accumbens and in the prefrontal cortex (point to each of these structures). Reiterate that this pathway is activated by a rewarding stimulus.  [Note: the pathway shown here is not the only pathway activated by rewards, other structures are involved too, but only this part of the pathway is shown for simplicity.]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CONSIDERING FIRST THE GAY AND BISEXUAL COMMUNITY……</a:t>
            </a:r>
          </a:p>
        </p:txBody>
      </p:sp>
      <p:sp>
        <p:nvSpPr>
          <p:cNvPr id="66564"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fld id="{CDE4038A-DC54-4912-BB5D-3E59B4229661}" type="slidenum">
              <a:rPr lang="en-US">
                <a:latin typeface="Arial" charset="0"/>
              </a:rPr>
              <a:pPr eaLnBrk="1" hangingPunct="1"/>
              <a:t>52</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Times New Roman" pitchFamily="18" charset="0"/>
              </a:rPr>
              <a:t>CONSIDERING HETEROSEXUAL CLUB DRUG USERS</a:t>
            </a:r>
          </a:p>
        </p:txBody>
      </p:sp>
      <p:sp>
        <p:nvSpPr>
          <p:cNvPr id="67588" name="Slide Number Placeholder 3"/>
          <p:cNvSpPr>
            <a:spLocks noGrp="1"/>
          </p:cNvSpPr>
          <p:nvPr>
            <p:ph type="sldNum" sz="quarter" idx="429496729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fld id="{17CE293E-E084-415C-85E0-33348A838249}" type="slidenum">
              <a:rPr lang="en-US">
                <a:latin typeface="Arial" charset="0"/>
              </a:rPr>
              <a:pPr eaLnBrk="1" hangingPunct="1"/>
              <a:t>53</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96972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58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00250" cy="35274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71500" y="381000"/>
            <a:ext cx="5848350" cy="35274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0269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381000"/>
            <a:ext cx="8001000" cy="10668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571500" y="1676400"/>
            <a:ext cx="3924300" cy="10398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76400"/>
            <a:ext cx="3924300" cy="10398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571500" y="2868613"/>
            <a:ext cx="8001000" cy="103981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3701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1500" y="381000"/>
            <a:ext cx="8001000" cy="35274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1293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1500" y="381000"/>
            <a:ext cx="8001000" cy="10668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571500" y="1676400"/>
            <a:ext cx="8001000" cy="2232025"/>
          </a:xfrm>
        </p:spPr>
        <p:txBody>
          <a:bodyPr/>
          <a:lstStyle/>
          <a:p>
            <a:pPr lvl="0"/>
            <a:endParaRPr lang="en-US" noProof="0" smtClean="0"/>
          </a:p>
        </p:txBody>
      </p:sp>
    </p:spTree>
    <p:extLst>
      <p:ext uri="{BB962C8B-B14F-4D97-AF65-F5344CB8AC3E}">
        <p14:creationId xmlns:p14="http://schemas.microsoft.com/office/powerpoint/2010/main" val="40666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6017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64837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71500" y="1676400"/>
            <a:ext cx="392430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76400"/>
            <a:ext cx="3924300" cy="223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3827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4512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11630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77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37370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19619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1500" y="3810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71500" y="1676400"/>
            <a:ext cx="8001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Picture 7" descr="J:\Logos\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6248400"/>
            <a:ext cx="4337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5"/>
          <p:cNvSpPr>
            <a:spLocks noChangeArrowheads="1"/>
          </p:cNvSpPr>
          <p:nvPr/>
        </p:nvSpPr>
        <p:spPr bwMode="auto">
          <a:xfrm>
            <a:off x="0" y="0"/>
            <a:ext cx="1828800" cy="2746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0" name="Rectangle 16"/>
          <p:cNvSpPr>
            <a:spLocks noChangeArrowheads="1"/>
          </p:cNvSpPr>
          <p:nvPr/>
        </p:nvSpPr>
        <p:spPr bwMode="auto">
          <a:xfrm>
            <a:off x="1828800" y="0"/>
            <a:ext cx="1828800" cy="2746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1" name="Rectangle 17"/>
          <p:cNvSpPr>
            <a:spLocks noChangeArrowheads="1"/>
          </p:cNvSpPr>
          <p:nvPr/>
        </p:nvSpPr>
        <p:spPr bwMode="auto">
          <a:xfrm>
            <a:off x="3657600" y="0"/>
            <a:ext cx="1828800" cy="2746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18"/>
          <p:cNvSpPr>
            <a:spLocks noChangeArrowheads="1"/>
          </p:cNvSpPr>
          <p:nvPr/>
        </p:nvSpPr>
        <p:spPr bwMode="auto">
          <a:xfrm>
            <a:off x="5486400" y="0"/>
            <a:ext cx="1828800" cy="2746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19"/>
          <p:cNvSpPr>
            <a:spLocks noChangeArrowheads="1"/>
          </p:cNvSpPr>
          <p:nvPr/>
        </p:nvSpPr>
        <p:spPr bwMode="auto">
          <a:xfrm>
            <a:off x="7315200" y="0"/>
            <a:ext cx="1828800" cy="27463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3600" b="1">
          <a:solidFill>
            <a:srgbClr val="000066"/>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3600" b="1">
          <a:solidFill>
            <a:srgbClr val="000066"/>
          </a:solidFill>
          <a:latin typeface="Arial" pitchFamily="-106" charset="0"/>
          <a:ea typeface="MS PGothic" pitchFamily="34" charset="-128"/>
          <a:cs typeface="ＭＳ Ｐゴシック" pitchFamily="-106" charset="-128"/>
        </a:defRPr>
      </a:lvl2pPr>
      <a:lvl3pPr algn="ctr" rtl="0" eaLnBrk="0" fontAlgn="base" hangingPunct="0">
        <a:spcBef>
          <a:spcPct val="0"/>
        </a:spcBef>
        <a:spcAft>
          <a:spcPct val="0"/>
        </a:spcAft>
        <a:defRPr sz="3600" b="1">
          <a:solidFill>
            <a:srgbClr val="000066"/>
          </a:solidFill>
          <a:latin typeface="Arial" pitchFamily="-106" charset="0"/>
          <a:ea typeface="MS PGothic" pitchFamily="34" charset="-128"/>
          <a:cs typeface="ＭＳ Ｐゴシック" pitchFamily="-106" charset="-128"/>
        </a:defRPr>
      </a:lvl3pPr>
      <a:lvl4pPr algn="ctr" rtl="0" eaLnBrk="0" fontAlgn="base" hangingPunct="0">
        <a:spcBef>
          <a:spcPct val="0"/>
        </a:spcBef>
        <a:spcAft>
          <a:spcPct val="0"/>
        </a:spcAft>
        <a:defRPr sz="3600" b="1">
          <a:solidFill>
            <a:srgbClr val="000066"/>
          </a:solidFill>
          <a:latin typeface="Arial" pitchFamily="-106" charset="0"/>
          <a:ea typeface="MS PGothic" pitchFamily="34" charset="-128"/>
          <a:cs typeface="ＭＳ Ｐゴシック" pitchFamily="-106" charset="-128"/>
        </a:defRPr>
      </a:lvl4pPr>
      <a:lvl5pPr algn="ctr" rtl="0" eaLnBrk="0" fontAlgn="base" hangingPunct="0">
        <a:spcBef>
          <a:spcPct val="0"/>
        </a:spcBef>
        <a:spcAft>
          <a:spcPct val="0"/>
        </a:spcAft>
        <a:defRPr sz="3600" b="1">
          <a:solidFill>
            <a:srgbClr val="000066"/>
          </a:solidFill>
          <a:latin typeface="Arial" pitchFamily="-106" charset="0"/>
          <a:ea typeface="MS PGothic" pitchFamily="34" charset="-128"/>
          <a:cs typeface="ＭＳ Ｐゴシック" pitchFamily="-106" charset="-128"/>
        </a:defRPr>
      </a:lvl5pPr>
      <a:lvl6pPr marL="457200" algn="ctr" rtl="0" fontAlgn="base">
        <a:spcBef>
          <a:spcPct val="0"/>
        </a:spcBef>
        <a:spcAft>
          <a:spcPct val="0"/>
        </a:spcAft>
        <a:defRPr sz="3600" b="1">
          <a:solidFill>
            <a:srgbClr val="000066"/>
          </a:solidFill>
          <a:latin typeface="Arial" pitchFamily="-106" charset="0"/>
        </a:defRPr>
      </a:lvl6pPr>
      <a:lvl7pPr marL="914400" algn="ctr" rtl="0" fontAlgn="base">
        <a:spcBef>
          <a:spcPct val="0"/>
        </a:spcBef>
        <a:spcAft>
          <a:spcPct val="0"/>
        </a:spcAft>
        <a:defRPr sz="3600" b="1">
          <a:solidFill>
            <a:srgbClr val="000066"/>
          </a:solidFill>
          <a:latin typeface="Arial" pitchFamily="-106" charset="0"/>
        </a:defRPr>
      </a:lvl7pPr>
      <a:lvl8pPr marL="1371600" algn="ctr" rtl="0" fontAlgn="base">
        <a:spcBef>
          <a:spcPct val="0"/>
        </a:spcBef>
        <a:spcAft>
          <a:spcPct val="0"/>
        </a:spcAft>
        <a:defRPr sz="3600" b="1">
          <a:solidFill>
            <a:srgbClr val="000066"/>
          </a:solidFill>
          <a:latin typeface="Arial" pitchFamily="-106" charset="0"/>
        </a:defRPr>
      </a:lvl8pPr>
      <a:lvl9pPr marL="1828800" algn="ctr" rtl="0" fontAlgn="base">
        <a:spcBef>
          <a:spcPct val="0"/>
        </a:spcBef>
        <a:spcAft>
          <a:spcPct val="0"/>
        </a:spcAft>
        <a:defRPr sz="3600" b="1">
          <a:solidFill>
            <a:srgbClr val="000066"/>
          </a:solidFill>
          <a:latin typeface="Arial" pitchFamily="-106" charset="0"/>
        </a:defRPr>
      </a:lvl9pPr>
    </p:titleStyle>
    <p:bodyStyle>
      <a:lvl1pPr marL="342900" indent="-342900" algn="l" rtl="0" eaLnBrk="0" fontAlgn="base" hangingPunct="0">
        <a:spcBef>
          <a:spcPct val="20000"/>
        </a:spcBef>
        <a:spcAft>
          <a:spcPct val="20000"/>
        </a:spcAft>
        <a:buClr>
          <a:srgbClr val="000066"/>
        </a:buClr>
        <a:buFont typeface="Wingdings" pitchFamily="2" charset="2"/>
        <a:buChar char="§"/>
        <a:defRPr sz="2400">
          <a:solidFill>
            <a:srgbClr val="000066"/>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20000"/>
        </a:spcAft>
        <a:buClr>
          <a:srgbClr val="000066"/>
        </a:buClr>
        <a:buChar char="–"/>
        <a:defRPr sz="2000">
          <a:solidFill>
            <a:srgbClr val="000066"/>
          </a:solidFill>
          <a:latin typeface="+mn-lt"/>
          <a:ea typeface="MS PGothic" pitchFamily="34" charset="-128"/>
        </a:defRPr>
      </a:lvl2pPr>
      <a:lvl3pPr marL="1143000" indent="-228600" algn="l" rtl="0" eaLnBrk="0" fontAlgn="base" hangingPunct="0">
        <a:spcBef>
          <a:spcPct val="20000"/>
        </a:spcBef>
        <a:spcAft>
          <a:spcPct val="20000"/>
        </a:spcAft>
        <a:buClr>
          <a:srgbClr val="000066"/>
        </a:buClr>
        <a:buChar char="•"/>
        <a:defRPr sz="2000">
          <a:solidFill>
            <a:srgbClr val="000066"/>
          </a:solidFill>
          <a:latin typeface="+mn-lt"/>
          <a:ea typeface="MS PGothic" pitchFamily="34" charset="-128"/>
        </a:defRPr>
      </a:lvl3pPr>
      <a:lvl4pPr marL="1600200" indent="-228600" algn="l" rtl="0" eaLnBrk="0" fontAlgn="base" hangingPunct="0">
        <a:spcBef>
          <a:spcPct val="20000"/>
        </a:spcBef>
        <a:spcAft>
          <a:spcPct val="20000"/>
        </a:spcAft>
        <a:buClr>
          <a:srgbClr val="000066"/>
        </a:buClr>
        <a:buChar char="–"/>
        <a:defRPr sz="2000">
          <a:solidFill>
            <a:srgbClr val="000066"/>
          </a:solidFill>
          <a:latin typeface="+mn-lt"/>
          <a:ea typeface="MS PGothic" pitchFamily="34" charset="-128"/>
        </a:defRPr>
      </a:lvl4pPr>
      <a:lvl5pPr marL="2057400" indent="-228600" algn="l" rtl="0" eaLnBrk="0" fontAlgn="base" hangingPunct="0">
        <a:spcBef>
          <a:spcPct val="20000"/>
        </a:spcBef>
        <a:spcAft>
          <a:spcPct val="20000"/>
        </a:spcAft>
        <a:buClr>
          <a:srgbClr val="000066"/>
        </a:buClr>
        <a:buChar char="»"/>
        <a:defRPr sz="2000">
          <a:solidFill>
            <a:srgbClr val="000066"/>
          </a:solidFill>
          <a:latin typeface="+mn-lt"/>
          <a:ea typeface="MS PGothic" pitchFamily="34" charset="-128"/>
        </a:defRPr>
      </a:lvl5pPr>
      <a:lvl6pPr marL="2514600" indent="-228600" algn="l" rtl="0" fontAlgn="base">
        <a:spcBef>
          <a:spcPct val="20000"/>
        </a:spcBef>
        <a:spcAft>
          <a:spcPct val="20000"/>
        </a:spcAft>
        <a:buClr>
          <a:srgbClr val="000066"/>
        </a:buClr>
        <a:buChar char="»"/>
        <a:defRPr sz="2000">
          <a:solidFill>
            <a:srgbClr val="000066"/>
          </a:solidFill>
          <a:latin typeface="+mn-lt"/>
          <a:ea typeface="ＭＳ Ｐゴシック" pitchFamily="-106" charset="-128"/>
        </a:defRPr>
      </a:lvl6pPr>
      <a:lvl7pPr marL="2971800" indent="-228600" algn="l" rtl="0" fontAlgn="base">
        <a:spcBef>
          <a:spcPct val="20000"/>
        </a:spcBef>
        <a:spcAft>
          <a:spcPct val="20000"/>
        </a:spcAft>
        <a:buClr>
          <a:srgbClr val="000066"/>
        </a:buClr>
        <a:buChar char="»"/>
        <a:defRPr sz="2000">
          <a:solidFill>
            <a:srgbClr val="000066"/>
          </a:solidFill>
          <a:latin typeface="+mn-lt"/>
          <a:ea typeface="ＭＳ Ｐゴシック" pitchFamily="-106" charset="-128"/>
        </a:defRPr>
      </a:lvl7pPr>
      <a:lvl8pPr marL="3429000" indent="-228600" algn="l" rtl="0" fontAlgn="base">
        <a:spcBef>
          <a:spcPct val="20000"/>
        </a:spcBef>
        <a:spcAft>
          <a:spcPct val="20000"/>
        </a:spcAft>
        <a:buClr>
          <a:srgbClr val="000066"/>
        </a:buClr>
        <a:buChar char="»"/>
        <a:defRPr sz="2000">
          <a:solidFill>
            <a:srgbClr val="000066"/>
          </a:solidFill>
          <a:latin typeface="+mn-lt"/>
          <a:ea typeface="ＭＳ Ｐゴシック" pitchFamily="-106" charset="-128"/>
        </a:defRPr>
      </a:lvl8pPr>
      <a:lvl9pPr marL="3886200" indent="-228600" algn="l" rtl="0" fontAlgn="base">
        <a:spcBef>
          <a:spcPct val="20000"/>
        </a:spcBef>
        <a:spcAft>
          <a:spcPct val="20000"/>
        </a:spcAft>
        <a:buClr>
          <a:srgbClr val="000066"/>
        </a:buClr>
        <a:buChar char="»"/>
        <a:defRPr sz="2000">
          <a:solidFill>
            <a:srgbClr val="000066"/>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3.bin"/><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3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Clubdrugclinic.cnwl@nhs.net" TargetMode="External"/><Relationship Id="rId2" Type="http://schemas.openxmlformats.org/officeDocument/2006/relationships/hyperlink" Target="mailto:Owen.bowdenjones@nhs.net"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www.clubdrugclini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GB" sz="4400" b="0" dirty="0" smtClean="0"/>
              <a:t>Treatment of stimulant misuse</a:t>
            </a:r>
          </a:p>
        </p:txBody>
      </p:sp>
      <p:sp>
        <p:nvSpPr>
          <p:cNvPr id="2051" name="Rectangle 3"/>
          <p:cNvSpPr>
            <a:spLocks noGrp="1" noChangeArrowheads="1"/>
          </p:cNvSpPr>
          <p:nvPr>
            <p:ph type="subTitle" idx="1"/>
          </p:nvPr>
        </p:nvSpPr>
        <p:spPr>
          <a:xfrm>
            <a:off x="1371600" y="3886200"/>
            <a:ext cx="6400800" cy="1569660"/>
          </a:xfrm>
        </p:spPr>
        <p:txBody>
          <a:bodyPr/>
          <a:lstStyle/>
          <a:p>
            <a:pPr eaLnBrk="1" hangingPunct="1"/>
            <a:r>
              <a:rPr lang="en-GB" sz="2800" dirty="0" smtClean="0"/>
              <a:t>Dr Owen Bowden-Jones</a:t>
            </a:r>
          </a:p>
          <a:p>
            <a:pPr eaLnBrk="1" hangingPunct="1"/>
            <a:r>
              <a:rPr lang="en-GB" dirty="0" smtClean="0"/>
              <a:t>Consultant Psychiatrist</a:t>
            </a:r>
          </a:p>
          <a:p>
            <a:pPr eaLnBrk="1" hangingPunct="1"/>
            <a:r>
              <a:rPr lang="en-GB" dirty="0" smtClean="0"/>
              <a:t>Chelsea and Westminster Hospital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sz="2400" smtClean="0"/>
              <a:t>Council and police to get tough over cocaine use in bars, pubs and clubs</a:t>
            </a:r>
          </a:p>
        </p:txBody>
      </p:sp>
      <p:sp>
        <p:nvSpPr>
          <p:cNvPr id="11267" name="Content Placeholder 5"/>
          <p:cNvSpPr>
            <a:spLocks noGrp="1"/>
          </p:cNvSpPr>
          <p:nvPr>
            <p:ph idx="1"/>
          </p:nvPr>
        </p:nvSpPr>
        <p:spPr/>
        <p:txBody>
          <a:bodyPr/>
          <a:lstStyle/>
          <a:p>
            <a:r>
              <a:rPr lang="en-US" sz="1200" b="1" smtClean="0"/>
              <a:t>Licensing officers from Kensington and Chelsea Council will be warning bar, pub and club managers that they need to work harder to reduce cocaine use in their premises.  The Council's licensing officers have been testing for cocaine use and </a:t>
            </a:r>
            <a:r>
              <a:rPr lang="en-US" sz="1200" smtClean="0">
                <a:solidFill>
                  <a:srgbClr val="FF0000"/>
                </a:solidFill>
              </a:rPr>
              <a:t>out of the first 41 premises they tested, all but two had traces of the drug.</a:t>
            </a:r>
            <a:r>
              <a:rPr lang="en-US" sz="1200" b="1" smtClean="0"/>
              <a:t>  The officers, accompanied by local Safer Neighbourhoods police officers, intend to visit all bars, pubs and clubs in the Royal Borough over the next six months.  Premises that tested positive for cocaine have been offered advice on how to reduce drug use. They will be revisited and retested in the coming weeks. If officers still find traces of cocaine, and the licensee has made no effort to minimise or prevent drug use, then the police may apply to the Licensing Committee to review the premises' licence.</a:t>
            </a:r>
            <a:r>
              <a:rPr lang="en-US" sz="1000" b="1" smtClean="0"/>
              <a:t>  </a:t>
            </a:r>
          </a:p>
          <a:p>
            <a:endParaRPr lang="en-US" sz="1000" b="1" smtClean="0"/>
          </a:p>
          <a:p>
            <a:endParaRPr lang="en-US" smtClean="0"/>
          </a:p>
        </p:txBody>
      </p:sp>
      <p:pic>
        <p:nvPicPr>
          <p:cNvPr id="8" name="Picture 7" descr="awvas02_la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3963" y="4243388"/>
            <a:ext cx="33289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71538" y="862013"/>
            <a:ext cx="8162925" cy="762000"/>
          </a:xfrm>
        </p:spPr>
        <p:txBody>
          <a:bodyPr/>
          <a:lstStyle/>
          <a:p>
            <a:pPr eaLnBrk="1" hangingPunct="1"/>
            <a:r>
              <a:rPr lang="en-GB" smtClean="0"/>
              <a:t>How does cocaine work ?</a:t>
            </a:r>
          </a:p>
        </p:txBody>
      </p:sp>
      <p:sp>
        <p:nvSpPr>
          <p:cNvPr id="12291" name="Rectangle 3"/>
          <p:cNvSpPr>
            <a:spLocks noGrp="1" noChangeArrowheads="1"/>
          </p:cNvSpPr>
          <p:nvPr>
            <p:ph idx="1"/>
          </p:nvPr>
        </p:nvSpPr>
        <p:spPr>
          <a:xfrm>
            <a:off x="533400" y="2057400"/>
            <a:ext cx="8001000" cy="3305175"/>
          </a:xfrm>
        </p:spPr>
        <p:txBody>
          <a:bodyPr/>
          <a:lstStyle/>
          <a:p>
            <a:pPr eaLnBrk="1" hangingPunct="1">
              <a:lnSpc>
                <a:spcPct val="70000"/>
              </a:lnSpc>
            </a:pPr>
            <a:r>
              <a:rPr lang="en-GB" sz="2600" b="1" smtClean="0"/>
              <a:t>REWARD PATHWAYS</a:t>
            </a:r>
          </a:p>
          <a:p>
            <a:pPr eaLnBrk="1" hangingPunct="1">
              <a:lnSpc>
                <a:spcPct val="70000"/>
              </a:lnSpc>
            </a:pPr>
            <a:r>
              <a:rPr lang="en-GB" sz="2600" smtClean="0"/>
              <a:t>Certain natural behaviours make the individual feel ‘good’ </a:t>
            </a:r>
          </a:p>
          <a:p>
            <a:pPr eaLnBrk="1" hangingPunct="1">
              <a:lnSpc>
                <a:spcPct val="70000"/>
              </a:lnSpc>
            </a:pPr>
            <a:r>
              <a:rPr lang="en-GB" sz="2600" smtClean="0"/>
              <a:t>Food, water, sex, nurturing</a:t>
            </a:r>
          </a:p>
          <a:p>
            <a:pPr eaLnBrk="1" hangingPunct="1">
              <a:lnSpc>
                <a:spcPct val="70000"/>
              </a:lnSpc>
            </a:pPr>
            <a:r>
              <a:rPr lang="en-GB" sz="2600" smtClean="0"/>
              <a:t>Important for survival of individual and species</a:t>
            </a:r>
          </a:p>
          <a:p>
            <a:pPr eaLnBrk="1" hangingPunct="1">
              <a:lnSpc>
                <a:spcPct val="70000"/>
              </a:lnSpc>
            </a:pPr>
            <a:r>
              <a:rPr lang="en-GB" sz="2600" smtClean="0"/>
              <a:t>Engaging in behaviour  results in positive reinforcement (reward)</a:t>
            </a:r>
          </a:p>
        </p:txBody>
      </p:sp>
      <p:pic>
        <p:nvPicPr>
          <p:cNvPr id="12292" name="Picture 3" descr="800px-Cocaine-from-xtal-1983-3D-ball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30861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a:ea typeface="+mj-ea"/>
                <a:cs typeface="+mj-cs"/>
              </a:rPr>
              <a:t>Response to selected behaviours (e.g. food)</a:t>
            </a:r>
          </a:p>
        </p:txBody>
      </p:sp>
      <p:sp>
        <p:nvSpPr>
          <p:cNvPr id="32771" name="Rectangle 3"/>
          <p:cNvSpPr>
            <a:spLocks noGrp="1" noChangeArrowheads="1"/>
          </p:cNvSpPr>
          <p:nvPr>
            <p:ph idx="1"/>
          </p:nvPr>
        </p:nvSpPr>
        <p:spPr>
          <a:xfrm>
            <a:off x="533400" y="2133600"/>
            <a:ext cx="8001000" cy="3597275"/>
          </a:xfrm>
        </p:spPr>
        <p:txBody>
          <a:bodyPr rtlCol="0">
            <a:normAutofit/>
          </a:bodyPr>
          <a:lstStyle/>
          <a:p>
            <a:pPr eaLnBrk="1" fontAlgn="auto" hangingPunct="1">
              <a:spcAft>
                <a:spcPts val="0"/>
              </a:spcAft>
              <a:buFont typeface="Wingdings 2" pitchFamily="-108" charset="2"/>
              <a:buNone/>
              <a:defRPr/>
            </a:pPr>
            <a:endParaRPr lang="en-GB" sz="2800" smtClean="0">
              <a:ea typeface="+mn-ea"/>
              <a:cs typeface="+mn-cs"/>
            </a:endParaRPr>
          </a:p>
          <a:p>
            <a:pPr eaLnBrk="1" fontAlgn="auto" hangingPunct="1">
              <a:spcAft>
                <a:spcPts val="0"/>
              </a:spcAft>
              <a:buFont typeface="Wingdings 2" pitchFamily="18" charset="2"/>
              <a:buChar char=""/>
              <a:defRPr/>
            </a:pPr>
            <a:r>
              <a:rPr lang="en-GB" sz="2800" smtClean="0">
                <a:ea typeface="+mn-ea"/>
                <a:cs typeface="+mn-cs"/>
              </a:rPr>
              <a:t>Positive reinforcement</a:t>
            </a:r>
          </a:p>
          <a:p>
            <a:pPr eaLnBrk="1" fontAlgn="auto" hangingPunct="1">
              <a:spcAft>
                <a:spcPts val="0"/>
              </a:spcAft>
              <a:buFont typeface="Wingdings 2" pitchFamily="18" charset="2"/>
              <a:buChar char=""/>
              <a:defRPr/>
            </a:pPr>
            <a:r>
              <a:rPr lang="en-GB" sz="2800" smtClean="0">
                <a:ea typeface="+mn-ea"/>
                <a:cs typeface="+mn-cs"/>
              </a:rPr>
              <a:t>Repetition of behaviour</a:t>
            </a:r>
          </a:p>
          <a:p>
            <a:pPr eaLnBrk="1" fontAlgn="auto" hangingPunct="1">
              <a:spcAft>
                <a:spcPts val="0"/>
              </a:spcAft>
              <a:buFont typeface="Wingdings 2" pitchFamily="18" charset="2"/>
              <a:buChar char=""/>
              <a:defRPr/>
            </a:pPr>
            <a:endParaRPr lang="en-GB" sz="2800" smtClean="0">
              <a:ea typeface="+mn-ea"/>
              <a:cs typeface="+mn-cs"/>
            </a:endParaRPr>
          </a:p>
          <a:p>
            <a:pPr eaLnBrk="1" fontAlgn="auto" hangingPunct="1">
              <a:spcAft>
                <a:spcPts val="0"/>
              </a:spcAft>
              <a:buFont typeface="Wingdings 2" pitchFamily="18" charset="2"/>
              <a:buChar char=""/>
              <a:defRPr/>
            </a:pPr>
            <a:r>
              <a:rPr lang="en-GB" sz="2800" b="1" smtClean="0">
                <a:ea typeface="+mn-ea"/>
                <a:cs typeface="+mn-cs"/>
              </a:rPr>
              <a:t>BUT CRUCIALLY</a:t>
            </a:r>
          </a:p>
          <a:p>
            <a:pPr eaLnBrk="1" fontAlgn="auto" hangingPunct="1">
              <a:spcAft>
                <a:spcPts val="0"/>
              </a:spcAft>
              <a:buFont typeface="Wingdings 2" pitchFamily="18" charset="2"/>
              <a:buChar char=""/>
              <a:defRPr/>
            </a:pPr>
            <a:r>
              <a:rPr lang="en-GB" sz="2800" smtClean="0">
                <a:ea typeface="+mn-ea"/>
                <a:cs typeface="+mn-cs"/>
              </a:rPr>
              <a:t>Mechanism in homeostasis</a:t>
            </a:r>
          </a:p>
          <a:p>
            <a:pPr eaLnBrk="1" fontAlgn="auto" hangingPunct="1">
              <a:spcAft>
                <a:spcPts val="0"/>
              </a:spcAft>
              <a:buFont typeface="Wingdings 2" pitchFamily="18" charset="2"/>
              <a:buChar char=""/>
              <a:defRPr/>
            </a:pPr>
            <a:r>
              <a:rPr lang="en-GB" sz="2800" smtClean="0">
                <a:ea typeface="+mn-ea"/>
                <a:cs typeface="+mn-cs"/>
              </a:rPr>
              <a:t>Switches off when we have had enough</a:t>
            </a:r>
          </a:p>
        </p:txBody>
      </p:sp>
      <p:pic>
        <p:nvPicPr>
          <p:cNvPr id="14340" name="Picture 8" descr="images-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743075"/>
            <a:ext cx="3817937"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How does cocaine lead to reward?</a:t>
            </a:r>
          </a:p>
        </p:txBody>
      </p:sp>
      <p:sp>
        <p:nvSpPr>
          <p:cNvPr id="15363" name="Rectangle 3"/>
          <p:cNvSpPr>
            <a:spLocks noGrp="1" noChangeArrowheads="1"/>
          </p:cNvSpPr>
          <p:nvPr>
            <p:ph type="body" idx="1"/>
          </p:nvPr>
        </p:nvSpPr>
        <p:spPr>
          <a:xfrm>
            <a:off x="571500" y="1676400"/>
            <a:ext cx="8001000" cy="3305175"/>
          </a:xfrm>
        </p:spPr>
        <p:txBody>
          <a:bodyPr/>
          <a:lstStyle/>
          <a:p>
            <a:pPr eaLnBrk="1" hangingPunct="1">
              <a:buFont typeface="Wingdings" pitchFamily="2" charset="2"/>
              <a:buNone/>
            </a:pPr>
            <a:endParaRPr lang="en-GB" smtClean="0"/>
          </a:p>
          <a:p>
            <a:pPr eaLnBrk="1" hangingPunct="1"/>
            <a:r>
              <a:rPr lang="en-GB" smtClean="0"/>
              <a:t>Central nervous system stimulant.</a:t>
            </a:r>
          </a:p>
          <a:p>
            <a:pPr eaLnBrk="1" hangingPunct="1"/>
            <a:r>
              <a:rPr lang="en-GB" smtClean="0"/>
              <a:t>Ventral tegmental area (VTA) to Nucleus accumbens</a:t>
            </a:r>
          </a:p>
          <a:p>
            <a:pPr eaLnBrk="1" hangingPunct="1"/>
            <a:r>
              <a:rPr lang="en-GB" smtClean="0"/>
              <a:t>Increases active dopamine by binding to dopamine transporter, prevents intra-synaptic recycling of dopamine</a:t>
            </a:r>
          </a:p>
          <a:p>
            <a:pPr eaLnBrk="1" hangingPunct="1"/>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sz="quarter" idx="1"/>
          </p:nvPr>
        </p:nvSpPr>
        <p:spPr/>
        <p:txBody>
          <a:bodyPr/>
          <a:lstStyle/>
          <a:p>
            <a:pPr eaLnBrk="1" hangingPunct="1"/>
            <a:endParaRPr lang="en-US" sz="1800" smtClean="0"/>
          </a:p>
        </p:txBody>
      </p:sp>
      <p:sp>
        <p:nvSpPr>
          <p:cNvPr id="16388" name="Rectangle 4"/>
          <p:cNvSpPr>
            <a:spLocks noGrp="1" noChangeArrowheads="1"/>
          </p:cNvSpPr>
          <p:nvPr>
            <p:ph sz="quarter" idx="2"/>
          </p:nvPr>
        </p:nvSpPr>
        <p:spPr/>
        <p:txBody>
          <a:bodyPr/>
          <a:lstStyle/>
          <a:p>
            <a:pPr eaLnBrk="1" hangingPunct="1"/>
            <a:endParaRPr lang="en-US" sz="1800" smtClean="0"/>
          </a:p>
        </p:txBody>
      </p:sp>
      <p:sp>
        <p:nvSpPr>
          <p:cNvPr id="16389" name="Rectangle 5"/>
          <p:cNvSpPr>
            <a:spLocks noGrp="1" noChangeArrowheads="1"/>
          </p:cNvSpPr>
          <p:nvPr>
            <p:ph type="body" sz="half" idx="3"/>
          </p:nvPr>
        </p:nvSpPr>
        <p:spPr/>
        <p:txBody>
          <a:bodyPr/>
          <a:lstStyle/>
          <a:p>
            <a:pPr eaLnBrk="1" hangingPunct="1"/>
            <a:endParaRPr lang="en-US" sz="2000" smtClean="0"/>
          </a:p>
        </p:txBody>
      </p:sp>
      <p:pic>
        <p:nvPicPr>
          <p:cNvPr id="16390" name="Picture 6" descr="slide-12.gif                                                   00017C2CMacintosh HD                   B948E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5562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slide-13.gif                                                   00017C2CMacintosh HD                   B948E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95713"/>
            <a:ext cx="55626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0"/>
            <a:ext cx="8162925" cy="1190625"/>
          </a:xfrm>
        </p:spPr>
        <p:txBody>
          <a:bodyPr lIns="0" rIns="0" bIns="0"/>
          <a:lstStyle/>
          <a:p>
            <a:pPr eaLnBrk="1" hangingPunct="1">
              <a:defRPr/>
            </a:pPr>
            <a:endParaRPr lang="en-GB" sz="3100" dirty="0">
              <a:ea typeface="+mj-ea"/>
              <a:cs typeface="+mj-cs"/>
            </a:endParaRPr>
          </a:p>
        </p:txBody>
      </p:sp>
      <p:sp>
        <p:nvSpPr>
          <p:cNvPr id="175107" name="Rectangle 3"/>
          <p:cNvSpPr>
            <a:spLocks noGrp="1" noChangeArrowheads="1"/>
          </p:cNvSpPr>
          <p:nvPr>
            <p:ph type="body" idx="4294967295"/>
          </p:nvPr>
        </p:nvSpPr>
        <p:spPr>
          <a:xfrm>
            <a:off x="533400" y="1295400"/>
            <a:ext cx="8001000" cy="4562475"/>
          </a:xfrm>
        </p:spPr>
        <p:txBody>
          <a:bodyPr/>
          <a:lstStyle/>
          <a:p>
            <a:pPr marL="273050" indent="-273050" eaLnBrk="1" hangingPunct="1">
              <a:lnSpc>
                <a:spcPct val="90000"/>
              </a:lnSpc>
            </a:pPr>
            <a:r>
              <a:rPr lang="en-GB" sz="2800" smtClean="0"/>
              <a:t>As use of substance continues, postulated that brain circuits  modify to chronic exposure to drug.</a:t>
            </a:r>
          </a:p>
          <a:p>
            <a:pPr marL="273050" indent="-273050" eaLnBrk="1" hangingPunct="1">
              <a:lnSpc>
                <a:spcPct val="90000"/>
              </a:lnSpc>
            </a:pPr>
            <a:r>
              <a:rPr lang="en-GB" sz="2800" smtClean="0"/>
              <a:t>Brain learns to re-set reward pathway at artificially elevated level </a:t>
            </a:r>
          </a:p>
          <a:p>
            <a:pPr marL="273050" indent="-273050" eaLnBrk="1" hangingPunct="1">
              <a:lnSpc>
                <a:spcPct val="90000"/>
              </a:lnSpc>
            </a:pPr>
            <a:r>
              <a:rPr lang="en-GB" sz="2800" smtClean="0"/>
              <a:t>Reduction in available post-synaptic dopamine receptors</a:t>
            </a:r>
          </a:p>
          <a:p>
            <a:pPr marL="273050" indent="-273050" eaLnBrk="1" hangingPunct="1">
              <a:lnSpc>
                <a:spcPct val="90000"/>
              </a:lnSpc>
            </a:pPr>
            <a:r>
              <a:rPr lang="en-GB" sz="2800" smtClean="0"/>
              <a:t>‘Natural’ behaviours can’t compete with drugs of abuse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Chronic cocaine use</a:t>
            </a:r>
          </a:p>
        </p:txBody>
      </p:sp>
      <p:sp>
        <p:nvSpPr>
          <p:cNvPr id="18435" name="Content Placeholder 2"/>
          <p:cNvSpPr>
            <a:spLocks noGrp="1"/>
          </p:cNvSpPr>
          <p:nvPr>
            <p:ph idx="1"/>
          </p:nvPr>
        </p:nvSpPr>
        <p:spPr/>
        <p:txBody>
          <a:bodyPr/>
          <a:lstStyle/>
          <a:p>
            <a:pPr eaLnBrk="1" hangingPunct="1"/>
            <a:endParaRPr lang="en-US" smtClean="0"/>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525" y="2168525"/>
            <a:ext cx="518795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Short term effects</a:t>
            </a:r>
          </a:p>
        </p:txBody>
      </p:sp>
      <p:sp>
        <p:nvSpPr>
          <p:cNvPr id="19459" name="Rectangle 3"/>
          <p:cNvSpPr>
            <a:spLocks noGrp="1" noChangeArrowheads="1"/>
          </p:cNvSpPr>
          <p:nvPr>
            <p:ph type="body" idx="1"/>
          </p:nvPr>
        </p:nvSpPr>
        <p:spPr>
          <a:xfrm>
            <a:off x="571500" y="1676400"/>
            <a:ext cx="8001000" cy="4473575"/>
          </a:xfrm>
        </p:spPr>
        <p:txBody>
          <a:bodyPr/>
          <a:lstStyle/>
          <a:p>
            <a:pPr eaLnBrk="1" hangingPunct="1"/>
            <a:r>
              <a:rPr lang="en-GB" b="1" smtClean="0"/>
              <a:t>Psychological effects</a:t>
            </a:r>
          </a:p>
          <a:p>
            <a:pPr eaLnBrk="1" hangingPunct="1"/>
            <a:endParaRPr lang="en-GB" smtClean="0"/>
          </a:p>
          <a:p>
            <a:pPr eaLnBrk="1" hangingPunct="1"/>
            <a:r>
              <a:rPr lang="en-GB" smtClean="0"/>
              <a:t>Almost immediate (esp with smoked &amp; injected)</a:t>
            </a:r>
          </a:p>
          <a:p>
            <a:pPr eaLnBrk="1" hangingPunct="1"/>
            <a:r>
              <a:rPr lang="en-GB" smtClean="0"/>
              <a:t>Euphoria, mental alertness, pressure of speech, increased psychomotor activity, increase libido</a:t>
            </a:r>
          </a:p>
          <a:p>
            <a:pPr eaLnBrk="1" hangingPunct="1"/>
            <a:r>
              <a:rPr lang="en-GB" smtClean="0"/>
              <a:t>Increase sensation (sight, sound, touch)</a:t>
            </a:r>
          </a:p>
          <a:p>
            <a:pPr eaLnBrk="1" hangingPunct="1"/>
            <a:r>
              <a:rPr lang="en-GB" smtClean="0"/>
              <a:t>Decrease need for food &amp; sleep</a:t>
            </a:r>
          </a:p>
          <a:p>
            <a:pPr eaLnBrk="1" hangingPunct="1"/>
            <a:r>
              <a:rPr lang="en-GB" smtClean="0"/>
              <a:t>Perform simple physical &amp; mental tasks more quickly</a:t>
            </a:r>
          </a:p>
          <a:p>
            <a:pPr eaLnBrk="1" hangingPunct="1"/>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t>Short term effects</a:t>
            </a:r>
          </a:p>
        </p:txBody>
      </p:sp>
      <p:sp>
        <p:nvSpPr>
          <p:cNvPr id="20483" name="Rectangle 3"/>
          <p:cNvSpPr>
            <a:spLocks noGrp="1" noChangeArrowheads="1"/>
          </p:cNvSpPr>
          <p:nvPr>
            <p:ph type="body" idx="1"/>
          </p:nvPr>
        </p:nvSpPr>
        <p:spPr>
          <a:xfrm>
            <a:off x="571500" y="1676400"/>
            <a:ext cx="8001000" cy="5130800"/>
          </a:xfrm>
        </p:spPr>
        <p:txBody>
          <a:bodyPr/>
          <a:lstStyle/>
          <a:p>
            <a:pPr eaLnBrk="1" hangingPunct="1"/>
            <a:r>
              <a:rPr lang="en-GB" b="1" smtClean="0"/>
              <a:t>Physiological effects</a:t>
            </a:r>
          </a:p>
          <a:p>
            <a:pPr eaLnBrk="1" hangingPunct="1"/>
            <a:endParaRPr lang="en-GB" smtClean="0"/>
          </a:p>
          <a:p>
            <a:pPr eaLnBrk="1" hangingPunct="1"/>
            <a:r>
              <a:rPr lang="en-GB" smtClean="0"/>
              <a:t>Constriction of blood vessels</a:t>
            </a:r>
          </a:p>
          <a:p>
            <a:pPr eaLnBrk="1" hangingPunct="1"/>
            <a:r>
              <a:rPr lang="en-GB" smtClean="0"/>
              <a:t>Dilated pupils</a:t>
            </a:r>
          </a:p>
          <a:p>
            <a:pPr eaLnBrk="1" hangingPunct="1"/>
            <a:r>
              <a:rPr lang="en-GB" smtClean="0"/>
              <a:t>Increase temperature</a:t>
            </a:r>
          </a:p>
          <a:p>
            <a:pPr eaLnBrk="1" hangingPunct="1"/>
            <a:r>
              <a:rPr lang="en-GB" smtClean="0"/>
              <a:t>Tachycardia, hypertension</a:t>
            </a:r>
          </a:p>
          <a:p>
            <a:pPr eaLnBrk="1" hangingPunct="1"/>
            <a:endParaRPr lang="en-GB" smtClean="0"/>
          </a:p>
          <a:p>
            <a:pPr eaLnBrk="1" hangingPunct="1"/>
            <a:endParaRPr lang="en-GB"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Overview</a:t>
            </a:r>
          </a:p>
        </p:txBody>
      </p:sp>
      <p:sp>
        <p:nvSpPr>
          <p:cNvPr id="3075" name="Content Placeholder 2"/>
          <p:cNvSpPr>
            <a:spLocks noGrp="1"/>
          </p:cNvSpPr>
          <p:nvPr>
            <p:ph idx="1"/>
          </p:nvPr>
        </p:nvSpPr>
        <p:spPr>
          <a:xfrm>
            <a:off x="571500" y="1676400"/>
            <a:ext cx="8001000" cy="4006850"/>
          </a:xfrm>
        </p:spPr>
        <p:txBody>
          <a:bodyPr/>
          <a:lstStyle/>
          <a:p>
            <a:r>
              <a:rPr lang="en-US" smtClean="0"/>
              <a:t>Cocaine</a:t>
            </a:r>
          </a:p>
          <a:p>
            <a:pPr lvl="1"/>
            <a:r>
              <a:rPr lang="en-US" smtClean="0"/>
              <a:t>Why are we concerned about cocaine?</a:t>
            </a:r>
          </a:p>
          <a:p>
            <a:pPr lvl="1"/>
            <a:r>
              <a:rPr lang="en-US" smtClean="0"/>
              <a:t>How does cocaine work?</a:t>
            </a:r>
          </a:p>
          <a:p>
            <a:pPr lvl="1"/>
            <a:r>
              <a:rPr lang="en-US" smtClean="0"/>
              <a:t>What problems does it cause?</a:t>
            </a:r>
          </a:p>
          <a:p>
            <a:pPr lvl="1"/>
            <a:r>
              <a:rPr lang="en-US" smtClean="0"/>
              <a:t>Which treatments work?</a:t>
            </a:r>
          </a:p>
          <a:p>
            <a:r>
              <a:rPr lang="en-US" smtClean="0"/>
              <a:t>Novel Psychoactive Substances</a:t>
            </a:r>
          </a:p>
          <a:p>
            <a:pPr lvl="1"/>
            <a:r>
              <a:rPr lang="en-US" smtClean="0"/>
              <a:t>Is drug use changing?</a:t>
            </a:r>
          </a:p>
          <a:p>
            <a:pPr lvl="1"/>
            <a:r>
              <a:rPr lang="en-US" smtClean="0"/>
              <a:t>What are the new drugs?</a:t>
            </a:r>
          </a:p>
          <a:p>
            <a:pPr lvl="1"/>
            <a:r>
              <a:rPr lang="en-US" smtClean="0"/>
              <a:t>How do we manage NPS?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Short term effects</a:t>
            </a:r>
          </a:p>
        </p:txBody>
      </p:sp>
      <p:sp>
        <p:nvSpPr>
          <p:cNvPr id="21507" name="Rectangle 3"/>
          <p:cNvSpPr>
            <a:spLocks noGrp="1" noChangeArrowheads="1"/>
          </p:cNvSpPr>
          <p:nvPr>
            <p:ph type="body" idx="1"/>
          </p:nvPr>
        </p:nvSpPr>
        <p:spPr>
          <a:xfrm>
            <a:off x="571500" y="1676400"/>
            <a:ext cx="8001000" cy="4327525"/>
          </a:xfrm>
        </p:spPr>
        <p:txBody>
          <a:bodyPr/>
          <a:lstStyle/>
          <a:p>
            <a:pPr eaLnBrk="1" hangingPunct="1"/>
            <a:r>
              <a:rPr lang="en-GB" b="1" smtClean="0"/>
              <a:t>Medical complications</a:t>
            </a:r>
          </a:p>
          <a:p>
            <a:pPr eaLnBrk="1" hangingPunct="1"/>
            <a:endParaRPr lang="en-GB" smtClean="0"/>
          </a:p>
          <a:p>
            <a:pPr eaLnBrk="1" hangingPunct="1"/>
            <a:r>
              <a:rPr lang="en-GB" smtClean="0"/>
              <a:t>CVS- arrhythmias (esp Ventricular), MI, hypertensive crisis</a:t>
            </a:r>
          </a:p>
          <a:p>
            <a:pPr eaLnBrk="1" hangingPunct="1"/>
            <a:r>
              <a:rPr lang="en-GB" smtClean="0"/>
              <a:t>Resp- Non-specific chest pain, “crack lung”</a:t>
            </a:r>
          </a:p>
          <a:p>
            <a:pPr eaLnBrk="1" hangingPunct="1"/>
            <a:r>
              <a:rPr lang="en-GB" smtClean="0"/>
              <a:t>Neuro- CVA, seizure, blurred vision, headache, coma</a:t>
            </a:r>
          </a:p>
          <a:p>
            <a:pPr eaLnBrk="1" hangingPunct="1"/>
            <a:r>
              <a:rPr lang="en-GB" smtClean="0"/>
              <a:t>Abdom- Nausea, abdom pain, weight loss</a:t>
            </a:r>
          </a:p>
          <a:p>
            <a:pPr eaLnBrk="1" hangingPunct="1"/>
            <a:r>
              <a:rPr lang="en-GB" smtClean="0"/>
              <a:t>Intranasal- loss of smell, nosebleeds, hoarseness, perforated nasal septum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Content Placeholder 3" descr="Picture7.png"/>
          <p:cNvPicPr>
            <a:picLocks noGrp="1" noChangeAspect="1"/>
          </p:cNvPicPr>
          <p:nvPr>
            <p:ph idx="1"/>
          </p:nvPr>
        </p:nvPicPr>
        <p:blipFill>
          <a:blip r:embed="rId2">
            <a:extLst>
              <a:ext uri="{28A0092B-C50C-407E-A947-70E740481C1C}">
                <a14:useLocalDpi xmlns:a14="http://schemas.microsoft.com/office/drawing/2010/main" val="0"/>
              </a:ext>
            </a:extLst>
          </a:blip>
          <a:srcRect l="-73122" r="-73122"/>
          <a:stretch>
            <a:fillRect/>
          </a:stretch>
        </p:blipFill>
        <p:spPr>
          <a:xfrm>
            <a:off x="-457200" y="1676400"/>
            <a:ext cx="10363200" cy="3276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NS084 2.jpg                                                   00017C2CMacintosh HD                   B948E129:"/>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5715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mtClean="0"/>
              <a:t>Stimulant induced psychotic disorder</a:t>
            </a:r>
          </a:p>
        </p:txBody>
      </p:sp>
      <p:sp>
        <p:nvSpPr>
          <p:cNvPr id="24579" name="Rectangle 3"/>
          <p:cNvSpPr>
            <a:spLocks noGrp="1" noChangeArrowheads="1"/>
          </p:cNvSpPr>
          <p:nvPr>
            <p:ph type="body" idx="1"/>
          </p:nvPr>
        </p:nvSpPr>
        <p:spPr>
          <a:xfrm>
            <a:off x="571500" y="1676400"/>
            <a:ext cx="8001000" cy="4765675"/>
          </a:xfrm>
        </p:spPr>
        <p:txBody>
          <a:bodyPr/>
          <a:lstStyle/>
          <a:p>
            <a:pPr eaLnBrk="1" hangingPunct="1"/>
            <a:r>
              <a:rPr lang="en-GB" smtClean="0"/>
              <a:t>High dose, chronic use. Or during withdrawal</a:t>
            </a:r>
          </a:p>
          <a:p>
            <a:pPr eaLnBrk="1" hangingPunct="1"/>
            <a:r>
              <a:rPr lang="en-GB" smtClean="0"/>
              <a:t>Delusions, hallucinations in any modality, paranoia, stereotyped compulsive behaviours</a:t>
            </a:r>
          </a:p>
          <a:p>
            <a:pPr eaLnBrk="1" hangingPunct="1"/>
            <a:r>
              <a:rPr lang="en-GB" smtClean="0"/>
              <a:t>Usually self limiting</a:t>
            </a:r>
          </a:p>
          <a:p>
            <a:pPr eaLnBrk="1" hangingPunct="1"/>
            <a:r>
              <a:rPr lang="en-GB" b="1" smtClean="0"/>
              <a:t>‘Stimulant delirium’</a:t>
            </a:r>
            <a:r>
              <a:rPr lang="en-GB" smtClean="0"/>
              <a:t>- mental confusion, disorientation, perceptual disturbance and excitement following heavy period of use. </a:t>
            </a:r>
          </a:p>
          <a:p>
            <a:pPr eaLnBrk="1" hangingPunct="1"/>
            <a:r>
              <a:rPr lang="en-GB" b="1" smtClean="0"/>
              <a:t>Stimulant withdrawal</a:t>
            </a:r>
            <a:r>
              <a:rPr lang="en-GB" smtClean="0"/>
              <a:t>- depressed mood, fatigue, vivid unpleasant dreams, insomnia, increased appetite, psychomotor agitation or retardation. Occasional and unpredictable psychosis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mtClean="0"/>
              <a:t>Cocaine and ‘crack’</a:t>
            </a:r>
          </a:p>
        </p:txBody>
      </p:sp>
      <p:sp>
        <p:nvSpPr>
          <p:cNvPr id="25603" name="Rectangle 3"/>
          <p:cNvSpPr>
            <a:spLocks noGrp="1" noChangeArrowheads="1"/>
          </p:cNvSpPr>
          <p:nvPr>
            <p:ph type="body" idx="1"/>
          </p:nvPr>
        </p:nvSpPr>
        <p:spPr>
          <a:xfrm>
            <a:off x="571500" y="1676400"/>
            <a:ext cx="8001000" cy="3898900"/>
          </a:xfrm>
        </p:spPr>
        <p:txBody>
          <a:bodyPr/>
          <a:lstStyle/>
          <a:p>
            <a:pPr eaLnBrk="1" hangingPunct="1"/>
            <a:r>
              <a:rPr lang="en-GB" b="1" smtClean="0"/>
              <a:t>Cocaine hydrochloride</a:t>
            </a:r>
            <a:endParaRPr lang="en-GB" smtClean="0"/>
          </a:p>
          <a:p>
            <a:pPr lvl="1" eaLnBrk="1" hangingPunct="1"/>
            <a:r>
              <a:rPr lang="en-GB" smtClean="0"/>
              <a:t>Powdered form</a:t>
            </a:r>
          </a:p>
          <a:p>
            <a:pPr lvl="1" eaLnBrk="1" hangingPunct="1"/>
            <a:r>
              <a:rPr lang="en-GB" smtClean="0"/>
              <a:t>Easily water soluble</a:t>
            </a:r>
          </a:p>
          <a:p>
            <a:pPr lvl="1" eaLnBrk="1" hangingPunct="1"/>
            <a:r>
              <a:rPr lang="en-GB" smtClean="0"/>
              <a:t>Intranasal, intravenous</a:t>
            </a:r>
          </a:p>
          <a:p>
            <a:pPr lvl="1" eaLnBrk="1" hangingPunct="1"/>
            <a:endParaRPr lang="en-GB" smtClean="0"/>
          </a:p>
          <a:p>
            <a:pPr eaLnBrk="1" hangingPunct="1"/>
            <a:r>
              <a:rPr lang="en-GB" b="1" smtClean="0"/>
              <a:t>‘Freebase’ cocaine (Crack)</a:t>
            </a:r>
            <a:endParaRPr lang="en-GB" smtClean="0"/>
          </a:p>
          <a:p>
            <a:pPr lvl="1" eaLnBrk="1" hangingPunct="1"/>
            <a:r>
              <a:rPr lang="en-GB" smtClean="0"/>
              <a:t>Heated with ammonia / sodium bicarbonate  and water to remove hydrochloride</a:t>
            </a:r>
          </a:p>
          <a:p>
            <a:pPr lvl="1" eaLnBrk="1" hangingPunct="1"/>
            <a:r>
              <a:rPr lang="en-GB" smtClean="0"/>
              <a:t>Smokable. ‘Crackles’. (Also injected by clients)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5"/>
          <p:cNvSpPr>
            <a:spLocks noGrp="1" noChangeArrowheads="1"/>
          </p:cNvSpPr>
          <p:nvPr>
            <p:ph type="body" sz="half" idx="3"/>
          </p:nvPr>
        </p:nvSpPr>
        <p:spPr/>
        <p:txBody>
          <a:bodyPr/>
          <a:lstStyle/>
          <a:p>
            <a:pPr eaLnBrk="1" hangingPunct="1"/>
            <a:endParaRPr lang="en-US" sz="2000" smtClean="0"/>
          </a:p>
        </p:txBody>
      </p:sp>
      <p:pic>
        <p:nvPicPr>
          <p:cNvPr id="26628" name="Picture 6" descr="co-8.jpg                                                       00017C2CMacintosh HD                   B948E129:"/>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66800" y="1905000"/>
            <a:ext cx="2667000" cy="3276600"/>
          </a:xfrm>
          <a:noFill/>
        </p:spPr>
      </p:pic>
      <p:pic>
        <p:nvPicPr>
          <p:cNvPr id="26629" name="Picture 7" descr="co-9.jpg                                                       00017C2CMacintosh HD                   B948E129:"/>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1905000"/>
            <a:ext cx="2819400" cy="33528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pic>
        <p:nvPicPr>
          <p:cNvPr id="27651" name="Picture 3" descr="C:\sites\Street Drugs\CDROM\Photos\web\Misc\crackmeth-pipe.jpg"/>
          <p:cNvPicPr preferRelativeResize="0">
            <a:picLocks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a:xfrm>
            <a:off x="685800" y="1371600"/>
            <a:ext cx="7696200" cy="4724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Treatments</a:t>
            </a:r>
          </a:p>
        </p:txBody>
      </p:sp>
      <p:sp>
        <p:nvSpPr>
          <p:cNvPr id="28675" name="Rectangle 3"/>
          <p:cNvSpPr>
            <a:spLocks noGrp="1" noChangeArrowheads="1"/>
          </p:cNvSpPr>
          <p:nvPr>
            <p:ph type="body" idx="1"/>
          </p:nvPr>
        </p:nvSpPr>
        <p:spPr>
          <a:xfrm>
            <a:off x="571500" y="1676400"/>
            <a:ext cx="8001000" cy="4298950"/>
          </a:xfrm>
        </p:spPr>
        <p:txBody>
          <a:bodyPr/>
          <a:lstStyle/>
          <a:p>
            <a:pPr eaLnBrk="1" hangingPunct="1"/>
            <a:r>
              <a:rPr lang="en-GB" smtClean="0"/>
              <a:t>Little evidence base for </a:t>
            </a:r>
            <a:r>
              <a:rPr lang="en-GB" b="1" smtClean="0"/>
              <a:t>pharmacological treatment</a:t>
            </a:r>
            <a:r>
              <a:rPr lang="en-GB" smtClean="0"/>
              <a:t> of dependence</a:t>
            </a:r>
          </a:p>
          <a:p>
            <a:pPr lvl="1" eaLnBrk="1" hangingPunct="1"/>
            <a:r>
              <a:rPr lang="en-GB" smtClean="0"/>
              <a:t>Antidepressants</a:t>
            </a:r>
          </a:p>
          <a:p>
            <a:pPr lvl="1" eaLnBrk="1" hangingPunct="1"/>
            <a:r>
              <a:rPr lang="en-GB" smtClean="0"/>
              <a:t>Dopamine agonists (amantadine bromocriptine)</a:t>
            </a:r>
          </a:p>
          <a:p>
            <a:pPr lvl="1" eaLnBrk="1" hangingPunct="1"/>
            <a:r>
              <a:rPr lang="en-GB" smtClean="0"/>
              <a:t>Disulfiram (aldehyde dehydrogenase inhibitor)</a:t>
            </a:r>
          </a:p>
          <a:p>
            <a:pPr lvl="1" eaLnBrk="1" hangingPunct="1"/>
            <a:r>
              <a:rPr lang="en-GB" smtClean="0"/>
              <a:t>Antiepileptics (tiagabine, topiramate)</a:t>
            </a:r>
          </a:p>
          <a:p>
            <a:pPr lvl="1" eaLnBrk="1" hangingPunct="1"/>
            <a:r>
              <a:rPr lang="en-GB" smtClean="0"/>
              <a:t>Baclofen (non-selective GABAb receptor agonist)</a:t>
            </a:r>
          </a:p>
          <a:p>
            <a:pPr lvl="1" eaLnBrk="1" hangingPunct="1"/>
            <a:r>
              <a:rPr lang="en-GB" smtClean="0"/>
              <a:t>Adrenergic blockers (labetalol, carvedilol)</a:t>
            </a:r>
          </a:p>
          <a:p>
            <a:pPr lvl="1" eaLnBrk="1" hangingPunct="1"/>
            <a:r>
              <a:rPr lang="en-GB" smtClean="0"/>
              <a:t>Dexamphetamine</a:t>
            </a:r>
          </a:p>
          <a:p>
            <a:pPr lvl="1" eaLnBrk="1" hangingPunct="1">
              <a:buFontTx/>
              <a:buNone/>
            </a:pPr>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Immunotherapies:Cocaine vaccine</a:t>
            </a:r>
          </a:p>
        </p:txBody>
      </p:sp>
      <p:sp>
        <p:nvSpPr>
          <p:cNvPr id="29699" name="Rectangle 3"/>
          <p:cNvSpPr>
            <a:spLocks noGrp="1" noChangeArrowheads="1"/>
          </p:cNvSpPr>
          <p:nvPr>
            <p:ph type="body" idx="1"/>
          </p:nvPr>
        </p:nvSpPr>
        <p:spPr>
          <a:xfrm>
            <a:off x="571500" y="1676400"/>
            <a:ext cx="8001000" cy="2952750"/>
          </a:xfrm>
        </p:spPr>
        <p:txBody>
          <a:bodyPr/>
          <a:lstStyle/>
          <a:p>
            <a:pPr eaLnBrk="1" hangingPunct="1">
              <a:lnSpc>
                <a:spcPct val="90000"/>
              </a:lnSpc>
            </a:pPr>
            <a:r>
              <a:rPr lang="en-GB" sz="2000" smtClean="0"/>
              <a:t>Inject patient with medication designed to induce antibody reaction to cocaine</a:t>
            </a:r>
          </a:p>
          <a:p>
            <a:pPr eaLnBrk="1" hangingPunct="1">
              <a:lnSpc>
                <a:spcPct val="90000"/>
              </a:lnSpc>
            </a:pPr>
            <a:r>
              <a:rPr lang="en-GB" sz="2000" smtClean="0"/>
              <a:t>Inactivates cocaine before it crosses BBB.</a:t>
            </a:r>
          </a:p>
          <a:p>
            <a:pPr eaLnBrk="1" hangingPunct="1">
              <a:lnSpc>
                <a:spcPct val="90000"/>
              </a:lnSpc>
            </a:pPr>
            <a:r>
              <a:rPr lang="en-GB" sz="2000" smtClean="0"/>
              <a:t>First open-label trial underway 18 subjects</a:t>
            </a:r>
          </a:p>
          <a:p>
            <a:pPr eaLnBrk="1" hangingPunct="1">
              <a:lnSpc>
                <a:spcPct val="90000"/>
              </a:lnSpc>
            </a:pPr>
            <a:r>
              <a:rPr lang="en-GB" sz="2000" smtClean="0"/>
              <a:t>At 6 months post-injection, all had cocaine-specific antibodies present </a:t>
            </a:r>
          </a:p>
          <a:p>
            <a:pPr eaLnBrk="1" hangingPunct="1">
              <a:lnSpc>
                <a:spcPct val="90000"/>
              </a:lnSpc>
            </a:pPr>
            <a:r>
              <a:rPr lang="en-GB" sz="2000" smtClean="0"/>
              <a:t>Only very mild euphoric effects to cocaine exposure</a:t>
            </a:r>
            <a:endParaRPr lang="en-GB" sz="2000" smtClean="0">
              <a:solidFill>
                <a:schemeClr val="accent1"/>
              </a:solidFill>
            </a:endParaRPr>
          </a:p>
          <a:p>
            <a:pPr eaLnBrk="1" hangingPunct="1">
              <a:lnSpc>
                <a:spcPct val="90000"/>
              </a:lnSpc>
            </a:pPr>
            <a:endParaRPr lang="en-GB" sz="20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p:nvPr>
        </p:nvSpPr>
        <p:spPr/>
        <p:txBody>
          <a:bodyPr/>
          <a:lstStyle/>
          <a:p>
            <a:pPr eaLnBrk="1" hangingPunct="1"/>
            <a:endParaRPr lang="en-US" smtClean="0"/>
          </a:p>
        </p:txBody>
      </p:sp>
      <p:pic>
        <p:nvPicPr>
          <p:cNvPr id="30723" name="Picture 3" descr="CDAction.gif                                                   00017C2CMacintosh HD                   B948E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47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Stimulants: True or False</a:t>
            </a:r>
          </a:p>
        </p:txBody>
      </p:sp>
      <p:sp>
        <p:nvSpPr>
          <p:cNvPr id="4099" name="Content Placeholder 2"/>
          <p:cNvSpPr>
            <a:spLocks noGrp="1"/>
          </p:cNvSpPr>
          <p:nvPr>
            <p:ph sz="half" idx="1"/>
          </p:nvPr>
        </p:nvSpPr>
        <p:spPr>
          <a:xfrm>
            <a:off x="779463" y="1828800"/>
            <a:ext cx="3657600" cy="4219575"/>
          </a:xfrm>
        </p:spPr>
        <p:txBody>
          <a:bodyPr/>
          <a:lstStyle/>
          <a:p>
            <a:r>
              <a:rPr lang="en-US" smtClean="0"/>
              <a:t>Cocaine</a:t>
            </a:r>
          </a:p>
          <a:p>
            <a:r>
              <a:rPr lang="en-US" smtClean="0"/>
              <a:t>Amphetamines</a:t>
            </a:r>
          </a:p>
          <a:p>
            <a:r>
              <a:rPr lang="en-US" smtClean="0"/>
              <a:t>Cannabis</a:t>
            </a:r>
          </a:p>
          <a:p>
            <a:r>
              <a:rPr lang="en-US" smtClean="0"/>
              <a:t>Alcohol</a:t>
            </a:r>
          </a:p>
          <a:p>
            <a:r>
              <a:rPr lang="en-US" smtClean="0"/>
              <a:t>Heroin</a:t>
            </a:r>
          </a:p>
          <a:p>
            <a:r>
              <a:rPr lang="en-US" smtClean="0"/>
              <a:t>Ketamine</a:t>
            </a:r>
          </a:p>
          <a:p>
            <a:endParaRPr lang="en-US" smtClean="0"/>
          </a:p>
        </p:txBody>
      </p:sp>
      <p:sp>
        <p:nvSpPr>
          <p:cNvPr id="4100" name="Content Placeholder 3"/>
          <p:cNvSpPr>
            <a:spLocks noGrp="1"/>
          </p:cNvSpPr>
          <p:nvPr>
            <p:ph sz="half" idx="2"/>
          </p:nvPr>
        </p:nvSpPr>
        <p:spPr>
          <a:xfrm>
            <a:off x="4687888" y="1828800"/>
            <a:ext cx="3657600" cy="3540125"/>
          </a:xfrm>
        </p:spPr>
        <p:txBody>
          <a:bodyPr/>
          <a:lstStyle/>
          <a:p>
            <a:r>
              <a:rPr lang="en-US" smtClean="0"/>
              <a:t>Mephedrone</a:t>
            </a:r>
          </a:p>
          <a:p>
            <a:r>
              <a:rPr lang="en-US" smtClean="0"/>
              <a:t>Codeine phosphate</a:t>
            </a:r>
          </a:p>
          <a:p>
            <a:r>
              <a:rPr lang="en-US" smtClean="0"/>
              <a:t>Ecstasy</a:t>
            </a:r>
          </a:p>
          <a:p>
            <a:r>
              <a:rPr lang="en-US" smtClean="0"/>
              <a:t>Amyl Nitrate</a:t>
            </a:r>
          </a:p>
          <a:p>
            <a:r>
              <a:rPr lang="en-US" smtClean="0"/>
              <a:t>LSD</a:t>
            </a:r>
          </a:p>
          <a:p>
            <a:r>
              <a:rPr lang="en-US" smtClean="0"/>
              <a:t>Diazepam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mtClean="0"/>
              <a:t>Psychosocial treatments</a:t>
            </a:r>
          </a:p>
        </p:txBody>
      </p:sp>
      <p:sp>
        <p:nvSpPr>
          <p:cNvPr id="31747" name="Rectangle 3"/>
          <p:cNvSpPr>
            <a:spLocks noGrp="1" noChangeArrowheads="1"/>
          </p:cNvSpPr>
          <p:nvPr>
            <p:ph type="body" idx="1"/>
          </p:nvPr>
        </p:nvSpPr>
        <p:spPr>
          <a:xfrm>
            <a:off x="571500" y="1676400"/>
            <a:ext cx="8001000" cy="3984625"/>
          </a:xfrm>
        </p:spPr>
        <p:txBody>
          <a:bodyPr/>
          <a:lstStyle/>
          <a:p>
            <a:pPr eaLnBrk="1" hangingPunct="1"/>
            <a:r>
              <a:rPr lang="en-GB" b="1" smtClean="0"/>
              <a:t>Supportive</a:t>
            </a:r>
            <a:endParaRPr lang="en-GB" smtClean="0"/>
          </a:p>
          <a:p>
            <a:pPr lvl="1" eaLnBrk="1" hangingPunct="1"/>
            <a:r>
              <a:rPr lang="en-GB" smtClean="0"/>
              <a:t>Counselling, relaxation therapy, acupuncture</a:t>
            </a:r>
          </a:p>
          <a:p>
            <a:pPr lvl="1" eaLnBrk="1" hangingPunct="1"/>
            <a:endParaRPr lang="en-GB" smtClean="0"/>
          </a:p>
          <a:p>
            <a:pPr eaLnBrk="1" hangingPunct="1"/>
            <a:r>
              <a:rPr lang="en-GB" b="1" smtClean="0"/>
              <a:t>Re-educative</a:t>
            </a:r>
            <a:endParaRPr lang="en-GB" smtClean="0"/>
          </a:p>
          <a:p>
            <a:pPr lvl="1" eaLnBrk="1" hangingPunct="1"/>
            <a:r>
              <a:rPr lang="en-GB" smtClean="0"/>
              <a:t>CBT, drug counselling, 12 step, cue-exposure, contingency management, community reinforcement approaches</a:t>
            </a:r>
          </a:p>
          <a:p>
            <a:pPr lvl="1" eaLnBrk="1" hangingPunct="1"/>
            <a:endParaRPr lang="en-GB" smtClean="0"/>
          </a:p>
          <a:p>
            <a:pPr eaLnBrk="1" hangingPunct="1"/>
            <a:r>
              <a:rPr lang="en-GB" b="1" smtClean="0"/>
              <a:t>Re-constructive</a:t>
            </a:r>
            <a:endParaRPr lang="en-GB" smtClean="0"/>
          </a:p>
          <a:p>
            <a:pPr lvl="1" eaLnBrk="1" hangingPunct="1"/>
            <a:r>
              <a:rPr lang="en-GB" smtClean="0"/>
              <a:t>Dynamic psychotherapy, family therapy, interpersonal therapy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mtClean="0"/>
              <a:t>Psychological treatments for cocaine dependence</a:t>
            </a:r>
          </a:p>
        </p:txBody>
      </p:sp>
      <p:sp>
        <p:nvSpPr>
          <p:cNvPr id="32771" name="Rectangle 3"/>
          <p:cNvSpPr>
            <a:spLocks noGrp="1" noChangeArrowheads="1"/>
          </p:cNvSpPr>
          <p:nvPr>
            <p:ph type="body" idx="1"/>
          </p:nvPr>
        </p:nvSpPr>
        <p:spPr>
          <a:xfrm>
            <a:off x="571500" y="1676400"/>
            <a:ext cx="8001000" cy="3962400"/>
          </a:xfrm>
        </p:spPr>
        <p:txBody>
          <a:bodyPr/>
          <a:lstStyle/>
          <a:p>
            <a:pPr eaLnBrk="1" hangingPunct="1"/>
            <a:r>
              <a:rPr lang="en-GB" b="1" smtClean="0"/>
              <a:t>Cognitive behavioural therapy</a:t>
            </a:r>
            <a:endParaRPr lang="en-GB" smtClean="0"/>
          </a:p>
          <a:p>
            <a:pPr eaLnBrk="1" hangingPunct="1"/>
            <a:r>
              <a:rPr lang="en-GB" smtClean="0"/>
              <a:t>Decreased cocaine use (Siqueland 1999)</a:t>
            </a:r>
          </a:p>
          <a:p>
            <a:pPr eaLnBrk="1" hangingPunct="1"/>
            <a:r>
              <a:rPr lang="en-GB" smtClean="0"/>
              <a:t>Variable results when compared to 12 steps</a:t>
            </a:r>
          </a:p>
          <a:p>
            <a:pPr eaLnBrk="1" hangingPunct="1"/>
            <a:endParaRPr lang="en-GB" smtClean="0"/>
          </a:p>
          <a:p>
            <a:pPr eaLnBrk="1" hangingPunct="1"/>
            <a:r>
              <a:rPr lang="en-GB" b="1" smtClean="0"/>
              <a:t>Community reinforcement approach</a:t>
            </a:r>
            <a:endParaRPr lang="en-GB" smtClean="0"/>
          </a:p>
          <a:p>
            <a:pPr eaLnBrk="1" hangingPunct="1"/>
            <a:r>
              <a:rPr lang="en-GB" smtClean="0"/>
              <a:t>Multi-modal- relapse prevention, skills training, 12 step approach</a:t>
            </a:r>
          </a:p>
          <a:p>
            <a:pPr eaLnBrk="1" hangingPunct="1"/>
            <a:r>
              <a:rPr lang="en-GB" smtClean="0"/>
              <a:t>Variable results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Contingency management</a:t>
            </a:r>
          </a:p>
        </p:txBody>
      </p:sp>
      <p:sp>
        <p:nvSpPr>
          <p:cNvPr id="33795" name="Rectangle 3"/>
          <p:cNvSpPr>
            <a:spLocks noGrp="1" noChangeArrowheads="1"/>
          </p:cNvSpPr>
          <p:nvPr>
            <p:ph type="body" idx="1"/>
          </p:nvPr>
        </p:nvSpPr>
        <p:spPr>
          <a:xfrm>
            <a:off x="571500" y="1676400"/>
            <a:ext cx="8001000" cy="2574925"/>
          </a:xfrm>
        </p:spPr>
        <p:txBody>
          <a:bodyPr/>
          <a:lstStyle/>
          <a:p>
            <a:pPr eaLnBrk="1" hangingPunct="1"/>
            <a:r>
              <a:rPr lang="en-GB" smtClean="0"/>
              <a:t>Behavioural reinforcement</a:t>
            </a:r>
          </a:p>
          <a:p>
            <a:pPr eaLnBrk="1" hangingPunct="1"/>
            <a:r>
              <a:rPr lang="en-GB" smtClean="0"/>
              <a:t>Voucher rewards for agreed behaviours</a:t>
            </a:r>
          </a:p>
          <a:p>
            <a:pPr eaLnBrk="1" hangingPunct="1"/>
            <a:r>
              <a:rPr lang="en-GB" smtClean="0"/>
              <a:t>Developing evidence-base</a:t>
            </a:r>
          </a:p>
          <a:p>
            <a:pPr eaLnBrk="1" hangingPunct="1"/>
            <a:r>
              <a:rPr lang="en-GB" smtClean="0"/>
              <a:t>Cost effective</a:t>
            </a:r>
          </a:p>
          <a:p>
            <a:pPr eaLnBrk="1" hangingPunct="1"/>
            <a:r>
              <a:rPr lang="en-GB" smtClean="0"/>
              <a:t>Cochrane Review</a:t>
            </a:r>
            <a:endParaRPr lang="en-GB" smtClean="0">
              <a:solidFill>
                <a:schemeClr val="accent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mtClean="0"/>
              <a:t>Contingency management</a:t>
            </a:r>
          </a:p>
        </p:txBody>
      </p:sp>
      <p:sp>
        <p:nvSpPr>
          <p:cNvPr id="34819" name="Rectangle 3"/>
          <p:cNvSpPr>
            <a:spLocks noGrp="1" noChangeArrowheads="1"/>
          </p:cNvSpPr>
          <p:nvPr>
            <p:ph type="body" idx="1"/>
          </p:nvPr>
        </p:nvSpPr>
        <p:spPr>
          <a:xfrm>
            <a:off x="571500" y="1676400"/>
            <a:ext cx="8001000" cy="4327525"/>
          </a:xfrm>
        </p:spPr>
        <p:txBody>
          <a:bodyPr/>
          <a:lstStyle/>
          <a:p>
            <a:pPr eaLnBrk="1" hangingPunct="1"/>
            <a:r>
              <a:rPr lang="en-GB" smtClean="0"/>
              <a:t>Identify target behaviour (e.g. Urine samples free of illicit drugs)</a:t>
            </a:r>
          </a:p>
          <a:p>
            <a:pPr eaLnBrk="1" hangingPunct="1"/>
            <a:r>
              <a:rPr lang="en-GB" smtClean="0"/>
              <a:t>Identify appropriate reward to reinforce behavioural change (e.g. voucher, privilege)</a:t>
            </a:r>
          </a:p>
          <a:p>
            <a:pPr eaLnBrk="1" hangingPunct="1"/>
            <a:r>
              <a:rPr lang="en-GB" smtClean="0"/>
              <a:t>Reinforce desired behaviour when it occurs</a:t>
            </a:r>
          </a:p>
          <a:p>
            <a:pPr eaLnBrk="1" hangingPunct="1"/>
            <a:r>
              <a:rPr lang="en-GB" smtClean="0"/>
              <a:t>Importance of rapid reinforcement</a:t>
            </a:r>
          </a:p>
          <a:p>
            <a:pPr eaLnBrk="1" hangingPunct="1"/>
            <a:r>
              <a:rPr lang="en-GB" smtClean="0"/>
              <a:t>Value of variable reward</a:t>
            </a:r>
          </a:p>
          <a:p>
            <a:pPr eaLnBrk="1" hangingPunct="1"/>
            <a:r>
              <a:rPr lang="en-GB" smtClean="0"/>
              <a:t>Length of effect?</a:t>
            </a:r>
          </a:p>
          <a:p>
            <a:pPr eaLnBrk="1" hangingPunct="1"/>
            <a:endParaRPr lang="en-GB"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smtClean="0"/>
              <a:t>Retention</a:t>
            </a:r>
          </a:p>
        </p:txBody>
      </p:sp>
      <p:graphicFrame>
        <p:nvGraphicFramePr>
          <p:cNvPr id="35843" name="Object 2"/>
          <p:cNvGraphicFramePr>
            <a:graphicFrameLocks noChangeAspect="1"/>
          </p:cNvGraphicFramePr>
          <p:nvPr>
            <p:ph type="chart" idx="1"/>
          </p:nvPr>
        </p:nvGraphicFramePr>
        <p:xfrm>
          <a:off x="762000" y="1905000"/>
          <a:ext cx="7924800" cy="4194175"/>
        </p:xfrm>
        <a:graphic>
          <a:graphicData uri="http://schemas.openxmlformats.org/presentationml/2006/ole">
            <mc:AlternateContent xmlns:mc="http://schemas.openxmlformats.org/markup-compatibility/2006">
              <mc:Choice xmlns:v="urn:schemas-microsoft-com:vml" Requires="v">
                <p:oleObj spid="_x0000_s35845" name="Chart" r:id="rId3" imgW="7772400" imgH="4114800" progId="MSGraph.Chart.8">
                  <p:embed followColorScheme="full"/>
                </p:oleObj>
              </mc:Choice>
              <mc:Fallback>
                <p:oleObj name="Chart" r:id="rId3" imgW="7772400" imgH="41148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792480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Rectangle 4"/>
          <p:cNvSpPr>
            <a:spLocks noChangeArrowheads="1"/>
          </p:cNvSpPr>
          <p:nvPr/>
        </p:nvSpPr>
        <p:spPr bwMode="auto">
          <a:xfrm>
            <a:off x="6781800" y="5715000"/>
            <a:ext cx="191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r>
              <a:rPr lang="en-US" sz="2000">
                <a:solidFill>
                  <a:schemeClr val="tx2"/>
                </a:solidFill>
              </a:rPr>
              <a:t>Petry et al., 2000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533400" y="2362200"/>
          <a:ext cx="3284538" cy="3336925"/>
        </p:xfrm>
        <a:graphic>
          <a:graphicData uri="http://schemas.openxmlformats.org/presentationml/2006/ole">
            <mc:AlternateContent xmlns:mc="http://schemas.openxmlformats.org/markup-compatibility/2006">
              <mc:Choice xmlns:v="urn:schemas-microsoft-com:vml" Requires="v">
                <p:oleObj spid="_x0000_s36871" name="Chart" r:id="rId3" imgW="3810000" imgH="4114800" progId="MSGraph.Chart.8">
                  <p:embed followColorScheme="full"/>
                </p:oleObj>
              </mc:Choice>
              <mc:Fallback>
                <p:oleObj name="Chart" r:id="rId3" imgW="3810000" imgH="41148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3284538" cy="333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4495800" y="1752600"/>
          <a:ext cx="3594100" cy="4133850"/>
        </p:xfrm>
        <a:graphic>
          <a:graphicData uri="http://schemas.openxmlformats.org/presentationml/2006/ole">
            <mc:AlternateContent xmlns:mc="http://schemas.openxmlformats.org/markup-compatibility/2006">
              <mc:Choice xmlns:v="urn:schemas-microsoft-com:vml" Requires="v">
                <p:oleObj spid="_x0000_s36872" name="Chart" r:id="rId5" imgW="3810000" imgH="4114800" progId="MSGraph.Chart.8">
                  <p:embed followColorScheme="full"/>
                </p:oleObj>
              </mc:Choice>
              <mc:Fallback>
                <p:oleObj name="Chart" r:id="rId5" imgW="3810000" imgH="4114800"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752600"/>
                        <a:ext cx="3594100" cy="413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Text Box 4"/>
          <p:cNvSpPr txBox="1">
            <a:spLocks noChangeArrowheads="1"/>
          </p:cNvSpPr>
          <p:nvPr/>
        </p:nvSpPr>
        <p:spPr bwMode="auto">
          <a:xfrm>
            <a:off x="1219200" y="1828800"/>
            <a:ext cx="2681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r>
              <a:rPr lang="en-US" sz="2400"/>
              <a:t>Retained throughout</a:t>
            </a:r>
          </a:p>
          <a:p>
            <a:r>
              <a:rPr lang="en-US" sz="2400"/>
              <a:t>           Trial</a:t>
            </a:r>
          </a:p>
        </p:txBody>
      </p:sp>
      <p:sp>
        <p:nvSpPr>
          <p:cNvPr id="36869" name="Rectangle 5"/>
          <p:cNvSpPr>
            <a:spLocks noChangeArrowheads="1"/>
          </p:cNvSpPr>
          <p:nvPr/>
        </p:nvSpPr>
        <p:spPr bwMode="auto">
          <a:xfrm>
            <a:off x="6629400" y="5867400"/>
            <a:ext cx="218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r>
              <a:rPr lang="en-US" sz="2000">
                <a:solidFill>
                  <a:schemeClr val="tx2"/>
                </a:solidFill>
              </a:rPr>
              <a:t>Higgins et al., 1994</a:t>
            </a:r>
            <a:endParaRPr lang="en-US" sz="3600">
              <a:solidFill>
                <a:schemeClr val="tx2"/>
              </a:solidFill>
            </a:endParaRPr>
          </a:p>
        </p:txBody>
      </p:sp>
      <p:sp>
        <p:nvSpPr>
          <p:cNvPr id="36870" name="Rectangle 6"/>
          <p:cNvSpPr>
            <a:spLocks noChangeArrowheads="1"/>
          </p:cNvSpPr>
          <p:nvPr/>
        </p:nvSpPr>
        <p:spPr bwMode="auto">
          <a:xfrm>
            <a:off x="1185863" y="469900"/>
            <a:ext cx="72501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r>
              <a:rPr lang="en-US">
                <a:solidFill>
                  <a:schemeClr val="tx2"/>
                </a:solidFill>
              </a:rPr>
              <a:t>Treatment of Cocaine Dependence</a:t>
            </a:r>
            <a:endParaRPr 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t>Percent positive for any illicit drug</a:t>
            </a:r>
            <a:endParaRPr lang="en-US" smtClean="0"/>
          </a:p>
        </p:txBody>
      </p:sp>
      <p:graphicFrame>
        <p:nvGraphicFramePr>
          <p:cNvPr id="37891" name="Object 2"/>
          <p:cNvGraphicFramePr>
            <a:graphicFrameLocks noChangeAspect="1"/>
          </p:cNvGraphicFramePr>
          <p:nvPr>
            <p:ph type="chart" idx="1"/>
          </p:nvPr>
        </p:nvGraphicFramePr>
        <p:xfrm>
          <a:off x="711200" y="1954213"/>
          <a:ext cx="7770813" cy="4114800"/>
        </p:xfrm>
        <a:graphic>
          <a:graphicData uri="http://schemas.openxmlformats.org/presentationml/2006/ole">
            <mc:AlternateContent xmlns:mc="http://schemas.openxmlformats.org/markup-compatibility/2006">
              <mc:Choice xmlns:v="urn:schemas-microsoft-com:vml" Requires="v">
                <p:oleObj spid="_x0000_s37893" name="Chart" r:id="rId3" imgW="7772400" imgH="4114800" progId="MSGraph.Chart.8">
                  <p:embed followColorScheme="full"/>
                </p:oleObj>
              </mc:Choice>
              <mc:Fallback>
                <p:oleObj name="Chart" r:id="rId3" imgW="7772400" imgH="41148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1954213"/>
                        <a:ext cx="7770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4"/>
          <p:cNvSpPr>
            <a:spLocks noChangeArrowheads="1"/>
          </p:cNvSpPr>
          <p:nvPr/>
        </p:nvSpPr>
        <p:spPr bwMode="auto">
          <a:xfrm>
            <a:off x="7010400" y="5638800"/>
            <a:ext cx="191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r>
              <a:rPr lang="en-US" sz="2000">
                <a:solidFill>
                  <a:schemeClr val="tx2"/>
                </a:solidFill>
              </a:rPr>
              <a:t>Petry et al., 2000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762000" y="1981200"/>
          <a:ext cx="7924800" cy="4478338"/>
        </p:xfrm>
        <a:graphic>
          <a:graphicData uri="http://schemas.openxmlformats.org/presentationml/2006/ole">
            <mc:AlternateContent xmlns:mc="http://schemas.openxmlformats.org/markup-compatibility/2006">
              <mc:Choice xmlns:v="urn:schemas-microsoft-com:vml" Requires="v">
                <p:oleObj spid="_x0000_s38918" name="Chart" r:id="rId3" imgW="7772400" imgH="4114800" progId="MSGraph.Chart.8">
                  <p:embed followColorScheme="full"/>
                </p:oleObj>
              </mc:Choice>
              <mc:Fallback>
                <p:oleObj name="Chart" r:id="rId3" imgW="7772400" imgH="41148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79248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67" name="Rectangle 3"/>
          <p:cNvSpPr>
            <a:spLocks noChangeArrowheads="1"/>
          </p:cNvSpPr>
          <p:nvPr/>
        </p:nvSpPr>
        <p:spPr bwMode="auto">
          <a:xfrm>
            <a:off x="1143000" y="34290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8" tIns="44450" rIns="90488" bIns="44450" anchor="ctr"/>
          <a:lstStyle/>
          <a:p>
            <a:pPr algn="ctr">
              <a:defRPr/>
            </a:pPr>
            <a:r>
              <a:rPr lang="en-US" sz="2800" b="1">
                <a:solidFill>
                  <a:srgbClr val="000066"/>
                </a:solidFill>
                <a:latin typeface="Arial" pitchFamily="34" charset="0"/>
              </a:rPr>
              <a:t>Time until first heavy drinking episode</a:t>
            </a:r>
            <a:endParaRPr lang="en-US" sz="3600" b="1">
              <a:solidFill>
                <a:srgbClr val="000066"/>
              </a:solidFill>
              <a:latin typeface="Arial" pitchFamily="34" charset="0"/>
            </a:endParaRPr>
          </a:p>
        </p:txBody>
      </p:sp>
      <p:sp>
        <p:nvSpPr>
          <p:cNvPr id="38916" name="Text Box 4"/>
          <p:cNvSpPr txBox="1">
            <a:spLocks noChangeArrowheads="1"/>
          </p:cNvSpPr>
          <p:nvPr/>
        </p:nvSpPr>
        <p:spPr bwMode="auto">
          <a:xfrm>
            <a:off x="7758113" y="3606800"/>
            <a:ext cx="77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r>
              <a:rPr lang="en-US" sz="2000"/>
              <a:t>p&lt;.05</a:t>
            </a:r>
            <a:endParaRPr lang="en-US" sz="2400"/>
          </a:p>
        </p:txBody>
      </p:sp>
      <p:sp>
        <p:nvSpPr>
          <p:cNvPr id="38917" name="Rectangle 5"/>
          <p:cNvSpPr>
            <a:spLocks noChangeArrowheads="1"/>
          </p:cNvSpPr>
          <p:nvPr/>
        </p:nvSpPr>
        <p:spPr bwMode="auto">
          <a:xfrm>
            <a:off x="6858000" y="5791200"/>
            <a:ext cx="191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eaLnBrk="0" hangingPunct="0"/>
            <a:r>
              <a:rPr lang="en-US" sz="2000">
                <a:solidFill>
                  <a:schemeClr val="tx2"/>
                </a:solidFill>
              </a:rPr>
              <a:t>Petry et al., 2000</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2286000"/>
            <a:ext cx="7772400" cy="1143000"/>
          </a:xfrm>
        </p:spPr>
        <p:txBody>
          <a:bodyPr/>
          <a:lstStyle/>
          <a:p>
            <a:pPr eaLnBrk="1" hangingPunct="1"/>
            <a:r>
              <a:rPr lang="en-GB" smtClean="0"/>
              <a:t>New generation, new drugs</a:t>
            </a:r>
          </a:p>
        </p:txBody>
      </p:sp>
      <p:sp>
        <p:nvSpPr>
          <p:cNvPr id="39939"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chor="t"/>
          <a:lstStyle/>
          <a:p>
            <a:pPr eaLnBrk="1" hangingPunct="1"/>
            <a:endParaRPr lang="en-US" smtClean="0"/>
          </a:p>
        </p:txBody>
      </p:sp>
      <p:pic>
        <p:nvPicPr>
          <p:cNvPr id="40963" name="Content Placeholder 3" descr="NTA opiod figures.tiff"/>
          <p:cNvPicPr>
            <a:picLocks noGrp="1" noChangeAspect="1"/>
          </p:cNvPicPr>
          <p:nvPr>
            <p:ph idx="1"/>
          </p:nvPr>
        </p:nvPicPr>
        <p:blipFill>
          <a:blip r:embed="rId2">
            <a:extLst>
              <a:ext uri="{28A0092B-C50C-407E-A947-70E740481C1C}">
                <a14:useLocalDpi xmlns:a14="http://schemas.microsoft.com/office/drawing/2010/main" val="0"/>
              </a:ext>
            </a:extLst>
          </a:blip>
          <a:srcRect t="-4320" b="-4320"/>
          <a:stretch>
            <a:fillRect/>
          </a:stretch>
        </p:blipFill>
        <p:spPr>
          <a:xfrm>
            <a:off x="0" y="-152400"/>
            <a:ext cx="9144000" cy="62785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smtClean="0"/>
              <a:t>Why should we be worried about cocaine?</a:t>
            </a:r>
          </a:p>
        </p:txBody>
      </p:sp>
      <p:pic>
        <p:nvPicPr>
          <p:cNvPr id="5123" name="Content Placeholder 3" descr="cocaine_use_among_adults.png"/>
          <p:cNvPicPr>
            <a:picLocks noGrp="1" noChangeAspect="1"/>
          </p:cNvPicPr>
          <p:nvPr>
            <p:ph idx="1"/>
          </p:nvPr>
        </p:nvPicPr>
        <p:blipFill>
          <a:blip r:embed="rId2">
            <a:extLst>
              <a:ext uri="{28A0092B-C50C-407E-A947-70E740481C1C}">
                <a14:useLocalDpi xmlns:a14="http://schemas.microsoft.com/office/drawing/2010/main" val="0"/>
              </a:ext>
            </a:extLst>
          </a:blip>
          <a:srcRect l="-46420" r="-46420"/>
          <a:stretch>
            <a:fillRect/>
          </a:stretch>
        </p:blipFill>
        <p:spPr>
          <a:xfrm>
            <a:off x="571500" y="1676400"/>
            <a:ext cx="8001000" cy="40386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685800"/>
            <a:ext cx="8229600" cy="1143000"/>
          </a:xfrm>
        </p:spPr>
        <p:txBody>
          <a:bodyPr anchor="t"/>
          <a:lstStyle/>
          <a:p>
            <a:pPr eaLnBrk="1" hangingPunct="1"/>
            <a:r>
              <a:rPr lang="en-US" smtClean="0">
                <a:solidFill>
                  <a:srgbClr val="00395A"/>
                </a:solidFill>
              </a:rPr>
              <a:t>British Crime Survey</a:t>
            </a:r>
          </a:p>
        </p:txBody>
      </p:sp>
      <p:sp>
        <p:nvSpPr>
          <p:cNvPr id="16387" name="Content Placeholder 2"/>
          <p:cNvSpPr>
            <a:spLocks noGrp="1"/>
          </p:cNvSpPr>
          <p:nvPr>
            <p:ph idx="1"/>
          </p:nvPr>
        </p:nvSpPr>
        <p:spPr>
          <a:xfrm>
            <a:off x="457200" y="1600200"/>
            <a:ext cx="8229600" cy="5033963"/>
          </a:xfrm>
        </p:spPr>
        <p:txBody>
          <a:bodyPr/>
          <a:lstStyle/>
          <a:p>
            <a:pPr lvl="1" eaLnBrk="1" hangingPunct="1">
              <a:buFontTx/>
              <a:buNone/>
            </a:pPr>
            <a:r>
              <a:rPr lang="en-US" sz="2400" b="1" smtClean="0">
                <a:solidFill>
                  <a:srgbClr val="FF0000"/>
                </a:solidFill>
              </a:rPr>
              <a:t>8.8% </a:t>
            </a:r>
            <a:r>
              <a:rPr lang="en-US" sz="2400" smtClean="0"/>
              <a:t>adults in England and Wales used an illicit drug in last year</a:t>
            </a:r>
          </a:p>
          <a:p>
            <a:pPr lvl="1" eaLnBrk="1" hangingPunct="1">
              <a:buFontTx/>
              <a:buNone/>
            </a:pPr>
            <a:r>
              <a:rPr lang="en-US" sz="2400" b="1" smtClean="0">
                <a:solidFill>
                  <a:srgbClr val="FF0000"/>
                </a:solidFill>
              </a:rPr>
              <a:t>23% </a:t>
            </a:r>
            <a:r>
              <a:rPr lang="en-US" sz="2400" smtClean="0"/>
              <a:t>16-19 year olds used illicit drug in last year</a:t>
            </a:r>
          </a:p>
          <a:p>
            <a:pPr lvl="1" eaLnBrk="1" hangingPunct="1">
              <a:buFontTx/>
              <a:buNone/>
            </a:pPr>
            <a:endParaRPr lang="en-US" sz="2400" smtClean="0"/>
          </a:p>
          <a:p>
            <a:pPr lvl="1" eaLnBrk="1" hangingPunct="1">
              <a:buFontTx/>
              <a:buNone/>
            </a:pPr>
            <a:r>
              <a:rPr lang="en-US" sz="2400" b="1" smtClean="0"/>
              <a:t>Cannabis, Cocaine and Ecstasy</a:t>
            </a:r>
          </a:p>
          <a:p>
            <a:pPr lvl="1" eaLnBrk="1" hangingPunct="1">
              <a:buFontTx/>
              <a:buNone/>
            </a:pPr>
            <a:endParaRPr lang="en-US" sz="2400" smtClean="0"/>
          </a:p>
          <a:p>
            <a:pPr lvl="1" eaLnBrk="1" hangingPunct="1">
              <a:buFontTx/>
              <a:buNone/>
            </a:pPr>
            <a:r>
              <a:rPr lang="en-US" sz="2400" smtClean="0"/>
              <a:t>Year on year </a:t>
            </a:r>
            <a:r>
              <a:rPr lang="en-US" sz="2400" b="1" smtClean="0">
                <a:solidFill>
                  <a:srgbClr val="FF0000"/>
                </a:solidFill>
              </a:rPr>
              <a:t>reduction</a:t>
            </a:r>
            <a:r>
              <a:rPr lang="en-US" sz="2400" smtClean="0"/>
              <a:t> in powder cocaine since 2008 (3.0%) to 2010 (2.1%)</a:t>
            </a:r>
          </a:p>
          <a:p>
            <a:pPr lvl="1" eaLnBrk="1" hangingPunct="1">
              <a:buFontTx/>
              <a:buNone/>
            </a:pPr>
            <a:r>
              <a:rPr lang="en-US" sz="2400" b="1" smtClean="0"/>
              <a:t>Mephedrone</a:t>
            </a:r>
            <a:r>
              <a:rPr lang="en-US" sz="2400" smtClean="0"/>
              <a:t> </a:t>
            </a:r>
            <a:r>
              <a:rPr lang="en-US" sz="2400" b="1" smtClean="0">
                <a:solidFill>
                  <a:srgbClr val="FF0000"/>
                </a:solidFill>
              </a:rPr>
              <a:t>1.4% </a:t>
            </a:r>
            <a:r>
              <a:rPr lang="en-US" sz="2400" smtClean="0"/>
              <a:t>16-59 yr in last year</a:t>
            </a:r>
          </a:p>
          <a:p>
            <a:pPr lvl="1" eaLnBrk="1" hangingPunct="1">
              <a:buFontTx/>
              <a:buNone/>
            </a:pPr>
            <a:r>
              <a:rPr lang="en-US" sz="2400" b="1" smtClean="0">
                <a:solidFill>
                  <a:srgbClr val="FF0000"/>
                </a:solidFill>
              </a:rPr>
              <a:t>4.4% </a:t>
            </a:r>
            <a:r>
              <a:rPr lang="en-US" sz="2400" smtClean="0"/>
              <a:t>16-24 yrs</a:t>
            </a:r>
          </a:p>
          <a:p>
            <a:pPr lvl="1" eaLnBrk="1" hangingPunct="1">
              <a:buFontTx/>
              <a:buNone/>
            </a:pPr>
            <a:r>
              <a:rPr lang="en-US" sz="2400" b="1" u="sng" smtClean="0"/>
              <a:t>300,000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chor="t"/>
          <a:lstStyle/>
          <a:p>
            <a:endParaRPr lang="en-US" smtClean="0"/>
          </a:p>
        </p:txBody>
      </p:sp>
      <p:pic>
        <p:nvPicPr>
          <p:cNvPr id="43011" name="Content Placeholder 5" descr="Rockness 2.tiff"/>
          <p:cNvPicPr>
            <a:picLocks noGrp="1" noChangeAspect="1"/>
          </p:cNvPicPr>
          <p:nvPr>
            <p:ph idx="1"/>
          </p:nvPr>
        </p:nvPicPr>
        <p:blipFill>
          <a:blip r:embed="rId2">
            <a:extLst>
              <a:ext uri="{28A0092B-C50C-407E-A947-70E740481C1C}">
                <a14:useLocalDpi xmlns:a14="http://schemas.microsoft.com/office/drawing/2010/main" val="0"/>
              </a:ext>
            </a:extLst>
          </a:blip>
          <a:srcRect l="-18256" r="-18256"/>
          <a:stretch>
            <a:fillRect/>
          </a:stretch>
        </p:blipFill>
        <p:spPr>
          <a:xfrm>
            <a:off x="685800" y="1143000"/>
            <a:ext cx="8229600" cy="4648200"/>
          </a:xfrm>
          <a:noFill/>
        </p:spPr>
      </p:pic>
      <p:pic>
        <p:nvPicPr>
          <p:cNvPr id="8" name="Picture 7" descr="spoonful o fdeath 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5943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elegraph legal highs.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chor="t"/>
          <a:lstStyle/>
          <a:p>
            <a:endParaRPr lang="en-US" smtClean="0"/>
          </a:p>
        </p:txBody>
      </p:sp>
      <p:pic>
        <p:nvPicPr>
          <p:cNvPr id="44035" name="Content Placeholder 3" descr="tesco legal highs.tiff"/>
          <p:cNvPicPr>
            <a:picLocks noGrp="1" noChangeAspect="1"/>
          </p:cNvPicPr>
          <p:nvPr>
            <p:ph idx="1"/>
          </p:nvPr>
        </p:nvPicPr>
        <p:blipFill>
          <a:blip r:embed="rId2">
            <a:extLst>
              <a:ext uri="{28A0092B-C50C-407E-A947-70E740481C1C}">
                <a14:useLocalDpi xmlns:a14="http://schemas.microsoft.com/office/drawing/2010/main" val="0"/>
              </a:ext>
            </a:extLst>
          </a:blip>
          <a:srcRect l="-36568" r="-36568"/>
          <a:stretch>
            <a:fillRect/>
          </a:stretch>
        </p:blipFill>
        <p:spPr>
          <a:xfrm>
            <a:off x="457200" y="990600"/>
            <a:ext cx="8229600" cy="50292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chor="t"/>
          <a:lstStyle/>
          <a:p>
            <a:endParaRPr lang="en-US" smtClean="0"/>
          </a:p>
        </p:txBody>
      </p:sp>
      <p:pic>
        <p:nvPicPr>
          <p:cNvPr id="45059" name="Content Placeholder 3" descr="glastonburyAPH_450x507.jpg"/>
          <p:cNvPicPr>
            <a:picLocks noGrp="1" noChangeAspect="1"/>
          </p:cNvPicPr>
          <p:nvPr>
            <p:ph idx="1"/>
          </p:nvPr>
        </p:nvPicPr>
        <p:blipFill>
          <a:blip r:embed="rId2">
            <a:extLst>
              <a:ext uri="{28A0092B-C50C-407E-A947-70E740481C1C}">
                <a14:useLocalDpi xmlns:a14="http://schemas.microsoft.com/office/drawing/2010/main" val="0"/>
              </a:ext>
            </a:extLst>
          </a:blip>
          <a:srcRect l="-52431" r="-52431"/>
          <a:stretch>
            <a:fillRect/>
          </a:stretch>
        </p:blipFill>
        <p:spPr>
          <a:xfrm>
            <a:off x="2667000" y="1676400"/>
            <a:ext cx="8229600" cy="4525963"/>
          </a:xfrm>
          <a:noFill/>
        </p:spPr>
      </p:pic>
      <p:pic>
        <p:nvPicPr>
          <p:cNvPr id="45060" name="Picture 4" descr="glastonbury-pyramid-st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4191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chor="t"/>
          <a:lstStyle/>
          <a:p>
            <a:endParaRPr lang="en-US" smtClean="0"/>
          </a:p>
        </p:txBody>
      </p:sp>
      <p:pic>
        <p:nvPicPr>
          <p:cNvPr id="46083" name="Content Placeholder 3" descr="glasto 2.tiff"/>
          <p:cNvPicPr>
            <a:picLocks noGrp="1" noChangeAspect="1"/>
          </p:cNvPicPr>
          <p:nvPr>
            <p:ph idx="1"/>
          </p:nvPr>
        </p:nvPicPr>
        <p:blipFill>
          <a:blip r:embed="rId2">
            <a:extLst>
              <a:ext uri="{28A0092B-C50C-407E-A947-70E740481C1C}">
                <a14:useLocalDpi xmlns:a14="http://schemas.microsoft.com/office/drawing/2010/main" val="0"/>
              </a:ext>
            </a:extLst>
          </a:blip>
          <a:srcRect t="-41966" b="-41966"/>
          <a:stretch>
            <a:fillRect/>
          </a:stretch>
        </p:blipFill>
        <p:spPr>
          <a:xfrm>
            <a:off x="457200" y="990600"/>
            <a:ext cx="8229600" cy="5135563"/>
          </a:xfrm>
          <a:noFill/>
        </p:spPr>
      </p:pic>
      <p:sp>
        <p:nvSpPr>
          <p:cNvPr id="46084" name="TextBox 4"/>
          <p:cNvSpPr txBox="1">
            <a:spLocks noChangeArrowheads="1"/>
          </p:cNvSpPr>
          <p:nvPr/>
        </p:nvSpPr>
        <p:spPr bwMode="auto">
          <a:xfrm>
            <a:off x="7239000" y="5791200"/>
            <a:ext cx="156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r>
              <a:rPr lang="en-US"/>
              <a:t>Guardian 2012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chor="t"/>
          <a:lstStyle/>
          <a:p>
            <a:endParaRPr lang="en-US" smtClean="0"/>
          </a:p>
        </p:txBody>
      </p:sp>
      <p:graphicFrame>
        <p:nvGraphicFramePr>
          <p:cNvPr id="4" name="Content Placeholder 3"/>
          <p:cNvGraphicFramePr>
            <a:graphicFrameLocks noGrp="1"/>
          </p:cNvGraphicFramePr>
          <p:nvPr>
            <p:ph idx="1"/>
          </p:nvPr>
        </p:nvGraphicFramePr>
        <p:xfrm>
          <a:off x="457200" y="1143000"/>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7108" name="TextBox 4"/>
          <p:cNvSpPr txBox="1">
            <a:spLocks noChangeArrowheads="1"/>
          </p:cNvSpPr>
          <p:nvPr/>
        </p:nvSpPr>
        <p:spPr bwMode="auto">
          <a:xfrm>
            <a:off x="5888038" y="5791200"/>
            <a:ext cx="325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r>
              <a:rPr lang="en-US" sz="1800" b="1"/>
              <a:t>EMCDDA Annual Report 2012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chor="t"/>
          <a:lstStyle/>
          <a:p>
            <a:pPr eaLnBrk="1" hangingPunct="1">
              <a:defRPr/>
            </a:pPr>
            <a:endParaRPr lang="en-US" dirty="0" smtClean="0">
              <a:ea typeface="+mj-ea"/>
              <a:cs typeface="+mj-cs"/>
            </a:endParaRPr>
          </a:p>
        </p:txBody>
      </p:sp>
      <p:pic>
        <p:nvPicPr>
          <p:cNvPr id="48131" name="Content Placeholder 3" descr="EMCDDA early warning 2011.tiff"/>
          <p:cNvPicPr>
            <a:picLocks noGrp="1" noChangeAspect="1"/>
          </p:cNvPicPr>
          <p:nvPr>
            <p:ph idx="1"/>
          </p:nvPr>
        </p:nvPicPr>
        <p:blipFill>
          <a:blip r:embed="rId2">
            <a:extLst>
              <a:ext uri="{28A0092B-C50C-407E-A947-70E740481C1C}">
                <a14:useLocalDpi xmlns:a14="http://schemas.microsoft.com/office/drawing/2010/main" val="0"/>
              </a:ext>
            </a:extLst>
          </a:blip>
          <a:srcRect l="-34181" r="-34181"/>
          <a:stretch>
            <a:fillRect/>
          </a:stretch>
        </p:blipFill>
        <p:spPr>
          <a:xfrm>
            <a:off x="-914400" y="274638"/>
            <a:ext cx="10972800" cy="5897562"/>
          </a:xfrm>
          <a:noFill/>
        </p:spPr>
      </p:pic>
      <p:sp>
        <p:nvSpPr>
          <p:cNvPr id="48132" name="TextBox 4"/>
          <p:cNvSpPr txBox="1">
            <a:spLocks noChangeArrowheads="1"/>
          </p:cNvSpPr>
          <p:nvPr/>
        </p:nvSpPr>
        <p:spPr bwMode="auto">
          <a:xfrm>
            <a:off x="381000" y="6248400"/>
            <a:ext cx="168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r>
              <a:rPr lang="en-US" sz="1800"/>
              <a:t>EMCDDA 2011</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chor="t"/>
          <a:lstStyle/>
          <a:p>
            <a:endParaRPr lang="en-US" smtClean="0"/>
          </a:p>
        </p:txBody>
      </p:sp>
      <p:graphicFrame>
        <p:nvGraphicFramePr>
          <p:cNvPr id="4" name="Content Placeholder 3"/>
          <p:cNvGraphicFramePr>
            <a:graphicFrameLocks noGrp="1"/>
          </p:cNvGraphicFramePr>
          <p:nvPr>
            <p:ph idx="1"/>
          </p:nvPr>
        </p:nvGraphicFramePr>
        <p:xfrm>
          <a:off x="457200" y="1143001"/>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9156" name="TextBox 4"/>
          <p:cNvSpPr txBox="1">
            <a:spLocks noChangeArrowheads="1"/>
          </p:cNvSpPr>
          <p:nvPr/>
        </p:nvSpPr>
        <p:spPr bwMode="auto">
          <a:xfrm>
            <a:off x="5867400" y="5791200"/>
            <a:ext cx="325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r>
              <a:rPr lang="en-US" sz="1800" b="1"/>
              <a:t>EMCDDA Annual Report 2012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762000"/>
            <a:ext cx="8229600" cy="1143000"/>
          </a:xfrm>
        </p:spPr>
        <p:txBody>
          <a:bodyPr anchor="t"/>
          <a:lstStyle/>
          <a:p>
            <a:r>
              <a:rPr lang="en-US" smtClean="0"/>
              <a:t>New generation, new access</a:t>
            </a:r>
          </a:p>
        </p:txBody>
      </p:sp>
      <p:pic>
        <p:nvPicPr>
          <p:cNvPr id="50179" name="Content Placeholder 3" descr="Legal high website.tiff"/>
          <p:cNvPicPr>
            <a:picLocks noGrp="1" noChangeAspect="1"/>
          </p:cNvPicPr>
          <p:nvPr>
            <p:ph idx="1"/>
          </p:nvPr>
        </p:nvPicPr>
        <p:blipFill>
          <a:blip r:embed="rId2">
            <a:extLst>
              <a:ext uri="{28A0092B-C50C-407E-A947-70E740481C1C}">
                <a14:useLocalDpi xmlns:a14="http://schemas.microsoft.com/office/drawing/2010/main" val="0"/>
              </a:ext>
            </a:extLst>
          </a:blip>
          <a:srcRect l="-27879" r="-27879"/>
          <a:stretch>
            <a:fillRect/>
          </a:stretch>
        </p:blipFill>
        <p:spPr>
          <a:xfrm>
            <a:off x="-2514600" y="0"/>
            <a:ext cx="14325600" cy="6858000"/>
          </a:xfrm>
          <a:noFill/>
          <a:ln w="6350">
            <a:solidFill>
              <a:schemeClr val="tx1"/>
            </a:solidFill>
            <a:miter lim="800000"/>
            <a:headEnd/>
            <a:tailEnd/>
          </a:ln>
        </p:spPr>
      </p:pic>
      <p:sp>
        <p:nvSpPr>
          <p:cNvPr id="4" name="Donut 3"/>
          <p:cNvSpPr>
            <a:spLocks noChangeArrowheads="1"/>
          </p:cNvSpPr>
          <p:nvPr/>
        </p:nvSpPr>
        <p:spPr bwMode="auto">
          <a:xfrm>
            <a:off x="0" y="1677988"/>
            <a:ext cx="1828800" cy="823912"/>
          </a:xfrm>
          <a:custGeom>
            <a:avLst/>
            <a:gdLst>
              <a:gd name="T0" fmla="*/ 914400 w 1828800"/>
              <a:gd name="T1" fmla="*/ 0 h 823912"/>
              <a:gd name="T2" fmla="*/ 267822 w 1828800"/>
              <a:gd name="T3" fmla="*/ 120659 h 823912"/>
              <a:gd name="T4" fmla="*/ 0 w 1828800"/>
              <a:gd name="T5" fmla="*/ 411956 h 823912"/>
              <a:gd name="T6" fmla="*/ 267822 w 1828800"/>
              <a:gd name="T7" fmla="*/ 703253 h 823912"/>
              <a:gd name="T8" fmla="*/ 914400 w 1828800"/>
              <a:gd name="T9" fmla="*/ 823912 h 823912"/>
              <a:gd name="T10" fmla="*/ 1560978 w 1828800"/>
              <a:gd name="T11" fmla="*/ 703253 h 823912"/>
              <a:gd name="T12" fmla="*/ 1828800 w 1828800"/>
              <a:gd name="T13" fmla="*/ 411956 h 823912"/>
              <a:gd name="T14" fmla="*/ 1560978 w 1828800"/>
              <a:gd name="T15" fmla="*/ 120659 h 823912"/>
              <a:gd name="T16" fmla="*/ 3 60000 65536"/>
              <a:gd name="T17" fmla="*/ 3 60000 65536"/>
              <a:gd name="T18" fmla="*/ 2 60000 65536"/>
              <a:gd name="T19" fmla="*/ 1 60000 65536"/>
              <a:gd name="T20" fmla="*/ 1 60000 65536"/>
              <a:gd name="T21" fmla="*/ 1 60000 65536"/>
              <a:gd name="T22" fmla="*/ 0 60000 65536"/>
              <a:gd name="T23" fmla="*/ 3 60000 65536"/>
              <a:gd name="T24" fmla="*/ 267822 w 1828800"/>
              <a:gd name="T25" fmla="*/ 120659 h 823912"/>
              <a:gd name="T26" fmla="*/ 1560978 w 1828800"/>
              <a:gd name="T27" fmla="*/ 703253 h 823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8800" h="823912">
                <a:moveTo>
                  <a:pt x="0" y="411956"/>
                </a:moveTo>
                <a:lnTo>
                  <a:pt x="0" y="411956"/>
                </a:lnTo>
                <a:cubicBezTo>
                  <a:pt x="0" y="184438"/>
                  <a:pt x="409390" y="0"/>
                  <a:pt x="914399" y="0"/>
                </a:cubicBezTo>
                <a:cubicBezTo>
                  <a:pt x="1419409" y="0"/>
                  <a:pt x="1828800" y="184438"/>
                  <a:pt x="1828800" y="411956"/>
                </a:cubicBezTo>
                <a:cubicBezTo>
                  <a:pt x="1828800" y="639473"/>
                  <a:pt x="1419409" y="823911"/>
                  <a:pt x="914400" y="823912"/>
                </a:cubicBezTo>
                <a:cubicBezTo>
                  <a:pt x="409390" y="823912"/>
                  <a:pt x="0" y="639473"/>
                  <a:pt x="0" y="411956"/>
                </a:cubicBezTo>
                <a:close/>
                <a:moveTo>
                  <a:pt x="205978" y="411956"/>
                </a:moveTo>
                <a:lnTo>
                  <a:pt x="205978" y="411956"/>
                </a:lnTo>
                <a:cubicBezTo>
                  <a:pt x="205978" y="525714"/>
                  <a:pt x="523149" y="617933"/>
                  <a:pt x="914399" y="617934"/>
                </a:cubicBezTo>
                <a:lnTo>
                  <a:pt x="914400" y="617934"/>
                </a:lnTo>
                <a:cubicBezTo>
                  <a:pt x="1305650" y="617933"/>
                  <a:pt x="1622822" y="525714"/>
                  <a:pt x="1622822" y="411956"/>
                </a:cubicBezTo>
                <a:cubicBezTo>
                  <a:pt x="1622822" y="298197"/>
                  <a:pt x="1305650" y="205978"/>
                  <a:pt x="914400" y="205978"/>
                </a:cubicBezTo>
                <a:lnTo>
                  <a:pt x="914399" y="205978"/>
                </a:lnTo>
                <a:cubicBezTo>
                  <a:pt x="523149" y="205978"/>
                  <a:pt x="205978" y="298197"/>
                  <a:pt x="205978" y="411955"/>
                </a:cubicBezTo>
                <a:close/>
              </a:path>
            </a:pathLst>
          </a:custGeom>
          <a:solidFill>
            <a:srgbClr val="FF0000"/>
          </a:solidFill>
          <a:ln w="9525">
            <a:solidFill>
              <a:srgbClr val="00CC98"/>
            </a:solidFill>
            <a:miter lim="800000"/>
            <a:headEnd/>
            <a:tailEnd/>
          </a:ln>
          <a:effectLst>
            <a:outerShdw blurRad="40000" dist="23000" dir="5400000" rotWithShape="0">
              <a:srgbClr val="808080">
                <a:alpha val="34999"/>
              </a:srgbClr>
            </a:outerShdw>
          </a:effectLst>
        </p:spPr>
        <p:txBody>
          <a:bodyPr/>
          <a:lstStyle/>
          <a:p>
            <a:pPr>
              <a:defRPr/>
            </a:pPr>
            <a:endParaRPr lang="en-GB"/>
          </a:p>
        </p:txBody>
      </p:sp>
      <p:sp>
        <p:nvSpPr>
          <p:cNvPr id="6" name="Donut 5"/>
          <p:cNvSpPr>
            <a:spLocks noChangeArrowheads="1"/>
          </p:cNvSpPr>
          <p:nvPr/>
        </p:nvSpPr>
        <p:spPr bwMode="auto">
          <a:xfrm>
            <a:off x="7010400" y="3581400"/>
            <a:ext cx="2133600" cy="914400"/>
          </a:xfrm>
          <a:custGeom>
            <a:avLst/>
            <a:gdLst>
              <a:gd name="T0" fmla="*/ 1066800 w 2133600"/>
              <a:gd name="T1" fmla="*/ 0 h 914400"/>
              <a:gd name="T2" fmla="*/ 312458 w 2133600"/>
              <a:gd name="T3" fmla="*/ 133911 h 914400"/>
              <a:gd name="T4" fmla="*/ 0 w 2133600"/>
              <a:gd name="T5" fmla="*/ 457200 h 914400"/>
              <a:gd name="T6" fmla="*/ 312458 w 2133600"/>
              <a:gd name="T7" fmla="*/ 780489 h 914400"/>
              <a:gd name="T8" fmla="*/ 1066800 w 2133600"/>
              <a:gd name="T9" fmla="*/ 914400 h 914400"/>
              <a:gd name="T10" fmla="*/ 1821142 w 2133600"/>
              <a:gd name="T11" fmla="*/ 780489 h 914400"/>
              <a:gd name="T12" fmla="*/ 2133600 w 2133600"/>
              <a:gd name="T13" fmla="*/ 457200 h 914400"/>
              <a:gd name="T14" fmla="*/ 1821142 w 2133600"/>
              <a:gd name="T15" fmla="*/ 133911 h 914400"/>
              <a:gd name="T16" fmla="*/ 3 60000 65536"/>
              <a:gd name="T17" fmla="*/ 3 60000 65536"/>
              <a:gd name="T18" fmla="*/ 2 60000 65536"/>
              <a:gd name="T19" fmla="*/ 1 60000 65536"/>
              <a:gd name="T20" fmla="*/ 1 60000 65536"/>
              <a:gd name="T21" fmla="*/ 1 60000 65536"/>
              <a:gd name="T22" fmla="*/ 0 60000 65536"/>
              <a:gd name="T23" fmla="*/ 3 60000 65536"/>
              <a:gd name="T24" fmla="*/ 312458 w 2133600"/>
              <a:gd name="T25" fmla="*/ 133911 h 914400"/>
              <a:gd name="T26" fmla="*/ 1821142 w 2133600"/>
              <a:gd name="T27" fmla="*/ 780489 h 914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3600" h="914400">
                <a:moveTo>
                  <a:pt x="0" y="457200"/>
                </a:moveTo>
                <a:lnTo>
                  <a:pt x="0" y="457200"/>
                </a:lnTo>
                <a:cubicBezTo>
                  <a:pt x="0" y="204695"/>
                  <a:pt x="477622" y="0"/>
                  <a:pt x="1066799" y="0"/>
                </a:cubicBezTo>
                <a:cubicBezTo>
                  <a:pt x="1655977" y="0"/>
                  <a:pt x="2133600" y="204695"/>
                  <a:pt x="2133600" y="457200"/>
                </a:cubicBezTo>
                <a:cubicBezTo>
                  <a:pt x="2133600" y="709704"/>
                  <a:pt x="1655977" y="914399"/>
                  <a:pt x="1066800" y="914400"/>
                </a:cubicBezTo>
                <a:cubicBezTo>
                  <a:pt x="477622" y="914400"/>
                  <a:pt x="0" y="709704"/>
                  <a:pt x="0" y="457200"/>
                </a:cubicBezTo>
                <a:close/>
                <a:moveTo>
                  <a:pt x="228600" y="457200"/>
                </a:moveTo>
                <a:lnTo>
                  <a:pt x="228600" y="457200"/>
                </a:lnTo>
                <a:cubicBezTo>
                  <a:pt x="228600" y="583452"/>
                  <a:pt x="603874" y="685799"/>
                  <a:pt x="1066799" y="685800"/>
                </a:cubicBezTo>
                <a:lnTo>
                  <a:pt x="1066800" y="685800"/>
                </a:lnTo>
                <a:cubicBezTo>
                  <a:pt x="1529725" y="685799"/>
                  <a:pt x="1905000" y="583452"/>
                  <a:pt x="1905000" y="457200"/>
                </a:cubicBezTo>
                <a:cubicBezTo>
                  <a:pt x="1905000" y="330947"/>
                  <a:pt x="1529725" y="228600"/>
                  <a:pt x="1066800" y="228600"/>
                </a:cubicBezTo>
                <a:lnTo>
                  <a:pt x="1066799" y="228600"/>
                </a:lnTo>
                <a:cubicBezTo>
                  <a:pt x="603874" y="228600"/>
                  <a:pt x="228600" y="330947"/>
                  <a:pt x="228600" y="457199"/>
                </a:cubicBezTo>
                <a:close/>
              </a:path>
            </a:pathLst>
          </a:custGeom>
          <a:solidFill>
            <a:srgbClr val="FF00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latin typeface="+mn-lt"/>
              <a:ea typeface="+mn-ea"/>
            </a:endParaRPr>
          </a:p>
        </p:txBody>
      </p:sp>
      <p:sp>
        <p:nvSpPr>
          <p:cNvPr id="7" name="Donut 6"/>
          <p:cNvSpPr>
            <a:spLocks noChangeArrowheads="1"/>
          </p:cNvSpPr>
          <p:nvPr/>
        </p:nvSpPr>
        <p:spPr bwMode="auto">
          <a:xfrm>
            <a:off x="7010400" y="1600200"/>
            <a:ext cx="2133600" cy="914400"/>
          </a:xfrm>
          <a:custGeom>
            <a:avLst/>
            <a:gdLst>
              <a:gd name="T0" fmla="*/ 1066800 w 2133600"/>
              <a:gd name="T1" fmla="*/ 0 h 914400"/>
              <a:gd name="T2" fmla="*/ 312458 w 2133600"/>
              <a:gd name="T3" fmla="*/ 133911 h 914400"/>
              <a:gd name="T4" fmla="*/ 0 w 2133600"/>
              <a:gd name="T5" fmla="*/ 457200 h 914400"/>
              <a:gd name="T6" fmla="*/ 312458 w 2133600"/>
              <a:gd name="T7" fmla="*/ 780489 h 914400"/>
              <a:gd name="T8" fmla="*/ 1066800 w 2133600"/>
              <a:gd name="T9" fmla="*/ 914400 h 914400"/>
              <a:gd name="T10" fmla="*/ 1821142 w 2133600"/>
              <a:gd name="T11" fmla="*/ 780489 h 914400"/>
              <a:gd name="T12" fmla="*/ 2133600 w 2133600"/>
              <a:gd name="T13" fmla="*/ 457200 h 914400"/>
              <a:gd name="T14" fmla="*/ 1821142 w 2133600"/>
              <a:gd name="T15" fmla="*/ 133911 h 914400"/>
              <a:gd name="T16" fmla="*/ 3 60000 65536"/>
              <a:gd name="T17" fmla="*/ 3 60000 65536"/>
              <a:gd name="T18" fmla="*/ 2 60000 65536"/>
              <a:gd name="T19" fmla="*/ 1 60000 65536"/>
              <a:gd name="T20" fmla="*/ 1 60000 65536"/>
              <a:gd name="T21" fmla="*/ 1 60000 65536"/>
              <a:gd name="T22" fmla="*/ 0 60000 65536"/>
              <a:gd name="T23" fmla="*/ 3 60000 65536"/>
              <a:gd name="T24" fmla="*/ 312458 w 2133600"/>
              <a:gd name="T25" fmla="*/ 133911 h 914400"/>
              <a:gd name="T26" fmla="*/ 1821142 w 2133600"/>
              <a:gd name="T27" fmla="*/ 780489 h 914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3600" h="914400">
                <a:moveTo>
                  <a:pt x="0" y="457200"/>
                </a:moveTo>
                <a:lnTo>
                  <a:pt x="0" y="457200"/>
                </a:lnTo>
                <a:cubicBezTo>
                  <a:pt x="0" y="204695"/>
                  <a:pt x="477622" y="0"/>
                  <a:pt x="1066799" y="0"/>
                </a:cubicBezTo>
                <a:cubicBezTo>
                  <a:pt x="1655977" y="0"/>
                  <a:pt x="2133600" y="204695"/>
                  <a:pt x="2133600" y="457200"/>
                </a:cubicBezTo>
                <a:cubicBezTo>
                  <a:pt x="2133600" y="709704"/>
                  <a:pt x="1655977" y="914399"/>
                  <a:pt x="1066800" y="914400"/>
                </a:cubicBezTo>
                <a:cubicBezTo>
                  <a:pt x="477622" y="914400"/>
                  <a:pt x="0" y="709704"/>
                  <a:pt x="0" y="457200"/>
                </a:cubicBezTo>
                <a:close/>
                <a:moveTo>
                  <a:pt x="228600" y="457200"/>
                </a:moveTo>
                <a:lnTo>
                  <a:pt x="228600" y="457200"/>
                </a:lnTo>
                <a:cubicBezTo>
                  <a:pt x="228600" y="583452"/>
                  <a:pt x="603874" y="685799"/>
                  <a:pt x="1066799" y="685800"/>
                </a:cubicBezTo>
                <a:lnTo>
                  <a:pt x="1066800" y="685800"/>
                </a:lnTo>
                <a:cubicBezTo>
                  <a:pt x="1529725" y="685799"/>
                  <a:pt x="1905000" y="583452"/>
                  <a:pt x="1905000" y="457200"/>
                </a:cubicBezTo>
                <a:cubicBezTo>
                  <a:pt x="1905000" y="330947"/>
                  <a:pt x="1529725" y="228600"/>
                  <a:pt x="1066800" y="228600"/>
                </a:cubicBezTo>
                <a:lnTo>
                  <a:pt x="1066799" y="228600"/>
                </a:lnTo>
                <a:cubicBezTo>
                  <a:pt x="603874" y="228600"/>
                  <a:pt x="228600" y="330947"/>
                  <a:pt x="228600" y="457199"/>
                </a:cubicBezTo>
                <a:close/>
              </a:path>
            </a:pathLst>
          </a:custGeom>
          <a:solidFill>
            <a:srgbClr val="FF00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latin typeface="+mn-lt"/>
              <a:ea typeface="+mn-ea"/>
            </a:endParaRPr>
          </a:p>
        </p:txBody>
      </p:sp>
      <p:sp>
        <p:nvSpPr>
          <p:cNvPr id="11" name="Donut 10"/>
          <p:cNvSpPr>
            <a:spLocks noChangeArrowheads="1"/>
          </p:cNvSpPr>
          <p:nvPr/>
        </p:nvSpPr>
        <p:spPr bwMode="auto">
          <a:xfrm>
            <a:off x="5257800" y="4343400"/>
            <a:ext cx="1676400" cy="914400"/>
          </a:xfrm>
          <a:custGeom>
            <a:avLst/>
            <a:gdLst>
              <a:gd name="T0" fmla="*/ 838200 w 1676400"/>
              <a:gd name="T1" fmla="*/ 0 h 914400"/>
              <a:gd name="T2" fmla="*/ 245503 w 1676400"/>
              <a:gd name="T3" fmla="*/ 133911 h 914400"/>
              <a:gd name="T4" fmla="*/ 0 w 1676400"/>
              <a:gd name="T5" fmla="*/ 457200 h 914400"/>
              <a:gd name="T6" fmla="*/ 245503 w 1676400"/>
              <a:gd name="T7" fmla="*/ 780489 h 914400"/>
              <a:gd name="T8" fmla="*/ 838200 w 1676400"/>
              <a:gd name="T9" fmla="*/ 914400 h 914400"/>
              <a:gd name="T10" fmla="*/ 1430897 w 1676400"/>
              <a:gd name="T11" fmla="*/ 780489 h 914400"/>
              <a:gd name="T12" fmla="*/ 1676400 w 1676400"/>
              <a:gd name="T13" fmla="*/ 457200 h 914400"/>
              <a:gd name="T14" fmla="*/ 1430897 w 1676400"/>
              <a:gd name="T15" fmla="*/ 133911 h 914400"/>
              <a:gd name="T16" fmla="*/ 3 60000 65536"/>
              <a:gd name="T17" fmla="*/ 3 60000 65536"/>
              <a:gd name="T18" fmla="*/ 2 60000 65536"/>
              <a:gd name="T19" fmla="*/ 1 60000 65536"/>
              <a:gd name="T20" fmla="*/ 1 60000 65536"/>
              <a:gd name="T21" fmla="*/ 1 60000 65536"/>
              <a:gd name="T22" fmla="*/ 0 60000 65536"/>
              <a:gd name="T23" fmla="*/ 3 60000 65536"/>
              <a:gd name="T24" fmla="*/ 245503 w 1676400"/>
              <a:gd name="T25" fmla="*/ 133911 h 914400"/>
              <a:gd name="T26" fmla="*/ 1430897 w 1676400"/>
              <a:gd name="T27" fmla="*/ 780489 h 914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6400" h="914400">
                <a:moveTo>
                  <a:pt x="0" y="457200"/>
                </a:moveTo>
                <a:lnTo>
                  <a:pt x="0" y="457200"/>
                </a:lnTo>
                <a:cubicBezTo>
                  <a:pt x="0" y="204695"/>
                  <a:pt x="375274" y="0"/>
                  <a:pt x="838199" y="0"/>
                </a:cubicBezTo>
                <a:cubicBezTo>
                  <a:pt x="1301125" y="0"/>
                  <a:pt x="1676400" y="204695"/>
                  <a:pt x="1676400" y="457200"/>
                </a:cubicBezTo>
                <a:cubicBezTo>
                  <a:pt x="1676400" y="709704"/>
                  <a:pt x="1301125" y="914399"/>
                  <a:pt x="838200" y="914400"/>
                </a:cubicBezTo>
                <a:cubicBezTo>
                  <a:pt x="375274" y="914400"/>
                  <a:pt x="0" y="709704"/>
                  <a:pt x="0" y="457200"/>
                </a:cubicBezTo>
                <a:close/>
                <a:moveTo>
                  <a:pt x="228600" y="457200"/>
                </a:moveTo>
                <a:lnTo>
                  <a:pt x="228600" y="457200"/>
                </a:lnTo>
                <a:cubicBezTo>
                  <a:pt x="228600" y="583452"/>
                  <a:pt x="501527" y="685799"/>
                  <a:pt x="838199" y="685800"/>
                </a:cubicBezTo>
                <a:lnTo>
                  <a:pt x="838200" y="685800"/>
                </a:lnTo>
                <a:cubicBezTo>
                  <a:pt x="1174872" y="685799"/>
                  <a:pt x="1447800" y="583452"/>
                  <a:pt x="1447800" y="457200"/>
                </a:cubicBezTo>
                <a:cubicBezTo>
                  <a:pt x="1447800" y="330947"/>
                  <a:pt x="1174872" y="228600"/>
                  <a:pt x="838200" y="228600"/>
                </a:cubicBezTo>
                <a:lnTo>
                  <a:pt x="838199" y="228600"/>
                </a:lnTo>
                <a:cubicBezTo>
                  <a:pt x="501527" y="228600"/>
                  <a:pt x="228600" y="330947"/>
                  <a:pt x="228600" y="457199"/>
                </a:cubicBezTo>
                <a:close/>
              </a:path>
            </a:pathLst>
          </a:custGeom>
          <a:solidFill>
            <a:srgbClr val="FF0000"/>
          </a:soli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chor="t"/>
          <a:lstStyle/>
          <a:p>
            <a:endParaRPr lang="en-US" smtClean="0"/>
          </a:p>
        </p:txBody>
      </p:sp>
      <p:pic>
        <p:nvPicPr>
          <p:cNvPr id="51203" name="Content Placeholder 3" descr="NRG-3.tiff"/>
          <p:cNvPicPr>
            <a:picLocks noGrp="1" noChangeAspect="1"/>
          </p:cNvPicPr>
          <p:nvPr>
            <p:ph idx="1"/>
          </p:nvPr>
        </p:nvPicPr>
        <p:blipFill>
          <a:blip r:embed="rId2">
            <a:extLst>
              <a:ext uri="{28A0092B-C50C-407E-A947-70E740481C1C}">
                <a14:useLocalDpi xmlns:a14="http://schemas.microsoft.com/office/drawing/2010/main" val="0"/>
              </a:ext>
            </a:extLst>
          </a:blip>
          <a:srcRect l="-65057" r="-65057"/>
          <a:stretch>
            <a:fillRect/>
          </a:stretch>
        </p:blipFill>
        <p:spPr>
          <a:xfrm>
            <a:off x="-381000" y="990600"/>
            <a:ext cx="9753600" cy="4953000"/>
          </a:xfrm>
          <a:noFill/>
        </p:spPr>
      </p:pic>
      <p:sp>
        <p:nvSpPr>
          <p:cNvPr id="4" name="Frame 3"/>
          <p:cNvSpPr>
            <a:spLocks noChangeArrowheads="1"/>
          </p:cNvSpPr>
          <p:nvPr/>
        </p:nvSpPr>
        <p:spPr bwMode="auto">
          <a:xfrm>
            <a:off x="2362200" y="5334000"/>
            <a:ext cx="4267200" cy="822325"/>
          </a:xfrm>
          <a:custGeom>
            <a:avLst/>
            <a:gdLst>
              <a:gd name="T0" fmla="*/ 2133600 w 4267200"/>
              <a:gd name="T1" fmla="*/ 0 h 822325"/>
              <a:gd name="T2" fmla="*/ 0 w 4267200"/>
              <a:gd name="T3" fmla="*/ 411163 h 822325"/>
              <a:gd name="T4" fmla="*/ 2133600 w 4267200"/>
              <a:gd name="T5" fmla="*/ 822325 h 822325"/>
              <a:gd name="T6" fmla="*/ 4267200 w 4267200"/>
              <a:gd name="T7" fmla="*/ 411163 h 822325"/>
              <a:gd name="T8" fmla="*/ 3 60000 65536"/>
              <a:gd name="T9" fmla="*/ 2 60000 65536"/>
              <a:gd name="T10" fmla="*/ 1 60000 65536"/>
              <a:gd name="T11" fmla="*/ 0 60000 65536"/>
              <a:gd name="T12" fmla="*/ 102791 w 4267200"/>
              <a:gd name="T13" fmla="*/ 102791 h 822325"/>
              <a:gd name="T14" fmla="*/ 4164409 w 4267200"/>
              <a:gd name="T15" fmla="*/ 719534 h 822325"/>
            </a:gdLst>
            <a:ahLst/>
            <a:cxnLst>
              <a:cxn ang="T8">
                <a:pos x="T0" y="T1"/>
              </a:cxn>
              <a:cxn ang="T9">
                <a:pos x="T2" y="T3"/>
              </a:cxn>
              <a:cxn ang="T10">
                <a:pos x="T4" y="T5"/>
              </a:cxn>
              <a:cxn ang="T11">
                <a:pos x="T6" y="T7"/>
              </a:cxn>
            </a:cxnLst>
            <a:rect l="T12" t="T13" r="T14" b="T15"/>
            <a:pathLst>
              <a:path w="4267200" h="822325">
                <a:moveTo>
                  <a:pt x="0" y="0"/>
                </a:moveTo>
                <a:lnTo>
                  <a:pt x="4267200" y="0"/>
                </a:lnTo>
                <a:lnTo>
                  <a:pt x="4267200" y="822325"/>
                </a:lnTo>
                <a:lnTo>
                  <a:pt x="0" y="822325"/>
                </a:lnTo>
                <a:close/>
                <a:moveTo>
                  <a:pt x="102791" y="102791"/>
                </a:moveTo>
                <a:lnTo>
                  <a:pt x="102791" y="719534"/>
                </a:lnTo>
                <a:lnTo>
                  <a:pt x="4164409" y="719534"/>
                </a:lnTo>
                <a:lnTo>
                  <a:pt x="4164409" y="102791"/>
                </a:lnTo>
                <a:close/>
              </a:path>
            </a:pathLst>
          </a:custGeom>
          <a:gradFill rotWithShape="1">
            <a:gsLst>
              <a:gs pos="0">
                <a:srgbClr val="8B8BFF"/>
              </a:gs>
              <a:gs pos="100000">
                <a:srgbClr val="1C1CE3"/>
              </a:gs>
            </a:gsLst>
            <a:lin ang="5400000"/>
          </a:gradFill>
          <a:ln w="57150">
            <a:solidFill>
              <a:srgbClr val="FF0000"/>
            </a:solidFill>
            <a:round/>
            <a:headEnd/>
            <a:tailEnd/>
          </a:ln>
          <a:effectLst>
            <a:outerShdw blurRad="40000" dist="23000" dir="5400000" rotWithShape="0">
              <a:srgbClr val="808080">
                <a:alpha val="34999"/>
              </a:srgbClr>
            </a:outerShdw>
          </a:effectLst>
        </p:spPr>
        <p:txBody>
          <a:bodyPr/>
          <a:lstStyle/>
          <a:p>
            <a:pP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smtClean="0"/>
          </a:p>
        </p:txBody>
      </p:sp>
      <p:pic>
        <p:nvPicPr>
          <p:cNvPr id="6147" name="Content Placeholder 3" descr="fig5-download-en.gif"/>
          <p:cNvPicPr>
            <a:picLocks noGrp="1" noChangeAspect="1"/>
          </p:cNvPicPr>
          <p:nvPr>
            <p:ph idx="1"/>
          </p:nvPr>
        </p:nvPicPr>
        <p:blipFill>
          <a:blip r:embed="rId2">
            <a:extLst>
              <a:ext uri="{28A0092B-C50C-407E-A947-70E740481C1C}">
                <a14:useLocalDpi xmlns:a14="http://schemas.microsoft.com/office/drawing/2010/main" val="0"/>
              </a:ext>
            </a:extLst>
          </a:blip>
          <a:srcRect l="-12621" r="-12621"/>
          <a:stretch>
            <a:fillRect/>
          </a:stretch>
        </p:blipFill>
        <p:spPr>
          <a:xfrm>
            <a:off x="-549275" y="381000"/>
            <a:ext cx="10128250" cy="6078538"/>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685800"/>
            <a:ext cx="8229600" cy="1143000"/>
          </a:xfrm>
        </p:spPr>
        <p:txBody>
          <a:bodyPr anchor="t"/>
          <a:lstStyle/>
          <a:p>
            <a:r>
              <a:rPr lang="en-US" smtClean="0"/>
              <a:t>www.erowid.org</a:t>
            </a:r>
          </a:p>
        </p:txBody>
      </p:sp>
      <p:pic>
        <p:nvPicPr>
          <p:cNvPr id="52227" name="Content Placeholder 3" descr="erowid.tiff"/>
          <p:cNvPicPr>
            <a:picLocks noGrp="1" noChangeAspect="1"/>
          </p:cNvPicPr>
          <p:nvPr>
            <p:ph idx="1"/>
          </p:nvPr>
        </p:nvPicPr>
        <p:blipFill>
          <a:blip r:embed="rId2">
            <a:extLst>
              <a:ext uri="{28A0092B-C50C-407E-A947-70E740481C1C}">
                <a14:useLocalDpi xmlns:a14="http://schemas.microsoft.com/office/drawing/2010/main" val="0"/>
              </a:ext>
            </a:extLst>
          </a:blip>
          <a:srcRect l="-27815" r="-27815"/>
          <a:stretch>
            <a:fillRect/>
          </a:stretch>
        </p:blipFill>
        <p:spPr>
          <a:xfrm>
            <a:off x="571500" y="1676400"/>
            <a:ext cx="8001000" cy="39624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nchor="t"/>
          <a:lstStyle/>
          <a:p>
            <a:r>
              <a:rPr lang="en-US" smtClean="0"/>
              <a:t>Who are using these new substances ?</a:t>
            </a:r>
          </a:p>
        </p:txBody>
      </p:sp>
      <p:sp>
        <p:nvSpPr>
          <p:cNvPr id="53251" name="Subtitle 4"/>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chor="t"/>
          <a:lstStyle/>
          <a:p>
            <a:pPr eaLnBrk="1" hangingPunct="1"/>
            <a:endParaRPr lang="en-US" smtClean="0"/>
          </a:p>
        </p:txBody>
      </p:sp>
      <p:sp>
        <p:nvSpPr>
          <p:cNvPr id="54275" name="Content Placeholder 2"/>
          <p:cNvSpPr>
            <a:spLocks noGrp="1"/>
          </p:cNvSpPr>
          <p:nvPr>
            <p:ph idx="1"/>
          </p:nvPr>
        </p:nvSpPr>
        <p:spPr/>
        <p:txBody>
          <a:bodyPr/>
          <a:lstStyle/>
          <a:p>
            <a:pPr eaLnBrk="1" hangingPunct="1"/>
            <a:endParaRPr lang="en-US" smtClean="0"/>
          </a:p>
        </p:txBody>
      </p:sp>
      <p:pic>
        <p:nvPicPr>
          <p:cNvPr id="542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589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4"/>
          <p:cNvSpPr txBox="1">
            <a:spLocks noChangeArrowheads="1"/>
          </p:cNvSpPr>
          <p:nvPr/>
        </p:nvSpPr>
        <p:spPr bwMode="auto">
          <a:xfrm>
            <a:off x="4648200" y="5715000"/>
            <a:ext cx="428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r>
              <a:rPr lang="en-US" sz="2000" b="1"/>
              <a:t>UKDPC: Drugs and diversity 2010</a:t>
            </a:r>
          </a:p>
        </p:txBody>
      </p:sp>
      <p:sp>
        <p:nvSpPr>
          <p:cNvPr id="6" name="TextBox 5"/>
          <p:cNvSpPr txBox="1">
            <a:spLocks noChangeArrowheads="1"/>
          </p:cNvSpPr>
          <p:nvPr/>
        </p:nvSpPr>
        <p:spPr bwMode="auto">
          <a:xfrm>
            <a:off x="457200" y="2362200"/>
            <a:ext cx="8253413"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r>
              <a:rPr lang="en-US" b="1">
                <a:solidFill>
                  <a:srgbClr val="0000FF"/>
                </a:solidFill>
              </a:rPr>
              <a:t>300,000 estimated Mephedrone users</a:t>
            </a:r>
          </a:p>
          <a:p>
            <a:pPr eaLnBrk="1" hangingPunct="1"/>
            <a:endParaRPr lang="en-US">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371600" y="685800"/>
            <a:ext cx="8229600" cy="1143000"/>
          </a:xfrm>
        </p:spPr>
        <p:txBody>
          <a:bodyPr anchor="t"/>
          <a:lstStyle/>
          <a:p>
            <a:pPr eaLnBrk="1" hangingPunct="1"/>
            <a:r>
              <a:rPr lang="en-US" smtClean="0">
                <a:solidFill>
                  <a:srgbClr val="00395A"/>
                </a:solidFill>
              </a:rPr>
              <a:t>Drug use by ‘clubbers’</a:t>
            </a:r>
          </a:p>
        </p:txBody>
      </p:sp>
      <p:graphicFrame>
        <p:nvGraphicFramePr>
          <p:cNvPr id="4" name="Content Placeholder 3"/>
          <p:cNvGraphicFramePr>
            <a:graphicFrameLocks noGrp="1"/>
          </p:cNvGraphicFramePr>
          <p:nvPr>
            <p:ph idx="1"/>
          </p:nvPr>
        </p:nvGraphicFramePr>
        <p:xfrm>
          <a:off x="571500" y="1447800"/>
          <a:ext cx="8001000" cy="4129088"/>
        </p:xfrm>
        <a:graphic>
          <a:graphicData uri="http://schemas.openxmlformats.org/drawingml/2006/table">
            <a:tbl>
              <a:tblPr/>
              <a:tblGrid>
                <a:gridCol w="4000500"/>
                <a:gridCol w="4000500"/>
              </a:tblGrid>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charset="0"/>
                          <a:cs typeface="Arial" charset="0"/>
                        </a:rPr>
                        <a:t>Drug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charset="0"/>
                          <a:cs typeface="Arial" charset="0"/>
                        </a:rPr>
                        <a:t>Percentage (lifetime)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Ecstasy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89.5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Cocaine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84.6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Ketamine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66.1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Benzodiazepines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42.0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Mephedrone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41.3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GHB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15.2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Crack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13.6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Heroin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cs typeface="Arial" charset="0"/>
                        </a:rPr>
                        <a:t>6.7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5331" name="TextBox 4"/>
          <p:cNvSpPr txBox="1">
            <a:spLocks noChangeArrowheads="1"/>
          </p:cNvSpPr>
          <p:nvPr/>
        </p:nvSpPr>
        <p:spPr bwMode="auto">
          <a:xfrm>
            <a:off x="571500" y="5959475"/>
            <a:ext cx="3449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eaLnBrk="1" hangingPunct="1"/>
            <a:r>
              <a:rPr lang="en-US" sz="1400"/>
              <a:t>Winstock et al. Addiction 2010, 106, 154-161</a:t>
            </a:r>
          </a:p>
        </p:txBody>
      </p:sp>
      <p:sp>
        <p:nvSpPr>
          <p:cNvPr id="6" name="Frame 5"/>
          <p:cNvSpPr>
            <a:spLocks noChangeArrowheads="1"/>
          </p:cNvSpPr>
          <p:nvPr/>
        </p:nvSpPr>
        <p:spPr bwMode="auto">
          <a:xfrm>
            <a:off x="220663" y="4402138"/>
            <a:ext cx="5621337" cy="1557337"/>
          </a:xfrm>
          <a:custGeom>
            <a:avLst/>
            <a:gdLst>
              <a:gd name="T0" fmla="*/ 2810669 w 5621337"/>
              <a:gd name="T1" fmla="*/ 0 h 1557337"/>
              <a:gd name="T2" fmla="*/ 0 w 5621337"/>
              <a:gd name="T3" fmla="*/ 778669 h 1557337"/>
              <a:gd name="T4" fmla="*/ 2810669 w 5621337"/>
              <a:gd name="T5" fmla="*/ 1557337 h 1557337"/>
              <a:gd name="T6" fmla="*/ 5621337 w 5621337"/>
              <a:gd name="T7" fmla="*/ 778669 h 1557337"/>
              <a:gd name="T8" fmla="*/ 0 60000 65536"/>
              <a:gd name="T9" fmla="*/ 0 60000 65536"/>
              <a:gd name="T10" fmla="*/ 0 60000 65536"/>
              <a:gd name="T11" fmla="*/ 0 60000 65536"/>
              <a:gd name="T12" fmla="*/ 194667 w 5621337"/>
              <a:gd name="T13" fmla="*/ 194667 h 1557337"/>
              <a:gd name="T14" fmla="*/ 5426669 w 5621337"/>
              <a:gd name="T15" fmla="*/ 1362670 h 1557337"/>
            </a:gdLst>
            <a:ahLst/>
            <a:cxnLst>
              <a:cxn ang="T8">
                <a:pos x="T0" y="T1"/>
              </a:cxn>
              <a:cxn ang="T9">
                <a:pos x="T2" y="T3"/>
              </a:cxn>
              <a:cxn ang="T10">
                <a:pos x="T4" y="T5"/>
              </a:cxn>
              <a:cxn ang="T11">
                <a:pos x="T6" y="T7"/>
              </a:cxn>
            </a:cxnLst>
            <a:rect l="T12" t="T13" r="T14" b="T15"/>
            <a:pathLst>
              <a:path w="5621337" h="1557337">
                <a:moveTo>
                  <a:pt x="0" y="0"/>
                </a:moveTo>
                <a:lnTo>
                  <a:pt x="5621337" y="0"/>
                </a:lnTo>
                <a:lnTo>
                  <a:pt x="5621337" y="1557337"/>
                </a:lnTo>
                <a:lnTo>
                  <a:pt x="0" y="1557337"/>
                </a:lnTo>
                <a:close/>
                <a:moveTo>
                  <a:pt x="194667" y="194667"/>
                </a:moveTo>
                <a:lnTo>
                  <a:pt x="194667" y="1362670"/>
                </a:lnTo>
                <a:lnTo>
                  <a:pt x="5426670" y="1362670"/>
                </a:lnTo>
                <a:lnTo>
                  <a:pt x="5426670" y="194667"/>
                </a:lnTo>
                <a:close/>
              </a:path>
            </a:pathLst>
          </a:custGeom>
          <a:solidFill>
            <a:srgbClr val="FF0000"/>
          </a:soli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endParaRPr lang="en-US" dirty="0">
              <a:latin typeface="Times New Roman" pitchFamily="-106" charset="0"/>
              <a:ea typeface="+mn-ea"/>
            </a:endParaRPr>
          </a:p>
        </p:txBody>
      </p:sp>
      <p:sp>
        <p:nvSpPr>
          <p:cNvPr id="7" name="Frame 6"/>
          <p:cNvSpPr>
            <a:spLocks noChangeArrowheads="1"/>
          </p:cNvSpPr>
          <p:nvPr/>
        </p:nvSpPr>
        <p:spPr bwMode="auto">
          <a:xfrm>
            <a:off x="220663" y="1684338"/>
            <a:ext cx="5621337" cy="1889125"/>
          </a:xfrm>
          <a:custGeom>
            <a:avLst/>
            <a:gdLst>
              <a:gd name="T0" fmla="*/ 2810669 w 5621337"/>
              <a:gd name="T1" fmla="*/ 0 h 1889125"/>
              <a:gd name="T2" fmla="*/ 0 w 5621337"/>
              <a:gd name="T3" fmla="*/ 944563 h 1889125"/>
              <a:gd name="T4" fmla="*/ 2810669 w 5621337"/>
              <a:gd name="T5" fmla="*/ 1889125 h 1889125"/>
              <a:gd name="T6" fmla="*/ 5621337 w 5621337"/>
              <a:gd name="T7" fmla="*/ 944563 h 1889125"/>
              <a:gd name="T8" fmla="*/ 0 60000 65536"/>
              <a:gd name="T9" fmla="*/ 0 60000 65536"/>
              <a:gd name="T10" fmla="*/ 0 60000 65536"/>
              <a:gd name="T11" fmla="*/ 0 60000 65536"/>
              <a:gd name="T12" fmla="*/ 236141 w 5621337"/>
              <a:gd name="T13" fmla="*/ 236141 h 1889125"/>
              <a:gd name="T14" fmla="*/ 5385197 w 5621337"/>
              <a:gd name="T15" fmla="*/ 1652984 h 1889125"/>
            </a:gdLst>
            <a:ahLst/>
            <a:cxnLst>
              <a:cxn ang="T8">
                <a:pos x="T0" y="T1"/>
              </a:cxn>
              <a:cxn ang="T9">
                <a:pos x="T2" y="T3"/>
              </a:cxn>
              <a:cxn ang="T10">
                <a:pos x="T4" y="T5"/>
              </a:cxn>
              <a:cxn ang="T11">
                <a:pos x="T6" y="T7"/>
              </a:cxn>
            </a:cxnLst>
            <a:rect l="T12" t="T13" r="T14" b="T15"/>
            <a:pathLst>
              <a:path w="5621337" h="1889125">
                <a:moveTo>
                  <a:pt x="0" y="0"/>
                </a:moveTo>
                <a:lnTo>
                  <a:pt x="5621337" y="0"/>
                </a:lnTo>
                <a:lnTo>
                  <a:pt x="5621337" y="1889125"/>
                </a:lnTo>
                <a:lnTo>
                  <a:pt x="0" y="1889125"/>
                </a:lnTo>
                <a:close/>
                <a:moveTo>
                  <a:pt x="236141" y="236141"/>
                </a:moveTo>
                <a:lnTo>
                  <a:pt x="236141" y="1652984"/>
                </a:lnTo>
                <a:lnTo>
                  <a:pt x="5385196" y="1652984"/>
                </a:lnTo>
                <a:lnTo>
                  <a:pt x="5385196" y="236141"/>
                </a:lnTo>
                <a:close/>
              </a:path>
            </a:pathLst>
          </a:custGeom>
          <a:solidFill>
            <a:srgbClr val="0FFF34"/>
          </a:solidFill>
          <a:ln w="9525">
            <a:solidFill>
              <a:srgbClr val="4A7EBB"/>
            </a:solidFill>
            <a:miter lim="800000"/>
            <a:headEnd/>
            <a:tailEnd/>
          </a:ln>
          <a:effectLst>
            <a:outerShdw dist="23000" dir="5400000" rotWithShape="0">
              <a:srgbClr val="808080">
                <a:alpha val="34998"/>
              </a:srgbClr>
            </a:outerShdw>
          </a:effectLst>
        </p:spPr>
        <p:txBody>
          <a:bodyPr anchor="ctr"/>
          <a:lstStyle/>
          <a:p>
            <a:pPr>
              <a:defRPr/>
            </a:pPr>
            <a:endParaRPr lang="en-US" dirty="0">
              <a:latin typeface="Times New Roman" pitchFamily="-106"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685800"/>
            <a:ext cx="8229600" cy="1143000"/>
          </a:xfrm>
        </p:spPr>
        <p:txBody>
          <a:bodyPr anchor="t"/>
          <a:lstStyle/>
          <a:p>
            <a:r>
              <a:rPr lang="en-US" smtClean="0"/>
              <a:t>Mephedrone</a:t>
            </a:r>
          </a:p>
        </p:txBody>
      </p:sp>
      <p:sp>
        <p:nvSpPr>
          <p:cNvPr id="56323" name="Content Placeholder 2"/>
          <p:cNvSpPr>
            <a:spLocks noGrp="1"/>
          </p:cNvSpPr>
          <p:nvPr>
            <p:ph sz="half" idx="1"/>
          </p:nvPr>
        </p:nvSpPr>
        <p:spPr>
          <a:xfrm>
            <a:off x="571500" y="1676400"/>
            <a:ext cx="3924300" cy="4006850"/>
          </a:xfrm>
        </p:spPr>
        <p:txBody>
          <a:bodyPr/>
          <a:lstStyle/>
          <a:p>
            <a:r>
              <a:rPr lang="en-US" sz="2400" smtClean="0"/>
              <a:t>Synthetic stimulant</a:t>
            </a:r>
          </a:p>
          <a:p>
            <a:r>
              <a:rPr lang="en-US" sz="2400" smtClean="0"/>
              <a:t>Alert, euphoric, pro-social</a:t>
            </a:r>
          </a:p>
          <a:p>
            <a:r>
              <a:rPr lang="en-US" sz="2400" smtClean="0"/>
              <a:t>Snorted, ‘bombed’, swallow in drink, injected</a:t>
            </a:r>
          </a:p>
          <a:p>
            <a:r>
              <a:rPr lang="en-US" sz="2400" smtClean="0"/>
              <a:t>30-40 minute duration</a:t>
            </a:r>
          </a:p>
          <a:p>
            <a:r>
              <a:rPr lang="en-US" sz="2400" smtClean="0"/>
              <a:t>Banned April 2010 following rapid increase in use</a:t>
            </a:r>
          </a:p>
        </p:txBody>
      </p:sp>
      <p:pic>
        <p:nvPicPr>
          <p:cNvPr id="56324" name="Content Placeholder 4" descr="1199.jpg"/>
          <p:cNvPicPr>
            <a:picLocks noGrp="1" noChangeAspect="1"/>
          </p:cNvPicPr>
          <p:nvPr>
            <p:ph sz="half" idx="2"/>
          </p:nvPr>
        </p:nvPicPr>
        <p:blipFill>
          <a:blip r:embed="rId2">
            <a:extLst>
              <a:ext uri="{28A0092B-C50C-407E-A947-70E740481C1C}">
                <a14:useLocalDpi xmlns:a14="http://schemas.microsoft.com/office/drawing/2010/main" val="0"/>
              </a:ext>
            </a:extLst>
          </a:blip>
          <a:srcRect t="-6033" b="-6033"/>
          <a:stretch>
            <a:fillRect/>
          </a:stretch>
        </p:blipFill>
        <p:spPr>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533400"/>
            <a:ext cx="8229600" cy="1143000"/>
          </a:xfrm>
        </p:spPr>
        <p:txBody>
          <a:bodyPr anchor="t"/>
          <a:lstStyle/>
          <a:p>
            <a:r>
              <a:rPr lang="en-US" smtClean="0"/>
              <a:t>Mephedrone</a:t>
            </a:r>
          </a:p>
        </p:txBody>
      </p:sp>
      <p:sp>
        <p:nvSpPr>
          <p:cNvPr id="57347" name="Content Placeholder 2"/>
          <p:cNvSpPr>
            <a:spLocks noGrp="1"/>
          </p:cNvSpPr>
          <p:nvPr>
            <p:ph sz="half" idx="1"/>
          </p:nvPr>
        </p:nvSpPr>
        <p:spPr>
          <a:xfrm>
            <a:off x="533400" y="1219200"/>
            <a:ext cx="4038600" cy="4525963"/>
          </a:xfrm>
        </p:spPr>
        <p:txBody>
          <a:bodyPr/>
          <a:lstStyle/>
          <a:p>
            <a:r>
              <a:rPr lang="en-US" smtClean="0"/>
              <a:t>Little research</a:t>
            </a:r>
          </a:p>
          <a:p>
            <a:r>
              <a:rPr lang="en-US" smtClean="0"/>
              <a:t>Short-term</a:t>
            </a:r>
          </a:p>
          <a:p>
            <a:pPr lvl="1"/>
            <a:r>
              <a:rPr lang="en-US" smtClean="0"/>
              <a:t>Post binge depression, anxiety</a:t>
            </a:r>
          </a:p>
          <a:p>
            <a:pPr lvl="1"/>
            <a:r>
              <a:rPr lang="en-US" smtClean="0"/>
              <a:t>Severe paranoia, auditory hallucinations</a:t>
            </a:r>
          </a:p>
          <a:p>
            <a:r>
              <a:rPr lang="en-US" smtClean="0"/>
              <a:t>Long term</a:t>
            </a:r>
          </a:p>
          <a:p>
            <a:pPr lvl="1"/>
            <a:r>
              <a:rPr lang="en-US" smtClean="0"/>
              <a:t>Dependence</a:t>
            </a:r>
          </a:p>
          <a:p>
            <a:pPr lvl="1"/>
            <a:r>
              <a:rPr lang="en-US" smtClean="0"/>
              <a:t>Memory deficits</a:t>
            </a:r>
          </a:p>
          <a:p>
            <a:pPr lvl="1"/>
            <a:r>
              <a:rPr lang="en-US" smtClean="0"/>
              <a:t>Psychosis</a:t>
            </a:r>
          </a:p>
          <a:p>
            <a:endParaRPr lang="en-US" smtClean="0"/>
          </a:p>
        </p:txBody>
      </p:sp>
      <p:pic>
        <p:nvPicPr>
          <p:cNvPr id="57348" name="Content Placeholder 4" descr="mephedrone.jpg"/>
          <p:cNvPicPr>
            <a:picLocks noGrp="1" noChangeAspect="1"/>
          </p:cNvPicPr>
          <p:nvPr>
            <p:ph sz="half" idx="2"/>
          </p:nvPr>
        </p:nvPicPr>
        <p:blipFill>
          <a:blip r:embed="rId2">
            <a:extLst>
              <a:ext uri="{28A0092B-C50C-407E-A947-70E740481C1C}">
                <a14:useLocalDpi xmlns:a14="http://schemas.microsoft.com/office/drawing/2010/main" val="0"/>
              </a:ext>
            </a:extLst>
          </a:blip>
          <a:srcRect l="-12634" r="-12634"/>
          <a:stretch>
            <a:fillRect/>
          </a:stretch>
        </p:blipFill>
        <p:spPr>
          <a:xfrm>
            <a:off x="4648200" y="1371600"/>
            <a:ext cx="4038600" cy="4525963"/>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p:cNvSpPr txBox="1">
            <a:spLocks/>
          </p:cNvSpPr>
          <p:nvPr/>
        </p:nvSpPr>
        <p:spPr bwMode="auto">
          <a:xfrm>
            <a:off x="304800" y="1981200"/>
            <a:ext cx="4170363"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itchFamily="18" charset="0"/>
                <a:ea typeface="MS PGothic" pitchFamily="34" charset="-128"/>
              </a:defRPr>
            </a:lvl1pPr>
            <a:lvl2pPr marL="742950" indent="-285750" eaLnBrk="0" hangingPunct="0">
              <a:defRPr sz="4000">
                <a:solidFill>
                  <a:schemeClr val="tx1"/>
                </a:solidFill>
                <a:latin typeface="Times New Roman" pitchFamily="18" charset="0"/>
                <a:ea typeface="MS PGothic" pitchFamily="34" charset="-128"/>
              </a:defRPr>
            </a:lvl2pPr>
            <a:lvl3pPr marL="1143000" indent="-228600" eaLnBrk="0" hangingPunct="0">
              <a:defRPr sz="4000">
                <a:solidFill>
                  <a:schemeClr val="tx1"/>
                </a:solidFill>
                <a:latin typeface="Times New Roman" pitchFamily="18" charset="0"/>
                <a:ea typeface="MS PGothic" pitchFamily="34" charset="-128"/>
              </a:defRPr>
            </a:lvl3pPr>
            <a:lvl4pPr marL="1600200" indent="-228600" eaLnBrk="0" hangingPunct="0">
              <a:defRPr sz="4000">
                <a:solidFill>
                  <a:schemeClr val="tx1"/>
                </a:solidFill>
                <a:latin typeface="Times New Roman" pitchFamily="18" charset="0"/>
                <a:ea typeface="MS PGothic" pitchFamily="34" charset="-128"/>
              </a:defRPr>
            </a:lvl4pPr>
            <a:lvl5pPr marL="2057400" indent="-228600" eaLnBrk="0" hangingPunct="0">
              <a:defRPr sz="4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4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4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4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4000">
                <a:solidFill>
                  <a:schemeClr val="tx1"/>
                </a:solidFill>
                <a:latin typeface="Times New Roman" pitchFamily="18" charset="0"/>
                <a:ea typeface="MS PGothic" pitchFamily="34" charset="-128"/>
              </a:defRPr>
            </a:lvl9pPr>
          </a:lstStyle>
          <a:p>
            <a:pPr algn="ctr" eaLnBrk="1" hangingPunct="1"/>
            <a:r>
              <a:rPr lang="en-US" sz="8000" b="1">
                <a:solidFill>
                  <a:schemeClr val="bg1"/>
                </a:solidFill>
                <a:latin typeface="Arial" charset="0"/>
              </a:rPr>
              <a:t>Club </a:t>
            </a:r>
          </a:p>
          <a:p>
            <a:pPr algn="ctr" eaLnBrk="1" hangingPunct="1"/>
            <a:r>
              <a:rPr lang="en-US" sz="8000" b="1">
                <a:solidFill>
                  <a:schemeClr val="bg1"/>
                </a:solidFill>
                <a:latin typeface="Arial" charset="0"/>
              </a:rPr>
              <a:t>Drug </a:t>
            </a:r>
          </a:p>
          <a:p>
            <a:pPr algn="ctr" eaLnBrk="1" hangingPunct="1"/>
            <a:r>
              <a:rPr lang="en-US" sz="8000" b="1">
                <a:solidFill>
                  <a:schemeClr val="bg1"/>
                </a:solidFill>
                <a:latin typeface="Arial" charset="0"/>
              </a:rPr>
              <a:t>Clinic</a:t>
            </a:r>
          </a:p>
          <a:p>
            <a:pPr algn="ctr" eaLnBrk="1" hangingPunct="1"/>
            <a:endParaRPr lang="en-US" sz="3600" b="1">
              <a:solidFill>
                <a:schemeClr val="bg1"/>
              </a:solidFill>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chor="t"/>
          <a:lstStyle/>
          <a:p>
            <a:pPr eaLnBrk="1" hangingPunct="1"/>
            <a:endParaRPr lang="en-US" smtClean="0"/>
          </a:p>
        </p:txBody>
      </p:sp>
      <p:sp>
        <p:nvSpPr>
          <p:cNvPr id="4" name="Freeform 5"/>
          <p:cNvSpPr>
            <a:spLocks/>
          </p:cNvSpPr>
          <p:nvPr/>
        </p:nvSpPr>
        <p:spPr bwMode="auto">
          <a:xfrm>
            <a:off x="2133600" y="1219200"/>
            <a:ext cx="2495550" cy="3001963"/>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chemeClr val="tx1">
                <a:lumMod val="50000"/>
                <a:lumOff val="50000"/>
              </a:schemeClr>
            </a:solidFill>
            <a:prstDash val="solid"/>
            <a:round/>
            <a:headEnd/>
            <a:tailEnd/>
          </a:ln>
        </p:spPr>
        <p:txBody>
          <a:bodyPr bIns="540000" anchor="ctr"/>
          <a:lstStyle/>
          <a:p>
            <a:pPr algn="ctr">
              <a:defRPr/>
            </a:pPr>
            <a:r>
              <a:rPr lang="en-US"/>
              <a:t>Drug Service</a:t>
            </a:r>
            <a:endParaRPr lang="en-GB"/>
          </a:p>
        </p:txBody>
      </p:sp>
      <p:sp>
        <p:nvSpPr>
          <p:cNvPr id="5" name="Freeform 6"/>
          <p:cNvSpPr>
            <a:spLocks/>
          </p:cNvSpPr>
          <p:nvPr/>
        </p:nvSpPr>
        <p:spPr bwMode="auto">
          <a:xfrm>
            <a:off x="2133600" y="3733800"/>
            <a:ext cx="3001963" cy="2495550"/>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chemeClr val="tx1">
                <a:lumMod val="50000"/>
                <a:lumOff val="50000"/>
              </a:schemeClr>
            </a:solidFill>
            <a:prstDash val="solid"/>
            <a:round/>
            <a:headEnd/>
            <a:tailEnd/>
          </a:ln>
        </p:spPr>
        <p:txBody>
          <a:bodyPr rIns="468000" anchor="ctr" anchorCtr="1"/>
          <a:lstStyle/>
          <a:p>
            <a:pPr>
              <a:defRPr/>
            </a:pPr>
            <a:r>
              <a:rPr lang="en-US"/>
              <a:t>LGBT</a:t>
            </a:r>
            <a:endParaRPr lang="en-GB"/>
          </a:p>
        </p:txBody>
      </p:sp>
      <p:sp>
        <p:nvSpPr>
          <p:cNvPr id="6" name="Freeform 7"/>
          <p:cNvSpPr>
            <a:spLocks/>
          </p:cNvSpPr>
          <p:nvPr/>
        </p:nvSpPr>
        <p:spPr bwMode="auto">
          <a:xfrm>
            <a:off x="4114800" y="1219200"/>
            <a:ext cx="3001963"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chemeClr val="tx1">
                <a:lumMod val="50000"/>
                <a:lumOff val="50000"/>
              </a:schemeClr>
            </a:solidFill>
            <a:prstDash val="solid"/>
            <a:round/>
            <a:headEnd/>
            <a:tailEnd/>
          </a:ln>
        </p:spPr>
        <p:txBody>
          <a:bodyPr lIns="468000" anchor="ctr"/>
          <a:lstStyle/>
          <a:p>
            <a:pPr algn="ctr">
              <a:defRPr/>
            </a:pPr>
            <a:r>
              <a:rPr lang="en-US"/>
              <a:t>Sexual Health</a:t>
            </a:r>
            <a:endParaRPr lang="en-GB"/>
          </a:p>
        </p:txBody>
      </p:sp>
      <p:sp>
        <p:nvSpPr>
          <p:cNvPr id="7" name="Freeform 8"/>
          <p:cNvSpPr>
            <a:spLocks/>
          </p:cNvSpPr>
          <p:nvPr/>
        </p:nvSpPr>
        <p:spPr bwMode="auto">
          <a:xfrm>
            <a:off x="4648200" y="3200400"/>
            <a:ext cx="2497138" cy="3000375"/>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chemeClr val="tx1">
                <a:lumMod val="50000"/>
                <a:lumOff val="50000"/>
              </a:schemeClr>
            </a:solidFill>
            <a:prstDash val="solid"/>
            <a:round/>
            <a:headEnd/>
            <a:tailEnd/>
          </a:ln>
        </p:spPr>
        <p:txBody>
          <a:bodyPr tIns="468000" anchor="ctr" anchorCtr="1"/>
          <a:lstStyle/>
          <a:p>
            <a:pPr>
              <a:defRPr/>
            </a:pPr>
            <a:r>
              <a:rPr lang="en-US"/>
              <a:t>Urology</a:t>
            </a:r>
            <a:endParaRPr lang="en-GB"/>
          </a:p>
        </p:txBody>
      </p:sp>
      <p:pic>
        <p:nvPicPr>
          <p:cNvPr id="9" name="Picture 8" descr="ChelseaAndWestmins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chor="t"/>
          <a:lstStyle/>
          <a:p>
            <a:endParaRPr lang="en-US" smtClean="0"/>
          </a:p>
        </p:txBody>
      </p:sp>
      <p:pic>
        <p:nvPicPr>
          <p:cNvPr id="60419" name="Picture 4"/>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0" y="1143000"/>
            <a:ext cx="9144000" cy="4983163"/>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ph type="body" idx="1"/>
          </p:nvPr>
        </p:nvSpPr>
        <p:spPr>
          <a:xfrm>
            <a:off x="495300" y="5305425"/>
            <a:ext cx="8229600" cy="787400"/>
          </a:xfrm>
          <a:solidFill>
            <a:srgbClr val="FFFFFF"/>
          </a:solidFill>
          <a:ln>
            <a:solidFill>
              <a:srgbClr val="000000"/>
            </a:solidFill>
            <a:miter lim="800000"/>
            <a:headEnd/>
            <a:tailEnd/>
          </a:ln>
        </p:spPr>
        <p:txBody>
          <a:bodyPr/>
          <a:lstStyle/>
          <a:p>
            <a:pPr algn="ctr">
              <a:buFont typeface="Arial" charset="0"/>
              <a:buNone/>
            </a:pPr>
            <a:endParaRPr lang="en-US" b="1" smtClean="0"/>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t="20030" r="3125" b="9917"/>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pic>
        <p:nvPicPr>
          <p:cNvPr id="7171" name="Content Placeholder 3" descr="image004.jpg"/>
          <p:cNvPicPr>
            <a:picLocks noGrp="1" noChangeAspect="1"/>
          </p:cNvPicPr>
          <p:nvPr>
            <p:ph idx="1"/>
          </p:nvPr>
        </p:nvPicPr>
        <p:blipFill>
          <a:blip r:embed="rId2">
            <a:extLst>
              <a:ext uri="{28A0092B-C50C-407E-A947-70E740481C1C}">
                <a14:useLocalDpi xmlns:a14="http://schemas.microsoft.com/office/drawing/2010/main" val="0"/>
              </a:ext>
            </a:extLst>
          </a:blip>
          <a:srcRect l="-38071" r="-38071"/>
          <a:stretch>
            <a:fillRect/>
          </a:stretch>
        </p:blipFill>
        <p:spPr>
          <a:xfrm>
            <a:off x="2901950" y="1828800"/>
            <a:ext cx="7583488" cy="4208463"/>
          </a:xfrm>
        </p:spPr>
      </p:pic>
      <p:pic>
        <p:nvPicPr>
          <p:cNvPr id="7172" name="Picture 5" descr="wire-pos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298450"/>
            <a:ext cx="43688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685800"/>
            <a:ext cx="8229600" cy="1143000"/>
          </a:xfrm>
        </p:spPr>
        <p:txBody>
          <a:bodyPr anchor="t"/>
          <a:lstStyle/>
          <a:p>
            <a:r>
              <a:rPr lang="en-US" smtClean="0"/>
              <a:t>What to do if you think your patient is using club drugs</a:t>
            </a:r>
          </a:p>
        </p:txBody>
      </p:sp>
      <p:sp>
        <p:nvSpPr>
          <p:cNvPr id="62467" name="Content Placeholder 2"/>
          <p:cNvSpPr>
            <a:spLocks noGrp="1"/>
          </p:cNvSpPr>
          <p:nvPr>
            <p:ph idx="1"/>
          </p:nvPr>
        </p:nvSpPr>
        <p:spPr>
          <a:xfrm>
            <a:off x="457200" y="2332038"/>
            <a:ext cx="8229600" cy="4525962"/>
          </a:xfrm>
        </p:spPr>
        <p:txBody>
          <a:bodyPr/>
          <a:lstStyle/>
          <a:p>
            <a:r>
              <a:rPr lang="en-US" smtClean="0"/>
              <a:t>New population – clubbers, students, LGBT</a:t>
            </a:r>
          </a:p>
          <a:p>
            <a:r>
              <a:rPr lang="en-US" smtClean="0"/>
              <a:t>Unexplained psychosis, rapid onset delirium, treatment resistant depression</a:t>
            </a:r>
          </a:p>
          <a:p>
            <a:r>
              <a:rPr lang="en-US" smtClean="0"/>
              <a:t>Urine test may not be helpful</a:t>
            </a:r>
          </a:p>
          <a:p>
            <a:r>
              <a:rPr lang="en-US" smtClean="0"/>
              <a:t>Ketamine- ask about bladder symptoms</a:t>
            </a:r>
          </a:p>
          <a:p>
            <a:r>
              <a:rPr lang="en-US" smtClean="0"/>
              <a:t>Local drug service may not have knowledge</a:t>
            </a:r>
          </a:p>
          <a:p>
            <a:r>
              <a:rPr lang="en-US" b="1" smtClean="0">
                <a:solidFill>
                  <a:srgbClr val="FF0000"/>
                </a:solidFill>
              </a:rPr>
              <a:t>www.clubdrugclinic.com</a:t>
            </a:r>
          </a:p>
          <a:p>
            <a:endParaRPr lang="en-US" smtClean="0"/>
          </a:p>
          <a:p>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chor="t"/>
          <a:lstStyle/>
          <a:p>
            <a:endParaRPr lang="en-US" smtClean="0"/>
          </a:p>
        </p:txBody>
      </p:sp>
      <p:sp>
        <p:nvSpPr>
          <p:cNvPr id="63491" name="Content Placeholder 2"/>
          <p:cNvSpPr>
            <a:spLocks noGrp="1"/>
          </p:cNvSpPr>
          <p:nvPr>
            <p:ph idx="1"/>
          </p:nvPr>
        </p:nvSpPr>
        <p:spPr/>
        <p:txBody>
          <a:bodyPr/>
          <a:lstStyle/>
          <a:p>
            <a:r>
              <a:rPr lang="en-US" smtClean="0">
                <a:hlinkClick r:id="rId2"/>
              </a:rPr>
              <a:t>Owen.bowdenjones@nhs.net</a:t>
            </a:r>
            <a:endParaRPr lang="en-US" smtClean="0"/>
          </a:p>
          <a:p>
            <a:r>
              <a:rPr lang="en-US" smtClean="0">
                <a:hlinkClick r:id="rId3"/>
              </a:rPr>
              <a:t>Clubdrugclinic.cnwl@nhs.net</a:t>
            </a:r>
            <a:endParaRPr lang="en-US" smtClean="0"/>
          </a:p>
          <a:p>
            <a:r>
              <a:rPr lang="en-US" smtClean="0">
                <a:hlinkClick r:id="rId4"/>
              </a:rPr>
              <a:t>www.clubdrugclinic.com</a:t>
            </a:r>
            <a:endParaRPr lang="en-US" smtClean="0"/>
          </a:p>
          <a:p>
            <a:endParaRPr lang="en-US" smtClean="0"/>
          </a:p>
        </p:txBody>
      </p:sp>
      <p:pic>
        <p:nvPicPr>
          <p:cNvPr id="6349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048000"/>
            <a:ext cx="2286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pic>
        <p:nvPicPr>
          <p:cNvPr id="4" name="Content Placeholder 3" descr="wenn5143105.jpg"/>
          <p:cNvPicPr>
            <a:picLocks noGrp="1" noChangeAspect="1"/>
          </p:cNvPicPr>
          <p:nvPr>
            <p:ph idx="1"/>
          </p:nvPr>
        </p:nvPicPr>
        <p:blipFill>
          <a:blip r:embed="rId2">
            <a:extLst>
              <a:ext uri="{28A0092B-C50C-407E-A947-70E740481C1C}">
                <a14:useLocalDpi xmlns:a14="http://schemas.microsoft.com/office/drawing/2010/main" val="0"/>
              </a:ext>
            </a:extLst>
          </a:blip>
          <a:srcRect l="-80957" r="-80957"/>
          <a:stretch>
            <a:fillRect/>
          </a:stretch>
        </p:blipFill>
        <p:spPr>
          <a:xfrm>
            <a:off x="-1327150" y="604838"/>
            <a:ext cx="7583488" cy="4208462"/>
          </a:xfrm>
        </p:spPr>
      </p:pic>
      <p:pic>
        <p:nvPicPr>
          <p:cNvPr id="5" name="Picture 4" descr="fbe12_wenn234146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9125" y="188913"/>
            <a:ext cx="32400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000051739_200809072211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6775" y="2614613"/>
            <a:ext cx="335915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pic>
        <p:nvPicPr>
          <p:cNvPr id="4" name="Content Placeholder 3" descr="CocaineOpiumSpoof.jpg"/>
          <p:cNvPicPr>
            <a:picLocks noGrp="1" noChangeAspect="1"/>
          </p:cNvPicPr>
          <p:nvPr>
            <p:ph idx="1"/>
          </p:nvPr>
        </p:nvPicPr>
        <p:blipFill>
          <a:blip r:embed="rId2">
            <a:extLst>
              <a:ext uri="{28A0092B-C50C-407E-A947-70E740481C1C}">
                <a14:useLocalDpi xmlns:a14="http://schemas.microsoft.com/office/drawing/2010/main" val="0"/>
              </a:ext>
            </a:extLst>
          </a:blip>
          <a:srcRect l="-74628" r="-74628"/>
          <a:stretch>
            <a:fillRect/>
          </a:stretch>
        </p:blipFill>
        <p:spPr>
          <a:xfrm>
            <a:off x="2058988" y="381000"/>
            <a:ext cx="8897937" cy="5408613"/>
          </a:xfrm>
        </p:spPr>
      </p:pic>
      <p:pic>
        <p:nvPicPr>
          <p:cNvPr id="7" name="Picture 6" descr="cocaine_k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381000"/>
            <a:ext cx="3957637"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ISLEY-FASHION-JUNKI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8" y="381000"/>
            <a:ext cx="8674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mtClean="0"/>
          </a:p>
        </p:txBody>
      </p:sp>
      <p:pic>
        <p:nvPicPr>
          <p:cNvPr id="4" name="Content Placeholder 3" descr="stevensEng_468x371.jpg"/>
          <p:cNvPicPr>
            <a:picLocks noGrp="1" noChangeAspect="1"/>
          </p:cNvPicPr>
          <p:nvPr>
            <p:ph idx="1"/>
          </p:nvPr>
        </p:nvPicPr>
        <p:blipFill>
          <a:blip r:embed="rId2">
            <a:extLst>
              <a:ext uri="{28A0092B-C50C-407E-A947-70E740481C1C}">
                <a14:useLocalDpi xmlns:a14="http://schemas.microsoft.com/office/drawing/2010/main" val="0"/>
              </a:ext>
            </a:extLst>
          </a:blip>
          <a:srcRect l="-21423" r="-21423"/>
          <a:stretch>
            <a:fillRect/>
          </a:stretch>
        </p:blipFill>
        <p:spPr>
          <a:xfrm>
            <a:off x="0" y="381000"/>
            <a:ext cx="5524500" cy="3527425"/>
          </a:xfrm>
        </p:spPr>
      </p:pic>
      <p:pic>
        <p:nvPicPr>
          <p:cNvPr id="5" name="Picture 4" descr="article-1084563-0018F7B100000258-765_468x3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01863"/>
            <a:ext cx="653415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sites\Street Drugs\CDROM\Photos\web\Misc\crackmeth-pipe.jpg"/>
</p:tagLst>
</file>

<file path=ppt/theme/theme1.xml><?xml version="1.0" encoding="utf-8"?>
<a:theme xmlns:a="http://schemas.openxmlformats.org/drawingml/2006/main" name="CNWL Template[1]">
  <a:themeElements>
    <a:clrScheme name="CNWL Templat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NWL 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NWL Template[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NWL Templat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NWL Template[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NWL Template[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NWL Templa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NWL Templa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NWL Templa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NWL Templat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NWL 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NWL Templat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NWL 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Macintosh HD:Microsoft Office X:Templates:Presentations:Content:Project Post-Mortem</Template>
  <TotalTime>504</TotalTime>
  <Words>1220</Words>
  <Application>Microsoft Office PowerPoint</Application>
  <PresentationFormat>On-screen Show (4:3)</PresentationFormat>
  <Paragraphs>232</Paragraphs>
  <Slides>61</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Times New Roman</vt:lpstr>
      <vt:lpstr>MS PGothic</vt:lpstr>
      <vt:lpstr>Arial</vt:lpstr>
      <vt:lpstr>Wingdings</vt:lpstr>
      <vt:lpstr>Wingdings 2</vt:lpstr>
      <vt:lpstr>Calibri</vt:lpstr>
      <vt:lpstr>CNWL Template[1]</vt:lpstr>
      <vt:lpstr>Microsoft Graph Chart</vt:lpstr>
      <vt:lpstr>Treatment of stimulant misuse</vt:lpstr>
      <vt:lpstr>Overview</vt:lpstr>
      <vt:lpstr>Stimulants: True or False</vt:lpstr>
      <vt:lpstr>Why should we be worried about cocaine?</vt:lpstr>
      <vt:lpstr>PowerPoint Presentation</vt:lpstr>
      <vt:lpstr>PowerPoint Presentation</vt:lpstr>
      <vt:lpstr>PowerPoint Presentation</vt:lpstr>
      <vt:lpstr>PowerPoint Presentation</vt:lpstr>
      <vt:lpstr>PowerPoint Presentation</vt:lpstr>
      <vt:lpstr>Council and police to get tough over cocaine use in bars, pubs and clubs</vt:lpstr>
      <vt:lpstr>How does cocaine work ?</vt:lpstr>
      <vt:lpstr>PowerPoint Presentation</vt:lpstr>
      <vt:lpstr>Response to selected behaviours (e.g. food)</vt:lpstr>
      <vt:lpstr>How does cocaine lead to reward?</vt:lpstr>
      <vt:lpstr>PowerPoint Presentation</vt:lpstr>
      <vt:lpstr>PowerPoint Presentation</vt:lpstr>
      <vt:lpstr>Chronic cocaine use</vt:lpstr>
      <vt:lpstr>Short term effects</vt:lpstr>
      <vt:lpstr>Short term effects</vt:lpstr>
      <vt:lpstr>Short term effects</vt:lpstr>
      <vt:lpstr>PowerPoint Presentation</vt:lpstr>
      <vt:lpstr>PowerPoint Presentation</vt:lpstr>
      <vt:lpstr>Stimulant induced psychotic disorder</vt:lpstr>
      <vt:lpstr>Cocaine and ‘crack’</vt:lpstr>
      <vt:lpstr>PowerPoint Presentation</vt:lpstr>
      <vt:lpstr>PowerPoint Presentation</vt:lpstr>
      <vt:lpstr>Treatments</vt:lpstr>
      <vt:lpstr>Immunotherapies:Cocaine vaccine</vt:lpstr>
      <vt:lpstr>PowerPoint Presentation</vt:lpstr>
      <vt:lpstr>Psychosocial treatments</vt:lpstr>
      <vt:lpstr>Psychological treatments for cocaine dependence</vt:lpstr>
      <vt:lpstr>Contingency management</vt:lpstr>
      <vt:lpstr>Contingency management</vt:lpstr>
      <vt:lpstr>Retention</vt:lpstr>
      <vt:lpstr>PowerPoint Presentation</vt:lpstr>
      <vt:lpstr>Percent positive for any illicit drug</vt:lpstr>
      <vt:lpstr>PowerPoint Presentation</vt:lpstr>
      <vt:lpstr>New generation, new drugs</vt:lpstr>
      <vt:lpstr>PowerPoint Presentation</vt:lpstr>
      <vt:lpstr>British Crime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generation, new access</vt:lpstr>
      <vt:lpstr>PowerPoint Presentation</vt:lpstr>
      <vt:lpstr>www.erowid.org</vt:lpstr>
      <vt:lpstr>Who are using these new substances ?</vt:lpstr>
      <vt:lpstr>PowerPoint Presentation</vt:lpstr>
      <vt:lpstr>Drug use by ‘clubbers’</vt:lpstr>
      <vt:lpstr>Mephedrone</vt:lpstr>
      <vt:lpstr>Mephedrone</vt:lpstr>
      <vt:lpstr>PowerPoint Presentation</vt:lpstr>
      <vt:lpstr>PowerPoint Presentation</vt:lpstr>
      <vt:lpstr>PowerPoint Presentation</vt:lpstr>
      <vt:lpstr>PowerPoint Presentation</vt:lpstr>
      <vt:lpstr>What to do if you think your patient is using club drugs</vt:lpstr>
      <vt:lpstr>PowerPoint Presentation</vt:lpstr>
    </vt:vector>
  </TitlesOfParts>
  <Company>cnwl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Shiel, Nuala</cp:lastModifiedBy>
  <cp:revision>18</cp:revision>
  <dcterms:created xsi:type="dcterms:W3CDTF">2013-01-31T08:36:12Z</dcterms:created>
  <dcterms:modified xsi:type="dcterms:W3CDTF">2013-02-13T15:52:39Z</dcterms:modified>
</cp:coreProperties>
</file>